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embeddings/oleObject2.bin" ContentType="application/vnd.openxmlformats-officedocument.oleObject"/>
  <Override PartName="/ppt/embeddings/oleObject3.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420" r:id="rId3"/>
    <p:sldId id="410" r:id="rId4"/>
    <p:sldId id="436" r:id="rId5"/>
    <p:sldId id="437" r:id="rId6"/>
    <p:sldId id="391" r:id="rId7"/>
    <p:sldId id="386" r:id="rId8"/>
    <p:sldId id="433" r:id="rId9"/>
    <p:sldId id="345" r:id="rId10"/>
    <p:sldId id="269" r:id="rId11"/>
    <p:sldId id="257" r:id="rId12"/>
    <p:sldId id="390" r:id="rId13"/>
    <p:sldId id="327" r:id="rId14"/>
    <p:sldId id="283" r:id="rId15"/>
    <p:sldId id="286" r:id="rId16"/>
    <p:sldId id="388" r:id="rId17"/>
    <p:sldId id="370" r:id="rId18"/>
    <p:sldId id="318" r:id="rId19"/>
    <p:sldId id="389" r:id="rId20"/>
    <p:sldId id="395" r:id="rId21"/>
    <p:sldId id="417" r:id="rId22"/>
    <p:sldId id="440" r:id="rId23"/>
    <p:sldId id="434" r:id="rId24"/>
    <p:sldId id="441" r:id="rId25"/>
    <p:sldId id="442" r:id="rId26"/>
    <p:sldId id="409" r:id="rId27"/>
    <p:sldId id="435" r:id="rId28"/>
    <p:sldId id="398" r:id="rId29"/>
    <p:sldId id="399" r:id="rId30"/>
    <p:sldId id="427" r:id="rId31"/>
    <p:sldId id="352" r:id="rId32"/>
    <p:sldId id="438" r:id="rId33"/>
    <p:sldId id="418" r:id="rId34"/>
    <p:sldId id="443" r:id="rId35"/>
    <p:sldId id="428" r:id="rId36"/>
    <p:sldId id="342" r:id="rId37"/>
    <p:sldId id="266" r:id="rId38"/>
    <p:sldId id="332" r:id="rId39"/>
    <p:sldId id="262" r:id="rId40"/>
    <p:sldId id="385" r:id="rId41"/>
    <p:sldId id="421" r:id="rId42"/>
    <p:sldId id="407" r:id="rId43"/>
    <p:sldId id="406" r:id="rId44"/>
    <p:sldId id="408"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sama" initials="O"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47748"/>
    <a:srgbClr val="BE614E"/>
    <a:srgbClr val="B85465"/>
    <a:srgbClr val="BF4D5D"/>
    <a:srgbClr val="D65136"/>
    <a:srgbClr val="C0654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99" autoAdjust="0"/>
    <p:restoredTop sz="77519" autoAdjust="0"/>
  </p:normalViewPr>
  <p:slideViewPr>
    <p:cSldViewPr>
      <p:cViewPr varScale="1">
        <p:scale>
          <a:sx n="69" d="100"/>
          <a:sy n="69" d="100"/>
        </p:scale>
        <p:origin x="-1680" y="-11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140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interSettings" Target="printerSettings/printerSettings1.bin"/><Relationship Id="rId4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F:\Osama\Warfarin%20alcohols%203_17\Alcohol%20projects\7.%20Human%20incubations\NDRI%20human%20liver%20spreadshe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dLbl>
              <c:idx val="9"/>
              <c:layout>
                <c:manualLayout>
                  <c:x val="0.00784733158355206"/>
                  <c:y val="0.091497521143190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b="1"/>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'RF effect'!$D$119:$D$128</c:f>
              <c:strCache>
                <c:ptCount val="10"/>
                <c:pt idx="0">
                  <c:v>1B10</c:v>
                </c:pt>
                <c:pt idx="1">
                  <c:v>1A1</c:v>
                </c:pt>
                <c:pt idx="2">
                  <c:v>1C1</c:v>
                </c:pt>
                <c:pt idx="3">
                  <c:v>1C2</c:v>
                </c:pt>
                <c:pt idx="4">
                  <c:v>1C3</c:v>
                </c:pt>
                <c:pt idx="5">
                  <c:v>1C4</c:v>
                </c:pt>
                <c:pt idx="6">
                  <c:v>CBR1</c:v>
                </c:pt>
                <c:pt idx="7">
                  <c:v>CBR3</c:v>
                </c:pt>
                <c:pt idx="8">
                  <c:v>11B-HSD1</c:v>
                </c:pt>
                <c:pt idx="9">
                  <c:v>NQO1</c:v>
                </c:pt>
              </c:strCache>
            </c:strRef>
          </c:cat>
          <c:val>
            <c:numRef>
              <c:f>'RF effect'!$E$119:$E$128</c:f>
              <c:numCache>
                <c:formatCode>0.0</c:formatCode>
                <c:ptCount val="10"/>
                <c:pt idx="0">
                  <c:v>3.846153846153846</c:v>
                </c:pt>
                <c:pt idx="1">
                  <c:v>7.692307692307692</c:v>
                </c:pt>
                <c:pt idx="2">
                  <c:v>17.94871794871784</c:v>
                </c:pt>
                <c:pt idx="3">
                  <c:v>20.51282051282051</c:v>
                </c:pt>
                <c:pt idx="4">
                  <c:v>7.692307692307692</c:v>
                </c:pt>
                <c:pt idx="5">
                  <c:v>16.66666666666666</c:v>
                </c:pt>
                <c:pt idx="6">
                  <c:v>7.692307692307692</c:v>
                </c:pt>
                <c:pt idx="7">
                  <c:v>3.846153846153846</c:v>
                </c:pt>
                <c:pt idx="8">
                  <c:v>11.53846153846154</c:v>
                </c:pt>
                <c:pt idx="9">
                  <c:v>2.564102564102565</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1800" b="1"/>
          </a:pPr>
          <a:endParaRPr lang="en-US"/>
        </a:p>
      </c:txPr>
    </c:legend>
    <c:plotVisOnly val="1"/>
    <c:dispBlanksAs val="zero"/>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344D85-2652-4BD1-B807-B436BE637E26}"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8102A98A-DD14-4733-A2AC-76196DF80003}">
      <dgm:prSet phldrT="[Text]" custT="1"/>
      <dgm:spPr/>
      <dgm:t>
        <a:bodyPr/>
        <a:lstStyle/>
        <a:p>
          <a:r>
            <a:rPr lang="en-US" sz="2600" b="1" dirty="0" smtClean="0"/>
            <a:t>Phase I</a:t>
          </a:r>
          <a:endParaRPr lang="en-US" sz="2600" b="1" dirty="0"/>
        </a:p>
      </dgm:t>
    </dgm:pt>
    <dgm:pt modelId="{6D31F090-99AB-4579-BD3B-B3F686C2C0E0}" type="parTrans" cxnId="{57AAA9DD-9EF3-40BD-8110-710D790EA817}">
      <dgm:prSet/>
      <dgm:spPr/>
      <dgm:t>
        <a:bodyPr/>
        <a:lstStyle/>
        <a:p>
          <a:endParaRPr lang="en-US"/>
        </a:p>
      </dgm:t>
    </dgm:pt>
    <dgm:pt modelId="{BE52BE7C-0120-4160-82D9-37AD981284DE}" type="sibTrans" cxnId="{57AAA9DD-9EF3-40BD-8110-710D790EA817}">
      <dgm:prSet/>
      <dgm:spPr/>
      <dgm:t>
        <a:bodyPr/>
        <a:lstStyle/>
        <a:p>
          <a:endParaRPr lang="en-US"/>
        </a:p>
      </dgm:t>
    </dgm:pt>
    <dgm:pt modelId="{6DD3FA47-A245-47BC-A790-7D44D2413400}">
      <dgm:prSet phldrT="[Text]" custT="1"/>
      <dgm:spPr/>
      <dgm:t>
        <a:bodyPr/>
        <a:lstStyle/>
        <a:p>
          <a:r>
            <a:rPr lang="en-US" sz="2400" dirty="0" smtClean="0"/>
            <a:t>Oxidation (CYP450)</a:t>
          </a:r>
          <a:endParaRPr lang="en-US" sz="2400" dirty="0"/>
        </a:p>
      </dgm:t>
    </dgm:pt>
    <dgm:pt modelId="{1803A7E8-F805-483F-A695-28C27EB39351}" type="parTrans" cxnId="{A2DAB9E6-DF49-441F-A2B8-950F095223F4}">
      <dgm:prSet/>
      <dgm:spPr/>
      <dgm:t>
        <a:bodyPr/>
        <a:lstStyle/>
        <a:p>
          <a:endParaRPr lang="en-US"/>
        </a:p>
      </dgm:t>
    </dgm:pt>
    <dgm:pt modelId="{FD77417F-CDC8-4942-A260-0390AA81A427}" type="sibTrans" cxnId="{A2DAB9E6-DF49-441F-A2B8-950F095223F4}">
      <dgm:prSet/>
      <dgm:spPr/>
      <dgm:t>
        <a:bodyPr/>
        <a:lstStyle/>
        <a:p>
          <a:endParaRPr lang="en-US"/>
        </a:p>
      </dgm:t>
    </dgm:pt>
    <dgm:pt modelId="{0B553BF6-6A5F-44A3-84FE-470AF97171FE}">
      <dgm:prSet phldrT="[Text]" custT="1"/>
      <dgm:spPr/>
      <dgm:t>
        <a:bodyPr/>
        <a:lstStyle/>
        <a:p>
          <a:r>
            <a:rPr lang="en-US" sz="2600" b="1" dirty="0" smtClean="0"/>
            <a:t>Phase II</a:t>
          </a:r>
          <a:endParaRPr lang="en-US" sz="2600" b="1" dirty="0"/>
        </a:p>
      </dgm:t>
    </dgm:pt>
    <dgm:pt modelId="{B7FE8EE7-71A7-45D5-8A7C-A9557BEA95F6}" type="parTrans" cxnId="{367869E0-A694-49A4-96D5-9CD1D85CC291}">
      <dgm:prSet/>
      <dgm:spPr/>
      <dgm:t>
        <a:bodyPr/>
        <a:lstStyle/>
        <a:p>
          <a:endParaRPr lang="en-US"/>
        </a:p>
      </dgm:t>
    </dgm:pt>
    <dgm:pt modelId="{5371BD7B-38BE-4E11-90F8-D93F81E56384}" type="sibTrans" cxnId="{367869E0-A694-49A4-96D5-9CD1D85CC291}">
      <dgm:prSet/>
      <dgm:spPr/>
      <dgm:t>
        <a:bodyPr/>
        <a:lstStyle/>
        <a:p>
          <a:endParaRPr lang="en-US"/>
        </a:p>
      </dgm:t>
    </dgm:pt>
    <dgm:pt modelId="{BA9B9B5C-C26B-4ACB-9926-15A7FBC2476C}">
      <dgm:prSet phldrT="[Text]" custT="1"/>
      <dgm:spPr/>
      <dgm:t>
        <a:bodyPr/>
        <a:lstStyle/>
        <a:p>
          <a:r>
            <a:rPr lang="en-US" sz="2400" dirty="0" err="1" smtClean="0"/>
            <a:t>Glucuronidation</a:t>
          </a:r>
          <a:r>
            <a:rPr lang="en-US" sz="2400" dirty="0" smtClean="0"/>
            <a:t> </a:t>
          </a:r>
          <a:endParaRPr lang="en-US" sz="2400" dirty="0"/>
        </a:p>
      </dgm:t>
    </dgm:pt>
    <dgm:pt modelId="{3E5B97AE-4622-4893-AB3E-AB2621687D7D}" type="parTrans" cxnId="{A05B4846-E322-4CDC-B4E2-D6C9C4C4DDAF}">
      <dgm:prSet/>
      <dgm:spPr/>
      <dgm:t>
        <a:bodyPr/>
        <a:lstStyle/>
        <a:p>
          <a:endParaRPr lang="en-US"/>
        </a:p>
      </dgm:t>
    </dgm:pt>
    <dgm:pt modelId="{B9F7D452-1C6B-4153-B054-ABFE6F215FAD}" type="sibTrans" cxnId="{A05B4846-E322-4CDC-B4E2-D6C9C4C4DDAF}">
      <dgm:prSet/>
      <dgm:spPr/>
      <dgm:t>
        <a:bodyPr/>
        <a:lstStyle/>
        <a:p>
          <a:endParaRPr lang="en-US"/>
        </a:p>
      </dgm:t>
    </dgm:pt>
    <dgm:pt modelId="{E59A04E7-CBC4-4916-AECB-F724366D8AF7}">
      <dgm:prSet phldrT="[Text]" custT="1"/>
      <dgm:spPr/>
      <dgm:t>
        <a:bodyPr/>
        <a:lstStyle/>
        <a:p>
          <a:r>
            <a:rPr lang="en-US" sz="2400" b="1" dirty="0" smtClean="0"/>
            <a:t>Reduction</a:t>
          </a:r>
          <a:endParaRPr lang="en-US" sz="2400" b="1" dirty="0"/>
        </a:p>
      </dgm:t>
    </dgm:pt>
    <dgm:pt modelId="{266C6CA1-9ADE-43B8-A049-BF57FD70ECDB}" type="parTrans" cxnId="{00EA0F6D-5EE5-466C-8AAE-54D651BCD25E}">
      <dgm:prSet/>
      <dgm:spPr/>
      <dgm:t>
        <a:bodyPr/>
        <a:lstStyle/>
        <a:p>
          <a:endParaRPr lang="en-US"/>
        </a:p>
      </dgm:t>
    </dgm:pt>
    <dgm:pt modelId="{D355F10A-FE22-4801-8ABC-C69BF8B9C694}" type="sibTrans" cxnId="{00EA0F6D-5EE5-466C-8AAE-54D651BCD25E}">
      <dgm:prSet/>
      <dgm:spPr/>
      <dgm:t>
        <a:bodyPr/>
        <a:lstStyle/>
        <a:p>
          <a:endParaRPr lang="en-US"/>
        </a:p>
      </dgm:t>
    </dgm:pt>
    <dgm:pt modelId="{6A52560B-2468-4FB5-BFE9-7EDFF3CDBE31}">
      <dgm:prSet phldrT="[Text]" custT="1"/>
      <dgm:spPr/>
      <dgm:t>
        <a:bodyPr/>
        <a:lstStyle/>
        <a:p>
          <a:r>
            <a:rPr lang="en-US" sz="2400" dirty="0" smtClean="0"/>
            <a:t>Hydrolysis</a:t>
          </a:r>
          <a:endParaRPr lang="en-US" sz="2400" dirty="0"/>
        </a:p>
      </dgm:t>
    </dgm:pt>
    <dgm:pt modelId="{EB88338E-DBDE-4B8C-9B40-A48E30F31078}" type="parTrans" cxnId="{0A1904AB-67A5-48AF-906D-97A7F9D406A8}">
      <dgm:prSet/>
      <dgm:spPr/>
      <dgm:t>
        <a:bodyPr/>
        <a:lstStyle/>
        <a:p>
          <a:endParaRPr lang="en-US"/>
        </a:p>
      </dgm:t>
    </dgm:pt>
    <dgm:pt modelId="{188C3813-0D7D-4E13-8628-F53367119EC0}" type="sibTrans" cxnId="{0A1904AB-67A5-48AF-906D-97A7F9D406A8}">
      <dgm:prSet/>
      <dgm:spPr/>
      <dgm:t>
        <a:bodyPr/>
        <a:lstStyle/>
        <a:p>
          <a:endParaRPr lang="en-US"/>
        </a:p>
      </dgm:t>
    </dgm:pt>
    <dgm:pt modelId="{E7A7CC46-5460-4705-810F-97F5D654F049}">
      <dgm:prSet phldrT="[Text]" custT="1"/>
      <dgm:spPr/>
      <dgm:t>
        <a:bodyPr/>
        <a:lstStyle/>
        <a:p>
          <a:r>
            <a:rPr lang="en-US" sz="2400" dirty="0" smtClean="0"/>
            <a:t>Acetylation </a:t>
          </a:r>
          <a:endParaRPr lang="en-US" sz="2400" dirty="0"/>
        </a:p>
      </dgm:t>
    </dgm:pt>
    <dgm:pt modelId="{1277A058-F8A5-457B-B122-9DBC4BDEF9B6}" type="parTrans" cxnId="{445FBA9A-8796-49D0-8768-B019BC6D6F3A}">
      <dgm:prSet/>
      <dgm:spPr/>
      <dgm:t>
        <a:bodyPr/>
        <a:lstStyle/>
        <a:p>
          <a:endParaRPr lang="en-US"/>
        </a:p>
      </dgm:t>
    </dgm:pt>
    <dgm:pt modelId="{82158D14-84AD-4D8E-84BC-FCDF766D64CA}" type="sibTrans" cxnId="{445FBA9A-8796-49D0-8768-B019BC6D6F3A}">
      <dgm:prSet/>
      <dgm:spPr/>
      <dgm:t>
        <a:bodyPr/>
        <a:lstStyle/>
        <a:p>
          <a:endParaRPr lang="en-US"/>
        </a:p>
      </dgm:t>
    </dgm:pt>
    <dgm:pt modelId="{F730BE17-94AE-4105-AFBA-3C0AB37529A9}">
      <dgm:prSet phldrT="[Text]" custT="1"/>
      <dgm:spPr/>
      <dgm:t>
        <a:bodyPr/>
        <a:lstStyle/>
        <a:p>
          <a:r>
            <a:rPr lang="en-US" sz="2400" dirty="0" err="1" smtClean="0"/>
            <a:t>Sulfation</a:t>
          </a:r>
          <a:endParaRPr lang="en-US" sz="2400" dirty="0"/>
        </a:p>
      </dgm:t>
    </dgm:pt>
    <dgm:pt modelId="{643E90A2-A97A-4FF7-B604-FDBEBA4C4789}" type="parTrans" cxnId="{150755E0-A552-4BBC-A393-794DA0768B4F}">
      <dgm:prSet/>
      <dgm:spPr/>
      <dgm:t>
        <a:bodyPr/>
        <a:lstStyle/>
        <a:p>
          <a:endParaRPr lang="en-US"/>
        </a:p>
      </dgm:t>
    </dgm:pt>
    <dgm:pt modelId="{7602C2A4-F4AC-4280-A2C2-AA17952C4506}" type="sibTrans" cxnId="{150755E0-A552-4BBC-A393-794DA0768B4F}">
      <dgm:prSet/>
      <dgm:spPr/>
      <dgm:t>
        <a:bodyPr/>
        <a:lstStyle/>
        <a:p>
          <a:endParaRPr lang="en-US"/>
        </a:p>
      </dgm:t>
    </dgm:pt>
    <dgm:pt modelId="{38B811F9-0385-4E43-8A0B-09C7A78F9D5D}" type="pres">
      <dgm:prSet presAssocID="{1F344D85-2652-4BD1-B807-B436BE637E26}" presName="Name0" presStyleCnt="0">
        <dgm:presLayoutVars>
          <dgm:dir/>
          <dgm:animLvl val="lvl"/>
          <dgm:resizeHandles val="exact"/>
        </dgm:presLayoutVars>
      </dgm:prSet>
      <dgm:spPr/>
      <dgm:t>
        <a:bodyPr/>
        <a:lstStyle/>
        <a:p>
          <a:endParaRPr lang="en-US"/>
        </a:p>
      </dgm:t>
    </dgm:pt>
    <dgm:pt modelId="{1A8E0F6D-1D49-4350-ADEA-31E62A07152D}" type="pres">
      <dgm:prSet presAssocID="{8102A98A-DD14-4733-A2AC-76196DF80003}" presName="linNode" presStyleCnt="0"/>
      <dgm:spPr/>
    </dgm:pt>
    <dgm:pt modelId="{B9943B19-35B5-4007-8D34-439CAEA81580}" type="pres">
      <dgm:prSet presAssocID="{8102A98A-DD14-4733-A2AC-76196DF80003}" presName="parTx" presStyleLbl="revTx" presStyleIdx="0" presStyleCnt="2">
        <dgm:presLayoutVars>
          <dgm:chMax val="1"/>
          <dgm:bulletEnabled val="1"/>
        </dgm:presLayoutVars>
      </dgm:prSet>
      <dgm:spPr/>
      <dgm:t>
        <a:bodyPr/>
        <a:lstStyle/>
        <a:p>
          <a:endParaRPr lang="en-US"/>
        </a:p>
      </dgm:t>
    </dgm:pt>
    <dgm:pt modelId="{5FAA7F67-B6E6-4010-8BE5-02A629CDFBA1}" type="pres">
      <dgm:prSet presAssocID="{8102A98A-DD14-4733-A2AC-76196DF80003}" presName="bracket" presStyleLbl="parChTrans1D1" presStyleIdx="0" presStyleCnt="2"/>
      <dgm:spPr/>
    </dgm:pt>
    <dgm:pt modelId="{A87F4B65-FFD7-4E4E-8688-C99A6BC84E4B}" type="pres">
      <dgm:prSet presAssocID="{8102A98A-DD14-4733-A2AC-76196DF80003}" presName="spH" presStyleCnt="0"/>
      <dgm:spPr/>
    </dgm:pt>
    <dgm:pt modelId="{8A43F46A-1F7F-4987-BB05-DCCE1A59BDEA}" type="pres">
      <dgm:prSet presAssocID="{8102A98A-DD14-4733-A2AC-76196DF80003}" presName="desTx" presStyleLbl="node1" presStyleIdx="0" presStyleCnt="2">
        <dgm:presLayoutVars>
          <dgm:bulletEnabled val="1"/>
        </dgm:presLayoutVars>
      </dgm:prSet>
      <dgm:spPr/>
      <dgm:t>
        <a:bodyPr/>
        <a:lstStyle/>
        <a:p>
          <a:endParaRPr lang="en-US"/>
        </a:p>
      </dgm:t>
    </dgm:pt>
    <dgm:pt modelId="{D9CA8221-24C3-45B1-AF21-1526116C66BC}" type="pres">
      <dgm:prSet presAssocID="{BE52BE7C-0120-4160-82D9-37AD981284DE}" presName="spV" presStyleCnt="0"/>
      <dgm:spPr/>
    </dgm:pt>
    <dgm:pt modelId="{DF1043BB-174D-4CB6-889E-8FF33CB341FB}" type="pres">
      <dgm:prSet presAssocID="{0B553BF6-6A5F-44A3-84FE-470AF97171FE}" presName="linNode" presStyleCnt="0"/>
      <dgm:spPr/>
    </dgm:pt>
    <dgm:pt modelId="{8F8B1A48-4F16-4795-84AC-A497AF3E2C49}" type="pres">
      <dgm:prSet presAssocID="{0B553BF6-6A5F-44A3-84FE-470AF97171FE}" presName="parTx" presStyleLbl="revTx" presStyleIdx="1" presStyleCnt="2">
        <dgm:presLayoutVars>
          <dgm:chMax val="1"/>
          <dgm:bulletEnabled val="1"/>
        </dgm:presLayoutVars>
      </dgm:prSet>
      <dgm:spPr/>
      <dgm:t>
        <a:bodyPr/>
        <a:lstStyle/>
        <a:p>
          <a:endParaRPr lang="en-US"/>
        </a:p>
      </dgm:t>
    </dgm:pt>
    <dgm:pt modelId="{EEFB1F58-3793-4E59-8C6F-A44AC935D242}" type="pres">
      <dgm:prSet presAssocID="{0B553BF6-6A5F-44A3-84FE-470AF97171FE}" presName="bracket" presStyleLbl="parChTrans1D1" presStyleIdx="1" presStyleCnt="2"/>
      <dgm:spPr/>
    </dgm:pt>
    <dgm:pt modelId="{3B8867C7-A848-40D6-8DCF-2D23656797AE}" type="pres">
      <dgm:prSet presAssocID="{0B553BF6-6A5F-44A3-84FE-470AF97171FE}" presName="spH" presStyleCnt="0"/>
      <dgm:spPr/>
    </dgm:pt>
    <dgm:pt modelId="{827EC9FB-D12F-40B8-82EC-8DA4E076D730}" type="pres">
      <dgm:prSet presAssocID="{0B553BF6-6A5F-44A3-84FE-470AF97171FE}" presName="desTx" presStyleLbl="node1" presStyleIdx="1" presStyleCnt="2">
        <dgm:presLayoutVars>
          <dgm:bulletEnabled val="1"/>
        </dgm:presLayoutVars>
      </dgm:prSet>
      <dgm:spPr/>
      <dgm:t>
        <a:bodyPr/>
        <a:lstStyle/>
        <a:p>
          <a:endParaRPr lang="en-US"/>
        </a:p>
      </dgm:t>
    </dgm:pt>
  </dgm:ptLst>
  <dgm:cxnLst>
    <dgm:cxn modelId="{4D766935-62FA-4159-904D-C8D55BC4F91B}" type="presOf" srcId="{E7A7CC46-5460-4705-810F-97F5D654F049}" destId="{827EC9FB-D12F-40B8-82EC-8DA4E076D730}" srcOrd="0" destOrd="1" presId="urn:diagrams.loki3.com/BracketList"/>
    <dgm:cxn modelId="{150755E0-A552-4BBC-A393-794DA0768B4F}" srcId="{0B553BF6-6A5F-44A3-84FE-470AF97171FE}" destId="{F730BE17-94AE-4105-AFBA-3C0AB37529A9}" srcOrd="2" destOrd="0" parTransId="{643E90A2-A97A-4FF7-B604-FDBEBA4C4789}" sibTransId="{7602C2A4-F4AC-4280-A2C2-AA17952C4506}"/>
    <dgm:cxn modelId="{445FBA9A-8796-49D0-8768-B019BC6D6F3A}" srcId="{0B553BF6-6A5F-44A3-84FE-470AF97171FE}" destId="{E7A7CC46-5460-4705-810F-97F5D654F049}" srcOrd="1" destOrd="0" parTransId="{1277A058-F8A5-457B-B122-9DBC4BDEF9B6}" sibTransId="{82158D14-84AD-4D8E-84BC-FCDF766D64CA}"/>
    <dgm:cxn modelId="{FCBDCDAF-92A3-441D-8045-53BC47E2C103}" type="presOf" srcId="{6DD3FA47-A245-47BC-A790-7D44D2413400}" destId="{8A43F46A-1F7F-4987-BB05-DCCE1A59BDEA}" srcOrd="0" destOrd="0" presId="urn:diagrams.loki3.com/BracketList"/>
    <dgm:cxn modelId="{EDDD1246-C264-47D6-B53E-08D7BD56D458}" type="presOf" srcId="{6A52560B-2468-4FB5-BFE9-7EDFF3CDBE31}" destId="{8A43F46A-1F7F-4987-BB05-DCCE1A59BDEA}" srcOrd="0" destOrd="2" presId="urn:diagrams.loki3.com/BracketList"/>
    <dgm:cxn modelId="{0A1904AB-67A5-48AF-906D-97A7F9D406A8}" srcId="{8102A98A-DD14-4733-A2AC-76196DF80003}" destId="{6A52560B-2468-4FB5-BFE9-7EDFF3CDBE31}" srcOrd="2" destOrd="0" parTransId="{EB88338E-DBDE-4B8C-9B40-A48E30F31078}" sibTransId="{188C3813-0D7D-4E13-8628-F53367119EC0}"/>
    <dgm:cxn modelId="{07C4915A-BBDA-48B9-B4FC-A627289EF9D3}" type="presOf" srcId="{BA9B9B5C-C26B-4ACB-9926-15A7FBC2476C}" destId="{827EC9FB-D12F-40B8-82EC-8DA4E076D730}" srcOrd="0" destOrd="0" presId="urn:diagrams.loki3.com/BracketList"/>
    <dgm:cxn modelId="{6CF77E0C-D951-48D1-9DAB-19D2F4C03001}" type="presOf" srcId="{8102A98A-DD14-4733-A2AC-76196DF80003}" destId="{B9943B19-35B5-4007-8D34-439CAEA81580}" srcOrd="0" destOrd="0" presId="urn:diagrams.loki3.com/BracketList"/>
    <dgm:cxn modelId="{386E2F1F-1795-44FB-8E33-B5AAD9FC227D}" type="presOf" srcId="{E59A04E7-CBC4-4916-AECB-F724366D8AF7}" destId="{8A43F46A-1F7F-4987-BB05-DCCE1A59BDEA}" srcOrd="0" destOrd="1" presId="urn:diagrams.loki3.com/BracketList"/>
    <dgm:cxn modelId="{367869E0-A694-49A4-96D5-9CD1D85CC291}" srcId="{1F344D85-2652-4BD1-B807-B436BE637E26}" destId="{0B553BF6-6A5F-44A3-84FE-470AF97171FE}" srcOrd="1" destOrd="0" parTransId="{B7FE8EE7-71A7-45D5-8A7C-A9557BEA95F6}" sibTransId="{5371BD7B-38BE-4E11-90F8-D93F81E56384}"/>
    <dgm:cxn modelId="{056B7B5D-6099-4FA8-8C9A-123EE01C1C6A}" type="presOf" srcId="{0B553BF6-6A5F-44A3-84FE-470AF97171FE}" destId="{8F8B1A48-4F16-4795-84AC-A497AF3E2C49}" srcOrd="0" destOrd="0" presId="urn:diagrams.loki3.com/BracketList"/>
    <dgm:cxn modelId="{00EA0F6D-5EE5-466C-8AAE-54D651BCD25E}" srcId="{8102A98A-DD14-4733-A2AC-76196DF80003}" destId="{E59A04E7-CBC4-4916-AECB-F724366D8AF7}" srcOrd="1" destOrd="0" parTransId="{266C6CA1-9ADE-43B8-A049-BF57FD70ECDB}" sibTransId="{D355F10A-FE22-4801-8ABC-C69BF8B9C694}"/>
    <dgm:cxn modelId="{8A685EDE-D6FA-4204-AE87-9034C4A716D5}" type="presOf" srcId="{F730BE17-94AE-4105-AFBA-3C0AB37529A9}" destId="{827EC9FB-D12F-40B8-82EC-8DA4E076D730}" srcOrd="0" destOrd="2" presId="urn:diagrams.loki3.com/BracketList"/>
    <dgm:cxn modelId="{A2DAB9E6-DF49-441F-A2B8-950F095223F4}" srcId="{8102A98A-DD14-4733-A2AC-76196DF80003}" destId="{6DD3FA47-A245-47BC-A790-7D44D2413400}" srcOrd="0" destOrd="0" parTransId="{1803A7E8-F805-483F-A695-28C27EB39351}" sibTransId="{FD77417F-CDC8-4942-A260-0390AA81A427}"/>
    <dgm:cxn modelId="{57AAA9DD-9EF3-40BD-8110-710D790EA817}" srcId="{1F344D85-2652-4BD1-B807-B436BE637E26}" destId="{8102A98A-DD14-4733-A2AC-76196DF80003}" srcOrd="0" destOrd="0" parTransId="{6D31F090-99AB-4579-BD3B-B3F686C2C0E0}" sibTransId="{BE52BE7C-0120-4160-82D9-37AD981284DE}"/>
    <dgm:cxn modelId="{87F5EA89-2924-47DF-B92F-454CB0BD22BE}" type="presOf" srcId="{1F344D85-2652-4BD1-B807-B436BE637E26}" destId="{38B811F9-0385-4E43-8A0B-09C7A78F9D5D}" srcOrd="0" destOrd="0" presId="urn:diagrams.loki3.com/BracketList"/>
    <dgm:cxn modelId="{A05B4846-E322-4CDC-B4E2-D6C9C4C4DDAF}" srcId="{0B553BF6-6A5F-44A3-84FE-470AF97171FE}" destId="{BA9B9B5C-C26B-4ACB-9926-15A7FBC2476C}" srcOrd="0" destOrd="0" parTransId="{3E5B97AE-4622-4893-AB3E-AB2621687D7D}" sibTransId="{B9F7D452-1C6B-4153-B054-ABFE6F215FAD}"/>
    <dgm:cxn modelId="{2C6732F4-55E2-4818-9791-DCA8D50BAB43}" type="presParOf" srcId="{38B811F9-0385-4E43-8A0B-09C7A78F9D5D}" destId="{1A8E0F6D-1D49-4350-ADEA-31E62A07152D}" srcOrd="0" destOrd="0" presId="urn:diagrams.loki3.com/BracketList"/>
    <dgm:cxn modelId="{67E51E94-BBF0-43AE-AE63-828DEA3E3122}" type="presParOf" srcId="{1A8E0F6D-1D49-4350-ADEA-31E62A07152D}" destId="{B9943B19-35B5-4007-8D34-439CAEA81580}" srcOrd="0" destOrd="0" presId="urn:diagrams.loki3.com/BracketList"/>
    <dgm:cxn modelId="{98E4EFFD-0109-442B-90B2-149933BD4520}" type="presParOf" srcId="{1A8E0F6D-1D49-4350-ADEA-31E62A07152D}" destId="{5FAA7F67-B6E6-4010-8BE5-02A629CDFBA1}" srcOrd="1" destOrd="0" presId="urn:diagrams.loki3.com/BracketList"/>
    <dgm:cxn modelId="{A522F247-A86D-4D02-ADFB-9BD12FB62C48}" type="presParOf" srcId="{1A8E0F6D-1D49-4350-ADEA-31E62A07152D}" destId="{A87F4B65-FFD7-4E4E-8688-C99A6BC84E4B}" srcOrd="2" destOrd="0" presId="urn:diagrams.loki3.com/BracketList"/>
    <dgm:cxn modelId="{55331B17-EAC1-49DE-8959-DAC96383217D}" type="presParOf" srcId="{1A8E0F6D-1D49-4350-ADEA-31E62A07152D}" destId="{8A43F46A-1F7F-4987-BB05-DCCE1A59BDEA}" srcOrd="3" destOrd="0" presId="urn:diagrams.loki3.com/BracketList"/>
    <dgm:cxn modelId="{7357FAC1-6347-43DD-BC7F-24E47B7D2DE6}" type="presParOf" srcId="{38B811F9-0385-4E43-8A0B-09C7A78F9D5D}" destId="{D9CA8221-24C3-45B1-AF21-1526116C66BC}" srcOrd="1" destOrd="0" presId="urn:diagrams.loki3.com/BracketList"/>
    <dgm:cxn modelId="{05A55FC1-8CFF-4423-AA2F-659F73925B34}" type="presParOf" srcId="{38B811F9-0385-4E43-8A0B-09C7A78F9D5D}" destId="{DF1043BB-174D-4CB6-889E-8FF33CB341FB}" srcOrd="2" destOrd="0" presId="urn:diagrams.loki3.com/BracketList"/>
    <dgm:cxn modelId="{3BB17C12-AA2E-4E57-9CB5-31C2F220F5FA}" type="presParOf" srcId="{DF1043BB-174D-4CB6-889E-8FF33CB341FB}" destId="{8F8B1A48-4F16-4795-84AC-A497AF3E2C49}" srcOrd="0" destOrd="0" presId="urn:diagrams.loki3.com/BracketList"/>
    <dgm:cxn modelId="{17C1624D-73AE-4BB8-80F4-D50FB296B92E}" type="presParOf" srcId="{DF1043BB-174D-4CB6-889E-8FF33CB341FB}" destId="{EEFB1F58-3793-4E59-8C6F-A44AC935D242}" srcOrd="1" destOrd="0" presId="urn:diagrams.loki3.com/BracketList"/>
    <dgm:cxn modelId="{93EC3DD0-5A01-4D31-BA72-136D8AEB417A}" type="presParOf" srcId="{DF1043BB-174D-4CB6-889E-8FF33CB341FB}" destId="{3B8867C7-A848-40D6-8DCF-2D23656797AE}" srcOrd="2" destOrd="0" presId="urn:diagrams.loki3.com/BracketList"/>
    <dgm:cxn modelId="{1B1A7D6D-E732-43B9-BDDF-81C56BC0211B}" type="presParOf" srcId="{DF1043BB-174D-4CB6-889E-8FF33CB341FB}" destId="{827EC9FB-D12F-40B8-82EC-8DA4E076D730}"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C74232-38C0-4AA9-B317-68C7D022FEB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7DF74CE-D93D-402A-BD99-91358F01C3E2}">
      <dgm:prSet phldrT="[Text]"/>
      <dgm:spPr/>
      <dgm:t>
        <a:bodyPr/>
        <a:lstStyle/>
        <a:p>
          <a:r>
            <a:rPr lang="en-US" i="1" dirty="0" smtClean="0"/>
            <a:t>RS, SR</a:t>
          </a:r>
          <a:endParaRPr lang="en-US" i="1" dirty="0"/>
        </a:p>
      </dgm:t>
    </dgm:pt>
    <dgm:pt modelId="{7238B60B-B068-4DDC-9459-D39ED7AA85C1}" type="parTrans" cxnId="{73EB0CFF-AC21-465D-B27C-D9EB9E1B176C}">
      <dgm:prSet/>
      <dgm:spPr/>
      <dgm:t>
        <a:bodyPr/>
        <a:lstStyle/>
        <a:p>
          <a:endParaRPr lang="en-US"/>
        </a:p>
      </dgm:t>
    </dgm:pt>
    <dgm:pt modelId="{0F17EA68-1E39-484D-BE4C-821878802165}" type="sibTrans" cxnId="{73EB0CFF-AC21-465D-B27C-D9EB9E1B176C}">
      <dgm:prSet/>
      <dgm:spPr/>
      <dgm:t>
        <a:bodyPr/>
        <a:lstStyle/>
        <a:p>
          <a:endParaRPr lang="en-US"/>
        </a:p>
      </dgm:t>
    </dgm:pt>
    <dgm:pt modelId="{46827087-014F-46E8-A30A-B503DF3EA227}">
      <dgm:prSet phldrT="[Text]"/>
      <dgm:spPr/>
      <dgm:t>
        <a:bodyPr/>
        <a:lstStyle/>
        <a:p>
          <a:r>
            <a:rPr lang="en-US" i="1" dirty="0" smtClean="0"/>
            <a:t> Alcohol 1</a:t>
          </a:r>
          <a:endParaRPr lang="en-US" i="1" dirty="0"/>
        </a:p>
      </dgm:t>
    </dgm:pt>
    <dgm:pt modelId="{C996D687-5E43-46EB-A398-50F1F9B30959}" type="parTrans" cxnId="{14608A24-5C83-4F74-936B-D5E09EFA7E20}">
      <dgm:prSet/>
      <dgm:spPr/>
      <dgm:t>
        <a:bodyPr/>
        <a:lstStyle/>
        <a:p>
          <a:endParaRPr lang="en-US"/>
        </a:p>
      </dgm:t>
    </dgm:pt>
    <dgm:pt modelId="{3A5B8497-0167-4886-A782-40444964F4BD}" type="sibTrans" cxnId="{14608A24-5C83-4F74-936B-D5E09EFA7E20}">
      <dgm:prSet/>
      <dgm:spPr/>
      <dgm:t>
        <a:bodyPr/>
        <a:lstStyle/>
        <a:p>
          <a:endParaRPr lang="en-US"/>
        </a:p>
      </dgm:t>
    </dgm:pt>
    <dgm:pt modelId="{B8C20684-CD23-4606-9A14-208E86C254F8}">
      <dgm:prSet phldrT="[Text]"/>
      <dgm:spPr/>
      <dgm:t>
        <a:bodyPr/>
        <a:lstStyle/>
        <a:p>
          <a:r>
            <a:rPr lang="en-US" i="1" dirty="0" smtClean="0"/>
            <a:t>RR, SS</a:t>
          </a:r>
          <a:endParaRPr lang="en-US" i="1" dirty="0"/>
        </a:p>
      </dgm:t>
    </dgm:pt>
    <dgm:pt modelId="{88C1DB19-9A91-48CA-8F7D-F77655D89C42}" type="parTrans" cxnId="{86A06B1B-CA3D-4805-A79E-27746DA44551}">
      <dgm:prSet/>
      <dgm:spPr/>
      <dgm:t>
        <a:bodyPr/>
        <a:lstStyle/>
        <a:p>
          <a:endParaRPr lang="en-US"/>
        </a:p>
      </dgm:t>
    </dgm:pt>
    <dgm:pt modelId="{E7A5ED4B-CB7C-4105-8560-3615DB67B028}" type="sibTrans" cxnId="{86A06B1B-CA3D-4805-A79E-27746DA44551}">
      <dgm:prSet/>
      <dgm:spPr/>
      <dgm:t>
        <a:bodyPr/>
        <a:lstStyle/>
        <a:p>
          <a:endParaRPr lang="en-US"/>
        </a:p>
      </dgm:t>
    </dgm:pt>
    <dgm:pt modelId="{A29B3002-ED74-4244-956C-7598703CEEFD}">
      <dgm:prSet phldrT="[Text]"/>
      <dgm:spPr/>
      <dgm:t>
        <a:bodyPr/>
        <a:lstStyle/>
        <a:p>
          <a:r>
            <a:rPr lang="en-US" i="1" dirty="0" smtClean="0"/>
            <a:t> Alcohol 2</a:t>
          </a:r>
          <a:endParaRPr lang="en-US" i="1" dirty="0"/>
        </a:p>
      </dgm:t>
    </dgm:pt>
    <dgm:pt modelId="{9F1B470B-7A9D-4CA1-B86C-7499D6DFD7BD}" type="parTrans" cxnId="{A559DDF3-0311-46E6-B2C6-28385337CCF3}">
      <dgm:prSet/>
      <dgm:spPr/>
      <dgm:t>
        <a:bodyPr/>
        <a:lstStyle/>
        <a:p>
          <a:endParaRPr lang="en-US"/>
        </a:p>
      </dgm:t>
    </dgm:pt>
    <dgm:pt modelId="{46F6423A-D72A-4C78-9877-C67C241B5B70}" type="sibTrans" cxnId="{A559DDF3-0311-46E6-B2C6-28385337CCF3}">
      <dgm:prSet/>
      <dgm:spPr/>
      <dgm:t>
        <a:bodyPr/>
        <a:lstStyle/>
        <a:p>
          <a:endParaRPr lang="en-US"/>
        </a:p>
      </dgm:t>
    </dgm:pt>
    <dgm:pt modelId="{F1CF81F7-579E-4785-8461-FE1AAB306129}" type="pres">
      <dgm:prSet presAssocID="{58C74232-38C0-4AA9-B317-68C7D022FEBE}" presName="Name0" presStyleCnt="0">
        <dgm:presLayoutVars>
          <dgm:dir/>
          <dgm:animLvl val="lvl"/>
          <dgm:resizeHandles val="exact"/>
        </dgm:presLayoutVars>
      </dgm:prSet>
      <dgm:spPr/>
      <dgm:t>
        <a:bodyPr/>
        <a:lstStyle/>
        <a:p>
          <a:endParaRPr lang="en-US"/>
        </a:p>
      </dgm:t>
    </dgm:pt>
    <dgm:pt modelId="{00402520-FB09-467D-9174-CD2CF5097BAE}" type="pres">
      <dgm:prSet presAssocID="{87DF74CE-D93D-402A-BD99-91358F01C3E2}" presName="linNode" presStyleCnt="0"/>
      <dgm:spPr/>
    </dgm:pt>
    <dgm:pt modelId="{E457FAA0-49F6-4990-9530-0F14256D3A5A}" type="pres">
      <dgm:prSet presAssocID="{87DF74CE-D93D-402A-BD99-91358F01C3E2}" presName="parentText" presStyleLbl="node1" presStyleIdx="0" presStyleCnt="2" custLinFactNeighborX="-612" custLinFactNeighborY="-2">
        <dgm:presLayoutVars>
          <dgm:chMax val="1"/>
          <dgm:bulletEnabled val="1"/>
        </dgm:presLayoutVars>
      </dgm:prSet>
      <dgm:spPr/>
      <dgm:t>
        <a:bodyPr/>
        <a:lstStyle/>
        <a:p>
          <a:endParaRPr lang="en-US"/>
        </a:p>
      </dgm:t>
    </dgm:pt>
    <dgm:pt modelId="{9E8CA1D0-8019-4FC0-8EA4-97DC0A2F9AB4}" type="pres">
      <dgm:prSet presAssocID="{87DF74CE-D93D-402A-BD99-91358F01C3E2}" presName="descendantText" presStyleLbl="alignAccFollowNode1" presStyleIdx="0" presStyleCnt="2">
        <dgm:presLayoutVars>
          <dgm:bulletEnabled val="1"/>
        </dgm:presLayoutVars>
      </dgm:prSet>
      <dgm:spPr/>
      <dgm:t>
        <a:bodyPr/>
        <a:lstStyle/>
        <a:p>
          <a:endParaRPr lang="en-US"/>
        </a:p>
      </dgm:t>
    </dgm:pt>
    <dgm:pt modelId="{941CB40E-A1C0-4463-B6AE-FF4C0C572BCF}" type="pres">
      <dgm:prSet presAssocID="{0F17EA68-1E39-484D-BE4C-821878802165}" presName="sp" presStyleCnt="0"/>
      <dgm:spPr/>
    </dgm:pt>
    <dgm:pt modelId="{C5949EAE-44F4-4776-9FCE-7B6A77CFDE25}" type="pres">
      <dgm:prSet presAssocID="{B8C20684-CD23-4606-9A14-208E86C254F8}" presName="linNode" presStyleCnt="0"/>
      <dgm:spPr/>
    </dgm:pt>
    <dgm:pt modelId="{4E93F5FB-7FED-48D4-95CB-AFC20C4491AB}" type="pres">
      <dgm:prSet presAssocID="{B8C20684-CD23-4606-9A14-208E86C254F8}" presName="parentText" presStyleLbl="node1" presStyleIdx="1" presStyleCnt="2">
        <dgm:presLayoutVars>
          <dgm:chMax val="1"/>
          <dgm:bulletEnabled val="1"/>
        </dgm:presLayoutVars>
      </dgm:prSet>
      <dgm:spPr/>
      <dgm:t>
        <a:bodyPr/>
        <a:lstStyle/>
        <a:p>
          <a:endParaRPr lang="en-US"/>
        </a:p>
      </dgm:t>
    </dgm:pt>
    <dgm:pt modelId="{52A2CD62-124E-47A9-A29D-D44618328225}" type="pres">
      <dgm:prSet presAssocID="{B8C20684-CD23-4606-9A14-208E86C254F8}" presName="descendantText" presStyleLbl="alignAccFollowNode1" presStyleIdx="1" presStyleCnt="2">
        <dgm:presLayoutVars>
          <dgm:bulletEnabled val="1"/>
        </dgm:presLayoutVars>
      </dgm:prSet>
      <dgm:spPr/>
      <dgm:t>
        <a:bodyPr/>
        <a:lstStyle/>
        <a:p>
          <a:endParaRPr lang="en-US"/>
        </a:p>
      </dgm:t>
    </dgm:pt>
  </dgm:ptLst>
  <dgm:cxnLst>
    <dgm:cxn modelId="{14608A24-5C83-4F74-936B-D5E09EFA7E20}" srcId="{87DF74CE-D93D-402A-BD99-91358F01C3E2}" destId="{46827087-014F-46E8-A30A-B503DF3EA227}" srcOrd="0" destOrd="0" parTransId="{C996D687-5E43-46EB-A398-50F1F9B30959}" sibTransId="{3A5B8497-0167-4886-A782-40444964F4BD}"/>
    <dgm:cxn modelId="{5F652061-D0D3-4527-80C4-B8823D80D3C8}" type="presOf" srcId="{A29B3002-ED74-4244-956C-7598703CEEFD}" destId="{52A2CD62-124E-47A9-A29D-D44618328225}" srcOrd="0" destOrd="0" presId="urn:microsoft.com/office/officeart/2005/8/layout/vList5"/>
    <dgm:cxn modelId="{3815EB09-7C81-4090-A0C3-AC8ABA1E9398}" type="presOf" srcId="{46827087-014F-46E8-A30A-B503DF3EA227}" destId="{9E8CA1D0-8019-4FC0-8EA4-97DC0A2F9AB4}" srcOrd="0" destOrd="0" presId="urn:microsoft.com/office/officeart/2005/8/layout/vList5"/>
    <dgm:cxn modelId="{73EB0CFF-AC21-465D-B27C-D9EB9E1B176C}" srcId="{58C74232-38C0-4AA9-B317-68C7D022FEBE}" destId="{87DF74CE-D93D-402A-BD99-91358F01C3E2}" srcOrd="0" destOrd="0" parTransId="{7238B60B-B068-4DDC-9459-D39ED7AA85C1}" sibTransId="{0F17EA68-1E39-484D-BE4C-821878802165}"/>
    <dgm:cxn modelId="{A6A819C1-26D9-4CC5-A305-90850E720F71}" type="presOf" srcId="{B8C20684-CD23-4606-9A14-208E86C254F8}" destId="{4E93F5FB-7FED-48D4-95CB-AFC20C4491AB}" srcOrd="0" destOrd="0" presId="urn:microsoft.com/office/officeart/2005/8/layout/vList5"/>
    <dgm:cxn modelId="{51EA2CDF-DFA9-4C5B-9DD9-D638767C58C5}" type="presOf" srcId="{87DF74CE-D93D-402A-BD99-91358F01C3E2}" destId="{E457FAA0-49F6-4990-9530-0F14256D3A5A}" srcOrd="0" destOrd="0" presId="urn:microsoft.com/office/officeart/2005/8/layout/vList5"/>
    <dgm:cxn modelId="{A559DDF3-0311-46E6-B2C6-28385337CCF3}" srcId="{B8C20684-CD23-4606-9A14-208E86C254F8}" destId="{A29B3002-ED74-4244-956C-7598703CEEFD}" srcOrd="0" destOrd="0" parTransId="{9F1B470B-7A9D-4CA1-B86C-7499D6DFD7BD}" sibTransId="{46F6423A-D72A-4C78-9877-C67C241B5B70}"/>
    <dgm:cxn modelId="{86A06B1B-CA3D-4805-A79E-27746DA44551}" srcId="{58C74232-38C0-4AA9-B317-68C7D022FEBE}" destId="{B8C20684-CD23-4606-9A14-208E86C254F8}" srcOrd="1" destOrd="0" parTransId="{88C1DB19-9A91-48CA-8F7D-F77655D89C42}" sibTransId="{E7A5ED4B-CB7C-4105-8560-3615DB67B028}"/>
    <dgm:cxn modelId="{897F367B-1579-4BF9-82B9-99CC97EAA778}" type="presOf" srcId="{58C74232-38C0-4AA9-B317-68C7D022FEBE}" destId="{F1CF81F7-579E-4785-8461-FE1AAB306129}" srcOrd="0" destOrd="0" presId="urn:microsoft.com/office/officeart/2005/8/layout/vList5"/>
    <dgm:cxn modelId="{FD49F014-A682-40EA-8E58-CB8A4601DE28}" type="presParOf" srcId="{F1CF81F7-579E-4785-8461-FE1AAB306129}" destId="{00402520-FB09-467D-9174-CD2CF5097BAE}" srcOrd="0" destOrd="0" presId="urn:microsoft.com/office/officeart/2005/8/layout/vList5"/>
    <dgm:cxn modelId="{E3821B56-776D-4682-80CA-249292D53EEF}" type="presParOf" srcId="{00402520-FB09-467D-9174-CD2CF5097BAE}" destId="{E457FAA0-49F6-4990-9530-0F14256D3A5A}" srcOrd="0" destOrd="0" presId="urn:microsoft.com/office/officeart/2005/8/layout/vList5"/>
    <dgm:cxn modelId="{2F826DD9-D8A7-4F4B-8C35-BF74F479514F}" type="presParOf" srcId="{00402520-FB09-467D-9174-CD2CF5097BAE}" destId="{9E8CA1D0-8019-4FC0-8EA4-97DC0A2F9AB4}" srcOrd="1" destOrd="0" presId="urn:microsoft.com/office/officeart/2005/8/layout/vList5"/>
    <dgm:cxn modelId="{774359EC-4DC6-4613-A608-A3AFB2D67460}" type="presParOf" srcId="{F1CF81F7-579E-4785-8461-FE1AAB306129}" destId="{941CB40E-A1C0-4463-B6AE-FF4C0C572BCF}" srcOrd="1" destOrd="0" presId="urn:microsoft.com/office/officeart/2005/8/layout/vList5"/>
    <dgm:cxn modelId="{9A5DAB9D-3D9F-458F-8151-9A9CF21EDE8F}" type="presParOf" srcId="{F1CF81F7-579E-4785-8461-FE1AAB306129}" destId="{C5949EAE-44F4-4776-9FCE-7B6A77CFDE25}" srcOrd="2" destOrd="0" presId="urn:microsoft.com/office/officeart/2005/8/layout/vList5"/>
    <dgm:cxn modelId="{6C2D60B9-9427-427E-BF3B-D8964D546DA6}" type="presParOf" srcId="{C5949EAE-44F4-4776-9FCE-7B6A77CFDE25}" destId="{4E93F5FB-7FED-48D4-95CB-AFC20C4491AB}" srcOrd="0" destOrd="0" presId="urn:microsoft.com/office/officeart/2005/8/layout/vList5"/>
    <dgm:cxn modelId="{F331B89F-0E7F-4B65-B989-A19063AB573B}" type="presParOf" srcId="{C5949EAE-44F4-4776-9FCE-7B6A77CFDE25}" destId="{52A2CD62-124E-47A9-A29D-D4461832822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943B19-35B5-4007-8D34-439CAEA81580}">
      <dsp:nvSpPr>
        <dsp:cNvPr id="0" name=""/>
        <dsp:cNvSpPr/>
      </dsp:nvSpPr>
      <dsp:spPr>
        <a:xfrm>
          <a:off x="0" y="627999"/>
          <a:ext cx="1524000"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lvl="0" algn="r" defTabSz="1155700">
            <a:lnSpc>
              <a:spcPct val="90000"/>
            </a:lnSpc>
            <a:spcBef>
              <a:spcPct val="0"/>
            </a:spcBef>
            <a:spcAft>
              <a:spcPct val="35000"/>
            </a:spcAft>
          </a:pPr>
          <a:r>
            <a:rPr lang="en-US" sz="2600" b="1" kern="1200" dirty="0" smtClean="0"/>
            <a:t>Phase I</a:t>
          </a:r>
          <a:endParaRPr lang="en-US" sz="2600" b="1" kern="1200" dirty="0"/>
        </a:p>
      </dsp:txBody>
      <dsp:txXfrm>
        <a:off x="0" y="627999"/>
        <a:ext cx="1524000" cy="1287000"/>
      </dsp:txXfrm>
    </dsp:sp>
    <dsp:sp modelId="{5FAA7F67-B6E6-4010-8BE5-02A629CDFBA1}">
      <dsp:nvSpPr>
        <dsp:cNvPr id="0" name=""/>
        <dsp:cNvSpPr/>
      </dsp:nvSpPr>
      <dsp:spPr>
        <a:xfrm>
          <a:off x="1523999" y="627999"/>
          <a:ext cx="304800" cy="12870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43F46A-1F7F-4987-BB05-DCCE1A59BDEA}">
      <dsp:nvSpPr>
        <dsp:cNvPr id="0" name=""/>
        <dsp:cNvSpPr/>
      </dsp:nvSpPr>
      <dsp:spPr>
        <a:xfrm>
          <a:off x="1950719" y="627999"/>
          <a:ext cx="4145280" cy="1287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Oxidation (CYP450)</a:t>
          </a:r>
          <a:endParaRPr lang="en-US" sz="2400" kern="1200" dirty="0"/>
        </a:p>
        <a:p>
          <a:pPr marL="228600" lvl="1" indent="-228600" algn="l" defTabSz="1066800">
            <a:lnSpc>
              <a:spcPct val="90000"/>
            </a:lnSpc>
            <a:spcBef>
              <a:spcPct val="0"/>
            </a:spcBef>
            <a:spcAft>
              <a:spcPct val="15000"/>
            </a:spcAft>
            <a:buChar char="••"/>
          </a:pPr>
          <a:r>
            <a:rPr lang="en-US" sz="2400" b="1" kern="1200" dirty="0" smtClean="0"/>
            <a:t>Reduction</a:t>
          </a:r>
          <a:endParaRPr lang="en-US" sz="2400" b="1" kern="1200" dirty="0"/>
        </a:p>
        <a:p>
          <a:pPr marL="228600" lvl="1" indent="-228600" algn="l" defTabSz="1066800">
            <a:lnSpc>
              <a:spcPct val="90000"/>
            </a:lnSpc>
            <a:spcBef>
              <a:spcPct val="0"/>
            </a:spcBef>
            <a:spcAft>
              <a:spcPct val="15000"/>
            </a:spcAft>
            <a:buChar char="••"/>
          </a:pPr>
          <a:r>
            <a:rPr lang="en-US" sz="2400" kern="1200" dirty="0" smtClean="0"/>
            <a:t>Hydrolysis</a:t>
          </a:r>
          <a:endParaRPr lang="en-US" sz="2400" kern="1200" dirty="0"/>
        </a:p>
      </dsp:txBody>
      <dsp:txXfrm>
        <a:off x="1950719" y="627999"/>
        <a:ext cx="4145280" cy="1287000"/>
      </dsp:txXfrm>
    </dsp:sp>
    <dsp:sp modelId="{8F8B1A48-4F16-4795-84AC-A497AF3E2C49}">
      <dsp:nvSpPr>
        <dsp:cNvPr id="0" name=""/>
        <dsp:cNvSpPr/>
      </dsp:nvSpPr>
      <dsp:spPr>
        <a:xfrm>
          <a:off x="0" y="2149000"/>
          <a:ext cx="1524000"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66040" rIns="184912" bIns="66040" numCol="1" spcCol="1270" anchor="ctr" anchorCtr="0">
          <a:noAutofit/>
        </a:bodyPr>
        <a:lstStyle/>
        <a:p>
          <a:pPr lvl="0" algn="r" defTabSz="1155700">
            <a:lnSpc>
              <a:spcPct val="90000"/>
            </a:lnSpc>
            <a:spcBef>
              <a:spcPct val="0"/>
            </a:spcBef>
            <a:spcAft>
              <a:spcPct val="35000"/>
            </a:spcAft>
          </a:pPr>
          <a:r>
            <a:rPr lang="en-US" sz="2600" b="1" kern="1200" dirty="0" smtClean="0"/>
            <a:t>Phase II</a:t>
          </a:r>
          <a:endParaRPr lang="en-US" sz="2600" b="1" kern="1200" dirty="0"/>
        </a:p>
      </dsp:txBody>
      <dsp:txXfrm>
        <a:off x="0" y="2149000"/>
        <a:ext cx="1524000" cy="1287000"/>
      </dsp:txXfrm>
    </dsp:sp>
    <dsp:sp modelId="{EEFB1F58-3793-4E59-8C6F-A44AC935D242}">
      <dsp:nvSpPr>
        <dsp:cNvPr id="0" name=""/>
        <dsp:cNvSpPr/>
      </dsp:nvSpPr>
      <dsp:spPr>
        <a:xfrm>
          <a:off x="1523999" y="2149000"/>
          <a:ext cx="304800" cy="12870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7EC9FB-D12F-40B8-82EC-8DA4E076D730}">
      <dsp:nvSpPr>
        <dsp:cNvPr id="0" name=""/>
        <dsp:cNvSpPr/>
      </dsp:nvSpPr>
      <dsp:spPr>
        <a:xfrm>
          <a:off x="1950719" y="2149000"/>
          <a:ext cx="4145280" cy="12870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err="1" smtClean="0"/>
            <a:t>Glucuronidation</a:t>
          </a:r>
          <a:r>
            <a:rPr lang="en-US" sz="2400" kern="1200" dirty="0" smtClean="0"/>
            <a:t> </a:t>
          </a:r>
          <a:endParaRPr lang="en-US" sz="2400" kern="1200" dirty="0"/>
        </a:p>
        <a:p>
          <a:pPr marL="228600" lvl="1" indent="-228600" algn="l" defTabSz="1066800">
            <a:lnSpc>
              <a:spcPct val="90000"/>
            </a:lnSpc>
            <a:spcBef>
              <a:spcPct val="0"/>
            </a:spcBef>
            <a:spcAft>
              <a:spcPct val="15000"/>
            </a:spcAft>
            <a:buChar char="••"/>
          </a:pPr>
          <a:r>
            <a:rPr lang="en-US" sz="2400" kern="1200" dirty="0" smtClean="0"/>
            <a:t>Acetylation </a:t>
          </a:r>
          <a:endParaRPr lang="en-US" sz="2400" kern="1200" dirty="0"/>
        </a:p>
        <a:p>
          <a:pPr marL="228600" lvl="1" indent="-228600" algn="l" defTabSz="1066800">
            <a:lnSpc>
              <a:spcPct val="90000"/>
            </a:lnSpc>
            <a:spcBef>
              <a:spcPct val="0"/>
            </a:spcBef>
            <a:spcAft>
              <a:spcPct val="15000"/>
            </a:spcAft>
            <a:buChar char="••"/>
          </a:pPr>
          <a:r>
            <a:rPr lang="en-US" sz="2400" kern="1200" dirty="0" err="1" smtClean="0"/>
            <a:t>Sulfation</a:t>
          </a:r>
          <a:endParaRPr lang="en-US" sz="2400" kern="1200" dirty="0"/>
        </a:p>
      </dsp:txBody>
      <dsp:txXfrm>
        <a:off x="1950719" y="2149000"/>
        <a:ext cx="4145280" cy="1287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CA1D0-8019-4FC0-8EA4-97DC0A2F9AB4}">
      <dsp:nvSpPr>
        <dsp:cNvPr id="0" name=""/>
        <dsp:cNvSpPr/>
      </dsp:nvSpPr>
      <dsp:spPr>
        <a:xfrm rot="5400000">
          <a:off x="3744289" y="-1530235"/>
          <a:ext cx="594717" cy="380390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i="1" kern="1200" dirty="0" smtClean="0"/>
            <a:t> Alcohol 1</a:t>
          </a:r>
          <a:endParaRPr lang="en-US" sz="3000" i="1" kern="1200" dirty="0"/>
        </a:p>
      </dsp:txBody>
      <dsp:txXfrm rot="-5400000">
        <a:off x="2139696" y="103390"/>
        <a:ext cx="3774872" cy="536653"/>
      </dsp:txXfrm>
    </dsp:sp>
    <dsp:sp modelId="{E457FAA0-49F6-4990-9530-0F14256D3A5A}">
      <dsp:nvSpPr>
        <dsp:cNvPr id="0" name=""/>
        <dsp:cNvSpPr/>
      </dsp:nvSpPr>
      <dsp:spPr>
        <a:xfrm>
          <a:off x="0" y="3"/>
          <a:ext cx="2139696" cy="74339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en-US" sz="3700" i="1" kern="1200" dirty="0" smtClean="0"/>
            <a:t>RS, SR</a:t>
          </a:r>
          <a:endParaRPr lang="en-US" sz="3700" i="1" kern="1200" dirty="0"/>
        </a:p>
      </dsp:txBody>
      <dsp:txXfrm>
        <a:off x="36290" y="36293"/>
        <a:ext cx="2067116" cy="670816"/>
      </dsp:txXfrm>
    </dsp:sp>
    <dsp:sp modelId="{52A2CD62-124E-47A9-A29D-D44618328225}">
      <dsp:nvSpPr>
        <dsp:cNvPr id="0" name=""/>
        <dsp:cNvSpPr/>
      </dsp:nvSpPr>
      <dsp:spPr>
        <a:xfrm rot="5400000">
          <a:off x="3744289" y="-749668"/>
          <a:ext cx="594717" cy="380390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i="1" kern="1200" dirty="0" smtClean="0"/>
            <a:t> Alcohol 2</a:t>
          </a:r>
          <a:endParaRPr lang="en-US" sz="3000" i="1" kern="1200" dirty="0"/>
        </a:p>
      </dsp:txBody>
      <dsp:txXfrm rot="-5400000">
        <a:off x="2139696" y="883957"/>
        <a:ext cx="3774872" cy="536653"/>
      </dsp:txXfrm>
    </dsp:sp>
    <dsp:sp modelId="{4E93F5FB-7FED-48D4-95CB-AFC20C4491AB}">
      <dsp:nvSpPr>
        <dsp:cNvPr id="0" name=""/>
        <dsp:cNvSpPr/>
      </dsp:nvSpPr>
      <dsp:spPr>
        <a:xfrm>
          <a:off x="0" y="780584"/>
          <a:ext cx="2139696" cy="74339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en-US" sz="3700" i="1" kern="1200" dirty="0" smtClean="0"/>
            <a:t>RR, SS</a:t>
          </a:r>
          <a:endParaRPr lang="en-US" sz="3700" i="1" kern="1200" dirty="0"/>
        </a:p>
      </dsp:txBody>
      <dsp:txXfrm>
        <a:off x="36290" y="816874"/>
        <a:ext cx="2067116" cy="670816"/>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 Id="rId2"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 Id="rId2"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AFE44A8-7F18-470E-A1D0-E5BAFB395B63}" type="datetimeFigureOut">
              <a:rPr lang="en-US" smtClean="0"/>
              <a:pPr/>
              <a:t>9/25/16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75A1860-CA7E-4626-8BCE-4A5EF18096B6}" type="slidenum">
              <a:rPr lang="en-US" smtClean="0"/>
              <a:pPr/>
              <a:t>‹#›</a:t>
            </a:fld>
            <a:endParaRPr lang="en-US"/>
          </a:p>
        </p:txBody>
      </p:sp>
    </p:spTree>
    <p:extLst>
      <p:ext uri="{BB962C8B-B14F-4D97-AF65-F5344CB8AC3E}">
        <p14:creationId xmlns:p14="http://schemas.microsoft.com/office/powerpoint/2010/main" val="33771550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EDDB01F-421D-434E-8F48-0316383E25C4}" type="datetimeFigureOut">
              <a:rPr lang="en-US" smtClean="0"/>
              <a:pPr/>
              <a:t>9/25/16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84CED70-F63B-4BAF-921E-59F44B165B85}" type="slidenum">
              <a:rPr lang="en-US" smtClean="0"/>
              <a:pPr/>
              <a:t>‹#›</a:t>
            </a:fld>
            <a:endParaRPr lang="en-US"/>
          </a:p>
        </p:txBody>
      </p:sp>
    </p:spTree>
    <p:extLst>
      <p:ext uri="{BB962C8B-B14F-4D97-AF65-F5344CB8AC3E}">
        <p14:creationId xmlns:p14="http://schemas.microsoft.com/office/powerpoint/2010/main" val="156727854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1</a:t>
            </a:fld>
            <a:endParaRPr lang="en-US"/>
          </a:p>
        </p:txBody>
      </p:sp>
    </p:spTree>
    <p:extLst>
      <p:ext uri="{BB962C8B-B14F-4D97-AF65-F5344CB8AC3E}">
        <p14:creationId xmlns:p14="http://schemas.microsoft.com/office/powerpoint/2010/main" val="348538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be starting with brief intro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a:t>
            </a:fld>
            <a:endParaRPr lang="en-US"/>
          </a:p>
        </p:txBody>
      </p:sp>
    </p:spTree>
    <p:extLst>
      <p:ext uri="{BB962C8B-B14F-4D97-AF65-F5344CB8AC3E}">
        <p14:creationId xmlns:p14="http://schemas.microsoft.com/office/powerpoint/2010/main" val="1405431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26 million including ESRD</a:t>
            </a:r>
          </a:p>
          <a:p>
            <a:r>
              <a:rPr lang="en-US" dirty="0" smtClean="0"/>
              <a:t>600,000 have ESRD </a:t>
            </a:r>
          </a:p>
          <a:p>
            <a:r>
              <a:rPr lang="en-US" dirty="0" smtClean="0"/>
              <a:t>87,000 die of ESRD</a:t>
            </a:r>
          </a:p>
          <a:p>
            <a:r>
              <a:rPr lang="en-US" dirty="0" smtClean="0"/>
              <a:t>Demonstrate</a:t>
            </a:r>
            <a:r>
              <a:rPr lang="en-US" baseline="0" dirty="0" smtClean="0"/>
              <a:t> the burden and significance of CKD, and how important is to improve the treatment strategies and approaches for CKD patients to minimize the adverse effects and cost (achieve optimum outcomes with lower cost).  </a:t>
            </a:r>
          </a:p>
          <a:p>
            <a:r>
              <a:rPr lang="en-US" sz="1200" b="0" i="0" u="none" strike="noStrike" kern="1200" baseline="0" dirty="0" smtClean="0">
                <a:solidFill>
                  <a:schemeClr val="tx1"/>
                </a:solidFill>
                <a:latin typeface="+mn-lt"/>
                <a:ea typeface="+mn-ea"/>
                <a:cs typeface="+mn-cs"/>
              </a:rPr>
              <a:t>Individuals 65 years old and older now comprise the most rapidly growing segment of the ESRD population in wealthier countries</a:t>
            </a:r>
          </a:p>
          <a:p>
            <a:r>
              <a:rPr lang="en-US" sz="1200" b="0" i="0" u="none" strike="noStrike" kern="1200" baseline="0" dirty="0" smtClean="0">
                <a:solidFill>
                  <a:schemeClr val="tx1"/>
                </a:solidFill>
                <a:latin typeface="+mn-lt"/>
                <a:ea typeface="+mn-ea"/>
                <a:cs typeface="+mn-cs"/>
              </a:rPr>
              <a:t>40% of adults &gt;60 years have </a:t>
            </a:r>
            <a:r>
              <a:rPr lang="en-US" sz="1200" b="0" i="0" u="none" strike="noStrike" kern="1200" baseline="0" dirty="0" err="1" smtClean="0">
                <a:solidFill>
                  <a:schemeClr val="tx1"/>
                </a:solidFill>
                <a:latin typeface="+mn-lt"/>
                <a:ea typeface="+mn-ea"/>
                <a:cs typeface="+mn-cs"/>
              </a:rPr>
              <a:t>ckd</a:t>
            </a:r>
            <a:r>
              <a:rPr lang="en-US" sz="1200" b="0" i="0" u="none" strike="noStrike" kern="1200" baseline="0" dirty="0" smtClean="0">
                <a:solidFill>
                  <a:schemeClr val="tx1"/>
                </a:solidFill>
                <a:latin typeface="+mn-lt"/>
                <a:ea typeface="+mn-ea"/>
                <a:cs typeface="+mn-cs"/>
              </a:rPr>
              <a:t> in the US</a:t>
            </a:r>
          </a:p>
          <a:p>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3</a:t>
            </a:fld>
            <a:endParaRPr lang="en-US"/>
          </a:p>
        </p:txBody>
      </p:sp>
    </p:spTree>
    <p:extLst>
      <p:ext uri="{BB962C8B-B14F-4D97-AF65-F5344CB8AC3E}">
        <p14:creationId xmlns:p14="http://schemas.microsoft.com/office/powerpoint/2010/main" val="1327445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 in 2006–07 patients 65-years-old or older comprised half of the incident adult US dialysis population</a:t>
            </a:r>
          </a:p>
          <a:p>
            <a:r>
              <a:rPr lang="en-US" sz="1200" b="0" i="0" u="none" strike="noStrike" kern="1200" baseline="0" dirty="0" smtClean="0">
                <a:solidFill>
                  <a:schemeClr val="tx1"/>
                </a:solidFill>
                <a:latin typeface="+mn-lt"/>
                <a:ea typeface="+mn-ea"/>
                <a:cs typeface="+mn-cs"/>
              </a:rPr>
              <a:t> hypertension and diabetes predisposing to a high burden of CKD in this population.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 of US people more than 65 is 12% by 2000, 20% by 2030. </a:t>
            </a:r>
            <a:r>
              <a:rPr lang="en-US" sz="1200" kern="1200" dirty="0" smtClean="0">
                <a:solidFill>
                  <a:schemeClr val="tx1"/>
                </a:solidFill>
                <a:effectLst/>
                <a:latin typeface="+mn-lt"/>
                <a:ea typeface="+mn-ea"/>
                <a:cs typeface="+mn-cs"/>
              </a:rPr>
              <a:t>In the UK, the elderly account for only one fifth of the population, yet they receive nearly 60 % of the prescribed drugs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Men have more CKD than women and African-Americans are also much more likely to have CKD than whites. </a:t>
            </a:r>
          </a:p>
          <a:p>
            <a:r>
              <a:rPr lang="en-US" sz="1200" b="0" i="0" u="none" strike="noStrike" kern="1200" baseline="0" dirty="0" smtClean="0">
                <a:solidFill>
                  <a:schemeClr val="tx1"/>
                </a:solidFill>
                <a:latin typeface="+mn-lt"/>
                <a:ea typeface="+mn-ea"/>
                <a:cs typeface="+mn-cs"/>
              </a:rPr>
              <a:t>a mean decrease in </a:t>
            </a:r>
            <a:r>
              <a:rPr lang="en-US" sz="1200" b="0" i="0" u="none" strike="noStrike" kern="1200" baseline="0" dirty="0" err="1" smtClean="0">
                <a:solidFill>
                  <a:schemeClr val="tx1"/>
                </a:solidFill>
                <a:latin typeface="+mn-lt"/>
                <a:ea typeface="+mn-ea"/>
                <a:cs typeface="+mn-cs"/>
              </a:rPr>
              <a:t>creatinine</a:t>
            </a:r>
            <a:r>
              <a:rPr lang="en-US" sz="1200" b="0" i="0" u="none" strike="noStrike" kern="1200" baseline="0" dirty="0" smtClean="0">
                <a:solidFill>
                  <a:schemeClr val="tx1"/>
                </a:solidFill>
                <a:latin typeface="+mn-lt"/>
                <a:ea typeface="+mn-ea"/>
                <a:cs typeface="+mn-cs"/>
              </a:rPr>
              <a:t> clearance as 0.75 ml/min/year, which could be estimated as 10 ml/min/decade in those over the age of 40 years </a:t>
            </a:r>
          </a:p>
          <a:p>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4</a:t>
            </a:fld>
            <a:endParaRPr lang="en-US"/>
          </a:p>
        </p:txBody>
      </p:sp>
    </p:spTree>
    <p:extLst>
      <p:ext uri="{BB962C8B-B14F-4D97-AF65-F5344CB8AC3E}">
        <p14:creationId xmlns:p14="http://schemas.microsoft.com/office/powerpoint/2010/main" val="1912641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Decrease in liver and kidney </a:t>
            </a:r>
            <a:r>
              <a:rPr lang="en-US" dirty="0" err="1" smtClean="0"/>
              <a:t>vol</a:t>
            </a:r>
            <a:r>
              <a:rPr lang="en-US" dirty="0" smtClean="0"/>
              <a:t> and blood flow</a:t>
            </a:r>
          </a:p>
          <a:p>
            <a:r>
              <a:rPr lang="en-US" sz="1200" b="0" i="0" u="none" strike="noStrike" kern="1200" baseline="0" dirty="0" smtClean="0">
                <a:solidFill>
                  <a:schemeClr val="tx1"/>
                </a:solidFill>
                <a:latin typeface="+mn-lt"/>
                <a:ea typeface="+mn-ea"/>
                <a:cs typeface="+mn-cs"/>
              </a:rPr>
              <a:t>no concomitant increase in plasma </a:t>
            </a:r>
            <a:r>
              <a:rPr lang="en-US" sz="1200" b="0" i="0" u="none" strike="noStrike" kern="1200" baseline="0" dirty="0" err="1" smtClean="0">
                <a:solidFill>
                  <a:schemeClr val="tx1"/>
                </a:solidFill>
                <a:latin typeface="+mn-lt"/>
                <a:ea typeface="+mn-ea"/>
                <a:cs typeface="+mn-cs"/>
              </a:rPr>
              <a:t>creatinine</a:t>
            </a:r>
            <a:r>
              <a:rPr lang="en-US" sz="1200" b="0" i="0" u="none" strike="noStrike" kern="1200" baseline="0" dirty="0" smtClean="0">
                <a:solidFill>
                  <a:schemeClr val="tx1"/>
                </a:solidFill>
                <a:latin typeface="+mn-lt"/>
                <a:ea typeface="+mn-ea"/>
                <a:cs typeface="+mn-cs"/>
              </a:rPr>
              <a:t> because of age-related loss of muscle mass.</a:t>
            </a:r>
          </a:p>
          <a:p>
            <a:r>
              <a:rPr lang="en-US" sz="1200" b="0" i="0" u="none" strike="noStrike" kern="1200" baseline="0" dirty="0" smtClean="0">
                <a:solidFill>
                  <a:schemeClr val="tx1"/>
                </a:solidFill>
                <a:latin typeface="+mn-lt"/>
                <a:ea typeface="+mn-ea"/>
                <a:cs typeface="+mn-cs"/>
              </a:rPr>
              <a:t>reduction in liver blood flow with ageing will mainly affect the clearance of drugs with a high extraction ratio.</a:t>
            </a:r>
          </a:p>
          <a:p>
            <a:r>
              <a:rPr lang="en-US" sz="1200" b="0" i="0" u="none" strike="noStrike" kern="1200" baseline="0" dirty="0" smtClean="0">
                <a:solidFill>
                  <a:schemeClr val="tx1"/>
                </a:solidFill>
                <a:latin typeface="+mn-lt"/>
                <a:ea typeface="+mn-ea"/>
                <a:cs typeface="+mn-cs"/>
              </a:rPr>
              <a:t>Phase 1 can reduce the met by 30%</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5</a:t>
            </a:fld>
            <a:endParaRPr lang="en-US"/>
          </a:p>
        </p:txBody>
      </p:sp>
    </p:spTree>
    <p:extLst>
      <p:ext uri="{BB962C8B-B14F-4D97-AF65-F5344CB8AC3E}">
        <p14:creationId xmlns:p14="http://schemas.microsoft.com/office/powerpoint/2010/main" val="1343508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way to improve outcome is to optimize drug therapy in CKD pts</a:t>
            </a:r>
          </a:p>
          <a:p>
            <a:r>
              <a:rPr lang="en-US" dirty="0" smtClean="0"/>
              <a:t>CKD is considered</a:t>
            </a:r>
            <a:r>
              <a:rPr lang="en-US" baseline="0" dirty="0" smtClean="0"/>
              <a:t> an important determinant of drug PK</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6</a:t>
            </a:fld>
            <a:endParaRPr lang="en-US"/>
          </a:p>
        </p:txBody>
      </p:sp>
    </p:spTree>
    <p:extLst>
      <p:ext uri="{BB962C8B-B14F-4D97-AF65-F5344CB8AC3E}">
        <p14:creationId xmlns:p14="http://schemas.microsoft.com/office/powerpoint/2010/main" val="1815261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Aminopyrine</a:t>
            </a:r>
            <a:r>
              <a:rPr lang="en-US" sz="1200" b="0" i="0" u="none" strike="noStrike" kern="1200" baseline="0" dirty="0" smtClean="0">
                <a:solidFill>
                  <a:schemeClr val="tx1"/>
                </a:solidFill>
                <a:latin typeface="+mn-lt"/>
                <a:ea typeface="+mn-ea"/>
                <a:cs typeface="+mn-cs"/>
              </a:rPr>
              <a:t> p-</a:t>
            </a:r>
            <a:r>
              <a:rPr lang="en-US" sz="1200" b="0" i="0" u="none" strike="noStrike" kern="1200" baseline="0" dirty="0" err="1" smtClean="0">
                <a:solidFill>
                  <a:schemeClr val="tx1"/>
                </a:solidFill>
                <a:latin typeface="+mn-lt"/>
                <a:ea typeface="+mn-ea"/>
                <a:cs typeface="+mn-cs"/>
              </a:rPr>
              <a:t>Nitroanisole</a:t>
            </a:r>
            <a:r>
              <a:rPr lang="en-US" sz="1200" b="0" i="0" u="none" strike="noStrike" kern="1200" baseline="0" dirty="0" smtClean="0">
                <a:solidFill>
                  <a:schemeClr val="tx1"/>
                </a:solidFill>
                <a:latin typeface="+mn-lt"/>
                <a:ea typeface="+mn-ea"/>
                <a:cs typeface="+mn-cs"/>
              </a:rPr>
              <a:t> Acetanilide</a:t>
            </a:r>
            <a:endParaRPr lang="en-US" dirty="0"/>
          </a:p>
        </p:txBody>
      </p:sp>
      <p:sp>
        <p:nvSpPr>
          <p:cNvPr id="4" name="Slide Number Placeholder 3"/>
          <p:cNvSpPr>
            <a:spLocks noGrp="1"/>
          </p:cNvSpPr>
          <p:nvPr>
            <p:ph type="sldNum" sz="quarter" idx="10"/>
          </p:nvPr>
        </p:nvSpPr>
        <p:spPr/>
        <p:txBody>
          <a:bodyPr/>
          <a:lstStyle/>
          <a:p>
            <a:pPr>
              <a:defRPr/>
            </a:pPr>
            <a:fld id="{186E8555-21F3-49A7-8DFC-1A3E979B054B}" type="slidenum">
              <a:rPr lang="en-US" smtClean="0"/>
              <a:pPr>
                <a:defRPr/>
              </a:pPr>
              <a:t>7</a:t>
            </a:fld>
            <a:endParaRPr lang="en-US"/>
          </a:p>
        </p:txBody>
      </p:sp>
    </p:spTree>
    <p:extLst>
      <p:ext uri="{BB962C8B-B14F-4D97-AF65-F5344CB8AC3E}">
        <p14:creationId xmlns:p14="http://schemas.microsoft.com/office/powerpoint/2010/main" val="3863088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Reduction has emerged as a critical</a:t>
            </a:r>
            <a:r>
              <a:rPr lang="en-US" baseline="0" dirty="0" smtClean="0"/>
              <a:t> pathway of metabolism</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8</a:t>
            </a:fld>
            <a:endParaRPr lang="en-US"/>
          </a:p>
        </p:txBody>
      </p:sp>
    </p:spTree>
    <p:extLst>
      <p:ext uri="{BB962C8B-B14F-4D97-AF65-F5344CB8AC3E}">
        <p14:creationId xmlns:p14="http://schemas.microsoft.com/office/powerpoint/2010/main" val="1140720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Warfarin is a good example of</a:t>
            </a:r>
            <a:r>
              <a:rPr lang="en-US" baseline="0" dirty="0" smtClean="0"/>
              <a:t> highly metabolized drugs</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10</a:t>
            </a:fld>
            <a:endParaRPr lang="en-US"/>
          </a:p>
        </p:txBody>
      </p:sp>
    </p:spTree>
    <p:extLst>
      <p:ext uri="{BB962C8B-B14F-4D97-AF65-F5344CB8AC3E}">
        <p14:creationId xmlns:p14="http://schemas.microsoft.com/office/powerpoint/2010/main" val="635986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Indicates that the reduction</a:t>
            </a:r>
            <a:r>
              <a:rPr lang="en-US" baseline="0" dirty="0" smtClean="0"/>
              <a:t> is </a:t>
            </a:r>
            <a:r>
              <a:rPr lang="en-US" baseline="0" dirty="0" err="1" smtClean="0"/>
              <a:t>stereoselective</a:t>
            </a:r>
            <a:r>
              <a:rPr lang="en-US" baseline="0" dirty="0" smtClean="0"/>
              <a:t> for substrate preference and product formation.</a:t>
            </a:r>
          </a:p>
          <a:p>
            <a:r>
              <a:rPr lang="en-US" baseline="0" dirty="0" smtClean="0"/>
              <a:t>Human 4x rats</a:t>
            </a:r>
          </a:p>
          <a:p>
            <a:r>
              <a:rPr lang="en-US" baseline="0" dirty="0" smtClean="0"/>
              <a:t>Kidney is 3-6 more active than liver</a:t>
            </a:r>
          </a:p>
          <a:p>
            <a:r>
              <a:rPr lang="en-US" baseline="0" dirty="0" smtClean="0"/>
              <a:t>Human = rat in kidney, the above is in the human kidney</a:t>
            </a:r>
          </a:p>
          <a:p>
            <a:r>
              <a:rPr lang="en-US" dirty="0" smtClean="0"/>
              <a:t>S-warfarin reduction was unpredictable at concentration &lt;0.52 </a:t>
            </a:r>
            <a:r>
              <a:rPr lang="en-US" dirty="0" err="1" smtClean="0"/>
              <a:t>mM.</a:t>
            </a:r>
            <a:endParaRPr lang="en-US" dirty="0" smtClean="0"/>
          </a:p>
          <a:p>
            <a:r>
              <a:rPr lang="en-US" dirty="0" smtClean="0"/>
              <a:t>About 5-times more alcohol1 is produced after administration of R compared to S-warfarin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11</a:t>
            </a:fld>
            <a:endParaRPr lang="en-US"/>
          </a:p>
        </p:txBody>
      </p:sp>
    </p:spTree>
    <p:extLst>
      <p:ext uri="{BB962C8B-B14F-4D97-AF65-F5344CB8AC3E}">
        <p14:creationId xmlns:p14="http://schemas.microsoft.com/office/powerpoint/2010/main" val="2560711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than</a:t>
            </a:r>
            <a:r>
              <a:rPr lang="en-US" baseline="0" dirty="0" smtClean="0"/>
              <a:t> 50 million American on warfarin </a:t>
            </a:r>
          </a:p>
          <a:p>
            <a:r>
              <a:rPr lang="en-US" baseline="0" dirty="0" smtClean="0"/>
              <a:t>25% ESRD</a:t>
            </a:r>
            <a:endParaRPr lang="en-US" dirty="0"/>
          </a:p>
        </p:txBody>
      </p:sp>
      <p:sp>
        <p:nvSpPr>
          <p:cNvPr id="4" name="Slide Number Placeholder 3"/>
          <p:cNvSpPr>
            <a:spLocks noGrp="1"/>
          </p:cNvSpPr>
          <p:nvPr>
            <p:ph type="sldNum" sz="quarter" idx="10"/>
          </p:nvPr>
        </p:nvSpPr>
        <p:spPr/>
        <p:txBody>
          <a:bodyPr/>
          <a:lstStyle/>
          <a:p>
            <a:pPr>
              <a:defRPr/>
            </a:pPr>
            <a:fld id="{186E8555-21F3-49A7-8DFC-1A3E979B054B}" type="slidenum">
              <a:rPr lang="en-US" smtClean="0"/>
              <a:pPr>
                <a:defRPr/>
              </a:pPr>
              <a:t>12</a:t>
            </a:fld>
            <a:endParaRPr lang="en-US"/>
          </a:p>
        </p:txBody>
      </p:sp>
    </p:spTree>
    <p:extLst>
      <p:ext uri="{BB962C8B-B14F-4D97-AF65-F5344CB8AC3E}">
        <p14:creationId xmlns:p14="http://schemas.microsoft.com/office/powerpoint/2010/main" val="3863088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Briefly</a:t>
            </a:r>
            <a:r>
              <a:rPr lang="en-US" baseline="0" dirty="0" smtClean="0"/>
              <a:t> discuss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13</a:t>
            </a:fld>
            <a:endParaRPr lang="en-US"/>
          </a:p>
        </p:txBody>
      </p:sp>
    </p:spTree>
    <p:extLst>
      <p:ext uri="{BB962C8B-B14F-4D97-AF65-F5344CB8AC3E}">
        <p14:creationId xmlns:p14="http://schemas.microsoft.com/office/powerpoint/2010/main" val="3651981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44%  51%  42.40%  32.50%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14</a:t>
            </a:fld>
            <a:endParaRPr lang="en-US"/>
          </a:p>
        </p:txBody>
      </p:sp>
    </p:spTree>
    <p:extLst>
      <p:ext uri="{BB962C8B-B14F-4D97-AF65-F5344CB8AC3E}">
        <p14:creationId xmlns:p14="http://schemas.microsoft.com/office/powerpoint/2010/main" val="1342109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18.60% 	56% </a:t>
            </a:r>
          </a:p>
          <a:p>
            <a:r>
              <a:rPr lang="en-US" dirty="0" smtClean="0"/>
              <a:t>cytosol enzymes are selective for formation</a:t>
            </a:r>
            <a:r>
              <a:rPr lang="en-US" baseline="0" dirty="0" smtClean="0"/>
              <a:t> of alcohol1. it seems no preference in microsomes.  </a:t>
            </a:r>
          </a:p>
          <a:p>
            <a:r>
              <a:rPr lang="en-US" baseline="0" dirty="0" smtClean="0"/>
              <a:t>Agrees with in vivo findings that RS is the most abundant.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15</a:t>
            </a:fld>
            <a:endParaRPr lang="en-US"/>
          </a:p>
        </p:txBody>
      </p:sp>
    </p:spTree>
    <p:extLst>
      <p:ext uri="{BB962C8B-B14F-4D97-AF65-F5344CB8AC3E}">
        <p14:creationId xmlns:p14="http://schemas.microsoft.com/office/powerpoint/2010/main" val="3438511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Cause of death:</a:t>
            </a:r>
          </a:p>
          <a:p>
            <a:r>
              <a:rPr lang="en-US" dirty="0" smtClean="0"/>
              <a:t>CTL: cardiac arrest,</a:t>
            </a:r>
            <a:r>
              <a:rPr lang="en-US" baseline="0" dirty="0" smtClean="0"/>
              <a:t> MI, stroke</a:t>
            </a:r>
          </a:p>
          <a:p>
            <a:r>
              <a:rPr lang="en-US" baseline="0" dirty="0" smtClean="0"/>
              <a:t>ESRD: cardiac arrest, RF</a:t>
            </a:r>
          </a:p>
          <a:p>
            <a:r>
              <a:rPr lang="en-US" baseline="0" dirty="0" smtClean="0"/>
              <a:t>HTN: 6 ESRD  4 CTL</a:t>
            </a:r>
          </a:p>
          <a:p>
            <a:r>
              <a:rPr lang="en-US" baseline="0" dirty="0" smtClean="0"/>
              <a:t>CHF: 6 ESRD  2 CTL</a:t>
            </a:r>
          </a:p>
          <a:p>
            <a:r>
              <a:rPr lang="en-US" baseline="0" dirty="0" smtClean="0"/>
              <a:t>Obesity: 5 ESRD  3 </a:t>
            </a:r>
            <a:r>
              <a:rPr lang="en-US" baseline="0" dirty="0" smtClean="0"/>
              <a:t>CTL</a:t>
            </a:r>
          </a:p>
          <a:p>
            <a:r>
              <a:rPr lang="en-US" baseline="0" dirty="0" smtClean="0"/>
              <a:t>Ages: control: 49-80, ESRD: 67</a:t>
            </a:r>
            <a:endParaRPr lang="en-US" baseline="0" dirty="0" smtClean="0"/>
          </a:p>
        </p:txBody>
      </p:sp>
      <p:sp>
        <p:nvSpPr>
          <p:cNvPr id="4" name="Slide Number Placeholder 3"/>
          <p:cNvSpPr>
            <a:spLocks noGrp="1"/>
          </p:cNvSpPr>
          <p:nvPr>
            <p:ph type="sldNum" sz="quarter" idx="10"/>
          </p:nvPr>
        </p:nvSpPr>
        <p:spPr/>
        <p:txBody>
          <a:bodyPr/>
          <a:lstStyle/>
          <a:p>
            <a:fld id="{284CED70-F63B-4BAF-921E-59F44B165B85}" type="slidenum">
              <a:rPr lang="en-US" smtClean="0"/>
              <a:pPr/>
              <a:t>17</a:t>
            </a:fld>
            <a:endParaRPr lang="en-US"/>
          </a:p>
        </p:txBody>
      </p:sp>
    </p:spTree>
    <p:extLst>
      <p:ext uri="{BB962C8B-B14F-4D97-AF65-F5344CB8AC3E}">
        <p14:creationId xmlns:p14="http://schemas.microsoft.com/office/powerpoint/2010/main" val="3107853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44%  51%  42.40%  32.50%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18</a:t>
            </a:fld>
            <a:endParaRPr lang="en-US"/>
          </a:p>
        </p:txBody>
      </p:sp>
    </p:spTree>
    <p:extLst>
      <p:ext uri="{BB962C8B-B14F-4D97-AF65-F5344CB8AC3E}">
        <p14:creationId xmlns:p14="http://schemas.microsoft.com/office/powerpoint/2010/main" val="1282156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National Kidney Foundation (NKF) Kidney Disease Outcome Quality Initiative (KDOQI)</a:t>
            </a:r>
          </a:p>
          <a:p>
            <a:r>
              <a:rPr lang="en-US" sz="1200" b="0" i="0" kern="1200" dirty="0" smtClean="0">
                <a:solidFill>
                  <a:schemeClr val="tx1"/>
                </a:solidFill>
                <a:effectLst/>
                <a:latin typeface="+mn-lt"/>
                <a:ea typeface="+mn-ea"/>
                <a:cs typeface="+mn-cs"/>
              </a:rPr>
              <a:t>Kidney disease improving global</a:t>
            </a:r>
            <a:r>
              <a:rPr lang="en-US" sz="1200" b="0" i="0" kern="1200" baseline="0" dirty="0" smtClean="0">
                <a:solidFill>
                  <a:schemeClr val="tx1"/>
                </a:solidFill>
                <a:effectLst/>
                <a:latin typeface="+mn-lt"/>
                <a:ea typeface="+mn-ea"/>
                <a:cs typeface="+mn-cs"/>
              </a:rPr>
              <a:t> outcome (KDIGO)</a:t>
            </a:r>
          </a:p>
          <a:p>
            <a:r>
              <a:rPr lang="en-US" sz="1200" b="0" i="0" kern="1200" dirty="0" smtClean="0">
                <a:solidFill>
                  <a:schemeClr val="tx1"/>
                </a:solidFill>
                <a:effectLst/>
                <a:latin typeface="+mn-lt"/>
                <a:ea typeface="+mn-ea"/>
                <a:cs typeface="+mn-cs"/>
              </a:rPr>
              <a:t>Chronic Kidney Disease Epidemiology Collaboration (</a:t>
            </a:r>
            <a:r>
              <a:rPr lang="en-US" sz="1200" b="1" i="0" kern="1200" dirty="0" smtClean="0">
                <a:solidFill>
                  <a:schemeClr val="tx1"/>
                </a:solidFill>
                <a:effectLst/>
                <a:latin typeface="+mn-lt"/>
                <a:ea typeface="+mn-ea"/>
                <a:cs typeface="+mn-cs"/>
              </a:rPr>
              <a:t>CKD</a:t>
            </a:r>
            <a:r>
              <a:rPr lang="en-US" sz="1200" b="0" i="0" kern="1200" dirty="0" smtClean="0">
                <a:solidFill>
                  <a:schemeClr val="tx1"/>
                </a:solidFill>
                <a:effectLst/>
                <a:latin typeface="+mn-lt"/>
                <a:ea typeface="+mn-ea"/>
                <a:cs typeface="+mn-cs"/>
              </a:rPr>
              <a:t>-</a:t>
            </a:r>
            <a:r>
              <a:rPr lang="en-US" sz="1200" b="1" i="0" kern="1200" dirty="0" smtClean="0">
                <a:solidFill>
                  <a:schemeClr val="tx1"/>
                </a:solidFill>
                <a:effectLst/>
                <a:latin typeface="+mn-lt"/>
                <a:ea typeface="+mn-ea"/>
                <a:cs typeface="+mn-cs"/>
              </a:rPr>
              <a:t>EPI</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more accurate at higher levels of GFR</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20</a:t>
            </a:fld>
            <a:endParaRPr lang="en-US"/>
          </a:p>
        </p:txBody>
      </p:sp>
    </p:spTree>
    <p:extLst>
      <p:ext uri="{BB962C8B-B14F-4D97-AF65-F5344CB8AC3E}">
        <p14:creationId xmlns:p14="http://schemas.microsoft.com/office/powerpoint/2010/main" val="1452080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age: 52-87 years</a:t>
            </a:r>
            <a:r>
              <a:rPr lang="en-US" dirty="0" smtClean="0">
                <a:effectLst/>
              </a:rPr>
              <a:t> </a:t>
            </a:r>
          </a:p>
          <a:p>
            <a:r>
              <a:rPr lang="en-US" dirty="0" smtClean="0">
                <a:effectLst/>
              </a:rPr>
              <a:t>Dose: 7-57.5 mg/w</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Dose: 1-8 mg/d</a:t>
            </a:r>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21</a:t>
            </a:fld>
            <a:endParaRPr lang="en-US"/>
          </a:p>
        </p:txBody>
      </p:sp>
    </p:spTree>
    <p:extLst>
      <p:ext uri="{BB962C8B-B14F-4D97-AF65-F5344CB8AC3E}">
        <p14:creationId xmlns:p14="http://schemas.microsoft.com/office/powerpoint/2010/main" val="1519135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age: 52-87 years</a:t>
            </a:r>
            <a:r>
              <a:rPr lang="en-US" dirty="0" smtClean="0">
                <a:effectLst/>
              </a:rPr>
              <a:t> </a:t>
            </a:r>
          </a:p>
          <a:p>
            <a:r>
              <a:rPr lang="en-US" dirty="0" smtClean="0">
                <a:effectLst/>
              </a:rPr>
              <a:t>Dose: 7-57.5 mg/w</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Dose: 1-8 mg/d</a:t>
            </a:r>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22</a:t>
            </a:fld>
            <a:endParaRPr lang="en-US"/>
          </a:p>
        </p:txBody>
      </p:sp>
    </p:spTree>
    <p:extLst>
      <p:ext uri="{BB962C8B-B14F-4D97-AF65-F5344CB8AC3E}">
        <p14:creationId xmlns:p14="http://schemas.microsoft.com/office/powerpoint/2010/main" val="1519135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minor relationship between dose and </a:t>
            </a:r>
            <a:r>
              <a:rPr lang="en-US" dirty="0" err="1" smtClean="0"/>
              <a:t>eGFR</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26</a:t>
            </a:fld>
            <a:endParaRPr lang="en-US"/>
          </a:p>
        </p:txBody>
      </p:sp>
    </p:spTree>
    <p:extLst>
      <p:ext uri="{BB962C8B-B14F-4D97-AF65-F5344CB8AC3E}">
        <p14:creationId xmlns:p14="http://schemas.microsoft.com/office/powerpoint/2010/main" val="2842352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age increases by one year, the average weekly warfarin dose decreases by 0.74 mg</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27</a:t>
            </a:fld>
            <a:endParaRPr lang="en-US"/>
          </a:p>
        </p:txBody>
      </p:sp>
    </p:spTree>
    <p:extLst>
      <p:ext uri="{BB962C8B-B14F-4D97-AF65-F5344CB8AC3E}">
        <p14:creationId xmlns:p14="http://schemas.microsoft.com/office/powerpoint/2010/main" val="3725496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6.5-fold higher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28</a:t>
            </a:fld>
            <a:endParaRPr lang="en-US"/>
          </a:p>
        </p:txBody>
      </p:sp>
    </p:spTree>
    <p:extLst>
      <p:ext uri="{BB962C8B-B14F-4D97-AF65-F5344CB8AC3E}">
        <p14:creationId xmlns:p14="http://schemas.microsoft.com/office/powerpoint/2010/main" val="4184052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Serum albumin and CYP2C9 genotypes were significant predictors for total </a:t>
            </a:r>
            <a:r>
              <a:rPr lang="en-US" sz="1200" i="1" kern="1200" dirty="0" smtClean="0">
                <a:solidFill>
                  <a:schemeClr val="tx1"/>
                </a:solidFill>
                <a:effectLst/>
                <a:latin typeface="+mn-lt"/>
                <a:ea typeface="+mn-ea"/>
                <a:cs typeface="+mn-cs"/>
              </a:rPr>
              <a:t>S/R</a:t>
            </a:r>
            <a:r>
              <a:rPr lang="en-US" sz="1200" kern="1200" dirty="0" smtClean="0">
                <a:solidFill>
                  <a:schemeClr val="tx1"/>
                </a:solidFill>
                <a:effectLst/>
                <a:latin typeface="+mn-lt"/>
                <a:ea typeface="+mn-ea"/>
                <a:cs typeface="+mn-cs"/>
              </a:rPr>
              <a:t> ratio</a:t>
            </a:r>
            <a:r>
              <a:rPr lang="en-US" dirty="0" smtClean="0">
                <a:effectLst/>
              </a:rPr>
              <a:t> </a:t>
            </a:r>
          </a:p>
          <a:p>
            <a:r>
              <a:rPr lang="en-US" sz="1200" kern="1200" dirty="0" smtClean="0">
                <a:solidFill>
                  <a:schemeClr val="tx1"/>
                </a:solidFill>
                <a:effectLst/>
                <a:latin typeface="+mn-lt"/>
                <a:ea typeface="+mn-ea"/>
                <a:cs typeface="+mn-cs"/>
              </a:rPr>
              <a:t>CYP2C9 variation was the only significant predictor of free </a:t>
            </a:r>
            <a:r>
              <a:rPr lang="en-US" sz="1200" i="1" kern="1200" dirty="0" smtClean="0">
                <a:solidFill>
                  <a:schemeClr val="tx1"/>
                </a:solidFill>
                <a:effectLst/>
                <a:latin typeface="+mn-lt"/>
                <a:ea typeface="+mn-ea"/>
                <a:cs typeface="+mn-cs"/>
              </a:rPr>
              <a:t>S/R</a:t>
            </a:r>
            <a:r>
              <a:rPr lang="en-US" sz="1200" kern="1200" dirty="0" smtClean="0">
                <a:solidFill>
                  <a:schemeClr val="tx1"/>
                </a:solidFill>
                <a:effectLst/>
                <a:latin typeface="+mn-lt"/>
                <a:ea typeface="+mn-ea"/>
                <a:cs typeface="+mn-cs"/>
              </a:rPr>
              <a:t> ratio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29</a:t>
            </a:fld>
            <a:endParaRPr lang="en-US"/>
          </a:p>
        </p:txBody>
      </p:sp>
    </p:spTree>
    <p:extLst>
      <p:ext uri="{BB962C8B-B14F-4D97-AF65-F5344CB8AC3E}">
        <p14:creationId xmlns:p14="http://schemas.microsoft.com/office/powerpoint/2010/main" val="2483741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Using F-test with alpha level of 0.05, our study had only 62% power to detect differences ranging from 27-35% in total warfarin clearance between patients with different degrees of kidney disease (the calculated effect size was 0.64). </a:t>
            </a:r>
          </a:p>
          <a:p>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30</a:t>
            </a:fld>
            <a:endParaRPr lang="en-US"/>
          </a:p>
        </p:txBody>
      </p:sp>
    </p:spTree>
    <p:extLst>
      <p:ext uri="{BB962C8B-B14F-4D97-AF65-F5344CB8AC3E}">
        <p14:creationId xmlns:p14="http://schemas.microsoft.com/office/powerpoint/2010/main" val="330476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Toxins: </a:t>
            </a:r>
            <a:r>
              <a:rPr lang="en-US" dirty="0" err="1" smtClean="0"/>
              <a:t>aflatoxin</a:t>
            </a:r>
            <a:r>
              <a:rPr lang="en-US" dirty="0" smtClean="0"/>
              <a:t> B1 or the nitrosamine NNK, polycyclic aromatic hydrocarbons</a:t>
            </a:r>
          </a:p>
          <a:p>
            <a:r>
              <a:rPr lang="en-US" dirty="0" err="1" smtClean="0"/>
              <a:t>Reductases</a:t>
            </a:r>
            <a:r>
              <a:rPr lang="en-US" dirty="0" smtClean="0"/>
              <a:t> characterized by broad and overlapping substrate specificities</a:t>
            </a:r>
          </a:p>
          <a:p>
            <a:r>
              <a:rPr lang="en-US" dirty="0" smtClean="0"/>
              <a:t>Endogenous: endogenous steroid hormone, prostaglandins, bile acid and </a:t>
            </a:r>
            <a:r>
              <a:rPr lang="en-US" dirty="0" err="1" smtClean="0"/>
              <a:t>arachidonic</a:t>
            </a:r>
            <a:r>
              <a:rPr lang="en-US" dirty="0" smtClean="0"/>
              <a:t> acid metabolism,</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33</a:t>
            </a:fld>
            <a:endParaRPr lang="en-US"/>
          </a:p>
        </p:txBody>
      </p:sp>
    </p:spTree>
    <p:extLst>
      <p:ext uri="{BB962C8B-B14F-4D97-AF65-F5344CB8AC3E}">
        <p14:creationId xmlns:p14="http://schemas.microsoft.com/office/powerpoint/2010/main" val="2727691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Bupropion: CTL (17): 119    CKD (10):</a:t>
            </a:r>
            <a:r>
              <a:rPr lang="en-US" baseline="0" dirty="0" smtClean="0"/>
              <a:t> 30 no HD (85% bound)</a:t>
            </a:r>
          </a:p>
          <a:p>
            <a:r>
              <a:rPr lang="en-US" baseline="0" dirty="0" smtClean="0"/>
              <a:t>Doxorubicin: HD (5), non-HD normal (8)  75% bound</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34</a:t>
            </a:fld>
            <a:endParaRPr lang="en-US"/>
          </a:p>
        </p:txBody>
      </p:sp>
    </p:spTree>
    <p:extLst>
      <p:ext uri="{BB962C8B-B14F-4D97-AF65-F5344CB8AC3E}">
        <p14:creationId xmlns:p14="http://schemas.microsoft.com/office/powerpoint/2010/main" val="4030038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VdL</a:t>
            </a:r>
            <a:r>
              <a:rPr lang="en-US" baseline="0" dirty="0" smtClean="0"/>
              <a:t> 7-10 L.</a:t>
            </a:r>
          </a:p>
          <a:p>
            <a:r>
              <a:rPr lang="en-US" dirty="0" smtClean="0"/>
              <a:t>About 5-times more alcohol1 is produced after administration of R compared to S-warfarin </a:t>
            </a:r>
            <a:endParaRPr lang="en-US" dirty="0"/>
          </a:p>
        </p:txBody>
      </p:sp>
      <p:sp>
        <p:nvSpPr>
          <p:cNvPr id="4" name="Slide Number Placeholder 3"/>
          <p:cNvSpPr>
            <a:spLocks noGrp="1"/>
          </p:cNvSpPr>
          <p:nvPr>
            <p:ph type="sldNum" sz="quarter" idx="10"/>
          </p:nvPr>
        </p:nvSpPr>
        <p:spPr/>
        <p:txBody>
          <a:bodyPr/>
          <a:lstStyle/>
          <a:p>
            <a:fld id="{284CED70-F63B-4BAF-921E-59F44B165B85}" type="slidenum">
              <a:rPr lang="en-US" smtClean="0"/>
              <a:pPr/>
              <a:t>37</a:t>
            </a:fld>
            <a:endParaRPr lang="en-US"/>
          </a:p>
        </p:txBody>
      </p:sp>
    </p:spTree>
    <p:extLst>
      <p:ext uri="{BB962C8B-B14F-4D97-AF65-F5344CB8AC3E}">
        <p14:creationId xmlns:p14="http://schemas.microsoft.com/office/powerpoint/2010/main" val="2994484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751593-95AC-8047-B4DB-4203D42F2EDA}" type="datetime1">
              <a:rPr lang="en-US" smtClean="0"/>
              <a:t>9/25/16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0781F-447C-E444-954F-21AEBD679F30}" type="datetime1">
              <a:rPr lang="en-US" smtClean="0"/>
              <a:t>9/25/16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F9C426-7CE8-9B4D-80D0-599C192A6B89}" type="datetime1">
              <a:rPr lang="en-US" smtClean="0"/>
              <a:t>9/25/16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28B0F9-6115-4849-83F0-1D3D829D5EBF}" type="datetime1">
              <a:rPr lang="en-US" smtClean="0"/>
              <a:t>9/25/16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0DDE4D-E199-564F-86BE-15EBD1DFAA99}" type="datetime1">
              <a:rPr lang="en-US" smtClean="0"/>
              <a:t>9/25/16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0F067B-D8C1-8341-92D1-D926905CF393}" type="datetime1">
              <a:rPr lang="en-US" smtClean="0"/>
              <a:t>9/25/16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F42E5F-A531-1B4B-A97D-26BC0465C48F}" type="datetime1">
              <a:rPr lang="en-US" smtClean="0"/>
              <a:t>9/25/16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B9825C-9B45-F74F-9447-90B71227257B}" type="datetime1">
              <a:rPr lang="en-US" smtClean="0"/>
              <a:t>9/25/16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576849-AE8E-6B4C-BD30-A908FD3AD351}" type="datetime1">
              <a:rPr lang="en-US" smtClean="0"/>
              <a:t>9/25/16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7263E4-923B-AD44-8907-FC2832FDC4B8}" type="datetime1">
              <a:rPr lang="en-US" smtClean="0"/>
              <a:t>9/25/16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FCF7B1-2F4D-1B4C-8B7F-907299B91D2C}" type="datetime1">
              <a:rPr lang="en-US" smtClean="0"/>
              <a:t>9/25/16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7BADE-0B1D-453C-A83A-6DD426B4B6A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17E4A8-965A-784A-A8CF-5229043D5CCE}" type="datetime1">
              <a:rPr lang="en-US" smtClean="0"/>
              <a:t>9/25/16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7BADE-0B1D-453C-A83A-6DD426B4B6A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image" Target="../media/image1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1" Type="http://schemas.openxmlformats.org/officeDocument/2006/relationships/oleObject" Target="../embeddings/oleObject3.bin"/><Relationship Id="rId12" Type="http://schemas.openxmlformats.org/officeDocument/2006/relationships/image" Target="../media/image17.emf"/><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notesSlide" Target="../notesSlides/notesSlide10.xml"/><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9" Type="http://schemas.openxmlformats.org/officeDocument/2006/relationships/oleObject" Target="../embeddings/oleObject2.bin"/><Relationship Id="rId10" Type="http://schemas.openxmlformats.org/officeDocument/2006/relationships/image" Target="../media/image1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image" Target="../media/image16.emf"/><Relationship Id="rId6" Type="http://schemas.openxmlformats.org/officeDocument/2006/relationships/oleObject" Target="../embeddings/oleObject5.bin"/><Relationship Id="rId7" Type="http://schemas.openxmlformats.org/officeDocument/2006/relationships/image" Target="../media/image1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28.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0.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1371600" y="4267200"/>
            <a:ext cx="6400800" cy="17526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200" dirty="0" smtClean="0">
                <a:ln>
                  <a:solidFill>
                    <a:schemeClr val="tx2">
                      <a:lumMod val="60000"/>
                      <a:lumOff val="40000"/>
                    </a:schemeClr>
                  </a:solidFill>
                </a:ln>
                <a:latin typeface="+mj-lt"/>
                <a:cs typeface="Arial" panose="020B0604020202020204" pitchFamily="34" charset="0"/>
              </a:rPr>
              <a:t>Osama Alshogran, MS, PhD</a:t>
            </a:r>
          </a:p>
          <a:p>
            <a:r>
              <a:rPr lang="en-US" sz="2200" dirty="0" smtClean="0">
                <a:ln>
                  <a:solidFill>
                    <a:schemeClr val="tx2">
                      <a:lumMod val="60000"/>
                      <a:lumOff val="40000"/>
                    </a:schemeClr>
                  </a:solidFill>
                </a:ln>
                <a:latin typeface="+mj-lt"/>
                <a:cs typeface="Arial" panose="020B0604020202020204" pitchFamily="34" charset="0"/>
              </a:rPr>
              <a:t>Assistant Professor of Clinical Pharmacy</a:t>
            </a:r>
          </a:p>
          <a:p>
            <a:r>
              <a:rPr lang="en-US" sz="2200" dirty="0" smtClean="0">
                <a:ln>
                  <a:solidFill>
                    <a:schemeClr val="tx2">
                      <a:lumMod val="60000"/>
                      <a:lumOff val="40000"/>
                    </a:schemeClr>
                  </a:solidFill>
                </a:ln>
                <a:latin typeface="+mj-lt"/>
                <a:cs typeface="Arial" panose="020B0604020202020204" pitchFamily="34" charset="0"/>
              </a:rPr>
              <a:t>Faculty of Pharmacy </a:t>
            </a:r>
            <a:endParaRPr lang="en-US" sz="2200" dirty="0">
              <a:ln>
                <a:solidFill>
                  <a:schemeClr val="tx2">
                    <a:lumMod val="60000"/>
                    <a:lumOff val="40000"/>
                  </a:schemeClr>
                </a:solidFill>
              </a:ln>
              <a:latin typeface="+mj-lt"/>
              <a:cs typeface="Arial" panose="020B0604020202020204" pitchFamily="34" charset="0"/>
            </a:endParaRPr>
          </a:p>
          <a:p>
            <a:r>
              <a:rPr lang="en-US" sz="2200" dirty="0" smtClean="0">
                <a:ln>
                  <a:solidFill>
                    <a:schemeClr val="tx2">
                      <a:lumMod val="60000"/>
                      <a:lumOff val="40000"/>
                    </a:schemeClr>
                  </a:solidFill>
                </a:ln>
                <a:latin typeface="+mj-lt"/>
                <a:cs typeface="Arial" panose="020B0604020202020204" pitchFamily="34" charset="0"/>
              </a:rPr>
              <a:t>Jordan University of Science and Technology </a:t>
            </a:r>
            <a:endParaRPr lang="en-US" sz="2200" dirty="0">
              <a:ln>
                <a:solidFill>
                  <a:schemeClr val="tx2">
                    <a:lumMod val="60000"/>
                    <a:lumOff val="40000"/>
                  </a:schemeClr>
                </a:solidFill>
              </a:ln>
              <a:latin typeface="+mj-lt"/>
              <a:cs typeface="Arial" panose="020B0604020202020204" pitchFamily="34" charset="0"/>
            </a:endParaRPr>
          </a:p>
        </p:txBody>
      </p:sp>
      <p:sp>
        <p:nvSpPr>
          <p:cNvPr id="6" name="Title 1"/>
          <p:cNvSpPr txBox="1">
            <a:spLocks/>
          </p:cNvSpPr>
          <p:nvPr/>
        </p:nvSpPr>
        <p:spPr>
          <a:xfrm>
            <a:off x="304800" y="2057400"/>
            <a:ext cx="8458200" cy="1600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A</a:t>
            </a:r>
            <a:r>
              <a:rPr lang="en-US" sz="3200" b="1" dirty="0" smtClean="0"/>
              <a:t> Pilot </a:t>
            </a:r>
            <a:r>
              <a:rPr lang="en-US" sz="3200" b="1" dirty="0"/>
              <a:t>S</a:t>
            </a:r>
            <a:r>
              <a:rPr lang="en-US" sz="3200" b="1" dirty="0" smtClean="0"/>
              <a:t>tudy of the Effect of Chronic </a:t>
            </a:r>
            <a:r>
              <a:rPr lang="en-US" sz="3200" b="1" dirty="0"/>
              <a:t>K</a:t>
            </a:r>
            <a:r>
              <a:rPr lang="en-US" sz="3200" b="1" dirty="0" smtClean="0"/>
              <a:t>idney </a:t>
            </a:r>
            <a:r>
              <a:rPr lang="en-US" sz="3200" b="1" dirty="0"/>
              <a:t>D</a:t>
            </a:r>
            <a:r>
              <a:rPr lang="en-US" sz="3200" b="1" dirty="0" smtClean="0"/>
              <a:t>isease on Steady-State </a:t>
            </a:r>
            <a:r>
              <a:rPr lang="en-US" sz="3200" b="1" dirty="0"/>
              <a:t>D</a:t>
            </a:r>
            <a:r>
              <a:rPr lang="en-US" sz="3200" b="1" dirty="0" smtClean="0"/>
              <a:t>isposition of Warfarin and Warfarin </a:t>
            </a:r>
            <a:r>
              <a:rPr lang="en-US" sz="3200" b="1" dirty="0"/>
              <a:t>A</a:t>
            </a:r>
            <a:r>
              <a:rPr lang="en-US" sz="3200" b="1" dirty="0" smtClean="0"/>
              <a:t>lcohols </a:t>
            </a:r>
            <a:endParaRPr lang="en-US" sz="3200" dirty="0"/>
          </a:p>
        </p:txBody>
      </p:sp>
      <p:pic>
        <p:nvPicPr>
          <p:cNvPr id="2" name="Picture 1"/>
          <p:cNvPicPr>
            <a:picLocks noChangeAspect="1"/>
          </p:cNvPicPr>
          <p:nvPr/>
        </p:nvPicPr>
        <p:blipFill>
          <a:blip r:embed="rId3"/>
          <a:stretch>
            <a:fillRect/>
          </a:stretch>
        </p:blipFill>
        <p:spPr>
          <a:xfrm>
            <a:off x="5753100" y="211573"/>
            <a:ext cx="3390900" cy="855227"/>
          </a:xfrm>
          <a:prstGeom prst="rect">
            <a:avLst/>
          </a:prstGeom>
        </p:spPr>
      </p:pic>
      <p:pic>
        <p:nvPicPr>
          <p:cNvPr id="4" name="Picture 3"/>
          <p:cNvPicPr>
            <a:picLocks noChangeAspect="1"/>
          </p:cNvPicPr>
          <p:nvPr/>
        </p:nvPicPr>
        <p:blipFill>
          <a:blip r:embed="rId4"/>
          <a:stretch>
            <a:fillRect/>
          </a:stretch>
        </p:blipFill>
        <p:spPr>
          <a:xfrm>
            <a:off x="152400" y="228600"/>
            <a:ext cx="3132773" cy="838200"/>
          </a:xfrm>
          <a:prstGeom prst="rect">
            <a:avLst/>
          </a:prstGeom>
        </p:spPr>
      </p:pic>
      <p:sp>
        <p:nvSpPr>
          <p:cNvPr id="7" name="Slide Number Placeholder 6"/>
          <p:cNvSpPr>
            <a:spLocks noGrp="1"/>
          </p:cNvSpPr>
          <p:nvPr>
            <p:ph type="sldNum" sz="quarter" idx="12"/>
          </p:nvPr>
        </p:nvSpPr>
        <p:spPr/>
        <p:txBody>
          <a:bodyPr/>
          <a:lstStyle/>
          <a:p>
            <a:fld id="{2DB7BADE-0B1D-453C-A83A-6DD426B4B6A5}" type="slidenum">
              <a:rPr lang="en-US" smtClean="0"/>
              <a:pPr/>
              <a:t>1</a:t>
            </a:fld>
            <a:endParaRPr lang="en-US"/>
          </a:p>
        </p:txBody>
      </p:sp>
      <p:pic>
        <p:nvPicPr>
          <p:cNvPr id="3" name="Picture 2"/>
          <p:cNvPicPr>
            <a:picLocks noChangeAspect="1"/>
          </p:cNvPicPr>
          <p:nvPr/>
        </p:nvPicPr>
        <p:blipFill>
          <a:blip r:embed="rId5"/>
          <a:stretch>
            <a:fillRect/>
          </a:stretch>
        </p:blipFill>
        <p:spPr>
          <a:xfrm>
            <a:off x="3657600" y="15775"/>
            <a:ext cx="1638581" cy="16606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92162"/>
          </a:xfrm>
          <a:solidFill>
            <a:schemeClr val="bg2"/>
          </a:solidFill>
        </p:spPr>
        <p:txBody>
          <a:bodyPr>
            <a:normAutofit/>
          </a:bodyPr>
          <a:lstStyle/>
          <a:p>
            <a:r>
              <a:rPr lang="en-US" sz="3200" b="1" dirty="0" smtClean="0"/>
              <a:t>Outline </a:t>
            </a:r>
            <a:endParaRPr lang="en-US" sz="3200" b="1" dirty="0"/>
          </a:p>
        </p:txBody>
      </p:sp>
      <p:sp>
        <p:nvSpPr>
          <p:cNvPr id="3" name="Content Placeholder 2"/>
          <p:cNvSpPr>
            <a:spLocks noGrp="1"/>
          </p:cNvSpPr>
          <p:nvPr>
            <p:ph idx="1"/>
          </p:nvPr>
        </p:nvSpPr>
        <p:spPr/>
        <p:txBody>
          <a:bodyPr>
            <a:normAutofit/>
          </a:bodyPr>
          <a:lstStyle/>
          <a:p>
            <a:r>
              <a:rPr lang="en-US" sz="2800" dirty="0" smtClean="0"/>
              <a:t>Introduction: </a:t>
            </a:r>
            <a:r>
              <a:rPr lang="en-US" sz="2200" dirty="0" smtClean="0"/>
              <a:t>CKD, PK, elderly</a:t>
            </a:r>
          </a:p>
          <a:p>
            <a:r>
              <a:rPr lang="en-US" sz="2800" dirty="0" smtClean="0"/>
              <a:t>Previous data: </a:t>
            </a:r>
            <a:r>
              <a:rPr lang="en-US" sz="2200" dirty="0" smtClean="0"/>
              <a:t>preclinical work</a:t>
            </a:r>
          </a:p>
          <a:p>
            <a:r>
              <a:rPr lang="en-US" sz="2800" dirty="0" smtClean="0"/>
              <a:t>Hypothesis &amp; aims</a:t>
            </a:r>
          </a:p>
          <a:p>
            <a:r>
              <a:rPr lang="en-US" sz="2800" dirty="0" smtClean="0"/>
              <a:t>Major conclusions</a:t>
            </a:r>
          </a:p>
          <a:p>
            <a:r>
              <a:rPr lang="en-US" sz="2800" dirty="0" smtClean="0"/>
              <a:t>Acknowledgments </a:t>
            </a:r>
          </a:p>
          <a:p>
            <a:endParaRPr lang="en-US" sz="2800" dirty="0"/>
          </a:p>
        </p:txBody>
      </p:sp>
      <p:sp>
        <p:nvSpPr>
          <p:cNvPr id="4" name="Slide Number Placeholder 3"/>
          <p:cNvSpPr>
            <a:spLocks noGrp="1"/>
          </p:cNvSpPr>
          <p:nvPr>
            <p:ph type="sldNum" sz="quarter" idx="12"/>
          </p:nvPr>
        </p:nvSpPr>
        <p:spPr/>
        <p:txBody>
          <a:bodyPr/>
          <a:lstStyle/>
          <a:p>
            <a:fld id="{2DB7BADE-0B1D-453C-A83A-6DD426B4B6A5}" type="slidenum">
              <a:rPr lang="en-US" smtClean="0"/>
              <a:pPr/>
              <a:t>2</a:t>
            </a:fld>
            <a:endParaRPr lang="en-US"/>
          </a:p>
        </p:txBody>
      </p:sp>
    </p:spTree>
    <p:extLst>
      <p:ext uri="{BB962C8B-B14F-4D97-AF65-F5344CB8AC3E}">
        <p14:creationId xmlns:p14="http://schemas.microsoft.com/office/powerpoint/2010/main" val="174710487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0838"/>
            <a:ext cx="9144000" cy="715962"/>
          </a:xfrm>
          <a:solidFill>
            <a:schemeClr val="bg2"/>
          </a:solidFill>
        </p:spPr>
        <p:txBody>
          <a:bodyPr>
            <a:normAutofit/>
          </a:bodyPr>
          <a:lstStyle/>
          <a:p>
            <a:r>
              <a:rPr lang="en-US" sz="3200" b="1" dirty="0" smtClean="0"/>
              <a:t>Chronic Kidney Disease (CKD) Epidemiology</a:t>
            </a:r>
            <a:endParaRPr lang="en-US" sz="3200" b="1" dirty="0"/>
          </a:p>
        </p:txBody>
      </p:sp>
      <p:sp>
        <p:nvSpPr>
          <p:cNvPr id="3" name="Content Placeholder 2"/>
          <p:cNvSpPr>
            <a:spLocks noGrp="1"/>
          </p:cNvSpPr>
          <p:nvPr>
            <p:ph idx="1"/>
          </p:nvPr>
        </p:nvSpPr>
        <p:spPr>
          <a:xfrm>
            <a:off x="457200" y="1447800"/>
            <a:ext cx="8229600" cy="4678363"/>
          </a:xfrm>
        </p:spPr>
        <p:txBody>
          <a:bodyPr>
            <a:normAutofit lnSpcReduction="10000"/>
          </a:bodyPr>
          <a:lstStyle/>
          <a:p>
            <a:r>
              <a:rPr lang="en-US" sz="2800" dirty="0" smtClean="0"/>
              <a:t>Affects ~26 </a:t>
            </a:r>
            <a:r>
              <a:rPr lang="en-US" sz="2800" dirty="0"/>
              <a:t>million Americans </a:t>
            </a:r>
            <a:endParaRPr lang="en-US" sz="2800" dirty="0" smtClean="0"/>
          </a:p>
          <a:p>
            <a:r>
              <a:rPr lang="en-US" sz="2800" u="sng" dirty="0" smtClean="0"/>
              <a:t>Prevalence</a:t>
            </a:r>
            <a:r>
              <a:rPr lang="en-US" sz="2800" dirty="0" smtClean="0"/>
              <a:t>: </a:t>
            </a:r>
          </a:p>
          <a:p>
            <a:pPr lvl="1"/>
            <a:r>
              <a:rPr lang="en-US" sz="2400" dirty="0" smtClean="0"/>
              <a:t>13</a:t>
            </a:r>
            <a:r>
              <a:rPr lang="en-US" sz="2400" dirty="0"/>
              <a:t>% </a:t>
            </a:r>
            <a:r>
              <a:rPr lang="en-US" sz="2400" dirty="0" smtClean="0"/>
              <a:t>in </a:t>
            </a:r>
            <a:r>
              <a:rPr lang="en-US" sz="2400" dirty="0"/>
              <a:t>all US population </a:t>
            </a:r>
            <a:endParaRPr lang="en-US" sz="2400" dirty="0" smtClean="0"/>
          </a:p>
          <a:p>
            <a:r>
              <a:rPr lang="en-US" sz="2800" u="sng" dirty="0"/>
              <a:t>Incidence</a:t>
            </a:r>
            <a:r>
              <a:rPr lang="en-US" sz="2800" dirty="0"/>
              <a:t>: </a:t>
            </a:r>
          </a:p>
          <a:p>
            <a:pPr lvl="1"/>
            <a:r>
              <a:rPr lang="en-US" sz="2400" dirty="0"/>
              <a:t>ESRD: 400 cases/million in the US</a:t>
            </a:r>
          </a:p>
          <a:p>
            <a:r>
              <a:rPr lang="en-US" sz="2800" u="sng" dirty="0" smtClean="0"/>
              <a:t>Mortality</a:t>
            </a:r>
            <a:r>
              <a:rPr lang="en-US" sz="2800" dirty="0" smtClean="0"/>
              <a:t>: </a:t>
            </a:r>
          </a:p>
          <a:p>
            <a:pPr lvl="1"/>
            <a:r>
              <a:rPr lang="en-US" sz="2400" dirty="0" smtClean="0"/>
              <a:t>15-20% of ESRD patients die </a:t>
            </a:r>
            <a:r>
              <a:rPr lang="en-US" sz="2400" dirty="0"/>
              <a:t>annually </a:t>
            </a:r>
            <a:endParaRPr lang="en-US" sz="2400" dirty="0" smtClean="0"/>
          </a:p>
          <a:p>
            <a:r>
              <a:rPr lang="en-US" sz="2800" u="sng" dirty="0" smtClean="0"/>
              <a:t>Cost</a:t>
            </a:r>
            <a:r>
              <a:rPr lang="en-US" sz="2800" dirty="0" smtClean="0"/>
              <a:t>: </a:t>
            </a:r>
          </a:p>
          <a:p>
            <a:pPr lvl="1"/>
            <a:r>
              <a:rPr lang="en-US" sz="2400" b="1" dirty="0" smtClean="0"/>
              <a:t>$</a:t>
            </a:r>
            <a:r>
              <a:rPr lang="en-US" sz="2400" b="1" dirty="0"/>
              <a:t>57.5 billion: </a:t>
            </a:r>
            <a:r>
              <a:rPr lang="en-US" sz="2400" dirty="0"/>
              <a:t>annual Medicare costs for CKD - 28% of Medicare spending</a:t>
            </a:r>
          </a:p>
          <a:p>
            <a:pPr marL="457200" lvl="1" indent="0">
              <a:buNone/>
            </a:pPr>
            <a:endParaRPr lang="en-US" sz="2400" dirty="0" smtClean="0"/>
          </a:p>
          <a:p>
            <a:endParaRPr lang="en-US" sz="2800" dirty="0"/>
          </a:p>
        </p:txBody>
      </p:sp>
      <p:sp>
        <p:nvSpPr>
          <p:cNvPr id="6" name="AutoShape 2" descr="data:image/jpeg;base64,/9j/4AAQSkZJRgABAQAAAQABAAD/2wCEAAkGBxMSEhUUExQWFhQUFRsWGRcWGBYXFxYaGB0XHRccFRgZHCggGhwmGxUVITEiJSkrLi4uHB8zODMsOCgtLisBCgoKDg0OGxAQGywkICQsLDIsLCwsLCwsLCwsLCwsKywsLCwsLCwsLDAsLCwsLCwsLCwsLCwsLCwsLCwsLCwsLP/AABEIAIAAqwMBEQACEQEDEQH/xAAcAAACAgMBAQAAAAAAAAAAAAAABQYHAgMEAQj/xAA7EAABAwEECAUDAgYABwAAAAABAAIDEQQSITEFBhNBUWGRsSIyUnGBB0KhI8EzYnLR4fAUFRZjgsLx/8QAGwEBAAIDAQEAAAAAAAAAAAAAAAECAwQFBgf/xAAyEQACAgEDAgMGBQQDAAAAAAAAAQIRAwQhMRJBBRNRImFxgbHwMpGhwdEGM0LhFBXx/9oADAMBAAIRAxEAPwC642AgEgGorjjmgMti30joEAbFvpHQIA2LfSOgQBsW+kdAgDYt9I6BALdKaXstnFZXRtHO6K+3H4QCZuutlcaRsvcw3/CAZ2PSzZDQRNqdxLQelFNP0FHYbSweeMt53QR1CgHTFs3irbpHKiAz2LfSOgQBsW+kdAgDYt9I6BAGxb6R0CANi30joEAbFvpHQIA2LfSOgQBsW+kdAgDYt9I6BAGxb6R0CA5ZrQWuIG5AdUHlb7DsgNiAEAIDxAQXXDWWcnYWNoLj5pX/AMOMcT63cGj3O4HNiwSyfA1tRq8eH8T39CO6B1UhDnS2x7rTK6gvOqKcaY5csAOC5XjGqlpZxx4+atv6FdNqFmTk0des9kZHZpjALl1tcK1IFKjotXwvxPNPVQhkdp7dvkzYh09aIDZJXXmOjJ2lQWEea9up8r28t1TN1vbctfWvWV8Aja1ovOF51eApUCnE1x5LkSgkcrFPqtpmvWGB9nhFqs0rq+Eua6hBa7LEUxFQscYOTpGxKairZ06t69MmoyYXH8dxVZRcXTLKSfBMwaqCT1ACAEAIAQAgBACAV23zn47BAMIPK32HZAbEAIAQCrWO27OE0zf4R85/hWjHqko+pTJNQg5Psih4tZbQ21zNL3XS9zbu5t0ml3hgFs9TUnHsdTSabD5MJuKtpNuuW1ZJNH2qSdgLcXNcWnHPIjuV5vx7p82Db3r9Dn6vAsWZ9CpNX8x7a4HvszmEhjiy6ScQBvy5LmeHTUNXjlXVuqS234RgUlH2pdhA/ViANF2Z97+ltK8uAX0qne6MP/Yyv8KFRs+zcWFxNDnwHLFc7UyudVwbDyrIlJIn9jhFqhulxETgA0g41BoMN1Kb1ixvplZjypuOxXc1sDJS3zMa8i9k4gGlRw4rnanxOc5OMUq951tN4bCMVKbdv0dFnav6Z2BbE+QSRuHhcM2+6rpNT58Xa3XJi1ODypcNJ8WTYGq2zWPUAIAQAgBACAEArtvnPx2CAYQeVvsOyA2IAQAgIDrnpEkOLcdm17gNxIBp2WbBtNP4mDUxU8fS+G0n82ii7TpJ0kplcG3nYmlQK0Uubk+pnosOCODGscbpcWTXVO3AOiutoHuxqa4uwXO8T0ePLill/wAkvpua+q08ZRc+6RKtK2xrrM7G66SM3Rma7vzvXH8I0ueWpjkxx6lCSv0/U4M5Lpp9yN6tvlq8SNeAQKE5YZr6LJ2aMopcGOlGna4igdSnYrkaiL6233N/A10JLsaLHp6VhuRkAMJzFak8VydRnnGVI9j4P4Xp8+K8qtvfnj0QutIqS47zU058FzprudHXaHHhgpQ44rklOjniSK8DXjTC6Ru7Yrf8KyabGngk2pz935UeY8XjnySWVJdMV2f1LB1K0vtWGNx8bO3+/ut6cHCVM5kZKStEnVSwIAQAgBACAEArtvnPx2CAYQeVvsOyA2IAQHiAppukhJaDCTjI17Pmh/yr45dMkzHlj1Qa+9typ/T7BWqtj0dkp1cmoIj6ZB+HJkj1YZR9U/oUmri17mNdZJKPYPTEB+XKf6ZVaNv1k/ojx+blfAd2WUHwj7LoPy0H913DE00iPaV0iXyta3ANB541P9guB4pqJeYlHavqz2P9OeH4ssG8sbt/kkcrYgHFw3jH43rjTyOfJ7PTaLFpv7fHoevYXEDdVYpcGDxDDlypV+Fbv1GWh2lrDWoLnVocDhgFrTftJrlHnXK4uPZkosdrZZ/+HtNbr3SCF43PDzRh9713HmVm0OvzZNW8M31KrV8r5nK1WnjjVxSXw/gtON4IBGRFV3jSMkAIAQAgBACAV23zn47BAMIPK32HZAbEAICC/UzWo2ZgghNJpQSXDONmVf6jkPYlbui06yS6pcI0tZneOPTHllD223SttLDGaPjc14PsQRXkaUWHU4+jK0ZtLk8zFFndrlYmskZLGKRWhpkYPSa/qM/8XHoQqJ2d3TZeuFd0Y6Me4AgA1vEj5oVMskYRuTpGac4xVyew40zNflHNrR1/+rP4ElHRr4v6nksquRIrEfFKf+52awfsur6mB9iGwy/xJOZp+3cLyOpn5mW/Vn0rwuH/AB9LKS7Kvn/6dsDLrQOAotWTt2d7BDy8cYeiN+i2mR54NJPw3P8AKxZ5KEfj+5p59RLycku10v3/AHHNVqV6Hmz3TmjZLTFFKx9GWd9XRneQW3XtPIE4c1m8K1GHT53glH25raf61Xbg5/iEJyqV7LsW/q/Nfs8Z/l7L0JzxigBACAEAIAQCu2+c/HYIBhB5W+w7IDYgNVqnbGxz3GjWNLieAAqfwESt0iG63PnLS2lHWqeSd+cjq09I+1vwKL0WGCxxUUcHPJzk5M547IHvad+XutfxDB1xU12+hk8P1HRN43w+Pj/skslgZLA6zvwacWupXZvpQOA4biOC4yZ38eR45WILJYnxStjkFHAUPA4Zg7wsHiCUtLI3dS1PTto36xWPY7GYOrtDiwilLlMnc/ZX8A10ssHgr8C59bZwZxGFktl+PItM21cP5QOPwQvQzVxa9UzDH2Zp+jRHxHduR5nB54UzH7LyWXG4N2fRdBqoanHDHFNb2/lv/B2OdQE8Ny1zuzydMHL0GGg2XY3cTRv/ALH8kLV1L6si92/7fycTXy6MWPEvixpAMHOO4UHuf8VWtk3aj8/kjmx23JA2yXYGs53nd/7LL4Lh8/U5NU+I7L4v/X1OX4hn6enEuZb/ACRPtBWfZ2eJpzDBX5x/delNE70AIAQAgBACAV23zn47BAMIPK32HZAbEBFPqZaHNsEjWAl0zmxADM3yK/iq2NKryq+25h1DqDKLpQkHMEg+4zXcizj5EPNBaDlncKNLWVFXkUAHEVz+FM88YI144JTl7vUlOkNGGOjgDcO44lp4OI7rz+WFO1wegxZOpU+RXabpu3h5TUHeP8clr5YeZjlC+UbCm1FxXcV65GsUFMQC+pGQJu0FeOap4DpZ4MmVT9I17+TTyprk2aAhBfZmnK4ajk5zK1+Kr0r4NPI6TYmlna+aaRoAZeIaBkGtwFPgDqvJaiXVLY+i+CYvJwdcuy/XlnXq7YnvLLrS6hvupTCuIz50WGeHJnuONWZM+rxaPSxeaVdTv92M9F2akTnHA5n+pxwHRc3LkanGCXP0RzPxXJj6zaPNISfLW+7jXCnxQLBgxZdZPKsCtpJe77s19Tq8OmUfNdWSnRFk20tDkAHEby2uGHAkfhel0GlWj0kcH+W7l8X/ABwcJzefPLP2e0fgu/zJkFsGUEAIAQAgBACAV23zn47BAMIPK32HZAbEBG9d2gxxV3S1Hvdf/dZ9PyzX1HCKq1m0ISXSxCopeeMySScQuphy1sznZYWTfRz6MaXANcWguH81AP7Bast3sZlwbtGlxjDZcXAUcTiHc8hzwTIotuuBjbSV8iLTmrzhV8NXN3s+4f0+oflak8Vbo3IZb2ZE47U5hNDng5pFQeTmlYU6Zm2HGioGzYtaYn3Cxpb4mY1obuYxO4raWrydLi/zMP8Ax4OSfvV+845vp/bGR3WNa8He00w9jyXJeCV2etx+K6d4PKdpt7/fwH2r+hrRBDITGRI44DDAAUG/iSVuaW8OCb/yfC+/zOJ/UGeOu1mKEP7cVu/i9/0SR67RBYyMSuZG2t+Qve0H2AzJuj8rz0dBqJSlOq2pX9fzNyWrxpbHPpbXOLaCKxxutE1MDQ7ONozddHikphgOq6nhWkehwPGpW5O2/v73OPqox1GVZJ9lsu32zPQunsGudNdeC4stNPCa+aO0xj7MKcW0W6SSLVr6n2a02h1mkGxkvUjcXVin3fpuIBBJyBGOGamiWqJ4oIPUAIAQAgBAK7b5z8dggGEHlb7DsgNiASa3xVgr6XA9x+6zYH7Rhzr2StzanMtDm4EuiJYDheLTg2vIk4/zclv0nH5miZaAt8zjJJO0sFWta04BpFScD7jxVU5IxVKJWLd2x9YWNvukAdecKGpJGHAZb1jk3VFopXYyY9UMhx6S0PBaMZGeL1Nwd8nf8qkoJl45JR4M9EaJjhOZI9sVheF9jMsy7koitkYGePBUeOXoZFkiRzTk8klbrSfkfunly9B5kfUiNo1SmnP6j2xN30F93wMAOqusLfJSWaPYZf8AKYrBZpTZ2G+W4yZyHmXUyGdBgtvT449aRp6nJJwb9xW2t1jtb7IbTG39EvMc7m5ktulrnjh4rpdvoKrHrsUMeWo99zJ4fknPFcuzIXZbcHC5IKj8j2WpZ0VLsy2tQfqg+zXILc4yWfJlozfHwEvqbzzHNQ0Q40XfZ7Q2RrXscHMcKtc0ggg5EEKCptQAgBACAV23zn47BAMIPK32HZAbEBz2+z7SNzPU0j53flTF07KyVqitLVZq4OqCCcQaOacjQ7iuin3Oc1RqfZi5t1zr4rXxYEcKFtMvZTdOyKs9faonPDZHtbI11QA8XgTUCmGZrkpSklaRGz5NWjoLVFK4bYSMHiuONXlpJGZ8pw9sNyyznjlHgxQhOMnvY/iLqVveImpqAAeVAcPda9oz0zpZNXl/u5Q0WTM76gk8MiCzB0qkg0yyVBByOHVCHuSHVfQws9jjgcA7wm+CKhxfUuBBzGNFq6jL5mRyNzT4/LxqJS/1U+lBs9+1WJtYMXSQjExcXM4s5ZjmMsRnKusVuLMDi07ilkp0TvUbXefRp/S/VspNXwE0La5uiP2nlkfylEuPofQWresVnt0Ims7w5uRGTmH0vbuKgoNkAIAQCu2+c/HYIBhB5W+w7IDYgBARLWnRt121b5Xebkf8rawzv2WameFPqK81p0u6H9NgoXtrfrljTwjjzW7ix2rNRyp0RGz2x7HiQO8YNanHrVbO1UQ13GjNYpNuJiBUANLRUAt/0k+6r5UejpKNvq6if2DSDZWB7DUH8HeDzWnKLi6ZnTvdHQ2aowqO4VeCbMnSGmBpzzQM9MqAwdKgGer1i2r758jD1duH79Fiyz6VSM2GHU77EvC1DcPUBS31U+k4fftVhbji6SBoz3l0QG/i3fu5zZZO+SkIZnRFOBuiS6uaels8onsj9nKPM37JB6XDeOynkmkz6C1D1/g0k27/AArS0eOFxxNM3Rn7m/kb1UoTFACAV23zn47BAMIPK32HZAbEAIDXNGHAtcKgihCJ0Q1ZXWuuqhc2gIoDVryK3a5h1F0dPqKe5z8+B9iK/wDRrQD+q6/uNAAPjM9VneffgxRi0iO23Q00b7uzc7gWtJB9qLNGaaDRL9VrG6GGjqhz3XiDuyAFPha2WXUy0VQzitd5zmgGjfuHlrjUV4iipW1k2btoooWBelCzu0Vo187sMGDN3DkOJWOc1FGTHByZObJZ2xtDWijR/uK0223bN5JJUjcoJBACAq76n/S9tsvWmygNtFCXx5Nm5j0yc9+/ipT7Msn2Z89WmzvgeQQWuaaEEEEEZgjcUaoNUMrDb7zmuDjHKwgskaaOaRkajJSTaZdv0/8AqoJC2zaQLWTGgZNlHLXIP3MdzyPJVaKtUWuhArtvnPx2CAYQeVvsOyA2IDVJJRSQzintJU0VbFtpthV0jG2IbTdrgKclnjOuTBKPoLbdaoQ0iRwApiMa4e29ZobvYxS9nk5222CZhuy3RQVNbjm/JyyV3CcXuiinF8MyjtcDQA2SMAYABwoocJPsWtG+KVjsWuafY1VHtyWSs7bLA0nxY8lilP0Lxh6kjslqoABgBkBksD3NiLrgZwWgqlGRM7WPqqljNCQQAgIF9R/p3HpBpljoy0gZ/bKB9snPg7d7KydbFlLsz5v0zoeWzyOY9pa9ho5pzBRolx7o8sluBFyQVH5CgJ+peX0M07aXmWyyPMsMTA+J5xcwVpcJ3jhXJGiGqLItvnPx2CgqMIPK32HZAbEBg+OqkHJNZKqbKtC+ewFW6ijiLp9FEqykY3AXWnQAdmKq3WR0sVy6lQuxMYV1mkuGQ4WZQamxNyYEeVvlkeX7hrZ9B3cgqdRboYwg0WQq9RZQGMFgKrZdRO+Gy0VbLpHWxtFUsZIAQGD30QHDadIFv2qaIsgWv+j4bczxx3ZmijJAMf6Xj7m9leOxMclFLWjUu1PlDI4XlxNK3Td9y7KiiUS8qatH0R9M9Tm6MstwuvzSEOlfSmNMGt/lH5NTvVCg7tvnPx2CA7o3gAAkAgUxwyQGW2b6h1CANs31DqEAbZvqHUIA2rfU3qEBiXs4t6hBRidnxb1CmyKPLsfFvUJYo9ux8W9Qlij0bPi3qEsUZB7OLeoUEnu2b6m9QgDbN9Q6hAG2b6h1CANs31DqEAbZvqHUIA2zfUOoQGLnMO9vUIDC5F/J+EBmwxjItHRAZbZvqHUIDlmsxcSRvQ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xMSEhUUExQWFhQUFRsWGRcWGBYXFxYaGB0XHRccFRgZHCggGhwmGxUVITEiJSkrLi4uHB8zODMsOCgtLisBCgoKDg0OGxAQGywkICQsLDIsLCwsLCwsLCwsLCwsKywsLCwsLCwsLDAsLCwsLCwsLCwsLCwsLCwsLCwsLCwsLP/AABEIAIAAqwMBEQACEQEDEQH/xAAcAAACAgMBAQAAAAAAAAAAAAAABQYHAgMEAQj/xAA7EAABAwEECAUDAgYABwAAAAABAAIDEQQSITEFBhNBUWGRsSIyUnGBB0KhI8EzYnLR4fAUFRZjgsLx/8QAGwEBAAIDAQEAAAAAAAAAAAAAAAECAwQFBgf/xAAyEQACAgEDAgMGBQQDAAAAAAAAAQIRAwQhMRJBBRNRImFxgbHwMpGhwdEGM0LhFBXx/9oADAMBAAIRAxEAPwC642AgEgGorjjmgMti30joEAbFvpHQIA2LfSOgQBsW+kdAgDYt9I6BALdKaXstnFZXRtHO6K+3H4QCZuutlcaRsvcw3/CAZ2PSzZDQRNqdxLQelFNP0FHYbSweeMt53QR1CgHTFs3irbpHKiAz2LfSOgQBsW+kdAgDYt9I6BAGxb6R0CANi30joEAbFvpHQIA2LfSOgQBsW+kdAgDYt9I6BAGxb6R0CA5ZrQWuIG5AdUHlb7DsgNiAEAIDxAQXXDWWcnYWNoLj5pX/AMOMcT63cGj3O4HNiwSyfA1tRq8eH8T39CO6B1UhDnS2x7rTK6gvOqKcaY5csAOC5XjGqlpZxx4+atv6FdNqFmTk0des9kZHZpjALl1tcK1IFKjotXwvxPNPVQhkdp7dvkzYh09aIDZJXXmOjJ2lQWEea9up8r28t1TN1vbctfWvWV8Aja1ovOF51eApUCnE1x5LkSgkcrFPqtpmvWGB9nhFqs0rq+Eua6hBa7LEUxFQscYOTpGxKairZ06t69MmoyYXH8dxVZRcXTLKSfBMwaqCT1ACAEAIAQAgBACAV23zn47BAMIPK32HZAbEAIAQCrWO27OE0zf4R85/hWjHqko+pTJNQg5Psih4tZbQ21zNL3XS9zbu5t0ml3hgFs9TUnHsdTSabD5MJuKtpNuuW1ZJNH2qSdgLcXNcWnHPIjuV5vx7p82Db3r9Dn6vAsWZ9CpNX8x7a4HvszmEhjiy6ScQBvy5LmeHTUNXjlXVuqS234RgUlH2pdhA/ViANF2Z97+ltK8uAX0qne6MP/Yyv8KFRs+zcWFxNDnwHLFc7UyudVwbDyrIlJIn9jhFqhulxETgA0g41BoMN1Kb1ixvplZjypuOxXc1sDJS3zMa8i9k4gGlRw4rnanxOc5OMUq951tN4bCMVKbdv0dFnav6Z2BbE+QSRuHhcM2+6rpNT58Xa3XJi1ODypcNJ8WTYGq2zWPUAIAQAgBACAEArtvnPx2CAYQeVvsOyA2IAQAgIDrnpEkOLcdm17gNxIBp2WbBtNP4mDUxU8fS+G0n82ii7TpJ0kplcG3nYmlQK0Uubk+pnosOCODGscbpcWTXVO3AOiutoHuxqa4uwXO8T0ePLill/wAkvpua+q08ZRc+6RKtK2xrrM7G66SM3Rma7vzvXH8I0ueWpjkxx6lCSv0/U4M5Lpp9yN6tvlq8SNeAQKE5YZr6LJ2aMopcGOlGna4igdSnYrkaiL6233N/A10JLsaLHp6VhuRkAMJzFak8VydRnnGVI9j4P4Xp8+K8qtvfnj0QutIqS47zU058FzprudHXaHHhgpQ44rklOjniSK8DXjTC6Ru7Yrf8KyabGngk2pz935UeY8XjnySWVJdMV2f1LB1K0vtWGNx8bO3+/ut6cHCVM5kZKStEnVSwIAQAgBACAEArtvnPx2CAYQeVvsOyA2IAQHiAppukhJaDCTjI17Pmh/yr45dMkzHlj1Qa+9typ/T7BWqtj0dkp1cmoIj6ZB+HJkj1YZR9U/oUmri17mNdZJKPYPTEB+XKf6ZVaNv1k/ojx+blfAd2WUHwj7LoPy0H913DE00iPaV0iXyta3ANB541P9guB4pqJeYlHavqz2P9OeH4ssG8sbt/kkcrYgHFw3jH43rjTyOfJ7PTaLFpv7fHoevYXEDdVYpcGDxDDlypV+Fbv1GWh2lrDWoLnVocDhgFrTftJrlHnXK4uPZkosdrZZ/+HtNbr3SCF43PDzRh9713HmVm0OvzZNW8M31KrV8r5nK1WnjjVxSXw/gtON4IBGRFV3jSMkAIAQAgBACAV23zn47BAMIPK32HZAbEAICC/UzWo2ZgghNJpQSXDONmVf6jkPYlbui06yS6pcI0tZneOPTHllD223SttLDGaPjc14PsQRXkaUWHU4+jK0ZtLk8zFFndrlYmskZLGKRWhpkYPSa/qM/8XHoQqJ2d3TZeuFd0Y6Me4AgA1vEj5oVMskYRuTpGac4xVyew40zNflHNrR1/+rP4ElHRr4v6nksquRIrEfFKf+52awfsur6mB9iGwy/xJOZp+3cLyOpn5mW/Vn0rwuH/AB9LKS7Kvn/6dsDLrQOAotWTt2d7BDy8cYeiN+i2mR54NJPw3P8AKxZ5KEfj+5p59RLycku10v3/AHHNVqV6Hmz3TmjZLTFFKx9GWd9XRneQW3XtPIE4c1m8K1GHT53glH25raf61Xbg5/iEJyqV7LsW/q/Nfs8Z/l7L0JzxigBACAEAIAQCu2+c/HYIBhB5W+w7IDYgNVqnbGxz3GjWNLieAAqfwESt0iG63PnLS2lHWqeSd+cjq09I+1vwKL0WGCxxUUcHPJzk5M547IHvad+XutfxDB1xU12+hk8P1HRN43w+Pj/skslgZLA6zvwacWupXZvpQOA4biOC4yZ38eR45WILJYnxStjkFHAUPA4Zg7wsHiCUtLI3dS1PTto36xWPY7GYOrtDiwilLlMnc/ZX8A10ssHgr8C59bZwZxGFktl+PItM21cP5QOPwQvQzVxa9UzDH2Zp+jRHxHduR5nB54UzH7LyWXG4N2fRdBqoanHDHFNb2/lv/B2OdQE8Ny1zuzydMHL0GGg2XY3cTRv/ALH8kLV1L6si92/7fycTXy6MWPEvixpAMHOO4UHuf8VWtk3aj8/kjmx23JA2yXYGs53nd/7LL4Lh8/U5NU+I7L4v/X1OX4hn6enEuZb/ACRPtBWfZ2eJpzDBX5x/delNE70AIAQAgBACAV23zn47BAMIPK32HZAbEBFPqZaHNsEjWAl0zmxADM3yK/iq2NKryq+25h1DqDKLpQkHMEg+4zXcizj5EPNBaDlncKNLWVFXkUAHEVz+FM88YI144JTl7vUlOkNGGOjgDcO44lp4OI7rz+WFO1wegxZOpU+RXabpu3h5TUHeP8clr5YeZjlC+UbCm1FxXcV65GsUFMQC+pGQJu0FeOap4DpZ4MmVT9I17+TTyprk2aAhBfZmnK4ajk5zK1+Kr0r4NPI6TYmlna+aaRoAZeIaBkGtwFPgDqvJaiXVLY+i+CYvJwdcuy/XlnXq7YnvLLrS6hvupTCuIz50WGeHJnuONWZM+rxaPSxeaVdTv92M9F2akTnHA5n+pxwHRc3LkanGCXP0RzPxXJj6zaPNISfLW+7jXCnxQLBgxZdZPKsCtpJe77s19Tq8OmUfNdWSnRFk20tDkAHEby2uGHAkfhel0GlWj0kcH+W7l8X/ABwcJzefPLP2e0fgu/zJkFsGUEAIAQAgBACAV23zn47BAMIPK32HZAbEBG9d2gxxV3S1Hvdf/dZ9PyzX1HCKq1m0ISXSxCopeeMySScQuphy1sznZYWTfRz6MaXANcWguH81AP7Bast3sZlwbtGlxjDZcXAUcTiHc8hzwTIotuuBjbSV8iLTmrzhV8NXN3s+4f0+oflak8Vbo3IZb2ZE47U5hNDng5pFQeTmlYU6Zm2HGioGzYtaYn3Cxpb4mY1obuYxO4raWrydLi/zMP8Ax4OSfvV+845vp/bGR3WNa8He00w9jyXJeCV2etx+K6d4PKdpt7/fwH2r+hrRBDITGRI44DDAAUG/iSVuaW8OCb/yfC+/zOJ/UGeOu1mKEP7cVu/i9/0SR67RBYyMSuZG2t+Qve0H2AzJuj8rz0dBqJSlOq2pX9fzNyWrxpbHPpbXOLaCKxxutE1MDQ7ONozddHikphgOq6nhWkehwPGpW5O2/v73OPqox1GVZJ9lsu32zPQunsGudNdeC4stNPCa+aO0xj7MKcW0W6SSLVr6n2a02h1mkGxkvUjcXVin3fpuIBBJyBGOGamiWqJ4oIPUAIAQAgBAK7b5z8dggGEHlb7DsgNiASa3xVgr6XA9x+6zYH7Rhzr2StzanMtDm4EuiJYDheLTg2vIk4/zclv0nH5miZaAt8zjJJO0sFWta04BpFScD7jxVU5IxVKJWLd2x9YWNvukAdecKGpJGHAZb1jk3VFopXYyY9UMhx6S0PBaMZGeL1Nwd8nf8qkoJl45JR4M9EaJjhOZI9sVheF9jMsy7koitkYGePBUeOXoZFkiRzTk8klbrSfkfunly9B5kfUiNo1SmnP6j2xN30F93wMAOqusLfJSWaPYZf8AKYrBZpTZ2G+W4yZyHmXUyGdBgtvT449aRp6nJJwb9xW2t1jtb7IbTG39EvMc7m5ktulrnjh4rpdvoKrHrsUMeWo99zJ4fknPFcuzIXZbcHC5IKj8j2WpZ0VLsy2tQfqg+zXILc4yWfJlozfHwEvqbzzHNQ0Q40XfZ7Q2RrXscHMcKtc0ggg5EEKCptQAgBACAV23zn47BAMIPK32HZAbEBz2+z7SNzPU0j53flTF07KyVqitLVZq4OqCCcQaOacjQ7iuin3Oc1RqfZi5t1zr4rXxYEcKFtMvZTdOyKs9faonPDZHtbI11QA8XgTUCmGZrkpSklaRGz5NWjoLVFK4bYSMHiuONXlpJGZ8pw9sNyyznjlHgxQhOMnvY/iLqVveImpqAAeVAcPda9oz0zpZNXl/u5Q0WTM76gk8MiCzB0qkg0yyVBByOHVCHuSHVfQws9jjgcA7wm+CKhxfUuBBzGNFq6jL5mRyNzT4/LxqJS/1U+lBs9+1WJtYMXSQjExcXM4s5ZjmMsRnKusVuLMDi07ilkp0TvUbXefRp/S/VspNXwE0La5uiP2nlkfylEuPofQWresVnt0Ims7w5uRGTmH0vbuKgoNkAIAQCu2+c/HYIBhB5W+w7IDYgBARLWnRt121b5Xebkf8rawzv2WameFPqK81p0u6H9NgoXtrfrljTwjjzW7ix2rNRyp0RGz2x7HiQO8YNanHrVbO1UQ13GjNYpNuJiBUANLRUAt/0k+6r5UejpKNvq6if2DSDZWB7DUH8HeDzWnKLi6ZnTvdHQ2aowqO4VeCbMnSGmBpzzQM9MqAwdKgGer1i2r758jD1duH79Fiyz6VSM2GHU77EvC1DcPUBS31U+k4fftVhbji6SBoz3l0QG/i3fu5zZZO+SkIZnRFOBuiS6uaels8onsj9nKPM37JB6XDeOynkmkz6C1D1/g0k27/AArS0eOFxxNM3Rn7m/kb1UoTFACAV23zn47BAMIPK32HZAbEAIDXNGHAtcKgihCJ0Q1ZXWuuqhc2gIoDVryK3a5h1F0dPqKe5z8+B9iK/wDRrQD+q6/uNAAPjM9VneffgxRi0iO23Q00b7uzc7gWtJB9qLNGaaDRL9VrG6GGjqhz3XiDuyAFPha2WXUy0VQzitd5zmgGjfuHlrjUV4iipW1k2btoooWBelCzu0Vo187sMGDN3DkOJWOc1FGTHByZObJZ2xtDWijR/uK0223bN5JJUjcoJBACAq76n/S9tsvWmygNtFCXx5Nm5j0yc9+/ipT7Msn2Z89WmzvgeQQWuaaEEEEEZgjcUaoNUMrDb7zmuDjHKwgskaaOaRkajJSTaZdv0/8AqoJC2zaQLWTGgZNlHLXIP3MdzyPJVaKtUWuhArtvnPx2CAYQeVvsOyA2IDVJJRSQzintJU0VbFtpthV0jG2IbTdrgKclnjOuTBKPoLbdaoQ0iRwApiMa4e29ZobvYxS9nk5222CZhuy3RQVNbjm/JyyV3CcXuiinF8MyjtcDQA2SMAYABwoocJPsWtG+KVjsWuafY1VHtyWSs7bLA0nxY8lilP0Lxh6kjslqoABgBkBksD3NiLrgZwWgqlGRM7WPqqljNCQQAgIF9R/p3HpBpljoy0gZ/bKB9snPg7d7KydbFlLsz5v0zoeWzyOY9pa9ho5pzBRolx7o8sluBFyQVH5CgJ+peX0M07aXmWyyPMsMTA+J5xcwVpcJ3jhXJGiGqLItvnPx2CgqMIPK32HZAbEBg+OqkHJNZKqbKtC+ewFW6ijiLp9FEqykY3AXWnQAdmKq3WR0sVy6lQuxMYV1mkuGQ4WZQamxNyYEeVvlkeX7hrZ9B3cgqdRboYwg0WQq9RZQGMFgKrZdRO+Gy0VbLpHWxtFUsZIAQGD30QHDadIFv2qaIsgWv+j4bczxx3ZmijJAMf6Xj7m9leOxMclFLWjUu1PlDI4XlxNK3Td9y7KiiUS8qatH0R9M9Tm6MstwuvzSEOlfSmNMGt/lH5NTvVCg7tvnPx2CA7o3gAAkAgUxwyQGW2b6h1CANs31DqEAbZvqHUIA2rfU3qEBiXs4t6hBRidnxb1CmyKPLsfFvUJYo9ux8W9Qlij0bPi3qEsUZB7OLeoUEnu2b6m9QgDbN9Q6hAG2b6h1CANs31DqEAbZvqHUIA2zfUOoQGLnMO9vUIDC5F/J+EBmwxjItHRAZbZvqHUIDlmsxcSRvQH/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data:image/jpeg;base64,/9j/4AAQSkZJRgABAQAAAQABAAD/2wCEAAkGBxMSEhUUExQWFhQUFRsWGRcWGBYXFxYaGB0XHRccFRgZHCggGhwmGxUVITEiJSkrLi4uHB8zODMsOCgtLisBCgoKDg0OGxAQGywkICQsLDIsLCwsLCwsLCwsLCwsKywsLCwsLCwsLDAsLCwsLCwsLCwsLCwsLCwsLCwsLCwsLP/AABEIAIAAqwMBEQACEQEDEQH/xAAcAAACAgMBAQAAAAAAAAAAAAAABQYHAgMEAQj/xAA7EAABAwEECAUDAgYABwAAAAABAAIDEQQSITEFBhNBUWGRsSIyUnGBB0KhI8EzYnLR4fAUFRZjgsLx/8QAGwEBAAIDAQEAAAAAAAAAAAAAAAECAwQFBgf/xAAyEQACAgEDAgMGBQQDAAAAAAAAAQIRAwQhMRJBBRNRImFxgbHwMpGhwdEGM0LhFBXx/9oADAMBAAIRAxEAPwC642AgEgGorjjmgMti30joEAbFvpHQIA2LfSOgQBsW+kdAgDYt9I6BALdKaXstnFZXRtHO6K+3H4QCZuutlcaRsvcw3/CAZ2PSzZDQRNqdxLQelFNP0FHYbSweeMt53QR1CgHTFs3irbpHKiAz2LfSOgQBsW+kdAgDYt9I6BAGxb6R0CANi30joEAbFvpHQIA2LfSOgQBsW+kdAgDYt9I6BAGxb6R0CA5ZrQWuIG5AdUHlb7DsgNiAEAIDxAQXXDWWcnYWNoLj5pX/AMOMcT63cGj3O4HNiwSyfA1tRq8eH8T39CO6B1UhDnS2x7rTK6gvOqKcaY5csAOC5XjGqlpZxx4+atv6FdNqFmTk0des9kZHZpjALl1tcK1IFKjotXwvxPNPVQhkdp7dvkzYh09aIDZJXXmOjJ2lQWEea9up8r28t1TN1vbctfWvWV8Aja1ovOF51eApUCnE1x5LkSgkcrFPqtpmvWGB9nhFqs0rq+Eua6hBa7LEUxFQscYOTpGxKairZ06t69MmoyYXH8dxVZRcXTLKSfBMwaqCT1ACAEAIAQAgBACAV23zn47BAMIPK32HZAbEAIAQCrWO27OE0zf4R85/hWjHqko+pTJNQg5Psih4tZbQ21zNL3XS9zbu5t0ml3hgFs9TUnHsdTSabD5MJuKtpNuuW1ZJNH2qSdgLcXNcWnHPIjuV5vx7p82Db3r9Dn6vAsWZ9CpNX8x7a4HvszmEhjiy6ScQBvy5LmeHTUNXjlXVuqS234RgUlH2pdhA/ViANF2Z97+ltK8uAX0qne6MP/Yyv8KFRs+zcWFxNDnwHLFc7UyudVwbDyrIlJIn9jhFqhulxETgA0g41BoMN1Kb1ixvplZjypuOxXc1sDJS3zMa8i9k4gGlRw4rnanxOc5OMUq951tN4bCMVKbdv0dFnav6Z2BbE+QSRuHhcM2+6rpNT58Xa3XJi1ODypcNJ8WTYGq2zWPUAIAQAgBACAEArtvnPx2CAYQeVvsOyA2IAQAgIDrnpEkOLcdm17gNxIBp2WbBtNP4mDUxU8fS+G0n82ii7TpJ0kplcG3nYmlQK0Uubk+pnosOCODGscbpcWTXVO3AOiutoHuxqa4uwXO8T0ePLill/wAkvpua+q08ZRc+6RKtK2xrrM7G66SM3Rma7vzvXH8I0ueWpjkxx6lCSv0/U4M5Lpp9yN6tvlq8SNeAQKE5YZr6LJ2aMopcGOlGna4igdSnYrkaiL6233N/A10JLsaLHp6VhuRkAMJzFak8VydRnnGVI9j4P4Xp8+K8qtvfnj0QutIqS47zU058FzprudHXaHHhgpQ44rklOjniSK8DXjTC6Ru7Yrf8KyabGngk2pz935UeY8XjnySWVJdMV2f1LB1K0vtWGNx8bO3+/ut6cHCVM5kZKStEnVSwIAQAgBACAEArtvnPx2CAYQeVvsOyA2IAQHiAppukhJaDCTjI17Pmh/yr45dMkzHlj1Qa+9typ/T7BWqtj0dkp1cmoIj6ZB+HJkj1YZR9U/oUmri17mNdZJKPYPTEB+XKf6ZVaNv1k/ojx+blfAd2WUHwj7LoPy0H913DE00iPaV0iXyta3ANB541P9guB4pqJeYlHavqz2P9OeH4ssG8sbt/kkcrYgHFw3jH43rjTyOfJ7PTaLFpv7fHoevYXEDdVYpcGDxDDlypV+Fbv1GWh2lrDWoLnVocDhgFrTftJrlHnXK4uPZkosdrZZ/+HtNbr3SCF43PDzRh9713HmVm0OvzZNW8M31KrV8r5nK1WnjjVxSXw/gtON4IBGRFV3jSMkAIAQAgBACAV23zn47BAMIPK32HZAbEAICC/UzWo2ZgghNJpQSXDONmVf6jkPYlbui06yS6pcI0tZneOPTHllD223SttLDGaPjc14PsQRXkaUWHU4+jK0ZtLk8zFFndrlYmskZLGKRWhpkYPSa/qM/8XHoQqJ2d3TZeuFd0Y6Me4AgA1vEj5oVMskYRuTpGac4xVyew40zNflHNrR1/+rP4ElHRr4v6nksquRIrEfFKf+52awfsur6mB9iGwy/xJOZp+3cLyOpn5mW/Vn0rwuH/AB9LKS7Kvn/6dsDLrQOAotWTt2d7BDy8cYeiN+i2mR54NJPw3P8AKxZ5KEfj+5p59RLycku10v3/AHHNVqV6Hmz3TmjZLTFFKx9GWd9XRneQW3XtPIE4c1m8K1GHT53glH25raf61Xbg5/iEJyqV7LsW/q/Nfs8Z/l7L0JzxigBACAEAIAQCu2+c/HYIBhB5W+w7IDYgNVqnbGxz3GjWNLieAAqfwESt0iG63PnLS2lHWqeSd+cjq09I+1vwKL0WGCxxUUcHPJzk5M547IHvad+XutfxDB1xU12+hk8P1HRN43w+Pj/skslgZLA6zvwacWupXZvpQOA4biOC4yZ38eR45WILJYnxStjkFHAUPA4Zg7wsHiCUtLI3dS1PTto36xWPY7GYOrtDiwilLlMnc/ZX8A10ssHgr8C59bZwZxGFktl+PItM21cP5QOPwQvQzVxa9UzDH2Zp+jRHxHduR5nB54UzH7LyWXG4N2fRdBqoanHDHFNb2/lv/B2OdQE8Ny1zuzydMHL0GGg2XY3cTRv/ALH8kLV1L6si92/7fycTXy6MWPEvixpAMHOO4UHuf8VWtk3aj8/kjmx23JA2yXYGs53nd/7LL4Lh8/U5NU+I7L4v/X1OX4hn6enEuZb/ACRPtBWfZ2eJpzDBX5x/delNE70AIAQAgBACAV23zn47BAMIPK32HZAbEBFPqZaHNsEjWAl0zmxADM3yK/iq2NKryq+25h1DqDKLpQkHMEg+4zXcizj5EPNBaDlncKNLWVFXkUAHEVz+FM88YI144JTl7vUlOkNGGOjgDcO44lp4OI7rz+WFO1wegxZOpU+RXabpu3h5TUHeP8clr5YeZjlC+UbCm1FxXcV65GsUFMQC+pGQJu0FeOap4DpZ4MmVT9I17+TTyprk2aAhBfZmnK4ajk5zK1+Kr0r4NPI6TYmlna+aaRoAZeIaBkGtwFPgDqvJaiXVLY+i+CYvJwdcuy/XlnXq7YnvLLrS6hvupTCuIz50WGeHJnuONWZM+rxaPSxeaVdTv92M9F2akTnHA5n+pxwHRc3LkanGCXP0RzPxXJj6zaPNISfLW+7jXCnxQLBgxZdZPKsCtpJe77s19Tq8OmUfNdWSnRFk20tDkAHEby2uGHAkfhel0GlWj0kcH+W7l8X/ABwcJzefPLP2e0fgu/zJkFsGUEAIAQAgBACAV23zn47BAMIPK32HZAbEBG9d2gxxV3S1Hvdf/dZ9PyzX1HCKq1m0ISXSxCopeeMySScQuphy1sznZYWTfRz6MaXANcWguH81AP7Bast3sZlwbtGlxjDZcXAUcTiHc8hzwTIotuuBjbSV8iLTmrzhV8NXN3s+4f0+oflak8Vbo3IZb2ZE47U5hNDng5pFQeTmlYU6Zm2HGioGzYtaYn3Cxpb4mY1obuYxO4raWrydLi/zMP8Ax4OSfvV+845vp/bGR3WNa8He00w9jyXJeCV2etx+K6d4PKdpt7/fwH2r+hrRBDITGRI44DDAAUG/iSVuaW8OCb/yfC+/zOJ/UGeOu1mKEP7cVu/i9/0SR67RBYyMSuZG2t+Qve0H2AzJuj8rz0dBqJSlOq2pX9fzNyWrxpbHPpbXOLaCKxxutE1MDQ7ONozddHikphgOq6nhWkehwPGpW5O2/v73OPqox1GVZJ9lsu32zPQunsGudNdeC4stNPCa+aO0xj7MKcW0W6SSLVr6n2a02h1mkGxkvUjcXVin3fpuIBBJyBGOGamiWqJ4oIPUAIAQAgBAK7b5z8dggGEHlb7DsgNiASa3xVgr6XA9x+6zYH7Rhzr2StzanMtDm4EuiJYDheLTg2vIk4/zclv0nH5miZaAt8zjJJO0sFWta04BpFScD7jxVU5IxVKJWLd2x9YWNvukAdecKGpJGHAZb1jk3VFopXYyY9UMhx6S0PBaMZGeL1Nwd8nf8qkoJl45JR4M9EaJjhOZI9sVheF9jMsy7koitkYGePBUeOXoZFkiRzTk8klbrSfkfunly9B5kfUiNo1SmnP6j2xN30F93wMAOqusLfJSWaPYZf8AKYrBZpTZ2G+W4yZyHmXUyGdBgtvT449aRp6nJJwb9xW2t1jtb7IbTG39EvMc7m5ktulrnjh4rpdvoKrHrsUMeWo99zJ4fknPFcuzIXZbcHC5IKj8j2WpZ0VLsy2tQfqg+zXILc4yWfJlozfHwEvqbzzHNQ0Q40XfZ7Q2RrXscHMcKtc0ggg5EEKCptQAgBACAV23zn47BAMIPK32HZAbEBz2+z7SNzPU0j53flTF07KyVqitLVZq4OqCCcQaOacjQ7iuin3Oc1RqfZi5t1zr4rXxYEcKFtMvZTdOyKs9faonPDZHtbI11QA8XgTUCmGZrkpSklaRGz5NWjoLVFK4bYSMHiuONXlpJGZ8pw9sNyyznjlHgxQhOMnvY/iLqVveImpqAAeVAcPda9oz0zpZNXl/u5Q0WTM76gk8MiCzB0qkg0yyVBByOHVCHuSHVfQws9jjgcA7wm+CKhxfUuBBzGNFq6jL5mRyNzT4/LxqJS/1U+lBs9+1WJtYMXSQjExcXM4s5ZjmMsRnKusVuLMDi07ilkp0TvUbXefRp/S/VspNXwE0La5uiP2nlkfylEuPofQWresVnt0Ims7w5uRGTmH0vbuKgoNkAIAQCu2+c/HYIBhB5W+w7IDYgBARLWnRt121b5Xebkf8rawzv2WameFPqK81p0u6H9NgoXtrfrljTwjjzW7ix2rNRyp0RGz2x7HiQO8YNanHrVbO1UQ13GjNYpNuJiBUANLRUAt/0k+6r5UejpKNvq6if2DSDZWB7DUH8HeDzWnKLi6ZnTvdHQ2aowqO4VeCbMnSGmBpzzQM9MqAwdKgGer1i2r758jD1duH79Fiyz6VSM2GHU77EvC1DcPUBS31U+k4fftVhbji6SBoz3l0QG/i3fu5zZZO+SkIZnRFOBuiS6uaels8onsj9nKPM37JB6XDeOynkmkz6C1D1/g0k27/AArS0eOFxxNM3Rn7m/kb1UoTFACAV23zn47BAMIPK32HZAbEAIDXNGHAtcKgihCJ0Q1ZXWuuqhc2gIoDVryK3a5h1F0dPqKe5z8+B9iK/wDRrQD+q6/uNAAPjM9VneffgxRi0iO23Q00b7uzc7gWtJB9qLNGaaDRL9VrG6GGjqhz3XiDuyAFPha2WXUy0VQzitd5zmgGjfuHlrjUV4iipW1k2btoooWBelCzu0Vo187sMGDN3DkOJWOc1FGTHByZObJZ2xtDWijR/uK0223bN5JJUjcoJBACAq76n/S9tsvWmygNtFCXx5Nm5j0yc9+/ipT7Msn2Z89WmzvgeQQWuaaEEEEEZgjcUaoNUMrDb7zmuDjHKwgskaaOaRkajJSTaZdv0/8AqoJC2zaQLWTGgZNlHLXIP3MdzyPJVaKtUWuhArtvnPx2CAYQeVvsOyA2IDVJJRSQzintJU0VbFtpthV0jG2IbTdrgKclnjOuTBKPoLbdaoQ0iRwApiMa4e29ZobvYxS9nk5222CZhuy3RQVNbjm/JyyV3CcXuiinF8MyjtcDQA2SMAYABwoocJPsWtG+KVjsWuafY1VHtyWSs7bLA0nxY8lilP0Lxh6kjslqoABgBkBksD3NiLrgZwWgqlGRM7WPqqljNCQQAgIF9R/p3HpBpljoy0gZ/bKB9snPg7d7KydbFlLsz5v0zoeWzyOY9pa9ho5pzBRolx7o8sluBFyQVH5CgJ+peX0M07aXmWyyPMsMTA+J5xcwVpcJ3jhXJGiGqLItvnPx2CgqMIPK32HZAbEBg+OqkHJNZKqbKtC+ewFW6ijiLp9FEqykY3AXWnQAdmKq3WR0sVy6lQuxMYV1mkuGQ4WZQamxNyYEeVvlkeX7hrZ9B3cgqdRboYwg0WQq9RZQGMFgKrZdRO+Gy0VbLpHWxtFUsZIAQGD30QHDadIFv2qaIsgWv+j4bczxx3ZmijJAMf6Xj7m9leOxMclFLWjUu1PlDI4XlxNK3Td9y7KiiUS8qatH0R9M9Tm6MstwuvzSEOlfSmNMGt/lH5NTvVCg7tvnPx2CA7o3gAAkAgUxwyQGW2b6h1CANs31DqEAbZvqHUIA2rfU3qEBiXs4t6hBRidnxb1CmyKPLsfFvUJYo9ux8W9Qlij0bPi3qEsUZB7OLeoUEnu2b6m9QgDbN9Q6hAG2b6h1CANs31DqEAbZvqHUIA2zfUOoQGLnMO9vUIDC5F/J+EBmwxjItHRAZbZvqHUIDlmsxcSRvQH/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6872" name="Picture 8" descr="http://www.ucdmc.ucdavis.edu/cancer/images/body/research/epidemiology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3650" y="1600200"/>
            <a:ext cx="2038350" cy="152400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flipH="1">
            <a:off x="76200" y="64008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4" name="Rectangle 3"/>
          <p:cNvSpPr/>
          <p:nvPr/>
        </p:nvSpPr>
        <p:spPr>
          <a:xfrm>
            <a:off x="0" y="6581001"/>
            <a:ext cx="4572000" cy="276999"/>
          </a:xfrm>
          <a:prstGeom prst="rect">
            <a:avLst/>
          </a:prstGeom>
        </p:spPr>
        <p:txBody>
          <a:bodyPr>
            <a:spAutoFit/>
          </a:bodyPr>
          <a:lstStyle/>
          <a:p>
            <a:r>
              <a:rPr lang="en-US" sz="1200" i="1" dirty="0"/>
              <a:t>Weiner, D. </a:t>
            </a:r>
            <a:r>
              <a:rPr lang="en-US" sz="1200" i="1" dirty="0" smtClean="0"/>
              <a:t>E. </a:t>
            </a:r>
            <a:r>
              <a:rPr lang="en-US" sz="1200" i="1" dirty="0" err="1"/>
              <a:t>Clin</a:t>
            </a:r>
            <a:r>
              <a:rPr lang="en-US" sz="1200" i="1" dirty="0"/>
              <a:t> </a:t>
            </a:r>
            <a:r>
              <a:rPr lang="en-US" sz="1200" i="1" dirty="0" err="1"/>
              <a:t>Pharmacol</a:t>
            </a:r>
            <a:r>
              <a:rPr lang="en-US" sz="1200" i="1" dirty="0"/>
              <a:t> </a:t>
            </a:r>
            <a:r>
              <a:rPr lang="en-US" sz="1200" i="1" dirty="0" err="1"/>
              <a:t>Ther</a:t>
            </a:r>
            <a:r>
              <a:rPr lang="en-US" sz="1200" i="1" dirty="0"/>
              <a:t>, </a:t>
            </a:r>
            <a:r>
              <a:rPr lang="en-US" sz="1200" b="1" i="1" dirty="0"/>
              <a:t>86</a:t>
            </a:r>
            <a:r>
              <a:rPr lang="en-US" sz="1200" i="1" dirty="0"/>
              <a:t>:</a:t>
            </a:r>
            <a:r>
              <a:rPr lang="en-US" sz="1200" b="1" i="1" dirty="0"/>
              <a:t> </a:t>
            </a:r>
            <a:r>
              <a:rPr lang="en-US" sz="1200" i="1" dirty="0"/>
              <a:t>566-9 (2009).</a:t>
            </a:r>
          </a:p>
        </p:txBody>
      </p:sp>
      <p:sp>
        <p:nvSpPr>
          <p:cNvPr id="9" name="Rectangle 8"/>
          <p:cNvSpPr/>
          <p:nvPr/>
        </p:nvSpPr>
        <p:spPr>
          <a:xfrm>
            <a:off x="4953000" y="6477000"/>
            <a:ext cx="3886200" cy="276999"/>
          </a:xfrm>
          <a:prstGeom prst="rect">
            <a:avLst/>
          </a:prstGeom>
        </p:spPr>
        <p:txBody>
          <a:bodyPr wrap="square">
            <a:spAutoFit/>
          </a:bodyPr>
          <a:lstStyle/>
          <a:p>
            <a:r>
              <a:rPr lang="en-US" sz="1200" i="1" dirty="0" err="1"/>
              <a:t>Levey</a:t>
            </a:r>
            <a:r>
              <a:rPr lang="en-US" sz="1200" i="1" dirty="0"/>
              <a:t>, A. S. and </a:t>
            </a:r>
            <a:r>
              <a:rPr lang="en-US" sz="1200" i="1" dirty="0" err="1"/>
              <a:t>Coresh</a:t>
            </a:r>
            <a:r>
              <a:rPr lang="en-US" sz="1200" i="1" dirty="0"/>
              <a:t>, </a:t>
            </a:r>
            <a:r>
              <a:rPr lang="en-US" sz="1200" i="1" dirty="0" smtClean="0"/>
              <a:t>J. </a:t>
            </a:r>
            <a:r>
              <a:rPr lang="en-US" sz="1200" i="1" dirty="0"/>
              <a:t>Lancet, </a:t>
            </a:r>
            <a:r>
              <a:rPr lang="en-US" sz="1200" b="1" i="1" dirty="0"/>
              <a:t>379</a:t>
            </a:r>
            <a:r>
              <a:rPr lang="en-US" sz="1200" i="1" dirty="0"/>
              <a:t>:</a:t>
            </a:r>
            <a:r>
              <a:rPr lang="en-US" sz="1200" b="1" i="1" dirty="0"/>
              <a:t> </a:t>
            </a:r>
            <a:r>
              <a:rPr lang="en-US" sz="1200" i="1" dirty="0"/>
              <a:t>165-80 (2012).</a:t>
            </a:r>
          </a:p>
        </p:txBody>
      </p:sp>
      <p:sp>
        <p:nvSpPr>
          <p:cNvPr id="11" name="Rectangle 10"/>
          <p:cNvSpPr/>
          <p:nvPr/>
        </p:nvSpPr>
        <p:spPr>
          <a:xfrm>
            <a:off x="56222" y="6352401"/>
            <a:ext cx="2215030" cy="276999"/>
          </a:xfrm>
          <a:prstGeom prst="rect">
            <a:avLst/>
          </a:prstGeom>
        </p:spPr>
        <p:txBody>
          <a:bodyPr wrap="none">
            <a:spAutoFit/>
          </a:bodyPr>
          <a:lstStyle/>
          <a:p>
            <a:r>
              <a:rPr lang="en-US" sz="1200" i="1" dirty="0"/>
              <a:t>http://www.usrds.org/atlas.aspx</a:t>
            </a:r>
          </a:p>
        </p:txBody>
      </p:sp>
      <p:sp>
        <p:nvSpPr>
          <p:cNvPr id="5" name="Slide Number Placeholder 4"/>
          <p:cNvSpPr>
            <a:spLocks noGrp="1"/>
          </p:cNvSpPr>
          <p:nvPr>
            <p:ph type="sldNum" sz="quarter" idx="12"/>
          </p:nvPr>
        </p:nvSpPr>
        <p:spPr/>
        <p:txBody>
          <a:bodyPr/>
          <a:lstStyle/>
          <a:p>
            <a:fld id="{2DB7BADE-0B1D-453C-A83A-6DD426B4B6A5}" type="slidenum">
              <a:rPr lang="en-US" smtClean="0"/>
              <a:pPr/>
              <a:t>3</a:t>
            </a:fld>
            <a:endParaRPr lang="en-US"/>
          </a:p>
        </p:txBody>
      </p:sp>
    </p:spTree>
    <p:extLst>
      <p:ext uri="{BB962C8B-B14F-4D97-AF65-F5344CB8AC3E}">
        <p14:creationId xmlns:p14="http://schemas.microsoft.com/office/powerpoint/2010/main" val="1940400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DB7BADE-0B1D-453C-A83A-6DD426B4B6A5}" type="slidenum">
              <a:rPr lang="en-US" smtClean="0"/>
              <a:pPr/>
              <a:t>4</a:t>
            </a:fld>
            <a:endParaRPr lang="en-US"/>
          </a:p>
        </p:txBody>
      </p:sp>
      <p:pic>
        <p:nvPicPr>
          <p:cNvPr id="5" name="Picture 4"/>
          <p:cNvPicPr>
            <a:picLocks noChangeAspect="1"/>
          </p:cNvPicPr>
          <p:nvPr/>
        </p:nvPicPr>
        <p:blipFill>
          <a:blip r:embed="rId3"/>
          <a:stretch>
            <a:fillRect/>
          </a:stretch>
        </p:blipFill>
        <p:spPr>
          <a:xfrm>
            <a:off x="2344615" y="1295400"/>
            <a:ext cx="6799385" cy="4861560"/>
          </a:xfrm>
          <a:prstGeom prst="rect">
            <a:avLst/>
          </a:prstGeom>
        </p:spPr>
      </p:pic>
      <p:sp>
        <p:nvSpPr>
          <p:cNvPr id="6" name="Rectangle 5"/>
          <p:cNvSpPr/>
          <p:nvPr/>
        </p:nvSpPr>
        <p:spPr>
          <a:xfrm>
            <a:off x="228600" y="1600200"/>
            <a:ext cx="1981200" cy="3416320"/>
          </a:xfrm>
          <a:prstGeom prst="rect">
            <a:avLst/>
          </a:prstGeom>
        </p:spPr>
        <p:txBody>
          <a:bodyPr wrap="square">
            <a:spAutoFit/>
          </a:bodyPr>
          <a:lstStyle/>
          <a:p>
            <a:r>
              <a:rPr lang="en-US" dirty="0"/>
              <a:t>In participants 70 years old and older in the 1999–2004 National Health and Nutrition Evaluation Survey (NHANES), the prevalence of CKD </a:t>
            </a:r>
            <a:r>
              <a:rPr lang="en-US" dirty="0" smtClean="0"/>
              <a:t>is </a:t>
            </a:r>
            <a:r>
              <a:rPr lang="en-US" dirty="0"/>
              <a:t>46.8% compared to 6.71% in those between </a:t>
            </a:r>
            <a:r>
              <a:rPr lang="en-US" dirty="0" smtClean="0"/>
              <a:t>40</a:t>
            </a:r>
            <a:r>
              <a:rPr lang="en-US" dirty="0"/>
              <a:t>–59 years of age</a:t>
            </a:r>
          </a:p>
        </p:txBody>
      </p:sp>
      <p:sp>
        <p:nvSpPr>
          <p:cNvPr id="7" name="Title 1"/>
          <p:cNvSpPr txBox="1">
            <a:spLocks/>
          </p:cNvSpPr>
          <p:nvPr/>
        </p:nvSpPr>
        <p:spPr>
          <a:xfrm>
            <a:off x="0" y="350838"/>
            <a:ext cx="9144000" cy="715962"/>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CKD in Elderly</a:t>
            </a:r>
            <a:endParaRPr lang="en-US" sz="3200" b="1" dirty="0"/>
          </a:p>
        </p:txBody>
      </p:sp>
      <p:sp>
        <p:nvSpPr>
          <p:cNvPr id="9" name="Rectangle 8"/>
          <p:cNvSpPr/>
          <p:nvPr/>
        </p:nvSpPr>
        <p:spPr>
          <a:xfrm>
            <a:off x="30472" y="6396335"/>
            <a:ext cx="3873276" cy="646331"/>
          </a:xfrm>
          <a:prstGeom prst="rect">
            <a:avLst/>
          </a:prstGeom>
        </p:spPr>
        <p:txBody>
          <a:bodyPr wrap="none">
            <a:spAutoFit/>
          </a:bodyPr>
          <a:lstStyle/>
          <a:p>
            <a:r>
              <a:rPr lang="en-US" sz="1200" i="1" dirty="0" err="1" smtClean="0"/>
              <a:t>Coresh</a:t>
            </a:r>
            <a:r>
              <a:rPr lang="en-US" sz="1200" i="1" dirty="0" smtClean="0"/>
              <a:t> J. Am</a:t>
            </a:r>
            <a:r>
              <a:rPr lang="en-US" sz="1200" i="1" dirty="0"/>
              <a:t>. J. Kidney Dis. 41, 1-12, </a:t>
            </a:r>
            <a:r>
              <a:rPr lang="en-US" sz="1200" i="1" dirty="0" smtClean="0"/>
              <a:t>2003</a:t>
            </a:r>
          </a:p>
          <a:p>
            <a:r>
              <a:rPr lang="en-US" sz="1200" i="1" dirty="0" err="1"/>
              <a:t>Leavy</a:t>
            </a:r>
            <a:r>
              <a:rPr lang="en-US" sz="1200" i="1" dirty="0"/>
              <a:t> AS., et al. Am J Kidney Dis. 2009;53(3 </a:t>
            </a:r>
            <a:r>
              <a:rPr lang="en-US" sz="1200" i="1" dirty="0" err="1"/>
              <a:t>Suppl</a:t>
            </a:r>
            <a:r>
              <a:rPr lang="en-US" sz="1200" i="1" dirty="0"/>
              <a:t> 3):S4-16.</a:t>
            </a:r>
          </a:p>
          <a:p>
            <a:endParaRPr lang="en-US" sz="1200" i="1" dirty="0"/>
          </a:p>
        </p:txBody>
      </p:sp>
      <p:cxnSp>
        <p:nvCxnSpPr>
          <p:cNvPr id="10" name="Straight Connector 9"/>
          <p:cNvCxnSpPr/>
          <p:nvPr/>
        </p:nvCxnSpPr>
        <p:spPr>
          <a:xfrm flipH="1">
            <a:off x="76200" y="64008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89122439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b="1" u="sng" dirty="0" smtClean="0"/>
              <a:t>A</a:t>
            </a:r>
            <a:r>
              <a:rPr lang="en-US" sz="2400" b="1" dirty="0" smtClean="0"/>
              <a:t>bsorption</a:t>
            </a:r>
            <a:r>
              <a:rPr lang="en-US" sz="2400" dirty="0" smtClean="0"/>
              <a:t>: d</a:t>
            </a:r>
            <a:r>
              <a:rPr lang="en-US" sz="2400" dirty="0"/>
              <a:t>ecrease in small-bowel surface area, slowed gastric emptying, and an increase in gastric pH</a:t>
            </a:r>
          </a:p>
          <a:p>
            <a:r>
              <a:rPr lang="en-US" sz="2400" b="1" u="sng" dirty="0" smtClean="0"/>
              <a:t>D</a:t>
            </a:r>
            <a:r>
              <a:rPr lang="en-US" sz="2400" b="1" dirty="0" smtClean="0"/>
              <a:t>istribution</a:t>
            </a:r>
            <a:r>
              <a:rPr lang="en-US" sz="2400" dirty="0" smtClean="0"/>
              <a:t>: </a:t>
            </a:r>
            <a:r>
              <a:rPr lang="en-US" sz="2400" dirty="0"/>
              <a:t>b</a:t>
            </a:r>
            <a:r>
              <a:rPr lang="en-US" sz="2400" dirty="0" smtClean="0"/>
              <a:t>ody </a:t>
            </a:r>
            <a:r>
              <a:rPr lang="en-US" sz="2400" dirty="0"/>
              <a:t>fat generally increases and total body water </a:t>
            </a:r>
            <a:r>
              <a:rPr lang="en-US" sz="2400" dirty="0" smtClean="0"/>
              <a:t>decreases. </a:t>
            </a:r>
            <a:r>
              <a:rPr lang="en-US" sz="2400" dirty="0"/>
              <a:t>Serum albumin decreases and α1-acid </a:t>
            </a:r>
            <a:r>
              <a:rPr lang="en-US" sz="2400" dirty="0" smtClean="0"/>
              <a:t>glycoprotein increases</a:t>
            </a:r>
            <a:endParaRPr lang="en-US" sz="2400" dirty="0"/>
          </a:p>
          <a:p>
            <a:r>
              <a:rPr lang="en-US" sz="2400" b="1" u="sng" dirty="0" smtClean="0"/>
              <a:t>M</a:t>
            </a:r>
            <a:r>
              <a:rPr lang="en-US" sz="2400" b="1" dirty="0" smtClean="0"/>
              <a:t>etabolism</a:t>
            </a:r>
            <a:r>
              <a:rPr lang="en-US" sz="2400" dirty="0" smtClean="0"/>
              <a:t>: </a:t>
            </a:r>
            <a:r>
              <a:rPr lang="en-US" sz="2400" dirty="0"/>
              <a:t>Elimination through cytochrome P-450 enzyme system decreases with age</a:t>
            </a:r>
          </a:p>
          <a:p>
            <a:r>
              <a:rPr lang="en-US" sz="2400" b="1" u="sng" dirty="0" smtClean="0"/>
              <a:t>E</a:t>
            </a:r>
            <a:r>
              <a:rPr lang="en-US" sz="2400" b="1" dirty="0" smtClean="0"/>
              <a:t>xcretion</a:t>
            </a:r>
            <a:r>
              <a:rPr lang="en-US" sz="2400" dirty="0" smtClean="0"/>
              <a:t>: </a:t>
            </a:r>
            <a:r>
              <a:rPr lang="en-US" sz="2400" dirty="0"/>
              <a:t>with aging there is a decrease in renal elimination</a:t>
            </a:r>
          </a:p>
          <a:p>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2DB7BADE-0B1D-453C-A83A-6DD426B4B6A5}" type="slidenum">
              <a:rPr lang="en-US" smtClean="0"/>
              <a:pPr/>
              <a:t>5</a:t>
            </a:fld>
            <a:endParaRPr lang="en-US"/>
          </a:p>
        </p:txBody>
      </p:sp>
      <p:sp>
        <p:nvSpPr>
          <p:cNvPr id="5" name="Title 1"/>
          <p:cNvSpPr txBox="1">
            <a:spLocks/>
          </p:cNvSpPr>
          <p:nvPr/>
        </p:nvSpPr>
        <p:spPr>
          <a:xfrm>
            <a:off x="0" y="350838"/>
            <a:ext cx="9144000" cy="715962"/>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PK in Elderly</a:t>
            </a:r>
            <a:endParaRPr lang="en-US" sz="3200" b="1" dirty="0"/>
          </a:p>
        </p:txBody>
      </p:sp>
    </p:spTree>
    <p:extLst>
      <p:ext uri="{BB962C8B-B14F-4D97-AF65-F5344CB8AC3E}">
        <p14:creationId xmlns:p14="http://schemas.microsoft.com/office/powerpoint/2010/main" val="32494644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74638"/>
            <a:ext cx="9144000" cy="715962"/>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Kidney Disease Affects Drug Disposition</a:t>
            </a:r>
            <a:endParaRPr lang="en-US" sz="3200" b="1" dirty="0"/>
          </a:p>
        </p:txBody>
      </p:sp>
      <p:sp>
        <p:nvSpPr>
          <p:cNvPr id="6" name="TextBox 5"/>
          <p:cNvSpPr txBox="1"/>
          <p:nvPr/>
        </p:nvSpPr>
        <p:spPr>
          <a:xfrm>
            <a:off x="457200" y="3200400"/>
            <a:ext cx="1981200" cy="830997"/>
          </a:xfrm>
          <a:prstGeom prst="rect">
            <a:avLst/>
          </a:prstGeom>
          <a:scene3d>
            <a:camera prst="perspectiveHeroicExtremeRightFacing"/>
            <a:lightRig rig="threePt" dir="t"/>
          </a:scene3d>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400" b="1" dirty="0" smtClean="0"/>
              <a:t>Kidney Disease</a:t>
            </a:r>
            <a:endParaRPr lang="en-US" sz="2400" b="1" dirty="0"/>
          </a:p>
        </p:txBody>
      </p:sp>
      <p:sp>
        <p:nvSpPr>
          <p:cNvPr id="8" name="TextBox 7"/>
          <p:cNvSpPr txBox="1"/>
          <p:nvPr/>
        </p:nvSpPr>
        <p:spPr>
          <a:xfrm>
            <a:off x="6477000" y="1214735"/>
            <a:ext cx="1981200"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dirty="0" smtClean="0"/>
              <a:t>Absorption</a:t>
            </a:r>
            <a:endParaRPr lang="en-US" sz="2400" b="1" dirty="0"/>
          </a:p>
        </p:txBody>
      </p:sp>
      <p:sp>
        <p:nvSpPr>
          <p:cNvPr id="9" name="TextBox 8"/>
          <p:cNvSpPr txBox="1"/>
          <p:nvPr/>
        </p:nvSpPr>
        <p:spPr>
          <a:xfrm>
            <a:off x="6477000" y="2734345"/>
            <a:ext cx="1981200"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dirty="0" smtClean="0"/>
              <a:t>Distribution</a:t>
            </a:r>
            <a:endParaRPr lang="en-US" sz="2400" b="1" dirty="0"/>
          </a:p>
        </p:txBody>
      </p:sp>
      <p:sp>
        <p:nvSpPr>
          <p:cNvPr id="10" name="TextBox 9"/>
          <p:cNvSpPr txBox="1"/>
          <p:nvPr/>
        </p:nvSpPr>
        <p:spPr>
          <a:xfrm>
            <a:off x="6477000" y="4114800"/>
            <a:ext cx="1981200"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dirty="0" smtClean="0"/>
              <a:t>Metabolism</a:t>
            </a:r>
            <a:endParaRPr lang="en-US" sz="2400" b="1" dirty="0"/>
          </a:p>
        </p:txBody>
      </p:sp>
      <p:sp>
        <p:nvSpPr>
          <p:cNvPr id="14" name="AutoShape 8" descr="data:image/jpeg;base64,/9j/4AAQSkZJRgABAQAAAQABAAD/2wCEAAkGBxQSEhUTExMWFhUXGBgYGBgWGR8cHhocGhocGyAcHxofHyggHR8mHR8YJzEhJSkrLi4uFyAzODMsNygtLisBCgoKDg0OGxAQGywkICQsLCw0NCwsLCwsLywsLCwsLCwsLywsLCwsLCwsLCwsLCwsLCwsLCwsNCwsLCwsLCwsLP/AABEIANAA0AMBEQACEQEDEQH/xAAbAAACAwEBAQAAAAAAAAAAAAAABQMEBgcCAf/EAD8QAAECAwUECAQEBQMFAAAAAAECEQADIQQFEjFBBlFhcRMiMoGRobHwQsHR4QcUUvEWI2KCwhVysiQzQ5Ki/8QAGgEAAgMBAQAAAAAAAAAAAAAAAAMCBAUBBv/EADMRAAICAQQAAwUHBQEBAQAAAAABAgMRBBIhMRNBUQUiMmFxFCOBkaGx8DNCwdHhFfFS/9oADAMBAAIRAxEAPwDuMABAAQAEABAAQAEABAAQAEABAAQAEABAAQAEABAAQAEABAAQAUbyvDogwTiWfhdqbydIXZZsLNGndvLeEI7LteSVdJJwhIBdKwrN94TueELVJ5yv5+hdl7L/APzL80XxtNLo6JgB1IH1eJ/aI+aYr/zbPJrP8+Q4kzQpIUkuDUGHp5WUUJRcXh9nuOkQgAIACAAgAIACAAgAIACAAgAIACAAgAIACAAgAIACAAgAIAILZakykFaywHtojOSissZVVKyW2PZjbbaDNUuZjwvQJpkKfXzihZLc3LODeqrVcY14z8xIhLoAKyekWSnecPF614NCv7V8y1lZ+hdt5IDFYNGp74x2T+ZGva8tLBqdiir8sMWYUoeBi9ps7DE9o48b8EPoeUAgAIACAAgAIACAAgAIACAAgAIACAAgAIACAAgAIACAAgAIAMptdakrVLlBQ6pJVw0H+UUdXOLajk2PZtTipWNfT+fkZAoExawVOgDrZ1J0d4pp8ZNTJ6tt3gBKnIoQkJ0FMvbx2Tx35gmuhJb7xVhDE1Lb6jXexfIx2JyUsHVdiJxXZEk/qWH3gKLGNHTf00YPtD+u/wAB9DykEABAAQAIrdfxBUJaEkJcFS1MHGgDV1rwitPUYeIo0KtEmk5vvyQiTtlNm4pSQiVNZ0ntgtmBkx57jCftcmuEWf8Az64vLbaKo2vmJGITQSCxStIzfKjGFrU2LHmOloKX5Y/E2dw3qm1SUzUhtFDNiMw8X6rFOOTH1FDpntYxhggIACAAgAIACAD4tTBzAdSy8Io3reHRJdnMRlLaslnTafxZYC57xE9GLUFjEa570Gq07ongvwwqhAAQAKb7vZMtCkpLzG0+HiTp9oRdcoRaXZc0ullOSk1x+5zu+kLSQXIOEJYZ/UnPzMZb7xI3o4a4KqpUyVL6MMZhUFKNaa18PKOt84YfiU7VeEwBl5ZOPQtrnnAkmdzgRT5ilthriIIID6aF6c4auOxMm3jB3nZmziXZZKR+hJPMivnGhSkoLBhauTldLI0hpXCAAgAhtiymWtQzCVEcwIjN4i2TqSc0n6o5XYLPMtBbFhQMmzIH9W714Rjxhl4PTzko8kF8XLLkl0qcpNDWrR2XEtucka5blnGD3ddslFJUmX/MFVDPFyPyeOPjB3kZ3ZeU5E7GiWpKPiR9REq7HCWY/kLtqhZXtl+ZubvvyTOVgQvr/pND940q74WdGHdpLKlmS4GUOKwQAEABAAQAUL6m4Zb8REJtqPBa0kN1mBJfasUlCveULteYJmjo0o3SiVvw8tD9KgnIj23vKFaV9oPa8eIy+qNnFwxAgApXvaCiW4VhLgOz5wu2W2OSxpoKc8NZMHa8YllQm64uJ4xkPOM5yb625xgU3fOmv0s0EpSl5YydTaAu+Q8RHfhJOOeDxYrzEpOCYliRVRY198YPLg615im87UlXSH4QHP8AaQ37x2McYOTaw8kdxWaYVCYQAAfiH3NeME5JcEYZ7Z2+5ZJRIlpVmEh38Y1aouMEmef1M1O2TXqXYYICAAgAVbUv+UnMW6hhd3wMs6PHjxz6nNpF6YEpUxBILt57oxlFp8HoWs9nm7lfmphJHVBCUvWpzLasGpx4RLb5ebONpIdX3IlypYKVEKAehZiPH3yiU4wSTg85FVTlNvPQusV5TVoZb0HUma176xyc+MDPDWco9XfdpxCaZ2JQY4n7J5Z747FNvh4CUuNrQzk7RzJk0yytRTqpAyO5hFiOpk/i/QS9LVFZjFZ+Y2slqQpWE2laFjRZb7ecWI2Ql/dj6le2MorPhpr5Eqr5XJqZiJyBmxqPmO+O+LhZTyiK0ld3CTix/ItqFISsKACg4cgQ5STWTMnTOMnHHRMhYORB5RJPItxa7RQv1SeiUCoA0IBLPWF2NJclrRqXippCKzzEzbOpGIY01Aera0+m6FRkpwxk0Zp1ahTxwxNstONntCyQSg54Q/kPdIrVT8OfJa1tXi1YXfZqP4vs9QSoKZwCO1yOUWVq68ZMh+zrk8cFS3bQTxL6RKZaQcgS/nSFT1M1FSSWCxDQ07nFttr8DKy9qTOxCYCtZyGncNPLvitOyT+LkvRojDiHB4m2EpU61OQXwJJI5HIH9oVJbePMapbuj7Zr1wzFGYlJ3DMAbju5846nzuxkjKGY4TFm0toQsjC1XyIy7o7F5bZ1LEcMz0w4U4VEYlkU3JBcFq5kBv8AaowxeottdM0l3zcSUoDJCWJZQc93EwiSXLY5YOyiN08ofYACAAgAR7VAKQiWrsqVUb2GXi0VtU/dUfVl/QcSlJeSOZbQXd0DhIxyiXAyKX1B3H5RQxiWMmxGWY5wUrivRKZZwghQUCoKzYihyoKGu8eHJxeTtc4yRZmXl081CXLYq6u1avHGsJtkspcI1yVITKfqlRGvvKJKSUPmJe5zx5Ca77OuctUxCylAoGOYyrv8IjCGeBspKPxElqtJs6mVLStyez2u7f73QJbeDnxLKZ6u+TKSSpa1BR31Aqd9GjkHHzYS3eSPl7WKYqZLUhSMBIDppnmGyq0Taw8+pyE/IbypKUobowVU62Y13d0S2rHKyxUpSlLOeDK26dNs09M2WkpIPaTkoagtSvGIwbj0x9ijZHa+TWItsooJw41kkk5k7mz3HfpEvEi18yu4WJ94SMnedpUFhSEqThL4mI5cqesLhw8lr+3Bo7ltxMvDgOJyHNA419PGJ1zaW1IRbD3stlK87qEwuuehJoQHFDzKuWUCr88o6rPLDPd2y0lDUnKG+oGWj+3iEX5pckp59cIgvqbOSQQAGbIV+jQPO73uyVaTXBb2XtCCghQBIBzLV4+td8TrlGOUxV6lw0xRewHSoYZkgjgS31od0KXmPj1yKtk7tXaZ6UYSUgurcBxIydoswhvlhFedqri5SNnb9mZKD1kl3JdRKgTTM0MTs0+3ohVc7Fxz+4qsV2pNrRKTLAJNSnLCdSN1DrFeMJOai/UfZNQrc/RHV42DzAQAEABAAg2zljoMZUE4Trq9G48uEVdZDdDPoaHs6eLcY7OX3raVqSQQDvKS45kxnxSXJtvhcCCbIUkgoLHMnPN9Mjn7YQ1NeYiUGvhHWy1lE+ekYMKglSncEMBuZ601zgUHP3UwlPatzRPekyfK6igSNFaGF7UnyP3+iHNx3h0UlLgVD13xzc1lIhKrfgoybSJ1pJOSU+ZIBPCONcc+ZLGOPQ1d5oQJYwsOetatyhtzjtwirTKbk9xkrncz1hJZOg0ckAU3sM86Qp5wi1Phs1F4WApSGWomlcWR+sMshtws8/Ur12qTxjBnJ9pmIUE4ipK2DLL8M82rxhSbaZZ2Ls0Nms04y6LwBqBI31DmHQjPbwytOVe/lZEV4260SgSJmNORCgD6RBTbymOVce0htcSSuWFdkUomj568I7XB88kLpJMo3/dyA7DR65/tEHhS90nVLeuSLYe24SoFQBGp7x3feGRlslkXdDfHBbvu0JLkMzMD9YU3ukn/AD/A3Txa7Mui2GUyhkXDcq/OJuOSbeBjs/ZFWueFTDhlpGIk6gaD3rDKq1KW0Tda4xyl9DVWW3YJgkWYBCGyAy0fn9ItKfvbYdCpaeOzdby0P74khEhia0fj7+cWJ/ByZ+lm53cCPZCcDODgElKwDqGIOe7Pxipp2t6/H/Be9pxfh5XyNvF4wAgAIACADN7WqBVJSrs9ckeAHqfGKWsazFP5mp7OTUZyXfH+TAbTWGSHVLAG7j7p9op5W7C6NSCbjmXZPd12ImoklbgsoONaClPfjHPPHqEm0MNnnlWmYhKiUmWo5DSoLQ7TPEsfUVqIqUE36otbK2UTbTMx1SEvhOXvOGU1qc3kl7QslXUtvbeC7eez6bRKKwoIwktTTm/t++Jz06a3R4KsdT4c1W1nJl7kuQpmLwrCzhNBnoX9YqODlwi7L3OWVbwvVct0KTh5P73RBRyMzFckWy6yVzDrhBHcr7xKfWReW39R/PvJ0gFWjNy38c84XmTWDsacPKRnp9q6ScgCpxDKuvjE8YiMbS4Rsk3k1CKij8vfGBz7Tf8AP3KjpzyZu/bYCCxck+/OOR5eS1FbYlm6LWqTKBLgKev3Y5fOOPshKCmVb2vEqokEk8/enlHVlvLJxjtWUS3Rs+oIxGZgmVdJPkRDPDlJZFOe3yZc/huZMIxzkNz+5icdPP5I49Skun+Q5VdlilISFdcp4sKw/wAGqK55ZWjLU2SeFhCa3XvjIlWeXU0AQPb8zlC5Tz7taLca1Wt03l/M02y1zdEAScSs1K0fcOAr7eLdNSgjO1upclgr7XXoKgZD1yiGoswsD/Z2nwtzFmyBJtaEV6iCVcFGpfxEV6V94vkM9oS+5l+B0WNE86EABAAQAZTb1SMEsdbpHLYdE0cnyilrduFnv+ZNb2XvzJ+X+Tmt6lfxYiOTD7RSjjyNWTLdonzHQBi7AKSA7AjI14RzC8zueDQbCWN1T5i1hUwpwhLEEPma+GUW9Kk28ehR1c5JR9Mn25LWJFpmA0xoUO9qefrHKntm0W9VV4tax5NP/ZpgoqsimNQ7xbeXXwZjSjqlnop7D2cBUxR7UK00e2O9rSe2K8jQ3hd8lQKpiBSpOUOnVCXMkZdN90WowZnhZJcmSuaJaQ7gU08PPjCfChCLlg1FOVlqhkRXLY0WxytADqISU0LJ+7wiqlTZYvs8KLa8iNNnlyLUiVKQA5ZSzVTB3bQGhg8NKzajvLq3P+eg9n3eiZJM1YOIZNT3lDZ6eLjuYiNso2+HHoWXBdkqeoKMsMScyT1RSF00KXY7U2uuLafJW2rvNUuYESSA5wgAAjwy74L8bsRO0Q+7Tl2zTWmwylJCEoOMAY1JOGvqNYsPTwawlyU67bIve3x5Z5K38PJaiQnktX3B8o79mj6DftzT7/RFOds1MJpMUK8C3kHiD0r9Rq18cfz/AKRjZFSu3MJ1bKOLSPzYS18PJDy6rhlyaJYbzqctc+76RYrpUOijdq3LyC+r+RJQUoI5/SI2XKB3TaOVj32GNsaF2pRmHsJrXU/PKKHMveZrysjBJIf7EDo560EJJWknEzGhc+Lv3+M9JL7xpmd7RjmpNeTNzGkYYQAEABABkL6toTay9cKUhuda+cZ19m27n0NrS1t6fjzbMntTawpJ3q0itndLJehHbEv2IJlrlBQH/aSC4yoPE18o63tfqceXB4LF32lKbTiG40G48PnE9PLFuV0Qtrc6tp62ku4hXSI1qkiLF9eHuRLR3bo7Jdov3DewCWNUrGT5b4bXasciNVpt/K7QxRdq5aiuQoEHMRNVuLzErPUwsjsuRYMmdM/7pCU8IniT7Fb6a/6fLM3treow9HL5DiffrFXUWJrajQ0NEoJzl2y5slY+hSEnNKA9NTWHURwJ1jTikvX9jPyJn/Wh/wBC/wDi3rFaH9Qv2r3El/OTS3yvDYwd7+n7+MWbn92UNMs6p/Iq7KHDJB1EsHxrugo4X4EtUs4XqxXd1m6S0lb9hkpf9Su/QDMZYoRUt02y3e0oJGstlvRZ0hKQCrll4RanNQRlVUT1EnKXQmVfVoWHShbGnZpTnCPFsfKTL60mnjw2isNqVIOFbg5soV8PnEftLXZN6CuXKPp2wOh8vpB9qZH/AM6vzKlovudOohCleQ+kRd059IdGiqrkqouGZMOK0LS36X9SHb7RFUyfLB3J8JZG0izzEApGEJqw5Nk4oR5RF1WMXOUJNMl2Us8wWwqUAEhBYuKknh30iWlqcZ5ZX1814OPmbqNEwggAIACADnG3EoG0FSFkKYYixYUyccIy9U14h6HQOXgpMxstIXNSFrKnUAEgZuRqaN9IVzjgsyfqxpelpmKWVgstNDmzGoILANz3RHOfi8zqW1YRLdUqaiWq0FImYjhPACprvyh0E17yXBxNOW1vk1NyXkiajCS6FeR3HjFuuaaw+ipfU0/Eh2ihe91zLOorlddBqR8+fvkq2pweV0WKNTG1YfDK1kv1QohRf9KixfcxiEbZLoZOmufxInnXzaJxwhKycm9+kSdtkuEcjpqaueENrg2VOMTrQKiqU/Mw2qh53SKGs9oRxsq/P/Ref+ZaDRqjvr9/KHp8yF4+7rRi7OP+tPBCn0zIHfFKHxs07ekafactY0cn8osXv7so6PnUTYv2dtA6FGmKUB4D7eccrlx+A6yO5J+jKd32jBMmDUKCvEMKdxhMJ7W18y1OG9fga6WJc5lMHo7xdW2fJjydlPukE+xShmvIb303Rxxh6jIX2vqJ4nJlqp0tHyNRXgRX7wPa/MlHxI87SKTdyT/5EDkke++IKEfVE5ahr+1/mXE3fJTVcwHLXdwET2wXLYh6i6XEIle2X3Z5I6gBI13RCV8I9E69JfZzY8IoWPaIzV4QkKBbTyhcdQ5PGCzLRRhHOehte1hKU9KjqqFS3vN/WH2R4yuynpr1KXhy5TGty27ppSV61B5ikFc98clLV0eDa4rovQwrBAB5mLABJyAc90B2KbeEYOzz0qQsqAKlkknj9vnGTGxOLb8z0couMko9Iy89ja5YA+MaVzBeIRHz+Hn0ZoLEpOKYGBfCeXVH235QRa5TFTzhYPuzt5JlKmyyOooijZZ6DLPyh2ltUM56ZHUUO1KUe0fLyuZUomfZi6VdpOh91rxh063H3odHKrtz2T4kXLnvsqSzYk/ElVSnn9eESha/qRu00W8rhkF/3XLmp6SX1SK0zB4HOIWxi+Yk6LJf07DSbM3wJtlTMmKSlQOBRLB1D5mLFVu6GZGTq9NKN22CznktqvyRVpgJ0G+JeLD1ILQ3+cRP0xElajTEfWI7sQbNDYndGK8jMXNZ1KmzJm9kJ4l3V/jFWpPLZfukk/ohjt/asKEyxoInqpdRKmgj7sp+p6k3WZNkkLA0dQ3OXHvhHdjjBNE67oyulW/Loyd/2gpVjFaMQNfbRVk8suybgk0Q2O+Jyh/KdadSNOe7Xw4R1OS4IKe/lJMcWG7rRNGOZOlyk8ak8gKxJVuXLeCMrnF4Sy/kv8ni03LNHYtJVzSR/kY66mugjOT74/UqqsVrTlMfvMRxNEufVERstsVmW4vHNsmdzL1Q6ubY4qOKconWoLDkHrD69O32VbdTGHzZoP8AS7NJqJhChqmkN2VQ8xMb9RZ/YsfMq3xfxUBKluXyGZiFl2VtiN0+jUHvmabZuxGTISlXaLqPAmrQ+mG2OGZGuuVtzceuhpDSoEAENrnJQhSllkgF+Uck0k2ydcZSklHs45eE5lqwlctJJYL3cw9cnjFWH0eoTeOSrdz9KVJUmYsDIFmB+dfOOy69DnD8yOVeiwVKAoovSrcI64p9gpfIdWK6J/5f8wAaqJw/qTx+Rh0apOO5dEY3x37M8jS4tpejFapNCDp9D6xOq9wOajSRu56YzssuQud0iV4Qcxl6d0OShKe5MTOV0KtjWWWr7vaTLllCOushg2fv6R22yEY4QjTae6c98+EZbZe7jOKpiy0pGW5yXJAyrk/CK9Ne7l9Iu33eH8PbGaJKekxgUCVAaZ/P6mGKK3ZRKUnsw/VDu0SOmlIShmGdNffrD5R3RSRnwn4NkpTJLNZZdnSFKySGSN/GCMFXyyE7LL3tj59mGva8kz5+Jb4El1Yc88hzilOe+WX0atcPCgoR8v3NZaNqeoxs38tmIx1b/wBYsPUcfDwUI+zWpblZ730/6ILpsdntM9QrhBcdINN7O0KrjCUmXL7JQry1l/Id3h+Xlpwgkkaghh74Q+brisCKPHm8tYRlr2lkVSoisUpYzwaKzgcbObXDoQFAOKHSofhFqvUbVhmbZolc96Yz/idBOSeRMM+1Ij/5z9TxM2olpFEoBbT9vKIvUxXR3/z5P4pMUW7aVczLLeaCsInqHItVaSuvk9WKwmYvDMWQwrhD+zC04t4kyVt6hHMVn9D7bpXQKSUdViCN9MvOIWTcX7vBGE/Fi1I6LImYkpUPiAPiHjXi8pM8xOO2Tj6EkdIhAAl2qnYZSQclLSDyDn5RV1csQWfNl72fHNjfojMXtOlrSKCgq9X5xRtnGSWDWpjKLeRDspJSLRMUOyEgeJ+g3x2OMrJO5ehYmXRIRKSQnrF3zf39Yg37qeeSUW3NrAz2VvUokiWuqXID1av3i5p7sLDEX6be98ey5eGzMu0jpJKsK/fjDJ0RnzEUtXOp7bV+Il/hm1IoyCd4Kh84T9mmi1HW1tfEi1YNlFmtoWEJ1CddGJNYnDTPuXAuzWrqHL/QsXheSAOhlsmWkOTlTeY5Oa+CPROmlp+LZ2fJjiyCbkXJD7tH5tHeVVuCMt17j8hAnacJIAVgUz4SDlwI0+o3wlWSXKGvw3xI8zrwmT9VFPAGveYjKcpdjIxivhJ7FZUpwmYwY0Gj/NUdil5nXx0aS9LYBIwkUalGh85+5hlGil+LuyYm65xE4lP6W8T9Iqp4LqScmO7ys0yRLTNKMSl5YstHO/UQ2UHBJvzIK5TbjDyJr0kEyELYVGKgp7+sdsWYqQVT9+UfQ0GzeyFmRKSsjpCsYyVZdarADnFmuiGE3yY2o11sZyjD3cN/Uu3hs5YwnEuWEgfpJHoY7KivzRCrW6qT2xeTM/w0hasUuUrCcsan7zlCfAz0jUWojBfeNN/IivO6CE4VoIToU6fKIWVOPaHV3Qs+FlKdalS2UssknCFAs5Zz/t1pxio4NcncR6ZSt9pCg2IJTrUOeQERisfU7lI6tctoRMkSygunCA/Ibo2apJwWDzWphKNr3L5l6GCAgAzu205AkpSoEqKuqBwzPJjFTWNbMM0vZsZeI5LrHJza2TVdgLGXxFiObtGesdm3nBLdlo6CStQLlRYrBoFMyRlzPhHdzyKcU+yJdrmkMQBxo3i7RxKKGqRv7h2dlqsiHUCourGnj6xo1Up18mRdr513PHXoxfarqtNnV1RjToU5+DvEHXZDrku16vT3rnh/MpLv60AtgWPfKI+PYO+y0MW2++phOFaiDoMz4ftC5WTfY2NdcOkMbsuJcz+ZaAJcoEHDmVHQqOvLKGV0trL4RVu1PO2PLPO094dK0tHVQkeA3mOXWbsRXQzTUeHFyk+WUNn7mTMUq0TQyAwSk6gClN595RyuGeX0ctnh8dv9ESXxeCUg0poka7hEJSTHr3I88svXFdBA/NWjtfCnIAcBDq6uN8ipba3Lw49/sKr8vDEa10SB8R+kJnLc/kW4xVccLsY7D3N0k0qXXDVXPQcPtE6Ibpc+RV1t3gVcdyNptVd/SyCwqmvdr74RcvhuiZXs+/w7efPgRXXhmyehWQlScny5QmtqUNj4NO9Sqt8WKyn2MLrl2qQkSwkLQMn07xE4Rsh7vkVL3pbnvbwyzaw3XtBBI7KBkPdIa0lzIXVz7lK+rM5fO0hV1EUbQepirbqM8RNLT6KEOZcsa7MS3lKmTMiN1CIbRlxyypr5PxIwgZmcEqK0HIKSrfWv3iha8Jo1HnCZdtdjkBLoSkHzr3cDEbNuOCtXKe7kv/h7P68+X8IwqHe8W9G3yip7VjlRl59G1i8YoQAZLaRQNqQFZBFBzJ08Ioal/erPobOhyqG16mY2nlSikkJDaa55V8Yqya3e6Xqste+L9nEpVZZ6VdkqGelAfkIk3wyLXvIuXjd1mQl0JGWo1iEmsraxleX8SHOxd5qRZChOfSEIL5UBPLPzi7RNqDXzKWo08Z2qT6S5/n86Pi1oWtlrdROaqv41EdeyUsPsuLdCHurj5FyVaZ1mIYlSP0k0LZtu7o771fK5QiVdOp7WH6i1c5CrWZ5GYxAH3pCtydm4fGpxoVa76Kt63tNWpmURkGpnxNIjO2UmMqohWuETWDZ5SwFz+pLBBwu5V/uOrbonCl4zLhCLdUs7Y8v9DzfV5pACEMEpFB8zEbLF1EfRU4rdPtie57KJ06UouUl28WiFccySO2S91z9Dd7UBglCWAb09mLt+duEZns7lub7MibL0YM1Q66hQH4RoIpOOFlmrFqT4Hmyd/S5UtUtMtZIV11UAfcOXdWH0WKKxgz9ZpZXz3bkkuEaKXtHLNFJWnuf0ix4yKEvZ1i+Fpiy+LnSpJnSFpws5rTuPyhVlSl70WXNLrJRfhXJ5M2m/Z6Orif8AuY+dYrq6a4yaEtLU3lxF9svVSyylpD7jiV3AaxCUnLslHbD4Rns/cCpxxzB0coEHrNiW2qtAOEOqocuX0VtRq/D4XLHt/XwhKejR2R4kw621RWEV9JpZuXiT7MhZ1LXMwoDl3WQddE5HLXnFLa58GlJr8EWrbOUkEYTiHwt6fPnC5V4fJFRXfkPvwzlUnzCRjJSCkGqRU1Hf5GLukXbMj2pNvavqbeLpkhABivxFSHkkEiYcTNlhDOSOBNOZijrFHhmx7LcsSXlwc7vS3LPaWGqS9G3vFSK9DSlLC9C1dpIs0xSVdVzjoX0caaV490DzuIppEEwqIDrWE/7FftBwTyaXY63gysKUt0K34kL1PF079RFqiWOPxK04ptr1WPy/+/oG0NjIONDtmODZGI2ww8otUz3R2vs+3BtEVfyJwzDAjXjwOW+JVW+TEWU5luj2T21pJckNodOR3eMcmtjHwlvjyfLTfuLC6Gw5FqH5Rx3eqOQ0qjnD7Kt534taXJLbzQfeIztlIlXRXV0J7kR+cmlFcLhzqpw4B1A4RyEG5YIytTi5eSHUtKbOrAKAElJfxD88ol8DJpKUfqaKftElSRjlkqbdnFiV8WuVyZ8dBKMvdlwY6+byKlu4xaD9PE7m3RUk8vLNCO2uO2IyuG9pchASCH1O+GVW7OhV2nVnGTRS71lzkssA8YsRtUuyk9LZU8wYktUsy5igFHo1AEgGhY57soryW1/Iv1tWJSa5QwCpGAAygpTa++MOWzHRXcbnLO7CFs+3SpSqJQhR5P5QptR6Q5QysSkVrTf5WGEwchiPk0RlY35koVVxeUiuizLm1JKE6rVRX9o+Hnnyjii3yycpeSGdhvJMppVnRwFM/fz1hkLNvEBM9Opc2MY7VoBMoKYrIOJtzRPVdLPZX0HUsdfMX/h3IwWmYE9nDX5QrStuf4EfaUUqfxOjxomCEAGU2oWkWmVjDjAWG/rV/wAYoap4si30a+gz4Mtvef8ABmtoJEmY5ATrUBt2X7RUlJOWYmhVGWMSEuy80DppZqFYWB4OOWojsnwG3ksXhfiFICQmrMzeu+OYbx8iaW19l78NLShM5cpYdU5NN1HLEb4tadpTw/Mpa1S8PdHyeTUT7HgWZKg6VOUE++QPdFnbh7WchdvgrV2uzDXvYeinMHGI04KGXvjFGcNssGlGW5JrzH6FfmLMCdzHv+709l/x1iViFvyZZ/DS1BSJtmmAEyjiRiD9VWYruP8AyiemllbWZvtGEoNTi/l/opXhcyFmatSfjVXc5NBu/aFyq7l8zShNYjB+i/YXbDpEqbMGgUD4u8col72WRureyUUG0AeZiNAKk+MLt+Is1pKCz5FC5rqWZKpsxcwJNcAUQKvRgWb6GOqL2t+QmC95KXb5LmzF02ZZK7QvCkdlCXc8SRkPWCpQ/vYrUO2K+6j/AD/LN1Zrlu+aMMtMskbjX1eLcYUz+HBmS1Grr5ln8uBReux65LrsqioaoOfcdYVPTNcwLmm9pxl7tix+3/BIm343SR1g4wnXlCN+ezTUUuiax2oFJS7jfqOBGkSjJJYZFrLyuxhZ5dmTnLfvhkfDXkIkr308BaLzs6B1ZaQeb+Uddla6RyNNz+KZnrzvRUwhIDv2UjXidwivKTkWUowXHY8uGwdAjpZrPnzI05D3nFiqGz3pFW6bn93Ht9i29rcuYozACX6qWGW8/KK9tm95ZYhWqo7Uaf8AD261S0LmLDFeQ9flFnSQ7l+Bj+0rU8QX1ZsIuGUEACjaS4k2uWEk4VpJKFM7E6Eag0flCralYsFrS6l0Sz5Ps5TbZM4FSanCSHL6EhwIy+E8HolNtZRQsYMuYjGkgKUkEmjVzbWOvDXYvlDaXIky5kwTll3JSOBNOfjoMojnJ3LwKLbeJTMC5LoKeyUuGbWg3DvdonBNeZGxprBtrm2vTPVIRaDhWlxj0UTQPuNOVYt137mlIqPT+HGXh+fkV7yT+YtkuWmhKn5B4XP37MIuxfhU5fksje7bCJS50gdlJVh5O410GvCHVx2ycStOxyrrs+gq2UV0d4totKh35/KE0+7Zgl7Qjupb+jHtplt06P6nHifrFh+aIVyz4cvl/gzeyNh6WdaZYLKbEl94VFamO5tDtTf4OJeWefyYzTZZUwFNoJQRQgjWGKMH8fDJTnNJOtZTFV8WtKgmzSS4epGXv6wmcljaidcXlyl2/wBEObJZpQQECrDDk/vIxFbGIlKaeSSddUtWjHeNOXjHXTFkVfJE8i02mT2F9Incup8Xfziasth08/UVOmiztYfyFu0CkT2mdGZU4V3pU3Gle7viNlsZdrD/AELGlhOr3d26P6r/AIKpSJc6inlzBTEksfvBHbLh8MtTT7RJMuK0HszJSx/UAk+USdMmJ+0be8/kRJ2etD9dcpHKpHyjngsFqM9fsWrPKkWWr4lnNRqTEk4wJbZS+SPa7SZzKUWToOELnbnmRNRVSxHsR31JGIKScKmbqli3yhMZOXZxrJ1nZ9BFmkhRchCfSNWn+mjzeqx40seowhpXCAAgAyG0tjVIC5qWMtRJV/SVUflxjP1FTjmUembWjvjalCXa/VI5zfls6QgMzE7tYrRWOTQn6EV3yTOxJKmUkDCFVccN33gk9pxPPZem2aUJdA6ywL1L6++URTeRiQvtN1qSErLbg+YHPjQt9ImpJ8C3DzR0nYa5lAm0zaqUGS/rF3TVv42Z/tLULHhR/H/RNeauitmLRWE/KJSe20Zp14ukx6ZM/bJZkWuXOYlKVAne37QieYWKRbS8elxXmsGgRPE1U6YlwkjWmjCndFhPdmSKjg6owg+xBslNa8SB8SS/hFeh4sHe0FmmX4DG0Skzp87GAesoB9Gcc8gIXndZLPqcrk66obfRGXRNCVqThwnLDk/L3uhDy0XMpliz3qM341bvrHMNEXBMbSLa+Wb5Hqt3184mpiXWWheIGZAJyxcdxeGKzyFuom/NE5Cm8DEPlxiW9vr/AGR8MXW+SF5oTTgQfdD4RCUvVfuWKpuPmUDZyOzNWBxD+kGUumx7l6opSgJqygzl0zp9/lHNy82DlhcDKdd8uWnqElRB6x5ae90cnOMfhFRslJ88GYs14LSohyVeOJuO+CSzyySlztZpNmbhm2uYFzQUy0nM68oZVRv66K2p1Spj8/T/AGdSSlgwoBGoedby8s+wHAgAIAILdZhNlqQfiDPuOhiE4KcXFjKrHXNSXkc9t0lNkOGZKSCXZQTnyI98IypQlX7skegrmrlug/58zGXlagqbjRRtY5FcYY2TyEi3FJCi5IU+FWR+p9O+nWshke3CDeFpSlZSmWghSgS5V/SN76xOqtSlhsTfa6624r+f8OvgRqnnBHtRdxmJExFVIem8fX6mE3Qclldo0vZ2oVcnCXT/AHM1KvaWsBEwBxRsjFdWxlwzVdEovMGe7wviXLllCWA1rU92cSnbFRxEhDTy377GR/hxdqlzZlrUCEnqofXee7fxjmmhzuZU9o3rbsXb/b/pY2hwy7ScK0lR65S9R7rSEamO2zdEdo5OdKUl8hHelkRaEkiig5fUH1rCE88ospY4ZlbXOVLURMYj9Y15jXTKrnKGRSfQObj2T2e0UxCqRqMhnR9NY40MUi5/qShRnHEOIjtOnxNuT+lj/Soj/wCfCDacyT/6oRkuZrm3d6CBZDC9ChbL3Up+so81faJY9SO5JYQus1qKVktkx9eGVPevWuCClyN7TfZUGAqebwtV85J5XkP9gtlVrnJtU1OFKC6QRVR+mXgIuaetye7yM/W3qEXFfE/0R1GL5ihAAQAEABAAQARWmzpmJKFpCkkMQY40msMlGbi8x7MLbdlzZyVIldKnNJFVDu+nlGZZp5xfHKNyrWwtSTe1iJGyVptc4FSFSkaqXm3BOZPlHaqJtY6JX6qqHnn6HTRdEoS0yggBKQEpoHDBu+L7pg1hoxlqbFPdkrXRbCJi5C809nuzDnMMUkc+EJom0/Dl2h+pqTgrY+Y4i0URPe+zVntFVoZX6k0MKnTGfZbp1ttaxnK+YusuwdlSXUFr4KNPANEFpoIbP2la+kkOr1tAs8hSkgDCAEgCgegpE7p+HW2ivRB3WpS/E5teF0YhiCilZU+J64ta59++Mxprls9DlNbf5g+WTp0sJqA9GWhnPAtnHJxb6BLORZfkmiQWCitRYaDl7q8CJNZJPw1soVa8Ck4kKQoHgBUNk1d0WKlGcsSRR1LlVW5Rfob617DSFF0Eo5exD3pIvp4KsPac18Sz+gmtmwCzRChzd/IiFPSzXRaj7Rqa5yhRO2BtOmEj3xiDosXkT+10P+79CKX+H9qOgHP94FRZ6A9VQv7v0NXs5sFLkuqe01RDMRQPrzixXp8cyKV+vzxVx8x5ZdmbNLLplB+NfWJrT1p5wIlrr5LGRuA1BDym3k+wAEABAAQAEABAAQAEABAAQAIb8u5fSJnyQSoNiALGmShoSNxzEVLqXuU4dmhpdRHY6rOv5werivtU6YqVMlLQpKQpykgHRq6+RruidNspNqSwQ1WmjXFTg8pjyLBSCABPtWl7OrOikGnBQivqf6bLmgf3y/Ezs6bSWoZ4VeNIqN9Nej/M14xeZJ+qM2m+Qt8Z6KYTUfCr6Z67z3pa3cjlxwxTbJZdypIFHWVhmGr+JgXoSbwjf/hxcAlI/MFQUVhktVhr3mlNGi/pq8e8zH19+fuo+XZtYtGYEABAAQAEABAAQAEABAAQAEABAAQAEABAAQAEABAAQAEABABFapAmIUhWSgQe+OSipLDJ1zcJKS8jAoxIKpMztoNOOeXBQy5kRmOLi3GR6NNTSsj0/wCfoZq9rIkJVwmONaK8KO/nC+hzXBmZllSk0SKHcBQZaaVie5iHBJ8I65+FVlVLsVeyqYpSeVA/iDzi7pk9uWZGva3pLyRsosFEIACAAgAIACAAgAIACAAgAIACAAgAIACAAgAIACAAgAIACAAgAW3vc0u0AE9VYyUM+R3iF2Vxs4kPo1E6M7Mc+q4z6+X7mctWwxXnNFNWz5/bdFd6X0Zox9qp/FD9c/4RVsn4aJCwqbOK0vVKU4X/ALiTTujsdL6shP2iv7Y/m/5+5vJMoISEpACQGAGQEW0sGXKTk8s9wHAgAIACAAgAIACAAgAIACA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5850" name="Picture 10" descr="http://www.sccollege.edu/SiteCollectionImages/Private/_intestin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673" y="1024731"/>
            <a:ext cx="1251470" cy="1108869"/>
          </a:xfrm>
          <a:prstGeom prst="rect">
            <a:avLst/>
          </a:prstGeom>
          <a:noFill/>
          <a:extLst>
            <a:ext uri="{909E8E84-426E-40dd-AFC4-6F175D3DCCD1}">
              <a14:hiddenFill xmlns:a14="http://schemas.microsoft.com/office/drawing/2010/main">
                <a:solidFill>
                  <a:srgbClr val="FFFFFF"/>
                </a:solidFill>
              </a14:hiddenFill>
            </a:ext>
          </a:extLst>
        </p:spPr>
      </p:pic>
      <p:pic>
        <p:nvPicPr>
          <p:cNvPr id="35854" name="Picture 14" descr="https://encrypted-tbn0.gstatic.com/images?q=tbn:ANd9GcTQQ6atlf5fBCC_yNRazOCHA5FupLENhL1GUKsPVO3egh1K6Sbqqb0UjO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3037" y="2272356"/>
            <a:ext cx="570741" cy="1537644"/>
          </a:xfrm>
          <a:prstGeom prst="rect">
            <a:avLst/>
          </a:prstGeom>
          <a:noFill/>
          <a:extLst>
            <a:ext uri="{909E8E84-426E-40dd-AFC4-6F175D3DCCD1}">
              <a14:hiddenFill xmlns:a14="http://schemas.microsoft.com/office/drawing/2010/main">
                <a:solidFill>
                  <a:srgbClr val="FFFFFF"/>
                </a:solidFill>
              </a14:hiddenFill>
            </a:ext>
          </a:extLst>
        </p:spPr>
      </p:pic>
      <p:pic>
        <p:nvPicPr>
          <p:cNvPr id="35856" name="Picture 16" descr="https://encrypted-tbn2.gstatic.com/images?q=tbn:ANd9GcSPTLlJ_t0qaf0zYq5o-6vKlVaPKdM_QEljIIOEsRS4irdTIYYQv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3928269"/>
            <a:ext cx="1373181" cy="1117044"/>
          </a:xfrm>
          <a:prstGeom prst="rect">
            <a:avLst/>
          </a:prstGeom>
          <a:noFill/>
          <a:extLst>
            <a:ext uri="{909E8E84-426E-40dd-AFC4-6F175D3DCCD1}">
              <a14:hiddenFill xmlns:a14="http://schemas.microsoft.com/office/drawing/2010/main">
                <a:solidFill>
                  <a:srgbClr val="FFFFFF"/>
                </a:solidFill>
              </a14:hiddenFill>
            </a:ext>
          </a:extLst>
        </p:spPr>
      </p:pic>
      <p:sp>
        <p:nvSpPr>
          <p:cNvPr id="21" name="Right Arrow 20"/>
          <p:cNvSpPr/>
          <p:nvPr/>
        </p:nvSpPr>
        <p:spPr>
          <a:xfrm rot="19083308">
            <a:off x="2312804" y="2615954"/>
            <a:ext cx="2514044" cy="169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p:cNvSpPr/>
          <p:nvPr/>
        </p:nvSpPr>
        <p:spPr>
          <a:xfrm rot="20922111">
            <a:off x="2601024" y="3287622"/>
            <a:ext cx="1909334" cy="1601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p:cNvSpPr/>
          <p:nvPr/>
        </p:nvSpPr>
        <p:spPr>
          <a:xfrm rot="2659333">
            <a:off x="2286036" y="4422471"/>
            <a:ext cx="2513332" cy="1777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rot="1024397">
            <a:off x="2576797" y="3772540"/>
            <a:ext cx="1995062" cy="2186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p Arrow 1"/>
          <p:cNvSpPr/>
          <p:nvPr/>
        </p:nvSpPr>
        <p:spPr>
          <a:xfrm>
            <a:off x="6096000" y="1248352"/>
            <a:ext cx="152400" cy="40152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p:cNvSpPr/>
          <p:nvPr/>
        </p:nvSpPr>
        <p:spPr>
          <a:xfrm>
            <a:off x="6096000" y="2798877"/>
            <a:ext cx="152400" cy="40152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6096000" y="4179332"/>
            <a:ext cx="152400" cy="3971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6477000" y="5634335"/>
            <a:ext cx="1981200" cy="46166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dirty="0" smtClean="0"/>
              <a:t>Excretion</a:t>
            </a:r>
            <a:endParaRPr lang="en-US" sz="2400" b="1" dirty="0"/>
          </a:p>
        </p:txBody>
      </p:sp>
      <p:sp>
        <p:nvSpPr>
          <p:cNvPr id="27" name="Down Arrow 26"/>
          <p:cNvSpPr/>
          <p:nvPr/>
        </p:nvSpPr>
        <p:spPr>
          <a:xfrm>
            <a:off x="6096000" y="5698867"/>
            <a:ext cx="152400" cy="3971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4" name="Picture 4" descr="https://encrypted-tbn1.gstatic.com/images?q=tbn:ANd9GcTfuLniFzlxj_2EuMJiBfjHZVgdgjGurdgkIxEbZ5RekRIhg0Q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5333999"/>
            <a:ext cx="1524000" cy="11430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512" y="6581001"/>
            <a:ext cx="5905494" cy="276999"/>
          </a:xfrm>
          <a:prstGeom prst="rect">
            <a:avLst/>
          </a:prstGeom>
        </p:spPr>
        <p:txBody>
          <a:bodyPr wrap="square">
            <a:spAutoFit/>
          </a:bodyPr>
          <a:lstStyle/>
          <a:p>
            <a:r>
              <a:rPr lang="en-US" sz="1200" i="1" dirty="0" err="1"/>
              <a:t>Velenosi</a:t>
            </a:r>
            <a:r>
              <a:rPr lang="en-US" sz="1200" i="1" dirty="0"/>
              <a:t>, T. J. and Urquhart, B. </a:t>
            </a:r>
            <a:r>
              <a:rPr lang="en-US" sz="1200" i="1" dirty="0" smtClean="0"/>
              <a:t>L. Expert </a:t>
            </a:r>
            <a:r>
              <a:rPr lang="en-US" sz="1200" i="1" dirty="0" err="1"/>
              <a:t>Opin</a:t>
            </a:r>
            <a:r>
              <a:rPr lang="en-US" sz="1200" i="1" dirty="0"/>
              <a:t> Drug </a:t>
            </a:r>
            <a:r>
              <a:rPr lang="en-US" sz="1200" i="1" dirty="0" err="1"/>
              <a:t>Metab</a:t>
            </a:r>
            <a:r>
              <a:rPr lang="en-US" sz="1200" i="1" dirty="0"/>
              <a:t> </a:t>
            </a:r>
            <a:r>
              <a:rPr lang="en-US" sz="1200" i="1" dirty="0" err="1"/>
              <a:t>Toxicol</a:t>
            </a:r>
            <a:r>
              <a:rPr lang="en-US" sz="1200" i="1" dirty="0"/>
              <a:t>, </a:t>
            </a:r>
            <a:r>
              <a:rPr lang="en-US" sz="1200" b="1" i="1" dirty="0"/>
              <a:t>10</a:t>
            </a:r>
            <a:r>
              <a:rPr lang="en-US" sz="1200" i="1" dirty="0"/>
              <a:t>:</a:t>
            </a:r>
            <a:r>
              <a:rPr lang="en-US" sz="1200" b="1" i="1" dirty="0"/>
              <a:t> </a:t>
            </a:r>
            <a:r>
              <a:rPr lang="en-US" sz="1200" i="1" dirty="0"/>
              <a:t>1131-43 (2014).</a:t>
            </a:r>
          </a:p>
        </p:txBody>
      </p:sp>
      <p:cxnSp>
        <p:nvCxnSpPr>
          <p:cNvPr id="25" name="Straight Connector 24"/>
          <p:cNvCxnSpPr/>
          <p:nvPr/>
        </p:nvCxnSpPr>
        <p:spPr>
          <a:xfrm flipH="1">
            <a:off x="76200" y="65532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7" name="Rounded Rectangle 6"/>
          <p:cNvSpPr/>
          <p:nvPr/>
        </p:nvSpPr>
        <p:spPr>
          <a:xfrm>
            <a:off x="4495800" y="3886200"/>
            <a:ext cx="4419600" cy="115911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2DB7BADE-0B1D-453C-A83A-6DD426B4B6A5}" type="slidenum">
              <a:rPr lang="en-US" smtClean="0"/>
              <a:pPr/>
              <a:t>6</a:t>
            </a:fld>
            <a:endParaRPr lang="en-US"/>
          </a:p>
        </p:txBody>
      </p:sp>
    </p:spTree>
    <p:extLst>
      <p:ext uri="{BB962C8B-B14F-4D97-AF65-F5344CB8AC3E}">
        <p14:creationId xmlns:p14="http://schemas.microsoft.com/office/powerpoint/2010/main" val="33129979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35844"/>
                                        </p:tgtEl>
                                        <p:attrNameLst>
                                          <p:attrName>style.visibility</p:attrName>
                                        </p:attrNameLst>
                                      </p:cBhvr>
                                      <p:to>
                                        <p:strVal val="visible"/>
                                      </p:to>
                                    </p:set>
                                    <p:animEffect transition="in" filter="fade">
                                      <p:cBhvr>
                                        <p:cTn id="10" dur="500"/>
                                        <p:tgtEl>
                                          <p:spTgt spid="358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8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nodeType="withEffect">
                                  <p:stCondLst>
                                    <p:cond delay="0"/>
                                  </p:stCondLst>
                                  <p:childTnLst>
                                    <p:set>
                                      <p:cBhvr>
                                        <p:cTn id="33" dur="1" fill="hold">
                                          <p:stCondLst>
                                            <p:cond delay="0"/>
                                          </p:stCondLst>
                                        </p:cTn>
                                        <p:tgtEl>
                                          <p:spTgt spid="35854"/>
                                        </p:tgtEl>
                                        <p:attrNameLst>
                                          <p:attrName>style.visibility</p:attrName>
                                        </p:attrNameLst>
                                      </p:cBhvr>
                                      <p:to>
                                        <p:strVal val="visible"/>
                                      </p:to>
                                    </p:set>
                                    <p:animEffect transition="in" filter="fade">
                                      <p:cBhvr>
                                        <p:cTn id="34" dur="500"/>
                                        <p:tgtEl>
                                          <p:spTgt spid="3585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nodeType="withEffect">
                                  <p:stCondLst>
                                    <p:cond delay="0"/>
                                  </p:stCondLst>
                                  <p:childTnLst>
                                    <p:set>
                                      <p:cBhvr>
                                        <p:cTn id="47" dur="1" fill="hold">
                                          <p:stCondLst>
                                            <p:cond delay="0"/>
                                          </p:stCondLst>
                                        </p:cTn>
                                        <p:tgtEl>
                                          <p:spTgt spid="35856"/>
                                        </p:tgtEl>
                                        <p:attrNameLst>
                                          <p:attrName>style.visibility</p:attrName>
                                        </p:attrNameLst>
                                      </p:cBhvr>
                                      <p:to>
                                        <p:strVal val="visible"/>
                                      </p:to>
                                    </p:set>
                                    <p:animEffect transition="in" filter="fade">
                                      <p:cBhvr>
                                        <p:cTn id="48" dur="500"/>
                                        <p:tgtEl>
                                          <p:spTgt spid="3585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fade">
                                      <p:cBhvr>
                                        <p:cTn id="51" dur="500"/>
                                        <p:tgtEl>
                                          <p:spTgt spid="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1" grpId="0" animBg="1"/>
      <p:bldP spid="22" grpId="0" animBg="1"/>
      <p:bldP spid="23" grpId="0" animBg="1"/>
      <p:bldP spid="24" grpId="0" animBg="1"/>
      <p:bldP spid="2" grpId="0" animBg="1"/>
      <p:bldP spid="19" grpId="0" animBg="1"/>
      <p:bldP spid="3" grpId="0" animBg="1"/>
      <p:bldP spid="26" grpId="0" animBg="1"/>
      <p:bldP spid="27"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0838"/>
            <a:ext cx="9144000" cy="715962"/>
          </a:xfrm>
          <a:solidFill>
            <a:schemeClr val="bg2"/>
          </a:solidFill>
        </p:spPr>
        <p:txBody>
          <a:bodyPr>
            <a:normAutofit/>
          </a:bodyPr>
          <a:lstStyle/>
          <a:p>
            <a:r>
              <a:rPr lang="en-US" sz="3200" b="1" dirty="0" smtClean="0"/>
              <a:t>Kidney Disease Affects Non-Renal Clearance</a:t>
            </a:r>
            <a:endParaRPr lang="en-US" sz="3200" b="1" dirty="0"/>
          </a:p>
        </p:txBody>
      </p:sp>
      <p:pic>
        <p:nvPicPr>
          <p:cNvPr id="3584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2948377"/>
            <a:ext cx="7467600" cy="1699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50" y="5006738"/>
            <a:ext cx="836295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295400"/>
            <a:ext cx="58293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7025" y="2133600"/>
            <a:ext cx="3533775"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0175" y="5791200"/>
            <a:ext cx="2562225" cy="17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6"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5662" y="3886200"/>
            <a:ext cx="2200275"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7</a:t>
            </a:fld>
            <a:endParaRPr lang="en-US"/>
          </a:p>
        </p:txBody>
      </p:sp>
    </p:spTree>
    <p:extLst>
      <p:ext uri="{BB962C8B-B14F-4D97-AF65-F5344CB8AC3E}">
        <p14:creationId xmlns:p14="http://schemas.microsoft.com/office/powerpoint/2010/main" val="3343620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8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8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9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8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350838"/>
            <a:ext cx="9144000" cy="715962"/>
          </a:xfrm>
          <a:solidFill>
            <a:schemeClr val="bg2"/>
          </a:solidFill>
        </p:spPr>
        <p:txBody>
          <a:bodyPr>
            <a:normAutofit/>
          </a:bodyPr>
          <a:lstStyle/>
          <a:p>
            <a:r>
              <a:rPr lang="en-US" sz="3200" b="1" dirty="0" smtClean="0"/>
              <a:t>Non-Renal Drug Clearance Major Pathways</a:t>
            </a:r>
            <a:endParaRPr lang="en-US" sz="3200" b="1" dirty="0"/>
          </a:p>
        </p:txBody>
      </p:sp>
      <p:graphicFrame>
        <p:nvGraphicFramePr>
          <p:cNvPr id="9" name="Diagram 8"/>
          <p:cNvGraphicFramePr/>
          <p:nvPr>
            <p:extLst>
              <p:ext uri="{D42A27DB-BD31-4B8C-83A1-F6EECF244321}">
                <p14:modId xmlns:p14="http://schemas.microsoft.com/office/powerpoint/2010/main" val="2183442522"/>
              </p:ext>
            </p:extLst>
          </p:nvPr>
        </p:nvGraphicFramePr>
        <p:xfrm>
          <a:off x="1524000" y="10668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p:cNvGrpSpPr/>
          <p:nvPr/>
        </p:nvGrpSpPr>
        <p:grpSpPr>
          <a:xfrm>
            <a:off x="3474720" y="4743382"/>
            <a:ext cx="4145280" cy="1327218"/>
            <a:chOff x="1950719" y="587781"/>
            <a:chExt cx="4145280" cy="1327218"/>
          </a:xfrm>
        </p:grpSpPr>
        <p:sp>
          <p:nvSpPr>
            <p:cNvPr id="11" name="Rectangle 10"/>
            <p:cNvSpPr/>
            <p:nvPr/>
          </p:nvSpPr>
          <p:spPr>
            <a:xfrm>
              <a:off x="1950719" y="587781"/>
              <a:ext cx="4145280" cy="1327218"/>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ectangle 11"/>
            <p:cNvSpPr/>
            <p:nvPr/>
          </p:nvSpPr>
          <p:spPr>
            <a:xfrm>
              <a:off x="1950719" y="587781"/>
              <a:ext cx="4145280" cy="13272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Uptake Transporters</a:t>
              </a:r>
              <a:endParaRPr lang="en-US" sz="2400" kern="1200" dirty="0"/>
            </a:p>
            <a:p>
              <a:pPr marL="228600" lvl="1" indent="-228600" algn="l" defTabSz="1066800">
                <a:lnSpc>
                  <a:spcPct val="90000"/>
                </a:lnSpc>
                <a:spcBef>
                  <a:spcPct val="0"/>
                </a:spcBef>
                <a:spcAft>
                  <a:spcPct val="15000"/>
                </a:spcAft>
                <a:buChar char="••"/>
              </a:pPr>
              <a:r>
                <a:rPr lang="en-US" sz="2400" kern="1200" dirty="0" smtClean="0"/>
                <a:t>Efflux Transporters</a:t>
              </a:r>
              <a:endParaRPr lang="en-US" sz="2400" kern="1200" dirty="0"/>
            </a:p>
            <a:p>
              <a:pPr marL="0" lvl="1" algn="l" defTabSz="1066800">
                <a:lnSpc>
                  <a:spcPct val="90000"/>
                </a:lnSpc>
                <a:spcBef>
                  <a:spcPct val="0"/>
                </a:spcBef>
                <a:spcAft>
                  <a:spcPct val="15000"/>
                </a:spcAft>
              </a:pPr>
              <a:endParaRPr lang="en-US" sz="2400" kern="1200" dirty="0"/>
            </a:p>
          </p:txBody>
        </p:sp>
      </p:grpSp>
      <p:grpSp>
        <p:nvGrpSpPr>
          <p:cNvPr id="13" name="Group 12"/>
          <p:cNvGrpSpPr/>
          <p:nvPr/>
        </p:nvGrpSpPr>
        <p:grpSpPr>
          <a:xfrm>
            <a:off x="1524000" y="4763491"/>
            <a:ext cx="1524000" cy="1287000"/>
            <a:chOff x="0" y="2169109"/>
            <a:chExt cx="1524000" cy="1287000"/>
          </a:xfrm>
        </p:grpSpPr>
        <p:sp>
          <p:nvSpPr>
            <p:cNvPr id="15" name="Rectangle 14"/>
            <p:cNvSpPr/>
            <p:nvPr/>
          </p:nvSpPr>
          <p:spPr>
            <a:xfrm>
              <a:off x="0" y="2169109"/>
              <a:ext cx="1524000" cy="1287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0" y="2169109"/>
              <a:ext cx="1524000" cy="1287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2240" tIns="50800" rIns="142240" bIns="50800" numCol="1" spcCol="1270" anchor="ctr" anchorCtr="0">
              <a:noAutofit/>
            </a:bodyPr>
            <a:lstStyle/>
            <a:p>
              <a:pPr lvl="0" algn="r" defTabSz="889000">
                <a:lnSpc>
                  <a:spcPct val="90000"/>
                </a:lnSpc>
                <a:spcBef>
                  <a:spcPct val="0"/>
                </a:spcBef>
                <a:spcAft>
                  <a:spcPct val="35000"/>
                </a:spcAft>
              </a:pPr>
              <a:r>
                <a:rPr lang="en-US" sz="2600" b="1" kern="1200" dirty="0" smtClean="0"/>
                <a:t>Phase III</a:t>
              </a:r>
              <a:endParaRPr lang="en-US" sz="2600" b="1" kern="1200" dirty="0"/>
            </a:p>
          </p:txBody>
        </p:sp>
      </p:grpSp>
      <p:sp>
        <p:nvSpPr>
          <p:cNvPr id="14" name="Left Brace 13"/>
          <p:cNvSpPr/>
          <p:nvPr/>
        </p:nvSpPr>
        <p:spPr>
          <a:xfrm>
            <a:off x="3047999" y="4743382"/>
            <a:ext cx="304800" cy="1327218"/>
          </a:xfrm>
          <a:prstGeom prst="leftBrace">
            <a:avLst>
              <a:gd name="adj1" fmla="val 35000"/>
              <a:gd name="adj2" fmla="val 50000"/>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cxnSp>
        <p:nvCxnSpPr>
          <p:cNvPr id="18" name="Straight Connector 17"/>
          <p:cNvCxnSpPr/>
          <p:nvPr/>
        </p:nvCxnSpPr>
        <p:spPr>
          <a:xfrm flipH="1">
            <a:off x="76200" y="65532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19" name="Rectangle 18"/>
          <p:cNvSpPr/>
          <p:nvPr/>
        </p:nvSpPr>
        <p:spPr>
          <a:xfrm>
            <a:off x="0" y="6581001"/>
            <a:ext cx="4495800" cy="276999"/>
          </a:xfrm>
          <a:prstGeom prst="rect">
            <a:avLst/>
          </a:prstGeom>
        </p:spPr>
        <p:txBody>
          <a:bodyPr wrap="square">
            <a:spAutoFit/>
          </a:bodyPr>
          <a:lstStyle/>
          <a:p>
            <a:r>
              <a:rPr lang="en-US" sz="1200" i="1" dirty="0" err="1"/>
              <a:t>Döring</a:t>
            </a:r>
            <a:r>
              <a:rPr lang="en-US" sz="1200" i="1" dirty="0"/>
              <a:t> B and </a:t>
            </a:r>
            <a:r>
              <a:rPr lang="en-US" sz="1200" i="1" dirty="0" err="1"/>
              <a:t>Petzinger</a:t>
            </a:r>
            <a:r>
              <a:rPr lang="en-US" sz="1200" i="1" dirty="0"/>
              <a:t> E. </a:t>
            </a:r>
            <a:r>
              <a:rPr lang="da-DK" sz="1200" i="1" dirty="0"/>
              <a:t>Drug Metab Rev.  2014 Aug;46(3):261-82</a:t>
            </a:r>
            <a:endParaRPr lang="en-US" sz="1200" i="1" dirty="0"/>
          </a:p>
        </p:txBody>
      </p:sp>
      <p:sp>
        <p:nvSpPr>
          <p:cNvPr id="20" name="Rectangle 19"/>
          <p:cNvSpPr/>
          <p:nvPr/>
        </p:nvSpPr>
        <p:spPr>
          <a:xfrm>
            <a:off x="5227159" y="6581001"/>
            <a:ext cx="3916841" cy="276999"/>
          </a:xfrm>
          <a:prstGeom prst="rect">
            <a:avLst/>
          </a:prstGeom>
        </p:spPr>
        <p:txBody>
          <a:bodyPr wrap="none">
            <a:spAutoFit/>
          </a:bodyPr>
          <a:lstStyle/>
          <a:p>
            <a:r>
              <a:rPr lang="en-US" sz="1200" i="1" dirty="0">
                <a:latin typeface="+mj-lt"/>
              </a:rPr>
              <a:t>Rowland </a:t>
            </a:r>
            <a:r>
              <a:rPr lang="en-US" sz="1200" i="1" dirty="0" smtClean="0">
                <a:latin typeface="+mj-lt"/>
              </a:rPr>
              <a:t>A et al. </a:t>
            </a:r>
            <a:r>
              <a:rPr lang="en-US" sz="1200" i="1" dirty="0" err="1" smtClean="0">
                <a:latin typeface="+mj-lt"/>
                <a:ea typeface="SimSun" panose="02010600030101010101" pitchFamily="2" charset="-122"/>
              </a:rPr>
              <a:t>Int</a:t>
            </a:r>
            <a:r>
              <a:rPr lang="en-US" sz="1200" i="1" dirty="0" smtClean="0">
                <a:latin typeface="+mj-lt"/>
                <a:ea typeface="SimSun" panose="02010600030101010101" pitchFamily="2" charset="-122"/>
              </a:rPr>
              <a:t> </a:t>
            </a:r>
            <a:r>
              <a:rPr lang="en-US" sz="1200" i="1" dirty="0">
                <a:latin typeface="+mj-lt"/>
                <a:ea typeface="SimSun" panose="02010600030101010101" pitchFamily="2" charset="-122"/>
              </a:rPr>
              <a:t>J </a:t>
            </a:r>
            <a:r>
              <a:rPr lang="en-US" sz="1200" i="1" dirty="0" err="1">
                <a:latin typeface="+mj-lt"/>
                <a:ea typeface="SimSun" panose="02010600030101010101" pitchFamily="2" charset="-122"/>
              </a:rPr>
              <a:t>Biochem</a:t>
            </a:r>
            <a:r>
              <a:rPr lang="en-US" sz="1200" i="1" dirty="0">
                <a:latin typeface="+mj-lt"/>
                <a:ea typeface="SimSun" panose="02010600030101010101" pitchFamily="2" charset="-122"/>
              </a:rPr>
              <a:t> Cell </a:t>
            </a:r>
            <a:r>
              <a:rPr lang="en-US" sz="1200" i="1" dirty="0" err="1">
                <a:latin typeface="+mj-lt"/>
                <a:ea typeface="SimSun" panose="02010600030101010101" pitchFamily="2" charset="-122"/>
              </a:rPr>
              <a:t>Biol</a:t>
            </a:r>
            <a:r>
              <a:rPr lang="en-US" sz="1200" i="1" dirty="0">
                <a:latin typeface="+mj-lt"/>
                <a:ea typeface="SimSun" panose="02010600030101010101" pitchFamily="2" charset="-122"/>
              </a:rPr>
              <a:t> </a:t>
            </a:r>
            <a:r>
              <a:rPr lang="en-US" sz="1200" b="1" i="1" dirty="0">
                <a:latin typeface="+mj-lt"/>
                <a:ea typeface="SimSun" panose="02010600030101010101" pitchFamily="2" charset="-122"/>
              </a:rPr>
              <a:t>45:</a:t>
            </a:r>
            <a:r>
              <a:rPr lang="en-US" sz="1200" i="1" dirty="0">
                <a:latin typeface="+mj-lt"/>
                <a:ea typeface="SimSun" panose="02010600030101010101" pitchFamily="2" charset="-122"/>
              </a:rPr>
              <a:t>1121-1132, 2013.</a:t>
            </a:r>
            <a:endParaRPr lang="en-US" sz="1200" i="1" dirty="0">
              <a:latin typeface="+mj-lt"/>
            </a:endParaRPr>
          </a:p>
        </p:txBody>
      </p:sp>
      <p:sp>
        <p:nvSpPr>
          <p:cNvPr id="2" name="Slide Number Placeholder 1"/>
          <p:cNvSpPr>
            <a:spLocks noGrp="1"/>
          </p:cNvSpPr>
          <p:nvPr>
            <p:ph type="sldNum" sz="quarter" idx="12"/>
          </p:nvPr>
        </p:nvSpPr>
        <p:spPr/>
        <p:txBody>
          <a:bodyPr/>
          <a:lstStyle/>
          <a:p>
            <a:fld id="{2DB7BADE-0B1D-453C-A83A-6DD426B4B6A5}" type="slidenum">
              <a:rPr lang="en-US" smtClean="0"/>
              <a:pPr/>
              <a:t>8</a:t>
            </a:fld>
            <a:endParaRPr lang="en-US"/>
          </a:p>
        </p:txBody>
      </p:sp>
    </p:spTree>
    <p:extLst>
      <p:ext uri="{BB962C8B-B14F-4D97-AF65-F5344CB8AC3E}">
        <p14:creationId xmlns:p14="http://schemas.microsoft.com/office/powerpoint/2010/main" val="26464060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81000" y="2830201"/>
            <a:ext cx="2362200" cy="4572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smtClean="0">
                <a:solidFill>
                  <a:schemeClr val="tx1"/>
                </a:solidFill>
                <a:latin typeface="Times New Roman" panose="02020603050405020304" pitchFamily="18" charset="0"/>
                <a:cs typeface="Times New Roman" panose="02020603050405020304" pitchFamily="18" charset="0"/>
              </a:rPr>
              <a:t>Reductase Enzymes</a:t>
            </a:r>
            <a:endParaRPr lang="en-US" b="1" dirty="0">
              <a:solidFill>
                <a:schemeClr val="tx1"/>
              </a:solidFill>
              <a:latin typeface="Times New Roman" panose="02020603050405020304" pitchFamily="18" charset="0"/>
              <a:cs typeface="Times New Roman" panose="02020603050405020304" pitchFamily="18" charset="0"/>
            </a:endParaRPr>
          </a:p>
        </p:txBody>
      </p:sp>
      <p:cxnSp>
        <p:nvCxnSpPr>
          <p:cNvPr id="11" name="Straight Connector 10"/>
          <p:cNvCxnSpPr/>
          <p:nvPr/>
        </p:nvCxnSpPr>
        <p:spPr>
          <a:xfrm>
            <a:off x="1409700" y="3276600"/>
            <a:ext cx="0" cy="5548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409700" y="3842266"/>
            <a:ext cx="4191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409700" y="2242066"/>
            <a:ext cx="0" cy="5548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409700" y="2242066"/>
            <a:ext cx="4191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905000" y="2013466"/>
            <a:ext cx="2057400" cy="381000"/>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smtClean="0">
                <a:solidFill>
                  <a:schemeClr val="tx1"/>
                </a:solidFill>
                <a:latin typeface="Times New Roman" panose="02020603050405020304" pitchFamily="18" charset="0"/>
                <a:cs typeface="Times New Roman" panose="02020603050405020304" pitchFamily="18" charset="0"/>
              </a:rPr>
              <a:t>Quinone Reductases</a:t>
            </a:r>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17" name="Rounded Rectangle 16"/>
          <p:cNvSpPr/>
          <p:nvPr/>
        </p:nvSpPr>
        <p:spPr>
          <a:xfrm>
            <a:off x="1905000" y="3613666"/>
            <a:ext cx="2057400" cy="45496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smtClean="0">
                <a:solidFill>
                  <a:schemeClr val="tx1"/>
                </a:solidFill>
                <a:latin typeface="Times New Roman" panose="02020603050405020304" pitchFamily="18" charset="0"/>
                <a:cs typeface="Times New Roman" panose="02020603050405020304" pitchFamily="18" charset="0"/>
              </a:rPr>
              <a:t>Carbonyl Reducing Enzymes</a:t>
            </a:r>
            <a:endParaRPr lang="en-US" sz="1600" b="1" dirty="0">
              <a:solidFill>
                <a:schemeClr val="tx1"/>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971800" y="3156466"/>
            <a:ext cx="762000" cy="4083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971800" y="4119699"/>
            <a:ext cx="762000" cy="4083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3810000" y="2819400"/>
            <a:ext cx="2667000" cy="489466"/>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b="1" dirty="0" smtClean="0">
                <a:solidFill>
                  <a:schemeClr val="tx1"/>
                </a:solidFill>
                <a:latin typeface="Times New Roman" panose="02020603050405020304" pitchFamily="18" charset="0"/>
                <a:cs typeface="Times New Roman" panose="02020603050405020304" pitchFamily="18" charset="0"/>
              </a:rPr>
              <a:t>Short-chain Dehydrogenase Reductase (SDR)</a:t>
            </a:r>
            <a:endParaRPr lang="en-US" sz="1400" b="1" dirty="0">
              <a:solidFill>
                <a:schemeClr val="tx1"/>
              </a:solidFill>
              <a:latin typeface="Times New Roman" panose="02020603050405020304" pitchFamily="18" charset="0"/>
              <a:cs typeface="Times New Roman" panose="02020603050405020304" pitchFamily="18" charset="0"/>
            </a:endParaRPr>
          </a:p>
        </p:txBody>
      </p:sp>
      <p:sp>
        <p:nvSpPr>
          <p:cNvPr id="22" name="Rounded Rectangle 21"/>
          <p:cNvSpPr/>
          <p:nvPr/>
        </p:nvSpPr>
        <p:spPr>
          <a:xfrm>
            <a:off x="3810000" y="4419600"/>
            <a:ext cx="2667000" cy="45720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b="1" dirty="0" smtClean="0">
                <a:solidFill>
                  <a:schemeClr val="tx1"/>
                </a:solidFill>
                <a:latin typeface="Times New Roman" panose="02020603050405020304" pitchFamily="18" charset="0"/>
                <a:cs typeface="Times New Roman" panose="02020603050405020304" pitchFamily="18" charset="0"/>
              </a:rPr>
              <a:t>Aldo-</a:t>
            </a:r>
            <a:r>
              <a:rPr lang="en-US" sz="1400" b="1" dirty="0" err="1">
                <a:solidFill>
                  <a:schemeClr val="tx1"/>
                </a:solidFill>
                <a:latin typeface="Times New Roman" panose="02020603050405020304" pitchFamily="18" charset="0"/>
                <a:cs typeface="Times New Roman" panose="02020603050405020304" pitchFamily="18" charset="0"/>
              </a:rPr>
              <a:t>K</a:t>
            </a:r>
            <a:r>
              <a:rPr lang="en-US" sz="1400" b="1" dirty="0" err="1" smtClean="0">
                <a:solidFill>
                  <a:schemeClr val="tx1"/>
                </a:solidFill>
                <a:latin typeface="Times New Roman" panose="02020603050405020304" pitchFamily="18" charset="0"/>
                <a:cs typeface="Times New Roman" panose="02020603050405020304" pitchFamily="18" charset="0"/>
              </a:rPr>
              <a:t>eto</a:t>
            </a:r>
            <a:r>
              <a:rPr lang="en-US" sz="1400" b="1" dirty="0" smtClean="0">
                <a:solidFill>
                  <a:schemeClr val="tx1"/>
                </a:solidFill>
                <a:latin typeface="Times New Roman" panose="02020603050405020304" pitchFamily="18" charset="0"/>
                <a:cs typeface="Times New Roman" panose="02020603050405020304" pitchFamily="18" charset="0"/>
              </a:rPr>
              <a:t> Reductase (AKR)</a:t>
            </a:r>
            <a:endParaRPr lang="en-US" sz="1400" b="1" dirty="0">
              <a:solidFill>
                <a:schemeClr val="tx1"/>
              </a:solidFill>
              <a:latin typeface="Times New Roman" panose="02020603050405020304" pitchFamily="18" charset="0"/>
              <a:cs typeface="Times New Roman" panose="02020603050405020304" pitchFamily="18" charset="0"/>
            </a:endParaRPr>
          </a:p>
        </p:txBody>
      </p:sp>
      <p:sp>
        <p:nvSpPr>
          <p:cNvPr id="18" name="Title 1"/>
          <p:cNvSpPr txBox="1">
            <a:spLocks/>
          </p:cNvSpPr>
          <p:nvPr/>
        </p:nvSpPr>
        <p:spPr>
          <a:xfrm>
            <a:off x="0" y="304800"/>
            <a:ext cx="9143999" cy="727630"/>
          </a:xfrm>
          <a:prstGeom prst="rect">
            <a:avLst/>
          </a:prstGeom>
          <a:solidFill>
            <a:schemeClr val="bg2"/>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Phase I Reductases </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Rectangle 2"/>
          <p:cNvSpPr/>
          <p:nvPr/>
        </p:nvSpPr>
        <p:spPr>
          <a:xfrm>
            <a:off x="-26158" y="6581001"/>
            <a:ext cx="5283958" cy="276999"/>
          </a:xfrm>
          <a:prstGeom prst="rect">
            <a:avLst/>
          </a:prstGeom>
        </p:spPr>
        <p:txBody>
          <a:bodyPr wrap="square">
            <a:spAutoFit/>
          </a:bodyPr>
          <a:lstStyle/>
          <a:p>
            <a:r>
              <a:rPr lang="en-US" sz="1200" i="1" dirty="0" err="1"/>
              <a:t>Barski</a:t>
            </a:r>
            <a:r>
              <a:rPr lang="en-US" sz="1200" i="1" dirty="0"/>
              <a:t> OA, </a:t>
            </a:r>
            <a:r>
              <a:rPr lang="en-US" sz="1200" i="1" dirty="0" smtClean="0"/>
              <a:t>et al. Drug </a:t>
            </a:r>
            <a:r>
              <a:rPr lang="en-US" sz="1200" i="1" dirty="0" err="1"/>
              <a:t>Metab</a:t>
            </a:r>
            <a:r>
              <a:rPr lang="en-US" sz="1200" i="1" dirty="0"/>
              <a:t> </a:t>
            </a:r>
            <a:r>
              <a:rPr lang="en-US" sz="1200" i="1" dirty="0" smtClean="0"/>
              <a:t>Rev. 2008. </a:t>
            </a:r>
            <a:r>
              <a:rPr lang="en-US" sz="1200" b="1" i="1" dirty="0"/>
              <a:t>40</a:t>
            </a:r>
            <a:r>
              <a:rPr lang="en-US" sz="1200" i="1" dirty="0"/>
              <a:t>:553-624.</a:t>
            </a:r>
          </a:p>
        </p:txBody>
      </p:sp>
      <p:cxnSp>
        <p:nvCxnSpPr>
          <p:cNvPr id="28" name="Straight Connector 27"/>
          <p:cNvCxnSpPr/>
          <p:nvPr/>
        </p:nvCxnSpPr>
        <p:spPr>
          <a:xfrm flipH="1">
            <a:off x="76200" y="65532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2" name="Rectangle 1"/>
          <p:cNvSpPr/>
          <p:nvPr/>
        </p:nvSpPr>
        <p:spPr>
          <a:xfrm>
            <a:off x="4955275" y="6581001"/>
            <a:ext cx="4264925" cy="276999"/>
          </a:xfrm>
          <a:prstGeom prst="rect">
            <a:avLst/>
          </a:prstGeom>
        </p:spPr>
        <p:txBody>
          <a:bodyPr wrap="square">
            <a:spAutoFit/>
          </a:bodyPr>
          <a:lstStyle/>
          <a:p>
            <a:r>
              <a:rPr lang="en-US" sz="1200" i="1" dirty="0" err="1"/>
              <a:t>Malatkova</a:t>
            </a:r>
            <a:r>
              <a:rPr lang="en-US" sz="1200" i="1" dirty="0"/>
              <a:t>, P. and </a:t>
            </a:r>
            <a:r>
              <a:rPr lang="en-US" sz="1200" i="1" dirty="0" err="1"/>
              <a:t>Wsol</a:t>
            </a:r>
            <a:r>
              <a:rPr lang="en-US" sz="1200" i="1" dirty="0"/>
              <a:t>, </a:t>
            </a:r>
            <a:r>
              <a:rPr lang="en-US" sz="1200" i="1" dirty="0" smtClean="0"/>
              <a:t>V. </a:t>
            </a:r>
            <a:r>
              <a:rPr lang="en-US" sz="1200" i="1" dirty="0"/>
              <a:t>Drug </a:t>
            </a:r>
            <a:r>
              <a:rPr lang="en-US" sz="1200" i="1" dirty="0" err="1"/>
              <a:t>Metab</a:t>
            </a:r>
            <a:r>
              <a:rPr lang="en-US" sz="1200" i="1" dirty="0"/>
              <a:t> Rev, </a:t>
            </a:r>
            <a:r>
              <a:rPr lang="en-US" sz="1200" b="1" i="1" dirty="0"/>
              <a:t>46</a:t>
            </a:r>
            <a:r>
              <a:rPr lang="en-US" sz="1200" i="1" dirty="0"/>
              <a:t>:</a:t>
            </a:r>
            <a:r>
              <a:rPr lang="en-US" sz="1200" b="1" i="1" dirty="0"/>
              <a:t> </a:t>
            </a:r>
            <a:r>
              <a:rPr lang="en-US" sz="1200" i="1" dirty="0"/>
              <a:t>96-123 (2014).</a:t>
            </a:r>
          </a:p>
        </p:txBody>
      </p:sp>
      <p:sp>
        <p:nvSpPr>
          <p:cNvPr id="4" name="Slide Number Placeholder 3"/>
          <p:cNvSpPr>
            <a:spLocks noGrp="1"/>
          </p:cNvSpPr>
          <p:nvPr>
            <p:ph type="sldNum" sz="quarter" idx="12"/>
          </p:nvPr>
        </p:nvSpPr>
        <p:spPr/>
        <p:txBody>
          <a:bodyPr/>
          <a:lstStyle/>
          <a:p>
            <a:fld id="{2DB7BADE-0B1D-453C-A83A-6DD426B4B6A5}" type="slidenum">
              <a:rPr lang="en-US" smtClean="0"/>
              <a:pPr/>
              <a:t>9</a:t>
            </a:fld>
            <a:endParaRPr lang="en-US"/>
          </a:p>
        </p:txBody>
      </p:sp>
    </p:spTree>
    <p:extLst>
      <p:ext uri="{BB962C8B-B14F-4D97-AF65-F5344CB8AC3E}">
        <p14:creationId xmlns:p14="http://schemas.microsoft.com/office/powerpoint/2010/main" val="41434170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1"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lvl="0"/>
            <a:r>
              <a:rPr lang="en-US" dirty="0"/>
              <a:t/>
            </a:r>
            <a:br>
              <a:rPr lang="en-US" dirty="0"/>
            </a:br>
            <a:endParaRPr lang="en-US" dirty="0"/>
          </a:p>
        </p:txBody>
      </p:sp>
      <p:sp>
        <p:nvSpPr>
          <p:cNvPr id="8" name="Right Arrow 7"/>
          <p:cNvSpPr/>
          <p:nvPr/>
        </p:nvSpPr>
        <p:spPr>
          <a:xfrm>
            <a:off x="2362200" y="1584825"/>
            <a:ext cx="914400" cy="1963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2365420" y="1280025"/>
            <a:ext cx="758780" cy="369332"/>
          </a:xfrm>
          <a:prstGeom prst="rect">
            <a:avLst/>
          </a:prstGeom>
          <a:noFill/>
        </p:spPr>
        <p:txBody>
          <a:bodyPr wrap="square" rtlCol="0">
            <a:spAutoFit/>
          </a:bodyPr>
          <a:lstStyle/>
          <a:p>
            <a:r>
              <a:rPr lang="en-US" b="1" dirty="0" smtClean="0"/>
              <a:t>  CYPs</a:t>
            </a:r>
            <a:endParaRPr lang="en-US" b="1" dirty="0"/>
          </a:p>
        </p:txBody>
      </p:sp>
      <p:sp>
        <p:nvSpPr>
          <p:cNvPr id="10" name="Right Arrow 9"/>
          <p:cNvSpPr/>
          <p:nvPr/>
        </p:nvSpPr>
        <p:spPr>
          <a:xfrm>
            <a:off x="5334000" y="1617092"/>
            <a:ext cx="914400" cy="1963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3733800" y="3637760"/>
            <a:ext cx="9906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400" b="1" dirty="0" smtClean="0"/>
              <a:t>Urine</a:t>
            </a:r>
            <a:endParaRPr lang="en-US" sz="2800" b="1" dirty="0"/>
          </a:p>
        </p:txBody>
      </p:sp>
      <p:sp>
        <p:nvSpPr>
          <p:cNvPr id="14" name="Right Arrow 13"/>
          <p:cNvSpPr/>
          <p:nvPr/>
        </p:nvSpPr>
        <p:spPr>
          <a:xfrm rot="5400000">
            <a:off x="6744199" y="2690225"/>
            <a:ext cx="1653432" cy="981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7010400" y="3642225"/>
            <a:ext cx="10668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400" b="1" dirty="0" smtClean="0"/>
              <a:t>Urine</a:t>
            </a:r>
            <a:endParaRPr lang="en-US" sz="2800" b="1" dirty="0"/>
          </a:p>
        </p:txBody>
      </p:sp>
      <p:sp>
        <p:nvSpPr>
          <p:cNvPr id="16" name="Content Placeholder 15"/>
          <p:cNvSpPr>
            <a:spLocks noGrp="1"/>
          </p:cNvSpPr>
          <p:nvPr>
            <p:ph idx="1"/>
          </p:nvPr>
        </p:nvSpPr>
        <p:spPr>
          <a:xfrm>
            <a:off x="0" y="304800"/>
            <a:ext cx="9144000" cy="621268"/>
          </a:xfrm>
          <a:solidFill>
            <a:schemeClr val="bg2"/>
          </a:solidFill>
        </p:spPr>
        <p:txBody>
          <a:bodyPr>
            <a:noAutofit/>
          </a:bodyPr>
          <a:lstStyle/>
          <a:p>
            <a:pPr marL="0" indent="0" algn="ctr">
              <a:buNone/>
            </a:pPr>
            <a:r>
              <a:rPr lang="en-US" b="1" dirty="0" smtClean="0"/>
              <a:t>Warfarin </a:t>
            </a:r>
            <a:r>
              <a:rPr lang="en-US" b="1" dirty="0"/>
              <a:t>i</a:t>
            </a:r>
            <a:r>
              <a:rPr lang="en-US" b="1" dirty="0" smtClean="0"/>
              <a:t>s a Highly Metabolized Drug</a:t>
            </a:r>
            <a:endParaRPr lang="en-US" b="1" dirty="0"/>
          </a:p>
        </p:txBody>
      </p:sp>
      <p:sp>
        <p:nvSpPr>
          <p:cNvPr id="17" name="Rounded Rectangle 16"/>
          <p:cNvSpPr/>
          <p:nvPr/>
        </p:nvSpPr>
        <p:spPr>
          <a:xfrm>
            <a:off x="381000" y="1439938"/>
            <a:ext cx="1676400" cy="373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Warfarin</a:t>
            </a:r>
            <a:endParaRPr lang="en-US" sz="2400" b="1" dirty="0"/>
          </a:p>
        </p:txBody>
      </p:sp>
      <p:sp>
        <p:nvSpPr>
          <p:cNvPr id="18" name="Rounded Rectangle 17"/>
          <p:cNvSpPr/>
          <p:nvPr/>
        </p:nvSpPr>
        <p:spPr>
          <a:xfrm>
            <a:off x="3429000" y="1432425"/>
            <a:ext cx="1676400" cy="373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OH-WAR</a:t>
            </a:r>
            <a:endParaRPr lang="en-US" sz="2400" b="1" dirty="0"/>
          </a:p>
        </p:txBody>
      </p:sp>
      <p:sp>
        <p:nvSpPr>
          <p:cNvPr id="19" name="Rounded Rectangle 18"/>
          <p:cNvSpPr/>
          <p:nvPr/>
        </p:nvSpPr>
        <p:spPr>
          <a:xfrm>
            <a:off x="6400800" y="1432425"/>
            <a:ext cx="2209800" cy="3734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Phase II conj.</a:t>
            </a:r>
            <a:endParaRPr lang="en-US" sz="2400" b="1" dirty="0"/>
          </a:p>
        </p:txBody>
      </p:sp>
      <p:sp>
        <p:nvSpPr>
          <p:cNvPr id="21" name="Right Arrow 20"/>
          <p:cNvSpPr/>
          <p:nvPr/>
        </p:nvSpPr>
        <p:spPr>
          <a:xfrm rot="5400000">
            <a:off x="620583" y="2335842"/>
            <a:ext cx="990602" cy="981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ounded Rectangle 23"/>
          <p:cNvSpPr/>
          <p:nvPr/>
        </p:nvSpPr>
        <p:spPr>
          <a:xfrm>
            <a:off x="228599" y="2956425"/>
            <a:ext cx="1895341"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WAR-Alcohols</a:t>
            </a:r>
            <a:endParaRPr lang="en-US" sz="2000" b="1" dirty="0"/>
          </a:p>
        </p:txBody>
      </p:sp>
      <p:sp>
        <p:nvSpPr>
          <p:cNvPr id="26" name="Right Arrow 25"/>
          <p:cNvSpPr/>
          <p:nvPr/>
        </p:nvSpPr>
        <p:spPr>
          <a:xfrm rot="5400000">
            <a:off x="853233" y="3833822"/>
            <a:ext cx="633766" cy="981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669666" y="4251825"/>
            <a:ext cx="1006734"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400" b="1" dirty="0" smtClean="0"/>
              <a:t>Urine</a:t>
            </a:r>
            <a:endParaRPr lang="en-US" sz="2800" b="1" dirty="0"/>
          </a:p>
        </p:txBody>
      </p:sp>
      <p:sp>
        <p:nvSpPr>
          <p:cNvPr id="29" name="TextBox 28"/>
          <p:cNvSpPr txBox="1"/>
          <p:nvPr/>
        </p:nvSpPr>
        <p:spPr>
          <a:xfrm>
            <a:off x="1228860" y="3794625"/>
            <a:ext cx="980940" cy="369332"/>
          </a:xfrm>
          <a:prstGeom prst="rect">
            <a:avLst/>
          </a:prstGeom>
          <a:noFill/>
        </p:spPr>
        <p:txBody>
          <a:bodyPr wrap="square" rtlCol="0">
            <a:spAutoFit/>
          </a:bodyPr>
          <a:lstStyle/>
          <a:p>
            <a:r>
              <a:rPr lang="en-US" b="1" dirty="0" smtClean="0"/>
              <a:t>15-20%</a:t>
            </a:r>
            <a:endParaRPr lang="en-US" b="1" dirty="0"/>
          </a:p>
        </p:txBody>
      </p:sp>
      <p:sp>
        <p:nvSpPr>
          <p:cNvPr id="30" name="TextBox 29"/>
          <p:cNvSpPr txBox="1"/>
          <p:nvPr/>
        </p:nvSpPr>
        <p:spPr>
          <a:xfrm>
            <a:off x="4267200" y="2771759"/>
            <a:ext cx="781318" cy="369332"/>
          </a:xfrm>
          <a:prstGeom prst="rect">
            <a:avLst/>
          </a:prstGeom>
          <a:noFill/>
        </p:spPr>
        <p:txBody>
          <a:bodyPr wrap="square" rtlCol="0">
            <a:spAutoFit/>
          </a:bodyPr>
          <a:lstStyle/>
          <a:p>
            <a:r>
              <a:rPr lang="en-US" b="1" dirty="0"/>
              <a:t>3</a:t>
            </a:r>
            <a:r>
              <a:rPr lang="en-US" b="1" dirty="0" smtClean="0"/>
              <a:t>0%</a:t>
            </a:r>
            <a:endParaRPr lang="en-US" b="1" dirty="0"/>
          </a:p>
        </p:txBody>
      </p:sp>
      <p:sp>
        <p:nvSpPr>
          <p:cNvPr id="31" name="TextBox 30"/>
          <p:cNvSpPr txBox="1"/>
          <p:nvPr/>
        </p:nvSpPr>
        <p:spPr>
          <a:xfrm>
            <a:off x="7620000" y="2839104"/>
            <a:ext cx="781318" cy="369332"/>
          </a:xfrm>
          <a:prstGeom prst="rect">
            <a:avLst/>
          </a:prstGeom>
          <a:noFill/>
        </p:spPr>
        <p:txBody>
          <a:bodyPr wrap="square" rtlCol="0">
            <a:spAutoFit/>
          </a:bodyPr>
          <a:lstStyle/>
          <a:p>
            <a:r>
              <a:rPr lang="en-US" b="1" dirty="0" smtClean="0"/>
              <a:t>50%</a:t>
            </a:r>
            <a:endParaRPr lang="en-US" b="1" dirty="0"/>
          </a:p>
        </p:txBody>
      </p:sp>
      <p:sp>
        <p:nvSpPr>
          <p:cNvPr id="35" name="Rectangle 34"/>
          <p:cNvSpPr/>
          <p:nvPr/>
        </p:nvSpPr>
        <p:spPr>
          <a:xfrm>
            <a:off x="0" y="6477000"/>
            <a:ext cx="3545266" cy="276999"/>
          </a:xfrm>
          <a:prstGeom prst="rect">
            <a:avLst/>
          </a:prstGeom>
        </p:spPr>
        <p:txBody>
          <a:bodyPr wrap="none">
            <a:spAutoFit/>
          </a:bodyPr>
          <a:lstStyle/>
          <a:p>
            <a:r>
              <a:rPr lang="en-US" sz="1200" i="1" dirty="0"/>
              <a:t>Jones </a:t>
            </a:r>
            <a:r>
              <a:rPr lang="en-US" sz="1200" i="1" dirty="0" smtClean="0"/>
              <a:t>DR</a:t>
            </a:r>
            <a:r>
              <a:rPr lang="en-US" sz="1200" i="1" dirty="0"/>
              <a:t> </a:t>
            </a:r>
            <a:r>
              <a:rPr lang="en-US" sz="1200" i="1" dirty="0" smtClean="0"/>
              <a:t>et al. Drug </a:t>
            </a:r>
            <a:r>
              <a:rPr lang="en-US" sz="1200" i="1" dirty="0" err="1"/>
              <a:t>Metab</a:t>
            </a:r>
            <a:r>
              <a:rPr lang="en-US" sz="1200" i="1" dirty="0"/>
              <a:t> </a:t>
            </a:r>
            <a:r>
              <a:rPr lang="en-US" sz="1200" i="1" dirty="0" smtClean="0"/>
              <a:t>Rev, 2010. </a:t>
            </a:r>
            <a:r>
              <a:rPr lang="en-US" sz="1200" i="1" dirty="0"/>
              <a:t>42(1): p. 55-61.</a:t>
            </a:r>
          </a:p>
        </p:txBody>
      </p:sp>
      <p:sp>
        <p:nvSpPr>
          <p:cNvPr id="36" name="TextBox 35"/>
          <p:cNvSpPr txBox="1"/>
          <p:nvPr/>
        </p:nvSpPr>
        <p:spPr>
          <a:xfrm>
            <a:off x="990600" y="2200260"/>
            <a:ext cx="1444580" cy="369332"/>
          </a:xfrm>
          <a:prstGeom prst="rect">
            <a:avLst/>
          </a:prstGeom>
          <a:noFill/>
        </p:spPr>
        <p:txBody>
          <a:bodyPr wrap="square" rtlCol="0">
            <a:spAutoFit/>
          </a:bodyPr>
          <a:lstStyle/>
          <a:p>
            <a:r>
              <a:rPr lang="en-US" b="1" dirty="0" smtClean="0"/>
              <a:t>  Reductases</a:t>
            </a:r>
            <a:endParaRPr lang="en-US" b="1" dirty="0"/>
          </a:p>
        </p:txBody>
      </p:sp>
      <p:sp>
        <p:nvSpPr>
          <p:cNvPr id="37" name="Right Arrow 36"/>
          <p:cNvSpPr/>
          <p:nvPr/>
        </p:nvSpPr>
        <p:spPr>
          <a:xfrm rot="5400000">
            <a:off x="3413368" y="2667258"/>
            <a:ext cx="1653432" cy="981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2819400" y="6657201"/>
            <a:ext cx="3932680" cy="276999"/>
          </a:xfrm>
          <a:prstGeom prst="rect">
            <a:avLst/>
          </a:prstGeom>
        </p:spPr>
        <p:txBody>
          <a:bodyPr wrap="none">
            <a:spAutoFit/>
          </a:bodyPr>
          <a:lstStyle/>
          <a:p>
            <a:r>
              <a:rPr lang="en-US" sz="1200" i="1" dirty="0" err="1"/>
              <a:t>Banfield</a:t>
            </a:r>
            <a:r>
              <a:rPr lang="en-US" sz="1200" i="1" dirty="0"/>
              <a:t> </a:t>
            </a:r>
            <a:r>
              <a:rPr lang="en-US" sz="1200" i="1" dirty="0" smtClean="0"/>
              <a:t>C</a:t>
            </a:r>
            <a:r>
              <a:rPr lang="en-US" sz="1200" i="1" dirty="0"/>
              <a:t> </a:t>
            </a:r>
            <a:r>
              <a:rPr lang="en-US" sz="1200" i="1" dirty="0" smtClean="0"/>
              <a:t>et al. Br </a:t>
            </a:r>
            <a:r>
              <a:rPr lang="en-US" sz="1200" i="1" dirty="0"/>
              <a:t>J </a:t>
            </a:r>
            <a:r>
              <a:rPr lang="en-US" sz="1200" i="1" dirty="0" err="1"/>
              <a:t>Clin</a:t>
            </a:r>
            <a:r>
              <a:rPr lang="en-US" sz="1200" i="1" dirty="0"/>
              <a:t> </a:t>
            </a:r>
            <a:r>
              <a:rPr lang="en-US" sz="1200" i="1" dirty="0" err="1" smtClean="0"/>
              <a:t>Pharmacol</a:t>
            </a:r>
            <a:r>
              <a:rPr lang="en-US" sz="1200" i="1" dirty="0" smtClean="0"/>
              <a:t>. </a:t>
            </a:r>
            <a:r>
              <a:rPr lang="en-US" sz="1200" i="1" dirty="0"/>
              <a:t>1983 Dec;16(6):669-75.</a:t>
            </a:r>
          </a:p>
        </p:txBody>
      </p:sp>
      <p:sp>
        <p:nvSpPr>
          <p:cNvPr id="28" name="Rectangle 27"/>
          <p:cNvSpPr/>
          <p:nvPr/>
        </p:nvSpPr>
        <p:spPr>
          <a:xfrm>
            <a:off x="5281059" y="6477000"/>
            <a:ext cx="3405741" cy="276999"/>
          </a:xfrm>
          <a:prstGeom prst="rect">
            <a:avLst/>
          </a:prstGeom>
        </p:spPr>
        <p:txBody>
          <a:bodyPr wrap="none">
            <a:spAutoFit/>
          </a:bodyPr>
          <a:lstStyle/>
          <a:p>
            <a:r>
              <a:rPr lang="en-US" sz="1200" i="1" dirty="0"/>
              <a:t>Lewis </a:t>
            </a:r>
            <a:r>
              <a:rPr lang="en-US" sz="1200" i="1" dirty="0" smtClean="0"/>
              <a:t>RJ et al. J </a:t>
            </a:r>
            <a:r>
              <a:rPr lang="en-US" sz="1200" i="1" dirty="0" err="1"/>
              <a:t>Clin</a:t>
            </a:r>
            <a:r>
              <a:rPr lang="en-US" sz="1200" i="1" dirty="0"/>
              <a:t> Invest. 1974 Jun;53(6):1607-17.</a:t>
            </a:r>
          </a:p>
        </p:txBody>
      </p:sp>
      <p:graphicFrame>
        <p:nvGraphicFramePr>
          <p:cNvPr id="1027" name="Object 3"/>
          <p:cNvGraphicFramePr>
            <a:graphicFrameLocks noChangeAspect="1"/>
          </p:cNvGraphicFramePr>
          <p:nvPr>
            <p:extLst>
              <p:ext uri="{D42A27DB-BD31-4B8C-83A1-F6EECF244321}">
                <p14:modId xmlns:p14="http://schemas.microsoft.com/office/powerpoint/2010/main" val="390863321"/>
              </p:ext>
            </p:extLst>
          </p:nvPr>
        </p:nvGraphicFramePr>
        <p:xfrm>
          <a:off x="3352800" y="4709025"/>
          <a:ext cx="2362200" cy="1844175"/>
        </p:xfrm>
        <a:graphic>
          <a:graphicData uri="http://schemas.openxmlformats.org/presentationml/2006/ole">
            <mc:AlternateContent xmlns:mc="http://schemas.openxmlformats.org/markup-compatibility/2006">
              <mc:Choice xmlns:v="urn:schemas-microsoft-com:vml" Requires="v">
                <p:oleObj spid="_x0000_s1640" name="MDLDrawObject Class" r:id="rId4" imgW="2390686" imgH="1866839" progId="MDLDrawOLE.MDLDrawObject.1">
                  <p:embed/>
                </p:oleObj>
              </mc:Choice>
              <mc:Fallback>
                <p:oleObj name="MDLDrawObject Class" r:id="rId4" imgW="2390686" imgH="1866839" progId="MDLDrawOLE.MDLDrawObject.1">
                  <p:embed/>
                  <p:pic>
                    <p:nvPicPr>
                      <p:cNvPr id="0" name="Picture 2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4709025"/>
                        <a:ext cx="2362200" cy="184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 name="Rectangle 31"/>
          <p:cNvSpPr/>
          <p:nvPr/>
        </p:nvSpPr>
        <p:spPr>
          <a:xfrm>
            <a:off x="76200" y="1280025"/>
            <a:ext cx="2401911" cy="3657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p:cNvCxnSpPr/>
          <p:nvPr/>
        </p:nvCxnSpPr>
        <p:spPr>
          <a:xfrm flipH="1">
            <a:off x="76200" y="64770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3" name="Slide Number Placeholder 2"/>
          <p:cNvSpPr>
            <a:spLocks noGrp="1"/>
          </p:cNvSpPr>
          <p:nvPr>
            <p:ph type="sldNum" sz="quarter" idx="12"/>
          </p:nvPr>
        </p:nvSpPr>
        <p:spPr/>
        <p:txBody>
          <a:bodyPr/>
          <a:lstStyle/>
          <a:p>
            <a:fld id="{2DB7BADE-0B1D-453C-A83A-6DD426B4B6A5}" type="slidenum">
              <a:rPr lang="en-US" smtClean="0"/>
              <a:pPr/>
              <a:t>10</a:t>
            </a:fld>
            <a:endParaRPr lang="en-US"/>
          </a:p>
        </p:txBody>
      </p:sp>
    </p:spTree>
    <p:extLst>
      <p:ext uri="{BB962C8B-B14F-4D97-AF65-F5344CB8AC3E}">
        <p14:creationId xmlns:p14="http://schemas.microsoft.com/office/powerpoint/2010/main" val="2284618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3" grpId="0" animBg="1"/>
      <p:bldP spid="14" grpId="0" animBg="1"/>
      <p:bldP spid="15" grpId="0" animBg="1"/>
      <p:bldP spid="18" grpId="0" animBg="1"/>
      <p:bldP spid="19" grpId="0" animBg="1"/>
      <p:bldP spid="21" grpId="0" animBg="1"/>
      <p:bldP spid="24" grpId="0" animBg="1"/>
      <p:bldP spid="26" grpId="0" animBg="1"/>
      <p:bldP spid="27" grpId="0" animBg="1"/>
      <p:bldP spid="29" grpId="0"/>
      <p:bldP spid="30" grpId="0"/>
      <p:bldP spid="31" grpId="0"/>
      <p:bldP spid="36" grpId="0"/>
      <p:bldP spid="37" grpId="0" animBg="1"/>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97468"/>
          </a:xfrm>
          <a:solidFill>
            <a:schemeClr val="bg2"/>
          </a:solidFill>
        </p:spPr>
        <p:txBody>
          <a:bodyPr>
            <a:normAutofit/>
          </a:bodyPr>
          <a:lstStyle/>
          <a:p>
            <a:r>
              <a:rPr lang="en-US" sz="3200" b="1" dirty="0" smtClean="0"/>
              <a:t>Warfarin Reduction</a:t>
            </a:r>
            <a:endParaRPr lang="en-US" sz="3600" b="1" dirty="0"/>
          </a:p>
        </p:txBody>
      </p:sp>
      <p:graphicFrame>
        <p:nvGraphicFramePr>
          <p:cNvPr id="4" name="Diagram 3"/>
          <p:cNvGraphicFramePr/>
          <p:nvPr>
            <p:extLst>
              <p:ext uri="{D42A27DB-BD31-4B8C-83A1-F6EECF244321}">
                <p14:modId xmlns:p14="http://schemas.microsoft.com/office/powerpoint/2010/main" val="2131545569"/>
              </p:ext>
            </p:extLst>
          </p:nvPr>
        </p:nvGraphicFramePr>
        <p:xfrm>
          <a:off x="1905000" y="4648200"/>
          <a:ext cx="5943600" cy="152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ight Arrow 4"/>
          <p:cNvSpPr/>
          <p:nvPr/>
        </p:nvSpPr>
        <p:spPr>
          <a:xfrm>
            <a:off x="3733800" y="3352800"/>
            <a:ext cx="1673179"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0" y="2895600"/>
            <a:ext cx="144458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b="1" dirty="0" smtClean="0"/>
              <a:t>  Reductases</a:t>
            </a:r>
            <a:endParaRPr lang="en-US" b="1" dirty="0"/>
          </a:p>
        </p:txBody>
      </p:sp>
      <p:sp>
        <p:nvSpPr>
          <p:cNvPr id="7" name="Oval 6"/>
          <p:cNvSpPr/>
          <p:nvPr/>
        </p:nvSpPr>
        <p:spPr>
          <a:xfrm>
            <a:off x="1030310" y="1581090"/>
            <a:ext cx="1865290" cy="40011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000" b="1" dirty="0" smtClean="0"/>
              <a:t>Warfarin</a:t>
            </a:r>
            <a:endParaRPr lang="en-US" sz="2000" b="1" dirty="0"/>
          </a:p>
        </p:txBody>
      </p:sp>
      <p:sp>
        <p:nvSpPr>
          <p:cNvPr id="13" name="Oval 12"/>
          <p:cNvSpPr/>
          <p:nvPr/>
        </p:nvSpPr>
        <p:spPr>
          <a:xfrm>
            <a:off x="5337220" y="1600200"/>
            <a:ext cx="3349580" cy="40011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000" b="1" dirty="0" smtClean="0"/>
              <a:t>Warfarin Alcohols</a:t>
            </a:r>
            <a:endParaRPr lang="en-US" sz="2000" b="1" dirty="0"/>
          </a:p>
        </p:txBody>
      </p:sp>
      <p:sp>
        <p:nvSpPr>
          <p:cNvPr id="10" name="Rectangle 9"/>
          <p:cNvSpPr/>
          <p:nvPr/>
        </p:nvSpPr>
        <p:spPr>
          <a:xfrm>
            <a:off x="67386" y="6581001"/>
            <a:ext cx="3590214" cy="276999"/>
          </a:xfrm>
          <a:prstGeom prst="rect">
            <a:avLst/>
          </a:prstGeom>
        </p:spPr>
        <p:txBody>
          <a:bodyPr wrap="none">
            <a:spAutoFit/>
          </a:bodyPr>
          <a:lstStyle/>
          <a:p>
            <a:r>
              <a:rPr lang="sv-SE" sz="1200" i="1" dirty="0" smtClean="0"/>
              <a:t>Chan KK et al. J Med Chem.  1972 Dec;15(12):1265-70.</a:t>
            </a:r>
            <a:endParaRPr lang="en-US" sz="1200" i="1" dirty="0"/>
          </a:p>
        </p:txBody>
      </p:sp>
      <p:graphicFrame>
        <p:nvGraphicFramePr>
          <p:cNvPr id="2050" name="Object 2"/>
          <p:cNvGraphicFramePr>
            <a:graphicFrameLocks noChangeAspect="1"/>
          </p:cNvGraphicFramePr>
          <p:nvPr/>
        </p:nvGraphicFramePr>
        <p:xfrm>
          <a:off x="457200" y="2310894"/>
          <a:ext cx="2895600" cy="2261106"/>
        </p:xfrm>
        <a:graphic>
          <a:graphicData uri="http://schemas.openxmlformats.org/presentationml/2006/ole">
            <mc:AlternateContent xmlns:mc="http://schemas.openxmlformats.org/markup-compatibility/2006">
              <mc:Choice xmlns:v="urn:schemas-microsoft-com:vml" Requires="v">
                <p:oleObj spid="_x0000_s38087" name="MDLDrawObject Class" r:id="rId9" imgW="2390686" imgH="1866839" progId="MDLDrawOLE.MDLDrawObject.1">
                  <p:embed/>
                </p:oleObj>
              </mc:Choice>
              <mc:Fallback>
                <p:oleObj name="MDLDrawObject Class" r:id="rId9" imgW="2390686" imgH="1866839" progId="MDLDrawOLE.MDLDrawObject.1">
                  <p:embed/>
                  <p:pic>
                    <p:nvPicPr>
                      <p:cNvPr id="0" name="Picture 5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2310894"/>
                        <a:ext cx="2895600" cy="226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3"/>
          <p:cNvGraphicFramePr>
            <a:graphicFrameLocks noChangeAspect="1"/>
          </p:cNvGraphicFramePr>
          <p:nvPr/>
        </p:nvGraphicFramePr>
        <p:xfrm>
          <a:off x="5815013" y="2286000"/>
          <a:ext cx="2871787" cy="2242511"/>
        </p:xfrm>
        <a:graphic>
          <a:graphicData uri="http://schemas.openxmlformats.org/presentationml/2006/ole">
            <mc:AlternateContent xmlns:mc="http://schemas.openxmlformats.org/markup-compatibility/2006">
              <mc:Choice xmlns:v="urn:schemas-microsoft-com:vml" Requires="v">
                <p:oleObj spid="_x0000_s38088" name="MDLDrawObject Class" r:id="rId11" imgW="2390686" imgH="1866839" progId="MDLDrawOLE.MDLDrawObject.1">
                  <p:embed/>
                </p:oleObj>
              </mc:Choice>
              <mc:Fallback>
                <p:oleObj name="MDLDrawObject Class" r:id="rId11" imgW="2390686" imgH="1866839" progId="MDLDrawOLE.MDLDrawObject.1">
                  <p:embed/>
                  <p:pic>
                    <p:nvPicPr>
                      <p:cNvPr id="0" name="Picture 5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15013" y="2286000"/>
                        <a:ext cx="2871787" cy="2242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
          <p:cNvSpPr/>
          <p:nvPr/>
        </p:nvSpPr>
        <p:spPr>
          <a:xfrm>
            <a:off x="4800600" y="6581001"/>
            <a:ext cx="4572000" cy="276999"/>
          </a:xfrm>
          <a:prstGeom prst="rect">
            <a:avLst/>
          </a:prstGeom>
        </p:spPr>
        <p:txBody>
          <a:bodyPr>
            <a:spAutoFit/>
          </a:bodyPr>
          <a:lstStyle/>
          <a:p>
            <a:r>
              <a:rPr lang="en-US" sz="1200" i="1" dirty="0" smtClean="0"/>
              <a:t>Alshogran OY et al. J </a:t>
            </a:r>
            <a:r>
              <a:rPr lang="en-US" sz="1200" i="1" dirty="0" err="1"/>
              <a:t>Chromatogr</a:t>
            </a:r>
            <a:r>
              <a:rPr lang="en-US" sz="1200" i="1" dirty="0"/>
              <a:t> </a:t>
            </a:r>
            <a:r>
              <a:rPr lang="en-US" sz="1200" i="1" dirty="0" smtClean="0"/>
              <a:t>B.</a:t>
            </a:r>
            <a:r>
              <a:rPr lang="en-US" sz="1200" i="1" dirty="0"/>
              <a:t> 2014 Jan 1;944:63-8.</a:t>
            </a:r>
          </a:p>
        </p:txBody>
      </p:sp>
      <p:cxnSp>
        <p:nvCxnSpPr>
          <p:cNvPr id="12" name="Straight Connector 11"/>
          <p:cNvCxnSpPr/>
          <p:nvPr/>
        </p:nvCxnSpPr>
        <p:spPr>
          <a:xfrm flipH="1">
            <a:off x="76200" y="65532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8" name="Slide Number Placeholder 7"/>
          <p:cNvSpPr>
            <a:spLocks noGrp="1"/>
          </p:cNvSpPr>
          <p:nvPr>
            <p:ph type="sldNum" sz="quarter" idx="12"/>
          </p:nvPr>
        </p:nvSpPr>
        <p:spPr/>
        <p:txBody>
          <a:bodyPr/>
          <a:lstStyle/>
          <a:p>
            <a:fld id="{2DB7BADE-0B1D-453C-A83A-6DD426B4B6A5}" type="slidenum">
              <a:rPr lang="en-US" smtClean="0"/>
              <a:pPr/>
              <a:t>11</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fade">
                                      <p:cBhvr>
                                        <p:cTn id="13" dur="500"/>
                                        <p:tgtEl>
                                          <p:spTgt spid="205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7038"/>
            <a:ext cx="9144000" cy="639762"/>
          </a:xfrm>
          <a:solidFill>
            <a:schemeClr val="bg2"/>
          </a:solidFill>
        </p:spPr>
        <p:txBody>
          <a:bodyPr>
            <a:normAutofit/>
          </a:bodyPr>
          <a:lstStyle/>
          <a:p>
            <a:r>
              <a:rPr lang="en-US" sz="3200" b="1" dirty="0" smtClean="0"/>
              <a:t>Warfarin Use in Kidney Disease is Challenging</a:t>
            </a:r>
            <a:endParaRPr lang="en-US" sz="3200" b="1" dirty="0"/>
          </a:p>
        </p:txBody>
      </p:sp>
      <p:sp>
        <p:nvSpPr>
          <p:cNvPr id="3" name="Content Placeholder 2"/>
          <p:cNvSpPr>
            <a:spLocks noGrp="1"/>
          </p:cNvSpPr>
          <p:nvPr>
            <p:ph idx="1"/>
          </p:nvPr>
        </p:nvSpPr>
        <p:spPr>
          <a:xfrm>
            <a:off x="457200" y="1447801"/>
            <a:ext cx="6553200" cy="4648199"/>
          </a:xfrm>
        </p:spPr>
        <p:txBody>
          <a:bodyPr>
            <a:normAutofit/>
          </a:bodyPr>
          <a:lstStyle/>
          <a:p>
            <a:r>
              <a:rPr lang="en-US" sz="2800" u="sng" dirty="0" smtClean="0"/>
              <a:t>Bleeding</a:t>
            </a:r>
            <a:r>
              <a:rPr lang="en-US" sz="2800" dirty="0" smtClean="0"/>
              <a:t>:</a:t>
            </a:r>
          </a:p>
          <a:p>
            <a:pPr lvl="1"/>
            <a:r>
              <a:rPr lang="en-US" sz="2200" dirty="0" smtClean="0"/>
              <a:t>2-5 fold increased risk of bleeding </a:t>
            </a:r>
          </a:p>
          <a:p>
            <a:r>
              <a:rPr lang="en-US" sz="2800" u="sng" dirty="0"/>
              <a:t>Stroke</a:t>
            </a:r>
            <a:r>
              <a:rPr lang="en-US" sz="2800" dirty="0"/>
              <a:t>: </a:t>
            </a:r>
          </a:p>
          <a:p>
            <a:pPr lvl="1" indent="-342900"/>
            <a:r>
              <a:rPr lang="en-US" sz="2200" dirty="0" smtClean="0"/>
              <a:t>Warfarin </a:t>
            </a:r>
            <a:r>
              <a:rPr lang="en-US" sz="2200" dirty="0"/>
              <a:t>use double the risk of stroke (HR: 1.93) </a:t>
            </a:r>
          </a:p>
          <a:p>
            <a:pPr lvl="1" indent="-342900"/>
            <a:r>
              <a:rPr lang="en-US" sz="2200" dirty="0" smtClean="0"/>
              <a:t>89</a:t>
            </a:r>
            <a:r>
              <a:rPr lang="en-US" sz="2200" dirty="0"/>
              <a:t>% increase in hospitalization from </a:t>
            </a:r>
            <a:r>
              <a:rPr lang="en-US" sz="2200" dirty="0" smtClean="0"/>
              <a:t>stroke</a:t>
            </a:r>
            <a:endParaRPr lang="en-US" sz="2200" dirty="0"/>
          </a:p>
          <a:p>
            <a:r>
              <a:rPr lang="en-US" sz="2800" u="sng" dirty="0" smtClean="0"/>
              <a:t>Mortality</a:t>
            </a:r>
            <a:r>
              <a:rPr lang="en-US" sz="2800" dirty="0" smtClean="0"/>
              <a:t>: </a:t>
            </a:r>
          </a:p>
          <a:p>
            <a:pPr lvl="1"/>
            <a:r>
              <a:rPr lang="en-US" sz="2200" dirty="0"/>
              <a:t>27% </a:t>
            </a:r>
            <a:r>
              <a:rPr lang="en-US" sz="2200" dirty="0" smtClean="0"/>
              <a:t>increased risk of mortality</a:t>
            </a:r>
          </a:p>
          <a:p>
            <a:r>
              <a:rPr lang="en-US" sz="2800" u="sng" dirty="0" smtClean="0"/>
              <a:t>Dosing</a:t>
            </a:r>
            <a:r>
              <a:rPr lang="en-US" sz="2800" dirty="0" smtClean="0"/>
              <a:t>: </a:t>
            </a:r>
            <a:endParaRPr lang="en-US" sz="2800" dirty="0"/>
          </a:p>
          <a:p>
            <a:pPr marL="914400" lvl="1" indent="-457200"/>
            <a:r>
              <a:rPr lang="en-US" sz="2200" dirty="0" smtClean="0"/>
              <a:t>Moderate: 10% lower maintenance dose</a:t>
            </a:r>
          </a:p>
          <a:p>
            <a:pPr marL="914400" lvl="1" indent="-457200"/>
            <a:r>
              <a:rPr lang="en-US" sz="2200" dirty="0" smtClean="0"/>
              <a:t>Severe: 20% lower maintenance dose</a:t>
            </a:r>
            <a:endParaRPr lang="en-US" sz="2200" dirty="0"/>
          </a:p>
          <a:p>
            <a:pPr lvl="1"/>
            <a:endParaRPr lang="en-US" sz="2000" dirty="0"/>
          </a:p>
          <a:p>
            <a:pPr lvl="1"/>
            <a:endParaRPr lang="en-US" sz="2000" dirty="0"/>
          </a:p>
          <a:p>
            <a:pPr marL="457200" lvl="1" indent="0">
              <a:buNone/>
            </a:pPr>
            <a:endParaRPr lang="en-US" dirty="0" smtClean="0"/>
          </a:p>
          <a:p>
            <a:endParaRPr lang="en-US" dirty="0"/>
          </a:p>
        </p:txBody>
      </p:sp>
      <p:pic>
        <p:nvPicPr>
          <p:cNvPr id="8" name="Picture 2" descr="http://t2.gstatic.com/images?q=tbn:ANd9GcQjQGKaTUHethQi-kvoUg3Vhp1zl96P4KDCavkIHqKQT8l7cX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2133600"/>
            <a:ext cx="2085016" cy="23622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76200" y="6324600"/>
            <a:ext cx="4192879" cy="276999"/>
          </a:xfrm>
          <a:prstGeom prst="rect">
            <a:avLst/>
          </a:prstGeom>
        </p:spPr>
        <p:txBody>
          <a:bodyPr wrap="none">
            <a:spAutoFit/>
          </a:bodyPr>
          <a:lstStyle/>
          <a:p>
            <a:r>
              <a:rPr lang="en-US" sz="1200" i="1" dirty="0" smtClean="0"/>
              <a:t> </a:t>
            </a:r>
            <a:r>
              <a:rPr lang="en-US" sz="1200" i="1" dirty="0" err="1"/>
              <a:t>Limdi</a:t>
            </a:r>
            <a:r>
              <a:rPr lang="en-US" sz="1200" i="1" dirty="0"/>
              <a:t>, N.A., et al</a:t>
            </a:r>
            <a:r>
              <a:rPr lang="en-US" sz="1200" i="1" dirty="0" smtClean="0"/>
              <a:t>. J Am Soc </a:t>
            </a:r>
            <a:r>
              <a:rPr lang="en-US" sz="1200" i="1" dirty="0" err="1" smtClean="0"/>
              <a:t>Nephrol</a:t>
            </a:r>
            <a:r>
              <a:rPr lang="en-US" sz="1200" i="1" dirty="0" smtClean="0"/>
              <a:t>. 2009; 20(4): 912-921</a:t>
            </a:r>
            <a:endParaRPr lang="en-US" sz="1200" i="1" dirty="0"/>
          </a:p>
        </p:txBody>
      </p:sp>
      <p:sp>
        <p:nvSpPr>
          <p:cNvPr id="12" name="Rectangle 11"/>
          <p:cNvSpPr/>
          <p:nvPr/>
        </p:nvSpPr>
        <p:spPr>
          <a:xfrm>
            <a:off x="4876800" y="6553200"/>
            <a:ext cx="4267200" cy="276999"/>
          </a:xfrm>
          <a:prstGeom prst="rect">
            <a:avLst/>
          </a:prstGeom>
        </p:spPr>
        <p:txBody>
          <a:bodyPr wrap="square">
            <a:spAutoFit/>
          </a:bodyPr>
          <a:lstStyle/>
          <a:p>
            <a:r>
              <a:rPr lang="en-US" sz="1200" i="1" dirty="0"/>
              <a:t>Chan, K.E., et al</a:t>
            </a:r>
            <a:r>
              <a:rPr lang="en-US" sz="1200" i="1" dirty="0" smtClean="0"/>
              <a:t>. J </a:t>
            </a:r>
            <a:r>
              <a:rPr lang="en-US" sz="1200" i="1" dirty="0"/>
              <a:t>Am </a:t>
            </a:r>
            <a:r>
              <a:rPr lang="en-US" sz="1200" i="1" dirty="0" err="1"/>
              <a:t>Soc</a:t>
            </a:r>
            <a:r>
              <a:rPr lang="en-US" sz="1200" i="1" dirty="0"/>
              <a:t> </a:t>
            </a:r>
            <a:r>
              <a:rPr lang="en-US" sz="1200" i="1" dirty="0" err="1"/>
              <a:t>Nephrol</a:t>
            </a:r>
            <a:r>
              <a:rPr lang="en-US" sz="1200" i="1" dirty="0"/>
              <a:t>, 2009. 20(10): </a:t>
            </a:r>
            <a:r>
              <a:rPr lang="en-US" sz="1200" i="1" dirty="0" smtClean="0"/>
              <a:t>2223-33</a:t>
            </a:r>
            <a:endParaRPr lang="en-US" sz="1200" i="1" dirty="0"/>
          </a:p>
        </p:txBody>
      </p:sp>
      <p:cxnSp>
        <p:nvCxnSpPr>
          <p:cNvPr id="7" name="Straight Connector 6"/>
          <p:cNvCxnSpPr/>
          <p:nvPr/>
        </p:nvCxnSpPr>
        <p:spPr>
          <a:xfrm flipH="1">
            <a:off x="76200" y="63246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4" name="Rectangle 3"/>
          <p:cNvSpPr/>
          <p:nvPr/>
        </p:nvSpPr>
        <p:spPr>
          <a:xfrm>
            <a:off x="76200" y="6553200"/>
            <a:ext cx="3595856" cy="276999"/>
          </a:xfrm>
          <a:prstGeom prst="rect">
            <a:avLst/>
          </a:prstGeom>
        </p:spPr>
        <p:txBody>
          <a:bodyPr wrap="none">
            <a:spAutoFit/>
          </a:bodyPr>
          <a:lstStyle/>
          <a:p>
            <a:r>
              <a:rPr lang="en-US" sz="1200" i="1" dirty="0" err="1" smtClean="0"/>
              <a:t>Limdi</a:t>
            </a:r>
            <a:r>
              <a:rPr lang="en-US" sz="1200" i="1" dirty="0" smtClean="0"/>
              <a:t>, N.A., et al. Am </a:t>
            </a:r>
            <a:r>
              <a:rPr lang="en-US" sz="1200" i="1" dirty="0"/>
              <a:t>J Kidney </a:t>
            </a:r>
            <a:r>
              <a:rPr lang="en-US" sz="1200" i="1" dirty="0" smtClean="0"/>
              <a:t>Dis.</a:t>
            </a:r>
            <a:r>
              <a:rPr lang="en-US" sz="1200" i="1" dirty="0"/>
              <a:t> </a:t>
            </a:r>
            <a:r>
              <a:rPr lang="en-US" sz="1200" i="1" dirty="0" smtClean="0"/>
              <a:t>2010; 56(5): 823-31</a:t>
            </a:r>
            <a:endParaRPr lang="en-US" sz="1200" i="1" dirty="0"/>
          </a:p>
        </p:txBody>
      </p:sp>
      <p:sp>
        <p:nvSpPr>
          <p:cNvPr id="5" name="Rectangle 4"/>
          <p:cNvSpPr/>
          <p:nvPr/>
        </p:nvSpPr>
        <p:spPr>
          <a:xfrm>
            <a:off x="4901045" y="6324600"/>
            <a:ext cx="3630289" cy="276999"/>
          </a:xfrm>
          <a:prstGeom prst="rect">
            <a:avLst/>
          </a:prstGeom>
        </p:spPr>
        <p:txBody>
          <a:bodyPr wrap="none">
            <a:spAutoFit/>
          </a:bodyPr>
          <a:lstStyle/>
          <a:p>
            <a:r>
              <a:rPr lang="en-US" sz="1200" i="1" dirty="0"/>
              <a:t>Chan, K.E., et al. </a:t>
            </a:r>
            <a:r>
              <a:rPr lang="en-US" sz="1200" i="1" dirty="0" smtClean="0"/>
              <a:t>J </a:t>
            </a:r>
            <a:r>
              <a:rPr lang="en-US" sz="1200" i="1" dirty="0"/>
              <a:t>Am </a:t>
            </a:r>
            <a:r>
              <a:rPr lang="en-US" sz="1200" i="1" dirty="0" err="1"/>
              <a:t>Soc</a:t>
            </a:r>
            <a:r>
              <a:rPr lang="en-US" sz="1200" i="1" dirty="0"/>
              <a:t> </a:t>
            </a:r>
            <a:r>
              <a:rPr lang="en-US" sz="1200" i="1" dirty="0" err="1" smtClean="0"/>
              <a:t>Nephrol</a:t>
            </a:r>
            <a:r>
              <a:rPr lang="en-US" sz="1200" i="1" dirty="0" smtClean="0"/>
              <a:t>.</a:t>
            </a:r>
            <a:r>
              <a:rPr lang="en-US" sz="1200" i="1" dirty="0"/>
              <a:t> </a:t>
            </a:r>
            <a:r>
              <a:rPr lang="en-US" sz="1200" i="1" dirty="0" smtClean="0"/>
              <a:t>2009; 20(4): 872-81</a:t>
            </a:r>
            <a:endParaRPr lang="en-US" sz="1200" i="1" dirty="0"/>
          </a:p>
        </p:txBody>
      </p:sp>
      <p:sp>
        <p:nvSpPr>
          <p:cNvPr id="6" name="Slide Number Placeholder 5"/>
          <p:cNvSpPr>
            <a:spLocks noGrp="1"/>
          </p:cNvSpPr>
          <p:nvPr>
            <p:ph type="sldNum" sz="quarter" idx="12"/>
          </p:nvPr>
        </p:nvSpPr>
        <p:spPr/>
        <p:txBody>
          <a:bodyPr/>
          <a:lstStyle/>
          <a:p>
            <a:fld id="{2DB7BADE-0B1D-453C-A83A-6DD426B4B6A5}" type="slidenum">
              <a:rPr lang="en-US" smtClean="0"/>
              <a:pPr/>
              <a:t>12</a:t>
            </a:fld>
            <a:endParaRPr lang="en-US"/>
          </a:p>
        </p:txBody>
      </p:sp>
    </p:spTree>
    <p:extLst>
      <p:ext uri="{BB962C8B-B14F-4D97-AF65-F5344CB8AC3E}">
        <p14:creationId xmlns:p14="http://schemas.microsoft.com/office/powerpoint/2010/main" val="36157405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a:solidFill>
            <a:schemeClr val="bg2"/>
          </a:solidFill>
        </p:spPr>
        <p:txBody>
          <a:bodyPr>
            <a:normAutofit/>
          </a:bodyPr>
          <a:lstStyle/>
          <a:p>
            <a:r>
              <a:rPr lang="en-US" sz="3200" b="1" dirty="0" smtClean="0"/>
              <a:t>Hypothesis &amp; Aims</a:t>
            </a:r>
            <a:endParaRPr lang="en-US" sz="3600" b="1" dirty="0"/>
          </a:p>
        </p:txBody>
      </p:sp>
      <p:sp>
        <p:nvSpPr>
          <p:cNvPr id="5" name="Right Arrow 4"/>
          <p:cNvSpPr/>
          <p:nvPr/>
        </p:nvSpPr>
        <p:spPr>
          <a:xfrm>
            <a:off x="3810000" y="3352800"/>
            <a:ext cx="1596979"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3810000" y="2895600"/>
            <a:ext cx="144458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b="1" dirty="0" smtClean="0"/>
              <a:t>  Reductases</a:t>
            </a:r>
            <a:endParaRPr lang="en-US" b="1" dirty="0"/>
          </a:p>
        </p:txBody>
      </p:sp>
      <p:sp>
        <p:nvSpPr>
          <p:cNvPr id="7" name="Oval 6"/>
          <p:cNvSpPr/>
          <p:nvPr/>
        </p:nvSpPr>
        <p:spPr>
          <a:xfrm>
            <a:off x="1030310" y="1581090"/>
            <a:ext cx="1865290" cy="40011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000" b="1" dirty="0" smtClean="0"/>
              <a:t>Warfarin</a:t>
            </a:r>
            <a:endParaRPr lang="en-US" sz="2000" b="1" dirty="0"/>
          </a:p>
        </p:txBody>
      </p:sp>
      <p:sp>
        <p:nvSpPr>
          <p:cNvPr id="13" name="Oval 12"/>
          <p:cNvSpPr/>
          <p:nvPr/>
        </p:nvSpPr>
        <p:spPr>
          <a:xfrm>
            <a:off x="5337220" y="1600200"/>
            <a:ext cx="3349580" cy="40011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000" b="1" dirty="0" smtClean="0"/>
              <a:t>Warfarin Alcohols</a:t>
            </a:r>
            <a:endParaRPr lang="en-US" sz="2000" b="1" dirty="0"/>
          </a:p>
        </p:txBody>
      </p:sp>
      <p:graphicFrame>
        <p:nvGraphicFramePr>
          <p:cNvPr id="2050" name="Object 2"/>
          <p:cNvGraphicFramePr>
            <a:graphicFrameLocks noChangeAspect="1"/>
          </p:cNvGraphicFramePr>
          <p:nvPr/>
        </p:nvGraphicFramePr>
        <p:xfrm>
          <a:off x="457200" y="2310894"/>
          <a:ext cx="2895600" cy="2261106"/>
        </p:xfrm>
        <a:graphic>
          <a:graphicData uri="http://schemas.openxmlformats.org/presentationml/2006/ole">
            <mc:AlternateContent xmlns:mc="http://schemas.openxmlformats.org/markup-compatibility/2006">
              <mc:Choice xmlns:v="urn:schemas-microsoft-com:vml" Requires="v">
                <p:oleObj spid="_x0000_s41094" name="MDLDrawObject Class" r:id="rId4" imgW="2390686" imgH="1866839" progId="MDLDrawOLE.MDLDrawObject.1">
                  <p:embed/>
                </p:oleObj>
              </mc:Choice>
              <mc:Fallback>
                <p:oleObj name="MDLDrawObject Class" r:id="rId4" imgW="2390686" imgH="1866839" progId="MDLDrawOLE.MDLDrawObject.1">
                  <p:embed/>
                  <p:pic>
                    <p:nvPicPr>
                      <p:cNvPr id="0" name="Picture 4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310894"/>
                        <a:ext cx="2895600" cy="226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3"/>
          <p:cNvGraphicFramePr>
            <a:graphicFrameLocks noChangeAspect="1"/>
          </p:cNvGraphicFramePr>
          <p:nvPr/>
        </p:nvGraphicFramePr>
        <p:xfrm>
          <a:off x="5815013" y="2286000"/>
          <a:ext cx="2871787" cy="2242511"/>
        </p:xfrm>
        <a:graphic>
          <a:graphicData uri="http://schemas.openxmlformats.org/presentationml/2006/ole">
            <mc:AlternateContent xmlns:mc="http://schemas.openxmlformats.org/markup-compatibility/2006">
              <mc:Choice xmlns:v="urn:schemas-microsoft-com:vml" Requires="v">
                <p:oleObj spid="_x0000_s41095" name="MDLDrawObject Class" r:id="rId6" imgW="2390686" imgH="1866839" progId="MDLDrawOLE.MDLDrawObject.1">
                  <p:embed/>
                </p:oleObj>
              </mc:Choice>
              <mc:Fallback>
                <p:oleObj name="MDLDrawObject Class" r:id="rId6" imgW="2390686" imgH="1866839" progId="MDLDrawOLE.MDLDrawObject.1">
                  <p:embed/>
                  <p:pic>
                    <p:nvPicPr>
                      <p:cNvPr id="0" name="Picture 46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5013" y="2286000"/>
                        <a:ext cx="2871787" cy="2242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Lightning Bolt 3"/>
          <p:cNvSpPr/>
          <p:nvPr/>
        </p:nvSpPr>
        <p:spPr>
          <a:xfrm rot="16620223">
            <a:off x="3817127" y="3536264"/>
            <a:ext cx="1002366" cy="541598"/>
          </a:xfrm>
          <a:prstGeom prst="lightningBol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TextBox 13"/>
          <p:cNvSpPr txBox="1"/>
          <p:nvPr/>
        </p:nvSpPr>
        <p:spPr>
          <a:xfrm>
            <a:off x="3352800" y="4126468"/>
            <a:ext cx="635620"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b="1" dirty="0" smtClean="0"/>
              <a:t>CKD</a:t>
            </a:r>
            <a:endParaRPr lang="en-US" b="1" dirty="0"/>
          </a:p>
        </p:txBody>
      </p:sp>
      <p:sp>
        <p:nvSpPr>
          <p:cNvPr id="12" name="Content Placeholder 2"/>
          <p:cNvSpPr txBox="1">
            <a:spLocks/>
          </p:cNvSpPr>
          <p:nvPr/>
        </p:nvSpPr>
        <p:spPr>
          <a:xfrm>
            <a:off x="228600" y="5055989"/>
            <a:ext cx="8705045" cy="1573411"/>
          </a:xfrm>
          <a:prstGeom prst="rect">
            <a:avLst/>
          </a:prstGeom>
        </p:spPr>
        <p:txBody>
          <a:bodyPr vert="horz" lIns="91440" tIns="45720" rIns="91440" bIns="45720" rtlCol="0">
            <a:normAutofit/>
          </a:bodyPr>
          <a:lstStyle/>
          <a:p>
            <a:pPr marL="457200" indent="-457200">
              <a:spcBef>
                <a:spcPct val="20000"/>
              </a:spcBef>
              <a:buFont typeface="Wingdings" panose="05000000000000000000" pitchFamily="2" charset="2"/>
              <a:buChar char="Ø"/>
              <a:defRPr/>
            </a:pPr>
            <a:r>
              <a:rPr lang="en-US" sz="2800" b="1" u="sng" dirty="0" smtClean="0"/>
              <a:t>Major Objective</a:t>
            </a:r>
            <a:r>
              <a:rPr lang="en-US" sz="2800" dirty="0" smtClean="0"/>
              <a:t>:  </a:t>
            </a:r>
            <a:r>
              <a:rPr lang="en-US" sz="2800" dirty="0"/>
              <a:t>	</a:t>
            </a:r>
            <a:r>
              <a:rPr lang="en-US" sz="2600" i="1" dirty="0" smtClean="0"/>
              <a:t>To assess steady-state warfarin pharmacokinetics in kidney disease patients</a:t>
            </a:r>
            <a:endParaRPr lang="en-US" sz="2800" i="1" u="sng" dirty="0"/>
          </a:p>
        </p:txBody>
      </p:sp>
      <p:sp>
        <p:nvSpPr>
          <p:cNvPr id="3" name="Slide Number Placeholder 2"/>
          <p:cNvSpPr>
            <a:spLocks noGrp="1"/>
          </p:cNvSpPr>
          <p:nvPr>
            <p:ph type="sldNum" sz="quarter" idx="12"/>
          </p:nvPr>
        </p:nvSpPr>
        <p:spPr/>
        <p:txBody>
          <a:bodyPr/>
          <a:lstStyle/>
          <a:p>
            <a:fld id="{2DB7BADE-0B1D-453C-A83A-6DD426B4B6A5}" type="slidenum">
              <a:rPr lang="en-US" smtClean="0"/>
              <a:pPr/>
              <a:t>13</a:t>
            </a:fld>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97468"/>
          </a:xfrm>
          <a:solidFill>
            <a:schemeClr val="bg2"/>
          </a:solidFill>
        </p:spPr>
        <p:txBody>
          <a:bodyPr>
            <a:noAutofit/>
          </a:bodyPr>
          <a:lstStyle/>
          <a:p>
            <a:r>
              <a:rPr lang="en-US" sz="3100" b="1" dirty="0" smtClean="0"/>
              <a:t>Warfarin Reduction is Selectively Decreased in Cytosol</a:t>
            </a:r>
            <a:endParaRPr lang="en-US" sz="3100" b="1" dirty="0"/>
          </a:p>
        </p:txBody>
      </p:sp>
      <p:cxnSp>
        <p:nvCxnSpPr>
          <p:cNvPr id="11" name="Straight Connector 10"/>
          <p:cNvCxnSpPr/>
          <p:nvPr/>
        </p:nvCxnSpPr>
        <p:spPr>
          <a:xfrm flipH="1">
            <a:off x="76200" y="63246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pic>
        <p:nvPicPr>
          <p:cNvPr id="12" name="Picture 2"/>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872" y="2225040"/>
            <a:ext cx="3995928" cy="2423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179320"/>
            <a:ext cx="3995928" cy="2423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ight Brace 14"/>
          <p:cNvSpPr/>
          <p:nvPr/>
        </p:nvSpPr>
        <p:spPr>
          <a:xfrm>
            <a:off x="3733800" y="3157954"/>
            <a:ext cx="228600" cy="3810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16" name="TextBox 15"/>
          <p:cNvSpPr txBox="1"/>
          <p:nvPr/>
        </p:nvSpPr>
        <p:spPr>
          <a:xfrm>
            <a:off x="3886200" y="3124200"/>
            <a:ext cx="724989" cy="338554"/>
          </a:xfrm>
          <a:prstGeom prst="rect">
            <a:avLst/>
          </a:prstGeom>
          <a:noFill/>
        </p:spPr>
        <p:txBody>
          <a:bodyPr wrap="square" rtlCol="0">
            <a:spAutoFit/>
          </a:bodyPr>
          <a:lstStyle/>
          <a:p>
            <a:pPr algn="ctr"/>
            <a:r>
              <a:rPr lang="en-US" sz="1600" b="1" dirty="0" smtClean="0"/>
              <a:t>39%</a:t>
            </a:r>
            <a:endParaRPr lang="en-US" sz="1600" b="1" dirty="0"/>
          </a:p>
        </p:txBody>
      </p:sp>
      <p:sp>
        <p:nvSpPr>
          <p:cNvPr id="17" name="Down Arrow 16"/>
          <p:cNvSpPr/>
          <p:nvPr/>
        </p:nvSpPr>
        <p:spPr>
          <a:xfrm>
            <a:off x="3962400" y="3234154"/>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2DB7BADE-0B1D-453C-A83A-6DD426B4B6A5}" type="slidenum">
              <a:rPr lang="en-US" smtClean="0"/>
              <a:pPr/>
              <a:t>14</a:t>
            </a:fld>
            <a:endParaRPr lang="en-US"/>
          </a:p>
        </p:txBody>
      </p:sp>
      <p:sp>
        <p:nvSpPr>
          <p:cNvPr id="4" name="Rectangle 3"/>
          <p:cNvSpPr/>
          <p:nvPr/>
        </p:nvSpPr>
        <p:spPr>
          <a:xfrm>
            <a:off x="304800" y="6400800"/>
            <a:ext cx="4966611" cy="338554"/>
          </a:xfrm>
          <a:prstGeom prst="rect">
            <a:avLst/>
          </a:prstGeom>
        </p:spPr>
        <p:txBody>
          <a:bodyPr wrap="none">
            <a:spAutoFit/>
          </a:bodyPr>
          <a:lstStyle/>
          <a:p>
            <a:r>
              <a:rPr lang="hr-HR" sz="1600" i="1" dirty="0" smtClean="0"/>
              <a:t>Alshogran OY. Drug </a:t>
            </a:r>
            <a:r>
              <a:rPr lang="hr-HR" sz="1600" i="1" dirty="0"/>
              <a:t>Metab Dispos. 2015 Jan;43(1):100-6.</a:t>
            </a:r>
            <a:endParaRPr lang="en-US" sz="1600" i="1" dirty="0"/>
          </a:p>
        </p:txBody>
      </p:sp>
    </p:spTree>
    <p:extLst>
      <p:ext uri="{BB962C8B-B14F-4D97-AF65-F5344CB8AC3E}">
        <p14:creationId xmlns:p14="http://schemas.microsoft.com/office/powerpoint/2010/main" val="2190707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304800"/>
            <a:ext cx="9144000" cy="685800"/>
          </a:xfrm>
          <a:solidFill>
            <a:schemeClr val="bg2"/>
          </a:solidFill>
        </p:spPr>
        <p:txBody>
          <a:bodyPr>
            <a:normAutofit/>
          </a:bodyPr>
          <a:lstStyle/>
          <a:p>
            <a:r>
              <a:rPr lang="en-US" sz="3200" b="1" dirty="0" smtClean="0"/>
              <a:t>Warfarin Reduction is Decreased in Microsomes</a:t>
            </a:r>
            <a:endParaRPr lang="en-US" sz="3200" b="1" dirty="0"/>
          </a:p>
        </p:txBody>
      </p:sp>
      <p:cxnSp>
        <p:nvCxnSpPr>
          <p:cNvPr id="17" name="Straight Connector 16"/>
          <p:cNvCxnSpPr/>
          <p:nvPr/>
        </p:nvCxnSpPr>
        <p:spPr>
          <a:xfrm flipH="1">
            <a:off x="76200" y="63246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pic>
        <p:nvPicPr>
          <p:cNvPr id="37892" name="Picture 4"/>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75104"/>
            <a:ext cx="3995928" cy="2441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3" name="Picture 5"/>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978152"/>
            <a:ext cx="3995928" cy="2441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ight Brace 24"/>
          <p:cNvSpPr/>
          <p:nvPr/>
        </p:nvSpPr>
        <p:spPr>
          <a:xfrm>
            <a:off x="3657600" y="2968752"/>
            <a:ext cx="228600" cy="3810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26" name="TextBox 25"/>
          <p:cNvSpPr txBox="1"/>
          <p:nvPr/>
        </p:nvSpPr>
        <p:spPr>
          <a:xfrm>
            <a:off x="3809274" y="2968752"/>
            <a:ext cx="762726" cy="338554"/>
          </a:xfrm>
          <a:prstGeom prst="rect">
            <a:avLst/>
          </a:prstGeom>
          <a:noFill/>
        </p:spPr>
        <p:txBody>
          <a:bodyPr wrap="square" rtlCol="0">
            <a:spAutoFit/>
          </a:bodyPr>
          <a:lstStyle/>
          <a:p>
            <a:pPr algn="ctr"/>
            <a:r>
              <a:rPr lang="en-US" sz="1600" b="1" dirty="0" smtClean="0"/>
              <a:t>43%</a:t>
            </a:r>
            <a:endParaRPr lang="en-US" sz="1600" b="1" dirty="0"/>
          </a:p>
        </p:txBody>
      </p:sp>
      <p:sp>
        <p:nvSpPr>
          <p:cNvPr id="27" name="Down Arrow 26"/>
          <p:cNvSpPr/>
          <p:nvPr/>
        </p:nvSpPr>
        <p:spPr>
          <a:xfrm>
            <a:off x="3886200" y="297180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Brace 27"/>
          <p:cNvSpPr/>
          <p:nvPr/>
        </p:nvSpPr>
        <p:spPr>
          <a:xfrm>
            <a:off x="8153400" y="2667000"/>
            <a:ext cx="228600" cy="7620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29" name="TextBox 28"/>
          <p:cNvSpPr txBox="1"/>
          <p:nvPr/>
        </p:nvSpPr>
        <p:spPr>
          <a:xfrm>
            <a:off x="8305800" y="2819400"/>
            <a:ext cx="762000" cy="338554"/>
          </a:xfrm>
          <a:prstGeom prst="rect">
            <a:avLst/>
          </a:prstGeom>
          <a:noFill/>
        </p:spPr>
        <p:txBody>
          <a:bodyPr wrap="square" rtlCol="0">
            <a:spAutoFit/>
          </a:bodyPr>
          <a:lstStyle/>
          <a:p>
            <a:pPr algn="ctr"/>
            <a:r>
              <a:rPr lang="en-US" sz="1600" b="1" dirty="0" smtClean="0"/>
              <a:t>87%</a:t>
            </a:r>
            <a:endParaRPr lang="en-US" sz="1600" b="1" dirty="0"/>
          </a:p>
        </p:txBody>
      </p:sp>
      <p:sp>
        <p:nvSpPr>
          <p:cNvPr id="30" name="Down Arrow 29"/>
          <p:cNvSpPr/>
          <p:nvPr/>
        </p:nvSpPr>
        <p:spPr>
          <a:xfrm>
            <a:off x="8382000" y="289560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2DB7BADE-0B1D-453C-A83A-6DD426B4B6A5}" type="slidenum">
              <a:rPr lang="en-US" smtClean="0"/>
              <a:pPr/>
              <a:t>15</a:t>
            </a:fld>
            <a:endParaRPr lang="en-US"/>
          </a:p>
        </p:txBody>
      </p:sp>
      <p:sp>
        <p:nvSpPr>
          <p:cNvPr id="16" name="Rectangle 15"/>
          <p:cNvSpPr/>
          <p:nvPr/>
        </p:nvSpPr>
        <p:spPr>
          <a:xfrm>
            <a:off x="304800" y="6400800"/>
            <a:ext cx="4966611" cy="338554"/>
          </a:xfrm>
          <a:prstGeom prst="rect">
            <a:avLst/>
          </a:prstGeom>
        </p:spPr>
        <p:txBody>
          <a:bodyPr wrap="none">
            <a:spAutoFit/>
          </a:bodyPr>
          <a:lstStyle/>
          <a:p>
            <a:r>
              <a:rPr lang="hr-HR" sz="1600" i="1" dirty="0" smtClean="0"/>
              <a:t>Alshogran OY. Drug </a:t>
            </a:r>
            <a:r>
              <a:rPr lang="hr-HR" sz="1600" i="1" dirty="0"/>
              <a:t>Metab Dispos. 2015 Jan;43(1):100-6.</a:t>
            </a:r>
            <a:endParaRPr lang="en-US" sz="1600" i="1" dirty="0"/>
          </a:p>
        </p:txBody>
      </p:sp>
    </p:spTree>
    <p:extLst>
      <p:ext uri="{BB962C8B-B14F-4D97-AF65-F5344CB8AC3E}">
        <p14:creationId xmlns:p14="http://schemas.microsoft.com/office/powerpoint/2010/main" val="8447155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89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animBg="1"/>
      <p:bldP spid="28" grpId="0" animBg="1"/>
      <p:bldP spid="29" grpId="0"/>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792162"/>
          </a:xfrm>
          <a:solidFill>
            <a:schemeClr val="bg2"/>
          </a:solidFill>
        </p:spPr>
        <p:txBody>
          <a:bodyPr>
            <a:noAutofit/>
          </a:bodyPr>
          <a:lstStyle/>
          <a:p>
            <a:r>
              <a:rPr lang="en-US" sz="3100" b="1" dirty="0" smtClean="0"/>
              <a:t>Decreased Protein Expression of Rat Hepatic Reductases in CKD</a:t>
            </a:r>
            <a:endParaRPr lang="en-US" sz="3100" b="1" dirty="0"/>
          </a:p>
        </p:txBody>
      </p:sp>
      <p:cxnSp>
        <p:nvCxnSpPr>
          <p:cNvPr id="7" name="Straight Connector 6"/>
          <p:cNvCxnSpPr/>
          <p:nvPr/>
        </p:nvCxnSpPr>
        <p:spPr>
          <a:xfrm flipH="1">
            <a:off x="76200" y="63246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756" y="1628773"/>
            <a:ext cx="6355644" cy="3990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16</a:t>
            </a:fld>
            <a:endParaRPr lang="en-US"/>
          </a:p>
        </p:txBody>
      </p:sp>
      <p:sp>
        <p:nvSpPr>
          <p:cNvPr id="8" name="Rectangle 7"/>
          <p:cNvSpPr/>
          <p:nvPr/>
        </p:nvSpPr>
        <p:spPr>
          <a:xfrm>
            <a:off x="304800" y="6400800"/>
            <a:ext cx="4966611" cy="338554"/>
          </a:xfrm>
          <a:prstGeom prst="rect">
            <a:avLst/>
          </a:prstGeom>
        </p:spPr>
        <p:txBody>
          <a:bodyPr wrap="none">
            <a:spAutoFit/>
          </a:bodyPr>
          <a:lstStyle/>
          <a:p>
            <a:r>
              <a:rPr lang="hr-HR" sz="1600" i="1" dirty="0" smtClean="0"/>
              <a:t>Alshogran OY. Drug </a:t>
            </a:r>
            <a:r>
              <a:rPr lang="hr-HR" sz="1600" i="1" dirty="0"/>
              <a:t>Metab Dispos. 2015 Jan;43(1):100-6.</a:t>
            </a:r>
            <a:endParaRPr lang="en-US" sz="1600" i="1" dirty="0"/>
          </a:p>
        </p:txBody>
      </p:sp>
    </p:spTree>
    <p:extLst>
      <p:ext uri="{BB962C8B-B14F-4D97-AF65-F5344CB8AC3E}">
        <p14:creationId xmlns:p14="http://schemas.microsoft.com/office/powerpoint/2010/main" val="56214254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a:solidFill>
            <a:schemeClr val="bg2"/>
          </a:solidFill>
        </p:spPr>
        <p:txBody>
          <a:bodyPr>
            <a:noAutofit/>
          </a:bodyPr>
          <a:lstStyle/>
          <a:p>
            <a:r>
              <a:rPr lang="en-US" sz="3200" b="1" dirty="0" smtClean="0"/>
              <a:t>Patients Demographics &amp; Clinical Data</a:t>
            </a:r>
            <a:endParaRPr lang="en-US" sz="3200" b="1" dirty="0"/>
          </a:p>
        </p:txBody>
      </p:sp>
      <p:graphicFrame>
        <p:nvGraphicFramePr>
          <p:cNvPr id="4" name="Table 3"/>
          <p:cNvGraphicFramePr>
            <a:graphicFrameLocks noGrp="1"/>
          </p:cNvGraphicFramePr>
          <p:nvPr>
            <p:extLst>
              <p:ext uri="{D42A27DB-BD31-4B8C-83A1-F6EECF244321}">
                <p14:modId xmlns:p14="http://schemas.microsoft.com/office/powerpoint/2010/main" val="1620699972"/>
              </p:ext>
            </p:extLst>
          </p:nvPr>
        </p:nvGraphicFramePr>
        <p:xfrm>
          <a:off x="914400" y="1038486"/>
          <a:ext cx="7162798" cy="5057514"/>
        </p:xfrm>
        <a:graphic>
          <a:graphicData uri="http://schemas.openxmlformats.org/drawingml/2006/table">
            <a:tbl>
              <a:tblPr/>
              <a:tblGrid>
                <a:gridCol w="3124200"/>
                <a:gridCol w="158750"/>
                <a:gridCol w="1365250"/>
                <a:gridCol w="334781"/>
                <a:gridCol w="1265419"/>
                <a:gridCol w="200385"/>
                <a:gridCol w="714013"/>
              </a:tblGrid>
              <a:tr h="210859">
                <a:tc rowSpan="2">
                  <a:txBody>
                    <a:bodyPr/>
                    <a:lstStyle/>
                    <a:p>
                      <a:pPr algn="l" fontAlgn="ctr"/>
                      <a:r>
                        <a:rPr lang="en-US" sz="1600" b="1" i="0" u="none" strike="noStrike" dirty="0">
                          <a:effectLst/>
                          <a:latin typeface="Times New Roman" panose="02020603050405020304" pitchFamily="18" charset="0"/>
                          <a:cs typeface="Times New Roman" panose="02020603050405020304" pitchFamily="18" charset="0"/>
                        </a:rPr>
                        <a:t>Characteristic</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600" b="0" i="0" u="none" strike="noStrike" dirty="0">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chemeClr val="accent1">
                        <a:lumMod val="40000"/>
                        <a:lumOff val="60000"/>
                      </a:schemeClr>
                    </a:solidFill>
                  </a:tcPr>
                </a:tc>
                <a:tc rowSpan="2">
                  <a:txBody>
                    <a:bodyPr/>
                    <a:lstStyle/>
                    <a:p>
                      <a:pPr algn="l" fontAlgn="ctr"/>
                      <a:r>
                        <a:rPr lang="en-US" sz="1600" b="1" i="0" u="none" strike="noStrike" dirty="0">
                          <a:effectLst/>
                          <a:latin typeface="Times New Roman" panose="02020603050405020304" pitchFamily="18" charset="0"/>
                          <a:cs typeface="Times New Roman" panose="02020603050405020304" pitchFamily="18" charset="0"/>
                        </a:rPr>
                        <a:t>Control </a:t>
                      </a:r>
                      <a:endParaRPr lang="en-US" sz="1600" b="1" i="0" u="none" strike="noStrike" dirty="0" smtClean="0">
                        <a:effectLst/>
                        <a:latin typeface="Times New Roman" panose="02020603050405020304" pitchFamily="18" charset="0"/>
                        <a:cs typeface="Times New Roman" panose="02020603050405020304" pitchFamily="18" charset="0"/>
                      </a:endParaRPr>
                    </a:p>
                    <a:p>
                      <a:pPr algn="l" fontAlgn="ctr"/>
                      <a:r>
                        <a:rPr lang="en-US" sz="1600" b="1" i="0" u="none" strike="noStrike" dirty="0" smtClean="0">
                          <a:effectLst/>
                          <a:latin typeface="Times New Roman" panose="02020603050405020304" pitchFamily="18" charset="0"/>
                          <a:cs typeface="Times New Roman" panose="02020603050405020304" pitchFamily="18" charset="0"/>
                        </a:rPr>
                        <a:t>(</a:t>
                      </a:r>
                      <a:r>
                        <a:rPr lang="en-US" sz="1600" b="1" i="0" u="none" strike="noStrike" dirty="0">
                          <a:effectLst/>
                          <a:latin typeface="Times New Roman" panose="02020603050405020304" pitchFamily="18" charset="0"/>
                          <a:cs typeface="Times New Roman" panose="02020603050405020304" pitchFamily="18" charset="0"/>
                        </a:rPr>
                        <a:t>n=11)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600" b="1" i="0" u="none" strike="noStrike" dirty="0">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chemeClr val="accent1">
                        <a:lumMod val="40000"/>
                        <a:lumOff val="60000"/>
                      </a:schemeClr>
                    </a:solidFill>
                  </a:tcPr>
                </a:tc>
                <a:tc rowSpan="2">
                  <a:txBody>
                    <a:bodyPr/>
                    <a:lstStyle/>
                    <a:p>
                      <a:pPr algn="l" fontAlgn="ctr"/>
                      <a:r>
                        <a:rPr lang="en-US" sz="1600" b="1" i="0" u="none" strike="noStrike" dirty="0">
                          <a:effectLst/>
                          <a:latin typeface="Times New Roman" panose="02020603050405020304" pitchFamily="18" charset="0"/>
                          <a:cs typeface="Times New Roman" panose="02020603050405020304" pitchFamily="18" charset="0"/>
                        </a:rPr>
                        <a:t>ESRD </a:t>
                      </a:r>
                      <a:endParaRPr lang="en-US" sz="1600" b="1" i="0" u="none" strike="noStrike" dirty="0" smtClean="0">
                        <a:effectLst/>
                        <a:latin typeface="Times New Roman" panose="02020603050405020304" pitchFamily="18" charset="0"/>
                        <a:cs typeface="Times New Roman" panose="02020603050405020304" pitchFamily="18" charset="0"/>
                      </a:endParaRPr>
                    </a:p>
                    <a:p>
                      <a:pPr algn="l" fontAlgn="ctr"/>
                      <a:r>
                        <a:rPr lang="en-US" sz="1600" b="1" i="0" u="none" strike="noStrike" dirty="0" smtClean="0">
                          <a:effectLst/>
                          <a:latin typeface="Times New Roman" panose="02020603050405020304" pitchFamily="18" charset="0"/>
                          <a:cs typeface="Times New Roman" panose="02020603050405020304" pitchFamily="18" charset="0"/>
                        </a:rPr>
                        <a:t>(</a:t>
                      </a:r>
                      <a:r>
                        <a:rPr lang="en-US" sz="1600" b="1" i="0" u="none" strike="noStrike" dirty="0">
                          <a:effectLst/>
                          <a:latin typeface="Times New Roman" panose="02020603050405020304" pitchFamily="18" charset="0"/>
                          <a:cs typeface="Times New Roman" panose="02020603050405020304" pitchFamily="18" charset="0"/>
                        </a:rPr>
                        <a:t>n=10)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600" b="1" i="0" u="none" strike="noStrike" dirty="0">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chemeClr val="accent1">
                        <a:lumMod val="40000"/>
                        <a:lumOff val="60000"/>
                      </a:schemeClr>
                    </a:solidFill>
                  </a:tcPr>
                </a:tc>
                <a:tc rowSpan="2">
                  <a:txBody>
                    <a:bodyPr/>
                    <a:lstStyle/>
                    <a:p>
                      <a:pPr algn="ctr" fontAlgn="ctr"/>
                      <a:r>
                        <a:rPr lang="en-US" sz="1600" b="1" i="1" u="none" strike="noStrike" dirty="0">
                          <a:effectLst/>
                          <a:latin typeface="Times New Roman" panose="02020603050405020304" pitchFamily="18" charset="0"/>
                          <a:cs typeface="Times New Roman" panose="02020603050405020304" pitchFamily="18" charset="0"/>
                        </a:rPr>
                        <a:t>P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r>
              <a:tr h="210859">
                <a:tc vMerge="1">
                  <a:txBody>
                    <a:bodyPr/>
                    <a:lstStyle/>
                    <a:p>
                      <a:endParaRPr lang="en-US"/>
                    </a:p>
                  </a:txBody>
                  <a:tcPr/>
                </a:tc>
                <a:tc>
                  <a:txBody>
                    <a:bodyPr/>
                    <a:lstStyle/>
                    <a:p>
                      <a:pPr algn="ctr" fontAlgn="ctr"/>
                      <a:r>
                        <a:rPr lang="en-US" sz="1600" b="0" i="0" u="none" strike="noStrike">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accent1">
                        <a:lumMod val="40000"/>
                        <a:lumOff val="60000"/>
                      </a:schemeClr>
                    </a:solidFill>
                  </a:tcPr>
                </a:tc>
                <a:tc vMerge="1">
                  <a:txBody>
                    <a:bodyPr/>
                    <a:lstStyle/>
                    <a:p>
                      <a:endParaRPr lang="en-US"/>
                    </a:p>
                  </a:txBody>
                  <a:tcPr/>
                </a:tc>
                <a:tc>
                  <a:txBody>
                    <a:bodyPr/>
                    <a:lstStyle/>
                    <a:p>
                      <a:pPr algn="l" fontAlgn="ctr"/>
                      <a:r>
                        <a:rPr lang="en-US" sz="1600" b="1" i="0" u="none" strike="noStrike">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accent1">
                        <a:lumMod val="40000"/>
                        <a:lumOff val="60000"/>
                      </a:schemeClr>
                    </a:solidFill>
                  </a:tcPr>
                </a:tc>
                <a:tc vMerge="1">
                  <a:txBody>
                    <a:bodyPr/>
                    <a:lstStyle/>
                    <a:p>
                      <a:endParaRPr lang="en-US"/>
                    </a:p>
                  </a:txBody>
                  <a:tcPr/>
                </a:tc>
                <a:tc>
                  <a:txBody>
                    <a:bodyPr/>
                    <a:lstStyle/>
                    <a:p>
                      <a:pPr algn="ctr" fontAlgn="ctr"/>
                      <a:r>
                        <a:rPr lang="en-US" sz="1600" b="1" i="0" u="none" strike="noStrike" dirty="0">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chemeClr val="accent1">
                        <a:lumMod val="40000"/>
                        <a:lumOff val="60000"/>
                      </a:schemeClr>
                    </a:solidFill>
                  </a:tcPr>
                </a:tc>
                <a:tc vMerge="1">
                  <a:txBody>
                    <a:bodyPr/>
                    <a:lstStyle/>
                    <a:p>
                      <a:endParaRPr lang="en-US"/>
                    </a:p>
                  </a:txBody>
                  <a:tcPr/>
                </a:tc>
              </a:tr>
              <a:tr h="331470">
                <a:tc>
                  <a:txBody>
                    <a:bodyPr/>
                    <a:lstStyle/>
                    <a:p>
                      <a:pPr algn="l" fontAlgn="ctr"/>
                      <a:r>
                        <a:rPr lang="en-US" sz="1500" b="1" i="0" u="none" strike="noStrike" dirty="0">
                          <a:effectLst/>
                          <a:latin typeface="Times New Roman" panose="02020603050405020304" pitchFamily="18" charset="0"/>
                          <a:cs typeface="Times New Roman" panose="02020603050405020304" pitchFamily="18" charset="0"/>
                        </a:rPr>
                        <a:t>Age (</a:t>
                      </a:r>
                      <a:r>
                        <a:rPr lang="en-US" sz="1500" b="1" i="0" u="none" strike="noStrike" dirty="0" err="1">
                          <a:effectLst/>
                          <a:latin typeface="Times New Roman" panose="02020603050405020304" pitchFamily="18" charset="0"/>
                          <a:cs typeface="Times New Roman" panose="02020603050405020304" pitchFamily="18" charset="0"/>
                        </a:rPr>
                        <a:t>yr</a:t>
                      </a:r>
                      <a:r>
                        <a:rPr lang="en-US" sz="1500" b="1" i="0" u="none" strike="noStrike" dirty="0">
                          <a:effectLst/>
                          <a:latin typeface="Times New Roman" panose="02020603050405020304" pitchFamily="18" charset="0"/>
                          <a:cs typeface="Times New Roman" panose="02020603050405020304" pitchFamily="18" charset="0"/>
                        </a:rPr>
                        <a:t>; mean ± SD)</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70.9 ± 9.7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74.8 ± 5.3</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smtClean="0">
                          <a:effectLst/>
                          <a:latin typeface="Times New Roman" panose="02020603050405020304" pitchFamily="18" charset="0"/>
                          <a:cs typeface="Times New Roman" panose="02020603050405020304" pitchFamily="18" charset="0"/>
                        </a:rPr>
                        <a:t>NS</a:t>
                      </a: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r h="210859">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0859">
                <a:tc>
                  <a:txBody>
                    <a:bodyPr/>
                    <a:lstStyle/>
                    <a:p>
                      <a:pPr algn="l" fontAlgn="ctr"/>
                      <a:r>
                        <a:rPr lang="en-US" sz="1500" b="1" i="0" u="none" strike="noStrike" dirty="0">
                          <a:effectLst/>
                          <a:latin typeface="Times New Roman" panose="02020603050405020304" pitchFamily="18" charset="0"/>
                          <a:cs typeface="Times New Roman" panose="02020603050405020304" pitchFamily="18" charset="0"/>
                        </a:rPr>
                        <a:t>BMI (</a:t>
                      </a:r>
                      <a:r>
                        <a:rPr lang="en-US" sz="1500" b="1" i="0" u="none" strike="noStrike" dirty="0" smtClean="0">
                          <a:effectLst/>
                          <a:latin typeface="Times New Roman" panose="02020603050405020304" pitchFamily="18" charset="0"/>
                          <a:cs typeface="Times New Roman" panose="02020603050405020304" pitchFamily="18" charset="0"/>
                        </a:rPr>
                        <a:t>kg/m</a:t>
                      </a:r>
                      <a:r>
                        <a:rPr lang="en-US" sz="1600" b="1" baseline="30000" dirty="0" smtClean="0"/>
                        <a:t>2</a:t>
                      </a:r>
                      <a:r>
                        <a:rPr lang="en-US" sz="1500" b="1" i="0" u="none" strike="noStrike" dirty="0" smtClean="0">
                          <a:effectLst/>
                          <a:latin typeface="Times New Roman" panose="02020603050405020304" pitchFamily="18" charset="0"/>
                          <a:cs typeface="Times New Roman" panose="02020603050405020304" pitchFamily="18" charset="0"/>
                        </a:rPr>
                        <a:t>; </a:t>
                      </a:r>
                      <a:r>
                        <a:rPr lang="en-US" sz="1500" b="1" i="0" u="none" strike="noStrike" dirty="0">
                          <a:effectLst/>
                          <a:latin typeface="Times New Roman" panose="02020603050405020304" pitchFamily="18" charset="0"/>
                          <a:cs typeface="Times New Roman" panose="02020603050405020304" pitchFamily="18" charset="0"/>
                        </a:rPr>
                        <a:t>mean ± SD)</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dirty="0">
                          <a:effectLst/>
                          <a:latin typeface="Times New Roman" panose="02020603050405020304" pitchFamily="18" charset="0"/>
                          <a:cs typeface="Times New Roman" panose="02020603050405020304" pitchFamily="18" charset="0"/>
                        </a:rPr>
                        <a:t>22.7 ± 4.8</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dirty="0">
                          <a:effectLst/>
                          <a:latin typeface="Times New Roman" panose="02020603050405020304" pitchFamily="18" charset="0"/>
                          <a:cs typeface="Times New Roman" panose="02020603050405020304" pitchFamily="18" charset="0"/>
                        </a:rPr>
                        <a:t>25.8 ± 7.3</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r>
                        <a:rPr lang="en-US" sz="1500" b="0" i="0" u="none" strike="noStrike" dirty="0" smtClean="0">
                          <a:effectLst/>
                          <a:latin typeface="Times New Roman" panose="02020603050405020304" pitchFamily="18" charset="0"/>
                          <a:cs typeface="Times New Roman" panose="02020603050405020304" pitchFamily="18" charset="0"/>
                        </a:rPr>
                        <a:t>NS</a:t>
                      </a: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0859">
                <a:tc>
                  <a:txBody>
                    <a:bodyPr/>
                    <a:lstStyle/>
                    <a:p>
                      <a:pPr algn="l" fontAlgn="ctr"/>
                      <a:r>
                        <a:rPr lang="en-US" sz="1500" b="0" i="0" u="none" strike="noStrike" dirty="0">
                          <a:effectLst/>
                          <a:latin typeface="Times New Roman" panose="02020603050405020304" pitchFamily="18" charset="0"/>
                          <a:cs typeface="Times New Roman" panose="02020603050405020304" pitchFamily="18" charset="0"/>
                        </a:rPr>
                        <a:t>   Missing (n)</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1</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0</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0859">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0859">
                <a:tc>
                  <a:txBody>
                    <a:bodyPr/>
                    <a:lstStyle/>
                    <a:p>
                      <a:pPr algn="l" fontAlgn="ctr"/>
                      <a:r>
                        <a:rPr lang="en-US" sz="1500" b="1" i="0" u="none" strike="noStrike" dirty="0">
                          <a:effectLst/>
                          <a:latin typeface="Times New Roman" panose="02020603050405020304" pitchFamily="18" charset="0"/>
                          <a:cs typeface="Times New Roman" panose="02020603050405020304" pitchFamily="18" charset="0"/>
                        </a:rPr>
                        <a:t>Gender [n (%)]</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rowSpan="4">
                  <a:txBody>
                    <a:bodyPr/>
                    <a:lstStyle/>
                    <a:p>
                      <a:pPr algn="ctr" fontAlgn="ctr"/>
                      <a:r>
                        <a:rPr lang="en-US" sz="1500" b="0" i="0" u="none" strike="noStrike" dirty="0" smtClean="0">
                          <a:effectLst/>
                          <a:latin typeface="Times New Roman" panose="02020603050405020304" pitchFamily="18" charset="0"/>
                          <a:cs typeface="Times New Roman" panose="02020603050405020304" pitchFamily="18" charset="0"/>
                        </a:rPr>
                        <a:t>NS</a:t>
                      </a: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0859">
                <a:tc>
                  <a:txBody>
                    <a:bodyPr/>
                    <a:lstStyle/>
                    <a:p>
                      <a:pPr algn="l" fontAlgn="ctr"/>
                      <a:r>
                        <a:rPr lang="en-US" sz="1500" b="0" i="0" u="none" strike="noStrike" dirty="0">
                          <a:effectLst/>
                          <a:latin typeface="Times New Roman" panose="02020603050405020304" pitchFamily="18" charset="0"/>
                          <a:cs typeface="Times New Roman" panose="02020603050405020304" pitchFamily="18" charset="0"/>
                        </a:rPr>
                        <a:t>   Male</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7 (63.6)</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7 (70%)</a:t>
                      </a: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vMerge="1">
                  <a:txBody>
                    <a:bodyPr/>
                    <a:lstStyle/>
                    <a:p>
                      <a:endParaRPr lang="en-US"/>
                    </a:p>
                  </a:txBody>
                  <a:tcPr/>
                </a:tc>
              </a:tr>
              <a:tr h="210859">
                <a:tc>
                  <a:txBody>
                    <a:bodyPr/>
                    <a:lstStyle/>
                    <a:p>
                      <a:pPr algn="l" fontAlgn="ctr"/>
                      <a:r>
                        <a:rPr lang="en-US" sz="1500" b="0" i="0" u="none" strike="noStrike" dirty="0">
                          <a:effectLst/>
                          <a:latin typeface="Times New Roman" panose="02020603050405020304" pitchFamily="18" charset="0"/>
                          <a:cs typeface="Times New Roman" panose="02020603050405020304" pitchFamily="18" charset="0"/>
                        </a:rPr>
                        <a:t>   Female</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3 (27.3)</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3 (30%)</a:t>
                      </a: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vMerge="1">
                  <a:txBody>
                    <a:bodyPr/>
                    <a:lstStyle/>
                    <a:p>
                      <a:endParaRPr lang="en-US"/>
                    </a:p>
                  </a:txBody>
                  <a:tcPr/>
                </a:tc>
              </a:tr>
              <a:tr h="210859">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   Missing </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1 (9.1)</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0 (0)</a:t>
                      </a: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vMerge="1">
                  <a:txBody>
                    <a:bodyPr/>
                    <a:lstStyle/>
                    <a:p>
                      <a:endParaRPr lang="en-US"/>
                    </a:p>
                  </a:txBody>
                  <a:tcPr/>
                </a:tc>
              </a:tr>
              <a:tr h="210859">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0859">
                <a:tc>
                  <a:txBody>
                    <a:bodyPr/>
                    <a:lstStyle/>
                    <a:p>
                      <a:pPr algn="l" fontAlgn="ctr"/>
                      <a:r>
                        <a:rPr lang="en-US" sz="1500" b="1" i="0" u="none" strike="noStrike" dirty="0">
                          <a:effectLst/>
                          <a:latin typeface="Times New Roman" panose="02020603050405020304" pitchFamily="18" charset="0"/>
                          <a:cs typeface="Times New Roman" panose="02020603050405020304" pitchFamily="18" charset="0"/>
                        </a:rPr>
                        <a:t>Race [n (%)]</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rowSpan="3">
                  <a:txBody>
                    <a:bodyPr/>
                    <a:lstStyle/>
                    <a:p>
                      <a:pPr algn="ctr" fontAlgn="ctr"/>
                      <a:r>
                        <a:rPr lang="en-US" sz="1500" b="0" i="0" u="none" strike="noStrike" dirty="0" smtClean="0">
                          <a:effectLst/>
                          <a:latin typeface="Times New Roman" panose="02020603050405020304" pitchFamily="18" charset="0"/>
                          <a:cs typeface="Times New Roman" panose="02020603050405020304" pitchFamily="18" charset="0"/>
                        </a:rPr>
                        <a:t>NS</a:t>
                      </a: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210859">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   Caucasian</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11 (100)</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8 (80)</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vMerge="1">
                  <a:txBody>
                    <a:bodyPr/>
                    <a:lstStyle/>
                    <a:p>
                      <a:endParaRPr lang="en-US"/>
                    </a:p>
                  </a:txBody>
                  <a:tcPr/>
                </a:tc>
              </a:tr>
              <a:tr h="210859">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   African</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0 (0)</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2 (20)</a:t>
                      </a: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vMerge="1">
                  <a:txBody>
                    <a:bodyPr/>
                    <a:lstStyle/>
                    <a:p>
                      <a:endParaRPr lang="en-US"/>
                    </a:p>
                  </a:txBody>
                  <a:tcPr/>
                </a:tc>
              </a:tr>
              <a:tr h="210859">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r>
              <a:tr h="409314">
                <a:tc>
                  <a:txBody>
                    <a:bodyPr/>
                    <a:lstStyle/>
                    <a:p>
                      <a:pPr algn="l" fontAlgn="ctr"/>
                      <a:r>
                        <a:rPr lang="en-US" sz="1500" b="1" i="0" u="none" strike="noStrike" dirty="0">
                          <a:effectLst/>
                          <a:latin typeface="Times New Roman" panose="02020603050405020304" pitchFamily="18" charset="0"/>
                          <a:cs typeface="Times New Roman" panose="02020603050405020304" pitchFamily="18" charset="0"/>
                        </a:rPr>
                        <a:t>No. of Comorbid Conditions </a:t>
                      </a:r>
                      <a:r>
                        <a:rPr lang="en-US" sz="1500" b="1" i="0" u="none" strike="noStrike" dirty="0" smtClean="0">
                          <a:effectLst/>
                          <a:latin typeface="Times New Roman" panose="02020603050405020304" pitchFamily="18" charset="0"/>
                          <a:cs typeface="Times New Roman" panose="02020603050405020304" pitchFamily="18" charset="0"/>
                        </a:rPr>
                        <a:t>[</a:t>
                      </a:r>
                      <a:r>
                        <a:rPr lang="en-US" sz="1500" b="1" i="0" u="none" strike="noStrike" dirty="0">
                          <a:effectLst/>
                          <a:latin typeface="Times New Roman" panose="02020603050405020304" pitchFamily="18" charset="0"/>
                          <a:cs typeface="Times New Roman" panose="02020603050405020304" pitchFamily="18" charset="0"/>
                        </a:rPr>
                        <a:t>n </a:t>
                      </a:r>
                      <a:r>
                        <a:rPr lang="en-US" sz="1500" b="1" i="0" u="none" strike="noStrike" dirty="0" smtClean="0">
                          <a:effectLst/>
                          <a:latin typeface="Times New Roman" panose="02020603050405020304" pitchFamily="18" charset="0"/>
                          <a:cs typeface="Times New Roman" panose="02020603050405020304" pitchFamily="18" charset="0"/>
                        </a:rPr>
                        <a:t>(%)]</a:t>
                      </a:r>
                      <a:endParaRPr lang="en-US" sz="15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rowSpan="4">
                  <a:txBody>
                    <a:bodyPr/>
                    <a:lstStyle/>
                    <a:p>
                      <a:pPr algn="ctr" fontAlgn="ctr"/>
                      <a:r>
                        <a:rPr lang="en-US" sz="1500" b="0" i="0" u="none" strike="noStrike" dirty="0">
                          <a:effectLst/>
                          <a:latin typeface="Times New Roman" panose="02020603050405020304" pitchFamily="18" charset="0"/>
                          <a:cs typeface="Times New Roman" panose="02020603050405020304" pitchFamily="18" charset="0"/>
                        </a:rPr>
                        <a:t>0.016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r>
              <a:tr h="210859">
                <a:tc>
                  <a:txBody>
                    <a:bodyPr/>
                    <a:lstStyle/>
                    <a:p>
                      <a:pPr algn="l" fontAlgn="ctr"/>
                      <a:r>
                        <a:rPr lang="en-US" sz="1500" b="0" i="0" u="none" strike="noStrike" dirty="0">
                          <a:effectLst/>
                          <a:latin typeface="Times New Roman" panose="02020603050405020304" pitchFamily="18" charset="0"/>
                          <a:cs typeface="Times New Roman" panose="02020603050405020304" pitchFamily="18" charset="0"/>
                        </a:rPr>
                        <a:t>   </a:t>
                      </a:r>
                      <a:r>
                        <a:rPr lang="en-US" sz="1500" b="0" i="0" u="none" strike="noStrike" dirty="0" smtClean="0">
                          <a:effectLst/>
                          <a:latin typeface="Times New Roman" panose="02020603050405020304" pitchFamily="18" charset="0"/>
                          <a:cs typeface="Times New Roman" panose="02020603050405020304" pitchFamily="18" charset="0"/>
                        </a:rPr>
                        <a:t>0 </a:t>
                      </a:r>
                      <a:r>
                        <a:rPr lang="en-US" sz="1500" b="0" i="0" u="none" strike="noStrike" dirty="0">
                          <a:effectLst/>
                          <a:latin typeface="Times New Roman" panose="02020603050405020304" pitchFamily="18" charset="0"/>
                          <a:cs typeface="Times New Roman" panose="02020603050405020304" pitchFamily="18" charset="0"/>
                        </a:rPr>
                        <a:t>or </a:t>
                      </a:r>
                      <a:r>
                        <a:rPr lang="en-US" sz="1500" b="0" i="0" u="none" strike="noStrike" dirty="0" smtClean="0">
                          <a:effectLst/>
                          <a:latin typeface="Times New Roman" panose="02020603050405020304" pitchFamily="18" charset="0"/>
                          <a:cs typeface="Times New Roman" panose="02020603050405020304" pitchFamily="18" charset="0"/>
                        </a:rPr>
                        <a:t>1</a:t>
                      </a: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5 (45.5)</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0 (0)</a:t>
                      </a: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vMerge="1">
                  <a:txBody>
                    <a:bodyPr/>
                    <a:lstStyle/>
                    <a:p>
                      <a:endParaRPr lang="en-US"/>
                    </a:p>
                  </a:txBody>
                  <a:tcPr/>
                </a:tc>
              </a:tr>
              <a:tr h="210859">
                <a:tc>
                  <a:txBody>
                    <a:bodyPr/>
                    <a:lstStyle/>
                    <a:p>
                      <a:pPr algn="l" fontAlgn="ctr"/>
                      <a:r>
                        <a:rPr lang="en-US" sz="1500" b="0" i="0" u="none" strike="noStrike" dirty="0" smtClean="0">
                          <a:effectLst/>
                          <a:latin typeface="Times New Roman" panose="02020603050405020304" pitchFamily="18" charset="0"/>
                          <a:cs typeface="Times New Roman" panose="02020603050405020304" pitchFamily="18" charset="0"/>
                        </a:rPr>
                        <a:t>   2 - 4</a:t>
                      </a: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ctr"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6 (54.5)</a:t>
                      </a:r>
                    </a:p>
                  </a:txBody>
                  <a:tcPr marL="9525" marR="9525" marT="9525" marB="0" anchor="ctr">
                    <a:lnL>
                      <a:noFill/>
                    </a:lnL>
                    <a:lnR>
                      <a:noFill/>
                    </a:lnR>
                    <a:lnT>
                      <a:noFill/>
                    </a:lnT>
                    <a:lnB>
                      <a:noFill/>
                    </a:lnB>
                  </a:tcPr>
                </a:tc>
                <a:tc>
                  <a:txBody>
                    <a:bodyPr/>
                    <a:lstStyle/>
                    <a:p>
                      <a:pPr algn="l" fontAlgn="ctr"/>
                      <a:endParaRPr lang="en-US" sz="1500" b="0" i="0" u="none" strike="noStrike">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7 (70)</a:t>
                      </a:r>
                    </a:p>
                  </a:txBody>
                  <a:tcPr marL="9525" marR="9525" marT="9525" marB="0" anchor="ctr">
                    <a:lnL>
                      <a:noFill/>
                    </a:lnL>
                    <a:lnR>
                      <a:noFill/>
                    </a:lnR>
                    <a:lnT>
                      <a:noFill/>
                    </a:lnT>
                    <a:lnB>
                      <a:noFill/>
                    </a:lnB>
                  </a:tcPr>
                </a:tc>
                <a:tc>
                  <a:txBody>
                    <a:bodyPr/>
                    <a:lstStyle/>
                    <a:p>
                      <a:pPr algn="ctr" fontAlgn="ct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a:noFill/>
                    </a:lnB>
                  </a:tcPr>
                </a:tc>
                <a:tc vMerge="1">
                  <a:txBody>
                    <a:bodyPr/>
                    <a:lstStyle/>
                    <a:p>
                      <a:endParaRPr lang="en-US"/>
                    </a:p>
                  </a:txBody>
                  <a:tcPr/>
                </a:tc>
              </a:tr>
              <a:tr h="210859">
                <a:tc>
                  <a:txBody>
                    <a:bodyPr/>
                    <a:lstStyle/>
                    <a:p>
                      <a:pPr algn="l" fontAlgn="ctr"/>
                      <a:r>
                        <a:rPr lang="en-US" sz="1500" b="0" i="0" u="none" strike="noStrike" dirty="0">
                          <a:effectLst/>
                          <a:latin typeface="Times New Roman" panose="02020603050405020304" pitchFamily="18" charset="0"/>
                          <a:cs typeface="Times New Roman" panose="02020603050405020304" pitchFamily="18" charset="0"/>
                        </a:rPr>
                        <a:t>   </a:t>
                      </a:r>
                      <a:r>
                        <a:rPr lang="en-US" sz="1500" b="0" i="0" u="none" strike="noStrike" dirty="0" smtClean="0">
                          <a:effectLst/>
                          <a:latin typeface="Times New Roman" panose="02020603050405020304" pitchFamily="18" charset="0"/>
                          <a:cs typeface="Times New Roman" panose="02020603050405020304" pitchFamily="18" charset="0"/>
                        </a:rPr>
                        <a:t>≥5</a:t>
                      </a:r>
                      <a:endParaRPr lang="en-US" sz="15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500" b="0" i="0" u="none" strike="noStrike">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0 (0)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1500" b="0" i="0" u="none" strike="noStrike">
                          <a:effectLst/>
                          <a:latin typeface="Times New Roman" panose="02020603050405020304" pitchFamily="18" charset="0"/>
                          <a:cs typeface="Times New Roman" panose="02020603050405020304" pitchFamily="18" charset="0"/>
                        </a:rPr>
                        <a:t>3 (30)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effectLst/>
                          <a:latin typeface="Times New Roman" panose="02020603050405020304" pitchFamily="18" charset="0"/>
                          <a:cs typeface="Times New Roman" panose="02020603050405020304" pitchFamily="18" charset="0"/>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en-US"/>
                    </a:p>
                  </a:txBody>
                  <a:tcPr/>
                </a:tc>
              </a:tr>
            </a:tbl>
          </a:graphicData>
        </a:graphic>
      </p:graphicFrame>
      <p:sp>
        <p:nvSpPr>
          <p:cNvPr id="3" name="Rectangle 2"/>
          <p:cNvSpPr/>
          <p:nvPr/>
        </p:nvSpPr>
        <p:spPr>
          <a:xfrm>
            <a:off x="304800" y="6258580"/>
            <a:ext cx="7848600" cy="523220"/>
          </a:xfrm>
          <a:prstGeom prst="rect">
            <a:avLst/>
          </a:prstGeom>
        </p:spPr>
        <p:txBody>
          <a:bodyPr wrap="square">
            <a:spAutoFit/>
          </a:bodyPr>
          <a:lstStyle/>
          <a:p>
            <a:r>
              <a:rPr lang="en-US" sz="1400" i="1" dirty="0" smtClean="0"/>
              <a:t>Comorbid </a:t>
            </a:r>
            <a:r>
              <a:rPr lang="en-US" sz="1400" i="1" dirty="0"/>
              <a:t>conditions </a:t>
            </a:r>
            <a:r>
              <a:rPr lang="en-US" sz="1400" i="1" dirty="0" smtClean="0"/>
              <a:t>were </a:t>
            </a:r>
            <a:r>
              <a:rPr lang="en-US" sz="1400" i="1" dirty="0"/>
              <a:t>hypertension (10 patients), congestive heart failure (8), diabetes (6), chronic obstructive pulmonary disease (5), and coronary artery disease (4) </a:t>
            </a:r>
          </a:p>
        </p:txBody>
      </p:sp>
      <p:cxnSp>
        <p:nvCxnSpPr>
          <p:cNvPr id="5" name="Straight Connector 4"/>
          <p:cNvCxnSpPr/>
          <p:nvPr/>
        </p:nvCxnSpPr>
        <p:spPr>
          <a:xfrm flipH="1">
            <a:off x="76200" y="60960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6" name="Slide Number Placeholder 5"/>
          <p:cNvSpPr>
            <a:spLocks noGrp="1"/>
          </p:cNvSpPr>
          <p:nvPr>
            <p:ph type="sldNum" sz="quarter" idx="12"/>
          </p:nvPr>
        </p:nvSpPr>
        <p:spPr/>
        <p:txBody>
          <a:bodyPr/>
          <a:lstStyle/>
          <a:p>
            <a:fld id="{2DB7BADE-0B1D-453C-A83A-6DD426B4B6A5}" type="slidenum">
              <a:rPr lang="en-US" smtClean="0"/>
              <a:pPr/>
              <a:t>17</a:t>
            </a:fld>
            <a:endParaRPr lang="en-US"/>
          </a:p>
        </p:txBody>
      </p:sp>
    </p:spTree>
    <p:extLst>
      <p:ext uri="{BB962C8B-B14F-4D97-AF65-F5344CB8AC3E}">
        <p14:creationId xmlns:p14="http://schemas.microsoft.com/office/powerpoint/2010/main" val="55309983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85800"/>
          </a:xfrm>
          <a:solidFill>
            <a:schemeClr val="bg2"/>
          </a:solidFill>
        </p:spPr>
        <p:txBody>
          <a:bodyPr>
            <a:normAutofit/>
          </a:bodyPr>
          <a:lstStyle/>
          <a:p>
            <a:r>
              <a:rPr lang="en-US" sz="3200" b="1" dirty="0" smtClean="0"/>
              <a:t>Activity in Human Cytosol &amp; </a:t>
            </a:r>
            <a:r>
              <a:rPr lang="en-US" sz="3200" b="1" dirty="0" err="1" smtClean="0"/>
              <a:t>Microsomes</a:t>
            </a:r>
            <a:endParaRPr lang="en-US" sz="3200" b="1" dirty="0"/>
          </a:p>
        </p:txBody>
      </p:sp>
      <p:pic>
        <p:nvPicPr>
          <p:cNvPr id="46082" name="Picture 2"/>
          <p:cNvPicPr>
            <a:picLocks noChangeAspect="1" noChangeArrowheads="1"/>
          </p:cNvPicPr>
          <p:nvPr/>
        </p:nvPicPr>
        <p:blipFill>
          <a:blip r:embed="rId3" cstate="print"/>
          <a:srcRect/>
          <a:stretch>
            <a:fillRect/>
          </a:stretch>
        </p:blipFill>
        <p:spPr bwMode="auto">
          <a:xfrm>
            <a:off x="304800" y="2225040"/>
            <a:ext cx="4038600" cy="2423160"/>
          </a:xfrm>
          <a:prstGeom prst="rect">
            <a:avLst/>
          </a:prstGeom>
          <a:noFill/>
          <a:ln w="9525">
            <a:noFill/>
            <a:miter lim="800000"/>
            <a:headEnd/>
            <a:tailEnd/>
          </a:ln>
        </p:spPr>
      </p:pic>
      <p:sp>
        <p:nvSpPr>
          <p:cNvPr id="7" name="Right Brace 6"/>
          <p:cNvSpPr/>
          <p:nvPr/>
        </p:nvSpPr>
        <p:spPr>
          <a:xfrm>
            <a:off x="3483062" y="3276600"/>
            <a:ext cx="174538" cy="33528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8" name="TextBox 7"/>
          <p:cNvSpPr txBox="1"/>
          <p:nvPr/>
        </p:nvSpPr>
        <p:spPr>
          <a:xfrm>
            <a:off x="3581400" y="3242846"/>
            <a:ext cx="724989" cy="338554"/>
          </a:xfrm>
          <a:prstGeom prst="rect">
            <a:avLst/>
          </a:prstGeom>
          <a:noFill/>
        </p:spPr>
        <p:txBody>
          <a:bodyPr wrap="square" rtlCol="0">
            <a:spAutoFit/>
          </a:bodyPr>
          <a:lstStyle/>
          <a:p>
            <a:pPr algn="ctr"/>
            <a:r>
              <a:rPr lang="en-US" sz="1600" b="1" dirty="0" smtClean="0"/>
              <a:t>22%</a:t>
            </a:r>
            <a:endParaRPr lang="en-US" sz="1600" b="1" dirty="0"/>
          </a:p>
        </p:txBody>
      </p:sp>
      <p:sp>
        <p:nvSpPr>
          <p:cNvPr id="10" name="Down Arrow 9"/>
          <p:cNvSpPr/>
          <p:nvPr/>
        </p:nvSpPr>
        <p:spPr>
          <a:xfrm>
            <a:off x="3657600" y="335280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76200" y="62484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3" name="Slide Number Placeholder 2"/>
          <p:cNvSpPr>
            <a:spLocks noGrp="1"/>
          </p:cNvSpPr>
          <p:nvPr>
            <p:ph type="sldNum" sz="quarter" idx="12"/>
          </p:nvPr>
        </p:nvSpPr>
        <p:spPr/>
        <p:txBody>
          <a:bodyPr/>
          <a:lstStyle/>
          <a:p>
            <a:fld id="{2DB7BADE-0B1D-453C-A83A-6DD426B4B6A5}" type="slidenum">
              <a:rPr lang="en-US" smtClean="0"/>
              <a:pPr/>
              <a:t>18</a:t>
            </a:fld>
            <a:endParaRPr lang="en-US"/>
          </a:p>
        </p:txBody>
      </p:sp>
      <p:sp>
        <p:nvSpPr>
          <p:cNvPr id="4" name="Rectangle 3"/>
          <p:cNvSpPr/>
          <p:nvPr/>
        </p:nvSpPr>
        <p:spPr>
          <a:xfrm>
            <a:off x="152400" y="6324600"/>
            <a:ext cx="4258585" cy="338554"/>
          </a:xfrm>
          <a:prstGeom prst="rect">
            <a:avLst/>
          </a:prstGeom>
        </p:spPr>
        <p:txBody>
          <a:bodyPr wrap="none">
            <a:spAutoFit/>
          </a:bodyPr>
          <a:lstStyle/>
          <a:p>
            <a:r>
              <a:rPr lang="hu-HU" sz="1600" i="1" dirty="0" smtClean="0"/>
              <a:t>Alshogran OY. Drug </a:t>
            </a:r>
            <a:r>
              <a:rPr lang="hu-HU" sz="1600" i="1" dirty="0"/>
              <a:t>Metab Lett. 2015;9(2):111-8</a:t>
            </a:r>
            <a:endParaRPr lang="en-US" sz="1600" i="1" dirty="0"/>
          </a:p>
        </p:txBody>
      </p:sp>
      <p:pic>
        <p:nvPicPr>
          <p:cNvPr id="14" name="Picture 2"/>
          <p:cNvPicPr>
            <a:picLocks noChangeAspect="1" noChangeArrowheads="1"/>
          </p:cNvPicPr>
          <p:nvPr/>
        </p:nvPicPr>
        <p:blipFill>
          <a:blip r:embed="rId4" cstate="print"/>
          <a:srcRect/>
          <a:stretch>
            <a:fillRect/>
          </a:stretch>
        </p:blipFill>
        <p:spPr bwMode="auto">
          <a:xfrm>
            <a:off x="4724400" y="2209800"/>
            <a:ext cx="4160520" cy="2423160"/>
          </a:xfrm>
          <a:prstGeom prst="rect">
            <a:avLst/>
          </a:prstGeom>
          <a:noFill/>
          <a:ln w="9525">
            <a:noFill/>
            <a:miter lim="800000"/>
            <a:headEnd/>
            <a:tailEnd/>
          </a:ln>
        </p:spPr>
      </p:pic>
      <p:sp>
        <p:nvSpPr>
          <p:cNvPr id="15" name="Right Brace 14"/>
          <p:cNvSpPr/>
          <p:nvPr/>
        </p:nvSpPr>
        <p:spPr>
          <a:xfrm>
            <a:off x="8001000" y="3227606"/>
            <a:ext cx="228600" cy="338554"/>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16" name="TextBox 15"/>
          <p:cNvSpPr txBox="1"/>
          <p:nvPr/>
        </p:nvSpPr>
        <p:spPr>
          <a:xfrm>
            <a:off x="8153400" y="3227606"/>
            <a:ext cx="724989" cy="338554"/>
          </a:xfrm>
          <a:prstGeom prst="rect">
            <a:avLst/>
          </a:prstGeom>
          <a:noFill/>
        </p:spPr>
        <p:txBody>
          <a:bodyPr wrap="square" rtlCol="0">
            <a:spAutoFit/>
          </a:bodyPr>
          <a:lstStyle/>
          <a:p>
            <a:pPr algn="ctr"/>
            <a:r>
              <a:rPr lang="en-US" sz="1600" b="1" dirty="0" smtClean="0"/>
              <a:t>27%</a:t>
            </a:r>
            <a:endParaRPr lang="en-US" sz="1600" b="1" dirty="0"/>
          </a:p>
        </p:txBody>
      </p:sp>
      <p:sp>
        <p:nvSpPr>
          <p:cNvPr id="17" name="Down Arrow 16"/>
          <p:cNvSpPr/>
          <p:nvPr/>
        </p:nvSpPr>
        <p:spPr>
          <a:xfrm>
            <a:off x="8229600" y="326136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0707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5" grpId="0" animBg="1"/>
      <p:bldP spid="16" grpId="0"/>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 y="228600"/>
            <a:ext cx="9144000" cy="762000"/>
          </a:xfrm>
          <a:solidFill>
            <a:schemeClr val="bg2"/>
          </a:solidFill>
        </p:spPr>
        <p:txBody>
          <a:bodyPr>
            <a:normAutofit/>
          </a:bodyPr>
          <a:lstStyle/>
          <a:p>
            <a:r>
              <a:rPr lang="en-US" sz="3200" b="1" dirty="0" smtClean="0"/>
              <a:t>Protein Expression of Human Hepatic Reductases</a:t>
            </a:r>
            <a:endParaRPr lang="en-US" sz="3200" b="1" dirty="0"/>
          </a:p>
        </p:txBody>
      </p:sp>
      <p:cxnSp>
        <p:nvCxnSpPr>
          <p:cNvPr id="7" name="Straight Connector 6"/>
          <p:cNvCxnSpPr/>
          <p:nvPr/>
        </p:nvCxnSpPr>
        <p:spPr>
          <a:xfrm flipH="1">
            <a:off x="76200" y="62484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550" y="1295400"/>
            <a:ext cx="4972050" cy="46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19</a:t>
            </a:fld>
            <a:endParaRPr lang="en-US"/>
          </a:p>
        </p:txBody>
      </p:sp>
      <p:sp>
        <p:nvSpPr>
          <p:cNvPr id="8" name="Rectangle 7"/>
          <p:cNvSpPr/>
          <p:nvPr/>
        </p:nvSpPr>
        <p:spPr>
          <a:xfrm>
            <a:off x="304800" y="6400800"/>
            <a:ext cx="4966611" cy="338554"/>
          </a:xfrm>
          <a:prstGeom prst="rect">
            <a:avLst/>
          </a:prstGeom>
        </p:spPr>
        <p:txBody>
          <a:bodyPr wrap="none">
            <a:spAutoFit/>
          </a:bodyPr>
          <a:lstStyle/>
          <a:p>
            <a:r>
              <a:rPr lang="hr-HR" sz="1600" i="1" dirty="0" smtClean="0"/>
              <a:t>Alshogran OY. Drug </a:t>
            </a:r>
            <a:r>
              <a:rPr lang="hr-HR" sz="1600" i="1" dirty="0"/>
              <a:t>Metab Dispos. 2015 Jan;43(1):100-6.</a:t>
            </a:r>
            <a:endParaRPr lang="en-US" sz="1600" i="1" dirty="0"/>
          </a:p>
        </p:txBody>
      </p:sp>
    </p:spTree>
    <p:extLst>
      <p:ext uri="{BB962C8B-B14F-4D97-AF65-F5344CB8AC3E}">
        <p14:creationId xmlns:p14="http://schemas.microsoft.com/office/powerpoint/2010/main" val="14836171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1143000"/>
          </a:xfrm>
        </p:spPr>
        <p:style>
          <a:lnRef idx="1">
            <a:schemeClr val="accent5"/>
          </a:lnRef>
          <a:fillRef idx="2">
            <a:schemeClr val="accent5"/>
          </a:fillRef>
          <a:effectRef idx="1">
            <a:schemeClr val="accent5"/>
          </a:effectRef>
          <a:fontRef idx="minor">
            <a:schemeClr val="dk1"/>
          </a:fontRef>
        </p:style>
        <p:txBody>
          <a:bodyPr>
            <a:noAutofit/>
          </a:bodyPr>
          <a:lstStyle/>
          <a:p>
            <a:pPr marL="457200" indent="-457200">
              <a:spcBef>
                <a:spcPct val="20000"/>
              </a:spcBef>
              <a:defRPr/>
            </a:pPr>
            <a:r>
              <a:rPr lang="en-US" sz="2800" b="1" u="sng" dirty="0" smtClean="0"/>
              <a:t>Aim</a:t>
            </a:r>
            <a:r>
              <a:rPr lang="en-US" sz="2800" b="1" dirty="0" smtClean="0"/>
              <a:t>: </a:t>
            </a:r>
            <a:r>
              <a:rPr lang="en-US" sz="2800" dirty="0"/>
              <a:t>To assess steady-state warfarin pharmacokinetics in kidney </a:t>
            </a:r>
            <a:r>
              <a:rPr lang="en-US" sz="2800" dirty="0" smtClean="0"/>
              <a:t>disease </a:t>
            </a:r>
            <a:r>
              <a:rPr lang="en-US" sz="2800" dirty="0"/>
              <a:t>patients: </a:t>
            </a:r>
            <a:r>
              <a:rPr lang="en-US" sz="2800" i="1" dirty="0"/>
              <a:t>a pilot study</a:t>
            </a:r>
            <a:endParaRPr lang="en-US" sz="3200" i="1" u="sng" dirty="0"/>
          </a:p>
        </p:txBody>
      </p:sp>
      <p:sp>
        <p:nvSpPr>
          <p:cNvPr id="2" name="TextBox 1"/>
          <p:cNvSpPr txBox="1"/>
          <p:nvPr/>
        </p:nvSpPr>
        <p:spPr>
          <a:xfrm>
            <a:off x="3048000" y="1950450"/>
            <a:ext cx="2971800" cy="400110"/>
          </a:xfrm>
          <a:prstGeom prst="rect">
            <a:avLst/>
          </a:prstGeom>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2000" b="1" dirty="0" smtClean="0">
                <a:solidFill>
                  <a:schemeClr val="tx1"/>
                </a:solidFill>
              </a:rPr>
              <a:t>Patient population (n=25)</a:t>
            </a:r>
            <a:endParaRPr lang="en-US" sz="2000" b="1" dirty="0">
              <a:solidFill>
                <a:schemeClr val="tx1"/>
              </a:solidFill>
            </a:endParaRPr>
          </a:p>
        </p:txBody>
      </p:sp>
      <p:sp>
        <p:nvSpPr>
          <p:cNvPr id="6" name="TextBox 5"/>
          <p:cNvSpPr txBox="1"/>
          <p:nvPr/>
        </p:nvSpPr>
        <p:spPr>
          <a:xfrm>
            <a:off x="0" y="3676471"/>
            <a:ext cx="1905000" cy="1200329"/>
          </a:xfrm>
          <a:prstGeom prst="rect">
            <a:avLst/>
          </a:prstGeom>
          <a:noFill/>
        </p:spPr>
        <p:txBody>
          <a:bodyPr wrap="square" rtlCol="0">
            <a:spAutoFit/>
          </a:bodyPr>
          <a:lstStyle/>
          <a:p>
            <a:pPr algn="ctr"/>
            <a:r>
              <a:rPr lang="en-US" b="1" u="sng" dirty="0" smtClean="0">
                <a:solidFill>
                  <a:srgbClr val="FF0000"/>
                </a:solidFill>
              </a:rPr>
              <a:t>Normal/mild CKD </a:t>
            </a:r>
          </a:p>
          <a:p>
            <a:pPr algn="ctr"/>
            <a:r>
              <a:rPr lang="en-US" dirty="0" smtClean="0"/>
              <a:t>(n=6)</a:t>
            </a:r>
          </a:p>
          <a:p>
            <a:pPr algn="ctr"/>
            <a:r>
              <a:rPr lang="en-US" dirty="0" err="1" smtClean="0"/>
              <a:t>eGFR</a:t>
            </a:r>
            <a:r>
              <a:rPr lang="en-US" dirty="0" smtClean="0"/>
              <a:t>&gt; 60</a:t>
            </a:r>
          </a:p>
          <a:p>
            <a:pPr algn="ctr"/>
            <a:r>
              <a:rPr lang="en-US" dirty="0" smtClean="0"/>
              <a:t> </a:t>
            </a:r>
            <a:r>
              <a:rPr lang="en-US" dirty="0"/>
              <a:t>mL/min/1.73m</a:t>
            </a:r>
            <a:r>
              <a:rPr lang="en-US" baseline="30000" dirty="0"/>
              <a:t>2</a:t>
            </a:r>
            <a:endParaRPr lang="en-US" dirty="0"/>
          </a:p>
        </p:txBody>
      </p:sp>
      <p:sp>
        <p:nvSpPr>
          <p:cNvPr id="7" name="TextBox 6"/>
          <p:cNvSpPr txBox="1"/>
          <p:nvPr/>
        </p:nvSpPr>
        <p:spPr>
          <a:xfrm>
            <a:off x="1981200" y="3664803"/>
            <a:ext cx="1905000" cy="1200329"/>
          </a:xfrm>
          <a:prstGeom prst="rect">
            <a:avLst/>
          </a:prstGeom>
          <a:noFill/>
        </p:spPr>
        <p:txBody>
          <a:bodyPr wrap="square" rtlCol="0">
            <a:spAutoFit/>
          </a:bodyPr>
          <a:lstStyle/>
          <a:p>
            <a:pPr algn="ctr"/>
            <a:r>
              <a:rPr lang="en-US" b="1" u="sng" dirty="0" smtClean="0">
                <a:solidFill>
                  <a:srgbClr val="FF0000"/>
                </a:solidFill>
              </a:rPr>
              <a:t>Moderate CKD </a:t>
            </a:r>
          </a:p>
          <a:p>
            <a:pPr algn="ctr"/>
            <a:r>
              <a:rPr lang="en-US" dirty="0" smtClean="0"/>
              <a:t>(n=4)</a:t>
            </a:r>
          </a:p>
          <a:p>
            <a:pPr algn="ctr"/>
            <a:r>
              <a:rPr lang="en-US" dirty="0" err="1" smtClean="0"/>
              <a:t>eGFR</a:t>
            </a:r>
            <a:r>
              <a:rPr lang="en-US" dirty="0" smtClean="0"/>
              <a:t> 30-60 </a:t>
            </a:r>
            <a:r>
              <a:rPr lang="en-US" dirty="0"/>
              <a:t>mL/min/1.73m</a:t>
            </a:r>
            <a:r>
              <a:rPr lang="en-US" baseline="30000" dirty="0"/>
              <a:t>2</a:t>
            </a:r>
            <a:endParaRPr lang="en-US" dirty="0"/>
          </a:p>
        </p:txBody>
      </p:sp>
      <p:sp>
        <p:nvSpPr>
          <p:cNvPr id="8" name="TextBox 7"/>
          <p:cNvSpPr txBox="1"/>
          <p:nvPr/>
        </p:nvSpPr>
        <p:spPr>
          <a:xfrm>
            <a:off x="3810000" y="3664803"/>
            <a:ext cx="1752600" cy="1200329"/>
          </a:xfrm>
          <a:prstGeom prst="rect">
            <a:avLst/>
          </a:prstGeom>
          <a:noFill/>
        </p:spPr>
        <p:txBody>
          <a:bodyPr wrap="square" rtlCol="0">
            <a:spAutoFit/>
          </a:bodyPr>
          <a:lstStyle/>
          <a:p>
            <a:pPr algn="ctr"/>
            <a:r>
              <a:rPr lang="en-US" b="1" u="sng" dirty="0" smtClean="0">
                <a:solidFill>
                  <a:srgbClr val="FF0000"/>
                </a:solidFill>
              </a:rPr>
              <a:t>Severe CKD</a:t>
            </a:r>
          </a:p>
          <a:p>
            <a:pPr algn="ctr"/>
            <a:r>
              <a:rPr lang="en-US" dirty="0" smtClean="0"/>
              <a:t>(n=5)</a:t>
            </a:r>
          </a:p>
          <a:p>
            <a:pPr algn="ctr"/>
            <a:r>
              <a:rPr lang="en-US" dirty="0" err="1" smtClean="0"/>
              <a:t>eGFR</a:t>
            </a:r>
            <a:r>
              <a:rPr lang="en-US" dirty="0"/>
              <a:t> </a:t>
            </a:r>
            <a:r>
              <a:rPr lang="en-US" dirty="0" smtClean="0"/>
              <a:t>15-30 </a:t>
            </a:r>
            <a:r>
              <a:rPr lang="en-US" dirty="0"/>
              <a:t>mL/min/1.73m</a:t>
            </a:r>
            <a:r>
              <a:rPr lang="en-US" baseline="30000" dirty="0"/>
              <a:t>2</a:t>
            </a:r>
            <a:endParaRPr lang="en-US" dirty="0"/>
          </a:p>
        </p:txBody>
      </p:sp>
      <p:sp>
        <p:nvSpPr>
          <p:cNvPr id="9" name="TextBox 8"/>
          <p:cNvSpPr txBox="1"/>
          <p:nvPr/>
        </p:nvSpPr>
        <p:spPr>
          <a:xfrm>
            <a:off x="5562600" y="3664803"/>
            <a:ext cx="1752600" cy="1200329"/>
          </a:xfrm>
          <a:prstGeom prst="rect">
            <a:avLst/>
          </a:prstGeom>
          <a:noFill/>
        </p:spPr>
        <p:txBody>
          <a:bodyPr wrap="square" rtlCol="0">
            <a:spAutoFit/>
          </a:bodyPr>
          <a:lstStyle/>
          <a:p>
            <a:pPr algn="ctr"/>
            <a:r>
              <a:rPr lang="en-US" b="1" u="sng" dirty="0" smtClean="0">
                <a:solidFill>
                  <a:srgbClr val="FF0000"/>
                </a:solidFill>
              </a:rPr>
              <a:t>ESRD</a:t>
            </a:r>
          </a:p>
          <a:p>
            <a:pPr algn="ctr"/>
            <a:r>
              <a:rPr lang="en-US" dirty="0" smtClean="0"/>
              <a:t>(n=5)</a:t>
            </a:r>
          </a:p>
          <a:p>
            <a:pPr algn="ctr"/>
            <a:r>
              <a:rPr lang="en-US" dirty="0" err="1" smtClean="0"/>
              <a:t>eGFR</a:t>
            </a:r>
            <a:r>
              <a:rPr lang="en-US" dirty="0"/>
              <a:t> </a:t>
            </a:r>
            <a:r>
              <a:rPr lang="en-US" dirty="0" smtClean="0"/>
              <a:t>&lt;15 </a:t>
            </a:r>
            <a:r>
              <a:rPr lang="en-US" dirty="0"/>
              <a:t>mL/min/1.73m</a:t>
            </a:r>
            <a:r>
              <a:rPr lang="en-US" baseline="30000" dirty="0"/>
              <a:t>2</a:t>
            </a:r>
            <a:endParaRPr lang="en-US" dirty="0"/>
          </a:p>
        </p:txBody>
      </p:sp>
      <p:sp>
        <p:nvSpPr>
          <p:cNvPr id="10" name="TextBox 9"/>
          <p:cNvSpPr txBox="1"/>
          <p:nvPr/>
        </p:nvSpPr>
        <p:spPr>
          <a:xfrm>
            <a:off x="7239000" y="3664803"/>
            <a:ext cx="1752600" cy="1200329"/>
          </a:xfrm>
          <a:prstGeom prst="rect">
            <a:avLst/>
          </a:prstGeom>
          <a:noFill/>
        </p:spPr>
        <p:txBody>
          <a:bodyPr wrap="square" rtlCol="0">
            <a:spAutoFit/>
          </a:bodyPr>
          <a:lstStyle/>
          <a:p>
            <a:pPr algn="ctr"/>
            <a:r>
              <a:rPr lang="en-US" b="1" u="sng" dirty="0" smtClean="0">
                <a:solidFill>
                  <a:srgbClr val="FF0000"/>
                </a:solidFill>
              </a:rPr>
              <a:t>ESRD/HD</a:t>
            </a:r>
          </a:p>
          <a:p>
            <a:pPr algn="ctr"/>
            <a:r>
              <a:rPr lang="en-US" dirty="0" smtClean="0"/>
              <a:t>(n=5)</a:t>
            </a:r>
          </a:p>
          <a:p>
            <a:pPr algn="ctr"/>
            <a:r>
              <a:rPr lang="en-US" dirty="0" err="1" smtClean="0"/>
              <a:t>eGFR</a:t>
            </a:r>
            <a:r>
              <a:rPr lang="en-US" dirty="0"/>
              <a:t> </a:t>
            </a:r>
            <a:r>
              <a:rPr lang="en-US" dirty="0" smtClean="0"/>
              <a:t>&lt;15 </a:t>
            </a:r>
            <a:r>
              <a:rPr lang="en-US" dirty="0"/>
              <a:t>mL/min/1.73m</a:t>
            </a:r>
            <a:r>
              <a:rPr lang="en-US" baseline="30000" dirty="0"/>
              <a:t>2</a:t>
            </a:r>
            <a:endParaRPr lang="en-US" dirty="0"/>
          </a:p>
        </p:txBody>
      </p:sp>
      <p:cxnSp>
        <p:nvCxnSpPr>
          <p:cNvPr id="12" name="Straight Arrow Connector 11"/>
          <p:cNvCxnSpPr>
            <a:stCxn id="2" idx="2"/>
          </p:cNvCxnSpPr>
          <p:nvPr/>
        </p:nvCxnSpPr>
        <p:spPr>
          <a:xfrm flipH="1">
            <a:off x="1219200" y="2350560"/>
            <a:ext cx="3314700" cy="11618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2" idx="2"/>
            <a:endCxn id="7" idx="0"/>
          </p:cNvCxnSpPr>
          <p:nvPr/>
        </p:nvCxnSpPr>
        <p:spPr>
          <a:xfrm flipH="1">
            <a:off x="2933700" y="2350560"/>
            <a:ext cx="1600200" cy="13142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2" idx="2"/>
            <a:endCxn id="8" idx="0"/>
          </p:cNvCxnSpPr>
          <p:nvPr/>
        </p:nvCxnSpPr>
        <p:spPr>
          <a:xfrm>
            <a:off x="4533900" y="2350560"/>
            <a:ext cx="152400" cy="13142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2" idx="2"/>
            <a:endCxn id="9" idx="0"/>
          </p:cNvCxnSpPr>
          <p:nvPr/>
        </p:nvCxnSpPr>
        <p:spPr>
          <a:xfrm>
            <a:off x="4533900" y="2350560"/>
            <a:ext cx="1905000" cy="13142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 idx="2"/>
            <a:endCxn id="10" idx="0"/>
          </p:cNvCxnSpPr>
          <p:nvPr/>
        </p:nvCxnSpPr>
        <p:spPr>
          <a:xfrm>
            <a:off x="4533900" y="2350560"/>
            <a:ext cx="3581400" cy="13142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0" y="6504801"/>
            <a:ext cx="3381951" cy="276999"/>
          </a:xfrm>
          <a:prstGeom prst="rect">
            <a:avLst/>
          </a:prstGeom>
        </p:spPr>
        <p:txBody>
          <a:bodyPr wrap="none">
            <a:spAutoFit/>
          </a:bodyPr>
          <a:lstStyle/>
          <a:p>
            <a:r>
              <a:rPr lang="en-US" sz="1200" i="1" dirty="0" err="1" smtClean="0">
                <a:latin typeface="+mj-lt"/>
              </a:rPr>
              <a:t>Levey</a:t>
            </a:r>
            <a:r>
              <a:rPr lang="en-US" sz="1200" i="1" dirty="0" smtClean="0">
                <a:latin typeface="+mj-lt"/>
              </a:rPr>
              <a:t> AS. et al. Ann </a:t>
            </a:r>
            <a:r>
              <a:rPr lang="en-US" sz="1200" i="1" dirty="0">
                <a:latin typeface="+mj-lt"/>
              </a:rPr>
              <a:t>Intern Med. 2009;150:604-612.</a:t>
            </a:r>
            <a:endParaRPr lang="en-US" sz="3600" i="1" dirty="0">
              <a:latin typeface="+mj-lt"/>
            </a:endParaRPr>
          </a:p>
        </p:txBody>
      </p:sp>
      <p:cxnSp>
        <p:nvCxnSpPr>
          <p:cNvPr id="15" name="Straight Connector 14"/>
          <p:cNvCxnSpPr/>
          <p:nvPr/>
        </p:nvCxnSpPr>
        <p:spPr>
          <a:xfrm flipH="1">
            <a:off x="76200" y="64770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4" name="Slide Number Placeholder 3"/>
          <p:cNvSpPr>
            <a:spLocks noGrp="1"/>
          </p:cNvSpPr>
          <p:nvPr>
            <p:ph type="sldNum" sz="quarter" idx="12"/>
          </p:nvPr>
        </p:nvSpPr>
        <p:spPr>
          <a:xfrm>
            <a:off x="6553200" y="6416675"/>
            <a:ext cx="2133600" cy="365125"/>
          </a:xfrm>
        </p:spPr>
        <p:txBody>
          <a:bodyPr/>
          <a:lstStyle/>
          <a:p>
            <a:fld id="{2DB7BADE-0B1D-453C-A83A-6DD426B4B6A5}" type="slidenum">
              <a:rPr lang="en-US" smtClean="0"/>
              <a:pPr/>
              <a:t>20</a:t>
            </a:fld>
            <a:endParaRPr lang="en-US" dirty="0"/>
          </a:p>
        </p:txBody>
      </p:sp>
    </p:spTree>
    <p:extLst>
      <p:ext uri="{BB962C8B-B14F-4D97-AF65-F5344CB8AC3E}">
        <p14:creationId xmlns:p14="http://schemas.microsoft.com/office/powerpoint/2010/main" val="29949975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152400"/>
            <a:ext cx="9144000" cy="685800"/>
          </a:xfrm>
          <a:solidFill>
            <a:schemeClr val="bg2"/>
          </a:solidFill>
        </p:spPr>
        <p:txBody>
          <a:bodyPr>
            <a:noAutofit/>
          </a:bodyPr>
          <a:lstStyle/>
          <a:p>
            <a:r>
              <a:rPr lang="en-US" sz="3200" b="1" dirty="0" smtClean="0"/>
              <a:t>Patients Demographics &amp; Clinical Characteristics</a:t>
            </a:r>
            <a:endParaRPr lang="en-US" sz="3200" b="1" dirty="0"/>
          </a:p>
        </p:txBody>
      </p:sp>
      <p:graphicFrame>
        <p:nvGraphicFramePr>
          <p:cNvPr id="8" name="Table 7"/>
          <p:cNvGraphicFramePr>
            <a:graphicFrameLocks noGrp="1"/>
          </p:cNvGraphicFramePr>
          <p:nvPr>
            <p:extLst>
              <p:ext uri="{D42A27DB-BD31-4B8C-83A1-F6EECF244321}">
                <p14:modId xmlns:p14="http://schemas.microsoft.com/office/powerpoint/2010/main" val="3973748148"/>
              </p:ext>
            </p:extLst>
          </p:nvPr>
        </p:nvGraphicFramePr>
        <p:xfrm>
          <a:off x="457200" y="1019278"/>
          <a:ext cx="8229600" cy="5512402"/>
        </p:xfrm>
        <a:graphic>
          <a:graphicData uri="http://schemas.openxmlformats.org/drawingml/2006/table">
            <a:tbl>
              <a:tblPr/>
              <a:tblGrid>
                <a:gridCol w="1613646"/>
                <a:gridCol w="1048871"/>
                <a:gridCol w="1210235"/>
                <a:gridCol w="887505"/>
                <a:gridCol w="806823"/>
                <a:gridCol w="899034"/>
                <a:gridCol w="1037342"/>
                <a:gridCol w="726144"/>
              </a:tblGrid>
              <a:tr h="646642">
                <a:tc>
                  <a:txBody>
                    <a:bodyPr/>
                    <a:lstStyle/>
                    <a:p>
                      <a:pPr algn="ctr" rtl="0"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All patients (n=25)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Normal/Mild (n=6)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Moderate (n=4)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Severe (n=5)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ESRD         (n=5)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ESRD/HD (n=5)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1" u="none" strike="noStrike" dirty="0">
                          <a:solidFill>
                            <a:srgbClr val="000000"/>
                          </a:solidFill>
                          <a:effectLst/>
                          <a:latin typeface="Times New Roman" panose="02020603050405020304" pitchFamily="18" charset="0"/>
                          <a:cs typeface="Times New Roman" panose="02020603050405020304" pitchFamily="18" charset="0"/>
                        </a:rPr>
                        <a:t>P</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r>
              <a:tr h="433865">
                <a:tc>
                  <a:txBody>
                    <a:bodyPr/>
                    <a:lstStyle/>
                    <a:p>
                      <a:pPr algn="ctr" rtl="0" fontAlgn="ctr"/>
                      <a:r>
                        <a:rPr lang="en-US" sz="1500" b="1" i="0" u="none" strike="noStrike" dirty="0" err="1">
                          <a:solidFill>
                            <a:srgbClr val="000000"/>
                          </a:solidFill>
                          <a:effectLst/>
                          <a:latin typeface="Times New Roman" panose="02020603050405020304" pitchFamily="18" charset="0"/>
                          <a:cs typeface="Times New Roman" panose="02020603050405020304" pitchFamily="18" charset="0"/>
                        </a:rPr>
                        <a:t>eGFR</a:t>
                      </a:r>
                      <a:r>
                        <a:rPr lang="en-US" sz="1500" b="1" i="0" u="none" strike="noStrike" dirty="0">
                          <a:solidFill>
                            <a:srgbClr val="000000"/>
                          </a:solidFill>
                          <a:effectLst/>
                          <a:latin typeface="Times New Roman" panose="02020603050405020304" pitchFamily="18" charset="0"/>
                          <a:cs typeface="Times New Roman" panose="02020603050405020304" pitchFamily="18" charset="0"/>
                        </a:rPr>
                        <a:t> (mL/min/1.73m</a:t>
                      </a:r>
                      <a:r>
                        <a:rPr lang="en-US" sz="1500" b="1" i="0" u="none" strike="noStrike" baseline="30000" dirty="0">
                          <a:solidFill>
                            <a:srgbClr val="000000"/>
                          </a:solidFill>
                          <a:effectLst/>
                          <a:latin typeface="Times New Roman" panose="02020603050405020304" pitchFamily="18" charset="0"/>
                          <a:cs typeface="Times New Roman" panose="02020603050405020304" pitchFamily="18" charset="0"/>
                        </a:rPr>
                        <a:t>2</a:t>
                      </a:r>
                      <a:r>
                        <a:rPr lang="en-US" sz="1500" b="1" i="0" u="none" strike="noStrike" dirty="0">
                          <a:solidFill>
                            <a:srgbClr val="000000"/>
                          </a:solidFill>
                          <a:effectLst/>
                          <a:latin typeface="Times New Roman" panose="02020603050405020304" pitchFamily="18" charset="0"/>
                          <a:cs typeface="Times New Roman" panose="02020603050405020304" pitchFamily="18"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31.4 ± 26.6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72 ± 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42.8 ± 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19 ± 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12.6 ± 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4.6 ± 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&lt;0.001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21088">
                <a:tc>
                  <a:txBody>
                    <a:bodyPr/>
                    <a:lstStyle/>
                    <a:p>
                      <a:pPr algn="ctr" fontAlgn="ctr"/>
                      <a:r>
                        <a:rPr lang="en-US" sz="15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33865">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Age (year)</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73.4 ± 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65 ± 10.9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70.5 ± 12.6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79.4 ± 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80.4 ± 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72.6 ± 10.6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0.105</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fontAlgn="ctr"/>
                      <a:r>
                        <a:rPr lang="en-US" sz="15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33865">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BMI (kg/m</a:t>
                      </a:r>
                      <a:r>
                        <a:rPr lang="en-US" sz="1500" b="1" i="0" u="none" strike="noStrike" baseline="30000" dirty="0">
                          <a:solidFill>
                            <a:srgbClr val="000000"/>
                          </a:solidFill>
                          <a:effectLst/>
                          <a:latin typeface="Times New Roman" panose="02020603050405020304" pitchFamily="18" charset="0"/>
                          <a:cs typeface="Times New Roman" panose="02020603050405020304" pitchFamily="18" charset="0"/>
                        </a:rPr>
                        <a:t>2</a:t>
                      </a:r>
                      <a:r>
                        <a:rPr lang="en-US" sz="1500" b="1" i="0" u="none" strike="noStrike" dirty="0">
                          <a:solidFill>
                            <a:srgbClr val="000000"/>
                          </a:solidFill>
                          <a:effectLst/>
                          <a:latin typeface="Times New Roman" panose="02020603050405020304" pitchFamily="18" charset="0"/>
                          <a:cs typeface="Times New Roman" panose="02020603050405020304" pitchFamily="18"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29.8 ± 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29 ± 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30.0 ± 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30.5 ± 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29.5 ± 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30.4 ± 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0.989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fontAlgn="ctr"/>
                      <a:r>
                        <a:rPr lang="en-US" sz="15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Gender (% male)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0.439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fontAlgn="ctr"/>
                      <a:r>
                        <a:rPr lang="en-US" sz="15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Race (% white)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0.384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fontAlgn="ctr"/>
                      <a:r>
                        <a:rPr lang="en-US" sz="15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33865">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Serum albumin (g/</a:t>
                      </a:r>
                      <a:r>
                        <a:rPr lang="en-US" sz="1500" b="1" i="0" u="none" strike="noStrike" dirty="0" err="1">
                          <a:solidFill>
                            <a:srgbClr val="000000"/>
                          </a:solidFill>
                          <a:effectLst/>
                          <a:latin typeface="Times New Roman" panose="02020603050405020304" pitchFamily="18" charset="0"/>
                          <a:cs typeface="Times New Roman" panose="02020603050405020304" pitchFamily="18" charset="0"/>
                        </a:rPr>
                        <a:t>dL</a:t>
                      </a:r>
                      <a:r>
                        <a:rPr lang="en-US" sz="1500" b="1" i="0" u="none" strike="noStrike" dirty="0">
                          <a:solidFill>
                            <a:srgbClr val="000000"/>
                          </a:solidFill>
                          <a:effectLst/>
                          <a:latin typeface="Times New Roman" panose="02020603050405020304" pitchFamily="18" charset="0"/>
                          <a:cs typeface="Times New Roman" panose="02020603050405020304" pitchFamily="18"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3.9 ± 0.35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4.2 ± 0.32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4.1 ± 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3.9 ± 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4.0 ± 0.29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3.7 ± 0.48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0.171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fontAlgn="ctr"/>
                      <a:r>
                        <a:rPr lang="en-US" sz="15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433865">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Warfarin dose (mg/week)</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28.6 ± 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39.5 ± 15.4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25.6 ± 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28.6 ± 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20.3 ± 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28.4 ± 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300" b="0" i="0" u="none" strike="noStrike" dirty="0" smtClean="0">
                          <a:solidFill>
                            <a:srgbClr val="000000"/>
                          </a:solidFill>
                          <a:effectLst/>
                          <a:latin typeface="Times New Roman" panose="02020603050405020304" pitchFamily="18" charset="0"/>
                          <a:cs typeface="Times New Roman" panose="02020603050405020304" pitchFamily="18" charset="0"/>
                        </a:rPr>
                        <a:t>0.270</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21088">
                <a:tc>
                  <a:txBody>
                    <a:bodyPr/>
                    <a:lstStyle/>
                    <a:p>
                      <a:pPr algn="ctr" fontAlgn="ctr"/>
                      <a:r>
                        <a:rPr lang="en-US" sz="15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7790">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Blood sampling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2">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15.9 ± 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16.2 ± 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16.1 ± 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15.4 ± 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16.4 ± 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0" fontAlgn="ctr"/>
                      <a:r>
                        <a:rPr lang="en-US" sz="1300" b="0" i="0" u="none" strike="noStrike">
                          <a:solidFill>
                            <a:srgbClr val="000000"/>
                          </a:solidFill>
                          <a:effectLst/>
                          <a:latin typeface="Times New Roman" panose="02020603050405020304" pitchFamily="18" charset="0"/>
                          <a:cs typeface="Times New Roman" panose="02020603050405020304" pitchFamily="18" charset="0"/>
                        </a:rPr>
                        <a:t>15.2 ± 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0" fontAlgn="ctr"/>
                      <a:r>
                        <a:rPr lang="en-US" sz="1300" b="0" i="0" u="none" strike="noStrike" dirty="0">
                          <a:solidFill>
                            <a:srgbClr val="000000"/>
                          </a:solidFill>
                          <a:effectLst/>
                          <a:latin typeface="Times New Roman" panose="02020603050405020304" pitchFamily="18" charset="0"/>
                          <a:cs typeface="Times New Roman" panose="02020603050405020304" pitchFamily="18" charset="0"/>
                        </a:rPr>
                        <a:t>0.978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26075">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time (h)</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2" name="Slide Number Placeholder 1"/>
          <p:cNvSpPr>
            <a:spLocks noGrp="1"/>
          </p:cNvSpPr>
          <p:nvPr>
            <p:ph type="sldNum" sz="quarter" idx="12"/>
          </p:nvPr>
        </p:nvSpPr>
        <p:spPr>
          <a:xfrm>
            <a:off x="6553200" y="6416675"/>
            <a:ext cx="2133600" cy="365125"/>
          </a:xfrm>
        </p:spPr>
        <p:txBody>
          <a:bodyPr/>
          <a:lstStyle/>
          <a:p>
            <a:fld id="{2DB7BADE-0B1D-453C-A83A-6DD426B4B6A5}" type="slidenum">
              <a:rPr lang="en-US" smtClean="0"/>
              <a:pPr/>
              <a:t>21</a:t>
            </a:fld>
            <a:endParaRPr lang="en-US" dirty="0"/>
          </a:p>
        </p:txBody>
      </p:sp>
    </p:spTree>
    <p:extLst>
      <p:ext uri="{BB962C8B-B14F-4D97-AF65-F5344CB8AC3E}">
        <p14:creationId xmlns:p14="http://schemas.microsoft.com/office/powerpoint/2010/main" val="2459902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152400"/>
            <a:ext cx="9144000" cy="685800"/>
          </a:xfrm>
          <a:solidFill>
            <a:schemeClr val="bg2"/>
          </a:solidFill>
        </p:spPr>
        <p:txBody>
          <a:bodyPr>
            <a:noAutofit/>
          </a:bodyPr>
          <a:lstStyle/>
          <a:p>
            <a:r>
              <a:rPr lang="en-US" sz="3200" b="1" dirty="0" smtClean="0"/>
              <a:t>Patients Demographics &amp; Clinical Characteristics</a:t>
            </a:r>
            <a:endParaRPr lang="en-US" sz="3200" b="1" dirty="0"/>
          </a:p>
        </p:txBody>
      </p:sp>
      <p:graphicFrame>
        <p:nvGraphicFramePr>
          <p:cNvPr id="8" name="Table 7"/>
          <p:cNvGraphicFramePr>
            <a:graphicFrameLocks noGrp="1"/>
          </p:cNvGraphicFramePr>
          <p:nvPr>
            <p:extLst>
              <p:ext uri="{D42A27DB-BD31-4B8C-83A1-F6EECF244321}">
                <p14:modId xmlns:p14="http://schemas.microsoft.com/office/powerpoint/2010/main" val="926203866"/>
              </p:ext>
            </p:extLst>
          </p:nvPr>
        </p:nvGraphicFramePr>
        <p:xfrm>
          <a:off x="152400" y="1295397"/>
          <a:ext cx="8839201" cy="3962403"/>
        </p:xfrm>
        <a:graphic>
          <a:graphicData uri="http://schemas.openxmlformats.org/drawingml/2006/table">
            <a:tbl>
              <a:tblPr/>
              <a:tblGrid>
                <a:gridCol w="1800578"/>
                <a:gridCol w="1059163"/>
                <a:gridCol w="1299883"/>
                <a:gridCol w="953246"/>
                <a:gridCol w="866587"/>
                <a:gridCol w="965630"/>
                <a:gridCol w="1114182"/>
                <a:gridCol w="779932"/>
              </a:tblGrid>
              <a:tr h="703223">
                <a:tc>
                  <a:txBody>
                    <a:bodyPr/>
                    <a:lstStyle/>
                    <a:p>
                      <a:pPr algn="ctr" rtl="0"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All patients (n=25)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Normal/Mild (n=6)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Moderate (n=4)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Severe (n=5)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ESRD         (n=5)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0" u="none" strike="noStrike" dirty="0">
                          <a:solidFill>
                            <a:srgbClr val="000000"/>
                          </a:solidFill>
                          <a:effectLst/>
                          <a:latin typeface="Times New Roman" panose="02020603050405020304" pitchFamily="18" charset="0"/>
                          <a:cs typeface="Times New Roman" panose="02020603050405020304" pitchFamily="18" charset="0"/>
                        </a:rPr>
                        <a:t>ESRD/HD (n=5)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c>
                  <a:txBody>
                    <a:bodyPr/>
                    <a:lstStyle/>
                    <a:p>
                      <a:pPr algn="ctr" rtl="0" fontAlgn="ctr"/>
                      <a:r>
                        <a:rPr lang="en-US" sz="1500" b="1" i="1" u="none" strike="noStrike" dirty="0">
                          <a:solidFill>
                            <a:srgbClr val="000000"/>
                          </a:solidFill>
                          <a:effectLst/>
                          <a:latin typeface="Times New Roman" panose="02020603050405020304" pitchFamily="18" charset="0"/>
                          <a:cs typeface="Times New Roman" panose="02020603050405020304" pitchFamily="18" charset="0"/>
                        </a:rPr>
                        <a:t>P</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2"/>
                    </a:solidFill>
                  </a:tcPr>
                </a:tc>
              </a:tr>
              <a:tr h="571786">
                <a:tc>
                  <a:txBody>
                    <a:bodyPr/>
                    <a:lstStyle/>
                    <a:p>
                      <a:pPr marL="0" marR="0" indent="0" algn="l">
                        <a:lnSpc>
                          <a:spcPct val="115000"/>
                        </a:lnSpc>
                        <a:spcBef>
                          <a:spcPts val="0"/>
                        </a:spcBef>
                        <a:spcAft>
                          <a:spcPts val="0"/>
                        </a:spcAft>
                      </a:pPr>
                      <a:r>
                        <a:rPr lang="en-US" sz="1500" b="1" dirty="0">
                          <a:solidFill>
                            <a:srgbClr val="000000"/>
                          </a:solidFill>
                          <a:effectLst/>
                          <a:latin typeface="Times New Roman"/>
                          <a:ea typeface="Times New Roman"/>
                        </a:rPr>
                        <a:t>CYP2C9 genotypes</a:t>
                      </a:r>
                      <a:endParaRPr lang="en-US" sz="1500" b="1" dirty="0">
                        <a:effectLst/>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lang="en-US" sz="1200" dirty="0">
                        <a:effectLst/>
                        <a:latin typeface="Cambria"/>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lang="en-US" sz="1200">
                        <a:effectLst/>
                        <a:latin typeface="Cambria"/>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lang="en-US" sz="1200">
                        <a:effectLst/>
                        <a:latin typeface="Cambria"/>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lang="en-US" sz="1200">
                        <a:effectLst/>
                        <a:latin typeface="Cambria"/>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lang="en-US" sz="1200">
                        <a:effectLst/>
                        <a:latin typeface="Cambria"/>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lang="en-US" sz="1200">
                        <a:effectLst/>
                        <a:latin typeface="Cambria"/>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endParaRPr lang="en-US" sz="1200">
                        <a:effectLst/>
                        <a:latin typeface="Cambria"/>
                      </a:endParaRPr>
                    </a:p>
                  </a:txBody>
                  <a:tcPr marL="68580" marR="6858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66833">
                <a:tc>
                  <a:txBody>
                    <a:bodyPr/>
                    <a:lstStyle/>
                    <a:p>
                      <a:pPr marL="0" marR="0" indent="0" algn="l">
                        <a:lnSpc>
                          <a:spcPct val="115000"/>
                        </a:lnSpc>
                        <a:spcBef>
                          <a:spcPts val="0"/>
                        </a:spcBef>
                        <a:spcAft>
                          <a:spcPts val="0"/>
                        </a:spcAft>
                      </a:pPr>
                      <a:r>
                        <a:rPr lang="en-US" sz="1400" dirty="0">
                          <a:solidFill>
                            <a:srgbClr val="000000"/>
                          </a:solidFill>
                          <a:effectLst/>
                          <a:latin typeface="Times New Roman"/>
                          <a:ea typeface="Times New Roman"/>
                        </a:rPr>
                        <a:t>   wild type (n, %)</a:t>
                      </a:r>
                      <a:endParaRPr lang="en-US" sz="2000" dirty="0">
                        <a:effectLst/>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16 (64)</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5 (31)</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2 (12.5)</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4 (25)</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3 (19)</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2 (12.5)</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2">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0.532</a:t>
                      </a:r>
                      <a:endParaRPr lang="en-US" sz="1300" b="0">
                        <a:effectLst/>
                        <a:latin typeface="Times New Roman"/>
                        <a:ea typeface="ＭＳ 明朝"/>
                      </a:endParaRPr>
                    </a:p>
                  </a:txBody>
                  <a:tcPr marL="68580" marR="6858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533667">
                <a:tc>
                  <a:txBody>
                    <a:bodyPr/>
                    <a:lstStyle/>
                    <a:p>
                      <a:pPr marL="0" marR="0" indent="0" algn="l">
                        <a:lnSpc>
                          <a:spcPct val="115000"/>
                        </a:lnSpc>
                        <a:spcBef>
                          <a:spcPts val="0"/>
                        </a:spcBef>
                        <a:spcAft>
                          <a:spcPts val="0"/>
                        </a:spcAft>
                      </a:pPr>
                      <a:r>
                        <a:rPr lang="en-US" sz="1400" dirty="0">
                          <a:solidFill>
                            <a:srgbClr val="000000"/>
                          </a:solidFill>
                          <a:effectLst/>
                          <a:latin typeface="Times New Roman"/>
                          <a:ea typeface="Times New Roman"/>
                        </a:rPr>
                        <a:t>   at least one mutant allele  (n, %)</a:t>
                      </a:r>
                      <a:endParaRPr lang="en-US" sz="2000" dirty="0">
                        <a:effectLst/>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9 (36)</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1 (11.1)</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2 (24.4)</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1 (11.1)</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2 (24.4)</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3 (33.3)</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571786">
                <a:tc>
                  <a:txBody>
                    <a:bodyPr/>
                    <a:lstStyle/>
                    <a:p>
                      <a:pPr marL="0" marR="0" indent="0" algn="l">
                        <a:lnSpc>
                          <a:spcPct val="115000"/>
                        </a:lnSpc>
                        <a:spcBef>
                          <a:spcPts val="0"/>
                        </a:spcBef>
                        <a:spcAft>
                          <a:spcPts val="0"/>
                        </a:spcAft>
                      </a:pPr>
                      <a:r>
                        <a:rPr lang="en-US" sz="1500" b="1" dirty="0">
                          <a:solidFill>
                            <a:srgbClr val="000000"/>
                          </a:solidFill>
                          <a:effectLst/>
                          <a:latin typeface="Times New Roman"/>
                          <a:ea typeface="Times New Roman"/>
                        </a:rPr>
                        <a:t>VKORC1 genotypes</a:t>
                      </a:r>
                      <a:endParaRPr lang="en-US" sz="1500" b="1" dirty="0">
                        <a:effectLst/>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a:endParaRPr lang="en-US" sz="1300" b="0">
                        <a:effectLst/>
                        <a:latin typeface="Cambria"/>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a:endParaRPr lang="en-US" sz="1300" b="0">
                        <a:effectLst/>
                        <a:latin typeface="Cambria"/>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a:endParaRPr lang="en-US" sz="1300" b="0" dirty="0">
                        <a:effectLst/>
                        <a:latin typeface="Cambria"/>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a:endParaRPr lang="en-US" sz="1300" b="0" dirty="0">
                        <a:effectLst/>
                        <a:latin typeface="Cambria"/>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a:endParaRPr lang="en-US" sz="1300" b="0">
                        <a:effectLst/>
                        <a:latin typeface="Cambria"/>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a:endParaRPr lang="en-US" sz="1300" b="0">
                        <a:effectLst/>
                        <a:latin typeface="Cambria"/>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a:endParaRPr lang="en-US" sz="1300" b="0">
                        <a:effectLst/>
                        <a:latin typeface="Cambria"/>
                      </a:endParaRPr>
                    </a:p>
                  </a:txBody>
                  <a:tcPr marL="68580" marR="6858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533667">
                <a:tc>
                  <a:txBody>
                    <a:bodyPr/>
                    <a:lstStyle/>
                    <a:p>
                      <a:pPr marL="0" marR="0" indent="0" algn="l">
                        <a:lnSpc>
                          <a:spcPct val="115000"/>
                        </a:lnSpc>
                        <a:spcBef>
                          <a:spcPts val="0"/>
                        </a:spcBef>
                        <a:spcAft>
                          <a:spcPts val="0"/>
                        </a:spcAft>
                      </a:pPr>
                      <a:r>
                        <a:rPr lang="en-US" sz="1400" dirty="0">
                          <a:solidFill>
                            <a:srgbClr val="000000"/>
                          </a:solidFill>
                          <a:effectLst/>
                          <a:latin typeface="Times New Roman"/>
                          <a:ea typeface="Times New Roman"/>
                        </a:rPr>
                        <a:t>   extensive activity </a:t>
                      </a:r>
                      <a:r>
                        <a:rPr lang="en-US" sz="1400" dirty="0" smtClean="0">
                          <a:solidFill>
                            <a:srgbClr val="000000"/>
                          </a:solidFill>
                          <a:effectLst/>
                          <a:latin typeface="Times New Roman"/>
                          <a:ea typeface="Times New Roman"/>
                        </a:rPr>
                        <a:t>(</a:t>
                      </a:r>
                      <a:r>
                        <a:rPr lang="en-US" sz="1400" dirty="0">
                          <a:solidFill>
                            <a:srgbClr val="000000"/>
                          </a:solidFill>
                          <a:effectLst/>
                          <a:latin typeface="Times New Roman"/>
                          <a:ea typeface="Times New Roman"/>
                        </a:rPr>
                        <a:t>n, %)</a:t>
                      </a:r>
                      <a:endParaRPr lang="en-US" sz="2000" dirty="0">
                        <a:effectLst/>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12 (48)</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4 (33.3)</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1 (8.3)</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2 (16.7)</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3 (25)</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2 (16.7)</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2">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0.779</a:t>
                      </a:r>
                      <a:endParaRPr lang="en-US" sz="1300" b="0" dirty="0">
                        <a:effectLst/>
                        <a:latin typeface="Times New Roman"/>
                        <a:ea typeface="ＭＳ 明朝"/>
                      </a:endParaRPr>
                    </a:p>
                  </a:txBody>
                  <a:tcPr marL="68580" marR="6858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533667">
                <a:tc>
                  <a:txBody>
                    <a:bodyPr/>
                    <a:lstStyle/>
                    <a:p>
                      <a:pPr marL="0" marR="0" indent="0" algn="l">
                        <a:lnSpc>
                          <a:spcPct val="115000"/>
                        </a:lnSpc>
                        <a:spcBef>
                          <a:spcPts val="0"/>
                        </a:spcBef>
                        <a:spcAft>
                          <a:spcPts val="0"/>
                        </a:spcAft>
                      </a:pPr>
                      <a:r>
                        <a:rPr lang="en-US" sz="1400" dirty="0">
                          <a:solidFill>
                            <a:srgbClr val="000000"/>
                          </a:solidFill>
                          <a:effectLst/>
                          <a:latin typeface="Times New Roman"/>
                          <a:ea typeface="Times New Roman"/>
                        </a:rPr>
                        <a:t>   intermediate/poor activity (n, %)</a:t>
                      </a:r>
                      <a:endParaRPr lang="en-US" sz="1400" dirty="0">
                        <a:effectLst/>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8 (32)</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1 (12.5)</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1 (12.5)</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2 (25)</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2 (25)</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2 (25)</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US" dirty="0"/>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47774">
                <a:tc>
                  <a:txBody>
                    <a:bodyPr/>
                    <a:lstStyle/>
                    <a:p>
                      <a:pPr marL="0" marR="0" indent="0" algn="ctr">
                        <a:lnSpc>
                          <a:spcPct val="115000"/>
                        </a:lnSpc>
                        <a:spcBef>
                          <a:spcPts val="0"/>
                        </a:spcBef>
                        <a:spcAft>
                          <a:spcPts val="0"/>
                        </a:spcAft>
                      </a:pPr>
                      <a:r>
                        <a:rPr lang="en-US" sz="1400" dirty="0">
                          <a:solidFill>
                            <a:srgbClr val="000000"/>
                          </a:solidFill>
                          <a:effectLst/>
                          <a:latin typeface="Times New Roman"/>
                          <a:ea typeface="Times New Roman"/>
                        </a:rPr>
                        <a:t>   high activity (n, %)</a:t>
                      </a:r>
                      <a:endParaRPr lang="en-US" sz="1400" dirty="0">
                        <a:effectLst/>
                        <a:latin typeface="Times New Roman"/>
                        <a:ea typeface="ＭＳ 明朝"/>
                      </a:endParaRPr>
                    </a:p>
                  </a:txBody>
                  <a:tcPr marL="68580" marR="6858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5 (</a:t>
                      </a:r>
                      <a:r>
                        <a:rPr lang="en-US" sz="1300" b="0" dirty="0" smtClean="0">
                          <a:solidFill>
                            <a:srgbClr val="000000"/>
                          </a:solidFill>
                          <a:effectLst/>
                          <a:latin typeface="Times New Roman"/>
                          <a:ea typeface="Times New Roman"/>
                        </a:rPr>
                        <a:t>20)</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1 (20)</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2 (40)</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1 (20)</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1300" b="0">
                          <a:solidFill>
                            <a:srgbClr val="000000"/>
                          </a:solidFill>
                          <a:effectLst/>
                          <a:latin typeface="Times New Roman"/>
                          <a:ea typeface="Times New Roman"/>
                        </a:rPr>
                        <a:t>0 (0)</a:t>
                      </a:r>
                      <a:endParaRPr lang="en-US" sz="1300" b="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5000"/>
                        </a:lnSpc>
                        <a:spcBef>
                          <a:spcPts val="0"/>
                        </a:spcBef>
                        <a:spcAft>
                          <a:spcPts val="0"/>
                        </a:spcAft>
                      </a:pPr>
                      <a:r>
                        <a:rPr lang="en-US" sz="1300" b="0" dirty="0">
                          <a:solidFill>
                            <a:srgbClr val="000000"/>
                          </a:solidFill>
                          <a:effectLst/>
                          <a:latin typeface="Times New Roman"/>
                          <a:ea typeface="Times New Roman"/>
                        </a:rPr>
                        <a:t>1 (20)</a:t>
                      </a:r>
                      <a:endParaRPr lang="en-US" sz="1300" b="0" dirty="0">
                        <a:effectLst/>
                        <a:latin typeface="Times New Roman"/>
                        <a:ea typeface="ＭＳ 明朝"/>
                      </a:endParaRPr>
                    </a:p>
                  </a:txBody>
                  <a:tcPr marL="68580" marR="6858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fontAlgn="ct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2" name="Slide Number Placeholder 1"/>
          <p:cNvSpPr>
            <a:spLocks noGrp="1"/>
          </p:cNvSpPr>
          <p:nvPr>
            <p:ph type="sldNum" sz="quarter" idx="12"/>
          </p:nvPr>
        </p:nvSpPr>
        <p:spPr>
          <a:xfrm>
            <a:off x="6553200" y="6416675"/>
            <a:ext cx="2133600" cy="365125"/>
          </a:xfrm>
        </p:spPr>
        <p:txBody>
          <a:bodyPr/>
          <a:lstStyle/>
          <a:p>
            <a:fld id="{2DB7BADE-0B1D-453C-A83A-6DD426B4B6A5}" type="slidenum">
              <a:rPr lang="en-US" smtClean="0"/>
              <a:pPr/>
              <a:t>22</a:t>
            </a:fld>
            <a:endParaRPr lang="en-US" dirty="0"/>
          </a:p>
        </p:txBody>
      </p:sp>
    </p:spTree>
    <p:extLst>
      <p:ext uri="{BB962C8B-B14F-4D97-AF65-F5344CB8AC3E}">
        <p14:creationId xmlns:p14="http://schemas.microsoft.com/office/powerpoint/2010/main" val="387057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a:bodyPr>
          <a:lstStyle/>
          <a:p>
            <a:r>
              <a:rPr lang="en-US" sz="2400" dirty="0"/>
              <a:t>Study protocol was approved by the Research and Ethics Committee of </a:t>
            </a:r>
            <a:r>
              <a:rPr lang="en-US" sz="2400" dirty="0" err="1"/>
              <a:t>Maisonneuve</a:t>
            </a:r>
            <a:r>
              <a:rPr lang="en-US" sz="2400" dirty="0"/>
              <a:t>-Rosemont Hospital</a:t>
            </a:r>
            <a:r>
              <a:rPr lang="en-US" sz="2400" dirty="0" smtClean="0"/>
              <a:t>.</a:t>
            </a:r>
          </a:p>
          <a:p>
            <a:r>
              <a:rPr lang="en-US" sz="2400" dirty="0"/>
              <a:t>All subjects provided written informed </a:t>
            </a:r>
            <a:r>
              <a:rPr lang="en-US" sz="2400" dirty="0" smtClean="0"/>
              <a:t>consents. </a:t>
            </a:r>
          </a:p>
          <a:p>
            <a:r>
              <a:rPr lang="en-US" sz="2400" dirty="0" smtClean="0"/>
              <a:t>Single blood sample was </a:t>
            </a:r>
            <a:r>
              <a:rPr lang="en-US" sz="2400" dirty="0"/>
              <a:t>collected from patients </a:t>
            </a:r>
            <a:r>
              <a:rPr lang="en-US" sz="2400" dirty="0" smtClean="0"/>
              <a:t>who </a:t>
            </a:r>
            <a:r>
              <a:rPr lang="en-US" sz="2400" dirty="0"/>
              <a:t>are under long-term warfarin therapy</a:t>
            </a:r>
            <a:r>
              <a:rPr lang="en-US" sz="2400" dirty="0" smtClean="0"/>
              <a:t>.</a:t>
            </a:r>
          </a:p>
          <a:p>
            <a:r>
              <a:rPr lang="en-US" sz="2400" dirty="0" err="1" smtClean="0"/>
              <a:t>Analytes</a:t>
            </a:r>
            <a:r>
              <a:rPr lang="en-US" sz="2400" dirty="0" smtClean="0"/>
              <a:t> were measured using LC-MS/MS.</a:t>
            </a:r>
          </a:p>
          <a:p>
            <a:pPr marL="1085850" lvl="2"/>
            <a:r>
              <a:rPr lang="en-US" sz="1800" dirty="0" smtClean="0"/>
              <a:t>Total/ free </a:t>
            </a:r>
            <a:r>
              <a:rPr lang="en-US" sz="1800" dirty="0"/>
              <a:t>warfarin and alcohols</a:t>
            </a:r>
          </a:p>
          <a:p>
            <a:pPr marL="1085850" lvl="2"/>
            <a:r>
              <a:rPr lang="en-US" sz="1800" dirty="0" smtClean="0"/>
              <a:t>Total/ free </a:t>
            </a:r>
            <a:r>
              <a:rPr lang="en-US" sz="1800" dirty="0"/>
              <a:t>warfarin enantiomers (</a:t>
            </a:r>
            <a:r>
              <a:rPr lang="en-US" sz="1800" dirty="0" smtClean="0"/>
              <a:t>R &amp; S</a:t>
            </a:r>
            <a:r>
              <a:rPr lang="en-US" sz="1800" dirty="0"/>
              <a:t>)</a:t>
            </a:r>
          </a:p>
          <a:p>
            <a:pPr marL="285750"/>
            <a:r>
              <a:rPr lang="en-US" sz="2400" dirty="0" smtClean="0"/>
              <a:t>Steady-state PK analyses: </a:t>
            </a:r>
            <a:endParaRPr lang="en-US" sz="2400" dirty="0"/>
          </a:p>
          <a:p>
            <a:pPr marL="857250" lvl="2" indent="0">
              <a:buNone/>
            </a:pPr>
            <a:endParaRPr lang="en-US" sz="1800" dirty="0" smtClean="0"/>
          </a:p>
          <a:p>
            <a:endParaRPr lang="en-US" sz="2400" dirty="0"/>
          </a:p>
        </p:txBody>
      </p:sp>
      <p:sp>
        <p:nvSpPr>
          <p:cNvPr id="4" name="Title 1"/>
          <p:cNvSpPr txBox="1">
            <a:spLocks/>
          </p:cNvSpPr>
          <p:nvPr/>
        </p:nvSpPr>
        <p:spPr>
          <a:xfrm>
            <a:off x="0" y="228600"/>
            <a:ext cx="9144000" cy="762000"/>
          </a:xfrm>
          <a:prstGeom prst="rect">
            <a:avLst/>
          </a:prstGeom>
          <a:solidFill>
            <a:schemeClr val="bg2"/>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Clinical Study Approach</a:t>
            </a:r>
            <a:endParaRPr lang="en-US" sz="3200" b="1" dirty="0"/>
          </a:p>
        </p:txBody>
      </p:sp>
      <p:sp>
        <p:nvSpPr>
          <p:cNvPr id="5" name="Rectangle 4"/>
          <p:cNvSpPr/>
          <p:nvPr/>
        </p:nvSpPr>
        <p:spPr>
          <a:xfrm>
            <a:off x="990600" y="5105400"/>
            <a:ext cx="2240742" cy="461665"/>
          </a:xfrm>
          <a:prstGeom prst="rect">
            <a:avLst/>
          </a:prstGeom>
        </p:spPr>
        <p:txBody>
          <a:bodyPr wrap="none">
            <a:spAutoFit/>
          </a:bodyPr>
          <a:lstStyle/>
          <a:p>
            <a:r>
              <a:rPr lang="en-US" sz="2400" dirty="0" err="1"/>
              <a:t>CL</a:t>
            </a:r>
            <a:r>
              <a:rPr lang="en-US" sz="2400" baseline="-25000" dirty="0" err="1"/>
              <a:t>total</a:t>
            </a:r>
            <a:r>
              <a:rPr lang="en-US" sz="2400" dirty="0"/>
              <a:t> = D/(</a:t>
            </a:r>
            <a:r>
              <a:rPr lang="en-US" sz="2400" dirty="0" err="1"/>
              <a:t>C</a:t>
            </a:r>
            <a:r>
              <a:rPr lang="en-US" sz="2400" baseline="-25000" dirty="0" err="1"/>
              <a:t>ss</a:t>
            </a:r>
            <a:r>
              <a:rPr lang="en-US" sz="2400" dirty="0" err="1"/>
              <a:t>×τ</a:t>
            </a:r>
            <a:r>
              <a:rPr lang="en-US" sz="2400" dirty="0"/>
              <a:t>)</a:t>
            </a:r>
          </a:p>
        </p:txBody>
      </p:sp>
      <p:sp>
        <p:nvSpPr>
          <p:cNvPr id="6" name="Rectangle 5"/>
          <p:cNvSpPr/>
          <p:nvPr/>
        </p:nvSpPr>
        <p:spPr>
          <a:xfrm>
            <a:off x="6637268" y="5105400"/>
            <a:ext cx="1186543" cy="461665"/>
          </a:xfrm>
          <a:prstGeom prst="rect">
            <a:avLst/>
          </a:prstGeom>
        </p:spPr>
        <p:txBody>
          <a:bodyPr wrap="none">
            <a:spAutoFit/>
          </a:bodyPr>
          <a:lstStyle/>
          <a:p>
            <a:r>
              <a:rPr lang="en-US" sz="2400" dirty="0" err="1"/>
              <a:t>f</a:t>
            </a:r>
            <a:r>
              <a:rPr lang="en-US" sz="2400" baseline="-25000" dirty="0" err="1"/>
              <a:t>u</a:t>
            </a:r>
            <a:r>
              <a:rPr lang="en-US" sz="2400" dirty="0" smtClean="0"/>
              <a:t>= </a:t>
            </a:r>
            <a:r>
              <a:rPr lang="en-US" sz="2400" dirty="0" err="1" smtClean="0"/>
              <a:t>C</a:t>
            </a:r>
            <a:r>
              <a:rPr lang="en-US" sz="2400" baseline="-25000" dirty="0" err="1"/>
              <a:t>f</a:t>
            </a:r>
            <a:r>
              <a:rPr lang="en-US" sz="2400" dirty="0" smtClean="0"/>
              <a:t>/C</a:t>
            </a:r>
            <a:r>
              <a:rPr lang="en-US" sz="2400" baseline="-25000" dirty="0" smtClean="0"/>
              <a:t>t</a:t>
            </a:r>
            <a:endParaRPr lang="en-US" sz="2400" dirty="0"/>
          </a:p>
        </p:txBody>
      </p:sp>
      <p:sp>
        <p:nvSpPr>
          <p:cNvPr id="7" name="Rectangle 6"/>
          <p:cNvSpPr/>
          <p:nvPr/>
        </p:nvSpPr>
        <p:spPr>
          <a:xfrm>
            <a:off x="4170191" y="5105400"/>
            <a:ext cx="1849609" cy="461665"/>
          </a:xfrm>
          <a:prstGeom prst="rect">
            <a:avLst/>
          </a:prstGeom>
        </p:spPr>
        <p:txBody>
          <a:bodyPr wrap="none">
            <a:spAutoFit/>
          </a:bodyPr>
          <a:lstStyle/>
          <a:p>
            <a:r>
              <a:rPr lang="en-US" sz="2400" dirty="0" err="1"/>
              <a:t>CL</a:t>
            </a:r>
            <a:r>
              <a:rPr lang="en-US" sz="2400" baseline="-25000" dirty="0" err="1"/>
              <a:t>u</a:t>
            </a:r>
            <a:r>
              <a:rPr lang="en-US" sz="2400" baseline="-25000" dirty="0"/>
              <a:t> </a:t>
            </a:r>
            <a:r>
              <a:rPr lang="en-US" sz="2400" dirty="0"/>
              <a:t>= </a:t>
            </a:r>
            <a:r>
              <a:rPr lang="en-US" sz="2400" dirty="0" err="1"/>
              <a:t>CL</a:t>
            </a:r>
            <a:r>
              <a:rPr lang="en-US" sz="2400" baseline="-25000" dirty="0" err="1"/>
              <a:t>total</a:t>
            </a:r>
            <a:r>
              <a:rPr lang="en-US" sz="2400" dirty="0"/>
              <a:t>/</a:t>
            </a:r>
            <a:r>
              <a:rPr lang="en-US" sz="2400" dirty="0" err="1"/>
              <a:t>f</a:t>
            </a:r>
            <a:r>
              <a:rPr lang="en-US" sz="2400" baseline="-25000" dirty="0" err="1"/>
              <a:t>u</a:t>
            </a:r>
            <a:endParaRPr lang="en-US" sz="2400" dirty="0"/>
          </a:p>
        </p:txBody>
      </p:sp>
      <p:sp>
        <p:nvSpPr>
          <p:cNvPr id="8" name="Rectangle 7"/>
          <p:cNvSpPr/>
          <p:nvPr/>
        </p:nvSpPr>
        <p:spPr>
          <a:xfrm>
            <a:off x="1645458" y="5862935"/>
            <a:ext cx="2451248" cy="461665"/>
          </a:xfrm>
          <a:prstGeom prst="rect">
            <a:avLst/>
          </a:prstGeom>
        </p:spPr>
        <p:txBody>
          <a:bodyPr wrap="none">
            <a:spAutoFit/>
          </a:bodyPr>
          <a:lstStyle/>
          <a:p>
            <a:r>
              <a:rPr lang="en-US" sz="2400" dirty="0" smtClean="0"/>
              <a:t>Alcohols exposure</a:t>
            </a:r>
            <a:endParaRPr lang="en-US" sz="2400" dirty="0"/>
          </a:p>
        </p:txBody>
      </p:sp>
      <p:sp>
        <p:nvSpPr>
          <p:cNvPr id="9" name="Rectangle 8"/>
          <p:cNvSpPr/>
          <p:nvPr/>
        </p:nvSpPr>
        <p:spPr>
          <a:xfrm>
            <a:off x="4940152" y="5862935"/>
            <a:ext cx="2376548" cy="461665"/>
          </a:xfrm>
          <a:prstGeom prst="rect">
            <a:avLst/>
          </a:prstGeom>
        </p:spPr>
        <p:txBody>
          <a:bodyPr wrap="none">
            <a:spAutoFit/>
          </a:bodyPr>
          <a:lstStyle/>
          <a:p>
            <a:r>
              <a:rPr lang="en-US" sz="2400" i="1" dirty="0" smtClean="0"/>
              <a:t>S/R </a:t>
            </a:r>
            <a:r>
              <a:rPr lang="en-US" sz="2400" dirty="0" smtClean="0"/>
              <a:t>warfarin ratio</a:t>
            </a:r>
            <a:endParaRPr lang="en-US" sz="2400" dirty="0"/>
          </a:p>
        </p:txBody>
      </p:sp>
      <p:cxnSp>
        <p:nvCxnSpPr>
          <p:cNvPr id="10" name="Straight Connector 9"/>
          <p:cNvCxnSpPr/>
          <p:nvPr/>
        </p:nvCxnSpPr>
        <p:spPr>
          <a:xfrm flipH="1">
            <a:off x="76200" y="64770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11" name="Rectangle 10"/>
          <p:cNvSpPr/>
          <p:nvPr/>
        </p:nvSpPr>
        <p:spPr>
          <a:xfrm>
            <a:off x="0" y="6504801"/>
            <a:ext cx="3603230" cy="276999"/>
          </a:xfrm>
          <a:prstGeom prst="rect">
            <a:avLst/>
          </a:prstGeom>
        </p:spPr>
        <p:txBody>
          <a:bodyPr wrap="none">
            <a:spAutoFit/>
          </a:bodyPr>
          <a:lstStyle/>
          <a:p>
            <a:r>
              <a:rPr lang="en-US" sz="1200" i="1" dirty="0" smtClean="0">
                <a:latin typeface="+mj-lt"/>
                <a:ea typeface="SimSun" panose="02010600030101010101" pitchFamily="2" charset="-122"/>
              </a:rPr>
              <a:t>Jensen BP. </a:t>
            </a:r>
            <a:r>
              <a:rPr lang="en-US" sz="1200" i="1" dirty="0">
                <a:latin typeface="+mj-lt"/>
                <a:ea typeface="SimSun" panose="02010600030101010101" pitchFamily="2" charset="-122"/>
              </a:rPr>
              <a:t>e</a:t>
            </a:r>
            <a:r>
              <a:rPr lang="en-US" sz="1200" i="1" dirty="0" smtClean="0">
                <a:latin typeface="+mj-lt"/>
                <a:ea typeface="SimSun" panose="02010600030101010101" pitchFamily="2" charset="-122"/>
              </a:rPr>
              <a:t>t al. Br </a:t>
            </a:r>
            <a:r>
              <a:rPr lang="en-US" sz="1200" i="1" dirty="0">
                <a:latin typeface="+mj-lt"/>
                <a:ea typeface="SimSun" panose="02010600030101010101" pitchFamily="2" charset="-122"/>
              </a:rPr>
              <a:t>J </a:t>
            </a:r>
            <a:r>
              <a:rPr lang="en-US" sz="1200" i="1" dirty="0" err="1">
                <a:latin typeface="+mj-lt"/>
                <a:ea typeface="SimSun" panose="02010600030101010101" pitchFamily="2" charset="-122"/>
              </a:rPr>
              <a:t>Clin</a:t>
            </a:r>
            <a:r>
              <a:rPr lang="en-US" sz="1200" i="1" dirty="0">
                <a:latin typeface="+mj-lt"/>
                <a:ea typeface="SimSun" panose="02010600030101010101" pitchFamily="2" charset="-122"/>
              </a:rPr>
              <a:t> </a:t>
            </a:r>
            <a:r>
              <a:rPr lang="en-US" sz="1200" i="1" dirty="0" err="1">
                <a:latin typeface="+mj-lt"/>
                <a:ea typeface="SimSun" panose="02010600030101010101" pitchFamily="2" charset="-122"/>
              </a:rPr>
              <a:t>Pharmacol</a:t>
            </a:r>
            <a:r>
              <a:rPr lang="en-US" sz="1200" i="1" dirty="0">
                <a:latin typeface="+mj-lt"/>
                <a:ea typeface="SimSun" panose="02010600030101010101" pitchFamily="2" charset="-122"/>
              </a:rPr>
              <a:t> </a:t>
            </a:r>
            <a:r>
              <a:rPr lang="en-US" sz="1200" i="1" dirty="0" smtClean="0">
                <a:latin typeface="+mj-lt"/>
                <a:ea typeface="SimSun" panose="02010600030101010101" pitchFamily="2" charset="-122"/>
              </a:rPr>
              <a:t>2012. 74:797-805</a:t>
            </a:r>
            <a:endParaRPr lang="en-US" sz="1200" i="1" dirty="0">
              <a:latin typeface="+mj-lt"/>
            </a:endParaRPr>
          </a:p>
        </p:txBody>
      </p:sp>
      <p:sp>
        <p:nvSpPr>
          <p:cNvPr id="2" name="Slide Number Placeholder 1"/>
          <p:cNvSpPr>
            <a:spLocks noGrp="1"/>
          </p:cNvSpPr>
          <p:nvPr>
            <p:ph type="sldNum" sz="quarter" idx="12"/>
          </p:nvPr>
        </p:nvSpPr>
        <p:spPr>
          <a:xfrm>
            <a:off x="6553200" y="6416675"/>
            <a:ext cx="2133600" cy="365125"/>
          </a:xfrm>
        </p:spPr>
        <p:txBody>
          <a:bodyPr/>
          <a:lstStyle/>
          <a:p>
            <a:fld id="{2DB7BADE-0B1D-453C-A83A-6DD426B4B6A5}" type="slidenum">
              <a:rPr lang="en-US" smtClean="0"/>
              <a:pPr/>
              <a:t>23</a:t>
            </a:fld>
            <a:endParaRPr lang="en-US" dirty="0"/>
          </a:p>
        </p:txBody>
      </p:sp>
    </p:spTree>
    <p:extLst>
      <p:ext uri="{BB962C8B-B14F-4D97-AF65-F5344CB8AC3E}">
        <p14:creationId xmlns:p14="http://schemas.microsoft.com/office/powerpoint/2010/main" val="38722738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715962"/>
          </a:xfrm>
          <a:solidFill>
            <a:schemeClr val="bg2"/>
          </a:solidFill>
        </p:spPr>
        <p:txBody>
          <a:bodyPr>
            <a:normAutofit/>
          </a:bodyPr>
          <a:lstStyle/>
          <a:p>
            <a:pPr lvl="2" algn="ctr" rtl="0">
              <a:spcBef>
                <a:spcPct val="0"/>
              </a:spcBef>
            </a:pPr>
            <a:r>
              <a:rPr lang="en-US" sz="3200" b="1" dirty="0">
                <a:latin typeface="+mj-lt"/>
              </a:rPr>
              <a:t>Warfarin Clearance </a:t>
            </a:r>
            <a:r>
              <a:rPr lang="en-US" sz="3200" b="1" dirty="0" smtClean="0">
                <a:latin typeface="+mj-lt"/>
              </a:rPr>
              <a:t>&amp; Kidney </a:t>
            </a:r>
            <a:r>
              <a:rPr lang="en-US" sz="3200" b="1" dirty="0">
                <a:latin typeface="+mj-lt"/>
              </a:rPr>
              <a:t>Disease </a:t>
            </a:r>
            <a:endParaRPr lang="en-US" sz="3200" dirty="0">
              <a:latin typeface="+mj-lt"/>
            </a:endParaRPr>
          </a:p>
        </p:txBody>
      </p:sp>
      <p:sp>
        <p:nvSpPr>
          <p:cNvPr id="3" name="Content Placeholder 2"/>
          <p:cNvSpPr>
            <a:spLocks noGrp="1"/>
          </p:cNvSpPr>
          <p:nvPr>
            <p:ph idx="1"/>
          </p:nvPr>
        </p:nvSpPr>
        <p:spPr>
          <a:xfrm>
            <a:off x="152400" y="2286001"/>
            <a:ext cx="2667000" cy="2286000"/>
          </a:xfrm>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en-US" sz="2800" dirty="0"/>
              <a:t>No differences were found </a:t>
            </a:r>
            <a:r>
              <a:rPr lang="en-US" sz="2800" dirty="0" smtClean="0"/>
              <a:t>in warfarin clearance among </a:t>
            </a:r>
            <a:r>
              <a:rPr lang="en-US" sz="2800" dirty="0"/>
              <a:t>CKD patients </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990600"/>
            <a:ext cx="4863397" cy="5719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2DB7BADE-0B1D-453C-A83A-6DD426B4B6A5}" type="slidenum">
              <a:rPr lang="en-US" smtClean="0"/>
              <a:pPr/>
              <a:t>24</a:t>
            </a:fld>
            <a:endParaRPr lang="en-US"/>
          </a:p>
        </p:txBody>
      </p:sp>
    </p:spTree>
    <p:extLst>
      <p:ext uri="{BB962C8B-B14F-4D97-AF65-F5344CB8AC3E}">
        <p14:creationId xmlns:p14="http://schemas.microsoft.com/office/powerpoint/2010/main" val="198717751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715962"/>
          </a:xfrm>
          <a:solidFill>
            <a:schemeClr val="bg2"/>
          </a:solidFill>
        </p:spPr>
        <p:txBody>
          <a:bodyPr>
            <a:normAutofit/>
          </a:bodyPr>
          <a:lstStyle/>
          <a:p>
            <a:pPr lvl="2" algn="ctr" rtl="0">
              <a:spcBef>
                <a:spcPct val="0"/>
              </a:spcBef>
            </a:pPr>
            <a:r>
              <a:rPr lang="en-US" sz="3200" b="1" dirty="0" smtClean="0">
                <a:latin typeface="+mj-lt"/>
              </a:rPr>
              <a:t>Predictors of Warfarin Clearance</a:t>
            </a:r>
            <a:endParaRPr lang="en-US" sz="3200" dirty="0">
              <a:latin typeface="+mj-lt"/>
            </a:endParaRPr>
          </a:p>
        </p:txBody>
      </p:sp>
      <p:sp>
        <p:nvSpPr>
          <p:cNvPr id="4" name="Slide Number Placeholder 3"/>
          <p:cNvSpPr>
            <a:spLocks noGrp="1"/>
          </p:cNvSpPr>
          <p:nvPr>
            <p:ph type="sldNum" sz="quarter" idx="12"/>
          </p:nvPr>
        </p:nvSpPr>
        <p:spPr/>
        <p:txBody>
          <a:bodyPr/>
          <a:lstStyle/>
          <a:p>
            <a:fld id="{2DB7BADE-0B1D-453C-A83A-6DD426B4B6A5}" type="slidenum">
              <a:rPr lang="en-US" smtClean="0"/>
              <a:pPr/>
              <a:t>25</a:t>
            </a:fld>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1970468356"/>
              </p:ext>
            </p:extLst>
          </p:nvPr>
        </p:nvGraphicFramePr>
        <p:xfrm>
          <a:off x="304800" y="1600200"/>
          <a:ext cx="8458200" cy="4038600"/>
        </p:xfrm>
        <a:graphic>
          <a:graphicData uri="http://schemas.openxmlformats.org/presentationml/2006/ole">
            <mc:AlternateContent xmlns:mc="http://schemas.openxmlformats.org/markup-compatibility/2006">
              <mc:Choice xmlns:v="urn:schemas-microsoft-com:vml" Requires="v">
                <p:oleObj spid="_x0000_s43042" name="Document" r:id="rId3" imgW="6096000" imgH="2730500" progId="Word.Document.12">
                  <p:embed/>
                </p:oleObj>
              </mc:Choice>
              <mc:Fallback>
                <p:oleObj name="Document" r:id="rId3" imgW="6096000" imgH="2730500" progId="Word.Document.12">
                  <p:embed/>
                  <p:pic>
                    <p:nvPicPr>
                      <p:cNvPr id="0" name=""/>
                      <p:cNvPicPr/>
                      <p:nvPr/>
                    </p:nvPicPr>
                    <p:blipFill>
                      <a:blip r:embed="rId4"/>
                      <a:stretch>
                        <a:fillRect/>
                      </a:stretch>
                    </p:blipFill>
                    <p:spPr>
                      <a:xfrm>
                        <a:off x="304800" y="1600200"/>
                        <a:ext cx="8458200" cy="4038600"/>
                      </a:xfrm>
                      <a:prstGeom prst="rect">
                        <a:avLst/>
                      </a:prstGeom>
                    </p:spPr>
                  </p:pic>
                </p:oleObj>
              </mc:Fallback>
            </mc:AlternateContent>
          </a:graphicData>
        </a:graphic>
      </p:graphicFrame>
    </p:spTree>
    <p:extLst>
      <p:ext uri="{BB962C8B-B14F-4D97-AF65-F5344CB8AC3E}">
        <p14:creationId xmlns:p14="http://schemas.microsoft.com/office/powerpoint/2010/main" val="24661848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97468"/>
          </a:xfrm>
          <a:solidFill>
            <a:schemeClr val="bg2"/>
          </a:solidFill>
        </p:spPr>
        <p:txBody>
          <a:bodyPr>
            <a:normAutofit/>
          </a:bodyPr>
          <a:lstStyle/>
          <a:p>
            <a:pPr lvl="2" algn="ctr" rtl="0">
              <a:spcBef>
                <a:spcPct val="0"/>
              </a:spcBef>
            </a:pPr>
            <a:r>
              <a:rPr lang="en-US" sz="3200" b="1" dirty="0" smtClean="0">
                <a:latin typeface="+mj-lt"/>
              </a:rPr>
              <a:t>GFR Correlation with Warfarin Dose</a:t>
            </a:r>
            <a:endParaRPr lang="en-US" sz="3200" dirty="0">
              <a:latin typeface="+mj-lt"/>
            </a:endParaRPr>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1676400"/>
            <a:ext cx="5257800" cy="4010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26</a:t>
            </a:fld>
            <a:endParaRPr lang="en-US"/>
          </a:p>
        </p:txBody>
      </p:sp>
    </p:spTree>
    <p:extLst>
      <p:ext uri="{BB962C8B-B14F-4D97-AF65-F5344CB8AC3E}">
        <p14:creationId xmlns:p14="http://schemas.microsoft.com/office/powerpoint/2010/main" val="254792818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9332"/>
            <a:ext cx="9144000" cy="697468"/>
          </a:xfrm>
          <a:solidFill>
            <a:schemeClr val="bg2"/>
          </a:solidFill>
        </p:spPr>
        <p:txBody>
          <a:bodyPr>
            <a:normAutofit/>
          </a:bodyPr>
          <a:lstStyle/>
          <a:p>
            <a:pPr lvl="2" algn="ctr" rtl="0">
              <a:spcBef>
                <a:spcPct val="0"/>
              </a:spcBef>
            </a:pPr>
            <a:r>
              <a:rPr lang="en-US" sz="3200" b="1" dirty="0" smtClean="0">
                <a:latin typeface="+mj-lt"/>
              </a:rPr>
              <a:t>Age Correlation with Warfarin Dose</a:t>
            </a:r>
            <a:endParaRPr lang="en-US" sz="3200" dirty="0">
              <a:latin typeface="+mj-lt"/>
            </a:endParaRPr>
          </a:p>
        </p:txBody>
      </p:sp>
      <p:sp>
        <p:nvSpPr>
          <p:cNvPr id="3" name="Slide Number Placeholder 2"/>
          <p:cNvSpPr>
            <a:spLocks noGrp="1"/>
          </p:cNvSpPr>
          <p:nvPr>
            <p:ph type="sldNum" sz="quarter" idx="12"/>
          </p:nvPr>
        </p:nvSpPr>
        <p:spPr/>
        <p:txBody>
          <a:bodyPr/>
          <a:lstStyle/>
          <a:p>
            <a:fld id="{2DB7BADE-0B1D-453C-A83A-6DD426B4B6A5}" type="slidenum">
              <a:rPr lang="en-US" smtClean="0"/>
              <a:pPr/>
              <a:t>27</a:t>
            </a:fld>
            <a:endParaRPr lang="en-US"/>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609600" y="1676400"/>
            <a:ext cx="8153400" cy="3657600"/>
          </a:xfrm>
          <a:prstGeom prst="rect">
            <a:avLst/>
          </a:prstGeom>
        </p:spPr>
      </p:pic>
      <p:sp>
        <p:nvSpPr>
          <p:cNvPr id="4" name="Rectangle 3"/>
          <p:cNvSpPr/>
          <p:nvPr/>
        </p:nvSpPr>
        <p:spPr>
          <a:xfrm>
            <a:off x="685800" y="5638800"/>
            <a:ext cx="7924800" cy="830997"/>
          </a:xfrm>
          <a:prstGeom prst="rect">
            <a:avLst/>
          </a:prstGeom>
        </p:spPr>
        <p:txBody>
          <a:bodyPr wrap="square">
            <a:spAutoFit/>
          </a:bodyPr>
          <a:lstStyle/>
          <a:p>
            <a:pPr algn="ctr"/>
            <a:r>
              <a:rPr lang="en-US" sz="2400" dirty="0" smtClean="0"/>
              <a:t>Regression: age </a:t>
            </a:r>
            <a:r>
              <a:rPr lang="en-US" sz="2400" dirty="0"/>
              <a:t>was the only significant modifier of average weekly warfarin </a:t>
            </a:r>
            <a:r>
              <a:rPr lang="en-US" sz="2400" dirty="0" smtClean="0"/>
              <a:t>dose</a:t>
            </a:r>
            <a:endParaRPr lang="en-US" sz="2400" dirty="0"/>
          </a:p>
        </p:txBody>
      </p:sp>
    </p:spTree>
    <p:extLst>
      <p:ext uri="{BB962C8B-B14F-4D97-AF65-F5344CB8AC3E}">
        <p14:creationId xmlns:p14="http://schemas.microsoft.com/office/powerpoint/2010/main" val="261560431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52400"/>
            <a:ext cx="9144000" cy="697468"/>
          </a:xfrm>
          <a:solidFill>
            <a:schemeClr val="bg2"/>
          </a:solidFill>
        </p:spPr>
        <p:txBody>
          <a:bodyPr>
            <a:noAutofit/>
          </a:bodyPr>
          <a:lstStyle/>
          <a:p>
            <a:pPr lvl="2" algn="ctr"/>
            <a:r>
              <a:rPr lang="en-US" sz="3200" b="1" dirty="0">
                <a:latin typeface="+mj-lt"/>
              </a:rPr>
              <a:t>Warfarin Alcohols </a:t>
            </a:r>
            <a:r>
              <a:rPr lang="en-US" sz="3200" b="1" dirty="0" smtClean="0">
                <a:latin typeface="+mj-lt"/>
              </a:rPr>
              <a:t>Concentration &amp; Kidney </a:t>
            </a:r>
            <a:r>
              <a:rPr lang="en-US" sz="3200" b="1" dirty="0">
                <a:latin typeface="+mj-lt"/>
              </a:rPr>
              <a:t>Disease </a:t>
            </a:r>
          </a:p>
        </p:txBody>
      </p:sp>
      <p:sp>
        <p:nvSpPr>
          <p:cNvPr id="7" name="Content Placeholder 2"/>
          <p:cNvSpPr>
            <a:spLocks noGrp="1"/>
          </p:cNvSpPr>
          <p:nvPr>
            <p:ph idx="1"/>
          </p:nvPr>
        </p:nvSpPr>
        <p:spPr>
          <a:xfrm>
            <a:off x="76200" y="2521743"/>
            <a:ext cx="2438400" cy="1897857"/>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marL="0" indent="0" algn="ctr">
              <a:buNone/>
            </a:pPr>
            <a:r>
              <a:rPr lang="en-US" sz="2800" dirty="0" smtClean="0"/>
              <a:t>Increased alcohol 2 dose-normalized concentrations in ESRD</a:t>
            </a:r>
            <a:endParaRPr lang="en-US" sz="2800" dirty="0"/>
          </a:p>
        </p:txBody>
      </p:sp>
      <p:sp>
        <p:nvSpPr>
          <p:cNvPr id="6" name="Rectangle 5"/>
          <p:cNvSpPr/>
          <p:nvPr/>
        </p:nvSpPr>
        <p:spPr>
          <a:xfrm>
            <a:off x="152400" y="6390129"/>
            <a:ext cx="936475" cy="315471"/>
          </a:xfrm>
          <a:prstGeom prst="rect">
            <a:avLst/>
          </a:prstGeom>
        </p:spPr>
        <p:txBody>
          <a:bodyPr wrap="none">
            <a:spAutoFit/>
          </a:bodyPr>
          <a:lstStyle/>
          <a:p>
            <a:pPr>
              <a:defRPr/>
            </a:pPr>
            <a:r>
              <a:rPr lang="en-US" sz="1450" i="1" dirty="0" smtClean="0">
                <a:latin typeface="Arial" charset="0"/>
                <a:cs typeface="Arial" charset="0"/>
              </a:rPr>
              <a:t>* p&lt;0.05 </a:t>
            </a:r>
          </a:p>
        </p:txBody>
      </p:sp>
      <p:cxnSp>
        <p:nvCxnSpPr>
          <p:cNvPr id="10" name="Straight Connector 9"/>
          <p:cNvCxnSpPr/>
          <p:nvPr/>
        </p:nvCxnSpPr>
        <p:spPr>
          <a:xfrm flipH="1">
            <a:off x="76200" y="64008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107721"/>
            <a:ext cx="6304498" cy="5175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2DB7BADE-0B1D-453C-A83A-6DD426B4B6A5}" type="slidenum">
              <a:rPr lang="en-US" smtClean="0"/>
              <a:pPr/>
              <a:t>28</a:t>
            </a:fld>
            <a:endParaRPr lang="en-US"/>
          </a:p>
        </p:txBody>
      </p:sp>
    </p:spTree>
    <p:extLst>
      <p:ext uri="{BB962C8B-B14F-4D97-AF65-F5344CB8AC3E}">
        <p14:creationId xmlns:p14="http://schemas.microsoft.com/office/powerpoint/2010/main" val="3628100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228600"/>
            <a:ext cx="9144000" cy="639762"/>
          </a:xfrm>
          <a:solidFill>
            <a:schemeClr val="bg2"/>
          </a:solidFill>
        </p:spPr>
        <p:txBody>
          <a:bodyPr>
            <a:noAutofit/>
          </a:bodyPr>
          <a:lstStyle/>
          <a:p>
            <a:pPr lvl="2" algn="ctr"/>
            <a:r>
              <a:rPr lang="en-US" sz="3200" b="1" i="1" dirty="0">
                <a:latin typeface="+mj-lt"/>
              </a:rPr>
              <a:t>S/R</a:t>
            </a:r>
            <a:r>
              <a:rPr lang="en-US" sz="3200" b="1" dirty="0">
                <a:latin typeface="+mj-lt"/>
              </a:rPr>
              <a:t> Warfarin Ratio </a:t>
            </a:r>
            <a:r>
              <a:rPr lang="en-US" sz="3200" b="1" dirty="0" smtClean="0">
                <a:latin typeface="+mj-lt"/>
              </a:rPr>
              <a:t>&amp; Kidney </a:t>
            </a:r>
            <a:r>
              <a:rPr lang="en-US" sz="3200" b="1" dirty="0">
                <a:latin typeface="+mj-lt"/>
              </a:rPr>
              <a:t>Disease </a:t>
            </a:r>
          </a:p>
        </p:txBody>
      </p:sp>
      <p:sp>
        <p:nvSpPr>
          <p:cNvPr id="7" name="Content Placeholder 2"/>
          <p:cNvSpPr>
            <a:spLocks noGrp="1"/>
          </p:cNvSpPr>
          <p:nvPr>
            <p:ph idx="1"/>
          </p:nvPr>
        </p:nvSpPr>
        <p:spPr>
          <a:xfrm>
            <a:off x="2514600" y="5257800"/>
            <a:ext cx="4267200" cy="533400"/>
          </a:xfrm>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en-US" sz="2800" dirty="0" smtClean="0"/>
              <a:t>Increased </a:t>
            </a:r>
            <a:r>
              <a:rPr lang="en-US" sz="2800" i="1" dirty="0" smtClean="0"/>
              <a:t>S/R</a:t>
            </a:r>
            <a:r>
              <a:rPr lang="en-US" sz="2800" dirty="0" smtClean="0"/>
              <a:t> ratio in ESRD</a:t>
            </a:r>
            <a:endParaRPr lang="en-US" sz="2800" dirty="0"/>
          </a:p>
        </p:txBody>
      </p:sp>
      <p:sp>
        <p:nvSpPr>
          <p:cNvPr id="9" name="Rectangle 8"/>
          <p:cNvSpPr/>
          <p:nvPr/>
        </p:nvSpPr>
        <p:spPr>
          <a:xfrm>
            <a:off x="152400" y="6390129"/>
            <a:ext cx="936475" cy="315471"/>
          </a:xfrm>
          <a:prstGeom prst="rect">
            <a:avLst/>
          </a:prstGeom>
        </p:spPr>
        <p:txBody>
          <a:bodyPr wrap="none">
            <a:spAutoFit/>
          </a:bodyPr>
          <a:lstStyle/>
          <a:p>
            <a:pPr>
              <a:defRPr/>
            </a:pPr>
            <a:r>
              <a:rPr lang="en-US" sz="1450" i="1" dirty="0" smtClean="0">
                <a:latin typeface="Arial" charset="0"/>
                <a:cs typeface="Arial" charset="0"/>
              </a:rPr>
              <a:t>* p&lt;0.05 </a:t>
            </a:r>
          </a:p>
        </p:txBody>
      </p:sp>
      <p:cxnSp>
        <p:nvCxnSpPr>
          <p:cNvPr id="10" name="Straight Connector 9"/>
          <p:cNvCxnSpPr/>
          <p:nvPr/>
        </p:nvCxnSpPr>
        <p:spPr>
          <a:xfrm flipH="1">
            <a:off x="76200" y="64008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86" y="1295400"/>
            <a:ext cx="7617114" cy="3520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2DB7BADE-0B1D-453C-A83A-6DD426B4B6A5}" type="slidenum">
              <a:rPr lang="en-US" smtClean="0"/>
              <a:pPr/>
              <a:t>29</a:t>
            </a:fld>
            <a:endParaRPr lang="en-US"/>
          </a:p>
        </p:txBody>
      </p:sp>
    </p:spTree>
    <p:extLst>
      <p:ext uri="{BB962C8B-B14F-4D97-AF65-F5344CB8AC3E}">
        <p14:creationId xmlns:p14="http://schemas.microsoft.com/office/powerpoint/2010/main" val="363647916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92162"/>
          </a:xfrm>
        </p:spPr>
        <p:style>
          <a:lnRef idx="0">
            <a:scrgbClr r="0" g="0" b="0"/>
          </a:lnRef>
          <a:fillRef idx="1002">
            <a:schemeClr val="lt2"/>
          </a:fillRef>
          <a:effectRef idx="0">
            <a:scrgbClr r="0" g="0" b="0"/>
          </a:effectRef>
          <a:fontRef idx="major"/>
        </p:style>
        <p:txBody>
          <a:bodyPr>
            <a:normAutofit/>
          </a:bodyPr>
          <a:lstStyle/>
          <a:p>
            <a:r>
              <a:rPr lang="en-US" sz="3600" b="1" dirty="0" smtClean="0"/>
              <a:t>Conclusions</a:t>
            </a:r>
            <a:endParaRPr lang="en-US" sz="3600" b="1" dirty="0"/>
          </a:p>
        </p:txBody>
      </p:sp>
      <p:sp>
        <p:nvSpPr>
          <p:cNvPr id="3" name="Content Placeholder 2"/>
          <p:cNvSpPr>
            <a:spLocks noGrp="1"/>
          </p:cNvSpPr>
          <p:nvPr>
            <p:ph idx="1"/>
          </p:nvPr>
        </p:nvSpPr>
        <p:spPr/>
        <p:txBody>
          <a:bodyPr>
            <a:normAutofit/>
          </a:bodyPr>
          <a:lstStyle/>
          <a:p>
            <a:r>
              <a:rPr lang="en-US" sz="2800" dirty="0" smtClean="0"/>
              <a:t>As </a:t>
            </a:r>
            <a:r>
              <a:rPr lang="en-US" sz="2800" dirty="0"/>
              <a:t>age increases, a significant decline in warfarin dose and clearance is observed. </a:t>
            </a:r>
            <a:r>
              <a:rPr lang="en-US" sz="2800" dirty="0" smtClean="0"/>
              <a:t> </a:t>
            </a:r>
          </a:p>
          <a:p>
            <a:r>
              <a:rPr lang="en-US" sz="2800" dirty="0" smtClean="0"/>
              <a:t>6</a:t>
            </a:r>
            <a:r>
              <a:rPr lang="en-US" sz="2800" dirty="0"/>
              <a:t>-fold increase in the exposure of warfarin alcohol 2 in ESRD (HD) compared to control/mild CKD patients</a:t>
            </a:r>
            <a:r>
              <a:rPr lang="en-US" sz="2800" dirty="0" smtClean="0"/>
              <a:t>.</a:t>
            </a:r>
          </a:p>
          <a:p>
            <a:r>
              <a:rPr lang="en-US" sz="2800" dirty="0"/>
              <a:t>2.5-fold increase in warfarin </a:t>
            </a:r>
            <a:r>
              <a:rPr lang="en-US" sz="2800" i="1" dirty="0"/>
              <a:t>S/R</a:t>
            </a:r>
            <a:r>
              <a:rPr lang="en-US" sz="2800" dirty="0"/>
              <a:t> ratio in ESRD/HD versus control/mild or severe CKD patients.</a:t>
            </a:r>
          </a:p>
          <a:p>
            <a:endParaRPr lang="en-US" sz="2800" dirty="0"/>
          </a:p>
        </p:txBody>
      </p:sp>
      <p:sp>
        <p:nvSpPr>
          <p:cNvPr id="4" name="Slide Number Placeholder 3"/>
          <p:cNvSpPr>
            <a:spLocks noGrp="1"/>
          </p:cNvSpPr>
          <p:nvPr>
            <p:ph type="sldNum" sz="quarter" idx="12"/>
          </p:nvPr>
        </p:nvSpPr>
        <p:spPr/>
        <p:txBody>
          <a:bodyPr/>
          <a:lstStyle/>
          <a:p>
            <a:fld id="{2DB7BADE-0B1D-453C-A83A-6DD426B4B6A5}" type="slidenum">
              <a:rPr lang="en-US" smtClean="0"/>
              <a:pPr/>
              <a:t>30</a:t>
            </a:fld>
            <a:endParaRPr lang="en-US"/>
          </a:p>
        </p:txBody>
      </p:sp>
    </p:spTree>
    <p:extLst>
      <p:ext uri="{BB962C8B-B14F-4D97-AF65-F5344CB8AC3E}">
        <p14:creationId xmlns:p14="http://schemas.microsoft.com/office/powerpoint/2010/main" val="369428596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a:solidFill>
            <a:schemeClr val="bg2"/>
          </a:solidFill>
        </p:spPr>
        <p:txBody>
          <a:bodyPr>
            <a:normAutofit/>
          </a:bodyPr>
          <a:lstStyle/>
          <a:p>
            <a:r>
              <a:rPr lang="en-US" sz="3200" b="1" dirty="0" smtClean="0"/>
              <a:t>Acknowledgments </a:t>
            </a:r>
            <a:endParaRPr lang="en-US" sz="3200" b="1" dirty="0"/>
          </a:p>
        </p:txBody>
      </p:sp>
      <p:sp>
        <p:nvSpPr>
          <p:cNvPr id="8" name="Rectangle 7"/>
          <p:cNvSpPr/>
          <p:nvPr/>
        </p:nvSpPr>
        <p:spPr>
          <a:xfrm>
            <a:off x="228600" y="2057400"/>
            <a:ext cx="3733800" cy="861774"/>
          </a:xfrm>
          <a:prstGeom prst="rect">
            <a:avLst/>
          </a:prstGeom>
        </p:spPr>
        <p:txBody>
          <a:bodyPr wrap="square">
            <a:spAutoFit/>
          </a:bodyPr>
          <a:lstStyle/>
          <a:p>
            <a:r>
              <a:rPr lang="en-US" sz="2600" b="1" u="sng" dirty="0" smtClean="0"/>
              <a:t>University of Pittsburgh</a:t>
            </a:r>
          </a:p>
          <a:p>
            <a:pPr marL="342900" indent="-342900">
              <a:buFont typeface="Arial" panose="020B0604020202020204" pitchFamily="34" charset="0"/>
              <a:buChar char="•"/>
            </a:pPr>
            <a:r>
              <a:rPr lang="en-US" sz="2400" dirty="0" smtClean="0"/>
              <a:t>Thomas Nolin, </a:t>
            </a:r>
            <a:r>
              <a:rPr lang="en-US" dirty="0" err="1" smtClean="0"/>
              <a:t>PharmD</a:t>
            </a:r>
            <a:r>
              <a:rPr lang="en-US" dirty="0" smtClean="0"/>
              <a:t>, PhD</a:t>
            </a:r>
            <a:endParaRPr lang="en-US" sz="2400" dirty="0"/>
          </a:p>
        </p:txBody>
      </p:sp>
      <p:pic>
        <p:nvPicPr>
          <p:cNvPr id="38914" name="Picture 2" descr="E:\Osama\alshogran\fac_091614_Nolin_T_Grp_0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3087" y="990600"/>
            <a:ext cx="4359669" cy="28956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31</a:t>
            </a:fld>
            <a:endParaRPr lang="en-US"/>
          </a:p>
        </p:txBody>
      </p:sp>
      <p:sp>
        <p:nvSpPr>
          <p:cNvPr id="7" name="Rectangle 6"/>
          <p:cNvSpPr/>
          <p:nvPr/>
        </p:nvSpPr>
        <p:spPr>
          <a:xfrm>
            <a:off x="228600" y="3733800"/>
            <a:ext cx="4114800" cy="1231106"/>
          </a:xfrm>
          <a:prstGeom prst="rect">
            <a:avLst/>
          </a:prstGeom>
        </p:spPr>
        <p:txBody>
          <a:bodyPr wrap="square">
            <a:spAutoFit/>
          </a:bodyPr>
          <a:lstStyle/>
          <a:p>
            <a:r>
              <a:rPr lang="en-US" sz="2600" b="1" u="sng" dirty="0" smtClean="0"/>
              <a:t>University </a:t>
            </a:r>
            <a:r>
              <a:rPr lang="en-US" sz="2600" b="1" u="sng" dirty="0"/>
              <a:t>of </a:t>
            </a:r>
            <a:r>
              <a:rPr lang="en-US" sz="2600" b="1" u="sng" dirty="0" smtClean="0"/>
              <a:t>Montreal</a:t>
            </a:r>
          </a:p>
          <a:p>
            <a:pPr marL="342900" indent="-342900">
              <a:buFont typeface="Arial" panose="020B0604020202020204" pitchFamily="34" charset="0"/>
              <a:buChar char="•"/>
            </a:pPr>
            <a:r>
              <a:rPr lang="en-US" sz="2400" dirty="0" smtClean="0"/>
              <a:t>Vincent Pichette, </a:t>
            </a:r>
            <a:r>
              <a:rPr lang="en-US" dirty="0" smtClean="0"/>
              <a:t>MD, PhD</a:t>
            </a:r>
            <a:endParaRPr lang="en-US" sz="2400" dirty="0" smtClean="0"/>
          </a:p>
          <a:p>
            <a:pPr marL="342900" indent="-342900">
              <a:buFont typeface="Arial" panose="020B0604020202020204" pitchFamily="34" charset="0"/>
              <a:buChar char="•"/>
            </a:pPr>
            <a:r>
              <a:rPr lang="en-US" sz="2400" dirty="0" smtClean="0"/>
              <a:t>Francois </a:t>
            </a:r>
            <a:r>
              <a:rPr lang="en-US" sz="2400" dirty="0" err="1" smtClean="0"/>
              <a:t>Leblond</a:t>
            </a:r>
            <a:r>
              <a:rPr lang="en-US" sz="2400" dirty="0" smtClean="0"/>
              <a:t>, </a:t>
            </a:r>
            <a:r>
              <a:rPr lang="en-US" dirty="0" smtClean="0"/>
              <a:t>PhD</a:t>
            </a:r>
            <a:endParaRPr lang="en-US" sz="2400" dirty="0"/>
          </a:p>
        </p:txBody>
      </p:sp>
      <p:sp>
        <p:nvSpPr>
          <p:cNvPr id="10" name="Rectangle 9"/>
          <p:cNvSpPr/>
          <p:nvPr/>
        </p:nvSpPr>
        <p:spPr>
          <a:xfrm>
            <a:off x="152400" y="5736848"/>
            <a:ext cx="4419600" cy="892552"/>
          </a:xfrm>
          <a:prstGeom prst="rect">
            <a:avLst/>
          </a:prstGeom>
        </p:spPr>
        <p:txBody>
          <a:bodyPr wrap="square">
            <a:spAutoFit/>
          </a:bodyPr>
          <a:lstStyle/>
          <a:p>
            <a:pPr algn="ctr"/>
            <a:r>
              <a:rPr lang="en-US" sz="2600" b="1" u="sng" dirty="0" smtClean="0"/>
              <a:t>Jordan University of Science &amp; Technology</a:t>
            </a:r>
            <a:r>
              <a:rPr lang="en-US" sz="2600" b="1" dirty="0" smtClean="0"/>
              <a:t> (JUST)</a:t>
            </a:r>
            <a:endParaRPr lang="en-US" sz="2400" dirty="0" smtClean="0"/>
          </a:p>
        </p:txBody>
      </p:sp>
      <p:pic>
        <p:nvPicPr>
          <p:cNvPr id="11" name="Picture 2" descr="https://encrypted-tbn1.gstatic.com/images?q=tbn:ANd9GcT5yL1cmAl8Q7l9fwmMfSAICXsvRyxnTxXgHGODHfe-I7CgiMZaU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599" y="5181600"/>
            <a:ext cx="2680705"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708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2754001"/>
            <a:ext cx="2362200" cy="4572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smtClean="0">
                <a:solidFill>
                  <a:schemeClr val="tx1"/>
                </a:solidFill>
                <a:latin typeface="Times New Roman" panose="02020603050405020304" pitchFamily="18" charset="0"/>
                <a:cs typeface="Times New Roman" panose="02020603050405020304" pitchFamily="18" charset="0"/>
              </a:rPr>
              <a:t>Reductase Enzymes</a:t>
            </a:r>
            <a:endParaRPr lang="en-US" b="1" dirty="0">
              <a:solidFill>
                <a:schemeClr val="tx1"/>
              </a:solidFill>
              <a:latin typeface="Times New Roman" panose="02020603050405020304" pitchFamily="18" charset="0"/>
              <a:cs typeface="Times New Roman" panose="02020603050405020304" pitchFamily="18" charset="0"/>
            </a:endParaRPr>
          </a:p>
        </p:txBody>
      </p:sp>
      <p:cxnSp>
        <p:nvCxnSpPr>
          <p:cNvPr id="11" name="Straight Connector 10"/>
          <p:cNvCxnSpPr/>
          <p:nvPr/>
        </p:nvCxnSpPr>
        <p:spPr>
          <a:xfrm>
            <a:off x="1028700" y="3200400"/>
            <a:ext cx="0" cy="5548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028700" y="3766066"/>
            <a:ext cx="4191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028700" y="2165866"/>
            <a:ext cx="0" cy="5548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028700" y="2165866"/>
            <a:ext cx="4191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1524000" y="1937266"/>
            <a:ext cx="2057400" cy="381000"/>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smtClean="0">
                <a:solidFill>
                  <a:schemeClr val="tx1"/>
                </a:solidFill>
                <a:latin typeface="Times New Roman" panose="02020603050405020304" pitchFamily="18" charset="0"/>
                <a:cs typeface="Times New Roman" panose="02020603050405020304" pitchFamily="18" charset="0"/>
              </a:rPr>
              <a:t>Quinone Reductases</a:t>
            </a:r>
            <a:endParaRPr lang="en-US" sz="1600" b="1" dirty="0">
              <a:solidFill>
                <a:schemeClr val="tx1"/>
              </a:solidFill>
              <a:latin typeface="Times New Roman" panose="02020603050405020304" pitchFamily="18" charset="0"/>
              <a:cs typeface="Times New Roman" panose="02020603050405020304" pitchFamily="18" charset="0"/>
            </a:endParaRPr>
          </a:p>
        </p:txBody>
      </p:sp>
      <p:sp>
        <p:nvSpPr>
          <p:cNvPr id="17" name="Rounded Rectangle 16"/>
          <p:cNvSpPr/>
          <p:nvPr/>
        </p:nvSpPr>
        <p:spPr>
          <a:xfrm>
            <a:off x="1524000" y="3537466"/>
            <a:ext cx="2057400" cy="45496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smtClean="0">
                <a:solidFill>
                  <a:schemeClr val="tx1"/>
                </a:solidFill>
                <a:latin typeface="Times New Roman" panose="02020603050405020304" pitchFamily="18" charset="0"/>
                <a:cs typeface="Times New Roman" panose="02020603050405020304" pitchFamily="18" charset="0"/>
              </a:rPr>
              <a:t>Carbonyl Reducing Enzymes</a:t>
            </a:r>
            <a:endParaRPr lang="en-US" sz="1600" b="1" dirty="0">
              <a:solidFill>
                <a:schemeClr val="tx1"/>
              </a:solidFill>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2590800" y="3080266"/>
            <a:ext cx="762000" cy="4083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590800" y="4043499"/>
            <a:ext cx="762000" cy="4083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3429000" y="2743200"/>
            <a:ext cx="2667000" cy="489466"/>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b="1" dirty="0" smtClean="0">
                <a:solidFill>
                  <a:schemeClr val="tx1"/>
                </a:solidFill>
                <a:latin typeface="Times New Roman" panose="02020603050405020304" pitchFamily="18" charset="0"/>
                <a:cs typeface="Times New Roman" panose="02020603050405020304" pitchFamily="18" charset="0"/>
              </a:rPr>
              <a:t>Short-chain Dehydrogenase Reductase (SDR)</a:t>
            </a:r>
            <a:endParaRPr lang="en-US" sz="1400" b="1" dirty="0">
              <a:solidFill>
                <a:schemeClr val="tx1"/>
              </a:solidFill>
              <a:latin typeface="Times New Roman" panose="02020603050405020304" pitchFamily="18" charset="0"/>
              <a:cs typeface="Times New Roman" panose="02020603050405020304" pitchFamily="18" charset="0"/>
            </a:endParaRPr>
          </a:p>
        </p:txBody>
      </p:sp>
      <p:sp>
        <p:nvSpPr>
          <p:cNvPr id="22" name="Rounded Rectangle 21"/>
          <p:cNvSpPr/>
          <p:nvPr/>
        </p:nvSpPr>
        <p:spPr>
          <a:xfrm>
            <a:off x="3429000" y="4343400"/>
            <a:ext cx="2667000" cy="45720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b="1" dirty="0" smtClean="0">
                <a:solidFill>
                  <a:schemeClr val="tx1"/>
                </a:solidFill>
                <a:latin typeface="Times New Roman" panose="02020603050405020304" pitchFamily="18" charset="0"/>
                <a:cs typeface="Times New Roman" panose="02020603050405020304" pitchFamily="18" charset="0"/>
              </a:rPr>
              <a:t>Aldo-</a:t>
            </a:r>
            <a:r>
              <a:rPr lang="en-US" sz="1400" b="1" dirty="0" err="1">
                <a:solidFill>
                  <a:schemeClr val="tx1"/>
                </a:solidFill>
                <a:latin typeface="Times New Roman" panose="02020603050405020304" pitchFamily="18" charset="0"/>
                <a:cs typeface="Times New Roman" panose="02020603050405020304" pitchFamily="18" charset="0"/>
              </a:rPr>
              <a:t>K</a:t>
            </a:r>
            <a:r>
              <a:rPr lang="en-US" sz="1400" b="1" dirty="0" err="1" smtClean="0">
                <a:solidFill>
                  <a:schemeClr val="tx1"/>
                </a:solidFill>
                <a:latin typeface="Times New Roman" panose="02020603050405020304" pitchFamily="18" charset="0"/>
                <a:cs typeface="Times New Roman" panose="02020603050405020304" pitchFamily="18" charset="0"/>
              </a:rPr>
              <a:t>eto</a:t>
            </a:r>
            <a:r>
              <a:rPr lang="en-US" sz="1400" b="1" dirty="0" smtClean="0">
                <a:solidFill>
                  <a:schemeClr val="tx1"/>
                </a:solidFill>
                <a:latin typeface="Times New Roman" panose="02020603050405020304" pitchFamily="18" charset="0"/>
                <a:cs typeface="Times New Roman" panose="02020603050405020304" pitchFamily="18" charset="0"/>
              </a:rPr>
              <a:t> Reductase (AKR)</a:t>
            </a:r>
            <a:endParaRPr lang="en-US" sz="1400" b="1" dirty="0">
              <a:solidFill>
                <a:schemeClr val="tx1"/>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038600" y="3336667"/>
            <a:ext cx="3429000" cy="307777"/>
          </a:xfrm>
          <a:prstGeom prst="rect">
            <a:avLst/>
          </a:prstGeom>
          <a:noFill/>
        </p:spPr>
        <p:txBody>
          <a:bodyPr wrap="square" rtlCol="0">
            <a:spAutoFit/>
          </a:bodyPr>
          <a:lstStyle/>
          <a:p>
            <a:pPr marL="285750" indent="-285750">
              <a:buFont typeface="Wingdings" panose="05000000000000000000" pitchFamily="2" charset="2"/>
              <a:buChar char="ü"/>
            </a:pPr>
            <a:r>
              <a:rPr lang="en-US" sz="1400" dirty="0" smtClean="0">
                <a:latin typeface="Times New Roman" panose="02020603050405020304" pitchFamily="18" charset="0"/>
                <a:cs typeface="Times New Roman" panose="02020603050405020304" pitchFamily="18" charset="0"/>
              </a:rPr>
              <a:t>Carbonyl Reductase (CBRs)_</a:t>
            </a:r>
            <a:r>
              <a:rPr lang="en-US" sz="1400" b="1" dirty="0" smtClean="0">
                <a:latin typeface="Times New Roman" panose="02020603050405020304" pitchFamily="18" charset="0"/>
                <a:cs typeface="Times New Roman" panose="02020603050405020304" pitchFamily="18" charset="0"/>
              </a:rPr>
              <a:t>Cytosol</a:t>
            </a:r>
            <a:endParaRPr lang="en-US" sz="1400" dirty="0" smtClean="0">
              <a:latin typeface="Times New Roman" panose="02020603050405020304" pitchFamily="18" charset="0"/>
              <a:cs typeface="Times New Roman" panose="02020603050405020304" pitchFamily="18" charset="0"/>
            </a:endParaRPr>
          </a:p>
        </p:txBody>
      </p:sp>
      <p:sp>
        <p:nvSpPr>
          <p:cNvPr id="24" name="TextBox 23"/>
          <p:cNvSpPr txBox="1"/>
          <p:nvPr/>
        </p:nvSpPr>
        <p:spPr>
          <a:xfrm>
            <a:off x="4038600" y="3761601"/>
            <a:ext cx="5105400" cy="307777"/>
          </a:xfrm>
          <a:prstGeom prst="rect">
            <a:avLst/>
          </a:prstGeom>
          <a:noFill/>
        </p:spPr>
        <p:txBody>
          <a:bodyPr wrap="square" rtlCol="0">
            <a:spAutoFit/>
          </a:bodyPr>
          <a:lstStyle/>
          <a:p>
            <a:pPr marL="285750" indent="-285750">
              <a:buFont typeface="Wingdings" panose="05000000000000000000" pitchFamily="2" charset="2"/>
              <a:buChar char="ü"/>
            </a:pPr>
            <a:r>
              <a:rPr lang="en-US" sz="1400" dirty="0" smtClean="0">
                <a:latin typeface="Times New Roman" panose="02020603050405020304" pitchFamily="18" charset="0"/>
                <a:cs typeface="Times New Roman" panose="02020603050405020304" pitchFamily="18" charset="0"/>
              </a:rPr>
              <a:t>11</a:t>
            </a:r>
            <a:r>
              <a:rPr lang="el-GR" sz="1400" dirty="0" smtClean="0">
                <a:latin typeface="Times New Roman" panose="02020603050405020304" pitchFamily="18" charset="0"/>
                <a:cs typeface="Times New Roman" panose="02020603050405020304" pitchFamily="18" charset="0"/>
              </a:rPr>
              <a:t>β</a:t>
            </a:r>
            <a:r>
              <a:rPr lang="en-US" sz="1400" dirty="0" smtClean="0">
                <a:latin typeface="Times New Roman" panose="02020603050405020304" pitchFamily="18" charset="0"/>
                <a:cs typeface="Times New Roman" panose="02020603050405020304" pitchFamily="18" charset="0"/>
              </a:rPr>
              <a:t>-</a:t>
            </a:r>
            <a:r>
              <a:rPr lang="en-US" sz="1400" dirty="0" err="1" smtClean="0">
                <a:latin typeface="Times New Roman" panose="02020603050405020304" pitchFamily="18" charset="0"/>
                <a:cs typeface="Times New Roman" panose="02020603050405020304" pitchFamily="18" charset="0"/>
              </a:rPr>
              <a:t>Hydroxysteroid</a:t>
            </a:r>
            <a:r>
              <a:rPr lang="en-US" sz="1400" dirty="0" smtClean="0">
                <a:latin typeface="Times New Roman" panose="02020603050405020304" pitchFamily="18" charset="0"/>
                <a:cs typeface="Times New Roman" panose="02020603050405020304" pitchFamily="18" charset="0"/>
              </a:rPr>
              <a:t> Dehydrogenase  (11</a:t>
            </a:r>
            <a:r>
              <a:rPr lang="el-GR" sz="1400" dirty="0" smtClean="0">
                <a:latin typeface="Times New Roman" panose="02020603050405020304" pitchFamily="18" charset="0"/>
                <a:cs typeface="Times New Roman" panose="02020603050405020304" pitchFamily="18" charset="0"/>
              </a:rPr>
              <a:t>β</a:t>
            </a:r>
            <a:r>
              <a:rPr lang="en-US" sz="1400" dirty="0" smtClean="0">
                <a:latin typeface="Times New Roman" panose="02020603050405020304" pitchFamily="18" charset="0"/>
                <a:cs typeface="Times New Roman" panose="02020603050405020304" pitchFamily="18" charset="0"/>
              </a:rPr>
              <a:t>-HSD)_</a:t>
            </a:r>
            <a:r>
              <a:rPr lang="en-US" sz="1400" b="1" dirty="0" smtClean="0">
                <a:latin typeface="Times New Roman" panose="02020603050405020304" pitchFamily="18" charset="0"/>
                <a:cs typeface="Times New Roman" panose="02020603050405020304" pitchFamily="18" charset="0"/>
              </a:rPr>
              <a:t>Microsomes</a:t>
            </a:r>
            <a:r>
              <a:rPr lang="en-US" sz="1400" dirty="0" smtClean="0">
                <a:latin typeface="Times New Roman" panose="02020603050405020304" pitchFamily="18" charset="0"/>
                <a:cs typeface="Times New Roman" panose="02020603050405020304" pitchFamily="18" charset="0"/>
              </a:rPr>
              <a:t> </a:t>
            </a:r>
          </a:p>
        </p:txBody>
      </p:sp>
      <p:sp>
        <p:nvSpPr>
          <p:cNvPr id="25" name="TextBox 24"/>
          <p:cNvSpPr txBox="1"/>
          <p:nvPr/>
        </p:nvSpPr>
        <p:spPr>
          <a:xfrm>
            <a:off x="4038600" y="5397043"/>
            <a:ext cx="4953000" cy="307777"/>
          </a:xfrm>
          <a:prstGeom prst="rect">
            <a:avLst/>
          </a:prstGeom>
          <a:noFill/>
        </p:spPr>
        <p:txBody>
          <a:bodyPr wrap="square" rtlCol="0">
            <a:spAutoFit/>
          </a:bodyPr>
          <a:lstStyle/>
          <a:p>
            <a:pPr marL="285750" indent="-285750">
              <a:buFont typeface="Wingdings" panose="05000000000000000000" pitchFamily="2" charset="2"/>
              <a:buChar char="ü"/>
            </a:pPr>
            <a:r>
              <a:rPr lang="en-US" sz="1400" dirty="0" smtClean="0">
                <a:latin typeface="Times New Roman" panose="02020603050405020304" pitchFamily="18" charset="0"/>
                <a:cs typeface="Times New Roman" panose="02020603050405020304" pitchFamily="18" charset="0"/>
              </a:rPr>
              <a:t>3</a:t>
            </a:r>
            <a:r>
              <a:rPr lang="el-GR" sz="1400" dirty="0" smtClean="0">
                <a:latin typeface="Times New Roman" panose="02020603050405020304" pitchFamily="18" charset="0"/>
                <a:cs typeface="Times New Roman" panose="02020603050405020304" pitchFamily="18" charset="0"/>
              </a:rPr>
              <a:t>α</a:t>
            </a:r>
            <a:r>
              <a:rPr lang="en-US" sz="1400" dirty="0" smtClean="0">
                <a:latin typeface="Times New Roman" panose="02020603050405020304" pitchFamily="18" charset="0"/>
                <a:cs typeface="Times New Roman" panose="02020603050405020304" pitchFamily="18" charset="0"/>
              </a:rPr>
              <a:t>-</a:t>
            </a:r>
            <a:r>
              <a:rPr lang="en-US" sz="1400" dirty="0" err="1" smtClean="0">
                <a:latin typeface="Times New Roman" panose="02020603050405020304" pitchFamily="18" charset="0"/>
                <a:cs typeface="Times New Roman" panose="02020603050405020304" pitchFamily="18" charset="0"/>
              </a:rPr>
              <a:t>Hydroxysteroid</a:t>
            </a:r>
            <a:r>
              <a:rPr lang="en-US" sz="1400" dirty="0" smtClean="0">
                <a:latin typeface="Times New Roman" panose="02020603050405020304" pitchFamily="18" charset="0"/>
                <a:cs typeface="Times New Roman" panose="02020603050405020304" pitchFamily="18" charset="0"/>
              </a:rPr>
              <a:t> Dehydrogenase (AKR1C)_</a:t>
            </a:r>
            <a:r>
              <a:rPr lang="en-US" sz="1400" b="1" dirty="0" smtClean="0">
                <a:latin typeface="Times New Roman" panose="02020603050405020304" pitchFamily="18" charset="0"/>
                <a:cs typeface="Times New Roman" panose="02020603050405020304" pitchFamily="18" charset="0"/>
              </a:rPr>
              <a:t>Cytosol</a:t>
            </a:r>
            <a:r>
              <a:rPr lang="en-US" sz="1400" dirty="0" smtClean="0">
                <a:latin typeface="Times New Roman" panose="02020603050405020304" pitchFamily="18" charset="0"/>
                <a:cs typeface="Times New Roman" panose="02020603050405020304" pitchFamily="18" charset="0"/>
              </a:rPr>
              <a:t> </a:t>
            </a:r>
          </a:p>
        </p:txBody>
      </p:sp>
      <p:sp>
        <p:nvSpPr>
          <p:cNvPr id="26" name="TextBox 25"/>
          <p:cNvSpPr txBox="1"/>
          <p:nvPr/>
        </p:nvSpPr>
        <p:spPr>
          <a:xfrm>
            <a:off x="2057400" y="2313801"/>
            <a:ext cx="4572000" cy="307777"/>
          </a:xfrm>
          <a:prstGeom prst="rect">
            <a:avLst/>
          </a:prstGeom>
          <a:noFill/>
        </p:spPr>
        <p:txBody>
          <a:bodyPr wrap="square" rtlCol="0">
            <a:spAutoFit/>
          </a:bodyPr>
          <a:lstStyle/>
          <a:p>
            <a:pPr marL="285750" indent="-285750">
              <a:buFont typeface="Wingdings" panose="05000000000000000000" pitchFamily="2" charset="2"/>
              <a:buChar char="ü"/>
            </a:pPr>
            <a:r>
              <a:rPr lang="en-US" sz="1400" dirty="0" smtClean="0">
                <a:latin typeface="Times New Roman" panose="02020603050405020304" pitchFamily="18" charset="0"/>
                <a:cs typeface="Times New Roman" panose="02020603050405020304" pitchFamily="18" charset="0"/>
              </a:rPr>
              <a:t>NADPH Quinone </a:t>
            </a:r>
            <a:r>
              <a:rPr lang="en-US" sz="1400" dirty="0" err="1">
                <a:latin typeface="Times New Roman" panose="02020603050405020304" pitchFamily="18" charset="0"/>
                <a:cs typeface="Times New Roman" panose="02020603050405020304" pitchFamily="18" charset="0"/>
              </a:rPr>
              <a:t>O</a:t>
            </a:r>
            <a:r>
              <a:rPr lang="en-US" sz="1400" dirty="0" err="1" smtClean="0">
                <a:latin typeface="Times New Roman" panose="02020603050405020304" pitchFamily="18" charset="0"/>
                <a:cs typeface="Times New Roman" panose="02020603050405020304" pitchFamily="18" charset="0"/>
              </a:rPr>
              <a:t>xidoreductase</a:t>
            </a:r>
            <a:r>
              <a:rPr lang="en-US" sz="1400" dirty="0" smtClean="0">
                <a:latin typeface="Times New Roman" panose="02020603050405020304" pitchFamily="18" charset="0"/>
                <a:cs typeface="Times New Roman" panose="02020603050405020304" pitchFamily="18" charset="0"/>
              </a:rPr>
              <a:t> (NQO)_</a:t>
            </a:r>
            <a:r>
              <a:rPr lang="en-US" sz="1400" b="1" dirty="0" smtClean="0">
                <a:latin typeface="Times New Roman" panose="02020603050405020304" pitchFamily="18" charset="0"/>
                <a:cs typeface="Times New Roman" panose="02020603050405020304" pitchFamily="18" charset="0"/>
              </a:rPr>
              <a:t>Cytosol</a:t>
            </a:r>
            <a:endParaRPr lang="en-US" sz="1400" dirty="0" smtClean="0">
              <a:latin typeface="Times New Roman" panose="02020603050405020304" pitchFamily="18" charset="0"/>
              <a:cs typeface="Times New Roman" panose="02020603050405020304" pitchFamily="18" charset="0"/>
            </a:endParaRPr>
          </a:p>
        </p:txBody>
      </p:sp>
      <p:sp>
        <p:nvSpPr>
          <p:cNvPr id="18" name="Title 1"/>
          <p:cNvSpPr txBox="1">
            <a:spLocks/>
          </p:cNvSpPr>
          <p:nvPr/>
        </p:nvSpPr>
        <p:spPr>
          <a:xfrm>
            <a:off x="0" y="304800"/>
            <a:ext cx="9143999" cy="727630"/>
          </a:xfrm>
          <a:prstGeom prst="rect">
            <a:avLst/>
          </a:prstGeom>
          <a:solidFill>
            <a:schemeClr val="bg2"/>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Phase I Reductases </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
        <p:nvSpPr>
          <p:cNvPr id="27" name="TextBox 26"/>
          <p:cNvSpPr txBox="1"/>
          <p:nvPr/>
        </p:nvSpPr>
        <p:spPr>
          <a:xfrm>
            <a:off x="4038600" y="4876800"/>
            <a:ext cx="5105400" cy="523220"/>
          </a:xfrm>
          <a:prstGeom prst="rect">
            <a:avLst/>
          </a:prstGeom>
          <a:noFill/>
        </p:spPr>
        <p:txBody>
          <a:bodyPr wrap="square" rtlCol="0">
            <a:spAutoFit/>
          </a:bodyPr>
          <a:lstStyle/>
          <a:p>
            <a:pPr marL="285750" indent="-285750">
              <a:buFont typeface="Wingdings" panose="05000000000000000000" pitchFamily="2" charset="2"/>
              <a:buChar char="ü"/>
            </a:pPr>
            <a:r>
              <a:rPr lang="en-US" sz="1400" dirty="0" smtClean="0">
                <a:latin typeface="Times New Roman" panose="02020603050405020304" pitchFamily="18" charset="0"/>
                <a:cs typeface="Times New Roman" panose="02020603050405020304" pitchFamily="18" charset="0"/>
              </a:rPr>
              <a:t>Aldehyde Reductase </a:t>
            </a:r>
            <a:r>
              <a:rPr lang="en-US" sz="1400" dirty="0">
                <a:latin typeface="Times New Roman" panose="02020603050405020304" pitchFamily="18" charset="0"/>
                <a:cs typeface="Times New Roman" panose="02020603050405020304" pitchFamily="18" charset="0"/>
              </a:rPr>
              <a:t>(AKR1A) and </a:t>
            </a:r>
            <a:r>
              <a:rPr lang="en-US" sz="1400" dirty="0" smtClean="0">
                <a:latin typeface="Times New Roman" panose="02020603050405020304" pitchFamily="18" charset="0"/>
                <a:cs typeface="Times New Roman" panose="02020603050405020304" pitchFamily="18" charset="0"/>
              </a:rPr>
              <a:t>Aldose Reductase </a:t>
            </a:r>
            <a:r>
              <a:rPr lang="en-US" sz="1400" dirty="0">
                <a:latin typeface="Times New Roman" panose="02020603050405020304" pitchFamily="18" charset="0"/>
                <a:cs typeface="Times New Roman" panose="02020603050405020304" pitchFamily="18" charset="0"/>
              </a:rPr>
              <a:t>(</a:t>
            </a:r>
            <a:r>
              <a:rPr lang="en-US" sz="1400" dirty="0" smtClean="0">
                <a:latin typeface="Times New Roman" panose="02020603050405020304" pitchFamily="18" charset="0"/>
                <a:cs typeface="Times New Roman" panose="02020603050405020304" pitchFamily="18" charset="0"/>
              </a:rPr>
              <a:t>AKR1B)_</a:t>
            </a:r>
            <a:r>
              <a:rPr lang="en-US" sz="1400" b="1" dirty="0" smtClean="0">
                <a:latin typeface="Times New Roman" panose="02020603050405020304" pitchFamily="18" charset="0"/>
                <a:cs typeface="Times New Roman" panose="02020603050405020304" pitchFamily="18" charset="0"/>
              </a:rPr>
              <a:t>Cytosol</a:t>
            </a:r>
            <a:endParaRPr lang="en-US" sz="1400" dirty="0" smtClean="0">
              <a:latin typeface="Times New Roman" panose="02020603050405020304" pitchFamily="18" charset="0"/>
              <a:cs typeface="Times New Roman" panose="02020603050405020304" pitchFamily="18" charset="0"/>
            </a:endParaRPr>
          </a:p>
        </p:txBody>
      </p:sp>
      <p:sp>
        <p:nvSpPr>
          <p:cNvPr id="3" name="Rectangle 2"/>
          <p:cNvSpPr/>
          <p:nvPr/>
        </p:nvSpPr>
        <p:spPr>
          <a:xfrm>
            <a:off x="-26158" y="6581001"/>
            <a:ext cx="5283958" cy="276999"/>
          </a:xfrm>
          <a:prstGeom prst="rect">
            <a:avLst/>
          </a:prstGeom>
        </p:spPr>
        <p:txBody>
          <a:bodyPr wrap="square">
            <a:spAutoFit/>
          </a:bodyPr>
          <a:lstStyle/>
          <a:p>
            <a:r>
              <a:rPr lang="en-US" sz="1200" i="1" dirty="0" err="1"/>
              <a:t>Barski</a:t>
            </a:r>
            <a:r>
              <a:rPr lang="en-US" sz="1200" i="1" dirty="0"/>
              <a:t> OA, </a:t>
            </a:r>
            <a:r>
              <a:rPr lang="en-US" sz="1200" i="1" dirty="0" smtClean="0"/>
              <a:t>et al. Drug </a:t>
            </a:r>
            <a:r>
              <a:rPr lang="en-US" sz="1200" i="1" dirty="0" err="1"/>
              <a:t>Metab</a:t>
            </a:r>
            <a:r>
              <a:rPr lang="en-US" sz="1200" i="1" dirty="0"/>
              <a:t> </a:t>
            </a:r>
            <a:r>
              <a:rPr lang="en-US" sz="1200" i="1" dirty="0" smtClean="0"/>
              <a:t>Rev. 2008. </a:t>
            </a:r>
            <a:r>
              <a:rPr lang="en-US" sz="1200" b="1" i="1" dirty="0"/>
              <a:t>40</a:t>
            </a:r>
            <a:r>
              <a:rPr lang="en-US" sz="1200" i="1" dirty="0"/>
              <a:t>:553-624.</a:t>
            </a:r>
          </a:p>
        </p:txBody>
      </p:sp>
      <p:cxnSp>
        <p:nvCxnSpPr>
          <p:cNvPr id="28" name="Straight Connector 27"/>
          <p:cNvCxnSpPr/>
          <p:nvPr/>
        </p:nvCxnSpPr>
        <p:spPr>
          <a:xfrm flipH="1">
            <a:off x="76200" y="65532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2" name="Rectangle 1"/>
          <p:cNvSpPr/>
          <p:nvPr/>
        </p:nvSpPr>
        <p:spPr>
          <a:xfrm>
            <a:off x="4955275" y="6581001"/>
            <a:ext cx="4264925" cy="276999"/>
          </a:xfrm>
          <a:prstGeom prst="rect">
            <a:avLst/>
          </a:prstGeom>
        </p:spPr>
        <p:txBody>
          <a:bodyPr wrap="square">
            <a:spAutoFit/>
          </a:bodyPr>
          <a:lstStyle/>
          <a:p>
            <a:r>
              <a:rPr lang="en-US" sz="1200" i="1" dirty="0" err="1"/>
              <a:t>Malatkova</a:t>
            </a:r>
            <a:r>
              <a:rPr lang="en-US" sz="1200" i="1" dirty="0"/>
              <a:t>, P. and </a:t>
            </a:r>
            <a:r>
              <a:rPr lang="en-US" sz="1200" i="1" dirty="0" err="1"/>
              <a:t>Wsol</a:t>
            </a:r>
            <a:r>
              <a:rPr lang="en-US" sz="1200" i="1" dirty="0"/>
              <a:t>, </a:t>
            </a:r>
            <a:r>
              <a:rPr lang="en-US" sz="1200" i="1" dirty="0" smtClean="0"/>
              <a:t>V. </a:t>
            </a:r>
            <a:r>
              <a:rPr lang="en-US" sz="1200" i="1" dirty="0"/>
              <a:t>Drug </a:t>
            </a:r>
            <a:r>
              <a:rPr lang="en-US" sz="1200" i="1" dirty="0" err="1"/>
              <a:t>Metab</a:t>
            </a:r>
            <a:r>
              <a:rPr lang="en-US" sz="1200" i="1" dirty="0"/>
              <a:t> Rev, </a:t>
            </a:r>
            <a:r>
              <a:rPr lang="en-US" sz="1200" b="1" i="1" dirty="0"/>
              <a:t>46</a:t>
            </a:r>
            <a:r>
              <a:rPr lang="en-US" sz="1200" i="1" dirty="0"/>
              <a:t>:</a:t>
            </a:r>
            <a:r>
              <a:rPr lang="en-US" sz="1200" b="1" i="1" dirty="0"/>
              <a:t> </a:t>
            </a:r>
            <a:r>
              <a:rPr lang="en-US" sz="1200" i="1" dirty="0"/>
              <a:t>96-123 (2014).</a:t>
            </a:r>
          </a:p>
        </p:txBody>
      </p:sp>
      <p:sp>
        <p:nvSpPr>
          <p:cNvPr id="4" name="Slide Number Placeholder 3"/>
          <p:cNvSpPr>
            <a:spLocks noGrp="1"/>
          </p:cNvSpPr>
          <p:nvPr>
            <p:ph type="sldNum" sz="quarter" idx="12"/>
          </p:nvPr>
        </p:nvSpPr>
        <p:spPr/>
        <p:txBody>
          <a:bodyPr/>
          <a:lstStyle/>
          <a:p>
            <a:fld id="{2DB7BADE-0B1D-453C-A83A-6DD426B4B6A5}" type="slidenum">
              <a:rPr lang="en-US" smtClean="0"/>
              <a:pPr/>
              <a:t>32</a:t>
            </a:fld>
            <a:endParaRPr lang="en-US"/>
          </a:p>
        </p:txBody>
      </p:sp>
    </p:spTree>
    <p:extLst>
      <p:ext uri="{BB962C8B-B14F-4D97-AF65-F5344CB8AC3E}">
        <p14:creationId xmlns:p14="http://schemas.microsoft.com/office/powerpoint/2010/main" val="30430605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1" grpId="0" animBg="1"/>
      <p:bldP spid="22" grpId="0" animBg="1"/>
      <p:bldP spid="23" grpId="0"/>
      <p:bldP spid="24" grpId="0"/>
      <p:bldP spid="25" grpId="0"/>
      <p:bldP spid="26"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Connector 4"/>
          <p:cNvSpPr/>
          <p:nvPr/>
        </p:nvSpPr>
        <p:spPr>
          <a:xfrm>
            <a:off x="533400" y="3581400"/>
            <a:ext cx="1066800" cy="904809"/>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500" b="1" dirty="0" smtClean="0">
                <a:latin typeface="Arial" pitchFamily="34" charset="0"/>
                <a:cs typeface="Arial" pitchFamily="34" charset="0"/>
              </a:rPr>
              <a:t>CBR1</a:t>
            </a:r>
            <a:endParaRPr lang="en-US" sz="1500" b="1" dirty="0">
              <a:latin typeface="Arial" pitchFamily="34" charset="0"/>
              <a:cs typeface="Arial" pitchFamily="34" charset="0"/>
            </a:endParaRPr>
          </a:p>
        </p:txBody>
      </p:sp>
      <p:sp>
        <p:nvSpPr>
          <p:cNvPr id="7" name="Rectangle 6"/>
          <p:cNvSpPr/>
          <p:nvPr/>
        </p:nvSpPr>
        <p:spPr>
          <a:xfrm>
            <a:off x="457200" y="2858869"/>
            <a:ext cx="1295400" cy="646331"/>
          </a:xfrm>
          <a:prstGeom prst="rect">
            <a:avLst/>
          </a:prstGeom>
        </p:spPr>
        <p:txBody>
          <a:bodyPr wrap="square">
            <a:spAutoFit/>
          </a:bodyPr>
          <a:lstStyle/>
          <a:p>
            <a:pPr algn="ctr"/>
            <a:r>
              <a:rPr lang="en-US" sz="1200" b="1" dirty="0" err="1" smtClean="0">
                <a:latin typeface="Arial" pitchFamily="34" charset="0"/>
                <a:cs typeface="Arial" pitchFamily="34" charset="0"/>
              </a:rPr>
              <a:t>Benfluron</a:t>
            </a:r>
            <a:endParaRPr lang="en-US" sz="1200" b="1" dirty="0" smtClean="0">
              <a:latin typeface="Arial" pitchFamily="34" charset="0"/>
              <a:cs typeface="Arial" pitchFamily="34" charset="0"/>
            </a:endParaRPr>
          </a:p>
          <a:p>
            <a:pPr algn="ctr"/>
            <a:r>
              <a:rPr lang="en-US" sz="1200" b="1" dirty="0" err="1" smtClean="0">
                <a:latin typeface="Arial" pitchFamily="34" charset="0"/>
                <a:cs typeface="Arial" pitchFamily="34" charset="0"/>
              </a:rPr>
              <a:t>Daunorubicin</a:t>
            </a:r>
            <a:endParaRPr lang="en-US" sz="1200" b="1" dirty="0" smtClean="0">
              <a:latin typeface="Arial" pitchFamily="34" charset="0"/>
              <a:cs typeface="Arial" pitchFamily="34" charset="0"/>
            </a:endParaRPr>
          </a:p>
          <a:p>
            <a:pPr algn="ctr"/>
            <a:r>
              <a:rPr lang="en-US" sz="1200" b="1" dirty="0">
                <a:latin typeface="Arial" pitchFamily="34" charset="0"/>
                <a:cs typeface="Arial" pitchFamily="34" charset="0"/>
              </a:rPr>
              <a:t>Doxorubicin</a:t>
            </a:r>
            <a:endParaRPr lang="en-US" sz="1200" dirty="0" smtClean="0">
              <a:latin typeface="Arial" pitchFamily="34" charset="0"/>
              <a:cs typeface="Arial" pitchFamily="34" charset="0"/>
            </a:endParaRPr>
          </a:p>
        </p:txBody>
      </p:sp>
      <p:sp>
        <p:nvSpPr>
          <p:cNvPr id="8" name="Rectangle 7"/>
          <p:cNvSpPr/>
          <p:nvPr/>
        </p:nvSpPr>
        <p:spPr>
          <a:xfrm>
            <a:off x="1447800" y="2858869"/>
            <a:ext cx="1262785" cy="646331"/>
          </a:xfrm>
          <a:prstGeom prst="rect">
            <a:avLst/>
          </a:prstGeom>
        </p:spPr>
        <p:txBody>
          <a:bodyPr wrap="square">
            <a:spAutoFit/>
          </a:bodyPr>
          <a:lstStyle/>
          <a:p>
            <a:pPr lvl="0" algn="ctr"/>
            <a:r>
              <a:rPr lang="en-US" sz="1200" dirty="0" err="1">
                <a:latin typeface="Arial" pitchFamily="34" charset="0"/>
                <a:cs typeface="Arial" pitchFamily="34" charset="0"/>
              </a:rPr>
              <a:t>Daunorubicin</a:t>
            </a:r>
            <a:endParaRPr lang="en-US" sz="1200" dirty="0">
              <a:latin typeface="Arial" pitchFamily="34" charset="0"/>
              <a:cs typeface="Arial" pitchFamily="34" charset="0"/>
            </a:endParaRPr>
          </a:p>
          <a:p>
            <a:pPr lvl="0" algn="ctr"/>
            <a:r>
              <a:rPr lang="en-US" sz="1200" dirty="0" smtClean="0">
                <a:latin typeface="Arial" pitchFamily="34" charset="0"/>
                <a:cs typeface="Arial" pitchFamily="34" charset="0"/>
              </a:rPr>
              <a:t>Doxorubicin</a:t>
            </a:r>
          </a:p>
          <a:p>
            <a:pPr lvl="0" algn="ctr"/>
            <a:r>
              <a:rPr lang="en-US" sz="1200" dirty="0" err="1" smtClean="0">
                <a:latin typeface="Arial" pitchFamily="34" charset="0"/>
                <a:cs typeface="Arial" pitchFamily="34" charset="0"/>
              </a:rPr>
              <a:t>Oracin</a:t>
            </a:r>
            <a:r>
              <a:rPr lang="en-US" sz="1200" dirty="0" smtClean="0">
                <a:latin typeface="Arial" pitchFamily="34" charset="0"/>
                <a:cs typeface="Arial" pitchFamily="34" charset="0"/>
              </a:rPr>
              <a:t> </a:t>
            </a:r>
          </a:p>
        </p:txBody>
      </p:sp>
      <p:sp>
        <p:nvSpPr>
          <p:cNvPr id="12" name="Rectangle 11"/>
          <p:cNvSpPr/>
          <p:nvPr/>
        </p:nvSpPr>
        <p:spPr>
          <a:xfrm>
            <a:off x="609600" y="5449669"/>
            <a:ext cx="1904999" cy="646331"/>
          </a:xfrm>
          <a:prstGeom prst="rect">
            <a:avLst/>
          </a:prstGeom>
        </p:spPr>
        <p:txBody>
          <a:bodyPr wrap="square">
            <a:spAutoFit/>
          </a:bodyPr>
          <a:lstStyle/>
          <a:p>
            <a:pPr algn="ctr"/>
            <a:r>
              <a:rPr lang="en-US" sz="1200" dirty="0" err="1" smtClean="0">
                <a:latin typeface="Arial" pitchFamily="34" charset="0"/>
                <a:cs typeface="Arial" pitchFamily="34" charset="0"/>
              </a:rPr>
              <a:t>Quercetin</a:t>
            </a:r>
            <a:r>
              <a:rPr lang="en-US" sz="1200" dirty="0">
                <a:latin typeface="Arial" pitchFamily="34" charset="0"/>
                <a:cs typeface="Arial" pitchFamily="34" charset="0"/>
              </a:rPr>
              <a:t>, </a:t>
            </a:r>
            <a:r>
              <a:rPr lang="en-US" sz="1200" dirty="0" err="1">
                <a:latin typeface="Arial" pitchFamily="34" charset="0"/>
                <a:cs typeface="Arial" pitchFamily="34" charset="0"/>
              </a:rPr>
              <a:t>M</a:t>
            </a:r>
            <a:r>
              <a:rPr lang="en-US" sz="1200" dirty="0" err="1" smtClean="0">
                <a:latin typeface="Arial" pitchFamily="34" charset="0"/>
                <a:cs typeface="Arial" pitchFamily="34" charset="0"/>
              </a:rPr>
              <a:t>enadione</a:t>
            </a:r>
            <a:r>
              <a:rPr lang="en-US" sz="1200" dirty="0">
                <a:latin typeface="Arial" pitchFamily="34" charset="0"/>
                <a:cs typeface="Arial" pitchFamily="34" charset="0"/>
              </a:rPr>
              <a:t>, </a:t>
            </a:r>
            <a:r>
              <a:rPr lang="en-US" sz="1200" dirty="0" err="1" smtClean="0">
                <a:latin typeface="Arial" pitchFamily="34" charset="0"/>
                <a:cs typeface="Arial" pitchFamily="34" charset="0"/>
              </a:rPr>
              <a:t>Ethacrynic</a:t>
            </a:r>
            <a:r>
              <a:rPr lang="en-US" sz="1200" dirty="0" smtClean="0">
                <a:latin typeface="Arial" pitchFamily="34" charset="0"/>
                <a:cs typeface="Arial" pitchFamily="34" charset="0"/>
              </a:rPr>
              <a:t> </a:t>
            </a:r>
            <a:r>
              <a:rPr lang="en-US" sz="1200" dirty="0">
                <a:latin typeface="Arial" pitchFamily="34" charset="0"/>
                <a:cs typeface="Arial" pitchFamily="34" charset="0"/>
              </a:rPr>
              <a:t>acid, </a:t>
            </a:r>
            <a:r>
              <a:rPr lang="en-US" sz="1200" dirty="0" err="1" smtClean="0">
                <a:latin typeface="Arial" pitchFamily="34" charset="0"/>
                <a:cs typeface="Arial" pitchFamily="34" charset="0"/>
              </a:rPr>
              <a:t>Rutin</a:t>
            </a:r>
            <a:endParaRPr lang="en-US" sz="1200" dirty="0" smtClean="0">
              <a:latin typeface="Arial" pitchFamily="34" charset="0"/>
              <a:cs typeface="Arial" pitchFamily="34" charset="0"/>
            </a:endParaRPr>
          </a:p>
          <a:p>
            <a:pPr algn="ctr"/>
            <a:r>
              <a:rPr lang="en-US" sz="1200" dirty="0">
                <a:latin typeface="Arial" pitchFamily="34" charset="0"/>
                <a:cs typeface="Arial" pitchFamily="34" charset="0"/>
              </a:rPr>
              <a:t>Indomethacin</a:t>
            </a:r>
          </a:p>
        </p:txBody>
      </p:sp>
      <p:sp>
        <p:nvSpPr>
          <p:cNvPr id="14" name="Rectangle 13"/>
          <p:cNvSpPr/>
          <p:nvPr/>
        </p:nvSpPr>
        <p:spPr>
          <a:xfrm>
            <a:off x="2514600" y="2858869"/>
            <a:ext cx="1066800" cy="646331"/>
          </a:xfrm>
          <a:prstGeom prst="rect">
            <a:avLst/>
          </a:prstGeom>
        </p:spPr>
        <p:txBody>
          <a:bodyPr wrap="square">
            <a:spAutoFit/>
          </a:bodyPr>
          <a:lstStyle/>
          <a:p>
            <a:pPr algn="ctr"/>
            <a:r>
              <a:rPr lang="en-US" sz="1200" b="1" dirty="0" smtClean="0">
                <a:latin typeface="Arial" pitchFamily="34" charset="0"/>
                <a:cs typeface="Arial" pitchFamily="34" charset="0"/>
              </a:rPr>
              <a:t>Bupropion</a:t>
            </a:r>
          </a:p>
          <a:p>
            <a:pPr algn="ctr"/>
            <a:r>
              <a:rPr lang="en-US" sz="1200" b="1" dirty="0" err="1" smtClean="0">
                <a:latin typeface="Arial" pitchFamily="34" charset="0"/>
                <a:cs typeface="Arial" pitchFamily="34" charset="0"/>
              </a:rPr>
              <a:t>Eperisone</a:t>
            </a:r>
            <a:endParaRPr lang="en-US" sz="1200" b="1" dirty="0" smtClean="0">
              <a:latin typeface="Arial" pitchFamily="34" charset="0"/>
              <a:cs typeface="Arial" pitchFamily="34" charset="0"/>
            </a:endParaRPr>
          </a:p>
          <a:p>
            <a:pPr algn="ctr"/>
            <a:r>
              <a:rPr lang="en-US" sz="1200" b="1" dirty="0" smtClean="0">
                <a:latin typeface="Arial" pitchFamily="34" charset="0"/>
                <a:cs typeface="Arial" pitchFamily="34" charset="0"/>
              </a:rPr>
              <a:t>Prednisone</a:t>
            </a:r>
            <a:endParaRPr lang="en-US" sz="1200" b="1" dirty="0">
              <a:latin typeface="Arial" pitchFamily="34" charset="0"/>
              <a:cs typeface="Arial" pitchFamily="34" charset="0"/>
            </a:endParaRPr>
          </a:p>
        </p:txBody>
      </p:sp>
      <p:sp>
        <p:nvSpPr>
          <p:cNvPr id="16" name="Rectangle 15"/>
          <p:cNvSpPr/>
          <p:nvPr/>
        </p:nvSpPr>
        <p:spPr>
          <a:xfrm>
            <a:off x="2390534" y="5481935"/>
            <a:ext cx="1475084" cy="461665"/>
          </a:xfrm>
          <a:prstGeom prst="rect">
            <a:avLst/>
          </a:prstGeom>
        </p:spPr>
        <p:txBody>
          <a:bodyPr wrap="none">
            <a:spAutoFit/>
          </a:bodyPr>
          <a:lstStyle/>
          <a:p>
            <a:pPr lvl="0" algn="ctr"/>
            <a:r>
              <a:rPr lang="en-US" sz="1200" dirty="0">
                <a:latin typeface="Arial" pitchFamily="34" charset="0"/>
                <a:cs typeface="Arial" pitchFamily="34" charset="0"/>
              </a:rPr>
              <a:t>18β- </a:t>
            </a:r>
            <a:r>
              <a:rPr lang="en-US" sz="1200" dirty="0" err="1">
                <a:latin typeface="Arial" pitchFamily="34" charset="0"/>
                <a:cs typeface="Arial" pitchFamily="34" charset="0"/>
              </a:rPr>
              <a:t>glycyrrhetinic</a:t>
            </a:r>
            <a:r>
              <a:rPr lang="en-US" sz="1200" dirty="0">
                <a:latin typeface="Arial" pitchFamily="34" charset="0"/>
                <a:cs typeface="Arial" pitchFamily="34" charset="0"/>
              </a:rPr>
              <a:t> </a:t>
            </a:r>
            <a:endParaRPr lang="en-US" sz="1200" dirty="0" smtClean="0">
              <a:latin typeface="Arial" pitchFamily="34" charset="0"/>
              <a:cs typeface="Arial" pitchFamily="34" charset="0"/>
            </a:endParaRPr>
          </a:p>
          <a:p>
            <a:pPr lvl="0" algn="ctr"/>
            <a:r>
              <a:rPr lang="en-US" sz="1200" dirty="0" smtClean="0">
                <a:latin typeface="Arial" pitchFamily="34" charset="0"/>
                <a:cs typeface="Arial" pitchFamily="34" charset="0"/>
              </a:rPr>
              <a:t>acid</a:t>
            </a:r>
            <a:endParaRPr lang="en-US" sz="1200" dirty="0">
              <a:latin typeface="Arial" pitchFamily="34" charset="0"/>
              <a:cs typeface="Arial" pitchFamily="34" charset="0"/>
            </a:endParaRPr>
          </a:p>
        </p:txBody>
      </p:sp>
      <p:sp>
        <p:nvSpPr>
          <p:cNvPr id="18" name="Rectangle 17"/>
          <p:cNvSpPr/>
          <p:nvPr/>
        </p:nvSpPr>
        <p:spPr>
          <a:xfrm>
            <a:off x="685800" y="4828401"/>
            <a:ext cx="1600200" cy="27699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en-US" sz="1200" b="1" dirty="0" smtClean="0">
                <a:latin typeface="Arial" pitchFamily="34" charset="0"/>
                <a:cs typeface="Arial" pitchFamily="34" charset="0"/>
              </a:rPr>
              <a:t>Cytosol</a:t>
            </a:r>
            <a:endParaRPr lang="en-US" sz="1200" b="1" dirty="0">
              <a:latin typeface="Arial" pitchFamily="34" charset="0"/>
              <a:cs typeface="Arial" pitchFamily="34" charset="0"/>
            </a:endParaRPr>
          </a:p>
        </p:txBody>
      </p:sp>
      <p:sp>
        <p:nvSpPr>
          <p:cNvPr id="20" name="Rectangle 19"/>
          <p:cNvSpPr/>
          <p:nvPr/>
        </p:nvSpPr>
        <p:spPr>
          <a:xfrm>
            <a:off x="2590800" y="4828401"/>
            <a:ext cx="1143000" cy="27699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en-US" sz="1200" b="1" dirty="0" smtClean="0">
                <a:latin typeface="Arial" pitchFamily="34" charset="0"/>
                <a:cs typeface="Arial" pitchFamily="34" charset="0"/>
              </a:rPr>
              <a:t>Microsomes</a:t>
            </a:r>
            <a:endParaRPr lang="en-US" sz="1200" b="1" dirty="0">
              <a:latin typeface="Arial" pitchFamily="34" charset="0"/>
              <a:cs typeface="Arial" pitchFamily="34" charset="0"/>
            </a:endParaRPr>
          </a:p>
        </p:txBody>
      </p:sp>
      <p:sp>
        <p:nvSpPr>
          <p:cNvPr id="22" name="Flowchart: Connector 21"/>
          <p:cNvSpPr/>
          <p:nvPr/>
        </p:nvSpPr>
        <p:spPr>
          <a:xfrm>
            <a:off x="1524000" y="3581400"/>
            <a:ext cx="1066800" cy="904809"/>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500" b="1" dirty="0" smtClean="0">
                <a:latin typeface="Arial" pitchFamily="34" charset="0"/>
                <a:cs typeface="Arial" pitchFamily="34" charset="0"/>
              </a:rPr>
              <a:t>CBR3</a:t>
            </a:r>
            <a:endParaRPr lang="en-US" sz="1500" b="1" dirty="0">
              <a:latin typeface="Arial" pitchFamily="34" charset="0"/>
              <a:cs typeface="Arial" pitchFamily="34" charset="0"/>
            </a:endParaRPr>
          </a:p>
        </p:txBody>
      </p:sp>
      <p:sp>
        <p:nvSpPr>
          <p:cNvPr id="24" name="Flowchart: Connector 23"/>
          <p:cNvSpPr/>
          <p:nvPr/>
        </p:nvSpPr>
        <p:spPr>
          <a:xfrm>
            <a:off x="2590800" y="3581400"/>
            <a:ext cx="1066800" cy="904809"/>
          </a:xfrm>
          <a:prstGeom prst="flowChartConnec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500" b="1" dirty="0" smtClean="0">
                <a:latin typeface="Arial" pitchFamily="34" charset="0"/>
                <a:cs typeface="Arial" pitchFamily="34" charset="0"/>
              </a:rPr>
              <a:t>11</a:t>
            </a:r>
            <a:r>
              <a:rPr lang="el-GR" sz="1500" b="1" dirty="0" smtClean="0">
                <a:latin typeface="Arial" pitchFamily="34" charset="0"/>
                <a:cs typeface="Arial" pitchFamily="34" charset="0"/>
              </a:rPr>
              <a:t>β</a:t>
            </a:r>
            <a:r>
              <a:rPr lang="en-US" sz="1500" b="1" dirty="0" smtClean="0">
                <a:latin typeface="Arial" pitchFamily="34" charset="0"/>
                <a:cs typeface="Arial" pitchFamily="34" charset="0"/>
              </a:rPr>
              <a:t>-HSD1</a:t>
            </a:r>
            <a:endParaRPr lang="en-US" sz="1500" b="1" dirty="0">
              <a:latin typeface="Arial" pitchFamily="34" charset="0"/>
              <a:cs typeface="Arial" pitchFamily="34" charset="0"/>
            </a:endParaRPr>
          </a:p>
        </p:txBody>
      </p:sp>
      <p:sp>
        <p:nvSpPr>
          <p:cNvPr id="25" name="Flowchart: Connector 24"/>
          <p:cNvSpPr/>
          <p:nvPr/>
        </p:nvSpPr>
        <p:spPr>
          <a:xfrm>
            <a:off x="3886200" y="3581400"/>
            <a:ext cx="914400" cy="90480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latin typeface="Arial" pitchFamily="34" charset="0"/>
                <a:cs typeface="Arial" pitchFamily="34" charset="0"/>
              </a:rPr>
              <a:t>AKR1A1</a:t>
            </a:r>
            <a:endParaRPr lang="en-US" sz="1500" b="1" dirty="0">
              <a:latin typeface="Arial" pitchFamily="34" charset="0"/>
              <a:cs typeface="Arial" pitchFamily="34" charset="0"/>
            </a:endParaRPr>
          </a:p>
        </p:txBody>
      </p:sp>
      <p:sp>
        <p:nvSpPr>
          <p:cNvPr id="26" name="Flowchart: Connector 25"/>
          <p:cNvSpPr/>
          <p:nvPr/>
        </p:nvSpPr>
        <p:spPr>
          <a:xfrm>
            <a:off x="4953000" y="3581400"/>
            <a:ext cx="914400" cy="90480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latin typeface="Arial" pitchFamily="34" charset="0"/>
                <a:cs typeface="Arial" pitchFamily="34" charset="0"/>
              </a:rPr>
              <a:t>AKR1C1</a:t>
            </a:r>
            <a:endParaRPr lang="en-US" sz="1500" b="1" dirty="0">
              <a:latin typeface="Arial" pitchFamily="34" charset="0"/>
              <a:cs typeface="Arial" pitchFamily="34" charset="0"/>
            </a:endParaRPr>
          </a:p>
        </p:txBody>
      </p:sp>
      <p:sp>
        <p:nvSpPr>
          <p:cNvPr id="27" name="Flowchart: Connector 26"/>
          <p:cNvSpPr/>
          <p:nvPr/>
        </p:nvSpPr>
        <p:spPr>
          <a:xfrm>
            <a:off x="5867400" y="3581400"/>
            <a:ext cx="914400" cy="90480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latin typeface="Arial" pitchFamily="34" charset="0"/>
                <a:cs typeface="Arial" pitchFamily="34" charset="0"/>
              </a:rPr>
              <a:t>AKR1C2</a:t>
            </a:r>
            <a:endParaRPr lang="en-US" sz="1500" b="1" dirty="0">
              <a:latin typeface="Arial" pitchFamily="34" charset="0"/>
              <a:cs typeface="Arial" pitchFamily="34" charset="0"/>
            </a:endParaRPr>
          </a:p>
        </p:txBody>
      </p:sp>
      <p:sp>
        <p:nvSpPr>
          <p:cNvPr id="29" name="Flowchart: Connector 28"/>
          <p:cNvSpPr/>
          <p:nvPr/>
        </p:nvSpPr>
        <p:spPr>
          <a:xfrm>
            <a:off x="6769505" y="3581400"/>
            <a:ext cx="914400" cy="90480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latin typeface="Arial" pitchFamily="34" charset="0"/>
                <a:cs typeface="Arial" pitchFamily="34" charset="0"/>
              </a:rPr>
              <a:t>AKR1C4</a:t>
            </a:r>
            <a:endParaRPr lang="en-US" sz="1500" b="1" dirty="0">
              <a:latin typeface="Arial" pitchFamily="34" charset="0"/>
              <a:cs typeface="Arial" pitchFamily="34" charset="0"/>
            </a:endParaRPr>
          </a:p>
        </p:txBody>
      </p:sp>
      <p:sp>
        <p:nvSpPr>
          <p:cNvPr id="30" name="Rectangle 29"/>
          <p:cNvSpPr/>
          <p:nvPr/>
        </p:nvSpPr>
        <p:spPr>
          <a:xfrm>
            <a:off x="3581400" y="2858869"/>
            <a:ext cx="1283105" cy="646331"/>
          </a:xfrm>
          <a:prstGeom prst="rect">
            <a:avLst/>
          </a:prstGeom>
        </p:spPr>
        <p:txBody>
          <a:bodyPr wrap="square">
            <a:spAutoFit/>
          </a:bodyPr>
          <a:lstStyle/>
          <a:p>
            <a:pPr lvl="0" algn="ctr"/>
            <a:r>
              <a:rPr lang="en-US" sz="1200" b="1" dirty="0" err="1" smtClean="0">
                <a:latin typeface="Arial" pitchFamily="34" charset="0"/>
                <a:cs typeface="Arial" pitchFamily="34" charset="0"/>
              </a:rPr>
              <a:t>Acetoheximide</a:t>
            </a:r>
            <a:endParaRPr lang="en-US" sz="1200" b="1" dirty="0" smtClean="0">
              <a:latin typeface="Arial" pitchFamily="34" charset="0"/>
              <a:cs typeface="Arial" pitchFamily="34" charset="0"/>
            </a:endParaRPr>
          </a:p>
          <a:p>
            <a:pPr algn="ctr"/>
            <a:r>
              <a:rPr lang="en-US" sz="1200" dirty="0" err="1">
                <a:latin typeface="Arial" pitchFamily="34" charset="0"/>
                <a:cs typeface="Arial" pitchFamily="34" charset="0"/>
              </a:rPr>
              <a:t>Daunorubicin</a:t>
            </a:r>
            <a:endParaRPr lang="en-US" sz="1200" dirty="0">
              <a:latin typeface="Arial" pitchFamily="34" charset="0"/>
              <a:cs typeface="Arial" pitchFamily="34" charset="0"/>
            </a:endParaRPr>
          </a:p>
          <a:p>
            <a:pPr lvl="0" algn="ctr"/>
            <a:r>
              <a:rPr lang="en-US" sz="1200" b="1" dirty="0" smtClean="0">
                <a:latin typeface="Arial" pitchFamily="34" charset="0"/>
                <a:cs typeface="Arial" pitchFamily="34" charset="0"/>
              </a:rPr>
              <a:t>Doxorubicin</a:t>
            </a:r>
          </a:p>
        </p:txBody>
      </p:sp>
      <p:sp>
        <p:nvSpPr>
          <p:cNvPr id="32" name="Rectangle 31"/>
          <p:cNvSpPr/>
          <p:nvPr/>
        </p:nvSpPr>
        <p:spPr>
          <a:xfrm>
            <a:off x="5653402" y="2667000"/>
            <a:ext cx="1280798" cy="830997"/>
          </a:xfrm>
          <a:prstGeom prst="rect">
            <a:avLst/>
          </a:prstGeom>
        </p:spPr>
        <p:txBody>
          <a:bodyPr wrap="square">
            <a:spAutoFit/>
          </a:bodyPr>
          <a:lstStyle/>
          <a:p>
            <a:pPr algn="ctr"/>
            <a:r>
              <a:rPr lang="en-US" sz="1200" dirty="0" err="1" smtClean="0">
                <a:latin typeface="Arial" pitchFamily="34" charset="0"/>
                <a:cs typeface="Arial" pitchFamily="34" charset="0"/>
              </a:rPr>
              <a:t>Ketoprofen</a:t>
            </a:r>
            <a:endParaRPr lang="en-US" sz="1200" dirty="0" smtClean="0">
              <a:latin typeface="Arial" pitchFamily="34" charset="0"/>
              <a:cs typeface="Arial" pitchFamily="34" charset="0"/>
            </a:endParaRPr>
          </a:p>
          <a:p>
            <a:pPr algn="ctr"/>
            <a:r>
              <a:rPr lang="en-US" sz="1200" b="1" dirty="0" err="1">
                <a:latin typeface="Arial" pitchFamily="34" charset="0"/>
                <a:cs typeface="Arial" pitchFamily="34" charset="0"/>
              </a:rPr>
              <a:t>Ketotifen</a:t>
            </a:r>
            <a:endParaRPr lang="en-US" sz="1200" dirty="0" smtClean="0">
              <a:latin typeface="Arial" pitchFamily="34" charset="0"/>
              <a:cs typeface="Arial" pitchFamily="34" charset="0"/>
            </a:endParaRPr>
          </a:p>
          <a:p>
            <a:pPr algn="ctr"/>
            <a:r>
              <a:rPr lang="en-US" sz="1200" b="1" dirty="0" err="1" smtClean="0">
                <a:latin typeface="Arial" pitchFamily="34" charset="0"/>
                <a:cs typeface="Arial" pitchFamily="34" charset="0"/>
              </a:rPr>
              <a:t>Loxoprofen</a:t>
            </a:r>
            <a:endParaRPr lang="en-US" sz="1200" b="1" dirty="0" smtClean="0">
              <a:latin typeface="Arial" pitchFamily="34" charset="0"/>
              <a:cs typeface="Arial" pitchFamily="34" charset="0"/>
            </a:endParaRPr>
          </a:p>
          <a:p>
            <a:pPr algn="ctr"/>
            <a:r>
              <a:rPr lang="en-US" sz="1200" b="1" dirty="0" err="1" smtClean="0">
                <a:latin typeface="Arial" pitchFamily="34" charset="0"/>
                <a:cs typeface="Arial" pitchFamily="34" charset="0"/>
              </a:rPr>
              <a:t>Tibolone</a:t>
            </a:r>
            <a:endParaRPr lang="en-US" sz="1200" dirty="0">
              <a:latin typeface="Arial" pitchFamily="34" charset="0"/>
              <a:cs typeface="Arial" pitchFamily="34" charset="0"/>
            </a:endParaRPr>
          </a:p>
        </p:txBody>
      </p:sp>
      <p:sp>
        <p:nvSpPr>
          <p:cNvPr id="33" name="Rectangle 32"/>
          <p:cNvSpPr/>
          <p:nvPr/>
        </p:nvSpPr>
        <p:spPr>
          <a:xfrm>
            <a:off x="4614163" y="2667000"/>
            <a:ext cx="1317142" cy="830997"/>
          </a:xfrm>
          <a:prstGeom prst="rect">
            <a:avLst/>
          </a:prstGeom>
        </p:spPr>
        <p:txBody>
          <a:bodyPr wrap="square">
            <a:spAutoFit/>
          </a:bodyPr>
          <a:lstStyle/>
          <a:p>
            <a:pPr algn="ctr"/>
            <a:r>
              <a:rPr lang="en-US" sz="1200" b="1" dirty="0" err="1" smtClean="0">
                <a:latin typeface="Arial" pitchFamily="34" charset="0"/>
                <a:cs typeface="Arial" pitchFamily="34" charset="0"/>
              </a:rPr>
              <a:t>Befunolol</a:t>
            </a:r>
            <a:endParaRPr lang="en-US" sz="1200" b="1" dirty="0" smtClean="0">
              <a:latin typeface="Arial" pitchFamily="34" charset="0"/>
              <a:cs typeface="Arial" pitchFamily="34" charset="0"/>
            </a:endParaRPr>
          </a:p>
          <a:p>
            <a:pPr algn="ctr"/>
            <a:r>
              <a:rPr lang="en-US" sz="1200" b="1" dirty="0" err="1" smtClean="0">
                <a:latin typeface="Arial" pitchFamily="34" charset="0"/>
                <a:cs typeface="Arial" pitchFamily="34" charset="0"/>
              </a:rPr>
              <a:t>Dolasetron</a:t>
            </a:r>
            <a:endParaRPr lang="en-US" sz="1200" b="1" dirty="0" smtClean="0">
              <a:latin typeface="Arial" pitchFamily="34" charset="0"/>
              <a:cs typeface="Arial" pitchFamily="34" charset="0"/>
            </a:endParaRPr>
          </a:p>
          <a:p>
            <a:pPr algn="ctr"/>
            <a:r>
              <a:rPr lang="en-US" sz="1200" b="1" dirty="0" err="1" smtClean="0">
                <a:latin typeface="Arial" pitchFamily="34" charset="0"/>
                <a:cs typeface="Arial" pitchFamily="34" charset="0"/>
              </a:rPr>
              <a:t>Oracin</a:t>
            </a:r>
            <a:endParaRPr lang="en-US" sz="1200" b="1" dirty="0">
              <a:latin typeface="Arial" pitchFamily="34" charset="0"/>
              <a:cs typeface="Arial" pitchFamily="34" charset="0"/>
            </a:endParaRPr>
          </a:p>
          <a:p>
            <a:pPr algn="ctr"/>
            <a:r>
              <a:rPr lang="en-US" sz="1200" b="1" dirty="0" smtClean="0">
                <a:latin typeface="Arial" pitchFamily="34" charset="0"/>
                <a:cs typeface="Arial" pitchFamily="34" charset="0"/>
              </a:rPr>
              <a:t>Naltrexone</a:t>
            </a:r>
          </a:p>
        </p:txBody>
      </p:sp>
      <p:sp>
        <p:nvSpPr>
          <p:cNvPr id="34" name="Rectangle 33"/>
          <p:cNvSpPr/>
          <p:nvPr/>
        </p:nvSpPr>
        <p:spPr>
          <a:xfrm>
            <a:off x="6540905" y="2667000"/>
            <a:ext cx="1219200" cy="830997"/>
          </a:xfrm>
          <a:prstGeom prst="rect">
            <a:avLst/>
          </a:prstGeom>
        </p:spPr>
        <p:txBody>
          <a:bodyPr wrap="square">
            <a:spAutoFit/>
          </a:bodyPr>
          <a:lstStyle/>
          <a:p>
            <a:pPr algn="ctr"/>
            <a:r>
              <a:rPr lang="en-US" sz="1200" b="1" dirty="0" err="1" smtClean="0">
                <a:latin typeface="Arial" pitchFamily="34" charset="0"/>
                <a:cs typeface="Arial" pitchFamily="34" charset="0"/>
              </a:rPr>
              <a:t>Ketoprofen</a:t>
            </a:r>
            <a:endParaRPr lang="en-US" sz="1200" b="1" dirty="0" smtClean="0">
              <a:latin typeface="Arial" pitchFamily="34" charset="0"/>
              <a:cs typeface="Arial" pitchFamily="34" charset="0"/>
            </a:endParaRPr>
          </a:p>
          <a:p>
            <a:pPr algn="ctr"/>
            <a:r>
              <a:rPr lang="en-US" sz="1200" b="1" dirty="0" err="1" smtClean="0">
                <a:latin typeface="Arial" pitchFamily="34" charset="0"/>
                <a:cs typeface="Arial" pitchFamily="34" charset="0"/>
              </a:rPr>
              <a:t>Nabumetone</a:t>
            </a:r>
            <a:endParaRPr lang="en-US" sz="1200" b="1" dirty="0">
              <a:latin typeface="Arial" pitchFamily="34" charset="0"/>
              <a:cs typeface="Arial" pitchFamily="34" charset="0"/>
            </a:endParaRPr>
          </a:p>
          <a:p>
            <a:pPr algn="ctr"/>
            <a:r>
              <a:rPr lang="en-US" sz="1200" b="1" dirty="0" smtClean="0">
                <a:latin typeface="Arial" pitchFamily="34" charset="0"/>
                <a:cs typeface="Arial" pitchFamily="34" charset="0"/>
              </a:rPr>
              <a:t>Naloxone</a:t>
            </a:r>
          </a:p>
          <a:p>
            <a:pPr algn="ctr"/>
            <a:r>
              <a:rPr lang="en-US" sz="1200" b="1" dirty="0" smtClean="0">
                <a:latin typeface="Arial" pitchFamily="34" charset="0"/>
                <a:cs typeface="Arial" pitchFamily="34" charset="0"/>
              </a:rPr>
              <a:t>Naltrexone</a:t>
            </a:r>
          </a:p>
        </p:txBody>
      </p:sp>
      <p:sp>
        <p:nvSpPr>
          <p:cNvPr id="35" name="Flowchart: Connector 34"/>
          <p:cNvSpPr/>
          <p:nvPr/>
        </p:nvSpPr>
        <p:spPr>
          <a:xfrm>
            <a:off x="8001000" y="3581400"/>
            <a:ext cx="990600" cy="904809"/>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latin typeface="Arial" pitchFamily="34" charset="0"/>
                <a:cs typeface="Arial" pitchFamily="34" charset="0"/>
              </a:rPr>
              <a:t>NQO1</a:t>
            </a:r>
            <a:endParaRPr lang="en-US" sz="1400" b="1" dirty="0">
              <a:latin typeface="Arial" pitchFamily="34" charset="0"/>
              <a:cs typeface="Arial" pitchFamily="34" charset="0"/>
            </a:endParaRPr>
          </a:p>
        </p:txBody>
      </p:sp>
      <p:sp>
        <p:nvSpPr>
          <p:cNvPr id="37" name="Rectangle 36"/>
          <p:cNvSpPr/>
          <p:nvPr/>
        </p:nvSpPr>
        <p:spPr>
          <a:xfrm>
            <a:off x="7772400" y="2836277"/>
            <a:ext cx="1420091" cy="461665"/>
          </a:xfrm>
          <a:prstGeom prst="rect">
            <a:avLst/>
          </a:prstGeom>
        </p:spPr>
        <p:txBody>
          <a:bodyPr wrap="square">
            <a:spAutoFit/>
          </a:bodyPr>
          <a:lstStyle/>
          <a:p>
            <a:pPr lvl="0" algn="ctr"/>
            <a:r>
              <a:rPr lang="en-US" sz="1200" b="1" dirty="0" err="1" smtClean="0">
                <a:latin typeface="Arial" pitchFamily="34" charset="0"/>
                <a:cs typeface="Arial" pitchFamily="34" charset="0"/>
              </a:rPr>
              <a:t>Metyrapone</a:t>
            </a:r>
            <a:endParaRPr lang="en-US" sz="1200" b="1" dirty="0" smtClean="0">
              <a:latin typeface="Arial" pitchFamily="34" charset="0"/>
              <a:cs typeface="Arial" pitchFamily="34" charset="0"/>
            </a:endParaRPr>
          </a:p>
          <a:p>
            <a:pPr lvl="0" algn="ctr"/>
            <a:r>
              <a:rPr lang="en-US" sz="1200" b="1" dirty="0" smtClean="0">
                <a:latin typeface="Arial" pitchFamily="34" charset="0"/>
                <a:cs typeface="Arial" pitchFamily="34" charset="0"/>
              </a:rPr>
              <a:t> </a:t>
            </a:r>
            <a:r>
              <a:rPr lang="en-US" sz="1200" b="1" dirty="0" err="1" smtClean="0">
                <a:latin typeface="Arial" pitchFamily="34" charset="0"/>
                <a:cs typeface="Arial" pitchFamily="34" charset="0"/>
              </a:rPr>
              <a:t>Mitomycin</a:t>
            </a:r>
            <a:r>
              <a:rPr lang="en-US" sz="1200" b="1" dirty="0" smtClean="0">
                <a:latin typeface="Arial" pitchFamily="34" charset="0"/>
                <a:cs typeface="Arial" pitchFamily="34" charset="0"/>
              </a:rPr>
              <a:t> C</a:t>
            </a:r>
            <a:endParaRPr lang="en-US" sz="1200" b="1" dirty="0">
              <a:latin typeface="Arial" pitchFamily="34" charset="0"/>
              <a:cs typeface="Arial" pitchFamily="34" charset="0"/>
            </a:endParaRPr>
          </a:p>
        </p:txBody>
      </p:sp>
      <p:sp>
        <p:nvSpPr>
          <p:cNvPr id="40" name="Rectangle 39"/>
          <p:cNvSpPr/>
          <p:nvPr/>
        </p:nvSpPr>
        <p:spPr>
          <a:xfrm>
            <a:off x="8063832" y="5486400"/>
            <a:ext cx="1080168" cy="276999"/>
          </a:xfrm>
          <a:prstGeom prst="rect">
            <a:avLst/>
          </a:prstGeom>
        </p:spPr>
        <p:txBody>
          <a:bodyPr wrap="square">
            <a:spAutoFit/>
          </a:bodyPr>
          <a:lstStyle/>
          <a:p>
            <a:pPr lvl="0"/>
            <a:r>
              <a:rPr lang="en-US" sz="1200" dirty="0" err="1" smtClean="0">
                <a:latin typeface="Arial" pitchFamily="34" charset="0"/>
                <a:cs typeface="Arial" pitchFamily="34" charset="0"/>
              </a:rPr>
              <a:t>Dicoumarol</a:t>
            </a:r>
            <a:endParaRPr lang="en-US" sz="1200" dirty="0">
              <a:latin typeface="Arial" pitchFamily="34" charset="0"/>
              <a:cs typeface="Arial" pitchFamily="34" charset="0"/>
            </a:endParaRPr>
          </a:p>
        </p:txBody>
      </p:sp>
      <p:sp>
        <p:nvSpPr>
          <p:cNvPr id="41" name="Rectangle 40"/>
          <p:cNvSpPr/>
          <p:nvPr/>
        </p:nvSpPr>
        <p:spPr>
          <a:xfrm>
            <a:off x="5257800" y="5481935"/>
            <a:ext cx="2133600" cy="646331"/>
          </a:xfrm>
          <a:prstGeom prst="rect">
            <a:avLst/>
          </a:prstGeom>
        </p:spPr>
        <p:txBody>
          <a:bodyPr wrap="square">
            <a:spAutoFit/>
          </a:bodyPr>
          <a:lstStyle/>
          <a:p>
            <a:pPr algn="ctr"/>
            <a:r>
              <a:rPr lang="en-US" sz="1200" dirty="0" err="1" smtClean="0">
                <a:latin typeface="Arial" pitchFamily="34" charset="0"/>
                <a:cs typeface="Arial" pitchFamily="34" charset="0"/>
              </a:rPr>
              <a:t>Flufenamic</a:t>
            </a:r>
            <a:r>
              <a:rPr lang="en-US" sz="1200" dirty="0" smtClean="0">
                <a:latin typeface="Arial" pitchFamily="34" charset="0"/>
                <a:cs typeface="Arial" pitchFamily="34" charset="0"/>
              </a:rPr>
              <a:t> acid, </a:t>
            </a:r>
            <a:r>
              <a:rPr lang="en-US" sz="1200" dirty="0">
                <a:latin typeface="Arial" pitchFamily="34" charset="0"/>
                <a:cs typeface="Arial" pitchFamily="34" charset="0"/>
              </a:rPr>
              <a:t>I</a:t>
            </a:r>
            <a:r>
              <a:rPr lang="en-US" sz="1200" dirty="0" smtClean="0">
                <a:latin typeface="Arial" pitchFamily="34" charset="0"/>
                <a:cs typeface="Arial" pitchFamily="34" charset="0"/>
              </a:rPr>
              <a:t>ndomethacin</a:t>
            </a:r>
            <a:r>
              <a:rPr lang="en-US" sz="1200" dirty="0">
                <a:latin typeface="Arial" pitchFamily="34" charset="0"/>
                <a:cs typeface="Arial" pitchFamily="34" charset="0"/>
              </a:rPr>
              <a:t>, </a:t>
            </a:r>
            <a:r>
              <a:rPr lang="en-US" sz="1200" dirty="0" smtClean="0">
                <a:latin typeface="Arial" pitchFamily="34" charset="0"/>
                <a:cs typeface="Arial" pitchFamily="34" charset="0"/>
              </a:rPr>
              <a:t>Phenolphthalein </a:t>
            </a:r>
            <a:endParaRPr lang="en-US" sz="1200" dirty="0">
              <a:latin typeface="Arial" pitchFamily="34" charset="0"/>
              <a:cs typeface="Arial" pitchFamily="34" charset="0"/>
            </a:endParaRPr>
          </a:p>
        </p:txBody>
      </p:sp>
      <p:sp>
        <p:nvSpPr>
          <p:cNvPr id="42" name="Rectangle 41"/>
          <p:cNvSpPr/>
          <p:nvPr/>
        </p:nvSpPr>
        <p:spPr>
          <a:xfrm>
            <a:off x="4094099" y="5486400"/>
            <a:ext cx="704039" cy="276999"/>
          </a:xfrm>
          <a:prstGeom prst="rect">
            <a:avLst/>
          </a:prstGeom>
        </p:spPr>
        <p:txBody>
          <a:bodyPr wrap="none">
            <a:spAutoFit/>
          </a:bodyPr>
          <a:lstStyle/>
          <a:p>
            <a:r>
              <a:rPr lang="en-US" sz="1200" dirty="0" smtClean="0">
                <a:latin typeface="Arial" pitchFamily="34" charset="0"/>
                <a:cs typeface="Arial" pitchFamily="34" charset="0"/>
              </a:rPr>
              <a:t>Barbital</a:t>
            </a:r>
            <a:endParaRPr lang="en-US" sz="1200" dirty="0">
              <a:latin typeface="Arial" pitchFamily="34" charset="0"/>
              <a:cs typeface="Arial" pitchFamily="34" charset="0"/>
            </a:endParaRPr>
          </a:p>
        </p:txBody>
      </p:sp>
      <p:sp>
        <p:nvSpPr>
          <p:cNvPr id="43" name="Rectangle 42"/>
          <p:cNvSpPr/>
          <p:nvPr/>
        </p:nvSpPr>
        <p:spPr>
          <a:xfrm rot="17978558">
            <a:off x="-133911" y="5632853"/>
            <a:ext cx="888385" cy="276999"/>
          </a:xfrm>
          <a:prstGeom prst="rect">
            <a:avLst/>
          </a:prstGeom>
        </p:spPr>
        <p:style>
          <a:lnRef idx="0">
            <a:scrgbClr r="0" g="0" b="0"/>
          </a:lnRef>
          <a:fillRef idx="1002">
            <a:schemeClr val="lt1"/>
          </a:fillRef>
          <a:effectRef idx="0">
            <a:scrgbClr r="0" g="0" b="0"/>
          </a:effectRef>
          <a:fontRef idx="major"/>
        </p:style>
        <p:txBody>
          <a:bodyPr wrap="none">
            <a:spAutoFit/>
          </a:bodyPr>
          <a:lstStyle/>
          <a:p>
            <a:pPr lvl="0"/>
            <a:r>
              <a:rPr lang="en-US" sz="1200" b="1" dirty="0" smtClean="0">
                <a:latin typeface="Arial" pitchFamily="34" charset="0"/>
                <a:cs typeface="Arial" pitchFamily="34" charset="0"/>
              </a:rPr>
              <a:t>Inhibitors</a:t>
            </a:r>
            <a:endParaRPr lang="en-US" sz="1200" b="1" dirty="0">
              <a:latin typeface="Arial" pitchFamily="34" charset="0"/>
              <a:cs typeface="Arial" pitchFamily="34" charset="0"/>
            </a:endParaRPr>
          </a:p>
        </p:txBody>
      </p:sp>
      <p:sp>
        <p:nvSpPr>
          <p:cNvPr id="44" name="Rectangle 43"/>
          <p:cNvSpPr/>
          <p:nvPr/>
        </p:nvSpPr>
        <p:spPr>
          <a:xfrm rot="17978558">
            <a:off x="-85823" y="4618590"/>
            <a:ext cx="792205" cy="461665"/>
          </a:xfrm>
          <a:prstGeom prst="rect">
            <a:avLst/>
          </a:prstGeom>
        </p:spPr>
        <p:style>
          <a:lnRef idx="0">
            <a:scrgbClr r="0" g="0" b="0"/>
          </a:lnRef>
          <a:fillRef idx="1002">
            <a:schemeClr val="lt1"/>
          </a:fillRef>
          <a:effectRef idx="0">
            <a:scrgbClr r="0" g="0" b="0"/>
          </a:effectRef>
          <a:fontRef idx="major"/>
        </p:style>
        <p:txBody>
          <a:bodyPr wrap="none">
            <a:spAutoFit/>
          </a:bodyPr>
          <a:lstStyle/>
          <a:p>
            <a:pPr lvl="0" algn="ctr"/>
            <a:r>
              <a:rPr lang="en-US" sz="1200" b="1" dirty="0" smtClean="0">
                <a:latin typeface="Arial" pitchFamily="34" charset="0"/>
                <a:cs typeface="Arial" pitchFamily="34" charset="0"/>
              </a:rPr>
              <a:t>Cellular </a:t>
            </a:r>
          </a:p>
          <a:p>
            <a:pPr lvl="0" algn="ctr"/>
            <a:r>
              <a:rPr lang="en-US" sz="1200" b="1" dirty="0" smtClean="0">
                <a:latin typeface="Arial" pitchFamily="34" charset="0"/>
                <a:cs typeface="Arial" pitchFamily="34" charset="0"/>
              </a:rPr>
              <a:t>Fraction</a:t>
            </a:r>
            <a:endParaRPr lang="en-US" sz="1200" b="1" dirty="0">
              <a:latin typeface="Arial" pitchFamily="34" charset="0"/>
              <a:cs typeface="Arial" pitchFamily="34" charset="0"/>
            </a:endParaRPr>
          </a:p>
        </p:txBody>
      </p:sp>
      <p:sp>
        <p:nvSpPr>
          <p:cNvPr id="45" name="Rectangle 44"/>
          <p:cNvSpPr/>
          <p:nvPr/>
        </p:nvSpPr>
        <p:spPr>
          <a:xfrm rot="17978558">
            <a:off x="-106663" y="3901577"/>
            <a:ext cx="833883" cy="276999"/>
          </a:xfrm>
          <a:prstGeom prst="rect">
            <a:avLst/>
          </a:prstGeom>
        </p:spPr>
        <p:style>
          <a:lnRef idx="0">
            <a:scrgbClr r="0" g="0" b="0"/>
          </a:lnRef>
          <a:fillRef idx="1002">
            <a:schemeClr val="lt1"/>
          </a:fillRef>
          <a:effectRef idx="0">
            <a:scrgbClr r="0" g="0" b="0"/>
          </a:effectRef>
          <a:fontRef idx="major"/>
        </p:style>
        <p:txBody>
          <a:bodyPr wrap="none">
            <a:spAutoFit/>
          </a:bodyPr>
          <a:lstStyle/>
          <a:p>
            <a:pPr lvl="0"/>
            <a:r>
              <a:rPr lang="en-US" sz="1200" b="1" dirty="0" smtClean="0">
                <a:latin typeface="Arial" pitchFamily="34" charset="0"/>
                <a:cs typeface="Arial" pitchFamily="34" charset="0"/>
              </a:rPr>
              <a:t>Isoforms</a:t>
            </a:r>
            <a:endParaRPr lang="en-US" sz="1200" b="1" dirty="0">
              <a:latin typeface="Arial" pitchFamily="34" charset="0"/>
              <a:cs typeface="Arial" pitchFamily="34" charset="0"/>
            </a:endParaRPr>
          </a:p>
        </p:txBody>
      </p:sp>
      <p:sp>
        <p:nvSpPr>
          <p:cNvPr id="46" name="Rectangle 45"/>
          <p:cNvSpPr/>
          <p:nvPr/>
        </p:nvSpPr>
        <p:spPr>
          <a:xfrm rot="17978558">
            <a:off x="-178795" y="3006414"/>
            <a:ext cx="978153" cy="276999"/>
          </a:xfrm>
          <a:prstGeom prst="rect">
            <a:avLst/>
          </a:prstGeom>
        </p:spPr>
        <p:style>
          <a:lnRef idx="0">
            <a:scrgbClr r="0" g="0" b="0"/>
          </a:lnRef>
          <a:fillRef idx="1002">
            <a:schemeClr val="lt1"/>
          </a:fillRef>
          <a:effectRef idx="0">
            <a:scrgbClr r="0" g="0" b="0"/>
          </a:effectRef>
          <a:fontRef idx="major"/>
        </p:style>
        <p:txBody>
          <a:bodyPr wrap="none">
            <a:spAutoFit/>
          </a:bodyPr>
          <a:lstStyle/>
          <a:p>
            <a:pPr lvl="0"/>
            <a:r>
              <a:rPr lang="en-US" sz="1200" b="1" dirty="0" smtClean="0">
                <a:latin typeface="Arial" pitchFamily="34" charset="0"/>
                <a:cs typeface="Arial" pitchFamily="34" charset="0"/>
              </a:rPr>
              <a:t>Substrates</a:t>
            </a:r>
            <a:endParaRPr lang="en-US" sz="1200" b="1" dirty="0">
              <a:latin typeface="Arial" pitchFamily="34" charset="0"/>
              <a:cs typeface="Arial" pitchFamily="34" charset="0"/>
            </a:endParaRPr>
          </a:p>
        </p:txBody>
      </p:sp>
      <p:sp>
        <p:nvSpPr>
          <p:cNvPr id="47" name="Title 1"/>
          <p:cNvSpPr txBox="1">
            <a:spLocks/>
          </p:cNvSpPr>
          <p:nvPr/>
        </p:nvSpPr>
        <p:spPr>
          <a:xfrm>
            <a:off x="457200" y="0"/>
            <a:ext cx="8229600" cy="685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Times New Roman" pitchFamily="18" charset="0"/>
              </a:rPr>
              <a:t>Reductases</a:t>
            </a:r>
            <a:r>
              <a:rPr kumimoji="0" lang="en-US" sz="3200" b="1" i="0" u="none" strike="noStrike" kern="1200" cap="none" spc="0" normalizeH="0" noProof="0" dirty="0" smtClean="0">
                <a:ln>
                  <a:noFill/>
                </a:ln>
                <a:solidFill>
                  <a:schemeClr val="tx1"/>
                </a:solidFill>
                <a:effectLst/>
                <a:uLnTx/>
                <a:uFillTx/>
                <a:latin typeface="+mj-lt"/>
                <a:ea typeface="+mj-ea"/>
                <a:cs typeface="Times New Roman" pitchFamily="18" charset="0"/>
              </a:rPr>
              <a:t> &amp; Drug Substrates</a:t>
            </a:r>
            <a:endParaRPr kumimoji="0" lang="en-US" sz="3200" b="1" i="0" u="none" strike="noStrike" kern="1200" cap="none" spc="0" normalizeH="0" baseline="0" noProof="0" dirty="0">
              <a:ln>
                <a:noFill/>
              </a:ln>
              <a:solidFill>
                <a:schemeClr val="tx1"/>
              </a:solidFill>
              <a:effectLst/>
              <a:uLnTx/>
              <a:uFillTx/>
              <a:latin typeface="+mj-lt"/>
              <a:ea typeface="+mj-ea"/>
              <a:cs typeface="Times New Roman" pitchFamily="18" charset="0"/>
            </a:endParaRPr>
          </a:p>
        </p:txBody>
      </p:sp>
      <p:sp>
        <p:nvSpPr>
          <p:cNvPr id="36" name="Rounded Rectangle 35"/>
          <p:cNvSpPr/>
          <p:nvPr/>
        </p:nvSpPr>
        <p:spPr>
          <a:xfrm>
            <a:off x="685800" y="1905000"/>
            <a:ext cx="2819400" cy="609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tx1"/>
                </a:solidFill>
                <a:latin typeface="Arial" pitchFamily="34" charset="0"/>
                <a:cs typeface="Arial" pitchFamily="34" charset="0"/>
              </a:rPr>
              <a:t>Short-chain Dehydrogenase Reductase (SDR)</a:t>
            </a:r>
            <a:endParaRPr lang="en-US" sz="1500" b="1" dirty="0">
              <a:solidFill>
                <a:schemeClr val="tx1"/>
              </a:solidFill>
              <a:latin typeface="Arial" pitchFamily="34" charset="0"/>
              <a:cs typeface="Arial" pitchFamily="34" charset="0"/>
            </a:endParaRPr>
          </a:p>
        </p:txBody>
      </p:sp>
      <p:sp>
        <p:nvSpPr>
          <p:cNvPr id="48" name="Rounded Rectangle 47"/>
          <p:cNvSpPr/>
          <p:nvPr/>
        </p:nvSpPr>
        <p:spPr>
          <a:xfrm>
            <a:off x="3886200" y="1905000"/>
            <a:ext cx="3657599" cy="609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tx1"/>
                </a:solidFill>
                <a:latin typeface="Arial" pitchFamily="34" charset="0"/>
                <a:cs typeface="Arial" pitchFamily="34" charset="0"/>
              </a:rPr>
              <a:t>Aldo-</a:t>
            </a:r>
            <a:r>
              <a:rPr lang="en-US" sz="1500" b="1" dirty="0" err="1">
                <a:solidFill>
                  <a:schemeClr val="tx1"/>
                </a:solidFill>
                <a:latin typeface="Arial" pitchFamily="34" charset="0"/>
                <a:cs typeface="Arial" pitchFamily="34" charset="0"/>
              </a:rPr>
              <a:t>K</a:t>
            </a:r>
            <a:r>
              <a:rPr lang="en-US" sz="1500" b="1" dirty="0" err="1" smtClean="0">
                <a:solidFill>
                  <a:schemeClr val="tx1"/>
                </a:solidFill>
                <a:latin typeface="Arial" pitchFamily="34" charset="0"/>
                <a:cs typeface="Arial" pitchFamily="34" charset="0"/>
              </a:rPr>
              <a:t>eto</a:t>
            </a:r>
            <a:r>
              <a:rPr lang="en-US" sz="1500" b="1" dirty="0" smtClean="0">
                <a:solidFill>
                  <a:schemeClr val="tx1"/>
                </a:solidFill>
                <a:latin typeface="Arial" pitchFamily="34" charset="0"/>
                <a:cs typeface="Arial" pitchFamily="34" charset="0"/>
              </a:rPr>
              <a:t> Reductase (AKR)</a:t>
            </a:r>
            <a:endParaRPr lang="en-US" sz="1500" b="1" dirty="0">
              <a:solidFill>
                <a:schemeClr val="tx1"/>
              </a:solidFill>
              <a:latin typeface="Arial" pitchFamily="34" charset="0"/>
              <a:cs typeface="Arial" pitchFamily="34" charset="0"/>
            </a:endParaRPr>
          </a:p>
        </p:txBody>
      </p:sp>
      <p:sp>
        <p:nvSpPr>
          <p:cNvPr id="49" name="Rounded Rectangle 48"/>
          <p:cNvSpPr/>
          <p:nvPr/>
        </p:nvSpPr>
        <p:spPr>
          <a:xfrm>
            <a:off x="7696200" y="914400"/>
            <a:ext cx="1347593" cy="48453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latin typeface="Arial" pitchFamily="34" charset="0"/>
                <a:cs typeface="Arial" pitchFamily="34" charset="0"/>
              </a:rPr>
              <a:t>Quinone Reductases</a:t>
            </a:r>
            <a:endParaRPr lang="en-US" sz="1400" b="1" dirty="0">
              <a:solidFill>
                <a:schemeClr val="tx1"/>
              </a:solidFill>
              <a:latin typeface="Arial" pitchFamily="34" charset="0"/>
              <a:cs typeface="Arial" pitchFamily="34" charset="0"/>
            </a:endParaRPr>
          </a:p>
        </p:txBody>
      </p:sp>
      <p:sp>
        <p:nvSpPr>
          <p:cNvPr id="50" name="Rounded Rectangle 49"/>
          <p:cNvSpPr/>
          <p:nvPr/>
        </p:nvSpPr>
        <p:spPr>
          <a:xfrm>
            <a:off x="2286000" y="914400"/>
            <a:ext cx="3048000" cy="45496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Arial" pitchFamily="34" charset="0"/>
                <a:cs typeface="Arial" pitchFamily="34" charset="0"/>
              </a:rPr>
              <a:t>Carbonyl Reducing Enzymes</a:t>
            </a:r>
            <a:endParaRPr lang="en-US" sz="1600" b="1" dirty="0">
              <a:solidFill>
                <a:schemeClr val="tx1"/>
              </a:solidFill>
              <a:latin typeface="Arial" pitchFamily="34" charset="0"/>
              <a:cs typeface="Arial" pitchFamily="34" charset="0"/>
            </a:endParaRPr>
          </a:p>
        </p:txBody>
      </p:sp>
      <p:cxnSp>
        <p:nvCxnSpPr>
          <p:cNvPr id="51" name="Straight Arrow Connector 50"/>
          <p:cNvCxnSpPr/>
          <p:nvPr/>
        </p:nvCxnSpPr>
        <p:spPr>
          <a:xfrm flipH="1">
            <a:off x="2133600" y="1371600"/>
            <a:ext cx="160020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3924175" y="1371600"/>
            <a:ext cx="1867025"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8382000" y="1524000"/>
            <a:ext cx="0" cy="1143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0" y="6581001"/>
            <a:ext cx="5334000" cy="276999"/>
          </a:xfrm>
          <a:prstGeom prst="rect">
            <a:avLst/>
          </a:prstGeom>
        </p:spPr>
        <p:txBody>
          <a:bodyPr wrap="square">
            <a:spAutoFit/>
          </a:bodyPr>
          <a:lstStyle/>
          <a:p>
            <a:r>
              <a:rPr lang="en-US" sz="1200" i="1" dirty="0">
                <a:latin typeface="Arial" pitchFamily="34" charset="0"/>
                <a:cs typeface="Arial" pitchFamily="34" charset="0"/>
              </a:rPr>
              <a:t>Matsunaga T, </a:t>
            </a:r>
            <a:r>
              <a:rPr lang="en-US" sz="1200" i="1" dirty="0" smtClean="0">
                <a:latin typeface="Arial" pitchFamily="34" charset="0"/>
                <a:cs typeface="Arial" pitchFamily="34" charset="0"/>
              </a:rPr>
              <a:t>et al. Drug </a:t>
            </a:r>
            <a:r>
              <a:rPr lang="en-US" sz="1200" i="1" dirty="0">
                <a:latin typeface="Arial" pitchFamily="34" charset="0"/>
                <a:cs typeface="Arial" pitchFamily="34" charset="0"/>
              </a:rPr>
              <a:t>metabolism and </a:t>
            </a:r>
            <a:r>
              <a:rPr lang="en-US" sz="1200" i="1" dirty="0" smtClean="0">
                <a:latin typeface="Arial" pitchFamily="34" charset="0"/>
                <a:cs typeface="Arial" pitchFamily="34" charset="0"/>
              </a:rPr>
              <a:t>pharmacokinetics. 2006. 21:1-18</a:t>
            </a:r>
            <a:r>
              <a:rPr lang="en-US" sz="1200" i="1" dirty="0">
                <a:latin typeface="Arial" pitchFamily="34" charset="0"/>
                <a:cs typeface="Arial" pitchFamily="34" charset="0"/>
              </a:rPr>
              <a:t>.</a:t>
            </a:r>
          </a:p>
        </p:txBody>
      </p:sp>
      <p:sp>
        <p:nvSpPr>
          <p:cNvPr id="54" name="Rectangle 53"/>
          <p:cNvSpPr/>
          <p:nvPr/>
        </p:nvSpPr>
        <p:spPr>
          <a:xfrm>
            <a:off x="5791200" y="6581001"/>
            <a:ext cx="4572000" cy="276999"/>
          </a:xfrm>
          <a:prstGeom prst="rect">
            <a:avLst/>
          </a:prstGeom>
        </p:spPr>
        <p:txBody>
          <a:bodyPr>
            <a:spAutoFit/>
          </a:bodyPr>
          <a:lstStyle/>
          <a:p>
            <a:r>
              <a:rPr lang="en-US" sz="1200" i="1" dirty="0" err="1">
                <a:latin typeface="Arial" pitchFamily="34" charset="0"/>
                <a:cs typeface="Arial" pitchFamily="34" charset="0"/>
              </a:rPr>
              <a:t>Malatkova</a:t>
            </a:r>
            <a:r>
              <a:rPr lang="en-US" sz="1200" i="1" dirty="0">
                <a:latin typeface="Arial" pitchFamily="34" charset="0"/>
                <a:cs typeface="Arial" pitchFamily="34" charset="0"/>
              </a:rPr>
              <a:t> P and </a:t>
            </a:r>
            <a:r>
              <a:rPr lang="en-US" sz="1200" i="1" dirty="0" err="1">
                <a:latin typeface="Arial" pitchFamily="34" charset="0"/>
                <a:cs typeface="Arial" pitchFamily="34" charset="0"/>
              </a:rPr>
              <a:t>Wsol</a:t>
            </a:r>
            <a:r>
              <a:rPr lang="en-US" sz="1200" i="1" dirty="0">
                <a:latin typeface="Arial" pitchFamily="34" charset="0"/>
                <a:cs typeface="Arial" pitchFamily="34" charset="0"/>
              </a:rPr>
              <a:t> </a:t>
            </a:r>
            <a:r>
              <a:rPr lang="en-US" sz="1200" i="1" dirty="0" smtClean="0">
                <a:latin typeface="Arial" pitchFamily="34" charset="0"/>
                <a:cs typeface="Arial" pitchFamily="34" charset="0"/>
              </a:rPr>
              <a:t>V. Drug </a:t>
            </a:r>
            <a:r>
              <a:rPr lang="en-US" sz="1200" i="1" dirty="0" err="1">
                <a:latin typeface="Arial" pitchFamily="34" charset="0"/>
                <a:cs typeface="Arial" pitchFamily="34" charset="0"/>
              </a:rPr>
              <a:t>Metab</a:t>
            </a:r>
            <a:r>
              <a:rPr lang="en-US" sz="1200" i="1" dirty="0">
                <a:latin typeface="Arial" pitchFamily="34" charset="0"/>
                <a:cs typeface="Arial" pitchFamily="34" charset="0"/>
              </a:rPr>
              <a:t> Rev</a:t>
            </a:r>
            <a:r>
              <a:rPr lang="en-US" sz="1200" i="1" dirty="0" smtClean="0">
                <a:latin typeface="Arial" pitchFamily="34" charset="0"/>
                <a:cs typeface="Arial" pitchFamily="34" charset="0"/>
              </a:rPr>
              <a:t>. 2013</a:t>
            </a:r>
            <a:endParaRPr lang="en-US" sz="1200" i="1" dirty="0">
              <a:latin typeface="Arial" pitchFamily="34" charset="0"/>
              <a:cs typeface="Arial" pitchFamily="34" charset="0"/>
            </a:endParaRPr>
          </a:p>
        </p:txBody>
      </p:sp>
      <p:sp>
        <p:nvSpPr>
          <p:cNvPr id="55" name="Rectangle 54"/>
          <p:cNvSpPr/>
          <p:nvPr/>
        </p:nvSpPr>
        <p:spPr>
          <a:xfrm>
            <a:off x="3962400" y="4828401"/>
            <a:ext cx="5029200" cy="27699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en-US" sz="1200" b="1" dirty="0" smtClean="0">
                <a:latin typeface="Arial" pitchFamily="34" charset="0"/>
                <a:cs typeface="Arial" pitchFamily="34" charset="0"/>
              </a:rPr>
              <a:t>Cytosol</a:t>
            </a:r>
            <a:endParaRPr lang="en-US" sz="1200" b="1"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2DB7BADE-0B1D-453C-A83A-6DD426B4B6A5}" type="slidenum">
              <a:rPr lang="en-US" smtClean="0"/>
              <a:pPr/>
              <a:t>33</a:t>
            </a:fld>
            <a:endParaRPr lang="en-US"/>
          </a:p>
        </p:txBody>
      </p:sp>
    </p:spTree>
    <p:extLst>
      <p:ext uri="{BB962C8B-B14F-4D97-AF65-F5344CB8AC3E}">
        <p14:creationId xmlns:p14="http://schemas.microsoft.com/office/powerpoint/2010/main" val="41547256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12" grpId="0"/>
      <p:bldP spid="14" grpId="0"/>
      <p:bldP spid="16" grpId="0"/>
      <p:bldP spid="18" grpId="0" animBg="1"/>
      <p:bldP spid="20" grpId="0" animBg="1"/>
      <p:bldP spid="22" grpId="0" animBg="1"/>
      <p:bldP spid="24" grpId="0" animBg="1"/>
      <p:bldP spid="25" grpId="0" animBg="1"/>
      <p:bldP spid="26" grpId="0" animBg="1"/>
      <p:bldP spid="27" grpId="0" animBg="1"/>
      <p:bldP spid="29" grpId="0" animBg="1"/>
      <p:bldP spid="30" grpId="0"/>
      <p:bldP spid="32" grpId="0"/>
      <p:bldP spid="33" grpId="0"/>
      <p:bldP spid="34" grpId="0"/>
      <p:bldP spid="35" grpId="0" animBg="1"/>
      <p:bldP spid="37" grpId="0"/>
      <p:bldP spid="40" grpId="0"/>
      <p:bldP spid="41" grpId="0"/>
      <p:bldP spid="42" grpId="0"/>
      <p:bldP spid="5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a:solidFill>
            <a:schemeClr val="bg2"/>
          </a:solidFill>
        </p:spPr>
        <p:txBody>
          <a:bodyPr>
            <a:normAutofit/>
          </a:bodyPr>
          <a:lstStyle/>
          <a:p>
            <a:r>
              <a:rPr lang="en-US" sz="3200" b="1" dirty="0" smtClean="0"/>
              <a:t>Does CKD Affect Drug Reduction? </a:t>
            </a:r>
            <a:endParaRPr lang="en-US" sz="3200" b="1" dirty="0"/>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358521"/>
            <a:ext cx="3806559" cy="2984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724400"/>
            <a:ext cx="4759533" cy="1358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876800" y="6581001"/>
            <a:ext cx="4343400" cy="276999"/>
          </a:xfrm>
          <a:prstGeom prst="rect">
            <a:avLst/>
          </a:prstGeom>
        </p:spPr>
        <p:txBody>
          <a:bodyPr wrap="square">
            <a:spAutoFit/>
          </a:bodyPr>
          <a:lstStyle/>
          <a:p>
            <a:r>
              <a:rPr lang="en-US" sz="1200" i="1" dirty="0"/>
              <a:t>Yoshida, H</a:t>
            </a:r>
            <a:r>
              <a:rPr lang="en-US" sz="1200" i="1" dirty="0" smtClean="0"/>
              <a:t>. et al. Cancer </a:t>
            </a:r>
            <a:r>
              <a:rPr lang="en-US" sz="1200" i="1" dirty="0" err="1"/>
              <a:t>Chemother</a:t>
            </a:r>
            <a:r>
              <a:rPr lang="en-US" sz="1200" i="1" dirty="0"/>
              <a:t> </a:t>
            </a:r>
            <a:r>
              <a:rPr lang="en-US" sz="1200" i="1" dirty="0" err="1"/>
              <a:t>Pharmacol</a:t>
            </a:r>
            <a:r>
              <a:rPr lang="en-US" sz="1200" i="1" dirty="0"/>
              <a:t>, </a:t>
            </a:r>
            <a:r>
              <a:rPr lang="en-US" sz="1200" b="1" i="1" dirty="0"/>
              <a:t>33</a:t>
            </a:r>
            <a:r>
              <a:rPr lang="en-US" sz="1200" i="1" dirty="0"/>
              <a:t>: 450-4 (1994).</a:t>
            </a:r>
          </a:p>
        </p:txBody>
      </p:sp>
      <p:sp>
        <p:nvSpPr>
          <p:cNvPr id="5" name="Rectangle 4"/>
          <p:cNvSpPr/>
          <p:nvPr/>
        </p:nvSpPr>
        <p:spPr>
          <a:xfrm>
            <a:off x="0" y="6581001"/>
            <a:ext cx="3741281" cy="276999"/>
          </a:xfrm>
          <a:prstGeom prst="rect">
            <a:avLst/>
          </a:prstGeom>
        </p:spPr>
        <p:txBody>
          <a:bodyPr wrap="none">
            <a:spAutoFit/>
          </a:bodyPr>
          <a:lstStyle/>
          <a:p>
            <a:r>
              <a:rPr lang="en-US" sz="1200" i="1" dirty="0" err="1"/>
              <a:t>Turpeinen</a:t>
            </a:r>
            <a:r>
              <a:rPr lang="en-US" sz="1200" i="1" dirty="0"/>
              <a:t>, </a:t>
            </a:r>
            <a:r>
              <a:rPr lang="en-US" sz="1200" i="1" dirty="0" smtClean="0"/>
              <a:t>M et al. </a:t>
            </a:r>
            <a:r>
              <a:rPr lang="fr-FR" sz="1200" i="1" dirty="0" smtClean="0"/>
              <a:t>Br </a:t>
            </a:r>
            <a:r>
              <a:rPr lang="fr-FR" sz="1200" i="1" dirty="0"/>
              <a:t>J Clin </a:t>
            </a:r>
            <a:r>
              <a:rPr lang="fr-FR" sz="1200" i="1" dirty="0" err="1"/>
              <a:t>Pharmacol</a:t>
            </a:r>
            <a:r>
              <a:rPr lang="fr-FR" sz="1200" i="1" dirty="0"/>
              <a:t>, </a:t>
            </a:r>
            <a:r>
              <a:rPr lang="fr-FR" sz="1200" b="1" i="1" dirty="0"/>
              <a:t>64</a:t>
            </a:r>
            <a:r>
              <a:rPr lang="fr-FR" sz="1200" i="1" dirty="0"/>
              <a:t>:</a:t>
            </a:r>
            <a:r>
              <a:rPr lang="fr-FR" sz="1200" b="1" i="1" dirty="0"/>
              <a:t> </a:t>
            </a:r>
            <a:r>
              <a:rPr lang="fr-FR" sz="1200" i="1" dirty="0"/>
              <a:t>165-73 (2007)</a:t>
            </a:r>
            <a:endParaRPr lang="en-US" sz="1200" i="1" dirty="0"/>
          </a:p>
        </p:txBody>
      </p:sp>
      <p:cxnSp>
        <p:nvCxnSpPr>
          <p:cNvPr id="7" name="Straight Connector 6"/>
          <p:cNvCxnSpPr/>
          <p:nvPr/>
        </p:nvCxnSpPr>
        <p:spPr>
          <a:xfrm flipH="1">
            <a:off x="76200" y="6553200"/>
            <a:ext cx="8988425" cy="0"/>
          </a:xfrm>
          <a:prstGeom prst="line">
            <a:avLst/>
          </a:prstGeom>
          <a:ln w="22225" cmpd="sng">
            <a:solidFill>
              <a:schemeClr val="tx2"/>
            </a:solidFill>
          </a:ln>
          <a:effectLst/>
        </p:spPr>
        <p:style>
          <a:lnRef idx="3">
            <a:schemeClr val="accent6"/>
          </a:lnRef>
          <a:fillRef idx="0">
            <a:schemeClr val="accent6"/>
          </a:fillRef>
          <a:effectRef idx="2">
            <a:schemeClr val="accent6"/>
          </a:effectRef>
          <a:fontRef idx="minor">
            <a:schemeClr val="tx1"/>
          </a:fontRef>
        </p:style>
      </p:cxnSp>
      <p:sp>
        <p:nvSpPr>
          <p:cNvPr id="3" name="Slide Number Placeholder 2"/>
          <p:cNvSpPr>
            <a:spLocks noGrp="1"/>
          </p:cNvSpPr>
          <p:nvPr>
            <p:ph type="sldNum" sz="quarter" idx="12"/>
          </p:nvPr>
        </p:nvSpPr>
        <p:spPr/>
        <p:txBody>
          <a:bodyPr/>
          <a:lstStyle/>
          <a:p>
            <a:fld id="{2DB7BADE-0B1D-453C-A83A-6DD426B4B6A5}" type="slidenum">
              <a:rPr lang="en-US" smtClean="0"/>
              <a:pPr/>
              <a:t>34</a:t>
            </a:fld>
            <a:endParaRPr lang="en-US"/>
          </a:p>
        </p:txBody>
      </p:sp>
    </p:spTree>
    <p:extLst>
      <p:ext uri="{BB962C8B-B14F-4D97-AF65-F5344CB8AC3E}">
        <p14:creationId xmlns:p14="http://schemas.microsoft.com/office/powerpoint/2010/main" val="14490165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9144000" cy="563562"/>
          </a:xfrm>
          <a:solidFill>
            <a:schemeClr val="bg2"/>
          </a:solidFill>
        </p:spPr>
        <p:txBody>
          <a:bodyPr>
            <a:noAutofit/>
          </a:bodyPr>
          <a:lstStyle/>
          <a:p>
            <a:r>
              <a:rPr lang="en-US" sz="3200" b="1" dirty="0" smtClean="0"/>
              <a:t>Reductase Drug Substrates by Class</a:t>
            </a:r>
            <a:endParaRPr lang="en-US" sz="3200" b="1" dirty="0"/>
          </a:p>
        </p:txBody>
      </p:sp>
      <p:graphicFrame>
        <p:nvGraphicFramePr>
          <p:cNvPr id="7" name="Table 6"/>
          <p:cNvGraphicFramePr>
            <a:graphicFrameLocks noGrp="1"/>
          </p:cNvGraphicFramePr>
          <p:nvPr>
            <p:extLst>
              <p:ext uri="{D42A27DB-BD31-4B8C-83A1-F6EECF244321}">
                <p14:modId xmlns:p14="http://schemas.microsoft.com/office/powerpoint/2010/main" val="2945024945"/>
              </p:ext>
            </p:extLst>
          </p:nvPr>
        </p:nvGraphicFramePr>
        <p:xfrm>
          <a:off x="609600" y="381000"/>
          <a:ext cx="8077198" cy="6367243"/>
        </p:xfrm>
        <a:graphic>
          <a:graphicData uri="http://schemas.openxmlformats.org/drawingml/2006/table">
            <a:tbl>
              <a:tblPr/>
              <a:tblGrid>
                <a:gridCol w="2146110"/>
                <a:gridCol w="284426"/>
                <a:gridCol w="1589431"/>
                <a:gridCol w="284426"/>
                <a:gridCol w="1689816"/>
                <a:gridCol w="288606"/>
                <a:gridCol w="1794383"/>
              </a:tblGrid>
              <a:tr h="205243">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r>
              <a:tr h="205243">
                <a:tc rowSpan="2">
                  <a:txBody>
                    <a:bodyPr/>
                    <a:lstStyle/>
                    <a:p>
                      <a:pPr algn="l" fontAlgn="ctr"/>
                      <a:r>
                        <a:rPr lang="en-US" sz="1800" b="1" i="0" u="none" strike="noStrike" dirty="0">
                          <a:effectLst/>
                          <a:latin typeface="Times New Roman" panose="02020603050405020304" pitchFamily="18" charset="0"/>
                          <a:cs typeface="Times New Roman" panose="02020603050405020304" pitchFamily="18" charset="0"/>
                        </a:rPr>
                        <a:t>Drug</a:t>
                      </a:r>
                    </a:p>
                  </a:txBody>
                  <a:tcPr marL="9143" marR="9143" marT="91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400" b="1" i="0" u="none" strike="noStrike" dirty="0">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rowSpan="2">
                  <a:txBody>
                    <a:bodyPr/>
                    <a:lstStyle/>
                    <a:p>
                      <a:pPr algn="l" fontAlgn="ctr"/>
                      <a:r>
                        <a:rPr lang="en-US" sz="1800" b="1" i="0" u="none" strike="noStrike">
                          <a:effectLst/>
                          <a:latin typeface="Times New Roman" panose="02020603050405020304" pitchFamily="18" charset="0"/>
                          <a:cs typeface="Times New Roman" panose="02020603050405020304" pitchFamily="18" charset="0"/>
                        </a:rPr>
                        <a:t>Class</a:t>
                      </a:r>
                    </a:p>
                  </a:txBody>
                  <a:tcPr marL="9143" marR="9143" marT="91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400" b="1" i="0" u="none" strike="noStrike" dirty="0">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rowSpan="2">
                  <a:txBody>
                    <a:bodyPr/>
                    <a:lstStyle/>
                    <a:p>
                      <a:pPr algn="l" fontAlgn="ctr"/>
                      <a:r>
                        <a:rPr lang="en-US" sz="1800" b="1" i="0" u="none" strike="noStrike">
                          <a:effectLst/>
                          <a:latin typeface="Times New Roman" panose="02020603050405020304" pitchFamily="18" charset="0"/>
                          <a:cs typeface="Times New Roman" panose="02020603050405020304" pitchFamily="18" charset="0"/>
                        </a:rPr>
                        <a:t>Drug</a:t>
                      </a:r>
                    </a:p>
                  </a:txBody>
                  <a:tcPr marL="9143" marR="9143" marT="91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400" b="1"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rowSpan="2">
                  <a:txBody>
                    <a:bodyPr/>
                    <a:lstStyle/>
                    <a:p>
                      <a:pPr algn="l" fontAlgn="ctr"/>
                      <a:r>
                        <a:rPr lang="en-US" sz="1800" b="1" i="0" u="none" strike="noStrike">
                          <a:effectLst/>
                          <a:latin typeface="Times New Roman" panose="02020603050405020304" pitchFamily="18" charset="0"/>
                          <a:cs typeface="Times New Roman" panose="02020603050405020304" pitchFamily="18" charset="0"/>
                        </a:rPr>
                        <a:t>Class</a:t>
                      </a:r>
                    </a:p>
                  </a:txBody>
                  <a:tcPr marL="9143" marR="9143" marT="91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205243">
                <a:tc vMerge="1">
                  <a:txBody>
                    <a:bodyPr/>
                    <a:lstStyle/>
                    <a:p>
                      <a:endParaRPr lang="en-US"/>
                    </a:p>
                  </a:txBody>
                  <a:tcPr/>
                </a:tc>
                <a:tc>
                  <a:txBody>
                    <a:bodyPr/>
                    <a:lstStyle/>
                    <a:p>
                      <a:pPr algn="l" fontAlgn="b"/>
                      <a:r>
                        <a:rPr lang="en-US" sz="1800" b="1" i="0" u="none" strike="noStrike" dirty="0">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en-US"/>
                    </a:p>
                  </a:txBody>
                  <a:tcPr/>
                </a:tc>
                <a:tc>
                  <a:txBody>
                    <a:bodyPr/>
                    <a:lstStyle/>
                    <a:p>
                      <a:pPr algn="l" fontAlgn="b"/>
                      <a:r>
                        <a:rPr lang="en-US" sz="1800" b="1" i="0" u="none" strike="noStrike" dirty="0">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en-US"/>
                    </a:p>
                  </a:txBody>
                  <a:tcPr/>
                </a:tc>
                <a:tc>
                  <a:txBody>
                    <a:bodyPr/>
                    <a:lstStyle/>
                    <a:p>
                      <a:pPr algn="l" fontAlgn="b"/>
                      <a:r>
                        <a:rPr lang="en-US" sz="1800" b="1" i="0" u="none" strike="noStrike" dirty="0">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en-US"/>
                    </a:p>
                  </a:txBody>
                  <a:tcPr/>
                </a:tc>
              </a:tr>
              <a:tr h="205243">
                <a:tc>
                  <a:txBody>
                    <a:bodyPr/>
                    <a:lstStyle/>
                    <a:p>
                      <a:pPr algn="l" fontAlgn="ctr"/>
                      <a:r>
                        <a:rPr lang="en-US" sz="1420" b="0" i="0" u="none" strike="noStrike" dirty="0" smtClean="0">
                          <a:effectLst/>
                          <a:latin typeface="Times New Roman" panose="02020603050405020304" pitchFamily="18" charset="0"/>
                          <a:cs typeface="Times New Roman" panose="02020603050405020304" pitchFamily="18" charset="0"/>
                        </a:rPr>
                        <a:t>L-691,121*</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 </a:t>
                      </a:r>
                    </a:p>
                  </a:txBody>
                  <a:tcPr marL="9143" marR="9143" marT="91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Antiarrhythmic</a:t>
                      </a:r>
                    </a:p>
                  </a:txBody>
                  <a:tcPr marL="9143" marR="9143" marT="91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420" b="0" i="0" u="none" strike="noStrike">
                          <a:effectLst/>
                          <a:latin typeface="Times New Roman" panose="02020603050405020304" pitchFamily="18" charset="0"/>
                          <a:cs typeface="Times New Roman" panose="02020603050405020304" pitchFamily="18" charset="0"/>
                        </a:rPr>
                        <a:t> </a:t>
                      </a:r>
                    </a:p>
                  </a:txBody>
                  <a:tcPr marL="9143" marR="9143" marT="91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Haloperidol*</a:t>
                      </a:r>
                    </a:p>
                  </a:txBody>
                  <a:tcPr marL="9143" marR="9143" marT="91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Antipsychotic</a:t>
                      </a:r>
                    </a:p>
                  </a:txBody>
                  <a:tcPr marL="9143" marR="9143" marT="9143" marB="0" anchor="ctr">
                    <a:lnL>
                      <a:noFill/>
                    </a:lnL>
                    <a:lnR>
                      <a:noFill/>
                    </a:lnR>
                    <a:lnT w="12700" cap="flat" cmpd="sng" algn="ctr">
                      <a:solidFill>
                        <a:srgbClr val="000000"/>
                      </a:solidFill>
                      <a:prstDash val="solid"/>
                      <a:round/>
                      <a:headEnd type="none" w="med" len="med"/>
                      <a:tailEnd type="none" w="med" len="med"/>
                    </a:lnT>
                    <a:lnB>
                      <a:noFill/>
                    </a:lnB>
                  </a:tcPr>
                </a:tc>
              </a:tr>
              <a:tr h="205243">
                <a:tc>
                  <a:txBody>
                    <a:bodyPr/>
                    <a:lstStyle/>
                    <a:p>
                      <a:pPr algn="l" fontAlgn="ctr"/>
                      <a:r>
                        <a:rPr lang="en-US" sz="1420" b="0" i="0" u="none" strike="noStrike" dirty="0" err="1" smtClean="0">
                          <a:effectLst/>
                          <a:latin typeface="Times New Roman" panose="02020603050405020304" pitchFamily="18" charset="0"/>
                          <a:cs typeface="Times New Roman" panose="02020603050405020304" pitchFamily="18" charset="0"/>
                        </a:rPr>
                        <a:t>Ketotifen</a:t>
                      </a:r>
                      <a:r>
                        <a:rPr lang="en-US" sz="1420" b="0" i="0" u="none" strike="noStrike" dirty="0" smtClean="0">
                          <a:effectLst/>
                          <a:latin typeface="Times New Roman" panose="02020603050405020304" pitchFamily="18" charset="0"/>
                          <a:cs typeface="Times New Roman" panose="02020603050405020304" pitchFamily="18" charset="0"/>
                        </a:rPr>
                        <a: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Antiasthmatic</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Timiperone*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Antipsychotic</a:t>
                      </a:r>
                    </a:p>
                  </a:txBody>
                  <a:tcPr marL="9143" marR="9143" marT="9143" marB="0" anchor="ctr">
                    <a:lnL>
                      <a:noFill/>
                    </a:lnL>
                    <a:lnR>
                      <a:noFill/>
                    </a:lnR>
                    <a:lnT>
                      <a:noFill/>
                    </a:lnT>
                    <a:lnB>
                      <a:noFill/>
                    </a:lnB>
                  </a:tcPr>
                </a:tc>
              </a:tr>
              <a:tr h="205243">
                <a:tc>
                  <a:txBody>
                    <a:bodyPr/>
                    <a:lstStyle/>
                    <a:p>
                      <a:pPr algn="l" fontAlgn="ctr"/>
                      <a:r>
                        <a:rPr lang="en-US" sz="1420" b="0" i="0" u="none" strike="noStrike" dirty="0" err="1" smtClean="0">
                          <a:effectLst/>
                          <a:latin typeface="Times New Roman" panose="02020603050405020304" pitchFamily="18" charset="0"/>
                          <a:cs typeface="Times New Roman" panose="02020603050405020304" pitchFamily="18" charset="0"/>
                        </a:rPr>
                        <a:t>Benfluron</a:t>
                      </a:r>
                      <a:r>
                        <a:rPr lang="en-US" sz="1420" b="0" i="0" u="none" strike="noStrike" dirty="0" smtClean="0">
                          <a:effectLst/>
                          <a:latin typeface="Times New Roman" panose="02020603050405020304" pitchFamily="18" charset="0"/>
                          <a:cs typeface="Times New Roman" panose="02020603050405020304" pitchFamily="18" charset="0"/>
                        </a:rPr>
                        <a: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b"/>
                      <a:r>
                        <a:rPr lang="en-US" sz="1420" b="0" i="0" u="none" strike="noStrike">
                          <a:effectLst/>
                          <a:latin typeface="Times New Roman" panose="02020603050405020304" pitchFamily="18" charset="0"/>
                          <a:cs typeface="Times New Roman" panose="02020603050405020304" pitchFamily="18" charset="0"/>
                        </a:rPr>
                        <a:t>Boceprevir*</a:t>
                      </a:r>
                    </a:p>
                  </a:txBody>
                  <a:tcPr marL="9143" marR="9143" marT="9143" marB="0" anchor="b">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Antiviral</a:t>
                      </a:r>
                    </a:p>
                  </a:txBody>
                  <a:tcPr marL="9143" marR="9143" marT="9143" marB="0" anchor="ctr">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Daunorubicin</a:t>
                      </a:r>
                    </a:p>
                  </a:txBody>
                  <a:tcPr marL="9143" marR="9143" marT="9143" marB="0" anchor="ctr">
                    <a:lnL>
                      <a:noFill/>
                    </a:lnL>
                    <a:lnR>
                      <a:noFill/>
                    </a:lnR>
                    <a:lnT>
                      <a:noFill/>
                    </a:lnT>
                    <a:lnB>
                      <a:noFill/>
                    </a:lnB>
                  </a:tcPr>
                </a:tc>
                <a:tc>
                  <a:txBody>
                    <a:bodyPr/>
                    <a:lstStyle/>
                    <a:p>
                      <a:pPr algn="l" fontAlgn="ct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S-1360</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Antiviral</a:t>
                      </a:r>
                    </a:p>
                  </a:txBody>
                  <a:tcPr marL="9143" marR="9143" marT="9143" marB="0" anchor="ctr">
                    <a:lnL>
                      <a:noFill/>
                    </a:lnL>
                    <a:lnR>
                      <a:noFill/>
                    </a:lnR>
                    <a:lnT>
                      <a:noFill/>
                    </a:lnT>
                    <a:lnB>
                      <a:noFill/>
                    </a:lnB>
                  </a:tcPr>
                </a:tc>
              </a:tr>
              <a:tr h="205243">
                <a:tc>
                  <a:txBody>
                    <a:bodyPr/>
                    <a:lstStyle/>
                    <a:p>
                      <a:pPr algn="l" fontAlgn="b"/>
                      <a:r>
                        <a:rPr lang="en-US" sz="1420" b="0" i="0" u="none" strike="noStrike">
                          <a:effectLst/>
                          <a:latin typeface="Times New Roman" panose="02020603050405020304" pitchFamily="18" charset="0"/>
                          <a:cs typeface="Times New Roman" panose="02020603050405020304" pitchFamily="18" charset="0"/>
                        </a:rPr>
                        <a:t>Dimefluron</a:t>
                      </a:r>
                    </a:p>
                  </a:txBody>
                  <a:tcPr marL="9143" marR="9143" marT="9143" marB="0" anchor="b">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Levobunolol</a:t>
                      </a:r>
                    </a:p>
                  </a:txBody>
                  <a:tcPr marL="9143" marR="9143" marT="9143" marB="0" anchor="ctr">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l-GR" sz="1420" b="0" i="0" u="none" strike="noStrike">
                          <a:effectLst/>
                          <a:latin typeface="Times New Roman" panose="02020603050405020304" pitchFamily="18" charset="0"/>
                          <a:cs typeface="Times New Roman" panose="02020603050405020304" pitchFamily="18" charset="0"/>
                        </a:rPr>
                        <a:t>β-</a:t>
                      </a:r>
                      <a:r>
                        <a:rPr lang="en-US" sz="1420" b="0" i="0" u="none" strike="noStrike">
                          <a:effectLst/>
                          <a:latin typeface="Times New Roman" panose="02020603050405020304" pitchFamily="18" charset="0"/>
                          <a:cs typeface="Times New Roman" panose="02020603050405020304" pitchFamily="18" charset="0"/>
                        </a:rPr>
                        <a:t>Blocker</a:t>
                      </a:r>
                    </a:p>
                  </a:txBody>
                  <a:tcPr marL="9143" marR="9143" marT="9143" marB="0" anchor="ctr">
                    <a:lnL>
                      <a:noFill/>
                    </a:lnL>
                    <a:lnR>
                      <a:noFill/>
                    </a:lnR>
                    <a:lnT>
                      <a:noFill/>
                    </a:lnT>
                    <a:lnB>
                      <a:noFill/>
                    </a:lnB>
                  </a:tcPr>
                </a:tc>
              </a:tr>
              <a:tr h="205243">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Doxorubicin</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Metyrapone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Diagnostic</a:t>
                      </a:r>
                    </a:p>
                  </a:txBody>
                  <a:tcPr marL="9143" marR="9143" marT="9143" marB="0" anchor="ctr">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Epirubicin</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Ethacrynic</a:t>
                      </a:r>
                      <a:r>
                        <a:rPr lang="en-US" sz="1420" b="0" i="0" u="none" strike="noStrike" dirty="0">
                          <a:effectLst/>
                          <a:latin typeface="Times New Roman" panose="02020603050405020304" pitchFamily="18" charset="0"/>
                          <a:cs typeface="Times New Roman" panose="02020603050405020304" pitchFamily="18" charset="0"/>
                        </a:rPr>
                        <a:t> Acid</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Diuretic</a:t>
                      </a:r>
                    </a:p>
                  </a:txBody>
                  <a:tcPr marL="9143" marR="9143" marT="9143" marB="0" anchor="ctr">
                    <a:lnL>
                      <a:noFill/>
                    </a:lnL>
                    <a:lnR>
                      <a:noFill/>
                    </a:lnR>
                    <a:lnT>
                      <a:noFill/>
                    </a:lnT>
                    <a:lnB>
                      <a:noFill/>
                    </a:lnB>
                  </a:tcPr>
                </a:tc>
              </a:tr>
              <a:tr h="205243">
                <a:tc>
                  <a:txBody>
                    <a:bodyPr/>
                    <a:lstStyle/>
                    <a:p>
                      <a:pPr algn="l" fontAlgn="ctr"/>
                      <a:r>
                        <a:rPr lang="en-US" sz="1420" b="0" i="0" u="none" strike="noStrike" dirty="0" err="1" smtClean="0">
                          <a:effectLst/>
                          <a:latin typeface="Times New Roman" panose="02020603050405020304" pitchFamily="18" charset="0"/>
                          <a:cs typeface="Times New Roman" panose="02020603050405020304" pitchFamily="18" charset="0"/>
                        </a:rPr>
                        <a:t>Idarubicin</a:t>
                      </a:r>
                      <a:r>
                        <a:rPr lang="en-US" sz="1420" b="0" i="0" u="none" strike="noStrike" dirty="0" smtClean="0">
                          <a:effectLst/>
                          <a:latin typeface="Times New Roman" panose="02020603050405020304" pitchFamily="18" charset="0"/>
                          <a:cs typeface="Times New Roman" panose="02020603050405020304" pitchFamily="18" charset="0"/>
                        </a:rPr>
                        <a: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Pentoxifylline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Hemorheological</a:t>
                      </a:r>
                    </a:p>
                  </a:txBody>
                  <a:tcPr marL="9143" marR="9143" marT="9143" marB="0" anchor="ctr">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Iododoxorubicin</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Oxisuran</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Immunosuppressive</a:t>
                      </a:r>
                    </a:p>
                  </a:txBody>
                  <a:tcPr marL="9143" marR="9143" marT="9143" marB="0" anchor="ctr">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Mitomycin C</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b"/>
                      <a:r>
                        <a:rPr lang="en-US" sz="1420" b="0" i="0" u="none" strike="noStrike">
                          <a:effectLst/>
                          <a:latin typeface="Times New Roman" panose="02020603050405020304" pitchFamily="18" charset="0"/>
                          <a:cs typeface="Times New Roman" panose="02020603050405020304" pitchFamily="18" charset="0"/>
                        </a:rPr>
                        <a:t>Eperisone</a:t>
                      </a:r>
                    </a:p>
                  </a:txBody>
                  <a:tcPr marL="9143" marR="9143" marT="9143" marB="0" anchor="b">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Muscle </a:t>
                      </a:r>
                      <a:r>
                        <a:rPr lang="en-US" sz="1420" b="0" i="0" u="none" strike="noStrike" dirty="0" smtClean="0">
                          <a:effectLst/>
                          <a:latin typeface="Times New Roman" panose="02020603050405020304" pitchFamily="18" charset="0"/>
                          <a:cs typeface="Times New Roman" panose="02020603050405020304" pitchFamily="18" charset="0"/>
                        </a:rPr>
                        <a:t>relaxant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r>
              <a:tr h="205243">
                <a:tc>
                  <a:txBody>
                    <a:bodyPr/>
                    <a:lstStyle/>
                    <a:p>
                      <a:pPr algn="l" fontAlgn="ctr"/>
                      <a:r>
                        <a:rPr lang="en-US" sz="1420" b="0" i="0" u="none" strike="noStrike" dirty="0" err="1" smtClean="0">
                          <a:effectLst/>
                          <a:latin typeface="Times New Roman" panose="02020603050405020304" pitchFamily="18" charset="0"/>
                          <a:cs typeface="Times New Roman" panose="02020603050405020304" pitchFamily="18" charset="0"/>
                        </a:rPr>
                        <a:t>Oracin</a:t>
                      </a:r>
                      <a:r>
                        <a:rPr lang="en-US" sz="1420" b="0" i="0" u="none" strike="noStrike" dirty="0" smtClean="0">
                          <a:effectLst/>
                          <a:latin typeface="Times New Roman" panose="02020603050405020304" pitchFamily="18" charset="0"/>
                          <a:cs typeface="Times New Roman" panose="02020603050405020304" pitchFamily="18" charset="0"/>
                        </a:rPr>
                        <a: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HY-770</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Muscle </a:t>
                      </a:r>
                      <a:r>
                        <a:rPr lang="en-US" sz="1420" b="0" i="0" u="none" strike="noStrike" dirty="0" smtClean="0">
                          <a:effectLst/>
                          <a:latin typeface="Times New Roman" panose="02020603050405020304" pitchFamily="18" charset="0"/>
                          <a:cs typeface="Times New Roman" panose="02020603050405020304" pitchFamily="18" charset="0"/>
                        </a:rPr>
                        <a:t>relaxant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r>
              <a:tr h="205243">
                <a:tc>
                  <a:txBody>
                    <a:bodyPr/>
                    <a:lstStyle/>
                    <a:p>
                      <a:pPr algn="l" fontAlgn="b"/>
                      <a:r>
                        <a:rPr lang="en-US" sz="1420" b="0" i="0" u="none" strike="noStrike" dirty="0" err="1" smtClean="0">
                          <a:effectLst/>
                          <a:latin typeface="Times New Roman" panose="02020603050405020304" pitchFamily="18" charset="0"/>
                          <a:cs typeface="Times New Roman" panose="02020603050405020304" pitchFamily="18" charset="0"/>
                        </a:rPr>
                        <a:t>Wortmannin</a:t>
                      </a:r>
                      <a:r>
                        <a:rPr lang="en-US" sz="1420" b="0" i="0" u="none" strike="noStrike" dirty="0" smtClean="0">
                          <a:effectLst/>
                          <a:latin typeface="Times New Roman" panose="02020603050405020304" pitchFamily="18" charset="0"/>
                          <a:cs typeface="Times New Roman" panose="02020603050405020304" pitchFamily="18" charset="0"/>
                        </a:rPr>
                        <a: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Anticancer</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Tolperisone</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Muscle </a:t>
                      </a:r>
                      <a:r>
                        <a:rPr lang="en-US" sz="1420" b="0" i="0" u="none" strike="noStrike" dirty="0" smtClean="0">
                          <a:effectLst/>
                          <a:latin typeface="Times New Roman" panose="02020603050405020304" pitchFamily="18" charset="0"/>
                          <a:cs typeface="Times New Roman" panose="02020603050405020304" pitchFamily="18" charset="0"/>
                        </a:rPr>
                        <a:t>relaxant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r>
              <a:tr h="205243">
                <a:tc>
                  <a:txBody>
                    <a:bodyPr/>
                    <a:lstStyle/>
                    <a:p>
                      <a:pPr algn="l" fontAlgn="ctr"/>
                      <a:endParaRPr lang="en-US" sz="142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CS-670</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NSAID</a:t>
                      </a:r>
                    </a:p>
                  </a:txBody>
                  <a:tcPr marL="9143" marR="9143" marT="9143" marB="0" anchor="ctr">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Nafimidone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Anticonvulsant</a:t>
                      </a:r>
                    </a:p>
                  </a:txBody>
                  <a:tcPr marL="9143" marR="9143" marT="9143" marB="0" anchor="ctr">
                    <a:lnL>
                      <a:noFill/>
                    </a:lnL>
                    <a:lnR>
                      <a:noFill/>
                    </a:lnR>
                    <a:lnT>
                      <a:noFill/>
                    </a:lnT>
                    <a:lnB>
                      <a:noFill/>
                    </a:lnB>
                  </a:tcPr>
                </a:tc>
                <a:tc>
                  <a:txBody>
                    <a:bodyPr/>
                    <a:lstStyle/>
                    <a:p>
                      <a:pPr algn="ctr" fontAlgn="ct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Flobufen</a:t>
                      </a:r>
                      <a:r>
                        <a:rPr lang="en-US" sz="1420" b="0" i="0" u="none" strike="noStrike" dirty="0">
                          <a:effectLst/>
                          <a:latin typeface="Times New Roman" panose="02020603050405020304" pitchFamily="18" charset="0"/>
                          <a:cs typeface="Times New Roman" panose="02020603050405020304" pitchFamily="18" charset="0"/>
                        </a:rPr>
                        <a:t>*</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NSAID</a:t>
                      </a:r>
                    </a:p>
                  </a:txBody>
                  <a:tcPr marL="9143" marR="9143" marT="9143" marB="0" anchor="ctr">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Bupropion</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Antideprassant</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Ketoprofen</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NSAID</a:t>
                      </a:r>
                    </a:p>
                  </a:txBody>
                  <a:tcPr marL="9143" marR="9143" marT="9143" marB="0" anchor="ctr">
                    <a:lnL>
                      <a:noFill/>
                    </a:lnL>
                    <a:lnR>
                      <a:noFill/>
                    </a:lnR>
                    <a:lnT>
                      <a:noFill/>
                    </a:lnT>
                    <a:lnB>
                      <a:noFill/>
                    </a:lnB>
                  </a:tcPr>
                </a:tc>
              </a:tr>
              <a:tr h="205243">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E/Z-10-oxonortriptyline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Antideprassant</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Loxoprofen</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NSAID</a:t>
                      </a:r>
                    </a:p>
                  </a:txBody>
                  <a:tcPr marL="9143" marR="9143" marT="9143" marB="0" anchor="ctr">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Acetohexamide*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Antidiabetic</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Nabumetone*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NSAID</a:t>
                      </a:r>
                    </a:p>
                  </a:txBody>
                  <a:tcPr marL="9143" marR="9143" marT="9143" marB="0" anchor="ctr">
                    <a:lnL>
                      <a:noFill/>
                    </a:lnL>
                    <a:lnR>
                      <a:noFill/>
                    </a:lnR>
                    <a:lnT>
                      <a:noFill/>
                    </a:lnT>
                    <a:lnB>
                      <a:noFill/>
                    </a:lnB>
                  </a:tcPr>
                </a:tc>
              </a:tr>
              <a:tr h="205243">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Dolasetron</a:t>
                      </a:r>
                      <a:r>
                        <a:rPr lang="en-US" sz="1420" b="0" i="0" u="none" strike="noStrike" dirty="0">
                          <a:effectLst/>
                          <a:latin typeface="Times New Roman" panose="02020603050405020304" pitchFamily="18" charset="0"/>
                          <a:cs typeface="Times New Roman" panose="02020603050405020304" pitchFamily="18" charset="0"/>
                        </a:rPr>
                        <a:t>*</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Antiemetic</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Methylnaltrexone</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Opiate antagonist</a:t>
                      </a:r>
                    </a:p>
                  </a:txBody>
                  <a:tcPr marL="9143" marR="9143" marT="9143" marB="0" anchor="ctr">
                    <a:lnL>
                      <a:noFill/>
                    </a:lnL>
                    <a:lnR>
                      <a:noFill/>
                    </a:lnR>
                    <a:lnT>
                      <a:noFill/>
                    </a:lnT>
                    <a:lnB>
                      <a:noFill/>
                    </a:lnB>
                  </a:tcPr>
                </a:tc>
              </a:tr>
              <a:tr h="205243">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Oxcarbazepine</a:t>
                      </a:r>
                      <a:r>
                        <a:rPr lang="en-US" sz="1420" b="0" i="0" u="none" strike="noStrike" dirty="0">
                          <a:effectLst/>
                          <a:latin typeface="Times New Roman" panose="02020603050405020304" pitchFamily="18" charset="0"/>
                          <a:cs typeface="Times New Roman" panose="02020603050405020304" pitchFamily="18" charset="0"/>
                        </a:rPr>
                        <a:t>*</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Antiepileptic</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Naloxone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Opiate antagonist</a:t>
                      </a:r>
                    </a:p>
                  </a:txBody>
                  <a:tcPr marL="9143" marR="9143" marT="9143" marB="0" anchor="ctr">
                    <a:lnL>
                      <a:noFill/>
                    </a:lnL>
                    <a:lnR>
                      <a:noFill/>
                    </a:lnR>
                    <a:lnT>
                      <a:noFill/>
                    </a:lnT>
                    <a:lnB>
                      <a:noFill/>
                    </a:lnB>
                  </a:tcPr>
                </a:tc>
              </a:tr>
              <a:tr h="210334">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Fenofibrate</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Antihyperlipidemia</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Naltrexone*</a:t>
                      </a:r>
                    </a:p>
                  </a:txBody>
                  <a:tcPr marL="9143" marR="9143" marT="9143" marB="0" anchor="ctr">
                    <a:lnL>
                      <a:noFill/>
                    </a:lnL>
                    <a:lnR>
                      <a:noFill/>
                    </a:lnR>
                    <a:lnT>
                      <a:noFill/>
                    </a:lnT>
                    <a:lnB>
                      <a:noFill/>
                    </a:lnB>
                  </a:tcPr>
                </a:tc>
                <a:tc>
                  <a:txBody>
                    <a:bodyPr/>
                    <a:lstStyle/>
                    <a:p>
                      <a:pPr algn="l" fontAlgn="ct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Opiate antagonist</a:t>
                      </a:r>
                    </a:p>
                  </a:txBody>
                  <a:tcPr marL="9143" marR="9143" marT="9143" marB="0" anchor="ctr">
                    <a:lnL>
                      <a:noFill/>
                    </a:lnL>
                    <a:lnR>
                      <a:noFill/>
                    </a:lnR>
                    <a:lnT>
                      <a:noFill/>
                    </a:lnT>
                    <a:lnB>
                      <a:noFill/>
                    </a:lnB>
                  </a:tcPr>
                </a:tc>
              </a:tr>
              <a:tr h="205243">
                <a:tc>
                  <a:txBody>
                    <a:bodyPr/>
                    <a:lstStyle/>
                    <a:p>
                      <a:pPr algn="l" fontAlgn="b"/>
                      <a:r>
                        <a:rPr lang="en-US" sz="1420" b="0" i="0" u="none" strike="noStrike">
                          <a:effectLst/>
                          <a:latin typeface="Times New Roman" panose="02020603050405020304" pitchFamily="18" charset="0"/>
                          <a:cs typeface="Times New Roman" panose="02020603050405020304" pitchFamily="18" charset="0"/>
                        </a:rPr>
                        <a:t>Triadimefon</a:t>
                      </a:r>
                    </a:p>
                  </a:txBody>
                  <a:tcPr marL="9143" marR="9143" marT="9143" marB="0" anchor="b">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Antifungal</a:t>
                      </a:r>
                    </a:p>
                  </a:txBody>
                  <a:tcPr marL="9143" marR="9143" marT="9143" marB="0" anchor="ctr">
                    <a:lnL>
                      <a:noFill/>
                    </a:lnL>
                    <a:lnR>
                      <a:noFill/>
                    </a:lnR>
                    <a:lnT>
                      <a:noFill/>
                    </a:lnT>
                    <a:lnB>
                      <a:noFill/>
                    </a:lnB>
                  </a:tcPr>
                </a:tc>
                <a:tc>
                  <a:txBody>
                    <a:bodyPr/>
                    <a:lstStyle/>
                    <a:p>
                      <a:pPr algn="ctr"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Glucocorticoids</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Steroid</a:t>
                      </a:r>
                    </a:p>
                  </a:txBody>
                  <a:tcPr marL="9143" marR="9143" marT="9143" marB="0" anchor="ctr">
                    <a:lnL>
                      <a:noFill/>
                    </a:lnL>
                    <a:lnR>
                      <a:noFill/>
                    </a:lnR>
                    <a:lnT>
                      <a:noFill/>
                    </a:lnT>
                    <a:lnB>
                      <a:noFill/>
                    </a:lnB>
                  </a:tcPr>
                </a:tc>
              </a:tr>
              <a:tr h="205243">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Befunolol</a:t>
                      </a:r>
                      <a:r>
                        <a:rPr lang="en-US" sz="1420" b="0" i="0" u="none" strike="noStrike" dirty="0">
                          <a:effectLst/>
                          <a:latin typeface="Times New Roman" panose="02020603050405020304" pitchFamily="18" charset="0"/>
                          <a:cs typeface="Times New Roman" panose="02020603050405020304" pitchFamily="18" charset="0"/>
                        </a:rPr>
                        <a:t>*</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Antihypertensive</a:t>
                      </a:r>
                    </a:p>
                  </a:txBody>
                  <a:tcPr marL="9143" marR="9143" marT="9143" marB="0" anchor="ctr">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b"/>
                      <a:r>
                        <a:rPr lang="en-US" sz="1420" b="0" i="0" u="none" strike="noStrike" dirty="0" err="1">
                          <a:effectLst/>
                          <a:latin typeface="Times New Roman" panose="02020603050405020304" pitchFamily="18" charset="0"/>
                          <a:cs typeface="Times New Roman" panose="02020603050405020304" pitchFamily="18" charset="0"/>
                        </a:rPr>
                        <a:t>Norethynodrel</a:t>
                      </a:r>
                      <a:r>
                        <a:rPr lang="en-US" sz="1420" b="0" i="0" u="none" strike="noStrike" dirty="0">
                          <a:effectLst/>
                          <a:latin typeface="Times New Roman" panose="02020603050405020304" pitchFamily="18" charset="0"/>
                          <a:cs typeface="Times New Roman" panose="02020603050405020304" pitchFamily="18" charset="0"/>
                        </a:rPr>
                        <a:t>*</a:t>
                      </a:r>
                    </a:p>
                  </a:txBody>
                  <a:tcPr marL="9143" marR="9143" marT="9143" marB="0" anchor="b">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b"/>
                      <a:r>
                        <a:rPr lang="en-US" sz="1420" b="0" i="0" u="none" strike="noStrike" dirty="0">
                          <a:effectLst/>
                          <a:latin typeface="Times New Roman" panose="02020603050405020304" pitchFamily="18" charset="0"/>
                          <a:cs typeface="Times New Roman" panose="02020603050405020304" pitchFamily="18" charset="0"/>
                        </a:rPr>
                        <a:t>Steroid</a:t>
                      </a:r>
                    </a:p>
                  </a:txBody>
                  <a:tcPr marL="9143" marR="9143" marT="9143" marB="0" anchor="b">
                    <a:lnL>
                      <a:noFill/>
                    </a:lnL>
                    <a:lnR>
                      <a:noFill/>
                    </a:lnR>
                    <a:lnT>
                      <a:noFill/>
                    </a:lnT>
                    <a:lnB>
                      <a:noFill/>
                    </a:lnB>
                  </a:tcPr>
                </a:tc>
              </a:tr>
              <a:tr h="205243">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Ketanserin</a:t>
                      </a:r>
                      <a:r>
                        <a:rPr lang="en-US" sz="1420" b="0" i="0" u="none" strike="noStrike" dirty="0">
                          <a:effectLst/>
                          <a:latin typeface="Times New Roman" panose="02020603050405020304" pitchFamily="18" charset="0"/>
                          <a:cs typeface="Times New Roman" panose="02020603050405020304" pitchFamily="18" charset="0"/>
                        </a:rPr>
                        <a:t>*</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Antihypertensive</a:t>
                      </a:r>
                    </a:p>
                  </a:txBody>
                  <a:tcPr marL="9143" marR="9143" marT="9143" marB="0" anchor="ctr">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b"/>
                      <a:r>
                        <a:rPr lang="en-US" sz="1420" b="0" i="0" u="none" strike="noStrike">
                          <a:effectLst/>
                          <a:latin typeface="Times New Roman" panose="02020603050405020304" pitchFamily="18" charset="0"/>
                          <a:cs typeface="Times New Roman" panose="02020603050405020304" pitchFamily="18" charset="0"/>
                        </a:rPr>
                        <a:t>Tibolone*</a:t>
                      </a:r>
                    </a:p>
                  </a:txBody>
                  <a:tcPr marL="9143" marR="9143" marT="9143" marB="0" anchor="b">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b"/>
                      <a:r>
                        <a:rPr lang="en-US" sz="1420" b="0" i="0" u="none" strike="noStrike" dirty="0">
                          <a:effectLst/>
                          <a:latin typeface="Times New Roman" panose="02020603050405020304" pitchFamily="18" charset="0"/>
                          <a:cs typeface="Times New Roman" panose="02020603050405020304" pitchFamily="18" charset="0"/>
                        </a:rPr>
                        <a:t>Steroid</a:t>
                      </a:r>
                    </a:p>
                  </a:txBody>
                  <a:tcPr marL="9143" marR="9143" marT="9143" marB="0" anchor="b">
                    <a:lnL>
                      <a:noFill/>
                    </a:lnL>
                    <a:lnR>
                      <a:noFill/>
                    </a:lnR>
                    <a:lnT>
                      <a:noFill/>
                    </a:lnT>
                    <a:lnB>
                      <a:noFill/>
                    </a:lnB>
                  </a:tcPr>
                </a:tc>
              </a:tr>
              <a:tr h="205243">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TA-510</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Anti-inflammatoy</a:t>
                      </a:r>
                    </a:p>
                  </a:txBody>
                  <a:tcPr marL="9143" marR="9143" marT="9143" marB="0" anchor="ctr">
                    <a:lnL>
                      <a:noFill/>
                    </a:lnL>
                    <a:lnR>
                      <a:noFill/>
                    </a:lnR>
                    <a:lnT>
                      <a:noFill/>
                    </a:lnT>
                    <a:lnB>
                      <a:noFill/>
                    </a:lnB>
                  </a:tcPr>
                </a:tc>
                <a:tc>
                  <a:txBody>
                    <a:bodyPr/>
                    <a:lstStyle/>
                    <a:p>
                      <a:pPr algn="l" fontAlgn="b"/>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b">
                    <a:lnL>
                      <a:noFill/>
                    </a:lnL>
                    <a:lnR>
                      <a:noFill/>
                    </a:lnR>
                    <a:lnT>
                      <a:noFill/>
                    </a:lnT>
                    <a:lnB>
                      <a:noFill/>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Naftazone</a:t>
                      </a:r>
                    </a:p>
                  </a:txBody>
                  <a:tcPr marL="9143" marR="9143" marT="9143" marB="0" anchor="ctr">
                    <a:lnL>
                      <a:noFill/>
                    </a:lnL>
                    <a:lnR>
                      <a:noFill/>
                    </a:lnR>
                    <a:lnT>
                      <a:noFill/>
                    </a:lnT>
                    <a:lnB>
                      <a:noFill/>
                    </a:lnB>
                  </a:tcPr>
                </a:tc>
                <a:tc>
                  <a:txBody>
                    <a:bodyPr/>
                    <a:lstStyle/>
                    <a:p>
                      <a:pPr algn="l" fontAlgn="ctr"/>
                      <a:endParaRPr lang="en-US" sz="1420" b="0" i="0" u="none" strike="noStrike">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Vasoprotectant</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a:noFill/>
                    </a:lnB>
                  </a:tcPr>
                </a:tc>
              </a:tr>
              <a:tr h="205243">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Bromperidol</a:t>
                      </a:r>
                      <a:r>
                        <a:rPr lang="en-US" sz="1420" b="0" i="0" u="none" strike="noStrike" dirty="0">
                          <a:effectLst/>
                          <a:latin typeface="Times New Roman" panose="02020603050405020304" pitchFamily="18" charset="0"/>
                          <a:cs typeface="Times New Roman" panose="02020603050405020304" pitchFamily="18" charset="0"/>
                        </a:rPr>
                        <a:t>*</a:t>
                      </a:r>
                    </a:p>
                  </a:txBody>
                  <a:tcPr marL="9143" marR="9143" marT="91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 </a:t>
                      </a:r>
                    </a:p>
                  </a:txBody>
                  <a:tcPr marL="9143" marR="9143" marT="91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Antipsychotic</a:t>
                      </a:r>
                    </a:p>
                  </a:txBody>
                  <a:tcPr marL="9143" marR="9143" marT="91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420" b="0" i="0" u="none" strike="noStrike">
                          <a:effectLst/>
                          <a:latin typeface="Times New Roman" panose="02020603050405020304" pitchFamily="18" charset="0"/>
                          <a:cs typeface="Times New Roman" panose="02020603050405020304" pitchFamily="18" charset="0"/>
                        </a:rPr>
                        <a:t> </a:t>
                      </a:r>
                    </a:p>
                  </a:txBody>
                  <a:tcPr marL="9143" marR="9143" marT="914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420" b="0" i="0" u="none" strike="noStrike" dirty="0" err="1">
                          <a:effectLst/>
                          <a:latin typeface="Times New Roman" panose="02020603050405020304" pitchFamily="18" charset="0"/>
                          <a:cs typeface="Times New Roman" panose="02020603050405020304" pitchFamily="18" charset="0"/>
                        </a:rPr>
                        <a:t>Menadione</a:t>
                      </a:r>
                      <a:endParaRPr lang="en-US" sz="1420" b="0" i="0" u="none" strike="noStrike" dirty="0">
                        <a:effectLst/>
                        <a:latin typeface="Times New Roman" panose="02020603050405020304" pitchFamily="18" charset="0"/>
                        <a:cs typeface="Times New Roman" panose="02020603050405020304" pitchFamily="18" charset="0"/>
                      </a:endParaRPr>
                    </a:p>
                  </a:txBody>
                  <a:tcPr marL="9143" marR="9143" marT="91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420" b="0" i="0" u="none" strike="noStrike">
                          <a:effectLst/>
                          <a:latin typeface="Times New Roman" panose="02020603050405020304" pitchFamily="18" charset="0"/>
                          <a:cs typeface="Times New Roman" panose="02020603050405020304" pitchFamily="18" charset="0"/>
                        </a:rPr>
                        <a:t> </a:t>
                      </a:r>
                    </a:p>
                  </a:txBody>
                  <a:tcPr marL="9143" marR="9143" marT="91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420" b="0" i="0" u="none" strike="noStrike" dirty="0">
                          <a:effectLst/>
                          <a:latin typeface="Times New Roman" panose="02020603050405020304" pitchFamily="18" charset="0"/>
                          <a:cs typeface="Times New Roman" panose="02020603050405020304" pitchFamily="18" charset="0"/>
                        </a:rPr>
                        <a:t>Vitamin (K3)</a:t>
                      </a:r>
                    </a:p>
                  </a:txBody>
                  <a:tcPr marL="9143" marR="9143" marT="9143"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533400" y="3758625"/>
            <a:ext cx="3886200" cy="584775"/>
          </a:xfrm>
          <a:prstGeom prst="rect">
            <a:avLst/>
          </a:prstGeom>
          <a:noFill/>
        </p:spPr>
        <p:txBody>
          <a:bodyPr wrap="square" rtlCol="0">
            <a:spAutoFit/>
          </a:bodyPr>
          <a:lstStyle/>
          <a:p>
            <a:pPr fontAlgn="ctr"/>
            <a:r>
              <a:rPr lang="en-US" sz="1600" b="1" dirty="0" smtClean="0">
                <a:solidFill>
                  <a:srgbClr val="00B0F0"/>
                </a:solidFill>
                <a:latin typeface="Times New Roman" panose="02020603050405020304" pitchFamily="18" charset="0"/>
                <a:cs typeface="Times New Roman" panose="02020603050405020304" pitchFamily="18" charset="0"/>
              </a:rPr>
              <a:t>Warfarin</a:t>
            </a:r>
            <a:r>
              <a:rPr lang="en-US" sz="1600" dirty="0">
                <a:solidFill>
                  <a:srgbClr val="00B0F0"/>
                </a:solidFill>
                <a:latin typeface="Times New Roman" panose="02020603050405020304" pitchFamily="18" charset="0"/>
                <a:cs typeface="Times New Roman" panose="02020603050405020304" pitchFamily="18" charset="0"/>
              </a:rPr>
              <a:t> </a:t>
            </a:r>
            <a:r>
              <a:rPr lang="en-US" sz="1600" dirty="0" smtClean="0">
                <a:solidFill>
                  <a:srgbClr val="00B0F0"/>
                </a:solidFill>
                <a:latin typeface="Times New Roman" panose="02020603050405020304" pitchFamily="18" charset="0"/>
                <a:cs typeface="Times New Roman" panose="02020603050405020304" pitchFamily="18" charset="0"/>
              </a:rPr>
              <a:t>                             </a:t>
            </a:r>
            <a:r>
              <a:rPr lang="en-US" sz="1600" b="1" dirty="0" smtClean="0">
                <a:solidFill>
                  <a:srgbClr val="00B0F0"/>
                </a:solidFill>
                <a:latin typeface="Times New Roman" panose="02020603050405020304" pitchFamily="18" charset="0"/>
                <a:cs typeface="Times New Roman" panose="02020603050405020304" pitchFamily="18" charset="0"/>
              </a:rPr>
              <a:t>Anticoagulant</a:t>
            </a:r>
            <a:endParaRPr lang="en-US" sz="1600" dirty="0">
              <a:solidFill>
                <a:srgbClr val="00B0F0"/>
              </a:solidFill>
              <a:latin typeface="Times New Roman" panose="02020603050405020304" pitchFamily="18" charset="0"/>
              <a:cs typeface="Times New Roman" panose="02020603050405020304" pitchFamily="18" charset="0"/>
            </a:endParaRPr>
          </a:p>
          <a:p>
            <a:endParaRPr lang="en-US" sz="1600" dirty="0">
              <a:solidFill>
                <a:srgbClr val="00B0F0"/>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2DB7BADE-0B1D-453C-A83A-6DD426B4B6A5}" type="slidenum">
              <a:rPr lang="en-US" smtClean="0"/>
              <a:pPr/>
              <a:t>35</a:t>
            </a:fld>
            <a:endParaRPr lang="en-US"/>
          </a:p>
        </p:txBody>
      </p:sp>
    </p:spTree>
    <p:extLst>
      <p:ext uri="{BB962C8B-B14F-4D97-AF65-F5344CB8AC3E}">
        <p14:creationId xmlns:p14="http://schemas.microsoft.com/office/powerpoint/2010/main" val="10818000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3200" b="1" dirty="0" smtClean="0"/>
              <a:t>Pharmacological Activity/ in-vivo</a:t>
            </a:r>
            <a:endParaRPr lang="en-US" sz="3200" b="1" dirty="0"/>
          </a:p>
        </p:txBody>
      </p:sp>
      <p:sp>
        <p:nvSpPr>
          <p:cNvPr id="3" name="Content Placeholder 2"/>
          <p:cNvSpPr>
            <a:spLocks noGrp="1"/>
          </p:cNvSpPr>
          <p:nvPr>
            <p:ph idx="1"/>
          </p:nvPr>
        </p:nvSpPr>
        <p:spPr>
          <a:xfrm>
            <a:off x="304800" y="2362200"/>
            <a:ext cx="8610600" cy="3916363"/>
          </a:xfrm>
        </p:spPr>
        <p:txBody>
          <a:bodyPr/>
          <a:lstStyle/>
          <a:p>
            <a:pPr marL="0" indent="0">
              <a:buNone/>
            </a:pPr>
            <a:r>
              <a:rPr lang="en-US" sz="2800" dirty="0"/>
              <a:t>	</a:t>
            </a:r>
            <a:r>
              <a:rPr lang="en-US" sz="2000" dirty="0" smtClean="0"/>
              <a:t>-</a:t>
            </a:r>
            <a:r>
              <a:rPr lang="en-US" sz="2800" dirty="0" smtClean="0"/>
              <a:t> Decrease </a:t>
            </a:r>
            <a:r>
              <a:rPr lang="en-US" sz="2800" dirty="0"/>
              <a:t>activity </a:t>
            </a:r>
            <a:r>
              <a:rPr lang="en-US" sz="2800" dirty="0" smtClean="0"/>
              <a:t>level of clotting factors  (</a:t>
            </a:r>
            <a:r>
              <a:rPr lang="en-US" sz="2800" dirty="0" err="1" smtClean="0"/>
              <a:t>Vit</a:t>
            </a:r>
            <a:r>
              <a:rPr lang="en-US" sz="2800" dirty="0" smtClean="0"/>
              <a:t> K 		  dependent)</a:t>
            </a:r>
          </a:p>
          <a:p>
            <a:pPr marL="0" indent="0">
              <a:buNone/>
            </a:pPr>
            <a:r>
              <a:rPr lang="en-US" sz="2800" dirty="0"/>
              <a:t>	</a:t>
            </a:r>
            <a:r>
              <a:rPr lang="en-US" sz="2800" dirty="0" smtClean="0"/>
              <a:t>- Alcohol 1 = Alcohol 2 in the activity</a:t>
            </a:r>
          </a:p>
          <a:p>
            <a:pPr marL="0" indent="0">
              <a:buNone/>
            </a:pPr>
            <a:r>
              <a:rPr lang="en-US" sz="2800" dirty="0"/>
              <a:t>	</a:t>
            </a:r>
            <a:r>
              <a:rPr lang="en-US" sz="2800" dirty="0" smtClean="0"/>
              <a:t>- </a:t>
            </a:r>
            <a:r>
              <a:rPr lang="en-US" sz="2800" b="1" dirty="0" smtClean="0"/>
              <a:t>RS</a:t>
            </a:r>
            <a:r>
              <a:rPr lang="en-US" sz="2800" dirty="0" smtClean="0"/>
              <a:t>: </a:t>
            </a:r>
            <a:r>
              <a:rPr lang="en-US" sz="2800" dirty="0"/>
              <a:t>sustained decrease in coagulation </a:t>
            </a:r>
            <a:r>
              <a:rPr lang="en-US" sz="2800" dirty="0" smtClean="0"/>
              <a:t>activity</a:t>
            </a:r>
          </a:p>
          <a:p>
            <a:pPr marL="0" indent="0">
              <a:buNone/>
            </a:pPr>
            <a:r>
              <a:rPr lang="en-US" sz="2800" dirty="0"/>
              <a:t>	</a:t>
            </a:r>
            <a:r>
              <a:rPr lang="en-US" sz="2800" dirty="0" smtClean="0"/>
              <a:t>- The activity is lower than that of warfarin</a:t>
            </a:r>
          </a:p>
        </p:txBody>
      </p:sp>
      <p:sp>
        <p:nvSpPr>
          <p:cNvPr id="5" name="Rectangle 4"/>
          <p:cNvSpPr/>
          <p:nvPr/>
        </p:nvSpPr>
        <p:spPr>
          <a:xfrm>
            <a:off x="0" y="6553200"/>
            <a:ext cx="3625031" cy="276999"/>
          </a:xfrm>
          <a:prstGeom prst="rect">
            <a:avLst/>
          </a:prstGeom>
        </p:spPr>
        <p:txBody>
          <a:bodyPr wrap="none">
            <a:spAutoFit/>
          </a:bodyPr>
          <a:lstStyle/>
          <a:p>
            <a:r>
              <a:rPr lang="es-ES" sz="1200" i="1" dirty="0" smtClean="0"/>
              <a:t>Lewis RJ et al. Ann N Y </a:t>
            </a:r>
            <a:r>
              <a:rPr lang="es-ES" sz="1200" i="1" dirty="0" err="1" smtClean="0"/>
              <a:t>Acad</a:t>
            </a:r>
            <a:r>
              <a:rPr lang="es-ES" sz="1200" i="1" dirty="0" smtClean="0"/>
              <a:t> </a:t>
            </a:r>
            <a:r>
              <a:rPr lang="es-ES" sz="1200" i="1" dirty="0" err="1" smtClean="0"/>
              <a:t>Sci</a:t>
            </a:r>
            <a:r>
              <a:rPr lang="es-ES" sz="1200" i="1" dirty="0" smtClean="0"/>
              <a:t>. 1971 </a:t>
            </a:r>
            <a:r>
              <a:rPr lang="es-ES" sz="1200" i="1" dirty="0" err="1" smtClean="0"/>
              <a:t>Jul</a:t>
            </a:r>
            <a:r>
              <a:rPr lang="es-ES" sz="1200" i="1" dirty="0" smtClean="0"/>
              <a:t> 6;179:205-12.</a:t>
            </a:r>
            <a:endParaRPr lang="en-US" sz="1200" i="1" dirty="0"/>
          </a:p>
        </p:txBody>
      </p:sp>
      <p:sp>
        <p:nvSpPr>
          <p:cNvPr id="7" name="Rectangle 6"/>
          <p:cNvSpPr/>
          <p:nvPr/>
        </p:nvSpPr>
        <p:spPr>
          <a:xfrm>
            <a:off x="5553786" y="6553200"/>
            <a:ext cx="3590214" cy="276999"/>
          </a:xfrm>
          <a:prstGeom prst="rect">
            <a:avLst/>
          </a:prstGeom>
        </p:spPr>
        <p:txBody>
          <a:bodyPr wrap="none">
            <a:spAutoFit/>
          </a:bodyPr>
          <a:lstStyle/>
          <a:p>
            <a:r>
              <a:rPr lang="sv-SE" sz="1200" i="1" dirty="0" smtClean="0"/>
              <a:t>Chan KK et al. J Med Chem.  1972 Dec;15(12):1265-70.</a:t>
            </a:r>
            <a:endParaRPr lang="en-US" sz="1200" i="1" dirty="0"/>
          </a:p>
        </p:txBody>
      </p:sp>
      <p:sp>
        <p:nvSpPr>
          <p:cNvPr id="8" name="Title 1"/>
          <p:cNvSpPr txBox="1">
            <a:spLocks/>
          </p:cNvSpPr>
          <p:nvPr/>
        </p:nvSpPr>
        <p:spPr>
          <a:xfrm>
            <a:off x="609600" y="1486741"/>
            <a:ext cx="8229600" cy="646859"/>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Alcohols possess anticoagulant </a:t>
            </a:r>
            <a:r>
              <a:rPr lang="en-US" sz="3200" dirty="0" smtClean="0"/>
              <a:t>activity </a:t>
            </a:r>
            <a:endParaRPr lang="en-US" sz="3200" dirty="0"/>
          </a:p>
        </p:txBody>
      </p:sp>
      <p:sp>
        <p:nvSpPr>
          <p:cNvPr id="4" name="Slide Number Placeholder 3"/>
          <p:cNvSpPr>
            <a:spLocks noGrp="1"/>
          </p:cNvSpPr>
          <p:nvPr>
            <p:ph type="sldNum" sz="quarter" idx="12"/>
          </p:nvPr>
        </p:nvSpPr>
        <p:spPr/>
        <p:txBody>
          <a:bodyPr/>
          <a:lstStyle/>
          <a:p>
            <a:fld id="{2DB7BADE-0B1D-453C-A83A-6DD426B4B6A5}" type="slidenum">
              <a:rPr lang="en-US" smtClean="0"/>
              <a:pPr/>
              <a:t>36</a:t>
            </a:fld>
            <a:endParaRPr lang="en-US"/>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b="1" dirty="0" smtClean="0"/>
              <a:t>Kinetics </a:t>
            </a:r>
            <a:endParaRPr lang="en-US" sz="4000" b="1" dirty="0"/>
          </a:p>
        </p:txBody>
      </p:sp>
      <p:sp>
        <p:nvSpPr>
          <p:cNvPr id="3" name="Content Placeholder 2"/>
          <p:cNvSpPr>
            <a:spLocks noGrp="1"/>
          </p:cNvSpPr>
          <p:nvPr>
            <p:ph idx="1"/>
          </p:nvPr>
        </p:nvSpPr>
        <p:spPr>
          <a:xfrm>
            <a:off x="228600" y="1295400"/>
            <a:ext cx="8686800" cy="5057001"/>
          </a:xfrm>
        </p:spPr>
        <p:txBody>
          <a:bodyPr>
            <a:normAutofit fontScale="70000" lnSpcReduction="20000"/>
          </a:bodyPr>
          <a:lstStyle/>
          <a:p>
            <a:r>
              <a:rPr lang="en-US" dirty="0" smtClean="0"/>
              <a:t>Excreted unchanged in urine: </a:t>
            </a:r>
            <a:r>
              <a:rPr lang="en-US" sz="2000" dirty="0" smtClean="0"/>
              <a:t>15-20% of warfarin dose</a:t>
            </a:r>
          </a:p>
          <a:p>
            <a:r>
              <a:rPr lang="en-US" dirty="0" smtClean="0"/>
              <a:t>At dose of 0.75mg/kg: peak:</a:t>
            </a:r>
          </a:p>
          <a:p>
            <a:endParaRPr lang="en-US" dirty="0" smtClean="0"/>
          </a:p>
          <a:p>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r>
              <a:rPr lang="en-US" dirty="0"/>
              <a:t>T</a:t>
            </a:r>
            <a:r>
              <a:rPr lang="en-US" dirty="0" smtClean="0"/>
              <a:t>he </a:t>
            </a:r>
            <a:r>
              <a:rPr lang="en-US" dirty="0"/>
              <a:t>clearance rate of RS alcohol is comparable to that of warfarin; nevertheless the clearance rate of the other alcohols (RR, SR, and SS) is 2.5-3 folds faster</a:t>
            </a:r>
            <a:r>
              <a:rPr lang="en-US" dirty="0" smtClean="0"/>
              <a:t>.</a:t>
            </a:r>
          </a:p>
          <a:p>
            <a:endParaRPr lang="en-US" dirty="0"/>
          </a:p>
          <a:p>
            <a:r>
              <a:rPr lang="en-US" dirty="0" smtClean="0"/>
              <a:t>Half-life: 	</a:t>
            </a:r>
            <a:r>
              <a:rPr lang="en-US" sz="2800" dirty="0" smtClean="0"/>
              <a:t>RS: 34 </a:t>
            </a:r>
            <a:r>
              <a:rPr lang="en-US" sz="2800" dirty="0" err="1" smtClean="0"/>
              <a:t>hrs</a:t>
            </a:r>
            <a:endParaRPr lang="en-US" sz="2800" dirty="0" smtClean="0"/>
          </a:p>
          <a:p>
            <a:pPr marL="0" indent="0">
              <a:buNone/>
            </a:pPr>
            <a:r>
              <a:rPr lang="en-US" sz="2800" dirty="0"/>
              <a:t>	</a:t>
            </a:r>
            <a:r>
              <a:rPr lang="en-US" sz="2800" dirty="0" smtClean="0"/>
              <a:t>	SR, SS, RR: 13 </a:t>
            </a:r>
            <a:r>
              <a:rPr lang="en-US" sz="2800" dirty="0" err="1" smtClean="0"/>
              <a:t>hrs</a:t>
            </a:r>
            <a:endParaRPr lang="en-US" sz="2800" dirty="0" smtClean="0"/>
          </a:p>
          <a:p>
            <a:pPr lvl="4">
              <a:buNone/>
            </a:pPr>
            <a:endParaRPr lang="en-US" sz="2800" dirty="0" smtClean="0"/>
          </a:p>
          <a:p>
            <a:endParaRPr lang="en-US" dirty="0"/>
          </a:p>
        </p:txBody>
      </p:sp>
      <p:sp>
        <p:nvSpPr>
          <p:cNvPr id="5" name="Rectangle 4"/>
          <p:cNvSpPr/>
          <p:nvPr/>
        </p:nvSpPr>
        <p:spPr>
          <a:xfrm>
            <a:off x="5553786" y="6550223"/>
            <a:ext cx="3590214" cy="276999"/>
          </a:xfrm>
          <a:prstGeom prst="rect">
            <a:avLst/>
          </a:prstGeom>
        </p:spPr>
        <p:txBody>
          <a:bodyPr wrap="none">
            <a:spAutoFit/>
          </a:bodyPr>
          <a:lstStyle/>
          <a:p>
            <a:r>
              <a:rPr lang="sv-SE" sz="1200" i="1" dirty="0" smtClean="0"/>
              <a:t>Chan KK et al. J Med Chem.  1972 Dec;15(12):1265-70.</a:t>
            </a:r>
            <a:endParaRPr lang="en-US" sz="1200" i="1" dirty="0"/>
          </a:p>
        </p:txBody>
      </p:sp>
      <p:pic>
        <p:nvPicPr>
          <p:cNvPr id="8195" name="Picture 3"/>
          <p:cNvPicPr>
            <a:picLocks noChangeAspect="1" noChangeArrowheads="1"/>
          </p:cNvPicPr>
          <p:nvPr/>
        </p:nvPicPr>
        <p:blipFill>
          <a:blip r:embed="rId3" cstate="print"/>
          <a:srcRect/>
          <a:stretch>
            <a:fillRect/>
          </a:stretch>
        </p:blipFill>
        <p:spPr bwMode="auto">
          <a:xfrm>
            <a:off x="1828800" y="2286000"/>
            <a:ext cx="4818592" cy="1398946"/>
          </a:xfrm>
          <a:prstGeom prst="rect">
            <a:avLst/>
          </a:prstGeom>
          <a:noFill/>
          <a:ln w="9525">
            <a:noFill/>
            <a:miter lim="800000"/>
            <a:headEnd/>
            <a:tailEnd/>
          </a:ln>
          <a:effectLst/>
        </p:spPr>
      </p:pic>
      <p:sp>
        <p:nvSpPr>
          <p:cNvPr id="6" name="Rectangle 5"/>
          <p:cNvSpPr/>
          <p:nvPr/>
        </p:nvSpPr>
        <p:spPr>
          <a:xfrm>
            <a:off x="5662059" y="6352401"/>
            <a:ext cx="3405741" cy="276999"/>
          </a:xfrm>
          <a:prstGeom prst="rect">
            <a:avLst/>
          </a:prstGeom>
        </p:spPr>
        <p:txBody>
          <a:bodyPr wrap="none">
            <a:spAutoFit/>
          </a:bodyPr>
          <a:lstStyle/>
          <a:p>
            <a:r>
              <a:rPr lang="en-US" sz="1200" i="1" dirty="0"/>
              <a:t>Lewis </a:t>
            </a:r>
            <a:r>
              <a:rPr lang="en-US" sz="1200" i="1" dirty="0" smtClean="0"/>
              <a:t>RJ et al. J </a:t>
            </a:r>
            <a:r>
              <a:rPr lang="en-US" sz="1200" i="1" dirty="0" err="1"/>
              <a:t>Clin</a:t>
            </a:r>
            <a:r>
              <a:rPr lang="en-US" sz="1200" i="1" dirty="0"/>
              <a:t> Invest. 1974 Jun;53(6):1607-17.</a:t>
            </a:r>
          </a:p>
        </p:txBody>
      </p:sp>
      <p:sp>
        <p:nvSpPr>
          <p:cNvPr id="7" name="Rectangle 6"/>
          <p:cNvSpPr/>
          <p:nvPr/>
        </p:nvSpPr>
        <p:spPr>
          <a:xfrm>
            <a:off x="0" y="6400800"/>
            <a:ext cx="3932680" cy="276999"/>
          </a:xfrm>
          <a:prstGeom prst="rect">
            <a:avLst/>
          </a:prstGeom>
        </p:spPr>
        <p:txBody>
          <a:bodyPr wrap="none">
            <a:spAutoFit/>
          </a:bodyPr>
          <a:lstStyle/>
          <a:p>
            <a:r>
              <a:rPr lang="en-US" sz="1200" i="1" dirty="0" err="1"/>
              <a:t>Banfield</a:t>
            </a:r>
            <a:r>
              <a:rPr lang="en-US" sz="1200" i="1" dirty="0"/>
              <a:t> </a:t>
            </a:r>
            <a:r>
              <a:rPr lang="en-US" sz="1200" i="1" dirty="0" smtClean="0"/>
              <a:t>C</a:t>
            </a:r>
            <a:r>
              <a:rPr lang="en-US" sz="1200" i="1" dirty="0"/>
              <a:t> </a:t>
            </a:r>
            <a:r>
              <a:rPr lang="en-US" sz="1200" i="1" dirty="0" smtClean="0"/>
              <a:t>et al. Br </a:t>
            </a:r>
            <a:r>
              <a:rPr lang="en-US" sz="1200" i="1" dirty="0"/>
              <a:t>J </a:t>
            </a:r>
            <a:r>
              <a:rPr lang="en-US" sz="1200" i="1" dirty="0" err="1"/>
              <a:t>Clin</a:t>
            </a:r>
            <a:r>
              <a:rPr lang="en-US" sz="1200" i="1" dirty="0"/>
              <a:t> </a:t>
            </a:r>
            <a:r>
              <a:rPr lang="en-US" sz="1200" i="1" dirty="0" err="1" smtClean="0"/>
              <a:t>Pharmacol</a:t>
            </a:r>
            <a:r>
              <a:rPr lang="en-US" sz="1200" i="1" dirty="0" smtClean="0"/>
              <a:t>. </a:t>
            </a:r>
            <a:r>
              <a:rPr lang="en-US" sz="1200" i="1" dirty="0"/>
              <a:t>1983 Dec;16(6):669-75.</a:t>
            </a:r>
          </a:p>
        </p:txBody>
      </p:sp>
      <p:sp>
        <p:nvSpPr>
          <p:cNvPr id="9" name="Rectangle 8"/>
          <p:cNvSpPr/>
          <p:nvPr/>
        </p:nvSpPr>
        <p:spPr>
          <a:xfrm>
            <a:off x="0" y="6581001"/>
            <a:ext cx="3625031" cy="276999"/>
          </a:xfrm>
          <a:prstGeom prst="rect">
            <a:avLst/>
          </a:prstGeom>
        </p:spPr>
        <p:txBody>
          <a:bodyPr wrap="none">
            <a:spAutoFit/>
          </a:bodyPr>
          <a:lstStyle/>
          <a:p>
            <a:r>
              <a:rPr lang="es-ES" sz="1200" i="1" dirty="0" smtClean="0"/>
              <a:t>Lewis RJ et al. Ann N Y </a:t>
            </a:r>
            <a:r>
              <a:rPr lang="es-ES" sz="1200" i="1" dirty="0" err="1" smtClean="0"/>
              <a:t>Acad</a:t>
            </a:r>
            <a:r>
              <a:rPr lang="es-ES" sz="1200" i="1" dirty="0" smtClean="0"/>
              <a:t> </a:t>
            </a:r>
            <a:r>
              <a:rPr lang="es-ES" sz="1200" i="1" dirty="0" err="1" smtClean="0"/>
              <a:t>Sci</a:t>
            </a:r>
            <a:r>
              <a:rPr lang="es-ES" sz="1200" i="1" dirty="0" smtClean="0"/>
              <a:t>. 1971 </a:t>
            </a:r>
            <a:r>
              <a:rPr lang="es-ES" sz="1200" i="1" dirty="0" err="1" smtClean="0"/>
              <a:t>Jul</a:t>
            </a:r>
            <a:r>
              <a:rPr lang="es-ES" sz="1200" i="1" dirty="0" smtClean="0"/>
              <a:t> 6;179:205-12.</a:t>
            </a:r>
            <a:endParaRPr lang="en-US" sz="1200" i="1" dirty="0"/>
          </a:p>
        </p:txBody>
      </p:sp>
      <p:sp>
        <p:nvSpPr>
          <p:cNvPr id="4" name="Slide Number Placeholder 3"/>
          <p:cNvSpPr>
            <a:spLocks noGrp="1"/>
          </p:cNvSpPr>
          <p:nvPr>
            <p:ph type="sldNum" sz="quarter" idx="12"/>
          </p:nvPr>
        </p:nvSpPr>
        <p:spPr/>
        <p:txBody>
          <a:bodyPr/>
          <a:lstStyle/>
          <a:p>
            <a:fld id="{2DB7BADE-0B1D-453C-A83A-6DD426B4B6A5}" type="slidenum">
              <a:rPr lang="en-US" smtClean="0"/>
              <a:pPr/>
              <a:t>37</a:t>
            </a:fld>
            <a:endParaRPr lang="en-US"/>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b="1" dirty="0" smtClean="0"/>
              <a:t>Activity in-vitro</a:t>
            </a:r>
            <a:endParaRPr lang="en-US" sz="3600" b="1" dirty="0"/>
          </a:p>
        </p:txBody>
      </p:sp>
      <p:sp>
        <p:nvSpPr>
          <p:cNvPr id="3" name="Content Placeholder 2"/>
          <p:cNvSpPr>
            <a:spLocks noGrp="1"/>
          </p:cNvSpPr>
          <p:nvPr>
            <p:ph idx="1"/>
          </p:nvPr>
        </p:nvSpPr>
        <p:spPr>
          <a:xfrm>
            <a:off x="457200" y="1295400"/>
            <a:ext cx="8229600" cy="4830763"/>
          </a:xfrm>
        </p:spPr>
        <p:txBody>
          <a:bodyPr>
            <a:normAutofit/>
          </a:bodyPr>
          <a:lstStyle/>
          <a:p>
            <a:r>
              <a:rPr lang="en-US" sz="2800" dirty="0" smtClean="0"/>
              <a:t>Activity was tested based on the inhibition of rat </a:t>
            </a:r>
            <a:r>
              <a:rPr lang="en-US" sz="2800" dirty="0" err="1" smtClean="0"/>
              <a:t>microsomal</a:t>
            </a:r>
            <a:r>
              <a:rPr lang="en-US" sz="2800" dirty="0" smtClean="0"/>
              <a:t> VKOR enzyme </a:t>
            </a:r>
            <a:endParaRPr lang="en-US" sz="2800" dirty="0"/>
          </a:p>
        </p:txBody>
      </p:sp>
      <p:pic>
        <p:nvPicPr>
          <p:cNvPr id="7170" name="Picture 2"/>
          <p:cNvPicPr>
            <a:picLocks noChangeAspect="1" noChangeArrowheads="1"/>
          </p:cNvPicPr>
          <p:nvPr/>
        </p:nvPicPr>
        <p:blipFill>
          <a:blip r:embed="rId2" cstate="print"/>
          <a:srcRect/>
          <a:stretch>
            <a:fillRect/>
          </a:stretch>
        </p:blipFill>
        <p:spPr bwMode="auto">
          <a:xfrm>
            <a:off x="1066800" y="2895600"/>
            <a:ext cx="7010400" cy="2281740"/>
          </a:xfrm>
          <a:prstGeom prst="rect">
            <a:avLst/>
          </a:prstGeom>
          <a:noFill/>
          <a:ln w="9525">
            <a:noFill/>
            <a:miter lim="800000"/>
            <a:headEnd/>
            <a:tailEnd/>
          </a:ln>
        </p:spPr>
      </p:pic>
      <p:sp>
        <p:nvSpPr>
          <p:cNvPr id="5" name="Right Arrow 4"/>
          <p:cNvSpPr/>
          <p:nvPr/>
        </p:nvSpPr>
        <p:spPr>
          <a:xfrm>
            <a:off x="304800" y="4876800"/>
            <a:ext cx="762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6474023"/>
            <a:ext cx="4572000" cy="276999"/>
          </a:xfrm>
          <a:prstGeom prst="rect">
            <a:avLst/>
          </a:prstGeom>
        </p:spPr>
        <p:txBody>
          <a:bodyPr>
            <a:spAutoFit/>
          </a:bodyPr>
          <a:lstStyle/>
          <a:p>
            <a:r>
              <a:rPr lang="sv-SE" sz="1200" i="1" dirty="0" smtClean="0"/>
              <a:t>Gebauer M. Bioorg Med Chem. 2007 Mar 15;15(6):2414-20.</a:t>
            </a:r>
            <a:endParaRPr lang="en-US" sz="1200" i="1" dirty="0"/>
          </a:p>
        </p:txBody>
      </p:sp>
      <p:sp>
        <p:nvSpPr>
          <p:cNvPr id="4" name="Slide Number Placeholder 3"/>
          <p:cNvSpPr>
            <a:spLocks noGrp="1"/>
          </p:cNvSpPr>
          <p:nvPr>
            <p:ph type="sldNum" sz="quarter" idx="12"/>
          </p:nvPr>
        </p:nvSpPr>
        <p:spPr/>
        <p:txBody>
          <a:bodyPr/>
          <a:lstStyle/>
          <a:p>
            <a:fld id="{2DB7BADE-0B1D-453C-A83A-6DD426B4B6A5}" type="slidenum">
              <a:rPr lang="en-US" smtClean="0"/>
              <a:pPr/>
              <a:t>38</a:t>
            </a:fld>
            <a:endParaRPr lang="en-US"/>
          </a:p>
        </p:txBody>
      </p:sp>
    </p:spTree>
    <p:extLst>
      <p:ext uri="{BB962C8B-B14F-4D97-AF65-F5344CB8AC3E}">
        <p14:creationId xmlns:p14="http://schemas.microsoft.com/office/powerpoint/2010/main" val="252396627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020762"/>
          </a:xfrm>
        </p:spPr>
        <p:txBody>
          <a:bodyPr>
            <a:normAutofit/>
          </a:bodyPr>
          <a:lstStyle/>
          <a:p>
            <a:r>
              <a:rPr lang="en-US" sz="4000" b="1" dirty="0" smtClean="0"/>
              <a:t>Protein binding </a:t>
            </a:r>
            <a:endParaRPr lang="en-US" sz="4000" b="1" dirty="0"/>
          </a:p>
        </p:txBody>
      </p:sp>
      <p:sp>
        <p:nvSpPr>
          <p:cNvPr id="3" name="Content Placeholder 2"/>
          <p:cNvSpPr>
            <a:spLocks noGrp="1"/>
          </p:cNvSpPr>
          <p:nvPr>
            <p:ph idx="1"/>
          </p:nvPr>
        </p:nvSpPr>
        <p:spPr>
          <a:xfrm>
            <a:off x="457200" y="1447801"/>
            <a:ext cx="3733800" cy="2057400"/>
          </a:xfrm>
        </p:spPr>
        <p:txBody>
          <a:bodyPr>
            <a:normAutofit/>
          </a:bodyPr>
          <a:lstStyle/>
          <a:p>
            <a:r>
              <a:rPr lang="en-US" sz="2800" dirty="0" smtClean="0"/>
              <a:t>Warfarin: 99%</a:t>
            </a:r>
          </a:p>
          <a:p>
            <a:r>
              <a:rPr lang="en-US" sz="2800" dirty="0" smtClean="0"/>
              <a:t>Alcohols: 98%</a:t>
            </a:r>
          </a:p>
          <a:p>
            <a:r>
              <a:rPr lang="en-US" sz="2800" dirty="0" smtClean="0"/>
              <a:t>OH-Met: 96%</a:t>
            </a:r>
          </a:p>
          <a:p>
            <a:endParaRPr lang="en-US" sz="2800" dirty="0"/>
          </a:p>
        </p:txBody>
      </p:sp>
      <p:pic>
        <p:nvPicPr>
          <p:cNvPr id="5122" name="Picture 2"/>
          <p:cNvPicPr>
            <a:picLocks noChangeAspect="1" noChangeArrowheads="1"/>
          </p:cNvPicPr>
          <p:nvPr/>
        </p:nvPicPr>
        <p:blipFill>
          <a:blip r:embed="rId2" cstate="print"/>
          <a:srcRect/>
          <a:stretch>
            <a:fillRect/>
          </a:stretch>
        </p:blipFill>
        <p:spPr bwMode="auto">
          <a:xfrm>
            <a:off x="4267200" y="1295400"/>
            <a:ext cx="4218858" cy="3505200"/>
          </a:xfrm>
          <a:prstGeom prst="rect">
            <a:avLst/>
          </a:prstGeom>
          <a:noFill/>
          <a:ln w="9525">
            <a:noFill/>
            <a:miter lim="800000"/>
            <a:headEnd/>
            <a:tailEnd/>
          </a:ln>
        </p:spPr>
      </p:pic>
      <p:sp>
        <p:nvSpPr>
          <p:cNvPr id="5" name="Rectangle 4"/>
          <p:cNvSpPr/>
          <p:nvPr/>
        </p:nvSpPr>
        <p:spPr>
          <a:xfrm>
            <a:off x="0" y="6550223"/>
            <a:ext cx="2614562" cy="276999"/>
          </a:xfrm>
          <a:prstGeom prst="rect">
            <a:avLst/>
          </a:prstGeom>
        </p:spPr>
        <p:txBody>
          <a:bodyPr wrap="none">
            <a:spAutoFit/>
          </a:bodyPr>
          <a:lstStyle/>
          <a:p>
            <a:r>
              <a:rPr lang="en-US" sz="1200" i="1" dirty="0" smtClean="0"/>
              <a:t>Chan E et al. Chirality. </a:t>
            </a:r>
            <a:r>
              <a:rPr lang="en-US" sz="1200" i="1" dirty="0"/>
              <a:t>5610-615 (1993)</a:t>
            </a:r>
          </a:p>
        </p:txBody>
      </p:sp>
      <p:sp>
        <p:nvSpPr>
          <p:cNvPr id="4" name="Slide Number Placeholder 3"/>
          <p:cNvSpPr>
            <a:spLocks noGrp="1"/>
          </p:cNvSpPr>
          <p:nvPr>
            <p:ph type="sldNum" sz="quarter" idx="12"/>
          </p:nvPr>
        </p:nvSpPr>
        <p:spPr/>
        <p:txBody>
          <a:bodyPr/>
          <a:lstStyle/>
          <a:p>
            <a:fld id="{2DB7BADE-0B1D-453C-A83A-6DD426B4B6A5}" type="slidenum">
              <a:rPr lang="en-US" smtClean="0"/>
              <a:pPr/>
              <a:t>39</a:t>
            </a:fld>
            <a:endParaRPr lang="en-US"/>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smtClean="0"/>
              <a:t>Reductases By Drug Substrates</a:t>
            </a:r>
            <a:endParaRPr lang="en-US" sz="3200" b="1" dirty="0"/>
          </a:p>
        </p:txBody>
      </p:sp>
      <p:graphicFrame>
        <p:nvGraphicFramePr>
          <p:cNvPr id="5" name="Chart 4"/>
          <p:cNvGraphicFramePr>
            <a:graphicFrameLocks/>
          </p:cNvGraphicFramePr>
          <p:nvPr>
            <p:extLst>
              <p:ext uri="{D42A27DB-BD31-4B8C-83A1-F6EECF244321}">
                <p14:modId xmlns:p14="http://schemas.microsoft.com/office/powerpoint/2010/main" val="2032819869"/>
              </p:ext>
            </p:extLst>
          </p:nvPr>
        </p:nvGraphicFramePr>
        <p:xfrm>
          <a:off x="838200" y="1371600"/>
          <a:ext cx="74676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2DB7BADE-0B1D-453C-A83A-6DD426B4B6A5}" type="slidenum">
              <a:rPr lang="en-US" smtClean="0"/>
              <a:pPr/>
              <a:t>40</a:t>
            </a:fld>
            <a:endParaRPr lang="en-US"/>
          </a:p>
        </p:txBody>
      </p:sp>
    </p:spTree>
    <p:extLst>
      <p:ext uri="{BB962C8B-B14F-4D97-AF65-F5344CB8AC3E}">
        <p14:creationId xmlns:p14="http://schemas.microsoft.com/office/powerpoint/2010/main" val="349210713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sz="3200" b="1" dirty="0" smtClean="0"/>
              <a:t>Multiple Regression Analysis</a:t>
            </a:r>
            <a:endParaRPr lang="en-US" sz="3200" b="1" dirty="0"/>
          </a:p>
        </p:txBody>
      </p:sp>
      <p:graphicFrame>
        <p:nvGraphicFramePr>
          <p:cNvPr id="5" name="Table 4"/>
          <p:cNvGraphicFramePr>
            <a:graphicFrameLocks noGrp="1"/>
          </p:cNvGraphicFramePr>
          <p:nvPr>
            <p:extLst>
              <p:ext uri="{D42A27DB-BD31-4B8C-83A1-F6EECF244321}">
                <p14:modId xmlns:p14="http://schemas.microsoft.com/office/powerpoint/2010/main" val="118750905"/>
              </p:ext>
            </p:extLst>
          </p:nvPr>
        </p:nvGraphicFramePr>
        <p:xfrm>
          <a:off x="838199" y="1143002"/>
          <a:ext cx="7391401" cy="5176116"/>
        </p:xfrm>
        <a:graphic>
          <a:graphicData uri="http://schemas.openxmlformats.org/drawingml/2006/table">
            <a:tbl>
              <a:tblPr/>
              <a:tblGrid>
                <a:gridCol w="2968514"/>
                <a:gridCol w="1553987"/>
                <a:gridCol w="956300"/>
                <a:gridCol w="956300"/>
                <a:gridCol w="956300"/>
              </a:tblGrid>
              <a:tr h="292456">
                <a:tc>
                  <a:txBody>
                    <a:bodyPr/>
                    <a:lstStyle/>
                    <a:p>
                      <a:pPr algn="l" fontAlgn="ctr"/>
                      <a:r>
                        <a:rPr lang="en-US" sz="1800" b="1" i="0" u="none" strike="noStrike" dirty="0">
                          <a:solidFill>
                            <a:srgbClr val="000000"/>
                          </a:solidFill>
                          <a:effectLst/>
                          <a:latin typeface="Times New Roman"/>
                        </a:rPr>
                        <a:t>Outcome</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r>
                        <a:rPr lang="en-US" sz="1800" b="1" i="0" u="none" strike="noStrike" dirty="0">
                          <a:solidFill>
                            <a:srgbClr val="000000"/>
                          </a:solidFill>
                          <a:effectLst/>
                          <a:latin typeface="Times New Roman"/>
                        </a:rPr>
                        <a:t>Predictor</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r>
                        <a:rPr lang="en-US" sz="1800" b="1" i="0" u="none" strike="noStrike" dirty="0">
                          <a:solidFill>
                            <a:srgbClr val="000000"/>
                          </a:solidFill>
                          <a:effectLst/>
                          <a:latin typeface="Times New Roman"/>
                        </a:rPr>
                        <a:t>Beta</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r>
                        <a:rPr lang="en-US" sz="1800" b="1" i="0" u="none" strike="noStrike" dirty="0">
                          <a:solidFill>
                            <a:srgbClr val="000000"/>
                          </a:solidFill>
                          <a:effectLst/>
                          <a:latin typeface="Times New Roman"/>
                        </a:rPr>
                        <a:t>SE</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l" fontAlgn="ctr"/>
                      <a:r>
                        <a:rPr lang="en-US" sz="1800" b="1" i="1" u="none" strike="noStrike" dirty="0">
                          <a:solidFill>
                            <a:srgbClr val="000000"/>
                          </a:solidFill>
                          <a:effectLst/>
                          <a:latin typeface="Times New Roman"/>
                        </a:rPr>
                        <a:t>P</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r>
              <a:tr h="261051">
                <a:tc>
                  <a:txBody>
                    <a:bodyPr/>
                    <a:lstStyle/>
                    <a:p>
                      <a:pPr algn="l" fontAlgn="ctr"/>
                      <a:r>
                        <a:rPr lang="en-US" sz="1600" b="1" i="0" u="none" strike="noStrike" dirty="0">
                          <a:solidFill>
                            <a:srgbClr val="000000"/>
                          </a:solidFill>
                          <a:effectLst/>
                          <a:latin typeface="Times New Roman"/>
                        </a:rPr>
                        <a:t>Total Warfarin CL (mL/min)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600" b="0" i="0" u="none" strike="noStrike" dirty="0">
                          <a:solidFill>
                            <a:srgbClr val="000000"/>
                          </a:solidFill>
                          <a:effectLst/>
                          <a:latin typeface="Times New Roman"/>
                        </a:rPr>
                        <a:t>Age</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600" b="0" i="0" u="none" strike="noStrike" dirty="0">
                          <a:solidFill>
                            <a:srgbClr val="000000"/>
                          </a:solidFill>
                          <a:effectLst/>
                          <a:latin typeface="Times New Roman"/>
                        </a:rPr>
                        <a:t>-0.049</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600" b="0" i="0" u="none" strike="noStrike" dirty="0">
                          <a:solidFill>
                            <a:srgbClr val="000000"/>
                          </a:solidFill>
                          <a:effectLst/>
                          <a:latin typeface="Times New Roman"/>
                        </a:rPr>
                        <a:t>0.017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1600" b="0" i="0" u="none" strike="noStrike">
                          <a:solidFill>
                            <a:srgbClr val="000000"/>
                          </a:solidFill>
                          <a:effectLst/>
                          <a:latin typeface="Times New Roman"/>
                        </a:rPr>
                        <a:t>0.01</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r h="261051">
                <a:tc>
                  <a:txBody>
                    <a:bodyPr/>
                    <a:lstStyle/>
                    <a:p>
                      <a:pPr algn="l" fontAlgn="b"/>
                      <a:endParaRPr lang="en-US" sz="1600" b="1" i="0" u="none" strike="noStrike" dirty="0">
                        <a:solidFill>
                          <a:srgbClr val="000000"/>
                        </a:solidFill>
                        <a:effectLst/>
                        <a:latin typeface="Times New Roman"/>
                      </a:endParaRPr>
                    </a:p>
                  </a:txBody>
                  <a:tcPr marL="9525" marR="9525" marT="9525" marB="0" anchor="b">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Serum albumin</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-0.124</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0.051</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0.025</a:t>
                      </a:r>
                    </a:p>
                  </a:txBody>
                  <a:tcPr marL="9525" marR="9525" marT="9525" marB="0" anchor="ctr">
                    <a:lnL>
                      <a:noFill/>
                    </a:lnL>
                    <a:lnR>
                      <a:noFill/>
                    </a:lnR>
                    <a:lnT>
                      <a:noFill/>
                    </a:lnT>
                    <a:lnB>
                      <a:noFill/>
                    </a:lnB>
                  </a:tcPr>
                </a:tc>
              </a:tr>
              <a:tr h="261051">
                <a:tc>
                  <a:txBody>
                    <a:bodyPr/>
                    <a:lstStyle/>
                    <a:p>
                      <a:pPr algn="l" fontAlgn="b"/>
                      <a:endParaRPr lang="en-US" sz="1600" b="1" i="0" u="none" strike="noStrike" dirty="0">
                        <a:solidFill>
                          <a:srgbClr val="000000"/>
                        </a:solidFill>
                        <a:effectLst/>
                        <a:latin typeface="Times New Roman"/>
                      </a:endParaRPr>
                    </a:p>
                  </a:txBody>
                  <a:tcPr marL="9525" marR="9525" marT="9525" marB="0" anchor="b">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Constant</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10.613</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2.351</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&lt;0.001</a:t>
                      </a:r>
                    </a:p>
                  </a:txBody>
                  <a:tcPr marL="9525" marR="9525" marT="9525" marB="0" anchor="ctr">
                    <a:lnL>
                      <a:noFill/>
                    </a:lnL>
                    <a:lnR>
                      <a:noFill/>
                    </a:lnR>
                    <a:lnT>
                      <a:noFill/>
                    </a:lnT>
                    <a:lnB>
                      <a:noFill/>
                    </a:lnB>
                  </a:tcPr>
                </a:tc>
              </a:tr>
              <a:tr h="261051">
                <a:tc>
                  <a:txBody>
                    <a:bodyPr/>
                    <a:lstStyle/>
                    <a:p>
                      <a:pPr algn="l" fontAlgn="b"/>
                      <a:endParaRPr lang="en-US" sz="1600" b="1" i="0" u="none" strike="noStrike" dirty="0">
                        <a:solidFill>
                          <a:srgbClr val="000000"/>
                        </a:solidFill>
                        <a:effectLst/>
                        <a:latin typeface="Times New Roman"/>
                      </a:endParaRPr>
                    </a:p>
                  </a:txBody>
                  <a:tcPr marL="9525" marR="9525" marT="9525" marB="0" anchor="b">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r>
              <a:tr h="445793">
                <a:tc>
                  <a:txBody>
                    <a:bodyPr/>
                    <a:lstStyle/>
                    <a:p>
                      <a:pPr algn="l" fontAlgn="ctr"/>
                      <a:r>
                        <a:rPr lang="en-US" sz="1600" b="1" i="0" u="none" strike="noStrike" dirty="0">
                          <a:solidFill>
                            <a:srgbClr val="000000"/>
                          </a:solidFill>
                          <a:effectLst/>
                          <a:latin typeface="Times New Roman"/>
                        </a:rPr>
                        <a:t>Total R-warfarin CL (mL/min) </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Age</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-0.044</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0.018</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0.024</a:t>
                      </a:r>
                    </a:p>
                  </a:txBody>
                  <a:tcPr marL="9525" marR="9525" marT="9525" marB="0" anchor="ctr">
                    <a:lnL>
                      <a:noFill/>
                    </a:lnL>
                    <a:lnR>
                      <a:noFill/>
                    </a:lnR>
                    <a:lnT>
                      <a:noFill/>
                    </a:lnT>
                    <a:lnB>
                      <a:noFill/>
                    </a:lnB>
                  </a:tcPr>
                </a:tc>
              </a:tr>
              <a:tr h="261051">
                <a:tc>
                  <a:txBody>
                    <a:bodyPr/>
                    <a:lstStyle/>
                    <a:p>
                      <a:pPr algn="l" fontAlgn="b"/>
                      <a:endParaRPr lang="en-US" sz="1600" b="1" i="0" u="none" strike="noStrike" dirty="0">
                        <a:solidFill>
                          <a:srgbClr val="000000"/>
                        </a:solidFill>
                        <a:effectLst/>
                        <a:latin typeface="Times New Roman"/>
                      </a:endParaRPr>
                    </a:p>
                  </a:txBody>
                  <a:tcPr marL="9525" marR="9525" marT="9525" marB="0" anchor="b">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Serum albumin</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-0.154</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0.054</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0.009</a:t>
                      </a:r>
                    </a:p>
                  </a:txBody>
                  <a:tcPr marL="9525" marR="9525" marT="9525" marB="0" anchor="ctr">
                    <a:lnL>
                      <a:noFill/>
                    </a:lnL>
                    <a:lnR>
                      <a:noFill/>
                    </a:lnR>
                    <a:lnT>
                      <a:noFill/>
                    </a:lnT>
                    <a:lnB>
                      <a:noFill/>
                    </a:lnB>
                  </a:tcPr>
                </a:tc>
              </a:tr>
              <a:tr h="261051">
                <a:tc>
                  <a:txBody>
                    <a:bodyPr/>
                    <a:lstStyle/>
                    <a:p>
                      <a:pPr algn="l" fontAlgn="b"/>
                      <a:endParaRPr lang="en-US" sz="1600" b="1" i="0" u="none" strike="noStrike" dirty="0">
                        <a:solidFill>
                          <a:srgbClr val="000000"/>
                        </a:solidFill>
                        <a:effectLst/>
                        <a:latin typeface="Times New Roman"/>
                      </a:endParaRPr>
                    </a:p>
                  </a:txBody>
                  <a:tcPr marL="9525" marR="9525" marT="9525" marB="0" anchor="b">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Constant</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10.981</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2.449</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&lt;0.001</a:t>
                      </a:r>
                    </a:p>
                  </a:txBody>
                  <a:tcPr marL="9525" marR="9525" marT="9525" marB="0" anchor="ctr">
                    <a:lnL>
                      <a:noFill/>
                    </a:lnL>
                    <a:lnR>
                      <a:noFill/>
                    </a:lnR>
                    <a:lnT>
                      <a:noFill/>
                    </a:lnT>
                    <a:lnB>
                      <a:noFill/>
                    </a:lnB>
                  </a:tcPr>
                </a:tc>
              </a:tr>
              <a:tr h="261051">
                <a:tc>
                  <a:txBody>
                    <a:bodyPr/>
                    <a:lstStyle/>
                    <a:p>
                      <a:pPr algn="l" fontAlgn="b"/>
                      <a:endParaRPr lang="en-US" sz="1600" b="1" i="0" u="none" strike="noStrike" dirty="0">
                        <a:solidFill>
                          <a:srgbClr val="000000"/>
                        </a:solidFill>
                        <a:effectLst/>
                        <a:latin typeface="Times New Roman"/>
                      </a:endParaRPr>
                    </a:p>
                  </a:txBody>
                  <a:tcPr marL="9525" marR="9525" marT="9525" marB="0" anchor="b">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a:solidFill>
                          <a:srgbClr val="000000"/>
                        </a:solidFill>
                        <a:effectLst/>
                        <a:latin typeface="Times New Roman"/>
                      </a:endParaRPr>
                    </a:p>
                  </a:txBody>
                  <a:tcPr marL="9525" marR="9525" marT="9525" marB="0" anchor="ctr">
                    <a:lnL>
                      <a:noFill/>
                    </a:lnL>
                    <a:lnR>
                      <a:noFill/>
                    </a:lnR>
                    <a:lnT>
                      <a:noFill/>
                    </a:lnT>
                    <a:lnB>
                      <a:noFill/>
                    </a:lnB>
                  </a:tcPr>
                </a:tc>
              </a:tr>
              <a:tr h="261051">
                <a:tc>
                  <a:txBody>
                    <a:bodyPr/>
                    <a:lstStyle/>
                    <a:p>
                      <a:pPr algn="l" fontAlgn="ctr"/>
                      <a:r>
                        <a:rPr lang="en-US" sz="1600" b="1" i="0" u="none" strike="noStrike" dirty="0">
                          <a:solidFill>
                            <a:srgbClr val="000000"/>
                          </a:solidFill>
                          <a:effectLst/>
                          <a:latin typeface="Times New Roman"/>
                        </a:rPr>
                        <a:t>Total S-warfarin CL (mL/min) </a:t>
                      </a:r>
                    </a:p>
                  </a:txBody>
                  <a:tcPr marL="9525" marR="9525" marT="9525" marB="0" anchor="ctr">
                    <a:lnL>
                      <a:noFill/>
                    </a:lnL>
                    <a:lnR>
                      <a:noFill/>
                    </a:lnR>
                    <a:lnT>
                      <a:noFill/>
                    </a:lnT>
                    <a:lnB>
                      <a:noFill/>
                    </a:lnB>
                  </a:tcPr>
                </a:tc>
                <a:tc>
                  <a:txBody>
                    <a:bodyPr/>
                    <a:lstStyle/>
                    <a:p>
                      <a:pPr algn="l" fontAlgn="ctr"/>
                      <a:r>
                        <a:rPr lang="en-US" sz="1600" b="0" i="0" u="none" strike="noStrike" dirty="0" err="1">
                          <a:solidFill>
                            <a:srgbClr val="000000"/>
                          </a:solidFill>
                          <a:effectLst/>
                          <a:latin typeface="Times New Roman"/>
                        </a:rPr>
                        <a:t>eGFR</a:t>
                      </a: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0.025</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0.012</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0.045</a:t>
                      </a:r>
                    </a:p>
                  </a:txBody>
                  <a:tcPr marL="9525" marR="9525" marT="9525" marB="0" anchor="ctr">
                    <a:lnL>
                      <a:noFill/>
                    </a:lnL>
                    <a:lnR>
                      <a:noFill/>
                    </a:lnR>
                    <a:lnT>
                      <a:noFill/>
                    </a:lnT>
                    <a:lnB>
                      <a:noFill/>
                    </a:lnB>
                  </a:tcPr>
                </a:tc>
              </a:tr>
              <a:tr h="261051">
                <a:tc>
                  <a:txBody>
                    <a:bodyPr/>
                    <a:lstStyle/>
                    <a:p>
                      <a:pPr algn="l" fontAlgn="ctr"/>
                      <a:endParaRPr lang="en-US" sz="1600" b="1"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Constant</a:t>
                      </a:r>
                    </a:p>
                  </a:txBody>
                  <a:tcPr marL="9525" marR="9525" marT="9525" marB="0" anchor="ctr">
                    <a:lnL>
                      <a:noFill/>
                    </a:lnL>
                    <a:lnR>
                      <a:noFill/>
                    </a:lnR>
                    <a:lnT>
                      <a:noFill/>
                    </a:lnT>
                    <a:lnB>
                      <a:noFill/>
                    </a:lnB>
                  </a:tcPr>
                </a:tc>
                <a:tc>
                  <a:txBody>
                    <a:bodyPr/>
                    <a:lstStyle/>
                    <a:p>
                      <a:pPr algn="l" fontAlgn="ctr"/>
                      <a:r>
                        <a:rPr lang="en-US" sz="1600" b="0" i="0" u="none" strike="noStrike">
                          <a:solidFill>
                            <a:srgbClr val="000000"/>
                          </a:solidFill>
                          <a:effectLst/>
                          <a:latin typeface="Times New Roman"/>
                        </a:rPr>
                        <a:t>8.953</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3.341</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&lt;0.001</a:t>
                      </a:r>
                    </a:p>
                  </a:txBody>
                  <a:tcPr marL="9525" marR="9525" marT="9525" marB="0" anchor="ctr">
                    <a:lnL>
                      <a:noFill/>
                    </a:lnL>
                    <a:lnR>
                      <a:noFill/>
                    </a:lnR>
                    <a:lnT>
                      <a:noFill/>
                    </a:lnT>
                    <a:lnB>
                      <a:noFill/>
                    </a:lnB>
                  </a:tcPr>
                </a:tc>
              </a:tr>
              <a:tr h="261051">
                <a:tc>
                  <a:txBody>
                    <a:bodyPr/>
                    <a:lstStyle/>
                    <a:p>
                      <a:pPr algn="l" fontAlgn="ctr"/>
                      <a:endParaRPr lang="en-US" sz="1600" b="1"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a:solidFill>
                          <a:srgbClr val="000000"/>
                        </a:solidFill>
                        <a:effectLst/>
                        <a:latin typeface="Times New Roman"/>
                      </a:endParaRPr>
                    </a:p>
                  </a:txBody>
                  <a:tcPr marL="9525" marR="9525" marT="9525" marB="0" anchor="ctr">
                    <a:lnL>
                      <a:noFill/>
                    </a:lnL>
                    <a:lnR>
                      <a:noFill/>
                    </a:lnR>
                    <a:lnT>
                      <a:noFill/>
                    </a:lnT>
                    <a:lnB>
                      <a:noFill/>
                    </a:lnB>
                  </a:tcPr>
                </a:tc>
              </a:tr>
              <a:tr h="261051">
                <a:tc>
                  <a:txBody>
                    <a:bodyPr/>
                    <a:lstStyle/>
                    <a:p>
                      <a:pPr algn="l" fontAlgn="ctr"/>
                      <a:r>
                        <a:rPr lang="en-US" sz="1600" b="1" i="0" u="none" strike="noStrike" dirty="0">
                          <a:solidFill>
                            <a:srgbClr val="000000"/>
                          </a:solidFill>
                          <a:effectLst/>
                          <a:latin typeface="Times New Roman"/>
                        </a:rPr>
                        <a:t>Free Warfarin CL (mL/min) </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Age</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-5.548</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2.116</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0.016</a:t>
                      </a:r>
                    </a:p>
                  </a:txBody>
                  <a:tcPr marL="9525" marR="9525" marT="9525" marB="0" anchor="ctr">
                    <a:lnL>
                      <a:noFill/>
                    </a:lnL>
                    <a:lnR>
                      <a:noFill/>
                    </a:lnR>
                    <a:lnT>
                      <a:noFill/>
                    </a:lnT>
                    <a:lnB>
                      <a:noFill/>
                    </a:lnB>
                  </a:tcPr>
                </a:tc>
              </a:tr>
              <a:tr h="261051">
                <a:tc>
                  <a:txBody>
                    <a:bodyPr/>
                    <a:lstStyle/>
                    <a:p>
                      <a:pPr algn="l" fontAlgn="ctr"/>
                      <a:endParaRPr lang="en-US" sz="1600" b="1"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Constant</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468.80</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168.68</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0.011</a:t>
                      </a:r>
                    </a:p>
                  </a:txBody>
                  <a:tcPr marL="9525" marR="9525" marT="9525" marB="0" anchor="ctr">
                    <a:lnL>
                      <a:noFill/>
                    </a:lnL>
                    <a:lnR>
                      <a:noFill/>
                    </a:lnR>
                    <a:lnT>
                      <a:noFill/>
                    </a:lnT>
                    <a:lnB>
                      <a:noFill/>
                    </a:lnB>
                  </a:tcPr>
                </a:tc>
              </a:tr>
              <a:tr h="261051">
                <a:tc>
                  <a:txBody>
                    <a:bodyPr/>
                    <a:lstStyle/>
                    <a:p>
                      <a:pPr algn="l" fontAlgn="ctr"/>
                      <a:endParaRPr lang="en-US" sz="1600" b="1"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r>
              <a:tr h="261051">
                <a:tc>
                  <a:txBody>
                    <a:bodyPr/>
                    <a:lstStyle/>
                    <a:p>
                      <a:pPr algn="l" fontAlgn="ctr"/>
                      <a:r>
                        <a:rPr lang="en-US" sz="1600" b="1" i="0" u="none" strike="noStrike" dirty="0">
                          <a:solidFill>
                            <a:srgbClr val="000000"/>
                          </a:solidFill>
                          <a:effectLst/>
                          <a:latin typeface="Times New Roman"/>
                        </a:rPr>
                        <a:t>Free R-warfarin CL (mL/min) </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Age</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-5.257</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1.999</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0.015</a:t>
                      </a:r>
                    </a:p>
                  </a:txBody>
                  <a:tcPr marL="9525" marR="9525" marT="9525" marB="0" anchor="ctr">
                    <a:lnL>
                      <a:noFill/>
                    </a:lnL>
                    <a:lnR>
                      <a:noFill/>
                    </a:lnR>
                    <a:lnT>
                      <a:noFill/>
                    </a:lnT>
                    <a:lnB>
                      <a:noFill/>
                    </a:lnB>
                  </a:tcPr>
                </a:tc>
              </a:tr>
              <a:tr h="261051">
                <a:tc>
                  <a:txBody>
                    <a:bodyPr/>
                    <a:lstStyle/>
                    <a:p>
                      <a:pPr algn="l" fontAlgn="ctr"/>
                      <a:endParaRPr lang="en-US" sz="1600" b="1"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Constant</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589.47</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149.63</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a:rPr>
                        <a:t>0.001</a:t>
                      </a:r>
                    </a:p>
                  </a:txBody>
                  <a:tcPr marL="9525" marR="9525" marT="9525" marB="0" anchor="ctr">
                    <a:lnL>
                      <a:noFill/>
                    </a:lnL>
                    <a:lnR>
                      <a:noFill/>
                    </a:lnR>
                    <a:lnT>
                      <a:noFill/>
                    </a:lnT>
                    <a:lnB>
                      <a:noFill/>
                    </a:lnB>
                  </a:tcPr>
                </a:tc>
              </a:tr>
              <a:tr h="261051">
                <a:tc>
                  <a:txBody>
                    <a:bodyPr/>
                    <a:lstStyle/>
                    <a:p>
                      <a:pPr algn="l" fontAlgn="ctr"/>
                      <a:endParaRPr lang="en-US" sz="1600" b="1"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ctr" fontAlgn="ctr"/>
                      <a:endParaRPr lang="en-US" sz="1600" b="0" i="0" u="none" strike="noStrike">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ctr"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Times New Roman"/>
                      </a:endParaRPr>
                    </a:p>
                  </a:txBody>
                  <a:tcPr marL="9525" marR="9525" marT="9525" marB="0" anchor="ctr">
                    <a:lnL>
                      <a:noFill/>
                    </a:lnL>
                    <a:lnR>
                      <a:noFill/>
                    </a:lnR>
                    <a:lnT>
                      <a:noFill/>
                    </a:lnT>
                    <a:lnB>
                      <a:noFill/>
                    </a:lnB>
                  </a:tcPr>
                </a:tc>
              </a:tr>
              <a:tr h="261051">
                <a:tc>
                  <a:txBody>
                    <a:bodyPr/>
                    <a:lstStyle/>
                    <a:p>
                      <a:pPr algn="l" fontAlgn="ctr"/>
                      <a:r>
                        <a:rPr lang="en-US" sz="1600" b="1" i="0" u="none" strike="noStrike" dirty="0">
                          <a:solidFill>
                            <a:srgbClr val="000000"/>
                          </a:solidFill>
                          <a:effectLst/>
                          <a:latin typeface="Times New Roman"/>
                        </a:rPr>
                        <a:t>Free S-warfarin CL (mL/min)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00"/>
                          </a:solidFill>
                          <a:effectLst/>
                          <a:latin typeface="Times New Roman"/>
                        </a:rPr>
                        <a:t>None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New Roman"/>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New Roman"/>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Times New Roman"/>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2DB7BADE-0B1D-453C-A83A-6DD426B4B6A5}" type="slidenum">
              <a:rPr lang="en-US" smtClean="0"/>
              <a:pPr/>
              <a:t>41</a:t>
            </a:fld>
            <a:endParaRPr lang="en-US"/>
          </a:p>
        </p:txBody>
      </p:sp>
    </p:spTree>
    <p:extLst>
      <p:ext uri="{BB962C8B-B14F-4D97-AF65-F5344CB8AC3E}">
        <p14:creationId xmlns:p14="http://schemas.microsoft.com/office/powerpoint/2010/main" val="10873882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45994"/>
          </a:xfrm>
        </p:spPr>
        <p:txBody>
          <a:bodyPr>
            <a:normAutofit fontScale="90000"/>
          </a:bodyPr>
          <a:lstStyle/>
          <a:p>
            <a:r>
              <a:rPr lang="en-US" dirty="0" smtClean="0"/>
              <a:t>Alcohols vs GFR</a:t>
            </a:r>
            <a:endParaRPr lang="en-US"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0" y="798394"/>
            <a:ext cx="7867650" cy="5785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42</a:t>
            </a:fld>
            <a:endParaRPr lang="en-US"/>
          </a:p>
        </p:txBody>
      </p:sp>
    </p:spTree>
    <p:extLst>
      <p:ext uri="{BB962C8B-B14F-4D97-AF65-F5344CB8AC3E}">
        <p14:creationId xmlns:p14="http://schemas.microsoft.com/office/powerpoint/2010/main" val="61613870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 vs. GFR</a:t>
            </a:r>
            <a:endParaRPr lang="en-US"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981197"/>
            <a:ext cx="8595471"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43</a:t>
            </a:fld>
            <a:endParaRPr lang="en-US"/>
          </a:p>
        </p:txBody>
      </p:sp>
    </p:spTree>
    <p:extLst>
      <p:ext uri="{BB962C8B-B14F-4D97-AF65-F5344CB8AC3E}">
        <p14:creationId xmlns:p14="http://schemas.microsoft.com/office/powerpoint/2010/main" val="309272244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p:spPr>
        <p:txBody>
          <a:bodyPr>
            <a:normAutofit fontScale="90000"/>
          </a:bodyPr>
          <a:lstStyle/>
          <a:p>
            <a:r>
              <a:rPr lang="en-US" dirty="0" smtClean="0"/>
              <a:t>Protein binding</a:t>
            </a:r>
            <a:endParaRPr lang="en-US"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990600"/>
            <a:ext cx="8928681"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DB7BADE-0B1D-453C-A83A-6DD426B4B6A5}" type="slidenum">
              <a:rPr lang="en-US" smtClean="0"/>
              <a:pPr/>
              <a:t>44</a:t>
            </a:fld>
            <a:endParaRPr lang="en-US"/>
          </a:p>
        </p:txBody>
      </p:sp>
    </p:spTree>
    <p:extLst>
      <p:ext uri="{BB962C8B-B14F-4D97-AF65-F5344CB8AC3E}">
        <p14:creationId xmlns:p14="http://schemas.microsoft.com/office/powerpoint/2010/main" val="245379376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12807</TotalTime>
  <Words>3587</Words>
  <Application>Microsoft Macintosh PowerPoint</Application>
  <PresentationFormat>On-screen Show (4:3)</PresentationFormat>
  <Paragraphs>848</Paragraphs>
  <Slides>44</Slides>
  <Notes>27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47" baseType="lpstr">
      <vt:lpstr>Office Theme</vt:lpstr>
      <vt:lpstr>MDLDrawObject Class</vt:lpstr>
      <vt:lpstr>Document</vt:lpstr>
      <vt:lpstr>PowerPoint Presentation</vt:lpstr>
      <vt:lpstr>Outline </vt:lpstr>
      <vt:lpstr>Chronic Kidney Disease (CKD) Epidemiology</vt:lpstr>
      <vt:lpstr>PowerPoint Presentation</vt:lpstr>
      <vt:lpstr>PowerPoint Presentation</vt:lpstr>
      <vt:lpstr>PowerPoint Presentation</vt:lpstr>
      <vt:lpstr>Kidney Disease Affects Non-Renal Clearance</vt:lpstr>
      <vt:lpstr>Non-Renal Drug Clearance Major Pathways</vt:lpstr>
      <vt:lpstr>PowerPoint Presentation</vt:lpstr>
      <vt:lpstr> </vt:lpstr>
      <vt:lpstr>Warfarin Reduction</vt:lpstr>
      <vt:lpstr>Warfarin Use in Kidney Disease is Challenging</vt:lpstr>
      <vt:lpstr>Hypothesis &amp; Aims</vt:lpstr>
      <vt:lpstr>Warfarin Reduction is Selectively Decreased in Cytosol</vt:lpstr>
      <vt:lpstr>Warfarin Reduction is Decreased in Microsomes</vt:lpstr>
      <vt:lpstr>Decreased Protein Expression of Rat Hepatic Reductases in CKD</vt:lpstr>
      <vt:lpstr>Patients Demographics &amp; Clinical Data</vt:lpstr>
      <vt:lpstr>Activity in Human Cytosol &amp; Microsomes</vt:lpstr>
      <vt:lpstr>Protein Expression of Human Hepatic Reductases</vt:lpstr>
      <vt:lpstr>Aim: To assess steady-state warfarin pharmacokinetics in kidney disease patients: a pilot study</vt:lpstr>
      <vt:lpstr>Patients Demographics &amp; Clinical Characteristics</vt:lpstr>
      <vt:lpstr>Patients Demographics &amp; Clinical Characteristics</vt:lpstr>
      <vt:lpstr>PowerPoint Presentation</vt:lpstr>
      <vt:lpstr>Warfarin Clearance &amp; Kidney Disease </vt:lpstr>
      <vt:lpstr>Predictors of Warfarin Clearance</vt:lpstr>
      <vt:lpstr>GFR Correlation with Warfarin Dose</vt:lpstr>
      <vt:lpstr>Age Correlation with Warfarin Dose</vt:lpstr>
      <vt:lpstr>Warfarin Alcohols Concentration &amp; Kidney Disease </vt:lpstr>
      <vt:lpstr>S/R Warfarin Ratio &amp; Kidney Disease </vt:lpstr>
      <vt:lpstr>Conclusions</vt:lpstr>
      <vt:lpstr>Acknowledgments </vt:lpstr>
      <vt:lpstr>PowerPoint Presentation</vt:lpstr>
      <vt:lpstr>PowerPoint Presentation</vt:lpstr>
      <vt:lpstr>Does CKD Affect Drug Reduction? </vt:lpstr>
      <vt:lpstr>Reductase Drug Substrates by Class</vt:lpstr>
      <vt:lpstr>Pharmacological Activity/ in-vivo</vt:lpstr>
      <vt:lpstr>Kinetics </vt:lpstr>
      <vt:lpstr>Activity in-vitro</vt:lpstr>
      <vt:lpstr>Protein binding </vt:lpstr>
      <vt:lpstr>Reductases By Drug Substrates</vt:lpstr>
      <vt:lpstr>Multiple Regression Analysis</vt:lpstr>
      <vt:lpstr>Alcohols vs GFR</vt:lpstr>
      <vt:lpstr>S/R vs. GFR</vt:lpstr>
      <vt:lpstr>Protein binding</vt:lpstr>
    </vt:vector>
  </TitlesOfParts>
  <Company>University of Pittsburgh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Warfarin Alcohols</dc:title>
  <dc:creator>OYA2</dc:creator>
  <cp:lastModifiedBy>Osama Alshogran</cp:lastModifiedBy>
  <cp:revision>951</cp:revision>
  <dcterms:created xsi:type="dcterms:W3CDTF">2012-12-18T18:53:40Z</dcterms:created>
  <dcterms:modified xsi:type="dcterms:W3CDTF">2016-09-25T19:34:27Z</dcterms:modified>
</cp:coreProperties>
</file>