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3"/>
  </p:notesMasterIdLst>
  <p:sldIdLst>
    <p:sldId id="256" r:id="rId2"/>
    <p:sldId id="301" r:id="rId3"/>
    <p:sldId id="257" r:id="rId4"/>
    <p:sldId id="298" r:id="rId5"/>
    <p:sldId id="260" r:id="rId6"/>
    <p:sldId id="258" r:id="rId7"/>
    <p:sldId id="262" r:id="rId8"/>
    <p:sldId id="276" r:id="rId9"/>
    <p:sldId id="263" r:id="rId10"/>
    <p:sldId id="264" r:id="rId11"/>
    <p:sldId id="265" r:id="rId12"/>
    <p:sldId id="269" r:id="rId13"/>
    <p:sldId id="266" r:id="rId14"/>
    <p:sldId id="267" r:id="rId15"/>
    <p:sldId id="268" r:id="rId16"/>
    <p:sldId id="270" r:id="rId17"/>
    <p:sldId id="299" r:id="rId18"/>
    <p:sldId id="271" r:id="rId19"/>
    <p:sldId id="272" r:id="rId20"/>
    <p:sldId id="273" r:id="rId21"/>
    <p:sldId id="259" r:id="rId22"/>
    <p:sldId id="295" r:id="rId23"/>
    <p:sldId id="292" r:id="rId24"/>
    <p:sldId id="296" r:id="rId25"/>
    <p:sldId id="293" r:id="rId26"/>
    <p:sldId id="297" r:id="rId27"/>
    <p:sldId id="300" r:id="rId28"/>
    <p:sldId id="261" r:id="rId29"/>
    <p:sldId id="291" r:id="rId30"/>
    <p:sldId id="274" r:id="rId31"/>
    <p:sldId id="27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066FC-FC66-419A-BC1D-E7245A10B42B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025E9-418E-4AEE-BFEC-6F8DD5AD7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16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E025E9-418E-4AEE-BFEC-6F8DD5AD72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53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E025E9-418E-4AEE-BFEC-6F8DD5AD72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64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A47F-98DC-4BEB-9BF9-AD698F96F77F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4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2FC4-4DCF-4A61-89B5-1F82A78F73DB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9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0878-815C-4031-B205-E41B7B4769C7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2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83A42-D06F-4720-A43D-033162EE2D6E}" type="datetime1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890F4-E76A-4250-95CB-D7210C42587B}" type="datetime1">
              <a:rPr lang="en-US" smtClean="0"/>
              <a:t>8/6/2015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02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42D3-D6D0-433B-B59B-371DD51273C5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54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12DD-28F4-4811-BF56-5A2B4DE14C75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65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50456-B4EC-4AE0-B23A-675193BD4B1F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69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2B3F-8FF9-43F7-B461-D325295F5D81}" type="datetime1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0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8F6C2-D6FC-4905-91FF-2F3278850604}" type="datetime1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8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CC079-F009-476F-8EA0-7916F2F2B644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7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A3597-E76E-42FD-A271-AF5A7483210C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9369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12164-B460-41A3-88A2-14D146AFFAEC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01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FFE2B-3E33-49B2-8840-CFC76757235C}" type="datetime1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59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589FC-2309-47A2-9D5A-BEDEB3D59C51}" type="datetime1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67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982E-9A3E-4DB6-982F-90675D443693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22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1951D-38E9-420A-B5FB-8D1A6B1CE56B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5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C1FC65-920E-43F2-A117-3F95E03F728D}" type="datetime1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95B16-5BE0-4F35-9EE3-D9C8023CC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173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843" y="1210962"/>
            <a:ext cx="7908326" cy="25784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The nature </a:t>
            </a:r>
            <a:r>
              <a:rPr lang="en-US" sz="4400" b="1" dirty="0" smtClean="0"/>
              <a:t>of </a:t>
            </a:r>
            <a:r>
              <a:rPr lang="en-US" sz="4400" b="1" dirty="0"/>
              <a:t>prebiotics and the impact of prebiotics/probiotics on gut health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550" y="4217774"/>
            <a:ext cx="7397579" cy="2051222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Osama O. Ibrahim, PH.D.</a:t>
            </a:r>
          </a:p>
          <a:p>
            <a:pPr algn="ctr"/>
            <a:r>
              <a:rPr lang="en-US" sz="2400" dirty="0"/>
              <a:t>Consultant Biotechnology</a:t>
            </a:r>
          </a:p>
          <a:p>
            <a:pPr algn="ctr"/>
            <a:r>
              <a:rPr lang="en-US" sz="2400" dirty="0"/>
              <a:t>Gurnee IL. 60031-USA</a:t>
            </a:r>
          </a:p>
          <a:p>
            <a:pPr algn="ctr"/>
            <a:r>
              <a:rPr lang="en-US" sz="2400" dirty="0"/>
              <a:t>bioinnovation04@yahoo.com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3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914763"/>
          </a:xfrm>
        </p:spPr>
        <p:txBody>
          <a:bodyPr/>
          <a:lstStyle/>
          <a:p>
            <a:pPr algn="ctr"/>
            <a:r>
              <a:rPr lang="en-US" sz="4400" b="1" dirty="0" smtClean="0"/>
              <a:t>Agenda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705231"/>
            <a:ext cx="6711654" cy="4291915"/>
          </a:xfrm>
        </p:spPr>
        <p:txBody>
          <a:bodyPr/>
          <a:lstStyle/>
          <a:p>
            <a:r>
              <a:rPr lang="en-US" sz="2400" dirty="0" smtClean="0"/>
              <a:t>Probiotics and its benefits.</a:t>
            </a:r>
          </a:p>
          <a:p>
            <a:r>
              <a:rPr lang="en-US" sz="2400" dirty="0" smtClean="0"/>
              <a:t>Probiotics microorganisms</a:t>
            </a:r>
          </a:p>
          <a:p>
            <a:r>
              <a:rPr lang="en-US" sz="2400" dirty="0" smtClean="0"/>
              <a:t>Prebiotics and its benefits. </a:t>
            </a:r>
          </a:p>
          <a:p>
            <a:r>
              <a:rPr lang="en-US" sz="2400" dirty="0" smtClean="0"/>
              <a:t>Chemical structure of some prebiotics.</a:t>
            </a:r>
          </a:p>
          <a:p>
            <a:r>
              <a:rPr lang="en-US" sz="2400" dirty="0" smtClean="0"/>
              <a:t>Inulin, </a:t>
            </a:r>
            <a:r>
              <a:rPr lang="en-US" sz="2400" dirty="0" err="1" smtClean="0"/>
              <a:t>oligofructos</a:t>
            </a:r>
            <a:r>
              <a:rPr lang="en-US" sz="2400" dirty="0" smtClean="0"/>
              <a:t>, FOS and GOS.</a:t>
            </a:r>
          </a:p>
          <a:p>
            <a:r>
              <a:rPr lang="en-US" sz="2400" smtClean="0"/>
              <a:t>The </a:t>
            </a:r>
            <a:r>
              <a:rPr lang="en-US" sz="2400" smtClean="0"/>
              <a:t>definition </a:t>
            </a:r>
            <a:r>
              <a:rPr lang="en-US" sz="2400" dirty="0" smtClean="0"/>
              <a:t>of </a:t>
            </a:r>
            <a:r>
              <a:rPr lang="en-US" sz="2400" dirty="0" err="1" smtClean="0"/>
              <a:t>synbiotics</a:t>
            </a:r>
            <a:r>
              <a:rPr lang="en-US" sz="2400" dirty="0" smtClean="0"/>
              <a:t> .</a:t>
            </a:r>
          </a:p>
          <a:p>
            <a:r>
              <a:rPr lang="en-US" sz="2400" dirty="0" smtClean="0"/>
              <a:t>Microencapsulation.</a:t>
            </a:r>
          </a:p>
          <a:p>
            <a:r>
              <a:rPr lang="en-US" sz="2400" dirty="0" smtClean="0"/>
              <a:t>Probiotic market.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07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03" y="679993"/>
            <a:ext cx="7776519" cy="975811"/>
          </a:xfrm>
        </p:spPr>
        <p:txBody>
          <a:bodyPr/>
          <a:lstStyle/>
          <a:p>
            <a:pPr algn="ctr"/>
            <a:r>
              <a:rPr lang="en-US" sz="4400" b="1" dirty="0" smtClean="0"/>
              <a:t>Probiotics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503" y="2133599"/>
            <a:ext cx="7845421" cy="35752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Probiotics </a:t>
            </a:r>
            <a:r>
              <a:rPr lang="en-US" sz="2400" dirty="0"/>
              <a:t>are </a:t>
            </a:r>
            <a:r>
              <a:rPr lang="en-US" sz="2400" dirty="0" smtClean="0"/>
              <a:t>viable </a:t>
            </a:r>
            <a:r>
              <a:rPr lang="en-US" sz="2400" dirty="0"/>
              <a:t>bacteria which </a:t>
            </a:r>
            <a:r>
              <a:rPr lang="en-US" sz="2400" dirty="0" smtClean="0"/>
              <a:t>colonize in the </a:t>
            </a:r>
            <a:r>
              <a:rPr lang="en-US" sz="2400" dirty="0"/>
              <a:t>large intestine and </a:t>
            </a:r>
            <a:r>
              <a:rPr lang="en-US" sz="2400" dirty="0" smtClean="0"/>
              <a:t> provide health </a:t>
            </a:r>
            <a:r>
              <a:rPr lang="en-US" sz="2400" dirty="0"/>
              <a:t>benefits to the </a:t>
            </a:r>
            <a:r>
              <a:rPr lang="en-US" sz="2400" dirty="0" smtClean="0"/>
              <a:t>host.</a:t>
            </a:r>
            <a:endParaRPr lang="en-US" sz="2400" dirty="0"/>
          </a:p>
          <a:p>
            <a:r>
              <a:rPr lang="en-US" sz="2400" dirty="0" smtClean="0"/>
              <a:t>Probiotics also colonize in the </a:t>
            </a:r>
            <a:r>
              <a:rPr lang="en-US" sz="2400" dirty="0"/>
              <a:t>upper part of the intestine </a:t>
            </a:r>
            <a:r>
              <a:rPr lang="en-US" sz="2400" dirty="0" smtClean="0"/>
              <a:t>and prevent the </a:t>
            </a:r>
            <a:r>
              <a:rPr lang="en-US" sz="2400" dirty="0"/>
              <a:t>adhering of pathogens to the intestinal </a:t>
            </a:r>
            <a:r>
              <a:rPr lang="en-US" sz="2400" dirty="0" smtClean="0"/>
              <a:t>tract (competitive exclusion).</a:t>
            </a:r>
            <a:endParaRPr lang="en-US" sz="2400" dirty="0"/>
          </a:p>
          <a:p>
            <a:r>
              <a:rPr lang="en-US" sz="2400" dirty="0" smtClean="0"/>
              <a:t>Probiotics also </a:t>
            </a:r>
            <a:r>
              <a:rPr lang="en-US" sz="2400" dirty="0"/>
              <a:t>help in </a:t>
            </a:r>
            <a:r>
              <a:rPr lang="en-US" sz="2400" dirty="0" smtClean="0"/>
              <a:t>food digestion and improve immune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650788"/>
            <a:ext cx="7341236" cy="1202459"/>
          </a:xfrm>
        </p:spPr>
        <p:txBody>
          <a:bodyPr/>
          <a:lstStyle/>
          <a:p>
            <a:pPr algn="ctr"/>
            <a:r>
              <a:rPr lang="en-US" sz="4400" b="1" dirty="0" err="1" smtClean="0"/>
              <a:t>Probiotoc</a:t>
            </a:r>
            <a:r>
              <a:rPr lang="en-US" sz="4400" b="1" dirty="0" smtClean="0"/>
              <a:t> Microorganisms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052925"/>
            <a:ext cx="7567544" cy="4195481"/>
          </a:xfrm>
        </p:spPr>
        <p:txBody>
          <a:bodyPr/>
          <a:lstStyle/>
          <a:p>
            <a:r>
              <a:rPr lang="en-US" sz="2400" dirty="0"/>
              <a:t>There are numerous probiotic microorganisms</a:t>
            </a:r>
            <a:r>
              <a:rPr lang="en-US" sz="2400" dirty="0" smtClean="0"/>
              <a:t>:</a:t>
            </a:r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 smtClean="0"/>
              <a:t>Fermented </a:t>
            </a:r>
            <a:r>
              <a:rPr lang="en-US" sz="2400" b="1" u="sng" dirty="0"/>
              <a:t>foods</a:t>
            </a:r>
            <a:r>
              <a:rPr lang="en-US" sz="2400" i="1" dirty="0"/>
              <a:t>: </a:t>
            </a:r>
            <a:r>
              <a:rPr lang="en-US" sz="2400" i="1" dirty="0" smtClean="0"/>
              <a:t>Lactobacillus </a:t>
            </a:r>
            <a:r>
              <a:rPr lang="en-US" sz="2400" i="1" dirty="0" err="1"/>
              <a:t>rhamnosus</a:t>
            </a:r>
            <a:r>
              <a:rPr lang="en-US" sz="2400" dirty="0"/>
              <a:t>, </a:t>
            </a:r>
            <a:r>
              <a:rPr lang="en-US" sz="2400" i="1" dirty="0"/>
              <a:t>Lactobacillus </a:t>
            </a:r>
            <a:r>
              <a:rPr lang="en-US" sz="2400" i="1" dirty="0" err="1"/>
              <a:t>reuteri</a:t>
            </a:r>
            <a:r>
              <a:rPr lang="en-US" sz="2400" i="1" dirty="0"/>
              <a:t>, Lactobacillus </a:t>
            </a:r>
            <a:r>
              <a:rPr lang="en-US" sz="2400" i="1" dirty="0" err="1"/>
              <a:t>casei</a:t>
            </a:r>
            <a:r>
              <a:rPr lang="en-US" sz="2400" i="1" dirty="0"/>
              <a:t>, Lactobacillus acidophilus  </a:t>
            </a:r>
            <a:r>
              <a:rPr lang="en-US" sz="2400" dirty="0"/>
              <a:t>and</a:t>
            </a:r>
            <a:r>
              <a:rPr lang="en-US" sz="2400" i="1" dirty="0"/>
              <a:t> </a:t>
            </a:r>
            <a:r>
              <a:rPr lang="en-US" sz="2400" i="1" dirty="0" err="1"/>
              <a:t>bifidobacteria</a:t>
            </a:r>
            <a:r>
              <a:rPr lang="en-US" sz="2400" i="1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u="sng" dirty="0"/>
              <a:t>Investigated</a:t>
            </a:r>
            <a:r>
              <a:rPr lang="en-US" sz="2400" dirty="0"/>
              <a:t>: </a:t>
            </a:r>
            <a:r>
              <a:rPr lang="en-US" sz="2400" i="1" dirty="0"/>
              <a:t>Escherichia coli </a:t>
            </a:r>
            <a:r>
              <a:rPr lang="en-US" sz="2400" dirty="0" err="1"/>
              <a:t>Nissle</a:t>
            </a:r>
            <a:r>
              <a:rPr lang="en-US" sz="2400" dirty="0"/>
              <a:t> 1917, </a:t>
            </a:r>
            <a:r>
              <a:rPr lang="en-US" sz="2400" i="1" dirty="0"/>
              <a:t>Enterococcus</a:t>
            </a:r>
            <a:r>
              <a:rPr lang="en-US" sz="2400" dirty="0"/>
              <a:t>  </a:t>
            </a:r>
            <a:r>
              <a:rPr lang="en-US" sz="2400" i="1" dirty="0" err="1"/>
              <a:t>faecium</a:t>
            </a:r>
            <a:r>
              <a:rPr lang="en-US" sz="2400" i="1" dirty="0"/>
              <a:t> </a:t>
            </a:r>
            <a:r>
              <a:rPr lang="en-US" sz="2400" dirty="0"/>
              <a:t>SF68</a:t>
            </a:r>
            <a:r>
              <a:rPr lang="en-US" sz="2400" i="1" dirty="0"/>
              <a:t>, </a:t>
            </a:r>
            <a:r>
              <a:rPr lang="en-US" sz="2400" dirty="0"/>
              <a:t>and the probiotic yeast </a:t>
            </a:r>
            <a:r>
              <a:rPr lang="en-US" sz="2400" i="1" dirty="0"/>
              <a:t>Saccharomyces </a:t>
            </a:r>
            <a:r>
              <a:rPr lang="en-US" sz="2400" i="1" dirty="0" err="1"/>
              <a:t>boulardii</a:t>
            </a:r>
            <a:r>
              <a:rPr lang="en-US" sz="2400" i="1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7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457" y="433346"/>
            <a:ext cx="7055380" cy="865336"/>
          </a:xfrm>
        </p:spPr>
        <p:txBody>
          <a:bodyPr/>
          <a:lstStyle/>
          <a:p>
            <a:pPr algn="ctr"/>
            <a:r>
              <a:rPr lang="en-US" sz="4400" b="1" dirty="0" smtClean="0"/>
              <a:t>Benefits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16" y="1533941"/>
            <a:ext cx="8147222" cy="489981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Maintaining healthy digestion and friendly bacteria level.</a:t>
            </a:r>
          </a:p>
          <a:p>
            <a:r>
              <a:rPr lang="en-US" sz="2400" dirty="0" smtClean="0"/>
              <a:t>Assisting with digestive disturbance (e.g. bloating, flatulence, diarrhea, constipation, poor digestion).</a:t>
            </a:r>
          </a:p>
          <a:p>
            <a:r>
              <a:rPr lang="en-US" sz="2400" dirty="0" smtClean="0"/>
              <a:t>Maintaining a healthy-immune system and energy level.</a:t>
            </a:r>
          </a:p>
          <a:p>
            <a:r>
              <a:rPr lang="en-US" sz="2400" dirty="0" smtClean="0"/>
              <a:t>Supporting the gut during and after antibiotics treatment.</a:t>
            </a:r>
          </a:p>
          <a:p>
            <a:r>
              <a:rPr lang="en-US" sz="2400" dirty="0" smtClean="0"/>
              <a:t>Maintaining healthy liver function.</a:t>
            </a:r>
          </a:p>
          <a:p>
            <a:r>
              <a:rPr lang="en-US" sz="2400" dirty="0" smtClean="0"/>
              <a:t>Supporting clear healthy skin.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5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550" y="259500"/>
            <a:ext cx="7933038" cy="997141"/>
          </a:xfrm>
        </p:spPr>
        <p:txBody>
          <a:bodyPr/>
          <a:lstStyle/>
          <a:p>
            <a:pPr algn="ctr"/>
            <a:r>
              <a:rPr lang="en-US" sz="4400" b="1" dirty="0" smtClean="0"/>
              <a:t>Prebiotics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483" y="1631092"/>
            <a:ext cx="8143105" cy="4102444"/>
          </a:xfrm>
        </p:spPr>
        <p:txBody>
          <a:bodyPr>
            <a:noAutofit/>
          </a:bodyPr>
          <a:lstStyle/>
          <a:p>
            <a:r>
              <a:rPr lang="en-US" sz="2400" dirty="0" smtClean="0"/>
              <a:t>Prebiotics is a </a:t>
            </a:r>
            <a:r>
              <a:rPr lang="en-US" sz="2400" dirty="0"/>
              <a:t>general term to </a:t>
            </a:r>
            <a:r>
              <a:rPr lang="en-US" sz="2400" dirty="0" smtClean="0"/>
              <a:t>chemicals </a:t>
            </a:r>
            <a:r>
              <a:rPr lang="en-US" sz="2400" dirty="0"/>
              <a:t>that induce the growth </a:t>
            </a:r>
            <a:r>
              <a:rPr lang="en-US" sz="2400" dirty="0" smtClean="0"/>
              <a:t>and the </a:t>
            </a:r>
            <a:r>
              <a:rPr lang="en-US" sz="2400" dirty="0"/>
              <a:t>activity of </a:t>
            </a:r>
            <a:r>
              <a:rPr lang="en-US" sz="2400" dirty="0" smtClean="0"/>
              <a:t>commensal </a:t>
            </a:r>
            <a:r>
              <a:rPr lang="en-US" sz="2400" dirty="0"/>
              <a:t>microorganisms </a:t>
            </a:r>
            <a:r>
              <a:rPr lang="en-US" sz="2400" dirty="0" smtClean="0"/>
              <a:t>that </a:t>
            </a:r>
            <a:r>
              <a:rPr lang="en-US" sz="2400" dirty="0"/>
              <a:t>contribute to the well-being of </a:t>
            </a:r>
            <a:r>
              <a:rPr lang="en-US" sz="2400" dirty="0" smtClean="0"/>
              <a:t>the </a:t>
            </a:r>
            <a:r>
              <a:rPr lang="en-US" sz="2400" dirty="0"/>
              <a:t>host. </a:t>
            </a:r>
            <a:endParaRPr lang="en-US" sz="2400" dirty="0" smtClean="0"/>
          </a:p>
          <a:p>
            <a:r>
              <a:rPr lang="en-US" sz="2400" dirty="0" smtClean="0"/>
              <a:t>Its function is </a:t>
            </a:r>
            <a:r>
              <a:rPr lang="en-US" sz="2400" dirty="0"/>
              <a:t>in the gastrointestinal tract, where prebiotics can </a:t>
            </a:r>
            <a:r>
              <a:rPr lang="en-US" sz="2400" dirty="0" smtClean="0"/>
              <a:t>support probiotics growth and alter </a:t>
            </a:r>
            <a:r>
              <a:rPr lang="en-US" sz="2400" dirty="0"/>
              <a:t>the distribution of organisms in the gut </a:t>
            </a:r>
            <a:r>
              <a:rPr lang="en-US" sz="2400" dirty="0" smtClean="0"/>
              <a:t>microbiome.</a:t>
            </a:r>
          </a:p>
          <a:p>
            <a:r>
              <a:rPr lang="en-US" sz="2400" dirty="0" smtClean="0"/>
              <a:t> Prebiotics can also function in </a:t>
            </a:r>
            <a:r>
              <a:rPr lang="en-US" sz="2400" dirty="0"/>
              <a:t>other areas of the body as </a:t>
            </a:r>
            <a:r>
              <a:rPr lang="en-US" sz="2400" dirty="0" smtClean="0"/>
              <a:t>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7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974" y="453081"/>
            <a:ext cx="7218404" cy="749643"/>
          </a:xfrm>
        </p:spPr>
        <p:txBody>
          <a:bodyPr/>
          <a:lstStyle/>
          <a:p>
            <a:pPr algn="ctr"/>
            <a:r>
              <a:rPr lang="en-US" sz="4400" b="1" dirty="0" smtClean="0"/>
              <a:t>Type of prebiotics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174" y="1548714"/>
            <a:ext cx="7237143" cy="454728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Prebiotics </a:t>
            </a:r>
            <a:r>
              <a:rPr lang="en-US" sz="2400" dirty="0"/>
              <a:t>are classified as soluble </a:t>
            </a:r>
            <a:r>
              <a:rPr lang="en-US" sz="2400" dirty="0" smtClean="0"/>
              <a:t>fiber. </a:t>
            </a:r>
          </a:p>
          <a:p>
            <a:r>
              <a:rPr lang="en-US" sz="2400" dirty="0" smtClean="0"/>
              <a:t>It is the type of fibers that </a:t>
            </a:r>
            <a:r>
              <a:rPr lang="en-US" sz="2400" dirty="0"/>
              <a:t>our gut flora can actually consume and ferment</a:t>
            </a:r>
            <a:r>
              <a:rPr lang="en-US" sz="2400" dirty="0" smtClean="0"/>
              <a:t>.</a:t>
            </a:r>
          </a:p>
          <a:p>
            <a:r>
              <a:rPr lang="en-US" sz="2400" b="1" u="sng" dirty="0" smtClean="0"/>
              <a:t> These type of soluble fibers are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Inulin </a:t>
            </a:r>
            <a:r>
              <a:rPr lang="en-US" sz="2400" dirty="0"/>
              <a:t>and </a:t>
            </a:r>
            <a:r>
              <a:rPr lang="en-US" sz="2400" dirty="0" err="1" smtClean="0"/>
              <a:t>oligofructose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Fructo</a:t>
            </a:r>
            <a:r>
              <a:rPr lang="en-US" sz="2400" dirty="0" smtClean="0"/>
              <a:t>-oligosaccharides (FOS).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Galacto</a:t>
            </a:r>
            <a:r>
              <a:rPr lang="en-US" sz="2400" dirty="0" smtClean="0"/>
              <a:t>-oligosaccharides (GOS).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Other oligosaccharides.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47719" y="4139513"/>
            <a:ext cx="531340" cy="41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79059" y="4133338"/>
            <a:ext cx="0" cy="10029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5058032" y="5133204"/>
            <a:ext cx="1392197" cy="3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35552" y="4440196"/>
            <a:ext cx="2217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Oligosaccharides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6950882" y="4624862"/>
            <a:ext cx="0" cy="45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058032" y="3682314"/>
            <a:ext cx="1777520" cy="16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50882" y="3534032"/>
            <a:ext cx="2102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Polysaccharides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450229" y="4647858"/>
            <a:ext cx="399945" cy="17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50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742" y="295736"/>
            <a:ext cx="7315200" cy="1318880"/>
          </a:xfrm>
        </p:spPr>
        <p:txBody>
          <a:bodyPr/>
          <a:lstStyle/>
          <a:p>
            <a:pPr algn="ctr"/>
            <a:r>
              <a:rPr lang="en-US" sz="4400" b="1" dirty="0" err="1" smtClean="0"/>
              <a:t>Polysaccarides</a:t>
            </a: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3200" b="1" dirty="0" smtClean="0"/>
              <a:t>(</a:t>
            </a:r>
            <a:r>
              <a:rPr lang="en-US" sz="3200" b="1" dirty="0" err="1" smtClean="0"/>
              <a:t>Inulins</a:t>
            </a:r>
            <a:r>
              <a:rPr lang="en-US" sz="3200" b="1" dirty="0" smtClean="0"/>
              <a:t> and </a:t>
            </a:r>
            <a:r>
              <a:rPr lang="en-US" sz="3200" b="1" dirty="0" err="1" smtClean="0"/>
              <a:t>Oligofructose</a:t>
            </a:r>
            <a:r>
              <a:rPr lang="en-US" sz="3200" b="1" dirty="0" smtClean="0"/>
              <a:t>)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2" y="1935894"/>
            <a:ext cx="6705601" cy="4044776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Inulins</a:t>
            </a:r>
            <a:r>
              <a:rPr lang="en-US" sz="2400" dirty="0" smtClean="0"/>
              <a:t> </a:t>
            </a:r>
            <a:r>
              <a:rPr lang="en-US" sz="2400" dirty="0"/>
              <a:t>belong to a class of dietary fibers known as </a:t>
            </a:r>
            <a:r>
              <a:rPr lang="en-US" sz="2400" b="1" dirty="0" err="1" smtClean="0"/>
              <a:t>fructans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Inulins</a:t>
            </a:r>
            <a:r>
              <a:rPr lang="en-US" sz="2400" dirty="0" smtClean="0"/>
              <a:t> </a:t>
            </a:r>
            <a:r>
              <a:rPr lang="en-US" sz="2400" dirty="0"/>
              <a:t>are a group of </a:t>
            </a:r>
            <a:r>
              <a:rPr lang="en-US" sz="2400" dirty="0" smtClean="0"/>
              <a:t>soluble fibers naturally produced </a:t>
            </a:r>
            <a:r>
              <a:rPr lang="en-US" sz="2400" dirty="0"/>
              <a:t>by many types of plants, industrially </a:t>
            </a:r>
            <a:r>
              <a:rPr lang="en-US" sz="2400" dirty="0" smtClean="0"/>
              <a:t>extracted </a:t>
            </a:r>
            <a:r>
              <a:rPr lang="en-US" sz="2400" dirty="0"/>
              <a:t>from chicory</a:t>
            </a:r>
            <a:r>
              <a:rPr lang="en-US" sz="2400" dirty="0" smtClean="0"/>
              <a:t>.</a:t>
            </a:r>
          </a:p>
          <a:p>
            <a:r>
              <a:rPr lang="en-US" sz="2400" b="1" dirty="0" err="1"/>
              <a:t>Oligofructose</a:t>
            </a:r>
            <a:r>
              <a:rPr lang="en-US" sz="2400" dirty="0"/>
              <a:t> belongs to a subgroup of </a:t>
            </a:r>
            <a:r>
              <a:rPr lang="en-US" sz="2400" dirty="0" smtClean="0"/>
              <a:t>inulin. </a:t>
            </a:r>
            <a:r>
              <a:rPr lang="en-US" sz="2400" dirty="0"/>
              <a:t>It's found in various vegetables and plants, including onions, bananas, garlic, chicory and wheat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316" y="2457382"/>
            <a:ext cx="1771650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26361" y="4757454"/>
            <a:ext cx="16848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Innulin</a:t>
            </a:r>
            <a:endParaRPr lang="en-US" sz="1100" dirty="0" smtClean="0"/>
          </a:p>
          <a:p>
            <a:r>
              <a:rPr lang="en-US" sz="1100" dirty="0" smtClean="0"/>
              <a:t>Fructose polymer B2-1</a:t>
            </a:r>
          </a:p>
          <a:p>
            <a:r>
              <a:rPr lang="en-US" sz="1100" dirty="0" smtClean="0"/>
              <a:t>               DP 60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7001518" y="5437867"/>
            <a:ext cx="17345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Oligo fructose </a:t>
            </a:r>
            <a:r>
              <a:rPr lang="en-US" sz="1100" dirty="0" err="1" smtClean="0"/>
              <a:t>Fructose</a:t>
            </a:r>
            <a:r>
              <a:rPr lang="en-US" sz="1100" dirty="0" smtClean="0"/>
              <a:t> </a:t>
            </a:r>
            <a:r>
              <a:rPr lang="en-US" sz="1100" dirty="0"/>
              <a:t>polymer B2-1</a:t>
            </a:r>
          </a:p>
          <a:p>
            <a:r>
              <a:rPr lang="en-US" sz="1100" dirty="0"/>
              <a:t>               DP </a:t>
            </a:r>
            <a:r>
              <a:rPr lang="en-US" sz="1100" dirty="0" smtClean="0"/>
              <a:t>10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4826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58255EA-49A6-4746-9CD6-288F025D90AF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68410"/>
            <a:ext cx="7772400" cy="864973"/>
          </a:xfrm>
        </p:spPr>
        <p:txBody>
          <a:bodyPr/>
          <a:lstStyle/>
          <a:p>
            <a:pPr algn="ctr" eaLnBrk="1" hangingPunct="1"/>
            <a:r>
              <a:rPr lang="en-US" altLang="en-US" sz="4400" b="1" dirty="0" smtClean="0"/>
              <a:t>Oligosaccharides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659" y="2405449"/>
            <a:ext cx="8657968" cy="341870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Oligosaccharides are important group of polymeric carbohydrates that are found in all living organisms.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Oligosaccharides composed of 2 to10 mono-saccharide residues.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These mono-saccharide's linked together by glycoside bonds.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The discovery of enzymes helps in the production of oligo-saccharides with high yield and coast effective.</a:t>
            </a:r>
          </a:p>
        </p:txBody>
      </p:sp>
    </p:spTree>
    <p:extLst>
      <p:ext uri="{BB962C8B-B14F-4D97-AF65-F5344CB8AC3E}">
        <p14:creationId xmlns:p14="http://schemas.microsoft.com/office/powerpoint/2010/main" val="200571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FB21B45-4AA7-4D8F-9B42-484EBABF3E24}" type="slidenum">
              <a:rPr lang="en-US" altLang="en-US" sz="1400"/>
              <a:pPr eaLnBrk="1" hangingPunct="1"/>
              <a:t>10</a:t>
            </a:fld>
            <a:endParaRPr lang="en-US" alt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66301" y="749644"/>
            <a:ext cx="8435546" cy="1425145"/>
          </a:xfrm>
        </p:spPr>
        <p:txBody>
          <a:bodyPr/>
          <a:lstStyle/>
          <a:p>
            <a:pPr algn="ctr" eaLnBrk="1" hangingPunct="1"/>
            <a:r>
              <a:rPr lang="en-US" altLang="en-US" sz="4400" b="1" dirty="0" smtClean="0"/>
              <a:t>Oligosaccharides Substrates</a:t>
            </a:r>
            <a:br>
              <a:rPr lang="en-US" altLang="en-US" sz="4400" b="1" dirty="0" smtClean="0"/>
            </a:br>
            <a:r>
              <a:rPr lang="en-US" altLang="en-US" sz="4400" b="1" dirty="0" smtClean="0"/>
              <a:t>Enzymatic process</a:t>
            </a:r>
            <a:endParaRPr lang="en-US" altLang="en-US" sz="4400" dirty="0" smtClean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6076" y="2010031"/>
            <a:ext cx="7769168" cy="4341342"/>
          </a:xfrm>
          <a:noFill/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2800" b="1" dirty="0" smtClean="0"/>
              <a:t>     </a:t>
            </a:r>
            <a:endParaRPr lang="en-US" altLang="en-US" sz="2800" b="1" u="sng" dirty="0" smtClean="0"/>
          </a:p>
          <a:p>
            <a:pPr>
              <a:buNone/>
            </a:pPr>
            <a:r>
              <a:rPr lang="en-US" altLang="en-US" sz="2800" b="1" dirty="0" smtClean="0"/>
              <a:t>    </a:t>
            </a:r>
            <a:r>
              <a:rPr lang="en-US" altLang="en-US" sz="2800" b="1" u="sng" dirty="0" smtClean="0"/>
              <a:t>Oligosaccharides</a:t>
            </a:r>
            <a:r>
              <a:rPr lang="en-US" altLang="en-US" sz="2800" b="1" dirty="0" smtClean="0"/>
              <a:t>                </a:t>
            </a:r>
            <a:r>
              <a:rPr lang="en-US" altLang="en-US" sz="2800" b="1" u="sng" dirty="0"/>
              <a:t>Substrate</a:t>
            </a:r>
            <a:endParaRPr lang="en-US" altLang="en-US" sz="2800" b="1" u="sng" dirty="0" smtClean="0"/>
          </a:p>
          <a:p>
            <a:pPr eaLnBrk="1" hangingPunct="1"/>
            <a:r>
              <a:rPr lang="en-US" altLang="en-US" sz="2400" dirty="0" err="1" smtClean="0"/>
              <a:t>Fructo</a:t>
            </a:r>
            <a:r>
              <a:rPr lang="en-US" altLang="en-US" sz="2400" dirty="0" smtClean="0"/>
              <a:t>-oligosaccharide                  Sucrose </a:t>
            </a:r>
          </a:p>
          <a:p>
            <a:pPr eaLnBrk="1" hangingPunct="1"/>
            <a:r>
              <a:rPr lang="en-US" altLang="en-US" sz="2400" dirty="0" err="1" smtClean="0"/>
              <a:t>Galacto</a:t>
            </a:r>
            <a:r>
              <a:rPr lang="en-US" altLang="en-US" sz="2400" dirty="0" smtClean="0"/>
              <a:t>-oligosaccharide              Lactose.</a:t>
            </a:r>
          </a:p>
          <a:p>
            <a:pPr eaLnBrk="1" hangingPunct="1"/>
            <a:r>
              <a:rPr lang="en-US" altLang="en-US" sz="2400" dirty="0" err="1" smtClean="0"/>
              <a:t>Malto</a:t>
            </a:r>
            <a:r>
              <a:rPr lang="en-US" altLang="en-US" sz="2400" dirty="0" smtClean="0"/>
              <a:t>-oligosaccharide                   Starch.</a:t>
            </a:r>
          </a:p>
          <a:p>
            <a:pPr eaLnBrk="1" hangingPunct="1"/>
            <a:r>
              <a:rPr lang="en-US" altLang="en-US" sz="2400" dirty="0" err="1" smtClean="0"/>
              <a:t>Iso</a:t>
            </a:r>
            <a:r>
              <a:rPr lang="en-US" altLang="en-US" sz="2400" dirty="0" smtClean="0"/>
              <a:t>-</a:t>
            </a:r>
            <a:r>
              <a:rPr lang="en-US" altLang="en-US" sz="2400" dirty="0" err="1" smtClean="0"/>
              <a:t>malto</a:t>
            </a:r>
            <a:r>
              <a:rPr lang="en-US" altLang="en-US" sz="2400" dirty="0" smtClean="0"/>
              <a:t>-oligosaccharide             Starch.</a:t>
            </a:r>
          </a:p>
          <a:p>
            <a:pPr eaLnBrk="1" hangingPunct="1"/>
            <a:r>
              <a:rPr lang="en-US" altLang="en-US" sz="2400" dirty="0" err="1" smtClean="0"/>
              <a:t>Xylo</a:t>
            </a:r>
            <a:r>
              <a:rPr lang="en-US" altLang="en-US" sz="2400" dirty="0" smtClean="0"/>
              <a:t>-oligosaccharide                      </a:t>
            </a:r>
            <a:r>
              <a:rPr lang="en-US" altLang="en-US" sz="2400" dirty="0" err="1" smtClean="0"/>
              <a:t>Xylan</a:t>
            </a:r>
            <a:r>
              <a:rPr lang="en-US" altLang="en-US" sz="2400" dirty="0" smtClean="0"/>
              <a:t>.</a:t>
            </a:r>
          </a:p>
          <a:p>
            <a:pPr eaLnBrk="1" hangingPunct="1"/>
            <a:r>
              <a:rPr lang="en-US" altLang="en-US" sz="2400" dirty="0" smtClean="0"/>
              <a:t>Soy-oligosaccharide                       Soy</a:t>
            </a:r>
            <a:r>
              <a:rPr lang="en-US" altLang="en-US" sz="2800" dirty="0" smtClean="0"/>
              <a:t>.</a:t>
            </a:r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9222" name="Line 8"/>
          <p:cNvSpPr>
            <a:spLocks noChangeShapeType="1"/>
          </p:cNvSpPr>
          <p:nvPr/>
        </p:nvSpPr>
        <p:spPr bwMode="auto">
          <a:xfrm>
            <a:off x="4678834" y="3400168"/>
            <a:ext cx="1051354" cy="82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Line 9"/>
          <p:cNvSpPr>
            <a:spLocks noChangeShapeType="1"/>
          </p:cNvSpPr>
          <p:nvPr/>
        </p:nvSpPr>
        <p:spPr bwMode="auto">
          <a:xfrm flipV="1">
            <a:off x="4921593" y="3868696"/>
            <a:ext cx="769980" cy="226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11"/>
          <p:cNvSpPr>
            <a:spLocks noChangeShapeType="1"/>
          </p:cNvSpPr>
          <p:nvPr/>
        </p:nvSpPr>
        <p:spPr bwMode="auto">
          <a:xfrm flipV="1">
            <a:off x="4616535" y="4353703"/>
            <a:ext cx="1075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12"/>
          <p:cNvSpPr>
            <a:spLocks noChangeShapeType="1"/>
          </p:cNvSpPr>
          <p:nvPr/>
        </p:nvSpPr>
        <p:spPr bwMode="auto">
          <a:xfrm>
            <a:off x="4311993" y="534429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3"/>
          <p:cNvSpPr>
            <a:spLocks noChangeShapeType="1"/>
          </p:cNvSpPr>
          <p:nvPr/>
        </p:nvSpPr>
        <p:spPr bwMode="auto">
          <a:xfrm>
            <a:off x="4312508" y="5939480"/>
            <a:ext cx="1447285" cy="20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14"/>
          <p:cNvSpPr>
            <a:spLocks noChangeShapeType="1"/>
          </p:cNvSpPr>
          <p:nvPr/>
        </p:nvSpPr>
        <p:spPr bwMode="auto">
          <a:xfrm flipV="1">
            <a:off x="5041557" y="4851063"/>
            <a:ext cx="560172" cy="102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r>
              <a:rPr lang="en-US" dirty="0" smtClean="0"/>
              <a:t>-              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424637C-83F1-4ABB-B938-D8E59B8D800F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sp>
        <p:nvSpPr>
          <p:cNvPr id="10243" name="Rectangle 2050"/>
          <p:cNvSpPr>
            <a:spLocks noGrp="1" noChangeArrowheads="1"/>
          </p:cNvSpPr>
          <p:nvPr>
            <p:ph type="title"/>
          </p:nvPr>
        </p:nvSpPr>
        <p:spPr>
          <a:xfrm>
            <a:off x="723900" y="362465"/>
            <a:ext cx="7772400" cy="1474573"/>
          </a:xfrm>
        </p:spPr>
        <p:txBody>
          <a:bodyPr/>
          <a:lstStyle/>
          <a:p>
            <a:pPr algn="ctr" eaLnBrk="1" hangingPunct="1"/>
            <a:r>
              <a:rPr lang="en-US" altLang="en-US" sz="4400" b="1" dirty="0" smtClean="0"/>
              <a:t>Oligosaccharides properties</a:t>
            </a:r>
            <a:endParaRPr lang="en-US" altLang="en-US" sz="4400" dirty="0" smtClean="0"/>
          </a:p>
        </p:txBody>
      </p:sp>
      <p:sp>
        <p:nvSpPr>
          <p:cNvPr id="10244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601362" y="2133601"/>
            <a:ext cx="8001000" cy="3921210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Low sweetness intensity (</a:t>
            </a:r>
            <a:r>
              <a:rPr lang="en-US" altLang="en-US" sz="2400" i="1" dirty="0" smtClean="0"/>
              <a:t>1/3 of sucrose</a:t>
            </a:r>
            <a:r>
              <a:rPr lang="en-US" altLang="en-US" sz="2400" dirty="0" smtClean="0"/>
              <a:t>).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Highly soluble than sucrose.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Zero calorie (calorie free).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Heat stable (</a:t>
            </a:r>
            <a:r>
              <a:rPr lang="en-US" altLang="en-US" sz="2400" i="1" dirty="0"/>
              <a:t>doesn't degrade by heating process</a:t>
            </a:r>
            <a:r>
              <a:rPr lang="en-US" altLang="en-US" sz="2400" dirty="0"/>
              <a:t>)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Resistance to hydrolysis by digestive enzymes.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Hydrolyze in high acid environment.        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Non-cariogenic (</a:t>
            </a:r>
            <a:r>
              <a:rPr lang="en-US" altLang="en-US" sz="2400" i="1" dirty="0"/>
              <a:t>inhibit the growth of</a:t>
            </a:r>
            <a:r>
              <a:rPr lang="en-US" altLang="en-US" sz="2400" dirty="0"/>
              <a:t>            </a:t>
            </a:r>
            <a:r>
              <a:rPr lang="en-US" altLang="en-US" sz="2400" i="1" dirty="0"/>
              <a:t>Streptococcus </a:t>
            </a:r>
            <a:r>
              <a:rPr lang="en-US" altLang="en-US" sz="2400" i="1" dirty="0" err="1"/>
              <a:t>mutans</a:t>
            </a:r>
            <a:r>
              <a:rPr lang="en-US" altLang="en-US" sz="2400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7314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8D330FE-A32C-4ED6-9BB9-D037E2C405EB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799"/>
            <a:ext cx="6794157" cy="1491050"/>
          </a:xfrm>
        </p:spPr>
        <p:txBody>
          <a:bodyPr/>
          <a:lstStyle/>
          <a:p>
            <a:pPr algn="ctr" eaLnBrk="1" hangingPunct="1"/>
            <a:r>
              <a:rPr lang="en-US" altLang="en-US" sz="4400" b="1" dirty="0" smtClean="0"/>
              <a:t>Oligosaccharides</a:t>
            </a:r>
            <a:br>
              <a:rPr lang="en-US" altLang="en-US" sz="4400" b="1" dirty="0" smtClean="0"/>
            </a:br>
            <a:r>
              <a:rPr lang="en-US" altLang="en-US" sz="4400" b="1" dirty="0" smtClean="0"/>
              <a:t>general benefits</a:t>
            </a:r>
            <a:endParaRPr lang="en-US" altLang="en-US" sz="4400" dirty="0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533400" y="1853514"/>
            <a:ext cx="8108092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</a:t>
            </a:r>
            <a:r>
              <a:rPr lang="en-US" altLang="en-US" dirty="0" smtClean="0">
                <a:latin typeface="Tahoma" panose="020B0604030504040204" pitchFamily="34" charset="0"/>
              </a:rPr>
              <a:t> Prebiotic </a:t>
            </a:r>
            <a:r>
              <a:rPr lang="en-US" altLang="en-US" dirty="0">
                <a:latin typeface="Tahoma" panose="020B0604030504040204" pitchFamily="34" charset="0"/>
              </a:rPr>
              <a:t>(e</a:t>
            </a:r>
            <a:r>
              <a:rPr lang="en-US" altLang="en-US" i="1" dirty="0">
                <a:latin typeface="Tahoma" panose="020B0604030504040204" pitchFamily="34" charset="0"/>
              </a:rPr>
              <a:t>nhance </a:t>
            </a:r>
            <a:r>
              <a:rPr lang="en-US" altLang="en-US" i="1" dirty="0" err="1">
                <a:latin typeface="Tahoma" panose="020B0604030504040204" pitchFamily="34" charset="0"/>
              </a:rPr>
              <a:t>befidus</a:t>
            </a:r>
            <a:r>
              <a:rPr lang="en-US" altLang="en-US" i="1" dirty="0">
                <a:latin typeface="Tahoma" panose="020B0604030504040204" pitchFamily="34" charset="0"/>
              </a:rPr>
              <a:t> bacteria in colon</a:t>
            </a:r>
            <a:r>
              <a:rPr lang="en-US" altLang="en-US" dirty="0">
                <a:latin typeface="Tahoma" panose="020B0604030504040204" pitchFamily="34" charset="0"/>
              </a:rPr>
              <a:t>).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 Increase digestion of lactose metabolism.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 Increase mineral absorption.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 Increase HDL/LDL ratio.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 Decrease serum lipids and blood cholesterol.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 Decrease blood pressure.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 Decrease glycemic response</a:t>
            </a:r>
            <a:r>
              <a:rPr lang="en-US" altLang="en-US" dirty="0"/>
              <a:t>.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dirty="0">
                <a:latin typeface="Tahoma" panose="020B0604030504040204" pitchFamily="34" charset="0"/>
              </a:rPr>
              <a:t>   Decrease fecal PH, toxic, and carcinogenic</a:t>
            </a:r>
            <a:r>
              <a:rPr lang="en-US" altLang="en-US" dirty="0"/>
              <a:t> </a:t>
            </a:r>
            <a:r>
              <a:rPr lang="en-US" altLang="en-US" dirty="0" smtClean="0"/>
              <a:t>metabolites.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562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97C4FF1-1AA6-4A9E-8A5F-F11F3E7CDA14}" type="slidenum">
              <a:rPr lang="en-US" altLang="en-US" sz="1400"/>
              <a:pPr eaLnBrk="1" hangingPunct="1"/>
              <a:t>13</a:t>
            </a:fld>
            <a:endParaRPr lang="en-US" altLang="en-US" sz="14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399" y="444843"/>
            <a:ext cx="7233031" cy="1581665"/>
          </a:xfrm>
        </p:spPr>
        <p:txBody>
          <a:bodyPr/>
          <a:lstStyle/>
          <a:p>
            <a:pPr algn="ctr" eaLnBrk="1" hangingPunct="1"/>
            <a:r>
              <a:rPr lang="en-US" altLang="en-US" sz="4400" b="1" dirty="0" smtClean="0"/>
              <a:t>Oligosaccharides</a:t>
            </a:r>
            <a:br>
              <a:rPr lang="en-US" altLang="en-US" sz="4400" b="1" dirty="0" smtClean="0"/>
            </a:br>
            <a:r>
              <a:rPr lang="en-US" altLang="en-US" sz="4400" b="1" dirty="0" smtClean="0"/>
              <a:t>Legal status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769973"/>
            <a:ext cx="7772400" cy="2514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/>
              <a:t>Oligosaccharides cannot be labeled as sugars or carbohydrates.</a:t>
            </a:r>
          </a:p>
          <a:p>
            <a:pPr eaLnBrk="1" hangingPunct="1"/>
            <a:r>
              <a:rPr lang="en-US" altLang="en-US" sz="2400" dirty="0" smtClean="0"/>
              <a:t>They are food ingredients not food additives. </a:t>
            </a:r>
          </a:p>
          <a:p>
            <a:pPr eaLnBrk="1" hangingPunct="1"/>
            <a:r>
              <a:rPr lang="en-US" altLang="en-US" sz="2400" dirty="0" smtClean="0"/>
              <a:t>Can be applied without restrictions.</a:t>
            </a:r>
          </a:p>
        </p:txBody>
      </p:sp>
    </p:spTree>
    <p:extLst>
      <p:ext uri="{BB962C8B-B14F-4D97-AF65-F5344CB8AC3E}">
        <p14:creationId xmlns:p14="http://schemas.microsoft.com/office/powerpoint/2010/main" val="5812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EA341FF-4D34-4B87-9B28-7B9D87154A15}" type="slidenum">
              <a:rPr lang="en-US" altLang="en-US" sz="1400"/>
              <a:pPr eaLnBrk="1" hangingPunct="1"/>
              <a:t>14</a:t>
            </a:fld>
            <a:endParaRPr lang="en-US" altLang="en-US" sz="14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5989" y="363117"/>
            <a:ext cx="7669427" cy="1454632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  </a:t>
            </a:r>
            <a:r>
              <a:rPr lang="en-US" altLang="en-US" sz="4400" b="1" dirty="0" err="1" smtClean="0"/>
              <a:t>Fructo</a:t>
            </a:r>
            <a:r>
              <a:rPr lang="en-US" altLang="en-US" sz="4400" b="1" dirty="0" smtClean="0"/>
              <a:t>-oligosaccharides</a:t>
            </a:r>
          </a:p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(FOS)</a:t>
            </a:r>
          </a:p>
        </p:txBody>
      </p:sp>
      <p:pic>
        <p:nvPicPr>
          <p:cNvPr id="13316" name="Picture 4" descr="5-2-2014 7;44;22 A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275" y="1973526"/>
            <a:ext cx="3120969" cy="396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838568" y="6096000"/>
            <a:ext cx="1752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/>
              <a:t>products</a:t>
            </a:r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1219200" y="60960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/>
              <a:t>Substrate</a:t>
            </a:r>
          </a:p>
        </p:txBody>
      </p:sp>
      <p:pic>
        <p:nvPicPr>
          <p:cNvPr id="13319" name="Picture 8" descr="5-2-2014 12;46;12 P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19400"/>
            <a:ext cx="2667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457200" y="4876800"/>
            <a:ext cx="4038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b="1"/>
              <a:t>Sucrose</a:t>
            </a:r>
            <a:r>
              <a:rPr lang="en-US" altLang="en-US" sz="1800"/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1400" b="1"/>
              <a:t>O-</a:t>
            </a:r>
            <a:r>
              <a:rPr lang="el-GR" altLang="en-US" sz="1400" b="1">
                <a:cs typeface="Times New Roman" panose="02020603050405020304" pitchFamily="18" charset="0"/>
              </a:rPr>
              <a:t>α</a:t>
            </a:r>
            <a:r>
              <a:rPr lang="en-US" altLang="en-US" sz="1400" b="1">
                <a:cs typeface="Times New Roman" panose="02020603050405020304" pitchFamily="18" charset="0"/>
              </a:rPr>
              <a:t>-</a:t>
            </a:r>
            <a:r>
              <a:rPr lang="en-US" altLang="en-US" sz="1400" b="1"/>
              <a:t>D-glucopyranosyl-(1-2)</a:t>
            </a:r>
            <a:r>
              <a:rPr lang="el-GR" altLang="en-US" sz="1400" b="1">
                <a:cs typeface="Times New Roman" panose="02020603050405020304" pitchFamily="18" charset="0"/>
              </a:rPr>
              <a:t>β</a:t>
            </a:r>
            <a:r>
              <a:rPr lang="en-US" altLang="en-US" sz="1400" b="1">
                <a:cs typeface="Times New Roman" panose="02020603050405020304" pitchFamily="18" charset="0"/>
              </a:rPr>
              <a:t>-D-fructofuranoside</a:t>
            </a:r>
            <a:endParaRPr lang="el-GR" altLang="en-US" sz="1400" b="1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6276" y="4507468"/>
            <a:ext cx="566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GF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625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1E1B67A-20B7-45EB-9EF7-A1C69C6362D3}" type="slidenum">
              <a:rPr lang="en-US" altLang="en-US" sz="1400"/>
              <a:pPr eaLnBrk="1" hangingPunct="1"/>
              <a:t>15</a:t>
            </a:fld>
            <a:endParaRPr lang="en-US" altLang="en-US" sz="14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799" y="381000"/>
            <a:ext cx="7461631" cy="1521941"/>
          </a:xfrm>
        </p:spPr>
        <p:txBody>
          <a:bodyPr/>
          <a:lstStyle/>
          <a:p>
            <a:pPr algn="ctr" eaLnBrk="1" hangingPunct="1"/>
            <a:r>
              <a:rPr lang="en-US" altLang="en-US" sz="4400" b="1" dirty="0" err="1" smtClean="0"/>
              <a:t>Fructo</a:t>
            </a:r>
            <a:r>
              <a:rPr lang="en-US" altLang="en-US" sz="4400" b="1" dirty="0" smtClean="0"/>
              <a:t>-oligosaccharide</a:t>
            </a:r>
            <a:br>
              <a:rPr lang="en-US" altLang="en-US" sz="4400" b="1" dirty="0" smtClean="0"/>
            </a:br>
            <a:r>
              <a:rPr lang="en-US" altLang="en-US" sz="4400" b="1" dirty="0" smtClean="0"/>
              <a:t>(FOS)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7081"/>
            <a:ext cx="7685903" cy="4563762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/>
              <a:t>Naturally occurring (</a:t>
            </a:r>
            <a:r>
              <a:rPr lang="en-US" altLang="en-US" sz="2400" i="1" dirty="0" smtClean="0"/>
              <a:t>fruits and vegetable</a:t>
            </a:r>
            <a:r>
              <a:rPr lang="en-US" altLang="en-US" sz="2400" dirty="0" smtClean="0"/>
              <a:t>).</a:t>
            </a:r>
          </a:p>
          <a:p>
            <a:pPr eaLnBrk="1" hangingPunct="1"/>
            <a:r>
              <a:rPr lang="en-US" altLang="en-US" sz="2400" dirty="0" smtClean="0"/>
              <a:t>Built from sucrose (D-glucose and D-fructose).         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                             </a:t>
            </a:r>
            <a:r>
              <a:rPr lang="en-US" altLang="en-US" sz="2400" b="1" dirty="0" smtClean="0"/>
              <a:t>G- (F)</a:t>
            </a:r>
            <a:r>
              <a:rPr lang="en-US" altLang="en-US" sz="2400" b="1" baseline="-25000" dirty="0" smtClean="0"/>
              <a:t>n</a:t>
            </a:r>
            <a:r>
              <a:rPr lang="en-US" altLang="en-US" sz="2400" b="1" dirty="0" smtClean="0"/>
              <a:t>-F </a:t>
            </a:r>
          </a:p>
          <a:p>
            <a:pPr eaLnBrk="1" hangingPunct="1">
              <a:buFontTx/>
              <a:buNone/>
            </a:pPr>
            <a:r>
              <a:rPr lang="en-US" altLang="en-US" sz="2400" u="sng" dirty="0" smtClean="0"/>
              <a:t>Enzymatic reaction</a:t>
            </a:r>
            <a:r>
              <a:rPr lang="en-US" altLang="en-US" sz="24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  - GF +GF                              GF</a:t>
            </a:r>
            <a:r>
              <a:rPr lang="en-US" altLang="en-US" sz="2400" baseline="-25000" dirty="0" smtClean="0"/>
              <a:t>2  </a:t>
            </a:r>
            <a:r>
              <a:rPr lang="en-US" altLang="en-US" sz="2400" dirty="0" smtClean="0"/>
              <a:t>(</a:t>
            </a:r>
            <a:r>
              <a:rPr lang="en-US" altLang="en-US" sz="2400" i="1" dirty="0" smtClean="0"/>
              <a:t>1-Kestose</a:t>
            </a:r>
            <a:r>
              <a:rPr lang="en-US" altLang="en-US" sz="2400" dirty="0" smtClean="0"/>
              <a:t>)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  - GF +GF</a:t>
            </a:r>
            <a:r>
              <a:rPr lang="en-US" altLang="en-US" sz="2400" baseline="-25000" dirty="0" smtClean="0"/>
              <a:t>2 </a:t>
            </a:r>
            <a:r>
              <a:rPr lang="en-US" altLang="en-US" sz="2400" dirty="0" smtClean="0"/>
              <a:t>                            GF</a:t>
            </a:r>
            <a:r>
              <a:rPr lang="en-US" altLang="en-US" sz="2400" baseline="-25000" dirty="0" smtClean="0"/>
              <a:t>3</a:t>
            </a:r>
            <a:r>
              <a:rPr lang="en-US" altLang="en-US" sz="2400" dirty="0" smtClean="0"/>
              <a:t>  (</a:t>
            </a:r>
            <a:r>
              <a:rPr lang="en-US" altLang="en-US" sz="2400" i="1" dirty="0" err="1" smtClean="0"/>
              <a:t>Nestose</a:t>
            </a:r>
            <a:r>
              <a:rPr lang="en-US" altLang="en-US" sz="2400" dirty="0" smtClean="0"/>
              <a:t>)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  - GF + GF</a:t>
            </a:r>
            <a:r>
              <a:rPr lang="en-US" altLang="en-US" sz="2400" baseline="-25000" dirty="0" smtClean="0"/>
              <a:t>3                                        </a:t>
            </a:r>
            <a:r>
              <a:rPr lang="en-US" altLang="en-US" sz="2400" dirty="0" smtClean="0"/>
              <a:t> GF</a:t>
            </a:r>
            <a:r>
              <a:rPr lang="en-US" altLang="en-US" sz="2400" baseline="-25000" dirty="0" smtClean="0"/>
              <a:t>4</a:t>
            </a:r>
            <a:r>
              <a:rPr lang="en-US" altLang="en-US" sz="2400" dirty="0" smtClean="0"/>
              <a:t> (</a:t>
            </a:r>
            <a:r>
              <a:rPr lang="en-US" altLang="en-US" sz="2400" dirty="0" err="1" smtClean="0"/>
              <a:t>fructosyl-nestose</a:t>
            </a:r>
            <a:r>
              <a:rPr lang="en-US" altLang="en-US" sz="2400" dirty="0" smtClean="0"/>
              <a:t>)</a:t>
            </a:r>
          </a:p>
          <a:p>
            <a:pPr eaLnBrk="1" hangingPunct="1">
              <a:buFontTx/>
              <a:buNone/>
            </a:pPr>
            <a:r>
              <a:rPr lang="en-US" altLang="en-US" sz="2400" u="sng" dirty="0" smtClean="0"/>
              <a:t>By-product</a:t>
            </a:r>
            <a:r>
              <a:rPr lang="en-US" altLang="en-US" sz="24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   -  Free glucose (</a:t>
            </a:r>
            <a:r>
              <a:rPr lang="en-US" altLang="en-US" sz="2400" i="1" dirty="0" smtClean="0"/>
              <a:t>process</a:t>
            </a:r>
            <a:r>
              <a:rPr lang="en-US" altLang="en-US" sz="2400" dirty="0" smtClean="0"/>
              <a:t> </a:t>
            </a:r>
            <a:r>
              <a:rPr lang="en-US" altLang="en-US" sz="2400" i="1" dirty="0" smtClean="0"/>
              <a:t>enzyme inhibitor</a:t>
            </a:r>
            <a:r>
              <a:rPr lang="en-US" altLang="en-US" sz="2400" dirty="0" smtClean="0"/>
              <a:t>)</a:t>
            </a:r>
          </a:p>
        </p:txBody>
      </p:sp>
      <p:sp>
        <p:nvSpPr>
          <p:cNvPr id="14341" name="Line 4"/>
          <p:cNvSpPr>
            <a:spLocks noChangeShapeType="1"/>
          </p:cNvSpPr>
          <p:nvPr/>
        </p:nvSpPr>
        <p:spPr bwMode="auto">
          <a:xfrm flipV="1">
            <a:off x="2678326" y="4687330"/>
            <a:ext cx="1893674" cy="20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 flipV="1">
            <a:off x="2678326" y="5154828"/>
            <a:ext cx="1910149" cy="41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6"/>
          <p:cNvSpPr>
            <a:spLocks noChangeShapeType="1"/>
          </p:cNvSpPr>
          <p:nvPr/>
        </p:nvSpPr>
        <p:spPr bwMode="auto">
          <a:xfrm flipV="1">
            <a:off x="2611396" y="4221892"/>
            <a:ext cx="196060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1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9AE59CE-DE11-48A6-B504-C2A37F63E282}" type="slidenum">
              <a:rPr lang="en-US" altLang="en-US" sz="1400"/>
              <a:pPr eaLnBrk="1" hangingPunct="1"/>
              <a:t>16</a:t>
            </a:fld>
            <a:endParaRPr lang="en-US" altLang="en-US" sz="14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51241" y="533400"/>
            <a:ext cx="7696200" cy="76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097" y="2100649"/>
            <a:ext cx="7772400" cy="4261021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u="sng" dirty="0" smtClean="0"/>
              <a:t>Enzymes</a:t>
            </a:r>
            <a:r>
              <a:rPr lang="en-US" altLang="en-US" sz="2400" dirty="0" smtClean="0"/>
              <a:t>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       -  </a:t>
            </a:r>
            <a:r>
              <a:rPr lang="en-US" altLang="en-US" sz="2400" dirty="0" err="1" smtClean="0"/>
              <a:t>Fructosyltransferase</a:t>
            </a:r>
            <a:r>
              <a:rPr lang="en-US" altLang="en-US" sz="2400" dirty="0" smtClean="0"/>
              <a:t>   (</a:t>
            </a:r>
            <a:r>
              <a:rPr lang="en-US" altLang="en-US" sz="2400" b="1" i="1" dirty="0" smtClean="0"/>
              <a:t>EC</a:t>
            </a:r>
            <a:r>
              <a:rPr lang="en-US" altLang="en-US" sz="2400" i="1" dirty="0" smtClean="0"/>
              <a:t> </a:t>
            </a:r>
            <a:r>
              <a:rPr lang="en-US" altLang="en-US" sz="2400" b="1" i="1" dirty="0" smtClean="0"/>
              <a:t>2.4.1.9</a:t>
            </a:r>
            <a:r>
              <a:rPr lang="en-US" altLang="en-US" sz="2400" dirty="0" smtClean="0"/>
              <a:t>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       -  </a:t>
            </a:r>
            <a:r>
              <a:rPr lang="en-US" altLang="en-US" sz="2400" i="1" dirty="0" smtClean="0">
                <a:cs typeface="Tahoma" panose="020B0604030504040204" pitchFamily="34" charset="0"/>
              </a:rPr>
              <a:t>B</a:t>
            </a:r>
            <a:r>
              <a:rPr lang="en-US" altLang="en-US" sz="2400" dirty="0" smtClean="0"/>
              <a:t>-</a:t>
            </a:r>
            <a:r>
              <a:rPr lang="en-US" altLang="en-US" sz="2400" dirty="0" err="1" smtClean="0"/>
              <a:t>fructofuranosidase</a:t>
            </a:r>
            <a:r>
              <a:rPr lang="en-US" altLang="en-US" sz="2400" dirty="0" smtClean="0"/>
              <a:t>  (</a:t>
            </a:r>
            <a:r>
              <a:rPr lang="en-US" altLang="en-US" sz="2400" b="1" i="1" dirty="0" smtClean="0"/>
              <a:t>EC</a:t>
            </a:r>
            <a:r>
              <a:rPr lang="en-US" altLang="en-US" sz="2400" i="1" dirty="0" smtClean="0"/>
              <a:t>.</a:t>
            </a:r>
            <a:r>
              <a:rPr lang="en-US" altLang="en-US" sz="2400" b="1" i="1" dirty="0" smtClean="0"/>
              <a:t>3.2.1.26</a:t>
            </a:r>
            <a:r>
              <a:rPr lang="en-US" altLang="en-US" sz="2400" dirty="0" smtClean="0"/>
              <a:t>).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u="sng" dirty="0" smtClean="0"/>
              <a:t>Microbial source</a:t>
            </a:r>
            <a:r>
              <a:rPr lang="en-US" altLang="en-US" sz="2400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       -  </a:t>
            </a:r>
            <a:r>
              <a:rPr lang="en-US" altLang="en-US" sz="2400" i="1" dirty="0" err="1" smtClean="0"/>
              <a:t>Aureobacidium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pullulans</a:t>
            </a:r>
            <a:r>
              <a:rPr lang="en-US" altLang="en-US" sz="2400" i="1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-  </a:t>
            </a:r>
            <a:r>
              <a:rPr lang="en-US" altLang="en-US" sz="2400" i="1" dirty="0" err="1" smtClean="0"/>
              <a:t>Aspergillus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niger</a:t>
            </a:r>
            <a:r>
              <a:rPr lang="en-US" altLang="en-US" sz="2400" i="1" dirty="0" smtClean="0"/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-  </a:t>
            </a:r>
            <a:r>
              <a:rPr lang="en-US" altLang="en-US" sz="2400" i="1" dirty="0" err="1" smtClean="0"/>
              <a:t>Fusarium</a:t>
            </a:r>
            <a:r>
              <a:rPr lang="en-US" altLang="en-US" sz="2400" i="1" dirty="0" smtClean="0"/>
              <a:t> Sp.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/>
              <a:t> </a:t>
            </a:r>
            <a:r>
              <a:rPr lang="en-US" altLang="en-US" sz="2400" i="1" dirty="0" smtClean="0"/>
              <a:t>      -  </a:t>
            </a:r>
            <a:r>
              <a:rPr lang="en-US" altLang="en-US" sz="2400" i="1" dirty="0" err="1" smtClean="0"/>
              <a:t>Arthrobacter</a:t>
            </a:r>
            <a:r>
              <a:rPr lang="en-US" altLang="en-US" sz="2400" i="1" dirty="0" smtClean="0"/>
              <a:t>  sp.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- Lactobacillus </a:t>
            </a:r>
            <a:r>
              <a:rPr lang="en-US" altLang="en-US" sz="2400" i="1" dirty="0" err="1" smtClean="0"/>
              <a:t>vulgalicus</a:t>
            </a:r>
            <a:endParaRPr lang="en-US" altLang="en-US" sz="2400" i="1" dirty="0" smtClean="0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384637" y="430874"/>
            <a:ext cx="76962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 dirty="0" err="1" smtClean="0">
                <a:latin typeface="Tahoma" panose="020B0604030504040204" pitchFamily="34" charset="0"/>
              </a:rPr>
              <a:t>Fracto</a:t>
            </a:r>
            <a:r>
              <a:rPr lang="en-US" altLang="en-US" sz="4400" b="1" dirty="0" smtClean="0">
                <a:latin typeface="Tahoma" panose="020B0604030504040204" pitchFamily="34" charset="0"/>
              </a:rPr>
              <a:t>-oligosaccharides products of enzymes</a:t>
            </a:r>
            <a:endParaRPr lang="en-US" altLang="en-US" sz="44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208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63" y="452718"/>
            <a:ext cx="7735329" cy="1400530"/>
          </a:xfrm>
        </p:spPr>
        <p:txBody>
          <a:bodyPr/>
          <a:lstStyle/>
          <a:p>
            <a:pPr algn="ctr"/>
            <a:r>
              <a:rPr lang="en-US" sz="4400" b="1" dirty="0" err="1" smtClean="0"/>
              <a:t>Galacto</a:t>
            </a:r>
            <a:r>
              <a:rPr lang="en-US" sz="4400" b="1" dirty="0" smtClean="0"/>
              <a:t>-Oligosaccharides</a:t>
            </a:r>
            <a:br>
              <a:rPr lang="en-US" sz="4400" b="1" dirty="0" smtClean="0"/>
            </a:br>
            <a:r>
              <a:rPr lang="en-US" sz="4400" b="1" dirty="0" smtClean="0"/>
              <a:t>(Substrate) 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17</a:t>
            </a:fld>
            <a:endParaRPr lang="en-US"/>
          </a:p>
        </p:txBody>
      </p:sp>
      <p:sp>
        <p:nvSpPr>
          <p:cNvPr id="3" name="AutoShape 2" descr="Image result for image of lactos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image of lactose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image of lactose"/>
          <p:cNvSpPr>
            <a:spLocks noChangeAspect="1" noChangeArrowheads="1"/>
          </p:cNvSpPr>
          <p:nvPr/>
        </p:nvSpPr>
        <p:spPr bwMode="auto">
          <a:xfrm>
            <a:off x="27305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68379" y="2372495"/>
            <a:ext cx="3517556" cy="34622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519" y="2487440"/>
            <a:ext cx="3443416" cy="3232385"/>
          </a:xfrm>
        </p:spPr>
      </p:pic>
    </p:spTree>
    <p:extLst>
      <p:ext uri="{BB962C8B-B14F-4D97-AF65-F5344CB8AC3E}">
        <p14:creationId xmlns:p14="http://schemas.microsoft.com/office/powerpoint/2010/main" val="3841214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53EF735-02E0-42B2-BD2A-73855119B890}" type="slidenum">
              <a:rPr lang="en-US" altLang="en-US" sz="1400"/>
              <a:pPr eaLnBrk="1" hangingPunct="1"/>
              <a:t>18</a:t>
            </a:fld>
            <a:endParaRPr lang="en-US" altLang="en-US" sz="14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271848" y="295736"/>
            <a:ext cx="7652951" cy="1371600"/>
          </a:xfrm>
        </p:spPr>
        <p:txBody>
          <a:bodyPr/>
          <a:lstStyle/>
          <a:p>
            <a:pPr algn="ctr" eaLnBrk="1" hangingPunct="1"/>
            <a:r>
              <a:rPr lang="en-US" altLang="en-US" sz="4400" b="1" dirty="0" err="1" smtClean="0"/>
              <a:t>Galcto</a:t>
            </a:r>
            <a:r>
              <a:rPr lang="en-US" altLang="en-US" sz="4400" b="1" dirty="0" smtClean="0"/>
              <a:t>-oligosaccharides</a:t>
            </a:r>
            <a:br>
              <a:rPr lang="en-US" altLang="en-US" sz="4400" b="1" dirty="0" smtClean="0"/>
            </a:br>
            <a:r>
              <a:rPr lang="en-US" altLang="en-US" sz="4400" b="1" dirty="0" smtClean="0"/>
              <a:t>(</a:t>
            </a:r>
            <a:r>
              <a:rPr lang="en-US" altLang="en-US" sz="4400" b="1" dirty="0" err="1" smtClean="0"/>
              <a:t>GalOS</a:t>
            </a:r>
            <a:r>
              <a:rPr lang="en-US" altLang="en-US" sz="4400" b="1" dirty="0" smtClean="0"/>
              <a:t>)</a:t>
            </a:r>
            <a:endParaRPr lang="en-US" altLang="en-US" sz="44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1848" y="1815413"/>
            <a:ext cx="8458200" cy="475117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 smtClean="0"/>
              <a:t>Naturally occurring in milk products.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 smtClean="0"/>
              <a:t>It is one of the major oligosaccharide in Japan.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 smtClean="0"/>
              <a:t>It is built from lactose(</a:t>
            </a:r>
            <a:r>
              <a:rPr lang="en-US" altLang="en-US" sz="2600" b="1" dirty="0" smtClean="0"/>
              <a:t>D-glucose </a:t>
            </a:r>
            <a:r>
              <a:rPr lang="en-US" altLang="en-US" sz="2600" dirty="0" smtClean="0"/>
              <a:t>and </a:t>
            </a:r>
            <a:r>
              <a:rPr lang="en-US" altLang="en-US" sz="2600" b="1" dirty="0" smtClean="0"/>
              <a:t>D-galactose</a:t>
            </a:r>
            <a:r>
              <a:rPr lang="en-US" altLang="en-US" sz="2600" dirty="0" smtClean="0"/>
              <a:t>).                       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600" b="1" dirty="0" smtClean="0"/>
              <a:t>G-(Gal)</a:t>
            </a:r>
            <a:r>
              <a:rPr lang="en-US" altLang="en-US" sz="2600" b="1" baseline="-25000" dirty="0" smtClean="0"/>
              <a:t>n</a:t>
            </a:r>
            <a:r>
              <a:rPr lang="en-US" altLang="en-US" sz="2600" b="1" dirty="0" smtClean="0"/>
              <a:t>-Gal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6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600" dirty="0" smtClean="0"/>
              <a:t>       G-Gal                      di-saccharide          33 %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600" dirty="0" smtClean="0"/>
              <a:t>       G-(Gal)</a:t>
            </a:r>
            <a:r>
              <a:rPr lang="en-US" altLang="en-US" sz="2600" b="1" baseline="-25000" dirty="0" smtClean="0"/>
              <a:t>2 </a:t>
            </a:r>
            <a:r>
              <a:rPr lang="en-US" altLang="en-US" sz="2600" dirty="0" smtClean="0"/>
              <a:t>                  tri-saccharide          39 %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600" dirty="0" smtClean="0"/>
              <a:t>       G-(Gal)</a:t>
            </a:r>
            <a:r>
              <a:rPr lang="en-US" altLang="en-US" sz="2600" b="1" baseline="-25000" dirty="0" smtClean="0"/>
              <a:t>3                             </a:t>
            </a:r>
            <a:r>
              <a:rPr lang="en-US" altLang="en-US" sz="2600" dirty="0" smtClean="0"/>
              <a:t>tetra-saccharide    18 %</a:t>
            </a:r>
            <a:endParaRPr lang="en-US" altLang="en-US" sz="2600" b="1" baseline="-25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600" dirty="0" smtClean="0"/>
              <a:t>       G-(Gal)</a:t>
            </a:r>
            <a:r>
              <a:rPr lang="en-US" altLang="en-US" sz="2600" baseline="-25000" dirty="0" smtClean="0"/>
              <a:t>4                            </a:t>
            </a:r>
            <a:r>
              <a:rPr lang="en-US" altLang="en-US" sz="2600" dirty="0" err="1" smtClean="0"/>
              <a:t>penta</a:t>
            </a:r>
            <a:r>
              <a:rPr lang="en-US" altLang="en-US" sz="2600" dirty="0" smtClean="0"/>
              <a:t>-saccharide     7 %  </a:t>
            </a:r>
            <a:r>
              <a:rPr lang="en-US" altLang="en-US" sz="2400" dirty="0" smtClean="0"/>
              <a:t>   </a:t>
            </a:r>
            <a:endParaRPr lang="en-US" altLang="en-US" sz="2800" dirty="0" smtClean="0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2228335" y="4800599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2317921" y="525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2380735" y="569440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2380735" y="6168082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6450227" y="3871785"/>
            <a:ext cx="22798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u="sng" dirty="0"/>
              <a:t>% of mixture</a:t>
            </a:r>
          </a:p>
        </p:txBody>
      </p:sp>
    </p:spTree>
    <p:extLst>
      <p:ext uri="{BB962C8B-B14F-4D97-AF65-F5344CB8AC3E}">
        <p14:creationId xmlns:p14="http://schemas.microsoft.com/office/powerpoint/2010/main" val="1529153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906930C-F4F8-4155-A284-6B46B96C4D1A}" type="slidenum">
              <a:rPr lang="en-US" altLang="en-US" sz="1400"/>
              <a:pPr eaLnBrk="1" hangingPunct="1"/>
              <a:t>19</a:t>
            </a:fld>
            <a:endParaRPr lang="en-US" altLang="en-US" sz="140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372071" y="650789"/>
            <a:ext cx="7898718" cy="1255982"/>
          </a:xfrm>
        </p:spPr>
        <p:txBody>
          <a:bodyPr/>
          <a:lstStyle/>
          <a:p>
            <a:pPr algn="ctr" eaLnBrk="1" hangingPunct="1"/>
            <a:r>
              <a:rPr lang="en-US" altLang="en-US" sz="4400" b="1" dirty="0" err="1" smtClean="0"/>
              <a:t>Galacto</a:t>
            </a:r>
            <a:r>
              <a:rPr lang="en-US" altLang="en-US" sz="4400" b="1" dirty="0" smtClean="0"/>
              <a:t>-oligosaccharides</a:t>
            </a:r>
            <a:br>
              <a:rPr lang="en-US" altLang="en-US" sz="4400" b="1" dirty="0" smtClean="0"/>
            </a:br>
            <a:r>
              <a:rPr lang="en-US" altLang="en-US" sz="4400" b="1" dirty="0" smtClean="0"/>
              <a:t>(</a:t>
            </a:r>
            <a:r>
              <a:rPr lang="en-US" altLang="en-US" sz="4400" b="1" dirty="0" err="1" smtClean="0"/>
              <a:t>GalOS</a:t>
            </a:r>
            <a:r>
              <a:rPr lang="en-US" altLang="en-US" sz="4400" b="1" dirty="0" smtClean="0"/>
              <a:t>)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962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dirty="0" smtClean="0"/>
              <a:t>                               </a:t>
            </a:r>
            <a:r>
              <a:rPr lang="en-US" altLang="en-US" sz="2000" b="1" dirty="0" smtClean="0"/>
              <a:t>Enzyme</a:t>
            </a:r>
            <a:endParaRPr lang="en-US" altLang="en-US" sz="2800" b="1" dirty="0" smtClean="0"/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Lactose + Lactose                        </a:t>
            </a:r>
            <a:r>
              <a:rPr lang="en-US" altLang="en-US" sz="2400" dirty="0" err="1" smtClean="0"/>
              <a:t>GalOS</a:t>
            </a:r>
            <a:r>
              <a:rPr lang="en-US" altLang="en-US" sz="2400" dirty="0" smtClean="0"/>
              <a:t> + G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</a:t>
            </a:r>
          </a:p>
          <a:p>
            <a:pPr eaLnBrk="1" hangingPunct="1">
              <a:buFontTx/>
              <a:buNone/>
            </a:pPr>
            <a:r>
              <a:rPr lang="en-US" altLang="en-US" sz="2400" b="1" u="sng" dirty="0" smtClean="0"/>
              <a:t>Process by-product: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 -  Glucose (</a:t>
            </a:r>
            <a:r>
              <a:rPr lang="en-US" altLang="en-US" sz="2400" i="1" dirty="0" smtClean="0"/>
              <a:t>enzyme inhibitor in the process</a:t>
            </a:r>
            <a:r>
              <a:rPr lang="en-US" altLang="en-US" sz="2400" dirty="0" smtClean="0"/>
              <a:t>).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   -  Galactose (</a:t>
            </a:r>
            <a:r>
              <a:rPr lang="en-US" altLang="en-US" sz="2400" i="1" dirty="0" err="1" smtClean="0"/>
              <a:t>galactocymia</a:t>
            </a:r>
            <a:r>
              <a:rPr lang="en-US" altLang="en-US" sz="2400" i="1" dirty="0" smtClean="0"/>
              <a:t> in the blood</a:t>
            </a:r>
            <a:r>
              <a:rPr lang="en-US" altLang="en-US" sz="2400" dirty="0" smtClean="0"/>
              <a:t>)</a:t>
            </a:r>
          </a:p>
        </p:txBody>
      </p:sp>
      <p:sp>
        <p:nvSpPr>
          <p:cNvPr id="33797" name="Line 4"/>
          <p:cNvSpPr>
            <a:spLocks noChangeShapeType="1"/>
          </p:cNvSpPr>
          <p:nvPr/>
        </p:nvSpPr>
        <p:spPr bwMode="auto">
          <a:xfrm flipV="1">
            <a:off x="3624649" y="3124200"/>
            <a:ext cx="1758778" cy="51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5562600" y="3352800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400"/>
          </a:p>
        </p:txBody>
      </p:sp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4876800" y="3352800"/>
            <a:ext cx="2895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b="1" dirty="0"/>
              <a:t>G-Gal, G-(Ga)</a:t>
            </a:r>
            <a:r>
              <a:rPr lang="en-US" altLang="en-US" sz="1400" b="1" baseline="-25000" dirty="0"/>
              <a:t>2, </a:t>
            </a:r>
            <a:r>
              <a:rPr lang="en-US" altLang="en-US" sz="1400" b="1" dirty="0"/>
              <a:t>G-(Gal)</a:t>
            </a:r>
            <a:r>
              <a:rPr lang="en-US" altLang="en-US" sz="1400" b="1" baseline="-25000" dirty="0"/>
              <a:t>3, </a:t>
            </a:r>
            <a:r>
              <a:rPr lang="en-US" altLang="en-US" sz="1400" b="1" dirty="0"/>
              <a:t>G(Gal)</a:t>
            </a:r>
            <a:r>
              <a:rPr lang="en-US" altLang="en-US" sz="1400" b="1" baseline="-250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75513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220E092-9E3A-4D6B-9B8C-F44B73E538B6}" type="slidenum">
              <a:rPr lang="en-US" altLang="en-US" sz="1400"/>
              <a:pPr eaLnBrk="1" hangingPunct="1"/>
              <a:t>20</a:t>
            </a:fld>
            <a:endParaRPr lang="en-US" alt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sz="4400" b="1" dirty="0" err="1" smtClean="0"/>
              <a:t>GalOS</a:t>
            </a:r>
            <a:r>
              <a:rPr lang="en-US" altLang="en-US" sz="4400" b="1" dirty="0" smtClean="0"/>
              <a:t> Production </a:t>
            </a:r>
            <a:r>
              <a:rPr lang="en-US" altLang="en-US" sz="4400" b="1" dirty="0" smtClean="0">
                <a:solidFill>
                  <a:schemeClr val="tx1"/>
                </a:solidFill>
              </a:rPr>
              <a:t>Enzyme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2227" y="1508350"/>
            <a:ext cx="8035123" cy="513134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u="sng" dirty="0" smtClean="0"/>
              <a:t>Enzyme name</a:t>
            </a:r>
            <a:r>
              <a:rPr lang="en-US" altLang="en-US" sz="2400" dirty="0" smtClean="0"/>
              <a:t>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    </a:t>
            </a:r>
            <a:r>
              <a:rPr lang="en-US" altLang="en-US" sz="2400" i="1" dirty="0" smtClean="0"/>
              <a:t>-  B</a:t>
            </a:r>
            <a:r>
              <a:rPr lang="en-US" altLang="en-US" sz="2400" dirty="0" smtClean="0"/>
              <a:t>-</a:t>
            </a:r>
            <a:r>
              <a:rPr lang="en-US" altLang="en-US" sz="2400" dirty="0" err="1" smtClean="0"/>
              <a:t>galactosidase</a:t>
            </a:r>
            <a:r>
              <a:rPr lang="en-US" altLang="en-US" sz="2400" dirty="0" smtClean="0"/>
              <a:t>   (</a:t>
            </a:r>
            <a:r>
              <a:rPr lang="en-US" altLang="en-US" sz="2400" b="1" i="1" dirty="0" smtClean="0"/>
              <a:t>EC</a:t>
            </a:r>
            <a:r>
              <a:rPr lang="en-US" altLang="en-US" sz="2400" i="1" dirty="0" smtClean="0"/>
              <a:t> </a:t>
            </a:r>
            <a:r>
              <a:rPr lang="en-US" altLang="en-US" sz="2400" b="1" i="1" dirty="0" smtClean="0"/>
              <a:t>3.2.1.22</a:t>
            </a:r>
            <a:r>
              <a:rPr lang="en-US" altLang="en-US" sz="2400" dirty="0" smtClean="0"/>
              <a:t>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      (Also known by the name lactase) 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sz="2400" dirty="0" smtClean="0"/>
              <a:t>    - </a:t>
            </a:r>
            <a:r>
              <a:rPr lang="en-US" altLang="en-US" sz="2400" i="1" dirty="0" smtClean="0"/>
              <a:t>B</a:t>
            </a:r>
            <a:r>
              <a:rPr lang="en-US" altLang="en-US" sz="2400" dirty="0" smtClean="0"/>
              <a:t>-</a:t>
            </a:r>
            <a:r>
              <a:rPr lang="en-US" altLang="en-US" sz="2400" dirty="0" err="1" smtClean="0"/>
              <a:t>galactosyl</a:t>
            </a:r>
            <a:r>
              <a:rPr lang="en-US" altLang="en-US" sz="2400" b="1" dirty="0" smtClean="0"/>
              <a:t> </a:t>
            </a:r>
            <a:r>
              <a:rPr lang="en-US" altLang="en-US" sz="2400" dirty="0" smtClean="0"/>
              <a:t>transferase (</a:t>
            </a:r>
            <a:r>
              <a:rPr lang="en-US" sz="2400" b="1" dirty="0" smtClean="0"/>
              <a:t>EC </a:t>
            </a:r>
            <a:r>
              <a:rPr lang="en-US" sz="2400" b="1" dirty="0"/>
              <a:t>2.4.1.134</a:t>
            </a:r>
            <a:r>
              <a:rPr lang="en-US" altLang="en-US" sz="2400" dirty="0" smtClean="0"/>
              <a:t>)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u="sng" dirty="0" smtClean="0"/>
              <a:t>Microbial source</a:t>
            </a:r>
            <a:r>
              <a:rPr lang="en-US" altLang="en-US" sz="2400" dirty="0" smtClean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       -  </a:t>
            </a:r>
            <a:r>
              <a:rPr lang="en-US" altLang="en-US" sz="2400" i="1" dirty="0" err="1" smtClean="0"/>
              <a:t>Aspergillus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niger</a:t>
            </a:r>
            <a:r>
              <a:rPr lang="en-US" altLang="en-US" sz="2400" i="1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-  </a:t>
            </a:r>
            <a:r>
              <a:rPr lang="en-US" altLang="en-US" sz="2400" i="1" dirty="0" err="1" smtClean="0"/>
              <a:t>Aspergillus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oryzae</a:t>
            </a:r>
            <a:r>
              <a:rPr lang="en-US" altLang="en-US" sz="2400" i="1" dirty="0" smtClean="0"/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-  </a:t>
            </a:r>
            <a:r>
              <a:rPr lang="en-US" altLang="en-US" sz="2400" i="1" dirty="0" err="1" smtClean="0"/>
              <a:t>Kluyveromycin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lactis</a:t>
            </a:r>
            <a:r>
              <a:rPr lang="en-US" altLang="en-US" sz="2400" i="1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-  </a:t>
            </a:r>
            <a:r>
              <a:rPr lang="en-US" altLang="en-US" sz="2400" i="1" dirty="0" err="1" smtClean="0"/>
              <a:t>Kluyveromycin</a:t>
            </a:r>
            <a:r>
              <a:rPr lang="en-US" altLang="en-US" sz="2400" i="1" dirty="0" smtClean="0"/>
              <a:t> </a:t>
            </a:r>
            <a:r>
              <a:rPr lang="en-US" altLang="en-US" sz="2400" i="1" dirty="0" err="1" smtClean="0"/>
              <a:t>Fragili</a:t>
            </a:r>
            <a:r>
              <a:rPr lang="en-US" altLang="en-US" sz="2400" i="1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-  Bacillus </a:t>
            </a:r>
            <a:r>
              <a:rPr lang="en-US" altLang="en-US" sz="2400" i="1" dirty="0" err="1" smtClean="0"/>
              <a:t>circulans</a:t>
            </a:r>
            <a:r>
              <a:rPr lang="en-US" altLang="en-US" sz="2400" i="1" dirty="0" smtClean="0"/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dirty="0" smtClean="0"/>
              <a:t>       </a:t>
            </a:r>
            <a:r>
              <a:rPr lang="en-US" altLang="en-US" sz="2400" dirty="0" smtClean="0"/>
              <a:t>-  </a:t>
            </a:r>
            <a:r>
              <a:rPr lang="en-US" altLang="en-US" sz="2400" i="1" dirty="0" smtClean="0"/>
              <a:t>Streptococcus </a:t>
            </a:r>
            <a:r>
              <a:rPr lang="en-US" altLang="en-US" sz="2400" i="1" dirty="0" err="1" smtClean="0"/>
              <a:t>thermophilus</a:t>
            </a:r>
            <a:r>
              <a:rPr lang="en-US" altLang="en-US" sz="2400" i="1" dirty="0" smtClean="0"/>
              <a:t>.</a:t>
            </a:r>
            <a:r>
              <a:rPr lang="en-US" altLang="en-US" sz="24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5297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935" y="370340"/>
            <a:ext cx="7918295" cy="1063044"/>
          </a:xfrm>
        </p:spPr>
        <p:txBody>
          <a:bodyPr/>
          <a:lstStyle/>
          <a:p>
            <a:pPr algn="ctr"/>
            <a:r>
              <a:rPr lang="en-US" sz="4400" b="1" dirty="0" err="1" smtClean="0"/>
              <a:t>Synbiotics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949" y="2059461"/>
            <a:ext cx="7993281" cy="3303372"/>
          </a:xfrm>
        </p:spPr>
        <p:txBody>
          <a:bodyPr>
            <a:normAutofit/>
          </a:bodyPr>
          <a:lstStyle/>
          <a:p>
            <a:r>
              <a:rPr lang="en-US" sz="2400" dirty="0"/>
              <a:t>the United Nations Food &amp; Agriculture Organization (FAO) recommends that the term "</a:t>
            </a:r>
            <a:r>
              <a:rPr lang="en-US" sz="2400" dirty="0" err="1"/>
              <a:t>synbiotic</a:t>
            </a:r>
            <a:r>
              <a:rPr lang="en-US" sz="2400" dirty="0"/>
              <a:t>" be used only if the net health benefit is </a:t>
            </a:r>
            <a:r>
              <a:rPr lang="en-US" sz="2400" dirty="0" smtClean="0"/>
              <a:t> synergistic</a:t>
            </a:r>
            <a:endParaRPr lang="en-US" sz="2400" dirty="0"/>
          </a:p>
          <a:p>
            <a:r>
              <a:rPr lang="en-US" sz="2400" dirty="0" err="1" smtClean="0"/>
              <a:t>Synbiotic</a:t>
            </a:r>
            <a:r>
              <a:rPr lang="en-US" sz="2400" dirty="0" smtClean="0"/>
              <a:t> </a:t>
            </a:r>
            <a:r>
              <a:rPr lang="en-US" sz="2400" dirty="0"/>
              <a:t>concept was first introduced as “mixtures of probiotics and prebiotics that </a:t>
            </a:r>
            <a:r>
              <a:rPr lang="en-US" sz="2400" dirty="0" smtClean="0"/>
              <a:t>are beneficially to the host.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295736"/>
            <a:ext cx="7055380" cy="1178374"/>
          </a:xfrm>
        </p:spPr>
        <p:txBody>
          <a:bodyPr/>
          <a:lstStyle/>
          <a:p>
            <a:pPr algn="ctr"/>
            <a:r>
              <a:rPr lang="en-US" sz="4000" b="1" dirty="0"/>
              <a:t>Protecting Probiotic</a:t>
            </a:r>
            <a:br>
              <a:rPr lang="en-US" sz="4000" b="1" dirty="0"/>
            </a:br>
            <a:r>
              <a:rPr lang="en-US" sz="4000" b="1" dirty="0"/>
              <a:t> Bacteria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465" y="1639330"/>
            <a:ext cx="8542638" cy="446079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Probiotic bacteria </a:t>
            </a:r>
            <a:r>
              <a:rPr lang="en-US" sz="2400" dirty="0" smtClean="0"/>
              <a:t>play </a:t>
            </a:r>
            <a:r>
              <a:rPr lang="en-US" sz="2400" dirty="0"/>
              <a:t>an important role in promoting and maintaining human </a:t>
            </a:r>
            <a:r>
              <a:rPr lang="en-US" sz="2400" dirty="0" smtClean="0"/>
              <a:t>health.</a:t>
            </a:r>
          </a:p>
          <a:p>
            <a:r>
              <a:rPr lang="en-US" sz="2400" dirty="0"/>
              <a:t>In order, to produce health benefits probiotic strains should be </a:t>
            </a:r>
            <a:r>
              <a:rPr lang="en-US" sz="2400" dirty="0" smtClean="0"/>
              <a:t>in </a:t>
            </a:r>
            <a:r>
              <a:rPr lang="en-US" sz="2400" dirty="0"/>
              <a:t>a viable form </a:t>
            </a:r>
            <a:r>
              <a:rPr lang="en-US" sz="2400" dirty="0" smtClean="0"/>
              <a:t>during: </a:t>
            </a:r>
            <a:r>
              <a:rPr lang="en-US" sz="2400" b="1" dirty="0" smtClean="0"/>
              <a:t>(1)</a:t>
            </a:r>
            <a:r>
              <a:rPr lang="en-US" sz="2400" dirty="0" smtClean="0"/>
              <a:t> its shelf </a:t>
            </a:r>
            <a:r>
              <a:rPr lang="en-US" sz="2400" dirty="0"/>
              <a:t>life until consumption and </a:t>
            </a:r>
            <a:r>
              <a:rPr lang="en-US" sz="2400" b="1" dirty="0" smtClean="0"/>
              <a:t>(2)</a:t>
            </a:r>
            <a:r>
              <a:rPr lang="en-US" sz="2400" dirty="0" smtClean="0"/>
              <a:t> maintain its high </a:t>
            </a:r>
            <a:r>
              <a:rPr lang="en-US" sz="2400" dirty="0"/>
              <a:t>viability throughout the gastrointestinal </a:t>
            </a:r>
            <a:r>
              <a:rPr lang="en-US" sz="2400" dirty="0" smtClean="0"/>
              <a:t>tract.</a:t>
            </a:r>
          </a:p>
          <a:p>
            <a:r>
              <a:rPr lang="en-US" sz="2400" dirty="0" smtClean="0"/>
              <a:t>Experimental data  indicated </a:t>
            </a:r>
            <a:r>
              <a:rPr lang="en-US" sz="2400" dirty="0"/>
              <a:t>free probiotic </a:t>
            </a:r>
            <a:r>
              <a:rPr lang="en-US" sz="2400" dirty="0" smtClean="0"/>
              <a:t>cells have a </a:t>
            </a:r>
            <a:r>
              <a:rPr lang="en-US" sz="2400" dirty="0"/>
              <a:t>poor survival </a:t>
            </a:r>
            <a:r>
              <a:rPr lang="en-US" sz="2400" dirty="0" smtClean="0"/>
              <a:t>rate.</a:t>
            </a:r>
          </a:p>
          <a:p>
            <a:r>
              <a:rPr lang="en-US" sz="2400" dirty="0" smtClean="0"/>
              <a:t>Maintaining  probiotics in a viable form (living cells) is the must approach.</a:t>
            </a:r>
          </a:p>
          <a:p>
            <a:r>
              <a:rPr lang="en-US" sz="2400" dirty="0" smtClean="0"/>
              <a:t>Develop a </a:t>
            </a:r>
            <a:r>
              <a:rPr lang="en-US" sz="2400" dirty="0"/>
              <a:t>physical barrier </a:t>
            </a:r>
            <a:r>
              <a:rPr lang="en-US" sz="2400" dirty="0" smtClean="0"/>
              <a:t>for probiotics to be protected from adverse environmental conditions.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7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25" y="183397"/>
            <a:ext cx="7165186" cy="1307652"/>
          </a:xfrm>
        </p:spPr>
        <p:txBody>
          <a:bodyPr/>
          <a:lstStyle/>
          <a:p>
            <a:pPr algn="ctr"/>
            <a:r>
              <a:rPr lang="en-US" sz="4400" b="1" dirty="0" smtClean="0"/>
              <a:t>Protecting Probiotic</a:t>
            </a:r>
            <a:br>
              <a:rPr lang="en-US" sz="4400" b="1" dirty="0" smtClean="0"/>
            </a:br>
            <a:r>
              <a:rPr lang="en-US" sz="4400" b="1" dirty="0" smtClean="0"/>
              <a:t> </a:t>
            </a:r>
            <a:r>
              <a:rPr lang="en-US" sz="4400" b="1" dirty="0"/>
              <a:t>Bacteria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297" y="1586722"/>
            <a:ext cx="3319847" cy="2444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67" y="4126734"/>
            <a:ext cx="3260451" cy="21500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957" y="4093360"/>
            <a:ext cx="3230254" cy="22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6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98" y="295736"/>
            <a:ext cx="7669426" cy="857561"/>
          </a:xfrm>
        </p:spPr>
        <p:txBody>
          <a:bodyPr/>
          <a:lstStyle/>
          <a:p>
            <a:pPr algn="ctr"/>
            <a:r>
              <a:rPr lang="en-US" sz="4400" b="1" dirty="0" smtClean="0"/>
              <a:t>Microencapsulation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459" y="1499285"/>
            <a:ext cx="7957751" cy="4909751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The </a:t>
            </a:r>
            <a:r>
              <a:rPr lang="en-US" sz="2400" dirty="0" smtClean="0"/>
              <a:t>microencapsulation </a:t>
            </a:r>
            <a:r>
              <a:rPr lang="en-US" sz="2400" dirty="0"/>
              <a:t>techniques enhanced viability of </a:t>
            </a:r>
            <a:r>
              <a:rPr lang="en-US" sz="2400" dirty="0" smtClean="0"/>
              <a:t>Probiotics </a:t>
            </a:r>
            <a:r>
              <a:rPr lang="en-US" sz="2400" dirty="0"/>
              <a:t>in food products as well as in the gastrointestinal tract.</a:t>
            </a:r>
          </a:p>
          <a:p>
            <a:r>
              <a:rPr lang="en-US" sz="2400" dirty="0" smtClean="0"/>
              <a:t>microencapsulation </a:t>
            </a:r>
            <a:r>
              <a:rPr lang="en-US" sz="2400" dirty="0"/>
              <a:t>is a process to entrap active agents </a:t>
            </a:r>
            <a:r>
              <a:rPr lang="en-US" sz="2400" dirty="0" smtClean="0"/>
              <a:t>(probiotic/prebiotic) within </a:t>
            </a:r>
            <a:r>
              <a:rPr lang="en-US" sz="2400" dirty="0"/>
              <a:t>a carrier material and </a:t>
            </a:r>
            <a:r>
              <a:rPr lang="en-US" sz="2400" dirty="0" smtClean="0"/>
              <a:t>convert </a:t>
            </a:r>
            <a:r>
              <a:rPr lang="en-US" sz="2400" dirty="0"/>
              <a:t>them into a powder form for convenient </a:t>
            </a:r>
            <a:r>
              <a:rPr lang="en-US" sz="2400" dirty="0" smtClean="0"/>
              <a:t>use.</a:t>
            </a:r>
          </a:p>
          <a:p>
            <a:r>
              <a:rPr lang="en-US" sz="2400" dirty="0" smtClean="0"/>
              <a:t>microencapsulation  </a:t>
            </a:r>
            <a:r>
              <a:rPr lang="en-US" sz="2400" dirty="0"/>
              <a:t>prevent these microorganisms from multiplying in food that would otherwise change their sensory </a:t>
            </a:r>
            <a:r>
              <a:rPr lang="en-US" sz="2400" dirty="0" smtClean="0"/>
              <a:t>characteristics</a:t>
            </a:r>
          </a:p>
          <a:p>
            <a:r>
              <a:rPr lang="en-US" sz="2400" dirty="0" smtClean="0"/>
              <a:t>In addition, microencapsulation </a:t>
            </a:r>
            <a:r>
              <a:rPr lang="en-US" sz="2400" dirty="0"/>
              <a:t>can promote controlled release and optimize delivery to the site of action.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465" y="370703"/>
            <a:ext cx="8229600" cy="1037967"/>
          </a:xfrm>
        </p:spPr>
        <p:txBody>
          <a:bodyPr/>
          <a:lstStyle/>
          <a:p>
            <a:pPr algn="ctr"/>
            <a:r>
              <a:rPr lang="en-US" sz="4400" b="1" dirty="0" err="1" smtClean="0"/>
              <a:t>Micoencapsulation</a:t>
            </a:r>
            <a:endParaRPr lang="en-US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1482" y="1718753"/>
            <a:ext cx="5151566" cy="35481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26292" y="5577016"/>
            <a:ext cx="6730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 technology </a:t>
            </a:r>
            <a:r>
              <a:rPr lang="en-US" sz="2400" b="1" dirty="0"/>
              <a:t>to Protect Probiotic Bacteria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792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838" y="387178"/>
            <a:ext cx="7541882" cy="1565190"/>
          </a:xfrm>
        </p:spPr>
        <p:txBody>
          <a:bodyPr/>
          <a:lstStyle/>
          <a:p>
            <a:pPr algn="ctr"/>
            <a:r>
              <a:rPr lang="en-US" sz="4000" b="1" dirty="0"/>
              <a:t>Materials </a:t>
            </a:r>
            <a:r>
              <a:rPr lang="en-US" sz="4000" b="1" dirty="0" smtClean="0"/>
              <a:t>used for Microencapsulation</a:t>
            </a:r>
            <a:br>
              <a:rPr lang="en-US" sz="4000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40" y="2084173"/>
            <a:ext cx="6789301" cy="4250724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Various </a:t>
            </a:r>
            <a:r>
              <a:rPr lang="en-US" sz="2400" dirty="0"/>
              <a:t>types of encapsulating materials are </a:t>
            </a:r>
            <a:r>
              <a:rPr lang="en-US" sz="2400" dirty="0" smtClean="0"/>
              <a:t>used </a:t>
            </a:r>
            <a:r>
              <a:rPr lang="en-US" sz="2400" dirty="0"/>
              <a:t>for the </a:t>
            </a:r>
            <a:r>
              <a:rPr lang="en-US" sz="2400" dirty="0" smtClean="0"/>
              <a:t>process.</a:t>
            </a:r>
          </a:p>
          <a:p>
            <a:r>
              <a:rPr lang="en-US" sz="2400" dirty="0" smtClean="0"/>
              <a:t>Namely</a:t>
            </a:r>
            <a:r>
              <a:rPr lang="en-US" sz="2400" dirty="0"/>
              <a:t>, </a:t>
            </a:r>
            <a:r>
              <a:rPr lang="en-US" sz="2400" b="1" dirty="0"/>
              <a:t>alginate</a:t>
            </a:r>
            <a:r>
              <a:rPr lang="en-US" sz="2400" dirty="0"/>
              <a:t>, </a:t>
            </a:r>
            <a:r>
              <a:rPr lang="en-US" sz="2400" b="1" dirty="0"/>
              <a:t>chitosan</a:t>
            </a:r>
            <a:r>
              <a:rPr lang="en-US" sz="2400" dirty="0"/>
              <a:t>, </a:t>
            </a:r>
            <a:r>
              <a:rPr lang="en-US" sz="2400" b="1" dirty="0"/>
              <a:t>carrageenan</a:t>
            </a:r>
            <a:r>
              <a:rPr lang="en-US" sz="2400" dirty="0"/>
              <a:t>, </a:t>
            </a:r>
            <a:r>
              <a:rPr lang="en-US" sz="2400" b="1" dirty="0"/>
              <a:t>gums</a:t>
            </a:r>
            <a:r>
              <a:rPr lang="en-US" sz="2400" dirty="0"/>
              <a:t> (locust bean, </a:t>
            </a:r>
            <a:r>
              <a:rPr lang="en-US" sz="2400" dirty="0" err="1"/>
              <a:t>gellan</a:t>
            </a:r>
            <a:r>
              <a:rPr lang="en-US" sz="2400" dirty="0"/>
              <a:t> gum, xanthan gum, etc.), </a:t>
            </a:r>
            <a:r>
              <a:rPr lang="en-US" sz="2400" b="1" dirty="0"/>
              <a:t>gelatin</a:t>
            </a:r>
            <a:r>
              <a:rPr lang="en-US" sz="2400" dirty="0"/>
              <a:t>, </a:t>
            </a:r>
            <a:r>
              <a:rPr lang="en-US" sz="2400" b="1" dirty="0"/>
              <a:t>whey protein</a:t>
            </a:r>
            <a:r>
              <a:rPr lang="en-US" sz="2400" dirty="0"/>
              <a:t>, </a:t>
            </a:r>
            <a:r>
              <a:rPr lang="en-US" sz="2400" dirty="0" smtClean="0"/>
              <a:t>and </a:t>
            </a:r>
            <a:r>
              <a:rPr lang="en-US" sz="2400" b="1" dirty="0" smtClean="0"/>
              <a:t>starch.</a:t>
            </a:r>
            <a:endParaRPr lang="en-US" sz="2400" dirty="0" smtClean="0"/>
          </a:p>
          <a:p>
            <a:r>
              <a:rPr lang="en-US" sz="2400" dirty="0"/>
              <a:t>The </a:t>
            </a:r>
            <a:r>
              <a:rPr lang="en-US" sz="2400" dirty="0" smtClean="0"/>
              <a:t>selection </a:t>
            </a:r>
            <a:r>
              <a:rPr lang="en-US" sz="2400" dirty="0"/>
              <a:t>of any material depends </a:t>
            </a:r>
            <a:r>
              <a:rPr lang="en-US" sz="2400" dirty="0" smtClean="0"/>
              <a:t>on </a:t>
            </a:r>
            <a:r>
              <a:rPr lang="en-US" sz="2400" b="1" dirty="0" smtClean="0"/>
              <a:t>(1) </a:t>
            </a:r>
            <a:r>
              <a:rPr lang="en-US" sz="2400" dirty="0" smtClean="0"/>
              <a:t>its </a:t>
            </a:r>
            <a:r>
              <a:rPr lang="en-US" sz="2400" dirty="0"/>
              <a:t>capsule forming capability, </a:t>
            </a:r>
            <a:r>
              <a:rPr lang="en-US" sz="2400" b="1" dirty="0" smtClean="0"/>
              <a:t>(2) </a:t>
            </a:r>
            <a:r>
              <a:rPr lang="en-US" sz="2400" dirty="0" smtClean="0"/>
              <a:t>its strength</a:t>
            </a:r>
            <a:r>
              <a:rPr lang="en-US" sz="2400" dirty="0"/>
              <a:t>, </a:t>
            </a:r>
            <a:r>
              <a:rPr lang="en-US" sz="2400" b="1" dirty="0" smtClean="0"/>
              <a:t>(3) </a:t>
            </a:r>
            <a:r>
              <a:rPr lang="en-US" sz="2400" dirty="0" smtClean="0"/>
              <a:t>its enhancing </a:t>
            </a:r>
            <a:r>
              <a:rPr lang="en-US" sz="2400" dirty="0"/>
              <a:t>viability </a:t>
            </a:r>
            <a:r>
              <a:rPr lang="en-US" sz="2400" dirty="0" smtClean="0"/>
              <a:t>of probiotics, </a:t>
            </a:r>
            <a:r>
              <a:rPr lang="en-US" sz="2400" b="1" dirty="0" smtClean="0"/>
              <a:t>(4) </a:t>
            </a:r>
            <a:r>
              <a:rPr lang="en-US" sz="2400" dirty="0"/>
              <a:t>its cheapness, </a:t>
            </a:r>
            <a:r>
              <a:rPr lang="en-US" sz="2400" b="1" dirty="0" smtClean="0"/>
              <a:t>(5) </a:t>
            </a:r>
            <a:r>
              <a:rPr lang="en-US" sz="2400" dirty="0" smtClean="0"/>
              <a:t>its availability</a:t>
            </a:r>
            <a:r>
              <a:rPr lang="en-US" sz="2400" dirty="0"/>
              <a:t>, and </a:t>
            </a:r>
            <a:r>
              <a:rPr lang="en-US" sz="2400" dirty="0" smtClean="0"/>
              <a:t> </a:t>
            </a:r>
            <a:r>
              <a:rPr lang="en-US" sz="2400" b="1" dirty="0" smtClean="0"/>
              <a:t>(6) </a:t>
            </a:r>
            <a:r>
              <a:rPr lang="en-US" sz="2400" dirty="0" smtClean="0"/>
              <a:t>biocompatibility.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23114" y="0"/>
            <a:ext cx="628813" cy="767687"/>
          </a:xfrm>
        </p:spPr>
        <p:txBody>
          <a:bodyPr/>
          <a:lstStyle/>
          <a:p>
            <a:fld id="{46295B16-5BE0-4F35-9EE3-D9C8023CCF89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541" y="3204521"/>
            <a:ext cx="1905961" cy="207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172995"/>
            <a:ext cx="7055380" cy="1317866"/>
          </a:xfrm>
        </p:spPr>
        <p:txBody>
          <a:bodyPr/>
          <a:lstStyle/>
          <a:p>
            <a:pPr algn="ctr"/>
            <a:r>
              <a:rPr lang="en-US" sz="4400" dirty="0" smtClean="0"/>
              <a:t> </a:t>
            </a:r>
            <a:r>
              <a:rPr lang="en-US" sz="4400" b="1" dirty="0" smtClean="0"/>
              <a:t>Microencapsulation</a:t>
            </a:r>
            <a:br>
              <a:rPr lang="en-US" sz="4400" b="1" dirty="0" smtClean="0"/>
            </a:br>
            <a:r>
              <a:rPr lang="en-US" sz="4400" b="1" dirty="0" smtClean="0"/>
              <a:t>Techniques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27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6" y="3550509"/>
            <a:ext cx="3041085" cy="2191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811" y="3550509"/>
            <a:ext cx="3056237" cy="21899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2995" y="1736665"/>
            <a:ext cx="88062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 smtClean="0"/>
              <a:t>The techniques </a:t>
            </a:r>
            <a:r>
              <a:rPr lang="en-US" sz="2400" u="sng" dirty="0"/>
              <a:t>are divided into two parts</a:t>
            </a:r>
            <a:r>
              <a:rPr lang="en-US" sz="2400" dirty="0" smtClean="0"/>
              <a:t>:</a:t>
            </a:r>
          </a:p>
          <a:p>
            <a:pPr marL="342900" indent="-342900">
              <a:buAutoNum type="arabicParenBoth"/>
            </a:pPr>
            <a:r>
              <a:rPr lang="en-US" sz="2400" dirty="0" smtClean="0"/>
              <a:t> Encapsulation process.</a:t>
            </a:r>
          </a:p>
          <a:p>
            <a:pPr marL="342900" indent="-342900">
              <a:buAutoNum type="arabicParenBoth"/>
            </a:pPr>
            <a:r>
              <a:rPr lang="en-US" sz="2400" dirty="0" smtClean="0"/>
              <a:t> Drying process </a:t>
            </a:r>
            <a:r>
              <a:rPr lang="en-US" dirty="0" smtClean="0"/>
              <a:t>(freeze drying , spray drying , fluidized </a:t>
            </a:r>
            <a:r>
              <a:rPr lang="en-US" dirty="0"/>
              <a:t>bed drying 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1265" y="2979794"/>
            <a:ext cx="392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Encapsulation Process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8277" y="5986236"/>
            <a:ext cx="3041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Extrusion </a:t>
            </a:r>
            <a:r>
              <a:rPr lang="en-US" b="1" dirty="0" smtClean="0"/>
              <a:t>Technique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0940" y="5986236"/>
            <a:ext cx="290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Emulsion Technique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13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22" y="294910"/>
            <a:ext cx="7061724" cy="1359177"/>
          </a:xfrm>
        </p:spPr>
        <p:txBody>
          <a:bodyPr/>
          <a:lstStyle/>
          <a:p>
            <a:r>
              <a:rPr lang="en-US" sz="4400" b="1" dirty="0" smtClean="0"/>
              <a:t>Probiotics market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000" y="1654914"/>
            <a:ext cx="8580724" cy="4778838"/>
          </a:xfrm>
        </p:spPr>
        <p:txBody>
          <a:bodyPr>
            <a:normAutofit/>
          </a:bodyPr>
          <a:lstStyle/>
          <a:p>
            <a:r>
              <a:rPr lang="en-US" sz="2400" dirty="0"/>
              <a:t>Food &amp; beverages dominated the application market and accounted for over 80% of the total probiotics </a:t>
            </a:r>
            <a:r>
              <a:rPr lang="en-US" sz="2400" dirty="0" smtClean="0"/>
              <a:t>market.</a:t>
            </a:r>
          </a:p>
          <a:p>
            <a:r>
              <a:rPr lang="en-US" sz="2400" dirty="0"/>
              <a:t>Asia Pacific emerged as </a:t>
            </a:r>
            <a:r>
              <a:rPr lang="en-US" sz="2400" dirty="0" smtClean="0"/>
              <a:t>the most </a:t>
            </a:r>
            <a:r>
              <a:rPr lang="en-US" sz="2400" dirty="0"/>
              <a:t>dominant regional market, accounting for over 50% of the total market share. This owing to the fact that the concept started in Japan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global market for probiotics is expected to reach $ 52.34 billion by </a:t>
            </a:r>
            <a:r>
              <a:rPr lang="en-US" sz="2400" dirty="0" smtClean="0"/>
              <a:t>2020.</a:t>
            </a:r>
          </a:p>
          <a:p>
            <a:r>
              <a:rPr lang="en-US" sz="2400" dirty="0" smtClean="0"/>
              <a:t>Asia </a:t>
            </a:r>
            <a:r>
              <a:rPr lang="en-US" sz="2400" dirty="0"/>
              <a:t>Pacific is also expected to be the fastest growing </a:t>
            </a:r>
            <a:r>
              <a:rPr lang="en-US" sz="2400" dirty="0" smtClean="0"/>
              <a:t>market.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058" y="467920"/>
            <a:ext cx="1626520" cy="101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0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Probiotics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935891"/>
            <a:ext cx="7777840" cy="4110682"/>
          </a:xfrm>
        </p:spPr>
        <p:txBody>
          <a:bodyPr>
            <a:noAutofit/>
          </a:bodyPr>
          <a:lstStyle/>
          <a:p>
            <a:r>
              <a:rPr lang="en-US" sz="2400" dirty="0"/>
              <a:t>In the United States, probiotics are available as dietary supplements </a:t>
            </a:r>
            <a:r>
              <a:rPr lang="en-US" sz="2400" dirty="0" smtClean="0"/>
              <a:t>(capsules</a:t>
            </a:r>
            <a:r>
              <a:rPr lang="en-US" sz="2400" dirty="0"/>
              <a:t>, tablets, and powders) and in dairy foods (such as yogurts with live active cultures). </a:t>
            </a:r>
            <a:endParaRPr lang="en-US" sz="2400" dirty="0" smtClean="0"/>
          </a:p>
          <a:p>
            <a:r>
              <a:rPr lang="en-US" sz="2400" dirty="0" smtClean="0"/>
              <a:t>Probiotics </a:t>
            </a:r>
            <a:r>
              <a:rPr lang="en-US" sz="2400" dirty="0"/>
              <a:t>for human consumption accounted for over 90% of the total </a:t>
            </a:r>
            <a:r>
              <a:rPr lang="en-US" sz="2400" dirty="0" smtClean="0"/>
              <a:t>market, </a:t>
            </a:r>
          </a:p>
          <a:p>
            <a:r>
              <a:rPr lang="en-US" sz="2400" dirty="0" smtClean="0"/>
              <a:t>probiotics </a:t>
            </a:r>
            <a:r>
              <a:rPr lang="en-US" sz="2400" dirty="0"/>
              <a:t>have made significant </a:t>
            </a:r>
            <a:r>
              <a:rPr lang="en-US" sz="2400" dirty="0" smtClean="0"/>
              <a:t>growth </a:t>
            </a:r>
            <a:r>
              <a:rPr lang="en-US" sz="2400" dirty="0"/>
              <a:t>in the animal feed industry and are expected to </a:t>
            </a:r>
            <a:r>
              <a:rPr lang="en-US" sz="2400" dirty="0" smtClean="0"/>
              <a:t>grow.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437" y="452718"/>
            <a:ext cx="1627773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1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/>
              <a:t>Conclusion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368" y="1738183"/>
            <a:ext cx="7844876" cy="396240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Growing consumer awareness regarding gut health has pushed the demand for supplements and dietary </a:t>
            </a:r>
            <a:r>
              <a:rPr lang="en-US" sz="2400" dirty="0" smtClean="0"/>
              <a:t>products. </a:t>
            </a:r>
          </a:p>
          <a:p>
            <a:r>
              <a:rPr lang="en-US" sz="2400" dirty="0" smtClean="0"/>
              <a:t>This awareness has tremendous reflect on probiotics consumption.</a:t>
            </a:r>
          </a:p>
          <a:p>
            <a:r>
              <a:rPr lang="en-US" sz="2400" dirty="0" smtClean="0"/>
              <a:t>Probiotics expected </a:t>
            </a:r>
            <a:r>
              <a:rPr lang="en-US" sz="2400" dirty="0"/>
              <a:t>to play a critical role in market development over the next </a:t>
            </a:r>
            <a:r>
              <a:rPr lang="en-US" sz="2400" dirty="0" smtClean="0"/>
              <a:t>years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Labeling and regulations</a:t>
            </a:r>
            <a:r>
              <a:rPr lang="en-US" sz="2400" dirty="0"/>
              <a:t>, especially in the U.S. and European Union, are also expected to have significant impact on market growth</a:t>
            </a:r>
            <a:r>
              <a:rPr lang="en-US" sz="240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92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261" y="2619633"/>
            <a:ext cx="7055380" cy="1515762"/>
          </a:xfrm>
        </p:spPr>
        <p:txBody>
          <a:bodyPr/>
          <a:lstStyle/>
          <a:p>
            <a:pPr algn="ctr"/>
            <a:r>
              <a:rPr lang="en-US" sz="4400" b="1" dirty="0" smtClean="0"/>
              <a:t>Thank You for your attention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5B16-5BE0-4F35-9EE3-D9C8023CCF8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0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653</TotalTime>
  <Words>1498</Words>
  <Application>Microsoft Office PowerPoint</Application>
  <PresentationFormat>On-screen Show (4:3)</PresentationFormat>
  <Paragraphs>225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Century Gothic</vt:lpstr>
      <vt:lpstr>Tahoma</vt:lpstr>
      <vt:lpstr>Times New Roman</vt:lpstr>
      <vt:lpstr>Wingdings 3</vt:lpstr>
      <vt:lpstr>Ion</vt:lpstr>
      <vt:lpstr>The nature of prebiotics and the impact of prebiotics/probiotics on gut health</vt:lpstr>
      <vt:lpstr>Agenda</vt:lpstr>
      <vt:lpstr>Probiotics</vt:lpstr>
      <vt:lpstr>Probiotoc Microorganisms</vt:lpstr>
      <vt:lpstr>Benefits</vt:lpstr>
      <vt:lpstr>Prebiotics</vt:lpstr>
      <vt:lpstr>Type of prebiotics</vt:lpstr>
      <vt:lpstr>Polysaccarides (Inulins and Oligofructose) </vt:lpstr>
      <vt:lpstr>Oligosaccharides</vt:lpstr>
      <vt:lpstr>Oligosaccharides Substrates Enzymatic process</vt:lpstr>
      <vt:lpstr>Oligosaccharides properties</vt:lpstr>
      <vt:lpstr>Oligosaccharides general benefits</vt:lpstr>
      <vt:lpstr>Oligosaccharides Legal status</vt:lpstr>
      <vt:lpstr>PowerPoint Presentation</vt:lpstr>
      <vt:lpstr>Fructo-oligosaccharide (FOS)</vt:lpstr>
      <vt:lpstr> </vt:lpstr>
      <vt:lpstr>Galacto-Oligosaccharides (Substrate) </vt:lpstr>
      <vt:lpstr>Galcto-oligosaccharides (GalOS)</vt:lpstr>
      <vt:lpstr>Galacto-oligosaccharides (GalOS)</vt:lpstr>
      <vt:lpstr>GalOS Production Enzyme</vt:lpstr>
      <vt:lpstr>Synbiotics</vt:lpstr>
      <vt:lpstr>Protecting Probiotic  Bacteria</vt:lpstr>
      <vt:lpstr>Protecting Probiotic  Bacteria</vt:lpstr>
      <vt:lpstr>Microencapsulation</vt:lpstr>
      <vt:lpstr>Micoencapsulation</vt:lpstr>
      <vt:lpstr>Materials used for Microencapsulation </vt:lpstr>
      <vt:lpstr> Microencapsulation Techniques</vt:lpstr>
      <vt:lpstr>Probiotics market</vt:lpstr>
      <vt:lpstr>Probiotics market</vt:lpstr>
      <vt:lpstr>Conclusion</vt:lpstr>
      <vt:lpstr>Thank You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nature pf prebiotics and the impact of prebiotics/probiotics on gut health</dc:title>
  <dc:creator>Sam Ibrahim</dc:creator>
  <cp:lastModifiedBy>Sam Ibrahim</cp:lastModifiedBy>
  <cp:revision>184</cp:revision>
  <dcterms:created xsi:type="dcterms:W3CDTF">2014-11-04T16:11:28Z</dcterms:created>
  <dcterms:modified xsi:type="dcterms:W3CDTF">2015-08-06T21:12:18Z</dcterms:modified>
</cp:coreProperties>
</file>