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5FE38-1D21-48E5-B1B6-AA70500C23D5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2B2CAE-F2C7-4AD6-87A0-B60CEFADE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80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B2CAE-F2C7-4AD6-87A0-B60CEFADE4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841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B2CAE-F2C7-4AD6-87A0-B60CEFADE4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80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B2CAE-F2C7-4AD6-87A0-B60CEFADE4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222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B2CAE-F2C7-4AD6-87A0-B60CEFADE4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553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A9720C9-933C-41BC-BF4C-7FCCA3576024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4AE2F-DBF9-4CEF-AE25-0D4E9B15F470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E4E9-D24E-4233-8C41-A454C33CCF10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7927C-F29C-47F8-953B-0E201322887B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AF75-A060-421A-8648-B6259316A711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8AF9-F637-416A-8DF1-ED8E29D16720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69321-3786-4076-86F9-8EA01017E180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D8297-D17F-424F-B414-DFBC463F92BD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A5A4-95B9-4DE0-983D-465525FE01F0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0E1D7-09A3-41C8-8FA2-80226B318AFF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859B-8EEE-43E8-ADB0-8AD3BCC28E41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70E50-7142-41CD-B6C1-87DEA9483A5C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5FD89-8371-493C-9846-429CAB737548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3C67-A721-449F-95DB-95BCDD3A733B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F0DF2-DFC8-4C37-BB51-30CFDD1B1393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11707-BDF4-4657-9D91-F3AF30C68041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C8A9A-B6D2-4615-AB13-2B43729F0466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BE548-9F3D-4622-ACA2-9DA7F4344BF7}" type="datetime1">
              <a:rPr lang="en-US" smtClean="0"/>
              <a:t>2/29/2016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198" y="1210963"/>
            <a:ext cx="100501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The History of Biotechnology in Medicine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38832" y="3080950"/>
            <a:ext cx="49509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Osama O. Ibrahim, Ph.D.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Consultant Biotechnology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Bio Innovation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Gurnee IL. USA.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bioinnovation04@yahoo.com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448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411" y="576649"/>
            <a:ext cx="10898659" cy="5791199"/>
          </a:xfrm>
        </p:spPr>
        <p:txBody>
          <a:bodyPr>
            <a:noAutofit/>
          </a:bodyPr>
          <a:lstStyle/>
          <a:p>
            <a:pPr marL="182880" lvl="0" indent="-182880"/>
            <a:r>
              <a:rPr lang="en-US" sz="2800" b="1" dirty="0" smtClean="0">
                <a:solidFill>
                  <a:schemeClr val="bg1"/>
                </a:solidFill>
                <a:effectLst/>
              </a:rPr>
              <a:t> 500 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B.C.:</a:t>
            </a:r>
            <a:r>
              <a:rPr lang="en-US" sz="2800" dirty="0">
                <a:solidFill>
                  <a:schemeClr val="bg1"/>
                </a:solidFill>
                <a:effectLst/>
              </a:rPr>
              <a:t> In China, the first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antibiotic from moldy </a:t>
            </a:r>
            <a:r>
              <a:rPr lang="en-US" sz="2800" dirty="0">
                <a:solidFill>
                  <a:schemeClr val="bg1"/>
                </a:solidFill>
                <a:effectLst/>
              </a:rPr>
              <a:t>soybean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curds to              treat boils.</a:t>
            </a:r>
            <a:endParaRPr lang="en-US" sz="2800" dirty="0">
              <a:solidFill>
                <a:schemeClr val="bg1"/>
              </a:solidFill>
              <a:effectLst/>
            </a:endParaRPr>
          </a:p>
          <a:p>
            <a:pPr marL="182880" lvl="0" indent="-182880"/>
            <a:r>
              <a:rPr lang="en-US" sz="2800" b="1" dirty="0" smtClean="0">
                <a:solidFill>
                  <a:schemeClr val="bg1"/>
                </a:solidFill>
                <a:effectLst/>
              </a:rPr>
              <a:t>100 A.D.: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 In China the </a:t>
            </a:r>
            <a:r>
              <a:rPr lang="en-US" sz="2800" dirty="0">
                <a:solidFill>
                  <a:schemeClr val="bg1"/>
                </a:solidFill>
                <a:effectLst/>
              </a:rPr>
              <a:t>first insecticide is produced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from </a:t>
            </a:r>
            <a:r>
              <a:rPr lang="en-US" sz="2800" dirty="0">
                <a:solidFill>
                  <a:schemeClr val="bg1"/>
                </a:solidFill>
                <a:effectLst/>
              </a:rPr>
              <a:t>powdered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 chrysanthemums plant.</a:t>
            </a:r>
            <a:endParaRPr lang="en-US" sz="2800" dirty="0">
              <a:solidFill>
                <a:schemeClr val="bg1"/>
              </a:solidFill>
              <a:effectLst/>
            </a:endParaRPr>
          </a:p>
          <a:p>
            <a:pPr marL="182880" lvl="0" indent="-182880"/>
            <a:r>
              <a:rPr lang="en-US" sz="2800" b="1" dirty="0" smtClean="0">
                <a:solidFill>
                  <a:schemeClr val="bg1"/>
                </a:solidFill>
                <a:effectLst/>
              </a:rPr>
              <a:t> 1761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 English surgeon Edward Jenner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developed vaccination by  </a:t>
            </a:r>
            <a:r>
              <a:rPr lang="en-US" sz="2800" dirty="0">
                <a:solidFill>
                  <a:schemeClr val="bg1"/>
                </a:solidFill>
                <a:effectLst/>
              </a:rPr>
              <a:t>inoculating a child with a viral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cowpox as a vaccine</a:t>
            </a:r>
            <a:r>
              <a:rPr lang="en-US" sz="2800" dirty="0">
                <a:solidFill>
                  <a:schemeClr val="bg1"/>
                </a:solidFill>
                <a:effectLst/>
              </a:rPr>
              <a:t>.</a:t>
            </a:r>
          </a:p>
          <a:p>
            <a:pPr marL="182880" lvl="0" indent="-182880"/>
            <a:r>
              <a:rPr lang="en-US" sz="2800" b="1" dirty="0" smtClean="0">
                <a:solidFill>
                  <a:schemeClr val="bg1"/>
                </a:solidFill>
                <a:effectLst/>
              </a:rPr>
              <a:t> 1911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 American pathologist Peyton Rous discovers the first cancer-causing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virus.</a:t>
            </a:r>
            <a:endParaRPr lang="en-US" sz="2800" dirty="0">
              <a:effectLst/>
            </a:endParaRPr>
          </a:p>
          <a:p>
            <a:pPr marL="182880" lvl="0" indent="-182880"/>
            <a:r>
              <a:rPr lang="en-US" sz="2800" b="1" dirty="0" smtClean="0">
                <a:solidFill>
                  <a:schemeClr val="bg1"/>
                </a:solidFill>
                <a:effectLst/>
              </a:rPr>
              <a:t> 1928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 Scottish scientist Alexander Fleming discovers penicillin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.</a:t>
            </a:r>
          </a:p>
          <a:p>
            <a:pPr marL="182880" indent="-182880"/>
            <a:r>
              <a:rPr lang="en-US" sz="2800" b="1" dirty="0" smtClean="0">
                <a:solidFill>
                  <a:schemeClr val="bg1"/>
                </a:solidFill>
                <a:effectLst/>
              </a:rPr>
              <a:t> 1942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 Penicillin is mass-produced from fungi for the first time.</a:t>
            </a:r>
          </a:p>
          <a:p>
            <a:pPr marL="182880" lvl="0" indent="-182880"/>
            <a:endParaRPr lang="en-US" sz="2800" dirty="0">
              <a:solidFill>
                <a:schemeClr val="bg1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492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345989"/>
            <a:ext cx="11203460" cy="6186615"/>
          </a:xfrm>
        </p:spPr>
        <p:txBody>
          <a:bodyPr>
            <a:normAutofit fontScale="92500"/>
          </a:bodyPr>
          <a:lstStyle/>
          <a:p>
            <a:pPr marL="0" lvl="0" indent="0"/>
            <a:r>
              <a:rPr lang="en-US" sz="2800" b="1" dirty="0" smtClean="0">
                <a:solidFill>
                  <a:schemeClr val="bg1"/>
                </a:solidFill>
                <a:effectLst/>
              </a:rPr>
              <a:t> 1943: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Rutgers University professor Waxman discovered streptomycin.</a:t>
            </a:r>
          </a:p>
          <a:p>
            <a:pPr marL="0" lvl="0" indent="0"/>
            <a:r>
              <a:rPr lang="en-US" sz="2800" b="1" dirty="0" smtClean="0">
                <a:solidFill>
                  <a:schemeClr val="bg1"/>
                </a:solidFill>
                <a:effectLst/>
              </a:rPr>
              <a:t> 1950s: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The </a:t>
            </a:r>
            <a:r>
              <a:rPr lang="en-US" sz="2800" dirty="0">
                <a:solidFill>
                  <a:schemeClr val="bg1"/>
                </a:solidFill>
                <a:effectLst/>
              </a:rPr>
              <a:t>first synthetic antibiotic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is </a:t>
            </a:r>
            <a:r>
              <a:rPr lang="en-US" sz="2800" dirty="0">
                <a:solidFill>
                  <a:schemeClr val="bg1"/>
                </a:solidFill>
                <a:effectLst/>
              </a:rPr>
              <a:t>created.</a:t>
            </a:r>
          </a:p>
          <a:p>
            <a:pPr marL="0" lvl="0" indent="0"/>
            <a:r>
              <a:rPr lang="en-US" sz="2800" b="1" dirty="0" smtClean="0">
                <a:solidFill>
                  <a:schemeClr val="bg1"/>
                </a:solidFill>
                <a:effectLst/>
              </a:rPr>
              <a:t> 1951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 Artificial insemination of livestock is accomplished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using semen.</a:t>
            </a:r>
          </a:p>
          <a:p>
            <a:pPr marL="0" lvl="0" indent="0"/>
            <a:r>
              <a:rPr lang="en-US" sz="2800" b="1" dirty="0" smtClean="0">
                <a:solidFill>
                  <a:schemeClr val="bg1"/>
                </a:solidFill>
                <a:effectLst/>
              </a:rPr>
              <a:t> 1952: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The discovery of double helix DNA (J. Watson &amp; F. Crick)</a:t>
            </a:r>
          </a:p>
          <a:p>
            <a:pPr marL="0" lvl="0" indent="0"/>
            <a:r>
              <a:rPr lang="en-US" sz="2800" b="1" dirty="0" smtClean="0">
                <a:solidFill>
                  <a:schemeClr val="bg1"/>
                </a:solidFill>
                <a:effectLst/>
              </a:rPr>
              <a:t> 1958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 DNA is made in a test tube for the first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time (Arthur Kornberg).</a:t>
            </a:r>
            <a:endParaRPr lang="en-US" sz="2800" dirty="0">
              <a:solidFill>
                <a:schemeClr val="bg1"/>
              </a:solidFill>
              <a:effectLst/>
            </a:endParaRPr>
          </a:p>
          <a:p>
            <a:pPr marL="0" lvl="0" indent="0"/>
            <a:r>
              <a:rPr lang="en-US" sz="2800" b="1" dirty="0" smtClean="0">
                <a:solidFill>
                  <a:schemeClr val="bg1"/>
                </a:solidFill>
                <a:effectLst/>
              </a:rPr>
              <a:t> 1978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 Recombinant human insulin is produced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in </a:t>
            </a:r>
            <a:r>
              <a:rPr lang="en-US" sz="2800" i="1" dirty="0" smtClean="0">
                <a:solidFill>
                  <a:schemeClr val="bg1"/>
                </a:solidFill>
                <a:effectLst/>
              </a:rPr>
              <a:t>E. coli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for </a:t>
            </a:r>
            <a:r>
              <a:rPr lang="en-US" sz="2800" dirty="0">
                <a:solidFill>
                  <a:schemeClr val="bg1"/>
                </a:solidFill>
                <a:effectLst/>
              </a:rPr>
              <a:t>the first time.</a:t>
            </a:r>
          </a:p>
          <a:p>
            <a:pPr marL="0" lvl="0" indent="0"/>
            <a:r>
              <a:rPr lang="en-US" sz="2800" b="1" dirty="0" smtClean="0">
                <a:solidFill>
                  <a:schemeClr val="bg1"/>
                </a:solidFill>
                <a:effectLst/>
              </a:rPr>
              <a:t> 1979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Recombinant Human </a:t>
            </a:r>
            <a:r>
              <a:rPr lang="en-US" sz="2800">
                <a:solidFill>
                  <a:schemeClr val="bg1"/>
                </a:solidFill>
                <a:effectLst/>
              </a:rPr>
              <a:t>growth </a:t>
            </a:r>
            <a:r>
              <a:rPr lang="en-US" sz="2800" smtClean="0">
                <a:solidFill>
                  <a:schemeClr val="bg1"/>
                </a:solidFill>
                <a:effectLst/>
              </a:rPr>
              <a:t>hormone (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HGH-</a:t>
            </a:r>
            <a:r>
              <a:rPr lang="en-US" sz="2800" dirty="0" err="1" smtClean="0">
                <a:solidFill>
                  <a:schemeClr val="bg1"/>
                </a:solidFill>
                <a:effectLst/>
              </a:rPr>
              <a:t>Protropin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) </a:t>
            </a:r>
            <a:r>
              <a:rPr lang="en-US" sz="2800" dirty="0">
                <a:solidFill>
                  <a:schemeClr val="bg1"/>
                </a:solidFill>
                <a:effectLst/>
              </a:rPr>
              <a:t>is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produced </a:t>
            </a:r>
            <a:r>
              <a:rPr lang="en-US" sz="2800" dirty="0">
                <a:solidFill>
                  <a:schemeClr val="bg1"/>
                </a:solidFill>
                <a:effectLst/>
              </a:rPr>
              <a:t>for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the</a:t>
            </a:r>
          </a:p>
          <a:p>
            <a:pPr marL="0" lvl="0" indent="0">
              <a:buNone/>
            </a:pPr>
            <a:r>
              <a:rPr lang="en-US" sz="2800" dirty="0" smtClean="0">
                <a:solidFill>
                  <a:schemeClr val="bg1"/>
                </a:solidFill>
                <a:effectLst/>
              </a:rPr>
              <a:t>   first </a:t>
            </a:r>
            <a:r>
              <a:rPr lang="en-US" sz="2800" dirty="0">
                <a:solidFill>
                  <a:schemeClr val="bg1"/>
                </a:solidFill>
                <a:effectLst/>
              </a:rPr>
              <a:t>time.</a:t>
            </a:r>
          </a:p>
          <a:p>
            <a:pPr marL="0" lvl="0" indent="0"/>
            <a:r>
              <a:rPr lang="en-US" sz="2800" b="1" dirty="0" smtClean="0">
                <a:solidFill>
                  <a:schemeClr val="bg1"/>
                </a:solidFill>
                <a:effectLst/>
              </a:rPr>
              <a:t> 1980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 Smallpox is globally eradicated following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20 year vaccinations.</a:t>
            </a:r>
          </a:p>
          <a:p>
            <a:pPr marL="0" indent="0"/>
            <a:r>
              <a:rPr lang="en-US" sz="2800" dirty="0" smtClean="0">
                <a:solidFill>
                  <a:schemeClr val="bg1"/>
                </a:solidFill>
                <a:effectLst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1980:</a:t>
            </a:r>
            <a:r>
              <a:rPr lang="en-US" sz="2800" dirty="0">
                <a:solidFill>
                  <a:schemeClr val="bg1"/>
                </a:solidFill>
                <a:effectLst/>
              </a:rPr>
              <a:t> The U.S. Supreme Court approves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patenting organisms.</a:t>
            </a:r>
            <a:endParaRPr lang="en-US" sz="2800" dirty="0">
              <a:solidFill>
                <a:schemeClr val="bg1"/>
              </a:solidFill>
              <a:effectLst/>
            </a:endParaRPr>
          </a:p>
          <a:p>
            <a:pPr marL="0" lvl="0" indent="0"/>
            <a:endParaRPr lang="en-US" sz="2800" dirty="0">
              <a:solidFill>
                <a:schemeClr val="bg1"/>
              </a:solidFill>
              <a:effectLst/>
            </a:endParaRPr>
          </a:p>
          <a:p>
            <a:endParaRPr lang="en-US" sz="2800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862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973" y="403654"/>
            <a:ext cx="10544432" cy="6120713"/>
          </a:xfrm>
        </p:spPr>
        <p:txBody>
          <a:bodyPr>
            <a:noAutofit/>
          </a:bodyPr>
          <a:lstStyle/>
          <a:p>
            <a:pPr lvl="0"/>
            <a:r>
              <a:rPr lang="en-US" sz="2800" b="1" dirty="0" smtClean="0">
                <a:solidFill>
                  <a:schemeClr val="bg1"/>
                </a:solidFill>
                <a:effectLst/>
              </a:rPr>
              <a:t>1981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 Scientists at Ohio University produce the first transgenic animals by transferring genes from other animals into mice.</a:t>
            </a:r>
          </a:p>
          <a:p>
            <a:pPr lvl="0"/>
            <a:r>
              <a:rPr lang="en-US" sz="2800" b="1" dirty="0">
                <a:solidFill>
                  <a:schemeClr val="bg1"/>
                </a:solidFill>
                <a:effectLst/>
              </a:rPr>
              <a:t>1982:</a:t>
            </a:r>
            <a:r>
              <a:rPr lang="en-US" sz="2800" dirty="0">
                <a:solidFill>
                  <a:schemeClr val="bg1"/>
                </a:solidFill>
                <a:effectLst/>
              </a:rPr>
              <a:t> The first recombinant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vaccine </a:t>
            </a:r>
            <a:r>
              <a:rPr lang="en-US" sz="2800" dirty="0">
                <a:solidFill>
                  <a:schemeClr val="bg1"/>
                </a:solidFill>
                <a:effectLst/>
              </a:rPr>
              <a:t>for livestock is developed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.</a:t>
            </a:r>
          </a:p>
          <a:p>
            <a:r>
              <a:rPr lang="en-US" sz="2800" b="1" dirty="0">
                <a:solidFill>
                  <a:schemeClr val="bg1"/>
                </a:solidFill>
                <a:effectLst/>
              </a:rPr>
              <a:t>1982:</a:t>
            </a:r>
            <a:r>
              <a:rPr lang="en-US" sz="2800" dirty="0">
                <a:solidFill>
                  <a:schemeClr val="bg1"/>
                </a:solidFill>
                <a:effectLst/>
              </a:rPr>
              <a:t> The first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biotechnology </a:t>
            </a:r>
            <a:r>
              <a:rPr lang="en-US" sz="2800" dirty="0">
                <a:solidFill>
                  <a:schemeClr val="bg1"/>
                </a:solidFill>
                <a:effectLst/>
              </a:rPr>
              <a:t>drug,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a human insulin [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discovered in 1978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] </a:t>
            </a:r>
            <a:r>
              <a:rPr lang="en-US" sz="2800" dirty="0">
                <a:solidFill>
                  <a:schemeClr val="bg1"/>
                </a:solidFill>
                <a:effectLst/>
              </a:rPr>
              <a:t>is approved by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FDA and produced on large scale. </a:t>
            </a:r>
          </a:p>
          <a:p>
            <a:pPr lvl="0"/>
            <a:r>
              <a:rPr lang="en-US" sz="2800" b="1" dirty="0">
                <a:solidFill>
                  <a:schemeClr val="bg1"/>
                </a:solidFill>
                <a:effectLst/>
              </a:rPr>
              <a:t>1985:</a:t>
            </a:r>
            <a:r>
              <a:rPr lang="en-US" sz="2800" dirty="0">
                <a:solidFill>
                  <a:schemeClr val="bg1"/>
                </a:solidFill>
                <a:effectLst/>
              </a:rPr>
              <a:t> Genetic markers are found for kidney disease and cystic fibrosis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.</a:t>
            </a:r>
          </a:p>
          <a:p>
            <a:pPr lvl="0"/>
            <a:r>
              <a:rPr lang="en-US" sz="2800" b="1" dirty="0">
                <a:solidFill>
                  <a:schemeClr val="bg1"/>
                </a:solidFill>
                <a:effectLst/>
              </a:rPr>
              <a:t>1986:</a:t>
            </a:r>
            <a:r>
              <a:rPr lang="en-US" sz="2800" dirty="0">
                <a:solidFill>
                  <a:schemeClr val="bg1"/>
                </a:solidFill>
                <a:effectLst/>
              </a:rPr>
              <a:t> The first recombinant vaccine for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humans [</a:t>
            </a:r>
            <a:r>
              <a:rPr lang="en-US" sz="2800" dirty="0" err="1" smtClean="0">
                <a:solidFill>
                  <a:srgbClr val="FFFF00"/>
                </a:solidFill>
                <a:effectLst/>
              </a:rPr>
              <a:t>HBsAg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] for </a:t>
            </a:r>
            <a:r>
              <a:rPr lang="en-US" sz="2800" dirty="0">
                <a:solidFill>
                  <a:schemeClr val="bg1"/>
                </a:solidFill>
                <a:effectLst/>
              </a:rPr>
              <a:t>hepatitis B, is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approved by FDA.</a:t>
            </a:r>
          </a:p>
          <a:p>
            <a:r>
              <a:rPr lang="en-US" sz="2800" b="1" dirty="0">
                <a:solidFill>
                  <a:schemeClr val="bg1"/>
                </a:solidFill>
                <a:effectLst/>
              </a:rPr>
              <a:t>1986:</a:t>
            </a:r>
            <a:r>
              <a:rPr lang="en-US" sz="2800" dirty="0">
                <a:solidFill>
                  <a:schemeClr val="bg1"/>
                </a:solidFill>
                <a:effectLst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Interferon-</a:t>
            </a:r>
            <a:r>
              <a:rPr lang="el-GR" sz="28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 </a:t>
            </a:r>
            <a:r>
              <a:rPr lang="en-US" sz="2800" dirty="0">
                <a:solidFill>
                  <a:schemeClr val="bg1"/>
                </a:solidFill>
                <a:effectLst/>
              </a:rPr>
              <a:t>becomes the first anticancer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drug [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for hematological malignancy treatment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] </a:t>
            </a:r>
            <a:r>
              <a:rPr lang="en-US" sz="2800" dirty="0">
                <a:solidFill>
                  <a:schemeClr val="bg1"/>
                </a:solidFill>
                <a:effectLst/>
              </a:rPr>
              <a:t>produced through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biotechnology.</a:t>
            </a:r>
            <a:endParaRPr lang="en-US" sz="2800" dirty="0">
              <a:solidFill>
                <a:schemeClr val="bg1"/>
              </a:solidFill>
              <a:effectLst/>
            </a:endParaRPr>
          </a:p>
          <a:p>
            <a:pPr lvl="0"/>
            <a:endParaRPr lang="en-US" sz="2800" dirty="0">
              <a:solidFill>
                <a:schemeClr val="bg1"/>
              </a:solidFill>
              <a:effectLst/>
            </a:endParaRPr>
          </a:p>
          <a:p>
            <a:endParaRPr lang="en-US" sz="2800" dirty="0">
              <a:solidFill>
                <a:schemeClr val="bg1"/>
              </a:solidFill>
              <a:effectLst/>
            </a:endParaRPr>
          </a:p>
          <a:p>
            <a:pPr lvl="0"/>
            <a:endParaRPr lang="en-US" sz="2800" dirty="0">
              <a:solidFill>
                <a:schemeClr val="bg1"/>
              </a:solidFill>
              <a:effectLst/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662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643" y="560173"/>
            <a:ext cx="10626811" cy="6013621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800" b="1" dirty="0" smtClean="0">
                <a:solidFill>
                  <a:schemeClr val="bg1"/>
                </a:solidFill>
                <a:effectLst/>
              </a:rPr>
              <a:t>1990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 The first successful gene therapy is performed on a 4-year-old girl suffering from an immune disorder.</a:t>
            </a:r>
          </a:p>
          <a:p>
            <a:pPr lvl="0"/>
            <a:r>
              <a:rPr lang="en-US" sz="2800" b="1" dirty="0">
                <a:solidFill>
                  <a:schemeClr val="bg1"/>
                </a:solidFill>
                <a:effectLst/>
              </a:rPr>
              <a:t>1992:</a:t>
            </a:r>
            <a:r>
              <a:rPr lang="en-US" sz="2800" dirty="0">
                <a:solidFill>
                  <a:schemeClr val="bg1"/>
                </a:solidFill>
                <a:effectLst/>
              </a:rPr>
              <a:t> FDA approves bovine somatotropin (BST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), a hormone to increase </a:t>
            </a:r>
            <a:r>
              <a:rPr lang="en-US" sz="2800" dirty="0">
                <a:solidFill>
                  <a:schemeClr val="bg1"/>
                </a:solidFill>
                <a:effectLst/>
              </a:rPr>
              <a:t>milk production in dairy cows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.</a:t>
            </a:r>
          </a:p>
          <a:p>
            <a:r>
              <a:rPr lang="en-US" sz="2800" b="1" dirty="0">
                <a:solidFill>
                  <a:schemeClr val="bg1"/>
                </a:solidFill>
                <a:effectLst/>
              </a:rPr>
              <a:t>1993:</a:t>
            </a:r>
            <a:r>
              <a:rPr lang="en-US" sz="2800" dirty="0">
                <a:solidFill>
                  <a:schemeClr val="bg1"/>
                </a:solidFill>
                <a:effectLst/>
              </a:rPr>
              <a:t> FDA approves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Interferon </a:t>
            </a:r>
            <a:r>
              <a:rPr lang="en-US" sz="2800" dirty="0">
                <a:solidFill>
                  <a:schemeClr val="bg1"/>
                </a:solidFill>
                <a:effectLst/>
              </a:rPr>
              <a:t>beta1b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(Beta-</a:t>
            </a:r>
            <a:r>
              <a:rPr lang="en-US" sz="2800" dirty="0" err="1" smtClean="0">
                <a:solidFill>
                  <a:schemeClr val="bg1"/>
                </a:solidFill>
                <a:effectLst/>
              </a:rPr>
              <a:t>seron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®), that </a:t>
            </a:r>
            <a:r>
              <a:rPr lang="en-US" sz="2800" dirty="0">
                <a:solidFill>
                  <a:schemeClr val="bg1"/>
                </a:solidFill>
                <a:effectLst/>
              </a:rPr>
              <a:t>have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a </a:t>
            </a:r>
            <a:r>
              <a:rPr lang="en-US" sz="2800" dirty="0">
                <a:solidFill>
                  <a:schemeClr val="bg1"/>
                </a:solidFill>
                <a:effectLst/>
              </a:rPr>
              <a:t>major impact on multiple sclerosis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(MS) treatment.</a:t>
            </a:r>
          </a:p>
          <a:p>
            <a:pPr lvl="0"/>
            <a:r>
              <a:rPr lang="en-US" sz="2800" b="1" dirty="0">
                <a:solidFill>
                  <a:schemeClr val="bg1"/>
                </a:solidFill>
                <a:effectLst/>
              </a:rPr>
              <a:t>1994:</a:t>
            </a:r>
            <a:r>
              <a:rPr lang="en-US" sz="2800" dirty="0">
                <a:solidFill>
                  <a:schemeClr val="bg1"/>
                </a:solidFill>
                <a:effectLst/>
              </a:rPr>
              <a:t> The first breast cancer gene is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discovered (two abnormal  BRCA1&amp; BRCA2). [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The two normal genes produce tumor suppressor protein that repair cell damage and keep breast cell grew normally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].</a:t>
            </a:r>
          </a:p>
          <a:p>
            <a:r>
              <a:rPr lang="en-US" sz="2800" b="1" dirty="0">
                <a:solidFill>
                  <a:schemeClr val="bg1"/>
                </a:solidFill>
                <a:effectLst/>
              </a:rPr>
              <a:t>1994:</a:t>
            </a:r>
            <a:r>
              <a:rPr lang="en-US" sz="2800" dirty="0">
                <a:solidFill>
                  <a:schemeClr val="bg1"/>
                </a:solidFill>
                <a:effectLst/>
              </a:rPr>
              <a:t> United States certified polio-free by the International Commission for the Certification of Polio Eradication.</a:t>
            </a:r>
          </a:p>
          <a:p>
            <a:pPr lvl="0"/>
            <a:endParaRPr lang="en-US" sz="2800" dirty="0">
              <a:solidFill>
                <a:schemeClr val="bg1"/>
              </a:solidFill>
              <a:effectLst/>
            </a:endParaRPr>
          </a:p>
          <a:p>
            <a:endParaRPr lang="en-US" sz="2800" dirty="0">
              <a:solidFill>
                <a:schemeClr val="bg1"/>
              </a:solidFill>
              <a:effectLst/>
            </a:endParaRPr>
          </a:p>
          <a:p>
            <a:pPr lvl="0"/>
            <a:endParaRPr lang="en-US" sz="2800" dirty="0">
              <a:solidFill>
                <a:schemeClr val="bg1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942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455" y="205946"/>
            <a:ext cx="10643286" cy="6507892"/>
          </a:xfrm>
        </p:spPr>
        <p:txBody>
          <a:bodyPr>
            <a:normAutofit fontScale="92500"/>
          </a:bodyPr>
          <a:lstStyle/>
          <a:p>
            <a:pPr lvl="0"/>
            <a:r>
              <a:rPr lang="en-US" sz="2800" b="1" dirty="0" smtClean="0">
                <a:solidFill>
                  <a:schemeClr val="bg1"/>
                </a:solidFill>
                <a:effectLst/>
              </a:rPr>
              <a:t>1995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 Gene therapy, immune-system modulation and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recombinant antibodies are entered </a:t>
            </a:r>
            <a:r>
              <a:rPr lang="en-US" sz="2800" dirty="0">
                <a:solidFill>
                  <a:schemeClr val="bg1"/>
                </a:solidFill>
                <a:effectLst/>
              </a:rPr>
              <a:t>the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clinic trials for </a:t>
            </a:r>
            <a:r>
              <a:rPr lang="en-US" sz="2800" dirty="0">
                <a:solidFill>
                  <a:schemeClr val="bg1"/>
                </a:solidFill>
                <a:effectLst/>
              </a:rPr>
              <a:t>war against cancer.</a:t>
            </a:r>
          </a:p>
          <a:p>
            <a:pPr lvl="0"/>
            <a:r>
              <a:rPr lang="en-US" sz="2800" b="1" dirty="0">
                <a:solidFill>
                  <a:schemeClr val="bg1"/>
                </a:solidFill>
                <a:effectLst/>
              </a:rPr>
              <a:t>1996:</a:t>
            </a:r>
            <a:r>
              <a:rPr lang="en-US" sz="2800" dirty="0">
                <a:solidFill>
                  <a:schemeClr val="bg1"/>
                </a:solidFill>
                <a:effectLst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Gene </a:t>
            </a:r>
            <a:r>
              <a:rPr lang="en-US" sz="2800" dirty="0">
                <a:solidFill>
                  <a:schemeClr val="bg1"/>
                </a:solidFill>
                <a:effectLst/>
              </a:rPr>
              <a:t>associated with Parkinson’s disease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[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lack of dopamine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] are discovered (these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mutant genes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are: LRRK2-PARK2, PARK7, PINK1 &amp; SNCA)</a:t>
            </a:r>
            <a:endParaRPr lang="en-US" sz="2800" dirty="0">
              <a:solidFill>
                <a:schemeClr val="bg1"/>
              </a:solidFill>
              <a:effectLst/>
            </a:endParaRPr>
          </a:p>
          <a:p>
            <a:pPr lvl="0"/>
            <a:r>
              <a:rPr lang="en-US" sz="2800" b="1" dirty="0" smtClean="0">
                <a:solidFill>
                  <a:schemeClr val="bg1"/>
                </a:solidFill>
                <a:effectLst/>
              </a:rPr>
              <a:t>1997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 A sheep named Dolly in Scotland becomes the first animal cloned from an adult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somatic cells, [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somatic cell nuclear transfer process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] .</a:t>
            </a:r>
          </a:p>
          <a:p>
            <a:r>
              <a:rPr lang="en-US" sz="2800" b="1" dirty="0">
                <a:solidFill>
                  <a:schemeClr val="bg1"/>
                </a:solidFill>
                <a:effectLst/>
              </a:rPr>
              <a:t>1998:</a:t>
            </a:r>
            <a:r>
              <a:rPr lang="en-US" sz="2800" dirty="0">
                <a:solidFill>
                  <a:schemeClr val="bg1"/>
                </a:solidFill>
                <a:effectLst/>
              </a:rPr>
              <a:t> FDA approves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the monoclonal-antibody (Herceptin®) [</a:t>
            </a:r>
            <a:r>
              <a:rPr lang="en-US" sz="2800" i="1" dirty="0" smtClean="0">
                <a:solidFill>
                  <a:srgbClr val="FFFF00"/>
                </a:solidFill>
                <a:effectLst/>
              </a:rPr>
              <a:t>humanized </a:t>
            </a:r>
            <a:r>
              <a:rPr lang="en-US" sz="2800" i="1" dirty="0">
                <a:solidFill>
                  <a:srgbClr val="FFFF00"/>
                </a:solidFill>
                <a:effectLst/>
              </a:rPr>
              <a:t>IgG1 kappa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], breast </a:t>
            </a:r>
            <a:r>
              <a:rPr lang="en-US" sz="2800" dirty="0">
                <a:solidFill>
                  <a:schemeClr val="bg1"/>
                </a:solidFill>
                <a:effectLst/>
              </a:rPr>
              <a:t>cancer drug for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 patients with tumor overexpressing </a:t>
            </a:r>
            <a:r>
              <a:rPr lang="en-US" sz="2800" dirty="0">
                <a:solidFill>
                  <a:schemeClr val="bg1"/>
                </a:solidFill>
                <a:effectLst/>
              </a:rPr>
              <a:t>the HER2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receptor (Human Epidermal growth factor Receptor-2).</a:t>
            </a:r>
          </a:p>
          <a:p>
            <a:r>
              <a:rPr lang="en-US" sz="2800" b="1" dirty="0" smtClean="0">
                <a:solidFill>
                  <a:schemeClr val="bg1"/>
                </a:solidFill>
                <a:effectLst/>
              </a:rPr>
              <a:t>1999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 A diagnostic test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for identification </a:t>
            </a:r>
            <a:r>
              <a:rPr lang="en-US" sz="2800" dirty="0">
                <a:solidFill>
                  <a:schemeClr val="bg1"/>
                </a:solidFill>
                <a:effectLst/>
              </a:rPr>
              <a:t>of </a:t>
            </a:r>
            <a:r>
              <a:rPr lang="en-US" sz="2800" b="1" dirty="0" smtClean="0">
                <a:solidFill>
                  <a:schemeClr val="bg1"/>
                </a:solidFill>
                <a:effectLst/>
              </a:rPr>
              <a:t>BSE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 (Bovine Spongiform </a:t>
            </a:r>
            <a:r>
              <a:rPr lang="en-US" sz="2800" dirty="0">
                <a:solidFill>
                  <a:schemeClr val="bg1"/>
                </a:solidFill>
                <a:effectLst/>
              </a:rPr>
              <a:t>Encephalopathy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known by </a:t>
            </a:r>
            <a:r>
              <a:rPr lang="en-US" sz="2800" dirty="0">
                <a:solidFill>
                  <a:schemeClr val="bg1"/>
                </a:solidFill>
                <a:effectLst/>
              </a:rPr>
              <a:t>“mad cow” disease) and </a:t>
            </a:r>
            <a:r>
              <a:rPr lang="en-US" sz="2800" b="1" dirty="0" smtClean="0">
                <a:solidFill>
                  <a:schemeClr val="bg1"/>
                </a:solidFill>
                <a:effectLst/>
              </a:rPr>
              <a:t>CJD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 (Creutzfeldt-Jakob Disease) </a:t>
            </a:r>
            <a:r>
              <a:rPr lang="en-US" sz="2800" dirty="0">
                <a:solidFill>
                  <a:schemeClr val="bg1"/>
                </a:solidFill>
                <a:effectLst/>
              </a:rPr>
              <a:t>.</a:t>
            </a:r>
          </a:p>
          <a:p>
            <a:endParaRPr lang="en-US" sz="2800" dirty="0">
              <a:solidFill>
                <a:schemeClr val="bg1"/>
              </a:solidFill>
              <a:effectLst/>
            </a:endParaRPr>
          </a:p>
          <a:p>
            <a:pPr lvl="0"/>
            <a:endParaRPr lang="en-US" sz="2800" dirty="0">
              <a:solidFill>
                <a:schemeClr val="bg1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381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4357" y="362466"/>
            <a:ext cx="10676238" cy="6145426"/>
          </a:xfrm>
        </p:spPr>
        <p:txBody>
          <a:bodyPr>
            <a:normAutofit/>
          </a:bodyPr>
          <a:lstStyle/>
          <a:p>
            <a:pPr lvl="0"/>
            <a:r>
              <a:rPr lang="en-US" sz="2800" b="1" dirty="0" smtClean="0">
                <a:solidFill>
                  <a:schemeClr val="bg1"/>
                </a:solidFill>
                <a:effectLst/>
              </a:rPr>
              <a:t>2001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 FDA approves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a first tyrosine-kinase inhibitor </a:t>
            </a:r>
            <a:r>
              <a:rPr lang="en-US" sz="2800" dirty="0">
                <a:solidFill>
                  <a:schemeClr val="bg1"/>
                </a:solidFill>
                <a:effectLst/>
              </a:rPr>
              <a:t>drug for patients with chronic myeloid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leukemia </a:t>
            </a:r>
            <a:r>
              <a:rPr lang="en-US" sz="2800" dirty="0" err="1" smtClean="0">
                <a:solidFill>
                  <a:schemeClr val="bg1"/>
                </a:solidFill>
                <a:effectLst/>
              </a:rPr>
              <a:t>Gleevec</a:t>
            </a:r>
            <a:r>
              <a:rPr lang="en-US" sz="2800" dirty="0">
                <a:solidFill>
                  <a:schemeClr val="bg1"/>
                </a:solidFill>
                <a:effectLst/>
              </a:rPr>
              <a:t> ® (</a:t>
            </a:r>
            <a:r>
              <a:rPr lang="en-US" sz="2800" dirty="0" err="1" smtClean="0">
                <a:solidFill>
                  <a:schemeClr val="bg1"/>
                </a:solidFill>
                <a:effectLst/>
              </a:rPr>
              <a:t>Imatinib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). </a:t>
            </a:r>
            <a:endParaRPr lang="en-US" sz="2800" dirty="0">
              <a:solidFill>
                <a:schemeClr val="bg1"/>
              </a:solidFill>
              <a:effectLst/>
            </a:endParaRPr>
          </a:p>
          <a:p>
            <a:pPr lvl="0"/>
            <a:r>
              <a:rPr lang="en-US" sz="2800" b="1" dirty="0" smtClean="0">
                <a:solidFill>
                  <a:schemeClr val="bg1"/>
                </a:solidFill>
                <a:effectLst/>
              </a:rPr>
              <a:t>2003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 China grants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approval </a:t>
            </a:r>
            <a:r>
              <a:rPr lang="en-US" sz="2800" dirty="0">
                <a:solidFill>
                  <a:schemeClr val="bg1"/>
                </a:solidFill>
                <a:effectLst/>
              </a:rPr>
              <a:t>of a gene therapy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drug, </a:t>
            </a:r>
            <a:r>
              <a:rPr lang="en-US" sz="2800" dirty="0" err="1">
                <a:solidFill>
                  <a:schemeClr val="bg1"/>
                </a:solidFill>
                <a:effectLst/>
              </a:rPr>
              <a:t>Gendicine</a:t>
            </a:r>
            <a:r>
              <a:rPr lang="en-US" sz="2800" dirty="0">
                <a:solidFill>
                  <a:schemeClr val="bg1"/>
                </a:solidFill>
                <a:effectLst/>
              </a:rPr>
              <a:t> ®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(a </a:t>
            </a:r>
            <a:r>
              <a:rPr lang="en-US" sz="2800" dirty="0">
                <a:solidFill>
                  <a:schemeClr val="bg1"/>
                </a:solidFill>
                <a:effectLst/>
              </a:rPr>
              <a:t>recombinant</a:t>
            </a:r>
            <a:r>
              <a:rPr lang="en-US" sz="2800" dirty="0">
                <a:effectLst/>
              </a:rPr>
              <a:t> </a:t>
            </a:r>
            <a:r>
              <a:rPr lang="en-US" sz="2800" i="1" dirty="0" smtClean="0">
                <a:solidFill>
                  <a:schemeClr val="bg1"/>
                </a:solidFill>
                <a:effectLst/>
              </a:rPr>
              <a:t>Adenovirus</a:t>
            </a:r>
            <a:r>
              <a:rPr lang="en-US" sz="2800" dirty="0">
                <a:effectLst/>
              </a:rPr>
              <a:t> </a:t>
            </a:r>
            <a:r>
              <a:rPr lang="en-US" sz="2800" dirty="0">
                <a:solidFill>
                  <a:schemeClr val="bg1"/>
                </a:solidFill>
                <a:effectLst/>
              </a:rPr>
              <a:t>engineered to express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wildtype-p53</a:t>
            </a:r>
            <a:r>
              <a:rPr lang="en-US" sz="2800" dirty="0">
                <a:solidFill>
                  <a:schemeClr val="bg1"/>
                </a:solidFill>
                <a:effectLst/>
              </a:rPr>
              <a:t> (rAd-p53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), </a:t>
            </a:r>
            <a:r>
              <a:rPr lang="en-US" sz="2800" dirty="0">
                <a:solidFill>
                  <a:schemeClr val="bg1"/>
                </a:solidFill>
                <a:effectLst/>
              </a:rPr>
              <a:t>as a therapy for carcinoma cells (head and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neck). [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Virus </a:t>
            </a:r>
            <a:r>
              <a:rPr lang="en-US" sz="2800" dirty="0">
                <a:solidFill>
                  <a:srgbClr val="FFFF00"/>
                </a:solidFill>
                <a:effectLst/>
              </a:rPr>
              <a:t>is designed to treat patients with mutated p53 genes 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tumors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].</a:t>
            </a:r>
          </a:p>
          <a:p>
            <a:r>
              <a:rPr lang="en-US" sz="2800" b="1" dirty="0">
                <a:solidFill>
                  <a:schemeClr val="bg1"/>
                </a:solidFill>
                <a:effectLst/>
              </a:rPr>
              <a:t>2003:</a:t>
            </a:r>
            <a:r>
              <a:rPr lang="en-US" sz="2800" dirty="0">
                <a:solidFill>
                  <a:schemeClr val="bg1"/>
                </a:solidFill>
                <a:effectLst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Human </a:t>
            </a:r>
            <a:r>
              <a:rPr lang="en-US" sz="2800" dirty="0">
                <a:solidFill>
                  <a:schemeClr val="bg1"/>
                </a:solidFill>
                <a:effectLst/>
              </a:rPr>
              <a:t>Genome sequencing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was completed [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1970s Fr. Sanger developed method to sequence DNA, that was Automated in the 1980s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]</a:t>
            </a:r>
          </a:p>
          <a:p>
            <a:r>
              <a:rPr lang="en-US" sz="2800" b="1" dirty="0">
                <a:solidFill>
                  <a:schemeClr val="bg1"/>
                </a:solidFill>
                <a:effectLst/>
              </a:rPr>
              <a:t>2004:</a:t>
            </a:r>
            <a:r>
              <a:rPr lang="en-US" sz="2800" dirty="0">
                <a:solidFill>
                  <a:schemeClr val="bg1"/>
                </a:solidFill>
                <a:effectLst/>
              </a:rPr>
              <a:t> FDA approves antiangiogenic drug bevacizumab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 (</a:t>
            </a:r>
            <a:r>
              <a:rPr lang="en-US" sz="2800" dirty="0" err="1" smtClean="0">
                <a:solidFill>
                  <a:schemeClr val="bg1"/>
                </a:solidFill>
              </a:rPr>
              <a:t>Avastin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®), for </a:t>
            </a:r>
            <a:r>
              <a:rPr lang="en-US" sz="2800" dirty="0" smtClean="0">
                <a:solidFill>
                  <a:schemeClr val="bg1"/>
                </a:solidFill>
              </a:rPr>
              <a:t>the </a:t>
            </a:r>
            <a:r>
              <a:rPr lang="en-US" sz="2800" dirty="0">
                <a:solidFill>
                  <a:schemeClr val="bg1"/>
                </a:solidFill>
              </a:rPr>
              <a:t>treatment of metastatic cancer of the colon and </a:t>
            </a:r>
            <a:r>
              <a:rPr lang="en-US" sz="2800" dirty="0" smtClean="0">
                <a:solidFill>
                  <a:schemeClr val="bg1"/>
                </a:solidFill>
              </a:rPr>
              <a:t>rectum.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  <a:effectLst/>
            </a:endParaRPr>
          </a:p>
          <a:p>
            <a:pPr lvl="0"/>
            <a:endParaRPr lang="en-US" sz="2800" dirty="0">
              <a:solidFill>
                <a:schemeClr val="bg1"/>
              </a:solidFill>
              <a:effectLst/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77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503" y="395416"/>
            <a:ext cx="10931611" cy="596419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effectLst/>
              </a:rPr>
              <a:t>2006</a:t>
            </a:r>
            <a:r>
              <a:rPr lang="en-US" sz="32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3200" dirty="0">
                <a:solidFill>
                  <a:schemeClr val="bg1"/>
                </a:solidFill>
                <a:effectLst/>
              </a:rPr>
              <a:t> </a:t>
            </a:r>
            <a:r>
              <a:rPr lang="en-US" sz="2800" dirty="0">
                <a:solidFill>
                  <a:schemeClr val="bg1"/>
                </a:solidFill>
                <a:effectLst/>
              </a:rPr>
              <a:t>FDA approves the recombinant vaccine Gardasil®,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vaccine against </a:t>
            </a:r>
            <a:r>
              <a:rPr lang="en-US" sz="2800" dirty="0">
                <a:solidFill>
                  <a:schemeClr val="bg1"/>
                </a:solidFill>
                <a:effectLst/>
              </a:rPr>
              <a:t>human papillomavirus (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HPV</a:t>
            </a:r>
            <a:r>
              <a:rPr lang="en-US" sz="2800" baseline="-25000" dirty="0" smtClean="0">
                <a:solidFill>
                  <a:schemeClr val="bg1"/>
                </a:solidFill>
                <a:effectLst/>
              </a:rPr>
              <a:t>6,11,16,18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), </a:t>
            </a:r>
            <a:r>
              <a:rPr lang="en-US" sz="2800" dirty="0">
                <a:solidFill>
                  <a:schemeClr val="bg1"/>
                </a:solidFill>
                <a:effectLst/>
              </a:rPr>
              <a:t>[</a:t>
            </a:r>
            <a:r>
              <a:rPr lang="en-US" sz="2800" dirty="0">
                <a:solidFill>
                  <a:srgbClr val="FFFF00"/>
                </a:solidFill>
                <a:effectLst/>
              </a:rPr>
              <a:t>Capsid protein L1 expressed in yeast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], to treat infection </a:t>
            </a:r>
            <a:r>
              <a:rPr lang="en-US" sz="2800" dirty="0">
                <a:solidFill>
                  <a:schemeClr val="bg1"/>
                </a:solidFill>
                <a:effectLst/>
              </a:rPr>
              <a:t>implicated in cervical and throat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cancers. This was the </a:t>
            </a:r>
            <a:r>
              <a:rPr lang="en-US" sz="2800" dirty="0">
                <a:solidFill>
                  <a:schemeClr val="bg1"/>
                </a:solidFill>
                <a:effectLst/>
              </a:rPr>
              <a:t>first preventative cancer vaccine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. </a:t>
            </a:r>
          </a:p>
          <a:p>
            <a:r>
              <a:rPr lang="en-US" sz="2800" b="1" dirty="0" smtClean="0">
                <a:solidFill>
                  <a:schemeClr val="bg1"/>
                </a:solidFill>
                <a:effectLst/>
              </a:rPr>
              <a:t>2007</a:t>
            </a:r>
            <a:r>
              <a:rPr lang="en-US" sz="2800" b="1" dirty="0">
                <a:solidFill>
                  <a:schemeClr val="bg1"/>
                </a:solidFill>
                <a:effectLst/>
              </a:rPr>
              <a:t>:</a:t>
            </a:r>
            <a:r>
              <a:rPr lang="en-US" sz="2800" dirty="0">
                <a:solidFill>
                  <a:schemeClr val="bg1"/>
                </a:solidFill>
                <a:effectLst/>
              </a:rPr>
              <a:t> FDA approves the H</a:t>
            </a:r>
            <a:r>
              <a:rPr lang="en-US" sz="2800" baseline="-25000" dirty="0">
                <a:solidFill>
                  <a:schemeClr val="bg1"/>
                </a:solidFill>
                <a:effectLst/>
              </a:rPr>
              <a:t>5</a:t>
            </a:r>
            <a:r>
              <a:rPr lang="en-US" sz="2800" dirty="0">
                <a:solidFill>
                  <a:schemeClr val="bg1"/>
                </a:solidFill>
                <a:effectLst/>
              </a:rPr>
              <a:t>N</a:t>
            </a:r>
            <a:r>
              <a:rPr lang="en-US" sz="2800" baseline="-25000" dirty="0">
                <a:solidFill>
                  <a:schemeClr val="bg1"/>
                </a:solidFill>
                <a:effectLst/>
              </a:rPr>
              <a:t>1</a:t>
            </a:r>
            <a:r>
              <a:rPr lang="en-US" sz="2800" dirty="0">
                <a:solidFill>
                  <a:schemeClr val="bg1"/>
                </a:solidFill>
                <a:effectLst/>
              </a:rPr>
              <a:t> vaccine, [</a:t>
            </a:r>
            <a:r>
              <a:rPr lang="en-US" sz="2800" dirty="0">
                <a:solidFill>
                  <a:srgbClr val="FFFF00"/>
                </a:solidFill>
                <a:effectLst/>
              </a:rPr>
              <a:t>Egg Based Vaccine and Adjuvant AS03 emulsion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]. This was the </a:t>
            </a:r>
            <a:r>
              <a:rPr lang="en-US" sz="2800" dirty="0">
                <a:solidFill>
                  <a:schemeClr val="bg1"/>
                </a:solidFill>
                <a:effectLst/>
              </a:rPr>
              <a:t>first vaccine approved for avian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flu .</a:t>
            </a:r>
            <a:endParaRPr lang="en-US" sz="2800" dirty="0">
              <a:solidFill>
                <a:schemeClr val="bg1"/>
              </a:solidFill>
              <a:effectLst/>
            </a:endParaRPr>
          </a:p>
          <a:p>
            <a:pPr lvl="0"/>
            <a:r>
              <a:rPr lang="en-US" sz="2800" b="1" dirty="0">
                <a:solidFill>
                  <a:schemeClr val="bg1"/>
                </a:solidFill>
                <a:effectLst/>
              </a:rPr>
              <a:t>2009:</a:t>
            </a:r>
            <a:r>
              <a:rPr lang="en-US" sz="2800" dirty="0">
                <a:solidFill>
                  <a:schemeClr val="bg1"/>
                </a:solidFill>
                <a:effectLst/>
              </a:rPr>
              <a:t> FDA approves the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first genetically </a:t>
            </a:r>
            <a:r>
              <a:rPr lang="en-US" sz="2800" dirty="0">
                <a:solidFill>
                  <a:schemeClr val="bg1"/>
                </a:solidFill>
                <a:effectLst/>
              </a:rPr>
              <a:t>engineered animal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production </a:t>
            </a:r>
            <a:r>
              <a:rPr lang="en-US" sz="2800" dirty="0">
                <a:solidFill>
                  <a:schemeClr val="bg1"/>
                </a:solidFill>
                <a:effectLst/>
              </a:rPr>
              <a:t>of a recombinant form of human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anti-thrombin (AT1). [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thrombotic disease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].</a:t>
            </a:r>
          </a:p>
          <a:p>
            <a:r>
              <a:rPr lang="en-US" altLang="en-US" sz="2800" b="1" dirty="0">
                <a:solidFill>
                  <a:schemeClr val="bg1"/>
                </a:solidFill>
              </a:rPr>
              <a:t>2010: </a:t>
            </a:r>
            <a:r>
              <a:rPr lang="en-US" altLang="en-US" sz="2800" dirty="0">
                <a:solidFill>
                  <a:schemeClr val="bg1"/>
                </a:solidFill>
              </a:rPr>
              <a:t>Advances in stem cell technology</a:t>
            </a:r>
            <a:r>
              <a:rPr lang="en-US" altLang="en-US" sz="2800" dirty="0" smtClean="0">
                <a:solidFill>
                  <a:schemeClr val="bg1"/>
                </a:solidFill>
              </a:rPr>
              <a:t>. [</a:t>
            </a:r>
            <a:r>
              <a:rPr lang="en-US" altLang="en-US" sz="2800" dirty="0" smtClean="0">
                <a:solidFill>
                  <a:srgbClr val="FFFF00"/>
                </a:solidFill>
              </a:rPr>
              <a:t>stem cell therapy</a:t>
            </a:r>
            <a:r>
              <a:rPr lang="en-US" altLang="en-US" sz="2800" dirty="0" smtClean="0">
                <a:solidFill>
                  <a:schemeClr val="bg1"/>
                </a:solidFill>
              </a:rPr>
              <a:t>]</a:t>
            </a:r>
            <a:endParaRPr lang="en-US" altLang="en-US" sz="2800" dirty="0">
              <a:solidFill>
                <a:schemeClr val="bg1"/>
              </a:solidFill>
            </a:endParaRPr>
          </a:p>
          <a:p>
            <a:r>
              <a:rPr lang="en-US" altLang="en-US" sz="2800" b="1" dirty="0">
                <a:solidFill>
                  <a:schemeClr val="bg1"/>
                </a:solidFill>
              </a:rPr>
              <a:t>2010:</a:t>
            </a:r>
            <a:r>
              <a:rPr lang="en-US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en-US" sz="2800" dirty="0">
                <a:solidFill>
                  <a:schemeClr val="bg1"/>
                </a:solidFill>
              </a:rPr>
              <a:t>Advances in 3-D </a:t>
            </a:r>
            <a:r>
              <a:rPr lang="en-US" altLang="en-US" sz="2800" dirty="0" smtClean="0">
                <a:solidFill>
                  <a:schemeClr val="bg1"/>
                </a:solidFill>
              </a:rPr>
              <a:t>bio-printing </a:t>
            </a:r>
            <a:r>
              <a:rPr lang="en-US" altLang="en-US" sz="2800" dirty="0">
                <a:solidFill>
                  <a:schemeClr val="bg1"/>
                </a:solidFill>
              </a:rPr>
              <a:t>technology leading to Skin printing.</a:t>
            </a:r>
          </a:p>
          <a:p>
            <a:pPr lvl="0"/>
            <a:endParaRPr lang="en-US" sz="2800" dirty="0">
              <a:solidFill>
                <a:schemeClr val="bg1"/>
              </a:solidFill>
              <a:effectLst/>
            </a:endParaRPr>
          </a:p>
          <a:p>
            <a:pPr lvl="0"/>
            <a:endParaRPr lang="en-US" sz="3200" dirty="0">
              <a:solidFill>
                <a:schemeClr val="bg1"/>
              </a:solidFill>
              <a:effectLst/>
            </a:endParaRPr>
          </a:p>
          <a:p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392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692" y="461318"/>
            <a:ext cx="10478530" cy="6005385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2010</a:t>
            </a:r>
            <a:r>
              <a:rPr lang="en-US" sz="2800" b="1" dirty="0">
                <a:solidFill>
                  <a:schemeClr val="bg1"/>
                </a:solidFill>
              </a:rPr>
              <a:t>:  </a:t>
            </a:r>
            <a:r>
              <a:rPr lang="en-US" sz="2800" dirty="0">
                <a:solidFill>
                  <a:schemeClr val="bg1"/>
                </a:solidFill>
              </a:rPr>
              <a:t>The </a:t>
            </a:r>
            <a:r>
              <a:rPr lang="en-US" sz="2800" dirty="0" smtClean="0">
                <a:solidFill>
                  <a:schemeClr val="bg1"/>
                </a:solidFill>
              </a:rPr>
              <a:t>first </a:t>
            </a:r>
            <a:r>
              <a:rPr lang="en-US" sz="2800" dirty="0">
                <a:solidFill>
                  <a:schemeClr val="bg1"/>
                </a:solidFill>
              </a:rPr>
              <a:t>monoclonal antibody interleukin-6 receptor (</a:t>
            </a:r>
            <a:r>
              <a:rPr lang="en-US" sz="2800" dirty="0" smtClean="0">
                <a:solidFill>
                  <a:schemeClr val="bg1"/>
                </a:solidFill>
              </a:rPr>
              <a:t>IL-6R), immunosuppressive drug to </a:t>
            </a:r>
            <a:r>
              <a:rPr lang="en-US" sz="2800" dirty="0">
                <a:solidFill>
                  <a:schemeClr val="bg1"/>
                </a:solidFill>
              </a:rPr>
              <a:t>treat rheumatoid arthritis (RA</a:t>
            </a:r>
            <a:r>
              <a:rPr lang="en-US" sz="2800" dirty="0" smtClean="0">
                <a:solidFill>
                  <a:schemeClr val="bg1"/>
                </a:solidFill>
              </a:rPr>
              <a:t>).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2013: </a:t>
            </a:r>
            <a:r>
              <a:rPr lang="en-US" sz="2800" dirty="0">
                <a:solidFill>
                  <a:schemeClr val="bg1"/>
                </a:solidFill>
              </a:rPr>
              <a:t>The first </a:t>
            </a:r>
            <a:r>
              <a:rPr lang="en-US" sz="2800" dirty="0" smtClean="0">
                <a:solidFill>
                  <a:schemeClr val="bg1"/>
                </a:solidFill>
              </a:rPr>
              <a:t>antibody-drug </a:t>
            </a:r>
            <a:r>
              <a:rPr lang="en-US" sz="2800" dirty="0">
                <a:solidFill>
                  <a:schemeClr val="bg1"/>
                </a:solidFill>
              </a:rPr>
              <a:t>conjugate </a:t>
            </a:r>
            <a:r>
              <a:rPr lang="en-US" sz="2800">
                <a:solidFill>
                  <a:schemeClr val="bg1"/>
                </a:solidFill>
              </a:rPr>
              <a:t>(</a:t>
            </a:r>
            <a:r>
              <a:rPr lang="en-US" sz="2800" smtClean="0">
                <a:solidFill>
                  <a:schemeClr val="bg1"/>
                </a:solidFill>
              </a:rPr>
              <a:t>A</a:t>
            </a:r>
            <a:r>
              <a:rPr lang="en-US" sz="2800" baseline="-25000">
                <a:solidFill>
                  <a:schemeClr val="bg1"/>
                </a:solidFill>
              </a:rPr>
              <a:t>HER2</a:t>
            </a:r>
            <a:r>
              <a:rPr lang="en-US" sz="280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DC</a:t>
            </a:r>
            <a:r>
              <a:rPr lang="en-US" sz="2800" baseline="-25000" dirty="0" err="1" smtClean="0">
                <a:solidFill>
                  <a:schemeClr val="bg1"/>
                </a:solidFill>
              </a:rPr>
              <a:t>doxorubicin</a:t>
            </a:r>
            <a:r>
              <a:rPr lang="en-US" sz="2800" dirty="0" smtClean="0">
                <a:solidFill>
                  <a:schemeClr val="bg1"/>
                </a:solidFill>
              </a:rPr>
              <a:t>) for </a:t>
            </a:r>
            <a:r>
              <a:rPr lang="en-US" sz="2800" dirty="0">
                <a:solidFill>
                  <a:schemeClr val="bg1"/>
                </a:solidFill>
              </a:rPr>
              <a:t>the treatment of </a:t>
            </a:r>
            <a:r>
              <a:rPr lang="en-US" sz="2800" dirty="0" smtClean="0">
                <a:solidFill>
                  <a:schemeClr val="bg1"/>
                </a:solidFill>
              </a:rPr>
              <a:t>Patients with metastatic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Human </a:t>
            </a:r>
            <a:r>
              <a:rPr lang="en-US" sz="2800" dirty="0">
                <a:solidFill>
                  <a:schemeClr val="bg1"/>
                </a:solidFill>
                <a:effectLst/>
              </a:rPr>
              <a:t>Epidermal growth factor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Receptor</a:t>
            </a:r>
            <a:r>
              <a:rPr lang="en-US" sz="2800" dirty="0" smtClean="0">
                <a:solidFill>
                  <a:schemeClr val="bg1"/>
                </a:solidFill>
              </a:rPr>
              <a:t>-positive (HER2</a:t>
            </a:r>
            <a:r>
              <a:rPr lang="en-US" sz="2800" baseline="30000" dirty="0" smtClean="0">
                <a:solidFill>
                  <a:schemeClr val="bg1"/>
                </a:solidFill>
              </a:rPr>
              <a:t>+</a:t>
            </a:r>
            <a:r>
              <a:rPr lang="en-US" sz="2800" dirty="0" smtClean="0">
                <a:solidFill>
                  <a:schemeClr val="bg1"/>
                </a:solidFill>
              </a:rPr>
              <a:t>) </a:t>
            </a:r>
            <a:r>
              <a:rPr lang="en-US" sz="2800" dirty="0">
                <a:solidFill>
                  <a:schemeClr val="bg1"/>
                </a:solidFill>
              </a:rPr>
              <a:t>breast </a:t>
            </a:r>
            <a:r>
              <a:rPr lang="en-US" sz="2800" dirty="0" smtClean="0">
                <a:solidFill>
                  <a:schemeClr val="bg1"/>
                </a:solidFill>
              </a:rPr>
              <a:t>cancer. [</a:t>
            </a:r>
            <a:r>
              <a:rPr lang="en-US" sz="2800" dirty="0" smtClean="0">
                <a:solidFill>
                  <a:srgbClr val="FFFF00"/>
                </a:solidFill>
              </a:rPr>
              <a:t>the drug name MM-302</a:t>
            </a:r>
            <a:r>
              <a:rPr lang="en-US" sz="2800" dirty="0" smtClean="0">
                <a:solidFill>
                  <a:schemeClr val="bg1"/>
                </a:solidFill>
              </a:rPr>
              <a:t>].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2014: </a:t>
            </a:r>
            <a:r>
              <a:rPr lang="en-US" sz="2800" dirty="0" smtClean="0">
                <a:solidFill>
                  <a:schemeClr val="bg1"/>
                </a:solidFill>
              </a:rPr>
              <a:t>Researchers were able to grow non-specific stem cells into artificial mini-stomach. 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2015</a:t>
            </a:r>
            <a:r>
              <a:rPr lang="en-US" sz="2800" dirty="0" smtClean="0">
                <a:solidFill>
                  <a:schemeClr val="bg1"/>
                </a:solidFill>
              </a:rPr>
              <a:t>: New experimental drug PCSK9 inhibitor (proportion convertase </a:t>
            </a:r>
            <a:r>
              <a:rPr lang="en-US" sz="2800" dirty="0" err="1" smtClean="0">
                <a:solidFill>
                  <a:schemeClr val="bg1"/>
                </a:solidFill>
              </a:rPr>
              <a:t>subtilisin</a:t>
            </a:r>
            <a:r>
              <a:rPr lang="en-US" sz="2800" dirty="0" smtClean="0">
                <a:solidFill>
                  <a:schemeClr val="bg1"/>
                </a:solidFill>
              </a:rPr>
              <a:t>/</a:t>
            </a:r>
            <a:r>
              <a:rPr lang="en-US" sz="2800" dirty="0" err="1" smtClean="0">
                <a:solidFill>
                  <a:schemeClr val="bg1"/>
                </a:solidFill>
              </a:rPr>
              <a:t>kexin</a:t>
            </a:r>
            <a:r>
              <a:rPr lang="en-US" sz="2800" dirty="0" smtClean="0">
                <a:solidFill>
                  <a:schemeClr val="bg1"/>
                </a:solidFill>
              </a:rPr>
              <a:t> type 9 monoclonal antibody), is a major advance in lowering bad </a:t>
            </a:r>
            <a:r>
              <a:rPr lang="en-US" sz="2800" dirty="0">
                <a:solidFill>
                  <a:schemeClr val="bg1"/>
                </a:solidFill>
              </a:rPr>
              <a:t>cholesterol (</a:t>
            </a:r>
            <a:r>
              <a:rPr lang="en-US" sz="2800" dirty="0" smtClean="0">
                <a:solidFill>
                  <a:schemeClr val="bg1"/>
                </a:solidFill>
              </a:rPr>
              <a:t>LDL). [</a:t>
            </a:r>
            <a:r>
              <a:rPr lang="en-US" sz="2800" dirty="0" smtClean="0">
                <a:solidFill>
                  <a:srgbClr val="FFFF00"/>
                </a:solidFill>
              </a:rPr>
              <a:t>Inactivate PCSK9 increase LDL-R</a:t>
            </a:r>
            <a:r>
              <a:rPr lang="en-US" sz="2800" dirty="0" smtClean="0">
                <a:solidFill>
                  <a:schemeClr val="bg1"/>
                </a:solidFill>
              </a:rPr>
              <a:t>]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 lvl="0"/>
            <a:endParaRPr lang="en-US" sz="2800" dirty="0">
              <a:solidFill>
                <a:schemeClr val="bg1"/>
              </a:solidFill>
              <a:effectLst/>
            </a:endParaRPr>
          </a:p>
          <a:p>
            <a:pPr lvl="0"/>
            <a:endParaRPr lang="en-US" dirty="0">
              <a:solidFill>
                <a:schemeClr val="bg1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765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80952" y="2693772"/>
            <a:ext cx="62278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Thank you for your attention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005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585</TotalTime>
  <Words>834</Words>
  <Application>Microsoft Office PowerPoint</Application>
  <PresentationFormat>Widescreen</PresentationFormat>
  <Paragraphs>76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Tw Cen MT</vt:lpstr>
      <vt:lpstr>Circuit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Biotechnology In Medicine</dc:title>
  <dc:creator>Sam Ibrahim</dc:creator>
  <cp:lastModifiedBy>Sam Ibrahim</cp:lastModifiedBy>
  <cp:revision>150</cp:revision>
  <dcterms:created xsi:type="dcterms:W3CDTF">2015-11-03T17:35:01Z</dcterms:created>
  <dcterms:modified xsi:type="dcterms:W3CDTF">2016-02-29T17:22:18Z</dcterms:modified>
</cp:coreProperties>
</file>