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6" r:id="rId2"/>
    <p:sldId id="295" r:id="rId3"/>
    <p:sldId id="258" r:id="rId4"/>
    <p:sldId id="257" r:id="rId5"/>
    <p:sldId id="301" r:id="rId6"/>
    <p:sldId id="300" r:id="rId7"/>
    <p:sldId id="356" r:id="rId8"/>
    <p:sldId id="309" r:id="rId9"/>
    <p:sldId id="302" r:id="rId10"/>
    <p:sldId id="304" r:id="rId11"/>
    <p:sldId id="310" r:id="rId12"/>
    <p:sldId id="305" r:id="rId13"/>
    <p:sldId id="303" r:id="rId14"/>
    <p:sldId id="362" r:id="rId15"/>
    <p:sldId id="363" r:id="rId16"/>
    <p:sldId id="307" r:id="rId17"/>
    <p:sldId id="306" r:id="rId18"/>
    <p:sldId id="308" r:id="rId19"/>
    <p:sldId id="273" r:id="rId20"/>
    <p:sldId id="313" r:id="rId21"/>
    <p:sldId id="314" r:id="rId22"/>
    <p:sldId id="360" r:id="rId23"/>
    <p:sldId id="361" r:id="rId24"/>
    <p:sldId id="318" r:id="rId25"/>
    <p:sldId id="319" r:id="rId26"/>
    <p:sldId id="335" r:id="rId27"/>
    <p:sldId id="336" r:id="rId28"/>
    <p:sldId id="337" r:id="rId29"/>
    <p:sldId id="338" r:id="rId30"/>
    <p:sldId id="291" r:id="rId31"/>
    <p:sldId id="292" r:id="rId32"/>
    <p:sldId id="359" r:id="rId33"/>
    <p:sldId id="341" r:id="rId34"/>
    <p:sldId id="347" r:id="rId35"/>
    <p:sldId id="348" r:id="rId36"/>
    <p:sldId id="349" r:id="rId37"/>
    <p:sldId id="350" r:id="rId38"/>
    <p:sldId id="351" r:id="rId39"/>
    <p:sldId id="355" r:id="rId40"/>
    <p:sldId id="352" r:id="rId41"/>
    <p:sldId id="353" r:id="rId42"/>
    <p:sldId id="354" r:id="rId43"/>
    <p:sldId id="357" r:id="rId44"/>
    <p:sldId id="282" r:id="rId45"/>
    <p:sldId id="298" r:id="rId46"/>
    <p:sldId id="260" r:id="rId47"/>
    <p:sldId id="261" r:id="rId48"/>
    <p:sldId id="262"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EAF8DB9-E8DD-4194-859E-85F6ACA15636}">
          <p14:sldIdLst>
            <p14:sldId id="256"/>
            <p14:sldId id="295"/>
            <p14:sldId id="258"/>
          </p14:sldIdLst>
        </p14:section>
        <p14:section name="Background" id="{E8B04C2B-4CF9-460C-9677-E07C1D52490C}">
          <p14:sldIdLst>
            <p14:sldId id="257"/>
            <p14:sldId id="301"/>
            <p14:sldId id="300"/>
            <p14:sldId id="356"/>
            <p14:sldId id="309"/>
            <p14:sldId id="302"/>
            <p14:sldId id="304"/>
            <p14:sldId id="310"/>
            <p14:sldId id="305"/>
            <p14:sldId id="303"/>
            <p14:sldId id="362"/>
            <p14:sldId id="363"/>
            <p14:sldId id="307"/>
            <p14:sldId id="306"/>
          </p14:sldIdLst>
        </p14:section>
        <p14:section name="Methods" id="{D096FFD4-8E71-47B7-ABE7-7C5F304746A5}">
          <p14:sldIdLst>
            <p14:sldId id="308"/>
          </p14:sldIdLst>
        </p14:section>
        <p14:section name="Cost-Effectiveness" id="{13DCB14C-DF52-4AFD-B1D5-F660CA8C4653}">
          <p14:sldIdLst>
            <p14:sldId id="273"/>
            <p14:sldId id="313"/>
            <p14:sldId id="314"/>
          </p14:sldIdLst>
        </p14:section>
        <p14:section name="Mathematical Cost-effectiveness Models" id="{DC6680F4-E323-4A9A-BFFD-72C157D261D9}">
          <p14:sldIdLst>
            <p14:sldId id="360"/>
            <p14:sldId id="361"/>
            <p14:sldId id="318"/>
            <p14:sldId id="319"/>
          </p14:sldIdLst>
        </p14:section>
        <p14:section name="School-based Vaccination" id="{87CC0496-54DD-45D1-81CB-5A6283A4E7E2}">
          <p14:sldIdLst>
            <p14:sldId id="335"/>
            <p14:sldId id="336"/>
            <p14:sldId id="337"/>
            <p14:sldId id="338"/>
            <p14:sldId id="291"/>
            <p14:sldId id="292"/>
            <p14:sldId id="359"/>
          </p14:sldIdLst>
        </p14:section>
        <p14:section name="Health Center-based Programs" id="{1063BB8C-4E2F-4B67-8F5B-CC9C1AE360A7}">
          <p14:sldIdLst>
            <p14:sldId id="341"/>
          </p14:sldIdLst>
        </p14:section>
        <p14:section name="Implementation" id="{F7CA5934-B7EA-427F-A417-1795341215F0}">
          <p14:sldIdLst>
            <p14:sldId id="347"/>
            <p14:sldId id="348"/>
            <p14:sldId id="349"/>
            <p14:sldId id="350"/>
          </p14:sldIdLst>
        </p14:section>
        <p14:section name="Discussion" id="{390A23E5-7C0C-4E47-945B-355AFEC255D1}">
          <p14:sldIdLst>
            <p14:sldId id="351"/>
            <p14:sldId id="355"/>
            <p14:sldId id="352"/>
            <p14:sldId id="353"/>
            <p14:sldId id="354"/>
          </p14:sldIdLst>
        </p14:section>
        <p14:section name="Conclusion" id="{84CFAD7C-E240-4032-B56B-7F047BCE11D3}">
          <p14:sldIdLst>
            <p14:sldId id="357"/>
            <p14:sldId id="282"/>
            <p14:sldId id="298"/>
          </p14:sldIdLst>
        </p14:section>
        <p14:section name="References" id="{7B3CD03E-2E27-4DDF-9F99-DA277F8F5A4B}">
          <p14:sldIdLst>
            <p14:sldId id="260"/>
            <p14:sldId id="261"/>
            <p14:sldId id="262"/>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4" autoAdjust="0"/>
    <p:restoredTop sz="94676" autoAdjust="0"/>
  </p:normalViewPr>
  <p:slideViewPr>
    <p:cSldViewPr>
      <p:cViewPr varScale="1">
        <p:scale>
          <a:sx n="90" d="100"/>
          <a:sy n="90" d="100"/>
        </p:scale>
        <p:origin x="1434" y="108"/>
      </p:cViewPr>
      <p:guideLst>
        <p:guide orient="horz" pos="2160"/>
        <p:guide pos="2880"/>
      </p:guideLst>
    </p:cSldViewPr>
  </p:slideViewPr>
  <p:notesTextViewPr>
    <p:cViewPr>
      <p:scale>
        <a:sx n="1" d="1"/>
        <a:sy n="1" d="1"/>
      </p:scale>
      <p:origin x="0" y="0"/>
    </p:cViewPr>
  </p:notesTextViewPr>
  <p:sorterViewPr>
    <p:cViewPr>
      <p:scale>
        <a:sx n="200" d="100"/>
        <a:sy n="200" d="100"/>
      </p:scale>
      <p:origin x="0" y="234"/>
    </p:cViewPr>
  </p:sorterViewPr>
  <p:notesViewPr>
    <p:cSldViewPr>
      <p:cViewPr varScale="1">
        <p:scale>
          <a:sx n="70" d="100"/>
          <a:sy n="70" d="100"/>
        </p:scale>
        <p:origin x="-329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E61D8D-491C-432D-906B-89CD5C730FA3}" type="datetimeFigureOut">
              <a:rPr lang="en-US" smtClean="0"/>
              <a:t>8/22/2017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392753B-2FA7-4BE3-BF25-270056C78141}" type="slidenum">
              <a:rPr lang="en-US" smtClean="0"/>
              <a:t>‹#›</a:t>
            </a:fld>
            <a:endParaRPr lang="en-US"/>
          </a:p>
        </p:txBody>
      </p:sp>
    </p:spTree>
    <p:extLst>
      <p:ext uri="{BB962C8B-B14F-4D97-AF65-F5344CB8AC3E}">
        <p14:creationId xmlns:p14="http://schemas.microsoft.com/office/powerpoint/2010/main" val="1720299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265199-B526-405C-8189-0BF1CA3DB9D1}" type="datetimeFigureOut">
              <a:rPr lang="en-US" smtClean="0"/>
              <a:t>8/22/2017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71556C-1FF5-480D-905F-6B11DE84D0CA}" type="slidenum">
              <a:rPr lang="en-US" smtClean="0"/>
              <a:t>‹#›</a:t>
            </a:fld>
            <a:endParaRPr lang="en-US"/>
          </a:p>
        </p:txBody>
      </p:sp>
    </p:spTree>
    <p:extLst>
      <p:ext uri="{BB962C8B-B14F-4D97-AF65-F5344CB8AC3E}">
        <p14:creationId xmlns:p14="http://schemas.microsoft.com/office/powerpoint/2010/main" val="330413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98E977-B64D-40C2-82D1-9C1B01DEA2BE}" type="slidenum">
              <a:rPr lang="en-US" smtClean="0"/>
              <a:pPr/>
              <a:t>45</a:t>
            </a:fld>
            <a:endParaRPr lang="en-US" dirty="0"/>
          </a:p>
        </p:txBody>
      </p:sp>
      <p:sp>
        <p:nvSpPr>
          <p:cNvPr id="5" name="Footer Placeholder 4"/>
          <p:cNvSpPr>
            <a:spLocks noGrp="1"/>
          </p:cNvSpPr>
          <p:nvPr>
            <p:ph type="ftr" sz="quarter" idx="11"/>
          </p:nvPr>
        </p:nvSpPr>
        <p:spPr/>
        <p:txBody>
          <a:bodyPr/>
          <a:lstStyle/>
          <a:p>
            <a:r>
              <a:rPr lang="en-US"/>
              <a:t>Draft - Not for reproduction</a:t>
            </a:r>
            <a:endParaRPr lang="en-US" dirty="0"/>
          </a:p>
        </p:txBody>
      </p:sp>
    </p:spTree>
    <p:extLst>
      <p:ext uri="{BB962C8B-B14F-4D97-AF65-F5344CB8AC3E}">
        <p14:creationId xmlns:p14="http://schemas.microsoft.com/office/powerpoint/2010/main" val="3159831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271DE8-2DA3-44A0-A7C3-DD091A19E93A}"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196723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71DE8-2DA3-44A0-A7C3-DD091A19E93A}"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2998097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271DE8-2DA3-44A0-A7C3-DD091A19E93A}"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1786896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271DE8-2DA3-44A0-A7C3-DD091A19E93A}" type="datetimeFigureOut">
              <a:rPr lang="en-US" smtClean="0"/>
              <a:t>8/22/2017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4107446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271DE8-2DA3-44A0-A7C3-DD091A19E93A}" type="datetimeFigureOut">
              <a:rPr lang="en-US" smtClean="0"/>
              <a:t>8/22/2017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1378243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271DE8-2DA3-44A0-A7C3-DD091A19E93A}" type="datetimeFigureOut">
              <a:rPr lang="en-US" smtClean="0"/>
              <a:t>8/22/2017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1469931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271DE8-2DA3-44A0-A7C3-DD091A19E93A}" type="datetimeFigureOut">
              <a:rPr lang="en-US" smtClean="0"/>
              <a:t>8/22/2017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2248746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271DE8-2DA3-44A0-A7C3-DD091A19E93A}" type="datetimeFigureOut">
              <a:rPr lang="en-US" smtClean="0"/>
              <a:t>8/22/2017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3599531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271DE8-2DA3-44A0-A7C3-DD091A19E93A}" type="datetimeFigureOut">
              <a:rPr lang="en-US" smtClean="0"/>
              <a:t>8/22/2017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711745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71DE8-2DA3-44A0-A7C3-DD091A19E93A}"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1035316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271DE8-2DA3-44A0-A7C3-DD091A19E93A}" type="datetimeFigureOut">
              <a:rPr lang="en-US" smtClean="0"/>
              <a:t>8/22/2017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D0887-24A3-44B6-A1C7-2D0D2525B1D7}" type="slidenum">
              <a:rPr lang="en-US" smtClean="0"/>
              <a:t>‹#›</a:t>
            </a:fld>
            <a:endParaRPr lang="en-US"/>
          </a:p>
        </p:txBody>
      </p:sp>
    </p:spTree>
    <p:extLst>
      <p:ext uri="{BB962C8B-B14F-4D97-AF65-F5344CB8AC3E}">
        <p14:creationId xmlns:p14="http://schemas.microsoft.com/office/powerpoint/2010/main" val="318154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71DE8-2DA3-44A0-A7C3-DD091A19E93A}" type="datetimeFigureOut">
              <a:rPr lang="en-US" smtClean="0"/>
              <a:t>8/22/2017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D0887-24A3-44B6-A1C7-2D0D2525B1D7}" type="slidenum">
              <a:rPr lang="en-US" smtClean="0"/>
              <a:t>‹#›</a:t>
            </a:fld>
            <a:endParaRPr lang="en-US"/>
          </a:p>
        </p:txBody>
      </p:sp>
    </p:spTree>
    <p:extLst>
      <p:ext uri="{BB962C8B-B14F-4D97-AF65-F5344CB8AC3E}">
        <p14:creationId xmlns:p14="http://schemas.microsoft.com/office/powerpoint/2010/main" val="1167302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hyperlink" Target="mailto:onwanodi@atsu.edu"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1632" y="762000"/>
            <a:ext cx="8812368" cy="4876800"/>
          </a:xfrm>
        </p:spPr>
        <p:txBody>
          <a:bodyPr>
            <a:noAutofit/>
          </a:bodyPr>
          <a:lstStyle/>
          <a:p>
            <a:pPr algn="l">
              <a:lnSpc>
                <a:spcPct val="90000"/>
              </a:lnSpc>
            </a:pPr>
            <a:r>
              <a:rPr lang="en-US" sz="5000" b="1" dirty="0">
                <a:solidFill>
                  <a:schemeClr val="accent4">
                    <a:lumMod val="50000"/>
                  </a:schemeClr>
                </a:solidFill>
                <a:latin typeface="Constantia" panose="02030602050306030303" pitchFamily="18" charset="0"/>
              </a:rPr>
              <a:t>Eliminating</a:t>
            </a:r>
            <a:br>
              <a:rPr lang="en-US" sz="5000" b="1" dirty="0">
                <a:solidFill>
                  <a:schemeClr val="accent4">
                    <a:lumMod val="50000"/>
                  </a:schemeClr>
                </a:solidFill>
                <a:latin typeface="Constantia" panose="02030602050306030303" pitchFamily="18" charset="0"/>
              </a:rPr>
            </a:br>
            <a:r>
              <a:rPr lang="en-US" sz="5000" b="1" dirty="0">
                <a:solidFill>
                  <a:schemeClr val="accent4">
                    <a:lumMod val="50000"/>
                  </a:schemeClr>
                </a:solidFill>
                <a:latin typeface="Constantia" panose="02030602050306030303" pitchFamily="18" charset="0"/>
              </a:rPr>
              <a:t>Andean Region </a:t>
            </a:r>
            <a:br>
              <a:rPr lang="en-US" sz="5000" b="1" dirty="0">
                <a:solidFill>
                  <a:schemeClr val="accent4">
                    <a:lumMod val="50000"/>
                  </a:schemeClr>
                </a:solidFill>
                <a:latin typeface="Constantia" panose="02030602050306030303" pitchFamily="18" charset="0"/>
              </a:rPr>
            </a:br>
            <a:r>
              <a:rPr lang="en-US" sz="5000" b="1" dirty="0">
                <a:solidFill>
                  <a:schemeClr val="accent4">
                    <a:lumMod val="50000"/>
                  </a:schemeClr>
                </a:solidFill>
                <a:latin typeface="Constantia" panose="02030602050306030303" pitchFamily="18" charset="0"/>
              </a:rPr>
              <a:t>Health Disparities </a:t>
            </a:r>
            <a:br>
              <a:rPr lang="en-US" sz="5000" b="1" dirty="0">
                <a:solidFill>
                  <a:schemeClr val="accent4">
                    <a:lumMod val="50000"/>
                  </a:schemeClr>
                </a:solidFill>
                <a:latin typeface="Constantia" panose="02030602050306030303" pitchFamily="18" charset="0"/>
              </a:rPr>
            </a:br>
            <a:r>
              <a:rPr lang="en-US" sz="5000" b="1" dirty="0">
                <a:solidFill>
                  <a:schemeClr val="accent4">
                    <a:lumMod val="50000"/>
                  </a:schemeClr>
                </a:solidFill>
                <a:latin typeface="Constantia" panose="02030602050306030303" pitchFamily="18" charset="0"/>
              </a:rPr>
              <a:t>via Human Papilloma Virus Vaccination Administration Programs Implementation</a:t>
            </a:r>
          </a:p>
        </p:txBody>
      </p:sp>
      <p:sp>
        <p:nvSpPr>
          <p:cNvPr id="3" name="Subtitle 2"/>
          <p:cNvSpPr>
            <a:spLocks noGrp="1"/>
          </p:cNvSpPr>
          <p:nvPr>
            <p:ph type="subTitle" idx="1"/>
          </p:nvPr>
        </p:nvSpPr>
        <p:spPr>
          <a:xfrm>
            <a:off x="331631" y="5715000"/>
            <a:ext cx="7687007" cy="762000"/>
          </a:xfrm>
        </p:spPr>
        <p:txBody>
          <a:bodyPr>
            <a:normAutofit/>
          </a:bodyPr>
          <a:lstStyle/>
          <a:p>
            <a:pPr algn="l"/>
            <a:r>
              <a:rPr lang="en-US" sz="4000" b="1" dirty="0">
                <a:solidFill>
                  <a:schemeClr val="accent4">
                    <a:lumMod val="50000"/>
                  </a:schemeClr>
                </a:solidFill>
                <a:latin typeface="Calisto MT" panose="02040603050505030304" pitchFamily="18" charset="0"/>
                <a:ea typeface="FangSong" panose="02010609060101010101" pitchFamily="49" charset="-122"/>
                <a:cs typeface="David" panose="020E0502060401010101" pitchFamily="34" charset="-79"/>
              </a:rPr>
              <a:t>Oroma Nwanodi, MD, </a:t>
            </a:r>
            <a:r>
              <a:rPr lang="en-US" sz="4000" b="1" dirty="0" err="1">
                <a:solidFill>
                  <a:schemeClr val="accent4">
                    <a:lumMod val="50000"/>
                  </a:schemeClr>
                </a:solidFill>
                <a:latin typeface="Calisto MT" panose="02040603050505030304" pitchFamily="18" charset="0"/>
                <a:ea typeface="FangSong" panose="02010609060101010101" pitchFamily="49" charset="-122"/>
                <a:cs typeface="David" panose="020E0502060401010101" pitchFamily="34" charset="-79"/>
              </a:rPr>
              <a:t>DHSc</a:t>
            </a:r>
            <a:r>
              <a:rPr lang="en-US" sz="4000" b="1" dirty="0">
                <a:solidFill>
                  <a:schemeClr val="accent4">
                    <a:lumMod val="50000"/>
                  </a:schemeClr>
                </a:solidFill>
                <a:latin typeface="Calisto MT" panose="02040603050505030304" pitchFamily="18" charset="0"/>
                <a:ea typeface="FangSong" panose="02010609060101010101" pitchFamily="49" charset="-122"/>
                <a:cs typeface="David" panose="020E0502060401010101" pitchFamily="34" charset="-79"/>
              </a:rPr>
              <a:t>. </a:t>
            </a:r>
          </a:p>
          <a:p>
            <a:endParaRPr lang="en-US" sz="4000" b="1" dirty="0">
              <a:latin typeface="Calisto MT" panose="02040603050505030304" pitchFamily="18" charset="0"/>
              <a:ea typeface="FangSong" panose="02010609060101010101" pitchFamily="49" charset="-122"/>
              <a:cs typeface="David" panose="020E0502060401010101" pitchFamily="34" charset="-79"/>
            </a:endParaRPr>
          </a:p>
          <a:p>
            <a:endParaRPr lang="en-US" sz="2000" dirty="0">
              <a:latin typeface="David" panose="020E0502060401010101" pitchFamily="34" charset="-79"/>
              <a:ea typeface="FangSong" panose="02010609060101010101" pitchFamily="49" charset="-122"/>
              <a:cs typeface="David" panose="020E0502060401010101" pitchFamily="34" charset="-79"/>
            </a:endParaRPr>
          </a:p>
        </p:txBody>
      </p:sp>
      <p:sp>
        <p:nvSpPr>
          <p:cNvPr id="5" name="TextBox 4">
            <a:extLst>
              <a:ext uri="{FF2B5EF4-FFF2-40B4-BE49-F238E27FC236}">
                <a16:creationId xmlns:a16="http://schemas.microsoft.com/office/drawing/2014/main" xmlns="" id="{360D19B1-D3AA-4133-A255-5D19490034C8}"/>
              </a:ext>
            </a:extLst>
          </p:cNvPr>
          <p:cNvSpPr txBox="1"/>
          <p:nvPr/>
        </p:nvSpPr>
        <p:spPr>
          <a:xfrm>
            <a:off x="4621368" y="0"/>
            <a:ext cx="4522632" cy="978729"/>
          </a:xfrm>
          <a:prstGeom prst="rect">
            <a:avLst/>
          </a:prstGeom>
          <a:noFill/>
        </p:spPr>
        <p:txBody>
          <a:bodyPr wrap="square" rtlCol="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2</a:t>
            </a:r>
            <a:r>
              <a:rPr kumimoji="0" lang="en-US" sz="1600" b="0" i="0" u="none" strike="noStrike" kern="1200" cap="none" spc="0" normalizeH="0" baseline="30000" noProof="0" dirty="0">
                <a:ln>
                  <a:noFill/>
                </a:ln>
                <a:solidFill>
                  <a:prstClr val="black"/>
                </a:solidFill>
                <a:effectLst/>
                <a:uLnTx/>
                <a:uFillTx/>
                <a:latin typeface="Calibri" panose="020F0502020204030204"/>
                <a:ea typeface="+mn-ea"/>
                <a:cs typeface="+mn-cs"/>
              </a:rPr>
              <a:t>nd</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International Congress on </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HP Simplified Light" panose="020B0404020204020204" pitchFamily="34" charset="0"/>
              </a:rPr>
              <a:t>Contemporary Issues in Women Cancers &amp; Gynecologic Oncology </a:t>
            </a:r>
          </a:p>
          <a:p>
            <a:pPr lvl="0" algn="r">
              <a:lnSpc>
                <a:spcPct val="80000"/>
              </a:lnSpc>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Aug 29-30</a:t>
            </a:r>
            <a:r>
              <a:rPr lang="en-US" sz="1600" dirty="0">
                <a:solidFill>
                  <a:prstClr val="black"/>
                </a:solidFill>
              </a:rPr>
              <a:t>, 2017 London, UK </a:t>
            </a:r>
            <a:endParaRPr kumimoji="0" lang="en-US" sz="1600" b="0" i="0" u="none" strike="noStrike" kern="1200" cap="none" spc="0" normalizeH="0" baseline="0" noProof="0" dirty="0">
              <a:ln>
                <a:noFill/>
              </a:ln>
              <a:solidFill>
                <a:srgbClr val="000000"/>
              </a:solidFill>
              <a:effectLst/>
              <a:highlight>
                <a:srgbClr val="FFFF00"/>
              </a:highlight>
              <a:uLnTx/>
              <a:uFillTx/>
              <a:latin typeface="Minion Pro"/>
              <a:ea typeface="+mn-ea"/>
              <a:cs typeface="+mn-cs"/>
            </a:endParaRPr>
          </a:p>
        </p:txBody>
      </p:sp>
    </p:spTree>
    <p:extLst>
      <p:ext uri="{BB962C8B-B14F-4D97-AF65-F5344CB8AC3E}">
        <p14:creationId xmlns:p14="http://schemas.microsoft.com/office/powerpoint/2010/main" val="2118019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4762"/>
            <a:ext cx="7074195" cy="639762"/>
          </a:xfrm>
        </p:spPr>
        <p:txBody>
          <a:bodyPr>
            <a:noAutofit/>
          </a:bodyPr>
          <a:lstStyle/>
          <a:p>
            <a:pPr algn="l"/>
            <a:r>
              <a:rPr lang="en-US" b="1" dirty="0">
                <a:solidFill>
                  <a:schemeClr val="accent4">
                    <a:lumMod val="50000"/>
                  </a:schemeClr>
                </a:solidFill>
                <a:latin typeface="Constantia" panose="02030602050306030303" pitchFamily="18" charset="0"/>
              </a:rPr>
              <a:t>Presenter Disclosures</a:t>
            </a:r>
          </a:p>
        </p:txBody>
      </p:sp>
      <p:sp>
        <p:nvSpPr>
          <p:cNvPr id="5" name="Rectangle 7"/>
          <p:cNvSpPr>
            <a:spLocks noGrp="1" noChangeArrowheads="1"/>
          </p:cNvSpPr>
          <p:nvPr>
            <p:ph idx="1"/>
          </p:nvPr>
        </p:nvSpPr>
        <p:spPr>
          <a:xfrm>
            <a:off x="467833" y="1170043"/>
            <a:ext cx="8229600" cy="2743200"/>
          </a:xfrm>
        </p:spPr>
        <p:txBody>
          <a:bodyPr>
            <a:noAutofit/>
          </a:bodyPr>
          <a:lstStyle/>
          <a:p>
            <a:pPr marL="0" indent="0">
              <a:lnSpc>
                <a:spcPct val="85000"/>
              </a:lnSpc>
              <a:spcBef>
                <a:spcPct val="0"/>
              </a:spcBef>
              <a:buNone/>
            </a:pPr>
            <a:r>
              <a:rPr lang="en-US" altLang="en-US" sz="2800" b="1" dirty="0">
                <a:solidFill>
                  <a:schemeClr val="tx2">
                    <a:lumMod val="75000"/>
                  </a:schemeClr>
                </a:solidFill>
                <a:latin typeface="Calisto MT" panose="02040603050505030304" pitchFamily="18" charset="0"/>
                <a:cs typeface="David" panose="020E0502060401010101" pitchFamily="34" charset="-79"/>
              </a:rPr>
              <a:t>The following personal financial relationships with commercial interests relevant to this presentation existed during the past 12 months:</a:t>
            </a:r>
          </a:p>
          <a:p>
            <a:pPr marL="0" indent="0">
              <a:lnSpc>
                <a:spcPct val="85000"/>
              </a:lnSpc>
              <a:spcBef>
                <a:spcPts val="600"/>
              </a:spcBef>
              <a:buNone/>
            </a:pPr>
            <a:r>
              <a:rPr lang="en-US" altLang="en-US" sz="2800" b="1" dirty="0">
                <a:solidFill>
                  <a:schemeClr val="tx2">
                    <a:lumMod val="75000"/>
                  </a:schemeClr>
                </a:solidFill>
                <a:latin typeface="Calisto MT" panose="02040603050505030304" pitchFamily="18" charset="0"/>
                <a:cs typeface="David" panose="020E0502060401010101" pitchFamily="34" charset="-79"/>
              </a:rPr>
              <a:t>Merck and GlaxoSmithKline, nonspecific, ownership interest, less than $5,000 common stock outside a mutual fund.</a:t>
            </a:r>
            <a:endParaRPr lang="en-US" altLang="en-US" sz="2800" dirty="0">
              <a:solidFill>
                <a:schemeClr val="tx2">
                  <a:lumMod val="75000"/>
                </a:schemeClr>
              </a:solidFill>
              <a:latin typeface="Calisto MT" panose="02040603050505030304" pitchFamily="18" charset="0"/>
              <a:cs typeface="David" panose="020E0502060401010101" pitchFamily="34" charset="-79"/>
            </a:endParaRPr>
          </a:p>
        </p:txBody>
      </p:sp>
      <p:sp>
        <p:nvSpPr>
          <p:cNvPr id="6" name="Rectangle 7"/>
          <p:cNvSpPr txBox="1">
            <a:spLocks noChangeArrowheads="1"/>
          </p:cNvSpPr>
          <p:nvPr/>
        </p:nvSpPr>
        <p:spPr>
          <a:xfrm>
            <a:off x="457200" y="2895600"/>
            <a:ext cx="8229600" cy="14859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buNone/>
            </a:pPr>
            <a:endParaRPr lang="en-US" altLang="en-US" sz="1800" dirty="0">
              <a:latin typeface="David" panose="020E0502060401010101" pitchFamily="34" charset="-79"/>
              <a:cs typeface="David" panose="020E0502060401010101" pitchFamily="34" charset="-79"/>
            </a:endParaRPr>
          </a:p>
        </p:txBody>
      </p:sp>
      <p:pic>
        <p:nvPicPr>
          <p:cNvPr id="3" name="Picture 2">
            <a:extLst>
              <a:ext uri="{FF2B5EF4-FFF2-40B4-BE49-F238E27FC236}">
                <a16:creationId xmlns:a16="http://schemas.microsoft.com/office/drawing/2014/main" xmlns="" id="{802894FD-C91D-41DF-9F9D-AADAD93435D1}"/>
              </a:ext>
            </a:extLst>
          </p:cNvPr>
          <p:cNvPicPr>
            <a:picLocks noChangeAspect="1"/>
          </p:cNvPicPr>
          <p:nvPr/>
        </p:nvPicPr>
        <p:blipFill>
          <a:blip r:embed="rId2"/>
          <a:stretch>
            <a:fillRect/>
          </a:stretch>
        </p:blipFill>
        <p:spPr>
          <a:xfrm>
            <a:off x="5867400" y="0"/>
            <a:ext cx="3313562" cy="829524"/>
          </a:xfrm>
          <a:prstGeom prst="rect">
            <a:avLst/>
          </a:prstGeom>
        </p:spPr>
      </p:pic>
      <p:sp>
        <p:nvSpPr>
          <p:cNvPr id="7" name="Subtitle 2">
            <a:extLst>
              <a:ext uri="{FF2B5EF4-FFF2-40B4-BE49-F238E27FC236}">
                <a16:creationId xmlns:a16="http://schemas.microsoft.com/office/drawing/2014/main" xmlns="" id="{8B9145A3-39BF-4A6C-BCD3-A66EBB28B44A}"/>
              </a:ext>
            </a:extLst>
          </p:cNvPr>
          <p:cNvSpPr txBox="1">
            <a:spLocks/>
          </p:cNvSpPr>
          <p:nvPr/>
        </p:nvSpPr>
        <p:spPr>
          <a:xfrm>
            <a:off x="419100" y="4114800"/>
            <a:ext cx="8305800" cy="257084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90000"/>
              </a:lnSpc>
              <a:spcBef>
                <a:spcPts val="0"/>
              </a:spcBef>
            </a:pPr>
            <a:r>
              <a:rPr lang="en-US" sz="2400" b="1" dirty="0">
                <a:solidFill>
                  <a:schemeClr val="accent4">
                    <a:lumMod val="50000"/>
                  </a:schemeClr>
                </a:solidFill>
                <a:latin typeface="Calisto MT" panose="02040603050505030304" pitchFamily="18" charset="0"/>
                <a:ea typeface="FangSong" panose="02010609060101010101" pitchFamily="49" charset="-122"/>
                <a:cs typeface="David" panose="020E0502060401010101" pitchFamily="34" charset="-79"/>
              </a:rPr>
              <a:t>This presentation is based on coursework previously submitted to the College of Graduate Health Studies in partial fulfillment of the Doctor of Health Sciences Degree, A. T. Still University, and publicly presented at the American Public Health Association 2014 World Expo on November 18, 2014, in New Orleans, Louisiana.</a:t>
            </a:r>
            <a:r>
              <a:rPr lang="en-US" sz="2400" b="1" dirty="0">
                <a:latin typeface="Calisto MT" panose="02040603050505030304" pitchFamily="18" charset="0"/>
                <a:ea typeface="FangSong" panose="02010609060101010101" pitchFamily="49" charset="-122"/>
                <a:cs typeface="David" panose="020E0502060401010101" pitchFamily="34" charset="-79"/>
              </a:rPr>
              <a:t> </a:t>
            </a:r>
          </a:p>
        </p:txBody>
      </p:sp>
      <p:pic>
        <p:nvPicPr>
          <p:cNvPr id="9" name="Picture 8">
            <a:extLst>
              <a:ext uri="{FF2B5EF4-FFF2-40B4-BE49-F238E27FC236}">
                <a16:creationId xmlns:a16="http://schemas.microsoft.com/office/drawing/2014/main" xmlns="" id="{9D9489AA-F3DB-4182-894A-3EFD2C07B6CA}"/>
              </a:ext>
            </a:extLst>
          </p:cNvPr>
          <p:cNvPicPr>
            <a:picLocks noChangeAspect="1"/>
          </p:cNvPicPr>
          <p:nvPr/>
        </p:nvPicPr>
        <p:blipFill>
          <a:blip r:embed="rId3"/>
          <a:stretch>
            <a:fillRect/>
          </a:stretch>
        </p:blipFill>
        <p:spPr>
          <a:xfrm>
            <a:off x="8296339" y="6108351"/>
            <a:ext cx="857122" cy="714207"/>
          </a:xfrm>
          <a:prstGeom prst="rect">
            <a:avLst/>
          </a:prstGeom>
        </p:spPr>
      </p:pic>
    </p:spTree>
    <p:extLst>
      <p:ext uri="{BB962C8B-B14F-4D97-AF65-F5344CB8AC3E}">
        <p14:creationId xmlns:p14="http://schemas.microsoft.com/office/powerpoint/2010/main" val="2112753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553200" cy="856105"/>
          </a:xfrm>
        </p:spPr>
        <p:txBody>
          <a:bodyPr/>
          <a:lstStyle/>
          <a:p>
            <a:pPr algn="l"/>
            <a:r>
              <a:rPr lang="en-US" b="1" dirty="0">
                <a:solidFill>
                  <a:schemeClr val="tx2">
                    <a:lumMod val="50000"/>
                  </a:schemeClr>
                </a:solidFill>
                <a:latin typeface="Constantia" panose="02030602050306030303" pitchFamily="18" charset="0"/>
              </a:rPr>
              <a:t>Learning Objectives</a:t>
            </a:r>
          </a:p>
        </p:txBody>
      </p:sp>
      <p:sp>
        <p:nvSpPr>
          <p:cNvPr id="3" name="Content Placeholder 2"/>
          <p:cNvSpPr>
            <a:spLocks noGrp="1"/>
          </p:cNvSpPr>
          <p:nvPr>
            <p:ph idx="1"/>
          </p:nvPr>
        </p:nvSpPr>
        <p:spPr>
          <a:xfrm>
            <a:off x="448340" y="1155589"/>
            <a:ext cx="8229600" cy="4525963"/>
          </a:xfrm>
        </p:spPr>
        <p:txBody>
          <a:bodyPr>
            <a:normAutofit/>
          </a:bodyPr>
          <a:lstStyle/>
          <a:p>
            <a:pPr marL="274320" indent="-274320">
              <a:lnSpc>
                <a:spcPct val="90000"/>
              </a:lnSpc>
              <a:spcBef>
                <a:spcPts val="600"/>
              </a:spcBef>
            </a:pPr>
            <a:r>
              <a:rPr lang="en-US" b="1" dirty="0">
                <a:solidFill>
                  <a:schemeClr val="tx2">
                    <a:lumMod val="75000"/>
                  </a:schemeClr>
                </a:solidFill>
                <a:latin typeface="Constantia" panose="02030602050306030303" pitchFamily="18" charset="0"/>
                <a:ea typeface="FangSong" panose="02010609060101010101" pitchFamily="49" charset="-122"/>
                <a:cs typeface="David" panose="020E0502060401010101" pitchFamily="34" charset="-79"/>
              </a:rPr>
              <a:t>Describe the need for increased human papilloma virus (HPV) vaccination in the Andean region.</a:t>
            </a:r>
          </a:p>
          <a:p>
            <a:pPr marL="274320" indent="-274320">
              <a:lnSpc>
                <a:spcPct val="90000"/>
              </a:lnSpc>
              <a:spcBef>
                <a:spcPts val="600"/>
              </a:spcBef>
            </a:pPr>
            <a:r>
              <a:rPr lang="en-US" b="1" dirty="0">
                <a:solidFill>
                  <a:schemeClr val="tx2">
                    <a:lumMod val="75000"/>
                  </a:schemeClr>
                </a:solidFill>
                <a:latin typeface="Constantia" panose="02030602050306030303" pitchFamily="18" charset="0"/>
                <a:ea typeface="FangSong" panose="02010609060101010101" pitchFamily="49" charset="-122"/>
                <a:cs typeface="David" panose="020E0502060401010101" pitchFamily="34" charset="-79"/>
              </a:rPr>
              <a:t>List three barriers to increasing HPV vaccination rates.</a:t>
            </a:r>
          </a:p>
          <a:p>
            <a:pPr marL="274320" indent="-274320">
              <a:lnSpc>
                <a:spcPct val="90000"/>
              </a:lnSpc>
              <a:spcBef>
                <a:spcPts val="600"/>
              </a:spcBef>
            </a:pPr>
            <a:r>
              <a:rPr lang="en-US" b="1" dirty="0">
                <a:solidFill>
                  <a:schemeClr val="tx2">
                    <a:lumMod val="75000"/>
                  </a:schemeClr>
                </a:solidFill>
                <a:latin typeface="Constantia" panose="02030602050306030303" pitchFamily="18" charset="0"/>
                <a:ea typeface="FangSong" panose="02010609060101010101" pitchFamily="49" charset="-122"/>
                <a:cs typeface="David" panose="020E0502060401010101" pitchFamily="34" charset="-79"/>
              </a:rPr>
              <a:t>Identify global resources for improving HPV vaccination rates.</a:t>
            </a:r>
          </a:p>
          <a:p>
            <a:pPr marL="274320" indent="-274320">
              <a:lnSpc>
                <a:spcPct val="90000"/>
              </a:lnSpc>
              <a:spcBef>
                <a:spcPts val="600"/>
              </a:spcBef>
            </a:pPr>
            <a:r>
              <a:rPr lang="en-US" b="1" dirty="0">
                <a:solidFill>
                  <a:schemeClr val="tx2">
                    <a:lumMod val="75000"/>
                  </a:schemeClr>
                </a:solidFill>
                <a:latin typeface="Constantia" panose="02030602050306030303" pitchFamily="18" charset="0"/>
                <a:ea typeface="FangSong" panose="02010609060101010101" pitchFamily="49" charset="-122"/>
                <a:cs typeface="David" panose="020E0502060401010101" pitchFamily="34" charset="-79"/>
              </a:rPr>
              <a:t>Formulate an HPV vaccination program from available organizational resources.</a:t>
            </a:r>
          </a:p>
          <a:p>
            <a:endParaRPr lang="en-US" dirty="0"/>
          </a:p>
        </p:txBody>
      </p:sp>
      <p:pic>
        <p:nvPicPr>
          <p:cNvPr id="5" name="Picture 4">
            <a:extLst>
              <a:ext uri="{FF2B5EF4-FFF2-40B4-BE49-F238E27FC236}">
                <a16:creationId xmlns:a16="http://schemas.microsoft.com/office/drawing/2014/main" xmlns="" id="{187ADB56-6A46-4F5A-9E23-1AC025EC04DF}"/>
              </a:ext>
            </a:extLst>
          </p:cNvPr>
          <p:cNvPicPr>
            <a:picLocks noChangeAspect="1"/>
          </p:cNvPicPr>
          <p:nvPr/>
        </p:nvPicPr>
        <p:blipFill>
          <a:blip r:embed="rId2"/>
          <a:stretch>
            <a:fillRect/>
          </a:stretch>
        </p:blipFill>
        <p:spPr>
          <a:xfrm>
            <a:off x="5867400" y="0"/>
            <a:ext cx="3313562" cy="829524"/>
          </a:xfrm>
          <a:prstGeom prst="rect">
            <a:avLst/>
          </a:prstGeom>
        </p:spPr>
      </p:pic>
      <p:pic>
        <p:nvPicPr>
          <p:cNvPr id="6" name="Picture 5">
            <a:extLst>
              <a:ext uri="{FF2B5EF4-FFF2-40B4-BE49-F238E27FC236}">
                <a16:creationId xmlns:a16="http://schemas.microsoft.com/office/drawing/2014/main" xmlns="" id="{C233E8DE-DCE4-4FCB-B352-A224E6C96DD4}"/>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604324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4963"/>
            <a:ext cx="7086600" cy="715962"/>
          </a:xfrm>
        </p:spPr>
        <p:txBody>
          <a:bodyPr>
            <a:noAutofit/>
          </a:bodyPr>
          <a:lstStyle/>
          <a:p>
            <a:pPr algn="l"/>
            <a:r>
              <a:rPr lang="en-US" sz="4000" b="1" dirty="0">
                <a:solidFill>
                  <a:schemeClr val="tx2">
                    <a:lumMod val="50000"/>
                  </a:schemeClr>
                </a:solidFill>
                <a:latin typeface="Constantia" panose="02030602050306030303" pitchFamily="18" charset="0"/>
              </a:rPr>
              <a:t>Overview: Cervical Cancer</a:t>
            </a:r>
          </a:p>
        </p:txBody>
      </p:sp>
      <p:sp>
        <p:nvSpPr>
          <p:cNvPr id="3" name="Content Placeholder 2"/>
          <p:cNvSpPr>
            <a:spLocks noGrp="1"/>
          </p:cNvSpPr>
          <p:nvPr>
            <p:ph idx="1"/>
          </p:nvPr>
        </p:nvSpPr>
        <p:spPr>
          <a:xfrm>
            <a:off x="322943" y="865887"/>
            <a:ext cx="8534400" cy="5762514"/>
          </a:xfrm>
        </p:spPr>
        <p:txBody>
          <a:bodyPr>
            <a:noAutofit/>
          </a:bodyPr>
          <a:lstStyle/>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Globally, human papilloma virus (HPV) is responsible for over 500,000 incident cases of cervical cancer (CC).</a:t>
            </a:r>
          </a:p>
          <a:p>
            <a:pPr marL="365760" lvl="1" indent="-182880">
              <a:lnSpc>
                <a:spcPct val="90000"/>
              </a:lnSpc>
              <a:spcBef>
                <a:spcPts val="300"/>
              </a:spcBef>
              <a:buFont typeface="Arial" panose="020B0604020202020204" pitchFamily="34" charset="0"/>
              <a:buChar char="•"/>
            </a:pPr>
            <a:r>
              <a:rPr lang="en-US" sz="2400" b="1" dirty="0">
                <a:solidFill>
                  <a:schemeClr val="tx2">
                    <a:lumMod val="75000"/>
                  </a:schemeClr>
                </a:solidFill>
                <a:latin typeface="David" panose="020E0502060401010101" pitchFamily="34" charset="-79"/>
                <a:cs typeface="David" panose="020E0502060401010101" pitchFamily="34" charset="-79"/>
              </a:rPr>
              <a:t>7.8 million female years of life lost (YLL), limits women’s socioeconomic contribution </a:t>
            </a:r>
            <a:r>
              <a:rPr lang="en-US" sz="2000" b="1" dirty="0">
                <a:solidFill>
                  <a:schemeClr val="tx2">
                    <a:lumMod val="75000"/>
                  </a:schemeClr>
                </a:solidFill>
                <a:latin typeface="David" panose="020E0502060401010101" pitchFamily="34" charset="-79"/>
                <a:cs typeface="David" panose="020E0502060401010101" pitchFamily="34" charset="-79"/>
              </a:rPr>
              <a:t>(Forman et al., 2012). </a:t>
            </a:r>
          </a:p>
          <a:p>
            <a:pPr marL="365760" lvl="1" indent="-182880">
              <a:lnSpc>
                <a:spcPct val="90000"/>
              </a:lnSpc>
              <a:spcBef>
                <a:spcPts val="300"/>
              </a:spcBef>
              <a:buFont typeface="Arial" panose="020B0604020202020204" pitchFamily="34" charset="0"/>
              <a:buChar char="•"/>
            </a:pPr>
            <a:r>
              <a:rPr lang="en-US" sz="2400" b="1" dirty="0">
                <a:solidFill>
                  <a:schemeClr val="tx2">
                    <a:lumMod val="75000"/>
                  </a:schemeClr>
                </a:solidFill>
                <a:latin typeface="David" panose="020E0502060401010101" pitchFamily="34" charset="-79"/>
                <a:cs typeface="David" panose="020E0502060401010101" pitchFamily="34" charset="-79"/>
              </a:rPr>
              <a:t>86,000 (17%) of CC cases occur in the Latin American Countries (LAC) of the Caribbean, Central and South America </a:t>
            </a:r>
            <a:r>
              <a:rPr lang="en-US" sz="2000" b="1" dirty="0">
                <a:solidFill>
                  <a:schemeClr val="tx2">
                    <a:lumMod val="75000"/>
                  </a:schemeClr>
                </a:solidFill>
                <a:latin typeface="David" panose="020E0502060401010101" pitchFamily="34" charset="-79"/>
                <a:cs typeface="David" panose="020E0502060401010101" pitchFamily="34" charset="-79"/>
              </a:rPr>
              <a:t>(Brown et al., 2010; Perez et al., 2008).</a:t>
            </a:r>
          </a:p>
          <a:p>
            <a:pPr marL="548640" lvl="1" indent="-182880">
              <a:lnSpc>
                <a:spcPct val="90000"/>
              </a:lnSpc>
              <a:spcBef>
                <a:spcPts val="300"/>
              </a:spcBef>
              <a:buFont typeface="Arial" panose="020B0604020202020204" pitchFamily="34" charset="0"/>
              <a:buChar char="•"/>
            </a:pPr>
            <a:r>
              <a:rPr lang="en-US" sz="2400" b="1" dirty="0">
                <a:solidFill>
                  <a:schemeClr val="tx2">
                    <a:lumMod val="75000"/>
                  </a:schemeClr>
                </a:solidFill>
                <a:latin typeface="David" panose="020E0502060401010101" pitchFamily="34" charset="-79"/>
                <a:cs typeface="David" panose="020E0502060401010101" pitchFamily="34" charset="-79"/>
              </a:rPr>
              <a:t>CC is the most frequent female cancer in Bolivia, the 2</a:t>
            </a:r>
            <a:r>
              <a:rPr lang="en-US" sz="2400" b="1" baseline="30000" dirty="0">
                <a:solidFill>
                  <a:schemeClr val="tx2">
                    <a:lumMod val="75000"/>
                  </a:schemeClr>
                </a:solidFill>
                <a:latin typeface="David" panose="020E0502060401010101" pitchFamily="34" charset="-79"/>
                <a:cs typeface="David" panose="020E0502060401010101" pitchFamily="34" charset="-79"/>
              </a:rPr>
              <a:t>nd</a:t>
            </a:r>
            <a:r>
              <a:rPr lang="en-US" sz="2400" b="1" dirty="0">
                <a:solidFill>
                  <a:schemeClr val="tx2">
                    <a:lumMod val="75000"/>
                  </a:schemeClr>
                </a:solidFill>
                <a:latin typeface="David" panose="020E0502060401010101" pitchFamily="34" charset="-79"/>
                <a:cs typeface="David" panose="020E0502060401010101" pitchFamily="34" charset="-79"/>
              </a:rPr>
              <a:t> most frequent female cancer in Colombia, Ecuador, and Peru, and the 3</a:t>
            </a:r>
            <a:r>
              <a:rPr lang="en-US" sz="2400" b="1" baseline="30000" dirty="0">
                <a:solidFill>
                  <a:schemeClr val="tx2">
                    <a:lumMod val="75000"/>
                  </a:schemeClr>
                </a:solidFill>
                <a:latin typeface="David" panose="020E0502060401010101" pitchFamily="34" charset="-79"/>
                <a:cs typeface="David" panose="020E0502060401010101" pitchFamily="34" charset="-79"/>
              </a:rPr>
              <a:t>rd</a:t>
            </a:r>
            <a:r>
              <a:rPr lang="en-US" sz="2400" b="1" dirty="0">
                <a:solidFill>
                  <a:schemeClr val="tx2">
                    <a:lumMod val="75000"/>
                  </a:schemeClr>
                </a:solidFill>
                <a:latin typeface="David" panose="020E0502060401010101" pitchFamily="34" charset="-79"/>
                <a:cs typeface="David" panose="020E0502060401010101" pitchFamily="34" charset="-79"/>
              </a:rPr>
              <a:t> most frequent female cancer in Chile </a:t>
            </a:r>
            <a:r>
              <a:rPr lang="en-US" sz="2000" b="1" dirty="0">
                <a:solidFill>
                  <a:schemeClr val="tx2">
                    <a:lumMod val="75000"/>
                  </a:schemeClr>
                </a:solidFill>
                <a:latin typeface="David" panose="020E0502060401010101" pitchFamily="34" charset="-79"/>
                <a:cs typeface="David" panose="020E0502060401010101" pitchFamily="34" charset="-79"/>
              </a:rPr>
              <a:t>(Murillo et al., 2016).</a:t>
            </a:r>
          </a:p>
          <a:p>
            <a:pPr marL="54864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597,886 female YLL in South America due to CC (Bruni et al., 2017)</a:t>
            </a:r>
          </a:p>
          <a:p>
            <a:pPr marL="365760" lvl="1" indent="-182880">
              <a:lnSpc>
                <a:spcPct val="90000"/>
              </a:lnSpc>
              <a:spcBef>
                <a:spcPts val="300"/>
              </a:spcBef>
              <a:buFont typeface="Arial" panose="020B0604020202020204" pitchFamily="34" charset="0"/>
              <a:buChar char="•"/>
            </a:pPr>
            <a:endParaRPr lang="en-US" sz="1600" b="1" dirty="0">
              <a:solidFill>
                <a:schemeClr val="tx2">
                  <a:lumMod val="75000"/>
                </a:schemeClr>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745892" y="1"/>
            <a:ext cx="2435069" cy="609600"/>
          </a:xfrm>
          <a:prstGeom prst="rect">
            <a:avLst/>
          </a:prstGeom>
        </p:spPr>
      </p:pic>
      <p:pic>
        <p:nvPicPr>
          <p:cNvPr id="6" name="Picture 5">
            <a:extLst>
              <a:ext uri="{FF2B5EF4-FFF2-40B4-BE49-F238E27FC236}">
                <a16:creationId xmlns:a16="http://schemas.microsoft.com/office/drawing/2014/main" xmlns="" id="{7E57DD39-AFDB-40BB-AF66-A19E00524CB6}"/>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924740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65887"/>
            <a:ext cx="8534400" cy="5762514"/>
          </a:xfrm>
        </p:spPr>
        <p:txBody>
          <a:bodyPr>
            <a:noAutofit/>
          </a:bodyPr>
          <a:lstStyle/>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Globally, about 274,000 women die from CC annually.</a:t>
            </a:r>
          </a:p>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Globally, CC is the 4</a:t>
            </a:r>
            <a:r>
              <a:rPr lang="en-US" sz="2800" b="1" baseline="30000" dirty="0">
                <a:solidFill>
                  <a:schemeClr val="tx2">
                    <a:lumMod val="75000"/>
                  </a:schemeClr>
                </a:solidFill>
                <a:latin typeface="David" panose="020E0502060401010101" pitchFamily="34" charset="-79"/>
                <a:cs typeface="David" panose="020E0502060401010101" pitchFamily="34" charset="-79"/>
              </a:rPr>
              <a:t>th</a:t>
            </a:r>
            <a:r>
              <a:rPr lang="en-US" sz="2800" b="1" dirty="0">
                <a:solidFill>
                  <a:schemeClr val="tx2">
                    <a:lumMod val="75000"/>
                  </a:schemeClr>
                </a:solidFill>
                <a:latin typeface="David" panose="020E0502060401010101" pitchFamily="34" charset="-79"/>
                <a:cs typeface="David" panose="020E0502060401010101" pitchFamily="34" charset="-79"/>
              </a:rPr>
              <a:t> cause of female deaths.</a:t>
            </a:r>
          </a:p>
          <a:p>
            <a:pPr marL="365760" lvl="1" indent="-182880">
              <a:lnSpc>
                <a:spcPct val="90000"/>
              </a:lnSpc>
              <a:spcBef>
                <a:spcPts val="300"/>
              </a:spcBef>
              <a:buFont typeface="Arial" panose="020B0604020202020204" pitchFamily="34" charset="0"/>
              <a:buChar char="•"/>
            </a:pPr>
            <a:r>
              <a:rPr lang="en-US" sz="2400" b="1" dirty="0">
                <a:solidFill>
                  <a:schemeClr val="tx2">
                    <a:lumMod val="75000"/>
                  </a:schemeClr>
                </a:solidFill>
                <a:latin typeface="David" panose="020E0502060401010101" pitchFamily="34" charset="-79"/>
                <a:cs typeface="David" panose="020E0502060401010101" pitchFamily="34" charset="-79"/>
              </a:rPr>
              <a:t>241,120 (88%) of CC deaths occur in low- and middle-income countries (LMIC) </a:t>
            </a:r>
            <a:r>
              <a:rPr lang="en-US" sz="2000" b="1" dirty="0">
                <a:solidFill>
                  <a:schemeClr val="tx2">
                    <a:lumMod val="75000"/>
                  </a:schemeClr>
                </a:solidFill>
                <a:latin typeface="David" panose="020E0502060401010101" pitchFamily="34" charset="-79"/>
                <a:cs typeface="David" panose="020E0502060401010101" pitchFamily="34" charset="-79"/>
              </a:rPr>
              <a:t>(Forman et al., 2012; Ladner et al., 2012; Levinson et al., 2013; Murillo et al., 2016; </a:t>
            </a:r>
            <a:r>
              <a:rPr lang="en-US" sz="2000" b="1" dirty="0" err="1">
                <a:solidFill>
                  <a:schemeClr val="tx2">
                    <a:lumMod val="75000"/>
                  </a:schemeClr>
                </a:solidFill>
                <a:latin typeface="David" panose="020E0502060401010101" pitchFamily="34" charset="-79"/>
                <a:cs typeface="David" panose="020E0502060401010101" pitchFamily="34" charset="-79"/>
              </a:rPr>
              <a:t>Soohoo</a:t>
            </a:r>
            <a:r>
              <a:rPr lang="en-US" sz="2000" b="1" dirty="0">
                <a:solidFill>
                  <a:schemeClr val="tx2">
                    <a:lumMod val="75000"/>
                  </a:schemeClr>
                </a:solidFill>
                <a:latin typeface="David" panose="020E0502060401010101" pitchFamily="34" charset="-79"/>
                <a:cs typeface="David" panose="020E0502060401010101" pitchFamily="34" charset="-79"/>
              </a:rPr>
              <a:t> et al., 2013). </a:t>
            </a:r>
          </a:p>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Cervical cancer is attributed with at least 33,000 (12%) deaths in LAC </a:t>
            </a:r>
            <a:r>
              <a:rPr lang="en-US" sz="2000" b="1" dirty="0">
                <a:solidFill>
                  <a:schemeClr val="tx2">
                    <a:lumMod val="75000"/>
                  </a:schemeClr>
                </a:solidFill>
                <a:latin typeface="David" panose="020E0502060401010101" pitchFamily="34" charset="-79"/>
                <a:cs typeface="David" panose="020E0502060401010101" pitchFamily="34" charset="-79"/>
              </a:rPr>
              <a:t>(Andrus et al., 2008; </a:t>
            </a:r>
            <a:r>
              <a:rPr lang="en-US" sz="2000" b="1" dirty="0" err="1">
                <a:solidFill>
                  <a:schemeClr val="tx2">
                    <a:lumMod val="75000"/>
                  </a:schemeClr>
                </a:solidFill>
                <a:latin typeface="David" panose="020E0502060401010101" pitchFamily="34" charset="-79"/>
                <a:cs typeface="David" panose="020E0502060401010101" pitchFamily="34" charset="-79"/>
              </a:rPr>
              <a:t>Bartolini</a:t>
            </a:r>
            <a:r>
              <a:rPr lang="en-US" sz="2000" b="1" dirty="0">
                <a:solidFill>
                  <a:schemeClr val="tx2">
                    <a:lumMod val="75000"/>
                  </a:schemeClr>
                </a:solidFill>
                <a:latin typeface="David" panose="020E0502060401010101" pitchFamily="34" charset="-79"/>
                <a:cs typeface="David" panose="020E0502060401010101" pitchFamily="34" charset="-79"/>
              </a:rPr>
              <a:t> et al., 2010).</a:t>
            </a:r>
          </a:p>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LAC and LMIC comprise the Andean region.</a:t>
            </a:r>
          </a:p>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Bolivia, Chile, Colombia, Ecuador, and Peru are part of the Latin American Andean region of South America. </a:t>
            </a:r>
          </a:p>
          <a:p>
            <a:pPr marL="0" indent="0">
              <a:lnSpc>
                <a:spcPct val="90000"/>
              </a:lnSpc>
              <a:spcBef>
                <a:spcPts val="300"/>
              </a:spcBef>
              <a:buNone/>
            </a:pPr>
            <a:endParaRPr lang="en-US" sz="2000" b="1" dirty="0">
              <a:solidFill>
                <a:schemeClr val="tx2">
                  <a:lumMod val="75000"/>
                </a:schemeClr>
              </a:solidFill>
              <a:latin typeface="David" panose="020E0502060401010101" pitchFamily="34" charset="-79"/>
              <a:cs typeface="David" panose="020E0502060401010101" pitchFamily="34" charset="-79"/>
            </a:endParaRPr>
          </a:p>
          <a:p>
            <a:pPr marL="0" indent="-217170">
              <a:lnSpc>
                <a:spcPct val="90000"/>
              </a:lnSpc>
              <a:spcBef>
                <a:spcPts val="300"/>
              </a:spcBef>
            </a:pPr>
            <a:endParaRPr lang="en-US" sz="2000" b="1" dirty="0">
              <a:solidFill>
                <a:schemeClr val="tx2">
                  <a:lumMod val="75000"/>
                </a:schemeClr>
              </a:solidFill>
              <a:latin typeface="David" panose="020E0502060401010101" pitchFamily="34" charset="-79"/>
              <a:cs typeface="David" panose="020E0502060401010101" pitchFamily="34" charset="-79"/>
            </a:endParaRPr>
          </a:p>
          <a:p>
            <a:pPr marL="365760" lvl="1" indent="-182880">
              <a:lnSpc>
                <a:spcPct val="90000"/>
              </a:lnSpc>
              <a:spcBef>
                <a:spcPts val="300"/>
              </a:spcBef>
              <a:buFont typeface="Arial" panose="020B0604020202020204" pitchFamily="34" charset="0"/>
              <a:buChar char="•"/>
            </a:pPr>
            <a:endParaRPr lang="en-US" sz="1600" b="1" dirty="0">
              <a:solidFill>
                <a:schemeClr val="tx2">
                  <a:lumMod val="75000"/>
                </a:schemeClr>
              </a:solidFill>
              <a:latin typeface="David" panose="020E0502060401010101" pitchFamily="34" charset="-79"/>
              <a:cs typeface="David" panose="020E0502060401010101" pitchFamily="34" charset="-79"/>
            </a:endParaRPr>
          </a:p>
        </p:txBody>
      </p:sp>
      <p:sp>
        <p:nvSpPr>
          <p:cNvPr id="6" name="Title 1">
            <a:extLst>
              <a:ext uri="{FF2B5EF4-FFF2-40B4-BE49-F238E27FC236}">
                <a16:creationId xmlns:a16="http://schemas.microsoft.com/office/drawing/2014/main" xmlns="" id="{A9D05604-C2D5-49C7-A69D-1787DD1D0456}"/>
              </a:ext>
            </a:extLst>
          </p:cNvPr>
          <p:cNvSpPr>
            <a:spLocks noGrp="1"/>
          </p:cNvSpPr>
          <p:nvPr>
            <p:ph type="title"/>
          </p:nvPr>
        </p:nvSpPr>
        <p:spPr>
          <a:xfrm>
            <a:off x="304800" y="74963"/>
            <a:ext cx="7086600" cy="715962"/>
          </a:xfrm>
        </p:spPr>
        <p:txBody>
          <a:bodyPr>
            <a:noAutofit/>
          </a:bodyPr>
          <a:lstStyle/>
          <a:p>
            <a:pPr algn="l"/>
            <a:r>
              <a:rPr lang="en-US" sz="4000" b="1" dirty="0">
                <a:solidFill>
                  <a:schemeClr val="tx2">
                    <a:lumMod val="50000"/>
                  </a:schemeClr>
                </a:solidFill>
                <a:latin typeface="Constantia" panose="02030602050306030303" pitchFamily="18" charset="0"/>
              </a:rPr>
              <a:t>Overview: Cervical Cancer</a:t>
            </a:r>
          </a:p>
        </p:txBody>
      </p:sp>
      <p:pic>
        <p:nvPicPr>
          <p:cNvPr id="7" name="Picture 6">
            <a:extLst>
              <a:ext uri="{FF2B5EF4-FFF2-40B4-BE49-F238E27FC236}">
                <a16:creationId xmlns:a16="http://schemas.microsoft.com/office/drawing/2014/main" xmlns="" id="{C86A8549-1286-4F54-9788-201C95CFC11D}"/>
              </a:ext>
            </a:extLst>
          </p:cNvPr>
          <p:cNvPicPr>
            <a:picLocks noChangeAspect="1"/>
          </p:cNvPicPr>
          <p:nvPr/>
        </p:nvPicPr>
        <p:blipFill>
          <a:blip r:embed="rId2"/>
          <a:stretch>
            <a:fillRect/>
          </a:stretch>
        </p:blipFill>
        <p:spPr>
          <a:xfrm>
            <a:off x="6745892" y="1"/>
            <a:ext cx="2435069" cy="609600"/>
          </a:xfrm>
          <a:prstGeom prst="rect">
            <a:avLst/>
          </a:prstGeom>
        </p:spPr>
      </p:pic>
      <p:pic>
        <p:nvPicPr>
          <p:cNvPr id="8" name="Picture 7">
            <a:extLst>
              <a:ext uri="{FF2B5EF4-FFF2-40B4-BE49-F238E27FC236}">
                <a16:creationId xmlns:a16="http://schemas.microsoft.com/office/drawing/2014/main" xmlns="" id="{A3045A16-3C49-4A15-A0BB-6D2AECAD11AC}"/>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881149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342" y="124448"/>
            <a:ext cx="6524552" cy="715962"/>
          </a:xfrm>
        </p:spPr>
        <p:txBody>
          <a:bodyPr>
            <a:noAutofit/>
          </a:bodyPr>
          <a:lstStyle/>
          <a:p>
            <a:pPr algn="l"/>
            <a:r>
              <a:rPr lang="en-US" sz="4000" b="1" dirty="0">
                <a:solidFill>
                  <a:schemeClr val="tx2">
                    <a:lumMod val="50000"/>
                  </a:schemeClr>
                </a:solidFill>
                <a:latin typeface="Constantia" panose="02030602050306030303" pitchFamily="18" charset="0"/>
              </a:rPr>
              <a:t>Overview: Cervical Cancer</a:t>
            </a:r>
          </a:p>
        </p:txBody>
      </p:sp>
      <p:sp>
        <p:nvSpPr>
          <p:cNvPr id="3" name="Content Placeholder 2"/>
          <p:cNvSpPr>
            <a:spLocks noGrp="1"/>
          </p:cNvSpPr>
          <p:nvPr>
            <p:ph idx="1"/>
          </p:nvPr>
        </p:nvSpPr>
        <p:spPr>
          <a:xfrm>
            <a:off x="203200" y="780934"/>
            <a:ext cx="8763000" cy="3562466"/>
          </a:xfrm>
        </p:spPr>
        <p:txBody>
          <a:bodyPr>
            <a:noAutofit/>
          </a:bodyPr>
          <a:lstStyle/>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In 2002 Colombia had 5,500 incident CC cases and 2,045 deaths </a:t>
            </a:r>
            <a:r>
              <a:rPr lang="en-US" sz="2000" b="1" dirty="0">
                <a:solidFill>
                  <a:schemeClr val="tx2">
                    <a:lumMod val="75000"/>
                  </a:schemeClr>
                </a:solidFill>
                <a:latin typeface="David" panose="020E0502060401010101" pitchFamily="34" charset="-79"/>
                <a:cs typeface="David" panose="020E0502060401010101" pitchFamily="34" charset="-79"/>
              </a:rPr>
              <a:t>(Aponte-González et al., 2013).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In Peru CC has an estimated annual mortality rate of 24.6 per 100,000 or 2,098 deaths annually </a:t>
            </a:r>
            <a:r>
              <a:rPr lang="en-US" sz="2000" b="1" dirty="0">
                <a:solidFill>
                  <a:schemeClr val="tx2">
                    <a:lumMod val="75000"/>
                  </a:schemeClr>
                </a:solidFill>
                <a:latin typeface="David" panose="020E0502060401010101" pitchFamily="34" charset="-79"/>
                <a:cs typeface="David" panose="020E0502060401010101" pitchFamily="34" charset="-79"/>
              </a:rPr>
              <a:t>(Brown et al., 2010; Lee et al., 2010; Penny et al., 2011; </a:t>
            </a:r>
            <a:r>
              <a:rPr lang="en-US" sz="2000" b="1" dirty="0" err="1">
                <a:solidFill>
                  <a:schemeClr val="tx2">
                    <a:lumMod val="75000"/>
                  </a:schemeClr>
                </a:solidFill>
                <a:latin typeface="David" panose="020E0502060401010101" pitchFamily="34" charset="-79"/>
                <a:cs typeface="David" panose="020E0502060401010101" pitchFamily="34" charset="-79"/>
              </a:rPr>
              <a:t>Bartolini</a:t>
            </a:r>
            <a:r>
              <a:rPr lang="en-US" sz="2000" b="1" dirty="0">
                <a:solidFill>
                  <a:schemeClr val="tx2">
                    <a:lumMod val="75000"/>
                  </a:schemeClr>
                </a:solidFill>
                <a:latin typeface="David" panose="020E0502060401010101" pitchFamily="34" charset="-79"/>
                <a:cs typeface="David" panose="020E0502060401010101" pitchFamily="34" charset="-79"/>
              </a:rPr>
              <a:t> et al., 2012).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CC is the leading female cancer mortality cause in Bolivia, Colombia, Ecuador, and Peru </a:t>
            </a:r>
            <a:r>
              <a:rPr lang="en-US" sz="2000" b="1" dirty="0">
                <a:solidFill>
                  <a:schemeClr val="tx2">
                    <a:lumMod val="75000"/>
                  </a:schemeClr>
                </a:solidFill>
                <a:latin typeface="David" panose="020E0502060401010101" pitchFamily="34" charset="-79"/>
                <a:cs typeface="David" panose="020E0502060401010101" pitchFamily="34" charset="-79"/>
              </a:rPr>
              <a:t>(Aponte-González et al., 2013; Brown et al., 2010; Penny et al., 2011).</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Higher CC case-fatality is associated with lower national income </a:t>
            </a:r>
            <a:r>
              <a:rPr lang="en-US" sz="1600" b="1" dirty="0">
                <a:solidFill>
                  <a:schemeClr val="tx2">
                    <a:lumMod val="75000"/>
                  </a:schemeClr>
                </a:solidFill>
                <a:latin typeface="David" panose="020E0502060401010101" pitchFamily="34" charset="-79"/>
                <a:cs typeface="David" panose="020E0502060401010101" pitchFamily="34" charset="-79"/>
              </a:rPr>
              <a:t>(Farmer et al., 2010).</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745894" y="0"/>
            <a:ext cx="2435068" cy="609600"/>
          </a:xfrm>
          <a:prstGeom prst="rect">
            <a:avLst/>
          </a:prstGeom>
        </p:spPr>
      </p:pic>
      <p:pic>
        <p:nvPicPr>
          <p:cNvPr id="6" name="Picture 5">
            <a:extLst>
              <a:ext uri="{FF2B5EF4-FFF2-40B4-BE49-F238E27FC236}">
                <a16:creationId xmlns:a16="http://schemas.microsoft.com/office/drawing/2014/main" xmlns="" id="{0AA25E3C-4632-4653-8759-A7492D4164C7}"/>
              </a:ext>
            </a:extLst>
          </p:cNvPr>
          <p:cNvPicPr>
            <a:picLocks noChangeAspect="1"/>
          </p:cNvPicPr>
          <p:nvPr/>
        </p:nvPicPr>
        <p:blipFill>
          <a:blip r:embed="rId3"/>
          <a:stretch>
            <a:fillRect/>
          </a:stretch>
        </p:blipFill>
        <p:spPr>
          <a:xfrm>
            <a:off x="8398773" y="6248400"/>
            <a:ext cx="707727" cy="589722"/>
          </a:xfrm>
          <a:prstGeom prst="rect">
            <a:avLst/>
          </a:prstGeom>
        </p:spPr>
      </p:pic>
      <p:pic>
        <p:nvPicPr>
          <p:cNvPr id="4" name="Picture 3">
            <a:extLst>
              <a:ext uri="{FF2B5EF4-FFF2-40B4-BE49-F238E27FC236}">
                <a16:creationId xmlns:a16="http://schemas.microsoft.com/office/drawing/2014/main" xmlns="" id="{ABF836D9-3FEF-4B99-B082-13AD16984B64}"/>
              </a:ext>
            </a:extLst>
          </p:cNvPr>
          <p:cNvPicPr>
            <a:picLocks noChangeAspect="1"/>
          </p:cNvPicPr>
          <p:nvPr/>
        </p:nvPicPr>
        <p:blipFill rotWithShape="1">
          <a:blip r:embed="rId4"/>
          <a:srcRect l="44664" r="4200" b="16877"/>
          <a:stretch/>
        </p:blipFill>
        <p:spPr>
          <a:xfrm>
            <a:off x="609600" y="3918984"/>
            <a:ext cx="6019800" cy="2710416"/>
          </a:xfrm>
          <a:prstGeom prst="rect">
            <a:avLst/>
          </a:prstGeom>
        </p:spPr>
      </p:pic>
      <p:sp>
        <p:nvSpPr>
          <p:cNvPr id="7" name="Rectangle 6">
            <a:extLst>
              <a:ext uri="{FF2B5EF4-FFF2-40B4-BE49-F238E27FC236}">
                <a16:creationId xmlns:a16="http://schemas.microsoft.com/office/drawing/2014/main" xmlns="" id="{A7000435-ECD5-4EF7-80E2-1EB99FACDBE9}"/>
              </a:ext>
            </a:extLst>
          </p:cNvPr>
          <p:cNvSpPr/>
          <p:nvPr/>
        </p:nvSpPr>
        <p:spPr>
          <a:xfrm>
            <a:off x="927100" y="6478347"/>
            <a:ext cx="7315200" cy="341632"/>
          </a:xfrm>
          <a:prstGeom prst="rect">
            <a:avLst/>
          </a:prstGeom>
        </p:spPr>
        <p:txBody>
          <a:bodyPr wrap="square">
            <a:spAutoFit/>
          </a:bodyPr>
          <a:lstStyle/>
          <a:p>
            <a:pPr>
              <a:lnSpc>
                <a:spcPct val="90000"/>
              </a:lnSpc>
            </a:pPr>
            <a:r>
              <a:rPr lang="it-IT" b="1" dirty="0"/>
              <a:t>Low income         </a:t>
            </a:r>
            <a:r>
              <a:rPr lang="it-IT" sz="1400" b="1" dirty="0"/>
              <a:t>Low-middle income    High-middle income     </a:t>
            </a:r>
            <a:r>
              <a:rPr lang="it-IT" b="1" dirty="0"/>
              <a:t>High income</a:t>
            </a:r>
          </a:p>
        </p:txBody>
      </p:sp>
      <p:sp>
        <p:nvSpPr>
          <p:cNvPr id="8" name="Rectangle 7">
            <a:extLst>
              <a:ext uri="{FF2B5EF4-FFF2-40B4-BE49-F238E27FC236}">
                <a16:creationId xmlns:a16="http://schemas.microsoft.com/office/drawing/2014/main" xmlns="" id="{E5980792-284A-44DF-9E16-3405BAF8ED2D}"/>
              </a:ext>
            </a:extLst>
          </p:cNvPr>
          <p:cNvSpPr/>
          <p:nvPr/>
        </p:nvSpPr>
        <p:spPr>
          <a:xfrm>
            <a:off x="303785" y="4008568"/>
            <a:ext cx="420115" cy="2662004"/>
          </a:xfrm>
          <a:prstGeom prst="rect">
            <a:avLst/>
          </a:prstGeom>
        </p:spPr>
        <p:txBody>
          <a:bodyPr vert="vert270" wrap="square">
            <a:spAutoFit/>
          </a:bodyPr>
          <a:lstStyle/>
          <a:p>
            <a:pPr>
              <a:lnSpc>
                <a:spcPct val="85000"/>
              </a:lnSpc>
            </a:pPr>
            <a:r>
              <a:rPr lang="en-US" b="1" dirty="0" err="1"/>
              <a:t>Mortality:Incidence</a:t>
            </a:r>
            <a:r>
              <a:rPr lang="en-US" b="1" dirty="0"/>
              <a:t> Ratio</a:t>
            </a:r>
          </a:p>
        </p:txBody>
      </p:sp>
      <p:pic>
        <p:nvPicPr>
          <p:cNvPr id="9" name="Picture 8">
            <a:extLst>
              <a:ext uri="{FF2B5EF4-FFF2-40B4-BE49-F238E27FC236}">
                <a16:creationId xmlns:a16="http://schemas.microsoft.com/office/drawing/2014/main" xmlns="" id="{20E35305-E407-418E-8FE8-45DFC99A368A}"/>
              </a:ext>
            </a:extLst>
          </p:cNvPr>
          <p:cNvPicPr>
            <a:picLocks noChangeAspect="1"/>
          </p:cNvPicPr>
          <p:nvPr/>
        </p:nvPicPr>
        <p:blipFill rotWithShape="1">
          <a:blip r:embed="rId5"/>
          <a:srcRect l="56403" t="-8959" r="23402" b="35158"/>
          <a:stretch/>
        </p:blipFill>
        <p:spPr>
          <a:xfrm>
            <a:off x="3048000" y="5841673"/>
            <a:ext cx="2362200" cy="614995"/>
          </a:xfrm>
          <a:prstGeom prst="rect">
            <a:avLst/>
          </a:prstGeom>
        </p:spPr>
      </p:pic>
      <p:pic>
        <p:nvPicPr>
          <p:cNvPr id="10" name="Picture 9">
            <a:extLst>
              <a:ext uri="{FF2B5EF4-FFF2-40B4-BE49-F238E27FC236}">
                <a16:creationId xmlns:a16="http://schemas.microsoft.com/office/drawing/2014/main" xmlns="" id="{AF2F9254-6D32-4856-B351-F3150BE1D59E}"/>
              </a:ext>
            </a:extLst>
          </p:cNvPr>
          <p:cNvPicPr>
            <a:picLocks noChangeAspect="1"/>
          </p:cNvPicPr>
          <p:nvPr/>
        </p:nvPicPr>
        <p:blipFill rotWithShape="1">
          <a:blip r:embed="rId6"/>
          <a:srcRect l="40328" t="-8244" r="42029"/>
          <a:stretch/>
        </p:blipFill>
        <p:spPr>
          <a:xfrm>
            <a:off x="974885" y="5679972"/>
            <a:ext cx="2235450" cy="798375"/>
          </a:xfrm>
          <a:prstGeom prst="rect">
            <a:avLst/>
          </a:prstGeom>
        </p:spPr>
      </p:pic>
      <p:sp>
        <p:nvSpPr>
          <p:cNvPr id="12" name="Rectangle 11">
            <a:extLst>
              <a:ext uri="{FF2B5EF4-FFF2-40B4-BE49-F238E27FC236}">
                <a16:creationId xmlns:a16="http://schemas.microsoft.com/office/drawing/2014/main" xmlns="" id="{A53917C4-AE00-4250-A26E-B7417FA5DAF3}"/>
              </a:ext>
            </a:extLst>
          </p:cNvPr>
          <p:cNvSpPr/>
          <p:nvPr/>
        </p:nvSpPr>
        <p:spPr>
          <a:xfrm>
            <a:off x="6117311" y="4200396"/>
            <a:ext cx="2960160" cy="1477328"/>
          </a:xfrm>
          <a:prstGeom prst="rect">
            <a:avLst/>
          </a:prstGeom>
        </p:spPr>
        <p:txBody>
          <a:bodyPr wrap="square">
            <a:spAutoFit/>
          </a:bodyPr>
          <a:lstStyle/>
          <a:p>
            <a:pPr algn="r"/>
            <a:r>
              <a:rPr lang="en-US" sz="2400" b="1" dirty="0">
                <a:solidFill>
                  <a:schemeClr val="tx2">
                    <a:lumMod val="75000"/>
                  </a:schemeClr>
                </a:solidFill>
                <a:latin typeface="David" panose="020E0502060401010101" pitchFamily="34" charset="-79"/>
                <a:cs typeface="David" panose="020E0502060401010101" pitchFamily="34" charset="-79"/>
              </a:rPr>
              <a:t>Cancer Mortality to Incidence Ratio by Country Income </a:t>
            </a:r>
            <a:r>
              <a:rPr lang="en-US" b="1" dirty="0">
                <a:solidFill>
                  <a:schemeClr val="tx2">
                    <a:lumMod val="75000"/>
                  </a:schemeClr>
                </a:solidFill>
                <a:latin typeface="David" panose="020E0502060401010101" pitchFamily="34" charset="-79"/>
                <a:cs typeface="David" panose="020E0502060401010101" pitchFamily="34" charset="-79"/>
              </a:rPr>
              <a:t>(Farmer et al., 2010).</a:t>
            </a:r>
            <a:endParaRPr lang="en-US" dirty="0"/>
          </a:p>
        </p:txBody>
      </p:sp>
    </p:spTree>
    <p:extLst>
      <p:ext uri="{BB962C8B-B14F-4D97-AF65-F5344CB8AC3E}">
        <p14:creationId xmlns:p14="http://schemas.microsoft.com/office/powerpoint/2010/main" val="686812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342" y="124448"/>
            <a:ext cx="6524552" cy="715962"/>
          </a:xfrm>
        </p:spPr>
        <p:txBody>
          <a:bodyPr>
            <a:noAutofit/>
          </a:bodyPr>
          <a:lstStyle/>
          <a:p>
            <a:pPr algn="l"/>
            <a:r>
              <a:rPr lang="en-US" sz="4000" b="1" dirty="0">
                <a:solidFill>
                  <a:schemeClr val="tx2">
                    <a:lumMod val="50000"/>
                  </a:schemeClr>
                </a:solidFill>
                <a:latin typeface="Constantia" panose="02030602050306030303" pitchFamily="18" charset="0"/>
              </a:rPr>
              <a:t>Overview: Cervical Cancer</a:t>
            </a:r>
          </a:p>
        </p:txBody>
      </p:sp>
      <p:sp>
        <p:nvSpPr>
          <p:cNvPr id="3" name="Content Placeholder 2"/>
          <p:cNvSpPr>
            <a:spLocks noGrp="1"/>
          </p:cNvSpPr>
          <p:nvPr>
            <p:ph idx="1"/>
          </p:nvPr>
        </p:nvSpPr>
        <p:spPr>
          <a:xfrm>
            <a:off x="203200" y="780934"/>
            <a:ext cx="5130800" cy="5762514"/>
          </a:xfrm>
        </p:spPr>
        <p:txBody>
          <a:bodyPr>
            <a:noAutofit/>
          </a:bodyPr>
          <a:lstStyle/>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From 1987 and 2003, Chile had a 48% reduction in CC mortality due to improved CC screening </a:t>
            </a:r>
            <a:r>
              <a:rPr lang="en-US" sz="2000" b="1" dirty="0">
                <a:solidFill>
                  <a:schemeClr val="tx2">
                    <a:lumMod val="75000"/>
                  </a:schemeClr>
                </a:solidFill>
                <a:latin typeface="David" panose="020E0502060401010101" pitchFamily="34" charset="-79"/>
                <a:cs typeface="David" panose="020E0502060401010101" pitchFamily="34" charset="-79"/>
              </a:rPr>
              <a:t>(Gomez et al., 2014; Suarez &amp; Prieto et al., 2006). </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The reduced CC mortality rate of 8.4 per 100,000 women or 677 deaths, the 2</a:t>
            </a:r>
            <a:r>
              <a:rPr lang="en-US" sz="2000" b="1" baseline="30000" dirty="0">
                <a:solidFill>
                  <a:schemeClr val="tx2">
                    <a:lumMod val="75000"/>
                  </a:schemeClr>
                </a:solidFill>
                <a:latin typeface="David" panose="020E0502060401010101" pitchFamily="34" charset="-79"/>
                <a:cs typeface="David" panose="020E0502060401010101" pitchFamily="34" charset="-79"/>
              </a:rPr>
              <a:t>nd</a:t>
            </a:r>
            <a:r>
              <a:rPr lang="en-US" sz="2000" b="1" dirty="0">
                <a:solidFill>
                  <a:schemeClr val="tx2">
                    <a:lumMod val="75000"/>
                  </a:schemeClr>
                </a:solidFill>
                <a:latin typeface="David" panose="020E0502060401010101" pitchFamily="34" charset="-79"/>
                <a:cs typeface="David" panose="020E0502060401010101" pitchFamily="34" charset="-79"/>
              </a:rPr>
              <a:t> leading female cancer mortality cause, resulting in 129 YLL per 100,000 women in 2003 </a:t>
            </a:r>
            <a:r>
              <a:rPr lang="en-US" sz="1600" b="1" dirty="0">
                <a:solidFill>
                  <a:schemeClr val="tx2">
                    <a:lumMod val="75000"/>
                  </a:schemeClr>
                </a:solidFill>
                <a:latin typeface="David" panose="020E0502060401010101" pitchFamily="34" charset="-79"/>
                <a:cs typeface="David" panose="020E0502060401010101" pitchFamily="34" charset="-79"/>
              </a:rPr>
              <a:t>(Suarez &amp; Prieto, 2006).</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From 2003 to 2007 the Chilean CC mortality rate dropped to 7.3 per 100,000, reducing CC to the 6</a:t>
            </a:r>
            <a:r>
              <a:rPr lang="en-US" sz="2000" b="1" baseline="30000" dirty="0">
                <a:solidFill>
                  <a:schemeClr val="tx2">
                    <a:lumMod val="75000"/>
                  </a:schemeClr>
                </a:solidFill>
                <a:latin typeface="David" panose="020E0502060401010101" pitchFamily="34" charset="-79"/>
                <a:cs typeface="David" panose="020E0502060401010101" pitchFamily="34" charset="-79"/>
              </a:rPr>
              <a:t>th</a:t>
            </a:r>
            <a:r>
              <a:rPr lang="en-US" sz="2000" b="1" dirty="0">
                <a:solidFill>
                  <a:schemeClr val="tx2">
                    <a:lumMod val="75000"/>
                  </a:schemeClr>
                </a:solidFill>
                <a:latin typeface="David" panose="020E0502060401010101" pitchFamily="34" charset="-79"/>
                <a:cs typeface="David" panose="020E0502060401010101" pitchFamily="34" charset="-79"/>
              </a:rPr>
              <a:t> cause of female cancer mortality </a:t>
            </a:r>
            <a:r>
              <a:rPr lang="en-US" sz="1600" b="1" dirty="0">
                <a:solidFill>
                  <a:schemeClr val="tx2">
                    <a:lumMod val="75000"/>
                  </a:schemeClr>
                </a:solidFill>
                <a:latin typeface="David" panose="020E0502060401010101" pitchFamily="34" charset="-79"/>
                <a:cs typeface="David" panose="020E0502060401010101" pitchFamily="34" charset="-79"/>
              </a:rPr>
              <a:t>(Murillo et al., 2016).</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745894" y="0"/>
            <a:ext cx="2435068" cy="609600"/>
          </a:xfrm>
          <a:prstGeom prst="rect">
            <a:avLst/>
          </a:prstGeom>
        </p:spPr>
      </p:pic>
      <p:pic>
        <p:nvPicPr>
          <p:cNvPr id="6" name="Picture 5">
            <a:extLst>
              <a:ext uri="{FF2B5EF4-FFF2-40B4-BE49-F238E27FC236}">
                <a16:creationId xmlns:a16="http://schemas.microsoft.com/office/drawing/2014/main" xmlns="" id="{0AA25E3C-4632-4653-8759-A7492D4164C7}"/>
              </a:ext>
            </a:extLst>
          </p:cNvPr>
          <p:cNvPicPr>
            <a:picLocks noChangeAspect="1"/>
          </p:cNvPicPr>
          <p:nvPr/>
        </p:nvPicPr>
        <p:blipFill>
          <a:blip r:embed="rId3"/>
          <a:stretch>
            <a:fillRect/>
          </a:stretch>
        </p:blipFill>
        <p:spPr>
          <a:xfrm>
            <a:off x="8398773" y="6248400"/>
            <a:ext cx="707727" cy="589722"/>
          </a:xfrm>
          <a:prstGeom prst="rect">
            <a:avLst/>
          </a:prstGeom>
        </p:spPr>
      </p:pic>
      <p:pic>
        <p:nvPicPr>
          <p:cNvPr id="4" name="Picture 3">
            <a:extLst>
              <a:ext uri="{FF2B5EF4-FFF2-40B4-BE49-F238E27FC236}">
                <a16:creationId xmlns:a16="http://schemas.microsoft.com/office/drawing/2014/main" xmlns="" id="{E0A86213-074E-44EA-832A-1FB30828BE84}"/>
              </a:ext>
            </a:extLst>
          </p:cNvPr>
          <p:cNvPicPr>
            <a:picLocks noChangeAspect="1"/>
          </p:cNvPicPr>
          <p:nvPr/>
        </p:nvPicPr>
        <p:blipFill rotWithShape="1">
          <a:blip r:embed="rId4"/>
          <a:srcRect r="48142"/>
          <a:stretch/>
        </p:blipFill>
        <p:spPr>
          <a:xfrm>
            <a:off x="5352142" y="686249"/>
            <a:ext cx="3754358" cy="2252202"/>
          </a:xfrm>
          <a:prstGeom prst="rect">
            <a:avLst/>
          </a:prstGeom>
        </p:spPr>
      </p:pic>
      <p:pic>
        <p:nvPicPr>
          <p:cNvPr id="7" name="Picture 6">
            <a:extLst>
              <a:ext uri="{FF2B5EF4-FFF2-40B4-BE49-F238E27FC236}">
                <a16:creationId xmlns:a16="http://schemas.microsoft.com/office/drawing/2014/main" xmlns="" id="{EDF942C3-9343-45BC-9572-47C121214DF2}"/>
              </a:ext>
            </a:extLst>
          </p:cNvPr>
          <p:cNvPicPr>
            <a:picLocks noChangeAspect="1"/>
          </p:cNvPicPr>
          <p:nvPr/>
        </p:nvPicPr>
        <p:blipFill rotWithShape="1">
          <a:blip r:embed="rId5"/>
          <a:srcRect l="52097"/>
          <a:stretch/>
        </p:blipFill>
        <p:spPr>
          <a:xfrm>
            <a:off x="5084545" y="2974737"/>
            <a:ext cx="4003812" cy="2511663"/>
          </a:xfrm>
          <a:prstGeom prst="rect">
            <a:avLst/>
          </a:prstGeom>
        </p:spPr>
      </p:pic>
      <p:sp>
        <p:nvSpPr>
          <p:cNvPr id="8" name="Rectangle 7">
            <a:extLst>
              <a:ext uri="{FF2B5EF4-FFF2-40B4-BE49-F238E27FC236}">
                <a16:creationId xmlns:a16="http://schemas.microsoft.com/office/drawing/2014/main" xmlns="" id="{AD3ADB58-B5E8-4887-92A3-E997CFC68A0A}"/>
              </a:ext>
            </a:extLst>
          </p:cNvPr>
          <p:cNvSpPr/>
          <p:nvPr/>
        </p:nvSpPr>
        <p:spPr>
          <a:xfrm>
            <a:off x="5333999" y="5447121"/>
            <a:ext cx="3854219" cy="984885"/>
          </a:xfrm>
          <a:prstGeom prst="rect">
            <a:avLst/>
          </a:prstGeom>
        </p:spPr>
        <p:txBody>
          <a:bodyPr wrap="square">
            <a:spAutoFit/>
          </a:bodyPr>
          <a:lstStyle/>
          <a:p>
            <a:r>
              <a:rPr lang="en-US" sz="2000" b="1" dirty="0">
                <a:solidFill>
                  <a:schemeClr val="tx2">
                    <a:lumMod val="75000"/>
                  </a:schemeClr>
                </a:solidFill>
                <a:latin typeface="David" panose="020E0502060401010101" pitchFamily="34" charset="-79"/>
                <a:cs typeface="David" panose="020E0502060401010101" pitchFamily="34" charset="-79"/>
              </a:rPr>
              <a:t>As Chilean CC screening rose, CC mortality fell </a:t>
            </a:r>
            <a:r>
              <a:rPr lang="en-US" b="1" dirty="0">
                <a:solidFill>
                  <a:schemeClr val="tx2">
                    <a:lumMod val="75000"/>
                  </a:schemeClr>
                </a:solidFill>
                <a:latin typeface="David" panose="020E0502060401010101" pitchFamily="34" charset="-79"/>
                <a:cs typeface="David" panose="020E0502060401010101" pitchFamily="34" charset="-79"/>
              </a:rPr>
              <a:t>(Suarez &amp; Prieto et al., 2006). </a:t>
            </a:r>
            <a:endParaRPr lang="en-US" dirty="0"/>
          </a:p>
        </p:txBody>
      </p:sp>
    </p:spTree>
    <p:extLst>
      <p:ext uri="{BB962C8B-B14F-4D97-AF65-F5344CB8AC3E}">
        <p14:creationId xmlns:p14="http://schemas.microsoft.com/office/powerpoint/2010/main" val="1250888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746"/>
            <a:ext cx="6745894" cy="715962"/>
          </a:xfrm>
        </p:spPr>
        <p:txBody>
          <a:bodyPr>
            <a:noAutofit/>
          </a:bodyPr>
          <a:lstStyle/>
          <a:p>
            <a:pPr algn="l"/>
            <a:r>
              <a:rPr lang="en-US" sz="4000" b="1" dirty="0">
                <a:solidFill>
                  <a:schemeClr val="tx2">
                    <a:lumMod val="50000"/>
                  </a:schemeClr>
                </a:solidFill>
                <a:latin typeface="Constantia" panose="02030602050306030303" pitchFamily="18" charset="0"/>
              </a:rPr>
              <a:t>Overview: Cervical Cancer</a:t>
            </a:r>
          </a:p>
        </p:txBody>
      </p:sp>
      <p:sp>
        <p:nvSpPr>
          <p:cNvPr id="3" name="Content Placeholder 2"/>
          <p:cNvSpPr>
            <a:spLocks noGrp="1"/>
          </p:cNvSpPr>
          <p:nvPr>
            <p:ph idx="1"/>
          </p:nvPr>
        </p:nvSpPr>
        <p:spPr>
          <a:xfrm>
            <a:off x="0" y="633940"/>
            <a:ext cx="4572000" cy="803415"/>
          </a:xfrm>
        </p:spPr>
        <p:txBody>
          <a:bodyPr>
            <a:noAutofit/>
          </a:bodyPr>
          <a:lstStyle/>
          <a:p>
            <a:pPr marL="0" indent="0">
              <a:lnSpc>
                <a:spcPct val="90000"/>
              </a:lnSpc>
              <a:spcBef>
                <a:spcPts val="300"/>
              </a:spcBef>
              <a:buNone/>
            </a:pPr>
            <a:r>
              <a:rPr lang="en-US" sz="1800" b="1" dirty="0">
                <a:solidFill>
                  <a:schemeClr val="tx2">
                    <a:lumMod val="75000"/>
                  </a:schemeClr>
                </a:solidFill>
                <a:latin typeface="David" panose="020E0502060401010101" pitchFamily="34" charset="-79"/>
                <a:cs typeface="David" panose="020E0502060401010101" pitchFamily="34" charset="-79"/>
              </a:rPr>
              <a:t>Age-Standardized CC Incidence per 100,000 women  in South America (Bruni et al., 2017). </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745894" y="0"/>
            <a:ext cx="2435068" cy="609600"/>
          </a:xfrm>
          <a:prstGeom prst="rect">
            <a:avLst/>
          </a:prstGeom>
        </p:spPr>
      </p:pic>
      <p:sp>
        <p:nvSpPr>
          <p:cNvPr id="7" name="Content Placeholder 2">
            <a:extLst>
              <a:ext uri="{FF2B5EF4-FFF2-40B4-BE49-F238E27FC236}">
                <a16:creationId xmlns:a16="http://schemas.microsoft.com/office/drawing/2014/main" xmlns="" id="{B1F7934D-A3C2-42B7-887D-79E30F739829}"/>
              </a:ext>
            </a:extLst>
          </p:cNvPr>
          <p:cNvSpPr txBox="1">
            <a:spLocks/>
          </p:cNvSpPr>
          <p:nvPr/>
        </p:nvSpPr>
        <p:spPr>
          <a:xfrm>
            <a:off x="5075828" y="605564"/>
            <a:ext cx="4062091" cy="8476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90000"/>
              </a:lnSpc>
              <a:spcBef>
                <a:spcPts val="300"/>
              </a:spcBef>
              <a:buFont typeface="Arial" panose="020B0604020202020204" pitchFamily="34" charset="0"/>
              <a:buNone/>
            </a:pPr>
            <a:r>
              <a:rPr lang="en-US" sz="1800" b="1" dirty="0">
                <a:solidFill>
                  <a:schemeClr val="tx2">
                    <a:lumMod val="75000"/>
                  </a:schemeClr>
                </a:solidFill>
                <a:latin typeface="David" panose="020E0502060401010101" pitchFamily="34" charset="-79"/>
                <a:cs typeface="David" panose="020E0502060401010101" pitchFamily="34" charset="-79"/>
              </a:rPr>
              <a:t>Age-Standardized CC Mortality per 100,000 women in South America (Bruni et al., 2017). </a:t>
            </a:r>
          </a:p>
        </p:txBody>
      </p:sp>
      <p:pic>
        <p:nvPicPr>
          <p:cNvPr id="8" name="Picture 7">
            <a:extLst>
              <a:ext uri="{FF2B5EF4-FFF2-40B4-BE49-F238E27FC236}">
                <a16:creationId xmlns:a16="http://schemas.microsoft.com/office/drawing/2014/main" xmlns="" id="{55EE07AF-8F0C-4598-80B4-8710DCCF327F}"/>
              </a:ext>
            </a:extLst>
          </p:cNvPr>
          <p:cNvPicPr>
            <a:picLocks noChangeAspect="1"/>
          </p:cNvPicPr>
          <p:nvPr/>
        </p:nvPicPr>
        <p:blipFill>
          <a:blip r:embed="rId3"/>
          <a:stretch>
            <a:fillRect/>
          </a:stretch>
        </p:blipFill>
        <p:spPr>
          <a:xfrm>
            <a:off x="5595062" y="1473503"/>
            <a:ext cx="3542857" cy="2580952"/>
          </a:xfrm>
          <a:prstGeom prst="rect">
            <a:avLst/>
          </a:prstGeom>
        </p:spPr>
      </p:pic>
      <p:sp>
        <p:nvSpPr>
          <p:cNvPr id="10" name="Rectangle 9">
            <a:extLst>
              <a:ext uri="{FF2B5EF4-FFF2-40B4-BE49-F238E27FC236}">
                <a16:creationId xmlns:a16="http://schemas.microsoft.com/office/drawing/2014/main" xmlns="" id="{EB652A8D-A546-43BC-B96F-75381D5D79BC}"/>
              </a:ext>
            </a:extLst>
          </p:cNvPr>
          <p:cNvSpPr/>
          <p:nvPr/>
        </p:nvSpPr>
        <p:spPr>
          <a:xfrm>
            <a:off x="4726131" y="1467419"/>
            <a:ext cx="946628" cy="2601225"/>
          </a:xfrm>
          <a:prstGeom prst="rect">
            <a:avLst/>
          </a:prstGeom>
        </p:spPr>
        <p:txBody>
          <a:bodyPr wrap="square">
            <a:spAutoFit/>
          </a:bodyPr>
          <a:lstStyle/>
          <a:p>
            <a:pPr algn="r">
              <a:lnSpc>
                <a:spcPct val="85000"/>
              </a:lnSpc>
            </a:pPr>
            <a:r>
              <a:rPr lang="en-US" sz="1400" b="1" dirty="0"/>
              <a:t>Guyana</a:t>
            </a:r>
          </a:p>
          <a:p>
            <a:pPr algn="r">
              <a:lnSpc>
                <a:spcPct val="85000"/>
              </a:lnSpc>
            </a:pPr>
            <a:r>
              <a:rPr lang="en-US" sz="1400" b="1" dirty="0"/>
              <a:t>Bolivia </a:t>
            </a:r>
          </a:p>
          <a:p>
            <a:pPr algn="r">
              <a:lnSpc>
                <a:spcPct val="85000"/>
              </a:lnSpc>
            </a:pPr>
            <a:r>
              <a:rPr lang="en-US" sz="1400" b="1" dirty="0"/>
              <a:t>Suriname </a:t>
            </a:r>
          </a:p>
          <a:p>
            <a:pPr algn="r">
              <a:lnSpc>
                <a:spcPct val="85000"/>
              </a:lnSpc>
            </a:pPr>
            <a:r>
              <a:rPr lang="en-US" sz="1400" b="1" dirty="0"/>
              <a:t>Paraguay </a:t>
            </a:r>
          </a:p>
          <a:p>
            <a:pPr algn="r">
              <a:lnSpc>
                <a:spcPct val="85000"/>
              </a:lnSpc>
              <a:spcBef>
                <a:spcPts val="300"/>
              </a:spcBef>
            </a:pPr>
            <a:r>
              <a:rPr lang="en-US" sz="1400" b="1" dirty="0"/>
              <a:t>Ecuador</a:t>
            </a:r>
          </a:p>
          <a:p>
            <a:pPr algn="r">
              <a:lnSpc>
                <a:spcPct val="85000"/>
              </a:lnSpc>
            </a:pPr>
            <a:r>
              <a:rPr lang="en-US" sz="1400" b="1" dirty="0"/>
              <a:t>       </a:t>
            </a:r>
          </a:p>
          <a:p>
            <a:pPr algn="r">
              <a:lnSpc>
                <a:spcPct val="85000"/>
              </a:lnSpc>
            </a:pPr>
            <a:r>
              <a:rPr lang="en-US" sz="1400" b="1" dirty="0"/>
              <a:t>Venezuela </a:t>
            </a:r>
          </a:p>
          <a:p>
            <a:pPr algn="r">
              <a:lnSpc>
                <a:spcPct val="85000"/>
              </a:lnSpc>
              <a:spcBef>
                <a:spcPts val="200"/>
              </a:spcBef>
            </a:pPr>
            <a:r>
              <a:rPr lang="en-US" sz="1400" b="1" dirty="0"/>
              <a:t>Peru </a:t>
            </a:r>
          </a:p>
          <a:p>
            <a:pPr algn="r">
              <a:lnSpc>
                <a:spcPct val="85000"/>
              </a:lnSpc>
              <a:spcBef>
                <a:spcPts val="300"/>
              </a:spcBef>
            </a:pPr>
            <a:r>
              <a:rPr lang="en-US" sz="1400" b="1" dirty="0"/>
              <a:t>Argentina </a:t>
            </a:r>
          </a:p>
          <a:p>
            <a:pPr algn="r">
              <a:lnSpc>
                <a:spcPct val="85000"/>
              </a:lnSpc>
            </a:pPr>
            <a:r>
              <a:rPr lang="en-US" sz="1400" b="1" dirty="0"/>
              <a:t>Colombia </a:t>
            </a:r>
          </a:p>
          <a:p>
            <a:pPr algn="r">
              <a:lnSpc>
                <a:spcPct val="85000"/>
              </a:lnSpc>
            </a:pPr>
            <a:r>
              <a:rPr lang="en-US" sz="1400" b="1" dirty="0"/>
              <a:t>Brazil </a:t>
            </a:r>
          </a:p>
          <a:p>
            <a:pPr algn="r">
              <a:lnSpc>
                <a:spcPct val="85000"/>
              </a:lnSpc>
            </a:pPr>
            <a:r>
              <a:rPr lang="en-US" sz="1400" b="1" dirty="0"/>
              <a:t>Uruguay</a:t>
            </a:r>
          </a:p>
          <a:p>
            <a:pPr algn="r">
              <a:lnSpc>
                <a:spcPct val="85000"/>
              </a:lnSpc>
              <a:spcBef>
                <a:spcPts val="200"/>
              </a:spcBef>
            </a:pPr>
            <a:r>
              <a:rPr lang="en-US" sz="1400" b="1" dirty="0"/>
              <a:t>Chile</a:t>
            </a:r>
          </a:p>
        </p:txBody>
      </p:sp>
      <p:sp>
        <p:nvSpPr>
          <p:cNvPr id="11" name="Rectangle 10">
            <a:extLst>
              <a:ext uri="{FF2B5EF4-FFF2-40B4-BE49-F238E27FC236}">
                <a16:creationId xmlns:a16="http://schemas.microsoft.com/office/drawing/2014/main" xmlns="" id="{92C63E4B-8AEF-4FAA-A40F-C03387E305D2}"/>
              </a:ext>
            </a:extLst>
          </p:cNvPr>
          <p:cNvSpPr/>
          <p:nvPr/>
        </p:nvSpPr>
        <p:spPr>
          <a:xfrm>
            <a:off x="624389" y="3947173"/>
            <a:ext cx="4408161" cy="369332"/>
          </a:xfrm>
          <a:prstGeom prst="rect">
            <a:avLst/>
          </a:prstGeom>
        </p:spPr>
        <p:txBody>
          <a:bodyPr wrap="square">
            <a:spAutoFit/>
          </a:bodyPr>
          <a:lstStyle/>
          <a:p>
            <a:r>
              <a:rPr lang="en-US" b="1" dirty="0"/>
              <a:t>0            10           20           30           40           50 </a:t>
            </a:r>
          </a:p>
        </p:txBody>
      </p:sp>
      <p:sp>
        <p:nvSpPr>
          <p:cNvPr id="12" name="Rectangle 11">
            <a:extLst>
              <a:ext uri="{FF2B5EF4-FFF2-40B4-BE49-F238E27FC236}">
                <a16:creationId xmlns:a16="http://schemas.microsoft.com/office/drawing/2014/main" xmlns="" id="{D026F44E-5B89-4382-86FC-55F893429E4B}"/>
              </a:ext>
            </a:extLst>
          </p:cNvPr>
          <p:cNvSpPr/>
          <p:nvPr/>
        </p:nvSpPr>
        <p:spPr>
          <a:xfrm>
            <a:off x="5521051" y="3973534"/>
            <a:ext cx="3134191" cy="369332"/>
          </a:xfrm>
          <a:prstGeom prst="rect">
            <a:avLst/>
          </a:prstGeom>
        </p:spPr>
        <p:txBody>
          <a:bodyPr wrap="none">
            <a:spAutoFit/>
          </a:bodyPr>
          <a:lstStyle/>
          <a:p>
            <a:r>
              <a:rPr lang="en-US" b="1" dirty="0"/>
              <a:t>0          5 	       10 	  15         20 </a:t>
            </a:r>
          </a:p>
        </p:txBody>
      </p:sp>
      <p:sp>
        <p:nvSpPr>
          <p:cNvPr id="14" name="Rectangle 13">
            <a:extLst>
              <a:ext uri="{FF2B5EF4-FFF2-40B4-BE49-F238E27FC236}">
                <a16:creationId xmlns:a16="http://schemas.microsoft.com/office/drawing/2014/main" xmlns="" id="{AF4F45CD-A536-4CB1-B8D7-205BF3027C11}"/>
              </a:ext>
            </a:extLst>
          </p:cNvPr>
          <p:cNvSpPr/>
          <p:nvPr/>
        </p:nvSpPr>
        <p:spPr>
          <a:xfrm>
            <a:off x="6497122" y="1453587"/>
            <a:ext cx="2932611" cy="2614049"/>
          </a:xfrm>
          <a:prstGeom prst="rect">
            <a:avLst/>
          </a:prstGeom>
        </p:spPr>
        <p:txBody>
          <a:bodyPr wrap="square">
            <a:spAutoFit/>
          </a:bodyPr>
          <a:lstStyle/>
          <a:p>
            <a:pPr>
              <a:lnSpc>
                <a:spcPct val="85000"/>
              </a:lnSpc>
            </a:pPr>
            <a:r>
              <a:rPr lang="en-US" sz="1400" b="1" dirty="0"/>
              <a:t>                                                     21.9</a:t>
            </a:r>
          </a:p>
          <a:p>
            <a:pPr>
              <a:lnSpc>
                <a:spcPct val="85000"/>
              </a:lnSpc>
              <a:spcBef>
                <a:spcPts val="200"/>
              </a:spcBef>
            </a:pPr>
            <a:r>
              <a:rPr lang="en-US" sz="1400" b="1" dirty="0"/>
              <a:t>                                                 21 </a:t>
            </a:r>
          </a:p>
          <a:p>
            <a:pPr>
              <a:lnSpc>
                <a:spcPct val="85000"/>
              </a:lnSpc>
              <a:spcBef>
                <a:spcPts val="200"/>
              </a:spcBef>
            </a:pPr>
            <a:r>
              <a:rPr lang="en-US" sz="1400" b="1" dirty="0"/>
              <a:t>                               15.7 </a:t>
            </a:r>
          </a:p>
          <a:p>
            <a:pPr>
              <a:lnSpc>
                <a:spcPct val="85000"/>
              </a:lnSpc>
            </a:pPr>
            <a:r>
              <a:rPr lang="en-US" sz="1400" b="1" dirty="0"/>
              <a:t>                               15.7 </a:t>
            </a:r>
          </a:p>
          <a:p>
            <a:pPr>
              <a:lnSpc>
                <a:spcPct val="85000"/>
              </a:lnSpc>
              <a:spcBef>
                <a:spcPts val="300"/>
              </a:spcBef>
            </a:pPr>
            <a:r>
              <a:rPr lang="en-US" sz="1400" b="1" dirty="0"/>
              <a:t>                          14</a:t>
            </a:r>
          </a:p>
          <a:p>
            <a:pPr>
              <a:lnSpc>
                <a:spcPct val="85000"/>
              </a:lnSpc>
            </a:pPr>
            <a:r>
              <a:rPr lang="en-US" sz="1400" b="1" dirty="0"/>
              <a:t>                       13.1, French Guiana</a:t>
            </a:r>
          </a:p>
          <a:p>
            <a:pPr>
              <a:lnSpc>
                <a:spcPct val="85000"/>
              </a:lnSpc>
            </a:pPr>
            <a:r>
              <a:rPr lang="en-US" sz="1400" b="1" dirty="0"/>
              <a:t>                    12.3 </a:t>
            </a:r>
          </a:p>
          <a:p>
            <a:pPr>
              <a:lnSpc>
                <a:spcPct val="85000"/>
              </a:lnSpc>
              <a:spcBef>
                <a:spcPts val="200"/>
              </a:spcBef>
            </a:pPr>
            <a:r>
              <a:rPr lang="en-US" sz="1400" b="1" dirty="0"/>
              <a:t>                   12</a:t>
            </a:r>
          </a:p>
          <a:p>
            <a:pPr>
              <a:lnSpc>
                <a:spcPct val="85000"/>
              </a:lnSpc>
            </a:pPr>
            <a:r>
              <a:rPr lang="en-US" sz="1400" b="1" dirty="0"/>
              <a:t>      8.3 </a:t>
            </a:r>
          </a:p>
          <a:p>
            <a:pPr>
              <a:lnSpc>
                <a:spcPct val="85000"/>
              </a:lnSpc>
            </a:pPr>
            <a:r>
              <a:rPr lang="en-US" sz="1400" b="1" dirty="0"/>
              <a:t>     8 </a:t>
            </a:r>
          </a:p>
          <a:p>
            <a:pPr>
              <a:lnSpc>
                <a:spcPct val="85000"/>
              </a:lnSpc>
              <a:spcBef>
                <a:spcPts val="200"/>
              </a:spcBef>
            </a:pPr>
            <a:r>
              <a:rPr lang="en-US" sz="1400" b="1" dirty="0"/>
              <a:t>   7.3 </a:t>
            </a:r>
          </a:p>
          <a:p>
            <a:pPr>
              <a:lnSpc>
                <a:spcPct val="85000"/>
              </a:lnSpc>
              <a:spcBef>
                <a:spcPts val="100"/>
              </a:spcBef>
            </a:pPr>
            <a:r>
              <a:rPr lang="en-US" sz="1400" b="1" dirty="0"/>
              <a:t>  7.1</a:t>
            </a:r>
          </a:p>
          <a:p>
            <a:pPr>
              <a:lnSpc>
                <a:spcPct val="85000"/>
              </a:lnSpc>
            </a:pPr>
            <a:r>
              <a:rPr lang="en-US" sz="1400" b="1" dirty="0"/>
              <a:t>6</a:t>
            </a:r>
          </a:p>
        </p:txBody>
      </p:sp>
      <p:pic>
        <p:nvPicPr>
          <p:cNvPr id="15" name="Picture 14">
            <a:extLst>
              <a:ext uri="{FF2B5EF4-FFF2-40B4-BE49-F238E27FC236}">
                <a16:creationId xmlns:a16="http://schemas.microsoft.com/office/drawing/2014/main" xmlns="" id="{F6531E5F-B00C-42C9-A5D2-9AF3D0BACCD0}"/>
              </a:ext>
            </a:extLst>
          </p:cNvPr>
          <p:cNvPicPr>
            <a:picLocks noChangeAspect="1"/>
          </p:cNvPicPr>
          <p:nvPr/>
        </p:nvPicPr>
        <p:blipFill>
          <a:blip r:embed="rId4"/>
          <a:stretch>
            <a:fillRect/>
          </a:stretch>
        </p:blipFill>
        <p:spPr>
          <a:xfrm>
            <a:off x="680316" y="4299024"/>
            <a:ext cx="3707455" cy="2091385"/>
          </a:xfrm>
          <a:prstGeom prst="rect">
            <a:avLst/>
          </a:prstGeom>
        </p:spPr>
      </p:pic>
      <p:sp>
        <p:nvSpPr>
          <p:cNvPr id="18" name="Rectangle 17">
            <a:extLst>
              <a:ext uri="{FF2B5EF4-FFF2-40B4-BE49-F238E27FC236}">
                <a16:creationId xmlns:a16="http://schemas.microsoft.com/office/drawing/2014/main" xmlns="" id="{40AAF2E6-5E5B-451E-8DDE-7C652320FFF4}"/>
              </a:ext>
            </a:extLst>
          </p:cNvPr>
          <p:cNvSpPr/>
          <p:nvPr/>
        </p:nvSpPr>
        <p:spPr>
          <a:xfrm>
            <a:off x="3249113" y="4342866"/>
            <a:ext cx="1230921" cy="1817421"/>
          </a:xfrm>
          <a:prstGeom prst="rect">
            <a:avLst/>
          </a:prstGeom>
        </p:spPr>
        <p:txBody>
          <a:bodyPr wrap="square">
            <a:spAutoFit/>
          </a:bodyPr>
          <a:lstStyle/>
          <a:p>
            <a:pPr>
              <a:lnSpc>
                <a:spcPct val="85000"/>
              </a:lnSpc>
              <a:spcBef>
                <a:spcPts val="300"/>
              </a:spcBef>
            </a:pPr>
            <a:r>
              <a:rPr lang="en-US" b="1" dirty="0"/>
              <a:t>Ecuador</a:t>
            </a:r>
          </a:p>
          <a:p>
            <a:pPr>
              <a:lnSpc>
                <a:spcPct val="85000"/>
              </a:lnSpc>
              <a:spcBef>
                <a:spcPts val="300"/>
              </a:spcBef>
            </a:pPr>
            <a:endParaRPr lang="en-US" b="1" dirty="0"/>
          </a:p>
          <a:p>
            <a:pPr>
              <a:lnSpc>
                <a:spcPct val="85000"/>
              </a:lnSpc>
              <a:spcBef>
                <a:spcPts val="300"/>
              </a:spcBef>
            </a:pPr>
            <a:endParaRPr lang="en-US" b="1" dirty="0"/>
          </a:p>
          <a:p>
            <a:pPr>
              <a:lnSpc>
                <a:spcPct val="85000"/>
              </a:lnSpc>
            </a:pPr>
            <a:r>
              <a:rPr lang="en-US" b="1" dirty="0"/>
              <a:t>     South  </a:t>
            </a:r>
          </a:p>
          <a:p>
            <a:pPr>
              <a:lnSpc>
                <a:spcPct val="85000"/>
              </a:lnSpc>
            </a:pPr>
            <a:r>
              <a:rPr lang="en-US" b="1" dirty="0"/>
              <a:t>    America</a:t>
            </a:r>
          </a:p>
          <a:p>
            <a:pPr>
              <a:lnSpc>
                <a:spcPct val="85000"/>
              </a:lnSpc>
            </a:pPr>
            <a:r>
              <a:rPr lang="en-US" b="1" dirty="0"/>
              <a:t>       </a:t>
            </a:r>
          </a:p>
          <a:p>
            <a:pPr>
              <a:lnSpc>
                <a:spcPct val="85000"/>
              </a:lnSpc>
            </a:pPr>
            <a:r>
              <a:rPr lang="en-US" b="1" dirty="0"/>
              <a:t>World </a:t>
            </a:r>
          </a:p>
        </p:txBody>
      </p:sp>
      <p:sp>
        <p:nvSpPr>
          <p:cNvPr id="19" name="Rectangle 18">
            <a:extLst>
              <a:ext uri="{FF2B5EF4-FFF2-40B4-BE49-F238E27FC236}">
                <a16:creationId xmlns:a16="http://schemas.microsoft.com/office/drawing/2014/main" xmlns="" id="{1077E14F-A353-4176-A4A2-16E463566FE9}"/>
              </a:ext>
            </a:extLst>
          </p:cNvPr>
          <p:cNvSpPr/>
          <p:nvPr/>
        </p:nvSpPr>
        <p:spPr>
          <a:xfrm>
            <a:off x="258795" y="4259034"/>
            <a:ext cx="464773" cy="2171364"/>
          </a:xfrm>
          <a:prstGeom prst="rect">
            <a:avLst/>
          </a:prstGeom>
        </p:spPr>
        <p:txBody>
          <a:bodyPr wrap="square">
            <a:spAutoFit/>
          </a:bodyPr>
          <a:lstStyle/>
          <a:p>
            <a:pPr algn="r">
              <a:lnSpc>
                <a:spcPct val="85000"/>
              </a:lnSpc>
            </a:pPr>
            <a:r>
              <a:rPr lang="en-US" sz="1400" b="1" dirty="0"/>
              <a:t>140  </a:t>
            </a:r>
          </a:p>
          <a:p>
            <a:pPr algn="r">
              <a:lnSpc>
                <a:spcPct val="90000"/>
              </a:lnSpc>
              <a:spcBef>
                <a:spcPts val="600"/>
              </a:spcBef>
            </a:pPr>
            <a:r>
              <a:rPr lang="en-US" sz="1400" b="1" dirty="0"/>
              <a:t>120   </a:t>
            </a:r>
          </a:p>
          <a:p>
            <a:pPr algn="r">
              <a:lnSpc>
                <a:spcPct val="90000"/>
              </a:lnSpc>
              <a:spcBef>
                <a:spcPts val="600"/>
              </a:spcBef>
            </a:pPr>
            <a:r>
              <a:rPr lang="en-US" sz="1400" b="1" dirty="0"/>
              <a:t>100       </a:t>
            </a:r>
          </a:p>
          <a:p>
            <a:pPr algn="r">
              <a:lnSpc>
                <a:spcPct val="90000"/>
              </a:lnSpc>
              <a:spcBef>
                <a:spcPts val="600"/>
              </a:spcBef>
            </a:pPr>
            <a:r>
              <a:rPr lang="en-US" sz="1400" b="1" dirty="0"/>
              <a:t>80   </a:t>
            </a:r>
          </a:p>
          <a:p>
            <a:pPr algn="r">
              <a:lnSpc>
                <a:spcPct val="90000"/>
              </a:lnSpc>
              <a:spcBef>
                <a:spcPts val="600"/>
              </a:spcBef>
            </a:pPr>
            <a:r>
              <a:rPr lang="en-US" sz="1400" b="1" dirty="0"/>
              <a:t>60   </a:t>
            </a:r>
          </a:p>
          <a:p>
            <a:pPr algn="r">
              <a:lnSpc>
                <a:spcPct val="90000"/>
              </a:lnSpc>
              <a:spcBef>
                <a:spcPts val="600"/>
              </a:spcBef>
            </a:pPr>
            <a:r>
              <a:rPr lang="en-US" sz="1400" b="1" dirty="0"/>
              <a:t>40 </a:t>
            </a:r>
          </a:p>
          <a:p>
            <a:pPr algn="r">
              <a:lnSpc>
                <a:spcPct val="90000"/>
              </a:lnSpc>
              <a:spcBef>
                <a:spcPts val="600"/>
              </a:spcBef>
            </a:pPr>
            <a:r>
              <a:rPr lang="en-US" sz="1400" b="1" dirty="0"/>
              <a:t>20 </a:t>
            </a:r>
          </a:p>
          <a:p>
            <a:pPr algn="r">
              <a:lnSpc>
                <a:spcPct val="90000"/>
              </a:lnSpc>
              <a:spcBef>
                <a:spcPts val="600"/>
              </a:spcBef>
            </a:pPr>
            <a:r>
              <a:rPr lang="en-US" sz="1400" b="1" dirty="0"/>
              <a:t>0</a:t>
            </a:r>
          </a:p>
        </p:txBody>
      </p:sp>
      <p:sp>
        <p:nvSpPr>
          <p:cNvPr id="20" name="Rectangle 19">
            <a:extLst>
              <a:ext uri="{FF2B5EF4-FFF2-40B4-BE49-F238E27FC236}">
                <a16:creationId xmlns:a16="http://schemas.microsoft.com/office/drawing/2014/main" xmlns="" id="{9C283A4A-5983-427E-B700-B91A29FCA596}"/>
              </a:ext>
            </a:extLst>
          </p:cNvPr>
          <p:cNvSpPr/>
          <p:nvPr/>
        </p:nvSpPr>
        <p:spPr>
          <a:xfrm>
            <a:off x="50143" y="4204101"/>
            <a:ext cx="420115" cy="2186308"/>
          </a:xfrm>
          <a:prstGeom prst="rect">
            <a:avLst/>
          </a:prstGeom>
        </p:spPr>
        <p:txBody>
          <a:bodyPr vert="vert270" wrap="square">
            <a:spAutoFit/>
          </a:bodyPr>
          <a:lstStyle/>
          <a:p>
            <a:pPr>
              <a:lnSpc>
                <a:spcPct val="85000"/>
              </a:lnSpc>
            </a:pPr>
            <a:r>
              <a:rPr lang="en-US" b="1" dirty="0"/>
              <a:t>Age-specific CC rates</a:t>
            </a:r>
          </a:p>
        </p:txBody>
      </p:sp>
      <p:sp>
        <p:nvSpPr>
          <p:cNvPr id="21" name="Rectangle 20">
            <a:extLst>
              <a:ext uri="{FF2B5EF4-FFF2-40B4-BE49-F238E27FC236}">
                <a16:creationId xmlns:a16="http://schemas.microsoft.com/office/drawing/2014/main" xmlns="" id="{EE307C53-C099-4755-A709-CDFAF4A3ED2E}"/>
              </a:ext>
            </a:extLst>
          </p:cNvPr>
          <p:cNvSpPr/>
          <p:nvPr/>
        </p:nvSpPr>
        <p:spPr>
          <a:xfrm>
            <a:off x="2819400" y="6546420"/>
            <a:ext cx="1367313" cy="249299"/>
          </a:xfrm>
          <a:prstGeom prst="rect">
            <a:avLst/>
          </a:prstGeom>
        </p:spPr>
        <p:txBody>
          <a:bodyPr wrap="square">
            <a:spAutoFit/>
          </a:bodyPr>
          <a:lstStyle/>
          <a:p>
            <a:pPr>
              <a:lnSpc>
                <a:spcPct val="85000"/>
              </a:lnSpc>
            </a:pPr>
            <a:r>
              <a:rPr lang="en-US" sz="1200" b="1" dirty="0"/>
              <a:t>Age group (years)</a:t>
            </a:r>
          </a:p>
        </p:txBody>
      </p:sp>
      <p:sp>
        <p:nvSpPr>
          <p:cNvPr id="22" name="Rectangle 21">
            <a:extLst>
              <a:ext uri="{FF2B5EF4-FFF2-40B4-BE49-F238E27FC236}">
                <a16:creationId xmlns:a16="http://schemas.microsoft.com/office/drawing/2014/main" xmlns="" id="{06D93D57-E970-4894-A614-391405E9B6A2}"/>
              </a:ext>
            </a:extLst>
          </p:cNvPr>
          <p:cNvSpPr/>
          <p:nvPr/>
        </p:nvSpPr>
        <p:spPr>
          <a:xfrm>
            <a:off x="707939" y="6263640"/>
            <a:ext cx="3750257" cy="565559"/>
          </a:xfrm>
          <a:prstGeom prst="rect">
            <a:avLst/>
          </a:prstGeom>
        </p:spPr>
        <p:txBody>
          <a:bodyPr vert="vert270" wrap="square">
            <a:spAutoFit/>
          </a:bodyPr>
          <a:lstStyle/>
          <a:p>
            <a:pPr>
              <a:lnSpc>
                <a:spcPct val="85000"/>
              </a:lnSpc>
              <a:spcBef>
                <a:spcPts val="300"/>
              </a:spcBef>
            </a:pPr>
            <a:r>
              <a:rPr lang="en-US" sz="1400" b="1" dirty="0"/>
              <a:t>15-19</a:t>
            </a:r>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pPr>
            <a:r>
              <a:rPr lang="en-US" sz="1400" b="1" dirty="0"/>
              <a:t>45-49</a:t>
            </a:r>
          </a:p>
          <a:p>
            <a:pPr>
              <a:lnSpc>
                <a:spcPct val="85000"/>
              </a:lnSpc>
            </a:pPr>
            <a:r>
              <a:rPr lang="en-US" sz="1400" b="1" dirty="0"/>
              <a:t>  </a:t>
            </a:r>
          </a:p>
          <a:p>
            <a:pPr>
              <a:lnSpc>
                <a:spcPct val="85000"/>
              </a:lnSpc>
            </a:pPr>
            <a:endParaRPr lang="en-US" sz="1400" b="1" dirty="0"/>
          </a:p>
          <a:p>
            <a:pPr>
              <a:lnSpc>
                <a:spcPct val="85000"/>
              </a:lnSpc>
            </a:pPr>
            <a:endParaRPr lang="en-US" sz="1400" b="1" dirty="0"/>
          </a:p>
          <a:p>
            <a:pPr>
              <a:lnSpc>
                <a:spcPct val="85000"/>
              </a:lnSpc>
            </a:pPr>
            <a:endParaRPr lang="en-US" sz="1400" b="1" dirty="0"/>
          </a:p>
          <a:p>
            <a:pPr>
              <a:lnSpc>
                <a:spcPct val="85000"/>
              </a:lnSpc>
            </a:pPr>
            <a:endParaRPr lang="en-US" sz="1400" b="1" dirty="0"/>
          </a:p>
          <a:p>
            <a:pPr>
              <a:lnSpc>
                <a:spcPct val="85000"/>
              </a:lnSpc>
            </a:pPr>
            <a:endParaRPr lang="en-US" sz="1400" b="1" dirty="0"/>
          </a:p>
          <a:p>
            <a:pPr>
              <a:lnSpc>
                <a:spcPct val="85000"/>
              </a:lnSpc>
            </a:pPr>
            <a:endParaRPr lang="en-US" sz="1400" b="1" dirty="0"/>
          </a:p>
          <a:p>
            <a:pPr>
              <a:lnSpc>
                <a:spcPct val="85000"/>
              </a:lnSpc>
            </a:pPr>
            <a:r>
              <a:rPr lang="en-US" sz="1400" b="1" dirty="0"/>
              <a:t>     </a:t>
            </a:r>
          </a:p>
          <a:p>
            <a:pPr>
              <a:lnSpc>
                <a:spcPct val="85000"/>
              </a:lnSpc>
            </a:pPr>
            <a:r>
              <a:rPr lang="en-US" sz="1400" b="1" dirty="0"/>
              <a:t>≥75</a:t>
            </a:r>
          </a:p>
        </p:txBody>
      </p:sp>
      <p:pic>
        <p:nvPicPr>
          <p:cNvPr id="23" name="Picture 22">
            <a:extLst>
              <a:ext uri="{FF2B5EF4-FFF2-40B4-BE49-F238E27FC236}">
                <a16:creationId xmlns:a16="http://schemas.microsoft.com/office/drawing/2014/main" xmlns="" id="{981F1DDF-C30E-4CD6-89F1-E14910514DD6}"/>
              </a:ext>
            </a:extLst>
          </p:cNvPr>
          <p:cNvPicPr>
            <a:picLocks noChangeAspect="1"/>
          </p:cNvPicPr>
          <p:nvPr/>
        </p:nvPicPr>
        <p:blipFill>
          <a:blip r:embed="rId5"/>
          <a:stretch>
            <a:fillRect/>
          </a:stretch>
        </p:blipFill>
        <p:spPr>
          <a:xfrm>
            <a:off x="786653" y="1486684"/>
            <a:ext cx="4142857" cy="2580952"/>
          </a:xfrm>
          <a:prstGeom prst="rect">
            <a:avLst/>
          </a:prstGeom>
        </p:spPr>
      </p:pic>
      <p:sp>
        <p:nvSpPr>
          <p:cNvPr id="24" name="Rectangle 23">
            <a:extLst>
              <a:ext uri="{FF2B5EF4-FFF2-40B4-BE49-F238E27FC236}">
                <a16:creationId xmlns:a16="http://schemas.microsoft.com/office/drawing/2014/main" xmlns="" id="{3FBAEB86-1614-4322-829A-5392B51FA490}"/>
              </a:ext>
            </a:extLst>
          </p:cNvPr>
          <p:cNvSpPr/>
          <p:nvPr/>
        </p:nvSpPr>
        <p:spPr>
          <a:xfrm>
            <a:off x="-48534" y="1476547"/>
            <a:ext cx="946628" cy="2601225"/>
          </a:xfrm>
          <a:prstGeom prst="rect">
            <a:avLst/>
          </a:prstGeom>
        </p:spPr>
        <p:txBody>
          <a:bodyPr wrap="square">
            <a:spAutoFit/>
          </a:bodyPr>
          <a:lstStyle/>
          <a:p>
            <a:pPr algn="r">
              <a:lnSpc>
                <a:spcPct val="85000"/>
              </a:lnSpc>
            </a:pPr>
            <a:r>
              <a:rPr lang="en-US" sz="1400" b="1" dirty="0"/>
              <a:t>Bolivia</a:t>
            </a:r>
          </a:p>
          <a:p>
            <a:pPr algn="r">
              <a:lnSpc>
                <a:spcPct val="85000"/>
              </a:lnSpc>
            </a:pPr>
            <a:r>
              <a:rPr lang="en-US" sz="1400" b="1" dirty="0"/>
              <a:t>Guyana </a:t>
            </a:r>
          </a:p>
          <a:p>
            <a:pPr algn="r">
              <a:lnSpc>
                <a:spcPct val="85000"/>
              </a:lnSpc>
            </a:pPr>
            <a:r>
              <a:rPr lang="en-US" sz="1400" b="1" dirty="0"/>
              <a:t>Suriname </a:t>
            </a:r>
          </a:p>
          <a:p>
            <a:pPr algn="r">
              <a:lnSpc>
                <a:spcPct val="85000"/>
              </a:lnSpc>
            </a:pPr>
            <a:r>
              <a:rPr lang="en-US" sz="1400" b="1" dirty="0"/>
              <a:t>  </a:t>
            </a:r>
          </a:p>
          <a:p>
            <a:pPr algn="r">
              <a:lnSpc>
                <a:spcPct val="85000"/>
              </a:lnSpc>
              <a:spcBef>
                <a:spcPts val="300"/>
              </a:spcBef>
            </a:pPr>
            <a:r>
              <a:rPr lang="en-US" sz="1400" b="1" dirty="0"/>
              <a:t>Paraguay</a:t>
            </a:r>
          </a:p>
          <a:p>
            <a:pPr algn="r">
              <a:lnSpc>
                <a:spcPct val="85000"/>
              </a:lnSpc>
            </a:pPr>
            <a:r>
              <a:rPr lang="en-US" sz="1400" b="1" dirty="0"/>
              <a:t>Venezuela       </a:t>
            </a:r>
          </a:p>
          <a:p>
            <a:pPr algn="r">
              <a:lnSpc>
                <a:spcPct val="85000"/>
              </a:lnSpc>
            </a:pPr>
            <a:r>
              <a:rPr lang="en-US" sz="1400" b="1" dirty="0"/>
              <a:t>Peru </a:t>
            </a:r>
          </a:p>
          <a:p>
            <a:pPr algn="r">
              <a:lnSpc>
                <a:spcPct val="85000"/>
              </a:lnSpc>
              <a:spcBef>
                <a:spcPts val="200"/>
              </a:spcBef>
            </a:pPr>
            <a:r>
              <a:rPr lang="en-US" sz="1400" b="1" dirty="0"/>
              <a:t>Ecuador </a:t>
            </a:r>
          </a:p>
          <a:p>
            <a:pPr algn="r">
              <a:lnSpc>
                <a:spcPct val="85000"/>
              </a:lnSpc>
              <a:spcBef>
                <a:spcPts val="300"/>
              </a:spcBef>
            </a:pPr>
            <a:r>
              <a:rPr lang="en-US" sz="1400" b="1" dirty="0"/>
              <a:t>Argentina </a:t>
            </a:r>
          </a:p>
          <a:p>
            <a:pPr algn="r">
              <a:lnSpc>
                <a:spcPct val="85000"/>
              </a:lnSpc>
            </a:pPr>
            <a:r>
              <a:rPr lang="en-US" sz="1400" b="1" dirty="0"/>
              <a:t>Uruguay </a:t>
            </a:r>
          </a:p>
          <a:p>
            <a:pPr algn="r">
              <a:lnSpc>
                <a:spcPct val="85000"/>
              </a:lnSpc>
            </a:pPr>
            <a:r>
              <a:rPr lang="en-US" sz="1400" b="1" dirty="0"/>
              <a:t>Colombia </a:t>
            </a:r>
          </a:p>
          <a:p>
            <a:pPr algn="r">
              <a:lnSpc>
                <a:spcPct val="85000"/>
              </a:lnSpc>
            </a:pPr>
            <a:r>
              <a:rPr lang="en-US" sz="1400" b="1" dirty="0"/>
              <a:t>Brazil</a:t>
            </a:r>
          </a:p>
          <a:p>
            <a:pPr algn="r">
              <a:lnSpc>
                <a:spcPct val="85000"/>
              </a:lnSpc>
              <a:spcBef>
                <a:spcPts val="200"/>
              </a:spcBef>
            </a:pPr>
            <a:r>
              <a:rPr lang="en-US" sz="1400" b="1" dirty="0"/>
              <a:t>Chile</a:t>
            </a:r>
          </a:p>
        </p:txBody>
      </p:sp>
      <p:sp>
        <p:nvSpPr>
          <p:cNvPr id="25" name="Rectangle 24">
            <a:extLst>
              <a:ext uri="{FF2B5EF4-FFF2-40B4-BE49-F238E27FC236}">
                <a16:creationId xmlns:a16="http://schemas.microsoft.com/office/drawing/2014/main" xmlns="" id="{DD7525EC-EDD2-474B-BC44-9FADBB903A6C}"/>
              </a:ext>
            </a:extLst>
          </p:cNvPr>
          <p:cNvSpPr/>
          <p:nvPr/>
        </p:nvSpPr>
        <p:spPr>
          <a:xfrm>
            <a:off x="942775" y="1442424"/>
            <a:ext cx="2932611" cy="2614049"/>
          </a:xfrm>
          <a:prstGeom prst="rect">
            <a:avLst/>
          </a:prstGeom>
        </p:spPr>
        <p:txBody>
          <a:bodyPr wrap="square">
            <a:spAutoFit/>
          </a:bodyPr>
          <a:lstStyle/>
          <a:p>
            <a:pPr>
              <a:lnSpc>
                <a:spcPct val="85000"/>
              </a:lnSpc>
            </a:pPr>
            <a:r>
              <a:rPr lang="en-US" sz="1400" b="1" dirty="0"/>
              <a:t>                                                     </a:t>
            </a:r>
            <a:r>
              <a:rPr lang="en-US" sz="1400" b="1" dirty="0">
                <a:solidFill>
                  <a:schemeClr val="bg1"/>
                </a:solidFill>
              </a:rPr>
              <a:t>47.7</a:t>
            </a:r>
          </a:p>
          <a:p>
            <a:pPr>
              <a:lnSpc>
                <a:spcPct val="85000"/>
              </a:lnSpc>
              <a:spcBef>
                <a:spcPts val="200"/>
              </a:spcBef>
            </a:pPr>
            <a:r>
              <a:rPr lang="en-US" sz="1400" b="1" dirty="0">
                <a:solidFill>
                  <a:schemeClr val="bg1"/>
                </a:solidFill>
              </a:rPr>
              <a:t>                                                 46.9 </a:t>
            </a:r>
          </a:p>
          <a:p>
            <a:pPr>
              <a:lnSpc>
                <a:spcPct val="85000"/>
              </a:lnSpc>
              <a:spcBef>
                <a:spcPts val="200"/>
              </a:spcBef>
            </a:pPr>
            <a:r>
              <a:rPr lang="en-US" sz="1400" b="1" dirty="0">
                <a:solidFill>
                  <a:schemeClr val="bg1"/>
                </a:solidFill>
              </a:rPr>
              <a:t>                               38 </a:t>
            </a:r>
          </a:p>
          <a:p>
            <a:pPr>
              <a:lnSpc>
                <a:spcPct val="85000"/>
              </a:lnSpc>
            </a:pPr>
            <a:r>
              <a:rPr lang="en-US" sz="1400" b="1" dirty="0">
                <a:solidFill>
                  <a:schemeClr val="bg1"/>
                </a:solidFill>
              </a:rPr>
              <a:t>   French Guiana 36.6 </a:t>
            </a:r>
          </a:p>
          <a:p>
            <a:pPr>
              <a:lnSpc>
                <a:spcPct val="85000"/>
              </a:lnSpc>
              <a:spcBef>
                <a:spcPts val="300"/>
              </a:spcBef>
            </a:pPr>
            <a:r>
              <a:rPr lang="en-US" sz="1400" b="1" dirty="0">
                <a:solidFill>
                  <a:schemeClr val="bg1"/>
                </a:solidFill>
              </a:rPr>
              <a:t>                          34.2</a:t>
            </a:r>
          </a:p>
          <a:p>
            <a:pPr>
              <a:lnSpc>
                <a:spcPct val="85000"/>
              </a:lnSpc>
            </a:pPr>
            <a:r>
              <a:rPr lang="en-US" sz="1400" b="1" dirty="0">
                <a:solidFill>
                  <a:schemeClr val="bg1"/>
                </a:solidFill>
              </a:rPr>
              <a:t>                       32.8</a:t>
            </a:r>
          </a:p>
          <a:p>
            <a:pPr>
              <a:lnSpc>
                <a:spcPct val="85000"/>
              </a:lnSpc>
            </a:pPr>
            <a:r>
              <a:rPr lang="en-US" sz="1400" b="1" dirty="0">
                <a:solidFill>
                  <a:schemeClr val="bg1"/>
                </a:solidFill>
              </a:rPr>
              <a:t>                    32.7</a:t>
            </a:r>
          </a:p>
          <a:p>
            <a:pPr>
              <a:lnSpc>
                <a:spcPct val="85000"/>
              </a:lnSpc>
              <a:spcBef>
                <a:spcPts val="200"/>
              </a:spcBef>
            </a:pPr>
            <a:r>
              <a:rPr lang="en-US" sz="1400" b="1" dirty="0">
                <a:solidFill>
                  <a:schemeClr val="bg1"/>
                </a:solidFill>
              </a:rPr>
              <a:t>                   29</a:t>
            </a:r>
          </a:p>
          <a:p>
            <a:pPr>
              <a:lnSpc>
                <a:spcPct val="85000"/>
              </a:lnSpc>
            </a:pPr>
            <a:r>
              <a:rPr lang="en-US" sz="1400" b="1" dirty="0">
                <a:solidFill>
                  <a:schemeClr val="bg1"/>
                </a:solidFill>
              </a:rPr>
              <a:t>     20.8</a:t>
            </a:r>
          </a:p>
          <a:p>
            <a:pPr>
              <a:lnSpc>
                <a:spcPct val="85000"/>
              </a:lnSpc>
            </a:pPr>
            <a:r>
              <a:rPr lang="en-US" sz="1400" b="1" dirty="0">
                <a:solidFill>
                  <a:schemeClr val="bg1"/>
                </a:solidFill>
              </a:rPr>
              <a:t>     18.9 </a:t>
            </a:r>
          </a:p>
          <a:p>
            <a:pPr>
              <a:lnSpc>
                <a:spcPct val="85000"/>
              </a:lnSpc>
              <a:spcBef>
                <a:spcPts val="200"/>
              </a:spcBef>
            </a:pPr>
            <a:r>
              <a:rPr lang="en-US" sz="1400" b="1" dirty="0">
                <a:solidFill>
                  <a:schemeClr val="bg1"/>
                </a:solidFill>
              </a:rPr>
              <a:t>   18.7 </a:t>
            </a:r>
          </a:p>
          <a:p>
            <a:pPr>
              <a:lnSpc>
                <a:spcPct val="85000"/>
              </a:lnSpc>
              <a:spcBef>
                <a:spcPts val="100"/>
              </a:spcBef>
            </a:pPr>
            <a:r>
              <a:rPr lang="en-US" sz="1400" b="1" dirty="0">
                <a:solidFill>
                  <a:schemeClr val="bg1"/>
                </a:solidFill>
              </a:rPr>
              <a:t>  16.3</a:t>
            </a:r>
          </a:p>
          <a:p>
            <a:pPr>
              <a:lnSpc>
                <a:spcPct val="85000"/>
              </a:lnSpc>
            </a:pPr>
            <a:r>
              <a:rPr lang="en-US" sz="1400" b="1" dirty="0">
                <a:solidFill>
                  <a:schemeClr val="bg1"/>
                </a:solidFill>
              </a:rPr>
              <a:t>12.8</a:t>
            </a:r>
          </a:p>
        </p:txBody>
      </p:sp>
      <p:pic>
        <p:nvPicPr>
          <p:cNvPr id="26" name="Picture 25">
            <a:extLst>
              <a:ext uri="{FF2B5EF4-FFF2-40B4-BE49-F238E27FC236}">
                <a16:creationId xmlns:a16="http://schemas.microsoft.com/office/drawing/2014/main" xmlns="" id="{83476413-217C-408B-9102-87F60350FCBE}"/>
              </a:ext>
            </a:extLst>
          </p:cNvPr>
          <p:cNvPicPr>
            <a:picLocks noChangeAspect="1"/>
          </p:cNvPicPr>
          <p:nvPr/>
        </p:nvPicPr>
        <p:blipFill>
          <a:blip r:embed="rId6"/>
          <a:stretch>
            <a:fillRect/>
          </a:stretch>
        </p:blipFill>
        <p:spPr>
          <a:xfrm>
            <a:off x="5299242" y="4277272"/>
            <a:ext cx="3816906" cy="2153126"/>
          </a:xfrm>
          <a:prstGeom prst="rect">
            <a:avLst/>
          </a:prstGeom>
        </p:spPr>
      </p:pic>
      <p:sp>
        <p:nvSpPr>
          <p:cNvPr id="98" name="Rectangle 97">
            <a:extLst>
              <a:ext uri="{FF2B5EF4-FFF2-40B4-BE49-F238E27FC236}">
                <a16:creationId xmlns:a16="http://schemas.microsoft.com/office/drawing/2014/main" xmlns="" id="{53B7E901-64B4-4684-BE2B-3DF7C50D422E}"/>
              </a:ext>
            </a:extLst>
          </p:cNvPr>
          <p:cNvSpPr/>
          <p:nvPr/>
        </p:nvSpPr>
        <p:spPr>
          <a:xfrm>
            <a:off x="4872993" y="4277272"/>
            <a:ext cx="464773" cy="2208297"/>
          </a:xfrm>
          <a:prstGeom prst="rect">
            <a:avLst/>
          </a:prstGeom>
        </p:spPr>
        <p:txBody>
          <a:bodyPr wrap="square">
            <a:spAutoFit/>
          </a:bodyPr>
          <a:lstStyle/>
          <a:p>
            <a:pPr algn="r">
              <a:lnSpc>
                <a:spcPct val="85000"/>
              </a:lnSpc>
            </a:pPr>
            <a:r>
              <a:rPr lang="en-US" sz="1400" b="1" dirty="0"/>
              <a:t>120  </a:t>
            </a:r>
          </a:p>
          <a:p>
            <a:pPr algn="r">
              <a:lnSpc>
                <a:spcPct val="90000"/>
              </a:lnSpc>
              <a:spcBef>
                <a:spcPts val="600"/>
              </a:spcBef>
            </a:pPr>
            <a:r>
              <a:rPr lang="en-US" sz="1400" b="1" dirty="0"/>
              <a:t>100   </a:t>
            </a:r>
          </a:p>
          <a:p>
            <a:pPr algn="r">
              <a:lnSpc>
                <a:spcPct val="90000"/>
              </a:lnSpc>
              <a:spcBef>
                <a:spcPts val="1200"/>
              </a:spcBef>
            </a:pPr>
            <a:r>
              <a:rPr lang="en-US" sz="1400" b="1" dirty="0"/>
              <a:t>80       </a:t>
            </a:r>
          </a:p>
          <a:p>
            <a:pPr algn="r">
              <a:lnSpc>
                <a:spcPct val="90000"/>
              </a:lnSpc>
              <a:spcBef>
                <a:spcPts val="600"/>
              </a:spcBef>
            </a:pPr>
            <a:r>
              <a:rPr lang="en-US" sz="1400" b="1" dirty="0"/>
              <a:t>60   </a:t>
            </a:r>
          </a:p>
          <a:p>
            <a:pPr algn="r">
              <a:lnSpc>
                <a:spcPct val="90000"/>
              </a:lnSpc>
              <a:spcBef>
                <a:spcPts val="1200"/>
              </a:spcBef>
            </a:pPr>
            <a:r>
              <a:rPr lang="en-US" sz="1400" b="1" dirty="0"/>
              <a:t>40   </a:t>
            </a:r>
          </a:p>
          <a:p>
            <a:pPr algn="r">
              <a:lnSpc>
                <a:spcPct val="90000"/>
              </a:lnSpc>
              <a:spcBef>
                <a:spcPts val="1200"/>
              </a:spcBef>
            </a:pPr>
            <a:r>
              <a:rPr lang="en-US" sz="1400" b="1" dirty="0"/>
              <a:t>20 </a:t>
            </a:r>
          </a:p>
          <a:p>
            <a:pPr algn="r">
              <a:lnSpc>
                <a:spcPct val="90000"/>
              </a:lnSpc>
              <a:spcBef>
                <a:spcPts val="1200"/>
              </a:spcBef>
            </a:pPr>
            <a:r>
              <a:rPr lang="en-US" sz="1400" b="1" dirty="0"/>
              <a:t> 0 </a:t>
            </a:r>
          </a:p>
        </p:txBody>
      </p:sp>
      <p:sp>
        <p:nvSpPr>
          <p:cNvPr id="99" name="Rectangle 98">
            <a:extLst>
              <a:ext uri="{FF2B5EF4-FFF2-40B4-BE49-F238E27FC236}">
                <a16:creationId xmlns:a16="http://schemas.microsoft.com/office/drawing/2014/main" xmlns="" id="{40F34530-BF1A-45C4-8676-BC273E29C1C8}"/>
              </a:ext>
            </a:extLst>
          </p:cNvPr>
          <p:cNvSpPr/>
          <p:nvPr/>
        </p:nvSpPr>
        <p:spPr>
          <a:xfrm>
            <a:off x="5351828" y="6296564"/>
            <a:ext cx="3827202" cy="565559"/>
          </a:xfrm>
          <a:prstGeom prst="rect">
            <a:avLst/>
          </a:prstGeom>
        </p:spPr>
        <p:txBody>
          <a:bodyPr vert="vert270" wrap="square">
            <a:spAutoFit/>
          </a:bodyPr>
          <a:lstStyle/>
          <a:p>
            <a:pPr>
              <a:lnSpc>
                <a:spcPct val="85000"/>
              </a:lnSpc>
              <a:spcBef>
                <a:spcPts val="300"/>
              </a:spcBef>
            </a:pPr>
            <a:r>
              <a:rPr lang="en-US" sz="1400" b="1" dirty="0"/>
              <a:t>15-19</a:t>
            </a:r>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spcBef>
                <a:spcPts val="300"/>
              </a:spcBef>
            </a:pPr>
            <a:endParaRPr lang="en-US" sz="1400" b="1" dirty="0"/>
          </a:p>
          <a:p>
            <a:pPr>
              <a:lnSpc>
                <a:spcPct val="85000"/>
              </a:lnSpc>
            </a:pPr>
            <a:r>
              <a:rPr lang="en-US" sz="1400" b="1" dirty="0"/>
              <a:t>45-49</a:t>
            </a:r>
          </a:p>
          <a:p>
            <a:pPr>
              <a:lnSpc>
                <a:spcPct val="85000"/>
              </a:lnSpc>
            </a:pPr>
            <a:r>
              <a:rPr lang="en-US" sz="1400" b="1" dirty="0"/>
              <a:t>  </a:t>
            </a:r>
          </a:p>
          <a:p>
            <a:pPr>
              <a:lnSpc>
                <a:spcPct val="85000"/>
              </a:lnSpc>
            </a:pPr>
            <a:endParaRPr lang="en-US" sz="1400" b="1" dirty="0"/>
          </a:p>
          <a:p>
            <a:pPr>
              <a:lnSpc>
                <a:spcPct val="85000"/>
              </a:lnSpc>
            </a:pPr>
            <a:endParaRPr lang="en-US" sz="1400" b="1" dirty="0"/>
          </a:p>
          <a:p>
            <a:pPr>
              <a:lnSpc>
                <a:spcPct val="85000"/>
              </a:lnSpc>
            </a:pPr>
            <a:endParaRPr lang="en-US" sz="1400" b="1" dirty="0"/>
          </a:p>
          <a:p>
            <a:pPr>
              <a:lnSpc>
                <a:spcPct val="85000"/>
              </a:lnSpc>
            </a:pPr>
            <a:endParaRPr lang="en-US" sz="1400" b="1" dirty="0"/>
          </a:p>
          <a:p>
            <a:pPr>
              <a:lnSpc>
                <a:spcPct val="85000"/>
              </a:lnSpc>
            </a:pPr>
            <a:r>
              <a:rPr lang="en-US" sz="1400" b="1" dirty="0"/>
              <a:t>              </a:t>
            </a:r>
          </a:p>
          <a:p>
            <a:pPr>
              <a:lnSpc>
                <a:spcPct val="85000"/>
              </a:lnSpc>
            </a:pPr>
            <a:endParaRPr lang="en-US" sz="1400" b="1" dirty="0"/>
          </a:p>
          <a:p>
            <a:pPr>
              <a:lnSpc>
                <a:spcPct val="85000"/>
              </a:lnSpc>
            </a:pPr>
            <a:r>
              <a:rPr lang="en-US" sz="1400" b="1" dirty="0"/>
              <a:t>     </a:t>
            </a:r>
          </a:p>
          <a:p>
            <a:pPr>
              <a:lnSpc>
                <a:spcPct val="85000"/>
              </a:lnSpc>
              <a:spcBef>
                <a:spcPts val="600"/>
              </a:spcBef>
            </a:pPr>
            <a:r>
              <a:rPr lang="en-US" sz="1400" b="1" dirty="0"/>
              <a:t>≥75</a:t>
            </a:r>
          </a:p>
        </p:txBody>
      </p:sp>
    </p:spTree>
    <p:extLst>
      <p:ext uri="{BB962C8B-B14F-4D97-AF65-F5344CB8AC3E}">
        <p14:creationId xmlns:p14="http://schemas.microsoft.com/office/powerpoint/2010/main" val="1661486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342" y="124448"/>
            <a:ext cx="6027057" cy="715962"/>
          </a:xfrm>
        </p:spPr>
        <p:txBody>
          <a:bodyPr>
            <a:noAutofit/>
          </a:bodyPr>
          <a:lstStyle/>
          <a:p>
            <a:pPr algn="l"/>
            <a:r>
              <a:rPr lang="en-US" sz="4000" b="1" dirty="0">
                <a:solidFill>
                  <a:schemeClr val="tx2">
                    <a:lumMod val="50000"/>
                  </a:schemeClr>
                </a:solidFill>
                <a:latin typeface="Constantia" panose="02030602050306030303" pitchFamily="18" charset="0"/>
              </a:rPr>
              <a:t>Overview: HPV Vaccines</a:t>
            </a:r>
          </a:p>
        </p:txBody>
      </p:sp>
      <p:sp>
        <p:nvSpPr>
          <p:cNvPr id="3" name="Content Placeholder 2"/>
          <p:cNvSpPr>
            <a:spLocks noGrp="1"/>
          </p:cNvSpPr>
          <p:nvPr>
            <p:ph idx="1"/>
          </p:nvPr>
        </p:nvSpPr>
        <p:spPr>
          <a:xfrm>
            <a:off x="203200" y="780934"/>
            <a:ext cx="8763000" cy="5762514"/>
          </a:xfrm>
        </p:spPr>
        <p:txBody>
          <a:bodyPr>
            <a:noAutofit/>
          </a:bodyPr>
          <a:lstStyle/>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The heat-labile bivalent (2vHPV), quadrivalent (4vHPV) and </a:t>
            </a:r>
            <a:r>
              <a:rPr lang="en-US" sz="2400" b="1" dirty="0" err="1">
                <a:solidFill>
                  <a:schemeClr val="tx2">
                    <a:lumMod val="75000"/>
                  </a:schemeClr>
                </a:solidFill>
                <a:latin typeface="David" panose="020E0502060401010101" pitchFamily="34" charset="-79"/>
                <a:cs typeface="David" panose="020E0502060401010101" pitchFamily="34" charset="-79"/>
              </a:rPr>
              <a:t>nonavalent</a:t>
            </a:r>
            <a:r>
              <a:rPr lang="en-US" sz="2400" b="1" dirty="0">
                <a:solidFill>
                  <a:schemeClr val="tx2">
                    <a:lumMod val="75000"/>
                  </a:schemeClr>
                </a:solidFill>
                <a:latin typeface="David" panose="020E0502060401010101" pitchFamily="34" charset="-79"/>
                <a:cs typeface="David" panose="020E0502060401010101" pitchFamily="34" charset="-79"/>
              </a:rPr>
              <a:t> (9vHPV) vaccinations provide prophylactic primary prevention against the 70-82% of CC due to high risk (HR) HPV-16 and -18 </a:t>
            </a:r>
            <a:r>
              <a:rPr lang="en-US" sz="2000" b="1" dirty="0">
                <a:solidFill>
                  <a:schemeClr val="tx2">
                    <a:lumMod val="75000"/>
                  </a:schemeClr>
                </a:solidFill>
                <a:latin typeface="David" panose="020E0502060401010101" pitchFamily="34" charset="-79"/>
                <a:cs typeface="David" panose="020E0502060401010101" pitchFamily="34" charset="-79"/>
              </a:rPr>
              <a:t>(</a:t>
            </a:r>
            <a:r>
              <a:rPr lang="en-US" sz="2000" b="1" dirty="0" err="1">
                <a:solidFill>
                  <a:schemeClr val="tx2">
                    <a:lumMod val="75000"/>
                  </a:schemeClr>
                </a:solidFill>
                <a:latin typeface="David" panose="020E0502060401010101" pitchFamily="34" charset="-79"/>
                <a:cs typeface="David" panose="020E0502060401010101" pitchFamily="34" charset="-79"/>
              </a:rPr>
              <a:t>Bartolini</a:t>
            </a:r>
            <a:r>
              <a:rPr lang="en-US" sz="2000" b="1" dirty="0">
                <a:solidFill>
                  <a:schemeClr val="tx2">
                    <a:lumMod val="75000"/>
                  </a:schemeClr>
                </a:solidFill>
                <a:latin typeface="David" panose="020E0502060401010101" pitchFamily="34" charset="-79"/>
                <a:cs typeface="David" panose="020E0502060401010101" pitchFamily="34" charset="-79"/>
              </a:rPr>
              <a:t> et al., 2010; Goldie et al., 2012; Penny et al., 2011; </a:t>
            </a:r>
            <a:r>
              <a:rPr lang="en-US" sz="2000" b="1" dirty="0" err="1">
                <a:solidFill>
                  <a:schemeClr val="tx2">
                    <a:lumMod val="75000"/>
                  </a:schemeClr>
                </a:solidFill>
                <a:latin typeface="David" panose="020E0502060401010101" pitchFamily="34" charset="-79"/>
                <a:cs typeface="David" panose="020E0502060401010101" pitchFamily="34" charset="-79"/>
              </a:rPr>
              <a:t>Riethmuller</a:t>
            </a:r>
            <a:r>
              <a:rPr lang="en-US" sz="2000" b="1" dirty="0">
                <a:solidFill>
                  <a:schemeClr val="tx2">
                    <a:lumMod val="75000"/>
                  </a:schemeClr>
                </a:solidFill>
                <a:latin typeface="David" panose="020E0502060401010101" pitchFamily="34" charset="-79"/>
                <a:cs typeface="David" panose="020E0502060401010101" pitchFamily="34" charset="-79"/>
              </a:rPr>
              <a:t> et al., 2015).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Long-term efficacy of 4vHPV was confirmed with 6.26 years follow-up in Colombia </a:t>
            </a:r>
            <a:r>
              <a:rPr lang="en-US" sz="2000" b="1" dirty="0">
                <a:solidFill>
                  <a:schemeClr val="tx2">
                    <a:lumMod val="75000"/>
                  </a:schemeClr>
                </a:solidFill>
                <a:latin typeface="David" panose="020E0502060401010101" pitchFamily="34" charset="-79"/>
                <a:cs typeface="David" panose="020E0502060401010101" pitchFamily="34" charset="-79"/>
              </a:rPr>
              <a:t>(Luna et al., 2013).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An additional 9-15% prevention of CC from HR HPV-31, -33, -35, -45, -52, and -58 is provided by 9vHPV </a:t>
            </a:r>
            <a:r>
              <a:rPr lang="en-US" sz="2000" b="1" dirty="0">
                <a:solidFill>
                  <a:schemeClr val="tx2">
                    <a:lumMod val="75000"/>
                  </a:schemeClr>
                </a:solidFill>
                <a:latin typeface="David" panose="020E0502060401010101" pitchFamily="34" charset="-79"/>
                <a:cs typeface="David" panose="020E0502060401010101" pitchFamily="34" charset="-79"/>
              </a:rPr>
              <a:t>(</a:t>
            </a:r>
            <a:r>
              <a:rPr lang="en-US" sz="2000" b="1" dirty="0" err="1">
                <a:solidFill>
                  <a:schemeClr val="tx2">
                    <a:lumMod val="75000"/>
                  </a:schemeClr>
                </a:solidFill>
                <a:latin typeface="David" panose="020E0502060401010101" pitchFamily="34" charset="-79"/>
                <a:cs typeface="David" panose="020E0502060401010101" pitchFamily="34" charset="-79"/>
              </a:rPr>
              <a:t>Riethmuller</a:t>
            </a:r>
            <a:r>
              <a:rPr lang="en-US" sz="2000" b="1" dirty="0">
                <a:solidFill>
                  <a:schemeClr val="tx2">
                    <a:lumMod val="75000"/>
                  </a:schemeClr>
                </a:solidFill>
                <a:latin typeface="David" panose="020E0502060401010101" pitchFamily="34" charset="-79"/>
                <a:cs typeface="David" panose="020E0502060401010101" pitchFamily="34" charset="-79"/>
              </a:rPr>
              <a:t> et al., 2015).</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Vaccination-based primary prevention of CC is the leading method for LAC and LMIC to forestall impending unaffordable long term health care associated costs </a:t>
            </a:r>
            <a:r>
              <a:rPr lang="en-US" sz="2000" b="1" dirty="0">
                <a:solidFill>
                  <a:schemeClr val="tx2">
                    <a:lumMod val="75000"/>
                  </a:schemeClr>
                </a:solidFill>
                <a:latin typeface="David" panose="020E0502060401010101" pitchFamily="34" charset="-79"/>
                <a:cs typeface="David" panose="020E0502060401010101" pitchFamily="34" charset="-79"/>
              </a:rPr>
              <a:t>(Farmer et al., 2010). </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441510" y="0"/>
            <a:ext cx="2739452" cy="685800"/>
          </a:xfrm>
          <a:prstGeom prst="rect">
            <a:avLst/>
          </a:prstGeom>
        </p:spPr>
      </p:pic>
      <p:pic>
        <p:nvPicPr>
          <p:cNvPr id="6" name="Picture 5">
            <a:extLst>
              <a:ext uri="{FF2B5EF4-FFF2-40B4-BE49-F238E27FC236}">
                <a16:creationId xmlns:a16="http://schemas.microsoft.com/office/drawing/2014/main" xmlns="" id="{F1D533E9-20A7-4149-A1A3-CF6588B1810E}"/>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2874431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571" y="48248"/>
            <a:ext cx="7779658" cy="942352"/>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rPr>
              <a:t>Overview: </a:t>
            </a:r>
            <a:br>
              <a:rPr lang="en-US" sz="3600" b="1" dirty="0">
                <a:solidFill>
                  <a:schemeClr val="tx2">
                    <a:lumMod val="50000"/>
                  </a:schemeClr>
                </a:solidFill>
                <a:latin typeface="Constantia" panose="02030602050306030303" pitchFamily="18" charset="0"/>
              </a:rPr>
            </a:br>
            <a:r>
              <a:rPr lang="en-US" sz="3600" b="1" dirty="0">
                <a:solidFill>
                  <a:schemeClr val="tx2">
                    <a:lumMod val="50000"/>
                  </a:schemeClr>
                </a:solidFill>
                <a:latin typeface="Constantia" panose="02030602050306030303" pitchFamily="18" charset="0"/>
              </a:rPr>
              <a:t>Other HPV-Attributable Diseases</a:t>
            </a:r>
          </a:p>
        </p:txBody>
      </p:sp>
      <p:sp>
        <p:nvSpPr>
          <p:cNvPr id="3" name="Content Placeholder 2"/>
          <p:cNvSpPr>
            <a:spLocks noGrp="1"/>
          </p:cNvSpPr>
          <p:nvPr>
            <p:ph idx="1"/>
          </p:nvPr>
        </p:nvSpPr>
        <p:spPr>
          <a:xfrm>
            <a:off x="210457" y="990600"/>
            <a:ext cx="8763000" cy="5324248"/>
          </a:xfrm>
        </p:spPr>
        <p:txBody>
          <a:bodyPr>
            <a:noAutofit/>
          </a:bodyPr>
          <a:lstStyle/>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HPV is etiological in anal, oropharyngeal, penile, vaginal, and vulvar cancers </a:t>
            </a:r>
            <a:r>
              <a:rPr lang="en-US" sz="2000" b="1" dirty="0">
                <a:solidFill>
                  <a:schemeClr val="tx2">
                    <a:lumMod val="75000"/>
                  </a:schemeClr>
                </a:solidFill>
                <a:latin typeface="David" panose="020E0502060401010101" pitchFamily="34" charset="-79"/>
                <a:cs typeface="David" panose="020E0502060401010101" pitchFamily="34" charset="-79"/>
              </a:rPr>
              <a:t>(</a:t>
            </a:r>
            <a:r>
              <a:rPr lang="en-US" sz="2000" b="1" dirty="0" err="1">
                <a:solidFill>
                  <a:schemeClr val="tx2">
                    <a:lumMod val="75000"/>
                  </a:schemeClr>
                </a:solidFill>
                <a:latin typeface="David" panose="020E0502060401010101" pitchFamily="34" charset="-79"/>
                <a:cs typeface="David" panose="020E0502060401010101" pitchFamily="34" charset="-79"/>
              </a:rPr>
              <a:t>Alemany</a:t>
            </a:r>
            <a:r>
              <a:rPr lang="en-US" sz="2000" b="1" dirty="0">
                <a:solidFill>
                  <a:schemeClr val="tx2">
                    <a:lumMod val="75000"/>
                  </a:schemeClr>
                </a:solidFill>
                <a:latin typeface="David" panose="020E0502060401010101" pitchFamily="34" charset="-79"/>
                <a:cs typeface="David" panose="020E0502060401010101" pitchFamily="34" charset="-79"/>
              </a:rPr>
              <a:t> et al., 2014; </a:t>
            </a:r>
            <a:r>
              <a:rPr lang="en-US" sz="2000" b="1" dirty="0" err="1">
                <a:solidFill>
                  <a:schemeClr val="tx2">
                    <a:lumMod val="75000"/>
                  </a:schemeClr>
                </a:solidFill>
                <a:latin typeface="David" panose="020E0502060401010101" pitchFamily="34" charset="-79"/>
                <a:cs typeface="David" panose="020E0502060401010101" pitchFamily="34" charset="-79"/>
              </a:rPr>
              <a:t>Soohoo</a:t>
            </a:r>
            <a:r>
              <a:rPr lang="en-US" sz="2000" b="1" dirty="0">
                <a:solidFill>
                  <a:schemeClr val="tx2">
                    <a:lumMod val="75000"/>
                  </a:schemeClr>
                </a:solidFill>
                <a:latin typeface="David" panose="020E0502060401010101" pitchFamily="34" charset="-79"/>
                <a:cs typeface="David" panose="020E0502060401010101" pitchFamily="34" charset="-79"/>
              </a:rPr>
              <a:t> et al., 2013).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HPV types 6 and 11 contribute to 4.3 cases of incompletely curable recurrent respiratory papillomatosis (RRP) per 100,000 children </a:t>
            </a:r>
            <a:r>
              <a:rPr lang="en-US" sz="2000" b="1" dirty="0">
                <a:solidFill>
                  <a:schemeClr val="tx2">
                    <a:lumMod val="75000"/>
                  </a:schemeClr>
                </a:solidFill>
                <a:latin typeface="David" panose="020E0502060401010101" pitchFamily="34" charset="-79"/>
                <a:cs typeface="David" panose="020E0502060401010101" pitchFamily="34" charset="-79"/>
              </a:rPr>
              <a:t>(Sanchez et al., 2013).</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4vHPV administered post incidence of RRP may reduce frequency of subsequent bouts of RRP.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External genital warts (EGW) may have a prevalence of 1%, with a total lifetime risk of 10% </a:t>
            </a:r>
            <a:r>
              <a:rPr lang="en-US" sz="2000" b="1" dirty="0">
                <a:solidFill>
                  <a:schemeClr val="tx2">
                    <a:lumMod val="75000"/>
                  </a:schemeClr>
                </a:solidFill>
                <a:latin typeface="David" panose="020E0502060401010101" pitchFamily="34" charset="-79"/>
                <a:cs typeface="David" panose="020E0502060401010101" pitchFamily="34" charset="-79"/>
              </a:rPr>
              <a:t>(</a:t>
            </a:r>
            <a:r>
              <a:rPr lang="en-US" sz="2000" b="1" dirty="0" err="1">
                <a:solidFill>
                  <a:schemeClr val="tx2">
                    <a:lumMod val="75000"/>
                  </a:schemeClr>
                </a:solidFill>
                <a:latin typeface="David" panose="020E0502060401010101" pitchFamily="34" charset="-79"/>
                <a:cs typeface="David" panose="020E0502060401010101" pitchFamily="34" charset="-79"/>
              </a:rPr>
              <a:t>Piñeros</a:t>
            </a:r>
            <a:r>
              <a:rPr lang="en-US" sz="2000" b="1" dirty="0">
                <a:solidFill>
                  <a:schemeClr val="tx2">
                    <a:lumMod val="75000"/>
                  </a:schemeClr>
                </a:solidFill>
                <a:latin typeface="David" panose="020E0502060401010101" pitchFamily="34" charset="-79"/>
                <a:cs typeface="David" panose="020E0502060401010101" pitchFamily="34" charset="-79"/>
              </a:rPr>
              <a:t> et al., 2013). </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HPV types 6 and 11 cause 90% of EGW </a:t>
            </a:r>
            <a:r>
              <a:rPr lang="en-US" sz="1600" b="1" dirty="0">
                <a:solidFill>
                  <a:schemeClr val="tx2">
                    <a:lumMod val="75000"/>
                  </a:schemeClr>
                </a:solidFill>
                <a:latin typeface="David" panose="020E0502060401010101" pitchFamily="34" charset="-79"/>
                <a:cs typeface="David" panose="020E0502060401010101" pitchFamily="34" charset="-79"/>
              </a:rPr>
              <a:t>(</a:t>
            </a:r>
            <a:r>
              <a:rPr lang="en-US" sz="1600" b="1" dirty="0" err="1">
                <a:solidFill>
                  <a:schemeClr val="tx2">
                    <a:lumMod val="75000"/>
                  </a:schemeClr>
                </a:solidFill>
                <a:latin typeface="David" panose="020E0502060401010101" pitchFamily="34" charset="-79"/>
                <a:cs typeface="David" panose="020E0502060401010101" pitchFamily="34" charset="-79"/>
              </a:rPr>
              <a:t>Soohoo</a:t>
            </a:r>
            <a:r>
              <a:rPr lang="en-US" sz="1600" b="1" dirty="0">
                <a:solidFill>
                  <a:schemeClr val="tx2">
                    <a:lumMod val="75000"/>
                  </a:schemeClr>
                </a:solidFill>
                <a:latin typeface="David" panose="020E0502060401010101" pitchFamily="34" charset="-79"/>
                <a:cs typeface="David" panose="020E0502060401010101" pitchFamily="34" charset="-79"/>
              </a:rPr>
              <a:t> et al., 2013). </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4vHPV and 9vHPV protect against EGW and RPP </a:t>
            </a:r>
            <a:r>
              <a:rPr lang="en-US" sz="1600" b="1" dirty="0">
                <a:solidFill>
                  <a:schemeClr val="tx2">
                    <a:lumMod val="75000"/>
                  </a:schemeClr>
                </a:solidFill>
                <a:latin typeface="David" panose="020E0502060401010101" pitchFamily="34" charset="-79"/>
                <a:cs typeface="David" panose="020E0502060401010101" pitchFamily="34" charset="-79"/>
              </a:rPr>
              <a:t>(</a:t>
            </a:r>
            <a:r>
              <a:rPr lang="en-US" sz="1600" b="1" dirty="0" err="1">
                <a:solidFill>
                  <a:schemeClr val="tx2">
                    <a:lumMod val="75000"/>
                  </a:schemeClr>
                </a:solidFill>
                <a:latin typeface="David" panose="020E0502060401010101" pitchFamily="34" charset="-79"/>
                <a:cs typeface="David" panose="020E0502060401010101" pitchFamily="34" charset="-79"/>
              </a:rPr>
              <a:t>Riethmuller</a:t>
            </a:r>
            <a:r>
              <a:rPr lang="en-US" sz="1600" b="1" dirty="0">
                <a:solidFill>
                  <a:schemeClr val="tx2">
                    <a:lumMod val="75000"/>
                  </a:schemeClr>
                </a:solidFill>
                <a:latin typeface="David" panose="020E0502060401010101" pitchFamily="34" charset="-79"/>
                <a:cs typeface="David" panose="020E0502060401010101" pitchFamily="34" charset="-79"/>
              </a:rPr>
              <a:t> et al., 2015; Sanchez et al., 2013).</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Treatment of recurrent EGW has significant human and financial costs in Central and South America </a:t>
            </a:r>
            <a:r>
              <a:rPr lang="en-US" sz="1600" b="1" dirty="0">
                <a:solidFill>
                  <a:schemeClr val="tx2">
                    <a:lumMod val="75000"/>
                  </a:schemeClr>
                </a:solidFill>
                <a:latin typeface="David" panose="020E0502060401010101" pitchFamily="34" charset="-79"/>
                <a:cs typeface="David" panose="020E0502060401010101" pitchFamily="34" charset="-79"/>
              </a:rPr>
              <a:t>(Perez et al., 2008). </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745894" y="0"/>
            <a:ext cx="2435068" cy="609600"/>
          </a:xfrm>
          <a:prstGeom prst="rect">
            <a:avLst/>
          </a:prstGeom>
        </p:spPr>
      </p:pic>
      <p:pic>
        <p:nvPicPr>
          <p:cNvPr id="6" name="Picture 5">
            <a:extLst>
              <a:ext uri="{FF2B5EF4-FFF2-40B4-BE49-F238E27FC236}">
                <a16:creationId xmlns:a16="http://schemas.microsoft.com/office/drawing/2014/main" xmlns="" id="{1BDA54D9-7940-493A-950A-E4B960D8BC6A}"/>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729706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69FF2FB-D055-4095-B53E-5962F0F1E58E}"/>
              </a:ext>
            </a:extLst>
          </p:cNvPr>
          <p:cNvPicPr>
            <a:picLocks noChangeAspect="1"/>
          </p:cNvPicPr>
          <p:nvPr/>
        </p:nvPicPr>
        <p:blipFill>
          <a:blip r:embed="rId2"/>
          <a:stretch>
            <a:fillRect/>
          </a:stretch>
        </p:blipFill>
        <p:spPr>
          <a:xfrm>
            <a:off x="591161" y="938755"/>
            <a:ext cx="8333130" cy="3133590"/>
          </a:xfrm>
          <a:prstGeom prst="rect">
            <a:avLst/>
          </a:prstGeom>
        </p:spPr>
      </p:pic>
      <p:sp>
        <p:nvSpPr>
          <p:cNvPr id="5" name="Title 1">
            <a:extLst>
              <a:ext uri="{FF2B5EF4-FFF2-40B4-BE49-F238E27FC236}">
                <a16:creationId xmlns:a16="http://schemas.microsoft.com/office/drawing/2014/main" xmlns="" id="{EBD241F6-45CF-4D73-ACED-3983D454DA0A}"/>
              </a:ext>
            </a:extLst>
          </p:cNvPr>
          <p:cNvSpPr txBox="1">
            <a:spLocks/>
          </p:cNvSpPr>
          <p:nvPr/>
        </p:nvSpPr>
        <p:spPr>
          <a:xfrm>
            <a:off x="199571" y="48248"/>
            <a:ext cx="7779658" cy="9423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85000"/>
              </a:lnSpc>
            </a:pPr>
            <a:r>
              <a:rPr lang="en-US" sz="3600" b="1">
                <a:solidFill>
                  <a:schemeClr val="tx2">
                    <a:lumMod val="50000"/>
                  </a:schemeClr>
                </a:solidFill>
                <a:latin typeface="Constantia" panose="02030602050306030303" pitchFamily="18" charset="0"/>
              </a:rPr>
              <a:t>Overview: </a:t>
            </a:r>
            <a:br>
              <a:rPr lang="en-US" sz="3600" b="1">
                <a:solidFill>
                  <a:schemeClr val="tx2">
                    <a:lumMod val="50000"/>
                  </a:schemeClr>
                </a:solidFill>
                <a:latin typeface="Constantia" panose="02030602050306030303" pitchFamily="18" charset="0"/>
              </a:rPr>
            </a:br>
            <a:r>
              <a:rPr lang="en-US" sz="3600" b="1">
                <a:solidFill>
                  <a:schemeClr val="tx2">
                    <a:lumMod val="50000"/>
                  </a:schemeClr>
                </a:solidFill>
                <a:latin typeface="Constantia" panose="02030602050306030303" pitchFamily="18" charset="0"/>
              </a:rPr>
              <a:t>Other HPV-Attributable Diseases</a:t>
            </a:r>
            <a:endParaRPr lang="en-US" sz="3600" b="1" dirty="0">
              <a:solidFill>
                <a:schemeClr val="tx2">
                  <a:lumMod val="50000"/>
                </a:schemeClr>
              </a:solidFill>
              <a:latin typeface="Constantia" panose="02030602050306030303" pitchFamily="18" charset="0"/>
            </a:endParaRPr>
          </a:p>
        </p:txBody>
      </p:sp>
      <p:sp>
        <p:nvSpPr>
          <p:cNvPr id="6" name="Rectangle 5">
            <a:extLst>
              <a:ext uri="{FF2B5EF4-FFF2-40B4-BE49-F238E27FC236}">
                <a16:creationId xmlns:a16="http://schemas.microsoft.com/office/drawing/2014/main" xmlns="" id="{9CF1DA3F-AC86-4DB8-B98D-DC8048176A83}"/>
              </a:ext>
            </a:extLst>
          </p:cNvPr>
          <p:cNvSpPr/>
          <p:nvPr/>
        </p:nvSpPr>
        <p:spPr>
          <a:xfrm>
            <a:off x="500446" y="3986945"/>
            <a:ext cx="8514559" cy="338554"/>
          </a:xfrm>
          <a:prstGeom prst="rect">
            <a:avLst/>
          </a:prstGeom>
        </p:spPr>
        <p:txBody>
          <a:bodyPr wrap="square">
            <a:spAutoFit/>
          </a:bodyPr>
          <a:lstStyle/>
          <a:p>
            <a:r>
              <a:rPr lang="en-US" sz="1600" b="1" dirty="0"/>
              <a:t>1980  1990  2000      1980  1990  2000      1980  1990 2000      1980  1990  2000    1980    1990  2000</a:t>
            </a:r>
          </a:p>
        </p:txBody>
      </p:sp>
      <p:grpSp>
        <p:nvGrpSpPr>
          <p:cNvPr id="8" name="Group 2">
            <a:extLst>
              <a:ext uri="{FF2B5EF4-FFF2-40B4-BE49-F238E27FC236}">
                <a16:creationId xmlns:a16="http://schemas.microsoft.com/office/drawing/2014/main" xmlns="" id="{21926871-F63B-4AC3-A5BB-C78E02F8BDA0}"/>
              </a:ext>
            </a:extLst>
          </p:cNvPr>
          <p:cNvGrpSpPr>
            <a:grpSpLocks/>
          </p:cNvGrpSpPr>
          <p:nvPr/>
        </p:nvGrpSpPr>
        <p:grpSpPr bwMode="auto">
          <a:xfrm>
            <a:off x="591161" y="4519216"/>
            <a:ext cx="8333130" cy="1049333"/>
            <a:chOff x="2018" y="12938"/>
            <a:chExt cx="8287" cy="1096"/>
          </a:xfrm>
        </p:grpSpPr>
        <p:grpSp>
          <p:nvGrpSpPr>
            <p:cNvPr id="9" name="Group 3">
              <a:extLst>
                <a:ext uri="{FF2B5EF4-FFF2-40B4-BE49-F238E27FC236}">
                  <a16:creationId xmlns:a16="http://schemas.microsoft.com/office/drawing/2014/main" xmlns="" id="{4818630B-8F5F-45F7-98D5-B601AA52FB9E}"/>
                </a:ext>
              </a:extLst>
            </p:cNvPr>
            <p:cNvGrpSpPr>
              <a:grpSpLocks/>
            </p:cNvGrpSpPr>
            <p:nvPr/>
          </p:nvGrpSpPr>
          <p:grpSpPr bwMode="auto">
            <a:xfrm>
              <a:off x="2023" y="12943"/>
              <a:ext cx="8277" cy="1086"/>
              <a:chOff x="2023" y="12943"/>
              <a:chExt cx="8277" cy="1086"/>
            </a:xfrm>
          </p:grpSpPr>
          <p:sp>
            <p:nvSpPr>
              <p:cNvPr id="52" name="Freeform 4">
                <a:extLst>
                  <a:ext uri="{FF2B5EF4-FFF2-40B4-BE49-F238E27FC236}">
                    <a16:creationId xmlns:a16="http://schemas.microsoft.com/office/drawing/2014/main" xmlns="" id="{6117359E-E4CB-450C-A201-92E87722A44C}"/>
                  </a:ext>
                </a:extLst>
              </p:cNvPr>
              <p:cNvSpPr>
                <a:spLocks/>
              </p:cNvSpPr>
              <p:nvPr/>
            </p:nvSpPr>
            <p:spPr bwMode="auto">
              <a:xfrm>
                <a:off x="2023" y="12943"/>
                <a:ext cx="8277" cy="1086"/>
              </a:xfrm>
              <a:custGeom>
                <a:avLst/>
                <a:gdLst>
                  <a:gd name="T0" fmla="+- 0 2023 2023"/>
                  <a:gd name="T1" fmla="*/ T0 w 8277"/>
                  <a:gd name="T2" fmla="+- 0 14028 12943"/>
                  <a:gd name="T3" fmla="*/ 14028 h 1086"/>
                  <a:gd name="T4" fmla="+- 0 10301 2023"/>
                  <a:gd name="T5" fmla="*/ T4 w 8277"/>
                  <a:gd name="T6" fmla="+- 0 14029 12943"/>
                  <a:gd name="T7" fmla="*/ 14029 h 1086"/>
                  <a:gd name="T8" fmla="+- 0 10301 2023"/>
                  <a:gd name="T9" fmla="*/ T8 w 8277"/>
                  <a:gd name="T10" fmla="+- 0 12943 12943"/>
                  <a:gd name="T11" fmla="*/ 12943 h 1086"/>
                  <a:gd name="T12" fmla="+- 0 2023 2023"/>
                  <a:gd name="T13" fmla="*/ T12 w 8277"/>
                  <a:gd name="T14" fmla="+- 0 12943 12943"/>
                  <a:gd name="T15" fmla="*/ 12943 h 1086"/>
                  <a:gd name="T16" fmla="+- 0 2023 2023"/>
                  <a:gd name="T17" fmla="*/ T16 w 8277"/>
                  <a:gd name="T18" fmla="+- 0 14028 12943"/>
                  <a:gd name="T19" fmla="*/ 14028 h 1086"/>
                </a:gdLst>
                <a:ahLst/>
                <a:cxnLst>
                  <a:cxn ang="0">
                    <a:pos x="T1" y="T3"/>
                  </a:cxn>
                  <a:cxn ang="0">
                    <a:pos x="T5" y="T7"/>
                  </a:cxn>
                  <a:cxn ang="0">
                    <a:pos x="T9" y="T11"/>
                  </a:cxn>
                  <a:cxn ang="0">
                    <a:pos x="T13" y="T15"/>
                  </a:cxn>
                  <a:cxn ang="0">
                    <a:pos x="T17" y="T19"/>
                  </a:cxn>
                </a:cxnLst>
                <a:rect l="0" t="0" r="r" b="b"/>
                <a:pathLst>
                  <a:path w="8277" h="1086">
                    <a:moveTo>
                      <a:pt x="0" y="1085"/>
                    </a:moveTo>
                    <a:lnTo>
                      <a:pt x="8278" y="1086"/>
                    </a:lnTo>
                    <a:lnTo>
                      <a:pt x="8278" y="0"/>
                    </a:lnTo>
                    <a:lnTo>
                      <a:pt x="0" y="0"/>
                    </a:lnTo>
                    <a:lnTo>
                      <a:pt x="0" y="1085"/>
                    </a:lnTo>
                  </a:path>
                </a:pathLst>
              </a:custGeom>
              <a:solidFill>
                <a:srgbClr val="FFF1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5">
              <a:extLst>
                <a:ext uri="{FF2B5EF4-FFF2-40B4-BE49-F238E27FC236}">
                  <a16:creationId xmlns:a16="http://schemas.microsoft.com/office/drawing/2014/main" xmlns="" id="{EC371250-A68E-4233-B5BB-6A0BA6A65B30}"/>
                </a:ext>
              </a:extLst>
            </p:cNvPr>
            <p:cNvGrpSpPr>
              <a:grpSpLocks/>
            </p:cNvGrpSpPr>
            <p:nvPr/>
          </p:nvGrpSpPr>
          <p:grpSpPr bwMode="auto">
            <a:xfrm>
              <a:off x="2111" y="13835"/>
              <a:ext cx="961" cy="2"/>
              <a:chOff x="2111" y="13835"/>
              <a:chExt cx="961" cy="2"/>
            </a:xfrm>
          </p:grpSpPr>
          <p:sp>
            <p:nvSpPr>
              <p:cNvPr id="51" name="Freeform 6">
                <a:extLst>
                  <a:ext uri="{FF2B5EF4-FFF2-40B4-BE49-F238E27FC236}">
                    <a16:creationId xmlns:a16="http://schemas.microsoft.com/office/drawing/2014/main" xmlns="" id="{53BB8D82-FABD-4F5F-AC90-F93F8611C968}"/>
                  </a:ext>
                </a:extLst>
              </p:cNvPr>
              <p:cNvSpPr>
                <a:spLocks/>
              </p:cNvSpPr>
              <p:nvPr/>
            </p:nvSpPr>
            <p:spPr bwMode="auto">
              <a:xfrm>
                <a:off x="2111" y="13835"/>
                <a:ext cx="961" cy="2"/>
              </a:xfrm>
              <a:custGeom>
                <a:avLst/>
                <a:gdLst>
                  <a:gd name="T0" fmla="+- 0 2111 2111"/>
                  <a:gd name="T1" fmla="*/ T0 w 961"/>
                  <a:gd name="T2" fmla="+- 0 3072 2111"/>
                  <a:gd name="T3" fmla="*/ T2 w 961"/>
                </a:gdLst>
                <a:ahLst/>
                <a:cxnLst>
                  <a:cxn ang="0">
                    <a:pos x="T1" y="0"/>
                  </a:cxn>
                  <a:cxn ang="0">
                    <a:pos x="T3" y="0"/>
                  </a:cxn>
                </a:cxnLst>
                <a:rect l="0" t="0" r="r" b="b"/>
                <a:pathLst>
                  <a:path w="961">
                    <a:moveTo>
                      <a:pt x="0" y="0"/>
                    </a:moveTo>
                    <a:lnTo>
                      <a:pt x="961" y="0"/>
                    </a:lnTo>
                  </a:path>
                </a:pathLst>
              </a:custGeom>
              <a:noFill/>
              <a:ln w="24498">
                <a:solidFill>
                  <a:srgbClr val="FDCFA2"/>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7">
              <a:extLst>
                <a:ext uri="{FF2B5EF4-FFF2-40B4-BE49-F238E27FC236}">
                  <a16:creationId xmlns:a16="http://schemas.microsoft.com/office/drawing/2014/main" xmlns="" id="{75F2903C-2690-4DEB-ABB6-3CA6FD2DDF9E}"/>
                </a:ext>
              </a:extLst>
            </p:cNvPr>
            <p:cNvGrpSpPr>
              <a:grpSpLocks/>
            </p:cNvGrpSpPr>
            <p:nvPr/>
          </p:nvGrpSpPr>
          <p:grpSpPr bwMode="auto">
            <a:xfrm>
              <a:off x="2105" y="13571"/>
              <a:ext cx="960" cy="2"/>
              <a:chOff x="2105" y="13571"/>
              <a:chExt cx="960" cy="2"/>
            </a:xfrm>
          </p:grpSpPr>
          <p:sp>
            <p:nvSpPr>
              <p:cNvPr id="50" name="Freeform 8">
                <a:extLst>
                  <a:ext uri="{FF2B5EF4-FFF2-40B4-BE49-F238E27FC236}">
                    <a16:creationId xmlns:a16="http://schemas.microsoft.com/office/drawing/2014/main" xmlns="" id="{BA49CE77-B7A3-47CD-A985-B9C4FDCE2CB8}"/>
                  </a:ext>
                </a:extLst>
              </p:cNvPr>
              <p:cNvSpPr>
                <a:spLocks/>
              </p:cNvSpPr>
              <p:nvPr/>
            </p:nvSpPr>
            <p:spPr bwMode="auto">
              <a:xfrm>
                <a:off x="2105" y="13571"/>
                <a:ext cx="960" cy="2"/>
              </a:xfrm>
              <a:custGeom>
                <a:avLst/>
                <a:gdLst>
                  <a:gd name="T0" fmla="+- 0 2105 2105"/>
                  <a:gd name="T1" fmla="*/ T0 w 960"/>
                  <a:gd name="T2" fmla="+- 0 3064 2105"/>
                  <a:gd name="T3" fmla="*/ T2 w 960"/>
                </a:gdLst>
                <a:ahLst/>
                <a:cxnLst>
                  <a:cxn ang="0">
                    <a:pos x="T1" y="0"/>
                  </a:cxn>
                  <a:cxn ang="0">
                    <a:pos x="T3" y="0"/>
                  </a:cxn>
                </a:cxnLst>
                <a:rect l="0" t="0" r="r" b="b"/>
                <a:pathLst>
                  <a:path w="960">
                    <a:moveTo>
                      <a:pt x="0" y="0"/>
                    </a:moveTo>
                    <a:lnTo>
                      <a:pt x="959" y="0"/>
                    </a:lnTo>
                  </a:path>
                </a:pathLst>
              </a:custGeom>
              <a:noFill/>
              <a:ln w="12256">
                <a:solidFill>
                  <a:srgbClr val="EF4525"/>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9">
              <a:extLst>
                <a:ext uri="{FF2B5EF4-FFF2-40B4-BE49-F238E27FC236}">
                  <a16:creationId xmlns:a16="http://schemas.microsoft.com/office/drawing/2014/main" xmlns="" id="{FA548258-ECEF-40AF-967B-B79D4B2720C4}"/>
                </a:ext>
              </a:extLst>
            </p:cNvPr>
            <p:cNvGrpSpPr>
              <a:grpSpLocks/>
            </p:cNvGrpSpPr>
            <p:nvPr/>
          </p:nvGrpSpPr>
          <p:grpSpPr bwMode="auto">
            <a:xfrm>
              <a:off x="2106" y="13312"/>
              <a:ext cx="961" cy="2"/>
              <a:chOff x="2106" y="13312"/>
              <a:chExt cx="961" cy="2"/>
            </a:xfrm>
          </p:grpSpPr>
          <p:sp>
            <p:nvSpPr>
              <p:cNvPr id="49" name="Freeform 10">
                <a:extLst>
                  <a:ext uri="{FF2B5EF4-FFF2-40B4-BE49-F238E27FC236}">
                    <a16:creationId xmlns:a16="http://schemas.microsoft.com/office/drawing/2014/main" xmlns="" id="{5B23CD01-29D2-4658-A33D-B3D58A744BA6}"/>
                  </a:ext>
                </a:extLst>
              </p:cNvPr>
              <p:cNvSpPr>
                <a:spLocks/>
              </p:cNvSpPr>
              <p:nvPr/>
            </p:nvSpPr>
            <p:spPr bwMode="auto">
              <a:xfrm>
                <a:off x="2106" y="13312"/>
                <a:ext cx="961" cy="2"/>
              </a:xfrm>
              <a:custGeom>
                <a:avLst/>
                <a:gdLst>
                  <a:gd name="T0" fmla="+- 0 2106 2106"/>
                  <a:gd name="T1" fmla="*/ T0 w 961"/>
                  <a:gd name="T2" fmla="+- 0 3068 2106"/>
                  <a:gd name="T3" fmla="*/ T2 w 961"/>
                </a:gdLst>
                <a:ahLst/>
                <a:cxnLst>
                  <a:cxn ang="0">
                    <a:pos x="T1" y="0"/>
                  </a:cxn>
                  <a:cxn ang="0">
                    <a:pos x="T3" y="0"/>
                  </a:cxn>
                </a:cxnLst>
                <a:rect l="0" t="0" r="r" b="b"/>
                <a:pathLst>
                  <a:path w="961">
                    <a:moveTo>
                      <a:pt x="0" y="0"/>
                    </a:moveTo>
                    <a:lnTo>
                      <a:pt x="962" y="0"/>
                    </a:lnTo>
                  </a:path>
                </a:pathLst>
              </a:custGeom>
              <a:noFill/>
              <a:ln w="12256">
                <a:solidFill>
                  <a:srgbClr val="F47D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3" name="Group 11">
              <a:extLst>
                <a:ext uri="{FF2B5EF4-FFF2-40B4-BE49-F238E27FC236}">
                  <a16:creationId xmlns:a16="http://schemas.microsoft.com/office/drawing/2014/main" xmlns="" id="{9B1B1694-3FE4-4130-A75F-6A41A68FD4A5}"/>
                </a:ext>
              </a:extLst>
            </p:cNvPr>
            <p:cNvGrpSpPr>
              <a:grpSpLocks/>
            </p:cNvGrpSpPr>
            <p:nvPr/>
          </p:nvGrpSpPr>
          <p:grpSpPr bwMode="auto">
            <a:xfrm>
              <a:off x="2111" y="13044"/>
              <a:ext cx="961" cy="2"/>
              <a:chOff x="2111" y="13044"/>
              <a:chExt cx="961" cy="2"/>
            </a:xfrm>
          </p:grpSpPr>
          <p:sp>
            <p:nvSpPr>
              <p:cNvPr id="48" name="Freeform 12">
                <a:extLst>
                  <a:ext uri="{FF2B5EF4-FFF2-40B4-BE49-F238E27FC236}">
                    <a16:creationId xmlns:a16="http://schemas.microsoft.com/office/drawing/2014/main" xmlns="" id="{9E586EAE-1865-4388-BBE7-90475797F9E5}"/>
                  </a:ext>
                </a:extLst>
              </p:cNvPr>
              <p:cNvSpPr>
                <a:spLocks/>
              </p:cNvSpPr>
              <p:nvPr/>
            </p:nvSpPr>
            <p:spPr bwMode="auto">
              <a:xfrm>
                <a:off x="2111" y="13044"/>
                <a:ext cx="961" cy="2"/>
              </a:xfrm>
              <a:custGeom>
                <a:avLst/>
                <a:gdLst>
                  <a:gd name="T0" fmla="+- 0 2111 2111"/>
                  <a:gd name="T1" fmla="*/ T0 w 961"/>
                  <a:gd name="T2" fmla="+- 0 3072 2111"/>
                  <a:gd name="T3" fmla="*/ T2 w 961"/>
                </a:gdLst>
                <a:ahLst/>
                <a:cxnLst>
                  <a:cxn ang="0">
                    <a:pos x="T1" y="0"/>
                  </a:cxn>
                  <a:cxn ang="0">
                    <a:pos x="T3" y="0"/>
                  </a:cxn>
                </a:cxnLst>
                <a:rect l="0" t="0" r="r" b="b"/>
                <a:pathLst>
                  <a:path w="961">
                    <a:moveTo>
                      <a:pt x="0" y="0"/>
                    </a:moveTo>
                    <a:lnTo>
                      <a:pt x="961" y="0"/>
                    </a:lnTo>
                  </a:path>
                </a:pathLst>
              </a:custGeom>
              <a:noFill/>
              <a:ln w="12256">
                <a:solidFill>
                  <a:srgbClr val="FFD226"/>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13">
              <a:extLst>
                <a:ext uri="{FF2B5EF4-FFF2-40B4-BE49-F238E27FC236}">
                  <a16:creationId xmlns:a16="http://schemas.microsoft.com/office/drawing/2014/main" xmlns="" id="{53EE92B5-FC9F-4BCA-A945-FD53EBE7C634}"/>
                </a:ext>
              </a:extLst>
            </p:cNvPr>
            <p:cNvGrpSpPr>
              <a:grpSpLocks/>
            </p:cNvGrpSpPr>
            <p:nvPr/>
          </p:nvGrpSpPr>
          <p:grpSpPr bwMode="auto">
            <a:xfrm>
              <a:off x="6381" y="13346"/>
              <a:ext cx="960" cy="2"/>
              <a:chOff x="6381" y="13346"/>
              <a:chExt cx="960" cy="2"/>
            </a:xfrm>
          </p:grpSpPr>
          <p:sp>
            <p:nvSpPr>
              <p:cNvPr id="47" name="Freeform 14">
                <a:extLst>
                  <a:ext uri="{FF2B5EF4-FFF2-40B4-BE49-F238E27FC236}">
                    <a16:creationId xmlns:a16="http://schemas.microsoft.com/office/drawing/2014/main" xmlns="" id="{21FAA0F1-21B2-49D8-9034-36507B705CA7}"/>
                  </a:ext>
                </a:extLst>
              </p:cNvPr>
              <p:cNvSpPr>
                <a:spLocks/>
              </p:cNvSpPr>
              <p:nvPr/>
            </p:nvSpPr>
            <p:spPr bwMode="auto">
              <a:xfrm>
                <a:off x="6381" y="13346"/>
                <a:ext cx="960" cy="2"/>
              </a:xfrm>
              <a:custGeom>
                <a:avLst/>
                <a:gdLst>
                  <a:gd name="T0" fmla="+- 0 6381 6381"/>
                  <a:gd name="T1" fmla="*/ T0 w 960"/>
                  <a:gd name="T2" fmla="+- 0 7341 6381"/>
                  <a:gd name="T3" fmla="*/ T2 w 960"/>
                </a:gdLst>
                <a:ahLst/>
                <a:cxnLst>
                  <a:cxn ang="0">
                    <a:pos x="T1" y="0"/>
                  </a:cxn>
                  <a:cxn ang="0">
                    <a:pos x="T3" y="0"/>
                  </a:cxn>
                </a:cxnLst>
                <a:rect l="0" t="0" r="r" b="b"/>
                <a:pathLst>
                  <a:path w="960">
                    <a:moveTo>
                      <a:pt x="0" y="0"/>
                    </a:moveTo>
                    <a:lnTo>
                      <a:pt x="960" y="0"/>
                    </a:lnTo>
                  </a:path>
                </a:pathLst>
              </a:custGeom>
              <a:noFill/>
              <a:ln w="12256">
                <a:solidFill>
                  <a:srgbClr val="87898B"/>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5" name="Group 15">
              <a:extLst>
                <a:ext uri="{FF2B5EF4-FFF2-40B4-BE49-F238E27FC236}">
                  <a16:creationId xmlns:a16="http://schemas.microsoft.com/office/drawing/2014/main" xmlns="" id="{8F556A01-9BA7-4103-BBD0-7DDA62101DDB}"/>
                </a:ext>
              </a:extLst>
            </p:cNvPr>
            <p:cNvGrpSpPr>
              <a:grpSpLocks/>
            </p:cNvGrpSpPr>
            <p:nvPr/>
          </p:nvGrpSpPr>
          <p:grpSpPr bwMode="auto">
            <a:xfrm>
              <a:off x="6373" y="13609"/>
              <a:ext cx="961" cy="2"/>
              <a:chOff x="6373" y="13609"/>
              <a:chExt cx="961" cy="2"/>
            </a:xfrm>
          </p:grpSpPr>
          <p:sp>
            <p:nvSpPr>
              <p:cNvPr id="46" name="Freeform 16">
                <a:extLst>
                  <a:ext uri="{FF2B5EF4-FFF2-40B4-BE49-F238E27FC236}">
                    <a16:creationId xmlns:a16="http://schemas.microsoft.com/office/drawing/2014/main" xmlns="" id="{5B220EBE-EBC3-459B-83F1-DB8A5ED9B419}"/>
                  </a:ext>
                </a:extLst>
              </p:cNvPr>
              <p:cNvSpPr>
                <a:spLocks/>
              </p:cNvSpPr>
              <p:nvPr/>
            </p:nvSpPr>
            <p:spPr bwMode="auto">
              <a:xfrm>
                <a:off x="6373" y="13609"/>
                <a:ext cx="961" cy="2"/>
              </a:xfrm>
              <a:custGeom>
                <a:avLst/>
                <a:gdLst>
                  <a:gd name="T0" fmla="+- 0 6373 6373"/>
                  <a:gd name="T1" fmla="*/ T0 w 961"/>
                  <a:gd name="T2" fmla="+- 0 7334 6373"/>
                  <a:gd name="T3" fmla="*/ T2 w 961"/>
                </a:gdLst>
                <a:ahLst/>
                <a:cxnLst>
                  <a:cxn ang="0">
                    <a:pos x="T1" y="0"/>
                  </a:cxn>
                  <a:cxn ang="0">
                    <a:pos x="T3" y="0"/>
                  </a:cxn>
                </a:cxnLst>
                <a:rect l="0" t="0" r="r" b="b"/>
                <a:pathLst>
                  <a:path w="961">
                    <a:moveTo>
                      <a:pt x="0" y="0"/>
                    </a:moveTo>
                    <a:lnTo>
                      <a:pt x="961" y="0"/>
                    </a:lnTo>
                  </a:path>
                </a:pathLst>
              </a:custGeom>
              <a:noFill/>
              <a:ln w="12256">
                <a:solidFill>
                  <a:srgbClr val="000103"/>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6" name="Group 17">
              <a:extLst>
                <a:ext uri="{FF2B5EF4-FFF2-40B4-BE49-F238E27FC236}">
                  <a16:creationId xmlns:a16="http://schemas.microsoft.com/office/drawing/2014/main" xmlns="" id="{D2CF3425-AFD1-45A9-A70F-087865518BB9}"/>
                </a:ext>
              </a:extLst>
            </p:cNvPr>
            <p:cNvGrpSpPr>
              <a:grpSpLocks/>
            </p:cNvGrpSpPr>
            <p:nvPr/>
          </p:nvGrpSpPr>
          <p:grpSpPr bwMode="auto">
            <a:xfrm>
              <a:off x="6376" y="13079"/>
              <a:ext cx="960" cy="2"/>
              <a:chOff x="6376" y="13079"/>
              <a:chExt cx="960" cy="2"/>
            </a:xfrm>
          </p:grpSpPr>
          <p:sp>
            <p:nvSpPr>
              <p:cNvPr id="45" name="Freeform 18">
                <a:extLst>
                  <a:ext uri="{FF2B5EF4-FFF2-40B4-BE49-F238E27FC236}">
                    <a16:creationId xmlns:a16="http://schemas.microsoft.com/office/drawing/2014/main" xmlns="" id="{8D2A62DF-65C1-4F11-9BB0-ABDFC8A901EC}"/>
                  </a:ext>
                </a:extLst>
              </p:cNvPr>
              <p:cNvSpPr>
                <a:spLocks/>
              </p:cNvSpPr>
              <p:nvPr/>
            </p:nvSpPr>
            <p:spPr bwMode="auto">
              <a:xfrm>
                <a:off x="6376" y="13079"/>
                <a:ext cx="960" cy="2"/>
              </a:xfrm>
              <a:custGeom>
                <a:avLst/>
                <a:gdLst>
                  <a:gd name="T0" fmla="+- 0 6376 6376"/>
                  <a:gd name="T1" fmla="*/ T0 w 960"/>
                  <a:gd name="T2" fmla="+- 0 7336 6376"/>
                  <a:gd name="T3" fmla="*/ T2 w 960"/>
                </a:gdLst>
                <a:ahLst/>
                <a:cxnLst>
                  <a:cxn ang="0">
                    <a:pos x="T1" y="0"/>
                  </a:cxn>
                  <a:cxn ang="0">
                    <a:pos x="T3" y="0"/>
                  </a:cxn>
                </a:cxnLst>
                <a:rect l="0" t="0" r="r" b="b"/>
                <a:pathLst>
                  <a:path w="960">
                    <a:moveTo>
                      <a:pt x="0" y="0"/>
                    </a:moveTo>
                    <a:lnTo>
                      <a:pt x="960" y="0"/>
                    </a:lnTo>
                  </a:path>
                </a:pathLst>
              </a:custGeom>
              <a:noFill/>
              <a:ln w="12256">
                <a:solidFill>
                  <a:srgbClr val="A94B17"/>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7" name="Group 19">
              <a:extLst>
                <a:ext uri="{FF2B5EF4-FFF2-40B4-BE49-F238E27FC236}">
                  <a16:creationId xmlns:a16="http://schemas.microsoft.com/office/drawing/2014/main" xmlns="" id="{4BD04771-AD44-4EF5-839E-53522EAE1021}"/>
                </a:ext>
              </a:extLst>
            </p:cNvPr>
            <p:cNvGrpSpPr>
              <a:grpSpLocks/>
            </p:cNvGrpSpPr>
            <p:nvPr/>
          </p:nvGrpSpPr>
          <p:grpSpPr bwMode="auto">
            <a:xfrm>
              <a:off x="2532" y="13000"/>
              <a:ext cx="118" cy="82"/>
              <a:chOff x="2532" y="13000"/>
              <a:chExt cx="118" cy="82"/>
            </a:xfrm>
          </p:grpSpPr>
          <p:sp>
            <p:nvSpPr>
              <p:cNvPr id="44" name="Freeform 20">
                <a:extLst>
                  <a:ext uri="{FF2B5EF4-FFF2-40B4-BE49-F238E27FC236}">
                    <a16:creationId xmlns:a16="http://schemas.microsoft.com/office/drawing/2014/main" xmlns="" id="{37B0BF06-56E7-4C1B-9D23-E17BEEF8B0CD}"/>
                  </a:ext>
                </a:extLst>
              </p:cNvPr>
              <p:cNvSpPr>
                <a:spLocks/>
              </p:cNvSpPr>
              <p:nvPr/>
            </p:nvSpPr>
            <p:spPr bwMode="auto">
              <a:xfrm>
                <a:off x="2532" y="13000"/>
                <a:ext cx="118" cy="82"/>
              </a:xfrm>
              <a:custGeom>
                <a:avLst/>
                <a:gdLst>
                  <a:gd name="T0" fmla="+- 0 2574 2532"/>
                  <a:gd name="T1" fmla="*/ T0 w 118"/>
                  <a:gd name="T2" fmla="+- 0 13000 13000"/>
                  <a:gd name="T3" fmla="*/ 13000 h 82"/>
                  <a:gd name="T4" fmla="+- 0 2553 2532"/>
                  <a:gd name="T5" fmla="*/ T4 w 118"/>
                  <a:gd name="T6" fmla="+- 0 13009 13000"/>
                  <a:gd name="T7" fmla="*/ 13009 h 82"/>
                  <a:gd name="T8" fmla="+- 0 2538 2532"/>
                  <a:gd name="T9" fmla="*/ T8 w 118"/>
                  <a:gd name="T10" fmla="+- 0 13024 13000"/>
                  <a:gd name="T11" fmla="*/ 13024 h 82"/>
                  <a:gd name="T12" fmla="+- 0 2532 2532"/>
                  <a:gd name="T13" fmla="*/ T12 w 118"/>
                  <a:gd name="T14" fmla="+- 0 13042 13000"/>
                  <a:gd name="T15" fmla="*/ 13042 h 82"/>
                  <a:gd name="T16" fmla="+- 0 2534 2532"/>
                  <a:gd name="T17" fmla="*/ T16 w 118"/>
                  <a:gd name="T18" fmla="+- 0 13052 13000"/>
                  <a:gd name="T19" fmla="*/ 13052 h 82"/>
                  <a:gd name="T20" fmla="+- 0 2543 2532"/>
                  <a:gd name="T21" fmla="*/ T20 w 118"/>
                  <a:gd name="T22" fmla="+- 0 13065 13000"/>
                  <a:gd name="T23" fmla="*/ 13065 h 82"/>
                  <a:gd name="T24" fmla="+- 0 2559 2532"/>
                  <a:gd name="T25" fmla="*/ T24 w 118"/>
                  <a:gd name="T26" fmla="+- 0 13075 13000"/>
                  <a:gd name="T27" fmla="*/ 13075 h 82"/>
                  <a:gd name="T28" fmla="+- 0 2583 2532"/>
                  <a:gd name="T29" fmla="*/ T28 w 118"/>
                  <a:gd name="T30" fmla="+- 0 13081 13000"/>
                  <a:gd name="T31" fmla="*/ 13081 h 82"/>
                  <a:gd name="T32" fmla="+- 0 2614 2532"/>
                  <a:gd name="T33" fmla="*/ T32 w 118"/>
                  <a:gd name="T34" fmla="+- 0 13082 13000"/>
                  <a:gd name="T35" fmla="*/ 13082 h 82"/>
                  <a:gd name="T36" fmla="+- 0 2633 2532"/>
                  <a:gd name="T37" fmla="*/ T36 w 118"/>
                  <a:gd name="T38" fmla="+- 0 13072 13000"/>
                  <a:gd name="T39" fmla="*/ 13072 h 82"/>
                  <a:gd name="T40" fmla="+- 0 2646 2532"/>
                  <a:gd name="T41" fmla="*/ T40 w 118"/>
                  <a:gd name="T42" fmla="+- 0 13056 13000"/>
                  <a:gd name="T43" fmla="*/ 13056 h 82"/>
                  <a:gd name="T44" fmla="+- 0 2650 2532"/>
                  <a:gd name="T45" fmla="*/ T44 w 118"/>
                  <a:gd name="T46" fmla="+- 0 13035 13000"/>
                  <a:gd name="T47" fmla="*/ 13035 h 82"/>
                  <a:gd name="T48" fmla="+- 0 2643 2532"/>
                  <a:gd name="T49" fmla="*/ T48 w 118"/>
                  <a:gd name="T50" fmla="+- 0 13020 13000"/>
                  <a:gd name="T51" fmla="*/ 13020 h 82"/>
                  <a:gd name="T52" fmla="+- 0 2627 2532"/>
                  <a:gd name="T53" fmla="*/ T52 w 118"/>
                  <a:gd name="T54" fmla="+- 0 13009 13000"/>
                  <a:gd name="T55" fmla="*/ 13009 h 82"/>
                  <a:gd name="T56" fmla="+- 0 2604 2532"/>
                  <a:gd name="T57" fmla="*/ T56 w 118"/>
                  <a:gd name="T58" fmla="+- 0 13002 13000"/>
                  <a:gd name="T59" fmla="*/ 13002 h 82"/>
                  <a:gd name="T60" fmla="+- 0 2574 2532"/>
                  <a:gd name="T61" fmla="*/ T60 w 118"/>
                  <a:gd name="T62" fmla="+- 0 13000 13000"/>
                  <a:gd name="T63" fmla="*/ 13000 h 8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18" h="82">
                    <a:moveTo>
                      <a:pt x="42" y="0"/>
                    </a:moveTo>
                    <a:lnTo>
                      <a:pt x="21" y="9"/>
                    </a:lnTo>
                    <a:lnTo>
                      <a:pt x="6" y="24"/>
                    </a:lnTo>
                    <a:lnTo>
                      <a:pt x="0" y="42"/>
                    </a:lnTo>
                    <a:lnTo>
                      <a:pt x="2" y="52"/>
                    </a:lnTo>
                    <a:lnTo>
                      <a:pt x="11" y="65"/>
                    </a:lnTo>
                    <a:lnTo>
                      <a:pt x="27" y="75"/>
                    </a:lnTo>
                    <a:lnTo>
                      <a:pt x="51" y="81"/>
                    </a:lnTo>
                    <a:lnTo>
                      <a:pt x="82" y="82"/>
                    </a:lnTo>
                    <a:lnTo>
                      <a:pt x="101" y="72"/>
                    </a:lnTo>
                    <a:lnTo>
                      <a:pt x="114" y="56"/>
                    </a:lnTo>
                    <a:lnTo>
                      <a:pt x="118" y="35"/>
                    </a:lnTo>
                    <a:lnTo>
                      <a:pt x="111" y="20"/>
                    </a:lnTo>
                    <a:lnTo>
                      <a:pt x="95" y="9"/>
                    </a:lnTo>
                    <a:lnTo>
                      <a:pt x="72" y="2"/>
                    </a:lnTo>
                    <a:lnTo>
                      <a:pt x="42" y="0"/>
                    </a:lnTo>
                  </a:path>
                </a:pathLst>
              </a:custGeom>
              <a:solidFill>
                <a:srgbClr val="FFD2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21">
              <a:extLst>
                <a:ext uri="{FF2B5EF4-FFF2-40B4-BE49-F238E27FC236}">
                  <a16:creationId xmlns:a16="http://schemas.microsoft.com/office/drawing/2014/main" xmlns="" id="{2C808D19-5C2E-4E43-BE4C-1CD652EF23D3}"/>
                </a:ext>
              </a:extLst>
            </p:cNvPr>
            <p:cNvGrpSpPr>
              <a:grpSpLocks/>
            </p:cNvGrpSpPr>
            <p:nvPr/>
          </p:nvGrpSpPr>
          <p:grpSpPr bwMode="auto">
            <a:xfrm>
              <a:off x="2532" y="13000"/>
              <a:ext cx="118" cy="82"/>
              <a:chOff x="2532" y="13000"/>
              <a:chExt cx="118" cy="82"/>
            </a:xfrm>
          </p:grpSpPr>
          <p:sp>
            <p:nvSpPr>
              <p:cNvPr id="43" name="Freeform 22">
                <a:extLst>
                  <a:ext uri="{FF2B5EF4-FFF2-40B4-BE49-F238E27FC236}">
                    <a16:creationId xmlns:a16="http://schemas.microsoft.com/office/drawing/2014/main" xmlns="" id="{55146446-A5F4-4E67-B956-0CDDB65C34D2}"/>
                  </a:ext>
                </a:extLst>
              </p:cNvPr>
              <p:cNvSpPr>
                <a:spLocks/>
              </p:cNvSpPr>
              <p:nvPr/>
            </p:nvSpPr>
            <p:spPr bwMode="auto">
              <a:xfrm>
                <a:off x="2532" y="13000"/>
                <a:ext cx="118" cy="82"/>
              </a:xfrm>
              <a:custGeom>
                <a:avLst/>
                <a:gdLst>
                  <a:gd name="T0" fmla="+- 0 2532 2532"/>
                  <a:gd name="T1" fmla="*/ T0 w 118"/>
                  <a:gd name="T2" fmla="+- 0 13042 13000"/>
                  <a:gd name="T3" fmla="*/ 13042 h 82"/>
                  <a:gd name="T4" fmla="+- 0 2538 2532"/>
                  <a:gd name="T5" fmla="*/ T4 w 118"/>
                  <a:gd name="T6" fmla="+- 0 13024 13000"/>
                  <a:gd name="T7" fmla="*/ 13024 h 82"/>
                  <a:gd name="T8" fmla="+- 0 2553 2532"/>
                  <a:gd name="T9" fmla="*/ T8 w 118"/>
                  <a:gd name="T10" fmla="+- 0 13009 13000"/>
                  <a:gd name="T11" fmla="*/ 13009 h 82"/>
                  <a:gd name="T12" fmla="+- 0 2574 2532"/>
                  <a:gd name="T13" fmla="*/ T12 w 118"/>
                  <a:gd name="T14" fmla="+- 0 13000 13000"/>
                  <a:gd name="T15" fmla="*/ 13000 h 82"/>
                  <a:gd name="T16" fmla="+- 0 2604 2532"/>
                  <a:gd name="T17" fmla="*/ T16 w 118"/>
                  <a:gd name="T18" fmla="+- 0 13002 13000"/>
                  <a:gd name="T19" fmla="*/ 13002 h 82"/>
                  <a:gd name="T20" fmla="+- 0 2627 2532"/>
                  <a:gd name="T21" fmla="*/ T20 w 118"/>
                  <a:gd name="T22" fmla="+- 0 13009 13000"/>
                  <a:gd name="T23" fmla="*/ 13009 h 82"/>
                  <a:gd name="T24" fmla="+- 0 2643 2532"/>
                  <a:gd name="T25" fmla="*/ T24 w 118"/>
                  <a:gd name="T26" fmla="+- 0 13020 13000"/>
                  <a:gd name="T27" fmla="*/ 13020 h 82"/>
                  <a:gd name="T28" fmla="+- 0 2650 2532"/>
                  <a:gd name="T29" fmla="*/ T28 w 118"/>
                  <a:gd name="T30" fmla="+- 0 13035 13000"/>
                  <a:gd name="T31" fmla="*/ 13035 h 82"/>
                  <a:gd name="T32" fmla="+- 0 2646 2532"/>
                  <a:gd name="T33" fmla="*/ T32 w 118"/>
                  <a:gd name="T34" fmla="+- 0 13056 13000"/>
                  <a:gd name="T35" fmla="*/ 13056 h 82"/>
                  <a:gd name="T36" fmla="+- 0 2633 2532"/>
                  <a:gd name="T37" fmla="*/ T36 w 118"/>
                  <a:gd name="T38" fmla="+- 0 13072 13000"/>
                  <a:gd name="T39" fmla="*/ 13072 h 82"/>
                  <a:gd name="T40" fmla="+- 0 2614 2532"/>
                  <a:gd name="T41" fmla="*/ T40 w 118"/>
                  <a:gd name="T42" fmla="+- 0 13082 13000"/>
                  <a:gd name="T43" fmla="*/ 13082 h 82"/>
                  <a:gd name="T44" fmla="+- 0 2583 2532"/>
                  <a:gd name="T45" fmla="*/ T44 w 118"/>
                  <a:gd name="T46" fmla="+- 0 13081 13000"/>
                  <a:gd name="T47" fmla="*/ 13081 h 82"/>
                  <a:gd name="T48" fmla="+- 0 2559 2532"/>
                  <a:gd name="T49" fmla="*/ T48 w 118"/>
                  <a:gd name="T50" fmla="+- 0 13075 13000"/>
                  <a:gd name="T51" fmla="*/ 13075 h 82"/>
                  <a:gd name="T52" fmla="+- 0 2543 2532"/>
                  <a:gd name="T53" fmla="*/ T52 w 118"/>
                  <a:gd name="T54" fmla="+- 0 13065 13000"/>
                  <a:gd name="T55" fmla="*/ 13065 h 82"/>
                  <a:gd name="T56" fmla="+- 0 2534 2532"/>
                  <a:gd name="T57" fmla="*/ T56 w 118"/>
                  <a:gd name="T58" fmla="+- 0 13052 13000"/>
                  <a:gd name="T59" fmla="*/ 13052 h 82"/>
                  <a:gd name="T60" fmla="+- 0 2532 2532"/>
                  <a:gd name="T61" fmla="*/ T60 w 118"/>
                  <a:gd name="T62" fmla="+- 0 13042 13000"/>
                  <a:gd name="T63" fmla="*/ 13042 h 8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18" h="82">
                    <a:moveTo>
                      <a:pt x="0" y="42"/>
                    </a:moveTo>
                    <a:lnTo>
                      <a:pt x="6" y="24"/>
                    </a:lnTo>
                    <a:lnTo>
                      <a:pt x="21" y="9"/>
                    </a:lnTo>
                    <a:lnTo>
                      <a:pt x="42" y="0"/>
                    </a:lnTo>
                    <a:lnTo>
                      <a:pt x="72" y="2"/>
                    </a:lnTo>
                    <a:lnTo>
                      <a:pt x="95" y="9"/>
                    </a:lnTo>
                    <a:lnTo>
                      <a:pt x="111" y="20"/>
                    </a:lnTo>
                    <a:lnTo>
                      <a:pt x="118" y="35"/>
                    </a:lnTo>
                    <a:lnTo>
                      <a:pt x="114" y="56"/>
                    </a:lnTo>
                    <a:lnTo>
                      <a:pt x="101" y="72"/>
                    </a:lnTo>
                    <a:lnTo>
                      <a:pt x="82" y="82"/>
                    </a:lnTo>
                    <a:lnTo>
                      <a:pt x="51" y="81"/>
                    </a:lnTo>
                    <a:lnTo>
                      <a:pt x="27" y="75"/>
                    </a:lnTo>
                    <a:lnTo>
                      <a:pt x="11" y="65"/>
                    </a:lnTo>
                    <a:lnTo>
                      <a:pt x="2" y="52"/>
                    </a:lnTo>
                    <a:lnTo>
                      <a:pt x="0" y="42"/>
                    </a:lnTo>
                    <a:close/>
                  </a:path>
                </a:pathLst>
              </a:custGeom>
              <a:noFill/>
              <a:ln w="8166">
                <a:solidFill>
                  <a:srgbClr val="FFD226"/>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23">
              <a:extLst>
                <a:ext uri="{FF2B5EF4-FFF2-40B4-BE49-F238E27FC236}">
                  <a16:creationId xmlns:a16="http://schemas.microsoft.com/office/drawing/2014/main" xmlns="" id="{CC367779-B0BB-4896-A3D0-6B2A8CAC50EA}"/>
                </a:ext>
              </a:extLst>
            </p:cNvPr>
            <p:cNvGrpSpPr>
              <a:grpSpLocks/>
            </p:cNvGrpSpPr>
            <p:nvPr/>
          </p:nvGrpSpPr>
          <p:grpSpPr bwMode="auto">
            <a:xfrm>
              <a:off x="2535" y="13266"/>
              <a:ext cx="104" cy="76"/>
              <a:chOff x="2535" y="13266"/>
              <a:chExt cx="104" cy="76"/>
            </a:xfrm>
          </p:grpSpPr>
          <p:sp>
            <p:nvSpPr>
              <p:cNvPr id="42" name="Freeform 24">
                <a:extLst>
                  <a:ext uri="{FF2B5EF4-FFF2-40B4-BE49-F238E27FC236}">
                    <a16:creationId xmlns:a16="http://schemas.microsoft.com/office/drawing/2014/main" xmlns="" id="{AC5CA86A-2A01-4137-9281-2B11E5B61864}"/>
                  </a:ext>
                </a:extLst>
              </p:cNvPr>
              <p:cNvSpPr>
                <a:spLocks/>
              </p:cNvSpPr>
              <p:nvPr/>
            </p:nvSpPr>
            <p:spPr bwMode="auto">
              <a:xfrm>
                <a:off x="2535" y="13266"/>
                <a:ext cx="104" cy="76"/>
              </a:xfrm>
              <a:custGeom>
                <a:avLst/>
                <a:gdLst>
                  <a:gd name="T0" fmla="+- 0 2581 2535"/>
                  <a:gd name="T1" fmla="*/ T0 w 104"/>
                  <a:gd name="T2" fmla="+- 0 13266 13266"/>
                  <a:gd name="T3" fmla="*/ 13266 h 76"/>
                  <a:gd name="T4" fmla="+- 0 2558 2535"/>
                  <a:gd name="T5" fmla="*/ T4 w 104"/>
                  <a:gd name="T6" fmla="+- 0 13273 13266"/>
                  <a:gd name="T7" fmla="*/ 13273 h 76"/>
                  <a:gd name="T8" fmla="+- 0 2542 2535"/>
                  <a:gd name="T9" fmla="*/ T8 w 104"/>
                  <a:gd name="T10" fmla="+- 0 13287 13266"/>
                  <a:gd name="T11" fmla="*/ 13287 h 76"/>
                  <a:gd name="T12" fmla="+- 0 2535 2535"/>
                  <a:gd name="T13" fmla="*/ T12 w 104"/>
                  <a:gd name="T14" fmla="+- 0 13305 13266"/>
                  <a:gd name="T15" fmla="*/ 13305 h 76"/>
                  <a:gd name="T16" fmla="+- 0 2535 2535"/>
                  <a:gd name="T17" fmla="*/ T16 w 104"/>
                  <a:gd name="T18" fmla="+- 0 13306 13266"/>
                  <a:gd name="T19" fmla="*/ 13306 h 76"/>
                  <a:gd name="T20" fmla="+- 0 2540 2535"/>
                  <a:gd name="T21" fmla="*/ T20 w 104"/>
                  <a:gd name="T22" fmla="+- 0 13321 13266"/>
                  <a:gd name="T23" fmla="*/ 13321 h 76"/>
                  <a:gd name="T24" fmla="+- 0 2554 2535"/>
                  <a:gd name="T25" fmla="*/ T24 w 104"/>
                  <a:gd name="T26" fmla="+- 0 13333 13266"/>
                  <a:gd name="T27" fmla="*/ 13333 h 76"/>
                  <a:gd name="T28" fmla="+- 0 2575 2535"/>
                  <a:gd name="T29" fmla="*/ T28 w 104"/>
                  <a:gd name="T30" fmla="+- 0 13340 13266"/>
                  <a:gd name="T31" fmla="*/ 13340 h 76"/>
                  <a:gd name="T32" fmla="+- 0 2605 2535"/>
                  <a:gd name="T33" fmla="*/ T32 w 104"/>
                  <a:gd name="T34" fmla="+- 0 13342 13266"/>
                  <a:gd name="T35" fmla="*/ 13342 h 76"/>
                  <a:gd name="T36" fmla="+- 0 2624 2535"/>
                  <a:gd name="T37" fmla="*/ T36 w 104"/>
                  <a:gd name="T38" fmla="+- 0 13333 13266"/>
                  <a:gd name="T39" fmla="*/ 13333 h 76"/>
                  <a:gd name="T40" fmla="+- 0 2636 2535"/>
                  <a:gd name="T41" fmla="*/ T40 w 104"/>
                  <a:gd name="T42" fmla="+- 0 13317 13266"/>
                  <a:gd name="T43" fmla="*/ 13317 h 76"/>
                  <a:gd name="T44" fmla="+- 0 2639 2535"/>
                  <a:gd name="T45" fmla="*/ T44 w 104"/>
                  <a:gd name="T46" fmla="+- 0 13294 13266"/>
                  <a:gd name="T47" fmla="*/ 13294 h 76"/>
                  <a:gd name="T48" fmla="+- 0 2628 2535"/>
                  <a:gd name="T49" fmla="*/ T48 w 104"/>
                  <a:gd name="T50" fmla="+- 0 13279 13266"/>
                  <a:gd name="T51" fmla="*/ 13279 h 76"/>
                  <a:gd name="T52" fmla="+- 0 2608 2535"/>
                  <a:gd name="T53" fmla="*/ T52 w 104"/>
                  <a:gd name="T54" fmla="+- 0 13269 13266"/>
                  <a:gd name="T55" fmla="*/ 13269 h 76"/>
                  <a:gd name="T56" fmla="+- 0 2581 2535"/>
                  <a:gd name="T57" fmla="*/ T56 w 104"/>
                  <a:gd name="T58" fmla="+- 0 13266 13266"/>
                  <a:gd name="T59" fmla="*/ 13266 h 7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Lst>
                <a:rect l="0" t="0" r="r" b="b"/>
                <a:pathLst>
                  <a:path w="104" h="76">
                    <a:moveTo>
                      <a:pt x="46" y="0"/>
                    </a:moveTo>
                    <a:lnTo>
                      <a:pt x="23" y="7"/>
                    </a:lnTo>
                    <a:lnTo>
                      <a:pt x="7" y="21"/>
                    </a:lnTo>
                    <a:lnTo>
                      <a:pt x="0" y="39"/>
                    </a:lnTo>
                    <a:lnTo>
                      <a:pt x="0" y="40"/>
                    </a:lnTo>
                    <a:lnTo>
                      <a:pt x="5" y="55"/>
                    </a:lnTo>
                    <a:lnTo>
                      <a:pt x="19" y="67"/>
                    </a:lnTo>
                    <a:lnTo>
                      <a:pt x="40" y="74"/>
                    </a:lnTo>
                    <a:lnTo>
                      <a:pt x="70" y="76"/>
                    </a:lnTo>
                    <a:lnTo>
                      <a:pt x="89" y="67"/>
                    </a:lnTo>
                    <a:lnTo>
                      <a:pt x="101" y="51"/>
                    </a:lnTo>
                    <a:lnTo>
                      <a:pt x="104" y="28"/>
                    </a:lnTo>
                    <a:lnTo>
                      <a:pt x="93" y="13"/>
                    </a:lnTo>
                    <a:lnTo>
                      <a:pt x="73" y="3"/>
                    </a:lnTo>
                    <a:lnTo>
                      <a:pt x="46" y="0"/>
                    </a:lnTo>
                  </a:path>
                </a:pathLst>
              </a:custGeom>
              <a:solidFill>
                <a:srgbClr val="F47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25">
              <a:extLst>
                <a:ext uri="{FF2B5EF4-FFF2-40B4-BE49-F238E27FC236}">
                  <a16:creationId xmlns:a16="http://schemas.microsoft.com/office/drawing/2014/main" xmlns="" id="{CCE0178B-699E-47AC-BAFD-D03DBAEA7166}"/>
                </a:ext>
              </a:extLst>
            </p:cNvPr>
            <p:cNvGrpSpPr>
              <a:grpSpLocks/>
            </p:cNvGrpSpPr>
            <p:nvPr/>
          </p:nvGrpSpPr>
          <p:grpSpPr bwMode="auto">
            <a:xfrm>
              <a:off x="2535" y="13266"/>
              <a:ext cx="104" cy="76"/>
              <a:chOff x="2535" y="13266"/>
              <a:chExt cx="104" cy="76"/>
            </a:xfrm>
          </p:grpSpPr>
          <p:sp>
            <p:nvSpPr>
              <p:cNvPr id="41" name="Freeform 26">
                <a:extLst>
                  <a:ext uri="{FF2B5EF4-FFF2-40B4-BE49-F238E27FC236}">
                    <a16:creationId xmlns:a16="http://schemas.microsoft.com/office/drawing/2014/main" xmlns="" id="{7580CEF2-396C-4E38-BE26-96C2D3AFF998}"/>
                  </a:ext>
                </a:extLst>
              </p:cNvPr>
              <p:cNvSpPr>
                <a:spLocks/>
              </p:cNvSpPr>
              <p:nvPr/>
            </p:nvSpPr>
            <p:spPr bwMode="auto">
              <a:xfrm>
                <a:off x="2535" y="13266"/>
                <a:ext cx="104" cy="76"/>
              </a:xfrm>
              <a:custGeom>
                <a:avLst/>
                <a:gdLst>
                  <a:gd name="T0" fmla="+- 0 2535 2535"/>
                  <a:gd name="T1" fmla="*/ T0 w 104"/>
                  <a:gd name="T2" fmla="+- 0 13305 13266"/>
                  <a:gd name="T3" fmla="*/ 13305 h 76"/>
                  <a:gd name="T4" fmla="+- 0 2542 2535"/>
                  <a:gd name="T5" fmla="*/ T4 w 104"/>
                  <a:gd name="T6" fmla="+- 0 13287 13266"/>
                  <a:gd name="T7" fmla="*/ 13287 h 76"/>
                  <a:gd name="T8" fmla="+- 0 2558 2535"/>
                  <a:gd name="T9" fmla="*/ T8 w 104"/>
                  <a:gd name="T10" fmla="+- 0 13273 13266"/>
                  <a:gd name="T11" fmla="*/ 13273 h 76"/>
                  <a:gd name="T12" fmla="+- 0 2581 2535"/>
                  <a:gd name="T13" fmla="*/ T12 w 104"/>
                  <a:gd name="T14" fmla="+- 0 13266 13266"/>
                  <a:gd name="T15" fmla="*/ 13266 h 76"/>
                  <a:gd name="T16" fmla="+- 0 2608 2535"/>
                  <a:gd name="T17" fmla="*/ T16 w 104"/>
                  <a:gd name="T18" fmla="+- 0 13269 13266"/>
                  <a:gd name="T19" fmla="*/ 13269 h 76"/>
                  <a:gd name="T20" fmla="+- 0 2628 2535"/>
                  <a:gd name="T21" fmla="*/ T20 w 104"/>
                  <a:gd name="T22" fmla="+- 0 13279 13266"/>
                  <a:gd name="T23" fmla="*/ 13279 h 76"/>
                  <a:gd name="T24" fmla="+- 0 2639 2535"/>
                  <a:gd name="T25" fmla="*/ T24 w 104"/>
                  <a:gd name="T26" fmla="+- 0 13294 13266"/>
                  <a:gd name="T27" fmla="*/ 13294 h 76"/>
                  <a:gd name="T28" fmla="+- 0 2636 2535"/>
                  <a:gd name="T29" fmla="*/ T28 w 104"/>
                  <a:gd name="T30" fmla="+- 0 13317 13266"/>
                  <a:gd name="T31" fmla="*/ 13317 h 76"/>
                  <a:gd name="T32" fmla="+- 0 2624 2535"/>
                  <a:gd name="T33" fmla="*/ T32 w 104"/>
                  <a:gd name="T34" fmla="+- 0 13333 13266"/>
                  <a:gd name="T35" fmla="*/ 13333 h 76"/>
                  <a:gd name="T36" fmla="+- 0 2605 2535"/>
                  <a:gd name="T37" fmla="*/ T36 w 104"/>
                  <a:gd name="T38" fmla="+- 0 13342 13266"/>
                  <a:gd name="T39" fmla="*/ 13342 h 76"/>
                  <a:gd name="T40" fmla="+- 0 2575 2535"/>
                  <a:gd name="T41" fmla="*/ T40 w 104"/>
                  <a:gd name="T42" fmla="+- 0 13340 13266"/>
                  <a:gd name="T43" fmla="*/ 13340 h 76"/>
                  <a:gd name="T44" fmla="+- 0 2554 2535"/>
                  <a:gd name="T45" fmla="*/ T44 w 104"/>
                  <a:gd name="T46" fmla="+- 0 13333 13266"/>
                  <a:gd name="T47" fmla="*/ 13333 h 76"/>
                  <a:gd name="T48" fmla="+- 0 2540 2535"/>
                  <a:gd name="T49" fmla="*/ T48 w 104"/>
                  <a:gd name="T50" fmla="+- 0 13321 13266"/>
                  <a:gd name="T51" fmla="*/ 13321 h 76"/>
                  <a:gd name="T52" fmla="+- 0 2535 2535"/>
                  <a:gd name="T53" fmla="*/ T52 w 104"/>
                  <a:gd name="T54" fmla="+- 0 13306 13266"/>
                  <a:gd name="T55" fmla="*/ 13306 h 76"/>
                  <a:gd name="T56" fmla="+- 0 2535 2535"/>
                  <a:gd name="T57" fmla="*/ T56 w 104"/>
                  <a:gd name="T58" fmla="+- 0 13305 13266"/>
                  <a:gd name="T59" fmla="*/ 13305 h 7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Lst>
                <a:rect l="0" t="0" r="r" b="b"/>
                <a:pathLst>
                  <a:path w="104" h="76">
                    <a:moveTo>
                      <a:pt x="0" y="39"/>
                    </a:moveTo>
                    <a:lnTo>
                      <a:pt x="7" y="21"/>
                    </a:lnTo>
                    <a:lnTo>
                      <a:pt x="23" y="7"/>
                    </a:lnTo>
                    <a:lnTo>
                      <a:pt x="46" y="0"/>
                    </a:lnTo>
                    <a:lnTo>
                      <a:pt x="73" y="3"/>
                    </a:lnTo>
                    <a:lnTo>
                      <a:pt x="93" y="13"/>
                    </a:lnTo>
                    <a:lnTo>
                      <a:pt x="104" y="28"/>
                    </a:lnTo>
                    <a:lnTo>
                      <a:pt x="101" y="51"/>
                    </a:lnTo>
                    <a:lnTo>
                      <a:pt x="89" y="67"/>
                    </a:lnTo>
                    <a:lnTo>
                      <a:pt x="70" y="76"/>
                    </a:lnTo>
                    <a:lnTo>
                      <a:pt x="40" y="74"/>
                    </a:lnTo>
                    <a:lnTo>
                      <a:pt x="19" y="67"/>
                    </a:lnTo>
                    <a:lnTo>
                      <a:pt x="5" y="55"/>
                    </a:lnTo>
                    <a:lnTo>
                      <a:pt x="0" y="40"/>
                    </a:lnTo>
                    <a:lnTo>
                      <a:pt x="0" y="39"/>
                    </a:lnTo>
                    <a:close/>
                  </a:path>
                </a:pathLst>
              </a:custGeom>
              <a:noFill/>
              <a:ln w="8166">
                <a:solidFill>
                  <a:srgbClr val="F47D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27">
              <a:extLst>
                <a:ext uri="{FF2B5EF4-FFF2-40B4-BE49-F238E27FC236}">
                  <a16:creationId xmlns:a16="http://schemas.microsoft.com/office/drawing/2014/main" xmlns="" id="{E93B90F5-3648-4E0F-87E4-A7EF675D95EB}"/>
                </a:ext>
              </a:extLst>
            </p:cNvPr>
            <p:cNvGrpSpPr>
              <a:grpSpLocks/>
            </p:cNvGrpSpPr>
            <p:nvPr/>
          </p:nvGrpSpPr>
          <p:grpSpPr bwMode="auto">
            <a:xfrm>
              <a:off x="2526" y="13524"/>
              <a:ext cx="117" cy="88"/>
              <a:chOff x="2526" y="13524"/>
              <a:chExt cx="117" cy="88"/>
            </a:xfrm>
          </p:grpSpPr>
          <p:sp>
            <p:nvSpPr>
              <p:cNvPr id="40" name="Freeform 28">
                <a:extLst>
                  <a:ext uri="{FF2B5EF4-FFF2-40B4-BE49-F238E27FC236}">
                    <a16:creationId xmlns:a16="http://schemas.microsoft.com/office/drawing/2014/main" xmlns="" id="{CCF251F1-2055-4A9D-9471-76AA1D7DAB51}"/>
                  </a:ext>
                </a:extLst>
              </p:cNvPr>
              <p:cNvSpPr>
                <a:spLocks/>
              </p:cNvSpPr>
              <p:nvPr/>
            </p:nvSpPr>
            <p:spPr bwMode="auto">
              <a:xfrm>
                <a:off x="2526" y="13524"/>
                <a:ext cx="117" cy="88"/>
              </a:xfrm>
              <a:custGeom>
                <a:avLst/>
                <a:gdLst>
                  <a:gd name="T0" fmla="+- 0 2585 2526"/>
                  <a:gd name="T1" fmla="*/ T0 w 117"/>
                  <a:gd name="T2" fmla="+- 0 13524 13524"/>
                  <a:gd name="T3" fmla="*/ 13524 h 88"/>
                  <a:gd name="T4" fmla="+- 0 2526 2526"/>
                  <a:gd name="T5" fmla="*/ T4 w 117"/>
                  <a:gd name="T6" fmla="+- 0 13613 13524"/>
                  <a:gd name="T7" fmla="*/ 13613 h 88"/>
                  <a:gd name="T8" fmla="+- 0 2643 2526"/>
                  <a:gd name="T9" fmla="*/ T8 w 117"/>
                  <a:gd name="T10" fmla="+- 0 13613 13524"/>
                  <a:gd name="T11" fmla="*/ 13613 h 88"/>
                  <a:gd name="T12" fmla="+- 0 2585 2526"/>
                  <a:gd name="T13" fmla="*/ T12 w 117"/>
                  <a:gd name="T14" fmla="+- 0 13524 13524"/>
                  <a:gd name="T15" fmla="*/ 13524 h 88"/>
                </a:gdLst>
                <a:ahLst/>
                <a:cxnLst>
                  <a:cxn ang="0">
                    <a:pos x="T1" y="T3"/>
                  </a:cxn>
                  <a:cxn ang="0">
                    <a:pos x="T5" y="T7"/>
                  </a:cxn>
                  <a:cxn ang="0">
                    <a:pos x="T9" y="T11"/>
                  </a:cxn>
                  <a:cxn ang="0">
                    <a:pos x="T13" y="T15"/>
                  </a:cxn>
                </a:cxnLst>
                <a:rect l="0" t="0" r="r" b="b"/>
                <a:pathLst>
                  <a:path w="117" h="88">
                    <a:moveTo>
                      <a:pt x="59" y="0"/>
                    </a:moveTo>
                    <a:lnTo>
                      <a:pt x="0" y="89"/>
                    </a:lnTo>
                    <a:lnTo>
                      <a:pt x="117" y="89"/>
                    </a:lnTo>
                    <a:lnTo>
                      <a:pt x="59" y="0"/>
                    </a:lnTo>
                  </a:path>
                </a:pathLst>
              </a:custGeom>
              <a:solidFill>
                <a:srgbClr val="EF4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29">
              <a:extLst>
                <a:ext uri="{FF2B5EF4-FFF2-40B4-BE49-F238E27FC236}">
                  <a16:creationId xmlns:a16="http://schemas.microsoft.com/office/drawing/2014/main" xmlns="" id="{79EDC3B4-BA40-4B57-92E6-488F54285ECA}"/>
                </a:ext>
              </a:extLst>
            </p:cNvPr>
            <p:cNvGrpSpPr>
              <a:grpSpLocks/>
            </p:cNvGrpSpPr>
            <p:nvPr/>
          </p:nvGrpSpPr>
          <p:grpSpPr bwMode="auto">
            <a:xfrm>
              <a:off x="2526" y="13524"/>
              <a:ext cx="117" cy="88"/>
              <a:chOff x="2526" y="13524"/>
              <a:chExt cx="117" cy="88"/>
            </a:xfrm>
          </p:grpSpPr>
          <p:sp>
            <p:nvSpPr>
              <p:cNvPr id="39" name="Freeform 30">
                <a:extLst>
                  <a:ext uri="{FF2B5EF4-FFF2-40B4-BE49-F238E27FC236}">
                    <a16:creationId xmlns:a16="http://schemas.microsoft.com/office/drawing/2014/main" xmlns="" id="{2F86384D-0D52-4983-B119-0B562393C311}"/>
                  </a:ext>
                </a:extLst>
              </p:cNvPr>
              <p:cNvSpPr>
                <a:spLocks/>
              </p:cNvSpPr>
              <p:nvPr/>
            </p:nvSpPr>
            <p:spPr bwMode="auto">
              <a:xfrm>
                <a:off x="2526" y="13524"/>
                <a:ext cx="117" cy="88"/>
              </a:xfrm>
              <a:custGeom>
                <a:avLst/>
                <a:gdLst>
                  <a:gd name="T0" fmla="+- 0 2526 2526"/>
                  <a:gd name="T1" fmla="*/ T0 w 117"/>
                  <a:gd name="T2" fmla="+- 0 13613 13524"/>
                  <a:gd name="T3" fmla="*/ 13613 h 88"/>
                  <a:gd name="T4" fmla="+- 0 2585 2526"/>
                  <a:gd name="T5" fmla="*/ T4 w 117"/>
                  <a:gd name="T6" fmla="+- 0 13524 13524"/>
                  <a:gd name="T7" fmla="*/ 13524 h 88"/>
                  <a:gd name="T8" fmla="+- 0 2643 2526"/>
                  <a:gd name="T9" fmla="*/ T8 w 117"/>
                  <a:gd name="T10" fmla="+- 0 13613 13524"/>
                  <a:gd name="T11" fmla="*/ 13613 h 88"/>
                  <a:gd name="T12" fmla="+- 0 2526 2526"/>
                  <a:gd name="T13" fmla="*/ T12 w 117"/>
                  <a:gd name="T14" fmla="+- 0 13613 13524"/>
                  <a:gd name="T15" fmla="*/ 13613 h 88"/>
                </a:gdLst>
                <a:ahLst/>
                <a:cxnLst>
                  <a:cxn ang="0">
                    <a:pos x="T1" y="T3"/>
                  </a:cxn>
                  <a:cxn ang="0">
                    <a:pos x="T5" y="T7"/>
                  </a:cxn>
                  <a:cxn ang="0">
                    <a:pos x="T9" y="T11"/>
                  </a:cxn>
                  <a:cxn ang="0">
                    <a:pos x="T13" y="T15"/>
                  </a:cxn>
                </a:cxnLst>
                <a:rect l="0" t="0" r="r" b="b"/>
                <a:pathLst>
                  <a:path w="117" h="88">
                    <a:moveTo>
                      <a:pt x="0" y="89"/>
                    </a:moveTo>
                    <a:lnTo>
                      <a:pt x="59" y="0"/>
                    </a:lnTo>
                    <a:lnTo>
                      <a:pt x="117" y="89"/>
                    </a:lnTo>
                    <a:lnTo>
                      <a:pt x="0" y="89"/>
                    </a:lnTo>
                    <a:close/>
                  </a:path>
                </a:pathLst>
              </a:custGeom>
              <a:noFill/>
              <a:ln w="8166">
                <a:solidFill>
                  <a:srgbClr val="EF4525"/>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31">
              <a:extLst>
                <a:ext uri="{FF2B5EF4-FFF2-40B4-BE49-F238E27FC236}">
                  <a16:creationId xmlns:a16="http://schemas.microsoft.com/office/drawing/2014/main" xmlns="" id="{A544502A-D667-4468-8E23-89680FC9B43C}"/>
                </a:ext>
              </a:extLst>
            </p:cNvPr>
            <p:cNvGrpSpPr>
              <a:grpSpLocks/>
            </p:cNvGrpSpPr>
            <p:nvPr/>
          </p:nvGrpSpPr>
          <p:grpSpPr bwMode="auto">
            <a:xfrm>
              <a:off x="2523" y="13835"/>
              <a:ext cx="119" cy="2"/>
              <a:chOff x="2523" y="13835"/>
              <a:chExt cx="119" cy="2"/>
            </a:xfrm>
          </p:grpSpPr>
          <p:sp>
            <p:nvSpPr>
              <p:cNvPr id="38" name="Freeform 32">
                <a:extLst>
                  <a:ext uri="{FF2B5EF4-FFF2-40B4-BE49-F238E27FC236}">
                    <a16:creationId xmlns:a16="http://schemas.microsoft.com/office/drawing/2014/main" xmlns="" id="{5BF4506F-608B-4969-BBBF-C0EACDB33A7C}"/>
                  </a:ext>
                </a:extLst>
              </p:cNvPr>
              <p:cNvSpPr>
                <a:spLocks/>
              </p:cNvSpPr>
              <p:nvPr/>
            </p:nvSpPr>
            <p:spPr bwMode="auto">
              <a:xfrm>
                <a:off x="2523" y="13835"/>
                <a:ext cx="119" cy="2"/>
              </a:xfrm>
              <a:custGeom>
                <a:avLst/>
                <a:gdLst>
                  <a:gd name="T0" fmla="+- 0 2523 2523"/>
                  <a:gd name="T1" fmla="*/ T0 w 119"/>
                  <a:gd name="T2" fmla="+- 0 2642 2523"/>
                  <a:gd name="T3" fmla="*/ T2 w 119"/>
                </a:gdLst>
                <a:ahLst/>
                <a:cxnLst>
                  <a:cxn ang="0">
                    <a:pos x="T1" y="0"/>
                  </a:cxn>
                  <a:cxn ang="0">
                    <a:pos x="T3" y="0"/>
                  </a:cxn>
                </a:cxnLst>
                <a:rect l="0" t="0" r="r" b="b"/>
                <a:pathLst>
                  <a:path w="119">
                    <a:moveTo>
                      <a:pt x="0" y="0"/>
                    </a:moveTo>
                    <a:lnTo>
                      <a:pt x="119" y="0"/>
                    </a:lnTo>
                  </a:path>
                </a:pathLst>
              </a:custGeom>
              <a:noFill/>
              <a:ln w="56401">
                <a:solidFill>
                  <a:srgbClr val="FDCFA2"/>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33">
              <a:extLst>
                <a:ext uri="{FF2B5EF4-FFF2-40B4-BE49-F238E27FC236}">
                  <a16:creationId xmlns:a16="http://schemas.microsoft.com/office/drawing/2014/main" xmlns="" id="{A71DB823-46D5-4CA4-A750-454938A03C69}"/>
                </a:ext>
              </a:extLst>
            </p:cNvPr>
            <p:cNvGrpSpPr>
              <a:grpSpLocks/>
            </p:cNvGrpSpPr>
            <p:nvPr/>
          </p:nvGrpSpPr>
          <p:grpSpPr bwMode="auto">
            <a:xfrm>
              <a:off x="2523" y="13791"/>
              <a:ext cx="119" cy="87"/>
              <a:chOff x="2523" y="13791"/>
              <a:chExt cx="119" cy="87"/>
            </a:xfrm>
          </p:grpSpPr>
          <p:sp>
            <p:nvSpPr>
              <p:cNvPr id="37" name="Freeform 34">
                <a:extLst>
                  <a:ext uri="{FF2B5EF4-FFF2-40B4-BE49-F238E27FC236}">
                    <a16:creationId xmlns:a16="http://schemas.microsoft.com/office/drawing/2014/main" xmlns="" id="{36F88A0E-3FB8-4929-B24A-752759E7A6FC}"/>
                  </a:ext>
                </a:extLst>
              </p:cNvPr>
              <p:cNvSpPr>
                <a:spLocks/>
              </p:cNvSpPr>
              <p:nvPr/>
            </p:nvSpPr>
            <p:spPr bwMode="auto">
              <a:xfrm>
                <a:off x="2523" y="13791"/>
                <a:ext cx="119" cy="87"/>
              </a:xfrm>
              <a:custGeom>
                <a:avLst/>
                <a:gdLst>
                  <a:gd name="T0" fmla="+- 0 2523 2523"/>
                  <a:gd name="T1" fmla="*/ T0 w 119"/>
                  <a:gd name="T2" fmla="+- 0 13791 13791"/>
                  <a:gd name="T3" fmla="*/ 13791 h 87"/>
                  <a:gd name="T4" fmla="+- 0 2642 2523"/>
                  <a:gd name="T5" fmla="*/ T4 w 119"/>
                  <a:gd name="T6" fmla="+- 0 13791 13791"/>
                  <a:gd name="T7" fmla="*/ 13791 h 87"/>
                  <a:gd name="T8" fmla="+- 0 2642 2523"/>
                  <a:gd name="T9" fmla="*/ T8 w 119"/>
                  <a:gd name="T10" fmla="+- 0 13878 13791"/>
                  <a:gd name="T11" fmla="*/ 13878 h 87"/>
                  <a:gd name="T12" fmla="+- 0 2523 2523"/>
                  <a:gd name="T13" fmla="*/ T12 w 119"/>
                  <a:gd name="T14" fmla="+- 0 13878 13791"/>
                  <a:gd name="T15" fmla="*/ 13878 h 87"/>
                  <a:gd name="T16" fmla="+- 0 2523 2523"/>
                  <a:gd name="T17" fmla="*/ T16 w 119"/>
                  <a:gd name="T18" fmla="+- 0 13791 13791"/>
                  <a:gd name="T19" fmla="*/ 13791 h 87"/>
                </a:gdLst>
                <a:ahLst/>
                <a:cxnLst>
                  <a:cxn ang="0">
                    <a:pos x="T1" y="T3"/>
                  </a:cxn>
                  <a:cxn ang="0">
                    <a:pos x="T5" y="T7"/>
                  </a:cxn>
                  <a:cxn ang="0">
                    <a:pos x="T9" y="T11"/>
                  </a:cxn>
                  <a:cxn ang="0">
                    <a:pos x="T13" y="T15"/>
                  </a:cxn>
                  <a:cxn ang="0">
                    <a:pos x="T17" y="T19"/>
                  </a:cxn>
                </a:cxnLst>
                <a:rect l="0" t="0" r="r" b="b"/>
                <a:pathLst>
                  <a:path w="119" h="87">
                    <a:moveTo>
                      <a:pt x="0" y="0"/>
                    </a:moveTo>
                    <a:lnTo>
                      <a:pt x="119" y="0"/>
                    </a:lnTo>
                    <a:lnTo>
                      <a:pt x="119" y="87"/>
                    </a:lnTo>
                    <a:lnTo>
                      <a:pt x="0" y="87"/>
                    </a:lnTo>
                    <a:lnTo>
                      <a:pt x="0" y="0"/>
                    </a:lnTo>
                    <a:close/>
                  </a:path>
                </a:pathLst>
              </a:custGeom>
              <a:noFill/>
              <a:ln w="8166">
                <a:solidFill>
                  <a:srgbClr val="FDCFA2"/>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5">
              <a:extLst>
                <a:ext uri="{FF2B5EF4-FFF2-40B4-BE49-F238E27FC236}">
                  <a16:creationId xmlns:a16="http://schemas.microsoft.com/office/drawing/2014/main" xmlns="" id="{E93FFCB1-B9BF-49B7-9B17-2A0A06D8E143}"/>
                </a:ext>
              </a:extLst>
            </p:cNvPr>
            <p:cNvGrpSpPr>
              <a:grpSpLocks/>
            </p:cNvGrpSpPr>
            <p:nvPr/>
          </p:nvGrpSpPr>
          <p:grpSpPr bwMode="auto">
            <a:xfrm>
              <a:off x="6795" y="13269"/>
              <a:ext cx="120" cy="119"/>
              <a:chOff x="6795" y="13269"/>
              <a:chExt cx="120" cy="119"/>
            </a:xfrm>
          </p:grpSpPr>
          <p:sp>
            <p:nvSpPr>
              <p:cNvPr id="36" name="Freeform 36">
                <a:extLst>
                  <a:ext uri="{FF2B5EF4-FFF2-40B4-BE49-F238E27FC236}">
                    <a16:creationId xmlns:a16="http://schemas.microsoft.com/office/drawing/2014/main" xmlns="" id="{90D59151-B6F4-4EC1-9D35-4F18F8907924}"/>
                  </a:ext>
                </a:extLst>
              </p:cNvPr>
              <p:cNvSpPr>
                <a:spLocks/>
              </p:cNvSpPr>
              <p:nvPr/>
            </p:nvSpPr>
            <p:spPr bwMode="auto">
              <a:xfrm>
                <a:off x="6795" y="13269"/>
                <a:ext cx="120" cy="119"/>
              </a:xfrm>
              <a:custGeom>
                <a:avLst/>
                <a:gdLst>
                  <a:gd name="T0" fmla="+- 0 6864 6795"/>
                  <a:gd name="T1" fmla="*/ T0 w 120"/>
                  <a:gd name="T2" fmla="+- 0 13269 13269"/>
                  <a:gd name="T3" fmla="*/ 13269 h 119"/>
                  <a:gd name="T4" fmla="+- 0 6795 6795"/>
                  <a:gd name="T5" fmla="*/ T4 w 120"/>
                  <a:gd name="T6" fmla="+- 0 13336 13269"/>
                  <a:gd name="T7" fmla="*/ 13336 h 119"/>
                  <a:gd name="T8" fmla="+- 0 6845 6795"/>
                  <a:gd name="T9" fmla="*/ T8 w 120"/>
                  <a:gd name="T10" fmla="+- 0 13388 13269"/>
                  <a:gd name="T11" fmla="*/ 13388 h 119"/>
                  <a:gd name="T12" fmla="+- 0 6914 6795"/>
                  <a:gd name="T13" fmla="*/ T12 w 120"/>
                  <a:gd name="T14" fmla="+- 0 13320 13269"/>
                  <a:gd name="T15" fmla="*/ 13320 h 119"/>
                  <a:gd name="T16" fmla="+- 0 6864 6795"/>
                  <a:gd name="T17" fmla="*/ T16 w 120"/>
                  <a:gd name="T18" fmla="+- 0 13269 13269"/>
                  <a:gd name="T19" fmla="*/ 13269 h 119"/>
                </a:gdLst>
                <a:ahLst/>
                <a:cxnLst>
                  <a:cxn ang="0">
                    <a:pos x="T1" y="T3"/>
                  </a:cxn>
                  <a:cxn ang="0">
                    <a:pos x="T5" y="T7"/>
                  </a:cxn>
                  <a:cxn ang="0">
                    <a:pos x="T9" y="T11"/>
                  </a:cxn>
                  <a:cxn ang="0">
                    <a:pos x="T13" y="T15"/>
                  </a:cxn>
                  <a:cxn ang="0">
                    <a:pos x="T17" y="T19"/>
                  </a:cxn>
                </a:cxnLst>
                <a:rect l="0" t="0" r="r" b="b"/>
                <a:pathLst>
                  <a:path w="120" h="119">
                    <a:moveTo>
                      <a:pt x="69" y="0"/>
                    </a:moveTo>
                    <a:lnTo>
                      <a:pt x="0" y="67"/>
                    </a:lnTo>
                    <a:lnTo>
                      <a:pt x="50" y="119"/>
                    </a:lnTo>
                    <a:lnTo>
                      <a:pt x="119" y="51"/>
                    </a:lnTo>
                    <a:lnTo>
                      <a:pt x="69" y="0"/>
                    </a:lnTo>
                  </a:path>
                </a:pathLst>
              </a:custGeom>
              <a:solidFill>
                <a:srgbClr val="878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37">
              <a:extLst>
                <a:ext uri="{FF2B5EF4-FFF2-40B4-BE49-F238E27FC236}">
                  <a16:creationId xmlns:a16="http://schemas.microsoft.com/office/drawing/2014/main" xmlns="" id="{AB917297-FA0F-4526-AA6D-0F56C5B6CEDD}"/>
                </a:ext>
              </a:extLst>
            </p:cNvPr>
            <p:cNvGrpSpPr>
              <a:grpSpLocks/>
            </p:cNvGrpSpPr>
            <p:nvPr/>
          </p:nvGrpSpPr>
          <p:grpSpPr bwMode="auto">
            <a:xfrm>
              <a:off x="6795" y="13269"/>
              <a:ext cx="120" cy="119"/>
              <a:chOff x="6795" y="13269"/>
              <a:chExt cx="120" cy="119"/>
            </a:xfrm>
          </p:grpSpPr>
          <p:sp>
            <p:nvSpPr>
              <p:cNvPr id="35" name="Freeform 38">
                <a:extLst>
                  <a:ext uri="{FF2B5EF4-FFF2-40B4-BE49-F238E27FC236}">
                    <a16:creationId xmlns:a16="http://schemas.microsoft.com/office/drawing/2014/main" xmlns="" id="{C156581C-7CB5-49DF-9096-D70A2848F3C1}"/>
                  </a:ext>
                </a:extLst>
              </p:cNvPr>
              <p:cNvSpPr>
                <a:spLocks/>
              </p:cNvSpPr>
              <p:nvPr/>
            </p:nvSpPr>
            <p:spPr bwMode="auto">
              <a:xfrm>
                <a:off x="6795" y="13269"/>
                <a:ext cx="120" cy="119"/>
              </a:xfrm>
              <a:custGeom>
                <a:avLst/>
                <a:gdLst>
                  <a:gd name="T0" fmla="+- 0 6864 6795"/>
                  <a:gd name="T1" fmla="*/ T0 w 120"/>
                  <a:gd name="T2" fmla="+- 0 13269 13269"/>
                  <a:gd name="T3" fmla="*/ 13269 h 119"/>
                  <a:gd name="T4" fmla="+- 0 6914 6795"/>
                  <a:gd name="T5" fmla="*/ T4 w 120"/>
                  <a:gd name="T6" fmla="+- 0 13320 13269"/>
                  <a:gd name="T7" fmla="*/ 13320 h 119"/>
                  <a:gd name="T8" fmla="+- 0 6845 6795"/>
                  <a:gd name="T9" fmla="*/ T8 w 120"/>
                  <a:gd name="T10" fmla="+- 0 13388 13269"/>
                  <a:gd name="T11" fmla="*/ 13388 h 119"/>
                  <a:gd name="T12" fmla="+- 0 6795 6795"/>
                  <a:gd name="T13" fmla="*/ T12 w 120"/>
                  <a:gd name="T14" fmla="+- 0 13336 13269"/>
                  <a:gd name="T15" fmla="*/ 13336 h 119"/>
                  <a:gd name="T16" fmla="+- 0 6864 6795"/>
                  <a:gd name="T17" fmla="*/ T16 w 120"/>
                  <a:gd name="T18" fmla="+- 0 13269 13269"/>
                  <a:gd name="T19" fmla="*/ 13269 h 119"/>
                </a:gdLst>
                <a:ahLst/>
                <a:cxnLst>
                  <a:cxn ang="0">
                    <a:pos x="T1" y="T3"/>
                  </a:cxn>
                  <a:cxn ang="0">
                    <a:pos x="T5" y="T7"/>
                  </a:cxn>
                  <a:cxn ang="0">
                    <a:pos x="T9" y="T11"/>
                  </a:cxn>
                  <a:cxn ang="0">
                    <a:pos x="T13" y="T15"/>
                  </a:cxn>
                  <a:cxn ang="0">
                    <a:pos x="T17" y="T19"/>
                  </a:cxn>
                </a:cxnLst>
                <a:rect l="0" t="0" r="r" b="b"/>
                <a:pathLst>
                  <a:path w="120" h="119">
                    <a:moveTo>
                      <a:pt x="69" y="0"/>
                    </a:moveTo>
                    <a:lnTo>
                      <a:pt x="119" y="51"/>
                    </a:lnTo>
                    <a:lnTo>
                      <a:pt x="50" y="119"/>
                    </a:lnTo>
                    <a:lnTo>
                      <a:pt x="0" y="67"/>
                    </a:lnTo>
                    <a:lnTo>
                      <a:pt x="69" y="0"/>
                    </a:lnTo>
                    <a:close/>
                  </a:path>
                </a:pathLst>
              </a:custGeom>
              <a:noFill/>
              <a:ln w="8166">
                <a:solidFill>
                  <a:srgbClr val="87898B"/>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7" name="Group 39">
              <a:extLst>
                <a:ext uri="{FF2B5EF4-FFF2-40B4-BE49-F238E27FC236}">
                  <a16:creationId xmlns:a16="http://schemas.microsoft.com/office/drawing/2014/main" xmlns="" id="{E744B3FD-0D98-4F40-A9C0-8E0C29D004EF}"/>
                </a:ext>
              </a:extLst>
            </p:cNvPr>
            <p:cNvGrpSpPr>
              <a:grpSpLocks/>
            </p:cNvGrpSpPr>
            <p:nvPr/>
          </p:nvGrpSpPr>
          <p:grpSpPr bwMode="auto">
            <a:xfrm>
              <a:off x="6797" y="13558"/>
              <a:ext cx="127" cy="95"/>
              <a:chOff x="6797" y="13558"/>
              <a:chExt cx="127" cy="95"/>
            </a:xfrm>
          </p:grpSpPr>
          <p:sp>
            <p:nvSpPr>
              <p:cNvPr id="34" name="Freeform 40">
                <a:extLst>
                  <a:ext uri="{FF2B5EF4-FFF2-40B4-BE49-F238E27FC236}">
                    <a16:creationId xmlns:a16="http://schemas.microsoft.com/office/drawing/2014/main" xmlns="" id="{701370F3-E8D8-4BA3-9927-EC6DFA4608E2}"/>
                  </a:ext>
                </a:extLst>
              </p:cNvPr>
              <p:cNvSpPr>
                <a:spLocks/>
              </p:cNvSpPr>
              <p:nvPr/>
            </p:nvSpPr>
            <p:spPr bwMode="auto">
              <a:xfrm>
                <a:off x="6797" y="13558"/>
                <a:ext cx="127" cy="95"/>
              </a:xfrm>
              <a:custGeom>
                <a:avLst/>
                <a:gdLst>
                  <a:gd name="T0" fmla="+- 0 6861 6797"/>
                  <a:gd name="T1" fmla="*/ T0 w 127"/>
                  <a:gd name="T2" fmla="+- 0 13558 13558"/>
                  <a:gd name="T3" fmla="*/ 13558 h 95"/>
                  <a:gd name="T4" fmla="+- 0 6797 6797"/>
                  <a:gd name="T5" fmla="*/ T4 w 127"/>
                  <a:gd name="T6" fmla="+- 0 13653 13558"/>
                  <a:gd name="T7" fmla="*/ 13653 h 95"/>
                  <a:gd name="T8" fmla="+- 0 6924 6797"/>
                  <a:gd name="T9" fmla="*/ T8 w 127"/>
                  <a:gd name="T10" fmla="+- 0 13653 13558"/>
                  <a:gd name="T11" fmla="*/ 13653 h 95"/>
                  <a:gd name="T12" fmla="+- 0 6861 6797"/>
                  <a:gd name="T13" fmla="*/ T12 w 127"/>
                  <a:gd name="T14" fmla="+- 0 13558 13558"/>
                  <a:gd name="T15" fmla="*/ 13558 h 95"/>
                </a:gdLst>
                <a:ahLst/>
                <a:cxnLst>
                  <a:cxn ang="0">
                    <a:pos x="T1" y="T3"/>
                  </a:cxn>
                  <a:cxn ang="0">
                    <a:pos x="T5" y="T7"/>
                  </a:cxn>
                  <a:cxn ang="0">
                    <a:pos x="T9" y="T11"/>
                  </a:cxn>
                  <a:cxn ang="0">
                    <a:pos x="T13" y="T15"/>
                  </a:cxn>
                </a:cxnLst>
                <a:rect l="0" t="0" r="r" b="b"/>
                <a:pathLst>
                  <a:path w="127" h="95">
                    <a:moveTo>
                      <a:pt x="64" y="0"/>
                    </a:moveTo>
                    <a:lnTo>
                      <a:pt x="0" y="95"/>
                    </a:lnTo>
                    <a:lnTo>
                      <a:pt x="127" y="95"/>
                    </a:lnTo>
                    <a:lnTo>
                      <a:pt x="64" y="0"/>
                    </a:lnTo>
                  </a:path>
                </a:pathLst>
              </a:custGeom>
              <a:solidFill>
                <a:srgbClr val="0001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oup 41">
              <a:extLst>
                <a:ext uri="{FF2B5EF4-FFF2-40B4-BE49-F238E27FC236}">
                  <a16:creationId xmlns:a16="http://schemas.microsoft.com/office/drawing/2014/main" xmlns="" id="{00EED3A3-529B-41BD-8F48-29F101AEBBCD}"/>
                </a:ext>
              </a:extLst>
            </p:cNvPr>
            <p:cNvGrpSpPr>
              <a:grpSpLocks/>
            </p:cNvGrpSpPr>
            <p:nvPr/>
          </p:nvGrpSpPr>
          <p:grpSpPr bwMode="auto">
            <a:xfrm>
              <a:off x="6797" y="13558"/>
              <a:ext cx="127" cy="95"/>
              <a:chOff x="6797" y="13558"/>
              <a:chExt cx="127" cy="95"/>
            </a:xfrm>
          </p:grpSpPr>
          <p:sp>
            <p:nvSpPr>
              <p:cNvPr id="33" name="Freeform 42">
                <a:extLst>
                  <a:ext uri="{FF2B5EF4-FFF2-40B4-BE49-F238E27FC236}">
                    <a16:creationId xmlns:a16="http://schemas.microsoft.com/office/drawing/2014/main" xmlns="" id="{837D38EA-6A04-4E4C-938A-2D676797160E}"/>
                  </a:ext>
                </a:extLst>
              </p:cNvPr>
              <p:cNvSpPr>
                <a:spLocks/>
              </p:cNvSpPr>
              <p:nvPr/>
            </p:nvSpPr>
            <p:spPr bwMode="auto">
              <a:xfrm>
                <a:off x="6797" y="13558"/>
                <a:ext cx="127" cy="95"/>
              </a:xfrm>
              <a:custGeom>
                <a:avLst/>
                <a:gdLst>
                  <a:gd name="T0" fmla="+- 0 6797 6797"/>
                  <a:gd name="T1" fmla="*/ T0 w 127"/>
                  <a:gd name="T2" fmla="+- 0 13653 13558"/>
                  <a:gd name="T3" fmla="*/ 13653 h 95"/>
                  <a:gd name="T4" fmla="+- 0 6861 6797"/>
                  <a:gd name="T5" fmla="*/ T4 w 127"/>
                  <a:gd name="T6" fmla="+- 0 13558 13558"/>
                  <a:gd name="T7" fmla="*/ 13558 h 95"/>
                  <a:gd name="T8" fmla="+- 0 6924 6797"/>
                  <a:gd name="T9" fmla="*/ T8 w 127"/>
                  <a:gd name="T10" fmla="+- 0 13653 13558"/>
                  <a:gd name="T11" fmla="*/ 13653 h 95"/>
                  <a:gd name="T12" fmla="+- 0 6797 6797"/>
                  <a:gd name="T13" fmla="*/ T12 w 127"/>
                  <a:gd name="T14" fmla="+- 0 13653 13558"/>
                  <a:gd name="T15" fmla="*/ 13653 h 95"/>
                </a:gdLst>
                <a:ahLst/>
                <a:cxnLst>
                  <a:cxn ang="0">
                    <a:pos x="T1" y="T3"/>
                  </a:cxn>
                  <a:cxn ang="0">
                    <a:pos x="T5" y="T7"/>
                  </a:cxn>
                  <a:cxn ang="0">
                    <a:pos x="T9" y="T11"/>
                  </a:cxn>
                  <a:cxn ang="0">
                    <a:pos x="T13" y="T15"/>
                  </a:cxn>
                </a:cxnLst>
                <a:rect l="0" t="0" r="r" b="b"/>
                <a:pathLst>
                  <a:path w="127" h="95">
                    <a:moveTo>
                      <a:pt x="0" y="95"/>
                    </a:moveTo>
                    <a:lnTo>
                      <a:pt x="64" y="0"/>
                    </a:lnTo>
                    <a:lnTo>
                      <a:pt x="127" y="95"/>
                    </a:lnTo>
                    <a:lnTo>
                      <a:pt x="0" y="95"/>
                    </a:lnTo>
                    <a:close/>
                  </a:path>
                </a:pathLst>
              </a:custGeom>
              <a:noFill/>
              <a:ln w="6121">
                <a:solidFill>
                  <a:srgbClr val="000103"/>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9" name="Group 43">
              <a:extLst>
                <a:ext uri="{FF2B5EF4-FFF2-40B4-BE49-F238E27FC236}">
                  <a16:creationId xmlns:a16="http://schemas.microsoft.com/office/drawing/2014/main" xmlns="" id="{A077575B-0DB4-4095-8A58-9E40B65881AB}"/>
                </a:ext>
              </a:extLst>
            </p:cNvPr>
            <p:cNvGrpSpPr>
              <a:grpSpLocks/>
            </p:cNvGrpSpPr>
            <p:nvPr/>
          </p:nvGrpSpPr>
          <p:grpSpPr bwMode="auto">
            <a:xfrm>
              <a:off x="6812" y="13046"/>
              <a:ext cx="92" cy="65"/>
              <a:chOff x="6812" y="13046"/>
              <a:chExt cx="92" cy="65"/>
            </a:xfrm>
          </p:grpSpPr>
          <p:sp>
            <p:nvSpPr>
              <p:cNvPr id="32" name="Freeform 44">
                <a:extLst>
                  <a:ext uri="{FF2B5EF4-FFF2-40B4-BE49-F238E27FC236}">
                    <a16:creationId xmlns:a16="http://schemas.microsoft.com/office/drawing/2014/main" xmlns="" id="{8A03616D-6721-413C-AA56-23F2003C1FC8}"/>
                  </a:ext>
                </a:extLst>
              </p:cNvPr>
              <p:cNvSpPr>
                <a:spLocks/>
              </p:cNvSpPr>
              <p:nvPr/>
            </p:nvSpPr>
            <p:spPr bwMode="auto">
              <a:xfrm>
                <a:off x="6812" y="13046"/>
                <a:ext cx="92" cy="65"/>
              </a:xfrm>
              <a:custGeom>
                <a:avLst/>
                <a:gdLst>
                  <a:gd name="T0" fmla="+- 0 6812 6812"/>
                  <a:gd name="T1" fmla="*/ T0 w 92"/>
                  <a:gd name="T2" fmla="+- 0 13046 13046"/>
                  <a:gd name="T3" fmla="*/ 13046 h 65"/>
                  <a:gd name="T4" fmla="+- 0 6903 6812"/>
                  <a:gd name="T5" fmla="*/ T4 w 92"/>
                  <a:gd name="T6" fmla="+- 0 13111 13046"/>
                  <a:gd name="T7" fmla="*/ 13111 h 65"/>
                </a:gdLst>
                <a:ahLst/>
                <a:cxnLst>
                  <a:cxn ang="0">
                    <a:pos x="T1" y="T3"/>
                  </a:cxn>
                  <a:cxn ang="0">
                    <a:pos x="T5" y="T7"/>
                  </a:cxn>
                </a:cxnLst>
                <a:rect l="0" t="0" r="r" b="b"/>
                <a:pathLst>
                  <a:path w="92" h="65">
                    <a:moveTo>
                      <a:pt x="0" y="0"/>
                    </a:moveTo>
                    <a:lnTo>
                      <a:pt x="91" y="65"/>
                    </a:lnTo>
                  </a:path>
                </a:pathLst>
              </a:custGeom>
              <a:noFill/>
              <a:ln w="12256">
                <a:solidFill>
                  <a:srgbClr val="A94B17"/>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0" name="Group 45">
              <a:extLst>
                <a:ext uri="{FF2B5EF4-FFF2-40B4-BE49-F238E27FC236}">
                  <a16:creationId xmlns:a16="http://schemas.microsoft.com/office/drawing/2014/main" xmlns="" id="{9CED3AAB-FA4D-4094-8745-5701DC4D4375}"/>
                </a:ext>
              </a:extLst>
            </p:cNvPr>
            <p:cNvGrpSpPr>
              <a:grpSpLocks/>
            </p:cNvGrpSpPr>
            <p:nvPr/>
          </p:nvGrpSpPr>
          <p:grpSpPr bwMode="auto">
            <a:xfrm>
              <a:off x="6812" y="13044"/>
              <a:ext cx="92" cy="65"/>
              <a:chOff x="6812" y="13044"/>
              <a:chExt cx="92" cy="65"/>
            </a:xfrm>
          </p:grpSpPr>
          <p:sp>
            <p:nvSpPr>
              <p:cNvPr id="31" name="Freeform 46">
                <a:extLst>
                  <a:ext uri="{FF2B5EF4-FFF2-40B4-BE49-F238E27FC236}">
                    <a16:creationId xmlns:a16="http://schemas.microsoft.com/office/drawing/2014/main" xmlns="" id="{31167290-1DE9-46E0-B5BE-36BCCF77135A}"/>
                  </a:ext>
                </a:extLst>
              </p:cNvPr>
              <p:cNvSpPr>
                <a:spLocks/>
              </p:cNvSpPr>
              <p:nvPr/>
            </p:nvSpPr>
            <p:spPr bwMode="auto">
              <a:xfrm>
                <a:off x="6812" y="13044"/>
                <a:ext cx="92" cy="65"/>
              </a:xfrm>
              <a:custGeom>
                <a:avLst/>
                <a:gdLst>
                  <a:gd name="T0" fmla="+- 0 6812 6812"/>
                  <a:gd name="T1" fmla="*/ T0 w 92"/>
                  <a:gd name="T2" fmla="+- 0 13108 13044"/>
                  <a:gd name="T3" fmla="*/ 13108 h 65"/>
                  <a:gd name="T4" fmla="+- 0 6903 6812"/>
                  <a:gd name="T5" fmla="*/ T4 w 92"/>
                  <a:gd name="T6" fmla="+- 0 13044 13044"/>
                  <a:gd name="T7" fmla="*/ 13044 h 65"/>
                </a:gdLst>
                <a:ahLst/>
                <a:cxnLst>
                  <a:cxn ang="0">
                    <a:pos x="T1" y="T3"/>
                  </a:cxn>
                  <a:cxn ang="0">
                    <a:pos x="T5" y="T7"/>
                  </a:cxn>
                </a:cxnLst>
                <a:rect l="0" t="0" r="r" b="b"/>
                <a:pathLst>
                  <a:path w="92" h="65">
                    <a:moveTo>
                      <a:pt x="0" y="64"/>
                    </a:moveTo>
                    <a:lnTo>
                      <a:pt x="91" y="0"/>
                    </a:lnTo>
                  </a:path>
                </a:pathLst>
              </a:custGeom>
              <a:noFill/>
              <a:ln w="12256">
                <a:solidFill>
                  <a:srgbClr val="A94B17"/>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53" name="Rectangle 52">
            <a:extLst>
              <a:ext uri="{FF2B5EF4-FFF2-40B4-BE49-F238E27FC236}">
                <a16:creationId xmlns:a16="http://schemas.microsoft.com/office/drawing/2014/main" xmlns="" id="{0F082B37-5E44-4EA9-9D53-A591781AFD45}"/>
              </a:ext>
            </a:extLst>
          </p:cNvPr>
          <p:cNvSpPr/>
          <p:nvPr/>
        </p:nvSpPr>
        <p:spPr>
          <a:xfrm>
            <a:off x="5950832" y="4538799"/>
            <a:ext cx="2895600" cy="800732"/>
          </a:xfrm>
          <a:prstGeom prst="rect">
            <a:avLst/>
          </a:prstGeom>
        </p:spPr>
        <p:txBody>
          <a:bodyPr wrap="square">
            <a:spAutoFit/>
          </a:bodyPr>
          <a:lstStyle/>
          <a:p>
            <a:pPr>
              <a:lnSpc>
                <a:spcPct val="85000"/>
              </a:lnSpc>
            </a:pPr>
            <a:r>
              <a:rPr lang="en-US" b="1" dirty="0"/>
              <a:t>Philippines, Manila</a:t>
            </a:r>
          </a:p>
          <a:p>
            <a:pPr>
              <a:lnSpc>
                <a:spcPct val="85000"/>
              </a:lnSpc>
            </a:pPr>
            <a:r>
              <a:rPr lang="en-US" b="1" dirty="0"/>
              <a:t>Japan, Miyagi</a:t>
            </a:r>
          </a:p>
          <a:p>
            <a:pPr>
              <a:lnSpc>
                <a:spcPct val="85000"/>
              </a:lnSpc>
            </a:pPr>
            <a:r>
              <a:rPr lang="en-US" b="1" dirty="0"/>
              <a:t>USA, SEER Registries, Black</a:t>
            </a:r>
          </a:p>
        </p:txBody>
      </p:sp>
      <p:sp>
        <p:nvSpPr>
          <p:cNvPr id="54" name="Rectangle 53">
            <a:extLst>
              <a:ext uri="{FF2B5EF4-FFF2-40B4-BE49-F238E27FC236}">
                <a16:creationId xmlns:a16="http://schemas.microsoft.com/office/drawing/2014/main" xmlns="" id="{B694885D-D58F-4864-8C6C-7DA97463BE68}"/>
              </a:ext>
            </a:extLst>
          </p:cNvPr>
          <p:cNvSpPr/>
          <p:nvPr/>
        </p:nvSpPr>
        <p:spPr>
          <a:xfrm>
            <a:off x="1673152" y="4471305"/>
            <a:ext cx="2914115" cy="1089529"/>
          </a:xfrm>
          <a:prstGeom prst="rect">
            <a:avLst/>
          </a:prstGeom>
        </p:spPr>
        <p:txBody>
          <a:bodyPr wrap="square">
            <a:spAutoFit/>
          </a:bodyPr>
          <a:lstStyle/>
          <a:p>
            <a:pPr>
              <a:lnSpc>
                <a:spcPct val="90000"/>
              </a:lnSpc>
            </a:pPr>
            <a:r>
              <a:rPr lang="it-IT" b="1" dirty="0"/>
              <a:t>India, Mumbai</a:t>
            </a:r>
          </a:p>
          <a:p>
            <a:pPr>
              <a:lnSpc>
                <a:spcPct val="90000"/>
              </a:lnSpc>
            </a:pPr>
            <a:r>
              <a:rPr lang="it-IT" b="1" dirty="0"/>
              <a:t>Colombia, Cali</a:t>
            </a:r>
          </a:p>
          <a:p>
            <a:pPr>
              <a:lnSpc>
                <a:spcPct val="90000"/>
              </a:lnSpc>
            </a:pPr>
            <a:r>
              <a:rPr lang="it-IT" b="1" dirty="0"/>
              <a:t>USA, SEER Registries, White</a:t>
            </a:r>
          </a:p>
          <a:p>
            <a:pPr>
              <a:lnSpc>
                <a:spcPct val="90000"/>
              </a:lnSpc>
            </a:pPr>
            <a:r>
              <a:rPr lang="it-IT" b="1" dirty="0"/>
              <a:t>Denmark</a:t>
            </a:r>
          </a:p>
        </p:txBody>
      </p:sp>
      <p:sp>
        <p:nvSpPr>
          <p:cNvPr id="55" name="Rectangle 54">
            <a:extLst>
              <a:ext uri="{FF2B5EF4-FFF2-40B4-BE49-F238E27FC236}">
                <a16:creationId xmlns:a16="http://schemas.microsoft.com/office/drawing/2014/main" xmlns="" id="{208A301E-F8E3-4EBB-A4D3-E016F7ED9025}"/>
              </a:ext>
            </a:extLst>
          </p:cNvPr>
          <p:cNvSpPr/>
          <p:nvPr/>
        </p:nvSpPr>
        <p:spPr>
          <a:xfrm>
            <a:off x="58246" y="838200"/>
            <a:ext cx="655564" cy="4591042"/>
          </a:xfrm>
          <a:prstGeom prst="rect">
            <a:avLst/>
          </a:prstGeom>
        </p:spPr>
        <p:txBody>
          <a:bodyPr vert="vert270" wrap="square">
            <a:spAutoFit/>
          </a:bodyPr>
          <a:lstStyle/>
          <a:p>
            <a:pPr>
              <a:lnSpc>
                <a:spcPct val="85000"/>
              </a:lnSpc>
            </a:pPr>
            <a:r>
              <a:rPr lang="en-US" b="1" dirty="0"/>
              <a:t>Age-standardized world incidence per 100,000  </a:t>
            </a:r>
          </a:p>
          <a:p>
            <a:pPr>
              <a:lnSpc>
                <a:spcPct val="85000"/>
              </a:lnSpc>
            </a:pPr>
            <a:r>
              <a:rPr lang="en-US" b="1" dirty="0"/>
              <a:t>                                               0.5      1       2</a:t>
            </a:r>
          </a:p>
        </p:txBody>
      </p:sp>
      <p:sp>
        <p:nvSpPr>
          <p:cNvPr id="56" name="Rectangle 55">
            <a:extLst>
              <a:ext uri="{FF2B5EF4-FFF2-40B4-BE49-F238E27FC236}">
                <a16:creationId xmlns:a16="http://schemas.microsoft.com/office/drawing/2014/main" xmlns="" id="{58CBFF92-58BF-419C-A090-E732C4052AE5}"/>
              </a:ext>
            </a:extLst>
          </p:cNvPr>
          <p:cNvSpPr/>
          <p:nvPr/>
        </p:nvSpPr>
        <p:spPr>
          <a:xfrm>
            <a:off x="304801" y="4234762"/>
            <a:ext cx="8553698" cy="409023"/>
          </a:xfrm>
          <a:prstGeom prst="rect">
            <a:avLst/>
          </a:prstGeom>
        </p:spPr>
        <p:txBody>
          <a:bodyPr wrap="square">
            <a:spAutoFit/>
          </a:bodyPr>
          <a:lstStyle/>
          <a:p>
            <a:pPr algn="ctr">
              <a:lnSpc>
                <a:spcPct val="85000"/>
              </a:lnSpc>
            </a:pPr>
            <a:r>
              <a:rPr lang="en-US" sz="2400" b="1" dirty="0"/>
              <a:t>Period</a:t>
            </a:r>
            <a:r>
              <a:rPr lang="en-US" b="1" dirty="0"/>
              <a:t> </a:t>
            </a:r>
          </a:p>
        </p:txBody>
      </p:sp>
      <p:sp>
        <p:nvSpPr>
          <p:cNvPr id="58" name="Rectangle 57">
            <a:extLst>
              <a:ext uri="{FF2B5EF4-FFF2-40B4-BE49-F238E27FC236}">
                <a16:creationId xmlns:a16="http://schemas.microsoft.com/office/drawing/2014/main" xmlns="" id="{89862CA5-2C6F-4510-A6EC-A8DE7DD59908}"/>
              </a:ext>
            </a:extLst>
          </p:cNvPr>
          <p:cNvSpPr/>
          <p:nvPr/>
        </p:nvSpPr>
        <p:spPr>
          <a:xfrm>
            <a:off x="660280" y="983781"/>
            <a:ext cx="8264011" cy="603755"/>
          </a:xfrm>
          <a:prstGeom prst="rect">
            <a:avLst/>
          </a:prstGeom>
        </p:spPr>
        <p:txBody>
          <a:bodyPr wrap="square">
            <a:spAutoFit/>
          </a:bodyPr>
          <a:lstStyle/>
          <a:p>
            <a:pPr>
              <a:lnSpc>
                <a:spcPct val="85000"/>
              </a:lnSpc>
              <a:spcBef>
                <a:spcPts val="300"/>
              </a:spcBef>
            </a:pPr>
            <a:r>
              <a:rPr lang="en-US" b="1" dirty="0"/>
              <a:t>OROPHARYNX               ANUS                    PENIS                    VAGINA                   VULVA</a:t>
            </a:r>
          </a:p>
          <a:p>
            <a:pPr>
              <a:lnSpc>
                <a:spcPct val="85000"/>
              </a:lnSpc>
              <a:spcBef>
                <a:spcPts val="300"/>
              </a:spcBef>
            </a:pPr>
            <a:r>
              <a:rPr lang="en-US" b="1" dirty="0"/>
              <a:t>Male + Female      Male + Female                         </a:t>
            </a:r>
          </a:p>
        </p:txBody>
      </p:sp>
      <p:sp>
        <p:nvSpPr>
          <p:cNvPr id="59" name="Rectangle 58">
            <a:extLst>
              <a:ext uri="{FF2B5EF4-FFF2-40B4-BE49-F238E27FC236}">
                <a16:creationId xmlns:a16="http://schemas.microsoft.com/office/drawing/2014/main" xmlns="" id="{885EF2E7-A72E-4DC1-B586-8ECB31BAB2AE}"/>
              </a:ext>
            </a:extLst>
          </p:cNvPr>
          <p:cNvSpPr/>
          <p:nvPr/>
        </p:nvSpPr>
        <p:spPr>
          <a:xfrm>
            <a:off x="-88349" y="5601885"/>
            <a:ext cx="9692148" cy="813941"/>
          </a:xfrm>
          <a:prstGeom prst="rect">
            <a:avLst/>
          </a:prstGeom>
        </p:spPr>
        <p:txBody>
          <a:bodyPr wrap="square">
            <a:spAutoFit/>
          </a:bodyPr>
          <a:lstStyle/>
          <a:p>
            <a:pPr algn="ctr">
              <a:lnSpc>
                <a:spcPct val="85000"/>
              </a:lnSpc>
              <a:spcBef>
                <a:spcPts val="300"/>
              </a:spcBef>
            </a:pPr>
            <a:r>
              <a:rPr lang="en-US" sz="2600" b="1" dirty="0">
                <a:solidFill>
                  <a:schemeClr val="tx2">
                    <a:lumMod val="50000"/>
                  </a:schemeClr>
                </a:solidFill>
              </a:rPr>
              <a:t>HPV-Attributable Cancers, other than CC, and 2008 incidence.</a:t>
            </a:r>
          </a:p>
          <a:p>
            <a:pPr algn="ctr">
              <a:lnSpc>
                <a:spcPct val="85000"/>
              </a:lnSpc>
              <a:spcBef>
                <a:spcPts val="300"/>
              </a:spcBef>
            </a:pPr>
            <a:r>
              <a:rPr lang="en-US" sz="2600" b="1" dirty="0">
                <a:solidFill>
                  <a:schemeClr val="tx2">
                    <a:lumMod val="50000"/>
                  </a:schemeClr>
                </a:solidFill>
              </a:rPr>
              <a:t>From Foreman et al., 2012 </a:t>
            </a:r>
          </a:p>
        </p:txBody>
      </p:sp>
      <p:pic>
        <p:nvPicPr>
          <p:cNvPr id="60" name="Picture 59">
            <a:extLst>
              <a:ext uri="{FF2B5EF4-FFF2-40B4-BE49-F238E27FC236}">
                <a16:creationId xmlns:a16="http://schemas.microsoft.com/office/drawing/2014/main" xmlns="" id="{63146CED-629F-41FA-A38B-83C70C6C5792}"/>
              </a:ext>
            </a:extLst>
          </p:cNvPr>
          <p:cNvPicPr>
            <a:picLocks noChangeAspect="1"/>
          </p:cNvPicPr>
          <p:nvPr/>
        </p:nvPicPr>
        <p:blipFill>
          <a:blip r:embed="rId3"/>
          <a:stretch>
            <a:fillRect/>
          </a:stretch>
        </p:blipFill>
        <p:spPr>
          <a:xfrm>
            <a:off x="8249379" y="6123915"/>
            <a:ext cx="857122" cy="714207"/>
          </a:xfrm>
          <a:prstGeom prst="rect">
            <a:avLst/>
          </a:prstGeom>
        </p:spPr>
      </p:pic>
      <p:pic>
        <p:nvPicPr>
          <p:cNvPr id="61" name="Picture 60">
            <a:extLst>
              <a:ext uri="{FF2B5EF4-FFF2-40B4-BE49-F238E27FC236}">
                <a16:creationId xmlns:a16="http://schemas.microsoft.com/office/drawing/2014/main" xmlns="" id="{5582BDD4-4E5F-47B9-88C2-13C31B17A64E}"/>
              </a:ext>
            </a:extLst>
          </p:cNvPr>
          <p:cNvPicPr>
            <a:picLocks noChangeAspect="1"/>
          </p:cNvPicPr>
          <p:nvPr/>
        </p:nvPicPr>
        <p:blipFill>
          <a:blip r:embed="rId4"/>
          <a:stretch>
            <a:fillRect/>
          </a:stretch>
        </p:blipFill>
        <p:spPr>
          <a:xfrm>
            <a:off x="267587" y="3373582"/>
            <a:ext cx="8498561" cy="493819"/>
          </a:xfrm>
          <a:prstGeom prst="rect">
            <a:avLst/>
          </a:prstGeom>
        </p:spPr>
      </p:pic>
      <p:pic>
        <p:nvPicPr>
          <p:cNvPr id="62" name="Picture 61">
            <a:extLst>
              <a:ext uri="{FF2B5EF4-FFF2-40B4-BE49-F238E27FC236}">
                <a16:creationId xmlns:a16="http://schemas.microsoft.com/office/drawing/2014/main" xmlns="" id="{0C1EE046-8C2C-4EAD-8D49-B61C3CB3B0D3}"/>
              </a:ext>
            </a:extLst>
          </p:cNvPr>
          <p:cNvPicPr>
            <a:picLocks noChangeAspect="1"/>
          </p:cNvPicPr>
          <p:nvPr/>
        </p:nvPicPr>
        <p:blipFill>
          <a:blip r:embed="rId5"/>
          <a:stretch>
            <a:fillRect/>
          </a:stretch>
        </p:blipFill>
        <p:spPr>
          <a:xfrm>
            <a:off x="6745894" y="0"/>
            <a:ext cx="2435068"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0"/>
            <a:ext cx="7779658" cy="1094752"/>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rPr>
              <a:t>Overview: </a:t>
            </a:r>
            <a:br>
              <a:rPr lang="en-US" sz="3600" b="1" dirty="0">
                <a:solidFill>
                  <a:schemeClr val="tx2">
                    <a:lumMod val="50000"/>
                  </a:schemeClr>
                </a:solidFill>
                <a:latin typeface="Constantia" panose="02030602050306030303" pitchFamily="18" charset="0"/>
              </a:rPr>
            </a:br>
            <a:r>
              <a:rPr lang="en-US" sz="3600" b="1" dirty="0">
                <a:solidFill>
                  <a:schemeClr val="tx2">
                    <a:lumMod val="50000"/>
                  </a:schemeClr>
                </a:solidFill>
                <a:latin typeface="Constantia" panose="02030602050306030303" pitchFamily="18" charset="0"/>
              </a:rPr>
              <a:t>HPV Vaccination Implementation</a:t>
            </a:r>
          </a:p>
        </p:txBody>
      </p:sp>
      <p:sp>
        <p:nvSpPr>
          <p:cNvPr id="3" name="Content Placeholder 2"/>
          <p:cNvSpPr>
            <a:spLocks noGrp="1"/>
          </p:cNvSpPr>
          <p:nvPr>
            <p:ph idx="1"/>
          </p:nvPr>
        </p:nvSpPr>
        <p:spPr>
          <a:xfrm>
            <a:off x="199571" y="990600"/>
            <a:ext cx="8763000" cy="5324248"/>
          </a:xfrm>
        </p:spPr>
        <p:txBody>
          <a:bodyPr>
            <a:noAutofit/>
          </a:bodyPr>
          <a:lstStyle/>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In 2006, the Ministers of Health of LAC agreed to introduce HPV vaccination </a:t>
            </a:r>
            <a:r>
              <a:rPr lang="en-US" sz="2000" b="1" dirty="0">
                <a:solidFill>
                  <a:schemeClr val="tx2">
                    <a:lumMod val="75000"/>
                  </a:schemeClr>
                </a:solidFill>
                <a:latin typeface="David" panose="020E0502060401010101" pitchFamily="34" charset="-79"/>
                <a:cs typeface="David" panose="020E0502060401010101" pitchFamily="34" charset="-79"/>
              </a:rPr>
              <a:t>(Andrus et al.,  2008).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The Chilean Working Group on HPV needed cost-effectiveness studies of HPV in Chile </a:t>
            </a:r>
            <a:r>
              <a:rPr lang="en-US" sz="2000" b="1" dirty="0">
                <a:solidFill>
                  <a:schemeClr val="tx2">
                    <a:lumMod val="75000"/>
                  </a:schemeClr>
                </a:solidFill>
                <a:latin typeface="David" panose="020E0502060401010101" pitchFamily="34" charset="-79"/>
                <a:cs typeface="David" panose="020E0502060401010101" pitchFamily="34" charset="-79"/>
              </a:rPr>
              <a:t>(Marquez-Calderon et al., 2009). </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Chile started a 2-dose school-based HPV vaccination program for 9-year old and older girls in 2014 </a:t>
            </a:r>
            <a:r>
              <a:rPr lang="en-US" sz="1600" b="1" dirty="0">
                <a:solidFill>
                  <a:schemeClr val="tx2">
                    <a:lumMod val="75000"/>
                  </a:schemeClr>
                </a:solidFill>
                <a:latin typeface="David" panose="020E0502060401010101" pitchFamily="34" charset="-79"/>
                <a:cs typeface="David" panose="020E0502060401010101" pitchFamily="34" charset="-79"/>
              </a:rPr>
              <a:t>(Murillo et al., 2016).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Colombia began a 3-dose school-based HPV vaccination program for 9-year old and older girls in 2012 </a:t>
            </a:r>
            <a:r>
              <a:rPr lang="en-US" sz="1600" b="1" dirty="0">
                <a:solidFill>
                  <a:schemeClr val="tx2">
                    <a:lumMod val="75000"/>
                  </a:schemeClr>
                </a:solidFill>
                <a:latin typeface="David" panose="020E0502060401010101" pitchFamily="34" charset="-79"/>
                <a:cs typeface="David" panose="020E0502060401010101" pitchFamily="34" charset="-79"/>
              </a:rPr>
              <a:t>(Bruni et al., 2016,  Murillo et al., 2016).</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Ecuador is to start a 2-dose HPV vaccination program for 9-year old and older girls </a:t>
            </a:r>
            <a:r>
              <a:rPr lang="en-US" sz="2000" b="1" dirty="0">
                <a:solidFill>
                  <a:schemeClr val="tx2">
                    <a:lumMod val="75000"/>
                  </a:schemeClr>
                </a:solidFill>
                <a:latin typeface="David" panose="020E0502060401010101" pitchFamily="34" charset="-79"/>
                <a:cs typeface="David" panose="020E0502060401010101" pitchFamily="34" charset="-79"/>
              </a:rPr>
              <a:t>(Bruni et al., 2017).</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Bolivia lacks an HPV vaccination program </a:t>
            </a:r>
            <a:r>
              <a:rPr lang="en-US" sz="2000" b="1" dirty="0">
                <a:solidFill>
                  <a:schemeClr val="tx2">
                    <a:lumMod val="75000"/>
                  </a:schemeClr>
                </a:solidFill>
                <a:latin typeface="David" panose="020E0502060401010101" pitchFamily="34" charset="-79"/>
                <a:cs typeface="David" panose="020E0502060401010101" pitchFamily="34" charset="-79"/>
              </a:rPr>
              <a:t>(Murillo et al., 2016).  </a:t>
            </a:r>
          </a:p>
          <a:p>
            <a:pPr marL="0" indent="0">
              <a:lnSpc>
                <a:spcPct val="90000"/>
              </a:lnSpc>
              <a:spcBef>
                <a:spcPts val="300"/>
              </a:spcBef>
              <a:buNone/>
            </a:pPr>
            <a:endParaRPr lang="en-US" sz="2400" b="1" dirty="0">
              <a:solidFill>
                <a:schemeClr val="tx2">
                  <a:lumMod val="75000"/>
                </a:schemeClr>
              </a:solidFill>
              <a:latin typeface="David" panose="020E0502060401010101" pitchFamily="34" charset="-79"/>
              <a:cs typeface="David" panose="020E0502060401010101" pitchFamily="34" charset="-79"/>
            </a:endParaRPr>
          </a:p>
          <a:p>
            <a:pPr marL="182880" indent="-182880">
              <a:lnSpc>
                <a:spcPct val="90000"/>
              </a:lnSpc>
              <a:spcBef>
                <a:spcPts val="300"/>
              </a:spcBef>
            </a:pPr>
            <a:endParaRPr lang="en-US" sz="2400" b="1" dirty="0">
              <a:solidFill>
                <a:schemeClr val="tx2">
                  <a:lumMod val="75000"/>
                </a:schemeClr>
              </a:solidFill>
              <a:latin typeface="David" panose="020E0502060401010101" pitchFamily="34" charset="-79"/>
              <a:cs typeface="David" panose="020E0502060401010101" pitchFamily="34" charset="-79"/>
            </a:endParaRPr>
          </a:p>
          <a:p>
            <a:pPr marL="182880" indent="-182880">
              <a:lnSpc>
                <a:spcPct val="90000"/>
              </a:lnSpc>
              <a:spcBef>
                <a:spcPts val="300"/>
              </a:spcBef>
            </a:pPr>
            <a:endParaRPr lang="en-US" sz="2400" b="1" dirty="0">
              <a:solidFill>
                <a:schemeClr val="tx2">
                  <a:lumMod val="75000"/>
                </a:schemeClr>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858000" y="0"/>
            <a:ext cx="2322962" cy="581535"/>
          </a:xfrm>
          <a:prstGeom prst="rect">
            <a:avLst/>
          </a:prstGeom>
        </p:spPr>
      </p:pic>
      <p:pic>
        <p:nvPicPr>
          <p:cNvPr id="6" name="Picture 5">
            <a:extLst>
              <a:ext uri="{FF2B5EF4-FFF2-40B4-BE49-F238E27FC236}">
                <a16:creationId xmlns:a16="http://schemas.microsoft.com/office/drawing/2014/main" xmlns="" id="{4E62C3D2-7744-4384-AA0B-9E2F0C6CEF11}"/>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428066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113562"/>
            <a:ext cx="7112000" cy="715962"/>
          </a:xfrm>
        </p:spPr>
        <p:txBody>
          <a:bodyPr>
            <a:noAutofit/>
          </a:bodyPr>
          <a:lstStyle/>
          <a:p>
            <a:pPr algn="l"/>
            <a:r>
              <a:rPr lang="en-US" sz="4000" b="1" dirty="0">
                <a:solidFill>
                  <a:schemeClr val="tx2">
                    <a:lumMod val="50000"/>
                  </a:schemeClr>
                </a:solidFill>
                <a:latin typeface="Constantia" panose="02030602050306030303" pitchFamily="18" charset="0"/>
              </a:rPr>
              <a:t>Overview: Vaccine Approvals</a:t>
            </a:r>
          </a:p>
        </p:txBody>
      </p:sp>
      <p:sp>
        <p:nvSpPr>
          <p:cNvPr id="3" name="Content Placeholder 2"/>
          <p:cNvSpPr>
            <a:spLocks noGrp="1"/>
          </p:cNvSpPr>
          <p:nvPr>
            <p:ph idx="1"/>
          </p:nvPr>
        </p:nvSpPr>
        <p:spPr>
          <a:xfrm>
            <a:off x="203200" y="780934"/>
            <a:ext cx="8763000" cy="5762514"/>
          </a:xfrm>
        </p:spPr>
        <p:txBody>
          <a:bodyPr>
            <a:noAutofit/>
          </a:bodyPr>
          <a:lstStyle/>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Peru approved 4vHPV and added hepatitis B virus vaccination (</a:t>
            </a:r>
            <a:r>
              <a:rPr lang="en-US" sz="2400" b="1" dirty="0" err="1">
                <a:solidFill>
                  <a:schemeClr val="tx2">
                    <a:lumMod val="75000"/>
                  </a:schemeClr>
                </a:solidFill>
                <a:latin typeface="David" panose="020E0502060401010101" pitchFamily="34" charset="-79"/>
                <a:cs typeface="David" panose="020E0502060401010101" pitchFamily="34" charset="-79"/>
              </a:rPr>
              <a:t>HepBV</a:t>
            </a:r>
            <a:r>
              <a:rPr lang="en-US" sz="2400" b="1" dirty="0">
                <a:solidFill>
                  <a:schemeClr val="tx2">
                    <a:lumMod val="75000"/>
                  </a:schemeClr>
                </a:solidFill>
                <a:latin typeface="David" panose="020E0502060401010101" pitchFamily="34" charset="-79"/>
                <a:cs typeface="David" panose="020E0502060401010101" pitchFamily="34" charset="-79"/>
              </a:rPr>
              <a:t>) to the Peruvian National Vaccine Schedule in 2008 </a:t>
            </a:r>
            <a:r>
              <a:rPr lang="en-US" sz="2000" b="1" dirty="0">
                <a:solidFill>
                  <a:schemeClr val="tx2">
                    <a:lumMod val="75000"/>
                  </a:schemeClr>
                </a:solidFill>
                <a:latin typeface="David" panose="020E0502060401010101" pitchFamily="34" charset="-79"/>
                <a:cs typeface="David" panose="020E0502060401010101" pitchFamily="34" charset="-79"/>
              </a:rPr>
              <a:t>(Brown et al., 2010). </a:t>
            </a:r>
          </a:p>
          <a:p>
            <a:pPr marL="365760" lvl="1" indent="-182880">
              <a:lnSpc>
                <a:spcPct val="90000"/>
              </a:lnSpc>
              <a:spcBef>
                <a:spcPts val="300"/>
              </a:spcBef>
              <a:buFont typeface="Arial" panose="020B0604020202020204" pitchFamily="34" charset="0"/>
              <a:buChar char="•"/>
            </a:pPr>
            <a:r>
              <a:rPr lang="en-US" sz="2000" b="1" dirty="0" err="1">
                <a:solidFill>
                  <a:schemeClr val="tx2">
                    <a:lumMod val="75000"/>
                  </a:schemeClr>
                </a:solidFill>
                <a:latin typeface="David" panose="020E0502060401010101" pitchFamily="34" charset="-79"/>
                <a:cs typeface="David" panose="020E0502060401010101" pitchFamily="34" charset="-79"/>
              </a:rPr>
              <a:t>HepBV</a:t>
            </a:r>
            <a:r>
              <a:rPr lang="en-US" sz="2000" b="1" dirty="0">
                <a:solidFill>
                  <a:schemeClr val="tx2">
                    <a:lumMod val="75000"/>
                  </a:schemeClr>
                </a:solidFill>
                <a:latin typeface="David" panose="020E0502060401010101" pitchFamily="34" charset="-79"/>
                <a:cs typeface="David" panose="020E0502060401010101" pitchFamily="34" charset="-79"/>
              </a:rPr>
              <a:t> is the only other vaccine for primary prevention of cancer</a:t>
            </a:r>
          </a:p>
          <a:p>
            <a:pPr marL="365760" lvl="1" indent="-182880">
              <a:lnSpc>
                <a:spcPct val="90000"/>
              </a:lnSpc>
              <a:spcBef>
                <a:spcPts val="300"/>
              </a:spcBef>
              <a:buFont typeface="Arial" panose="020B0604020202020204" pitchFamily="34" charset="0"/>
              <a:buChar char="•"/>
            </a:pPr>
            <a:r>
              <a:rPr lang="en-US" sz="2000" b="1" dirty="0" err="1">
                <a:solidFill>
                  <a:schemeClr val="tx2">
                    <a:lumMod val="75000"/>
                  </a:schemeClr>
                </a:solidFill>
                <a:latin typeface="David" panose="020E0502060401010101" pitchFamily="34" charset="-79"/>
                <a:cs typeface="David" panose="020E0502060401010101" pitchFamily="34" charset="-79"/>
              </a:rPr>
              <a:t>HepBV</a:t>
            </a:r>
            <a:r>
              <a:rPr lang="en-US" sz="2000" b="1" dirty="0">
                <a:solidFill>
                  <a:schemeClr val="tx2">
                    <a:lumMod val="75000"/>
                  </a:schemeClr>
                </a:solidFill>
                <a:latin typeface="David" panose="020E0502060401010101" pitchFamily="34" charset="-79"/>
                <a:cs typeface="David" panose="020E0502060401010101" pitchFamily="34" charset="-79"/>
              </a:rPr>
              <a:t> implementation in low-income countries can take 20 years </a:t>
            </a:r>
            <a:r>
              <a:rPr lang="en-US" sz="1600" b="1" dirty="0">
                <a:solidFill>
                  <a:schemeClr val="tx2">
                    <a:lumMod val="75000"/>
                  </a:schemeClr>
                </a:solidFill>
                <a:latin typeface="David" panose="020E0502060401010101" pitchFamily="34" charset="-79"/>
                <a:cs typeface="David" panose="020E0502060401010101" pitchFamily="34" charset="-79"/>
              </a:rPr>
              <a:t>(</a:t>
            </a:r>
            <a:r>
              <a:rPr lang="en-US" sz="1600" b="1" dirty="0" err="1">
                <a:solidFill>
                  <a:schemeClr val="tx2">
                    <a:lumMod val="75000"/>
                  </a:schemeClr>
                </a:solidFill>
                <a:latin typeface="David" panose="020E0502060401010101" pitchFamily="34" charset="-79"/>
                <a:cs typeface="David" panose="020E0502060401010101" pitchFamily="34" charset="-79"/>
              </a:rPr>
              <a:t>Bartolini</a:t>
            </a:r>
            <a:r>
              <a:rPr lang="en-US" sz="1600" b="1" dirty="0">
                <a:solidFill>
                  <a:schemeClr val="tx2">
                    <a:lumMod val="75000"/>
                  </a:schemeClr>
                </a:solidFill>
                <a:latin typeface="David" panose="020E0502060401010101" pitchFamily="34" charset="-79"/>
                <a:cs typeface="David" panose="020E0502060401010101" pitchFamily="34" charset="-79"/>
              </a:rPr>
              <a:t> et al., 2012). </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It may be unrealistic to expect HPV vaccination program implementation completion in less than 20 years from HPV vaccination marketing (2006). </a:t>
            </a:r>
          </a:p>
          <a:p>
            <a:pPr marL="365760" lvl="1" indent="-182880">
              <a:lnSpc>
                <a:spcPct val="90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In 2011 Peru began a 3-dose school-based HPV vaccination program for 10-year old girls (Murillo et al., 2016).  </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7050276" y="1"/>
            <a:ext cx="2130686" cy="533400"/>
          </a:xfrm>
          <a:prstGeom prst="rect">
            <a:avLst/>
          </a:prstGeom>
        </p:spPr>
      </p:pic>
      <p:pic>
        <p:nvPicPr>
          <p:cNvPr id="6" name="Picture 5">
            <a:extLst>
              <a:ext uri="{FF2B5EF4-FFF2-40B4-BE49-F238E27FC236}">
                <a16:creationId xmlns:a16="http://schemas.microsoft.com/office/drawing/2014/main" xmlns="" id="{378E7C74-93FC-4926-80F5-321744B84DAF}"/>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759605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0"/>
            <a:ext cx="7779658" cy="1094752"/>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rPr>
              <a:t>Overview: </a:t>
            </a:r>
            <a:br>
              <a:rPr lang="en-US" sz="3600" b="1" dirty="0">
                <a:solidFill>
                  <a:schemeClr val="tx2">
                    <a:lumMod val="50000"/>
                  </a:schemeClr>
                </a:solidFill>
                <a:latin typeface="Constantia" panose="02030602050306030303" pitchFamily="18" charset="0"/>
              </a:rPr>
            </a:br>
            <a:r>
              <a:rPr lang="en-US" sz="3600" b="1" dirty="0">
                <a:solidFill>
                  <a:schemeClr val="tx2">
                    <a:lumMod val="50000"/>
                  </a:schemeClr>
                </a:solidFill>
                <a:latin typeface="Constantia" panose="02030602050306030303" pitchFamily="18" charset="0"/>
              </a:rPr>
              <a:t>HPV Vaccination Implementation</a:t>
            </a:r>
          </a:p>
        </p:txBody>
      </p:sp>
      <p:sp>
        <p:nvSpPr>
          <p:cNvPr id="3" name="Content Placeholder 2"/>
          <p:cNvSpPr>
            <a:spLocks noGrp="1"/>
          </p:cNvSpPr>
          <p:nvPr>
            <p:ph idx="1"/>
          </p:nvPr>
        </p:nvSpPr>
        <p:spPr>
          <a:xfrm>
            <a:off x="29704" y="5863475"/>
            <a:ext cx="8763000" cy="838200"/>
          </a:xfrm>
        </p:spPr>
        <p:txBody>
          <a:bodyPr>
            <a:noAutofit/>
          </a:bodyPr>
          <a:lstStyle/>
          <a:p>
            <a:pPr marL="0" indent="0">
              <a:lnSpc>
                <a:spcPct val="90000"/>
              </a:lnSpc>
              <a:spcBef>
                <a:spcPts val="300"/>
              </a:spcBef>
              <a:buNone/>
            </a:pPr>
            <a:r>
              <a:rPr lang="en-US" sz="2400" b="1" dirty="0">
                <a:solidFill>
                  <a:schemeClr val="tx2">
                    <a:lumMod val="75000"/>
                  </a:schemeClr>
                </a:solidFill>
                <a:latin typeface="David" panose="020E0502060401010101" pitchFamily="34" charset="-79"/>
                <a:cs typeface="David" panose="020E0502060401010101" pitchFamily="34" charset="-79"/>
              </a:rPr>
              <a:t>Bolivia ?, Chile 2014, Colombia 2012, Ecuador planned, Peru 2011 </a:t>
            </a:r>
          </a:p>
          <a:p>
            <a:pPr marL="0" indent="0">
              <a:lnSpc>
                <a:spcPct val="90000"/>
              </a:lnSpc>
              <a:spcBef>
                <a:spcPts val="300"/>
              </a:spcBef>
              <a:buNone/>
            </a:pPr>
            <a:endParaRPr lang="en-US" sz="2400" b="1" dirty="0">
              <a:solidFill>
                <a:schemeClr val="tx2">
                  <a:lumMod val="75000"/>
                </a:schemeClr>
              </a:solidFill>
              <a:latin typeface="David" panose="020E0502060401010101" pitchFamily="34" charset="-79"/>
              <a:cs typeface="David" panose="020E0502060401010101" pitchFamily="34" charset="-79"/>
            </a:endParaRPr>
          </a:p>
          <a:p>
            <a:pPr marL="182880" indent="-182880">
              <a:lnSpc>
                <a:spcPct val="90000"/>
              </a:lnSpc>
              <a:spcBef>
                <a:spcPts val="300"/>
              </a:spcBef>
            </a:pPr>
            <a:endParaRPr lang="en-US" sz="2400" b="1" dirty="0">
              <a:solidFill>
                <a:schemeClr val="tx2">
                  <a:lumMod val="75000"/>
                </a:schemeClr>
              </a:solidFill>
              <a:latin typeface="David" panose="020E0502060401010101" pitchFamily="34" charset="-79"/>
              <a:cs typeface="David" panose="020E0502060401010101" pitchFamily="34" charset="-79"/>
            </a:endParaRPr>
          </a:p>
          <a:p>
            <a:pPr marL="182880" indent="-182880">
              <a:lnSpc>
                <a:spcPct val="90000"/>
              </a:lnSpc>
              <a:spcBef>
                <a:spcPts val="300"/>
              </a:spcBef>
            </a:pPr>
            <a:endParaRPr lang="en-US" sz="2400" b="1" dirty="0">
              <a:solidFill>
                <a:schemeClr val="tx2">
                  <a:lumMod val="75000"/>
                </a:schemeClr>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858000" y="0"/>
            <a:ext cx="2322962" cy="581535"/>
          </a:xfrm>
          <a:prstGeom prst="rect">
            <a:avLst/>
          </a:prstGeom>
        </p:spPr>
      </p:pic>
      <p:pic>
        <p:nvPicPr>
          <p:cNvPr id="6" name="Picture 5">
            <a:extLst>
              <a:ext uri="{FF2B5EF4-FFF2-40B4-BE49-F238E27FC236}">
                <a16:creationId xmlns:a16="http://schemas.microsoft.com/office/drawing/2014/main" xmlns="" id="{4E62C3D2-7744-4384-AA0B-9E2F0C6CEF11}"/>
              </a:ext>
            </a:extLst>
          </p:cNvPr>
          <p:cNvPicPr>
            <a:picLocks noChangeAspect="1"/>
          </p:cNvPicPr>
          <p:nvPr/>
        </p:nvPicPr>
        <p:blipFill>
          <a:blip r:embed="rId3"/>
          <a:stretch>
            <a:fillRect/>
          </a:stretch>
        </p:blipFill>
        <p:spPr>
          <a:xfrm>
            <a:off x="8249379" y="6123915"/>
            <a:ext cx="857122" cy="714207"/>
          </a:xfrm>
          <a:prstGeom prst="rect">
            <a:avLst/>
          </a:prstGeom>
        </p:spPr>
      </p:pic>
      <p:sp>
        <p:nvSpPr>
          <p:cNvPr id="4" name="Rectangle 3">
            <a:extLst>
              <a:ext uri="{FF2B5EF4-FFF2-40B4-BE49-F238E27FC236}">
                <a16:creationId xmlns:a16="http://schemas.microsoft.com/office/drawing/2014/main" xmlns="" id="{76FF491F-BE55-412D-B653-E507495C7092}"/>
              </a:ext>
            </a:extLst>
          </p:cNvPr>
          <p:cNvSpPr/>
          <p:nvPr/>
        </p:nvSpPr>
        <p:spPr>
          <a:xfrm>
            <a:off x="29704" y="5524801"/>
            <a:ext cx="9173029" cy="369332"/>
          </a:xfrm>
          <a:prstGeom prst="rect">
            <a:avLst/>
          </a:prstGeom>
        </p:spPr>
        <p:txBody>
          <a:bodyPr wrap="square">
            <a:spAutoFit/>
          </a:bodyPr>
          <a:lstStyle/>
          <a:p>
            <a:r>
              <a:rPr lang="en-US" b="1" dirty="0"/>
              <a:t>Nations with publicly funded HPV Vaccination Programs, from Bruni et al., 2016</a:t>
            </a:r>
          </a:p>
        </p:txBody>
      </p:sp>
      <p:pic>
        <p:nvPicPr>
          <p:cNvPr id="7" name="Picture 6">
            <a:extLst>
              <a:ext uri="{FF2B5EF4-FFF2-40B4-BE49-F238E27FC236}">
                <a16:creationId xmlns:a16="http://schemas.microsoft.com/office/drawing/2014/main" xmlns="" id="{76629932-D526-4F4A-B23E-447F4F3C90B2}"/>
              </a:ext>
            </a:extLst>
          </p:cNvPr>
          <p:cNvPicPr>
            <a:picLocks noChangeAspect="1"/>
          </p:cNvPicPr>
          <p:nvPr/>
        </p:nvPicPr>
        <p:blipFill>
          <a:blip r:embed="rId4"/>
          <a:stretch>
            <a:fillRect/>
          </a:stretch>
        </p:blipFill>
        <p:spPr>
          <a:xfrm>
            <a:off x="-24371" y="1025660"/>
            <a:ext cx="9179257" cy="4507508"/>
          </a:xfrm>
          <a:prstGeom prst="rect">
            <a:avLst/>
          </a:prstGeom>
        </p:spPr>
      </p:pic>
    </p:spTree>
    <p:extLst>
      <p:ext uri="{BB962C8B-B14F-4D97-AF65-F5344CB8AC3E}">
        <p14:creationId xmlns:p14="http://schemas.microsoft.com/office/powerpoint/2010/main" val="2066266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0"/>
            <a:ext cx="7779658" cy="1094752"/>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rPr>
              <a:t>Overview: </a:t>
            </a:r>
            <a:br>
              <a:rPr lang="en-US" sz="3600" b="1" dirty="0">
                <a:solidFill>
                  <a:schemeClr val="tx2">
                    <a:lumMod val="50000"/>
                  </a:schemeClr>
                </a:solidFill>
                <a:latin typeface="Constantia" panose="02030602050306030303" pitchFamily="18" charset="0"/>
              </a:rPr>
            </a:br>
            <a:r>
              <a:rPr lang="en-US" sz="3600" b="1" dirty="0">
                <a:solidFill>
                  <a:schemeClr val="tx2">
                    <a:lumMod val="50000"/>
                  </a:schemeClr>
                </a:solidFill>
                <a:latin typeface="Constantia" panose="02030602050306030303" pitchFamily="18" charset="0"/>
              </a:rPr>
              <a:t>HPV Vaccination Implementation</a:t>
            </a:r>
          </a:p>
        </p:txBody>
      </p:sp>
      <p:sp>
        <p:nvSpPr>
          <p:cNvPr id="3" name="Content Placeholder 2"/>
          <p:cNvSpPr>
            <a:spLocks noGrp="1"/>
          </p:cNvSpPr>
          <p:nvPr>
            <p:ph idx="1"/>
          </p:nvPr>
        </p:nvSpPr>
        <p:spPr>
          <a:xfrm>
            <a:off x="177800" y="5999922"/>
            <a:ext cx="8763000" cy="838200"/>
          </a:xfrm>
        </p:spPr>
        <p:txBody>
          <a:bodyPr>
            <a:noAutofit/>
          </a:bodyPr>
          <a:lstStyle/>
          <a:p>
            <a:pPr marL="0" indent="0">
              <a:lnSpc>
                <a:spcPct val="90000"/>
              </a:lnSpc>
              <a:spcBef>
                <a:spcPts val="300"/>
              </a:spcBef>
              <a:buNone/>
            </a:pPr>
            <a:r>
              <a:rPr lang="en-US" sz="2400" b="1" dirty="0">
                <a:solidFill>
                  <a:schemeClr val="tx2">
                    <a:lumMod val="75000"/>
                  </a:schemeClr>
                </a:solidFill>
                <a:latin typeface="David" panose="020E0502060401010101" pitchFamily="34" charset="-79"/>
                <a:cs typeface="David" panose="020E0502060401010101" pitchFamily="34" charset="-79"/>
              </a:rPr>
              <a:t>Bolivia ?, Chile 2014, Colombia 2011, Ecuador planned, Peru 2011 </a:t>
            </a:r>
          </a:p>
          <a:p>
            <a:pPr marL="0" indent="0">
              <a:lnSpc>
                <a:spcPct val="90000"/>
              </a:lnSpc>
              <a:spcBef>
                <a:spcPts val="300"/>
              </a:spcBef>
              <a:buNone/>
            </a:pPr>
            <a:endParaRPr lang="en-US" sz="2400" b="1" dirty="0">
              <a:solidFill>
                <a:schemeClr val="tx2">
                  <a:lumMod val="75000"/>
                </a:schemeClr>
              </a:solidFill>
              <a:latin typeface="David" panose="020E0502060401010101" pitchFamily="34" charset="-79"/>
              <a:cs typeface="David" panose="020E0502060401010101" pitchFamily="34" charset="-79"/>
            </a:endParaRPr>
          </a:p>
          <a:p>
            <a:pPr marL="182880" indent="-182880">
              <a:lnSpc>
                <a:spcPct val="90000"/>
              </a:lnSpc>
              <a:spcBef>
                <a:spcPts val="300"/>
              </a:spcBef>
            </a:pPr>
            <a:endParaRPr lang="en-US" sz="2400" b="1" dirty="0">
              <a:solidFill>
                <a:schemeClr val="tx2">
                  <a:lumMod val="75000"/>
                </a:schemeClr>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858000" y="0"/>
            <a:ext cx="2322962" cy="581535"/>
          </a:xfrm>
          <a:prstGeom prst="rect">
            <a:avLst/>
          </a:prstGeom>
        </p:spPr>
      </p:pic>
      <p:pic>
        <p:nvPicPr>
          <p:cNvPr id="6" name="Picture 5">
            <a:extLst>
              <a:ext uri="{FF2B5EF4-FFF2-40B4-BE49-F238E27FC236}">
                <a16:creationId xmlns:a16="http://schemas.microsoft.com/office/drawing/2014/main" xmlns="" id="{4E62C3D2-7744-4384-AA0B-9E2F0C6CEF11}"/>
              </a:ext>
            </a:extLst>
          </p:cNvPr>
          <p:cNvPicPr>
            <a:picLocks noChangeAspect="1"/>
          </p:cNvPicPr>
          <p:nvPr/>
        </p:nvPicPr>
        <p:blipFill>
          <a:blip r:embed="rId3"/>
          <a:stretch>
            <a:fillRect/>
          </a:stretch>
        </p:blipFill>
        <p:spPr>
          <a:xfrm>
            <a:off x="8249379" y="6123915"/>
            <a:ext cx="857122" cy="714207"/>
          </a:xfrm>
          <a:prstGeom prst="rect">
            <a:avLst/>
          </a:prstGeom>
        </p:spPr>
      </p:pic>
      <p:sp>
        <p:nvSpPr>
          <p:cNvPr id="4" name="Rectangle 3">
            <a:extLst>
              <a:ext uri="{FF2B5EF4-FFF2-40B4-BE49-F238E27FC236}">
                <a16:creationId xmlns:a16="http://schemas.microsoft.com/office/drawing/2014/main" xmlns="" id="{76FF491F-BE55-412D-B653-E507495C7092}"/>
              </a:ext>
            </a:extLst>
          </p:cNvPr>
          <p:cNvSpPr/>
          <p:nvPr/>
        </p:nvSpPr>
        <p:spPr>
          <a:xfrm>
            <a:off x="177800" y="5359021"/>
            <a:ext cx="9173029" cy="646331"/>
          </a:xfrm>
          <a:prstGeom prst="rect">
            <a:avLst/>
          </a:prstGeom>
        </p:spPr>
        <p:txBody>
          <a:bodyPr wrap="square">
            <a:spAutoFit/>
          </a:bodyPr>
          <a:lstStyle/>
          <a:p>
            <a:r>
              <a:rPr lang="en-US" b="1" dirty="0"/>
              <a:t>Estimated full-course coverage of human papillomavirus vaccine by 2014, by age group and geographical region, from Bruni et al., 2016.</a:t>
            </a:r>
            <a:r>
              <a:rPr lang="en-US" b="1" dirty="0">
                <a:solidFill>
                  <a:prstClr val="black"/>
                </a:solidFill>
              </a:rPr>
              <a:t> </a:t>
            </a:r>
            <a:endParaRPr lang="en-US" b="1" dirty="0"/>
          </a:p>
        </p:txBody>
      </p:sp>
      <p:pic>
        <p:nvPicPr>
          <p:cNvPr id="7" name="Picture 6">
            <a:extLst>
              <a:ext uri="{FF2B5EF4-FFF2-40B4-BE49-F238E27FC236}">
                <a16:creationId xmlns:a16="http://schemas.microsoft.com/office/drawing/2014/main" xmlns="" id="{B95EBEA1-F8FE-4F8E-B452-44EF83E9DFA3}"/>
              </a:ext>
            </a:extLst>
          </p:cNvPr>
          <p:cNvPicPr>
            <a:picLocks noChangeAspect="1"/>
          </p:cNvPicPr>
          <p:nvPr/>
        </p:nvPicPr>
        <p:blipFill>
          <a:blip r:embed="rId4"/>
          <a:stretch>
            <a:fillRect/>
          </a:stretch>
        </p:blipFill>
        <p:spPr>
          <a:xfrm>
            <a:off x="0" y="1236267"/>
            <a:ext cx="9053735" cy="4213469"/>
          </a:xfrm>
          <a:prstGeom prst="rect">
            <a:avLst/>
          </a:prstGeom>
        </p:spPr>
      </p:pic>
      <p:sp>
        <p:nvSpPr>
          <p:cNvPr id="8" name="Rectangle 7">
            <a:extLst>
              <a:ext uri="{FF2B5EF4-FFF2-40B4-BE49-F238E27FC236}">
                <a16:creationId xmlns:a16="http://schemas.microsoft.com/office/drawing/2014/main" xmlns="" id="{FD4673D6-2C2D-4FE3-B36E-6C45A666A0E9}"/>
              </a:ext>
            </a:extLst>
          </p:cNvPr>
          <p:cNvSpPr/>
          <p:nvPr/>
        </p:nvSpPr>
        <p:spPr>
          <a:xfrm>
            <a:off x="457200" y="2161723"/>
            <a:ext cx="1587550" cy="369332"/>
          </a:xfrm>
          <a:prstGeom prst="rect">
            <a:avLst/>
          </a:prstGeom>
        </p:spPr>
        <p:txBody>
          <a:bodyPr wrap="none">
            <a:spAutoFit/>
          </a:bodyPr>
          <a:lstStyle/>
          <a:p>
            <a:r>
              <a:rPr lang="en-US" b="1" dirty="0">
                <a:solidFill>
                  <a:prstClr val="black"/>
                </a:solidFill>
              </a:rPr>
              <a:t>North America</a:t>
            </a:r>
            <a:endParaRPr lang="en-US" dirty="0"/>
          </a:p>
        </p:txBody>
      </p:sp>
      <p:sp>
        <p:nvSpPr>
          <p:cNvPr id="9" name="Rectangle 8">
            <a:extLst>
              <a:ext uri="{FF2B5EF4-FFF2-40B4-BE49-F238E27FC236}">
                <a16:creationId xmlns:a16="http://schemas.microsoft.com/office/drawing/2014/main" xmlns="" id="{C22F07EB-4E87-4CA3-A941-DA0ACC32DDBD}"/>
              </a:ext>
            </a:extLst>
          </p:cNvPr>
          <p:cNvSpPr/>
          <p:nvPr/>
        </p:nvSpPr>
        <p:spPr>
          <a:xfrm>
            <a:off x="2205223" y="2457953"/>
            <a:ext cx="1794466" cy="369332"/>
          </a:xfrm>
          <a:prstGeom prst="rect">
            <a:avLst/>
          </a:prstGeom>
        </p:spPr>
        <p:txBody>
          <a:bodyPr wrap="none">
            <a:spAutoFit/>
          </a:bodyPr>
          <a:lstStyle/>
          <a:p>
            <a:r>
              <a:rPr lang="en-US" b="1" dirty="0">
                <a:solidFill>
                  <a:prstClr val="black"/>
                </a:solidFill>
              </a:rPr>
              <a:t>Southern Europe</a:t>
            </a:r>
            <a:endParaRPr lang="en-US" dirty="0"/>
          </a:p>
        </p:txBody>
      </p:sp>
      <p:sp>
        <p:nvSpPr>
          <p:cNvPr id="10" name="Rectangle 9">
            <a:extLst>
              <a:ext uri="{FF2B5EF4-FFF2-40B4-BE49-F238E27FC236}">
                <a16:creationId xmlns:a16="http://schemas.microsoft.com/office/drawing/2014/main" xmlns="" id="{4C180DC6-0CB0-46BB-BEE8-B3876C68914B}"/>
              </a:ext>
            </a:extLst>
          </p:cNvPr>
          <p:cNvSpPr/>
          <p:nvPr/>
        </p:nvSpPr>
        <p:spPr>
          <a:xfrm>
            <a:off x="3688207" y="5080404"/>
            <a:ext cx="1677319" cy="369332"/>
          </a:xfrm>
          <a:prstGeom prst="rect">
            <a:avLst/>
          </a:prstGeom>
        </p:spPr>
        <p:txBody>
          <a:bodyPr wrap="none">
            <a:spAutoFit/>
          </a:bodyPr>
          <a:lstStyle/>
          <a:p>
            <a:r>
              <a:rPr lang="en-US" b="1" dirty="0">
                <a:solidFill>
                  <a:prstClr val="black"/>
                </a:solidFill>
              </a:rPr>
              <a:t>Southern Africa</a:t>
            </a:r>
            <a:endParaRPr lang="en-US" dirty="0"/>
          </a:p>
        </p:txBody>
      </p:sp>
      <p:sp>
        <p:nvSpPr>
          <p:cNvPr id="11" name="Rectangle 10">
            <a:extLst>
              <a:ext uri="{FF2B5EF4-FFF2-40B4-BE49-F238E27FC236}">
                <a16:creationId xmlns:a16="http://schemas.microsoft.com/office/drawing/2014/main" xmlns="" id="{A278EFB7-DDEE-4994-B701-073FE1C5594F}"/>
              </a:ext>
            </a:extLst>
          </p:cNvPr>
          <p:cNvSpPr/>
          <p:nvPr/>
        </p:nvSpPr>
        <p:spPr>
          <a:xfrm>
            <a:off x="4595586" y="3769179"/>
            <a:ext cx="1507016" cy="369332"/>
          </a:xfrm>
          <a:prstGeom prst="rect">
            <a:avLst/>
          </a:prstGeom>
        </p:spPr>
        <p:txBody>
          <a:bodyPr wrap="none">
            <a:spAutoFit/>
          </a:bodyPr>
          <a:lstStyle/>
          <a:p>
            <a:r>
              <a:rPr lang="en-US" b="1" dirty="0">
                <a:solidFill>
                  <a:prstClr val="black"/>
                </a:solidFill>
              </a:rPr>
              <a:t>Eastern Africa</a:t>
            </a:r>
            <a:endParaRPr lang="en-US" dirty="0"/>
          </a:p>
        </p:txBody>
      </p:sp>
      <p:sp>
        <p:nvSpPr>
          <p:cNvPr id="12" name="Rectangle 11">
            <a:extLst>
              <a:ext uri="{FF2B5EF4-FFF2-40B4-BE49-F238E27FC236}">
                <a16:creationId xmlns:a16="http://schemas.microsoft.com/office/drawing/2014/main" xmlns="" id="{77046ED4-921A-4B63-A33C-8EC9300C867F}"/>
              </a:ext>
            </a:extLst>
          </p:cNvPr>
          <p:cNvSpPr/>
          <p:nvPr/>
        </p:nvSpPr>
        <p:spPr>
          <a:xfrm>
            <a:off x="1412249" y="4662323"/>
            <a:ext cx="1585947" cy="369332"/>
          </a:xfrm>
          <a:prstGeom prst="rect">
            <a:avLst/>
          </a:prstGeom>
        </p:spPr>
        <p:txBody>
          <a:bodyPr wrap="none">
            <a:spAutoFit/>
          </a:bodyPr>
          <a:lstStyle/>
          <a:p>
            <a:r>
              <a:rPr lang="en-US" b="1" dirty="0">
                <a:solidFill>
                  <a:prstClr val="black"/>
                </a:solidFill>
              </a:rPr>
              <a:t>South America</a:t>
            </a:r>
            <a:endParaRPr lang="en-US" dirty="0"/>
          </a:p>
        </p:txBody>
      </p:sp>
      <p:sp>
        <p:nvSpPr>
          <p:cNvPr id="13" name="Rectangle 12">
            <a:extLst>
              <a:ext uri="{FF2B5EF4-FFF2-40B4-BE49-F238E27FC236}">
                <a16:creationId xmlns:a16="http://schemas.microsoft.com/office/drawing/2014/main" xmlns="" id="{DBD4F1D8-DBC7-4257-A6FD-62F1D8FB9446}"/>
              </a:ext>
            </a:extLst>
          </p:cNvPr>
          <p:cNvSpPr/>
          <p:nvPr/>
        </p:nvSpPr>
        <p:spPr>
          <a:xfrm>
            <a:off x="183243" y="3576326"/>
            <a:ext cx="1711815" cy="369332"/>
          </a:xfrm>
          <a:prstGeom prst="rect">
            <a:avLst/>
          </a:prstGeom>
        </p:spPr>
        <p:txBody>
          <a:bodyPr wrap="none">
            <a:spAutoFit/>
          </a:bodyPr>
          <a:lstStyle/>
          <a:p>
            <a:r>
              <a:rPr lang="en-US" b="1" dirty="0">
                <a:solidFill>
                  <a:prstClr val="black"/>
                </a:solidFill>
              </a:rPr>
              <a:t>Central America</a:t>
            </a:r>
            <a:endParaRPr lang="en-US" dirty="0"/>
          </a:p>
        </p:txBody>
      </p:sp>
      <p:sp>
        <p:nvSpPr>
          <p:cNvPr id="14" name="Rectangle 13">
            <a:extLst>
              <a:ext uri="{FF2B5EF4-FFF2-40B4-BE49-F238E27FC236}">
                <a16:creationId xmlns:a16="http://schemas.microsoft.com/office/drawing/2014/main" xmlns="" id="{E626D12F-72B2-4FE5-AC13-627860BCB929}"/>
              </a:ext>
            </a:extLst>
          </p:cNvPr>
          <p:cNvSpPr/>
          <p:nvPr/>
        </p:nvSpPr>
        <p:spPr>
          <a:xfrm>
            <a:off x="6069945" y="1644938"/>
            <a:ext cx="1624163" cy="369332"/>
          </a:xfrm>
          <a:prstGeom prst="rect">
            <a:avLst/>
          </a:prstGeom>
        </p:spPr>
        <p:txBody>
          <a:bodyPr wrap="none">
            <a:spAutoFit/>
          </a:bodyPr>
          <a:lstStyle/>
          <a:p>
            <a:r>
              <a:rPr lang="en-US" b="1" dirty="0">
                <a:solidFill>
                  <a:prstClr val="black"/>
                </a:solidFill>
              </a:rPr>
              <a:t>Eastern Europe</a:t>
            </a:r>
            <a:endParaRPr lang="en-US" dirty="0"/>
          </a:p>
        </p:txBody>
      </p:sp>
      <p:sp>
        <p:nvSpPr>
          <p:cNvPr id="15" name="Rectangle 14">
            <a:extLst>
              <a:ext uri="{FF2B5EF4-FFF2-40B4-BE49-F238E27FC236}">
                <a16:creationId xmlns:a16="http://schemas.microsoft.com/office/drawing/2014/main" xmlns="" id="{46E276FD-19AA-4115-8562-CED3B8662B2A}"/>
              </a:ext>
            </a:extLst>
          </p:cNvPr>
          <p:cNvSpPr/>
          <p:nvPr/>
        </p:nvSpPr>
        <p:spPr>
          <a:xfrm>
            <a:off x="7667984" y="3324131"/>
            <a:ext cx="1512978" cy="646331"/>
          </a:xfrm>
          <a:prstGeom prst="rect">
            <a:avLst/>
          </a:prstGeom>
        </p:spPr>
        <p:txBody>
          <a:bodyPr wrap="none">
            <a:spAutoFit/>
          </a:bodyPr>
          <a:lstStyle/>
          <a:p>
            <a:pPr algn="ctr"/>
            <a:r>
              <a:rPr lang="en-US" b="1" dirty="0">
                <a:solidFill>
                  <a:prstClr val="black"/>
                </a:solidFill>
              </a:rPr>
              <a:t>Southeastern </a:t>
            </a:r>
          </a:p>
          <a:p>
            <a:pPr algn="ctr"/>
            <a:r>
              <a:rPr lang="en-US" b="1" dirty="0">
                <a:solidFill>
                  <a:prstClr val="black"/>
                </a:solidFill>
              </a:rPr>
              <a:t>Asia</a:t>
            </a:r>
            <a:endParaRPr lang="en-US" dirty="0"/>
          </a:p>
        </p:txBody>
      </p:sp>
      <p:sp>
        <p:nvSpPr>
          <p:cNvPr id="16" name="Rectangle 15">
            <a:extLst>
              <a:ext uri="{FF2B5EF4-FFF2-40B4-BE49-F238E27FC236}">
                <a16:creationId xmlns:a16="http://schemas.microsoft.com/office/drawing/2014/main" xmlns="" id="{B62166B2-6C3C-4496-980E-4C8B4A60680E}"/>
              </a:ext>
            </a:extLst>
          </p:cNvPr>
          <p:cNvSpPr/>
          <p:nvPr/>
        </p:nvSpPr>
        <p:spPr>
          <a:xfrm>
            <a:off x="3045958" y="1932607"/>
            <a:ext cx="1718356" cy="369332"/>
          </a:xfrm>
          <a:prstGeom prst="rect">
            <a:avLst/>
          </a:prstGeom>
        </p:spPr>
        <p:txBody>
          <a:bodyPr wrap="none">
            <a:spAutoFit/>
          </a:bodyPr>
          <a:lstStyle/>
          <a:p>
            <a:r>
              <a:rPr lang="en-US" b="1" dirty="0">
                <a:solidFill>
                  <a:prstClr val="black"/>
                </a:solidFill>
              </a:rPr>
              <a:t>Western Europe</a:t>
            </a:r>
            <a:endParaRPr lang="en-US" dirty="0"/>
          </a:p>
        </p:txBody>
      </p:sp>
      <p:sp>
        <p:nvSpPr>
          <p:cNvPr id="17" name="Rectangle 16">
            <a:extLst>
              <a:ext uri="{FF2B5EF4-FFF2-40B4-BE49-F238E27FC236}">
                <a16:creationId xmlns:a16="http://schemas.microsoft.com/office/drawing/2014/main" xmlns="" id="{7942B7DC-4825-4BB2-8368-0BDEC52105B6}"/>
              </a:ext>
            </a:extLst>
          </p:cNvPr>
          <p:cNvSpPr/>
          <p:nvPr/>
        </p:nvSpPr>
        <p:spPr>
          <a:xfrm>
            <a:off x="4683865" y="1964977"/>
            <a:ext cx="1796069" cy="369332"/>
          </a:xfrm>
          <a:prstGeom prst="rect">
            <a:avLst/>
          </a:prstGeom>
        </p:spPr>
        <p:txBody>
          <a:bodyPr wrap="none">
            <a:spAutoFit/>
          </a:bodyPr>
          <a:lstStyle/>
          <a:p>
            <a:r>
              <a:rPr lang="en-US" b="1" dirty="0">
                <a:solidFill>
                  <a:prstClr val="black"/>
                </a:solidFill>
              </a:rPr>
              <a:t>Northern Europe</a:t>
            </a:r>
            <a:endParaRPr lang="en-US" dirty="0"/>
          </a:p>
        </p:txBody>
      </p:sp>
      <p:sp>
        <p:nvSpPr>
          <p:cNvPr id="18" name="Rectangle 17">
            <a:extLst>
              <a:ext uri="{FF2B5EF4-FFF2-40B4-BE49-F238E27FC236}">
                <a16:creationId xmlns:a16="http://schemas.microsoft.com/office/drawing/2014/main" xmlns="" id="{322A3CF7-D810-4001-9D59-D149D763FEC1}"/>
              </a:ext>
            </a:extLst>
          </p:cNvPr>
          <p:cNvSpPr/>
          <p:nvPr/>
        </p:nvSpPr>
        <p:spPr>
          <a:xfrm>
            <a:off x="6197165" y="5006306"/>
            <a:ext cx="2743636" cy="369332"/>
          </a:xfrm>
          <a:prstGeom prst="rect">
            <a:avLst/>
          </a:prstGeom>
        </p:spPr>
        <p:txBody>
          <a:bodyPr wrap="none">
            <a:spAutoFit/>
          </a:bodyPr>
          <a:lstStyle/>
          <a:p>
            <a:r>
              <a:rPr lang="en-US" b="1" dirty="0">
                <a:solidFill>
                  <a:prstClr val="black"/>
                </a:solidFill>
              </a:rPr>
              <a:t>Australia and New Zealand</a:t>
            </a:r>
            <a:endParaRPr lang="en-US" dirty="0"/>
          </a:p>
        </p:txBody>
      </p:sp>
    </p:spTree>
    <p:extLst>
      <p:ext uri="{BB962C8B-B14F-4D97-AF65-F5344CB8AC3E}">
        <p14:creationId xmlns:p14="http://schemas.microsoft.com/office/powerpoint/2010/main" val="627524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113562"/>
            <a:ext cx="7112000" cy="715962"/>
          </a:xfrm>
        </p:spPr>
        <p:txBody>
          <a:bodyPr>
            <a:noAutofit/>
          </a:bodyPr>
          <a:lstStyle/>
          <a:p>
            <a:pPr algn="l"/>
            <a:r>
              <a:rPr lang="en-US" sz="4000" b="1" dirty="0">
                <a:solidFill>
                  <a:schemeClr val="tx2">
                    <a:lumMod val="50000"/>
                  </a:schemeClr>
                </a:solidFill>
                <a:latin typeface="Constantia" panose="02030602050306030303" pitchFamily="18" charset="0"/>
              </a:rPr>
              <a:t>Overview: Vaccine Approvals</a:t>
            </a:r>
          </a:p>
        </p:txBody>
      </p:sp>
      <p:sp>
        <p:nvSpPr>
          <p:cNvPr id="3" name="Content Placeholder 2"/>
          <p:cNvSpPr>
            <a:spLocks noGrp="1"/>
          </p:cNvSpPr>
          <p:nvPr>
            <p:ph idx="1"/>
          </p:nvPr>
        </p:nvSpPr>
        <p:spPr>
          <a:xfrm>
            <a:off x="203200" y="780934"/>
            <a:ext cx="8763000" cy="5762514"/>
          </a:xfrm>
        </p:spPr>
        <p:txBody>
          <a:bodyPr>
            <a:noAutofit/>
          </a:bodyPr>
          <a:lstStyle/>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Despite proven efficacy, calculated cost-effectiveness, and a measure of political will, 11 years later the Andean region lacks universal HPV vaccination programs.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Attitudes towards HPV, vaccine supply costs, and vaccination implementation needs contribute to low vaccination rates.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Acceptable vaccination cost may be linked to both personal and national income, referred to in terms of gross domestic product (GDP).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Vaccination acceptability only leads to immunization if affordable vaccine is available. </a:t>
            </a:r>
          </a:p>
          <a:p>
            <a:pPr marL="182880" indent="-182880">
              <a:lnSpc>
                <a:spcPct val="90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Low HPV vaccination rates mean that the incidence of anal, cervical, oropharyngeal, penile, vaginal, and vulvar cancers, EGW, and RRP will not decline as rapidly as possible. </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7050276" y="1"/>
            <a:ext cx="2130686" cy="533400"/>
          </a:xfrm>
          <a:prstGeom prst="rect">
            <a:avLst/>
          </a:prstGeom>
        </p:spPr>
      </p:pic>
      <p:pic>
        <p:nvPicPr>
          <p:cNvPr id="6" name="Picture 5">
            <a:extLst>
              <a:ext uri="{FF2B5EF4-FFF2-40B4-BE49-F238E27FC236}">
                <a16:creationId xmlns:a16="http://schemas.microsoft.com/office/drawing/2014/main" xmlns="" id="{F4C675DF-5199-4726-81EA-7157B7EC7726}"/>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019225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571" y="138424"/>
            <a:ext cx="7779658" cy="1094752"/>
          </a:xfrm>
        </p:spPr>
        <p:txBody>
          <a:bodyPr>
            <a:noAutofit/>
          </a:bodyPr>
          <a:lstStyle/>
          <a:p>
            <a:pPr algn="l">
              <a:lnSpc>
                <a:spcPct val="85000"/>
              </a:lnSpc>
            </a:pPr>
            <a:r>
              <a:rPr lang="en-US" sz="4000" b="1" dirty="0">
                <a:solidFill>
                  <a:schemeClr val="tx2">
                    <a:lumMod val="50000"/>
                  </a:schemeClr>
                </a:solidFill>
                <a:latin typeface="Constantia" panose="02030602050306030303" pitchFamily="18" charset="0"/>
              </a:rPr>
              <a:t>Overview: HPV </a:t>
            </a:r>
            <a:br>
              <a:rPr lang="en-US" sz="4000" b="1" dirty="0">
                <a:solidFill>
                  <a:schemeClr val="tx2">
                    <a:lumMod val="50000"/>
                  </a:schemeClr>
                </a:solidFill>
                <a:latin typeface="Constantia" panose="02030602050306030303" pitchFamily="18" charset="0"/>
              </a:rPr>
            </a:br>
            <a:r>
              <a:rPr lang="en-US" sz="4000" b="1" dirty="0">
                <a:solidFill>
                  <a:schemeClr val="tx2">
                    <a:lumMod val="50000"/>
                  </a:schemeClr>
                </a:solidFill>
                <a:latin typeface="Constantia" panose="02030602050306030303" pitchFamily="18" charset="0"/>
              </a:rPr>
              <a:t>Vaccination Implementation</a:t>
            </a:r>
          </a:p>
        </p:txBody>
      </p:sp>
      <p:sp>
        <p:nvSpPr>
          <p:cNvPr id="3" name="Content Placeholder 2"/>
          <p:cNvSpPr>
            <a:spLocks noGrp="1"/>
          </p:cNvSpPr>
          <p:nvPr>
            <p:ph idx="1"/>
          </p:nvPr>
        </p:nvSpPr>
        <p:spPr>
          <a:xfrm>
            <a:off x="199571" y="1295400"/>
            <a:ext cx="8763000" cy="5019448"/>
          </a:xfrm>
        </p:spPr>
        <p:txBody>
          <a:bodyPr>
            <a:noAutofit/>
          </a:bodyPr>
          <a:lstStyle/>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Given that LAC and LMIC may only have sufficient resources for either a CC screen and treat program or an HPV vaccination program, means of reducing HPV vaccination program cost will be identified. </a:t>
            </a:r>
          </a:p>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It will be shown that there are resources available to provide HPV vaccination in the Andean region.  </a:t>
            </a:r>
          </a:p>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Two Peruvian concurrent screen and treat and HPV vaccination trials will be presented. </a:t>
            </a:r>
          </a:p>
          <a:p>
            <a:pPr marL="182880" indent="-182880">
              <a:lnSpc>
                <a:spcPct val="90000"/>
              </a:lnSpc>
              <a:spcBef>
                <a:spcPts val="300"/>
              </a:spcBef>
            </a:pPr>
            <a:r>
              <a:rPr lang="en-US" sz="2800" b="1" dirty="0">
                <a:solidFill>
                  <a:schemeClr val="tx2">
                    <a:lumMod val="75000"/>
                  </a:schemeClr>
                </a:solidFill>
                <a:latin typeface="David" panose="020E0502060401010101" pitchFamily="34" charset="-79"/>
                <a:cs typeface="David" panose="020E0502060401010101" pitchFamily="34" charset="-79"/>
              </a:rPr>
              <a:t>HPV vaccination introduction approach may predetermine successful attainment of adequate vaccination rates.</a:t>
            </a:r>
          </a:p>
        </p:txBody>
      </p:sp>
      <p:pic>
        <p:nvPicPr>
          <p:cNvPr id="5" name="Picture 4">
            <a:extLst>
              <a:ext uri="{FF2B5EF4-FFF2-40B4-BE49-F238E27FC236}">
                <a16:creationId xmlns:a16="http://schemas.microsoft.com/office/drawing/2014/main" xmlns="" id="{743B7BF4-5A18-4195-BB5F-F4C8599C1EEC}"/>
              </a:ext>
            </a:extLst>
          </p:cNvPr>
          <p:cNvPicPr>
            <a:picLocks noChangeAspect="1"/>
          </p:cNvPicPr>
          <p:nvPr/>
        </p:nvPicPr>
        <p:blipFill>
          <a:blip r:embed="rId2"/>
          <a:stretch>
            <a:fillRect/>
          </a:stretch>
        </p:blipFill>
        <p:spPr>
          <a:xfrm>
            <a:off x="6441510" y="0"/>
            <a:ext cx="2739452" cy="685800"/>
          </a:xfrm>
          <a:prstGeom prst="rect">
            <a:avLst/>
          </a:prstGeom>
        </p:spPr>
      </p:pic>
      <p:pic>
        <p:nvPicPr>
          <p:cNvPr id="6" name="Picture 5">
            <a:extLst>
              <a:ext uri="{FF2B5EF4-FFF2-40B4-BE49-F238E27FC236}">
                <a16:creationId xmlns:a16="http://schemas.microsoft.com/office/drawing/2014/main" xmlns="" id="{3820B567-AD22-445B-A15B-7B6E7C98A9A6}"/>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833529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81924"/>
            <a:ext cx="8686800" cy="5647476"/>
          </a:xfrm>
        </p:spPr>
        <p:txBody>
          <a:bodyPr>
            <a:normAutofit lnSpcReduction="10000"/>
          </a:bodyPr>
          <a:lstStyle/>
          <a:p>
            <a:pPr marL="182880"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The PubMed database was searched in September 2015 and July 2017.</a:t>
            </a:r>
          </a:p>
          <a:p>
            <a:pPr marL="182880"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Searches used Bolivia, Chile, Colombia South America, Ecuador, or Peru, followed by the terms “HPV vaccine” or “HPV vaccination.”</a:t>
            </a:r>
          </a:p>
          <a:p>
            <a:pPr marL="182880"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Parameters were human subjects.</a:t>
            </a:r>
          </a:p>
          <a:p>
            <a:pPr marL="182880"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74 articles, of which 45 articles were excluded. </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Duplication (3 articles), </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Extraneous (4 articles),</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HPV genotyping (10 articles), </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Pathogenesis (3 articles),</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Phase 3 trials (1 articles)</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Redundant (3 articles),</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Sociocultural (5 articles),</a:t>
            </a:r>
          </a:p>
          <a:p>
            <a:pPr marL="365760" lvl="1" indent="-182880">
              <a:lnSpc>
                <a:spcPct val="95000"/>
              </a:lnSpc>
              <a:spcBef>
                <a:spcPts val="300"/>
              </a:spcBef>
              <a:buFont typeface="Arial" panose="020B0604020202020204" pitchFamily="34" charset="0"/>
              <a:buChar char="•"/>
            </a:pPr>
            <a:r>
              <a:rPr lang="en-US" sz="2000" b="1" dirty="0">
                <a:solidFill>
                  <a:schemeClr val="tx2">
                    <a:lumMod val="75000"/>
                  </a:schemeClr>
                </a:solidFill>
                <a:latin typeface="David" panose="020E0502060401010101" pitchFamily="34" charset="-79"/>
                <a:cs typeface="David" panose="020E0502060401010101" pitchFamily="34" charset="-79"/>
              </a:rPr>
              <a:t>Spanish language (16 articles). </a:t>
            </a:r>
          </a:p>
          <a:p>
            <a:pPr marL="182880" indent="-182880">
              <a:lnSpc>
                <a:spcPct val="95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Other included articles:</a:t>
            </a:r>
          </a:p>
          <a:p>
            <a:pPr marL="365760" lvl="1" indent="-182880">
              <a:lnSpc>
                <a:spcPct val="95000"/>
              </a:lnSpc>
              <a:spcBef>
                <a:spcPts val="300"/>
              </a:spcBef>
              <a:buFont typeface="Arial" panose="020B0604020202020204" pitchFamily="34" charset="0"/>
              <a:buChar char="•"/>
            </a:pPr>
            <a:r>
              <a:rPr lang="en-US" sz="2200" b="1" dirty="0">
                <a:solidFill>
                  <a:schemeClr val="tx2">
                    <a:lumMod val="75000"/>
                  </a:schemeClr>
                </a:solidFill>
                <a:latin typeface="David" panose="020E0502060401010101" pitchFamily="34" charset="-79"/>
                <a:cs typeface="David" panose="020E0502060401010101" pitchFamily="34" charset="-79"/>
              </a:rPr>
              <a:t>7 articles from prior searches, 1 update on HPV in Ecuador,</a:t>
            </a:r>
          </a:p>
          <a:p>
            <a:pPr marL="365760" lvl="1" indent="-182880">
              <a:lnSpc>
                <a:spcPct val="95000"/>
              </a:lnSpc>
              <a:spcBef>
                <a:spcPts val="300"/>
              </a:spcBef>
              <a:buFont typeface="Arial" panose="020B0604020202020204" pitchFamily="34" charset="0"/>
              <a:buChar char="•"/>
            </a:pPr>
            <a:r>
              <a:rPr lang="en-US" sz="2200" b="1" dirty="0">
                <a:solidFill>
                  <a:schemeClr val="tx2">
                    <a:lumMod val="75000"/>
                  </a:schemeClr>
                </a:solidFill>
                <a:latin typeface="David" panose="020E0502060401010101" pitchFamily="34" charset="-79"/>
                <a:cs typeface="David" panose="020E0502060401010101" pitchFamily="34" charset="-79"/>
              </a:rPr>
              <a:t>1 articles on 9vHPV were added.</a:t>
            </a:r>
            <a:r>
              <a:rPr lang="en-US" sz="1200" b="1" dirty="0">
                <a:solidFill>
                  <a:schemeClr val="tx2">
                    <a:lumMod val="75000"/>
                  </a:schemeClr>
                </a:solidFill>
                <a:latin typeface="David" panose="020E0502060401010101" pitchFamily="34" charset="-79"/>
                <a:cs typeface="David" panose="020E0502060401010101" pitchFamily="34" charset="-79"/>
              </a:rPr>
              <a:t> </a:t>
            </a:r>
          </a:p>
          <a:p>
            <a:pPr marL="182880" indent="-182880">
              <a:lnSpc>
                <a:spcPct val="95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Total 37 included articles.</a:t>
            </a:r>
          </a:p>
          <a:p>
            <a:pPr marL="582930" lvl="1" indent="-182880">
              <a:spcBef>
                <a:spcPts val="300"/>
              </a:spcBef>
            </a:pPr>
            <a:endParaRPr lang="en-US" sz="1100" b="1" dirty="0">
              <a:solidFill>
                <a:schemeClr val="tx2">
                  <a:lumMod val="75000"/>
                </a:schemeClr>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xmlns="" id="{E63B1905-F574-490E-8FB6-8E349126E6A3}"/>
              </a:ext>
            </a:extLst>
          </p:cNvPr>
          <p:cNvPicPr>
            <a:picLocks noChangeAspect="1"/>
          </p:cNvPicPr>
          <p:nvPr/>
        </p:nvPicPr>
        <p:blipFill>
          <a:blip r:embed="rId2"/>
          <a:stretch>
            <a:fillRect/>
          </a:stretch>
        </p:blipFill>
        <p:spPr>
          <a:xfrm>
            <a:off x="5867400" y="0"/>
            <a:ext cx="3313562" cy="829524"/>
          </a:xfrm>
          <a:prstGeom prst="rect">
            <a:avLst/>
          </a:prstGeom>
        </p:spPr>
      </p:pic>
      <p:sp>
        <p:nvSpPr>
          <p:cNvPr id="6" name="Title 1">
            <a:extLst>
              <a:ext uri="{FF2B5EF4-FFF2-40B4-BE49-F238E27FC236}">
                <a16:creationId xmlns:a16="http://schemas.microsoft.com/office/drawing/2014/main" xmlns="" id="{CC0E9D83-DE8B-4533-83FE-7C3FCDDC9DB5}"/>
              </a:ext>
            </a:extLst>
          </p:cNvPr>
          <p:cNvSpPr txBox="1">
            <a:spLocks/>
          </p:cNvSpPr>
          <p:nvPr/>
        </p:nvSpPr>
        <p:spPr>
          <a:xfrm>
            <a:off x="304800" y="152400"/>
            <a:ext cx="54102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1F497D">
                    <a:lumMod val="75000"/>
                  </a:srgbClr>
                </a:solidFill>
                <a:effectLst/>
                <a:uLnTx/>
                <a:uFillTx/>
                <a:latin typeface="Constantia" panose="02030602050306030303" pitchFamily="18" charset="0"/>
                <a:ea typeface="+mj-ea"/>
                <a:cs typeface="+mj-cs"/>
              </a:rPr>
              <a:t>Methods</a:t>
            </a:r>
          </a:p>
        </p:txBody>
      </p:sp>
      <p:pic>
        <p:nvPicPr>
          <p:cNvPr id="9" name="Picture 8">
            <a:extLst>
              <a:ext uri="{FF2B5EF4-FFF2-40B4-BE49-F238E27FC236}">
                <a16:creationId xmlns:a16="http://schemas.microsoft.com/office/drawing/2014/main" xmlns="" id="{A610FEE9-C8C6-480D-A2E4-BD61DD546168}"/>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243825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159"/>
            <a:ext cx="7242544" cy="1219199"/>
          </a:xfrm>
        </p:spPr>
        <p:txBody>
          <a:bodyPr>
            <a:noAutofit/>
          </a:bodyPr>
          <a:lstStyle/>
          <a:p>
            <a:pPr algn="l">
              <a:lnSpc>
                <a:spcPct val="85000"/>
              </a:lnSpc>
            </a:pPr>
            <a:r>
              <a:rPr lang="en-US" sz="3200" b="1" dirty="0">
                <a:solidFill>
                  <a:schemeClr val="tx2">
                    <a:lumMod val="50000"/>
                  </a:schemeClr>
                </a:solidFill>
                <a:latin typeface="Constantia" panose="02030602050306030303" pitchFamily="18" charset="0"/>
                <a:ea typeface="+mn-ea"/>
                <a:cs typeface="David" panose="020E0502060401010101" pitchFamily="34" charset="-79"/>
              </a:rPr>
              <a:t>Andean Region HPV Vaccination Programs’ Cost-effectiveness</a:t>
            </a:r>
            <a:endParaRPr lang="en-US" sz="32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594701" y="1070072"/>
            <a:ext cx="5504543" cy="5053843"/>
          </a:xfrm>
        </p:spPr>
        <p:txBody>
          <a:bodyPr>
            <a:normAutofit lnSpcReduction="10000"/>
          </a:bodyPr>
          <a:lstStyle/>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cs typeface="Segoe UI" panose="020B0502040204020203" pitchFamily="34" charset="0"/>
              </a:rPr>
              <a:t>Cost per vaccinated person, and vaccine efficacy for reduction of CC and EGW incidence are major determinants of HPV vaccine cost-effectiveness </a:t>
            </a:r>
            <a:r>
              <a:rPr lang="en-US" sz="2400" b="1" dirty="0">
                <a:solidFill>
                  <a:schemeClr val="tx2">
                    <a:lumMod val="75000"/>
                  </a:schemeClr>
                </a:solidFill>
                <a:cs typeface="Segoe UI" panose="020B0502040204020203" pitchFamily="34" charset="0"/>
              </a:rPr>
              <a:t>(Murillo et al., 2009).</a:t>
            </a:r>
          </a:p>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cs typeface="Segoe UI" panose="020B0502040204020203" pitchFamily="34" charset="0"/>
              </a:rPr>
              <a:t>2vHPV or 4vHPV administered pre-coitarche may reduce CC by 65% in Central and South America </a:t>
            </a:r>
            <a:r>
              <a:rPr lang="en-US" sz="2400" b="1" dirty="0">
                <a:solidFill>
                  <a:schemeClr val="tx2">
                    <a:lumMod val="75000"/>
                  </a:schemeClr>
                </a:solidFill>
                <a:cs typeface="Segoe UI" panose="020B0502040204020203" pitchFamily="34" charset="0"/>
              </a:rPr>
              <a:t>(Murillo et al., 2009).</a:t>
            </a:r>
          </a:p>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cs typeface="Segoe UI" panose="020B0502040204020203" pitchFamily="34" charset="0"/>
              </a:rPr>
              <a:t>The Pan American Health Organization (PAHO) has led HPV cost-effectiveness analysis workshops for all LAC </a:t>
            </a:r>
            <a:r>
              <a:rPr lang="en-US" sz="2400" b="1" dirty="0">
                <a:solidFill>
                  <a:schemeClr val="tx2">
                    <a:lumMod val="75000"/>
                  </a:schemeClr>
                </a:solidFill>
                <a:cs typeface="Segoe UI" panose="020B0502040204020203" pitchFamily="34" charset="0"/>
              </a:rPr>
              <a:t>(Andrus et al., 2008).</a:t>
            </a:r>
          </a:p>
          <a:p>
            <a:pPr marL="0" lvl="1" indent="0">
              <a:lnSpc>
                <a:spcPct val="85000"/>
              </a:lnSpc>
              <a:spcBef>
                <a:spcPts val="300"/>
              </a:spcBef>
              <a:buNone/>
            </a:pPr>
            <a:endParaRPr lang="en-US" dirty="0"/>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29400"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pic>
        <p:nvPicPr>
          <p:cNvPr id="8" name="Picture 7">
            <a:extLst>
              <a:ext uri="{FF2B5EF4-FFF2-40B4-BE49-F238E27FC236}">
                <a16:creationId xmlns:a16="http://schemas.microsoft.com/office/drawing/2014/main" xmlns="" id="{C269DB5A-6907-4375-B777-1D2610D97EC9}"/>
              </a:ext>
            </a:extLst>
          </p:cNvPr>
          <p:cNvPicPr>
            <a:picLocks noChangeAspect="1"/>
          </p:cNvPicPr>
          <p:nvPr/>
        </p:nvPicPr>
        <p:blipFill>
          <a:blip r:embed="rId4"/>
          <a:stretch>
            <a:fillRect/>
          </a:stretch>
        </p:blipFill>
        <p:spPr>
          <a:xfrm rot="16200000">
            <a:off x="-389208" y="2245298"/>
            <a:ext cx="4554702" cy="3264501"/>
          </a:xfrm>
          <a:prstGeom prst="rect">
            <a:avLst/>
          </a:prstGeom>
        </p:spPr>
      </p:pic>
      <p:sp>
        <p:nvSpPr>
          <p:cNvPr id="10" name="Rectangle 9">
            <a:extLst>
              <a:ext uri="{FF2B5EF4-FFF2-40B4-BE49-F238E27FC236}">
                <a16:creationId xmlns:a16="http://schemas.microsoft.com/office/drawing/2014/main" xmlns="" id="{2F7ADE15-B11E-4FA0-9083-D58C3B011BC1}"/>
              </a:ext>
            </a:extLst>
          </p:cNvPr>
          <p:cNvSpPr/>
          <p:nvPr/>
        </p:nvSpPr>
        <p:spPr>
          <a:xfrm rot="16200000">
            <a:off x="-363157" y="2852365"/>
            <a:ext cx="4572000" cy="3445815"/>
          </a:xfrm>
          <a:prstGeom prst="rect">
            <a:avLst/>
          </a:prstGeom>
        </p:spPr>
        <p:txBody>
          <a:bodyPr>
            <a:spAutoFit/>
          </a:bodyPr>
          <a:lstStyle/>
          <a:p>
            <a:pPr>
              <a:lnSpc>
                <a:spcPct val="80000"/>
              </a:lnSpc>
            </a:pPr>
            <a:r>
              <a:rPr lang="en-US" sz="1600" b="1" dirty="0"/>
              <a:t>HPV-16</a:t>
            </a:r>
          </a:p>
          <a:p>
            <a:pPr>
              <a:lnSpc>
                <a:spcPct val="80000"/>
              </a:lnSpc>
            </a:pPr>
            <a:r>
              <a:rPr lang="en-US" sz="1600" b="1" dirty="0"/>
              <a:t>HPV-18</a:t>
            </a:r>
          </a:p>
          <a:p>
            <a:pPr>
              <a:lnSpc>
                <a:spcPct val="80000"/>
              </a:lnSpc>
            </a:pPr>
            <a:r>
              <a:rPr lang="en-US" sz="1600" b="1" dirty="0"/>
              <a:t>HPV-45</a:t>
            </a:r>
          </a:p>
          <a:p>
            <a:pPr>
              <a:lnSpc>
                <a:spcPct val="80000"/>
              </a:lnSpc>
            </a:pPr>
            <a:r>
              <a:rPr lang="en-US" sz="1600" b="1" dirty="0"/>
              <a:t>HPV-58</a:t>
            </a:r>
          </a:p>
          <a:p>
            <a:pPr>
              <a:lnSpc>
                <a:spcPct val="80000"/>
              </a:lnSpc>
            </a:pPr>
            <a:r>
              <a:rPr lang="en-US" sz="1600" b="1" dirty="0"/>
              <a:t>HPV-31</a:t>
            </a:r>
          </a:p>
          <a:p>
            <a:pPr>
              <a:lnSpc>
                <a:spcPct val="80000"/>
              </a:lnSpc>
            </a:pPr>
            <a:r>
              <a:rPr lang="en-US" sz="1600" b="1" dirty="0"/>
              <a:t>HPV-33</a:t>
            </a:r>
          </a:p>
          <a:p>
            <a:pPr>
              <a:lnSpc>
                <a:spcPct val="80000"/>
              </a:lnSpc>
            </a:pPr>
            <a:r>
              <a:rPr lang="en-US" sz="1600" b="1" dirty="0"/>
              <a:t>HPV-56</a:t>
            </a:r>
          </a:p>
          <a:p>
            <a:pPr>
              <a:lnSpc>
                <a:spcPct val="80000"/>
              </a:lnSpc>
            </a:pPr>
            <a:r>
              <a:rPr lang="en-US" sz="1600" b="1" dirty="0"/>
              <a:t>HPV-59</a:t>
            </a:r>
          </a:p>
          <a:p>
            <a:pPr>
              <a:lnSpc>
                <a:spcPct val="80000"/>
              </a:lnSpc>
            </a:pPr>
            <a:r>
              <a:rPr lang="en-US" sz="1600" b="1" dirty="0"/>
              <a:t>HPV-51</a:t>
            </a:r>
          </a:p>
          <a:p>
            <a:pPr>
              <a:lnSpc>
                <a:spcPct val="80000"/>
              </a:lnSpc>
            </a:pPr>
            <a:r>
              <a:rPr lang="en-US" sz="1600" b="1" dirty="0"/>
              <a:t>HPV-35</a:t>
            </a:r>
          </a:p>
          <a:p>
            <a:pPr>
              <a:lnSpc>
                <a:spcPct val="80000"/>
              </a:lnSpc>
            </a:pPr>
            <a:r>
              <a:rPr lang="en-US" sz="1600" b="1" dirty="0"/>
              <a:t>HPV-66</a:t>
            </a:r>
          </a:p>
          <a:p>
            <a:pPr>
              <a:lnSpc>
                <a:spcPct val="80000"/>
              </a:lnSpc>
            </a:pPr>
            <a:r>
              <a:rPr lang="en-US" sz="1600" b="1" dirty="0"/>
              <a:t>HPV-68</a:t>
            </a:r>
          </a:p>
          <a:p>
            <a:pPr>
              <a:lnSpc>
                <a:spcPct val="80000"/>
              </a:lnSpc>
            </a:pPr>
            <a:r>
              <a:rPr lang="en-US" sz="1600" b="1" dirty="0"/>
              <a:t>HPV-52</a:t>
            </a:r>
          </a:p>
          <a:p>
            <a:pPr>
              <a:lnSpc>
                <a:spcPct val="80000"/>
              </a:lnSpc>
            </a:pPr>
            <a:r>
              <a:rPr lang="en-US" sz="1600" b="1" dirty="0"/>
              <a:t>HPV-39</a:t>
            </a:r>
          </a:p>
          <a:p>
            <a:pPr>
              <a:lnSpc>
                <a:spcPct val="80000"/>
              </a:lnSpc>
            </a:pPr>
            <a:r>
              <a:rPr lang="en-US" sz="1600" b="1" dirty="0"/>
              <a:t>HPV-53</a:t>
            </a:r>
          </a:p>
          <a:p>
            <a:pPr>
              <a:lnSpc>
                <a:spcPct val="80000"/>
              </a:lnSpc>
            </a:pPr>
            <a:r>
              <a:rPr lang="en-US" sz="1600" b="1" dirty="0"/>
              <a:t>HPV-82</a:t>
            </a:r>
          </a:p>
          <a:p>
            <a:pPr>
              <a:lnSpc>
                <a:spcPct val="80000"/>
              </a:lnSpc>
            </a:pPr>
            <a:r>
              <a:rPr lang="en-US" sz="1600" b="1" dirty="0"/>
              <a:t>HPV-44</a:t>
            </a:r>
          </a:p>
        </p:txBody>
      </p:sp>
      <p:sp>
        <p:nvSpPr>
          <p:cNvPr id="11" name="Rectangle 10">
            <a:extLst>
              <a:ext uri="{FF2B5EF4-FFF2-40B4-BE49-F238E27FC236}">
                <a16:creationId xmlns:a16="http://schemas.microsoft.com/office/drawing/2014/main" xmlns="" id="{DCA81183-5C56-457F-9CAE-819345FE7BDE}"/>
              </a:ext>
            </a:extLst>
          </p:cNvPr>
          <p:cNvSpPr/>
          <p:nvPr/>
        </p:nvSpPr>
        <p:spPr>
          <a:xfrm rot="16200000">
            <a:off x="-46688" y="62674"/>
            <a:ext cx="3983605" cy="3440942"/>
          </a:xfrm>
          <a:prstGeom prst="rect">
            <a:avLst/>
          </a:prstGeom>
        </p:spPr>
        <p:txBody>
          <a:bodyPr wrap="square">
            <a:spAutoFit/>
          </a:bodyPr>
          <a:lstStyle/>
          <a:p>
            <a:pPr>
              <a:lnSpc>
                <a:spcPct val="80000"/>
              </a:lnSpc>
            </a:pPr>
            <a:r>
              <a:rPr lang="en-US" sz="1600" b="1" dirty="0"/>
              <a:t>50.5</a:t>
            </a:r>
          </a:p>
          <a:p>
            <a:pPr>
              <a:lnSpc>
                <a:spcPct val="80000"/>
              </a:lnSpc>
            </a:pPr>
            <a:r>
              <a:rPr lang="en-US" sz="1600" b="1" dirty="0"/>
              <a:t>           63.2</a:t>
            </a:r>
          </a:p>
          <a:p>
            <a:pPr>
              <a:lnSpc>
                <a:spcPct val="80000"/>
              </a:lnSpc>
            </a:pPr>
            <a:r>
              <a:rPr lang="en-US" sz="1600" b="1" dirty="0"/>
              <a:t>                   71.4</a:t>
            </a:r>
          </a:p>
          <a:p>
            <a:pPr>
              <a:lnSpc>
                <a:spcPct val="80000"/>
              </a:lnSpc>
            </a:pPr>
            <a:r>
              <a:rPr lang="en-US" sz="1600" b="1" dirty="0"/>
              <a:t>                          77.3</a:t>
            </a:r>
          </a:p>
          <a:p>
            <a:pPr>
              <a:lnSpc>
                <a:spcPct val="80000"/>
              </a:lnSpc>
            </a:pPr>
            <a:r>
              <a:rPr lang="en-US" sz="1600" b="1" dirty="0"/>
              <a:t>                               82.7</a:t>
            </a:r>
          </a:p>
          <a:p>
            <a:pPr>
              <a:lnSpc>
                <a:spcPct val="80000"/>
              </a:lnSpc>
            </a:pPr>
            <a:r>
              <a:rPr lang="en-US" sz="1600" b="1" dirty="0"/>
              <a:t>                                   86.6</a:t>
            </a:r>
          </a:p>
          <a:p>
            <a:pPr>
              <a:lnSpc>
                <a:spcPct val="80000"/>
              </a:lnSpc>
            </a:pPr>
            <a:r>
              <a:rPr lang="en-US" sz="1600" b="1" dirty="0"/>
              <a:t>                                      89.3</a:t>
            </a:r>
          </a:p>
          <a:p>
            <a:pPr>
              <a:lnSpc>
                <a:spcPct val="80000"/>
              </a:lnSpc>
            </a:pPr>
            <a:r>
              <a:rPr lang="en-US" sz="1600" b="1" dirty="0"/>
              <a:t>                                         91.9</a:t>
            </a:r>
          </a:p>
          <a:p>
            <a:pPr>
              <a:lnSpc>
                <a:spcPct val="80000"/>
              </a:lnSpc>
            </a:pPr>
            <a:r>
              <a:rPr lang="en-US" sz="1600" b="1" dirty="0"/>
              <a:t>                                           93.8</a:t>
            </a:r>
          </a:p>
          <a:p>
            <a:pPr>
              <a:lnSpc>
                <a:spcPct val="80000"/>
              </a:lnSpc>
            </a:pPr>
            <a:r>
              <a:rPr lang="en-US" sz="1600" b="1" dirty="0"/>
              <a:t>                                            95.3</a:t>
            </a:r>
          </a:p>
          <a:p>
            <a:pPr>
              <a:lnSpc>
                <a:spcPct val="80000"/>
              </a:lnSpc>
            </a:pPr>
            <a:r>
              <a:rPr lang="en-US" sz="1600" b="1" dirty="0"/>
              <a:t>                                             96.6</a:t>
            </a:r>
          </a:p>
          <a:p>
            <a:pPr>
              <a:lnSpc>
                <a:spcPct val="80000"/>
              </a:lnSpc>
            </a:pPr>
            <a:r>
              <a:rPr lang="en-US" sz="1600" b="1" dirty="0"/>
              <a:t>                                              97.8</a:t>
            </a:r>
          </a:p>
          <a:p>
            <a:pPr>
              <a:lnSpc>
                <a:spcPct val="80000"/>
              </a:lnSpc>
            </a:pPr>
            <a:r>
              <a:rPr lang="en-US" sz="1600" b="1" dirty="0"/>
              <a:t>                                               98.8</a:t>
            </a:r>
          </a:p>
          <a:p>
            <a:pPr>
              <a:lnSpc>
                <a:spcPct val="80000"/>
              </a:lnSpc>
            </a:pPr>
            <a:r>
              <a:rPr lang="en-US" sz="1600" b="1" dirty="0"/>
              <a:t>                                               99.1</a:t>
            </a:r>
          </a:p>
          <a:p>
            <a:pPr>
              <a:lnSpc>
                <a:spcPct val="80000"/>
              </a:lnSpc>
            </a:pPr>
            <a:r>
              <a:rPr lang="en-US" sz="1600" b="1" dirty="0"/>
              <a:t>                                                99.4</a:t>
            </a:r>
          </a:p>
          <a:p>
            <a:pPr>
              <a:lnSpc>
                <a:spcPct val="80000"/>
              </a:lnSpc>
            </a:pPr>
            <a:r>
              <a:rPr lang="en-US" sz="1600" b="1" dirty="0"/>
              <a:t>                                               99.7</a:t>
            </a:r>
          </a:p>
          <a:p>
            <a:pPr>
              <a:lnSpc>
                <a:spcPct val="80000"/>
              </a:lnSpc>
            </a:pPr>
            <a:r>
              <a:rPr lang="en-US" sz="1600" b="1" dirty="0"/>
              <a:t>                                                     </a:t>
            </a:r>
          </a:p>
        </p:txBody>
      </p:sp>
      <p:sp>
        <p:nvSpPr>
          <p:cNvPr id="12" name="Rectangle 11">
            <a:extLst>
              <a:ext uri="{FF2B5EF4-FFF2-40B4-BE49-F238E27FC236}">
                <a16:creationId xmlns:a16="http://schemas.microsoft.com/office/drawing/2014/main" xmlns="" id="{A9CF472A-69BE-41FE-AABD-90EFC706657C}"/>
              </a:ext>
            </a:extLst>
          </p:cNvPr>
          <p:cNvSpPr/>
          <p:nvPr/>
        </p:nvSpPr>
        <p:spPr>
          <a:xfrm>
            <a:off x="3515801" y="6166154"/>
            <a:ext cx="4859984" cy="563231"/>
          </a:xfrm>
          <a:prstGeom prst="rect">
            <a:avLst/>
          </a:prstGeom>
        </p:spPr>
        <p:txBody>
          <a:bodyPr wrap="square">
            <a:spAutoFit/>
          </a:bodyPr>
          <a:lstStyle/>
          <a:p>
            <a:pPr>
              <a:lnSpc>
                <a:spcPct val="85000"/>
              </a:lnSpc>
            </a:pPr>
            <a:r>
              <a:rPr lang="en-US" b="1" dirty="0">
                <a:solidFill>
                  <a:schemeClr val="tx2">
                    <a:lumMod val="50000"/>
                  </a:schemeClr>
                </a:solidFill>
                <a:latin typeface="Minion-Regular"/>
              </a:rPr>
              <a:t>Cumulative % of CC cases attributable to specific single or multiple HPV types (Murillo et al., 2009)</a:t>
            </a:r>
            <a:endParaRPr lang="en-US" b="1" dirty="0">
              <a:solidFill>
                <a:schemeClr val="tx2">
                  <a:lumMod val="50000"/>
                </a:schemeClr>
              </a:solidFill>
            </a:endParaRPr>
          </a:p>
        </p:txBody>
      </p:sp>
      <p:sp>
        <p:nvSpPr>
          <p:cNvPr id="13" name="Rectangle 12">
            <a:extLst>
              <a:ext uri="{FF2B5EF4-FFF2-40B4-BE49-F238E27FC236}">
                <a16:creationId xmlns:a16="http://schemas.microsoft.com/office/drawing/2014/main" xmlns="" id="{7558A4E1-1BEC-46C3-B6B8-098419B5922A}"/>
              </a:ext>
            </a:extLst>
          </p:cNvPr>
          <p:cNvSpPr/>
          <p:nvPr/>
        </p:nvSpPr>
        <p:spPr>
          <a:xfrm>
            <a:off x="3413365" y="1496896"/>
            <a:ext cx="464773" cy="4761303"/>
          </a:xfrm>
          <a:prstGeom prst="rect">
            <a:avLst/>
          </a:prstGeom>
        </p:spPr>
        <p:txBody>
          <a:bodyPr wrap="square">
            <a:spAutoFit/>
          </a:bodyPr>
          <a:lstStyle/>
          <a:p>
            <a:pPr>
              <a:lnSpc>
                <a:spcPct val="85000"/>
              </a:lnSpc>
            </a:pPr>
            <a:r>
              <a:rPr lang="en-US" sz="1400" b="1" dirty="0"/>
              <a:t>100</a:t>
            </a:r>
          </a:p>
          <a:p>
            <a:pPr>
              <a:lnSpc>
                <a:spcPct val="85000"/>
              </a:lnSpc>
            </a:pPr>
            <a:endParaRPr lang="en-US" sz="1400" b="1" dirty="0"/>
          </a:p>
          <a:p>
            <a:pPr>
              <a:lnSpc>
                <a:spcPct val="85000"/>
              </a:lnSpc>
            </a:pPr>
            <a:endParaRPr lang="en-US" sz="1400" b="1" dirty="0"/>
          </a:p>
          <a:p>
            <a:pPr>
              <a:lnSpc>
                <a:spcPct val="85000"/>
              </a:lnSpc>
            </a:pPr>
            <a:endParaRPr lang="en-US" sz="1400" b="1" dirty="0"/>
          </a:p>
          <a:p>
            <a:pPr>
              <a:lnSpc>
                <a:spcPct val="50000"/>
              </a:lnSpc>
            </a:pPr>
            <a:r>
              <a:rPr lang="en-US" sz="1400" b="1" dirty="0"/>
              <a:t>  </a:t>
            </a:r>
          </a:p>
          <a:p>
            <a:pPr>
              <a:lnSpc>
                <a:spcPct val="90000"/>
              </a:lnSpc>
              <a:spcBef>
                <a:spcPts val="600"/>
              </a:spcBef>
            </a:pPr>
            <a:r>
              <a:rPr lang="en-US" sz="1400" b="1" dirty="0"/>
              <a:t>80   </a:t>
            </a:r>
          </a:p>
          <a:p>
            <a:pPr>
              <a:lnSpc>
                <a:spcPct val="90000"/>
              </a:lnSpc>
              <a:spcBef>
                <a:spcPts val="600"/>
              </a:spcBef>
            </a:pPr>
            <a:endParaRPr lang="en-US" sz="1400" b="1" dirty="0"/>
          </a:p>
          <a:p>
            <a:pPr>
              <a:lnSpc>
                <a:spcPct val="90000"/>
              </a:lnSpc>
              <a:spcBef>
                <a:spcPts val="600"/>
              </a:spcBef>
            </a:pPr>
            <a:endParaRPr lang="en-US" sz="1400" b="1" dirty="0"/>
          </a:p>
          <a:p>
            <a:pPr>
              <a:lnSpc>
                <a:spcPct val="90000"/>
              </a:lnSpc>
              <a:spcBef>
                <a:spcPts val="1200"/>
              </a:spcBef>
            </a:pPr>
            <a:r>
              <a:rPr lang="en-US" sz="1400" b="1" dirty="0"/>
              <a:t>60</a:t>
            </a:r>
          </a:p>
          <a:p>
            <a:pPr>
              <a:lnSpc>
                <a:spcPct val="90000"/>
              </a:lnSpc>
              <a:spcBef>
                <a:spcPts val="600"/>
              </a:spcBef>
            </a:pPr>
            <a:endParaRPr lang="en-US" sz="1400" b="1" dirty="0"/>
          </a:p>
          <a:p>
            <a:pPr>
              <a:lnSpc>
                <a:spcPct val="90000"/>
              </a:lnSpc>
              <a:spcBef>
                <a:spcPts val="600"/>
              </a:spcBef>
            </a:pPr>
            <a:r>
              <a:rPr lang="en-US" sz="1400" b="1" dirty="0"/>
              <a:t>   </a:t>
            </a:r>
          </a:p>
          <a:p>
            <a:pPr>
              <a:lnSpc>
                <a:spcPct val="90000"/>
              </a:lnSpc>
              <a:spcBef>
                <a:spcPts val="1200"/>
              </a:spcBef>
            </a:pPr>
            <a:r>
              <a:rPr lang="en-US" sz="1400" b="1" dirty="0"/>
              <a:t>40</a:t>
            </a:r>
          </a:p>
          <a:p>
            <a:pPr>
              <a:lnSpc>
                <a:spcPct val="90000"/>
              </a:lnSpc>
              <a:spcBef>
                <a:spcPts val="600"/>
              </a:spcBef>
            </a:pPr>
            <a:endParaRPr lang="en-US" sz="1400" b="1" dirty="0"/>
          </a:p>
          <a:p>
            <a:pPr>
              <a:lnSpc>
                <a:spcPct val="90000"/>
              </a:lnSpc>
              <a:spcBef>
                <a:spcPts val="600"/>
              </a:spcBef>
            </a:pPr>
            <a:r>
              <a:rPr lang="en-US" sz="1400" b="1" dirty="0"/>
              <a:t> </a:t>
            </a:r>
          </a:p>
          <a:p>
            <a:pPr>
              <a:lnSpc>
                <a:spcPct val="90000"/>
              </a:lnSpc>
              <a:spcBef>
                <a:spcPts val="1200"/>
              </a:spcBef>
            </a:pPr>
            <a:r>
              <a:rPr lang="en-US" sz="1400" b="1" dirty="0"/>
              <a:t>20</a:t>
            </a:r>
          </a:p>
          <a:p>
            <a:pPr>
              <a:lnSpc>
                <a:spcPct val="90000"/>
              </a:lnSpc>
              <a:spcBef>
                <a:spcPts val="600"/>
              </a:spcBef>
            </a:pPr>
            <a:endParaRPr lang="en-US" sz="1400" b="1" dirty="0"/>
          </a:p>
          <a:p>
            <a:pPr>
              <a:lnSpc>
                <a:spcPct val="90000"/>
              </a:lnSpc>
              <a:spcBef>
                <a:spcPts val="600"/>
              </a:spcBef>
            </a:pPr>
            <a:r>
              <a:rPr lang="en-US" sz="1400" b="1" dirty="0"/>
              <a:t> </a:t>
            </a:r>
          </a:p>
          <a:p>
            <a:pPr>
              <a:lnSpc>
                <a:spcPct val="90000"/>
              </a:lnSpc>
              <a:spcBef>
                <a:spcPts val="1200"/>
              </a:spcBef>
            </a:pPr>
            <a:r>
              <a:rPr lang="en-US" sz="1400" b="1" dirty="0"/>
              <a:t>0</a:t>
            </a:r>
          </a:p>
        </p:txBody>
      </p:sp>
    </p:spTree>
    <p:extLst>
      <p:ext uri="{BB962C8B-B14F-4D97-AF65-F5344CB8AC3E}">
        <p14:creationId xmlns:p14="http://schemas.microsoft.com/office/powerpoint/2010/main" val="2362499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159"/>
            <a:ext cx="7242544" cy="1219199"/>
          </a:xfrm>
        </p:spPr>
        <p:txBody>
          <a:bodyPr>
            <a:noAutofit/>
          </a:bodyPr>
          <a:lstStyle/>
          <a:p>
            <a:pPr algn="l">
              <a:lnSpc>
                <a:spcPct val="85000"/>
              </a:lnSpc>
            </a:pPr>
            <a:r>
              <a:rPr lang="en-US" sz="3200" b="1" dirty="0">
                <a:solidFill>
                  <a:schemeClr val="tx2">
                    <a:lumMod val="50000"/>
                  </a:schemeClr>
                </a:solidFill>
                <a:latin typeface="Constantia" panose="02030602050306030303" pitchFamily="18" charset="0"/>
                <a:ea typeface="+mn-ea"/>
                <a:cs typeface="David" panose="020E0502060401010101" pitchFamily="34" charset="-79"/>
              </a:rPr>
              <a:t>Andean Region HPV Vaccination Programs’ Cost-effectiveness</a:t>
            </a:r>
            <a:endParaRPr lang="en-US" sz="32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9314" y="1066800"/>
            <a:ext cx="8596086" cy="4830763"/>
          </a:xfrm>
        </p:spPr>
        <p:txBody>
          <a:bodyPr>
            <a:normAutofit lnSpcReduction="10000"/>
          </a:bodyPr>
          <a:lstStyle/>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One of 5 blinded, placebo-controlled 3-dose international clinical trials of 4vHPV included 725 female Colombians and 393 female Peruvians aged 9-24-years-old who received 4vHPV </a:t>
            </a:r>
            <a:r>
              <a:rPr lang="en-US" sz="2400" b="1" dirty="0">
                <a:solidFill>
                  <a:schemeClr val="tx2">
                    <a:lumMod val="75000"/>
                  </a:schemeClr>
                </a:solidFill>
                <a:latin typeface="Calibri" panose="020F0502020204030204" pitchFamily="34" charset="0"/>
                <a:cs typeface="Calibri" panose="020F0502020204030204" pitchFamily="34" charset="0"/>
              </a:rPr>
              <a:t>(Perez et al., 2008). </a:t>
            </a:r>
          </a:p>
          <a:p>
            <a:pPr marL="365760" lvl="2" indent="-182880">
              <a:lnSpc>
                <a:spcPct val="8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Placebo adjuvant aluminum vaccine was received by 637 female Colombians and 374 female Peruvians. </a:t>
            </a:r>
          </a:p>
          <a:p>
            <a:pPr marL="365760" lvl="2" indent="-182880">
              <a:lnSpc>
                <a:spcPct val="8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At 7 months post vaccination series, the per protocol efficacy population (PPE) achieved 92.8% efficacy against cervical intraepithelial neoplasia grade 1 (CIN1) or worse, 95.3% efficacy against cervical intraepithelial neoplasia grade 2 (CIN2) or worse, 92.5% efficacy against CIN3, and 100% efficacy against EGW. </a:t>
            </a:r>
          </a:p>
          <a:p>
            <a:pPr marL="365760" lvl="2" indent="-182880">
              <a:lnSpc>
                <a:spcPct val="8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Forty-three Colombians out of 6,004 total participants received HPV-16 monovalent vaccine. </a:t>
            </a:r>
          </a:p>
          <a:p>
            <a:pPr marL="365760" lvl="2" indent="-182880">
              <a:lnSpc>
                <a:spcPct val="8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Pain, swelling, and erythema were the three most common adverse events </a:t>
            </a:r>
            <a:r>
              <a:rPr lang="en-US" sz="2000" b="1" dirty="0">
                <a:solidFill>
                  <a:schemeClr val="tx2">
                    <a:lumMod val="75000"/>
                  </a:schemeClr>
                </a:solidFill>
                <a:latin typeface="Calibri" panose="020F0502020204030204" pitchFamily="34" charset="0"/>
                <a:cs typeface="Calibri" panose="020F0502020204030204" pitchFamily="34" charset="0"/>
              </a:rPr>
              <a:t>(Andrus et al., 2008; Perez et al., 2008).</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29400"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38623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159"/>
            <a:ext cx="7242544" cy="1219199"/>
          </a:xfrm>
        </p:spPr>
        <p:txBody>
          <a:bodyPr>
            <a:noAutofit/>
          </a:bodyPr>
          <a:lstStyle/>
          <a:p>
            <a:pPr algn="l">
              <a:lnSpc>
                <a:spcPct val="85000"/>
              </a:lnSpc>
            </a:pPr>
            <a:r>
              <a:rPr lang="en-US" sz="3200" b="1" dirty="0">
                <a:solidFill>
                  <a:schemeClr val="tx2">
                    <a:lumMod val="50000"/>
                  </a:schemeClr>
                </a:solidFill>
                <a:latin typeface="Constantia" panose="02030602050306030303" pitchFamily="18" charset="0"/>
                <a:ea typeface="+mn-ea"/>
                <a:cs typeface="David" panose="020E0502060401010101" pitchFamily="34" charset="-79"/>
              </a:rPr>
              <a:t>Andean Region HPV Vaccination Programs’ Cost-effectiveness</a:t>
            </a:r>
            <a:endParaRPr lang="en-US" sz="32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04800" y="1053343"/>
            <a:ext cx="8686800" cy="1481977"/>
          </a:xfrm>
        </p:spPr>
        <p:txBody>
          <a:bodyPr>
            <a:normAutofit/>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While 2vHPV and 4vHPV have similar efficacy for HPV-16 and -18 etiologic CC and CIN1-3, 2vHPV has twice the effectiveness of 4vHPV against other HPV-type etiologic CC and CIN1-3 </a:t>
            </a:r>
            <a:r>
              <a:rPr lang="en-US" sz="2000" b="1" dirty="0">
                <a:solidFill>
                  <a:schemeClr val="tx2">
                    <a:lumMod val="75000"/>
                  </a:schemeClr>
                </a:solidFill>
                <a:latin typeface="Calibri" panose="020F0502020204030204" pitchFamily="34" charset="0"/>
                <a:cs typeface="Calibri" panose="020F0502020204030204" pitchFamily="34" charset="0"/>
              </a:rPr>
              <a:t>(Gomez et al., 2014).</a:t>
            </a: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23492" y="-26159"/>
            <a:ext cx="2551562" cy="638763"/>
          </a:xfrm>
          <a:prstGeom prst="rect">
            <a:avLst/>
          </a:prstGeom>
        </p:spPr>
      </p:pic>
      <p:sp>
        <p:nvSpPr>
          <p:cNvPr id="7" name="Rectangle 6">
            <a:extLst>
              <a:ext uri="{FF2B5EF4-FFF2-40B4-BE49-F238E27FC236}">
                <a16:creationId xmlns:a16="http://schemas.microsoft.com/office/drawing/2014/main" xmlns="" id="{7F91653E-C108-4581-B298-1E4AC7D23039}"/>
              </a:ext>
            </a:extLst>
          </p:cNvPr>
          <p:cNvSpPr/>
          <p:nvPr/>
        </p:nvSpPr>
        <p:spPr>
          <a:xfrm>
            <a:off x="304800" y="2292972"/>
            <a:ext cx="3733800" cy="4382738"/>
          </a:xfrm>
          <a:prstGeom prst="rect">
            <a:avLst/>
          </a:prstGeom>
        </p:spPr>
        <p:txBody>
          <a:bodyPr wrap="square">
            <a:spAutoFit/>
          </a:bodyPr>
          <a:lstStyle/>
          <a:p>
            <a:pPr marL="182880" lvl="1" indent="-182880">
              <a:lnSpc>
                <a:spcPct val="85000"/>
              </a:lnSpc>
              <a:spcBef>
                <a:spcPts val="300"/>
              </a:spcBef>
              <a:buFont typeface="Arial" panose="020B0604020202020204" pitchFamily="34" charset="0"/>
              <a:buChar char="•"/>
            </a:pPr>
            <a:r>
              <a:rPr lang="en-US" sz="2400" b="1" dirty="0">
                <a:solidFill>
                  <a:srgbClr val="1F497D">
                    <a:lumMod val="75000"/>
                  </a:srgbClr>
                </a:solidFill>
                <a:latin typeface="Calibri" panose="020F0502020204030204" pitchFamily="34" charset="0"/>
                <a:cs typeface="Calibri" panose="020F0502020204030204" pitchFamily="34" charset="0"/>
              </a:rPr>
              <a:t>As HPV-18 occurs in only 2.8% of female Ecuadorian HPV-positive specimens, and HPV-6, -11, 16 and -18 occur .52-.67 times less often in Colombia than in the United States, 2vHPV with double the non-HPV-16 and -18 effectiveness, may be more cost-effective in Colombia and Ecuador than 4vHPV </a:t>
            </a:r>
            <a:r>
              <a:rPr lang="en-US" sz="2000" b="1" dirty="0">
                <a:solidFill>
                  <a:srgbClr val="1F497D">
                    <a:lumMod val="75000"/>
                  </a:srgbClr>
                </a:solidFill>
                <a:latin typeface="Calibri" panose="020F0502020204030204" pitchFamily="34" charset="0"/>
                <a:cs typeface="Calibri" panose="020F0502020204030204" pitchFamily="34" charset="0"/>
              </a:rPr>
              <a:t>(</a:t>
            </a:r>
            <a:r>
              <a:rPr lang="en-US" sz="2000" b="1" dirty="0" err="1">
                <a:solidFill>
                  <a:srgbClr val="1F497D">
                    <a:lumMod val="75000"/>
                  </a:srgbClr>
                </a:solidFill>
                <a:latin typeface="Calibri" panose="020F0502020204030204" pitchFamily="34" charset="0"/>
                <a:cs typeface="Calibri" panose="020F0502020204030204" pitchFamily="34" charset="0"/>
              </a:rPr>
              <a:t>Mejía</a:t>
            </a:r>
            <a:r>
              <a:rPr lang="en-US" sz="2000" b="1" dirty="0">
                <a:solidFill>
                  <a:srgbClr val="1F497D">
                    <a:lumMod val="75000"/>
                  </a:srgbClr>
                </a:solidFill>
                <a:latin typeface="Calibri" panose="020F0502020204030204" pitchFamily="34" charset="0"/>
                <a:cs typeface="Calibri" panose="020F0502020204030204" pitchFamily="34" charset="0"/>
              </a:rPr>
              <a:t> et al., 2016; </a:t>
            </a:r>
            <a:r>
              <a:rPr lang="en-US" sz="2000" b="1" dirty="0" err="1">
                <a:solidFill>
                  <a:srgbClr val="1F497D">
                    <a:lumMod val="75000"/>
                  </a:srgbClr>
                </a:solidFill>
                <a:latin typeface="Calibri" panose="020F0502020204030204" pitchFamily="34" charset="0"/>
                <a:cs typeface="Calibri" panose="020F0502020204030204" pitchFamily="34" charset="0"/>
              </a:rPr>
              <a:t>Velicer</a:t>
            </a:r>
            <a:r>
              <a:rPr lang="en-US" sz="2000" b="1" dirty="0">
                <a:solidFill>
                  <a:srgbClr val="1F497D">
                    <a:lumMod val="75000"/>
                  </a:srgbClr>
                </a:solidFill>
                <a:latin typeface="Calibri" panose="020F0502020204030204" pitchFamily="34" charset="0"/>
                <a:cs typeface="Calibri" panose="020F0502020204030204" pitchFamily="34" charset="0"/>
              </a:rPr>
              <a:t> et al., 2009). </a:t>
            </a:r>
            <a:endParaRPr lang="en-US" sz="2000" dirty="0">
              <a:solidFill>
                <a:prstClr val="black"/>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xmlns="" id="{8967ACA9-911E-47E2-974F-4452731E9DC4}"/>
              </a:ext>
            </a:extLst>
          </p:cNvPr>
          <p:cNvPicPr>
            <a:picLocks noChangeAspect="1"/>
          </p:cNvPicPr>
          <p:nvPr/>
        </p:nvPicPr>
        <p:blipFill>
          <a:blip r:embed="rId3"/>
          <a:stretch>
            <a:fillRect/>
          </a:stretch>
        </p:blipFill>
        <p:spPr>
          <a:xfrm>
            <a:off x="3962400" y="2075957"/>
            <a:ext cx="5196114" cy="4302802"/>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4"/>
          <a:stretch>
            <a:fillRect/>
          </a:stretch>
        </p:blipFill>
        <p:spPr>
          <a:xfrm>
            <a:off x="8401957" y="6260359"/>
            <a:ext cx="722086" cy="601686"/>
          </a:xfrm>
          <a:prstGeom prst="rect">
            <a:avLst/>
          </a:prstGeom>
        </p:spPr>
      </p:pic>
      <p:sp>
        <p:nvSpPr>
          <p:cNvPr id="8" name="Rectangle 7">
            <a:extLst>
              <a:ext uri="{FF2B5EF4-FFF2-40B4-BE49-F238E27FC236}">
                <a16:creationId xmlns:a16="http://schemas.microsoft.com/office/drawing/2014/main" xmlns="" id="{2978FF6B-0FB8-4C12-8067-22EA57FC22E8}"/>
              </a:ext>
            </a:extLst>
          </p:cNvPr>
          <p:cNvSpPr/>
          <p:nvPr/>
        </p:nvSpPr>
        <p:spPr>
          <a:xfrm>
            <a:off x="3761136" y="5826333"/>
            <a:ext cx="3601276" cy="769441"/>
          </a:xfrm>
          <a:prstGeom prst="rect">
            <a:avLst/>
          </a:prstGeom>
        </p:spPr>
        <p:txBody>
          <a:bodyPr wrap="square">
            <a:spAutoFit/>
          </a:bodyPr>
          <a:lstStyle/>
          <a:p>
            <a:pPr algn="r"/>
            <a:r>
              <a:rPr lang="en-US" sz="2400" b="1" dirty="0">
                <a:solidFill>
                  <a:schemeClr val="tx2">
                    <a:lumMod val="75000"/>
                  </a:schemeClr>
                </a:solidFill>
                <a:latin typeface="Calibri" panose="020F0502020204030204" pitchFamily="34" charset="0"/>
                <a:cs typeface="Calibri" panose="020F0502020204030204" pitchFamily="34" charset="0"/>
              </a:rPr>
              <a:t>Markov CC Model</a:t>
            </a:r>
          </a:p>
          <a:p>
            <a:pPr algn="r"/>
            <a:r>
              <a:rPr lang="en-US" sz="2000" b="1" dirty="0">
                <a:solidFill>
                  <a:schemeClr val="tx2">
                    <a:lumMod val="75000"/>
                  </a:schemeClr>
                </a:solidFill>
                <a:latin typeface="Calibri" panose="020F0502020204030204" pitchFamily="34" charset="0"/>
                <a:cs typeface="Calibri" panose="020F0502020204030204" pitchFamily="34" charset="0"/>
              </a:rPr>
              <a:t>(Aponte-González et al., 2013 )</a:t>
            </a:r>
            <a:endParaRPr lang="en-US" sz="2000" dirty="0"/>
          </a:p>
        </p:txBody>
      </p:sp>
    </p:spTree>
    <p:extLst>
      <p:ext uri="{BB962C8B-B14F-4D97-AF65-F5344CB8AC3E}">
        <p14:creationId xmlns:p14="http://schemas.microsoft.com/office/powerpoint/2010/main" val="4215121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3656" y="990600"/>
            <a:ext cx="8537944" cy="5637655"/>
          </a:xfrm>
        </p:spPr>
        <p:txBody>
          <a:bodyPr>
            <a:normAutofit/>
          </a:bodyPr>
          <a:lstStyle/>
          <a:p>
            <a:pPr marL="182880" lvl="1" indent="-182880">
              <a:lnSpc>
                <a:spcPct val="95000"/>
              </a:lnSpc>
              <a:spcBef>
                <a:spcPts val="300"/>
              </a:spcBef>
              <a:buFont typeface="Arial" panose="020B0604020202020204" pitchFamily="34" charset="0"/>
              <a:buChar char="•"/>
            </a:pPr>
            <a:r>
              <a:rPr lang="en-US" sz="2400" b="1" dirty="0">
                <a:solidFill>
                  <a:schemeClr val="tx2">
                    <a:lumMod val="75000"/>
                  </a:schemeClr>
                </a:solidFill>
                <a:latin typeface="David" panose="020E0502060401010101" pitchFamily="34" charset="-79"/>
                <a:cs typeface="David" panose="020E0502060401010101" pitchFamily="34" charset="-79"/>
              </a:rPr>
              <a:t>World Health Organization (WHO) vaccination program requirements demand cost-effective.</a:t>
            </a:r>
          </a:p>
          <a:p>
            <a:pPr marL="365760" lvl="2"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Cost-effectiveness is achieved if program year of life saved (YLS) or incremental cost-effectiveness ratio (ICER) per quality-adjusted-life-year is less than a nation’s gross domestic product (GDP).</a:t>
            </a:r>
            <a:endParaRPr lang="en-US" sz="2000" b="1" spc="25" dirty="0">
              <a:solidFill>
                <a:schemeClr val="tx2">
                  <a:lumMod val="75000"/>
                </a:schemeClr>
              </a:solidFill>
              <a:effectLst/>
              <a:latin typeface="Times New Roman"/>
              <a:ea typeface="Times New Roman"/>
            </a:endParaRPr>
          </a:p>
          <a:p>
            <a:pPr marL="365760" indent="-182880">
              <a:lnSpc>
                <a:spcPct val="95000"/>
              </a:lnSpc>
              <a:spcBef>
                <a:spcPts val="300"/>
              </a:spcBef>
            </a:pPr>
            <a:r>
              <a:rPr lang="en-US" sz="2000" b="1" spc="25" dirty="0">
                <a:solidFill>
                  <a:schemeClr val="tx2">
                    <a:lumMod val="75000"/>
                  </a:schemeClr>
                </a:solidFill>
                <a:effectLst/>
                <a:latin typeface="Segoe UI" panose="020B0502040204020203" pitchFamily="34" charset="0"/>
                <a:ea typeface="Times New Roman"/>
                <a:cs typeface="Segoe UI" panose="020B0502040204020203" pitchFamily="34" charset="0"/>
              </a:rPr>
              <a:t>The Peruvian cost would be $500-1,300 per year of life saved (YLS) at a $30.33-72.48 cost for one course of vaccine per girl, which is less than the 2005 Peruvian per capita GDP of $2,852 (in 2009 USD) </a:t>
            </a:r>
            <a:r>
              <a:rPr lang="en-US" sz="1800" b="1" spc="25" dirty="0">
                <a:solidFill>
                  <a:schemeClr val="tx2">
                    <a:lumMod val="75000"/>
                  </a:schemeClr>
                </a:solidFill>
                <a:effectLst/>
                <a:latin typeface="Segoe UI" panose="020B0502040204020203" pitchFamily="34" charset="0"/>
                <a:ea typeface="Times New Roman"/>
                <a:cs typeface="Segoe UI" panose="020B0502040204020203" pitchFamily="34" charset="0"/>
              </a:rPr>
              <a:t>(Goldie et al., 2012).</a:t>
            </a:r>
          </a:p>
          <a:p>
            <a:pPr marL="274320" lvl="1" indent="-182880">
              <a:lnSpc>
                <a:spcPct val="85000"/>
              </a:lnSpc>
              <a:spcBef>
                <a:spcPts val="300"/>
              </a:spcBef>
              <a:buFont typeface="Arial" panose="020B0604020202020204" pitchFamily="34" charset="0"/>
              <a:buChar char="•"/>
            </a:pPr>
            <a:r>
              <a:rPr lang="en-US" sz="2000" b="1" spc="25" dirty="0">
                <a:solidFill>
                  <a:schemeClr val="tx2">
                    <a:lumMod val="75000"/>
                  </a:schemeClr>
                </a:solidFill>
                <a:latin typeface="Segoe UI" panose="020B0502040204020203" pitchFamily="34" charset="0"/>
                <a:ea typeface="Times New Roman"/>
                <a:cs typeface="Segoe UI" panose="020B0502040204020203" pitchFamily="34" charset="0"/>
              </a:rPr>
              <a:t>HPV vaccination with current screening in Peru has a discounted incremental cost-effectiveness ratio (ICER) of $4,576 (in 2006 US$) per QALY</a:t>
            </a:r>
            <a:r>
              <a:rPr lang="en-US" sz="1400" b="1" spc="25" dirty="0">
                <a:solidFill>
                  <a:schemeClr val="tx2">
                    <a:lumMod val="75000"/>
                  </a:schemeClr>
                </a:solidFill>
                <a:latin typeface="Segoe UI" panose="020B0502040204020203" pitchFamily="34" charset="0"/>
                <a:ea typeface="Times New Roman"/>
                <a:cs typeface="Segoe UI" panose="020B0502040204020203" pitchFamily="34" charset="0"/>
              </a:rPr>
              <a:t> (</a:t>
            </a:r>
            <a:r>
              <a:rPr lang="en-US" sz="1400" b="1" spc="25" dirty="0" err="1">
                <a:solidFill>
                  <a:schemeClr val="tx2">
                    <a:lumMod val="75000"/>
                  </a:schemeClr>
                </a:solidFill>
                <a:latin typeface="Segoe UI" panose="020B0502040204020203" pitchFamily="34" charset="0"/>
                <a:ea typeface="Times New Roman"/>
                <a:cs typeface="Segoe UI" panose="020B0502040204020203" pitchFamily="34" charset="0"/>
              </a:rPr>
              <a:t>Colantonio</a:t>
            </a:r>
            <a:r>
              <a:rPr lang="en-US" sz="1400" b="1" spc="25" dirty="0">
                <a:solidFill>
                  <a:schemeClr val="tx2">
                    <a:lumMod val="75000"/>
                  </a:schemeClr>
                </a:solidFill>
                <a:latin typeface="Segoe UI" panose="020B0502040204020203" pitchFamily="34" charset="0"/>
                <a:ea typeface="Times New Roman"/>
                <a:cs typeface="Segoe UI" panose="020B0502040204020203" pitchFamily="34" charset="0"/>
              </a:rPr>
              <a:t> et al., 2009).</a:t>
            </a:r>
            <a:endParaRPr lang="en-US" sz="1400" b="1" spc="25" dirty="0">
              <a:solidFill>
                <a:schemeClr val="tx2">
                  <a:lumMod val="75000"/>
                </a:schemeClr>
              </a:solidFill>
              <a:effectLst/>
              <a:latin typeface="Segoe UI" panose="020B0502040204020203" pitchFamily="34" charset="0"/>
              <a:ea typeface="Times New Roman"/>
              <a:cs typeface="Segoe UI" panose="020B0502040204020203" pitchFamily="34" charset="0"/>
            </a:endParaRPr>
          </a:p>
        </p:txBody>
      </p:sp>
      <p:pic>
        <p:nvPicPr>
          <p:cNvPr id="4" name="Picture 3">
            <a:extLst>
              <a:ext uri="{FF2B5EF4-FFF2-40B4-BE49-F238E27FC236}">
                <a16:creationId xmlns:a16="http://schemas.microsoft.com/office/drawing/2014/main" xmlns="" id="{B4242870-EF26-406A-89C4-3D3F331C6AE4}"/>
              </a:ext>
            </a:extLst>
          </p:cNvPr>
          <p:cNvPicPr>
            <a:picLocks noChangeAspect="1"/>
          </p:cNvPicPr>
          <p:nvPr/>
        </p:nvPicPr>
        <p:blipFill>
          <a:blip r:embed="rId2"/>
          <a:stretch>
            <a:fillRect/>
          </a:stretch>
        </p:blipFill>
        <p:spPr>
          <a:xfrm>
            <a:off x="6934200" y="0"/>
            <a:ext cx="2246762" cy="562459"/>
          </a:xfrm>
          <a:prstGeom prst="rect">
            <a:avLst/>
          </a:prstGeom>
        </p:spPr>
      </p:pic>
      <p:sp>
        <p:nvSpPr>
          <p:cNvPr id="6" name="Title 1">
            <a:extLst>
              <a:ext uri="{FF2B5EF4-FFF2-40B4-BE49-F238E27FC236}">
                <a16:creationId xmlns:a16="http://schemas.microsoft.com/office/drawing/2014/main" xmlns="" id="{5BFA990B-C09A-47A3-A2B9-D8E976B23E72}"/>
              </a:ext>
            </a:extLst>
          </p:cNvPr>
          <p:cNvSpPr>
            <a:spLocks noGrp="1"/>
          </p:cNvSpPr>
          <p:nvPr>
            <p:ph type="title"/>
          </p:nvPr>
        </p:nvSpPr>
        <p:spPr>
          <a:xfrm>
            <a:off x="453656" y="0"/>
            <a:ext cx="7242544" cy="1066799"/>
          </a:xfrm>
        </p:spPr>
        <p:txBody>
          <a:bodyPr>
            <a:noAutofit/>
          </a:bodyPr>
          <a:lstStyle/>
          <a:p>
            <a:pPr algn="l">
              <a:lnSpc>
                <a:spcPct val="85000"/>
              </a:lnSpc>
            </a:pPr>
            <a:r>
              <a:rPr lang="en-US" sz="3200" b="1" dirty="0">
                <a:solidFill>
                  <a:schemeClr val="tx2">
                    <a:lumMod val="50000"/>
                  </a:schemeClr>
                </a:solidFill>
                <a:latin typeface="Constantia" panose="02030602050306030303" pitchFamily="18" charset="0"/>
                <a:ea typeface="+mn-ea"/>
                <a:cs typeface="David" panose="020E0502060401010101" pitchFamily="34" charset="-79"/>
              </a:rPr>
              <a:t>World Health Organization  Vaccination Program Requirements</a:t>
            </a:r>
            <a:endParaRPr lang="en-US" sz="3200" b="1" dirty="0">
              <a:solidFill>
                <a:schemeClr val="tx2">
                  <a:lumMod val="50000"/>
                </a:schemeClr>
              </a:solidFill>
              <a:latin typeface="Constantia" panose="02030602050306030303" pitchFamily="18" charset="0"/>
            </a:endParaRPr>
          </a:p>
        </p:txBody>
      </p:sp>
      <p:pic>
        <p:nvPicPr>
          <p:cNvPr id="5" name="Picture 4">
            <a:extLst>
              <a:ext uri="{FF2B5EF4-FFF2-40B4-BE49-F238E27FC236}">
                <a16:creationId xmlns:a16="http://schemas.microsoft.com/office/drawing/2014/main" xmlns="" id="{8A20B398-C832-4D73-84D6-1C804C923134}"/>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475722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42544" cy="1142999"/>
          </a:xfrm>
        </p:spPr>
        <p:txBody>
          <a:bodyPr>
            <a:noAutofit/>
          </a:bodyPr>
          <a:lstStyle/>
          <a:p>
            <a:pPr algn="l">
              <a:lnSpc>
                <a:spcPct val="85000"/>
              </a:lnSpc>
            </a:pPr>
            <a:r>
              <a:rPr lang="en-US" sz="3200" b="1" dirty="0">
                <a:solidFill>
                  <a:schemeClr val="tx2">
                    <a:lumMod val="50000"/>
                  </a:schemeClr>
                </a:solidFill>
                <a:latin typeface="Constantia" panose="02030602050306030303" pitchFamily="18" charset="0"/>
                <a:ea typeface="+mn-ea"/>
                <a:cs typeface="David" panose="020E0502060401010101" pitchFamily="34" charset="-79"/>
              </a:rPr>
              <a:t>World Health Organization Vaccination Program Requirements</a:t>
            </a:r>
            <a:endParaRPr lang="en-US" sz="32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457200" y="1295400"/>
            <a:ext cx="8686800" cy="4830763"/>
          </a:xfrm>
        </p:spPr>
        <p:txBody>
          <a:bodyPr/>
          <a:lstStyle/>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Segoe UI" panose="020B0502040204020203" pitchFamily="34" charset="0"/>
                <a:cs typeface="Segoe UI" panose="020B0502040204020203" pitchFamily="34" charset="0"/>
              </a:rPr>
              <a:t>WHO’s goal is affordable, cost-effective vaccination programs befitting the public good </a:t>
            </a:r>
            <a:r>
              <a:rPr lang="en-US" sz="2000" b="1" dirty="0">
                <a:solidFill>
                  <a:schemeClr val="tx2">
                    <a:lumMod val="75000"/>
                  </a:schemeClr>
                </a:solidFill>
                <a:latin typeface="Segoe UI" panose="020B0502040204020203" pitchFamily="34" charset="0"/>
                <a:cs typeface="Segoe UI" panose="020B0502040204020203" pitchFamily="34" charset="0"/>
              </a:rPr>
              <a:t>(Banura et al., 2012).</a:t>
            </a:r>
          </a:p>
          <a:p>
            <a:pPr marL="36576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Segoe UI" panose="020B0502040204020203" pitchFamily="34" charset="0"/>
                <a:cs typeface="Segoe UI" panose="020B0502040204020203" pitchFamily="34" charset="0"/>
              </a:rPr>
              <a:t>Vaccines should prevent diseases affecting public health.</a:t>
            </a:r>
          </a:p>
          <a:p>
            <a:pPr marL="36576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Segoe UI" panose="020B0502040204020203" pitchFamily="34" charset="0"/>
                <a:cs typeface="Segoe UI" panose="020B0502040204020203" pitchFamily="34" charset="0"/>
              </a:rPr>
              <a:t>Vaccinations should be administered prior to exposure to the agent the vaccine is to protect against.</a:t>
            </a:r>
          </a:p>
          <a:p>
            <a:pPr marL="548640" lvl="3" indent="-182880">
              <a:lnSpc>
                <a:spcPct val="85000"/>
              </a:lnSpc>
              <a:spcBef>
                <a:spcPts val="300"/>
              </a:spcBef>
              <a:buFont typeface="Arial" panose="020B0604020202020204" pitchFamily="34" charset="0"/>
              <a:buChar char="•"/>
            </a:pPr>
            <a:r>
              <a:rPr lang="en-US" b="1" dirty="0">
                <a:solidFill>
                  <a:schemeClr val="tx2">
                    <a:lumMod val="75000"/>
                  </a:schemeClr>
                </a:solidFill>
                <a:latin typeface="Segoe UI" panose="020B0502040204020203" pitchFamily="34" charset="0"/>
                <a:cs typeface="Segoe UI" panose="020B0502040204020203" pitchFamily="34" charset="0"/>
              </a:rPr>
              <a:t>HPV vaccination should occur before coitarche </a:t>
            </a:r>
            <a:r>
              <a:rPr lang="en-US" sz="1600" b="1" dirty="0">
                <a:solidFill>
                  <a:schemeClr val="tx2">
                    <a:lumMod val="75000"/>
                  </a:schemeClr>
                </a:solidFill>
                <a:latin typeface="Segoe UI" panose="020B0502040204020203" pitchFamily="34" charset="0"/>
                <a:cs typeface="Segoe UI" panose="020B0502040204020203" pitchFamily="34" charset="0"/>
              </a:rPr>
              <a:t>(Banura et al., 2012; Zimet et al., 2013).</a:t>
            </a:r>
          </a:p>
          <a:p>
            <a:pPr marL="365760" indent="-182880">
              <a:lnSpc>
                <a:spcPct val="85000"/>
              </a:lnSpc>
              <a:spcBef>
                <a:spcPts val="300"/>
              </a:spcBef>
            </a:pPr>
            <a:r>
              <a:rPr lang="en-US" sz="2400" b="1" dirty="0">
                <a:solidFill>
                  <a:schemeClr val="tx2">
                    <a:lumMod val="75000"/>
                  </a:schemeClr>
                </a:solidFill>
                <a:latin typeface="Segoe UI" panose="020B0502040204020203" pitchFamily="34" charset="0"/>
                <a:cs typeface="Segoe UI" panose="020B0502040204020203" pitchFamily="34" charset="0"/>
              </a:rPr>
              <a:t>Vaccination programmes should be logistically possible.</a:t>
            </a:r>
          </a:p>
          <a:p>
            <a:pPr marL="365760" indent="-182880">
              <a:lnSpc>
                <a:spcPct val="85000"/>
              </a:lnSpc>
              <a:spcBef>
                <a:spcPts val="300"/>
              </a:spcBef>
            </a:pPr>
            <a:r>
              <a:rPr lang="en-US" sz="2400" b="1" dirty="0">
                <a:solidFill>
                  <a:schemeClr val="tx2">
                    <a:lumMod val="75000"/>
                  </a:schemeClr>
                </a:solidFill>
                <a:latin typeface="Segoe UI" panose="020B0502040204020203" pitchFamily="34" charset="0"/>
                <a:cs typeface="Segoe UI" panose="020B0502040204020203" pitchFamily="34" charset="0"/>
              </a:rPr>
              <a:t>Vaccination programs can be financed.</a:t>
            </a:r>
          </a:p>
          <a:p>
            <a:pPr marL="0" indent="0">
              <a:buNone/>
            </a:pPr>
            <a:endParaRPr lang="en-US" dirty="0"/>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29400"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170785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7242544" cy="12191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Mathematical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Cost-effectiveness Models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457200" y="1295400"/>
            <a:ext cx="8686800" cy="4830763"/>
          </a:xfrm>
        </p:spPr>
        <p:txBody>
          <a:bodyPr>
            <a:normAutofit fontScale="92500" lnSpcReduction="200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The Chilean National Health System Universal Access with Explicit Guarantees Plan (AUGE) ensures treatment of cervical cancer (</a:t>
            </a:r>
            <a:r>
              <a:rPr lang="en-US" sz="2400" b="1" dirty="0" err="1">
                <a:solidFill>
                  <a:schemeClr val="tx2">
                    <a:lumMod val="75000"/>
                  </a:schemeClr>
                </a:solidFill>
                <a:latin typeface="Calibri" panose="020F0502020204030204" pitchFamily="34" charset="0"/>
                <a:cs typeface="Calibri" panose="020F0502020204030204" pitchFamily="34" charset="0"/>
              </a:rPr>
              <a:t>Colantonio</a:t>
            </a:r>
            <a:r>
              <a:rPr lang="en-US" sz="2400" b="1" dirty="0">
                <a:solidFill>
                  <a:schemeClr val="tx2">
                    <a:lumMod val="75000"/>
                  </a:schemeClr>
                </a:solidFill>
                <a:latin typeface="Calibri" panose="020F0502020204030204" pitchFamily="34" charset="0"/>
                <a:cs typeface="Calibri" panose="020F0502020204030204" pitchFamily="34" charset="0"/>
              </a:rPr>
              <a:t> et al., 2009).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Using a $210 overall cost of HPV vaccination (or $70 per dose in 2006 U.S.$), which is less than the Chilean per capita GDP of $8,865, the undiscounted cost of HPV vaccination for one birth cohort of 12-years-old Chilean females would be $21 million.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When applied to Peru, this model gives an undiscounted HPV vaccination cost for one birth cohort of $45 million (</a:t>
            </a:r>
            <a:r>
              <a:rPr lang="en-US" sz="2000" b="1" dirty="0" err="1">
                <a:solidFill>
                  <a:schemeClr val="tx2">
                    <a:lumMod val="75000"/>
                  </a:schemeClr>
                </a:solidFill>
                <a:latin typeface="Calibri" panose="020F0502020204030204" pitchFamily="34" charset="0"/>
                <a:cs typeface="Calibri" panose="020F0502020204030204" pitchFamily="34" charset="0"/>
              </a:rPr>
              <a:t>Colantonio</a:t>
            </a:r>
            <a:r>
              <a:rPr lang="en-US" sz="2000" b="1" dirty="0">
                <a:solidFill>
                  <a:schemeClr val="tx2">
                    <a:lumMod val="75000"/>
                  </a:schemeClr>
                </a:solidFill>
                <a:latin typeface="Calibri" panose="020F0502020204030204" pitchFamily="34" charset="0"/>
                <a:cs typeface="Calibri" panose="020F0502020204030204" pitchFamily="34" charset="0"/>
              </a:rPr>
              <a:t> et al., 2009).</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 Chile, the projected incremental cost-utility ratio (ICUR)/incremental cost-effectiveness ratio (ICER) per quality-adjusted life years (QALY) for 2vHPV:4vHPV is 1:4.7 (116:541) and for life-years saved (LYS) 1:4.9 (147:726) (Gomez et al., 2014).</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In Chile, 2vHPV is economically expedient for addition to the existing CC screening program.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 Colombia, where 37-61% of women age 18-25 years have annual CC screening, 4vHPV is cost-effective at US$ 49 or less per dose, whereas 2vHPV must cost $2 less (Aponte-González et al., 2013).</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Modeling with 9vHPV may yield a different outcome given expanded HPV type coverage. </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592438"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2980883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7242544" cy="12191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Mathematical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Cost-effectiveness Models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457200" y="1295400"/>
            <a:ext cx="8686800" cy="4830763"/>
          </a:xfrm>
        </p:spPr>
        <p:txBody>
          <a:bodyPr>
            <a:normAutofit/>
          </a:bodyPr>
          <a:lstStyle/>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Pre-coitarche 2vHPV vaccination of 82% of Peruvian females would reduce the lifetime risk of cervical cancer by more than 50%, preventing 5,500 cases of cervical cancer, saving over 80,000 life years for one birth cohort </a:t>
            </a:r>
            <a:r>
              <a:rPr lang="en-US" sz="2400" b="1" dirty="0">
                <a:solidFill>
                  <a:schemeClr val="tx2">
                    <a:lumMod val="75000"/>
                  </a:schemeClr>
                </a:solidFill>
                <a:latin typeface="Calibri" panose="020F0502020204030204" pitchFamily="34" charset="0"/>
                <a:cs typeface="Calibri" panose="020F0502020204030204" pitchFamily="34" charset="0"/>
              </a:rPr>
              <a:t>(Goldie et al., 2012).</a:t>
            </a:r>
          </a:p>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At US$ 5 - 20 per dose, annual HPV vaccination would cost $5 million-$16 million, or from less than $300-$1,300 per year of life saved (YLS), which is less than the 2005 Peruvian per capita GDP of $2,852 in 2009 US$. </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12217"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006606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382657" cy="12191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School-based HPV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Vaccination Programs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fontScale="92500" lnSpcReduction="100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Two Bolivian non-governmental organizations (NGOs) successfully applied for donated 4vHPV from the Gardasil Access Program (GAP) from 2009 to 2011 (Ladner et al., 2012). </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All other support for GAP approved programs comes from the applying nation.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The 2009 Bolivian program covered 57 schools, targeting 3,480 9- to 13-years-old females, but achieved 107.4% program coverage by prolonging the vaccination period by two weeks to include unintended school sites, vaccinating 3,739 females at a 96.1% three-dose vaccination rate.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The 2010 Bolivian program was both clinic- and school-based, with 258 sites, targeting 30,900 9- to 13-years-old females, achieving 89.3% program coverage, by vaccinating 27,597 females with a 96.2% three-dose vaccination rate.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For successful school-based vaccination programs GAP recommends advanced coordination and logistical support, and planned completion of vaccination within the academic year limiting loss to follow-up.</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Mixed clinic- and school-based vaccination programs are better able to vaccinate persons absent from school on vaccination days, but require greater coordination and logistic support, and more cold chain capacity than do solely school-based vaccination programs. </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592438"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273549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382657" cy="12191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School-based HPV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Vaccination Programs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Peru undertook a pilot study of HPV vaccination of fifth grade females 9-years or older with the Program for Appropriate Technology in Health (PATH) in 2007.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PATH, working within World Health Organization (WHO) guidelines, selected school based outreach for the Expanded Program on Immunization (EPI) delivery of HPV vaccination in Peru.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This was a donated 4vHPV school-based vaccination program targeting 8,092 females attending 527 schools and 105 health centers in the Piura region of northwestern Peru in 2008 (LaMontagne et al., 2011; Penny et al., 2011).</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Peru simultaneously promoted </a:t>
            </a:r>
            <a:r>
              <a:rPr lang="en-US" sz="2400" b="1" dirty="0" err="1">
                <a:solidFill>
                  <a:schemeClr val="tx2">
                    <a:lumMod val="75000"/>
                  </a:schemeClr>
                </a:solidFill>
                <a:latin typeface="Calibri" panose="020F0502020204030204" pitchFamily="34" charset="0"/>
                <a:cs typeface="Calibri" panose="020F0502020204030204" pitchFamily="34" charset="0"/>
              </a:rPr>
              <a:t>HepBV</a:t>
            </a:r>
            <a:r>
              <a:rPr lang="en-US" sz="2400" b="1" dirty="0">
                <a:solidFill>
                  <a:schemeClr val="tx2">
                    <a:lumMod val="75000"/>
                  </a:schemeClr>
                </a:solidFill>
                <a:latin typeface="Calibri" panose="020F0502020204030204" pitchFamily="34" charset="0"/>
                <a:cs typeface="Calibri" panose="020F0502020204030204" pitchFamily="34" charset="0"/>
              </a:rPr>
              <a:t> for 2 to 11-years-old children, and upgraded the cold chain (Penny et al., 2011).</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71508"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005597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382657" cy="12191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School-based HPV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Vaccination Programs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fontScale="92500" lnSpcReduction="100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Cascade training of vaccination program staff included effective communication (Penny et al., 2011).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Regional planning meetings were held (Penny et al., 2011).</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Radio stations, television, and the print media concurrently advertised each of the three doses of the 4vHPV vaccination (</a:t>
            </a:r>
            <a:r>
              <a:rPr lang="en-US" sz="2000" b="1" dirty="0" err="1">
                <a:solidFill>
                  <a:schemeClr val="tx2">
                    <a:lumMod val="75000"/>
                  </a:schemeClr>
                </a:solidFill>
                <a:latin typeface="Calibri" panose="020F0502020204030204" pitchFamily="34" charset="0"/>
                <a:cs typeface="Calibri" panose="020F0502020204030204" pitchFamily="34" charset="0"/>
              </a:rPr>
              <a:t>Bartolini</a:t>
            </a:r>
            <a:r>
              <a:rPr lang="en-US" sz="2000" b="1" dirty="0">
                <a:solidFill>
                  <a:schemeClr val="tx2">
                    <a:lumMod val="75000"/>
                  </a:schemeClr>
                </a:solidFill>
                <a:latin typeface="Calibri" panose="020F0502020204030204" pitchFamily="34" charset="0"/>
                <a:cs typeface="Calibri" panose="020F0502020204030204" pitchFamily="34" charset="0"/>
              </a:rPr>
              <a:t> et al., 2012).</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Program success depended on health system capacity comprising personnel, physical structures, cold chain, immunization supplies, training, and reporting, without negatively affecting existing vaccination programs (Penny et al., 2011).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 part due to single dose vial HPV packaging, cold chain capacity was to be increased by up to 103% in Ayacucho, 117% in Piura, and 167% Ucayali (</a:t>
            </a:r>
            <a:r>
              <a:rPr lang="en-US" sz="2400" b="1" dirty="0" err="1">
                <a:solidFill>
                  <a:schemeClr val="tx2">
                    <a:lumMod val="75000"/>
                  </a:schemeClr>
                </a:solidFill>
                <a:latin typeface="Calibri" panose="020F0502020204030204" pitchFamily="34" charset="0"/>
                <a:cs typeface="Calibri" panose="020F0502020204030204" pitchFamily="34" charset="0"/>
              </a:rPr>
              <a:t>Bartolini</a:t>
            </a:r>
            <a:r>
              <a:rPr lang="en-US" sz="2400" b="1" dirty="0">
                <a:solidFill>
                  <a:schemeClr val="tx2">
                    <a:lumMod val="75000"/>
                  </a:schemeClr>
                </a:solidFill>
                <a:latin typeface="Calibri" panose="020F0502020204030204" pitchFamily="34" charset="0"/>
                <a:cs typeface="Calibri" panose="020F0502020204030204" pitchFamily="34" charset="0"/>
              </a:rPr>
              <a:t> et al., 2010).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82.6% of eligible females were vaccinated (95% CI 79.3-85.6), with 95% of vaccinations being school-based (</a:t>
            </a:r>
            <a:r>
              <a:rPr lang="en-US" sz="2000" b="1" dirty="0" err="1">
                <a:solidFill>
                  <a:schemeClr val="tx2">
                    <a:lumMod val="75000"/>
                  </a:schemeClr>
                </a:solidFill>
                <a:latin typeface="Calibri" panose="020F0502020204030204" pitchFamily="34" charset="0"/>
                <a:cs typeface="Calibri" panose="020F0502020204030204" pitchFamily="34" charset="0"/>
              </a:rPr>
              <a:t>Bartolini</a:t>
            </a:r>
            <a:r>
              <a:rPr lang="en-US" sz="2000" b="1" dirty="0">
                <a:solidFill>
                  <a:schemeClr val="tx2">
                    <a:lumMod val="75000"/>
                  </a:schemeClr>
                </a:solidFill>
                <a:latin typeface="Calibri" panose="020F0502020204030204" pitchFamily="34" charset="0"/>
                <a:cs typeface="Calibri" panose="020F0502020204030204" pitchFamily="34" charset="0"/>
              </a:rPr>
              <a:t> et al., 2012; LaMontagne et al., 2011; Penny et al., 2011).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Support of educators accounted for 100% vaccination rates in some schools (PATH et al., 2010).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In schools with uninvolved educators vaccination rates could be as low as 50%.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As the consenting process for HPV was different than for </a:t>
            </a:r>
            <a:r>
              <a:rPr lang="en-US" sz="2000" b="1" dirty="0" err="1">
                <a:solidFill>
                  <a:schemeClr val="tx2">
                    <a:lumMod val="75000"/>
                  </a:schemeClr>
                </a:solidFill>
                <a:latin typeface="Calibri" panose="020F0502020204030204" pitchFamily="34" charset="0"/>
                <a:cs typeface="Calibri" panose="020F0502020204030204" pitchFamily="34" charset="0"/>
              </a:rPr>
              <a:t>HepBV</a:t>
            </a:r>
            <a:r>
              <a:rPr lang="en-US" sz="2000" b="1" dirty="0">
                <a:solidFill>
                  <a:schemeClr val="tx2">
                    <a:lumMod val="75000"/>
                  </a:schemeClr>
                </a:solidFill>
                <a:latin typeface="Calibri" panose="020F0502020204030204" pitchFamily="34" charset="0"/>
                <a:cs typeface="Calibri" panose="020F0502020204030204" pitchFamily="34" charset="0"/>
              </a:rPr>
              <a:t> some parents questioned the program’s legitimacy.</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595982"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430753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382657" cy="12191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School-based HPV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Vaccination Programs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lnSpcReduction="100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School-based outreach can cost more than twice health-center based or integrated outreach (Levin et al., 2013).</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The lowest delivery cost per dose of HPV vaccine was $1.44 for Ugandan integrated outreach, contrasted with $3.88 for Peruvian school based outreach.  </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Integrated outreach costs are dependent upon existing program capacity especially for storage and transportation, and simultaneous introduction of other new vaccines.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PATH estimates that HPV vaccine introduction costs 5-13% of a national immunization budget, which may be greater than currently provisioned for EPI vaccines.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Other program limitations are difficulties tracking receipt of all vaccination doses per person, training cost and time, logistics and expense of vaccination at isolated schools or in homes when doses were missed at school (Penny et al., 2011).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Following the success of this school-based program, in April 2011 HPV was included in the Peruvian national vaccination schedule (LaMontagne et al., 2011; Penny et al., 2011).</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66192" y="-23848"/>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117004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17176"/>
            <a:ext cx="8229600" cy="5211763"/>
          </a:xfrm>
        </p:spPr>
        <p:txBody>
          <a:bodyPr>
            <a:normAutofit fontScale="92500" lnSpcReduction="20000"/>
          </a:bodyPr>
          <a:lstStyle/>
          <a:p>
            <a:pPr marL="182880" indent="-182880">
              <a:lnSpc>
                <a:spcPct val="95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Immunization is a global health focus area of the Program for Appropriate Technology in Health (PATH).  </a:t>
            </a:r>
          </a:p>
          <a:p>
            <a:pPr marL="182880" indent="-182880">
              <a:lnSpc>
                <a:spcPct val="95000"/>
              </a:lnSpc>
              <a:spcBef>
                <a:spcPts val="300"/>
              </a:spcBef>
            </a:pPr>
            <a:r>
              <a:rPr lang="en-US" sz="2400" b="1" dirty="0">
                <a:solidFill>
                  <a:schemeClr val="tx2">
                    <a:lumMod val="75000"/>
                  </a:schemeClr>
                </a:solidFill>
                <a:latin typeface="David" panose="020E0502060401010101" pitchFamily="34" charset="-79"/>
                <a:cs typeface="David" panose="020E0502060401010101" pitchFamily="34" charset="-79"/>
              </a:rPr>
              <a:t>PATH, working within WHO guidelines, investigated school based outreach, health center based outreach, and integrated outreach into Expanded Program on Immunization (EPI) for delivery of HPV vaccination in Peru, Uganda, and Viet Nam </a:t>
            </a:r>
            <a:r>
              <a:rPr lang="en-US" sz="1900" b="1" dirty="0">
                <a:solidFill>
                  <a:schemeClr val="tx2">
                    <a:lumMod val="75000"/>
                  </a:schemeClr>
                </a:solidFill>
                <a:latin typeface="David" panose="020E0502060401010101" pitchFamily="34" charset="-79"/>
                <a:cs typeface="David" panose="020E0502060401010101" pitchFamily="34" charset="-79"/>
              </a:rPr>
              <a:t>(Levin, et al., 2013). </a:t>
            </a:r>
          </a:p>
          <a:p>
            <a:pPr marL="365760" lvl="1"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School-based outreach, achieved 82.6%, 88.9%, and 87.8% vaccination rates respectively for Peru, Uganda, and Viet Nam </a:t>
            </a:r>
            <a:r>
              <a:rPr lang="en-US" sz="1700" b="1" dirty="0">
                <a:solidFill>
                  <a:schemeClr val="tx2">
                    <a:lumMod val="75000"/>
                  </a:schemeClr>
                </a:solidFill>
                <a:latin typeface="David" panose="020E0502060401010101" pitchFamily="34" charset="-79"/>
                <a:cs typeface="David" panose="020E0502060401010101" pitchFamily="34" charset="-79"/>
              </a:rPr>
              <a:t>(Levin, et al., 2013).  </a:t>
            </a:r>
          </a:p>
          <a:p>
            <a:pPr marL="365760" lvl="1"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School-based outreach can cost more than twice health-center based or integrated outreach (Table 2 and Figure 3).  </a:t>
            </a:r>
          </a:p>
          <a:p>
            <a:pPr marL="365760" lvl="1"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The lowest delivery cost per dose of HPV vaccine was $1.44 for Ugandan integrated outreach, contrasted with $3.88 for Peruvian school based outreach </a:t>
            </a:r>
            <a:r>
              <a:rPr lang="en-US" sz="1700" b="1" dirty="0">
                <a:solidFill>
                  <a:schemeClr val="tx2">
                    <a:lumMod val="75000"/>
                  </a:schemeClr>
                </a:solidFill>
                <a:latin typeface="David" panose="020E0502060401010101" pitchFamily="34" charset="-79"/>
                <a:cs typeface="David" panose="020E0502060401010101" pitchFamily="34" charset="-79"/>
              </a:rPr>
              <a:t>(Levin et al., 2013).  </a:t>
            </a:r>
          </a:p>
          <a:p>
            <a:pPr marL="365760" lvl="1"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Due to geographical logistics school based outreach in Uganda was proportionately more expensive than in Peru or Viet Nam.  </a:t>
            </a:r>
          </a:p>
          <a:p>
            <a:pPr marL="365760" lvl="1" indent="-182880">
              <a:lnSpc>
                <a:spcPct val="95000"/>
              </a:lnSpc>
              <a:spcBef>
                <a:spcPts val="300"/>
              </a:spcBef>
            </a:pPr>
            <a:r>
              <a:rPr lang="en-US" sz="2000" b="1" dirty="0">
                <a:solidFill>
                  <a:schemeClr val="tx2">
                    <a:lumMod val="75000"/>
                  </a:schemeClr>
                </a:solidFill>
                <a:latin typeface="David" panose="020E0502060401010101" pitchFamily="34" charset="-79"/>
                <a:cs typeface="David" panose="020E0502060401010101" pitchFamily="34" charset="-79"/>
              </a:rPr>
              <a:t>Integrated outreach costs are dependent upon existing program capacity especially for storage and transportation, and simultaneous introduction of other new vaccines </a:t>
            </a:r>
            <a:r>
              <a:rPr lang="en-US" sz="1700" b="1" dirty="0">
                <a:solidFill>
                  <a:schemeClr val="tx2">
                    <a:lumMod val="75000"/>
                  </a:schemeClr>
                </a:solidFill>
                <a:latin typeface="David" panose="020E0502060401010101" pitchFamily="34" charset="-79"/>
                <a:cs typeface="David" panose="020E0502060401010101" pitchFamily="34" charset="-79"/>
              </a:rPr>
              <a:t>(Levin, et al., 2013). </a:t>
            </a:r>
          </a:p>
        </p:txBody>
      </p:sp>
      <p:pic>
        <p:nvPicPr>
          <p:cNvPr id="4" name="Picture 3">
            <a:extLst>
              <a:ext uri="{FF2B5EF4-FFF2-40B4-BE49-F238E27FC236}">
                <a16:creationId xmlns:a16="http://schemas.microsoft.com/office/drawing/2014/main" xmlns="" id="{BFFED3C5-2556-4F49-84D9-441D43BBD0E2}"/>
              </a:ext>
            </a:extLst>
          </p:cNvPr>
          <p:cNvPicPr>
            <a:picLocks noChangeAspect="1"/>
          </p:cNvPicPr>
          <p:nvPr/>
        </p:nvPicPr>
        <p:blipFill>
          <a:blip r:embed="rId2"/>
          <a:stretch>
            <a:fillRect/>
          </a:stretch>
        </p:blipFill>
        <p:spPr>
          <a:xfrm>
            <a:off x="6441510" y="0"/>
            <a:ext cx="2739452" cy="685800"/>
          </a:xfrm>
          <a:prstGeom prst="rect">
            <a:avLst/>
          </a:prstGeom>
        </p:spPr>
      </p:pic>
      <p:sp>
        <p:nvSpPr>
          <p:cNvPr id="5" name="Title 1">
            <a:extLst>
              <a:ext uri="{FF2B5EF4-FFF2-40B4-BE49-F238E27FC236}">
                <a16:creationId xmlns:a16="http://schemas.microsoft.com/office/drawing/2014/main" xmlns="" id="{490E9868-E5A8-4322-99AC-0680B81C8FCB}"/>
              </a:ext>
            </a:extLst>
          </p:cNvPr>
          <p:cNvSpPr txBox="1">
            <a:spLocks/>
          </p:cNvSpPr>
          <p:nvPr/>
        </p:nvSpPr>
        <p:spPr>
          <a:xfrm>
            <a:off x="457200" y="24809"/>
            <a:ext cx="7157484"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85000"/>
              </a:lnSpc>
            </a:pPr>
            <a: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t>Global Resources for</a:t>
            </a:r>
            <a:b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br>
            <a: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t>Improving HPV Vaccination Rates</a:t>
            </a:r>
            <a:endParaRPr lang="en-US" sz="3200" b="1" dirty="0">
              <a:solidFill>
                <a:schemeClr val="tx2">
                  <a:lumMod val="50000"/>
                </a:schemeClr>
              </a:solidFill>
              <a:latin typeface="Constantia" panose="02030602050306030303" pitchFamily="18" charset="0"/>
            </a:endParaRPr>
          </a:p>
        </p:txBody>
      </p:sp>
      <p:pic>
        <p:nvPicPr>
          <p:cNvPr id="6" name="Picture 5">
            <a:extLst>
              <a:ext uri="{FF2B5EF4-FFF2-40B4-BE49-F238E27FC236}">
                <a16:creationId xmlns:a16="http://schemas.microsoft.com/office/drawing/2014/main" xmlns="" id="{78D02DDC-C594-4694-B47E-D9CD98962A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791620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63454" y="1042136"/>
            <a:ext cx="6860727" cy="585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xmlns="" id="{F01D5B92-DEC8-4B57-9FE9-83CCF2AF9832}"/>
              </a:ext>
            </a:extLst>
          </p:cNvPr>
          <p:cNvPicPr>
            <a:picLocks noChangeAspect="1"/>
          </p:cNvPicPr>
          <p:nvPr/>
        </p:nvPicPr>
        <p:blipFill>
          <a:blip r:embed="rId3"/>
          <a:stretch>
            <a:fillRect/>
          </a:stretch>
        </p:blipFill>
        <p:spPr>
          <a:xfrm>
            <a:off x="6745894" y="0"/>
            <a:ext cx="2435068" cy="609600"/>
          </a:xfrm>
          <a:prstGeom prst="rect">
            <a:avLst/>
          </a:prstGeom>
        </p:spPr>
      </p:pic>
      <p:sp>
        <p:nvSpPr>
          <p:cNvPr id="5" name="Title 1">
            <a:extLst>
              <a:ext uri="{FF2B5EF4-FFF2-40B4-BE49-F238E27FC236}">
                <a16:creationId xmlns:a16="http://schemas.microsoft.com/office/drawing/2014/main" xmlns="" id="{818235C2-363D-4CF2-84AD-9231B5F900DA}"/>
              </a:ext>
            </a:extLst>
          </p:cNvPr>
          <p:cNvSpPr txBox="1">
            <a:spLocks/>
          </p:cNvSpPr>
          <p:nvPr/>
        </p:nvSpPr>
        <p:spPr>
          <a:xfrm>
            <a:off x="609600" y="0"/>
            <a:ext cx="7157484"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85000"/>
              </a:lnSpc>
            </a:pPr>
            <a: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t>Global Resources for</a:t>
            </a:r>
            <a:b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br>
            <a: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t>Improving HPV Vaccination Rates</a:t>
            </a:r>
            <a:endParaRPr lang="en-US" sz="3200" b="1" dirty="0">
              <a:solidFill>
                <a:schemeClr val="tx2">
                  <a:lumMod val="50000"/>
                </a:schemeClr>
              </a:solidFill>
              <a:latin typeface="Constantia" panose="02030602050306030303" pitchFamily="18" charset="0"/>
            </a:endParaRPr>
          </a:p>
        </p:txBody>
      </p:sp>
      <p:sp>
        <p:nvSpPr>
          <p:cNvPr id="6" name="Rectangle 5">
            <a:extLst>
              <a:ext uri="{FF2B5EF4-FFF2-40B4-BE49-F238E27FC236}">
                <a16:creationId xmlns:a16="http://schemas.microsoft.com/office/drawing/2014/main" xmlns="" id="{14DDFFF9-525A-4221-8FDD-6516519EF2C2}"/>
              </a:ext>
            </a:extLst>
          </p:cNvPr>
          <p:cNvSpPr/>
          <p:nvPr/>
        </p:nvSpPr>
        <p:spPr>
          <a:xfrm>
            <a:off x="2133600" y="3465328"/>
            <a:ext cx="457200" cy="2286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E812578B-8D0D-4501-9F72-A681FAC1B479}"/>
              </a:ext>
            </a:extLst>
          </p:cNvPr>
          <p:cNvSpPr/>
          <p:nvPr/>
        </p:nvSpPr>
        <p:spPr>
          <a:xfrm>
            <a:off x="4876800" y="3200400"/>
            <a:ext cx="609600" cy="2667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00AA9D3A-D3FD-4517-AE00-00E7BE0061B5}"/>
              </a:ext>
            </a:extLst>
          </p:cNvPr>
          <p:cNvSpPr/>
          <p:nvPr/>
        </p:nvSpPr>
        <p:spPr>
          <a:xfrm>
            <a:off x="4876800" y="3825652"/>
            <a:ext cx="609600" cy="289147"/>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xmlns="" id="{85609D72-2310-449C-9766-722C4194ED58}"/>
              </a:ext>
            </a:extLst>
          </p:cNvPr>
          <p:cNvPicPr>
            <a:picLocks noChangeAspect="1"/>
          </p:cNvPicPr>
          <p:nvPr/>
        </p:nvPicPr>
        <p:blipFill>
          <a:blip r:embed="rId4"/>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2977427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509" r="2449" b="8772"/>
          <a:stretch/>
        </p:blipFill>
        <p:spPr bwMode="auto">
          <a:xfrm>
            <a:off x="680484" y="1001231"/>
            <a:ext cx="6482316" cy="4605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3903" y="5724575"/>
            <a:ext cx="7488865" cy="798680"/>
          </a:xfrm>
          <a:prstGeom prst="rect">
            <a:avLst/>
          </a:prstGeom>
        </p:spPr>
        <p:txBody>
          <a:bodyPr wrap="square">
            <a:spAutoFit/>
          </a:bodyPr>
          <a:lstStyle/>
          <a:p>
            <a:pPr>
              <a:lnSpc>
                <a:spcPct val="85000"/>
              </a:lnSpc>
            </a:pPr>
            <a:r>
              <a:rPr lang="en-US" b="1" dirty="0">
                <a:solidFill>
                  <a:schemeClr val="tx2">
                    <a:lumMod val="75000"/>
                  </a:schemeClr>
                </a:solidFill>
                <a:latin typeface="David" panose="020E0502060401010101" pitchFamily="34" charset="-79"/>
                <a:cs typeface="David" panose="020E0502060401010101" pitchFamily="34" charset="-79"/>
              </a:rPr>
              <a:t>Profile of the economic cost of human papillomavirus vaccination strategies for young adolescent girls, Peru, Uganda and Viet Nam, 2008-2010.   Reproduced with permission from Levin et al. (2013).  </a:t>
            </a:r>
          </a:p>
        </p:txBody>
      </p:sp>
      <p:pic>
        <p:nvPicPr>
          <p:cNvPr id="5" name="Picture 4">
            <a:extLst>
              <a:ext uri="{FF2B5EF4-FFF2-40B4-BE49-F238E27FC236}">
                <a16:creationId xmlns:a16="http://schemas.microsoft.com/office/drawing/2014/main" xmlns="" id="{9607F69E-E09E-4D52-A108-DA921E3C465D}"/>
              </a:ext>
            </a:extLst>
          </p:cNvPr>
          <p:cNvPicPr>
            <a:picLocks noChangeAspect="1"/>
          </p:cNvPicPr>
          <p:nvPr/>
        </p:nvPicPr>
        <p:blipFill>
          <a:blip r:embed="rId3"/>
          <a:stretch>
            <a:fillRect/>
          </a:stretch>
        </p:blipFill>
        <p:spPr>
          <a:xfrm>
            <a:off x="6705600" y="0"/>
            <a:ext cx="2475362" cy="619687"/>
          </a:xfrm>
          <a:prstGeom prst="rect">
            <a:avLst/>
          </a:prstGeom>
        </p:spPr>
      </p:pic>
      <p:sp>
        <p:nvSpPr>
          <p:cNvPr id="6" name="Title 1">
            <a:extLst>
              <a:ext uri="{FF2B5EF4-FFF2-40B4-BE49-F238E27FC236}">
                <a16:creationId xmlns:a16="http://schemas.microsoft.com/office/drawing/2014/main" xmlns="" id="{6667A9D6-4062-457A-9FF5-2D15BC6CADA9}"/>
              </a:ext>
            </a:extLst>
          </p:cNvPr>
          <p:cNvSpPr txBox="1">
            <a:spLocks/>
          </p:cNvSpPr>
          <p:nvPr/>
        </p:nvSpPr>
        <p:spPr>
          <a:xfrm>
            <a:off x="572386" y="21265"/>
            <a:ext cx="7157484"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85000"/>
              </a:lnSpc>
            </a:pPr>
            <a: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t>Global Resources for</a:t>
            </a:r>
            <a:b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br>
            <a:r>
              <a:rPr lang="en-US" sz="3200" b="1" dirty="0">
                <a:solidFill>
                  <a:schemeClr val="tx2">
                    <a:lumMod val="50000"/>
                  </a:schemeClr>
                </a:solidFill>
                <a:latin typeface="Constantia" panose="02030602050306030303" pitchFamily="18" charset="0"/>
                <a:ea typeface="FangSong" panose="02010609060101010101" pitchFamily="49" charset="-122"/>
                <a:cs typeface="David" panose="020E0502060401010101" pitchFamily="34" charset="-79"/>
              </a:rPr>
              <a:t>Improving HPV Vaccination Rates</a:t>
            </a:r>
            <a:endParaRPr lang="en-US" sz="3200" b="1" dirty="0">
              <a:solidFill>
                <a:schemeClr val="tx2">
                  <a:lumMod val="50000"/>
                </a:schemeClr>
              </a:solidFill>
              <a:latin typeface="Constantia" panose="02030602050306030303" pitchFamily="18" charset="0"/>
            </a:endParaRPr>
          </a:p>
        </p:txBody>
      </p:sp>
      <p:pic>
        <p:nvPicPr>
          <p:cNvPr id="7" name="Picture 6">
            <a:extLst>
              <a:ext uri="{FF2B5EF4-FFF2-40B4-BE49-F238E27FC236}">
                <a16:creationId xmlns:a16="http://schemas.microsoft.com/office/drawing/2014/main" xmlns="" id="{DA739A58-FCD1-4FBE-8266-AA4EB6851F83}"/>
              </a:ext>
            </a:extLst>
          </p:cNvPr>
          <p:cNvPicPr>
            <a:picLocks noChangeAspect="1"/>
          </p:cNvPicPr>
          <p:nvPr/>
        </p:nvPicPr>
        <p:blipFill>
          <a:blip r:embed="rId4"/>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955023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382657" cy="12191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Health Center-based HPV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Vaccination Programs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fontScale="925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The Peru CC prevention study (PERCAPS) intended for mothers and daughters, comprised of self-sampling for HPV, and treatment of HPV with cryotherapy for 30- to 45-years-old mothers accompanied by 10- to 14-years-old daughters who received three doses of 4vHPV in </a:t>
            </a:r>
            <a:r>
              <a:rPr lang="en-US" sz="2400" b="1" dirty="0" err="1">
                <a:solidFill>
                  <a:schemeClr val="tx2">
                    <a:lumMod val="75000"/>
                  </a:schemeClr>
                </a:solidFill>
                <a:latin typeface="Calibri" panose="020F0502020204030204" pitchFamily="34" charset="0"/>
                <a:cs typeface="Calibri" panose="020F0502020204030204" pitchFamily="34" charset="0"/>
              </a:rPr>
              <a:t>Manchay</a:t>
            </a:r>
            <a:r>
              <a:rPr lang="en-US" sz="2400" b="1" dirty="0">
                <a:solidFill>
                  <a:schemeClr val="tx2">
                    <a:lumMod val="75000"/>
                  </a:schemeClr>
                </a:solidFill>
                <a:latin typeface="Calibri" panose="020F0502020204030204" pitchFamily="34" charset="0"/>
                <a:cs typeface="Calibri" panose="020F0502020204030204" pitchFamily="34" charset="0"/>
              </a:rPr>
              <a:t> (a shanty town outside Lima) and in the Iquitos region of Peru (Table 2) (Levinson et al., 2013). </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In the </a:t>
            </a:r>
            <a:r>
              <a:rPr lang="en-US" sz="2000" b="1" dirty="0" err="1">
                <a:solidFill>
                  <a:schemeClr val="tx2">
                    <a:lumMod val="75000"/>
                  </a:schemeClr>
                </a:solidFill>
                <a:latin typeface="Calibri" panose="020F0502020204030204" pitchFamily="34" charset="0"/>
                <a:cs typeface="Calibri" panose="020F0502020204030204" pitchFamily="34" charset="0"/>
              </a:rPr>
              <a:t>Manchay</a:t>
            </a:r>
            <a:r>
              <a:rPr lang="en-US" sz="2000" b="1" dirty="0">
                <a:solidFill>
                  <a:schemeClr val="tx2">
                    <a:lumMod val="75000"/>
                  </a:schemeClr>
                </a:solidFill>
                <a:latin typeface="Calibri" panose="020F0502020204030204" pitchFamily="34" charset="0"/>
                <a:cs typeface="Calibri" panose="020F0502020204030204" pitchFamily="34" charset="0"/>
              </a:rPr>
              <a:t> trial PERCAPS achieved a 90.6% three dose 4vHPV vaccination rate. </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The 2</a:t>
            </a:r>
            <a:r>
              <a:rPr lang="en-US" sz="2000" b="1" baseline="30000" dirty="0">
                <a:solidFill>
                  <a:schemeClr val="tx2">
                    <a:lumMod val="75000"/>
                  </a:schemeClr>
                </a:solidFill>
                <a:latin typeface="Calibri" panose="020F0502020204030204" pitchFamily="34" charset="0"/>
                <a:cs typeface="Calibri" panose="020F0502020204030204" pitchFamily="34" charset="0"/>
              </a:rPr>
              <a:t>nd</a:t>
            </a:r>
            <a:r>
              <a:rPr lang="en-US" sz="2000" b="1" dirty="0">
                <a:solidFill>
                  <a:schemeClr val="tx2">
                    <a:lumMod val="75000"/>
                  </a:schemeClr>
                </a:solidFill>
                <a:latin typeface="Calibri" panose="020F0502020204030204" pitchFamily="34" charset="0"/>
                <a:cs typeface="Calibri" panose="020F0502020204030204" pitchFamily="34" charset="0"/>
              </a:rPr>
              <a:t>  4vHPV dose arrived onsite one month late by which time some study subjects were lost to follow-up. </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At completion 96.4% of PERCAPS subjects were willing to participate in another study. </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School-based vaccination was suggested to reduce logistical loss to follow-up from cold chain and other supply issues including delayed vaccine delivery.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 the Iquitos region rural and urban trial of clinic-based 4vHPV (and school-based 2vHPV) vaccination, a 64.7% three dose vaccination rate was achieved (</a:t>
            </a:r>
            <a:r>
              <a:rPr lang="en-US" sz="2400" b="1" dirty="0" err="1">
                <a:solidFill>
                  <a:schemeClr val="tx2">
                    <a:lumMod val="75000"/>
                  </a:schemeClr>
                </a:solidFill>
                <a:latin typeface="Calibri" panose="020F0502020204030204" pitchFamily="34" charset="0"/>
                <a:cs typeface="Calibri" panose="020F0502020204030204" pitchFamily="34" charset="0"/>
              </a:rPr>
              <a:t>Abuelo</a:t>
            </a:r>
            <a:r>
              <a:rPr lang="en-US" sz="2400" b="1" dirty="0">
                <a:solidFill>
                  <a:schemeClr val="tx2">
                    <a:lumMod val="75000"/>
                  </a:schemeClr>
                </a:solidFill>
                <a:latin typeface="Calibri" panose="020F0502020204030204" pitchFamily="34" charset="0"/>
                <a:cs typeface="Calibri" panose="020F0502020204030204" pitchFamily="34" charset="0"/>
              </a:rPr>
              <a:t> et al., 2014).</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The lower completion rate was attributed to flooding of roads and bridges, impaired travel, delayed vaccine delivery, and loss of 64 subjects to follow-up . </a:t>
            </a:r>
          </a:p>
          <a:p>
            <a:pPr marL="182880" lvl="1" indent="-182880">
              <a:lnSpc>
                <a:spcPct val="85000"/>
              </a:lnSpc>
              <a:spcBef>
                <a:spcPts val="300"/>
              </a:spcBef>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592438"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404355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7696200" cy="1066799"/>
          </a:xfrm>
        </p:spPr>
        <p:txBody>
          <a:bodyPr>
            <a:noAutofit/>
          </a:bodyPr>
          <a:lstStyle/>
          <a:p>
            <a:pPr algn="l">
              <a:lnSpc>
                <a:spcPct val="85000"/>
              </a:lnSpc>
            </a:pPr>
            <a:r>
              <a:rPr lang="en-US" sz="3200" b="1" dirty="0">
                <a:solidFill>
                  <a:schemeClr val="tx2">
                    <a:lumMod val="50000"/>
                  </a:schemeClr>
                </a:solidFill>
                <a:latin typeface="Constantia" panose="02030602050306030303" pitchFamily="18" charset="0"/>
                <a:ea typeface="+mn-ea"/>
                <a:cs typeface="David" panose="020E0502060401010101" pitchFamily="34" charset="-79"/>
              </a:rPr>
              <a:t>Tools to Improve HPV </a:t>
            </a:r>
            <a:br>
              <a:rPr lang="en-US" sz="3200" b="1" dirty="0">
                <a:solidFill>
                  <a:schemeClr val="tx2">
                    <a:lumMod val="50000"/>
                  </a:schemeClr>
                </a:solidFill>
                <a:latin typeface="Constantia" panose="02030602050306030303" pitchFamily="18" charset="0"/>
                <a:ea typeface="+mn-ea"/>
                <a:cs typeface="David" panose="020E0502060401010101" pitchFamily="34" charset="-79"/>
              </a:rPr>
            </a:br>
            <a:r>
              <a:rPr lang="en-US" sz="3200" b="1" dirty="0">
                <a:solidFill>
                  <a:schemeClr val="tx2">
                    <a:lumMod val="50000"/>
                  </a:schemeClr>
                </a:solidFill>
                <a:latin typeface="Constantia" panose="02030602050306030303" pitchFamily="18" charset="0"/>
                <a:ea typeface="+mn-ea"/>
                <a:cs typeface="David" panose="020E0502060401010101" pitchFamily="34" charset="-79"/>
              </a:rPr>
              <a:t>Vaccination Program Implementation</a:t>
            </a:r>
            <a:endParaRPr lang="en-US" sz="32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 Chile, Colombia, and Peru public health insurance can be a mechanism for HPV vaccination. Bolivia’s and Ecuador’s public health systems could consider HPV vaccination as part of system modernizations. Increased public awareness of HPV-associated diseases and the prevention thereof by HPV vaccination through health promotion advocacy programs can improve public reception of HPV vaccination programs (</a:t>
            </a:r>
            <a:r>
              <a:rPr lang="en-US" sz="2400" b="1" dirty="0" err="1">
                <a:solidFill>
                  <a:schemeClr val="tx2">
                    <a:lumMod val="75000"/>
                  </a:schemeClr>
                </a:solidFill>
                <a:latin typeface="Calibri" panose="020F0502020204030204" pitchFamily="34" charset="0"/>
                <a:cs typeface="Calibri" panose="020F0502020204030204" pitchFamily="34" charset="0"/>
              </a:rPr>
              <a:t>Bartolini</a:t>
            </a:r>
            <a:r>
              <a:rPr lang="en-US" sz="2400" b="1" dirty="0">
                <a:solidFill>
                  <a:schemeClr val="tx2">
                    <a:lumMod val="75000"/>
                  </a:schemeClr>
                </a:solidFill>
                <a:latin typeface="Calibri" panose="020F0502020204030204" pitchFamily="34" charset="0"/>
                <a:cs typeface="Calibri" panose="020F0502020204030204" pitchFamily="34" charset="0"/>
              </a:rPr>
              <a:t> et al., 2010).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2vHPV vaccination of 82% of one birth cohort of Peruvian females would reduce the lifetime risk of cervical cancer by more than 50%, preventing 5,500 cases of cervical cancer, saving about 2,625 lives (Goldie et al., 2012).</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 2011 the Peruvian Ministry of Health planned to purchase 2vHPV for the national vaccination program targeting sequential birth cohorts of 10-years-old females at one-quarter the market price via the PAHO Revolving Fund (</a:t>
            </a:r>
            <a:r>
              <a:rPr lang="en-US" sz="2400" b="1" dirty="0" err="1">
                <a:solidFill>
                  <a:schemeClr val="tx2">
                    <a:lumMod val="75000"/>
                  </a:schemeClr>
                </a:solidFill>
                <a:latin typeface="Calibri" panose="020F0502020204030204" pitchFamily="34" charset="0"/>
                <a:cs typeface="Calibri" panose="020F0502020204030204" pitchFamily="34" charset="0"/>
              </a:rPr>
              <a:t>Vicari</a:t>
            </a:r>
            <a:r>
              <a:rPr lang="en-US" sz="2400" b="1" dirty="0">
                <a:solidFill>
                  <a:schemeClr val="tx2">
                    <a:lumMod val="75000"/>
                  </a:schemeClr>
                </a:solidFill>
                <a:latin typeface="Calibri" panose="020F0502020204030204" pitchFamily="34" charset="0"/>
                <a:cs typeface="Calibri" panose="020F0502020204030204" pitchFamily="34" charset="0"/>
              </a:rPr>
              <a:t>, 2011).</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7013314" y="1"/>
            <a:ext cx="2130686" cy="533400"/>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2953568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7151914" cy="10667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Means for Improving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HPV Vaccination Rates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a:bodyPr>
          <a:lstStyle/>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Immunization encounter reduction by simultaneous administration of HPV vaccine with either influenza vaccine or with tetanus, diphtheria, acellular pertussis vaccine (Tdap) and meningococcal vaccine (MCV4) eases the logistics of HPV vaccination program implementation while potentially increasing first and second dose HPV vaccine administration rates </a:t>
            </a:r>
            <a:r>
              <a:rPr lang="en-US" sz="2400" b="1" dirty="0">
                <a:solidFill>
                  <a:schemeClr val="tx2">
                    <a:lumMod val="75000"/>
                  </a:schemeClr>
                </a:solidFill>
                <a:latin typeface="Calibri" panose="020F0502020204030204" pitchFamily="34" charset="0"/>
                <a:cs typeface="Calibri" panose="020F0502020204030204" pitchFamily="34" charset="0"/>
              </a:rPr>
              <a:t>(Schilling et al., 2015). </a:t>
            </a:r>
          </a:p>
          <a:p>
            <a:pPr marL="365760" lvl="2" indent="-182880">
              <a:lnSpc>
                <a:spcPct val="8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Co-administration of 9vHPV vaccine, Tdap, and MCV4 achieves equivalent immunogenicity as separate vaccination schedules, with a statistically significant increase in injection site swelling, </a:t>
            </a:r>
            <a:r>
              <a:rPr lang="en-US" b="1" i="1" dirty="0">
                <a:solidFill>
                  <a:schemeClr val="tx2">
                    <a:lumMod val="75000"/>
                  </a:schemeClr>
                </a:solidFill>
                <a:latin typeface="Calibri" panose="020F0502020204030204" pitchFamily="34" charset="0"/>
                <a:cs typeface="Calibri" panose="020F0502020204030204" pitchFamily="34" charset="0"/>
              </a:rPr>
              <a:t>p</a:t>
            </a:r>
            <a:r>
              <a:rPr lang="en-US" b="1" dirty="0">
                <a:solidFill>
                  <a:schemeClr val="tx2">
                    <a:lumMod val="75000"/>
                  </a:schemeClr>
                </a:solidFill>
                <a:latin typeface="Calibri" panose="020F0502020204030204" pitchFamily="34" charset="0"/>
                <a:cs typeface="Calibri" panose="020F0502020204030204" pitchFamily="34" charset="0"/>
              </a:rPr>
              <a:t> = .007. </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592438"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184574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7151914" cy="10667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Means for Improving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HPV Vaccination Rates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918418"/>
            <a:ext cx="8686800" cy="5562600"/>
          </a:xfrm>
        </p:spPr>
        <p:txBody>
          <a:bodyPr>
            <a:normAutofit fontScale="92500" lnSpcReduction="100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None of the Andean region countries are currently eligible for support from the Global Alliance for Vaccines and Immunizations (GAVI), which works with the United Nations Children’s Fund (UNICEF), the WHO, the World Bank, and other organizations to assist in vaccination delivery in developing countries.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The 4vHPV vaccine is prequalified by the WHO and available to GAVI at $5 per dose (LaMontagne et al., 2011).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This price is less than both the $34 per dose cost negotiated by Mexico, and the $120 per dose price in the USA (Andrus et al., 2009).</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At $5 per dose, equating to $25 per vaccinated person, HPV vaccination cost is equivalent to other vaccination series and is also less than per capita GDP for all LAC, making further cost-effectiveness redundant (Andrus et al., 2009).</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HPV vaccination is further subsidized by GAVI in the most economically disadvantaged nations (Lowy &amp; Schiller, 2012).</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Bolivia, a low-income country, was previously the only Andean nation qualified for GAVI new vaccine program introduction (Andrus et al., 2008).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Chile is a middle-income country and would not normally qualify for GAVI, which supports the perceived need for Chilean cost-effectiveness studies prior to HPV vaccination program implementation (</a:t>
            </a:r>
            <a:r>
              <a:rPr lang="en-US" sz="2400" b="1" dirty="0" err="1">
                <a:solidFill>
                  <a:schemeClr val="tx2">
                    <a:lumMod val="75000"/>
                  </a:schemeClr>
                </a:solidFill>
                <a:latin typeface="Calibri" panose="020F0502020204030204" pitchFamily="34" charset="0"/>
                <a:cs typeface="Calibri" panose="020F0502020204030204" pitchFamily="34" charset="0"/>
              </a:rPr>
              <a:t>Colantonio</a:t>
            </a:r>
            <a:r>
              <a:rPr lang="en-US" sz="2400" b="1" dirty="0">
                <a:solidFill>
                  <a:schemeClr val="tx2">
                    <a:lumMod val="75000"/>
                  </a:schemeClr>
                </a:solidFill>
                <a:latin typeface="Calibri" panose="020F0502020204030204" pitchFamily="34" charset="0"/>
                <a:cs typeface="Calibri" panose="020F0502020204030204" pitchFamily="34" charset="0"/>
              </a:rPr>
              <a:t> et al., 2009; Marquez-Calderon et al., 2009).</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592438"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2218247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7151914" cy="1066799"/>
          </a:xfrm>
        </p:spPr>
        <p:txBody>
          <a:bodyPr>
            <a:noAutofit/>
          </a:bodyPr>
          <a:lstStyle/>
          <a:p>
            <a:pPr algn="l">
              <a:lnSpc>
                <a:spcPct val="85000"/>
              </a:lnSpc>
            </a:pPr>
            <a:r>
              <a:rPr lang="en-US" sz="3600" b="1" dirty="0">
                <a:solidFill>
                  <a:schemeClr val="tx2">
                    <a:lumMod val="50000"/>
                  </a:schemeClr>
                </a:solidFill>
                <a:latin typeface="Constantia" panose="02030602050306030303" pitchFamily="18" charset="0"/>
                <a:ea typeface="+mn-ea"/>
                <a:cs typeface="David" panose="020E0502060401010101" pitchFamily="34" charset="-79"/>
              </a:rPr>
              <a:t>Means for Improving </a:t>
            </a:r>
            <a:br>
              <a:rPr lang="en-US" sz="3600" b="1" dirty="0">
                <a:solidFill>
                  <a:schemeClr val="tx2">
                    <a:lumMod val="50000"/>
                  </a:schemeClr>
                </a:solidFill>
                <a:latin typeface="Constantia" panose="02030602050306030303" pitchFamily="18" charset="0"/>
                <a:ea typeface="+mn-ea"/>
                <a:cs typeface="David" panose="020E0502060401010101" pitchFamily="34" charset="-79"/>
              </a:rPr>
            </a:br>
            <a:r>
              <a:rPr lang="en-US" sz="3600" b="1" dirty="0">
                <a:solidFill>
                  <a:schemeClr val="tx2">
                    <a:lumMod val="50000"/>
                  </a:schemeClr>
                </a:solidFill>
                <a:latin typeface="Constantia" panose="02030602050306030303" pitchFamily="18" charset="0"/>
                <a:ea typeface="+mn-ea"/>
                <a:cs typeface="David" panose="020E0502060401010101" pitchFamily="34" charset="-79"/>
              </a:rPr>
              <a:t>HPV Vaccination Rates</a:t>
            </a:r>
            <a:endParaRPr lang="en-US" sz="3600"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1083693"/>
            <a:ext cx="8686800" cy="5562600"/>
          </a:xfrm>
        </p:spPr>
        <p:txBody>
          <a:bodyPr>
            <a:normAutofit fontScale="925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HPV vaccine is also available for $10-15 per dose via the PAHO Revolving Fund of the WHO established in 1977 for LMIC LAC (Andrus et al., 2009; Levin et al., 2013).  </a:t>
            </a:r>
          </a:p>
          <a:p>
            <a:pPr marL="58293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PAHO Revolving Fund $40 million working capital allows LMIC LAC to reimburse PAHO within 60 days of receipt of vaccine (Andrus et al., 2009).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Of note, PAHO adopted a Regional Strategy and Plan of Action for Cervical Cancer Prevention and Control, within the </a:t>
            </a:r>
            <a:r>
              <a:rPr lang="en-US" sz="2400" b="1" dirty="0" err="1">
                <a:solidFill>
                  <a:schemeClr val="tx2">
                    <a:lumMod val="75000"/>
                  </a:schemeClr>
                </a:solidFill>
                <a:latin typeface="Calibri" panose="020F0502020204030204" pitchFamily="34" charset="0"/>
                <a:cs typeface="Calibri" panose="020F0502020204030204" pitchFamily="34" charset="0"/>
              </a:rPr>
              <a:t>ProVac</a:t>
            </a:r>
            <a:r>
              <a:rPr lang="en-US" sz="2400" b="1" dirty="0">
                <a:solidFill>
                  <a:schemeClr val="tx2">
                    <a:lumMod val="75000"/>
                  </a:schemeClr>
                </a:solidFill>
                <a:latin typeface="Calibri" panose="020F0502020204030204" pitchFamily="34" charset="0"/>
                <a:cs typeface="Calibri" panose="020F0502020204030204" pitchFamily="34" charset="0"/>
              </a:rPr>
              <a:t> Initiative in 2008. </a:t>
            </a:r>
          </a:p>
          <a:p>
            <a:pPr marL="582930" lvl="2" indent="-182880">
              <a:lnSpc>
                <a:spcPct val="85000"/>
              </a:lnSpc>
              <a:spcBef>
                <a:spcPts val="300"/>
              </a:spcBef>
            </a:pPr>
            <a:r>
              <a:rPr lang="en-US" sz="2000" b="1" dirty="0" err="1">
                <a:solidFill>
                  <a:schemeClr val="tx2">
                    <a:lumMod val="75000"/>
                  </a:schemeClr>
                </a:solidFill>
                <a:latin typeface="Calibri" panose="020F0502020204030204" pitchFamily="34" charset="0"/>
                <a:cs typeface="Calibri" panose="020F0502020204030204" pitchFamily="34" charset="0"/>
              </a:rPr>
              <a:t>ProVac</a:t>
            </a:r>
            <a:r>
              <a:rPr lang="en-US" sz="2000" b="1" dirty="0">
                <a:solidFill>
                  <a:schemeClr val="tx2">
                    <a:lumMod val="75000"/>
                  </a:schemeClr>
                </a:solidFill>
                <a:latin typeface="Calibri" panose="020F0502020204030204" pitchFamily="34" charset="0"/>
                <a:cs typeface="Calibri" panose="020F0502020204030204" pitchFamily="34" charset="0"/>
              </a:rPr>
              <a:t> allows for rapid start HPV vaccination programs (</a:t>
            </a:r>
            <a:r>
              <a:rPr lang="en-US" sz="2000" b="1" dirty="0" err="1">
                <a:solidFill>
                  <a:schemeClr val="tx2">
                    <a:lumMod val="75000"/>
                  </a:schemeClr>
                </a:solidFill>
                <a:latin typeface="Calibri" panose="020F0502020204030204" pitchFamily="34" charset="0"/>
                <a:cs typeface="Calibri" panose="020F0502020204030204" pitchFamily="34" charset="0"/>
              </a:rPr>
              <a:t>Bartolini</a:t>
            </a:r>
            <a:r>
              <a:rPr lang="en-US" sz="2000" b="1" dirty="0">
                <a:solidFill>
                  <a:schemeClr val="tx2">
                    <a:lumMod val="75000"/>
                  </a:schemeClr>
                </a:solidFill>
                <a:latin typeface="Calibri" panose="020F0502020204030204" pitchFamily="34" charset="0"/>
                <a:cs typeface="Calibri" panose="020F0502020204030204" pitchFamily="34" charset="0"/>
              </a:rPr>
              <a:t> et al., 2010).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Since 2004 </a:t>
            </a:r>
            <a:r>
              <a:rPr lang="en-US" sz="2400" b="1" dirty="0" err="1">
                <a:solidFill>
                  <a:schemeClr val="tx2">
                    <a:lumMod val="75000"/>
                  </a:schemeClr>
                </a:solidFill>
                <a:latin typeface="Calibri" panose="020F0502020204030204" pitchFamily="34" charset="0"/>
                <a:cs typeface="Calibri" panose="020F0502020204030204" pitchFamily="34" charset="0"/>
              </a:rPr>
              <a:t>ProVac</a:t>
            </a:r>
            <a:r>
              <a:rPr lang="en-US" sz="2400" b="1" dirty="0">
                <a:solidFill>
                  <a:schemeClr val="tx2">
                    <a:lumMod val="75000"/>
                  </a:schemeClr>
                </a:solidFill>
                <a:latin typeface="Calibri" panose="020F0502020204030204" pitchFamily="34" charset="0"/>
                <a:cs typeface="Calibri" panose="020F0502020204030204" pitchFamily="34" charset="0"/>
              </a:rPr>
              <a:t> has worked to improve LAC public health infrastructure, assure availability of appropriate data and analysis thereof for policy formation, promote new vaccination implementation programs, and foster partnerships for attainment of health care goals (Andrus et al., 2008).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Peru has ordered 600,000 doses of HPV vaccine from PAHO (Goldie et al., 2012).</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The Peruvian immunization budget was increased by 500% from 2006 to 2010 for the 2011 launch of HPV vaccination (Levin et al., 2013).</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592438"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3500752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6161314" cy="1066799"/>
          </a:xfrm>
        </p:spPr>
        <p:txBody>
          <a:bodyPr>
            <a:noAutofit/>
          </a:bodyPr>
          <a:lstStyle/>
          <a:p>
            <a:pPr algn="l">
              <a:lnSpc>
                <a:spcPct val="85000"/>
              </a:lnSpc>
            </a:pPr>
            <a:r>
              <a:rPr lang="en-US" b="1" dirty="0">
                <a:solidFill>
                  <a:schemeClr val="tx2">
                    <a:lumMod val="50000"/>
                  </a:schemeClr>
                </a:solidFill>
                <a:latin typeface="Constantia" panose="02030602050306030303" pitchFamily="18" charset="0"/>
                <a:ea typeface="+mn-ea"/>
                <a:cs typeface="David" panose="020E0502060401010101" pitchFamily="34" charset="-79"/>
              </a:rPr>
              <a:t>Considerations</a:t>
            </a:r>
            <a:endParaRPr lang="en-US"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762000"/>
            <a:ext cx="8686800" cy="5562600"/>
          </a:xfrm>
        </p:spPr>
        <p:txBody>
          <a:bodyPr>
            <a:normAutofit/>
          </a:bodyPr>
          <a:lstStyle/>
          <a:p>
            <a:pPr marL="182880" lvl="1" indent="-182880">
              <a:lnSpc>
                <a:spcPct val="85000"/>
              </a:lnSpc>
              <a:spcBef>
                <a:spcPts val="6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Comparative study of national vaccination programs or mathematical models thereof would be facilitated if identical types of data were published. For instance, some authors use discounted and undiscounted costs, total quality-adjusted life years, QALYs gained, and incremental cost-effectiveness ratio (ICER) per QALY gained, whereas other authors use cost per YLS or YLL </a:t>
            </a:r>
            <a:r>
              <a:rPr lang="en-US" sz="2400" b="1" dirty="0">
                <a:solidFill>
                  <a:schemeClr val="tx2">
                    <a:lumMod val="75000"/>
                  </a:schemeClr>
                </a:solidFill>
                <a:latin typeface="Calibri" panose="020F0502020204030204" pitchFamily="34" charset="0"/>
                <a:cs typeface="Calibri" panose="020F0502020204030204" pitchFamily="34" charset="0"/>
              </a:rPr>
              <a:t>(</a:t>
            </a:r>
            <a:r>
              <a:rPr lang="en-US" sz="2400" b="1" dirty="0" err="1">
                <a:solidFill>
                  <a:schemeClr val="tx2">
                    <a:lumMod val="75000"/>
                  </a:schemeClr>
                </a:solidFill>
                <a:latin typeface="Calibri" panose="020F0502020204030204" pitchFamily="34" charset="0"/>
                <a:cs typeface="Calibri" panose="020F0502020204030204" pitchFamily="34" charset="0"/>
              </a:rPr>
              <a:t>Colantonio</a:t>
            </a:r>
            <a:r>
              <a:rPr lang="en-US" sz="2400" b="1" dirty="0">
                <a:solidFill>
                  <a:schemeClr val="tx2">
                    <a:lumMod val="75000"/>
                  </a:schemeClr>
                </a:solidFill>
                <a:latin typeface="Calibri" panose="020F0502020204030204" pitchFamily="34" charset="0"/>
                <a:cs typeface="Calibri" panose="020F0502020204030204" pitchFamily="34" charset="0"/>
              </a:rPr>
              <a:t> et al., 2009; Goldie et al., 2012). </a:t>
            </a: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14209"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42613961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172" y="0"/>
            <a:ext cx="6161314" cy="914399"/>
          </a:xfrm>
        </p:spPr>
        <p:txBody>
          <a:bodyPr>
            <a:noAutofit/>
          </a:bodyPr>
          <a:lstStyle/>
          <a:p>
            <a:pPr algn="l">
              <a:lnSpc>
                <a:spcPct val="85000"/>
              </a:lnSpc>
            </a:pPr>
            <a:r>
              <a:rPr lang="en-US" b="1" dirty="0">
                <a:solidFill>
                  <a:schemeClr val="tx2">
                    <a:lumMod val="50000"/>
                  </a:schemeClr>
                </a:solidFill>
                <a:latin typeface="Constantia" panose="02030602050306030303" pitchFamily="18" charset="0"/>
                <a:ea typeface="+mn-ea"/>
                <a:cs typeface="David" panose="020E0502060401010101" pitchFamily="34" charset="-79"/>
              </a:rPr>
              <a:t>Considerations</a:t>
            </a:r>
            <a:endParaRPr lang="en-US"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671844"/>
            <a:ext cx="8686800" cy="1690356"/>
          </a:xfrm>
        </p:spPr>
        <p:txBody>
          <a:bodyPr>
            <a:normAutofit fontScale="77500" lnSpcReduction="20000"/>
          </a:bodyPr>
          <a:lstStyle/>
          <a:p>
            <a:pPr marL="182880" lvl="1" indent="-182880">
              <a:lnSpc>
                <a:spcPct val="105000"/>
              </a:lnSpc>
              <a:spcBef>
                <a:spcPts val="300"/>
              </a:spcBef>
              <a:buFont typeface="Arial" panose="020B0604020202020204" pitchFamily="34" charset="0"/>
              <a:buChar char="•"/>
            </a:pPr>
            <a:r>
              <a:rPr lang="en-US" sz="3100" b="1" dirty="0">
                <a:solidFill>
                  <a:schemeClr val="tx2">
                    <a:lumMod val="75000"/>
                  </a:schemeClr>
                </a:solidFill>
                <a:latin typeface="Calibri" panose="020F0502020204030204" pitchFamily="34" charset="0"/>
                <a:cs typeface="Calibri" panose="020F0502020204030204" pitchFamily="34" charset="0"/>
              </a:rPr>
              <a:t>Given differing efficacy against non-HPV 16/18 genotypes, in Colombia and Ecuador, and other nations with comparatively low HPV 18 prevalence, 2vHPV with greater immunogenicity than 4vHPV, and 9vHPV with broader immunogenicity than 4vHPV, may be more cost-effective than 4vHPV </a:t>
            </a:r>
            <a:r>
              <a:rPr lang="en-US" sz="2300" b="1" dirty="0">
                <a:solidFill>
                  <a:schemeClr val="tx2">
                    <a:lumMod val="75000"/>
                  </a:schemeClr>
                </a:solidFill>
                <a:latin typeface="Calibri" panose="020F0502020204030204" pitchFamily="34" charset="0"/>
                <a:cs typeface="Calibri" panose="020F0502020204030204" pitchFamily="34" charset="0"/>
              </a:rPr>
              <a:t>(Gomez et al., 2014).</a:t>
            </a:r>
            <a:endParaRPr lang="en-US" sz="2300" dirty="0">
              <a:latin typeface="Calibri" panose="020F0502020204030204" pitchFamily="34" charset="0"/>
              <a:cs typeface="Calibri" panose="020F0502020204030204" pitchFamily="34" charset="0"/>
            </a:endParaRPr>
          </a:p>
          <a:p>
            <a:pPr marL="182880" lvl="1" indent="-182880">
              <a:lnSpc>
                <a:spcPct val="85000"/>
              </a:lnSpc>
              <a:spcBef>
                <a:spcPts val="300"/>
              </a:spcBef>
              <a:buFont typeface="Arial" panose="020B0604020202020204" pitchFamily="34" charset="0"/>
              <a:buChar char="•"/>
            </a:pPr>
            <a:endParaRPr lang="en-US" sz="2400" b="1" dirty="0">
              <a:solidFill>
                <a:schemeClr val="tx2">
                  <a:lumMod val="75000"/>
                </a:schemeClr>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14209"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pic>
        <p:nvPicPr>
          <p:cNvPr id="6" name="Picture 5">
            <a:extLst>
              <a:ext uri="{FF2B5EF4-FFF2-40B4-BE49-F238E27FC236}">
                <a16:creationId xmlns:a16="http://schemas.microsoft.com/office/drawing/2014/main" xmlns="" id="{8400A4CE-99C4-4EE8-824A-F2D7C1065391}"/>
              </a:ext>
            </a:extLst>
          </p:cNvPr>
          <p:cNvPicPr>
            <a:picLocks noChangeAspect="1"/>
          </p:cNvPicPr>
          <p:nvPr/>
        </p:nvPicPr>
        <p:blipFill>
          <a:blip r:embed="rId4"/>
          <a:stretch>
            <a:fillRect/>
          </a:stretch>
        </p:blipFill>
        <p:spPr>
          <a:xfrm>
            <a:off x="122929" y="1911343"/>
            <a:ext cx="7725671" cy="4504245"/>
          </a:xfrm>
          <a:prstGeom prst="rect">
            <a:avLst/>
          </a:prstGeom>
        </p:spPr>
      </p:pic>
      <p:sp>
        <p:nvSpPr>
          <p:cNvPr id="7" name="Rectangle 6">
            <a:extLst>
              <a:ext uri="{FF2B5EF4-FFF2-40B4-BE49-F238E27FC236}">
                <a16:creationId xmlns:a16="http://schemas.microsoft.com/office/drawing/2014/main" xmlns="" id="{4493FF2D-6095-4F35-BCFC-3CF4097C0A38}"/>
              </a:ext>
            </a:extLst>
          </p:cNvPr>
          <p:cNvSpPr/>
          <p:nvPr/>
        </p:nvSpPr>
        <p:spPr>
          <a:xfrm>
            <a:off x="327925" y="1741259"/>
            <a:ext cx="464773" cy="4933658"/>
          </a:xfrm>
          <a:prstGeom prst="rect">
            <a:avLst/>
          </a:prstGeom>
        </p:spPr>
        <p:txBody>
          <a:bodyPr wrap="square">
            <a:spAutoFit/>
          </a:bodyPr>
          <a:lstStyle/>
          <a:p>
            <a:pPr algn="r">
              <a:lnSpc>
                <a:spcPct val="85000"/>
              </a:lnSpc>
            </a:pPr>
            <a:endParaRPr lang="en-US" sz="1400" b="1" dirty="0"/>
          </a:p>
          <a:p>
            <a:pPr algn="r">
              <a:lnSpc>
                <a:spcPct val="85000"/>
              </a:lnSpc>
            </a:pPr>
            <a:endParaRPr lang="en-US" sz="1400" b="1" dirty="0"/>
          </a:p>
          <a:p>
            <a:pPr algn="r">
              <a:lnSpc>
                <a:spcPct val="85000"/>
              </a:lnSpc>
            </a:pPr>
            <a:endParaRPr lang="en-US" sz="1400" b="1" dirty="0"/>
          </a:p>
          <a:p>
            <a:pPr algn="r">
              <a:lnSpc>
                <a:spcPct val="85000"/>
              </a:lnSpc>
            </a:pPr>
            <a:r>
              <a:rPr lang="en-US" sz="1400" b="1" dirty="0"/>
              <a:t>100</a:t>
            </a:r>
          </a:p>
          <a:p>
            <a:pPr algn="r">
              <a:lnSpc>
                <a:spcPct val="85000"/>
              </a:lnSpc>
            </a:pPr>
            <a:endParaRPr lang="en-US" sz="1400" b="1" dirty="0"/>
          </a:p>
          <a:p>
            <a:pPr algn="r">
              <a:lnSpc>
                <a:spcPct val="85000"/>
              </a:lnSpc>
            </a:pPr>
            <a:endParaRPr lang="en-US" sz="1400" b="1" dirty="0"/>
          </a:p>
          <a:p>
            <a:pPr algn="r">
              <a:lnSpc>
                <a:spcPct val="50000"/>
              </a:lnSpc>
            </a:pPr>
            <a:r>
              <a:rPr lang="en-US" sz="1400" b="1" dirty="0"/>
              <a:t>  </a:t>
            </a:r>
          </a:p>
          <a:p>
            <a:pPr algn="r">
              <a:lnSpc>
                <a:spcPct val="90000"/>
              </a:lnSpc>
              <a:spcBef>
                <a:spcPts val="600"/>
              </a:spcBef>
            </a:pPr>
            <a:r>
              <a:rPr lang="en-US" sz="1400" b="1" dirty="0"/>
              <a:t>80   </a:t>
            </a:r>
          </a:p>
          <a:p>
            <a:pPr algn="r">
              <a:lnSpc>
                <a:spcPct val="90000"/>
              </a:lnSpc>
              <a:spcBef>
                <a:spcPts val="600"/>
              </a:spcBef>
            </a:pPr>
            <a:endParaRPr lang="en-US" sz="1400" b="1" dirty="0"/>
          </a:p>
          <a:p>
            <a:pPr algn="r">
              <a:lnSpc>
                <a:spcPct val="90000"/>
              </a:lnSpc>
              <a:spcBef>
                <a:spcPts val="2400"/>
              </a:spcBef>
            </a:pPr>
            <a:r>
              <a:rPr lang="en-US" sz="1400" b="1" dirty="0"/>
              <a:t>60</a:t>
            </a:r>
          </a:p>
          <a:p>
            <a:pPr algn="r">
              <a:lnSpc>
                <a:spcPct val="90000"/>
              </a:lnSpc>
              <a:spcBef>
                <a:spcPts val="600"/>
              </a:spcBef>
            </a:pPr>
            <a:endParaRPr lang="en-US" sz="1400" b="1" dirty="0"/>
          </a:p>
          <a:p>
            <a:pPr algn="r">
              <a:lnSpc>
                <a:spcPct val="90000"/>
              </a:lnSpc>
              <a:spcBef>
                <a:spcPts val="1800"/>
              </a:spcBef>
            </a:pPr>
            <a:r>
              <a:rPr lang="en-US" sz="1400" b="1" dirty="0"/>
              <a:t>   40</a:t>
            </a:r>
          </a:p>
          <a:p>
            <a:pPr algn="r">
              <a:lnSpc>
                <a:spcPct val="90000"/>
              </a:lnSpc>
              <a:spcBef>
                <a:spcPts val="600"/>
              </a:spcBef>
            </a:pPr>
            <a:endParaRPr lang="en-US" sz="1400" b="1" dirty="0"/>
          </a:p>
          <a:p>
            <a:pPr algn="r">
              <a:lnSpc>
                <a:spcPct val="90000"/>
              </a:lnSpc>
              <a:spcBef>
                <a:spcPts val="600"/>
              </a:spcBef>
            </a:pPr>
            <a:r>
              <a:rPr lang="en-US" sz="1400" b="1" dirty="0"/>
              <a:t> </a:t>
            </a:r>
          </a:p>
          <a:p>
            <a:pPr algn="r">
              <a:lnSpc>
                <a:spcPct val="90000"/>
              </a:lnSpc>
            </a:pPr>
            <a:r>
              <a:rPr lang="en-US" sz="1400" b="1" dirty="0"/>
              <a:t>20</a:t>
            </a:r>
          </a:p>
          <a:p>
            <a:pPr algn="r">
              <a:lnSpc>
                <a:spcPct val="90000"/>
              </a:lnSpc>
              <a:spcBef>
                <a:spcPts val="600"/>
              </a:spcBef>
            </a:pPr>
            <a:endParaRPr lang="en-US" sz="1400" b="1" dirty="0"/>
          </a:p>
          <a:p>
            <a:pPr algn="r">
              <a:lnSpc>
                <a:spcPct val="90000"/>
              </a:lnSpc>
              <a:spcBef>
                <a:spcPts val="1200"/>
              </a:spcBef>
            </a:pPr>
            <a:r>
              <a:rPr lang="en-US" sz="1400" b="1" dirty="0"/>
              <a:t> </a:t>
            </a:r>
          </a:p>
          <a:p>
            <a:pPr algn="r">
              <a:lnSpc>
                <a:spcPct val="90000"/>
              </a:lnSpc>
              <a:spcBef>
                <a:spcPts val="600"/>
              </a:spcBef>
            </a:pPr>
            <a:r>
              <a:rPr lang="en-US" sz="1400" b="1" dirty="0"/>
              <a:t>0</a:t>
            </a:r>
          </a:p>
        </p:txBody>
      </p:sp>
      <p:sp>
        <p:nvSpPr>
          <p:cNvPr id="10" name="Rectangle 9">
            <a:extLst>
              <a:ext uri="{FF2B5EF4-FFF2-40B4-BE49-F238E27FC236}">
                <a16:creationId xmlns:a16="http://schemas.microsoft.com/office/drawing/2014/main" xmlns="" id="{6D48DD2D-E23E-41E1-BB46-F9C03A92BE74}"/>
              </a:ext>
            </a:extLst>
          </p:cNvPr>
          <p:cNvSpPr/>
          <p:nvPr/>
        </p:nvSpPr>
        <p:spPr>
          <a:xfrm>
            <a:off x="191100" y="1780895"/>
            <a:ext cx="395749" cy="4777344"/>
          </a:xfrm>
          <a:prstGeom prst="rect">
            <a:avLst/>
          </a:prstGeom>
        </p:spPr>
        <p:txBody>
          <a:bodyPr vert="vert270" wrap="square">
            <a:spAutoFit/>
          </a:bodyPr>
          <a:lstStyle/>
          <a:p>
            <a:pPr>
              <a:lnSpc>
                <a:spcPct val="85000"/>
              </a:lnSpc>
            </a:pPr>
            <a:r>
              <a:rPr lang="en-US" sz="1600" b="1" dirty="0"/>
              <a:t>Potential Effect of 4vHPV and 9vHPV vaccines %</a:t>
            </a:r>
          </a:p>
        </p:txBody>
      </p:sp>
      <p:sp>
        <p:nvSpPr>
          <p:cNvPr id="11" name="Rectangle 10">
            <a:extLst>
              <a:ext uri="{FF2B5EF4-FFF2-40B4-BE49-F238E27FC236}">
                <a16:creationId xmlns:a16="http://schemas.microsoft.com/office/drawing/2014/main" xmlns="" id="{96366E3C-CE31-4C16-AB63-44AAE746E80F}"/>
              </a:ext>
            </a:extLst>
          </p:cNvPr>
          <p:cNvSpPr/>
          <p:nvPr/>
        </p:nvSpPr>
        <p:spPr>
          <a:xfrm>
            <a:off x="792698" y="6394691"/>
            <a:ext cx="7555605" cy="469616"/>
          </a:xfrm>
          <a:prstGeom prst="rect">
            <a:avLst/>
          </a:prstGeom>
        </p:spPr>
        <p:txBody>
          <a:bodyPr wrap="square">
            <a:spAutoFit/>
          </a:bodyPr>
          <a:lstStyle/>
          <a:p>
            <a:pPr>
              <a:lnSpc>
                <a:spcPct val="75000"/>
              </a:lnSpc>
            </a:pPr>
            <a:r>
              <a:rPr lang="en-US" sz="1600" b="1" dirty="0"/>
              <a:t>Invasive CC    High-grade      Low-grade      EGW                 Anal Cancer     Oropharyngeal</a:t>
            </a:r>
          </a:p>
          <a:p>
            <a:pPr>
              <a:lnSpc>
                <a:spcPct val="75000"/>
              </a:lnSpc>
            </a:pPr>
            <a:r>
              <a:rPr lang="en-US" sz="1600" b="1" dirty="0"/>
              <a:t>(From </a:t>
            </a:r>
            <a:r>
              <a:rPr lang="en-US" sz="1600" b="1" dirty="0" err="1"/>
              <a:t>Riethmuller</a:t>
            </a:r>
            <a:r>
              <a:rPr lang="en-US" sz="1600" b="1" dirty="0"/>
              <a:t> et al., 2015)					     Cancer</a:t>
            </a:r>
          </a:p>
        </p:txBody>
      </p:sp>
    </p:spTree>
    <p:extLst>
      <p:ext uri="{BB962C8B-B14F-4D97-AF65-F5344CB8AC3E}">
        <p14:creationId xmlns:p14="http://schemas.microsoft.com/office/powerpoint/2010/main" val="1494851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6161314" cy="1066799"/>
          </a:xfrm>
        </p:spPr>
        <p:txBody>
          <a:bodyPr>
            <a:noAutofit/>
          </a:bodyPr>
          <a:lstStyle/>
          <a:p>
            <a:pPr algn="l">
              <a:lnSpc>
                <a:spcPct val="85000"/>
              </a:lnSpc>
            </a:pPr>
            <a:r>
              <a:rPr lang="en-US" b="1" dirty="0">
                <a:solidFill>
                  <a:schemeClr val="tx2">
                    <a:lumMod val="50000"/>
                  </a:schemeClr>
                </a:solidFill>
                <a:latin typeface="Constantia" panose="02030602050306030303" pitchFamily="18" charset="0"/>
                <a:ea typeface="+mn-ea"/>
                <a:cs typeface="David" panose="020E0502060401010101" pitchFamily="34" charset="-79"/>
              </a:rPr>
              <a:t>Considerations</a:t>
            </a:r>
            <a:endParaRPr lang="en-US"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762000"/>
            <a:ext cx="8686800" cy="5562600"/>
          </a:xfrm>
        </p:spPr>
        <p:txBody>
          <a:bodyPr>
            <a:normAutofit fontScale="92500" lnSpcReduction="10000"/>
          </a:bodyPr>
          <a:lstStyle/>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Given documented pregnancies at 10-years-old, it is recommended that national guidelines permit initiation of HPV vaccination at 9-years-old, which is consistent with manufacturers’ guidelines </a:t>
            </a:r>
            <a:r>
              <a:rPr lang="en-US" sz="2400" b="1" dirty="0">
                <a:solidFill>
                  <a:schemeClr val="tx2">
                    <a:lumMod val="75000"/>
                  </a:schemeClr>
                </a:solidFill>
                <a:latin typeface="Calibri" panose="020F0502020204030204" pitchFamily="34" charset="0"/>
                <a:cs typeface="Calibri" panose="020F0502020204030204" pitchFamily="34" charset="0"/>
              </a:rPr>
              <a:t>(</a:t>
            </a:r>
            <a:r>
              <a:rPr lang="en-US" sz="2400" b="1" dirty="0" err="1">
                <a:solidFill>
                  <a:schemeClr val="tx2">
                    <a:lumMod val="75000"/>
                  </a:schemeClr>
                </a:solidFill>
                <a:latin typeface="Calibri" panose="020F0502020204030204" pitchFamily="34" charset="0"/>
                <a:cs typeface="Calibri" panose="020F0502020204030204" pitchFamily="34" charset="0"/>
              </a:rPr>
              <a:t>Abuelo</a:t>
            </a:r>
            <a:r>
              <a:rPr lang="en-US" sz="2400" b="1" dirty="0">
                <a:solidFill>
                  <a:schemeClr val="tx2">
                    <a:lumMod val="75000"/>
                  </a:schemeClr>
                </a:solidFill>
                <a:latin typeface="Calibri" panose="020F0502020204030204" pitchFamily="34" charset="0"/>
                <a:cs typeface="Calibri" panose="020F0502020204030204" pitchFamily="34" charset="0"/>
              </a:rPr>
              <a:t> et al., 2014).</a:t>
            </a:r>
          </a:p>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Many LAC and LMIC are in regions with drastic seasonal climate and other geophysical variables (earthquake, tornado, monsoon).</a:t>
            </a:r>
          </a:p>
          <a:p>
            <a:pPr marL="365760" lvl="2" indent="-182880">
              <a:lnSpc>
                <a:spcPct val="8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To preclude interruption of vaccination programs by uncontrollable climate and geophysical variables, vaccination programs should be held in the most stable season. </a:t>
            </a:r>
          </a:p>
          <a:p>
            <a:pPr marL="365760" lvl="2" indent="-182880">
              <a:lnSpc>
                <a:spcPct val="8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In Peru the goal should be to start annual vaccination drives simultaneously with the onset of the dry season. </a:t>
            </a:r>
          </a:p>
          <a:p>
            <a:pPr marL="365760" lvl="2" indent="-182880">
              <a:lnSpc>
                <a:spcPct val="95000"/>
              </a:lnSpc>
              <a:spcBef>
                <a:spcPts val="300"/>
              </a:spcBef>
            </a:pPr>
            <a:r>
              <a:rPr lang="en-US" b="1" dirty="0">
                <a:solidFill>
                  <a:schemeClr val="tx2">
                    <a:lumMod val="75000"/>
                  </a:schemeClr>
                </a:solidFill>
                <a:latin typeface="Calibri" panose="020F0502020204030204" pitchFamily="34" charset="0"/>
                <a:cs typeface="Calibri" panose="020F0502020204030204" pitchFamily="34" charset="0"/>
              </a:rPr>
              <a:t>If all 2 or 3 doses cannot be accommodated within one dry season, plan to give the 2</a:t>
            </a:r>
            <a:r>
              <a:rPr lang="en-US" b="1" baseline="30000" dirty="0">
                <a:solidFill>
                  <a:schemeClr val="tx2">
                    <a:lumMod val="75000"/>
                  </a:schemeClr>
                </a:solidFill>
                <a:latin typeface="Calibri" panose="020F0502020204030204" pitchFamily="34" charset="0"/>
                <a:cs typeface="Calibri" panose="020F0502020204030204" pitchFamily="34" charset="0"/>
              </a:rPr>
              <a:t>nd</a:t>
            </a:r>
            <a:r>
              <a:rPr lang="en-US" b="1" dirty="0">
                <a:solidFill>
                  <a:schemeClr val="tx2">
                    <a:lumMod val="75000"/>
                  </a:schemeClr>
                </a:solidFill>
                <a:latin typeface="Calibri" panose="020F0502020204030204" pitchFamily="34" charset="0"/>
                <a:cs typeface="Calibri" panose="020F0502020204030204" pitchFamily="34" charset="0"/>
              </a:rPr>
              <a:t> and/or 3</a:t>
            </a:r>
            <a:r>
              <a:rPr lang="en-US" b="1" baseline="30000" dirty="0">
                <a:solidFill>
                  <a:schemeClr val="tx2">
                    <a:lumMod val="75000"/>
                  </a:schemeClr>
                </a:solidFill>
                <a:latin typeface="Calibri" panose="020F0502020204030204" pitchFamily="34" charset="0"/>
                <a:cs typeface="Calibri" panose="020F0502020204030204" pitchFamily="34" charset="0"/>
              </a:rPr>
              <a:t>rd</a:t>
            </a:r>
            <a:r>
              <a:rPr lang="en-US" b="1" dirty="0">
                <a:solidFill>
                  <a:schemeClr val="tx2">
                    <a:lumMod val="75000"/>
                  </a:schemeClr>
                </a:solidFill>
                <a:latin typeface="Calibri" panose="020F0502020204030204" pitchFamily="34" charset="0"/>
                <a:cs typeface="Calibri" panose="020F0502020204030204" pitchFamily="34" charset="0"/>
              </a:rPr>
              <a:t> dose in the following year when the first dose is administered to the next birth cohort.</a:t>
            </a:r>
          </a:p>
          <a:p>
            <a:pPr marL="182880" lvl="1" indent="-182880">
              <a:lnSpc>
                <a:spcPct val="85000"/>
              </a:lnSpc>
              <a:spcBef>
                <a:spcPts val="300"/>
              </a:spcBef>
              <a:buFont typeface="Arial" panose="020B0604020202020204" pitchFamily="34" charset="0"/>
              <a:buChar char="•"/>
            </a:pPr>
            <a:r>
              <a:rPr lang="en-US" sz="3000" b="1" dirty="0">
                <a:solidFill>
                  <a:schemeClr val="tx2">
                    <a:lumMod val="75000"/>
                  </a:schemeClr>
                </a:solidFill>
                <a:latin typeface="Calibri" panose="020F0502020204030204" pitchFamily="34" charset="0"/>
                <a:cs typeface="Calibri" panose="020F0502020204030204" pitchFamily="34" charset="0"/>
              </a:rPr>
              <a:t>Multi-dose vials should reduce cold chain infrastructure needs.</a:t>
            </a:r>
            <a:endParaRPr lang="en-US" sz="30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14209"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228485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6161314" cy="1066799"/>
          </a:xfrm>
        </p:spPr>
        <p:txBody>
          <a:bodyPr>
            <a:noAutofit/>
          </a:bodyPr>
          <a:lstStyle/>
          <a:p>
            <a:pPr algn="l">
              <a:lnSpc>
                <a:spcPct val="85000"/>
              </a:lnSpc>
            </a:pPr>
            <a:r>
              <a:rPr lang="en-US" b="1" dirty="0">
                <a:solidFill>
                  <a:schemeClr val="tx2">
                    <a:lumMod val="50000"/>
                  </a:schemeClr>
                </a:solidFill>
                <a:latin typeface="Constantia" panose="02030602050306030303" pitchFamily="18" charset="0"/>
                <a:ea typeface="+mn-ea"/>
                <a:cs typeface="David" panose="020E0502060401010101" pitchFamily="34" charset="-79"/>
              </a:rPr>
              <a:t>Considerations</a:t>
            </a:r>
            <a:endParaRPr lang="en-US"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762000"/>
            <a:ext cx="8686800" cy="5562600"/>
          </a:xfrm>
        </p:spPr>
        <p:txBody>
          <a:bodyPr>
            <a:normAutofit/>
          </a:bodyPr>
          <a:lstStyle/>
          <a:p>
            <a:pPr marL="182880" lvl="1" indent="-182880">
              <a:lnSpc>
                <a:spcPct val="85000"/>
              </a:lnSpc>
              <a:spcBef>
                <a:spcPts val="300"/>
              </a:spcBef>
              <a:buFont typeface="Arial" panose="020B0604020202020204" pitchFamily="34" charset="0"/>
              <a:buChar char="•"/>
            </a:pPr>
            <a:r>
              <a:rPr lang="en-US" b="1" dirty="0">
                <a:solidFill>
                  <a:schemeClr val="tx2">
                    <a:lumMod val="75000"/>
                  </a:schemeClr>
                </a:solidFill>
                <a:latin typeface="Calibri" panose="020F0502020204030204" pitchFamily="34" charset="0"/>
                <a:cs typeface="Calibri" panose="020F0502020204030204" pitchFamily="34" charset="0"/>
              </a:rPr>
              <a:t>HPV background prevalence reduction could be approached in a similar manner to elimination of rubella </a:t>
            </a:r>
            <a:r>
              <a:rPr lang="en-US" sz="2400" b="1" dirty="0">
                <a:solidFill>
                  <a:schemeClr val="tx2">
                    <a:lumMod val="75000"/>
                  </a:schemeClr>
                </a:solidFill>
                <a:latin typeface="Calibri" panose="020F0502020204030204" pitchFamily="34" charset="0"/>
                <a:cs typeface="Calibri" panose="020F0502020204030204" pitchFamily="34" charset="0"/>
              </a:rPr>
              <a:t>(Andrus et al., 2008)</a:t>
            </a:r>
            <a:r>
              <a:rPr lang="en-US" b="1" dirty="0">
                <a:solidFill>
                  <a:schemeClr val="tx2">
                    <a:lumMod val="75000"/>
                  </a:schemeClr>
                </a:solidFill>
                <a:latin typeface="Calibri" panose="020F0502020204030204" pitchFamily="34" charset="0"/>
                <a:cs typeface="Calibri" panose="020F0502020204030204" pitchFamily="34" charset="0"/>
              </a:rPr>
              <a:t>:</a:t>
            </a:r>
          </a:p>
          <a:p>
            <a:pPr marL="457200" lvl="1" indent="-274320">
              <a:lnSpc>
                <a:spcPct val="85000"/>
              </a:lnSpc>
              <a:spcBef>
                <a:spcPts val="300"/>
              </a:spcBef>
              <a:buFont typeface="+mj-lt"/>
              <a:buAutoNum type="arabicPeriod"/>
            </a:pPr>
            <a:r>
              <a:rPr lang="en-US" b="1" dirty="0">
                <a:solidFill>
                  <a:schemeClr val="tx2">
                    <a:lumMod val="75000"/>
                  </a:schemeClr>
                </a:solidFill>
                <a:latin typeface="Calibri" panose="020F0502020204030204" pitchFamily="34" charset="0"/>
                <a:cs typeface="Calibri" panose="020F0502020204030204" pitchFamily="34" charset="0"/>
              </a:rPr>
              <a:t>First, attain high vaccination rates for male and female birth cohorts at 9-years-old, primarily via school based vaccination programs.</a:t>
            </a:r>
          </a:p>
          <a:p>
            <a:pPr marL="457200" lvl="1" indent="-274320">
              <a:lnSpc>
                <a:spcPct val="85000"/>
              </a:lnSpc>
              <a:spcBef>
                <a:spcPts val="300"/>
              </a:spcBef>
              <a:buFont typeface="+mj-lt"/>
              <a:buAutoNum type="arabicPeriod"/>
            </a:pPr>
            <a:r>
              <a:rPr lang="en-US" b="1" dirty="0">
                <a:solidFill>
                  <a:schemeClr val="tx2">
                    <a:lumMod val="75000"/>
                  </a:schemeClr>
                </a:solidFill>
                <a:latin typeface="Calibri" panose="020F0502020204030204" pitchFamily="34" charset="0"/>
                <a:cs typeface="Calibri" panose="020F0502020204030204" pitchFamily="34" charset="0"/>
              </a:rPr>
              <a:t>Second, vaccinate those 10- to 26-years-old who were not vaccinated as part of a birth cohort. </a:t>
            </a:r>
          </a:p>
          <a:p>
            <a:pPr marL="457200" lvl="1" indent="-274320">
              <a:lnSpc>
                <a:spcPct val="85000"/>
              </a:lnSpc>
              <a:spcBef>
                <a:spcPts val="300"/>
              </a:spcBef>
              <a:buFont typeface="+mj-lt"/>
              <a:buAutoNum type="arabicPeriod"/>
            </a:pPr>
            <a:r>
              <a:rPr lang="en-US" b="1" dirty="0">
                <a:solidFill>
                  <a:schemeClr val="tx2">
                    <a:lumMod val="75000"/>
                  </a:schemeClr>
                </a:solidFill>
                <a:latin typeface="Calibri" panose="020F0502020204030204" pitchFamily="34" charset="0"/>
                <a:cs typeface="Calibri" panose="020F0502020204030204" pitchFamily="34" charset="0"/>
              </a:rPr>
              <a:t>Third, improve secondary prevention screen and treat programs for cervical cancer that will also serve as vaccination program effectiveness surveillance.</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14209"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9858943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0"/>
            <a:ext cx="6161314" cy="1066799"/>
          </a:xfrm>
        </p:spPr>
        <p:txBody>
          <a:bodyPr>
            <a:noAutofit/>
          </a:bodyPr>
          <a:lstStyle/>
          <a:p>
            <a:pPr algn="l">
              <a:lnSpc>
                <a:spcPct val="85000"/>
              </a:lnSpc>
            </a:pPr>
            <a:r>
              <a:rPr lang="en-US" b="1" dirty="0">
                <a:solidFill>
                  <a:schemeClr val="tx2">
                    <a:lumMod val="50000"/>
                  </a:schemeClr>
                </a:solidFill>
                <a:latin typeface="Constantia" panose="02030602050306030303" pitchFamily="18" charset="0"/>
                <a:ea typeface="+mn-ea"/>
                <a:cs typeface="David" panose="020E0502060401010101" pitchFamily="34" charset="-79"/>
              </a:rPr>
              <a:t>Considerations</a:t>
            </a:r>
            <a:endParaRPr lang="en-US"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762000"/>
            <a:ext cx="8686800" cy="5562600"/>
          </a:xfrm>
        </p:spPr>
        <p:txBody>
          <a:bodyPr>
            <a:normAutofit fontScale="92500" lnSpcReduction="10000"/>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Increasing HPV awareness via media campaigns and health care worker promotion emphasizing CC primary prevention, increasing the volume of trained community health workers (CHWs) and health leaders (HLs), coupled with increased cold chain capacity to preclude delays in vaccine delivery at administration sites form part of a health systems strengthening diagonal approach (Farmer et al., 2010; LaMontagne et al., 2011).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Requires collaboration with national Ministries of Health who may also participate in the PAHO Directing Council of Ministers of Health (Andrus et al., 2008).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Consistent nationwide use of school-based or integrated clinic- and school-based programs requires collaboration with national Ministries of Education (Andrus et al., 2008). </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Funding for the nationwide vaccination programs may be more available if Ministers of Finance are also involved.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Consistent consenting processes for all adolescent vaccines will promote the legitimacy of vaccination programs in the community (LaMontagne et al., 2011).</a:t>
            </a:r>
          </a:p>
          <a:p>
            <a:pPr marL="365760" lvl="2" indent="-182880">
              <a:lnSpc>
                <a:spcPct val="85000"/>
              </a:lnSpc>
              <a:spcBef>
                <a:spcPts val="300"/>
              </a:spcBef>
            </a:pPr>
            <a:r>
              <a:rPr lang="en-US" sz="2000" b="1" dirty="0">
                <a:solidFill>
                  <a:schemeClr val="tx2">
                    <a:lumMod val="75000"/>
                  </a:schemeClr>
                </a:solidFill>
                <a:latin typeface="Calibri" panose="020F0502020204030204" pitchFamily="34" charset="0"/>
                <a:cs typeface="Calibri" panose="020F0502020204030204" pitchFamily="34" charset="0"/>
              </a:rPr>
              <a:t>Consenting may begin in the prior academic year so that signed consents are available at the start of the vaccination academic year.</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14209"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2799800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172" y="0"/>
            <a:ext cx="6161314" cy="914399"/>
          </a:xfrm>
        </p:spPr>
        <p:txBody>
          <a:bodyPr>
            <a:noAutofit/>
          </a:bodyPr>
          <a:lstStyle/>
          <a:p>
            <a:pPr algn="l">
              <a:lnSpc>
                <a:spcPct val="85000"/>
              </a:lnSpc>
            </a:pPr>
            <a:r>
              <a:rPr lang="en-US" b="1" dirty="0">
                <a:solidFill>
                  <a:schemeClr val="tx2">
                    <a:lumMod val="50000"/>
                  </a:schemeClr>
                </a:solidFill>
                <a:latin typeface="Constantia" panose="02030602050306030303" pitchFamily="18" charset="0"/>
                <a:ea typeface="+mn-ea"/>
                <a:cs typeface="David" panose="020E0502060401010101" pitchFamily="34" charset="-79"/>
              </a:rPr>
              <a:t>Conclusion</a:t>
            </a:r>
            <a:endParaRPr lang="en-US" b="1" dirty="0">
              <a:solidFill>
                <a:schemeClr val="tx2">
                  <a:lumMod val="50000"/>
                </a:schemeClr>
              </a:solidFill>
              <a:latin typeface="Constantia" panose="02030602050306030303" pitchFamily="18" charset="0"/>
            </a:endParaRPr>
          </a:p>
        </p:txBody>
      </p:sp>
      <p:sp>
        <p:nvSpPr>
          <p:cNvPr id="3" name="Content Placeholder 2"/>
          <p:cNvSpPr>
            <a:spLocks noGrp="1"/>
          </p:cNvSpPr>
          <p:nvPr>
            <p:ph idx="1"/>
          </p:nvPr>
        </p:nvSpPr>
        <p:spPr>
          <a:xfrm>
            <a:off x="315686" y="762000"/>
            <a:ext cx="8686800" cy="5943600"/>
          </a:xfrm>
        </p:spPr>
        <p:txBody>
          <a:bodyPr>
            <a:normAutofit/>
          </a:bodyPr>
          <a:lstStyle/>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Varied HPV vaccination cost-effectiveness study methodology precludes direct study comparison.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Increasing acceptance of more affordable 2-dose instead of costlier 3-dose HPV vaccination schedules reduces the direct applicability of much of the existing HPV vaccination cost-effectiveness studies.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Irrespective of whether a 2- or 3-dose HPV vaccination program is chosen, the framework for vaccination program implementation remains constant: Program maintenance costs should be reduced.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Vaccination program models and supportive international agencies are in place to assist national vaccination program implementation. </a:t>
            </a:r>
          </a:p>
          <a:p>
            <a:pPr marL="182880" lvl="1" indent="-182880">
              <a:lnSpc>
                <a:spcPct val="85000"/>
              </a:lnSpc>
              <a:spcBef>
                <a:spcPts val="300"/>
              </a:spcBef>
              <a:buFont typeface="Arial" panose="020B0604020202020204" pitchFamily="34" charset="0"/>
              <a:buChar char="•"/>
            </a:pPr>
            <a:r>
              <a:rPr lang="en-US" sz="2400" b="1" dirty="0">
                <a:solidFill>
                  <a:schemeClr val="tx2">
                    <a:lumMod val="75000"/>
                  </a:schemeClr>
                </a:solidFill>
                <a:latin typeface="Calibri" panose="020F0502020204030204" pitchFamily="34" charset="0"/>
                <a:cs typeface="Calibri" panose="020F0502020204030204" pitchFamily="34" charset="0"/>
              </a:rPr>
              <a:t>Political will driving the necessary policy enactment and cooperation between Ministries of Education, Health, and Finance, are crucial for successful implementation and maintenance of Andean nation HPV vaccination programs. </a:t>
            </a:r>
          </a:p>
        </p:txBody>
      </p:sp>
      <p:pic>
        <p:nvPicPr>
          <p:cNvPr id="4" name="Picture 3">
            <a:extLst>
              <a:ext uri="{FF2B5EF4-FFF2-40B4-BE49-F238E27FC236}">
                <a16:creationId xmlns:a16="http://schemas.microsoft.com/office/drawing/2014/main" xmlns="" id="{537FC120-351A-410F-877B-CEBEC3C0F82A}"/>
              </a:ext>
            </a:extLst>
          </p:cNvPr>
          <p:cNvPicPr>
            <a:picLocks noChangeAspect="1"/>
          </p:cNvPicPr>
          <p:nvPr/>
        </p:nvPicPr>
        <p:blipFill>
          <a:blip r:embed="rId2"/>
          <a:stretch>
            <a:fillRect/>
          </a:stretch>
        </p:blipFill>
        <p:spPr>
          <a:xfrm>
            <a:off x="6614209" y="0"/>
            <a:ext cx="2551562" cy="638763"/>
          </a:xfrm>
          <a:prstGeom prst="rect">
            <a:avLst/>
          </a:prstGeom>
        </p:spPr>
      </p:pic>
      <p:pic>
        <p:nvPicPr>
          <p:cNvPr id="5" name="Picture 4">
            <a:extLst>
              <a:ext uri="{FF2B5EF4-FFF2-40B4-BE49-F238E27FC236}">
                <a16:creationId xmlns:a16="http://schemas.microsoft.com/office/drawing/2014/main" xmlns="" id="{4E2A0B25-CF2C-45F6-BB2C-50C9F8FDF16D}"/>
              </a:ext>
            </a:extLst>
          </p:cNvPr>
          <p:cNvPicPr>
            <a:picLocks noChangeAspect="1"/>
          </p:cNvPicPr>
          <p:nvPr/>
        </p:nvPicPr>
        <p:blipFill>
          <a:blip r:embed="rId3"/>
          <a:stretch>
            <a:fillRect/>
          </a:stretch>
        </p:blipFill>
        <p:spPr>
          <a:xfrm>
            <a:off x="8249379" y="6123915"/>
            <a:ext cx="857122" cy="714207"/>
          </a:xfrm>
          <a:prstGeom prst="rect">
            <a:avLst/>
          </a:prstGeom>
        </p:spPr>
      </p:pic>
    </p:spTree>
    <p:extLst>
      <p:ext uri="{BB962C8B-B14F-4D97-AF65-F5344CB8AC3E}">
        <p14:creationId xmlns:p14="http://schemas.microsoft.com/office/powerpoint/2010/main" val="1539790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55" y="1"/>
            <a:ext cx="8534400" cy="715962"/>
          </a:xfrm>
        </p:spPr>
        <p:txBody>
          <a:bodyPr>
            <a:normAutofit/>
          </a:bodyPr>
          <a:lstStyle/>
          <a:p>
            <a:pPr algn="l"/>
            <a:r>
              <a:rPr lang="en-US" sz="3600" b="1" dirty="0">
                <a:latin typeface="Constantia" panose="02030602050306030303" pitchFamily="18" charset="0"/>
              </a:rPr>
              <a:t>CME Questions</a:t>
            </a:r>
          </a:p>
        </p:txBody>
      </p:sp>
      <p:sp>
        <p:nvSpPr>
          <p:cNvPr id="3" name="Content Placeholder 2"/>
          <p:cNvSpPr>
            <a:spLocks noGrp="1"/>
          </p:cNvSpPr>
          <p:nvPr>
            <p:ph idx="1"/>
          </p:nvPr>
        </p:nvSpPr>
        <p:spPr>
          <a:xfrm>
            <a:off x="36962" y="705330"/>
            <a:ext cx="9144000" cy="6485885"/>
          </a:xfrm>
        </p:spPr>
        <p:txBody>
          <a:bodyPr>
            <a:normAutofit fontScale="77500" lnSpcReduction="20000"/>
          </a:bodyPr>
          <a:lstStyle/>
          <a:p>
            <a:pPr marL="0" lvl="0" indent="0">
              <a:buNone/>
            </a:pPr>
            <a:r>
              <a:rPr lang="en-US" sz="2100" b="1" dirty="0">
                <a:solidFill>
                  <a:prstClr val="black"/>
                </a:solidFill>
                <a:latin typeface="David" panose="020E0502060401010101" pitchFamily="34" charset="-79"/>
                <a:cs typeface="David" panose="020E0502060401010101" pitchFamily="34" charset="-79"/>
              </a:rPr>
              <a:t>1)   Which of the following statements about school-based vaccination is false?</a:t>
            </a:r>
          </a:p>
          <a:p>
            <a:pPr marL="0" lvl="0" indent="0">
              <a:buNone/>
            </a:pPr>
            <a:r>
              <a:rPr lang="en-US" sz="2100" b="1" dirty="0">
                <a:solidFill>
                  <a:prstClr val="black"/>
                </a:solidFill>
                <a:latin typeface="David" panose="020E0502060401010101" pitchFamily="34" charset="-79"/>
                <a:cs typeface="David" panose="020E0502060401010101" pitchFamily="34" charset="-79"/>
              </a:rPr>
              <a:t>     A. Reduces demand for cold chain capacity.</a:t>
            </a:r>
          </a:p>
          <a:p>
            <a:pPr marL="0" lvl="0" indent="0">
              <a:buNone/>
            </a:pPr>
            <a:r>
              <a:rPr lang="en-US" sz="2100" b="1" dirty="0">
                <a:solidFill>
                  <a:prstClr val="black"/>
                </a:solidFill>
                <a:latin typeface="David" panose="020E0502060401010101" pitchFamily="34" charset="-79"/>
                <a:cs typeface="David" panose="020E0502060401010101" pitchFamily="34" charset="-79"/>
              </a:rPr>
              <a:t>     B. Loss to follow-up occurs after an academic year.</a:t>
            </a:r>
          </a:p>
          <a:p>
            <a:pPr marL="0" lvl="0" indent="0">
              <a:buNone/>
            </a:pPr>
            <a:r>
              <a:rPr lang="en-US" sz="2100" b="1" dirty="0">
                <a:solidFill>
                  <a:prstClr val="black"/>
                </a:solidFill>
                <a:latin typeface="David" panose="020E0502060401010101" pitchFamily="34" charset="-79"/>
                <a:cs typeface="David" panose="020E0502060401010101" pitchFamily="34" charset="-79"/>
              </a:rPr>
              <a:t>     C. Educators’ support is ineffectual.*</a:t>
            </a:r>
          </a:p>
          <a:p>
            <a:pPr marL="0" lvl="0" indent="0">
              <a:buNone/>
            </a:pPr>
            <a:r>
              <a:rPr lang="en-US" sz="2100" b="1" dirty="0">
                <a:solidFill>
                  <a:prstClr val="black"/>
                </a:solidFill>
                <a:latin typeface="David" panose="020E0502060401010101" pitchFamily="34" charset="-79"/>
                <a:cs typeface="David" panose="020E0502060401010101" pitchFamily="34" charset="-79"/>
              </a:rPr>
              <a:t>     D. Using the same consenting process as for other vaccines increases parental</a:t>
            </a:r>
          </a:p>
          <a:p>
            <a:pPr marL="0" lvl="0" indent="0">
              <a:buNone/>
            </a:pPr>
            <a:r>
              <a:rPr lang="en-US" sz="2100" b="1" dirty="0">
                <a:solidFill>
                  <a:prstClr val="black"/>
                </a:solidFill>
                <a:latin typeface="David" panose="020E0502060401010101" pitchFamily="34" charset="-79"/>
                <a:cs typeface="David" panose="020E0502060401010101" pitchFamily="34" charset="-79"/>
              </a:rPr>
              <a:t>             acceptance of HPV vaccination.</a:t>
            </a:r>
          </a:p>
          <a:p>
            <a:pPr marL="274320" lvl="0" indent="0">
              <a:buNone/>
            </a:pPr>
            <a:r>
              <a:rPr lang="en-US" sz="2100" b="1" dirty="0">
                <a:solidFill>
                  <a:prstClr val="black"/>
                </a:solidFill>
                <a:latin typeface="David" panose="020E0502060401010101" pitchFamily="34" charset="-79"/>
                <a:cs typeface="David" panose="020E0502060401010101" pitchFamily="34" charset="-79"/>
              </a:rPr>
              <a:t>E. Delivery cost for school-based vaccination is higher than for integrated delivery.</a:t>
            </a:r>
          </a:p>
          <a:p>
            <a:pPr marL="0" lvl="0" indent="0">
              <a:buNone/>
            </a:pPr>
            <a:endParaRPr lang="en-US" sz="2100" b="1" dirty="0">
              <a:solidFill>
                <a:prstClr val="black"/>
              </a:solidFill>
              <a:latin typeface="David" panose="020E0502060401010101" pitchFamily="34" charset="-79"/>
              <a:cs typeface="David" panose="020E0502060401010101" pitchFamily="34" charset="-79"/>
            </a:endParaRPr>
          </a:p>
          <a:p>
            <a:pPr lvl="0">
              <a:lnSpc>
                <a:spcPct val="25000"/>
              </a:lnSpc>
              <a:spcBef>
                <a:spcPts val="0"/>
              </a:spcBef>
            </a:pPr>
            <a:endParaRPr lang="en-US" sz="2100" b="1" dirty="0">
              <a:solidFill>
                <a:prstClr val="black"/>
              </a:solidFill>
              <a:latin typeface="David" panose="020E0502060401010101" pitchFamily="34" charset="-79"/>
              <a:cs typeface="David" panose="020E0502060401010101" pitchFamily="34" charset="-79"/>
            </a:endParaRPr>
          </a:p>
          <a:p>
            <a:pPr marL="0" lvl="0" indent="0">
              <a:buNone/>
            </a:pPr>
            <a:r>
              <a:rPr lang="en-US" sz="2100" b="1" dirty="0">
                <a:solidFill>
                  <a:prstClr val="black"/>
                </a:solidFill>
                <a:latin typeface="David" panose="020E0502060401010101" pitchFamily="34" charset="-79"/>
                <a:cs typeface="David" panose="020E0502060401010101" pitchFamily="34" charset="-79"/>
              </a:rPr>
              <a:t>2)   Funding support for human papilloma virus (HPV) vaccination programs include:</a:t>
            </a:r>
          </a:p>
          <a:p>
            <a:pPr marL="91440" lvl="0" indent="0">
              <a:buNone/>
            </a:pPr>
            <a:r>
              <a:rPr lang="en-US" sz="2100" b="1" dirty="0">
                <a:solidFill>
                  <a:prstClr val="black"/>
                </a:solidFill>
                <a:latin typeface="David" panose="020E0502060401010101" pitchFamily="34" charset="-79"/>
                <a:cs typeface="David" panose="020E0502060401010101" pitchFamily="34" charset="-79"/>
              </a:rPr>
              <a:t>     A.   The Pan American health Organization (PAHO) Revolving Fund.		</a:t>
            </a:r>
          </a:p>
          <a:p>
            <a:pPr marL="91440" lvl="0" indent="0">
              <a:buNone/>
            </a:pPr>
            <a:r>
              <a:rPr lang="en-US" sz="2100" b="1" dirty="0">
                <a:solidFill>
                  <a:prstClr val="black"/>
                </a:solidFill>
                <a:latin typeface="David" panose="020E0502060401010101" pitchFamily="34" charset="-79"/>
                <a:cs typeface="David" panose="020E0502060401010101" pitchFamily="34" charset="-79"/>
              </a:rPr>
              <a:t>     B.   The Global Alliance for Vaccines and Immunizations (GAVI).</a:t>
            </a:r>
          </a:p>
          <a:p>
            <a:pPr marL="91440" lvl="0" indent="0">
              <a:spcBef>
                <a:spcPts val="0"/>
              </a:spcBef>
              <a:buNone/>
            </a:pPr>
            <a:r>
              <a:rPr lang="en-US" sz="2100" b="1" dirty="0">
                <a:solidFill>
                  <a:prstClr val="black"/>
                </a:solidFill>
                <a:latin typeface="David" panose="020E0502060401010101" pitchFamily="34" charset="-79"/>
                <a:cs typeface="David" panose="020E0502060401010101" pitchFamily="34" charset="-79"/>
              </a:rPr>
              <a:t>     C.   Reduced delivery costs </a:t>
            </a:r>
            <a:r>
              <a:rPr lang="en-US" sz="2100" b="1" dirty="0" err="1">
                <a:solidFill>
                  <a:prstClr val="black"/>
                </a:solidFill>
                <a:latin typeface="David" panose="020E0502060401010101" pitchFamily="34" charset="-79"/>
                <a:cs typeface="David" panose="020E0502060401010101" pitchFamily="34" charset="-79"/>
              </a:rPr>
              <a:t>administring</a:t>
            </a:r>
            <a:r>
              <a:rPr lang="en-US" sz="2100" b="1" dirty="0">
                <a:solidFill>
                  <a:prstClr val="black"/>
                </a:solidFill>
                <a:latin typeface="David" panose="020E0502060401010101" pitchFamily="34" charset="-79"/>
                <a:cs typeface="David" panose="020E0502060401010101" pitchFamily="34" charset="-79"/>
              </a:rPr>
              <a:t> human papilloma virus (HPV) vaccination with</a:t>
            </a:r>
          </a:p>
          <a:p>
            <a:pPr marL="91440" lvl="0" indent="0">
              <a:spcBef>
                <a:spcPts val="0"/>
              </a:spcBef>
              <a:buNone/>
            </a:pPr>
            <a:r>
              <a:rPr lang="en-US" sz="2100" b="1" dirty="0">
                <a:solidFill>
                  <a:prstClr val="black"/>
                </a:solidFill>
                <a:latin typeface="David" panose="020E0502060401010101" pitchFamily="34" charset="-79"/>
                <a:cs typeface="David" panose="020E0502060401010101" pitchFamily="34" charset="-79"/>
              </a:rPr>
              <a:t>           pre-existing vaccination programs such as diphtheria, tetanus and pertussis (DTaP);</a:t>
            </a:r>
          </a:p>
          <a:p>
            <a:pPr marL="91440" lvl="0" indent="0">
              <a:spcBef>
                <a:spcPts val="0"/>
              </a:spcBef>
              <a:buNone/>
            </a:pPr>
            <a:r>
              <a:rPr lang="en-US" sz="2100" b="1" dirty="0">
                <a:solidFill>
                  <a:prstClr val="black"/>
                </a:solidFill>
                <a:latin typeface="David" panose="020E0502060401010101" pitchFamily="34" charset="-79"/>
                <a:cs typeface="David" panose="020E0502060401010101" pitchFamily="34" charset="-79"/>
              </a:rPr>
              <a:t>           measles, mumps, and rubella (MMR); and varicella vaccination programs.</a:t>
            </a:r>
          </a:p>
          <a:p>
            <a:pPr marL="91440" lvl="0" indent="0">
              <a:buNone/>
            </a:pPr>
            <a:r>
              <a:rPr lang="en-US" sz="2100" b="1" dirty="0">
                <a:solidFill>
                  <a:prstClr val="black"/>
                </a:solidFill>
                <a:latin typeface="David" panose="020E0502060401010101" pitchFamily="34" charset="-79"/>
                <a:cs typeface="David" panose="020E0502060401010101" pitchFamily="34" charset="-79"/>
              </a:rPr>
              <a:t>    D.   The Program for Appropriate Technology in Health (PATH).</a:t>
            </a:r>
          </a:p>
          <a:p>
            <a:pPr marL="91440" indent="0">
              <a:buNone/>
            </a:pPr>
            <a:r>
              <a:rPr lang="en-US" sz="2100" b="1" dirty="0">
                <a:solidFill>
                  <a:prstClr val="black"/>
                </a:solidFill>
                <a:latin typeface="David" panose="020E0502060401010101" pitchFamily="34" charset="-79"/>
                <a:cs typeface="David" panose="020E0502060401010101" pitchFamily="34" charset="-79"/>
              </a:rPr>
              <a:t>    E.    All of the above.*</a:t>
            </a:r>
          </a:p>
          <a:p>
            <a:pPr marL="0" lvl="0" indent="0">
              <a:spcBef>
                <a:spcPts val="0"/>
              </a:spcBef>
              <a:buNone/>
            </a:pPr>
            <a:endParaRPr lang="en-US" sz="2100" b="1" dirty="0">
              <a:solidFill>
                <a:prstClr val="black"/>
              </a:solidFill>
              <a:latin typeface="David" panose="020E0502060401010101" pitchFamily="34" charset="-79"/>
              <a:cs typeface="David" panose="020E0502060401010101" pitchFamily="34" charset="-79"/>
            </a:endParaRPr>
          </a:p>
          <a:p>
            <a:pPr lvl="0">
              <a:spcBef>
                <a:spcPts val="0"/>
              </a:spcBef>
              <a:buAutoNum type="arabicParenR" startAt="3"/>
            </a:pPr>
            <a:r>
              <a:rPr lang="en-US" sz="2100" b="1" dirty="0">
                <a:solidFill>
                  <a:prstClr val="black"/>
                </a:solidFill>
                <a:latin typeface="David" panose="020E0502060401010101" pitchFamily="34" charset="-79"/>
                <a:cs typeface="David" panose="020E0502060401010101" pitchFamily="34" charset="-79"/>
              </a:rPr>
              <a:t>The World health Organization (WHO) criteria for establishment of vaccination programs do not include which of the following?</a:t>
            </a:r>
          </a:p>
          <a:p>
            <a:pPr marL="0" lvl="0" indent="0">
              <a:buNone/>
            </a:pPr>
            <a:r>
              <a:rPr lang="en-US" sz="2100" b="1" dirty="0">
                <a:solidFill>
                  <a:prstClr val="black"/>
                </a:solidFill>
                <a:latin typeface="David" panose="020E0502060401010101" pitchFamily="34" charset="-79"/>
                <a:cs typeface="David" panose="020E0502060401010101" pitchFamily="34" charset="-79"/>
              </a:rPr>
              <a:t>     A.   The vaccine should prevent a disease important to public health.	   	</a:t>
            </a:r>
          </a:p>
          <a:p>
            <a:pPr marL="0" lvl="0" indent="0">
              <a:buNone/>
            </a:pPr>
            <a:r>
              <a:rPr lang="en-US" sz="2100" b="1" dirty="0">
                <a:solidFill>
                  <a:prstClr val="black"/>
                </a:solidFill>
                <a:latin typeface="David" panose="020E0502060401010101" pitchFamily="34" charset="-79"/>
                <a:cs typeface="David" panose="020E0502060401010101" pitchFamily="34" charset="-79"/>
              </a:rPr>
              <a:t>     B.   The vaccination program should be logistically possible.</a:t>
            </a:r>
          </a:p>
          <a:p>
            <a:pPr marL="0" lvl="0" indent="0">
              <a:buNone/>
            </a:pPr>
            <a:r>
              <a:rPr lang="en-US" sz="2100" b="1" dirty="0">
                <a:solidFill>
                  <a:prstClr val="black"/>
                </a:solidFill>
                <a:latin typeface="David" panose="020E0502060401010101" pitchFamily="34" charset="-79"/>
                <a:cs typeface="David" panose="020E0502060401010101" pitchFamily="34" charset="-79"/>
              </a:rPr>
              <a:t>     C.   Financing mechanisms should be in-place to support the vaccination program.</a:t>
            </a:r>
          </a:p>
          <a:p>
            <a:pPr marL="0" lvl="0" indent="0">
              <a:buNone/>
            </a:pPr>
            <a:r>
              <a:rPr lang="en-US" sz="2100" b="1" dirty="0">
                <a:solidFill>
                  <a:prstClr val="black"/>
                </a:solidFill>
                <a:latin typeface="David" panose="020E0502060401010101" pitchFamily="34" charset="-79"/>
                <a:cs typeface="David" panose="020E0502060401010101" pitchFamily="34" charset="-79"/>
              </a:rPr>
              <a:t>     D.   The vaccination program does not need to be cost effective.*</a:t>
            </a:r>
          </a:p>
          <a:p>
            <a:pPr marL="0" lvl="0" indent="0">
              <a:buNone/>
            </a:pPr>
            <a:r>
              <a:rPr lang="en-US" sz="2100" b="1" dirty="0">
                <a:solidFill>
                  <a:prstClr val="black"/>
                </a:solidFill>
                <a:latin typeface="David" panose="020E0502060401010101" pitchFamily="34" charset="-79"/>
                <a:cs typeface="David" panose="020E0502060401010101" pitchFamily="34" charset="-79"/>
              </a:rPr>
              <a:t>     E.   Vaccination should be given before exposure to the agent the vaccine protects</a:t>
            </a:r>
          </a:p>
          <a:p>
            <a:pPr marL="0" lvl="0" indent="0">
              <a:buNone/>
            </a:pPr>
            <a:r>
              <a:rPr lang="en-US" sz="2100" b="1" dirty="0">
                <a:solidFill>
                  <a:prstClr val="black"/>
                </a:solidFill>
                <a:latin typeface="David" panose="020E0502060401010101" pitchFamily="34" charset="-79"/>
                <a:cs typeface="David" panose="020E0502060401010101" pitchFamily="34" charset="-79"/>
              </a:rPr>
              <a:t>           against.</a:t>
            </a:r>
          </a:p>
          <a:p>
            <a:pPr marL="0" lvl="0" indent="0">
              <a:buNone/>
            </a:pPr>
            <a:endParaRPr lang="en-US" sz="1500" dirty="0">
              <a:solidFill>
                <a:prstClr val="black"/>
              </a:solidFill>
              <a:latin typeface="David" panose="020E0502060401010101" pitchFamily="34" charset="-79"/>
              <a:cs typeface="David" panose="020E0502060401010101" pitchFamily="34" charset="-79"/>
            </a:endParaRPr>
          </a:p>
          <a:p>
            <a:pPr lvl="0">
              <a:lnSpc>
                <a:spcPct val="25000"/>
              </a:lnSpc>
              <a:spcBef>
                <a:spcPts val="0"/>
              </a:spcBef>
            </a:pPr>
            <a:endParaRPr lang="en-US" sz="1500" dirty="0">
              <a:solidFill>
                <a:prstClr val="black"/>
              </a:solidFill>
              <a:latin typeface="David" panose="020E0502060401010101" pitchFamily="34" charset="-79"/>
              <a:cs typeface="David" panose="020E0502060401010101" pitchFamily="34" charset="-79"/>
            </a:endParaRPr>
          </a:p>
          <a:p>
            <a:pPr marL="0" lvl="0" indent="0">
              <a:buNone/>
            </a:pPr>
            <a:endParaRPr lang="en-US" sz="1500" dirty="0">
              <a:solidFill>
                <a:prstClr val="black"/>
              </a:solidFill>
              <a:latin typeface="David" panose="020E0502060401010101" pitchFamily="34" charset="-79"/>
              <a:cs typeface="David" panose="020E0502060401010101" pitchFamily="34" charset="-79"/>
            </a:endParaRPr>
          </a:p>
          <a:p>
            <a:pPr lvl="0"/>
            <a:endParaRPr lang="en-US" sz="800" dirty="0">
              <a:solidFill>
                <a:prstClr val="black"/>
              </a:solidFill>
            </a:endParaRPr>
          </a:p>
          <a:p>
            <a:endParaRPr lang="en-US" dirty="0"/>
          </a:p>
        </p:txBody>
      </p:sp>
      <p:pic>
        <p:nvPicPr>
          <p:cNvPr id="4" name="Picture 3">
            <a:extLst>
              <a:ext uri="{FF2B5EF4-FFF2-40B4-BE49-F238E27FC236}">
                <a16:creationId xmlns:a16="http://schemas.microsoft.com/office/drawing/2014/main" xmlns="" id="{64AA1229-EF06-4C3C-B21B-5503BC16AFE6}"/>
              </a:ext>
            </a:extLst>
          </p:cNvPr>
          <p:cNvPicPr>
            <a:picLocks noChangeAspect="1"/>
          </p:cNvPicPr>
          <p:nvPr/>
        </p:nvPicPr>
        <p:blipFill>
          <a:blip r:embed="rId2"/>
          <a:stretch>
            <a:fillRect/>
          </a:stretch>
        </p:blipFill>
        <p:spPr>
          <a:xfrm>
            <a:off x="6477000" y="0"/>
            <a:ext cx="2703962" cy="676915"/>
          </a:xfrm>
          <a:prstGeom prst="rect">
            <a:avLst/>
          </a:prstGeom>
        </p:spPr>
      </p:pic>
    </p:spTree>
    <p:extLst>
      <p:ext uri="{BB962C8B-B14F-4D97-AF65-F5344CB8AC3E}">
        <p14:creationId xmlns:p14="http://schemas.microsoft.com/office/powerpoint/2010/main" val="2231931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alejandrayantoniogodoy.bligoo.cl/media/users/0/25426/images/public/26313/faq2.jpg?v=1276791152819"/>
          <p:cNvPicPr>
            <a:picLocks noChangeAspect="1" noChangeArrowheads="1"/>
          </p:cNvPicPr>
          <p:nvPr/>
        </p:nvPicPr>
        <p:blipFill rotWithShape="1">
          <a:blip r:embed="rId3" cstate="print"/>
          <a:srcRect l="3364"/>
          <a:stretch/>
        </p:blipFill>
        <p:spPr bwMode="auto">
          <a:xfrm>
            <a:off x="0" y="0"/>
            <a:ext cx="9144000" cy="6858000"/>
          </a:xfrm>
          <a:prstGeom prst="rect">
            <a:avLst/>
          </a:prstGeom>
          <a:noFill/>
        </p:spPr>
      </p:pic>
      <p:sp>
        <p:nvSpPr>
          <p:cNvPr id="6" name="5 Rectángulo"/>
          <p:cNvSpPr/>
          <p:nvPr/>
        </p:nvSpPr>
        <p:spPr>
          <a:xfrm>
            <a:off x="533400" y="381000"/>
            <a:ext cx="8343900" cy="1938992"/>
          </a:xfrm>
          <a:prstGeom prst="rect">
            <a:avLst/>
          </a:prstGeom>
        </p:spPr>
        <p:txBody>
          <a:bodyPr wrap="square">
            <a:spAutoFit/>
          </a:bodyPr>
          <a:lstStyle/>
          <a:p>
            <a:r>
              <a:rPr lang="es-PE" sz="3400" b="1" dirty="0">
                <a:ln>
                  <a:solidFill>
                    <a:schemeClr val="tx1"/>
                  </a:solidFill>
                </a:ln>
                <a:solidFill>
                  <a:srgbClr val="00B0F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Email </a:t>
            </a:r>
            <a:r>
              <a:rPr lang="es-PE" sz="3400" b="1" dirty="0" err="1">
                <a:ln>
                  <a:solidFill>
                    <a:schemeClr val="tx1"/>
                  </a:solidFill>
                </a:ln>
                <a:solidFill>
                  <a:srgbClr val="00B0F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for</a:t>
            </a:r>
            <a:r>
              <a:rPr lang="es-PE" sz="3400" b="1" dirty="0">
                <a:ln>
                  <a:solidFill>
                    <a:schemeClr val="tx1"/>
                  </a:solidFill>
                </a:ln>
                <a:solidFill>
                  <a:srgbClr val="00B0F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Dr. Nwanodi: </a:t>
            </a:r>
            <a:endParaRPr lang="es-PE" sz="3400" b="1" dirty="0">
              <a:ln>
                <a:solidFill>
                  <a:schemeClr val="tx1"/>
                </a:solidFill>
              </a:ln>
              <a:solidFill>
                <a:schemeClr val="accent2">
                  <a:lumMod val="75000"/>
                </a:schemeClr>
              </a:solidFill>
              <a:effectLst>
                <a:outerShdw blurRad="38100" dist="38100" dir="2700000" algn="tl">
                  <a:srgbClr val="000000">
                    <a:alpha val="43137"/>
                  </a:srgbClr>
                </a:outerShdw>
              </a:effectLst>
              <a:latin typeface="Arial Narrow" panose="020B0606020202030204" pitchFamily="34" charset="0"/>
              <a:cs typeface="David" panose="020E0502060401010101" pitchFamily="34" charset="-79"/>
              <a:hlinkClick r:id="rId4"/>
            </a:endParaRPr>
          </a:p>
          <a:p>
            <a:pPr marL="365760" algn="r">
              <a:spcBef>
                <a:spcPts val="0"/>
              </a:spcBef>
            </a:pPr>
            <a:endParaRPr lang="es-PE" sz="3400" b="1" dirty="0">
              <a:ln>
                <a:solidFill>
                  <a:schemeClr val="accent2"/>
                </a:solidFill>
              </a:ln>
              <a:solidFill>
                <a:schemeClr val="accent2">
                  <a:lumMod val="50000"/>
                </a:schemeClr>
              </a:solidFill>
              <a:effectLst>
                <a:outerShdw blurRad="38100" dist="38100" dir="2700000" algn="tl">
                  <a:srgbClr val="000000">
                    <a:alpha val="43137"/>
                  </a:srgbClr>
                </a:outerShdw>
              </a:effectLst>
              <a:latin typeface="Georgia" panose="02040502050405020303" pitchFamily="18" charset="0"/>
              <a:cs typeface="David" panose="020E0502060401010101" pitchFamily="34" charset="-79"/>
              <a:hlinkClick r:id="rId4"/>
            </a:endParaRPr>
          </a:p>
          <a:p>
            <a:pPr marL="365760" algn="ctr">
              <a:spcBef>
                <a:spcPts val="0"/>
              </a:spcBef>
            </a:pPr>
            <a:r>
              <a:rPr lang="es-PE" sz="3400" u="sng" dirty="0">
                <a:ln>
                  <a:solidFill>
                    <a:schemeClr val="accent2"/>
                  </a:solidFill>
                </a:ln>
                <a:solidFill>
                  <a:schemeClr val="accent2">
                    <a:lumMod val="50000"/>
                  </a:schemeClr>
                </a:solidFill>
                <a:latin typeface="Georgia" panose="02040502050405020303" pitchFamily="18" charset="0"/>
                <a:cs typeface="David" panose="020E0502060401010101" pitchFamily="34" charset="-79"/>
                <a:hlinkClick r:id="rId4"/>
              </a:rPr>
              <a:t>                   </a:t>
            </a:r>
            <a:r>
              <a:rPr lang="es-PE" sz="3400" b="1" dirty="0">
                <a:ln>
                  <a:solidFill>
                    <a:schemeClr val="accent2"/>
                  </a:solidFill>
                </a:ln>
                <a:solidFill>
                  <a:schemeClr val="accent2"/>
                </a:solidFill>
                <a:effectLst>
                  <a:outerShdw blurRad="38100" dist="38100" dir="2700000" algn="tl">
                    <a:srgbClr val="000000">
                      <a:alpha val="43137"/>
                    </a:srgbClr>
                  </a:outerShdw>
                </a:effectLst>
                <a:latin typeface="Georgia" panose="02040502050405020303" pitchFamily="18" charset="0"/>
                <a:cs typeface="David" panose="020E0502060401010101" pitchFamily="34" charset="-79"/>
                <a:hlinkClick r:id="rId4"/>
              </a:rPr>
              <a:t>onwanodi@atsu.edu</a:t>
            </a:r>
            <a:endParaRPr lang="es-PE" sz="3400" b="1" dirty="0">
              <a:ln>
                <a:solidFill>
                  <a:schemeClr val="accent2"/>
                </a:solidFill>
              </a:ln>
              <a:solidFill>
                <a:schemeClr val="accent2"/>
              </a:solidFill>
              <a:effectLst>
                <a:outerShdw blurRad="38100" dist="38100" dir="2700000" algn="tl">
                  <a:srgbClr val="000000">
                    <a:alpha val="43137"/>
                  </a:srgbClr>
                </a:outerShdw>
              </a:effectLst>
              <a:latin typeface="Georgia" panose="02040502050405020303" pitchFamily="18" charset="0"/>
              <a:cs typeface="David" panose="020E0502060401010101" pitchFamily="34" charset="-79"/>
            </a:endParaRPr>
          </a:p>
          <a:p>
            <a:endParaRPr lang="es-PE" b="1" dirty="0">
              <a:solidFill>
                <a:schemeClr val="accent3"/>
              </a:solidFill>
              <a:latin typeface="Arial Narrow" panose="020B0606020202030204" pitchFamily="34" charset="0"/>
            </a:endParaRPr>
          </a:p>
        </p:txBody>
      </p:sp>
      <p:pic>
        <p:nvPicPr>
          <p:cNvPr id="3" name="Picture 2"/>
          <p:cNvPicPr>
            <a:picLocks noChangeAspect="1"/>
          </p:cNvPicPr>
          <p:nvPr/>
        </p:nvPicPr>
        <p:blipFill>
          <a:blip r:embed="rId5"/>
          <a:stretch>
            <a:fillRect/>
          </a:stretch>
        </p:blipFill>
        <p:spPr>
          <a:xfrm>
            <a:off x="0" y="2269704"/>
            <a:ext cx="4572000" cy="4596054"/>
          </a:xfrm>
          <a:prstGeom prst="rect">
            <a:avLst/>
          </a:prstGeom>
        </p:spPr>
      </p:pic>
      <p:pic>
        <p:nvPicPr>
          <p:cNvPr id="5" name="Picture 4"/>
          <p:cNvPicPr>
            <a:picLocks noChangeAspect="1"/>
          </p:cNvPicPr>
          <p:nvPr/>
        </p:nvPicPr>
        <p:blipFill>
          <a:blip r:embed="rId6"/>
          <a:stretch>
            <a:fillRect/>
          </a:stretch>
        </p:blipFill>
        <p:spPr>
          <a:xfrm>
            <a:off x="4572000" y="3512792"/>
            <a:ext cx="4572000" cy="1971600"/>
          </a:xfrm>
          <a:prstGeom prst="rect">
            <a:avLst/>
          </a:prstGeom>
        </p:spPr>
      </p:pic>
      <p:sp>
        <p:nvSpPr>
          <p:cNvPr id="7" name="TextBox 6"/>
          <p:cNvSpPr txBox="1"/>
          <p:nvPr/>
        </p:nvSpPr>
        <p:spPr>
          <a:xfrm>
            <a:off x="4572000" y="5493336"/>
            <a:ext cx="4572000" cy="1061829"/>
          </a:xfrm>
          <a:prstGeom prst="rect">
            <a:avLst/>
          </a:prstGeom>
          <a:noFill/>
        </p:spPr>
        <p:txBody>
          <a:bodyPr wrap="square" rtlCol="0">
            <a:spAutoFit/>
          </a:bodyPr>
          <a:lstStyle/>
          <a:p>
            <a:pPr>
              <a:lnSpc>
                <a:spcPct val="90000"/>
              </a:lnSpc>
            </a:pPr>
            <a:r>
              <a:rPr lang="en-US" sz="1400" dirty="0">
                <a:solidFill>
                  <a:schemeClr val="bg1"/>
                </a:solidFill>
                <a:latin typeface="David" panose="020E0502060401010101" pitchFamily="34" charset="-79"/>
                <a:cs typeface="David" panose="020E0502060401010101" pitchFamily="34" charset="-79"/>
              </a:rPr>
              <a:t>Virus-like particles composed of HPV-16 L1 protein and plant made HPV 16 VLPs. From </a:t>
            </a:r>
            <a:r>
              <a:rPr lang="en-US" sz="1400" dirty="0" err="1">
                <a:solidFill>
                  <a:schemeClr val="bg1"/>
                </a:solidFill>
                <a:latin typeface="David" panose="020E0502060401010101" pitchFamily="34" charset="-79"/>
                <a:cs typeface="David" panose="020E0502060401010101" pitchFamily="34" charset="-79"/>
              </a:rPr>
              <a:t>Viroblogy</a:t>
            </a:r>
            <a:r>
              <a:rPr lang="en-US" sz="1400" dirty="0">
                <a:solidFill>
                  <a:schemeClr val="bg1"/>
                </a:solidFill>
                <a:latin typeface="David" panose="020E0502060401010101" pitchFamily="34" charset="-79"/>
                <a:cs typeface="David" panose="020E0502060401010101" pitchFamily="34" charset="-79"/>
              </a:rPr>
              <a:t>. Virology-related and hopefully educational posts. Post tagged ‘HPV’.  Retrieved from https://rybicki.wordpress.com/tag/hpv/</a:t>
            </a:r>
          </a:p>
        </p:txBody>
      </p:sp>
    </p:spTree>
    <p:extLst>
      <p:ext uri="{BB962C8B-B14F-4D97-AF65-F5344CB8AC3E}">
        <p14:creationId xmlns:p14="http://schemas.microsoft.com/office/powerpoint/2010/main" val="1094781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67612"/>
            <a:ext cx="5486400" cy="563562"/>
          </a:xfrm>
        </p:spPr>
        <p:txBody>
          <a:bodyPr>
            <a:noAutofit/>
          </a:bodyPr>
          <a:lstStyle/>
          <a:p>
            <a:pPr algn="l"/>
            <a:r>
              <a:rPr lang="en-US" sz="3600" b="1" dirty="0">
                <a:solidFill>
                  <a:schemeClr val="tx2">
                    <a:lumMod val="50000"/>
                  </a:schemeClr>
                </a:solidFill>
                <a:latin typeface="Constantia" panose="02030602050306030303" pitchFamily="18" charset="0"/>
              </a:rPr>
              <a:t>References (A to G)</a:t>
            </a:r>
          </a:p>
        </p:txBody>
      </p:sp>
      <p:sp>
        <p:nvSpPr>
          <p:cNvPr id="3" name="Content Placeholder 2"/>
          <p:cNvSpPr>
            <a:spLocks noGrp="1"/>
          </p:cNvSpPr>
          <p:nvPr>
            <p:ph idx="1"/>
          </p:nvPr>
        </p:nvSpPr>
        <p:spPr>
          <a:xfrm>
            <a:off x="457200" y="829524"/>
            <a:ext cx="8534400" cy="5516563"/>
          </a:xfrm>
        </p:spPr>
        <p:txBody>
          <a:bodyPr>
            <a:normAutofit/>
          </a:bodyPr>
          <a:lstStyle/>
          <a:p>
            <a:pPr marL="0" indent="0">
              <a:buNone/>
            </a:pPr>
            <a:endParaRPr lang="en-US" sz="1400" dirty="0"/>
          </a:p>
          <a:p>
            <a:pPr marL="0" indent="0">
              <a:buNone/>
            </a:pPr>
            <a:endParaRPr lang="en-US" sz="1600" dirty="0">
              <a:latin typeface="David" panose="020E0502060401010101" pitchFamily="34" charset="-79"/>
              <a:cs typeface="David" panose="020E0502060401010101" pitchFamily="34" charset="-79"/>
            </a:endParaRPr>
          </a:p>
          <a:p>
            <a:pPr marL="0" indent="0">
              <a:buNone/>
            </a:pPr>
            <a:endParaRPr lang="en-US" sz="1600" dirty="0">
              <a:latin typeface="David" panose="020E0502060401010101" pitchFamily="34" charset="-79"/>
              <a:cs typeface="David" panose="020E0502060401010101" pitchFamily="34" charset="-79"/>
            </a:endParaRPr>
          </a:p>
        </p:txBody>
      </p:sp>
      <p:pic>
        <p:nvPicPr>
          <p:cNvPr id="4" name="Picture 3">
            <a:extLst>
              <a:ext uri="{FF2B5EF4-FFF2-40B4-BE49-F238E27FC236}">
                <a16:creationId xmlns:a16="http://schemas.microsoft.com/office/drawing/2014/main" xmlns="" id="{F4D76B4B-25CB-469F-9F7C-26415773BED2}"/>
              </a:ext>
            </a:extLst>
          </p:cNvPr>
          <p:cNvPicPr>
            <a:picLocks noChangeAspect="1"/>
          </p:cNvPicPr>
          <p:nvPr/>
        </p:nvPicPr>
        <p:blipFill>
          <a:blip r:embed="rId2"/>
          <a:stretch>
            <a:fillRect/>
          </a:stretch>
        </p:blipFill>
        <p:spPr>
          <a:xfrm>
            <a:off x="6553200" y="0"/>
            <a:ext cx="2590800" cy="648587"/>
          </a:xfrm>
          <a:prstGeom prst="rect">
            <a:avLst/>
          </a:prstGeom>
        </p:spPr>
      </p:pic>
      <p:sp>
        <p:nvSpPr>
          <p:cNvPr id="6" name="Rectangle 5">
            <a:extLst>
              <a:ext uri="{FF2B5EF4-FFF2-40B4-BE49-F238E27FC236}">
                <a16:creationId xmlns:a16="http://schemas.microsoft.com/office/drawing/2014/main" xmlns="" id="{41611515-CF51-464A-AB8F-1EE9AE2C4BC3}"/>
              </a:ext>
            </a:extLst>
          </p:cNvPr>
          <p:cNvSpPr/>
          <p:nvPr/>
        </p:nvSpPr>
        <p:spPr>
          <a:xfrm>
            <a:off x="171007" y="609600"/>
            <a:ext cx="8801100" cy="6574107"/>
          </a:xfrm>
          <a:prstGeom prst="rect">
            <a:avLst/>
          </a:prstGeom>
        </p:spPr>
        <p:txBody>
          <a:bodyPr wrap="square">
            <a:spAutoFit/>
          </a:bodyPr>
          <a:lstStyle/>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Abuelo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CE, Levinson KL, Salmeron J,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Sologuren</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CV, Fernandez MJV, et al. (2014) The Peru Cervical Cancer Screening Study (PERCAPS): the design and implementation of a mother/daughter screen, treat, and vaccinate program in the Peruvian jungle. J Community Health 39(3): 409-415.</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Alemany</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L, Saunier M, Tinoco L,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Quirós</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B, Alvarado-</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Cabrero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I, et al. (2014) Large contribution of human papillomavirus in vaginal neoplastic lesions: A worldwide study in 597 samples. European Journal of Cancer 50: 2846-2854.</a:t>
            </a:r>
          </a:p>
          <a:p>
            <a:pPr marL="228600" marR="0" indent="-228600">
              <a:lnSpc>
                <a:spcPct val="90000"/>
              </a:lnSpc>
              <a:spcBef>
                <a:spcPts val="0"/>
              </a:spcBef>
              <a:spcAft>
                <a:spcPts val="0"/>
              </a:spcAft>
            </a:pPr>
            <a:r>
              <a:rPr lang="en-US" sz="1300" b="1" dirty="0">
                <a:latin typeface="Segoe UI" panose="020B0502040204020203" pitchFamily="34" charset="0"/>
                <a:ea typeface="Times New Roman" panose="02020603050405020304" pitchFamily="18" charset="0"/>
                <a:cs typeface="Segoe UI" panose="020B0502040204020203" pitchFamily="34" charset="0"/>
              </a:rPr>
              <a:t> Andrus JK, de </a:t>
            </a:r>
            <a:r>
              <a:rPr lang="en-US" sz="1300" b="1" dirty="0" err="1">
                <a:latin typeface="Segoe UI" panose="020B0502040204020203" pitchFamily="34" charset="0"/>
                <a:ea typeface="Times New Roman" panose="02020603050405020304" pitchFamily="18" charset="0"/>
                <a:cs typeface="Segoe UI" panose="020B0502040204020203" pitchFamily="34" charset="0"/>
              </a:rPr>
              <a:t>Quadros</a:t>
            </a:r>
            <a:r>
              <a:rPr lang="en-US" sz="1300" b="1" dirty="0">
                <a:latin typeface="Segoe UI" panose="020B0502040204020203" pitchFamily="34" charset="0"/>
                <a:ea typeface="Times New Roman" panose="02020603050405020304" pitchFamily="18" charset="0"/>
                <a:cs typeface="Segoe UI" panose="020B0502040204020203" pitchFamily="34" charset="0"/>
              </a:rPr>
              <a:t> C, </a:t>
            </a:r>
            <a:r>
              <a:rPr lang="en-US" sz="1300" b="1" dirty="0" err="1">
                <a:latin typeface="Segoe UI" panose="020B0502040204020203" pitchFamily="34" charset="0"/>
                <a:ea typeface="Times New Roman" panose="02020603050405020304" pitchFamily="18" charset="0"/>
                <a:cs typeface="Segoe UI" panose="020B0502040204020203" pitchFamily="34" charset="0"/>
              </a:rPr>
              <a:t>Matus</a:t>
            </a:r>
            <a:r>
              <a:rPr lang="en-US" sz="1300" b="1" dirty="0">
                <a:latin typeface="Segoe UI" panose="020B0502040204020203" pitchFamily="34" charset="0"/>
                <a:ea typeface="Times New Roman" panose="02020603050405020304" pitchFamily="18" charset="0"/>
                <a:cs typeface="Segoe UI" panose="020B0502040204020203" pitchFamily="34" charset="0"/>
              </a:rPr>
              <a:t> CR, </a:t>
            </a:r>
            <a:r>
              <a:rPr lang="en-US" sz="1300" b="1" dirty="0" err="1">
                <a:latin typeface="Segoe UI" panose="020B0502040204020203" pitchFamily="34" charset="0"/>
                <a:ea typeface="Times New Roman" panose="02020603050405020304" pitchFamily="18" charset="0"/>
                <a:cs typeface="Segoe UI" panose="020B0502040204020203" pitchFamily="34" charset="0"/>
              </a:rPr>
              <a:t>Luciani</a:t>
            </a:r>
            <a:r>
              <a:rPr lang="en-US" sz="1300" b="1" dirty="0">
                <a:latin typeface="Segoe UI" panose="020B0502040204020203" pitchFamily="34" charset="0"/>
                <a:ea typeface="Times New Roman" panose="02020603050405020304" pitchFamily="18" charset="0"/>
                <a:cs typeface="Segoe UI" panose="020B0502040204020203" pitchFamily="34" charset="0"/>
              </a:rPr>
              <a:t> S, </a:t>
            </a:r>
            <a:r>
              <a:rPr lang="en-US" sz="1300" b="1" dirty="0" err="1">
                <a:latin typeface="Segoe UI" panose="020B0502040204020203" pitchFamily="34" charset="0"/>
                <a:ea typeface="Times New Roman" panose="02020603050405020304" pitchFamily="18" charset="0"/>
                <a:cs typeface="Segoe UI" panose="020B0502040204020203" pitchFamily="34" charset="0"/>
              </a:rPr>
              <a:t>Hotez</a:t>
            </a:r>
            <a:r>
              <a:rPr lang="en-US" sz="1300" b="1" dirty="0">
                <a:latin typeface="Segoe UI" panose="020B0502040204020203" pitchFamily="34" charset="0"/>
                <a:ea typeface="Times New Roman" panose="02020603050405020304" pitchFamily="18" charset="0"/>
                <a:cs typeface="Segoe UI" panose="020B0502040204020203" pitchFamily="34" charset="0"/>
              </a:rPr>
              <a:t> P (2009) New vaccines for developing countries: Will it be feast or famine?  American Journal of Law &amp; Medicine</a:t>
            </a:r>
            <a:r>
              <a:rPr lang="en-US" sz="1300" b="1" i="1" dirty="0">
                <a:latin typeface="Segoe UI" panose="020B0502040204020203" pitchFamily="34" charset="0"/>
                <a:ea typeface="Times New Roman" panose="02020603050405020304" pitchFamily="18" charset="0"/>
                <a:cs typeface="Segoe UI" panose="020B0502040204020203" pitchFamily="34" charset="0"/>
              </a:rPr>
              <a:t> </a:t>
            </a:r>
            <a:r>
              <a:rPr lang="en-US" sz="1300" b="1" dirty="0">
                <a:latin typeface="Segoe UI" panose="020B0502040204020203" pitchFamily="34" charset="0"/>
                <a:ea typeface="Times New Roman" panose="02020603050405020304" pitchFamily="18" charset="0"/>
                <a:cs typeface="Segoe UI" panose="020B0502040204020203" pitchFamily="34" charset="0"/>
              </a:rPr>
              <a:t>  35(2-3): 311-322.</a:t>
            </a:r>
          </a:p>
          <a:p>
            <a:pPr marL="228600" marR="0" indent="-228600">
              <a:lnSpc>
                <a:spcPct val="90000"/>
              </a:lnSpc>
              <a:spcBef>
                <a:spcPts val="0"/>
              </a:spcBef>
              <a:spcAft>
                <a:spcPts val="0"/>
              </a:spcAft>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Andrus JK, Lewis MJ, Goldie SJ, García PJ, Winkler JL, et al (2008) Human papillomavirus vaccine policy and delivery in Latin America and the Caribbean. Vaccine 26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Suppl</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11: L80-L87.</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Aponte-González J, Fajardo-Bernal L, Diaz J,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Eslava-Schmalbach</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Gamboa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O, et al. (2013) Cost-effectiveness analysis of the bivalent and quadrivalent human papillomavirus vaccines from a societal perspective in Colombia. PLOS ONE 8(11): e80639</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Banura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Mirembe</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F. M.,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Katahoire</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 R.,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Namujju</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P. B., &amp;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Mbidde</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E. K.  (2012). Universal routine HPV Vaccination for young girls in Uganda: a review of opportunities and potential obstacles.  Infectious Agents and Cancer, 7, 24. http://dx.doi.org/10.1186/1750-9378-7-24</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Bartolini</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RM, Drake JK, Creed-</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Kanashiro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HM, Diaz-</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Otoya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MM,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Mosqueira-Lovón</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NR, et al (2010) Formative research to shape HPV vaccine introduction strategies in Peru</a:t>
            </a:r>
            <a:r>
              <a:rPr lang="en-US" sz="1300" b="1" i="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Salud</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Publica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Mex 52(3): 226-233.</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Bartolini</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RM, Winkler JL, Penny ME, LaMontagne DS (2012) Parental acceptance of HPV vaccine in Peru: a decision framework.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PLoS</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One 7(10): e48017.</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Brown B,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Carcamo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 Blas MM,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Valderrama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 Halsey N (2010) Peruvian FSWs: understanding HPV and barriers to vaccination</a:t>
            </a:r>
            <a:r>
              <a:rPr lang="en-US" sz="1300" b="1" i="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Vaccine 28(49): 7743-7747.</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Bruni L, Barrionuevo-Rosas L,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Albero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G, Serrano B, Mena M, et al. (2017a) Human Papillomavirus and</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Related Diseases in Ecuador. Summary Report 30 June 2017. ICO Information Centre on HPV and Cancer (HPV Information Centre).</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Bruni L, Diaz, M, Barrionuevo-Rosas L, Herrera R, Bray F, et al. (2016) Global estimates of human papillomavirus vaccination coverage by region and income level: a pooled analysis. Lancet Global Health 4:e453-e463.</a:t>
            </a:r>
          </a:p>
          <a:p>
            <a:pPr marL="22860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Colantonio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L, Gomez JA,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Demarteau</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N,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Standaert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B,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Pichón-Rivière</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 et al. (2009) Cost-effectiveness analysis of a cervical cancer vaccine in five Latin American countries. Vaccine 27(40): 5519-5529. </a:t>
            </a:r>
          </a:p>
          <a:p>
            <a:pPr marL="228600" indent="-228600">
              <a:lnSpc>
                <a:spcPct val="90000"/>
              </a:lnSpc>
            </a:pPr>
            <a:r>
              <a:rPr lang="en-US" sz="1300" b="1" dirty="0">
                <a:latin typeface="Segoe UI" panose="020B0502040204020203" pitchFamily="34" charset="0"/>
                <a:ea typeface="Times New Roman" panose="02020603050405020304" pitchFamily="18" charset="0"/>
                <a:cs typeface="Segoe UI" panose="020B0502040204020203" pitchFamily="34" charset="0"/>
              </a:rPr>
              <a:t>Farmer P, Knaul FM, Shulman LN, Alleyne G, Armstrong L, et al (2010) Expansion of cancer care and control in countries of low and middle income: a call to action. Lancet 376(9747): 1186-1193.</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Forman D, de Martel C, Lacey CJ,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Soerjomataram</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I,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Lortet-Tieulent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et al (2012) Global burden of human papillomavirus and related diseases. Vaccine 30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Suppl</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5: F12-F23.</a:t>
            </a:r>
          </a:p>
          <a:p>
            <a:pPr marL="228600" marR="0" indent="-228600">
              <a:lnSpc>
                <a:spcPct val="90000"/>
              </a:lnSpc>
              <a:spcBef>
                <a:spcPts val="0"/>
              </a:spcBef>
              <a:spcAft>
                <a:spcPts val="0"/>
              </a:spcAft>
            </a:pPr>
            <a:r>
              <a:rPr lang="en-US" sz="1300" b="1" dirty="0">
                <a:latin typeface="Segoe UI" panose="020B0502040204020203" pitchFamily="34" charset="0"/>
                <a:ea typeface="Times New Roman" panose="02020603050405020304" pitchFamily="18" charset="0"/>
                <a:cs typeface="Segoe UI" panose="020B0502040204020203" pitchFamily="34" charset="0"/>
              </a:rPr>
              <a:t>Goldie SJ, Diaz M, </a:t>
            </a:r>
            <a:r>
              <a:rPr lang="en-US" sz="1300" b="1" dirty="0" err="1">
                <a:latin typeface="Segoe UI" panose="020B0502040204020203" pitchFamily="34" charset="0"/>
                <a:ea typeface="Times New Roman" panose="02020603050405020304" pitchFamily="18" charset="0"/>
                <a:cs typeface="Segoe UI" panose="020B0502040204020203" pitchFamily="34" charset="0"/>
              </a:rPr>
              <a:t>Constenla</a:t>
            </a:r>
            <a:r>
              <a:rPr lang="en-US" sz="1300" b="1" dirty="0">
                <a:latin typeface="Segoe UI" panose="020B0502040204020203" pitchFamily="34" charset="0"/>
                <a:ea typeface="Times New Roman" panose="02020603050405020304" pitchFamily="18" charset="0"/>
                <a:cs typeface="Segoe UI" panose="020B0502040204020203" pitchFamily="34" charset="0"/>
              </a:rPr>
              <a:t> D, Alvis N, Andrus JK, et al. (2008) Mathematical models of cervical cancer prevention in Latin America and the Caribbean. Vaccine 26S, L59-L72.</a:t>
            </a:r>
          </a:p>
        </p:txBody>
      </p:sp>
    </p:spTree>
    <p:extLst>
      <p:ext uri="{BB962C8B-B14F-4D97-AF65-F5344CB8AC3E}">
        <p14:creationId xmlns:p14="http://schemas.microsoft.com/office/powerpoint/2010/main" val="4044107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898A8DB-59B7-430A-8871-4F0588070F0F}"/>
              </a:ext>
            </a:extLst>
          </p:cNvPr>
          <p:cNvPicPr>
            <a:picLocks noChangeAspect="1"/>
          </p:cNvPicPr>
          <p:nvPr/>
        </p:nvPicPr>
        <p:blipFill>
          <a:blip r:embed="rId2"/>
          <a:stretch>
            <a:fillRect/>
          </a:stretch>
        </p:blipFill>
        <p:spPr>
          <a:xfrm>
            <a:off x="6376149" y="0"/>
            <a:ext cx="2782365" cy="696543"/>
          </a:xfrm>
          <a:prstGeom prst="rect">
            <a:avLst/>
          </a:prstGeom>
        </p:spPr>
      </p:pic>
      <p:sp>
        <p:nvSpPr>
          <p:cNvPr id="5" name="Title 1">
            <a:extLst>
              <a:ext uri="{FF2B5EF4-FFF2-40B4-BE49-F238E27FC236}">
                <a16:creationId xmlns:a16="http://schemas.microsoft.com/office/drawing/2014/main" xmlns="" id="{628FBD6D-FB84-4017-9D32-6996A975D3BF}"/>
              </a:ext>
            </a:extLst>
          </p:cNvPr>
          <p:cNvSpPr>
            <a:spLocks noGrp="1"/>
          </p:cNvSpPr>
          <p:nvPr>
            <p:ph type="title"/>
          </p:nvPr>
        </p:nvSpPr>
        <p:spPr>
          <a:xfrm>
            <a:off x="207335" y="132981"/>
            <a:ext cx="5486400" cy="563562"/>
          </a:xfrm>
        </p:spPr>
        <p:txBody>
          <a:bodyPr>
            <a:noAutofit/>
          </a:bodyPr>
          <a:lstStyle/>
          <a:p>
            <a:pPr algn="l"/>
            <a:r>
              <a:rPr lang="en-US" sz="3600" b="1" dirty="0">
                <a:solidFill>
                  <a:schemeClr val="tx2">
                    <a:lumMod val="50000"/>
                  </a:schemeClr>
                </a:solidFill>
                <a:latin typeface="Constantia" panose="02030602050306030303" pitchFamily="18" charset="0"/>
              </a:rPr>
              <a:t>References (G to </a:t>
            </a:r>
            <a:r>
              <a:rPr lang="en-US" sz="3600" b="1" dirty="0" err="1">
                <a:solidFill>
                  <a:schemeClr val="tx2">
                    <a:lumMod val="50000"/>
                  </a:schemeClr>
                </a:solidFill>
                <a:latin typeface="Constantia" panose="02030602050306030303" pitchFamily="18" charset="0"/>
              </a:rPr>
              <a:t>Mejía</a:t>
            </a:r>
            <a:r>
              <a:rPr lang="en-US" sz="3600" b="1" dirty="0">
                <a:solidFill>
                  <a:schemeClr val="tx2">
                    <a:lumMod val="50000"/>
                  </a:schemeClr>
                </a:solidFill>
                <a:latin typeface="Constantia" panose="02030602050306030303" pitchFamily="18" charset="0"/>
              </a:rPr>
              <a:t>)</a:t>
            </a:r>
          </a:p>
        </p:txBody>
      </p:sp>
      <p:sp>
        <p:nvSpPr>
          <p:cNvPr id="2" name="Rectangle 1">
            <a:extLst>
              <a:ext uri="{FF2B5EF4-FFF2-40B4-BE49-F238E27FC236}">
                <a16:creationId xmlns:a16="http://schemas.microsoft.com/office/drawing/2014/main" xmlns="" id="{697598A2-7CFC-42E6-AAC1-D550B5110E86}"/>
              </a:ext>
            </a:extLst>
          </p:cNvPr>
          <p:cNvSpPr/>
          <p:nvPr/>
        </p:nvSpPr>
        <p:spPr>
          <a:xfrm>
            <a:off x="207335" y="696543"/>
            <a:ext cx="8763000" cy="5715411"/>
          </a:xfrm>
          <a:prstGeom prst="rect">
            <a:avLst/>
          </a:prstGeom>
        </p:spPr>
        <p:txBody>
          <a:bodyPr wrap="square">
            <a:spAutoFit/>
          </a:bodyPr>
          <a:lstStyle/>
          <a:p>
            <a:pPr marL="22860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Goldie SJ, Levin C,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Mosqueira-Lovón</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NR,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Ortendahl</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Kim J, et al. (2012) Health and economic impact of human papillomavirus 16 and 18 vaccination of preadolescent girls and cervical cancer screening of adult women in Peru. Rev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Panam</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Salud</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Publica</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32(6): 426-434.</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Gomez JA,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Lepetic</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Demarteau</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N (2014) Health economic analysis of human papillomavirus vaccines in women of Chile: perspective of the health care payer using a Markov model. BMC Public Health 14: 1222.</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LaMontagne DS, Barge S, Le NT,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Mugisha</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E, Penny ME, et al. (2011) Human papillomavirus vaccine delivery strategies that achieved high coverage in low- and middle-income countries. Bull World Health Organ 89(11): 821-830B.</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Ladner J, Besson MH, Hampshire R, Tapert L,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Chirenje</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 et al (2012) Assessment of eight HPV vaccination programs implemented in lowest income countries</a:t>
            </a:r>
            <a:r>
              <a:rPr lang="en-US" sz="1400" b="1" i="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BMC Public Health 12: 370.</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Lee FH, Paz-</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Soldan</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VA,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Carcamo</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 García PJ, et al. (2010) Knowledge and attitudes of adult Peruvian women vis-a-vis Human Papillomavirus (HPV), cervical cancer, and the HPV vaccine</a:t>
            </a:r>
            <a:r>
              <a:rPr lang="en-US" sz="1400" b="1" i="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Low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Genit</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Tract Dis 14(2): 113-117</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Levin CE, Van Minh H,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Odaga</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Rout SS, Ngoc DN, et al. (2013)  Delivery cost of  human papilloma virus vaccination of young adolescent girls in Peru, Uganda and Vietnam. Bull World Health Organ 91(8): 585-592.</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Levinson KL,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Abuelo</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Chyung</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E, Salmeron J,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Belinson</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SE, et al (2013) The Peru cervical cancer prevention study (PERCAPS): community-based participatory research in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Manchay</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Peru</a:t>
            </a:r>
            <a:r>
              <a:rPr lang="en-US" sz="1400" b="1" i="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Int</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Gynecol</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Cancer 23(1): 141-147.</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Lowy DR, Schiller JT (2012) Reducing HPV-associated cancer globally.  Cancer</a:t>
            </a:r>
          </a:p>
          <a:p>
            <a:pPr lvl="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Prevention Research 5(1), 18-23. </a:t>
            </a:r>
          </a:p>
          <a:p>
            <a:pPr marL="228600" lvl="0" indent="-228600">
              <a:lnSpc>
                <a:spcPct val="90000"/>
              </a:lnSpc>
            </a:pP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Luna J, Plata M, Gonzalez M, Correa  A, Maldonado I, et al. (2013) Long-term follow-up observation of the safety, immunogenicity, and effectiveness of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gardasil</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in adult women. PLOS ONE 8(12): e83431.</a:t>
            </a:r>
            <a:r>
              <a:rPr lang="en-US" sz="1400" b="1" spc="25"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p>
          <a:p>
            <a:pPr marL="228600" lvl="0" indent="-228600">
              <a:lnSpc>
                <a:spcPct val="90000"/>
              </a:lnSpc>
            </a:pPr>
            <a:r>
              <a:rPr lang="en-US" sz="1400" b="1" spc="25" dirty="0">
                <a:solidFill>
                  <a:prstClr val="black"/>
                </a:solidFill>
                <a:latin typeface="Segoe UI" panose="020B0502040204020203" pitchFamily="34" charset="0"/>
                <a:ea typeface="Times New Roman" panose="02020603050405020304" pitchFamily="18" charset="0"/>
                <a:cs typeface="Segoe UI" panose="020B0502040204020203" pitchFamily="34" charset="0"/>
              </a:rPr>
              <a:t>Marquez-Calderon S, Lopez-</a:t>
            </a:r>
            <a:r>
              <a:rPr lang="en-US" sz="1400" b="1" spc="25"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Valcarcel</a:t>
            </a:r>
            <a:r>
              <a:rPr lang="en-US" sz="1400" b="1" spc="25" dirty="0">
                <a:solidFill>
                  <a:prstClr val="black"/>
                </a:solidFill>
                <a:latin typeface="Segoe UI" panose="020B0502040204020203" pitchFamily="34" charset="0"/>
                <a:ea typeface="Times New Roman" panose="02020603050405020304" pitchFamily="18" charset="0"/>
                <a:cs typeface="Segoe UI" panose="020B0502040204020203" pitchFamily="34" charset="0"/>
              </a:rPr>
              <a:t> BG, Segura A (2009) Medical societies' recommendations for immunization with human papillomavirus vaccine and disclosure of conflicts of interests. Preventive Medicine 48: 449-453.</a:t>
            </a:r>
            <a:endPar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endParaRPr>
          </a:p>
          <a:p>
            <a:pPr marL="228600" lvl="0" indent="-228600">
              <a:lnSpc>
                <a:spcPct val="90000"/>
              </a:lnSpc>
            </a:pP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Mejía</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L, Muñoz D,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Trueba</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G, Tinoco L, Zapata S (2016) Prevalence of human papillomavirus types in cervical cancerous and precancerous lesions of Ecuadorian women. J Med </a:t>
            </a:r>
            <a:r>
              <a:rPr lang="en-US" sz="14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Virol</a:t>
            </a:r>
            <a:r>
              <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88(1): 144-152. </a:t>
            </a:r>
          </a:p>
        </p:txBody>
      </p:sp>
    </p:spTree>
    <p:extLst>
      <p:ext uri="{BB962C8B-B14F-4D97-AF65-F5344CB8AC3E}">
        <p14:creationId xmlns:p14="http://schemas.microsoft.com/office/powerpoint/2010/main" val="2711962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A91FA26-DA19-40E3-A1CF-874A16AF435D}"/>
              </a:ext>
            </a:extLst>
          </p:cNvPr>
          <p:cNvPicPr>
            <a:picLocks noChangeAspect="1"/>
          </p:cNvPicPr>
          <p:nvPr/>
        </p:nvPicPr>
        <p:blipFill>
          <a:blip r:embed="rId2"/>
          <a:stretch>
            <a:fillRect/>
          </a:stretch>
        </p:blipFill>
        <p:spPr>
          <a:xfrm>
            <a:off x="6458181" y="0"/>
            <a:ext cx="2685819" cy="672374"/>
          </a:xfrm>
          <a:prstGeom prst="rect">
            <a:avLst/>
          </a:prstGeom>
        </p:spPr>
      </p:pic>
      <p:sp>
        <p:nvSpPr>
          <p:cNvPr id="5" name="Title 1">
            <a:extLst>
              <a:ext uri="{FF2B5EF4-FFF2-40B4-BE49-F238E27FC236}">
                <a16:creationId xmlns:a16="http://schemas.microsoft.com/office/drawing/2014/main" xmlns="" id="{92F88D38-CA08-401B-BC6B-F23C76E31F03}"/>
              </a:ext>
            </a:extLst>
          </p:cNvPr>
          <p:cNvSpPr>
            <a:spLocks noGrp="1"/>
          </p:cNvSpPr>
          <p:nvPr>
            <p:ph type="title"/>
          </p:nvPr>
        </p:nvSpPr>
        <p:spPr>
          <a:xfrm>
            <a:off x="228600" y="132981"/>
            <a:ext cx="5486400" cy="563562"/>
          </a:xfrm>
        </p:spPr>
        <p:txBody>
          <a:bodyPr>
            <a:noAutofit/>
          </a:bodyPr>
          <a:lstStyle/>
          <a:p>
            <a:pPr algn="l"/>
            <a:r>
              <a:rPr lang="en-US" sz="3600" b="1" dirty="0">
                <a:solidFill>
                  <a:schemeClr val="tx2">
                    <a:lumMod val="50000"/>
                  </a:schemeClr>
                </a:solidFill>
                <a:latin typeface="Constantia" panose="02030602050306030303" pitchFamily="18" charset="0"/>
              </a:rPr>
              <a:t>References (Mu to V)</a:t>
            </a:r>
          </a:p>
        </p:txBody>
      </p:sp>
      <p:sp>
        <p:nvSpPr>
          <p:cNvPr id="2" name="Rectangle 1">
            <a:extLst>
              <a:ext uri="{FF2B5EF4-FFF2-40B4-BE49-F238E27FC236}">
                <a16:creationId xmlns:a16="http://schemas.microsoft.com/office/drawing/2014/main" xmlns="" id="{754D78AF-8E27-4CA1-B31D-B646E43ECBEF}"/>
              </a:ext>
            </a:extLst>
          </p:cNvPr>
          <p:cNvSpPr/>
          <p:nvPr/>
        </p:nvSpPr>
        <p:spPr>
          <a:xfrm>
            <a:off x="232229" y="696543"/>
            <a:ext cx="8763000" cy="6227859"/>
          </a:xfrm>
          <a:prstGeom prst="rect">
            <a:avLst/>
          </a:prstGeom>
        </p:spPr>
        <p:txBody>
          <a:bodyPr wrap="square">
            <a:spAutoFit/>
          </a:bodyPr>
          <a:lstStyle/>
          <a:p>
            <a:pPr marL="228600" lvl="0" indent="-228600">
              <a:lnSpc>
                <a:spcPct val="90000"/>
              </a:lnSpc>
            </a:pPr>
            <a:r>
              <a:rPr lang="en-US" sz="1300" b="1" spc="25" dirty="0">
                <a:solidFill>
                  <a:prstClr val="black"/>
                </a:solidFill>
                <a:latin typeface="Segoe UI" panose="020B0502040204020203" pitchFamily="34" charset="0"/>
                <a:ea typeface="Times New Roman" panose="02020603050405020304" pitchFamily="18" charset="0"/>
                <a:cs typeface="Segoe UI" panose="020B0502040204020203" pitchFamily="34" charset="0"/>
              </a:rPr>
              <a:t>Murillo R, Herrero R, Sierra MS, Forman D (2016) Cervical cancer in Central and South America: Burden of disease and status of disease control. Cancer Epidemiology S121-S130.</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Murillo R,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Molano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 Martinez G, Mejia JC,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Gamboa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O  (2009) HPV prevalence in Colombian women with cervical cancer: implications for vaccination in a developing country. Infect Dis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Obstet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Gynecol</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2009: 653598. </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PATH, I.D.I.N.I., and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Ministerio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de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Salud</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(MINSA) de Peru,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Estrategia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la Sanitaria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nacional</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de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Inmunizaciones</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(ESNI) HPV Vaccination in Latin America (2010) Lessons learned from a pilot program in Peru, Seattle, WA: Program for Appropriate Technology in Health. </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Penny M,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Bartolini</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R,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Mosqueira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NR, La Montagne DS, Mendoza MA, et al (2011) Strategies to vaccinate against cancer of the cervix: feasibility of a school-based HPV vaccination program in Peru. Vaccine 29(31): 5022-5030.</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Perez G,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Lazcano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-Ponce E, Hernandez-Avila M, García PJ, Muñoz N, et al (2008) Safety, immunogenicity, and efficacy of quadrivalent human papillomavirus (types 6, 11, 16, 18) L1 virus-like-particle vaccine in Latin American women</a:t>
            </a:r>
            <a:r>
              <a:rPr lang="en-US" sz="1300" b="1" i="1" dirty="0">
                <a:solidFill>
                  <a:prstClr val="black"/>
                </a:solidFill>
                <a:latin typeface="Segoe UI" panose="020B0502040204020203" pitchFamily="34" charset="0"/>
                <a:ea typeface="Times New Roman" panose="02020603050405020304" pitchFamily="18" charset="0"/>
                <a:cs typeface="Segoe UI" panose="020B0502040204020203" pitchFamily="34" charset="0"/>
              </a:rPr>
              <a: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Int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Cancer, 122(6): 1311-1318.</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Piñeros</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 Hernández-Suárez G,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Orjuela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L, Vargas JC, Pérez G (2013) HPV knowledge and impact of genital warts on self esteem and sexual life in Colombian patients. BMC Public Health 13: 272.</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Riethmuller</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D, Jacquard A-C, St.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Guily</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JL, Aubin F,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Carcopino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X, et al. (2015) Potential impact of a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nonavalent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HPV vaccine on the occurrence of HPV-related diseases in France. BMC Public Health 15:453. </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Sanchez GI, Jaramillo R,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Cuello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G, Quintero K,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Baena</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 et al. (2013) Human papillomavirus genotype detection in recurrent respiratory papillomatosis (RRP) in Colombia. Head Neck 35(2): 229-234.</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Schilling A, Parra MM, Gutierrez M, Restrepo J,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Ucros</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S, et al. (2015)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Coadministration</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of a 9-valent human papillomavirus vaccine with meningococcal and Tdap vaccines. Pediatrics 136(3): e563-e572.</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Soohoo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M, Blas M,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Byraiah</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G,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Carcamo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 Brown B (2013) Cervical HPV Infection in Female Sex Workers: A Global Perspective. Open AIDS J 7: 58-66.</a:t>
            </a:r>
          </a:p>
          <a:p>
            <a:pPr marL="228600" lvl="0" indent="-228600">
              <a:lnSpc>
                <a:spcPct val="90000"/>
              </a:lnSpc>
            </a:pP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Suarez E, Prieto M (2006) Cervical cancer: The Chilean perspective.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Int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J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Gynaecol</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Obstet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95(</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Suppl</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1): S235-S238.</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Velicer</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C, Zhu X,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Vuocolo</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S,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Liaw</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K-L,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Saah</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 (2009) Prevalence and incidence of HPV genital infection in women. Sexually Transmitted Diseases 36(11): 696-703.</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Vicari</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A (2011) Peru introduces nationwide HPV vaccination; Argentina announces HPV vaccine introduction. Global Immunization News 1.</a:t>
            </a:r>
          </a:p>
          <a:p>
            <a:pPr marL="228600" lvl="0" indent="-228600">
              <a:lnSpc>
                <a:spcPct val="90000"/>
              </a:lnSpc>
            </a:pP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Zimet</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G. D.,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Rosberger</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Z., Fisher, W. A., Perez, S., &amp; </a:t>
            </a:r>
            <a:r>
              <a:rPr lang="en-US" sz="1300" b="1" dirty="0" err="1">
                <a:solidFill>
                  <a:prstClr val="black"/>
                </a:solidFill>
                <a:latin typeface="Segoe UI" panose="020B0502040204020203" pitchFamily="34" charset="0"/>
                <a:ea typeface="Times New Roman" panose="02020603050405020304" pitchFamily="18" charset="0"/>
                <a:cs typeface="Segoe UI" panose="020B0502040204020203" pitchFamily="34" charset="0"/>
              </a:rPr>
              <a:t>Stupiansky</a:t>
            </a:r>
            <a:r>
              <a:rPr lang="en-US" sz="1300" b="1" dirty="0">
                <a:solidFill>
                  <a:prstClr val="black"/>
                </a:solidFill>
                <a:latin typeface="Segoe UI" panose="020B0502040204020203" pitchFamily="34" charset="0"/>
                <a:ea typeface="Times New Roman" panose="02020603050405020304" pitchFamily="18" charset="0"/>
                <a:cs typeface="Segoe UI" panose="020B0502040204020203" pitchFamily="34" charset="0"/>
              </a:rPr>
              <a:t>, N. W.  (2013).  Beliefs, behaviors  and HPV vaccine: Correcting the myths and the misinformation.  Preventive Medicine, 57, 414-418.  http://dx.doi.org/10.1016/j.ypmed.2013.05.013</a:t>
            </a:r>
          </a:p>
          <a:p>
            <a:pPr marL="228600" lvl="0" indent="-228600">
              <a:lnSpc>
                <a:spcPct val="90000"/>
              </a:lnSpc>
            </a:pPr>
            <a:endParaRPr lang="en-US" sz="1400" b="1" dirty="0">
              <a:solidFill>
                <a:prstClr val="black"/>
              </a:solidFill>
              <a:latin typeface="Segoe UI" panose="020B0502040204020203"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5791751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1694</TotalTime>
  <Words>7305</Words>
  <Application>Microsoft Office PowerPoint</Application>
  <PresentationFormat>On-screen Show (4:3)</PresentationFormat>
  <Paragraphs>541</Paragraphs>
  <Slides>48</Slides>
  <Notes>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Eliminating Andean Region  Health Disparities  via Human Papilloma Virus Vaccination Administration Programs Implementation</vt:lpstr>
      <vt:lpstr>Presenter Disclosures</vt:lpstr>
      <vt:lpstr>Learning Objectives</vt:lpstr>
      <vt:lpstr>Overview: Cervical Cancer</vt:lpstr>
      <vt:lpstr>Overview: Cervical Cancer</vt:lpstr>
      <vt:lpstr>Overview: Cervical Cancer</vt:lpstr>
      <vt:lpstr>Overview: Cervical Cancer</vt:lpstr>
      <vt:lpstr>Overview: Cervical Cancer</vt:lpstr>
      <vt:lpstr>Overview: HPV Vaccines</vt:lpstr>
      <vt:lpstr>Overview:  Other HPV-Attributable Diseases</vt:lpstr>
      <vt:lpstr>PowerPoint Presentation</vt:lpstr>
      <vt:lpstr>Overview:  HPV Vaccination Implementation</vt:lpstr>
      <vt:lpstr>Overview: Vaccine Approvals</vt:lpstr>
      <vt:lpstr>Overview:  HPV Vaccination Implementation</vt:lpstr>
      <vt:lpstr>Overview:  HPV Vaccination Implementation</vt:lpstr>
      <vt:lpstr>Overview: Vaccine Approvals</vt:lpstr>
      <vt:lpstr>Overview: HPV  Vaccination Implementation</vt:lpstr>
      <vt:lpstr>PowerPoint Presentation</vt:lpstr>
      <vt:lpstr>Andean Region HPV Vaccination Programs’ Cost-effectiveness</vt:lpstr>
      <vt:lpstr>Andean Region HPV Vaccination Programs’ Cost-effectiveness</vt:lpstr>
      <vt:lpstr>Andean Region HPV Vaccination Programs’ Cost-effectiveness</vt:lpstr>
      <vt:lpstr>World Health Organization  Vaccination Program Requirements</vt:lpstr>
      <vt:lpstr>World Health Organization Vaccination Program Requirements</vt:lpstr>
      <vt:lpstr>Mathematical  Cost-effectiveness Models</vt:lpstr>
      <vt:lpstr>Mathematical  Cost-effectiveness Models</vt:lpstr>
      <vt:lpstr>School-based HPV  Vaccination Programs</vt:lpstr>
      <vt:lpstr>School-based HPV  Vaccination Programs</vt:lpstr>
      <vt:lpstr>School-based HPV  Vaccination Programs</vt:lpstr>
      <vt:lpstr>School-based HPV  Vaccination Programs</vt:lpstr>
      <vt:lpstr>PowerPoint Presentation</vt:lpstr>
      <vt:lpstr>PowerPoint Presentation</vt:lpstr>
      <vt:lpstr>PowerPoint Presentation</vt:lpstr>
      <vt:lpstr>Health Center-based HPV  Vaccination Programs</vt:lpstr>
      <vt:lpstr>Tools to Improve HPV  Vaccination Program Implementation</vt:lpstr>
      <vt:lpstr>Means for Improving  HPV Vaccination Rates</vt:lpstr>
      <vt:lpstr>Means for Improving  HPV Vaccination Rates</vt:lpstr>
      <vt:lpstr>Means for Improving  HPV Vaccination Rates</vt:lpstr>
      <vt:lpstr>Considerations</vt:lpstr>
      <vt:lpstr>Considerations</vt:lpstr>
      <vt:lpstr>Considerations</vt:lpstr>
      <vt:lpstr>Considerations</vt:lpstr>
      <vt:lpstr>Considerations</vt:lpstr>
      <vt:lpstr>Conclusion</vt:lpstr>
      <vt:lpstr>CME Questions</vt:lpstr>
      <vt:lpstr>PowerPoint Presentation</vt:lpstr>
      <vt:lpstr>References (A to G)</vt:lpstr>
      <vt:lpstr>References (G to Mejía)</vt:lpstr>
      <vt:lpstr>References (Mu to V)</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Global Human Papilloma Virus Vaccination Rates</dc:title>
  <dc:creator>Oroma</dc:creator>
  <cp:lastModifiedBy>Gynecologic Cancer 2016</cp:lastModifiedBy>
  <cp:revision>191</cp:revision>
  <dcterms:created xsi:type="dcterms:W3CDTF">2014-09-20T20:13:14Z</dcterms:created>
  <dcterms:modified xsi:type="dcterms:W3CDTF">2017-08-22T06:07:35Z</dcterms:modified>
</cp:coreProperties>
</file>