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Default Extension="jpeg" ContentType="image/jpeg"/>
  <Default Extension="xml" ContentType="application/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12.xml" ContentType="application/vnd.openxmlformats-officedocument.presentationml.slideLayout+xml"/>
  <Override PartName="/ppt/slides/slide16.xml" ContentType="application/vnd.openxmlformats-officedocument.presentationml.slide+xml"/>
  <Override PartName="/ppt/slides/slide2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s/slide19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8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154" d="100"/>
          <a:sy n="154" d="100"/>
        </p:scale>
        <p:origin x="-114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printerSettings" Target="printerSettings/printerSettings1.bin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0738" y="4155141"/>
            <a:ext cx="7542212" cy="1013012"/>
          </a:xfrm>
        </p:spPr>
        <p:txBody>
          <a:bodyPr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0738" y="5230906"/>
            <a:ext cx="7542212" cy="1030942"/>
          </a:xfrm>
        </p:spPr>
        <p:txBody>
          <a:bodyPr/>
          <a:lstStyle>
            <a:lvl1pPr marL="0" indent="0" algn="ctr">
              <a:spcBef>
                <a:spcPct val="30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FB76B-2396-1B41-9499-E4A1BC4BF02A}" type="datetimeFigureOut">
              <a:rPr lang="en-US" smtClean="0"/>
              <a:pPr/>
              <a:t>8/19/18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41667-7291-42E8-B00B-345BA584089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MoleculeTrac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4019" y="224679"/>
            <a:ext cx="5795963" cy="39433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FB76B-2396-1B41-9499-E4A1BC4BF02A}" type="datetimeFigureOut">
              <a:rPr lang="en-US" smtClean="0"/>
              <a:pPr/>
              <a:t>8/19/18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F427F-5BA4-EA45-AEC3-4CBF1BFC6B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0737" y="1219013"/>
            <a:ext cx="7542213" cy="1958975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5200" b="1" kern="120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0737" y="3224213"/>
            <a:ext cx="7542213" cy="1500187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FontTx/>
              <a:buNone/>
              <a:defRPr sz="2400" b="1" kern="1200">
                <a:solidFill>
                  <a:schemeClr val="tx1">
                    <a:tint val="75000"/>
                  </a:schemeClr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FB76B-2396-1B41-9499-E4A1BC4BF02A}" type="datetimeFigureOut">
              <a:rPr lang="en-US" smtClean="0"/>
              <a:pPr/>
              <a:t>8/19/18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F427F-5BA4-EA45-AEC3-4CBF1BFC6B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2" y="107577"/>
            <a:ext cx="7581901" cy="165398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2" y="1892301"/>
            <a:ext cx="3657600" cy="39751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3763" y="1892301"/>
            <a:ext cx="3657600" cy="39751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FB76B-2396-1B41-9499-E4A1BC4BF02A}" type="datetimeFigureOut">
              <a:rPr lang="en-US" smtClean="0"/>
              <a:pPr/>
              <a:t>8/19/18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F427F-5BA4-EA45-AEC3-4CBF1BFC6B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2" y="107577"/>
            <a:ext cx="7581901" cy="1653988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2" y="1761565"/>
            <a:ext cx="3657600" cy="515469"/>
          </a:xfrm>
        </p:spPr>
        <p:txBody>
          <a:bodyPr anchor="b">
            <a:normAutofit/>
          </a:bodyPr>
          <a:lstStyle>
            <a:lvl1pPr marL="0" indent="0" algn="ctr">
              <a:spcBef>
                <a:spcPct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9462" y="2393575"/>
            <a:ext cx="3657600" cy="347382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3763" y="1761565"/>
            <a:ext cx="3657600" cy="515469"/>
          </a:xfrm>
        </p:spPr>
        <p:txBody>
          <a:bodyPr anchor="b">
            <a:normAutofit/>
          </a:bodyPr>
          <a:lstStyle>
            <a:lvl1pPr marL="0" indent="0" algn="ctr">
              <a:spcBef>
                <a:spcPct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3763" y="2393575"/>
            <a:ext cx="3657600" cy="347382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FB76B-2396-1B41-9499-E4A1BC4BF02A}" type="datetimeFigureOut">
              <a:rPr lang="en-US" smtClean="0"/>
              <a:pPr/>
              <a:t>8/19/18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F427F-5BA4-EA45-AEC3-4CBF1BFC6B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FB76B-2396-1B41-9499-E4A1BC4BF02A}" type="datetimeFigureOut">
              <a:rPr lang="en-US" smtClean="0"/>
              <a:pPr/>
              <a:t>8/19/18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F427F-5BA4-EA45-AEC3-4CBF1BFC6B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FB76B-2396-1B41-9499-E4A1BC4BF02A}" type="datetimeFigureOut">
              <a:rPr lang="en-US" smtClean="0"/>
              <a:pPr/>
              <a:t>8/19/18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F427F-5BA4-EA45-AEC3-4CBF1BFC6B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929" y="457201"/>
            <a:ext cx="3566160" cy="1371600"/>
          </a:xfrm>
        </p:spPr>
        <p:txBody>
          <a:bodyPr anchor="b">
            <a:normAutofit/>
          </a:bodyPr>
          <a:lstStyle>
            <a:lvl1pPr algn="ctr">
              <a:defRPr sz="36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2393" y="457201"/>
            <a:ext cx="3566160" cy="5410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929" y="1828801"/>
            <a:ext cx="3566160" cy="3657600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FB76B-2396-1B41-9499-E4A1BC4BF02A}" type="datetimeFigureOut">
              <a:rPr lang="en-US" smtClean="0"/>
              <a:pPr/>
              <a:t>8/19/18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F427F-5BA4-EA45-AEC3-4CBF1BFC6B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240" y="457200"/>
            <a:ext cx="3566160" cy="1371600"/>
          </a:xfrm>
        </p:spPr>
        <p:txBody>
          <a:bodyPr anchor="b">
            <a:normAutofit/>
          </a:bodyPr>
          <a:lstStyle>
            <a:lvl1pPr algn="ctr">
              <a:defRPr sz="3600" b="1" kern="120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266765" y="1676400"/>
            <a:ext cx="2975610" cy="2975610"/>
          </a:xfrm>
          <a:prstGeom prst="ellipse">
            <a:avLst/>
          </a:prstGeom>
          <a:solidFill>
            <a:schemeClr val="tx1">
              <a:lumMod val="75000"/>
            </a:schemeClr>
          </a:solidFill>
          <a:ln w="63500">
            <a:solidFill>
              <a:schemeClr val="tx1"/>
            </a:solidFill>
          </a:ln>
          <a:effectLst>
            <a:outerShdw blurRad="254000" dist="152400" dir="5400000" sx="90000" sy="-19000" rotWithShape="0">
              <a:prstClr val="black">
                <a:alpha val="2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7240" y="1828800"/>
            <a:ext cx="3566160" cy="36576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buNone/>
              <a:defRPr sz="2000" b="1" kern="120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2000"/>
              </a:spcBef>
              <a:buFontTx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FB76B-2396-1B41-9499-E4A1BC4BF02A}" type="datetimeFigureOut">
              <a:rPr lang="en-US" smtClean="0"/>
              <a:pPr/>
              <a:t>8/19/18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F427F-5BA4-EA45-AEC3-4CBF1BFC6B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240" y="3962399"/>
            <a:ext cx="7585710" cy="672353"/>
          </a:xfrm>
        </p:spPr>
        <p:txBody>
          <a:bodyPr anchor="b">
            <a:normAutofit/>
          </a:bodyPr>
          <a:lstStyle>
            <a:lvl1pPr algn="ctr">
              <a:defRPr sz="3600" b="1" kern="120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101957" y="457200"/>
            <a:ext cx="2940087" cy="2940087"/>
          </a:xfrm>
          <a:prstGeom prst="ellipse">
            <a:avLst/>
          </a:prstGeom>
          <a:solidFill>
            <a:schemeClr val="tx1">
              <a:lumMod val="75000"/>
            </a:schemeClr>
          </a:solidFill>
          <a:ln w="63500">
            <a:solidFill>
              <a:schemeClr val="tx1"/>
            </a:solidFill>
          </a:ln>
          <a:effectLst>
            <a:outerShdw blurRad="254000" dist="152400" dir="5400000" sx="90000" sy="-19000" rotWithShape="0">
              <a:prstClr val="black">
                <a:alpha val="2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FontTx/>
              <a:buNone/>
              <a:defRPr sz="2400" b="1" kern="120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7240" y="4639235"/>
            <a:ext cx="7585710" cy="13716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buNone/>
              <a:defRPr sz="2000" b="1" kern="120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2000"/>
              </a:spcBef>
              <a:buFontTx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FB76B-2396-1B41-9499-E4A1BC4BF02A}" type="datetimeFigureOut">
              <a:rPr lang="en-US" smtClean="0"/>
              <a:pPr/>
              <a:t>8/19/18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F427F-5BA4-EA45-AEC3-4CBF1BFC6B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FB76B-2396-1B41-9499-E4A1BC4BF02A}" type="datetimeFigureOut">
              <a:rPr lang="en-US" smtClean="0"/>
              <a:pPr/>
              <a:t>8/19/18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F427F-5BA4-EA45-AEC3-4CBF1BFC6B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19365" y="416859"/>
            <a:ext cx="1940859" cy="5607424"/>
          </a:xfrm>
        </p:spPr>
        <p:txBody>
          <a:bodyPr vert="eaVert" anchor="ctr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0737" y="414015"/>
            <a:ext cx="6144839" cy="561026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FB76B-2396-1B41-9499-E4A1BC4BF02A}" type="datetimeFigureOut">
              <a:rPr lang="en-US" smtClean="0"/>
              <a:pPr/>
              <a:t>8/19/18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F427F-5BA4-EA45-AEC3-4CBF1BFC6B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2.png"/><Relationship Id="rId15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GridOverlay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solidFill>
            <a:schemeClr val="bg2">
              <a:lumMod val="60000"/>
              <a:lumOff val="40000"/>
              <a:alpha val="10000"/>
            </a:schemeClr>
          </a:solidFill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9462" y="107577"/>
            <a:ext cx="7581901" cy="16539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2" y="1882588"/>
            <a:ext cx="7581901" cy="39534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5181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</a:defRPr>
            </a:lvl1pPr>
          </a:lstStyle>
          <a:p>
            <a:fld id="{539FB76B-2396-1B41-9499-E4A1BC4BF02A}" type="datetimeFigureOut">
              <a:rPr lang="en-US" smtClean="0"/>
              <a:pPr/>
              <a:t>8/19/18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06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191000" y="6356350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</a:defRPr>
            </a:lvl1pPr>
          </a:lstStyle>
          <a:p>
            <a:fld id="{C0BF427F-5BA4-EA45-AEC3-4CBF1BFC6B4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5600" b="1" kern="1200">
          <a:solidFill>
            <a:schemeClr val="tx1"/>
          </a:solidFill>
          <a:effectLst>
            <a:outerShdw blurRad="101600" dist="63500" dir="2700000" algn="tl" rotWithShape="0">
              <a:prstClr val="black">
                <a:alpha val="75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403225" indent="-403225" algn="l" defTabSz="914400" rtl="0" eaLnBrk="1" latinLnBrk="0" hangingPunct="1">
        <a:spcBef>
          <a:spcPts val="2000"/>
        </a:spcBef>
        <a:buFontTx/>
        <a:buBlip>
          <a:blip r:embed="rId15"/>
        </a:buBlip>
        <a:defRPr sz="2400" b="1" kern="1200">
          <a:solidFill>
            <a:schemeClr val="tx1"/>
          </a:solidFill>
          <a:effectLst>
            <a:outerShdw blurRad="101600" dist="63500" dir="2700000" algn="tl" rotWithShape="0">
              <a:prstClr val="black">
                <a:alpha val="75000"/>
              </a:prstClr>
            </a:outerShdw>
          </a:effectLst>
          <a:latin typeface="+mn-lt"/>
          <a:ea typeface="+mn-ea"/>
          <a:cs typeface="+mn-cs"/>
        </a:defRPr>
      </a:lvl1pPr>
      <a:lvl2pPr marL="806450" indent="-403225" algn="l" defTabSz="914400" rtl="0" eaLnBrk="1" latinLnBrk="0" hangingPunct="1">
        <a:spcBef>
          <a:spcPts val="600"/>
        </a:spcBef>
        <a:buFontTx/>
        <a:buBlip>
          <a:blip r:embed="rId15"/>
        </a:buBlip>
        <a:defRPr sz="2200" b="1" kern="1200">
          <a:solidFill>
            <a:schemeClr val="tx1"/>
          </a:solidFill>
          <a:effectLst>
            <a:outerShdw blurRad="101600" dist="63500" dir="2700000" algn="tl" rotWithShape="0">
              <a:prstClr val="black">
                <a:alpha val="75000"/>
              </a:prstClr>
            </a:outerShdw>
          </a:effectLst>
          <a:latin typeface="+mn-lt"/>
          <a:ea typeface="+mn-ea"/>
          <a:cs typeface="+mn-cs"/>
        </a:defRPr>
      </a:lvl2pPr>
      <a:lvl3pPr marL="1143000" indent="-336550" algn="l" defTabSz="914400" rtl="0" eaLnBrk="1" latinLnBrk="0" hangingPunct="1">
        <a:spcBef>
          <a:spcPts val="600"/>
        </a:spcBef>
        <a:buFontTx/>
        <a:buBlip>
          <a:blip r:embed="rId15"/>
        </a:buBlip>
        <a:defRPr sz="2000" b="1" kern="1200">
          <a:solidFill>
            <a:schemeClr val="tx1"/>
          </a:solidFill>
          <a:effectLst>
            <a:outerShdw blurRad="101600" dist="63500" dir="2700000" algn="tl" rotWithShape="0">
              <a:prstClr val="black">
                <a:alpha val="75000"/>
              </a:prstClr>
            </a:outerShdw>
          </a:effectLst>
          <a:latin typeface="+mn-lt"/>
          <a:ea typeface="+mn-ea"/>
          <a:cs typeface="+mn-cs"/>
        </a:defRPr>
      </a:lvl3pPr>
      <a:lvl4pPr marL="1492250" indent="-349250" algn="l" defTabSz="914400" rtl="0" eaLnBrk="1" latinLnBrk="0" hangingPunct="1">
        <a:spcBef>
          <a:spcPts val="600"/>
        </a:spcBef>
        <a:buFontTx/>
        <a:buBlip>
          <a:blip r:embed="rId15"/>
        </a:buBlip>
        <a:defRPr sz="1800" b="1" kern="1200">
          <a:solidFill>
            <a:schemeClr val="tx1"/>
          </a:solidFill>
          <a:effectLst>
            <a:outerShdw blurRad="101600" dist="63500" dir="2700000" algn="tl" rotWithShape="0">
              <a:prstClr val="black">
                <a:alpha val="75000"/>
              </a:prstClr>
            </a:outerShdw>
          </a:effectLst>
          <a:latin typeface="+mn-lt"/>
          <a:ea typeface="+mn-ea"/>
          <a:cs typeface="+mn-cs"/>
        </a:defRPr>
      </a:lvl4pPr>
      <a:lvl5pPr marL="1828800" indent="-336550" algn="l" defTabSz="914400" rtl="0" eaLnBrk="1" latinLnBrk="0" hangingPunct="1">
        <a:spcBef>
          <a:spcPts val="600"/>
        </a:spcBef>
        <a:buFontTx/>
        <a:buBlip>
          <a:blip r:embed="rId15"/>
        </a:buBlip>
        <a:defRPr sz="1800" b="1" kern="1200">
          <a:solidFill>
            <a:schemeClr val="tx1"/>
          </a:solidFill>
          <a:effectLst>
            <a:outerShdw blurRad="101600" dist="63500" dir="2700000" algn="tl" rotWithShape="0">
              <a:prstClr val="black">
                <a:alpha val="75000"/>
              </a:prst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mailto:drgonzalez@lifemod.com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LIFE*MOD™ Program:</a:t>
            </a:r>
            <a:br>
              <a:rPr lang="en-US" dirty="0" smtClean="0"/>
            </a:br>
            <a:r>
              <a:rPr lang="en-US" dirty="0" smtClean="0"/>
              <a:t> </a:t>
            </a:r>
            <a:r>
              <a:rPr lang="en-US" sz="4400" dirty="0" smtClean="0"/>
              <a:t>Philosophy &amp; Research Study</a:t>
            </a:r>
            <a:endParaRPr lang="en-US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Orlando V. Gonzalez M.D.</a:t>
            </a:r>
          </a:p>
          <a:p>
            <a:r>
              <a:rPr lang="en-US" dirty="0" smtClean="0"/>
              <a:t>New York, </a:t>
            </a:r>
            <a:r>
              <a:rPr lang="en-US" dirty="0" smtClean="0"/>
              <a:t>NY</a:t>
            </a:r>
          </a:p>
          <a:p>
            <a:r>
              <a:rPr lang="en-US" dirty="0" smtClean="0">
                <a:hlinkClick r:id="rId2"/>
              </a:rPr>
              <a:t>drgonzalez@lifemod.com</a:t>
            </a:r>
            <a:endParaRPr lang="en-US" dirty="0" smtClean="0"/>
          </a:p>
          <a:p>
            <a:r>
              <a:rPr lang="en-US" dirty="0" smtClean="0"/>
              <a:t>855-710-5433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HISTORY</a:t>
            </a:r>
          </a:p>
          <a:p>
            <a:r>
              <a:rPr lang="en-US" dirty="0" smtClean="0"/>
              <a:t>PHILOSOPHY</a:t>
            </a:r>
          </a:p>
          <a:p>
            <a:r>
              <a:rPr lang="en-US" dirty="0" smtClean="0"/>
              <a:t>4 PILLARS</a:t>
            </a:r>
          </a:p>
          <a:p>
            <a:r>
              <a:rPr lang="en-US" dirty="0" smtClean="0"/>
              <a:t>DESIGN</a:t>
            </a:r>
          </a:p>
          <a:p>
            <a:r>
              <a:rPr lang="en-US" dirty="0" smtClean="0"/>
              <a:t>CURRENT RESEARCH: MULTIFACETED APPROACH</a:t>
            </a:r>
          </a:p>
          <a:p>
            <a:r>
              <a:rPr lang="en-US" dirty="0" smtClean="0"/>
              <a:t>RESULTS</a:t>
            </a:r>
          </a:p>
          <a:p>
            <a:r>
              <a:rPr lang="en-US" dirty="0" smtClean="0"/>
              <a:t>FUTURE OF PROGRAMS LIKE LIFE*MOD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2" y="1882588"/>
            <a:ext cx="7581901" cy="2511724"/>
          </a:xfrm>
        </p:spPr>
        <p:txBody>
          <a:bodyPr/>
          <a:lstStyle/>
          <a:p>
            <a:r>
              <a:rPr lang="en-US" dirty="0" smtClean="0"/>
              <a:t>RESIDENT: LOOKING FOR A RESEARCH PROJECT 2005</a:t>
            </a:r>
          </a:p>
          <a:p>
            <a:pPr lvl="1"/>
            <a:r>
              <a:rPr lang="en-US" dirty="0" smtClean="0"/>
              <a:t>HOW TO MOTIVATE PATIENTS TO BECOME MORE ACTIVE</a:t>
            </a:r>
          </a:p>
          <a:p>
            <a:pPr lvl="1"/>
            <a:r>
              <a:rPr lang="en-US" dirty="0" smtClean="0"/>
              <a:t>HOW TO ENCOURAGE TO BECOME MORE </a:t>
            </a:r>
            <a:r>
              <a:rPr lang="en-US" i="1" dirty="0" smtClean="0"/>
              <a:t>AWARE</a:t>
            </a:r>
            <a:r>
              <a:rPr lang="en-US" dirty="0" smtClean="0"/>
              <a:t> OF DIET</a:t>
            </a:r>
          </a:p>
          <a:p>
            <a:pPr lvl="1"/>
            <a:r>
              <a:rPr lang="en-US" dirty="0" smtClean="0"/>
              <a:t>ULTIMATELY, HOW TO BECOME HEALTHIER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7760" y="4672433"/>
            <a:ext cx="46225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LIFE*MOD™ is short for Lifestyle Modification</a:t>
            </a:r>
          </a:p>
          <a:p>
            <a:endParaRPr lang="en-US" dirty="0" smtClean="0"/>
          </a:p>
          <a:p>
            <a:r>
              <a:rPr lang="en-US" dirty="0" smtClean="0"/>
              <a:t>LIFE*MOD™ is a registered mark with USPTO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Philosophy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Biological Design from Evolutionary Standpoint</a:t>
            </a:r>
          </a:p>
          <a:p>
            <a:r>
              <a:rPr lang="en-US" dirty="0" smtClean="0"/>
              <a:t>Humans currently not doing what we were ‘intended’ to do from a biological standpoint</a:t>
            </a:r>
          </a:p>
          <a:p>
            <a:r>
              <a:rPr lang="en-US" dirty="0" smtClean="0"/>
              <a:t>This ‘intended biological design’ includes:</a:t>
            </a:r>
          </a:p>
          <a:p>
            <a:pPr lvl="1"/>
            <a:r>
              <a:rPr lang="en-US" dirty="0" smtClean="0"/>
              <a:t>Movement</a:t>
            </a:r>
          </a:p>
          <a:p>
            <a:pPr lvl="1"/>
            <a:r>
              <a:rPr lang="en-US" dirty="0" smtClean="0"/>
              <a:t>Food &amp; Nutrition</a:t>
            </a:r>
          </a:p>
          <a:p>
            <a:pPr lvl="1"/>
            <a:r>
              <a:rPr lang="en-US" dirty="0" smtClean="0"/>
              <a:t>Self awareness </a:t>
            </a:r>
          </a:p>
          <a:p>
            <a:pPr lvl="1"/>
            <a:r>
              <a:rPr lang="en-US" dirty="0" smtClean="0"/>
              <a:t>Mindful eating</a:t>
            </a:r>
          </a:p>
          <a:p>
            <a:pPr lvl="1"/>
            <a:r>
              <a:rPr lang="en-US" dirty="0" smtClean="0"/>
              <a:t>Mindful movement</a:t>
            </a:r>
          </a:p>
          <a:p>
            <a:pPr lvl="1"/>
            <a:r>
              <a:rPr lang="en-US" dirty="0" smtClean="0"/>
              <a:t>Living with intention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Philosophy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a multifaceted, multidisciplinary approach</a:t>
            </a:r>
          </a:p>
          <a:p>
            <a:pPr lvl="1"/>
            <a:r>
              <a:rPr lang="en-US" dirty="0" smtClean="0"/>
              <a:t>Medical Doctor (oversee the program)</a:t>
            </a:r>
          </a:p>
          <a:p>
            <a:pPr lvl="1"/>
            <a:r>
              <a:rPr lang="en-US" dirty="0" smtClean="0"/>
              <a:t>Coach </a:t>
            </a:r>
          </a:p>
          <a:p>
            <a:pPr lvl="1"/>
            <a:r>
              <a:rPr lang="en-US" dirty="0" smtClean="0"/>
              <a:t>Nutritionist</a:t>
            </a:r>
          </a:p>
          <a:p>
            <a:pPr lvl="1"/>
            <a:r>
              <a:rPr lang="en-US" dirty="0" smtClean="0"/>
              <a:t>Trainer</a:t>
            </a:r>
          </a:p>
          <a:p>
            <a:pPr lvl="1"/>
            <a:r>
              <a:rPr lang="en-US" dirty="0" smtClean="0"/>
              <a:t>Physical Therapist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Philosophy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u="sng" dirty="0" smtClean="0"/>
              <a:t>Medical Doctor:</a:t>
            </a:r>
          </a:p>
          <a:p>
            <a:pPr lvl="1"/>
            <a:r>
              <a:rPr lang="en-US" dirty="0" smtClean="0"/>
              <a:t>Oversees the entire program/plan</a:t>
            </a:r>
          </a:p>
          <a:p>
            <a:pPr lvl="1"/>
            <a:r>
              <a:rPr lang="en-US" dirty="0" smtClean="0"/>
              <a:t>Interprets labs and blood analysis</a:t>
            </a:r>
          </a:p>
          <a:p>
            <a:pPr lvl="1"/>
            <a:r>
              <a:rPr lang="en-US" dirty="0" smtClean="0"/>
              <a:t>Guarantees Medical safety &amp; oversight</a:t>
            </a:r>
          </a:p>
          <a:p>
            <a:pPr lvl="1"/>
            <a:endParaRPr lang="en-US" dirty="0" smtClean="0"/>
          </a:p>
          <a:p>
            <a:pPr lvl="1"/>
            <a:r>
              <a:rPr lang="en-US" u="sng" dirty="0" smtClean="0"/>
              <a:t>Coach:</a:t>
            </a:r>
            <a:r>
              <a:rPr lang="en-US" dirty="0" smtClean="0"/>
              <a:t>	</a:t>
            </a:r>
          </a:p>
          <a:p>
            <a:pPr lvl="2"/>
            <a:r>
              <a:rPr lang="en-US" dirty="0" smtClean="0"/>
              <a:t>Guarantees communication between all involved</a:t>
            </a:r>
          </a:p>
          <a:p>
            <a:pPr lvl="2"/>
            <a:r>
              <a:rPr lang="en-US" dirty="0" smtClean="0"/>
              <a:t>Encourages/motivates/supports</a:t>
            </a:r>
          </a:p>
          <a:p>
            <a:pPr lvl="2"/>
            <a:r>
              <a:rPr lang="en-US" dirty="0" smtClean="0"/>
              <a:t>Becomes the cheerleader of the patient</a:t>
            </a:r>
          </a:p>
          <a:p>
            <a:pPr lvl="2"/>
            <a:r>
              <a:rPr lang="en-US" dirty="0" smtClean="0"/>
              <a:t>Constant communication</a:t>
            </a:r>
          </a:p>
          <a:p>
            <a:pPr lvl="2"/>
            <a:r>
              <a:rPr lang="en-US" dirty="0" smtClean="0"/>
              <a:t>Relay of information</a:t>
            </a:r>
          </a:p>
          <a:p>
            <a:pPr lvl="2"/>
            <a:r>
              <a:rPr lang="en-US" dirty="0" smtClean="0"/>
              <a:t>Evaluates &amp; interprets body composition analysis: </a:t>
            </a:r>
            <a:r>
              <a:rPr lang="en-US" dirty="0" err="1" smtClean="0"/>
              <a:t>InBody</a:t>
            </a:r>
            <a:endParaRPr lang="en-US" dirty="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Philosophy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2" y="1525603"/>
            <a:ext cx="7581901" cy="4310421"/>
          </a:xfrm>
        </p:spPr>
        <p:txBody>
          <a:bodyPr>
            <a:normAutofit fontScale="77500" lnSpcReduction="20000"/>
          </a:bodyPr>
          <a:lstStyle/>
          <a:p>
            <a:r>
              <a:rPr lang="en-US" u="sng" dirty="0" smtClean="0"/>
              <a:t>Nutritionist:</a:t>
            </a:r>
          </a:p>
          <a:p>
            <a:pPr lvl="1"/>
            <a:r>
              <a:rPr lang="en-US" dirty="0" smtClean="0"/>
              <a:t>Oversees the nutritional consult</a:t>
            </a:r>
          </a:p>
          <a:p>
            <a:pPr lvl="1"/>
            <a:r>
              <a:rPr lang="en-US" dirty="0" smtClean="0"/>
              <a:t>Oversees the nutritional status of patient</a:t>
            </a:r>
          </a:p>
          <a:p>
            <a:pPr lvl="1"/>
            <a:r>
              <a:rPr lang="en-US" dirty="0" smtClean="0"/>
              <a:t>Calculates macro/micro intake plan</a:t>
            </a:r>
          </a:p>
          <a:p>
            <a:pPr lvl="1"/>
            <a:r>
              <a:rPr lang="en-US" dirty="0" smtClean="0"/>
              <a:t>Calculates calorie breakdown for individual program</a:t>
            </a:r>
          </a:p>
          <a:p>
            <a:r>
              <a:rPr lang="en-US" u="sng" dirty="0" smtClean="0"/>
              <a:t>Physical Therapist:</a:t>
            </a:r>
          </a:p>
          <a:p>
            <a:pPr lvl="1"/>
            <a:r>
              <a:rPr lang="en-US" dirty="0" smtClean="0"/>
              <a:t>Conducts initial physical movement assessment</a:t>
            </a:r>
          </a:p>
          <a:p>
            <a:pPr lvl="1"/>
            <a:r>
              <a:rPr lang="en-US" dirty="0" smtClean="0"/>
              <a:t>Assesses any imbalance and weakness in core, back, large muscles</a:t>
            </a:r>
          </a:p>
          <a:p>
            <a:r>
              <a:rPr lang="en-US" u="sng" dirty="0" smtClean="0"/>
              <a:t>Trainer:</a:t>
            </a:r>
          </a:p>
          <a:p>
            <a:pPr lvl="1"/>
            <a:r>
              <a:rPr lang="en-US" dirty="0" smtClean="0"/>
              <a:t>Creates a ‘workout program’ for patient</a:t>
            </a:r>
          </a:p>
          <a:p>
            <a:pPr lvl="1"/>
            <a:r>
              <a:rPr lang="en-US" dirty="0" smtClean="0"/>
              <a:t>Motivates and trains with member often</a:t>
            </a:r>
          </a:p>
          <a:p>
            <a:pPr lvl="1"/>
            <a:r>
              <a:rPr lang="en-US" dirty="0" smtClean="0"/>
              <a:t>Interprets body composition evaluation: </a:t>
            </a:r>
            <a:r>
              <a:rPr lang="en-US" dirty="0" err="1" smtClean="0"/>
              <a:t>InBody</a:t>
            </a:r>
            <a:endParaRPr lang="en-US" dirty="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LIFE*MOD 4 Pillars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94250" y="1625798"/>
            <a:ext cx="6603629" cy="55092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u="sng" dirty="0" smtClean="0"/>
              <a:t>PILLAR OF MOVEMENT</a:t>
            </a:r>
          </a:p>
          <a:p>
            <a:pPr algn="ctr"/>
            <a:endParaRPr lang="en-US" sz="3200" b="1" u="sng" dirty="0" smtClean="0"/>
          </a:p>
          <a:p>
            <a:pPr algn="just"/>
            <a:r>
              <a:rPr lang="en-US" dirty="0" smtClean="0"/>
              <a:t>-HUMANS ARE INTENDED TO CONSTANTLY MOVE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-TEACH PATIENTS TO MOVE AS MUCH AS POSSIBLE DURING DAY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-TAKE STAIRS, STRETCH, PARK CAR FAR, STANDING DESK, JUMP, RUN IN PLACE, WALK IN PLACE, WALK INSTEAD OF DRIVE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-LIMIT TV TIME, LIMIT SITTING TIME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-USE TECHNOLOGY: I.E. APPS ON PHONE TO REMIND YOU TO GET UP AND MOVE EVERY 30 MINUTES OR </a:t>
            </a:r>
            <a:r>
              <a:rPr lang="en-US" dirty="0" smtClean="0"/>
              <a:t>SO</a:t>
            </a:r>
          </a:p>
          <a:p>
            <a:pPr algn="just"/>
            <a:endParaRPr lang="en-US" dirty="0" smtClean="0"/>
          </a:p>
          <a:p>
            <a:pPr algn="just"/>
            <a:endParaRPr lang="en-US" dirty="0" smtClean="0"/>
          </a:p>
          <a:p>
            <a:pPr algn="just"/>
            <a:endParaRPr lang="en-US" dirty="0" smtClean="0"/>
          </a:p>
          <a:p>
            <a:pPr algn="just"/>
            <a:endParaRPr lang="en-US" dirty="0" smtClean="0"/>
          </a:p>
          <a:p>
            <a:pPr algn="just"/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LIFE*MOD 4 PILLARS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ctr"/>
            <a:r>
              <a:rPr lang="en-US" sz="3200" u="sng" dirty="0" smtClean="0"/>
              <a:t>PILLAR OF NUTRITION</a:t>
            </a:r>
          </a:p>
          <a:p>
            <a:pPr algn="just"/>
            <a:r>
              <a:rPr lang="en-US" sz="1800" b="0" dirty="0" smtClean="0"/>
              <a:t>HUMANS ARE INTENDED TO EAT FOODS THAT WERE JUST KILLED OR CUT</a:t>
            </a:r>
          </a:p>
          <a:p>
            <a:pPr algn="just"/>
            <a:r>
              <a:rPr lang="en-US" sz="1800" b="0" dirty="0" smtClean="0"/>
              <a:t>HUMANS SHOULD KNOW WHERE THEIR FOOD COMES FROM</a:t>
            </a:r>
          </a:p>
          <a:p>
            <a:pPr algn="just"/>
            <a:r>
              <a:rPr lang="en-US" sz="1800" b="0" dirty="0" smtClean="0"/>
              <a:t>EATING IS NO LONGER A FAMILY COMMUNAL EVENT</a:t>
            </a:r>
          </a:p>
          <a:p>
            <a:pPr algn="just"/>
            <a:r>
              <a:rPr lang="en-US" sz="1800" b="0" dirty="0" smtClean="0"/>
              <a:t>STAY AWAY FROM ‘PACKAGED’ OR ‘PROCESSED’ </a:t>
            </a:r>
            <a:r>
              <a:rPr lang="en-US" sz="1800" b="0" dirty="0" smtClean="0"/>
              <a:t>FOODS</a:t>
            </a:r>
          </a:p>
          <a:p>
            <a:pPr algn="just"/>
            <a:r>
              <a:rPr lang="en-US" sz="1800" b="0" dirty="0" smtClean="0"/>
              <a:t>CONTROVERSIAL BLOOD TYPE DIET</a:t>
            </a:r>
          </a:p>
          <a:p>
            <a:pPr algn="just"/>
            <a:r>
              <a:rPr lang="en-US" sz="1800" b="0" dirty="0" smtClean="0"/>
              <a:t>GI ALLERGY PANEL IS KEY</a:t>
            </a:r>
          </a:p>
          <a:p>
            <a:pPr algn="just"/>
            <a:r>
              <a:rPr lang="en-US" sz="1800" b="0" dirty="0" smtClean="0"/>
              <a:t>BUILDING UP THE GUT BIOME (FLORA)</a:t>
            </a:r>
            <a:endParaRPr lang="en-US" sz="1800" b="0" dirty="0" smtClean="0"/>
          </a:p>
          <a:p>
            <a:pPr algn="just"/>
            <a:endParaRPr lang="en-US" sz="1800" b="0" dirty="0" smtClean="0"/>
          </a:p>
          <a:p>
            <a:pPr algn="just"/>
            <a:endParaRPr lang="en-US" sz="3200" u="sng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LIFE*MOD 4 PILLARS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u="sng" dirty="0" smtClean="0"/>
              <a:t>PILLAR OF FITNESS</a:t>
            </a:r>
          </a:p>
          <a:p>
            <a:pPr algn="just"/>
            <a:r>
              <a:rPr lang="en-US" dirty="0" smtClean="0"/>
              <a:t>TEACH PATIENTS IMPORTANCE OF REACHING MAXIMAL HEART RATE (KARVONEN’S)</a:t>
            </a:r>
          </a:p>
          <a:p>
            <a:pPr algn="just"/>
            <a:r>
              <a:rPr lang="en-US" dirty="0" smtClean="0"/>
              <a:t>THE MORE YOU MOVE AND THE BETTER YOU EAT, THE FITTER YOU WILL BECOME</a:t>
            </a:r>
          </a:p>
          <a:p>
            <a:pPr algn="just"/>
            <a:r>
              <a:rPr lang="en-US" dirty="0" smtClean="0"/>
              <a:t>THIS PILLAR HAPPENS MORE NATURALLY THAN THE OTHER PILLARS</a:t>
            </a:r>
          </a:p>
          <a:p>
            <a:pPr algn="just"/>
            <a:endParaRPr lang="en-US" sz="2800" u="sng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LIFE*MOD 4 PILLARS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ctr"/>
            <a:r>
              <a:rPr lang="en-US" sz="2800" u="sng" dirty="0" smtClean="0"/>
              <a:t>PILLAR OF SELF</a:t>
            </a:r>
          </a:p>
          <a:p>
            <a:pPr algn="just"/>
            <a:r>
              <a:rPr lang="en-US" dirty="0" smtClean="0"/>
              <a:t>THIS PILLAR FOCUSES ON THE MIND &amp; BODY</a:t>
            </a:r>
          </a:p>
          <a:p>
            <a:pPr lvl="1" algn="just"/>
            <a:r>
              <a:rPr lang="en-US" dirty="0" smtClean="0"/>
              <a:t>YOGA, TAI-CHI, PRAYER, MEDITATION, SOLITUDE, POSITIVE THOUGHTS, BIO-FEEDBACK</a:t>
            </a:r>
          </a:p>
          <a:p>
            <a:pPr algn="just"/>
            <a:r>
              <a:rPr lang="en-US" dirty="0" smtClean="0"/>
              <a:t>LEARNING TO EAT INTENTIONALLY</a:t>
            </a:r>
          </a:p>
          <a:p>
            <a:pPr algn="just"/>
            <a:r>
              <a:rPr lang="en-US" dirty="0" smtClean="0"/>
              <a:t>LEARNING TO MOVE INTENTIONALLY</a:t>
            </a:r>
          </a:p>
          <a:p>
            <a:pPr algn="just"/>
            <a:r>
              <a:rPr lang="en-US" dirty="0" smtClean="0"/>
              <a:t>LEARNING TO LIVE INTENTIONALLY</a:t>
            </a:r>
          </a:p>
          <a:p>
            <a:pPr algn="just"/>
            <a:r>
              <a:rPr lang="en-US" dirty="0" smtClean="0"/>
              <a:t>UNDERSTANDING THAT YOUR BODY AND MIND AID GREATLY IN OPTIMUM HEALTH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2" y="1269962"/>
            <a:ext cx="7581901" cy="456606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INTERVIEW (GETTING TO KNOW OUR PATIENT)</a:t>
            </a:r>
          </a:p>
          <a:p>
            <a:pPr lvl="1"/>
            <a:r>
              <a:rPr lang="en-US" dirty="0" smtClean="0"/>
              <a:t>DONE BY COACH</a:t>
            </a:r>
          </a:p>
          <a:p>
            <a:pPr lvl="1"/>
            <a:r>
              <a:rPr lang="en-US" dirty="0" smtClean="0"/>
              <a:t>250+ QUESTIONAIRE </a:t>
            </a:r>
          </a:p>
          <a:p>
            <a:pPr lvl="2"/>
            <a:r>
              <a:rPr lang="en-US" dirty="0" smtClean="0"/>
              <a:t>GETTING TO KNOW THE WANTS, LIKES, LIFESTYLE OF PATIENT</a:t>
            </a:r>
          </a:p>
          <a:p>
            <a:pPr lvl="2"/>
            <a:r>
              <a:rPr lang="en-US" dirty="0" smtClean="0"/>
              <a:t>HOUR-LONG DISCUSSION </a:t>
            </a:r>
          </a:p>
          <a:p>
            <a:r>
              <a:rPr lang="en-US" dirty="0" smtClean="0"/>
              <a:t>INBODY</a:t>
            </a:r>
          </a:p>
          <a:p>
            <a:pPr lvl="1"/>
            <a:r>
              <a:rPr lang="en-US" dirty="0" smtClean="0"/>
              <a:t>STATE OF THE ART BODY COMPOSITION MACHINE</a:t>
            </a:r>
          </a:p>
          <a:p>
            <a:pPr lvl="1"/>
            <a:r>
              <a:rPr lang="en-US" dirty="0" smtClean="0"/>
              <a:t>MEASURES MULTIPLE PARAMETERS: FAT %, MUSCLE %, HYDRATION, SEGMENTAL FAT/MUSCLE, VISCERAL FAT</a:t>
            </a:r>
          </a:p>
          <a:p>
            <a:pPr lvl="1"/>
            <a:r>
              <a:rPr lang="en-US" dirty="0" smtClean="0"/>
              <a:t>THIS IS DONE AT EVERY VISIT TO CHECK FOR IMPROVEMENT 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BLOOD WORK</a:t>
            </a:r>
          </a:p>
          <a:p>
            <a:pPr lvl="1"/>
            <a:r>
              <a:rPr lang="en-US" dirty="0" smtClean="0"/>
              <a:t>CMP, CBC, VIT D/B12 LEVELS, LIPID PROFILE, GI ALLERGY PANEL, HEPATIC PROFILE, BLOOD TYPE, INFLAMMATORY MARKERS, HORMONE LEVELS (TESTOSTERONE, ESTROGEN, PROGESTERONE ETC), THYROID FUNCTION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This is all done on day one of program. Patient is then scheduled for a second visit 2 weeks later to meet the physician &amp; interpret labs</a:t>
            </a:r>
          </a:p>
          <a:p>
            <a:pPr lvl="1"/>
            <a:r>
              <a:rPr lang="en-US" dirty="0" smtClean="0"/>
              <a:t>During these two weeks, patients are explained the 4 PILLARS and encouraged. Touch base with patient twice a week via phone call or email with coach.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VISIT IS WITH PHYSICIAN, COACH &amp; NUTRITIONIST</a:t>
            </a:r>
          </a:p>
          <a:p>
            <a:pPr lvl="1"/>
            <a:r>
              <a:rPr lang="en-US" dirty="0" smtClean="0"/>
              <a:t>CONTINUE TO ENCOURAGE THE 4 PILLARS</a:t>
            </a:r>
          </a:p>
          <a:p>
            <a:pPr lvl="1"/>
            <a:r>
              <a:rPr lang="en-US" dirty="0" smtClean="0"/>
              <a:t>REVIEW LABS</a:t>
            </a:r>
          </a:p>
          <a:p>
            <a:pPr lvl="1"/>
            <a:r>
              <a:rPr lang="en-US" dirty="0" smtClean="0"/>
              <a:t>LOOK FOR ANY POSITIVE RESULT (ENHANCE)</a:t>
            </a:r>
          </a:p>
          <a:p>
            <a:pPr lvl="1"/>
            <a:r>
              <a:rPr lang="en-US" dirty="0" smtClean="0"/>
              <a:t>LOOK FOR ANY SET BACKS (REVIEW AND DISCUSS)</a:t>
            </a:r>
          </a:p>
          <a:p>
            <a:pPr lvl="1"/>
            <a:r>
              <a:rPr lang="en-US" dirty="0" smtClean="0"/>
              <a:t>ENCOURAGE, PRAISE &amp; INSPIRE</a:t>
            </a:r>
          </a:p>
          <a:p>
            <a:pPr lvl="1"/>
            <a:r>
              <a:rPr lang="en-US" dirty="0" smtClean="0"/>
              <a:t>CONTINUE TO FOLLOW UP WITH PATIENT EVERY 2 OR 3 WEEKS WITH WEEKLY CALLS OR EMAILS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DESIGN: THE STUDY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FF"/>
                </a:solidFill>
              </a:rPr>
              <a:t>1,100</a:t>
            </a:r>
            <a:r>
              <a:rPr lang="en-US" dirty="0" smtClean="0"/>
              <a:t> PATIENTS INCLUDED</a:t>
            </a:r>
          </a:p>
          <a:p>
            <a:r>
              <a:rPr lang="en-US" dirty="0" smtClean="0"/>
              <a:t>AVERAGE OVERWEIGHT: </a:t>
            </a:r>
            <a:r>
              <a:rPr lang="en-US" dirty="0" smtClean="0">
                <a:solidFill>
                  <a:srgbClr val="0000FF"/>
                </a:solidFill>
              </a:rPr>
              <a:t>35</a:t>
            </a:r>
            <a:r>
              <a:rPr lang="en-US" dirty="0" smtClean="0"/>
              <a:t> POUNDS</a:t>
            </a:r>
          </a:p>
          <a:p>
            <a:r>
              <a:rPr lang="en-US" dirty="0" smtClean="0"/>
              <a:t>OBSERVATIONAL CASE SERIES STUDY:</a:t>
            </a:r>
          </a:p>
          <a:p>
            <a:r>
              <a:rPr lang="en-US" dirty="0" smtClean="0"/>
              <a:t> 1 ½ YEAR LONG (ONGOING)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GOAL: TO SEE IF USING A MULTIFACETED APPROACH HAD ANY IMPACT IN WEIGHT LOSS</a:t>
            </a:r>
          </a:p>
          <a:p>
            <a:pPr lvl="1"/>
            <a:endParaRPr lang="en-US" dirty="0" smtClean="0">
              <a:solidFill>
                <a:srgbClr val="FF0000"/>
              </a:solidFill>
            </a:endParaRPr>
          </a:p>
          <a:p>
            <a:endParaRPr lang="en-US" b="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DESIGN: THE NUMBERS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AVERAGE WEIGHT LOSS: </a:t>
            </a:r>
            <a:r>
              <a:rPr lang="en-US" dirty="0" smtClean="0">
                <a:solidFill>
                  <a:schemeClr val="accent4"/>
                </a:solidFill>
              </a:rPr>
              <a:t>30 POUNDS OVER 1 ½ YEARS</a:t>
            </a:r>
          </a:p>
          <a:p>
            <a:r>
              <a:rPr lang="en-US" dirty="0" smtClean="0"/>
              <a:t>EVERY SINGLE PATIENT LOST </a:t>
            </a:r>
            <a:r>
              <a:rPr lang="en-US" i="1" dirty="0" smtClean="0"/>
              <a:t>SOME</a:t>
            </a:r>
            <a:r>
              <a:rPr lang="en-US" dirty="0" smtClean="0"/>
              <a:t> WEIGHT</a:t>
            </a:r>
          </a:p>
          <a:p>
            <a:r>
              <a:rPr lang="en-US" dirty="0" smtClean="0"/>
              <a:t>OUT OF 1,100 PARTICIPANTS, 350 WERE ON ANTIHYPERTENSIVES, 210 WERE ON CHOLESTEROL LOWERING MEDS</a:t>
            </a:r>
          </a:p>
          <a:p>
            <a:r>
              <a:rPr lang="en-US" dirty="0" smtClean="0"/>
              <a:t>120 OF THE 350 WITH </a:t>
            </a:r>
            <a:r>
              <a:rPr lang="en-US" dirty="0" smtClean="0">
                <a:solidFill>
                  <a:srgbClr val="3366FF"/>
                </a:solidFill>
              </a:rPr>
              <a:t>HIGH BLOOD PRESSURE </a:t>
            </a:r>
            <a:r>
              <a:rPr lang="en-US" dirty="0" smtClean="0"/>
              <a:t>, STOPPED THEIR MEDS (UNEXPECTED FINDING)</a:t>
            </a:r>
          </a:p>
          <a:p>
            <a:r>
              <a:rPr lang="en-US" dirty="0" smtClean="0"/>
              <a:t>40 OF THE 210 WITH </a:t>
            </a:r>
            <a:r>
              <a:rPr lang="en-US" dirty="0" smtClean="0">
                <a:solidFill>
                  <a:srgbClr val="3366FF"/>
                </a:solidFill>
              </a:rPr>
              <a:t>LIPIDEMIA</a:t>
            </a:r>
            <a:r>
              <a:rPr lang="en-US" dirty="0" smtClean="0"/>
              <a:t>, STOPPED THEIR MEDS (UNEXPECTED FINDING)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DESIGN: THE NUMBERS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PARTICIPANTS AGE: 28 TO 65 YEARS OLD</a:t>
            </a:r>
          </a:p>
          <a:p>
            <a:r>
              <a:rPr lang="en-US" dirty="0" smtClean="0"/>
              <a:t>90% HAVE CONTINUED TO KEEP THE WEIGHT OFF</a:t>
            </a:r>
          </a:p>
          <a:p>
            <a:r>
              <a:rPr lang="en-US" dirty="0" smtClean="0"/>
              <a:t>LOST 48 PATIENTS TO FOLLOW-UP: MOVED OR STOPPED PROGRAM FOR VARIOUS REASONS</a:t>
            </a:r>
          </a:p>
          <a:p>
            <a:r>
              <a:rPr lang="en-US" dirty="0" smtClean="0"/>
              <a:t>98% OF TOTAL PARTICIPANTS REPORTED FEELING BETTER (MORE ENERGY, MORE CONFIDENCE, INCREASED WELLBEING</a:t>
            </a:r>
          </a:p>
          <a:p>
            <a:r>
              <a:rPr lang="en-US" dirty="0" smtClean="0"/>
              <a:t>85% REPORTED INCREASE IN LIFE APPRECIATION AND ENJOYMENT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USING DIFFERENT APPROACHES </a:t>
            </a:r>
          </a:p>
          <a:p>
            <a:r>
              <a:rPr lang="en-US" dirty="0" smtClean="0"/>
              <a:t>USING DIFFERENT DISCIPLINES</a:t>
            </a:r>
          </a:p>
          <a:p>
            <a:r>
              <a:rPr lang="en-US" dirty="0" smtClean="0"/>
              <a:t>CAREFUL FOLLOW UP</a:t>
            </a:r>
          </a:p>
          <a:p>
            <a:r>
              <a:rPr lang="en-US" dirty="0" smtClean="0"/>
              <a:t>GIVING PATIENT INFORMATION ABOUT THEIR NUMBERS, BODY, COMPOSITION, LIFESTYLE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WEIGHT LOSS IS STRICTLY PERSONALIZED </a:t>
            </a:r>
          </a:p>
          <a:p>
            <a:pPr lvl="1"/>
            <a:r>
              <a:rPr lang="en-US" dirty="0" smtClean="0"/>
              <a:t>DEPENDENT ON THEIR INDIVIDUAL ISSUES:</a:t>
            </a:r>
          </a:p>
          <a:p>
            <a:pPr lvl="2"/>
            <a:r>
              <a:rPr lang="en-US" dirty="0" smtClean="0"/>
              <a:t>FEARS, CRAVINGS, DESIRES, WANTS, LIFESTYLE, TYPE OF WORK, CURRENT HEALTH STATUS, FAMILY DYNAMIC, PSYCHOSOCIAL ISSUES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USING DIFFERENT DISCIPLINES LIKE NUTRITIONIST, PHYSICAL THERAPIST, TRAINER AND PHYSICIAN, ALLOWS PATIENT TO HAVE DIFFERENT PERSONALITIES WORKING WITH THEM</a:t>
            </a: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WE’VE FOUND THAT THE MORE INFORMATION PATIENTS RECEIVE ABOUT THEIR BODY AND CURRENT HEALTH STATUS, THE MORE APT THEY ARE TO CHANGE THEIR LIFESTYLE</a:t>
            </a:r>
          </a:p>
          <a:p>
            <a:r>
              <a:rPr lang="en-US" dirty="0" smtClean="0"/>
              <a:t>ONCE THEY HAVE SEEN PROGRESS, THEN THEY ARE ADDICTED TO GETTING HEALTHIER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ENDEAVORS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MORE PROGRAMS LIKE LIFE*MOD WOULD PUT A DENT ON THIS WORLD WIDE EPIDEMIC OF OBESITY </a:t>
            </a:r>
          </a:p>
          <a:p>
            <a:r>
              <a:rPr lang="en-US" dirty="0" smtClean="0"/>
              <a:t>LARGER, COMPARATIVE STUDIES NEED TO BE PERFORMED</a:t>
            </a:r>
          </a:p>
          <a:p>
            <a:r>
              <a:rPr lang="en-US" dirty="0" smtClean="0"/>
              <a:t>AT LIFE*MOD, WE CURRENTLY HAVE DIFFERENT STUDIES GOING ON. ACQUIRING LARGER NUMBERS AND MORE DATA</a:t>
            </a:r>
          </a:p>
          <a:p>
            <a:r>
              <a:rPr lang="en-US" dirty="0" smtClean="0"/>
              <a:t>CHALLENGE: HOW TO ROUTINELY AND LARGELY EMPLOY A MULTIFACETED APPROACH</a:t>
            </a:r>
          </a:p>
          <a:p>
            <a:pPr lvl="1"/>
            <a:r>
              <a:rPr lang="en-US" dirty="0" smtClean="0"/>
              <a:t>COST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bit">
  <a:themeElements>
    <a:clrScheme name="Orbit">
      <a:dk1>
        <a:srgbClr val="FFFFFF"/>
      </a:dk1>
      <a:lt1>
        <a:srgbClr val="000000"/>
      </a:lt1>
      <a:dk2>
        <a:srgbClr val="212C28"/>
      </a:dk2>
      <a:lt2>
        <a:srgbClr val="7C9BA5"/>
      </a:lt2>
      <a:accent1>
        <a:srgbClr val="F2D908"/>
      </a:accent1>
      <a:accent2>
        <a:srgbClr val="9DE61E"/>
      </a:accent2>
      <a:accent3>
        <a:srgbClr val="0D8BE6"/>
      </a:accent3>
      <a:accent4>
        <a:srgbClr val="C61B1B"/>
      </a:accent4>
      <a:accent5>
        <a:srgbClr val="E26F08"/>
      </a:accent5>
      <a:accent6>
        <a:srgbClr val="8D35D1"/>
      </a:accent6>
      <a:hlink>
        <a:srgbClr val="ECBF0B"/>
      </a:hlink>
      <a:folHlink>
        <a:srgbClr val="F4E5A8"/>
      </a:folHlink>
    </a:clrScheme>
    <a:fontScheme name="Orbit">
      <a:majorFont>
        <a:latin typeface="Candara"/>
        <a:ea typeface=""/>
        <a:cs typeface=""/>
        <a:font script="Jpan" typeface="ＭＳ Ｐゴシック"/>
      </a:majorFont>
      <a:minorFont>
        <a:latin typeface="Candara"/>
        <a:ea typeface=""/>
        <a:cs typeface=""/>
        <a:font script="Jpan" typeface="ＭＳ Ｐゴシック"/>
      </a:minorFont>
    </a:fontScheme>
    <a:fmtScheme name="Orbit">
      <a:fillStyleLst>
        <a:solidFill>
          <a:schemeClr val="phClr"/>
        </a:solidFill>
        <a:solidFill>
          <a:schemeClr val="phClr">
            <a:shade val="80000"/>
          </a:schemeClr>
        </a:solidFill>
        <a:gradFill rotWithShape="1">
          <a:gsLst>
            <a:gs pos="0">
              <a:schemeClr val="phClr">
                <a:shade val="30000"/>
                <a:satMod val="100000"/>
              </a:schemeClr>
            </a:gs>
            <a:gs pos="80000">
              <a:schemeClr val="phClr">
                <a:shade val="90000"/>
                <a:satMod val="100000"/>
              </a:schemeClr>
            </a:gs>
            <a:gs pos="100000">
              <a:schemeClr val="phClr">
                <a:tint val="90000"/>
                <a:shade val="100000"/>
                <a:satMod val="150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>
              <a:shade val="90000"/>
            </a:schemeClr>
          </a:solidFill>
          <a:prstDash val="solid"/>
        </a:ln>
        <a:ln w="762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228600" dist="38100" dir="5400000" sx="104000" sy="104000" algn="ctr" rotWithShape="0">
              <a:srgbClr val="000000">
                <a:alpha val="80000"/>
              </a:srgbClr>
            </a:outerShdw>
          </a:effectLst>
        </a:effectStyle>
        <a:effectStyle>
          <a:effectLst>
            <a:outerShdw blurRad="317500" dist="381000" dir="5400000" sx="90000" sy="2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etal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1000"/>
                <a:lumMod val="80000"/>
              </a:schemeClr>
              <a:schemeClr val="phClr">
                <a:satMod val="360000"/>
                <a:lumMod val="14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Orbit.thmx</Template>
  <TotalTime>136</TotalTime>
  <Words>1097</Words>
  <Application>Microsoft Macintosh PowerPoint</Application>
  <PresentationFormat>On-screen Show (4:3)</PresentationFormat>
  <Paragraphs>163</Paragraphs>
  <Slides>21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Orbit</vt:lpstr>
      <vt:lpstr>The LIFE*MOD™ Program:  Philosophy &amp; Research Study</vt:lpstr>
      <vt:lpstr>AGENDA</vt:lpstr>
      <vt:lpstr>HISTORY</vt:lpstr>
      <vt:lpstr>Philosophy</vt:lpstr>
      <vt:lpstr>Philosophy</vt:lpstr>
      <vt:lpstr>Philosophy </vt:lpstr>
      <vt:lpstr>Philosophy</vt:lpstr>
      <vt:lpstr>LIFE*MOD 4 Pillars</vt:lpstr>
      <vt:lpstr>LIFE*MOD 4 PILLARS</vt:lpstr>
      <vt:lpstr>LIFE*MOD 4 PILLARS</vt:lpstr>
      <vt:lpstr>LIFE*MOD 4 PILLARS</vt:lpstr>
      <vt:lpstr>DESIGN </vt:lpstr>
      <vt:lpstr>DESIGN</vt:lpstr>
      <vt:lpstr>DESIGN</vt:lpstr>
      <vt:lpstr>DESIGN: THE STUDY</vt:lpstr>
      <vt:lpstr>DESIGN: THE NUMBERS</vt:lpstr>
      <vt:lpstr>DESIGN: THE NUMBERS</vt:lpstr>
      <vt:lpstr>CONCLUSION</vt:lpstr>
      <vt:lpstr>CONCLUSION</vt:lpstr>
      <vt:lpstr>CONCLUSION</vt:lpstr>
      <vt:lpstr>FUTURE ENDEAVORS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LIFE*MOD Program:  Philosophy &amp; Research Study</dc:title>
  <dc:creator>orlando Gonzalez MD</dc:creator>
  <cp:lastModifiedBy>orlando Gonzalez MD</cp:lastModifiedBy>
  <cp:revision>8</cp:revision>
  <cp:lastPrinted>2018-08-19T17:56:03Z</cp:lastPrinted>
  <dcterms:created xsi:type="dcterms:W3CDTF">2018-08-19T16:58:55Z</dcterms:created>
  <dcterms:modified xsi:type="dcterms:W3CDTF">2018-08-19T18:03:04Z</dcterms:modified>
</cp:coreProperties>
</file>