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8" r:id="rId6"/>
    <p:sldId id="274" r:id="rId7"/>
    <p:sldId id="262" r:id="rId8"/>
    <p:sldId id="276" r:id="rId9"/>
    <p:sldId id="264" r:id="rId10"/>
    <p:sldId id="265" r:id="rId11"/>
    <p:sldId id="280" r:id="rId12"/>
    <p:sldId id="268" r:id="rId13"/>
    <p:sldId id="269" r:id="rId14"/>
    <p:sldId id="272" r:id="rId15"/>
    <p:sldId id="273" r:id="rId16"/>
    <p:sldId id="281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E5C"/>
    <a:srgbClr val="FFFF00"/>
    <a:srgbClr val="F1F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RHAN%20PC\Desktop\SPSS%20TEZZ\&#231;al&#305;&#351;ma%20veriler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tr-TR" sz="1600" dirty="0"/>
              <a:t>Plantar </a:t>
            </a:r>
            <a:r>
              <a:rPr lang="tr-TR" sz="1600" dirty="0" err="1"/>
              <a:t>Flexor</a:t>
            </a:r>
            <a:r>
              <a:rPr lang="tr-TR" sz="1600" dirty="0"/>
              <a:t> </a:t>
            </a:r>
            <a:r>
              <a:rPr lang="tr-TR" sz="1600" dirty="0" err="1"/>
              <a:t>Spasticity</a:t>
            </a:r>
            <a:r>
              <a:rPr lang="tr-TR" sz="1600" dirty="0"/>
              <a:t> – Swing </a:t>
            </a:r>
            <a:r>
              <a:rPr lang="tr-TR" sz="1600" dirty="0" err="1" smtClean="0"/>
              <a:t>Phase</a:t>
            </a:r>
            <a:endParaRPr lang="tr-TR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tr-T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lt1"/>
              </a:solidFill>
              <a:ln w="15875">
                <a:solidFill>
                  <a:schemeClr val="accent1"/>
                </a:solidFill>
                <a:round/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Sayfa6!$A$2:$A$36</c:f>
              <c:numCache>
                <c:formatCode>0.00</c:formatCode>
                <c:ptCount val="35"/>
                <c:pt idx="0">
                  <c:v>40.5</c:v>
                </c:pt>
                <c:pt idx="1">
                  <c:v>62.1</c:v>
                </c:pt>
                <c:pt idx="2">
                  <c:v>56.8</c:v>
                </c:pt>
                <c:pt idx="3">
                  <c:v>65</c:v>
                </c:pt>
                <c:pt idx="4">
                  <c:v>64.8</c:v>
                </c:pt>
                <c:pt idx="5">
                  <c:v>58.9</c:v>
                </c:pt>
                <c:pt idx="6">
                  <c:v>42.55</c:v>
                </c:pt>
                <c:pt idx="7">
                  <c:v>43</c:v>
                </c:pt>
                <c:pt idx="8">
                  <c:v>46.3</c:v>
                </c:pt>
                <c:pt idx="9">
                  <c:v>62</c:v>
                </c:pt>
                <c:pt idx="10">
                  <c:v>49.1</c:v>
                </c:pt>
                <c:pt idx="11">
                  <c:v>54</c:v>
                </c:pt>
                <c:pt idx="12">
                  <c:v>62</c:v>
                </c:pt>
                <c:pt idx="13">
                  <c:v>66.7</c:v>
                </c:pt>
                <c:pt idx="14">
                  <c:v>63.6</c:v>
                </c:pt>
                <c:pt idx="15">
                  <c:v>61.1</c:v>
                </c:pt>
                <c:pt idx="16">
                  <c:v>56.5</c:v>
                </c:pt>
                <c:pt idx="17">
                  <c:v>58.5</c:v>
                </c:pt>
                <c:pt idx="18">
                  <c:v>61</c:v>
                </c:pt>
                <c:pt idx="19">
                  <c:v>59</c:v>
                </c:pt>
                <c:pt idx="20">
                  <c:v>47.2</c:v>
                </c:pt>
                <c:pt idx="21">
                  <c:v>64</c:v>
                </c:pt>
                <c:pt idx="22">
                  <c:v>48.1</c:v>
                </c:pt>
                <c:pt idx="23">
                  <c:v>52.2</c:v>
                </c:pt>
                <c:pt idx="24">
                  <c:v>43</c:v>
                </c:pt>
                <c:pt idx="25">
                  <c:v>60</c:v>
                </c:pt>
                <c:pt idx="26">
                  <c:v>66.7</c:v>
                </c:pt>
                <c:pt idx="27">
                  <c:v>55.8</c:v>
                </c:pt>
                <c:pt idx="28">
                  <c:v>43.8</c:v>
                </c:pt>
                <c:pt idx="29">
                  <c:v>58.1</c:v>
                </c:pt>
                <c:pt idx="30">
                  <c:v>48.3</c:v>
                </c:pt>
                <c:pt idx="31">
                  <c:v>44</c:v>
                </c:pt>
                <c:pt idx="32">
                  <c:v>58</c:v>
                </c:pt>
                <c:pt idx="33">
                  <c:v>50.8</c:v>
                </c:pt>
                <c:pt idx="34">
                  <c:v>43.1</c:v>
                </c:pt>
              </c:numCache>
            </c:numRef>
          </c:xVal>
          <c:yVal>
            <c:numRef>
              <c:f>Sayfa6!$B$2:$B$36</c:f>
              <c:numCache>
                <c:formatCode>0.00</c:formatCode>
                <c:ptCount val="3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4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2</c:v>
                </c:pt>
                <c:pt idx="29">
                  <c:v>4</c:v>
                </c:pt>
                <c:pt idx="30">
                  <c:v>3</c:v>
                </c:pt>
                <c:pt idx="31">
                  <c:v>1</c:v>
                </c:pt>
                <c:pt idx="32">
                  <c:v>2</c:v>
                </c:pt>
                <c:pt idx="33">
                  <c:v>3</c:v>
                </c:pt>
                <c:pt idx="34">
                  <c:v>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4EC-4CE1-9CDC-8115D6E4B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44156112"/>
        <c:axId val="-223721504"/>
      </c:scatterChart>
      <c:valAx>
        <c:axId val="-444156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dirty="0" err="1" smtClean="0"/>
                  <a:t>Duration</a:t>
                </a:r>
                <a:r>
                  <a:rPr lang="tr-TR" dirty="0" smtClean="0"/>
                  <a:t> </a:t>
                </a:r>
                <a:r>
                  <a:rPr lang="tr-TR" dirty="0"/>
                  <a:t>of </a:t>
                </a:r>
                <a:r>
                  <a:rPr lang="tr-TR" dirty="0" smtClean="0"/>
                  <a:t>Swing </a:t>
                </a:r>
                <a:r>
                  <a:rPr lang="tr-TR" dirty="0" err="1" smtClean="0"/>
                  <a:t>Phase</a:t>
                </a:r>
                <a:endParaRPr lang="tr-T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23721504"/>
        <c:crosses val="autoZero"/>
        <c:crossBetween val="midCat"/>
      </c:valAx>
      <c:valAx>
        <c:axId val="-22372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dirty="0" err="1"/>
                  <a:t>Spastıcıty</a:t>
                </a:r>
                <a:r>
                  <a:rPr lang="tr-TR" dirty="0"/>
                  <a:t> </a:t>
                </a:r>
                <a:r>
                  <a:rPr lang="tr-TR" dirty="0" smtClean="0"/>
                  <a:t>MAS Value</a:t>
                </a:r>
                <a:endParaRPr lang="tr-TR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444156112"/>
        <c:crosses val="autoZero"/>
        <c:crossBetween val="midCat"/>
      </c:valAx>
      <c:spPr>
        <a:pattFill prst="pct5">
          <a:fgClr>
            <a:schemeClr val="bg2">
              <a:lumMod val="75000"/>
            </a:schemeClr>
          </a:fgClr>
          <a:bgClr>
            <a:schemeClr val="bg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CDA61-D2BB-4C98-8CEB-FFE0FD64C20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93F56-32FC-415B-89E7-538178D25F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0036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93F56-32FC-415B-89E7-538178D25F2B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5997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93F56-32FC-415B-89E7-538178D25F2B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6161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4753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5561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0274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989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1535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3672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4268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654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5142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97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3130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3553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3421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6884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525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685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0277F-891A-47D0-A2FC-2193C408A1AB}" type="datetimeFigureOut">
              <a:rPr lang="tr-TR" smtClean="0"/>
              <a:t>7.6.2016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4C189-10BA-4774-AE45-F1FBEDFD3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248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1" y="7449"/>
            <a:ext cx="1624584" cy="164613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222947"/>
            <a:ext cx="9144000" cy="23876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The Relationship Between Plantar Flexor Spasticity and Swing Phase of Gait Cycle in Children with Hemiplegic Cerebral Palsy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909568"/>
            <a:ext cx="10353040" cy="2547112"/>
          </a:xfrm>
        </p:spPr>
        <p:txBody>
          <a:bodyPr>
            <a:normAutofit/>
          </a:bodyPr>
          <a:lstStyle/>
          <a:p>
            <a:r>
              <a:rPr lang="en-US" b="1" baseline="30000" dirty="0"/>
              <a:t>1</a:t>
            </a:r>
            <a:r>
              <a:rPr lang="en-US" b="1" u="sng" dirty="0"/>
              <a:t>Orhan ÖZTÜRK</a:t>
            </a:r>
            <a:r>
              <a:rPr lang="en-US" dirty="0"/>
              <a:t>, </a:t>
            </a:r>
            <a:r>
              <a:rPr lang="en-US" baseline="30000" dirty="0"/>
              <a:t>1</a:t>
            </a:r>
            <a:r>
              <a:rPr lang="en-US" dirty="0"/>
              <a:t>Zübeyir SARI, </a:t>
            </a:r>
            <a:r>
              <a:rPr lang="en-US" baseline="30000" dirty="0"/>
              <a:t>2</a:t>
            </a:r>
            <a:r>
              <a:rPr lang="en-US" dirty="0"/>
              <a:t>Yasemin KALA, </a:t>
            </a:r>
            <a:r>
              <a:rPr lang="en-US" baseline="30000" dirty="0"/>
              <a:t>2</a:t>
            </a:r>
            <a:r>
              <a:rPr lang="en-US" dirty="0"/>
              <a:t>Hüseyin BOL, </a:t>
            </a:r>
            <a:endParaRPr lang="tr-TR" dirty="0"/>
          </a:p>
          <a:p>
            <a:r>
              <a:rPr lang="en-US" baseline="30000" dirty="0"/>
              <a:t>1</a:t>
            </a:r>
            <a:r>
              <a:rPr lang="en-US" dirty="0"/>
              <a:t>Onur AYDOĞDU, </a:t>
            </a:r>
            <a:r>
              <a:rPr lang="en-US" baseline="30000" dirty="0"/>
              <a:t>1</a:t>
            </a:r>
            <a:r>
              <a:rPr lang="en-US" dirty="0"/>
              <a:t>Mine </a:t>
            </a:r>
            <a:r>
              <a:rPr lang="en-US" dirty="0" err="1"/>
              <a:t>Gülden</a:t>
            </a:r>
            <a:r>
              <a:rPr lang="en-US" dirty="0"/>
              <a:t> </a:t>
            </a:r>
            <a:r>
              <a:rPr lang="en-US" dirty="0" smtClean="0"/>
              <a:t>POLAT</a:t>
            </a:r>
            <a:endParaRPr lang="tr-TR" dirty="0" smtClean="0"/>
          </a:p>
          <a:p>
            <a:endParaRPr lang="tr-TR" dirty="0"/>
          </a:p>
          <a:p>
            <a:r>
              <a:rPr lang="en-US" sz="1600" baseline="30000" dirty="0"/>
              <a:t>1</a:t>
            </a:r>
            <a:r>
              <a:rPr lang="en-US" sz="1600" dirty="0"/>
              <a:t>Marmara University, Health Science Faculty, Physiotherapy and Rehabilitation Department,</a:t>
            </a:r>
            <a:endParaRPr lang="tr-TR" sz="1600" dirty="0"/>
          </a:p>
          <a:p>
            <a:r>
              <a:rPr lang="en-US" sz="1600" baseline="30000" dirty="0"/>
              <a:t>2</a:t>
            </a:r>
            <a:r>
              <a:rPr lang="en-US" sz="1600" dirty="0"/>
              <a:t>Turkey Spastic Children Foundation</a:t>
            </a:r>
            <a:endParaRPr lang="tr-TR" sz="1600" dirty="0"/>
          </a:p>
          <a:p>
            <a:r>
              <a:rPr lang="en-US" sz="1600" dirty="0"/>
              <a:t>İstanbul 34862, Turkey</a:t>
            </a:r>
            <a:endParaRPr lang="tr-TR" sz="1600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555" y="-1"/>
            <a:ext cx="4103445" cy="122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8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r>
              <a:rPr lang="tr-TR" dirty="0" smtClean="0"/>
              <a:t>	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Gait </a:t>
            </a:r>
            <a:r>
              <a:rPr lang="en-GB" dirty="0" smtClean="0"/>
              <a:t>cycle consist</a:t>
            </a:r>
            <a:r>
              <a:rPr lang="tr-TR" dirty="0" smtClean="0"/>
              <a:t>s</a:t>
            </a:r>
            <a:r>
              <a:rPr lang="en-GB" dirty="0" smtClean="0"/>
              <a:t> </a:t>
            </a:r>
            <a:r>
              <a:rPr lang="en-GB" dirty="0"/>
              <a:t>of two main periods which are stance phase and swing phase.</a:t>
            </a:r>
            <a:endParaRPr lang="en-US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491" y="3081340"/>
            <a:ext cx="6729035" cy="282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64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r>
              <a:rPr lang="tr-TR" dirty="0" smtClean="0"/>
              <a:t>	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2161032"/>
            <a:ext cx="8915400" cy="37776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Spasticity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Gait</a:t>
            </a:r>
            <a:r>
              <a:rPr lang="tr-TR" dirty="0" smtClean="0"/>
              <a:t> </a:t>
            </a:r>
            <a:r>
              <a:rPr lang="tr-TR" dirty="0" err="1" smtClean="0"/>
              <a:t>Cycle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 lvl="1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GB" dirty="0"/>
              <a:t>Prolonged swing period leads contralateral limb to carry more weight than normal. And that causes to occur secondary problems in children with hemiplegic </a:t>
            </a:r>
            <a:r>
              <a:rPr lang="tr-TR" dirty="0" smtClean="0"/>
              <a:t>C</a:t>
            </a:r>
            <a:r>
              <a:rPr lang="en-GB" dirty="0" err="1" smtClean="0"/>
              <a:t>erebral</a:t>
            </a:r>
            <a:r>
              <a:rPr lang="en-GB" dirty="0" smtClean="0"/>
              <a:t> </a:t>
            </a:r>
            <a:r>
              <a:rPr lang="tr-TR" dirty="0"/>
              <a:t>P</a:t>
            </a:r>
            <a:r>
              <a:rPr lang="en-GB" dirty="0" err="1" smtClean="0"/>
              <a:t>alsy</a:t>
            </a:r>
            <a:r>
              <a:rPr lang="en-GB" dirty="0" smtClean="0"/>
              <a:t> </a:t>
            </a:r>
            <a:r>
              <a:rPr lang="en-GB" dirty="0"/>
              <a:t>(CP) in later </a:t>
            </a:r>
            <a:r>
              <a:rPr lang="en-GB" dirty="0" smtClean="0"/>
              <a:t>periods</a:t>
            </a:r>
            <a:r>
              <a:rPr lang="tr-T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28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Purpose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2133600"/>
            <a:ext cx="7853236" cy="37776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To</a:t>
            </a:r>
            <a:r>
              <a:rPr lang="tr-TR" dirty="0" smtClean="0"/>
              <a:t> d</a:t>
            </a:r>
            <a:r>
              <a:rPr lang="en-GB" dirty="0" err="1" smtClean="0"/>
              <a:t>etermin</a:t>
            </a:r>
            <a:r>
              <a:rPr lang="tr-TR" dirty="0" smtClean="0"/>
              <a:t>e</a:t>
            </a:r>
            <a:r>
              <a:rPr lang="en-GB" dirty="0" smtClean="0"/>
              <a:t> </a:t>
            </a:r>
            <a:r>
              <a:rPr lang="en-GB" dirty="0"/>
              <a:t>the relationship between plantar flexor spasticity and duration of swing phase of gait cycle in children with hemiplegic </a:t>
            </a:r>
            <a:r>
              <a:rPr lang="en-GB" dirty="0" smtClean="0"/>
              <a:t>CP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58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Participants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86719" y="4755099"/>
            <a:ext cx="8818562" cy="261388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GB" dirty="0" smtClean="0">
                <a:solidFill>
                  <a:schemeClr val="tx1"/>
                </a:solidFill>
              </a:rPr>
              <a:t>20 </a:t>
            </a:r>
            <a:r>
              <a:rPr lang="en-GB" dirty="0">
                <a:solidFill>
                  <a:schemeClr val="tx1"/>
                </a:solidFill>
              </a:rPr>
              <a:t>children (mean age: 7.3±1.89 y, 10 girls, 10 boys) </a:t>
            </a:r>
            <a:r>
              <a:rPr lang="en-GB" dirty="0" smtClean="0">
                <a:solidFill>
                  <a:schemeClr val="tx1"/>
                </a:solidFill>
              </a:rPr>
              <a:t>who match </a:t>
            </a:r>
            <a:r>
              <a:rPr lang="tr-TR" dirty="0" err="1" smtClean="0">
                <a:solidFill>
                  <a:schemeClr val="tx1"/>
                </a:solidFill>
              </a:rPr>
              <a:t>with</a:t>
            </a:r>
            <a:r>
              <a:rPr lang="tr-TR" dirty="0" smtClean="0">
                <a:solidFill>
                  <a:schemeClr val="tx1"/>
                </a:solidFill>
              </a:rPr>
              <a:t>  </a:t>
            </a:r>
            <a:r>
              <a:rPr lang="tr-TR" dirty="0" err="1" smtClean="0">
                <a:solidFill>
                  <a:schemeClr val="tx1"/>
                </a:solidFill>
              </a:rPr>
              <a:t>the</a:t>
            </a:r>
            <a:r>
              <a:rPr lang="tr-TR" dirty="0" smtClean="0">
                <a:solidFill>
                  <a:schemeClr val="tx1"/>
                </a:solidFill>
              </a:rPr>
              <a:t>  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classification </a:t>
            </a:r>
            <a:r>
              <a:rPr lang="tr-TR" dirty="0" err="1" smtClean="0">
                <a:solidFill>
                  <a:schemeClr val="tx1"/>
                </a:solidFill>
              </a:rPr>
              <a:t>criterias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for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hemiplegic </a:t>
            </a:r>
            <a:r>
              <a:rPr lang="en-GB" dirty="0">
                <a:solidFill>
                  <a:schemeClr val="tx1"/>
                </a:solidFill>
              </a:rPr>
              <a:t>pathologic gait Type 1 and Type 2 made by Winters an al.</a:t>
            </a:r>
            <a:r>
              <a:rPr lang="tr-TR" dirty="0">
                <a:solidFill>
                  <a:schemeClr val="tx1"/>
                </a:solidFill>
              </a:rPr>
              <a:t>*</a:t>
            </a:r>
            <a:r>
              <a:rPr lang="en-GB" dirty="0">
                <a:solidFill>
                  <a:schemeClr val="tx1"/>
                </a:solidFill>
              </a:rPr>
              <a:t> recruited to study.</a:t>
            </a:r>
            <a:endParaRPr lang="tr-TR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527048" y="1895856"/>
            <a:ext cx="40782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err="1" smtClean="0"/>
              <a:t>Inclusion</a:t>
            </a:r>
            <a:r>
              <a:rPr lang="tr-TR" sz="1400" b="1" dirty="0" smtClean="0"/>
              <a:t> </a:t>
            </a:r>
            <a:r>
              <a:rPr lang="en-US" sz="1400" b="1" dirty="0" err="1" smtClean="0"/>
              <a:t>Crite</a:t>
            </a:r>
            <a:r>
              <a:rPr lang="tr-TR" sz="1400" b="1" dirty="0" err="1" smtClean="0"/>
              <a:t>rion</a:t>
            </a:r>
            <a:r>
              <a:rPr lang="tr-TR" sz="1400" b="1" dirty="0" smtClean="0"/>
              <a:t> </a:t>
            </a:r>
            <a:endParaRPr lang="en-US" sz="14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400" dirty="0" err="1" smtClean="0"/>
              <a:t>Diagnosed</a:t>
            </a:r>
            <a:r>
              <a:rPr lang="tr-TR" sz="1400" dirty="0" smtClean="0"/>
              <a:t> as </a:t>
            </a:r>
            <a:r>
              <a:rPr lang="tr-TR" sz="1400" dirty="0" err="1"/>
              <a:t>h</a:t>
            </a:r>
            <a:r>
              <a:rPr lang="tr-TR" sz="1400" dirty="0" err="1" smtClean="0"/>
              <a:t>emiplegic</a:t>
            </a:r>
            <a:r>
              <a:rPr lang="tr-TR" sz="1400" dirty="0" smtClean="0"/>
              <a:t> CP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400" dirty="0" err="1" smtClean="0"/>
              <a:t>Children</a:t>
            </a:r>
            <a:r>
              <a:rPr lang="tr-TR" sz="1400" dirty="0" smtClean="0"/>
              <a:t> </a:t>
            </a:r>
            <a:r>
              <a:rPr lang="tr-TR" sz="1400" dirty="0" err="1" smtClean="0"/>
              <a:t>between</a:t>
            </a:r>
            <a:r>
              <a:rPr lang="tr-TR" sz="1400" dirty="0" smtClean="0"/>
              <a:t> 5-10 </a:t>
            </a:r>
            <a:r>
              <a:rPr lang="tr-TR" sz="1400" dirty="0" err="1" smtClean="0"/>
              <a:t>years</a:t>
            </a:r>
            <a:r>
              <a:rPr lang="tr-TR" sz="1400" dirty="0" smtClean="0"/>
              <a:t> </a:t>
            </a:r>
            <a:r>
              <a:rPr lang="tr-TR" sz="1400" dirty="0" err="1" smtClean="0"/>
              <a:t>old</a:t>
            </a:r>
            <a:endParaRPr lang="tr-TR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400" dirty="0" err="1" smtClean="0"/>
              <a:t>Able</a:t>
            </a:r>
            <a:r>
              <a:rPr lang="tr-TR" sz="1400" dirty="0" smtClean="0"/>
              <a:t> </a:t>
            </a:r>
            <a:r>
              <a:rPr lang="tr-TR" sz="1400" dirty="0" err="1" smtClean="0"/>
              <a:t>to</a:t>
            </a:r>
            <a:r>
              <a:rPr lang="tr-TR" sz="1400" dirty="0" smtClean="0"/>
              <a:t> </a:t>
            </a:r>
            <a:r>
              <a:rPr lang="tr-TR" sz="1400" dirty="0" err="1" smtClean="0"/>
              <a:t>walk</a:t>
            </a:r>
            <a:r>
              <a:rPr lang="tr-TR" sz="1400" dirty="0" smtClean="0"/>
              <a:t> </a:t>
            </a:r>
            <a:r>
              <a:rPr lang="en-US" sz="1400" dirty="0"/>
              <a:t>independently</a:t>
            </a:r>
            <a:r>
              <a:rPr lang="tr-TR" sz="1400" dirty="0"/>
              <a:t> (GMFCS </a:t>
            </a:r>
            <a:r>
              <a:rPr lang="tr-TR" sz="1400" dirty="0" err="1"/>
              <a:t>level</a:t>
            </a:r>
            <a:r>
              <a:rPr lang="tr-TR" sz="1400" dirty="0"/>
              <a:t> 1 </a:t>
            </a:r>
            <a:r>
              <a:rPr lang="tr-TR" sz="1400" dirty="0" err="1"/>
              <a:t>or</a:t>
            </a:r>
            <a:r>
              <a:rPr lang="tr-TR" sz="1400" dirty="0"/>
              <a:t> 2</a:t>
            </a:r>
            <a:r>
              <a:rPr lang="tr-TR" sz="1400" dirty="0" smtClean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400" dirty="0" err="1" smtClean="0"/>
              <a:t>Turkey</a:t>
            </a:r>
            <a:r>
              <a:rPr lang="tr-TR" sz="1400" dirty="0" smtClean="0"/>
              <a:t> </a:t>
            </a:r>
            <a:r>
              <a:rPr lang="tr-TR" sz="1400" dirty="0" err="1"/>
              <a:t>Spastic</a:t>
            </a:r>
            <a:r>
              <a:rPr lang="tr-TR" sz="1400" dirty="0"/>
              <a:t> </a:t>
            </a:r>
            <a:r>
              <a:rPr lang="tr-TR" sz="1400" dirty="0" err="1"/>
              <a:t>Children</a:t>
            </a:r>
            <a:r>
              <a:rPr lang="tr-TR" sz="1400" dirty="0"/>
              <a:t> </a:t>
            </a:r>
            <a:r>
              <a:rPr lang="tr-TR" sz="1400" dirty="0" err="1" smtClean="0"/>
              <a:t>Foundation’s</a:t>
            </a:r>
            <a:r>
              <a:rPr lang="tr-TR" sz="1400" dirty="0" smtClean="0"/>
              <a:t> </a:t>
            </a:r>
            <a:r>
              <a:rPr lang="tr-TR" sz="1400" dirty="0" err="1"/>
              <a:t>official</a:t>
            </a:r>
            <a:r>
              <a:rPr lang="tr-TR" sz="1400" dirty="0"/>
              <a:t> </a:t>
            </a:r>
            <a:r>
              <a:rPr lang="tr-TR" sz="1400" dirty="0" err="1" smtClean="0"/>
              <a:t>committee’s</a:t>
            </a:r>
            <a:r>
              <a:rPr lang="tr-TR" sz="1400" dirty="0" smtClean="0"/>
              <a:t> </a:t>
            </a:r>
            <a:r>
              <a:rPr lang="tr-TR" sz="1400" dirty="0" err="1" smtClean="0"/>
              <a:t>approval</a:t>
            </a:r>
            <a:r>
              <a:rPr lang="tr-TR" sz="1400" dirty="0" smtClean="0"/>
              <a:t> </a:t>
            </a:r>
            <a:r>
              <a:rPr lang="tr-TR" sz="1400" dirty="0" err="1" smtClean="0"/>
              <a:t>for</a:t>
            </a:r>
            <a:r>
              <a:rPr lang="tr-TR" sz="1400" dirty="0" smtClean="0"/>
              <a:t> </a:t>
            </a:r>
            <a:r>
              <a:rPr lang="tr-TR" sz="1400" dirty="0" err="1" smtClean="0"/>
              <a:t>gait</a:t>
            </a:r>
            <a:r>
              <a:rPr lang="tr-TR" sz="1400" dirty="0" smtClean="0"/>
              <a:t> </a:t>
            </a:r>
            <a:r>
              <a:rPr lang="tr-TR" sz="1400" dirty="0" err="1" smtClean="0"/>
              <a:t>analysis</a:t>
            </a:r>
            <a:endParaRPr lang="tr-TR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tr-TR" sz="1400" dirty="0" smtClean="0"/>
          </a:p>
          <a:p>
            <a:pPr lvl="1"/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6834432" y="1889944"/>
            <a:ext cx="38526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err="1" smtClean="0"/>
              <a:t>Exclusion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Criterions</a:t>
            </a:r>
            <a:endParaRPr lang="tr-TR" sz="14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400" dirty="0" err="1" smtClean="0"/>
              <a:t>Being</a:t>
            </a:r>
            <a:r>
              <a:rPr lang="tr-TR" sz="1400" dirty="0" smtClean="0"/>
              <a:t> </a:t>
            </a:r>
            <a:r>
              <a:rPr lang="tr-TR" sz="1400" dirty="0" err="1" smtClean="0"/>
              <a:t>injected</a:t>
            </a:r>
            <a:r>
              <a:rPr lang="tr-TR" sz="1400" dirty="0" smtClean="0"/>
              <a:t> </a:t>
            </a:r>
            <a:r>
              <a:rPr lang="tr-TR" sz="1400" dirty="0" err="1" smtClean="0"/>
              <a:t>Botulinum</a:t>
            </a:r>
            <a:r>
              <a:rPr lang="tr-TR" sz="1400" dirty="0" smtClean="0"/>
              <a:t> </a:t>
            </a:r>
            <a:r>
              <a:rPr lang="tr-TR" sz="1400" dirty="0" err="1"/>
              <a:t>Toxin</a:t>
            </a:r>
            <a:r>
              <a:rPr lang="tr-TR" sz="1400" dirty="0"/>
              <a:t> A </a:t>
            </a:r>
            <a:r>
              <a:rPr lang="tr-TR" sz="1400" dirty="0" smtClean="0"/>
              <a:t>at </a:t>
            </a:r>
            <a:r>
              <a:rPr lang="tr-TR" sz="1400" dirty="0" err="1" smtClean="0"/>
              <a:t>least</a:t>
            </a:r>
            <a:r>
              <a:rPr lang="tr-TR" sz="1400" dirty="0" smtClean="0"/>
              <a:t> 4 </a:t>
            </a:r>
            <a:r>
              <a:rPr lang="tr-TR" sz="1400" dirty="0" err="1" smtClean="0"/>
              <a:t>months</a:t>
            </a:r>
            <a:r>
              <a:rPr lang="tr-TR" sz="1400" dirty="0" smtClean="0"/>
              <a:t> </a:t>
            </a:r>
            <a:r>
              <a:rPr lang="tr-TR" sz="1400" dirty="0" err="1" smtClean="0"/>
              <a:t>earlier</a:t>
            </a:r>
            <a:r>
              <a:rPr lang="tr-TR" sz="1400" dirty="0" smtClean="0"/>
              <a:t> </a:t>
            </a:r>
            <a:r>
              <a:rPr lang="tr-TR" sz="1400" dirty="0" err="1" smtClean="0"/>
              <a:t>than</a:t>
            </a:r>
            <a:r>
              <a:rPr lang="tr-TR" sz="1400" dirty="0" smtClean="0"/>
              <a:t> </a:t>
            </a:r>
            <a:r>
              <a:rPr lang="en-US" sz="1400" dirty="0" smtClean="0"/>
              <a:t>e</a:t>
            </a:r>
            <a:r>
              <a:rPr lang="tr-TR" sz="1400" dirty="0" err="1" smtClean="0"/>
              <a:t>xamination</a:t>
            </a:r>
            <a:r>
              <a:rPr lang="tr-TR" sz="1400" dirty="0" smtClean="0"/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400" dirty="0" err="1" smtClean="0"/>
              <a:t>Being</a:t>
            </a:r>
            <a:r>
              <a:rPr lang="tr-TR" sz="1400" dirty="0" smtClean="0"/>
              <a:t> </a:t>
            </a:r>
            <a:r>
              <a:rPr lang="tr-TR" sz="1400" dirty="0" err="1"/>
              <a:t>o</a:t>
            </a:r>
            <a:r>
              <a:rPr lang="tr-TR" sz="1400" dirty="0" err="1" smtClean="0"/>
              <a:t>perated</a:t>
            </a:r>
            <a:r>
              <a:rPr lang="tr-TR" sz="1400" dirty="0" smtClean="0"/>
              <a:t> at </a:t>
            </a:r>
            <a:r>
              <a:rPr lang="tr-TR" sz="1400" dirty="0" err="1"/>
              <a:t>least</a:t>
            </a:r>
            <a:r>
              <a:rPr lang="tr-TR" sz="1400" dirty="0"/>
              <a:t> </a:t>
            </a:r>
            <a:r>
              <a:rPr lang="tr-TR" sz="1400" dirty="0" smtClean="0"/>
              <a:t>6 </a:t>
            </a:r>
            <a:r>
              <a:rPr lang="tr-TR" sz="1400" dirty="0" err="1"/>
              <a:t>months</a:t>
            </a:r>
            <a:r>
              <a:rPr lang="tr-TR" sz="1400" dirty="0"/>
              <a:t> </a:t>
            </a:r>
            <a:r>
              <a:rPr lang="tr-TR" sz="1400" dirty="0" err="1"/>
              <a:t>earlier</a:t>
            </a:r>
            <a:r>
              <a:rPr lang="tr-TR" sz="1400" dirty="0"/>
              <a:t> </a:t>
            </a:r>
            <a:r>
              <a:rPr lang="tr-TR" sz="1400" dirty="0" err="1"/>
              <a:t>than</a:t>
            </a:r>
            <a:r>
              <a:rPr lang="tr-TR" sz="1400" dirty="0"/>
              <a:t> </a:t>
            </a:r>
            <a:r>
              <a:rPr lang="en-US" sz="1400" dirty="0"/>
              <a:t>e</a:t>
            </a:r>
            <a:r>
              <a:rPr lang="tr-TR" sz="1400" dirty="0" err="1"/>
              <a:t>xamination</a:t>
            </a:r>
            <a:r>
              <a:rPr lang="tr-TR" sz="1400" dirty="0"/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tr-TR" sz="1400" dirty="0"/>
          </a:p>
        </p:txBody>
      </p:sp>
      <p:sp>
        <p:nvSpPr>
          <p:cNvPr id="6" name="Yuvarlatılmış Dikdörtgen 5"/>
          <p:cNvSpPr/>
          <p:nvPr/>
        </p:nvSpPr>
        <p:spPr>
          <a:xfrm>
            <a:off x="1481328" y="1783079"/>
            <a:ext cx="4140000" cy="216000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Yuvarlatılmış Dikdörtgen 6"/>
          <p:cNvSpPr/>
          <p:nvPr/>
        </p:nvSpPr>
        <p:spPr>
          <a:xfrm>
            <a:off x="6724704" y="1783079"/>
            <a:ext cx="4140000" cy="2160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8" name="Aşağı Ok 7"/>
          <p:cNvSpPr/>
          <p:nvPr/>
        </p:nvSpPr>
        <p:spPr>
          <a:xfrm>
            <a:off x="5974456" y="3705826"/>
            <a:ext cx="381064" cy="884461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/>
          <p:cNvSpPr txBox="1"/>
          <p:nvPr/>
        </p:nvSpPr>
        <p:spPr>
          <a:xfrm>
            <a:off x="6947535" y="6351522"/>
            <a:ext cx="798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sz="1400" dirty="0" smtClean="0"/>
              <a:t>*J </a:t>
            </a:r>
            <a:r>
              <a:rPr lang="tr-TR" sz="1400" dirty="0"/>
              <a:t>Bone </a:t>
            </a:r>
            <a:r>
              <a:rPr lang="tr-TR" sz="1400" i="1" dirty="0" err="1"/>
              <a:t>Joint</a:t>
            </a:r>
            <a:r>
              <a:rPr lang="tr-TR" sz="1400" i="1" dirty="0"/>
              <a:t> </a:t>
            </a:r>
            <a:r>
              <a:rPr lang="tr-TR" sz="1400" i="1" dirty="0" err="1"/>
              <a:t>Surg</a:t>
            </a:r>
            <a:r>
              <a:rPr lang="tr-TR" sz="1400" i="1" dirty="0"/>
              <a:t> </a:t>
            </a:r>
            <a:r>
              <a:rPr lang="tr-TR" sz="1400" i="1" dirty="0" err="1"/>
              <a:t>Am</a:t>
            </a:r>
            <a:r>
              <a:rPr lang="tr-TR" sz="1400" dirty="0"/>
              <a:t>. 1987; 69: </a:t>
            </a:r>
            <a:r>
              <a:rPr lang="tr-TR" sz="1400" dirty="0" smtClean="0"/>
              <a:t>437-41</a:t>
            </a:r>
            <a:endParaRPr lang="tr-TR" sz="1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246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Method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183" y="3799233"/>
            <a:ext cx="2160000" cy="28800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328" y="3799233"/>
            <a:ext cx="2160000" cy="28800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473" y="3799233"/>
            <a:ext cx="2160000" cy="2880000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08688" y="870295"/>
            <a:ext cx="8915400" cy="37776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err="1" smtClean="0">
                <a:solidFill>
                  <a:schemeClr val="tx1"/>
                </a:solidFill>
              </a:rPr>
              <a:t>Initially</a:t>
            </a:r>
            <a:r>
              <a:rPr lang="tr-TR" dirty="0" smtClean="0">
                <a:solidFill>
                  <a:schemeClr val="tx1"/>
                </a:solidFill>
              </a:rPr>
              <a:t>,</a:t>
            </a:r>
            <a:r>
              <a:rPr lang="en-US" dirty="0">
                <a:solidFill>
                  <a:schemeClr val="tx1"/>
                </a:solidFill>
              </a:rPr>
              <a:t> twenty</a:t>
            </a:r>
            <a:r>
              <a:rPr lang="tr-TR" dirty="0">
                <a:solidFill>
                  <a:schemeClr val="tx1"/>
                </a:solidFill>
              </a:rPr>
              <a:t> nine </a:t>
            </a:r>
            <a:r>
              <a:rPr lang="en-US" dirty="0">
                <a:solidFill>
                  <a:schemeClr val="tx1"/>
                </a:solidFill>
              </a:rPr>
              <a:t>reflective markers </a:t>
            </a:r>
            <a:r>
              <a:rPr lang="tr-TR" dirty="0" err="1">
                <a:solidFill>
                  <a:schemeClr val="tx1"/>
                </a:solidFill>
              </a:rPr>
              <a:t>were</a:t>
            </a:r>
            <a:r>
              <a:rPr lang="en-US" dirty="0">
                <a:solidFill>
                  <a:schemeClr val="tx1"/>
                </a:solidFill>
              </a:rPr>
              <a:t> affixed to the </a:t>
            </a:r>
            <a:r>
              <a:rPr lang="tr-TR" dirty="0" err="1" smtClean="0">
                <a:solidFill>
                  <a:schemeClr val="tx1"/>
                </a:solidFill>
              </a:rPr>
              <a:t>children’s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skin with </a:t>
            </a:r>
            <a:r>
              <a:rPr lang="en-US" dirty="0">
                <a:solidFill>
                  <a:schemeClr val="tx1"/>
                </a:solidFill>
              </a:rPr>
              <a:t>double-sided tape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by the same physiotherapist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dirty="0" err="1"/>
              <a:t>A</a:t>
            </a:r>
            <a:r>
              <a:rPr lang="tr-TR" dirty="0" err="1" smtClean="0"/>
              <a:t>natomical</a:t>
            </a:r>
            <a:r>
              <a:rPr lang="tr-TR" dirty="0" smtClean="0"/>
              <a:t> </a:t>
            </a:r>
            <a:r>
              <a:rPr lang="tr-TR" dirty="0" err="1" smtClean="0"/>
              <a:t>landmarks</a:t>
            </a:r>
            <a:r>
              <a:rPr lang="tr-TR" dirty="0"/>
              <a:t> </a:t>
            </a:r>
            <a:r>
              <a:rPr lang="en-US" dirty="0" smtClean="0"/>
              <a:t>on </a:t>
            </a:r>
            <a:r>
              <a:rPr lang="en-US" dirty="0"/>
              <a:t>the </a:t>
            </a:r>
            <a:r>
              <a:rPr lang="en-US" dirty="0" smtClean="0"/>
              <a:t>pelvis</a:t>
            </a:r>
            <a:r>
              <a:rPr lang="tr-TR" dirty="0" smtClean="0"/>
              <a:t>, </a:t>
            </a:r>
            <a:r>
              <a:rPr lang="tr-TR" dirty="0" err="1" smtClean="0"/>
              <a:t>upper</a:t>
            </a:r>
            <a:r>
              <a:rPr lang="tr-TR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lower </a:t>
            </a:r>
            <a:r>
              <a:rPr lang="en-US" dirty="0" smtClean="0"/>
              <a:t>extremities</a:t>
            </a:r>
            <a:r>
              <a:rPr lang="tr-TR" dirty="0" smtClean="0"/>
              <a:t> </a:t>
            </a:r>
            <a:r>
              <a:rPr lang="tr-TR" dirty="0" err="1" smtClean="0"/>
              <a:t>were</a:t>
            </a:r>
            <a:r>
              <a:rPr lang="en-US" dirty="0" smtClean="0"/>
              <a:t> </a:t>
            </a:r>
            <a:r>
              <a:rPr lang="tr-TR" dirty="0" err="1"/>
              <a:t>selected</a:t>
            </a:r>
            <a:r>
              <a:rPr lang="tr-TR" dirty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en-US" dirty="0" smtClean="0"/>
              <a:t>using </a:t>
            </a:r>
            <a:r>
              <a:rPr lang="en-US" dirty="0"/>
              <a:t>the Helen </a:t>
            </a:r>
            <a:r>
              <a:rPr lang="en-US" dirty="0" smtClean="0"/>
              <a:t>Hayes</a:t>
            </a:r>
            <a:r>
              <a:rPr lang="tr-TR" dirty="0" smtClean="0"/>
              <a:t> Marker Set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8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Method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264554"/>
            <a:ext cx="8915400" cy="45144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/>
          </a:p>
          <a:p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Osprey</a:t>
            </a:r>
            <a:r>
              <a:rPr lang="tr-TR" dirty="0" smtClean="0"/>
              <a:t> </a:t>
            </a:r>
            <a:r>
              <a:rPr lang="tr-TR" dirty="0" err="1" smtClean="0"/>
              <a:t>Digital</a:t>
            </a:r>
            <a:r>
              <a:rPr lang="tr-TR" dirty="0" smtClean="0"/>
              <a:t> Real Time </a:t>
            </a:r>
            <a:r>
              <a:rPr lang="tr-TR" dirty="0" err="1" smtClean="0"/>
              <a:t>System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three</a:t>
            </a:r>
            <a:r>
              <a:rPr lang="en-GB" dirty="0" smtClean="0"/>
              <a:t> dimensional</a:t>
            </a:r>
            <a:r>
              <a:rPr lang="tr-TR" dirty="0" smtClean="0"/>
              <a:t> (3-D)</a:t>
            </a:r>
            <a:r>
              <a:rPr lang="en-GB" dirty="0" smtClean="0"/>
              <a:t> </a:t>
            </a:r>
            <a:r>
              <a:rPr lang="en-GB" dirty="0"/>
              <a:t>gait </a:t>
            </a:r>
            <a:r>
              <a:rPr lang="en-GB" dirty="0" smtClean="0"/>
              <a:t>analysis.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system</a:t>
            </a:r>
            <a:r>
              <a:rPr lang="tr-TR" dirty="0" smtClean="0"/>
              <a:t> </a:t>
            </a:r>
            <a:r>
              <a:rPr lang="tr-TR" dirty="0" err="1" smtClean="0"/>
              <a:t>consists</a:t>
            </a:r>
            <a:r>
              <a:rPr lang="tr-TR" dirty="0" smtClean="0"/>
              <a:t> of </a:t>
            </a:r>
            <a:r>
              <a:rPr lang="tr-TR" dirty="0" err="1" smtClean="0"/>
              <a:t>eight</a:t>
            </a:r>
            <a:r>
              <a:rPr lang="tr-TR" dirty="0" smtClean="0"/>
              <a:t>  </a:t>
            </a:r>
            <a:r>
              <a:rPr lang="tr-TR" dirty="0" err="1" smtClean="0"/>
              <a:t>Osprey</a:t>
            </a:r>
            <a:r>
              <a:rPr lang="tr-TR" dirty="0" smtClean="0"/>
              <a:t> </a:t>
            </a:r>
            <a:r>
              <a:rPr lang="tr-TR" dirty="0" err="1" smtClean="0"/>
              <a:t>camera</a:t>
            </a:r>
            <a:r>
              <a:rPr lang="tr-TR" dirty="0"/>
              <a:t> </a:t>
            </a:r>
            <a:r>
              <a:rPr lang="tr-TR" dirty="0" err="1" smtClean="0"/>
              <a:t>which</a:t>
            </a:r>
            <a:r>
              <a:rPr lang="tr-TR" dirty="0" smtClean="0"/>
              <a:t> </a:t>
            </a:r>
            <a:r>
              <a:rPr lang="tr-TR" dirty="0" err="1" smtClean="0"/>
              <a:t>were</a:t>
            </a:r>
            <a:r>
              <a:rPr lang="tr-TR" dirty="0" smtClean="0"/>
              <a:t> </a:t>
            </a:r>
            <a:r>
              <a:rPr lang="tr-TR" dirty="0" err="1" smtClean="0"/>
              <a:t>capable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image</a:t>
            </a:r>
            <a:r>
              <a:rPr lang="tr-TR" dirty="0" smtClean="0"/>
              <a:t> 245 </a:t>
            </a:r>
            <a:r>
              <a:rPr lang="tr-TR" dirty="0" err="1" smtClean="0"/>
              <a:t>frames</a:t>
            </a:r>
            <a:r>
              <a:rPr lang="tr-TR" dirty="0" smtClean="0"/>
              <a:t>/s.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 err="1"/>
              <a:t>Kinematic</a:t>
            </a:r>
            <a:r>
              <a:rPr lang="tr-TR" dirty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kinetic </a:t>
            </a:r>
            <a:r>
              <a:rPr lang="en-US" dirty="0"/>
              <a:t>data were </a:t>
            </a:r>
            <a:r>
              <a:rPr lang="en-US" dirty="0" err="1"/>
              <a:t>analysed</a:t>
            </a:r>
            <a:r>
              <a:rPr lang="en-US" dirty="0"/>
              <a:t> in the sagittal plane and normalized </a:t>
            </a:r>
            <a:r>
              <a:rPr lang="en-US" dirty="0" smtClean="0"/>
              <a:t>over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gait cycle using the </a:t>
            </a:r>
            <a:r>
              <a:rPr lang="tr-TR" dirty="0" err="1" smtClean="0"/>
              <a:t>Orthotrack</a:t>
            </a:r>
            <a:r>
              <a:rPr lang="en-US" dirty="0" smtClean="0"/>
              <a:t> Software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70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39" y="176926"/>
            <a:ext cx="4846009" cy="36000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063" y="176926"/>
            <a:ext cx="4838549" cy="36000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373" y="2780480"/>
            <a:ext cx="4846009" cy="3600000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122" y="1066800"/>
            <a:ext cx="6299814" cy="4680000"/>
          </a:xfrm>
          <a:prstGeom prst="rect">
            <a:avLst/>
          </a:prstGeom>
        </p:spPr>
      </p:pic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669186" y="2648858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Turkey Spastic Children </a:t>
            </a:r>
            <a:r>
              <a:rPr lang="en-US" dirty="0" smtClean="0">
                <a:solidFill>
                  <a:srgbClr val="FFFF00"/>
                </a:solidFill>
              </a:rPr>
              <a:t>Foundation</a:t>
            </a:r>
            <a:r>
              <a:rPr lang="tr-TR" dirty="0" smtClean="0">
                <a:solidFill>
                  <a:srgbClr val="FFFF00"/>
                </a:solidFill>
              </a:rPr>
              <a:t> </a:t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err="1" smtClean="0">
                <a:solidFill>
                  <a:srgbClr val="FFFF00"/>
                </a:solidFill>
              </a:rPr>
              <a:t>Gait</a:t>
            </a:r>
            <a:r>
              <a:rPr lang="tr-TR" dirty="0" smtClean="0">
                <a:solidFill>
                  <a:srgbClr val="FFFF00"/>
                </a:solidFill>
              </a:rPr>
              <a:t> Analysis </a:t>
            </a:r>
            <a:r>
              <a:rPr lang="tr-TR" dirty="0" err="1" smtClean="0">
                <a:solidFill>
                  <a:srgbClr val="FFFF00"/>
                </a:solidFill>
              </a:rPr>
              <a:t>Lab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517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Method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264555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  <a:p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err="1" smtClean="0">
                <a:solidFill>
                  <a:schemeClr val="tx1"/>
                </a:solidFill>
              </a:rPr>
              <a:t>After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twenty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nine </a:t>
            </a:r>
            <a:r>
              <a:rPr lang="tr-TR" dirty="0" err="1" smtClean="0">
                <a:solidFill>
                  <a:schemeClr val="tx1"/>
                </a:solidFill>
              </a:rPr>
              <a:t>markers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were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placed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and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3-D </a:t>
            </a:r>
            <a:r>
              <a:rPr lang="tr-TR" dirty="0" err="1">
                <a:solidFill>
                  <a:schemeClr val="tx1"/>
                </a:solidFill>
              </a:rPr>
              <a:t>gait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analysis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were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performed</a:t>
            </a:r>
            <a:r>
              <a:rPr lang="tr-TR" dirty="0" smtClean="0">
                <a:solidFill>
                  <a:schemeClr val="tx1"/>
                </a:solidFill>
              </a:rPr>
              <a:t>, </a:t>
            </a:r>
            <a:r>
              <a:rPr lang="tr-TR" dirty="0">
                <a:solidFill>
                  <a:schemeClr val="tx1"/>
                </a:solidFill>
              </a:rPr>
              <a:t>plantar </a:t>
            </a:r>
            <a:r>
              <a:rPr lang="tr-TR" dirty="0" err="1">
                <a:solidFill>
                  <a:schemeClr val="tx1"/>
                </a:solidFill>
              </a:rPr>
              <a:t>flexor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spasticity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was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ev</a:t>
            </a:r>
            <a:r>
              <a:rPr lang="tr-TR" dirty="0">
                <a:solidFill>
                  <a:schemeClr val="tx1"/>
                </a:solidFill>
              </a:rPr>
              <a:t>a</a:t>
            </a:r>
            <a:r>
              <a:rPr lang="en-US" dirty="0" err="1">
                <a:solidFill>
                  <a:schemeClr val="tx1"/>
                </a:solidFill>
              </a:rPr>
              <a:t>luated</a:t>
            </a:r>
            <a:r>
              <a:rPr lang="tr-TR" dirty="0">
                <a:solidFill>
                  <a:schemeClr val="tx1"/>
                </a:solidFill>
              </a:rPr>
              <a:t>  </a:t>
            </a:r>
            <a:r>
              <a:rPr lang="tr-TR" dirty="0" err="1">
                <a:solidFill>
                  <a:schemeClr val="tx1"/>
                </a:solidFill>
              </a:rPr>
              <a:t>with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Modified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Ashworth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err="1">
                <a:solidFill>
                  <a:schemeClr val="tx1"/>
                </a:solidFill>
              </a:rPr>
              <a:t>Scale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by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same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physiotherapist</a:t>
            </a:r>
            <a:r>
              <a:rPr lang="tr-TR" dirty="0">
                <a:solidFill>
                  <a:schemeClr val="tx1"/>
                </a:solidFill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9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Statistical Analysis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GB" dirty="0"/>
              <a:t>The correlation between plantar flexor spasticity and swing phase duration was analysed with </a:t>
            </a:r>
            <a:r>
              <a:rPr lang="en-GB" b="1" dirty="0"/>
              <a:t>Spearman </a:t>
            </a:r>
            <a:r>
              <a:rPr lang="en-US" b="1" dirty="0" smtClean="0"/>
              <a:t>Correlation</a:t>
            </a:r>
            <a:r>
              <a:rPr lang="tr-TR" b="1" dirty="0" smtClean="0"/>
              <a:t> </a:t>
            </a:r>
            <a:r>
              <a:rPr lang="en-GB" b="1" dirty="0" smtClean="0"/>
              <a:t>Test</a:t>
            </a:r>
            <a:r>
              <a:rPr lang="en-GB" dirty="0" smtClean="0"/>
              <a:t>.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 smtClean="0"/>
              <a:t>As </a:t>
            </a:r>
            <a:r>
              <a:rPr lang="tr-TR" dirty="0" err="1" smtClean="0"/>
              <a:t>statistical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</a:t>
            </a:r>
            <a:r>
              <a:rPr lang="tr-TR" dirty="0" err="1" smtClean="0"/>
              <a:t>programme</a:t>
            </a:r>
            <a:r>
              <a:rPr lang="tr-TR" dirty="0" smtClean="0"/>
              <a:t>,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/>
              <a:t>Statistical </a:t>
            </a:r>
            <a:r>
              <a:rPr lang="tr-TR" dirty="0" err="1"/>
              <a:t>Package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Sciences</a:t>
            </a:r>
            <a:r>
              <a:rPr lang="tr-TR" dirty="0"/>
              <a:t>” (SPSS) </a:t>
            </a:r>
            <a:r>
              <a:rPr lang="tr-TR" dirty="0" err="1"/>
              <a:t>Version</a:t>
            </a:r>
            <a:r>
              <a:rPr lang="tr-TR" dirty="0"/>
              <a:t> 11.5 (SPSS </a:t>
            </a:r>
            <a:r>
              <a:rPr lang="tr-TR" dirty="0" err="1"/>
              <a:t>inc</a:t>
            </a:r>
            <a:r>
              <a:rPr lang="tr-TR" dirty="0"/>
              <a:t>, Chicago, IL, ABD</a:t>
            </a:r>
            <a:r>
              <a:rPr lang="tr-TR" dirty="0" smtClean="0"/>
              <a:t>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014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Result</a:t>
            </a:r>
            <a:endParaRPr lang="tr-TR" dirty="0"/>
          </a:p>
        </p:txBody>
      </p:sp>
      <p:graphicFrame>
        <p:nvGraphicFramePr>
          <p:cNvPr id="4" name="Grafik 3"/>
          <p:cNvGraphicFramePr/>
          <p:nvPr>
            <p:extLst>
              <p:ext uri="{D42A27DB-BD31-4B8C-83A1-F6EECF244321}">
                <p14:modId xmlns:p14="http://schemas.microsoft.com/office/powerpoint/2010/main" val="2078014455"/>
              </p:ext>
            </p:extLst>
          </p:nvPr>
        </p:nvGraphicFramePr>
        <p:xfrm>
          <a:off x="1127760" y="1722120"/>
          <a:ext cx="5405120" cy="3845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İçerik Yer Tutucusu 2"/>
          <p:cNvSpPr>
            <a:spLocks noGrp="1"/>
          </p:cNvSpPr>
          <p:nvPr>
            <p:ph idx="1"/>
          </p:nvPr>
        </p:nvSpPr>
        <p:spPr>
          <a:xfrm>
            <a:off x="7306944" y="1477915"/>
            <a:ext cx="4197668" cy="452323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Duration</a:t>
            </a:r>
            <a:r>
              <a:rPr lang="tr-TR" dirty="0" smtClean="0"/>
              <a:t> of </a:t>
            </a:r>
            <a:r>
              <a:rPr lang="tr-TR" dirty="0"/>
              <a:t>t</a:t>
            </a:r>
            <a:r>
              <a:rPr lang="en-GB" dirty="0" smtClean="0"/>
              <a:t>he </a:t>
            </a:r>
            <a:r>
              <a:rPr lang="en-GB" dirty="0"/>
              <a:t>affected limb swing phase in gait cycle was, in average, </a:t>
            </a:r>
            <a:r>
              <a:rPr lang="en-GB" b="1" dirty="0"/>
              <a:t>57.19</a:t>
            </a:r>
            <a:r>
              <a:rPr lang="en-US" b="1" dirty="0"/>
              <a:t>±7,37% </a:t>
            </a:r>
            <a:r>
              <a:rPr lang="en-US" dirty="0"/>
              <a:t>in children with hemiplegic CP recruited </a:t>
            </a:r>
            <a:r>
              <a:rPr lang="en-US" dirty="0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en-US" dirty="0" smtClean="0"/>
              <a:t> </a:t>
            </a:r>
            <a:r>
              <a:rPr lang="en-US" dirty="0"/>
              <a:t>study.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en-GB" dirty="0" smtClean="0"/>
              <a:t>According </a:t>
            </a:r>
            <a:r>
              <a:rPr lang="en-GB" dirty="0"/>
              <a:t>to analysis, there was</a:t>
            </a:r>
            <a:r>
              <a:rPr lang="en-GB" b="1" dirty="0"/>
              <a:t> a positive statistically significant correlation </a:t>
            </a:r>
            <a:r>
              <a:rPr lang="en-GB" dirty="0" smtClean="0"/>
              <a:t>between </a:t>
            </a:r>
            <a:r>
              <a:rPr lang="en-GB" dirty="0"/>
              <a:t>plantar flexor spasticity and swing phase duration of affected </a:t>
            </a:r>
            <a:r>
              <a:rPr lang="en-GB" dirty="0" smtClean="0"/>
              <a:t>limb</a:t>
            </a:r>
            <a:r>
              <a:rPr lang="tr-TR" dirty="0" smtClean="0"/>
              <a:t> </a:t>
            </a:r>
            <a:r>
              <a:rPr lang="en-GB" b="1" dirty="0" smtClean="0"/>
              <a:t>(</a:t>
            </a:r>
            <a:r>
              <a:rPr lang="en-GB" b="1" dirty="0"/>
              <a:t>p:0,011</a:t>
            </a:r>
            <a:r>
              <a:rPr lang="en-GB" b="1" dirty="0" smtClean="0"/>
              <a:t>)</a:t>
            </a:r>
            <a:r>
              <a:rPr lang="tr-TR" b="1" dirty="0"/>
              <a:t> (</a:t>
            </a:r>
            <a:r>
              <a:rPr lang="tr-TR" b="1" smtClean="0"/>
              <a:t>rho=0,554</a:t>
            </a:r>
            <a:r>
              <a:rPr lang="tr-TR" b="1" dirty="0" smtClean="0"/>
              <a:t>)</a:t>
            </a:r>
            <a:r>
              <a:rPr lang="en-GB" dirty="0" smtClean="0"/>
              <a:t>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744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Discussion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As </a:t>
            </a:r>
            <a:r>
              <a:rPr lang="tr-TR" dirty="0" err="1" smtClean="0"/>
              <a:t>hypothesized</a:t>
            </a:r>
            <a:r>
              <a:rPr lang="tr-TR" dirty="0"/>
              <a:t>,</a:t>
            </a:r>
            <a:r>
              <a:rPr lang="en-US" dirty="0" smtClean="0"/>
              <a:t> </a:t>
            </a:r>
            <a:r>
              <a:rPr lang="en-US" dirty="0"/>
              <a:t>asymmetrical limb loading due to plantar flexor spasticity caused alteration of proportion of gait cycle phases. The body weight was mainly supported by unaffected lower limb in hemiplegic CP </a:t>
            </a:r>
            <a:r>
              <a:rPr lang="en-US" dirty="0" smtClean="0"/>
              <a:t>and thus</a:t>
            </a:r>
            <a:r>
              <a:rPr lang="en-US" dirty="0"/>
              <a:t>, it took longer time to transfer the body weight from unaffected side to affected </a:t>
            </a:r>
            <a:r>
              <a:rPr lang="en-US" dirty="0" smtClean="0"/>
              <a:t>side</a:t>
            </a:r>
            <a:r>
              <a:rPr lang="tr-TR" dirty="0" smtClean="0"/>
              <a:t>. </a:t>
            </a:r>
            <a:r>
              <a:rPr lang="en-US" dirty="0"/>
              <a:t>This is consistent with the data published by </a:t>
            </a:r>
            <a:r>
              <a:rPr lang="en-US" dirty="0" err="1"/>
              <a:t>Bensoussan</a:t>
            </a:r>
            <a:r>
              <a:rPr lang="en-US" dirty="0"/>
              <a:t> et al</a:t>
            </a:r>
            <a:r>
              <a:rPr lang="en-US" dirty="0" smtClean="0"/>
              <a:t>.</a:t>
            </a:r>
            <a:r>
              <a:rPr lang="tr-TR" dirty="0" smtClean="0"/>
              <a:t> (2006)</a:t>
            </a:r>
            <a:r>
              <a:rPr lang="en-US" dirty="0" smtClean="0"/>
              <a:t> </a:t>
            </a:r>
            <a:r>
              <a:rPr lang="en-US" dirty="0"/>
              <a:t>and Stackhouse et </a:t>
            </a:r>
            <a:r>
              <a:rPr lang="en-US" dirty="0" smtClean="0"/>
              <a:t>al</a:t>
            </a:r>
            <a:r>
              <a:rPr lang="tr-TR" dirty="0" smtClean="0"/>
              <a:t> (2007)</a:t>
            </a:r>
            <a:r>
              <a:rPr lang="en-US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6877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4447032"/>
            <a:ext cx="8915400" cy="37776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en-US" dirty="0" smtClean="0"/>
              <a:t>reported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there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a </a:t>
            </a:r>
            <a:r>
              <a:rPr lang="en-US" dirty="0" smtClean="0"/>
              <a:t>reduced </a:t>
            </a:r>
            <a:r>
              <a:rPr lang="en-US" dirty="0"/>
              <a:t>lateral shifting of the </a:t>
            </a:r>
            <a:r>
              <a:rPr lang="en-US" dirty="0" smtClean="0"/>
              <a:t>COP</a:t>
            </a:r>
            <a:r>
              <a:rPr lang="tr-TR" dirty="0" smtClean="0"/>
              <a:t> </a:t>
            </a:r>
            <a:r>
              <a:rPr lang="tr-TR" dirty="0" err="1" smtClean="0"/>
              <a:t>due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plantar </a:t>
            </a:r>
            <a:r>
              <a:rPr lang="tr-TR" dirty="0" err="1" smtClean="0"/>
              <a:t>flexor</a:t>
            </a:r>
            <a:r>
              <a:rPr lang="tr-TR" dirty="0" smtClean="0"/>
              <a:t> </a:t>
            </a:r>
            <a:r>
              <a:rPr lang="tr-TR" dirty="0" err="1" smtClean="0"/>
              <a:t>spasticity</a:t>
            </a:r>
            <a:r>
              <a:rPr lang="tr-TR" dirty="0" smtClean="0"/>
              <a:t> in </a:t>
            </a:r>
            <a:r>
              <a:rPr lang="tr-TR" dirty="0" err="1" smtClean="0"/>
              <a:t>children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hemiplegic</a:t>
            </a:r>
            <a:r>
              <a:rPr lang="tr-TR" dirty="0" smtClean="0"/>
              <a:t> CP. </a:t>
            </a:r>
            <a:r>
              <a:rPr lang="en-US" dirty="0" smtClean="0"/>
              <a:t>This </a:t>
            </a:r>
            <a:r>
              <a:rPr lang="en-US" dirty="0"/>
              <a:t>lateral </a:t>
            </a:r>
            <a:r>
              <a:rPr lang="en-US" dirty="0" smtClean="0"/>
              <a:t>shift</a:t>
            </a:r>
            <a:r>
              <a:rPr lang="tr-TR" dirty="0" smtClean="0"/>
              <a:t> </a:t>
            </a:r>
            <a:r>
              <a:rPr lang="en-US" dirty="0" smtClean="0"/>
              <a:t>reduction </a:t>
            </a:r>
            <a:r>
              <a:rPr lang="en-US" dirty="0"/>
              <a:t>was related </a:t>
            </a:r>
            <a:r>
              <a:rPr lang="en-US" dirty="0" smtClean="0"/>
              <a:t>to </a:t>
            </a:r>
            <a:r>
              <a:rPr lang="en-US" dirty="0"/>
              <a:t>load the </a:t>
            </a:r>
            <a:r>
              <a:rPr lang="en-US" dirty="0" smtClean="0"/>
              <a:t>less</a:t>
            </a:r>
            <a:r>
              <a:rPr lang="tr-TR" dirty="0" smtClean="0"/>
              <a:t> </a:t>
            </a:r>
            <a:r>
              <a:rPr lang="en-US" dirty="0" smtClean="0"/>
              <a:t>affected </a:t>
            </a:r>
            <a:r>
              <a:rPr lang="en-US" dirty="0"/>
              <a:t>limb more than the more affected </a:t>
            </a:r>
            <a:r>
              <a:rPr lang="en-US" dirty="0" smtClean="0"/>
              <a:t>limb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1" y="1371346"/>
            <a:ext cx="8391669" cy="246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5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3820026"/>
            <a:ext cx="8854440" cy="37776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en-US" dirty="0" smtClean="0"/>
              <a:t>suggested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t</a:t>
            </a:r>
            <a:r>
              <a:rPr lang="en-US" dirty="0" smtClean="0"/>
              <a:t>he </a:t>
            </a:r>
            <a:r>
              <a:rPr lang="en-US" dirty="0"/>
              <a:t>lack of equilibrium in the hemiplegic limb </a:t>
            </a:r>
            <a:r>
              <a:rPr lang="tr-TR" dirty="0" err="1" smtClean="0"/>
              <a:t>also</a:t>
            </a:r>
            <a:r>
              <a:rPr lang="tr-TR" dirty="0" smtClean="0"/>
              <a:t> </a:t>
            </a:r>
            <a:r>
              <a:rPr lang="en-US" dirty="0" smtClean="0"/>
              <a:t>required </a:t>
            </a:r>
            <a:r>
              <a:rPr lang="en-US" dirty="0"/>
              <a:t>more time to transfer the body weight onto the affected </a:t>
            </a:r>
            <a:r>
              <a:rPr lang="en-US" dirty="0" smtClean="0"/>
              <a:t>side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 </a:t>
            </a:r>
            <a:r>
              <a:rPr lang="tr-TR" dirty="0" smtClean="0"/>
              <a:t>I</a:t>
            </a:r>
            <a:r>
              <a:rPr lang="en-US" dirty="0" smtClean="0"/>
              <a:t>n </a:t>
            </a:r>
            <a:r>
              <a:rPr lang="en-US" dirty="0"/>
              <a:t>other </a:t>
            </a:r>
            <a:r>
              <a:rPr lang="en-US" dirty="0" smtClean="0"/>
              <a:t>words</a:t>
            </a:r>
            <a:r>
              <a:rPr lang="tr-TR" dirty="0" smtClean="0"/>
              <a:t>,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en-US" dirty="0" smtClean="0"/>
              <a:t>expression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en-US" dirty="0" err="1" smtClean="0"/>
              <a:t>releated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en-US" dirty="0" smtClean="0"/>
              <a:t>prolonged </a:t>
            </a:r>
            <a:r>
              <a:rPr lang="en-US" dirty="0"/>
              <a:t>swing phase</a:t>
            </a:r>
            <a:r>
              <a:rPr lang="en-US" dirty="0" smtClean="0"/>
              <a:t>.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1254760"/>
            <a:ext cx="8854440" cy="184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7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Conclusion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GB" dirty="0"/>
              <a:t>This asymmetrical limb loading should be took into account while planning rehabilitation programme and also the exercise should be done to gain symmetrical limb loading</a:t>
            </a:r>
            <a:r>
              <a:rPr lang="en-GB" dirty="0" smtClean="0"/>
              <a:t>.</a:t>
            </a:r>
            <a:r>
              <a:rPr lang="tr-TR" dirty="0" smtClean="0"/>
              <a:t> </a:t>
            </a:r>
            <a:r>
              <a:rPr lang="tr-TR" dirty="0" err="1" smtClean="0"/>
              <a:t>Thus</a:t>
            </a:r>
            <a:r>
              <a:rPr lang="tr-TR" dirty="0" smtClean="0"/>
              <a:t>, </a:t>
            </a:r>
            <a:r>
              <a:rPr lang="tr-TR" dirty="0" err="1" smtClean="0"/>
              <a:t>we</a:t>
            </a:r>
            <a:r>
              <a:rPr lang="tr-TR" dirty="0" smtClean="0"/>
              <a:t> can </a:t>
            </a:r>
            <a:r>
              <a:rPr lang="tr-TR" dirty="0" err="1" smtClean="0"/>
              <a:t>remedy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duration</a:t>
            </a:r>
            <a:r>
              <a:rPr lang="tr-TR" dirty="0" smtClean="0"/>
              <a:t> </a:t>
            </a:r>
            <a:r>
              <a:rPr lang="tr-TR" dirty="0" err="1" smtClean="0"/>
              <a:t>gait</a:t>
            </a:r>
            <a:r>
              <a:rPr lang="tr-TR" dirty="0" smtClean="0"/>
              <a:t> </a:t>
            </a:r>
            <a:r>
              <a:rPr lang="tr-TR" dirty="0" err="1" smtClean="0"/>
              <a:t>phases</a:t>
            </a:r>
            <a:r>
              <a:rPr lang="tr-TR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 err="1" smtClean="0"/>
              <a:t>Also</a:t>
            </a:r>
            <a:r>
              <a:rPr lang="tr-TR" dirty="0"/>
              <a:t> </a:t>
            </a:r>
            <a:r>
              <a:rPr lang="tr-TR" dirty="0" smtClean="0"/>
              <a:t>l</a:t>
            </a:r>
            <a:r>
              <a:rPr lang="en-GB" dirty="0" err="1" smtClean="0"/>
              <a:t>ong</a:t>
            </a:r>
            <a:r>
              <a:rPr lang="en-GB" dirty="0" smtClean="0"/>
              <a:t> </a:t>
            </a:r>
            <a:r>
              <a:rPr lang="en-GB" dirty="0"/>
              <a:t>term follow-up will give an opportunity to determine secondary problems of this situation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en-GB" dirty="0" smtClean="0"/>
              <a:t>future</a:t>
            </a:r>
            <a:r>
              <a:rPr lang="en-GB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8341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365" y="111760"/>
            <a:ext cx="4746490" cy="6597622"/>
          </a:xfrm>
        </p:spPr>
      </p:pic>
      <p:sp>
        <p:nvSpPr>
          <p:cNvPr id="5" name="Metin kutusu 4"/>
          <p:cNvSpPr txBox="1"/>
          <p:nvPr/>
        </p:nvSpPr>
        <p:spPr>
          <a:xfrm>
            <a:off x="6265946" y="3097734"/>
            <a:ext cx="5621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 smtClean="0"/>
              <a:t>History</a:t>
            </a:r>
            <a:r>
              <a:rPr lang="tr-TR" sz="2400" b="1" dirty="0" smtClean="0"/>
              <a:t> is not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duty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politicians</a:t>
            </a:r>
            <a:r>
              <a:rPr lang="tr-TR" sz="2400" b="1" dirty="0" smtClean="0"/>
              <a:t>. </a:t>
            </a:r>
            <a:endParaRPr lang="tr-TR" sz="2400" b="1" dirty="0"/>
          </a:p>
        </p:txBody>
      </p:sp>
      <p:sp>
        <p:nvSpPr>
          <p:cNvPr id="6" name="Metin kutusu 5"/>
          <p:cNvSpPr txBox="1"/>
          <p:nvPr/>
        </p:nvSpPr>
        <p:spPr>
          <a:xfrm>
            <a:off x="7120773" y="5963920"/>
            <a:ext cx="391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i="1" dirty="0">
                <a:solidFill>
                  <a:srgbClr val="002060"/>
                </a:solidFill>
              </a:rPr>
              <a:t>f</a:t>
            </a:r>
            <a:r>
              <a:rPr lang="tr-TR" sz="2000" i="1" dirty="0" smtClean="0">
                <a:solidFill>
                  <a:srgbClr val="002060"/>
                </a:solidFill>
              </a:rPr>
              <a:t>zt.orhanozturk@gmail.com</a:t>
            </a:r>
            <a:endParaRPr lang="tr-TR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7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926</TotalTime>
  <Words>729</Words>
  <Application>Microsoft Office PowerPoint</Application>
  <PresentationFormat>Geniş ekran</PresentationFormat>
  <Paragraphs>68</Paragraphs>
  <Slides>16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Courier New</vt:lpstr>
      <vt:lpstr>Wingdings 3</vt:lpstr>
      <vt:lpstr>Duman</vt:lpstr>
      <vt:lpstr>The Relationship Between Plantar Flexor Spasticity and Swing Phase of Gait Cycle in Children with Hemiplegic Cerebral Palsy</vt:lpstr>
      <vt:lpstr>Background </vt:lpstr>
      <vt:lpstr>Background </vt:lpstr>
      <vt:lpstr>Purpose</vt:lpstr>
      <vt:lpstr>Participants </vt:lpstr>
      <vt:lpstr>Method </vt:lpstr>
      <vt:lpstr>Method </vt:lpstr>
      <vt:lpstr>Turkey Spastic Children Foundation  Gait Analysis Lab </vt:lpstr>
      <vt:lpstr>Method </vt:lpstr>
      <vt:lpstr>Statistical Analysis</vt:lpstr>
      <vt:lpstr>Result</vt:lpstr>
      <vt:lpstr>Discussion</vt:lpstr>
      <vt:lpstr>PowerPoint Sunusu</vt:lpstr>
      <vt:lpstr>PowerPoint Sunusu</vt:lpstr>
      <vt:lpstr>Conclusion 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Relationship Between Plantar Flexor Spasticity and Swing Phase of Gait Cycle in Children with Hemiplegic Cerebral Palsy</dc:title>
  <dc:creator>ORHAN PC</dc:creator>
  <cp:lastModifiedBy>ORHAN PC</cp:lastModifiedBy>
  <cp:revision>62</cp:revision>
  <dcterms:created xsi:type="dcterms:W3CDTF">2016-06-01T08:30:07Z</dcterms:created>
  <dcterms:modified xsi:type="dcterms:W3CDTF">2016-06-07T00:02:43Z</dcterms:modified>
</cp:coreProperties>
</file>