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charts/chart3.xml" ContentType="application/vnd.openxmlformats-officedocument.drawingml.chart+xml"/>
  <Override PartName="/ppt/charts/chart4.xml" ContentType="application/vnd.openxmlformats-officedocument.drawingml.chart+xml"/>
  <Override PartName="/customXml/itemProps4.xml" ContentType="application/vnd.openxmlformats-officedocument.customXml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5"/>
    <p:sldMasterId id="2147483710" r:id="rId6"/>
  </p:sldMasterIdLst>
  <p:notesMasterIdLst>
    <p:notesMasterId r:id="rId39"/>
  </p:notesMasterIdLst>
  <p:handoutMasterIdLst>
    <p:handoutMasterId r:id="rId40"/>
  </p:handoutMasterIdLst>
  <p:sldIdLst>
    <p:sldId id="267" r:id="rId7"/>
    <p:sldId id="280" r:id="rId8"/>
    <p:sldId id="283" r:id="rId9"/>
    <p:sldId id="294" r:id="rId10"/>
    <p:sldId id="257" r:id="rId11"/>
    <p:sldId id="268" r:id="rId12"/>
    <p:sldId id="281" r:id="rId13"/>
    <p:sldId id="284" r:id="rId14"/>
    <p:sldId id="296" r:id="rId15"/>
    <p:sldId id="297" r:id="rId16"/>
    <p:sldId id="299" r:id="rId17"/>
    <p:sldId id="298" r:id="rId18"/>
    <p:sldId id="260" r:id="rId19"/>
    <p:sldId id="272" r:id="rId20"/>
    <p:sldId id="304" r:id="rId21"/>
    <p:sldId id="274" r:id="rId22"/>
    <p:sldId id="275" r:id="rId23"/>
    <p:sldId id="285" r:id="rId24"/>
    <p:sldId id="277" r:id="rId25"/>
    <p:sldId id="276" r:id="rId26"/>
    <p:sldId id="300" r:id="rId27"/>
    <p:sldId id="301" r:id="rId28"/>
    <p:sldId id="303" r:id="rId29"/>
    <p:sldId id="292" r:id="rId30"/>
    <p:sldId id="279" r:id="rId31"/>
    <p:sldId id="295" r:id="rId32"/>
    <p:sldId id="293" r:id="rId33"/>
    <p:sldId id="258" r:id="rId34"/>
    <p:sldId id="286" r:id="rId35"/>
    <p:sldId id="288" r:id="rId36"/>
    <p:sldId id="289" r:id="rId37"/>
    <p:sldId id="290" r:id="rId38"/>
  </p:sldIdLst>
  <p:sldSz cx="9144000" cy="6858000" type="screen4x3"/>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33FF"/>
    <a:srgbClr val="00407A"/>
    <a:srgbClr val="080808"/>
    <a:srgbClr val="00FF00"/>
    <a:srgbClr val="116E8A"/>
    <a:srgbClr val="1D8DB0"/>
    <a:srgbClr val="147694"/>
    <a:srgbClr val="177E9D"/>
    <a:srgbClr val="86BCE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71" autoAdjust="0"/>
    <p:restoredTop sz="94656" autoAdjust="0"/>
  </p:normalViewPr>
  <p:slideViewPr>
    <p:cSldViewPr snapToObjects="1" showGuides="1">
      <p:cViewPr varScale="1">
        <p:scale>
          <a:sx n="69" d="100"/>
          <a:sy n="69" d="100"/>
        </p:scale>
        <p:origin x="-1434" y="-102"/>
      </p:cViewPr>
      <p:guideLst>
        <p:guide orient="horz" pos="3294"/>
        <p:guide pos="5602"/>
      </p:guideLst>
    </p:cSldViewPr>
  </p:slideViewPr>
  <p:outlineViewPr>
    <p:cViewPr>
      <p:scale>
        <a:sx n="33" d="100"/>
        <a:sy n="33" d="100"/>
      </p:scale>
      <p:origin x="0" y="0"/>
    </p:cViewPr>
  </p:outlineViewPr>
  <p:notesTextViewPr>
    <p:cViewPr>
      <p:scale>
        <a:sx n="1" d="1"/>
        <a:sy n="1" d="1"/>
      </p:scale>
      <p:origin x="0" y="0"/>
    </p:cViewPr>
  </p:notesTextViewPr>
  <p:notesViewPr>
    <p:cSldViewPr snapToObjects="1" showGuides="1">
      <p:cViewPr varScale="1">
        <p:scale>
          <a:sx n="73" d="100"/>
          <a:sy n="73" d="100"/>
        </p:scale>
        <p:origin x="-2028" y="-9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peter\Desktop\CMIP5-data\Analysing_Obs_Control_Historical.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peter\Desktop\CMIP5-data\Analysing_Obs_Control_Historical.xls"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Publishing_JOURNALS\Paper_Charles\Climate%20and%20IDF\NEW%20STRATEGY\COMPILATIONS\To%20Willems%202\Comparing%20statistics.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D:\Publishing_JOURNALS\Paper_Charles\Climate%20and%20IDF\NEW%20STRATEGY\COMPILATIONS\To%20Willems%202\Comparing%20statisti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lang="en-US"/>
            </a:pPr>
            <a:r>
              <a:rPr lang="en-US" dirty="0"/>
              <a:t>a) </a:t>
            </a:r>
            <a:r>
              <a:rPr lang="en-US" dirty="0" smtClean="0"/>
              <a:t>Station 3- </a:t>
            </a:r>
            <a:r>
              <a:rPr lang="en-US" b="1" u="sng" dirty="0" smtClean="0"/>
              <a:t>CMIP3</a:t>
            </a:r>
            <a:endParaRPr lang="en-US" b="1" u="sng" dirty="0"/>
          </a:p>
        </c:rich>
      </c:tx>
      <c:layout>
        <c:manualLayout>
          <c:xMode val="edge"/>
          <c:yMode val="edge"/>
          <c:x val="0.17938108208334941"/>
          <c:y val="1.190281898765186E-2"/>
        </c:manualLayout>
      </c:layout>
      <c:overlay val="1"/>
    </c:title>
    <c:plotArea>
      <c:layout>
        <c:manualLayout>
          <c:layoutTarget val="inner"/>
          <c:xMode val="edge"/>
          <c:yMode val="edge"/>
          <c:x val="0.1651702310538351"/>
          <c:y val="4.1105278506853277E-2"/>
          <c:w val="0.52792119503903989"/>
          <c:h val="0.80546641251633688"/>
        </c:manualLayout>
      </c:layout>
      <c:scatterChart>
        <c:scatterStyle val="lineMarker"/>
        <c:ser>
          <c:idx val="1"/>
          <c:order val="0"/>
          <c:tx>
            <c:strRef>
              <c:f>Ruvyironza!$CW$1</c:f>
              <c:strCache>
                <c:ptCount val="1"/>
                <c:pt idx="0">
                  <c:v>AOM_R1</c:v>
                </c:pt>
              </c:strCache>
            </c:strRef>
          </c:tx>
          <c:spPr>
            <a:ln w="28575">
              <a:noFill/>
            </a:ln>
          </c:spPr>
          <c:marker>
            <c:symbol val="square"/>
            <c:size val="5"/>
            <c:spPr>
              <a:noFill/>
              <a:ln>
                <a:solidFill>
                  <a:sysClr val="windowText" lastClr="000000"/>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Ruvyironza!$CW$2:$CW$31</c:f>
              <c:numCache>
                <c:formatCode>General</c:formatCode>
                <c:ptCount val="30"/>
                <c:pt idx="0">
                  <c:v>15.7105</c:v>
                </c:pt>
                <c:pt idx="1">
                  <c:v>15.6098</c:v>
                </c:pt>
                <c:pt idx="2">
                  <c:v>15.5662</c:v>
                </c:pt>
                <c:pt idx="3">
                  <c:v>15.405100000000004</c:v>
                </c:pt>
                <c:pt idx="4">
                  <c:v>15.376600000000007</c:v>
                </c:pt>
                <c:pt idx="5">
                  <c:v>15.354100000000004</c:v>
                </c:pt>
                <c:pt idx="6">
                  <c:v>15.293100000000001</c:v>
                </c:pt>
                <c:pt idx="7">
                  <c:v>15.166500000000006</c:v>
                </c:pt>
                <c:pt idx="8">
                  <c:v>14.679</c:v>
                </c:pt>
                <c:pt idx="9">
                  <c:v>14.4762</c:v>
                </c:pt>
                <c:pt idx="10">
                  <c:v>14.360800000000006</c:v>
                </c:pt>
                <c:pt idx="11">
                  <c:v>14.2262</c:v>
                </c:pt>
                <c:pt idx="12">
                  <c:v>14.1935</c:v>
                </c:pt>
                <c:pt idx="13">
                  <c:v>14.182</c:v>
                </c:pt>
                <c:pt idx="14">
                  <c:v>14.0421</c:v>
                </c:pt>
                <c:pt idx="15">
                  <c:v>14.0305</c:v>
                </c:pt>
                <c:pt idx="16">
                  <c:v>13.9473</c:v>
                </c:pt>
                <c:pt idx="17">
                  <c:v>13.6791</c:v>
                </c:pt>
                <c:pt idx="18">
                  <c:v>13.652000000000006</c:v>
                </c:pt>
                <c:pt idx="19">
                  <c:v>13.475400000000008</c:v>
                </c:pt>
                <c:pt idx="20">
                  <c:v>13.437200000000001</c:v>
                </c:pt>
                <c:pt idx="21">
                  <c:v>13.4178</c:v>
                </c:pt>
                <c:pt idx="22">
                  <c:v>12.6355</c:v>
                </c:pt>
                <c:pt idx="23">
                  <c:v>12.607100000000001</c:v>
                </c:pt>
                <c:pt idx="24">
                  <c:v>12.5946</c:v>
                </c:pt>
                <c:pt idx="25">
                  <c:v>12.492700000000006</c:v>
                </c:pt>
                <c:pt idx="26">
                  <c:v>12.469700000000007</c:v>
                </c:pt>
                <c:pt idx="27">
                  <c:v>11.832100000000002</c:v>
                </c:pt>
                <c:pt idx="28">
                  <c:v>11.571200000000001</c:v>
                </c:pt>
                <c:pt idx="29">
                  <c:v>11.303500000000007</c:v>
                </c:pt>
              </c:numCache>
            </c:numRef>
          </c:yVal>
        </c:ser>
        <c:ser>
          <c:idx val="2"/>
          <c:order val="1"/>
          <c:tx>
            <c:strRef>
              <c:f>Ruvyironza!$CX$1</c:f>
              <c:strCache>
                <c:ptCount val="1"/>
                <c:pt idx="0">
                  <c:v>BCM2.0_R1</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Ruvyironza!$CX$2:$CX$31</c:f>
              <c:numCache>
                <c:formatCode>General</c:formatCode>
                <c:ptCount val="30"/>
                <c:pt idx="0">
                  <c:v>62.023900000000012</c:v>
                </c:pt>
                <c:pt idx="1">
                  <c:v>38.284400000000005</c:v>
                </c:pt>
                <c:pt idx="2">
                  <c:v>38.161100000000012</c:v>
                </c:pt>
                <c:pt idx="3">
                  <c:v>37.507899999999999</c:v>
                </c:pt>
                <c:pt idx="4">
                  <c:v>35.933700000000002</c:v>
                </c:pt>
                <c:pt idx="5">
                  <c:v>35.831400000000002</c:v>
                </c:pt>
                <c:pt idx="6">
                  <c:v>34.027500000000003</c:v>
                </c:pt>
                <c:pt idx="7">
                  <c:v>33.454499999999996</c:v>
                </c:pt>
                <c:pt idx="8">
                  <c:v>32.9268</c:v>
                </c:pt>
                <c:pt idx="9">
                  <c:v>30.6495</c:v>
                </c:pt>
                <c:pt idx="10">
                  <c:v>28.956900000000001</c:v>
                </c:pt>
                <c:pt idx="11">
                  <c:v>27.998399999999979</c:v>
                </c:pt>
                <c:pt idx="12">
                  <c:v>25.359100000000005</c:v>
                </c:pt>
                <c:pt idx="13">
                  <c:v>24.617500000000014</c:v>
                </c:pt>
                <c:pt idx="14">
                  <c:v>24.48119999999998</c:v>
                </c:pt>
                <c:pt idx="15">
                  <c:v>23.937899999999999</c:v>
                </c:pt>
                <c:pt idx="16">
                  <c:v>23.8992</c:v>
                </c:pt>
                <c:pt idx="17">
                  <c:v>22.265499999999971</c:v>
                </c:pt>
                <c:pt idx="18">
                  <c:v>21.39</c:v>
                </c:pt>
                <c:pt idx="19">
                  <c:v>16.672599999999989</c:v>
                </c:pt>
                <c:pt idx="20">
                  <c:v>15.2653</c:v>
                </c:pt>
                <c:pt idx="21">
                  <c:v>13.716100000000001</c:v>
                </c:pt>
                <c:pt idx="22">
                  <c:v>10.7226</c:v>
                </c:pt>
                <c:pt idx="23">
                  <c:v>10.229433333333334</c:v>
                </c:pt>
                <c:pt idx="24">
                  <c:v>9.7362666666666655</c:v>
                </c:pt>
                <c:pt idx="25">
                  <c:v>9.2430999999999983</c:v>
                </c:pt>
                <c:pt idx="26">
                  <c:v>9.0659750000000017</c:v>
                </c:pt>
                <c:pt idx="27">
                  <c:v>8.8888500000000015</c:v>
                </c:pt>
                <c:pt idx="28">
                  <c:v>8.7117249999999977</c:v>
                </c:pt>
                <c:pt idx="29">
                  <c:v>8.5346000000000011</c:v>
                </c:pt>
              </c:numCache>
            </c:numRef>
          </c:yVal>
        </c:ser>
        <c:ser>
          <c:idx val="3"/>
          <c:order val="2"/>
          <c:tx>
            <c:strRef>
              <c:f>Ruvyironza!$CY$1</c:f>
              <c:strCache>
                <c:ptCount val="1"/>
                <c:pt idx="0">
                  <c:v>CGT47_R1</c:v>
                </c:pt>
              </c:strCache>
            </c:strRef>
          </c:tx>
          <c:spPr>
            <a:ln w="28575">
              <a:noFill/>
            </a:ln>
          </c:spPr>
          <c:marker>
            <c:symbol val="x"/>
            <c:size val="6"/>
            <c:spPr>
              <a:ln>
                <a:solidFill>
                  <a:schemeClr val="accent6">
                    <a:lumMod val="50000"/>
                  </a:schemeClr>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Ruvyironza!$CY$2:$CY$31</c:f>
              <c:numCache>
                <c:formatCode>General</c:formatCode>
                <c:ptCount val="30"/>
                <c:pt idx="0">
                  <c:v>114.18879999999994</c:v>
                </c:pt>
                <c:pt idx="1">
                  <c:v>103.1609</c:v>
                </c:pt>
                <c:pt idx="2">
                  <c:v>95.495900000000006</c:v>
                </c:pt>
                <c:pt idx="3">
                  <c:v>95.3566</c:v>
                </c:pt>
                <c:pt idx="4">
                  <c:v>93.133099999999999</c:v>
                </c:pt>
                <c:pt idx="5">
                  <c:v>89.0685</c:v>
                </c:pt>
                <c:pt idx="6">
                  <c:v>87.9221</c:v>
                </c:pt>
                <c:pt idx="7">
                  <c:v>87.853899999999982</c:v>
                </c:pt>
                <c:pt idx="8">
                  <c:v>87.185699999999983</c:v>
                </c:pt>
                <c:pt idx="9">
                  <c:v>85.808999999999983</c:v>
                </c:pt>
                <c:pt idx="10">
                  <c:v>84.027299999999997</c:v>
                </c:pt>
                <c:pt idx="11">
                  <c:v>81.748500000000007</c:v>
                </c:pt>
                <c:pt idx="12">
                  <c:v>79.5732</c:v>
                </c:pt>
                <c:pt idx="13">
                  <c:v>79.147900000000007</c:v>
                </c:pt>
                <c:pt idx="14">
                  <c:v>78.190899999999999</c:v>
                </c:pt>
                <c:pt idx="15">
                  <c:v>74.171300000000002</c:v>
                </c:pt>
                <c:pt idx="16">
                  <c:v>73.060100000000006</c:v>
                </c:pt>
                <c:pt idx="17">
                  <c:v>72.166499999999999</c:v>
                </c:pt>
                <c:pt idx="18">
                  <c:v>71.387100000000004</c:v>
                </c:pt>
                <c:pt idx="19">
                  <c:v>68.175899999999942</c:v>
                </c:pt>
                <c:pt idx="20">
                  <c:v>68.078999999999979</c:v>
                </c:pt>
                <c:pt idx="21">
                  <c:v>66.334900000000005</c:v>
                </c:pt>
                <c:pt idx="22">
                  <c:v>66.078699999999998</c:v>
                </c:pt>
                <c:pt idx="23">
                  <c:v>65.712900000000005</c:v>
                </c:pt>
                <c:pt idx="24">
                  <c:v>64.374299999999991</c:v>
                </c:pt>
                <c:pt idx="25">
                  <c:v>59.764200000000002</c:v>
                </c:pt>
                <c:pt idx="26">
                  <c:v>57.649900000000002</c:v>
                </c:pt>
                <c:pt idx="27">
                  <c:v>57.232900000000029</c:v>
                </c:pt>
                <c:pt idx="28">
                  <c:v>54.607800000000005</c:v>
                </c:pt>
                <c:pt idx="29">
                  <c:v>52.940300000000001</c:v>
                </c:pt>
              </c:numCache>
            </c:numRef>
          </c:yVal>
        </c:ser>
        <c:ser>
          <c:idx val="4"/>
          <c:order val="3"/>
          <c:tx>
            <c:strRef>
              <c:f>Ruvyironza!$CZ$1</c:f>
              <c:strCache>
                <c:ptCount val="1"/>
                <c:pt idx="0">
                  <c:v>CGT47_R2</c:v>
                </c:pt>
              </c:strCache>
            </c:strRef>
          </c:tx>
          <c:spPr>
            <a:ln w="28575">
              <a:noFill/>
            </a:ln>
          </c:spPr>
          <c:marker>
            <c:symbol val="star"/>
            <c:size val="5"/>
            <c:spPr>
              <a:ln w="15875">
                <a:solidFill>
                  <a:srgbClr val="0000FF"/>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Ruvyironza!$CZ$2:$CZ$31</c:f>
              <c:numCache>
                <c:formatCode>General</c:formatCode>
                <c:ptCount val="30"/>
                <c:pt idx="0">
                  <c:v>132.25559999999999</c:v>
                </c:pt>
                <c:pt idx="1">
                  <c:v>120.2589</c:v>
                </c:pt>
                <c:pt idx="2">
                  <c:v>106.91740000000006</c:v>
                </c:pt>
                <c:pt idx="3">
                  <c:v>99.095299999999995</c:v>
                </c:pt>
                <c:pt idx="4">
                  <c:v>97.348299999999995</c:v>
                </c:pt>
                <c:pt idx="5">
                  <c:v>95.214000000000027</c:v>
                </c:pt>
                <c:pt idx="6">
                  <c:v>92.425899999999999</c:v>
                </c:pt>
                <c:pt idx="7">
                  <c:v>91.7453</c:v>
                </c:pt>
                <c:pt idx="8">
                  <c:v>90.906099999999995</c:v>
                </c:pt>
                <c:pt idx="9">
                  <c:v>90.042400000000001</c:v>
                </c:pt>
                <c:pt idx="10">
                  <c:v>83.456100000000006</c:v>
                </c:pt>
                <c:pt idx="11">
                  <c:v>82.025799999999947</c:v>
                </c:pt>
                <c:pt idx="12">
                  <c:v>80.811600000000027</c:v>
                </c:pt>
                <c:pt idx="13">
                  <c:v>79.5732</c:v>
                </c:pt>
                <c:pt idx="14">
                  <c:v>77.171099999999981</c:v>
                </c:pt>
                <c:pt idx="15">
                  <c:v>76.25539999999998</c:v>
                </c:pt>
                <c:pt idx="16">
                  <c:v>75.27979999999998</c:v>
                </c:pt>
                <c:pt idx="17">
                  <c:v>71.278299999999987</c:v>
                </c:pt>
                <c:pt idx="18">
                  <c:v>69.481399999999994</c:v>
                </c:pt>
                <c:pt idx="19">
                  <c:v>68.983599999999996</c:v>
                </c:pt>
                <c:pt idx="20">
                  <c:v>67.777999999999992</c:v>
                </c:pt>
                <c:pt idx="21">
                  <c:v>65.348600000000005</c:v>
                </c:pt>
                <c:pt idx="22">
                  <c:v>62.615000000000002</c:v>
                </c:pt>
                <c:pt idx="23">
                  <c:v>61.513500000000001</c:v>
                </c:pt>
                <c:pt idx="24">
                  <c:v>60.02810000000003</c:v>
                </c:pt>
                <c:pt idx="25">
                  <c:v>55.84</c:v>
                </c:pt>
                <c:pt idx="26">
                  <c:v>50.346000000000004</c:v>
                </c:pt>
                <c:pt idx="27">
                  <c:v>49.004899999999999</c:v>
                </c:pt>
                <c:pt idx="28">
                  <c:v>48.309899999999999</c:v>
                </c:pt>
                <c:pt idx="29">
                  <c:v>42.325700000000012</c:v>
                </c:pt>
              </c:numCache>
            </c:numRef>
          </c:yVal>
        </c:ser>
        <c:ser>
          <c:idx val="5"/>
          <c:order val="4"/>
          <c:tx>
            <c:strRef>
              <c:f>Ruvyironza!$DA$1</c:f>
              <c:strCache>
                <c:ptCount val="1"/>
                <c:pt idx="0">
                  <c:v>CGT47_R3</c:v>
                </c:pt>
              </c:strCache>
            </c:strRef>
          </c:tx>
          <c:spPr>
            <a:ln w="28575">
              <a:noFill/>
            </a:ln>
          </c:spPr>
          <c:marker>
            <c:symbol val="triangle"/>
            <c:size val="5"/>
            <c:spPr>
              <a:solidFill>
                <a:schemeClr val="bg1"/>
              </a:solidFill>
              <a:ln>
                <a:solidFill>
                  <a:srgbClr val="080808"/>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Ruvyironza!$DA$2:$DA$31</c:f>
              <c:numCache>
                <c:formatCode>General</c:formatCode>
                <c:ptCount val="30"/>
                <c:pt idx="0">
                  <c:v>149.34710000000001</c:v>
                </c:pt>
                <c:pt idx="1">
                  <c:v>121.0552</c:v>
                </c:pt>
                <c:pt idx="2">
                  <c:v>112.5591</c:v>
                </c:pt>
                <c:pt idx="3">
                  <c:v>108.47880000000001</c:v>
                </c:pt>
                <c:pt idx="4">
                  <c:v>107.842</c:v>
                </c:pt>
                <c:pt idx="5">
                  <c:v>101.84710000000005</c:v>
                </c:pt>
                <c:pt idx="6">
                  <c:v>100.96810000000002</c:v>
                </c:pt>
                <c:pt idx="7">
                  <c:v>97.329099999999983</c:v>
                </c:pt>
                <c:pt idx="8">
                  <c:v>94.474199999999996</c:v>
                </c:pt>
                <c:pt idx="9">
                  <c:v>88.438800000000001</c:v>
                </c:pt>
                <c:pt idx="10">
                  <c:v>84.479500000000002</c:v>
                </c:pt>
                <c:pt idx="11">
                  <c:v>84.424300000000002</c:v>
                </c:pt>
                <c:pt idx="12">
                  <c:v>84.333399999999983</c:v>
                </c:pt>
                <c:pt idx="13">
                  <c:v>84.037899999999993</c:v>
                </c:pt>
                <c:pt idx="14">
                  <c:v>82.339200000000005</c:v>
                </c:pt>
                <c:pt idx="15">
                  <c:v>82.255899999999983</c:v>
                </c:pt>
                <c:pt idx="16">
                  <c:v>80.161699999999996</c:v>
                </c:pt>
                <c:pt idx="17">
                  <c:v>78.021100000000004</c:v>
                </c:pt>
                <c:pt idx="18">
                  <c:v>76.239000000000004</c:v>
                </c:pt>
                <c:pt idx="19">
                  <c:v>68.7804</c:v>
                </c:pt>
                <c:pt idx="20">
                  <c:v>66.113399999999999</c:v>
                </c:pt>
                <c:pt idx="21">
                  <c:v>65.507999999999996</c:v>
                </c:pt>
                <c:pt idx="22">
                  <c:v>65.369900000000001</c:v>
                </c:pt>
                <c:pt idx="23">
                  <c:v>65.095500000000001</c:v>
                </c:pt>
                <c:pt idx="24">
                  <c:v>60.657800000000002</c:v>
                </c:pt>
                <c:pt idx="25">
                  <c:v>57.471600000000002</c:v>
                </c:pt>
                <c:pt idx="26">
                  <c:v>53.896000000000001</c:v>
                </c:pt>
                <c:pt idx="27">
                  <c:v>45.719500000000011</c:v>
                </c:pt>
                <c:pt idx="28">
                  <c:v>41.006600000000006</c:v>
                </c:pt>
                <c:pt idx="29">
                  <c:v>36.964300000000001</c:v>
                </c:pt>
              </c:numCache>
            </c:numRef>
          </c:yVal>
        </c:ser>
        <c:ser>
          <c:idx val="6"/>
          <c:order val="5"/>
          <c:tx>
            <c:strRef>
              <c:f>Ruvyironza!$DB$1</c:f>
              <c:strCache>
                <c:ptCount val="1"/>
                <c:pt idx="0">
                  <c:v>CGT63_R1</c:v>
                </c:pt>
              </c:strCache>
            </c:strRef>
          </c:tx>
          <c:spPr>
            <a:ln w="28575">
              <a:noFill/>
            </a:ln>
          </c:spPr>
          <c:marker>
            <c:symbol val="plus"/>
            <c:size val="7"/>
            <c:spPr>
              <a:ln>
                <a:solidFill>
                  <a:sysClr val="windowText" lastClr="000000"/>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Ruvyironza!$DB$2:$DB$31</c:f>
              <c:numCache>
                <c:formatCode>General</c:formatCode>
                <c:ptCount val="30"/>
                <c:pt idx="0">
                  <c:v>128.81700000000001</c:v>
                </c:pt>
                <c:pt idx="1">
                  <c:v>115.46150000000006</c:v>
                </c:pt>
                <c:pt idx="2">
                  <c:v>108.7064</c:v>
                </c:pt>
                <c:pt idx="3">
                  <c:v>104.253</c:v>
                </c:pt>
                <c:pt idx="4">
                  <c:v>103.8514</c:v>
                </c:pt>
                <c:pt idx="5">
                  <c:v>94.171399999999949</c:v>
                </c:pt>
                <c:pt idx="6">
                  <c:v>88.926599999999993</c:v>
                </c:pt>
                <c:pt idx="7">
                  <c:v>88.708799999999982</c:v>
                </c:pt>
                <c:pt idx="8">
                  <c:v>86.915300000000002</c:v>
                </c:pt>
                <c:pt idx="9">
                  <c:v>79.908000000000001</c:v>
                </c:pt>
                <c:pt idx="10">
                  <c:v>79.166299999999993</c:v>
                </c:pt>
                <c:pt idx="11">
                  <c:v>77.65179999999998</c:v>
                </c:pt>
                <c:pt idx="12">
                  <c:v>76.111599999999996</c:v>
                </c:pt>
                <c:pt idx="13">
                  <c:v>72.685699999999983</c:v>
                </c:pt>
                <c:pt idx="14">
                  <c:v>68.145600000000002</c:v>
                </c:pt>
                <c:pt idx="15">
                  <c:v>67.719300000000004</c:v>
                </c:pt>
                <c:pt idx="16">
                  <c:v>66.2624</c:v>
                </c:pt>
                <c:pt idx="17">
                  <c:v>62.782900000000012</c:v>
                </c:pt>
                <c:pt idx="18">
                  <c:v>62.374600000000001</c:v>
                </c:pt>
                <c:pt idx="19">
                  <c:v>61.529700000000012</c:v>
                </c:pt>
                <c:pt idx="20">
                  <c:v>61.424800000000005</c:v>
                </c:pt>
                <c:pt idx="21">
                  <c:v>61.261400000000002</c:v>
                </c:pt>
                <c:pt idx="22">
                  <c:v>60.608300000000028</c:v>
                </c:pt>
                <c:pt idx="23">
                  <c:v>55.385200000000005</c:v>
                </c:pt>
                <c:pt idx="24">
                  <c:v>50.224400000000003</c:v>
                </c:pt>
                <c:pt idx="25">
                  <c:v>48.807099999999998</c:v>
                </c:pt>
                <c:pt idx="26">
                  <c:v>45.790700000000029</c:v>
                </c:pt>
                <c:pt idx="27">
                  <c:v>44.418900000000001</c:v>
                </c:pt>
                <c:pt idx="28">
                  <c:v>43.920300000000012</c:v>
                </c:pt>
                <c:pt idx="29">
                  <c:v>43.4863</c:v>
                </c:pt>
              </c:numCache>
            </c:numRef>
          </c:yVal>
        </c:ser>
        <c:ser>
          <c:idx val="7"/>
          <c:order val="6"/>
          <c:tx>
            <c:strRef>
              <c:f>Ruvyironza!$DC$1</c:f>
              <c:strCache>
                <c:ptCount val="1"/>
                <c:pt idx="0">
                  <c:v>CM2.0_R1</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Ruvyironza!$DC$2:$DC$31</c:f>
              <c:numCache>
                <c:formatCode>General</c:formatCode>
                <c:ptCount val="30"/>
                <c:pt idx="0">
                  <c:v>76.062699999999992</c:v>
                </c:pt>
                <c:pt idx="1">
                  <c:v>63.981999999999999</c:v>
                </c:pt>
                <c:pt idx="2">
                  <c:v>52.679900000000011</c:v>
                </c:pt>
                <c:pt idx="3">
                  <c:v>34.913499999999999</c:v>
                </c:pt>
                <c:pt idx="4">
                  <c:v>30.907</c:v>
                </c:pt>
                <c:pt idx="5">
                  <c:v>25.5336</c:v>
                </c:pt>
                <c:pt idx="6">
                  <c:v>24.257200000000001</c:v>
                </c:pt>
                <c:pt idx="7">
                  <c:v>23.918299999999981</c:v>
                </c:pt>
                <c:pt idx="8">
                  <c:v>23.29529999999998</c:v>
                </c:pt>
                <c:pt idx="9">
                  <c:v>22.773</c:v>
                </c:pt>
                <c:pt idx="10">
                  <c:v>21.177800000000019</c:v>
                </c:pt>
                <c:pt idx="11">
                  <c:v>20.738</c:v>
                </c:pt>
                <c:pt idx="12">
                  <c:v>19.635800000000014</c:v>
                </c:pt>
                <c:pt idx="13">
                  <c:v>19.58629999999998</c:v>
                </c:pt>
                <c:pt idx="14">
                  <c:v>18.489499999999978</c:v>
                </c:pt>
                <c:pt idx="15">
                  <c:v>18.42279999999997</c:v>
                </c:pt>
                <c:pt idx="16">
                  <c:v>18.26469999999998</c:v>
                </c:pt>
                <c:pt idx="17">
                  <c:v>17.577999999999999</c:v>
                </c:pt>
                <c:pt idx="18">
                  <c:v>17.54059999999998</c:v>
                </c:pt>
                <c:pt idx="19">
                  <c:v>15.925600000000006</c:v>
                </c:pt>
                <c:pt idx="20">
                  <c:v>14.8279</c:v>
                </c:pt>
                <c:pt idx="21">
                  <c:v>13.066700000000004</c:v>
                </c:pt>
                <c:pt idx="22">
                  <c:v>12.6355</c:v>
                </c:pt>
                <c:pt idx="23">
                  <c:v>12.607100000000001</c:v>
                </c:pt>
                <c:pt idx="24">
                  <c:v>12.5946</c:v>
                </c:pt>
                <c:pt idx="25">
                  <c:v>12.492700000000006</c:v>
                </c:pt>
                <c:pt idx="26">
                  <c:v>12.469700000000007</c:v>
                </c:pt>
                <c:pt idx="27">
                  <c:v>11.832100000000002</c:v>
                </c:pt>
                <c:pt idx="28">
                  <c:v>11.571200000000001</c:v>
                </c:pt>
                <c:pt idx="29">
                  <c:v>11.303500000000007</c:v>
                </c:pt>
              </c:numCache>
            </c:numRef>
          </c:yVal>
        </c:ser>
        <c:ser>
          <c:idx val="8"/>
          <c:order val="7"/>
          <c:tx>
            <c:strRef>
              <c:f>Ruvyironza!$DD$1</c:f>
              <c:strCache>
                <c:ptCount val="1"/>
                <c:pt idx="0">
                  <c:v>CM2.1_R1</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Ruvyironza!$DD$2:$DD$31</c:f>
              <c:numCache>
                <c:formatCode>General</c:formatCode>
                <c:ptCount val="30"/>
                <c:pt idx="0">
                  <c:v>26.356800000000014</c:v>
                </c:pt>
                <c:pt idx="1">
                  <c:v>26.015499999999989</c:v>
                </c:pt>
                <c:pt idx="2">
                  <c:v>24.955699999999979</c:v>
                </c:pt>
                <c:pt idx="3">
                  <c:v>24.078399999999977</c:v>
                </c:pt>
                <c:pt idx="4">
                  <c:v>23.489499999999978</c:v>
                </c:pt>
                <c:pt idx="5">
                  <c:v>23.2759</c:v>
                </c:pt>
                <c:pt idx="6">
                  <c:v>22.674199999999999</c:v>
                </c:pt>
                <c:pt idx="7">
                  <c:v>22.674199999999999</c:v>
                </c:pt>
                <c:pt idx="8">
                  <c:v>20.720699999999979</c:v>
                </c:pt>
                <c:pt idx="9">
                  <c:v>20.692499999999981</c:v>
                </c:pt>
                <c:pt idx="10">
                  <c:v>20.610600000000005</c:v>
                </c:pt>
                <c:pt idx="11">
                  <c:v>20.065599999999982</c:v>
                </c:pt>
                <c:pt idx="12">
                  <c:v>18.1127</c:v>
                </c:pt>
                <c:pt idx="13">
                  <c:v>16.739699999999985</c:v>
                </c:pt>
                <c:pt idx="14">
                  <c:v>16.609400000000001</c:v>
                </c:pt>
                <c:pt idx="15">
                  <c:v>16.26029999999998</c:v>
                </c:pt>
                <c:pt idx="16">
                  <c:v>15.640700000000001</c:v>
                </c:pt>
                <c:pt idx="17">
                  <c:v>14.5251</c:v>
                </c:pt>
                <c:pt idx="18">
                  <c:v>12.6355</c:v>
                </c:pt>
                <c:pt idx="19">
                  <c:v>12.607100000000001</c:v>
                </c:pt>
                <c:pt idx="20">
                  <c:v>12.5946</c:v>
                </c:pt>
                <c:pt idx="21">
                  <c:v>12.492700000000006</c:v>
                </c:pt>
                <c:pt idx="22">
                  <c:v>12.469700000000007</c:v>
                </c:pt>
                <c:pt idx="23">
                  <c:v>11.832100000000002</c:v>
                </c:pt>
                <c:pt idx="24">
                  <c:v>11.571200000000001</c:v>
                </c:pt>
                <c:pt idx="25">
                  <c:v>11.31766</c:v>
                </c:pt>
                <c:pt idx="26">
                  <c:v>11.064120000000001</c:v>
                </c:pt>
                <c:pt idx="27">
                  <c:v>10.810580000000007</c:v>
                </c:pt>
                <c:pt idx="28">
                  <c:v>10.557040000000002</c:v>
                </c:pt>
                <c:pt idx="29">
                  <c:v>10.303500000000007</c:v>
                </c:pt>
              </c:numCache>
            </c:numRef>
          </c:yVal>
        </c:ser>
        <c:ser>
          <c:idx val="9"/>
          <c:order val="8"/>
          <c:tx>
            <c:strRef>
              <c:f>Ruvyironza!$DE$1</c:f>
              <c:strCache>
                <c:ptCount val="1"/>
                <c:pt idx="0">
                  <c:v>CM3.0_R1</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Ruvyironza!$DE$2:$DE$31</c:f>
              <c:numCache>
                <c:formatCode>General</c:formatCode>
                <c:ptCount val="30"/>
                <c:pt idx="0">
                  <c:v>104.5304</c:v>
                </c:pt>
                <c:pt idx="1">
                  <c:v>93.151499999999999</c:v>
                </c:pt>
                <c:pt idx="2">
                  <c:v>88.475200000000001</c:v>
                </c:pt>
                <c:pt idx="3">
                  <c:v>81.688499999999948</c:v>
                </c:pt>
                <c:pt idx="4">
                  <c:v>75.578099999999978</c:v>
                </c:pt>
                <c:pt idx="5">
                  <c:v>75.227500000000006</c:v>
                </c:pt>
                <c:pt idx="6">
                  <c:v>73.038499999999999</c:v>
                </c:pt>
                <c:pt idx="7">
                  <c:v>72.691199999999995</c:v>
                </c:pt>
                <c:pt idx="8">
                  <c:v>67.794300000000007</c:v>
                </c:pt>
                <c:pt idx="9">
                  <c:v>67.635199999999998</c:v>
                </c:pt>
                <c:pt idx="10">
                  <c:v>64.897900000000007</c:v>
                </c:pt>
                <c:pt idx="11">
                  <c:v>64.175699999999978</c:v>
                </c:pt>
                <c:pt idx="12">
                  <c:v>63.397600000000004</c:v>
                </c:pt>
                <c:pt idx="13">
                  <c:v>60.9756</c:v>
                </c:pt>
                <c:pt idx="14">
                  <c:v>60.748800000000003</c:v>
                </c:pt>
                <c:pt idx="15">
                  <c:v>59.263800000000003</c:v>
                </c:pt>
                <c:pt idx="16">
                  <c:v>59.204900000000002</c:v>
                </c:pt>
                <c:pt idx="17">
                  <c:v>58.037500000000001</c:v>
                </c:pt>
                <c:pt idx="18">
                  <c:v>55.063300000000012</c:v>
                </c:pt>
                <c:pt idx="19">
                  <c:v>54.870800000000003</c:v>
                </c:pt>
                <c:pt idx="20">
                  <c:v>51.851999999999997</c:v>
                </c:pt>
                <c:pt idx="21">
                  <c:v>51.799100000000038</c:v>
                </c:pt>
                <c:pt idx="22">
                  <c:v>50.535200000000003</c:v>
                </c:pt>
                <c:pt idx="23">
                  <c:v>48.650400000000005</c:v>
                </c:pt>
                <c:pt idx="24">
                  <c:v>46.834699999999998</c:v>
                </c:pt>
                <c:pt idx="25">
                  <c:v>45.302800000000005</c:v>
                </c:pt>
                <c:pt idx="26">
                  <c:v>45.109900000000003</c:v>
                </c:pt>
                <c:pt idx="27">
                  <c:v>44.948900000000002</c:v>
                </c:pt>
                <c:pt idx="28">
                  <c:v>39.047800000000002</c:v>
                </c:pt>
                <c:pt idx="29">
                  <c:v>37.698800000000013</c:v>
                </c:pt>
              </c:numCache>
            </c:numRef>
          </c:yVal>
        </c:ser>
        <c:ser>
          <c:idx val="10"/>
          <c:order val="9"/>
          <c:tx>
            <c:strRef>
              <c:f>Ruvyironza!$DF$1</c:f>
              <c:strCache>
                <c:ptCount val="1"/>
                <c:pt idx="0">
                  <c:v>ECH4_R1</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Ruvyironza!$DF$2:$DF$31</c:f>
              <c:numCache>
                <c:formatCode>General</c:formatCode>
                <c:ptCount val="30"/>
                <c:pt idx="0">
                  <c:v>53.295100000000041</c:v>
                </c:pt>
                <c:pt idx="1">
                  <c:v>40.966100000000012</c:v>
                </c:pt>
                <c:pt idx="2">
                  <c:v>39.720200000000013</c:v>
                </c:pt>
                <c:pt idx="3">
                  <c:v>30.069199999999981</c:v>
                </c:pt>
                <c:pt idx="4">
                  <c:v>29.152699999999989</c:v>
                </c:pt>
                <c:pt idx="5">
                  <c:v>27.808599999999977</c:v>
                </c:pt>
                <c:pt idx="6">
                  <c:v>26.469599999999982</c:v>
                </c:pt>
                <c:pt idx="7">
                  <c:v>25.841000000000001</c:v>
                </c:pt>
                <c:pt idx="8">
                  <c:v>25.2941</c:v>
                </c:pt>
                <c:pt idx="9">
                  <c:v>24.962799999999973</c:v>
                </c:pt>
                <c:pt idx="10">
                  <c:v>24.962099999999978</c:v>
                </c:pt>
                <c:pt idx="11">
                  <c:v>24.193899999999999</c:v>
                </c:pt>
                <c:pt idx="12">
                  <c:v>23.257300000000001</c:v>
                </c:pt>
                <c:pt idx="13">
                  <c:v>23.076799999999981</c:v>
                </c:pt>
                <c:pt idx="14">
                  <c:v>22.421199999999981</c:v>
                </c:pt>
                <c:pt idx="15">
                  <c:v>22.221299999999989</c:v>
                </c:pt>
                <c:pt idx="16">
                  <c:v>22.208699999999979</c:v>
                </c:pt>
                <c:pt idx="17">
                  <c:v>22.113099999999999</c:v>
                </c:pt>
                <c:pt idx="18">
                  <c:v>21.611499999999999</c:v>
                </c:pt>
                <c:pt idx="19">
                  <c:v>21.451799999999981</c:v>
                </c:pt>
                <c:pt idx="20">
                  <c:v>20.376799999999989</c:v>
                </c:pt>
                <c:pt idx="21">
                  <c:v>19.893999999999988</c:v>
                </c:pt>
                <c:pt idx="22">
                  <c:v>19.6005</c:v>
                </c:pt>
                <c:pt idx="23">
                  <c:v>18.7989</c:v>
                </c:pt>
                <c:pt idx="24">
                  <c:v>17.7516</c:v>
                </c:pt>
                <c:pt idx="25">
                  <c:v>16.7395</c:v>
                </c:pt>
                <c:pt idx="26">
                  <c:v>16.480499999999971</c:v>
                </c:pt>
                <c:pt idx="27">
                  <c:v>16.46289999999998</c:v>
                </c:pt>
                <c:pt idx="28">
                  <c:v>15.967500000000006</c:v>
                </c:pt>
                <c:pt idx="29">
                  <c:v>15.045300000000001</c:v>
                </c:pt>
              </c:numCache>
            </c:numRef>
          </c:yVal>
        </c:ser>
        <c:ser>
          <c:idx val="11"/>
          <c:order val="10"/>
          <c:tx>
            <c:strRef>
              <c:f>Ruvyironza!$DG$1</c:f>
              <c:strCache>
                <c:ptCount val="1"/>
                <c:pt idx="0">
                  <c:v>ECH5_R1</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Ruvyironza!$DG$2:$DG$31</c:f>
              <c:numCache>
                <c:formatCode>General</c:formatCode>
                <c:ptCount val="30"/>
                <c:pt idx="0">
                  <c:v>38.989400000000003</c:v>
                </c:pt>
                <c:pt idx="1">
                  <c:v>34.6372</c:v>
                </c:pt>
                <c:pt idx="2">
                  <c:v>30.2911</c:v>
                </c:pt>
                <c:pt idx="3">
                  <c:v>28.344799999999989</c:v>
                </c:pt>
                <c:pt idx="4">
                  <c:v>25.491800000000001</c:v>
                </c:pt>
                <c:pt idx="5">
                  <c:v>23.960099999999979</c:v>
                </c:pt>
                <c:pt idx="6">
                  <c:v>23.842699999999979</c:v>
                </c:pt>
                <c:pt idx="7">
                  <c:v>23.839900000000014</c:v>
                </c:pt>
                <c:pt idx="8">
                  <c:v>23.839900000000014</c:v>
                </c:pt>
                <c:pt idx="9">
                  <c:v>22.839400000000001</c:v>
                </c:pt>
                <c:pt idx="10">
                  <c:v>22.187200000000001</c:v>
                </c:pt>
                <c:pt idx="11">
                  <c:v>22.149000000000001</c:v>
                </c:pt>
                <c:pt idx="12">
                  <c:v>21.1416</c:v>
                </c:pt>
                <c:pt idx="13">
                  <c:v>20.591200000000001</c:v>
                </c:pt>
                <c:pt idx="14">
                  <c:v>20.587399999999981</c:v>
                </c:pt>
                <c:pt idx="15">
                  <c:v>20.088699999999971</c:v>
                </c:pt>
                <c:pt idx="16">
                  <c:v>19.78559999999997</c:v>
                </c:pt>
                <c:pt idx="17">
                  <c:v>19.472399999999979</c:v>
                </c:pt>
                <c:pt idx="18">
                  <c:v>19.129000000000001</c:v>
                </c:pt>
                <c:pt idx="19">
                  <c:v>19.0547</c:v>
                </c:pt>
                <c:pt idx="20">
                  <c:v>18.903199999999977</c:v>
                </c:pt>
                <c:pt idx="21">
                  <c:v>18.804500000000001</c:v>
                </c:pt>
                <c:pt idx="22">
                  <c:v>17.961599999999979</c:v>
                </c:pt>
                <c:pt idx="23">
                  <c:v>17.96129999999998</c:v>
                </c:pt>
                <c:pt idx="24">
                  <c:v>17.816199999999988</c:v>
                </c:pt>
                <c:pt idx="25">
                  <c:v>16.150800000000014</c:v>
                </c:pt>
                <c:pt idx="26">
                  <c:v>14.838900000000001</c:v>
                </c:pt>
                <c:pt idx="27">
                  <c:v>14.671800000000001</c:v>
                </c:pt>
                <c:pt idx="28">
                  <c:v>14.5434</c:v>
                </c:pt>
                <c:pt idx="29">
                  <c:v>13.8688</c:v>
                </c:pt>
              </c:numCache>
            </c:numRef>
          </c:yVal>
        </c:ser>
        <c:ser>
          <c:idx val="12"/>
          <c:order val="11"/>
          <c:tx>
            <c:strRef>
              <c:f>Ruvyironza!$DH$1</c:f>
              <c:strCache>
                <c:ptCount val="1"/>
                <c:pt idx="0">
                  <c:v>ECH5_R4</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Ruvyironza!$DH$2:$DH$31</c:f>
              <c:numCache>
                <c:formatCode>General</c:formatCode>
                <c:ptCount val="30"/>
                <c:pt idx="0">
                  <c:v>43.919600000000003</c:v>
                </c:pt>
                <c:pt idx="1">
                  <c:v>34.049800000000005</c:v>
                </c:pt>
                <c:pt idx="2">
                  <c:v>33.760700000000028</c:v>
                </c:pt>
                <c:pt idx="3">
                  <c:v>32.805200000000006</c:v>
                </c:pt>
                <c:pt idx="4">
                  <c:v>32.372200000000007</c:v>
                </c:pt>
                <c:pt idx="5">
                  <c:v>32.1768</c:v>
                </c:pt>
                <c:pt idx="6">
                  <c:v>29.292699999999982</c:v>
                </c:pt>
                <c:pt idx="7">
                  <c:v>29.0564</c:v>
                </c:pt>
                <c:pt idx="8">
                  <c:v>27.0276</c:v>
                </c:pt>
                <c:pt idx="9">
                  <c:v>25.760499999999979</c:v>
                </c:pt>
                <c:pt idx="10">
                  <c:v>25.3066</c:v>
                </c:pt>
                <c:pt idx="11">
                  <c:v>23.031700000000001</c:v>
                </c:pt>
                <c:pt idx="12">
                  <c:v>22.1767</c:v>
                </c:pt>
                <c:pt idx="13">
                  <c:v>20.444999999999986</c:v>
                </c:pt>
                <c:pt idx="14">
                  <c:v>20.397600000000001</c:v>
                </c:pt>
                <c:pt idx="15">
                  <c:v>19.565299999999979</c:v>
                </c:pt>
                <c:pt idx="16">
                  <c:v>19.141800000000014</c:v>
                </c:pt>
                <c:pt idx="17">
                  <c:v>18.9389</c:v>
                </c:pt>
                <c:pt idx="18">
                  <c:v>18.449000000000002</c:v>
                </c:pt>
                <c:pt idx="19">
                  <c:v>18.320900000000005</c:v>
                </c:pt>
                <c:pt idx="20">
                  <c:v>18.214099999999988</c:v>
                </c:pt>
                <c:pt idx="21">
                  <c:v>17.999300000000002</c:v>
                </c:pt>
                <c:pt idx="22">
                  <c:v>17.742399999999982</c:v>
                </c:pt>
                <c:pt idx="23">
                  <c:v>17.208100000000002</c:v>
                </c:pt>
                <c:pt idx="24">
                  <c:v>16.93859999999998</c:v>
                </c:pt>
                <c:pt idx="25">
                  <c:v>16.914899999999999</c:v>
                </c:pt>
                <c:pt idx="26">
                  <c:v>16.815799999999989</c:v>
                </c:pt>
                <c:pt idx="27">
                  <c:v>16.767900000000001</c:v>
                </c:pt>
                <c:pt idx="28">
                  <c:v>16.706499999999977</c:v>
                </c:pt>
                <c:pt idx="29">
                  <c:v>15.8962</c:v>
                </c:pt>
              </c:numCache>
            </c:numRef>
          </c:yVal>
        </c:ser>
        <c:ser>
          <c:idx val="13"/>
          <c:order val="12"/>
          <c:tx>
            <c:strRef>
              <c:f>Ruvyironza!$DI$1</c:f>
              <c:strCache>
                <c:ptCount val="1"/>
                <c:pt idx="0">
                  <c:v>ECHO-G_R1</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Ruvyironza!$DI$2:$DI$31</c:f>
              <c:numCache>
                <c:formatCode>General</c:formatCode>
                <c:ptCount val="30"/>
                <c:pt idx="0">
                  <c:v>42.666400000000003</c:v>
                </c:pt>
                <c:pt idx="1">
                  <c:v>40.791900000000012</c:v>
                </c:pt>
                <c:pt idx="2">
                  <c:v>38.797600000000003</c:v>
                </c:pt>
                <c:pt idx="3">
                  <c:v>38.290400000000012</c:v>
                </c:pt>
                <c:pt idx="4">
                  <c:v>37.5411</c:v>
                </c:pt>
                <c:pt idx="5">
                  <c:v>34.959699999999998</c:v>
                </c:pt>
                <c:pt idx="6">
                  <c:v>34.444699999999997</c:v>
                </c:pt>
                <c:pt idx="7">
                  <c:v>33.853799999999993</c:v>
                </c:pt>
                <c:pt idx="8">
                  <c:v>33.561500000000002</c:v>
                </c:pt>
                <c:pt idx="9">
                  <c:v>31.197700000000001</c:v>
                </c:pt>
                <c:pt idx="10">
                  <c:v>31.034199999999988</c:v>
                </c:pt>
                <c:pt idx="11">
                  <c:v>30.571999999999999</c:v>
                </c:pt>
                <c:pt idx="12">
                  <c:v>30.430399999999981</c:v>
                </c:pt>
                <c:pt idx="13">
                  <c:v>30.256599999999981</c:v>
                </c:pt>
                <c:pt idx="14">
                  <c:v>30.214099999999988</c:v>
                </c:pt>
                <c:pt idx="15">
                  <c:v>29.927</c:v>
                </c:pt>
                <c:pt idx="16">
                  <c:v>29.635999999999999</c:v>
                </c:pt>
                <c:pt idx="17">
                  <c:v>28.334399999999999</c:v>
                </c:pt>
                <c:pt idx="18">
                  <c:v>26.768899999999981</c:v>
                </c:pt>
                <c:pt idx="19">
                  <c:v>26.690300000000001</c:v>
                </c:pt>
                <c:pt idx="20">
                  <c:v>26.587299999999981</c:v>
                </c:pt>
                <c:pt idx="21">
                  <c:v>26.4419</c:v>
                </c:pt>
                <c:pt idx="22">
                  <c:v>26.213999999999999</c:v>
                </c:pt>
                <c:pt idx="23">
                  <c:v>26.102</c:v>
                </c:pt>
                <c:pt idx="24">
                  <c:v>25.91269999999998</c:v>
                </c:pt>
                <c:pt idx="25">
                  <c:v>25.334599999999988</c:v>
                </c:pt>
                <c:pt idx="26">
                  <c:v>23.79229999999998</c:v>
                </c:pt>
                <c:pt idx="27">
                  <c:v>21.373100000000001</c:v>
                </c:pt>
                <c:pt idx="28">
                  <c:v>20.753900000000005</c:v>
                </c:pt>
                <c:pt idx="29">
                  <c:v>20.622499999999981</c:v>
                </c:pt>
              </c:numCache>
            </c:numRef>
          </c:yVal>
        </c:ser>
        <c:ser>
          <c:idx val="14"/>
          <c:order val="13"/>
          <c:tx>
            <c:strRef>
              <c:f>Ruvyironza!$DJ$1</c:f>
              <c:strCache>
                <c:ptCount val="1"/>
                <c:pt idx="0">
                  <c:v>ECHO-G_R2</c:v>
                </c:pt>
              </c:strCache>
            </c:strRef>
          </c:tx>
          <c:spPr>
            <a:ln w="28575">
              <a:noFill/>
            </a:ln>
          </c:spPr>
          <c:marker>
            <c:symbol val="circle"/>
            <c:size val="6"/>
            <c:spPr>
              <a:noFill/>
              <a:ln>
                <a:solidFill>
                  <a:srgbClr val="0000FF"/>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Ruvyironza!$DJ$2:$DJ$31</c:f>
              <c:numCache>
                <c:formatCode>General</c:formatCode>
                <c:ptCount val="30"/>
                <c:pt idx="0">
                  <c:v>43.678400000000003</c:v>
                </c:pt>
                <c:pt idx="1">
                  <c:v>40.126300000000029</c:v>
                </c:pt>
                <c:pt idx="2">
                  <c:v>39.825000000000003</c:v>
                </c:pt>
                <c:pt idx="3">
                  <c:v>38.094700000000003</c:v>
                </c:pt>
                <c:pt idx="4">
                  <c:v>36.3386</c:v>
                </c:pt>
                <c:pt idx="5">
                  <c:v>32.769700000000029</c:v>
                </c:pt>
                <c:pt idx="6">
                  <c:v>31.9573</c:v>
                </c:pt>
                <c:pt idx="7">
                  <c:v>31.908399999999979</c:v>
                </c:pt>
                <c:pt idx="8">
                  <c:v>31.792499999999979</c:v>
                </c:pt>
                <c:pt idx="9">
                  <c:v>30.945399999999971</c:v>
                </c:pt>
                <c:pt idx="10">
                  <c:v>30.487100000000002</c:v>
                </c:pt>
                <c:pt idx="11">
                  <c:v>30.111100000000015</c:v>
                </c:pt>
                <c:pt idx="12">
                  <c:v>27.917300000000001</c:v>
                </c:pt>
                <c:pt idx="13">
                  <c:v>27.748599999999978</c:v>
                </c:pt>
                <c:pt idx="14">
                  <c:v>27.433199999999989</c:v>
                </c:pt>
                <c:pt idx="15">
                  <c:v>27.268399999999982</c:v>
                </c:pt>
                <c:pt idx="16">
                  <c:v>27.066299999999977</c:v>
                </c:pt>
                <c:pt idx="17">
                  <c:v>26.584800000000001</c:v>
                </c:pt>
                <c:pt idx="18">
                  <c:v>25.352699999999981</c:v>
                </c:pt>
                <c:pt idx="19">
                  <c:v>24.863399999999981</c:v>
                </c:pt>
                <c:pt idx="20">
                  <c:v>24.572500000000002</c:v>
                </c:pt>
                <c:pt idx="21">
                  <c:v>24.427</c:v>
                </c:pt>
                <c:pt idx="22">
                  <c:v>23.969899999999985</c:v>
                </c:pt>
                <c:pt idx="23">
                  <c:v>23.5901</c:v>
                </c:pt>
                <c:pt idx="24">
                  <c:v>21.8521</c:v>
                </c:pt>
                <c:pt idx="25">
                  <c:v>21.342199999999977</c:v>
                </c:pt>
                <c:pt idx="26">
                  <c:v>21.286899999999989</c:v>
                </c:pt>
                <c:pt idx="27">
                  <c:v>20.6586</c:v>
                </c:pt>
                <c:pt idx="28">
                  <c:v>20.414000000000001</c:v>
                </c:pt>
                <c:pt idx="29">
                  <c:v>19.533300000000001</c:v>
                </c:pt>
              </c:numCache>
            </c:numRef>
          </c:yVal>
        </c:ser>
        <c:ser>
          <c:idx val="15"/>
          <c:order val="14"/>
          <c:tx>
            <c:strRef>
              <c:f>Ruvyironza!$DK$1</c:f>
              <c:strCache>
                <c:ptCount val="1"/>
                <c:pt idx="0">
                  <c:v>ECHO-G_R3</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Ruvyironza!$DK$2:$DK$31</c:f>
              <c:numCache>
                <c:formatCode>General</c:formatCode>
                <c:ptCount val="30"/>
                <c:pt idx="0">
                  <c:v>43.617899999999999</c:v>
                </c:pt>
                <c:pt idx="1">
                  <c:v>40.990200000000002</c:v>
                </c:pt>
                <c:pt idx="2">
                  <c:v>37.135500000000029</c:v>
                </c:pt>
                <c:pt idx="3">
                  <c:v>36.941099999999999</c:v>
                </c:pt>
                <c:pt idx="4">
                  <c:v>33.716000000000001</c:v>
                </c:pt>
                <c:pt idx="5">
                  <c:v>31.9908</c:v>
                </c:pt>
                <c:pt idx="6">
                  <c:v>31.8492</c:v>
                </c:pt>
                <c:pt idx="7">
                  <c:v>31.737200000000001</c:v>
                </c:pt>
                <c:pt idx="8">
                  <c:v>31.526</c:v>
                </c:pt>
                <c:pt idx="9">
                  <c:v>31.141100000000005</c:v>
                </c:pt>
                <c:pt idx="10">
                  <c:v>30.552700000000002</c:v>
                </c:pt>
                <c:pt idx="11">
                  <c:v>30.122699999999977</c:v>
                </c:pt>
                <c:pt idx="12">
                  <c:v>29.766100000000002</c:v>
                </c:pt>
                <c:pt idx="13">
                  <c:v>28.960099999999979</c:v>
                </c:pt>
                <c:pt idx="14">
                  <c:v>28.834000000000014</c:v>
                </c:pt>
                <c:pt idx="15">
                  <c:v>28.409099999999981</c:v>
                </c:pt>
                <c:pt idx="16">
                  <c:v>28.369199999999989</c:v>
                </c:pt>
                <c:pt idx="17">
                  <c:v>27.59539999999998</c:v>
                </c:pt>
                <c:pt idx="18">
                  <c:v>27.381699999999981</c:v>
                </c:pt>
                <c:pt idx="19">
                  <c:v>27.377800000000015</c:v>
                </c:pt>
                <c:pt idx="20">
                  <c:v>26.22039999999998</c:v>
                </c:pt>
                <c:pt idx="21">
                  <c:v>25.647500000000001</c:v>
                </c:pt>
                <c:pt idx="22">
                  <c:v>25.003799999999977</c:v>
                </c:pt>
                <c:pt idx="23">
                  <c:v>24.902099999999979</c:v>
                </c:pt>
                <c:pt idx="24">
                  <c:v>24.299499999999977</c:v>
                </c:pt>
                <c:pt idx="25">
                  <c:v>23.951899999999988</c:v>
                </c:pt>
                <c:pt idx="26">
                  <c:v>23.086699999999979</c:v>
                </c:pt>
                <c:pt idx="27">
                  <c:v>22.933499999999981</c:v>
                </c:pt>
                <c:pt idx="28">
                  <c:v>22.811199999999999</c:v>
                </c:pt>
                <c:pt idx="29">
                  <c:v>22.622</c:v>
                </c:pt>
              </c:numCache>
            </c:numRef>
          </c:yVal>
        </c:ser>
        <c:ser>
          <c:idx val="16"/>
          <c:order val="15"/>
          <c:tx>
            <c:strRef>
              <c:f>Ruvyironza!$DL$1</c:f>
              <c:strCache>
                <c:ptCount val="1"/>
                <c:pt idx="0">
                  <c:v>MI3.2H_R1</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Ruvyironza!$DL$2:$DL$31</c:f>
              <c:numCache>
                <c:formatCode>General</c:formatCode>
                <c:ptCount val="30"/>
                <c:pt idx="0">
                  <c:v>58.707100000000011</c:v>
                </c:pt>
                <c:pt idx="1">
                  <c:v>50.537200000000006</c:v>
                </c:pt>
                <c:pt idx="2">
                  <c:v>45.1008</c:v>
                </c:pt>
                <c:pt idx="3">
                  <c:v>44.02530000000003</c:v>
                </c:pt>
                <c:pt idx="4">
                  <c:v>43.193900000000028</c:v>
                </c:pt>
                <c:pt idx="5">
                  <c:v>41.268800000000013</c:v>
                </c:pt>
                <c:pt idx="6">
                  <c:v>39.217600000000004</c:v>
                </c:pt>
                <c:pt idx="7">
                  <c:v>35.945900000000002</c:v>
                </c:pt>
                <c:pt idx="8">
                  <c:v>34.295900000000039</c:v>
                </c:pt>
                <c:pt idx="9">
                  <c:v>34.039100000000012</c:v>
                </c:pt>
                <c:pt idx="10">
                  <c:v>33.629900000000013</c:v>
                </c:pt>
                <c:pt idx="11">
                  <c:v>32.156700000000001</c:v>
                </c:pt>
                <c:pt idx="12">
                  <c:v>31.860399999999977</c:v>
                </c:pt>
                <c:pt idx="13">
                  <c:v>31.66869999999998</c:v>
                </c:pt>
                <c:pt idx="14">
                  <c:v>30.04669999999998</c:v>
                </c:pt>
                <c:pt idx="15">
                  <c:v>29.427399999999981</c:v>
                </c:pt>
                <c:pt idx="16">
                  <c:v>29.280599999999982</c:v>
                </c:pt>
                <c:pt idx="17">
                  <c:v>28.054099999999988</c:v>
                </c:pt>
                <c:pt idx="18">
                  <c:v>22.835899999999999</c:v>
                </c:pt>
                <c:pt idx="19">
                  <c:v>21.6829</c:v>
                </c:pt>
                <c:pt idx="20">
                  <c:v>21.518899999999999</c:v>
                </c:pt>
                <c:pt idx="21">
                  <c:v>20.8003</c:v>
                </c:pt>
                <c:pt idx="22">
                  <c:v>20.347799999999989</c:v>
                </c:pt>
                <c:pt idx="23">
                  <c:v>18.707699999999985</c:v>
                </c:pt>
                <c:pt idx="24">
                  <c:v>18.511700000000001</c:v>
                </c:pt>
                <c:pt idx="25">
                  <c:v>16.047899999999988</c:v>
                </c:pt>
                <c:pt idx="26">
                  <c:v>9.2432999999999996</c:v>
                </c:pt>
                <c:pt idx="27">
                  <c:v>8.7073999999999998</c:v>
                </c:pt>
                <c:pt idx="28">
                  <c:v>6.6505999999999963</c:v>
                </c:pt>
                <c:pt idx="29">
                  <c:v>6.4707000000000034</c:v>
                </c:pt>
              </c:numCache>
            </c:numRef>
          </c:yVal>
        </c:ser>
        <c:ser>
          <c:idx val="17"/>
          <c:order val="16"/>
          <c:tx>
            <c:strRef>
              <c:f>Ruvyironza!$DM$1</c:f>
              <c:strCache>
                <c:ptCount val="1"/>
                <c:pt idx="0">
                  <c:v>MI3.2M_R1</c:v>
                </c:pt>
              </c:strCache>
            </c:strRef>
          </c:tx>
          <c:spPr>
            <a:ln w="28575">
              <a:noFill/>
            </a:ln>
          </c:spPr>
          <c:marker>
            <c:symbol val="dash"/>
            <c:size val="7"/>
            <c:spPr>
              <a:ln>
                <a:solidFill>
                  <a:srgbClr val="0000FF"/>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Ruvyironza!$DM$2:$DM$31</c:f>
              <c:numCache>
                <c:formatCode>General</c:formatCode>
                <c:ptCount val="30"/>
                <c:pt idx="0">
                  <c:v>51.414799999999993</c:v>
                </c:pt>
                <c:pt idx="1">
                  <c:v>50.119700000000002</c:v>
                </c:pt>
                <c:pt idx="2">
                  <c:v>49.736800000000002</c:v>
                </c:pt>
                <c:pt idx="3">
                  <c:v>49.215700000000012</c:v>
                </c:pt>
                <c:pt idx="4">
                  <c:v>47.778400000000012</c:v>
                </c:pt>
                <c:pt idx="5">
                  <c:v>46.966700000000003</c:v>
                </c:pt>
                <c:pt idx="6">
                  <c:v>45.950400000000002</c:v>
                </c:pt>
                <c:pt idx="7">
                  <c:v>45.728400000000029</c:v>
                </c:pt>
                <c:pt idx="8">
                  <c:v>45.328200000000002</c:v>
                </c:pt>
                <c:pt idx="9">
                  <c:v>44.416499999999999</c:v>
                </c:pt>
                <c:pt idx="10">
                  <c:v>44.382200000000005</c:v>
                </c:pt>
                <c:pt idx="11">
                  <c:v>43.979100000000003</c:v>
                </c:pt>
                <c:pt idx="12">
                  <c:v>43.765700000000038</c:v>
                </c:pt>
                <c:pt idx="13">
                  <c:v>43.062900000000013</c:v>
                </c:pt>
                <c:pt idx="14">
                  <c:v>42.295400000000029</c:v>
                </c:pt>
                <c:pt idx="15">
                  <c:v>41.747600000000006</c:v>
                </c:pt>
                <c:pt idx="16">
                  <c:v>40.527000000000001</c:v>
                </c:pt>
                <c:pt idx="17">
                  <c:v>40.379800000000003</c:v>
                </c:pt>
                <c:pt idx="18">
                  <c:v>40.051200000000001</c:v>
                </c:pt>
                <c:pt idx="19">
                  <c:v>39.901000000000003</c:v>
                </c:pt>
                <c:pt idx="20">
                  <c:v>38.649100000000011</c:v>
                </c:pt>
                <c:pt idx="21">
                  <c:v>38.393600000000006</c:v>
                </c:pt>
                <c:pt idx="22">
                  <c:v>36.773500000000013</c:v>
                </c:pt>
                <c:pt idx="23">
                  <c:v>36.233400000000003</c:v>
                </c:pt>
                <c:pt idx="24">
                  <c:v>36.175200000000011</c:v>
                </c:pt>
                <c:pt idx="25">
                  <c:v>35.79030000000003</c:v>
                </c:pt>
                <c:pt idx="26">
                  <c:v>35.296100000000038</c:v>
                </c:pt>
                <c:pt idx="27">
                  <c:v>33.5398</c:v>
                </c:pt>
                <c:pt idx="28">
                  <c:v>32.198200000000028</c:v>
                </c:pt>
                <c:pt idx="29">
                  <c:v>27.527999999999999</c:v>
                </c:pt>
              </c:numCache>
            </c:numRef>
          </c:yVal>
        </c:ser>
        <c:ser>
          <c:idx val="18"/>
          <c:order val="17"/>
          <c:tx>
            <c:strRef>
              <c:f>Ruvyironza!$DN$1</c:f>
              <c:strCache>
                <c:ptCount val="1"/>
                <c:pt idx="0">
                  <c:v>MI3.2M_R2</c:v>
                </c:pt>
              </c:strCache>
            </c:strRef>
          </c:tx>
          <c:spPr>
            <a:ln w="28575">
              <a:noFill/>
            </a:ln>
          </c:spPr>
          <c:marker>
            <c:symbol val="diamond"/>
            <c:size val="7"/>
            <c:spPr>
              <a:solidFill>
                <a:schemeClr val="bg1"/>
              </a:solidFill>
              <a:ln>
                <a:solidFill>
                  <a:schemeClr val="tx1"/>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Ruvyironza!$DN$2:$DN$31</c:f>
              <c:numCache>
                <c:formatCode>General</c:formatCode>
                <c:ptCount val="30"/>
                <c:pt idx="0">
                  <c:v>54.7834</c:v>
                </c:pt>
                <c:pt idx="1">
                  <c:v>51.9998</c:v>
                </c:pt>
                <c:pt idx="2">
                  <c:v>50.097700000000003</c:v>
                </c:pt>
                <c:pt idx="3">
                  <c:v>49.266000000000012</c:v>
                </c:pt>
                <c:pt idx="4">
                  <c:v>48.923700000000011</c:v>
                </c:pt>
                <c:pt idx="5">
                  <c:v>48.276900000000012</c:v>
                </c:pt>
                <c:pt idx="6">
                  <c:v>45.490900000000003</c:v>
                </c:pt>
                <c:pt idx="7">
                  <c:v>45.099900000000012</c:v>
                </c:pt>
                <c:pt idx="8">
                  <c:v>44.029300000000013</c:v>
                </c:pt>
                <c:pt idx="9">
                  <c:v>43.092400000000012</c:v>
                </c:pt>
                <c:pt idx="10">
                  <c:v>41.047899999999998</c:v>
                </c:pt>
                <c:pt idx="11">
                  <c:v>40.908500000000011</c:v>
                </c:pt>
                <c:pt idx="12">
                  <c:v>40.447299999999998</c:v>
                </c:pt>
                <c:pt idx="13">
                  <c:v>40.01</c:v>
                </c:pt>
                <c:pt idx="14">
                  <c:v>38.0886</c:v>
                </c:pt>
                <c:pt idx="15">
                  <c:v>37.332000000000001</c:v>
                </c:pt>
                <c:pt idx="16">
                  <c:v>36.9452</c:v>
                </c:pt>
                <c:pt idx="17">
                  <c:v>36.736900000000013</c:v>
                </c:pt>
                <c:pt idx="18">
                  <c:v>36.703800000000001</c:v>
                </c:pt>
                <c:pt idx="19">
                  <c:v>35.604400000000005</c:v>
                </c:pt>
                <c:pt idx="20">
                  <c:v>35.381799999999998</c:v>
                </c:pt>
                <c:pt idx="21">
                  <c:v>31.785900000000002</c:v>
                </c:pt>
                <c:pt idx="22">
                  <c:v>31.748299999999979</c:v>
                </c:pt>
                <c:pt idx="23">
                  <c:v>31.689599999999981</c:v>
                </c:pt>
                <c:pt idx="24">
                  <c:v>31.435199999999977</c:v>
                </c:pt>
                <c:pt idx="25">
                  <c:v>31.129899999999999</c:v>
                </c:pt>
                <c:pt idx="26">
                  <c:v>31.087399999999981</c:v>
                </c:pt>
                <c:pt idx="27">
                  <c:v>30.555900000000001</c:v>
                </c:pt>
                <c:pt idx="28">
                  <c:v>27.832599999999989</c:v>
                </c:pt>
                <c:pt idx="29">
                  <c:v>27.456499999999977</c:v>
                </c:pt>
              </c:numCache>
            </c:numRef>
          </c:yVal>
        </c:ser>
        <c:ser>
          <c:idx val="19"/>
          <c:order val="18"/>
          <c:tx>
            <c:strRef>
              <c:f>Ruvyironza!$DO$1</c:f>
              <c:strCache>
                <c:ptCount val="1"/>
                <c:pt idx="0">
                  <c:v>MK3.0_R1</c:v>
                </c:pt>
              </c:strCache>
            </c:strRef>
          </c:tx>
          <c:spPr>
            <a:ln w="28575">
              <a:noFill/>
            </a:ln>
          </c:spPr>
          <c:marker>
            <c:symbol val="square"/>
            <c:size val="6"/>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Ruvyironza!$DO$2:$DO$31</c:f>
              <c:numCache>
                <c:formatCode>General</c:formatCode>
                <c:ptCount val="30"/>
                <c:pt idx="0">
                  <c:v>26.578299999999981</c:v>
                </c:pt>
                <c:pt idx="1">
                  <c:v>24.245199999999979</c:v>
                </c:pt>
                <c:pt idx="2">
                  <c:v>23.7301</c:v>
                </c:pt>
                <c:pt idx="3">
                  <c:v>22.124199999999988</c:v>
                </c:pt>
                <c:pt idx="4">
                  <c:v>21.907399999999985</c:v>
                </c:pt>
                <c:pt idx="5">
                  <c:v>21.7559</c:v>
                </c:pt>
                <c:pt idx="6">
                  <c:v>20.105699999999981</c:v>
                </c:pt>
                <c:pt idx="7">
                  <c:v>20.066099999999981</c:v>
                </c:pt>
                <c:pt idx="8">
                  <c:v>19.665199999999981</c:v>
                </c:pt>
                <c:pt idx="9">
                  <c:v>19.131499999999999</c:v>
                </c:pt>
                <c:pt idx="10">
                  <c:v>18.693300000000001</c:v>
                </c:pt>
                <c:pt idx="11">
                  <c:v>18.471900000000005</c:v>
                </c:pt>
                <c:pt idx="12">
                  <c:v>18.1782</c:v>
                </c:pt>
                <c:pt idx="13">
                  <c:v>17.858899999999988</c:v>
                </c:pt>
                <c:pt idx="14">
                  <c:v>17.665400000000002</c:v>
                </c:pt>
                <c:pt idx="15">
                  <c:v>16.716799999999989</c:v>
                </c:pt>
                <c:pt idx="16">
                  <c:v>15.479100000000004</c:v>
                </c:pt>
                <c:pt idx="17">
                  <c:v>15.2904</c:v>
                </c:pt>
                <c:pt idx="18">
                  <c:v>15.0153</c:v>
                </c:pt>
                <c:pt idx="19">
                  <c:v>14.8452</c:v>
                </c:pt>
                <c:pt idx="20">
                  <c:v>14.6541</c:v>
                </c:pt>
                <c:pt idx="21">
                  <c:v>14.3184</c:v>
                </c:pt>
                <c:pt idx="22">
                  <c:v>14.113300000000001</c:v>
                </c:pt>
                <c:pt idx="23">
                  <c:v>13.7148</c:v>
                </c:pt>
                <c:pt idx="24">
                  <c:v>11.125300000000001</c:v>
                </c:pt>
                <c:pt idx="25">
                  <c:v>9.7781000000000002</c:v>
                </c:pt>
                <c:pt idx="26">
                  <c:v>7.5731999999999999</c:v>
                </c:pt>
                <c:pt idx="27">
                  <c:v>7.0160999999999998</c:v>
                </c:pt>
                <c:pt idx="28">
                  <c:v>6.6082000000000001</c:v>
                </c:pt>
                <c:pt idx="29">
                  <c:v>3.1772999999999998</c:v>
                </c:pt>
              </c:numCache>
            </c:numRef>
          </c:yVal>
        </c:ser>
        <c:ser>
          <c:idx val="20"/>
          <c:order val="19"/>
          <c:tx>
            <c:strRef>
              <c:f>Ruvyironza!$DP$1</c:f>
              <c:strCache>
                <c:ptCount val="1"/>
                <c:pt idx="0">
                  <c:v>MK3.5_R1</c:v>
                </c:pt>
              </c:strCache>
            </c:strRef>
          </c:tx>
          <c:spPr>
            <a:ln w="28575">
              <a:noFill/>
            </a:ln>
          </c:spPr>
          <c:marker>
            <c:spPr>
              <a:solidFill>
                <a:schemeClr val="accent6">
                  <a:lumMod val="50000"/>
                </a:schemeClr>
              </a:solidFill>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Ruvyironza!$DP$2:$DP$31</c:f>
              <c:numCache>
                <c:formatCode>General</c:formatCode>
                <c:ptCount val="30"/>
                <c:pt idx="0">
                  <c:v>37.749600000000001</c:v>
                </c:pt>
                <c:pt idx="1">
                  <c:v>34.274500000000003</c:v>
                </c:pt>
                <c:pt idx="2">
                  <c:v>33.801299999999998</c:v>
                </c:pt>
                <c:pt idx="3">
                  <c:v>33.081099999999999</c:v>
                </c:pt>
                <c:pt idx="4">
                  <c:v>29.82269999999998</c:v>
                </c:pt>
                <c:pt idx="5">
                  <c:v>29.389199999999981</c:v>
                </c:pt>
                <c:pt idx="6">
                  <c:v>29.328600000000002</c:v>
                </c:pt>
                <c:pt idx="7">
                  <c:v>28.790199999999981</c:v>
                </c:pt>
                <c:pt idx="8">
                  <c:v>27.5991</c:v>
                </c:pt>
                <c:pt idx="9">
                  <c:v>27.088699999999971</c:v>
                </c:pt>
                <c:pt idx="10">
                  <c:v>26.9209</c:v>
                </c:pt>
                <c:pt idx="11">
                  <c:v>26.727399999999989</c:v>
                </c:pt>
                <c:pt idx="12">
                  <c:v>26.235600000000002</c:v>
                </c:pt>
                <c:pt idx="13">
                  <c:v>24.928099999999979</c:v>
                </c:pt>
                <c:pt idx="14">
                  <c:v>24.641400000000001</c:v>
                </c:pt>
                <c:pt idx="15">
                  <c:v>24.606400000000001</c:v>
                </c:pt>
                <c:pt idx="16">
                  <c:v>24.340699999999977</c:v>
                </c:pt>
                <c:pt idx="17">
                  <c:v>24.205499999999979</c:v>
                </c:pt>
                <c:pt idx="18">
                  <c:v>23.851299999999988</c:v>
                </c:pt>
                <c:pt idx="19">
                  <c:v>23.172999999999988</c:v>
                </c:pt>
                <c:pt idx="20">
                  <c:v>20.737400000000001</c:v>
                </c:pt>
                <c:pt idx="21">
                  <c:v>17.052399999999981</c:v>
                </c:pt>
                <c:pt idx="22">
                  <c:v>16.686499999999981</c:v>
                </c:pt>
                <c:pt idx="23">
                  <c:v>14.262500000000006</c:v>
                </c:pt>
                <c:pt idx="24">
                  <c:v>13.88125</c:v>
                </c:pt>
                <c:pt idx="25">
                  <c:v>13.5</c:v>
                </c:pt>
                <c:pt idx="26">
                  <c:v>13.2</c:v>
                </c:pt>
                <c:pt idx="27">
                  <c:v>12.9</c:v>
                </c:pt>
                <c:pt idx="28">
                  <c:v>12.6</c:v>
                </c:pt>
                <c:pt idx="29">
                  <c:v>12.1</c:v>
                </c:pt>
              </c:numCache>
            </c:numRef>
          </c:yVal>
        </c:ser>
        <c:ser>
          <c:idx val="0"/>
          <c:order val="20"/>
          <c:tx>
            <c:strRef>
              <c:f>Ruvyironza!$CV$1</c:f>
              <c:strCache>
                <c:ptCount val="1"/>
                <c:pt idx="0">
                  <c:v>Ruvyironza</c:v>
                </c:pt>
              </c:strCache>
            </c:strRef>
          </c:tx>
          <c:spPr>
            <a:ln w="28575">
              <a:noFill/>
            </a:ln>
          </c:spPr>
          <c:marker>
            <c:symbol val="circle"/>
            <c:size val="6"/>
            <c:spPr>
              <a:solidFill>
                <a:srgbClr val="00FF00"/>
              </a:solidFill>
              <a:ln>
                <a:solidFill>
                  <a:srgbClr val="3333FF"/>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2.7272727272727288</c:v>
                </c:pt>
                <c:pt idx="11">
                  <c:v>2.5</c:v>
                </c:pt>
                <c:pt idx="12">
                  <c:v>2.3076923076923093</c:v>
                </c:pt>
                <c:pt idx="13">
                  <c:v>2.1428571428571432</c:v>
                </c:pt>
                <c:pt idx="14">
                  <c:v>2</c:v>
                </c:pt>
                <c:pt idx="15">
                  <c:v>1.875</c:v>
                </c:pt>
                <c:pt idx="16">
                  <c:v>1.7647058823529409</c:v>
                </c:pt>
                <c:pt idx="17">
                  <c:v>1.6666666666666667</c:v>
                </c:pt>
                <c:pt idx="18">
                  <c:v>1.5789473684210535</c:v>
                </c:pt>
                <c:pt idx="19">
                  <c:v>1.5</c:v>
                </c:pt>
                <c:pt idx="20">
                  <c:v>1.4285714285714286</c:v>
                </c:pt>
                <c:pt idx="21">
                  <c:v>1.3636363636363635</c:v>
                </c:pt>
                <c:pt idx="22">
                  <c:v>1.3043478260869581</c:v>
                </c:pt>
                <c:pt idx="23">
                  <c:v>1.25</c:v>
                </c:pt>
                <c:pt idx="24">
                  <c:v>1.2</c:v>
                </c:pt>
                <c:pt idx="25">
                  <c:v>1.1538461538461537</c:v>
                </c:pt>
                <c:pt idx="26">
                  <c:v>1.111111111111112</c:v>
                </c:pt>
                <c:pt idx="27">
                  <c:v>1.0714285714285721</c:v>
                </c:pt>
                <c:pt idx="28">
                  <c:v>1.0344827586206897</c:v>
                </c:pt>
                <c:pt idx="29">
                  <c:v>1</c:v>
                </c:pt>
              </c:numCache>
            </c:numRef>
          </c:xVal>
          <c:yVal>
            <c:numRef>
              <c:f>Ruvyironza!$CV$2:$CV$31</c:f>
              <c:numCache>
                <c:formatCode>General</c:formatCode>
                <c:ptCount val="30"/>
                <c:pt idx="0">
                  <c:v>48.345000000000006</c:v>
                </c:pt>
                <c:pt idx="1">
                  <c:v>42.790000000000013</c:v>
                </c:pt>
                <c:pt idx="2">
                  <c:v>40.04</c:v>
                </c:pt>
                <c:pt idx="3">
                  <c:v>38.313000000000002</c:v>
                </c:pt>
                <c:pt idx="4">
                  <c:v>36.905000000000001</c:v>
                </c:pt>
                <c:pt idx="5">
                  <c:v>34.814999999999998</c:v>
                </c:pt>
                <c:pt idx="6">
                  <c:v>33.605000000000011</c:v>
                </c:pt>
                <c:pt idx="7">
                  <c:v>32.450000000000003</c:v>
                </c:pt>
                <c:pt idx="8">
                  <c:v>31.35</c:v>
                </c:pt>
                <c:pt idx="9">
                  <c:v>30.800000000000004</c:v>
                </c:pt>
                <c:pt idx="10">
                  <c:v>29.700000000000003</c:v>
                </c:pt>
                <c:pt idx="11">
                  <c:v>29.150000000000016</c:v>
                </c:pt>
                <c:pt idx="12">
                  <c:v>28.6</c:v>
                </c:pt>
                <c:pt idx="13">
                  <c:v>27.500000000000004</c:v>
                </c:pt>
                <c:pt idx="14">
                  <c:v>27.39</c:v>
                </c:pt>
                <c:pt idx="15">
                  <c:v>26.543000000000003</c:v>
                </c:pt>
                <c:pt idx="16">
                  <c:v>25.991306376360786</c:v>
                </c:pt>
                <c:pt idx="17">
                  <c:v>25.685000000000002</c:v>
                </c:pt>
                <c:pt idx="18">
                  <c:v>25.3</c:v>
                </c:pt>
                <c:pt idx="19">
                  <c:v>25.146000000000001</c:v>
                </c:pt>
                <c:pt idx="20">
                  <c:v>24.200000000000003</c:v>
                </c:pt>
                <c:pt idx="21">
                  <c:v>21.779230171073078</c:v>
                </c:pt>
                <c:pt idx="22">
                  <c:v>21.67</c:v>
                </c:pt>
                <c:pt idx="23">
                  <c:v>21.34</c:v>
                </c:pt>
                <c:pt idx="24">
                  <c:v>20.185000000000002</c:v>
                </c:pt>
                <c:pt idx="25">
                  <c:v>19.006477449455691</c:v>
                </c:pt>
                <c:pt idx="26">
                  <c:v>18.535000000000004</c:v>
                </c:pt>
                <c:pt idx="27">
                  <c:v>17.768250388802493</c:v>
                </c:pt>
                <c:pt idx="28">
                  <c:v>17.188911353032665</c:v>
                </c:pt>
                <c:pt idx="29">
                  <c:v>13.81432348367029</c:v>
                </c:pt>
              </c:numCache>
            </c:numRef>
          </c:yVal>
        </c:ser>
        <c:axId val="75677696"/>
        <c:axId val="75680000"/>
      </c:scatterChart>
      <c:valAx>
        <c:axId val="75677696"/>
        <c:scaling>
          <c:logBase val="10"/>
          <c:orientation val="minMax"/>
        </c:scaling>
        <c:axPos val="b"/>
        <c:title>
          <c:tx>
            <c:rich>
              <a:bodyPr/>
              <a:lstStyle/>
              <a:p>
                <a:pPr>
                  <a:defRPr lang="en-US"/>
                </a:pPr>
                <a:r>
                  <a:rPr lang="en-US"/>
                  <a:t>Return period [year]</a:t>
                </a:r>
              </a:p>
            </c:rich>
          </c:tx>
          <c:layout/>
        </c:title>
        <c:numFmt formatCode="0" sourceLinked="0"/>
        <c:tickLblPos val="nextTo"/>
        <c:spPr>
          <a:ln>
            <a:solidFill>
              <a:schemeClr val="tx1"/>
            </a:solidFill>
          </a:ln>
        </c:spPr>
        <c:txPr>
          <a:bodyPr rot="0" vert="horz"/>
          <a:lstStyle/>
          <a:p>
            <a:pPr>
              <a:defRPr lang="en-US"/>
            </a:pPr>
            <a:endParaRPr lang="en-US"/>
          </a:p>
        </c:txPr>
        <c:crossAx val="75680000"/>
        <c:crosses val="autoZero"/>
        <c:crossBetween val="midCat"/>
      </c:valAx>
      <c:valAx>
        <c:axId val="75680000"/>
        <c:scaling>
          <c:orientation val="minMax"/>
        </c:scaling>
        <c:axPos val="l"/>
        <c:title>
          <c:tx>
            <c:rich>
              <a:bodyPr/>
              <a:lstStyle/>
              <a:p>
                <a:pPr>
                  <a:defRPr lang="en-US"/>
                </a:pPr>
                <a:r>
                  <a:rPr lang="en-US"/>
                  <a:t>Rainfall intensity [mm/day]</a:t>
                </a:r>
              </a:p>
            </c:rich>
          </c:tx>
          <c:layout/>
        </c:title>
        <c:numFmt formatCode="General" sourceLinked="1"/>
        <c:tickLblPos val="nextTo"/>
        <c:spPr>
          <a:ln>
            <a:solidFill>
              <a:schemeClr val="tx1"/>
            </a:solidFill>
          </a:ln>
        </c:spPr>
        <c:txPr>
          <a:bodyPr rot="0" vert="horz"/>
          <a:lstStyle/>
          <a:p>
            <a:pPr>
              <a:defRPr lang="en-US"/>
            </a:pPr>
            <a:endParaRPr lang="en-US"/>
          </a:p>
        </c:txPr>
        <c:crossAx val="75677696"/>
        <c:crosses val="autoZero"/>
        <c:crossBetween val="midCat"/>
      </c:valAx>
    </c:plotArea>
    <c:legend>
      <c:legendPos val="r"/>
      <c:layout>
        <c:manualLayout>
          <c:xMode val="edge"/>
          <c:yMode val="edge"/>
          <c:x val="0.68507746124814006"/>
          <c:y val="3.4158536952315442E-3"/>
          <c:w val="0.31138646635382433"/>
          <c:h val="0.9585822833497083"/>
        </c:manualLayout>
      </c:layout>
      <c:txPr>
        <a:bodyPr/>
        <a:lstStyle/>
        <a:p>
          <a:pPr>
            <a:defRPr lang="en-US"/>
          </a:pPr>
          <a:endParaRPr lang="en-US"/>
        </a:p>
      </c:txPr>
    </c:legend>
    <c:plotVisOnly val="1"/>
    <c:dispBlanksAs val="gap"/>
  </c:chart>
  <c:txPr>
    <a:bodyPr/>
    <a:lstStyle/>
    <a:p>
      <a:pPr>
        <a:defRPr sz="1200" b="0" i="0" u="none" strike="noStrike" baseline="0">
          <a:solidFill>
            <a:srgbClr val="00407A"/>
          </a:solidFill>
          <a:latin typeface="Times New Roman"/>
          <a:ea typeface="Times New Roman"/>
          <a:cs typeface="Times New Roman"/>
        </a:defRPr>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lang="en-US"/>
            </a:pPr>
            <a:r>
              <a:rPr lang="en-US" dirty="0"/>
              <a:t>b) Station </a:t>
            </a:r>
            <a:r>
              <a:rPr lang="en-US" dirty="0" smtClean="0"/>
              <a:t>3 - </a:t>
            </a:r>
            <a:r>
              <a:rPr lang="en-US" b="1" u="sng" dirty="0" smtClean="0"/>
              <a:t>CMIP5</a:t>
            </a:r>
            <a:endParaRPr lang="en-US" b="1" u="sng" dirty="0"/>
          </a:p>
        </c:rich>
      </c:tx>
      <c:layout>
        <c:manualLayout>
          <c:xMode val="edge"/>
          <c:yMode val="edge"/>
          <c:x val="0.18854455491046138"/>
          <c:y val="1.798806394131594E-2"/>
        </c:manualLayout>
      </c:layout>
      <c:overlay val="1"/>
    </c:title>
    <c:plotArea>
      <c:layout>
        <c:manualLayout>
          <c:layoutTarget val="inner"/>
          <c:xMode val="edge"/>
          <c:yMode val="edge"/>
          <c:x val="0.14673143930505336"/>
          <c:y val="4.1105278506853277E-2"/>
          <c:w val="0.5604247833561613"/>
          <c:h val="0.81792746113989745"/>
        </c:manualLayout>
      </c:layout>
      <c:scatterChart>
        <c:scatterStyle val="lineMarker"/>
        <c:ser>
          <c:idx val="21"/>
          <c:order val="0"/>
          <c:tx>
            <c:strRef>
              <c:f>Ruvyironza!$DQ$1</c:f>
              <c:strCache>
                <c:ptCount val="1"/>
                <c:pt idx="0">
                  <c:v>BNU_R1</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Ruvyironza!$DQ$2:$DQ$31</c:f>
              <c:numCache>
                <c:formatCode>General</c:formatCode>
                <c:ptCount val="30"/>
                <c:pt idx="0">
                  <c:v>43.371323196401526</c:v>
                </c:pt>
                <c:pt idx="1">
                  <c:v>33.760111430703333</c:v>
                </c:pt>
                <c:pt idx="2">
                  <c:v>33.639826989503078</c:v>
                </c:pt>
                <c:pt idx="3">
                  <c:v>32.502223331901241</c:v>
                </c:pt>
                <c:pt idx="4">
                  <c:v>31.676450082691421</c:v>
                </c:pt>
                <c:pt idx="5">
                  <c:v>31.449553317207819</c:v>
                </c:pt>
                <c:pt idx="6">
                  <c:v>30.757759128363539</c:v>
                </c:pt>
                <c:pt idx="7">
                  <c:v>28.423876802811137</c:v>
                </c:pt>
                <c:pt idx="8">
                  <c:v>28.273216302939563</c:v>
                </c:pt>
                <c:pt idx="9">
                  <c:v>27.948639918538344</c:v>
                </c:pt>
                <c:pt idx="10">
                  <c:v>27.431942900857557</c:v>
                </c:pt>
                <c:pt idx="11">
                  <c:v>27.303220439138546</c:v>
                </c:pt>
                <c:pt idx="12">
                  <c:v>26.778066970906696</c:v>
                </c:pt>
                <c:pt idx="13">
                  <c:v>26.777301833309206</c:v>
                </c:pt>
                <c:pt idx="14">
                  <c:v>26.738011282479686</c:v>
                </c:pt>
                <c:pt idx="15">
                  <c:v>26.696341242798226</c:v>
                </c:pt>
                <c:pt idx="16">
                  <c:v>26.45498778747103</c:v>
                </c:pt>
                <c:pt idx="17">
                  <c:v>25.793798863033643</c:v>
                </c:pt>
                <c:pt idx="18">
                  <c:v>25.722236156529934</c:v>
                </c:pt>
                <c:pt idx="19">
                  <c:v>25.456420543745534</c:v>
                </c:pt>
                <c:pt idx="20">
                  <c:v>25.12528699354241</c:v>
                </c:pt>
                <c:pt idx="21">
                  <c:v>25.121905798237524</c:v>
                </c:pt>
                <c:pt idx="22">
                  <c:v>24.954523356571851</c:v>
                </c:pt>
                <c:pt idx="23">
                  <c:v>24.634331649378669</c:v>
                </c:pt>
                <c:pt idx="24">
                  <c:v>24.613497700248292</c:v>
                </c:pt>
                <c:pt idx="25">
                  <c:v>23.270979409090383</c:v>
                </c:pt>
                <c:pt idx="26">
                  <c:v>22.992076978741817</c:v>
                </c:pt>
                <c:pt idx="27">
                  <c:v>22.804583323377088</c:v>
                </c:pt>
                <c:pt idx="28">
                  <c:v>21.800442769429122</c:v>
                </c:pt>
                <c:pt idx="29">
                  <c:v>21.660028409132721</c:v>
                </c:pt>
              </c:numCache>
            </c:numRef>
          </c:yVal>
        </c:ser>
        <c:ser>
          <c:idx val="22"/>
          <c:order val="1"/>
          <c:tx>
            <c:strRef>
              <c:f>Ruvyironza!$DR$1</c:f>
              <c:strCache>
                <c:ptCount val="1"/>
                <c:pt idx="0">
                  <c:v>MK3.6_R1</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Ruvyironza!$DR$2:$DR$31</c:f>
              <c:numCache>
                <c:formatCode>General</c:formatCode>
                <c:ptCount val="30"/>
                <c:pt idx="0">
                  <c:v>45.288353611287071</c:v>
                </c:pt>
                <c:pt idx="1">
                  <c:v>36.597716792710656</c:v>
                </c:pt>
                <c:pt idx="2">
                  <c:v>36.504332047623862</c:v>
                </c:pt>
                <c:pt idx="3">
                  <c:v>35.259114500545088</c:v>
                </c:pt>
                <c:pt idx="4">
                  <c:v>35.077373613113046</c:v>
                </c:pt>
                <c:pt idx="5">
                  <c:v>34.53624240723299</c:v>
                </c:pt>
                <c:pt idx="6">
                  <c:v>33.947920854629984</c:v>
                </c:pt>
                <c:pt idx="7">
                  <c:v>32.979865518864706</c:v>
                </c:pt>
                <c:pt idx="8">
                  <c:v>32.803540547020958</c:v>
                </c:pt>
                <c:pt idx="9">
                  <c:v>31.933305627700413</c:v>
                </c:pt>
                <c:pt idx="10">
                  <c:v>30.449212116553916</c:v>
                </c:pt>
                <c:pt idx="11">
                  <c:v>30.398269525072376</c:v>
                </c:pt>
                <c:pt idx="12">
                  <c:v>30.204121102616064</c:v>
                </c:pt>
                <c:pt idx="13">
                  <c:v>29.799435495688591</c:v>
                </c:pt>
                <c:pt idx="14">
                  <c:v>29.059866225587651</c:v>
                </c:pt>
                <c:pt idx="15">
                  <c:v>28.931884132949818</c:v>
                </c:pt>
                <c:pt idx="16">
                  <c:v>28.590587790046481</c:v>
                </c:pt>
                <c:pt idx="17">
                  <c:v>28.086195823432242</c:v>
                </c:pt>
                <c:pt idx="18">
                  <c:v>27.704739460512116</c:v>
                </c:pt>
                <c:pt idx="19">
                  <c:v>27.44658651336248</c:v>
                </c:pt>
                <c:pt idx="20">
                  <c:v>27.069624322575958</c:v>
                </c:pt>
                <c:pt idx="21">
                  <c:v>26.420400916048663</c:v>
                </c:pt>
                <c:pt idx="22">
                  <c:v>26.302113046613954</c:v>
                </c:pt>
                <c:pt idx="23">
                  <c:v>25.828679858222699</c:v>
                </c:pt>
                <c:pt idx="24">
                  <c:v>25.708707812524693</c:v>
                </c:pt>
                <c:pt idx="25">
                  <c:v>25.59590085272108</c:v>
                </c:pt>
                <c:pt idx="26">
                  <c:v>25.188080653283656</c:v>
                </c:pt>
                <c:pt idx="27">
                  <c:v>24.780783799632854</c:v>
                </c:pt>
                <c:pt idx="28">
                  <c:v>24.029218471883087</c:v>
                </c:pt>
                <c:pt idx="29">
                  <c:v>23.80221370361766</c:v>
                </c:pt>
              </c:numCache>
            </c:numRef>
          </c:yVal>
        </c:ser>
        <c:ser>
          <c:idx val="23"/>
          <c:order val="2"/>
          <c:tx>
            <c:strRef>
              <c:f>Ruvyironza!$DS$1</c:f>
              <c:strCache>
                <c:ptCount val="1"/>
                <c:pt idx="0">
                  <c:v>MK3.6_R2</c:v>
                </c:pt>
              </c:strCache>
            </c:strRef>
          </c:tx>
          <c:spPr>
            <a:ln w="28575">
              <a:noFill/>
            </a:ln>
          </c:spPr>
          <c:marker>
            <c:symbol val="square"/>
            <c:size val="5"/>
            <c:spPr>
              <a:noFill/>
              <a:ln>
                <a:solidFill>
                  <a:sysClr val="windowText" lastClr="000000"/>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Ruvyironza!$DS$2:$DS$31</c:f>
              <c:numCache>
                <c:formatCode>General</c:formatCode>
                <c:ptCount val="30"/>
                <c:pt idx="0">
                  <c:v>40.126227761179265</c:v>
                </c:pt>
                <c:pt idx="1">
                  <c:v>39.897750110693195</c:v>
                </c:pt>
                <c:pt idx="2">
                  <c:v>39.718046243748574</c:v>
                </c:pt>
                <c:pt idx="3">
                  <c:v>39.529830787361931</c:v>
                </c:pt>
                <c:pt idx="4">
                  <c:v>36.076972669200764</c:v>
                </c:pt>
                <c:pt idx="5">
                  <c:v>35.804545597816734</c:v>
                </c:pt>
                <c:pt idx="6">
                  <c:v>35.039079499009787</c:v>
                </c:pt>
                <c:pt idx="7">
                  <c:v>34.271921428848657</c:v>
                </c:pt>
                <c:pt idx="8">
                  <c:v>34.061619880462594</c:v>
                </c:pt>
                <c:pt idx="9">
                  <c:v>32.173206902531824</c:v>
                </c:pt>
                <c:pt idx="10">
                  <c:v>31.716985429864515</c:v>
                </c:pt>
                <c:pt idx="11">
                  <c:v>31.486200173443613</c:v>
                </c:pt>
                <c:pt idx="12">
                  <c:v>30.961604611221119</c:v>
                </c:pt>
                <c:pt idx="13">
                  <c:v>30.510621500170462</c:v>
                </c:pt>
                <c:pt idx="14">
                  <c:v>29.917101615219931</c:v>
                </c:pt>
                <c:pt idx="15">
                  <c:v>29.55846976561309</c:v>
                </c:pt>
                <c:pt idx="16">
                  <c:v>29.254007630478558</c:v>
                </c:pt>
                <c:pt idx="17">
                  <c:v>29.20944824167676</c:v>
                </c:pt>
                <c:pt idx="18">
                  <c:v>28.540125947460581</c:v>
                </c:pt>
                <c:pt idx="19">
                  <c:v>28.491010295460587</c:v>
                </c:pt>
                <c:pt idx="20">
                  <c:v>27.96076414363101</c:v>
                </c:pt>
                <c:pt idx="21">
                  <c:v>27.745793588200211</c:v>
                </c:pt>
                <c:pt idx="22">
                  <c:v>26.322289601245032</c:v>
                </c:pt>
                <c:pt idx="23">
                  <c:v>26.010969517335983</c:v>
                </c:pt>
                <c:pt idx="24">
                  <c:v>25.775171554301146</c:v>
                </c:pt>
                <c:pt idx="25">
                  <c:v>25.432527181647441</c:v>
                </c:pt>
                <c:pt idx="26">
                  <c:v>25.421720428420819</c:v>
                </c:pt>
                <c:pt idx="27">
                  <c:v>24.086798969853227</c:v>
                </c:pt>
                <c:pt idx="28">
                  <c:v>23.374576143737229</c:v>
                </c:pt>
                <c:pt idx="29">
                  <c:v>22.674228398943988</c:v>
                </c:pt>
              </c:numCache>
            </c:numRef>
          </c:yVal>
        </c:ser>
        <c:ser>
          <c:idx val="24"/>
          <c:order val="3"/>
          <c:tx>
            <c:strRef>
              <c:f>Ruvyironza!$DT$1</c:f>
              <c:strCache>
                <c:ptCount val="1"/>
                <c:pt idx="0">
                  <c:v>MK3.6_R3</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Ruvyironza!$DT$2:$DT$31</c:f>
              <c:numCache>
                <c:formatCode>General</c:formatCode>
                <c:ptCount val="30"/>
                <c:pt idx="0">
                  <c:v>39.454951248958629</c:v>
                </c:pt>
                <c:pt idx="1">
                  <c:v>38.751909653801555</c:v>
                </c:pt>
                <c:pt idx="2">
                  <c:v>36.446074848915408</c:v>
                </c:pt>
                <c:pt idx="3">
                  <c:v>34.92225777515565</c:v>
                </c:pt>
                <c:pt idx="4">
                  <c:v>34.307338032793915</c:v>
                </c:pt>
                <c:pt idx="5">
                  <c:v>34.304111876877236</c:v>
                </c:pt>
                <c:pt idx="6">
                  <c:v>33.696128465641159</c:v>
                </c:pt>
                <c:pt idx="7">
                  <c:v>32.443445508396188</c:v>
                </c:pt>
                <c:pt idx="8">
                  <c:v>31.97728419532713</c:v>
                </c:pt>
                <c:pt idx="9">
                  <c:v>31.920840124558495</c:v>
                </c:pt>
                <c:pt idx="10">
                  <c:v>31.512716674372893</c:v>
                </c:pt>
                <c:pt idx="11">
                  <c:v>31.210602590681511</c:v>
                </c:pt>
                <c:pt idx="12">
                  <c:v>31.180047327042988</c:v>
                </c:pt>
                <c:pt idx="13">
                  <c:v>31.04869138274772</c:v>
                </c:pt>
                <c:pt idx="14">
                  <c:v>31.002514021230787</c:v>
                </c:pt>
                <c:pt idx="15">
                  <c:v>30.610857965968794</c:v>
                </c:pt>
                <c:pt idx="16">
                  <c:v>30.14795347515804</c:v>
                </c:pt>
                <c:pt idx="17">
                  <c:v>30.091708107727289</c:v>
                </c:pt>
                <c:pt idx="18">
                  <c:v>30.06739645655005</c:v>
                </c:pt>
                <c:pt idx="19">
                  <c:v>28.326854813580795</c:v>
                </c:pt>
                <c:pt idx="20">
                  <c:v>28.309381931706447</c:v>
                </c:pt>
                <c:pt idx="21">
                  <c:v>28.063188184639721</c:v>
                </c:pt>
                <c:pt idx="22">
                  <c:v>27.764026457350827</c:v>
                </c:pt>
                <c:pt idx="23">
                  <c:v>27.234707347772634</c:v>
                </c:pt>
                <c:pt idx="24">
                  <c:v>27.025864836041933</c:v>
                </c:pt>
                <c:pt idx="25">
                  <c:v>24.69264518510591</c:v>
                </c:pt>
                <c:pt idx="26">
                  <c:v>24.040053515145587</c:v>
                </c:pt>
                <c:pt idx="27">
                  <c:v>23.518323145008758</c:v>
                </c:pt>
                <c:pt idx="28">
                  <c:v>23.315921400560534</c:v>
                </c:pt>
                <c:pt idx="29">
                  <c:v>23.099537013913089</c:v>
                </c:pt>
              </c:numCache>
            </c:numRef>
          </c:yVal>
        </c:ser>
        <c:ser>
          <c:idx val="25"/>
          <c:order val="4"/>
          <c:tx>
            <c:strRef>
              <c:f>Ruvyironza!$DU$1</c:f>
              <c:strCache>
                <c:ptCount val="1"/>
                <c:pt idx="0">
                  <c:v>MK3.6_R4</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Ruvyironza!$DU$2:$DU$31</c:f>
              <c:numCache>
                <c:formatCode>General</c:formatCode>
                <c:ptCount val="30"/>
                <c:pt idx="0">
                  <c:v>40.534001457637508</c:v>
                </c:pt>
                <c:pt idx="1">
                  <c:v>37.689325696889135</c:v>
                </c:pt>
                <c:pt idx="2">
                  <c:v>36.653847855879143</c:v>
                </c:pt>
                <c:pt idx="3">
                  <c:v>36.251609939575523</c:v>
                </c:pt>
                <c:pt idx="4">
                  <c:v>35.110782920713923</c:v>
                </c:pt>
                <c:pt idx="5">
                  <c:v>35.07244857775305</c:v>
                </c:pt>
                <c:pt idx="6">
                  <c:v>34.522448796532132</c:v>
                </c:pt>
                <c:pt idx="7">
                  <c:v>32.965698684053201</c:v>
                </c:pt>
                <c:pt idx="8">
                  <c:v>32.687592491929315</c:v>
                </c:pt>
                <c:pt idx="9">
                  <c:v>31.835742828019736</c:v>
                </c:pt>
                <c:pt idx="10">
                  <c:v>31.733721873985726</c:v>
                </c:pt>
                <c:pt idx="11">
                  <c:v>31.708096169141246</c:v>
                </c:pt>
                <c:pt idx="12">
                  <c:v>31.445443786732703</c:v>
                </c:pt>
                <c:pt idx="13">
                  <c:v>30.512535557142325</c:v>
                </c:pt>
                <c:pt idx="14">
                  <c:v>30.439325296670777</c:v>
                </c:pt>
                <c:pt idx="15">
                  <c:v>29.675325165998775</c:v>
                </c:pt>
                <c:pt idx="16">
                  <c:v>29.210048810108876</c:v>
                </c:pt>
                <c:pt idx="17">
                  <c:v>29.137108238290757</c:v>
                </c:pt>
                <c:pt idx="18">
                  <c:v>28.977974671477938</c:v>
                </c:pt>
                <c:pt idx="19">
                  <c:v>28.687503525476327</c:v>
                </c:pt>
                <c:pt idx="20">
                  <c:v>27.869376652728217</c:v>
                </c:pt>
                <c:pt idx="21">
                  <c:v>27.869252593268982</c:v>
                </c:pt>
                <c:pt idx="22">
                  <c:v>27.681291979545129</c:v>
                </c:pt>
                <c:pt idx="23">
                  <c:v>26.920029611614098</c:v>
                </c:pt>
                <c:pt idx="24">
                  <c:v>25.166485604457751</c:v>
                </c:pt>
                <c:pt idx="25">
                  <c:v>24.454155111984218</c:v>
                </c:pt>
                <c:pt idx="26">
                  <c:v>24.338344505894433</c:v>
                </c:pt>
                <c:pt idx="27">
                  <c:v>24.212408734369323</c:v>
                </c:pt>
                <c:pt idx="28">
                  <c:v>23.418590845471766</c:v>
                </c:pt>
                <c:pt idx="29">
                  <c:v>22.290129205877125</c:v>
                </c:pt>
              </c:numCache>
            </c:numRef>
          </c:yVal>
        </c:ser>
        <c:ser>
          <c:idx val="26"/>
          <c:order val="5"/>
          <c:tx>
            <c:strRef>
              <c:f>Ruvyironza!$DV$1</c:f>
              <c:strCache>
                <c:ptCount val="1"/>
                <c:pt idx="0">
                  <c:v>MK3.6_R5</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Ruvyironza!$DV$2:$DV$31</c:f>
              <c:numCache>
                <c:formatCode>General</c:formatCode>
                <c:ptCount val="30"/>
                <c:pt idx="0">
                  <c:v>44.661967870817044</c:v>
                </c:pt>
                <c:pt idx="1">
                  <c:v>41.284338733999213</c:v>
                </c:pt>
                <c:pt idx="2">
                  <c:v>36.315394563011459</c:v>
                </c:pt>
                <c:pt idx="3">
                  <c:v>36.27585581275158</c:v>
                </c:pt>
                <c:pt idx="4">
                  <c:v>35.85898281853283</c:v>
                </c:pt>
                <c:pt idx="5">
                  <c:v>35.521963126924859</c:v>
                </c:pt>
                <c:pt idx="6">
                  <c:v>35.058736833365231</c:v>
                </c:pt>
                <c:pt idx="7">
                  <c:v>34.9218681451365</c:v>
                </c:pt>
                <c:pt idx="8">
                  <c:v>34.421616894647954</c:v>
                </c:pt>
                <c:pt idx="9">
                  <c:v>33.754931258941276</c:v>
                </c:pt>
                <c:pt idx="10">
                  <c:v>33.3209195292036</c:v>
                </c:pt>
                <c:pt idx="11">
                  <c:v>32.991224633718971</c:v>
                </c:pt>
                <c:pt idx="12">
                  <c:v>32.466028369842128</c:v>
                </c:pt>
                <c:pt idx="13">
                  <c:v>31.136564018784103</c:v>
                </c:pt>
                <c:pt idx="14">
                  <c:v>30.955567442650324</c:v>
                </c:pt>
                <c:pt idx="15">
                  <c:v>30.552248228205826</c:v>
                </c:pt>
                <c:pt idx="16">
                  <c:v>30.459088610319604</c:v>
                </c:pt>
                <c:pt idx="17">
                  <c:v>30.324743620935216</c:v>
                </c:pt>
                <c:pt idx="18">
                  <c:v>28.716670391776379</c:v>
                </c:pt>
                <c:pt idx="19">
                  <c:v>28.305790299318129</c:v>
                </c:pt>
                <c:pt idx="20">
                  <c:v>26.863295689617193</c:v>
                </c:pt>
                <c:pt idx="21">
                  <c:v>26.434907914744645</c:v>
                </c:pt>
                <c:pt idx="22">
                  <c:v>26.286927257696888</c:v>
                </c:pt>
                <c:pt idx="23">
                  <c:v>26.225510417297642</c:v>
                </c:pt>
                <c:pt idx="24">
                  <c:v>26.19633051884253</c:v>
                </c:pt>
                <c:pt idx="25">
                  <c:v>25.833434212906628</c:v>
                </c:pt>
                <c:pt idx="26">
                  <c:v>25.777767144745226</c:v>
                </c:pt>
                <c:pt idx="27">
                  <c:v>25.477836005959986</c:v>
                </c:pt>
                <c:pt idx="28">
                  <c:v>24.249989649509264</c:v>
                </c:pt>
                <c:pt idx="29">
                  <c:v>24.21173737412208</c:v>
                </c:pt>
              </c:numCache>
            </c:numRef>
          </c:yVal>
        </c:ser>
        <c:ser>
          <c:idx val="27"/>
          <c:order val="6"/>
          <c:tx>
            <c:strRef>
              <c:f>Ruvyironza!$DW$1</c:f>
              <c:strCache>
                <c:ptCount val="1"/>
                <c:pt idx="0">
                  <c:v>MK3.6_R6</c:v>
                </c:pt>
              </c:strCache>
            </c:strRef>
          </c:tx>
          <c:spPr>
            <a:ln w="28575">
              <a:noFill/>
            </a:ln>
          </c:spPr>
          <c:marker>
            <c:symbol val="diamond"/>
            <c:size val="7"/>
            <c:spPr>
              <a:solidFill>
                <a:srgbClr val="0000FF"/>
              </a:solidFill>
              <a:ln>
                <a:no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Ruvyironza!$DW$2:$DW$31</c:f>
              <c:numCache>
                <c:formatCode>General</c:formatCode>
                <c:ptCount val="30"/>
                <c:pt idx="0">
                  <c:v>35.698888718456232</c:v>
                </c:pt>
                <c:pt idx="1">
                  <c:v>35.013930164444325</c:v>
                </c:pt>
                <c:pt idx="2">
                  <c:v>34.767433391601529</c:v>
                </c:pt>
                <c:pt idx="3">
                  <c:v>34.721312602039085</c:v>
                </c:pt>
                <c:pt idx="4">
                  <c:v>33.979593863044954</c:v>
                </c:pt>
                <c:pt idx="5">
                  <c:v>33.141952152640854</c:v>
                </c:pt>
                <c:pt idx="6">
                  <c:v>33.122171272842913</c:v>
                </c:pt>
                <c:pt idx="7">
                  <c:v>33.114770716718397</c:v>
                </c:pt>
                <c:pt idx="8">
                  <c:v>33.055163284710474</c:v>
                </c:pt>
                <c:pt idx="9">
                  <c:v>32.728665863086782</c:v>
                </c:pt>
                <c:pt idx="10">
                  <c:v>31.657679679523376</c:v>
                </c:pt>
                <c:pt idx="11">
                  <c:v>31.068566506907818</c:v>
                </c:pt>
                <c:pt idx="12">
                  <c:v>30.662878939942736</c:v>
                </c:pt>
                <c:pt idx="13">
                  <c:v>29.767258264975613</c:v>
                </c:pt>
                <c:pt idx="14">
                  <c:v>29.372023503056877</c:v>
                </c:pt>
                <c:pt idx="15">
                  <c:v>29.240577734632787</c:v>
                </c:pt>
                <c:pt idx="16">
                  <c:v>29.182350737467939</c:v>
                </c:pt>
                <c:pt idx="17">
                  <c:v>28.836885692600532</c:v>
                </c:pt>
                <c:pt idx="18">
                  <c:v>28.505529525477602</c:v>
                </c:pt>
                <c:pt idx="19">
                  <c:v>27.875006080398329</c:v>
                </c:pt>
                <c:pt idx="20">
                  <c:v>27.856338398321427</c:v>
                </c:pt>
                <c:pt idx="21">
                  <c:v>27.364804072925708</c:v>
                </c:pt>
                <c:pt idx="22">
                  <c:v>26.682363898964716</c:v>
                </c:pt>
                <c:pt idx="23">
                  <c:v>26.353517552986727</c:v>
                </c:pt>
                <c:pt idx="24">
                  <c:v>25.697846328976553</c:v>
                </c:pt>
                <c:pt idx="25">
                  <c:v>25.548287429251175</c:v>
                </c:pt>
                <c:pt idx="26">
                  <c:v>25.353336880518427</c:v>
                </c:pt>
                <c:pt idx="27">
                  <c:v>25.134772113319229</c:v>
                </c:pt>
                <c:pt idx="28">
                  <c:v>24.69880698977094</c:v>
                </c:pt>
                <c:pt idx="29">
                  <c:v>22.807412903698058</c:v>
                </c:pt>
              </c:numCache>
            </c:numRef>
          </c:yVal>
        </c:ser>
        <c:ser>
          <c:idx val="28"/>
          <c:order val="7"/>
          <c:tx>
            <c:strRef>
              <c:f>Ruvyironza!$DX$1</c:f>
              <c:strCache>
                <c:ptCount val="1"/>
                <c:pt idx="0">
                  <c:v>MK3.6_R7</c:v>
                </c:pt>
              </c:strCache>
            </c:strRef>
          </c:tx>
          <c:spPr>
            <a:ln w="28575">
              <a:noFill/>
            </a:ln>
          </c:spPr>
          <c:marker>
            <c:symbol val="square"/>
            <c:size val="5"/>
            <c:spPr>
              <a:solidFill>
                <a:srgbClr val="F79646">
                  <a:lumMod val="50000"/>
                </a:srgbClr>
              </a:solidFill>
              <a:ln>
                <a:no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Ruvyironza!$DX$2:$DX$31</c:f>
              <c:numCache>
                <c:formatCode>General</c:formatCode>
                <c:ptCount val="30"/>
                <c:pt idx="0">
                  <c:v>43.068624232877511</c:v>
                </c:pt>
                <c:pt idx="1">
                  <c:v>40.424239647644633</c:v>
                </c:pt>
                <c:pt idx="2">
                  <c:v>38.603407162341369</c:v>
                </c:pt>
                <c:pt idx="3">
                  <c:v>35.487891134732507</c:v>
                </c:pt>
                <c:pt idx="4">
                  <c:v>33.491955869691914</c:v>
                </c:pt>
                <c:pt idx="5">
                  <c:v>33.265628854716546</c:v>
                </c:pt>
                <c:pt idx="6">
                  <c:v>32.145500371918061</c:v>
                </c:pt>
                <c:pt idx="7">
                  <c:v>32.127039165841857</c:v>
                </c:pt>
                <c:pt idx="8">
                  <c:v>32.114937186523427</c:v>
                </c:pt>
                <c:pt idx="9">
                  <c:v>31.765567785988079</c:v>
                </c:pt>
                <c:pt idx="10">
                  <c:v>30.892865558191691</c:v>
                </c:pt>
                <c:pt idx="11">
                  <c:v>30.181039296220533</c:v>
                </c:pt>
                <c:pt idx="12">
                  <c:v>29.989598308286464</c:v>
                </c:pt>
                <c:pt idx="13">
                  <c:v>29.920385249433799</c:v>
                </c:pt>
                <c:pt idx="14">
                  <c:v>29.27690630677656</c:v>
                </c:pt>
                <c:pt idx="15">
                  <c:v>29.19908108468519</c:v>
                </c:pt>
                <c:pt idx="16">
                  <c:v>29.010659569976127</c:v>
                </c:pt>
                <c:pt idx="17">
                  <c:v>28.963387080008012</c:v>
                </c:pt>
                <c:pt idx="18">
                  <c:v>28.948560394117258</c:v>
                </c:pt>
                <c:pt idx="19">
                  <c:v>28.402291270116876</c:v>
                </c:pt>
                <c:pt idx="20">
                  <c:v>27.836283589328417</c:v>
                </c:pt>
                <c:pt idx="21">
                  <c:v>27.388221279960106</c:v>
                </c:pt>
                <c:pt idx="22">
                  <c:v>27.383217942795138</c:v>
                </c:pt>
                <c:pt idx="23">
                  <c:v>26.914347166864545</c:v>
                </c:pt>
                <c:pt idx="24">
                  <c:v>25.888519798439777</c:v>
                </c:pt>
                <c:pt idx="25">
                  <c:v>25.389003546177019</c:v>
                </c:pt>
                <c:pt idx="26">
                  <c:v>24.988842451977479</c:v>
                </c:pt>
                <c:pt idx="27">
                  <c:v>24.879476719753008</c:v>
                </c:pt>
                <c:pt idx="28">
                  <c:v>24.816364183786611</c:v>
                </c:pt>
                <c:pt idx="29">
                  <c:v>24.049643228973881</c:v>
                </c:pt>
              </c:numCache>
            </c:numRef>
          </c:yVal>
        </c:ser>
        <c:ser>
          <c:idx val="29"/>
          <c:order val="8"/>
          <c:tx>
            <c:strRef>
              <c:f>Ruvyironza!$DY$1</c:f>
              <c:strCache>
                <c:ptCount val="1"/>
                <c:pt idx="0">
                  <c:v>MK3.6_R8</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Ruvyironza!$DY$2:$DY$31</c:f>
              <c:numCache>
                <c:formatCode>General</c:formatCode>
                <c:ptCount val="30"/>
                <c:pt idx="0">
                  <c:v>39.634752226027999</c:v>
                </c:pt>
                <c:pt idx="1">
                  <c:v>36.009351834111683</c:v>
                </c:pt>
                <c:pt idx="2">
                  <c:v>35.940825422606189</c:v>
                </c:pt>
                <c:pt idx="3">
                  <c:v>35.628754956088613</c:v>
                </c:pt>
                <c:pt idx="4">
                  <c:v>35.572569104758088</c:v>
                </c:pt>
                <c:pt idx="5">
                  <c:v>34.888701108755072</c:v>
                </c:pt>
                <c:pt idx="6">
                  <c:v>34.312720589271194</c:v>
                </c:pt>
                <c:pt idx="7">
                  <c:v>33.376090463585292</c:v>
                </c:pt>
                <c:pt idx="8">
                  <c:v>33.239312161685774</c:v>
                </c:pt>
                <c:pt idx="9">
                  <c:v>33.088597400855392</c:v>
                </c:pt>
                <c:pt idx="10">
                  <c:v>31.638289240390634</c:v>
                </c:pt>
                <c:pt idx="11">
                  <c:v>31.086783126096975</c:v>
                </c:pt>
                <c:pt idx="12">
                  <c:v>31.06442360966459</c:v>
                </c:pt>
                <c:pt idx="13">
                  <c:v>30.829577963017748</c:v>
                </c:pt>
                <c:pt idx="14">
                  <c:v>30.743591553856039</c:v>
                </c:pt>
                <c:pt idx="15">
                  <c:v>30.215661434196925</c:v>
                </c:pt>
                <c:pt idx="16">
                  <c:v>29.775661313657771</c:v>
                </c:pt>
                <c:pt idx="17">
                  <c:v>29.279738873328895</c:v>
                </c:pt>
                <c:pt idx="18">
                  <c:v>29.232157117266471</c:v>
                </c:pt>
                <c:pt idx="19">
                  <c:v>28.498374371973522</c:v>
                </c:pt>
                <c:pt idx="20">
                  <c:v>28.462190173516269</c:v>
                </c:pt>
                <c:pt idx="21">
                  <c:v>27.931045280938584</c:v>
                </c:pt>
                <c:pt idx="22">
                  <c:v>27.919181385914676</c:v>
                </c:pt>
                <c:pt idx="23">
                  <c:v>27.69917139034909</c:v>
                </c:pt>
                <c:pt idx="24">
                  <c:v>27.686450523000225</c:v>
                </c:pt>
                <c:pt idx="25">
                  <c:v>27.39183589475838</c:v>
                </c:pt>
                <c:pt idx="26">
                  <c:v>27.242501225148924</c:v>
                </c:pt>
                <c:pt idx="27">
                  <c:v>26.207097595934929</c:v>
                </c:pt>
                <c:pt idx="28">
                  <c:v>26.188388310419093</c:v>
                </c:pt>
                <c:pt idx="29">
                  <c:v>25.15652235017485</c:v>
                </c:pt>
              </c:numCache>
            </c:numRef>
          </c:yVal>
        </c:ser>
        <c:ser>
          <c:idx val="30"/>
          <c:order val="9"/>
          <c:tx>
            <c:strRef>
              <c:f>Ruvyironza!$DZ$1</c:f>
              <c:strCache>
                <c:ptCount val="1"/>
                <c:pt idx="0">
                  <c:v>MK3.6_R9</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Ruvyironza!$DZ$2:$DZ$31</c:f>
              <c:numCache>
                <c:formatCode>General</c:formatCode>
                <c:ptCount val="30"/>
                <c:pt idx="0">
                  <c:v>41.701130858749565</c:v>
                </c:pt>
                <c:pt idx="1">
                  <c:v>39.600814816623952</c:v>
                </c:pt>
                <c:pt idx="2">
                  <c:v>39.335901912051511</c:v>
                </c:pt>
                <c:pt idx="3">
                  <c:v>37.024321595737447</c:v>
                </c:pt>
                <c:pt idx="4">
                  <c:v>35.703272009875661</c:v>
                </c:pt>
                <c:pt idx="5">
                  <c:v>35.379815467479773</c:v>
                </c:pt>
                <c:pt idx="6">
                  <c:v>34.916522798900132</c:v>
                </c:pt>
                <c:pt idx="7">
                  <c:v>34.246373946666743</c:v>
                </c:pt>
                <c:pt idx="8">
                  <c:v>34.162004063506494</c:v>
                </c:pt>
                <c:pt idx="9">
                  <c:v>32.967598128811503</c:v>
                </c:pt>
                <c:pt idx="10">
                  <c:v>32.925028863288425</c:v>
                </c:pt>
                <c:pt idx="11">
                  <c:v>31.376803161714694</c:v>
                </c:pt>
                <c:pt idx="12">
                  <c:v>30.473365882712237</c:v>
                </c:pt>
                <c:pt idx="13">
                  <c:v>29.967674241446066</c:v>
                </c:pt>
                <c:pt idx="14">
                  <c:v>29.615492527988913</c:v>
                </c:pt>
                <c:pt idx="15">
                  <c:v>29.00874807569409</c:v>
                </c:pt>
                <c:pt idx="16">
                  <c:v>28.950031972011367</c:v>
                </c:pt>
                <c:pt idx="17">
                  <c:v>28.586648253957627</c:v>
                </c:pt>
                <c:pt idx="18">
                  <c:v>28.515109901998446</c:v>
                </c:pt>
                <c:pt idx="19">
                  <c:v>28.399642369168493</c:v>
                </c:pt>
                <c:pt idx="20">
                  <c:v>27.811694879179083</c:v>
                </c:pt>
                <c:pt idx="21">
                  <c:v>27.631210356978233</c:v>
                </c:pt>
                <c:pt idx="22">
                  <c:v>27.075094052650421</c:v>
                </c:pt>
                <c:pt idx="23">
                  <c:v>27.018388299352583</c:v>
                </c:pt>
                <c:pt idx="24">
                  <c:v>26.72311469870192</c:v>
                </c:pt>
                <c:pt idx="25">
                  <c:v>26.365773849941124</c:v>
                </c:pt>
                <c:pt idx="26">
                  <c:v>25.052801894345322</c:v>
                </c:pt>
                <c:pt idx="27">
                  <c:v>24.680263485922804</c:v>
                </c:pt>
                <c:pt idx="28">
                  <c:v>23.739698012819037</c:v>
                </c:pt>
                <c:pt idx="29">
                  <c:v>21.995744701000046</c:v>
                </c:pt>
              </c:numCache>
            </c:numRef>
          </c:yVal>
        </c:ser>
        <c:ser>
          <c:idx val="31"/>
          <c:order val="10"/>
          <c:tx>
            <c:strRef>
              <c:f>Ruvyironza!$EA$1</c:f>
              <c:strCache>
                <c:ptCount val="1"/>
                <c:pt idx="0">
                  <c:v>MK3.6_R10</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Ruvyironza!$EA$2:$EA$31</c:f>
              <c:numCache>
                <c:formatCode>General</c:formatCode>
                <c:ptCount val="30"/>
                <c:pt idx="0">
                  <c:v>43.064708137983949</c:v>
                </c:pt>
                <c:pt idx="1">
                  <c:v>42.685224477662366</c:v>
                </c:pt>
                <c:pt idx="2">
                  <c:v>41.763676409931129</c:v>
                </c:pt>
                <c:pt idx="3">
                  <c:v>41.298015682415461</c:v>
                </c:pt>
                <c:pt idx="4">
                  <c:v>39.858022976112906</c:v>
                </c:pt>
                <c:pt idx="5">
                  <c:v>39.333216905314025</c:v>
                </c:pt>
                <c:pt idx="6">
                  <c:v>35.889493809599998</c:v>
                </c:pt>
                <c:pt idx="7">
                  <c:v>35.306433324325262</c:v>
                </c:pt>
                <c:pt idx="8">
                  <c:v>33.793286269658644</c:v>
                </c:pt>
                <c:pt idx="9">
                  <c:v>32.570059687034444</c:v>
                </c:pt>
                <c:pt idx="10">
                  <c:v>31.700747737889589</c:v>
                </c:pt>
                <c:pt idx="11">
                  <c:v>30.610374193808134</c:v>
                </c:pt>
                <c:pt idx="12">
                  <c:v>30.49732152138753</c:v>
                </c:pt>
                <c:pt idx="13">
                  <c:v>30.044512211918473</c:v>
                </c:pt>
                <c:pt idx="14">
                  <c:v>30.030367735857613</c:v>
                </c:pt>
                <c:pt idx="15">
                  <c:v>29.810382136274363</c:v>
                </c:pt>
                <c:pt idx="16">
                  <c:v>29.351652562187088</c:v>
                </c:pt>
                <c:pt idx="17">
                  <c:v>28.481393217030366</c:v>
                </c:pt>
                <c:pt idx="18">
                  <c:v>28.370549419488675</c:v>
                </c:pt>
                <c:pt idx="19">
                  <c:v>28.11167101852196</c:v>
                </c:pt>
                <c:pt idx="20">
                  <c:v>27.813138265815134</c:v>
                </c:pt>
                <c:pt idx="21">
                  <c:v>27.447770948880073</c:v>
                </c:pt>
                <c:pt idx="22">
                  <c:v>27.185987673600952</c:v>
                </c:pt>
                <c:pt idx="23">
                  <c:v>27.17030077508219</c:v>
                </c:pt>
                <c:pt idx="24">
                  <c:v>26.504497279449236</c:v>
                </c:pt>
                <c:pt idx="25">
                  <c:v>26.051745816676625</c:v>
                </c:pt>
                <c:pt idx="26">
                  <c:v>25.059959580212357</c:v>
                </c:pt>
                <c:pt idx="27">
                  <c:v>24.392749179555732</c:v>
                </c:pt>
                <c:pt idx="28">
                  <c:v>23.151204173518128</c:v>
                </c:pt>
                <c:pt idx="29">
                  <c:v>22.31884481229994</c:v>
                </c:pt>
              </c:numCache>
            </c:numRef>
          </c:yVal>
        </c:ser>
        <c:ser>
          <c:idx val="32"/>
          <c:order val="11"/>
          <c:tx>
            <c:strRef>
              <c:f>Ruvyironza!$EB$1</c:f>
              <c:strCache>
                <c:ptCount val="1"/>
                <c:pt idx="0">
                  <c:v>FG2_R1</c:v>
                </c:pt>
              </c:strCache>
            </c:strRef>
          </c:tx>
          <c:spPr>
            <a:ln w="28575">
              <a:noFill/>
            </a:ln>
          </c:spPr>
          <c:marker>
            <c:symbol val="diamond"/>
            <c:size val="7"/>
            <c:spPr>
              <a:solidFill>
                <a:schemeClr val="bg1"/>
              </a:solidFill>
              <a:ln>
                <a:solidFill>
                  <a:sysClr val="windowText" lastClr="000000"/>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Ruvyironza!$EB$2:$EB$31</c:f>
              <c:numCache>
                <c:formatCode>General</c:formatCode>
                <c:ptCount val="30"/>
                <c:pt idx="0">
                  <c:v>41.150768208789763</c:v>
                </c:pt>
                <c:pt idx="1">
                  <c:v>40.884266121385217</c:v>
                </c:pt>
                <c:pt idx="2">
                  <c:v>39.506669271434625</c:v>
                </c:pt>
                <c:pt idx="3">
                  <c:v>39.032592863242357</c:v>
                </c:pt>
                <c:pt idx="4">
                  <c:v>35.524717215781067</c:v>
                </c:pt>
                <c:pt idx="5">
                  <c:v>35.339450805901862</c:v>
                </c:pt>
                <c:pt idx="6">
                  <c:v>35.310550730144271</c:v>
                </c:pt>
                <c:pt idx="7">
                  <c:v>34.859726586940774</c:v>
                </c:pt>
                <c:pt idx="8">
                  <c:v>34.201265592858348</c:v>
                </c:pt>
                <c:pt idx="9">
                  <c:v>33.085007534459756</c:v>
                </c:pt>
                <c:pt idx="10">
                  <c:v>31.393387297508077</c:v>
                </c:pt>
                <c:pt idx="11">
                  <c:v>30.969554141880128</c:v>
                </c:pt>
                <c:pt idx="12">
                  <c:v>30.833011098937988</c:v>
                </c:pt>
                <c:pt idx="13">
                  <c:v>30.413413797862432</c:v>
                </c:pt>
                <c:pt idx="14">
                  <c:v>29.92967209425462</c:v>
                </c:pt>
                <c:pt idx="15">
                  <c:v>29.608402334160175</c:v>
                </c:pt>
                <c:pt idx="16">
                  <c:v>29.573117670106299</c:v>
                </c:pt>
                <c:pt idx="17">
                  <c:v>29.505835496228165</c:v>
                </c:pt>
                <c:pt idx="18">
                  <c:v>28.435142896495911</c:v>
                </c:pt>
                <c:pt idx="19">
                  <c:v>28.25550999691308</c:v>
                </c:pt>
                <c:pt idx="20">
                  <c:v>27.921642485981806</c:v>
                </c:pt>
                <c:pt idx="21">
                  <c:v>27.358263014384768</c:v>
                </c:pt>
                <c:pt idx="22">
                  <c:v>27.053208732603153</c:v>
                </c:pt>
                <c:pt idx="23">
                  <c:v>26.977228830421417</c:v>
                </c:pt>
                <c:pt idx="24">
                  <c:v>26.971983647325629</c:v>
                </c:pt>
                <c:pt idx="25">
                  <c:v>25.463035371672817</c:v>
                </c:pt>
                <c:pt idx="26">
                  <c:v>25.276878446502622</c:v>
                </c:pt>
                <c:pt idx="27">
                  <c:v>24.932976685721094</c:v>
                </c:pt>
                <c:pt idx="28">
                  <c:v>22.811094548899931</c:v>
                </c:pt>
                <c:pt idx="29">
                  <c:v>22.727768076553726</c:v>
                </c:pt>
              </c:numCache>
            </c:numRef>
          </c:yVal>
        </c:ser>
        <c:ser>
          <c:idx val="33"/>
          <c:order val="12"/>
          <c:tx>
            <c:strRef>
              <c:f>Ruvyironza!$EC$1</c:f>
              <c:strCache>
                <c:ptCount val="1"/>
                <c:pt idx="0">
                  <c:v>GFCM_R1</c:v>
                </c:pt>
              </c:strCache>
            </c:strRef>
          </c:tx>
          <c:spPr>
            <a:ln w="28575">
              <a:noFill/>
            </a:ln>
          </c:spPr>
          <c:marker>
            <c:symbol val="star"/>
            <c:size val="6"/>
            <c:spPr>
              <a:noFill/>
              <a:ln>
                <a:solidFill>
                  <a:schemeClr val="tx1"/>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Ruvyironza!$EC$2:$EC$31</c:f>
              <c:numCache>
                <c:formatCode>General</c:formatCode>
                <c:ptCount val="30"/>
                <c:pt idx="0">
                  <c:v>48.347249111947804</c:v>
                </c:pt>
                <c:pt idx="1">
                  <c:v>42.899771903471098</c:v>
                </c:pt>
                <c:pt idx="2">
                  <c:v>40.114642137388195</c:v>
                </c:pt>
                <c:pt idx="3">
                  <c:v>37.953835035642989</c:v>
                </c:pt>
                <c:pt idx="4">
                  <c:v>37.371436312636725</c:v>
                </c:pt>
                <c:pt idx="5">
                  <c:v>37.097039728276862</c:v>
                </c:pt>
                <c:pt idx="6">
                  <c:v>35.911514049021328</c:v>
                </c:pt>
                <c:pt idx="7">
                  <c:v>35.577747422852148</c:v>
                </c:pt>
                <c:pt idx="8">
                  <c:v>35.420755450620838</c:v>
                </c:pt>
                <c:pt idx="9">
                  <c:v>34.778561714843782</c:v>
                </c:pt>
                <c:pt idx="10">
                  <c:v>31.677174492918834</c:v>
                </c:pt>
                <c:pt idx="11">
                  <c:v>29.174039171302294</c:v>
                </c:pt>
                <c:pt idx="12">
                  <c:v>28.581818734941287</c:v>
                </c:pt>
                <c:pt idx="13">
                  <c:v>27.954013339192684</c:v>
                </c:pt>
                <c:pt idx="14">
                  <c:v>27.93955266056108</c:v>
                </c:pt>
                <c:pt idx="15">
                  <c:v>27.66184851303089</c:v>
                </c:pt>
                <c:pt idx="16">
                  <c:v>27.323104911505094</c:v>
                </c:pt>
                <c:pt idx="17">
                  <c:v>26.967123971553296</c:v>
                </c:pt>
                <c:pt idx="18">
                  <c:v>26.702906749495881</c:v>
                </c:pt>
                <c:pt idx="19">
                  <c:v>26.124300676991627</c:v>
                </c:pt>
                <c:pt idx="20">
                  <c:v>26.012520497422852</c:v>
                </c:pt>
                <c:pt idx="21">
                  <c:v>25.641228563582207</c:v>
                </c:pt>
                <c:pt idx="22">
                  <c:v>24.356650258556645</c:v>
                </c:pt>
                <c:pt idx="23">
                  <c:v>21.655569088137728</c:v>
                </c:pt>
                <c:pt idx="24">
                  <c:v>21.298340212044977</c:v>
                </c:pt>
                <c:pt idx="25">
                  <c:v>20.452033765465178</c:v>
                </c:pt>
                <c:pt idx="26">
                  <c:v>20.285324457731512</c:v>
                </c:pt>
                <c:pt idx="27">
                  <c:v>19.617951585858645</c:v>
                </c:pt>
                <c:pt idx="28">
                  <c:v>19.594134653831933</c:v>
                </c:pt>
                <c:pt idx="29">
                  <c:v>18.932412298123943</c:v>
                </c:pt>
              </c:numCache>
            </c:numRef>
          </c:yVal>
        </c:ser>
        <c:ser>
          <c:idx val="34"/>
          <c:order val="13"/>
          <c:tx>
            <c:strRef>
              <c:f>Ruvyironza!$ED$1</c:f>
              <c:strCache>
                <c:ptCount val="1"/>
                <c:pt idx="0">
                  <c:v>GFCM_R3</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Ruvyironza!$ED$2:$ED$31</c:f>
              <c:numCache>
                <c:formatCode>General</c:formatCode>
                <c:ptCount val="30"/>
                <c:pt idx="0">
                  <c:v>49.562226736801662</c:v>
                </c:pt>
                <c:pt idx="1">
                  <c:v>45.494519380373369</c:v>
                </c:pt>
                <c:pt idx="2">
                  <c:v>44.361877417133478</c:v>
                </c:pt>
                <c:pt idx="3">
                  <c:v>42.55742135083397</c:v>
                </c:pt>
                <c:pt idx="4">
                  <c:v>38.099323107469935</c:v>
                </c:pt>
                <c:pt idx="5">
                  <c:v>35.613886808328779</c:v>
                </c:pt>
                <c:pt idx="6">
                  <c:v>31.287546179810153</c:v>
                </c:pt>
                <c:pt idx="7">
                  <c:v>30.980784973914723</c:v>
                </c:pt>
                <c:pt idx="8">
                  <c:v>26.756940722109984</c:v>
                </c:pt>
                <c:pt idx="9">
                  <c:v>26.448135285953093</c:v>
                </c:pt>
                <c:pt idx="10">
                  <c:v>26.012481678223313</c:v>
                </c:pt>
                <c:pt idx="11">
                  <c:v>25.885614345734073</c:v>
                </c:pt>
                <c:pt idx="12">
                  <c:v>25.871920319271471</c:v>
                </c:pt>
                <c:pt idx="13">
                  <c:v>24.657296503045551</c:v>
                </c:pt>
                <c:pt idx="14">
                  <c:v>23.645711656964885</c:v>
                </c:pt>
                <c:pt idx="15">
                  <c:v>22.152536284423309</c:v>
                </c:pt>
                <c:pt idx="16">
                  <c:v>21.946104187203286</c:v>
                </c:pt>
                <c:pt idx="17">
                  <c:v>21.293246831032434</c:v>
                </c:pt>
                <c:pt idx="18">
                  <c:v>21.029435936598986</c:v>
                </c:pt>
                <c:pt idx="19">
                  <c:v>21.010138848961752</c:v>
                </c:pt>
                <c:pt idx="20">
                  <c:v>20.993489848948489</c:v>
                </c:pt>
                <c:pt idx="21">
                  <c:v>20.557137891748827</c:v>
                </c:pt>
                <c:pt idx="22">
                  <c:v>20.300931186039097</c:v>
                </c:pt>
                <c:pt idx="23">
                  <c:v>19.399314884482227</c:v>
                </c:pt>
                <c:pt idx="24">
                  <c:v>19.341557909386744</c:v>
                </c:pt>
                <c:pt idx="25">
                  <c:v>19.332130199274332</c:v>
                </c:pt>
                <c:pt idx="26">
                  <c:v>17.979392444532124</c:v>
                </c:pt>
                <c:pt idx="27">
                  <c:v>17.532068922514707</c:v>
                </c:pt>
                <c:pt idx="28">
                  <c:v>16.887103044693831</c:v>
                </c:pt>
                <c:pt idx="29">
                  <c:v>16.793701866564799</c:v>
                </c:pt>
              </c:numCache>
            </c:numRef>
          </c:yVal>
        </c:ser>
        <c:ser>
          <c:idx val="35"/>
          <c:order val="14"/>
          <c:tx>
            <c:strRef>
              <c:f>Ruvyironza!$EE$1</c:f>
              <c:strCache>
                <c:ptCount val="1"/>
                <c:pt idx="0">
                  <c:v>GESM_R1</c:v>
                </c:pt>
              </c:strCache>
            </c:strRef>
          </c:tx>
          <c:spPr>
            <a:ln w="28575">
              <a:noFill/>
            </a:ln>
          </c:spPr>
          <c:marker>
            <c:spPr>
              <a:solidFill>
                <a:srgbClr val="FFFF00"/>
              </a:solidFill>
              <a:ln>
                <a:solidFill>
                  <a:srgbClr val="F79646">
                    <a:lumMod val="50000"/>
                  </a:srgbClr>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Ruvyironza!$EE$2:$EE$31</c:f>
              <c:numCache>
                <c:formatCode>General</c:formatCode>
                <c:ptCount val="30"/>
                <c:pt idx="0">
                  <c:v>50.889751584811044</c:v>
                </c:pt>
                <c:pt idx="1">
                  <c:v>47.319740543137705</c:v>
                </c:pt>
                <c:pt idx="2">
                  <c:v>43.18296189636488</c:v>
                </c:pt>
                <c:pt idx="3">
                  <c:v>39.300953104740266</c:v>
                </c:pt>
                <c:pt idx="4">
                  <c:v>30.846544344241366</c:v>
                </c:pt>
                <c:pt idx="5">
                  <c:v>30.274594406696817</c:v>
                </c:pt>
                <c:pt idx="6">
                  <c:v>28.312337293409062</c:v>
                </c:pt>
                <c:pt idx="7">
                  <c:v>27.225407270320382</c:v>
                </c:pt>
                <c:pt idx="8">
                  <c:v>27.10489780332853</c:v>
                </c:pt>
                <c:pt idx="9">
                  <c:v>25.751034806395566</c:v>
                </c:pt>
                <c:pt idx="10">
                  <c:v>25.680036131620646</c:v>
                </c:pt>
                <c:pt idx="11">
                  <c:v>25.116082027756423</c:v>
                </c:pt>
                <c:pt idx="12">
                  <c:v>24.902809645644282</c:v>
                </c:pt>
                <c:pt idx="13">
                  <c:v>24.828497162596868</c:v>
                </c:pt>
                <c:pt idx="14">
                  <c:v>24.213399755039401</c:v>
                </c:pt>
                <c:pt idx="15">
                  <c:v>23.998586296559747</c:v>
                </c:pt>
                <c:pt idx="16">
                  <c:v>23.517614088988246</c:v>
                </c:pt>
                <c:pt idx="17">
                  <c:v>23.145813656539808</c:v>
                </c:pt>
                <c:pt idx="18">
                  <c:v>22.770179913180346</c:v>
                </c:pt>
                <c:pt idx="19">
                  <c:v>22.670540366076661</c:v>
                </c:pt>
                <c:pt idx="20">
                  <c:v>22.56885193250249</c:v>
                </c:pt>
                <c:pt idx="21">
                  <c:v>22.418322641346755</c:v>
                </c:pt>
                <c:pt idx="22">
                  <c:v>22.33724696128353</c:v>
                </c:pt>
                <c:pt idx="23">
                  <c:v>22.195975354058941</c:v>
                </c:pt>
                <c:pt idx="24">
                  <c:v>22.180489213104533</c:v>
                </c:pt>
                <c:pt idx="25">
                  <c:v>21.709804991240315</c:v>
                </c:pt>
                <c:pt idx="26">
                  <c:v>21.417680836388428</c:v>
                </c:pt>
                <c:pt idx="27">
                  <c:v>20.747413310823823</c:v>
                </c:pt>
                <c:pt idx="28">
                  <c:v>20.613217439116074</c:v>
                </c:pt>
                <c:pt idx="29">
                  <c:v>18.852060331165177</c:v>
                </c:pt>
              </c:numCache>
            </c:numRef>
          </c:yVal>
        </c:ser>
        <c:ser>
          <c:idx val="36"/>
          <c:order val="15"/>
          <c:tx>
            <c:strRef>
              <c:f>Ruvyironza!$EF$1</c:f>
              <c:strCache>
                <c:ptCount val="1"/>
                <c:pt idx="0">
                  <c:v>MLR_R1</c:v>
                </c:pt>
              </c:strCache>
            </c:strRef>
          </c:tx>
          <c:spPr>
            <a:ln w="28575">
              <a:noFill/>
            </a:ln>
          </c:spP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Ruvyironza!$EF$2:$EF$31</c:f>
              <c:numCache>
                <c:formatCode>General</c:formatCode>
                <c:ptCount val="30"/>
                <c:pt idx="0">
                  <c:v>30.917634751104988</c:v>
                </c:pt>
                <c:pt idx="1">
                  <c:v>30.8197466480302</c:v>
                </c:pt>
                <c:pt idx="2">
                  <c:v>29.595352655947696</c:v>
                </c:pt>
                <c:pt idx="3">
                  <c:v>28.475747388084589</c:v>
                </c:pt>
                <c:pt idx="4">
                  <c:v>27.360580012439453</c:v>
                </c:pt>
                <c:pt idx="5">
                  <c:v>27.065414922728284</c:v>
                </c:pt>
                <c:pt idx="6">
                  <c:v>26.780031530546783</c:v>
                </c:pt>
                <c:pt idx="7">
                  <c:v>26.237120254299629</c:v>
                </c:pt>
                <c:pt idx="8">
                  <c:v>26.205585597384466</c:v>
                </c:pt>
                <c:pt idx="9">
                  <c:v>25.722285027429894</c:v>
                </c:pt>
                <c:pt idx="10">
                  <c:v>25.603908427595702</c:v>
                </c:pt>
                <c:pt idx="11">
                  <c:v>25.484458871057811</c:v>
                </c:pt>
                <c:pt idx="12">
                  <c:v>25.34313553582891</c:v>
                </c:pt>
                <c:pt idx="13">
                  <c:v>25.204481458851305</c:v>
                </c:pt>
                <c:pt idx="14">
                  <c:v>25.032855187569655</c:v>
                </c:pt>
                <c:pt idx="15">
                  <c:v>24.725613199535612</c:v>
                </c:pt>
                <c:pt idx="16">
                  <c:v>24.134381196037427</c:v>
                </c:pt>
                <c:pt idx="17">
                  <c:v>24.005484430631689</c:v>
                </c:pt>
                <c:pt idx="18">
                  <c:v>23.445225649281017</c:v>
                </c:pt>
                <c:pt idx="19">
                  <c:v>23.341468822438898</c:v>
                </c:pt>
                <c:pt idx="20">
                  <c:v>23.190497177145787</c:v>
                </c:pt>
                <c:pt idx="21">
                  <c:v>22.712917969675761</c:v>
                </c:pt>
                <c:pt idx="22">
                  <c:v>22.652464461919028</c:v>
                </c:pt>
                <c:pt idx="23">
                  <c:v>22.32076822461574</c:v>
                </c:pt>
                <c:pt idx="24">
                  <c:v>22.283248559342976</c:v>
                </c:pt>
                <c:pt idx="25">
                  <c:v>22.157440057564024</c:v>
                </c:pt>
                <c:pt idx="26">
                  <c:v>21.579487651704092</c:v>
                </c:pt>
                <c:pt idx="27">
                  <c:v>21.499219142320566</c:v>
                </c:pt>
                <c:pt idx="28">
                  <c:v>20.572352499374038</c:v>
                </c:pt>
                <c:pt idx="29">
                  <c:v>20.468489304813438</c:v>
                </c:pt>
              </c:numCache>
            </c:numRef>
          </c:yVal>
        </c:ser>
        <c:ser>
          <c:idx val="37"/>
          <c:order val="16"/>
          <c:tx>
            <c:strRef>
              <c:f>Ruvyironza!$EG$1</c:f>
              <c:strCache>
                <c:ptCount val="1"/>
                <c:pt idx="0">
                  <c:v>MMR_R1</c:v>
                </c:pt>
              </c:strCache>
            </c:strRef>
          </c:tx>
          <c:spPr>
            <a:ln w="28575">
              <a:noFill/>
            </a:ln>
          </c:spPr>
          <c:marker>
            <c:symbol val="circle"/>
            <c:size val="6"/>
            <c:spPr>
              <a:noFill/>
              <a:ln>
                <a:solidFill>
                  <a:srgbClr val="0000FF"/>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Ruvyironza!$EG$2:$EG$31</c:f>
              <c:numCache>
                <c:formatCode>General</c:formatCode>
                <c:ptCount val="30"/>
                <c:pt idx="0">
                  <c:v>38.327446852327448</c:v>
                </c:pt>
                <c:pt idx="1">
                  <c:v>37.691886388269246</c:v>
                </c:pt>
                <c:pt idx="2">
                  <c:v>32.905095894223848</c:v>
                </c:pt>
                <c:pt idx="3">
                  <c:v>32.66373653187199</c:v>
                </c:pt>
                <c:pt idx="4">
                  <c:v>31.266583915755692</c:v>
                </c:pt>
                <c:pt idx="5">
                  <c:v>30.827608879689372</c:v>
                </c:pt>
                <c:pt idx="6">
                  <c:v>30.533273025699387</c:v>
                </c:pt>
                <c:pt idx="7">
                  <c:v>30.362508241295824</c:v>
                </c:pt>
                <c:pt idx="8">
                  <c:v>29.772794583803684</c:v>
                </c:pt>
                <c:pt idx="9">
                  <c:v>29.668823160359107</c:v>
                </c:pt>
                <c:pt idx="10">
                  <c:v>29.222487575034283</c:v>
                </c:pt>
                <c:pt idx="11">
                  <c:v>27.272162347170532</c:v>
                </c:pt>
                <c:pt idx="12">
                  <c:v>26.459634635455686</c:v>
                </c:pt>
                <c:pt idx="13">
                  <c:v>25.621291781048988</c:v>
                </c:pt>
                <c:pt idx="14">
                  <c:v>24.757820132427231</c:v>
                </c:pt>
                <c:pt idx="15">
                  <c:v>24.646218828259354</c:v>
                </c:pt>
                <c:pt idx="16">
                  <c:v>24.47383154531871</c:v>
                </c:pt>
                <c:pt idx="17">
                  <c:v>23.933422386233556</c:v>
                </c:pt>
                <c:pt idx="18">
                  <c:v>23.820535375392829</c:v>
                </c:pt>
                <c:pt idx="19">
                  <c:v>23.776457126784617</c:v>
                </c:pt>
                <c:pt idx="20">
                  <c:v>23.675058396879443</c:v>
                </c:pt>
                <c:pt idx="21">
                  <c:v>23.592070486797187</c:v>
                </c:pt>
                <c:pt idx="22">
                  <c:v>23.212039312042251</c:v>
                </c:pt>
                <c:pt idx="23">
                  <c:v>23.046846198170147</c:v>
                </c:pt>
                <c:pt idx="24">
                  <c:v>22.837306684816745</c:v>
                </c:pt>
                <c:pt idx="25">
                  <c:v>22.403598173931488</c:v>
                </c:pt>
                <c:pt idx="26">
                  <c:v>22.349177577956439</c:v>
                </c:pt>
                <c:pt idx="27">
                  <c:v>21.519489274607427</c:v>
                </c:pt>
                <c:pt idx="28">
                  <c:v>21.131455765639402</c:v>
                </c:pt>
                <c:pt idx="29">
                  <c:v>21.008251071205436</c:v>
                </c:pt>
              </c:numCache>
            </c:numRef>
          </c:yVal>
        </c:ser>
        <c:ser>
          <c:idx val="0"/>
          <c:order val="17"/>
          <c:tx>
            <c:strRef>
              <c:f>Ruvyironza!$CV$1</c:f>
              <c:strCache>
                <c:ptCount val="1"/>
                <c:pt idx="0">
                  <c:v>Ruvyironza</c:v>
                </c:pt>
              </c:strCache>
            </c:strRef>
          </c:tx>
          <c:spPr>
            <a:ln w="28575">
              <a:noFill/>
            </a:ln>
          </c:spPr>
          <c:marker>
            <c:symbol val="circle"/>
            <c:size val="6"/>
            <c:spPr>
              <a:solidFill>
                <a:srgbClr val="00FF00"/>
              </a:solidFill>
              <a:ln>
                <a:solidFill>
                  <a:srgbClr val="3333FF"/>
                </a:solidFill>
              </a:ln>
            </c:spPr>
          </c:marker>
          <c:xVal>
            <c:numRef>
              <c:f>Ruvyironza!$CU$2:$CU$31</c:f>
              <c:numCache>
                <c:formatCode>0.0</c:formatCode>
                <c:ptCount val="30"/>
                <c:pt idx="0">
                  <c:v>30</c:v>
                </c:pt>
                <c:pt idx="1">
                  <c:v>15</c:v>
                </c:pt>
                <c:pt idx="2">
                  <c:v>10</c:v>
                </c:pt>
                <c:pt idx="3">
                  <c:v>7.5</c:v>
                </c:pt>
                <c:pt idx="4">
                  <c:v>6</c:v>
                </c:pt>
                <c:pt idx="5">
                  <c:v>5</c:v>
                </c:pt>
                <c:pt idx="6">
                  <c:v>4.2857142857142874</c:v>
                </c:pt>
                <c:pt idx="7">
                  <c:v>3.75</c:v>
                </c:pt>
                <c:pt idx="8">
                  <c:v>3.3333333333333335</c:v>
                </c:pt>
                <c:pt idx="9">
                  <c:v>3</c:v>
                </c:pt>
                <c:pt idx="10">
                  <c:v>2.7272727272727284</c:v>
                </c:pt>
                <c:pt idx="11">
                  <c:v>2.5</c:v>
                </c:pt>
                <c:pt idx="12">
                  <c:v>2.3076923076923088</c:v>
                </c:pt>
                <c:pt idx="13">
                  <c:v>2.1428571428571432</c:v>
                </c:pt>
                <c:pt idx="14">
                  <c:v>2</c:v>
                </c:pt>
                <c:pt idx="15">
                  <c:v>1.875</c:v>
                </c:pt>
                <c:pt idx="16">
                  <c:v>1.7647058823529405</c:v>
                </c:pt>
                <c:pt idx="17">
                  <c:v>1.6666666666666667</c:v>
                </c:pt>
                <c:pt idx="18">
                  <c:v>1.5789473684210533</c:v>
                </c:pt>
                <c:pt idx="19">
                  <c:v>1.5</c:v>
                </c:pt>
                <c:pt idx="20">
                  <c:v>1.4285714285714286</c:v>
                </c:pt>
                <c:pt idx="21">
                  <c:v>1.3636363636363635</c:v>
                </c:pt>
                <c:pt idx="22">
                  <c:v>1.3043478260869577</c:v>
                </c:pt>
                <c:pt idx="23">
                  <c:v>1.25</c:v>
                </c:pt>
                <c:pt idx="24">
                  <c:v>1.2</c:v>
                </c:pt>
                <c:pt idx="25">
                  <c:v>1.1538461538461537</c:v>
                </c:pt>
                <c:pt idx="26">
                  <c:v>1.1111111111111118</c:v>
                </c:pt>
                <c:pt idx="27">
                  <c:v>1.0714285714285721</c:v>
                </c:pt>
                <c:pt idx="28">
                  <c:v>1.0344827586206897</c:v>
                </c:pt>
                <c:pt idx="29">
                  <c:v>1</c:v>
                </c:pt>
              </c:numCache>
            </c:numRef>
          </c:xVal>
          <c:yVal>
            <c:numRef>
              <c:f>Ruvyironza!$CV$2:$CV$31</c:f>
              <c:numCache>
                <c:formatCode>General</c:formatCode>
                <c:ptCount val="30"/>
                <c:pt idx="0">
                  <c:v>48.345000000000006</c:v>
                </c:pt>
                <c:pt idx="1">
                  <c:v>42.790000000000013</c:v>
                </c:pt>
                <c:pt idx="2">
                  <c:v>40.04</c:v>
                </c:pt>
                <c:pt idx="3">
                  <c:v>38.312999999999995</c:v>
                </c:pt>
                <c:pt idx="4">
                  <c:v>36.905000000000001</c:v>
                </c:pt>
                <c:pt idx="5">
                  <c:v>34.814999999999998</c:v>
                </c:pt>
                <c:pt idx="6">
                  <c:v>33.605000000000011</c:v>
                </c:pt>
                <c:pt idx="7">
                  <c:v>32.449999999999996</c:v>
                </c:pt>
                <c:pt idx="8">
                  <c:v>31.35</c:v>
                </c:pt>
                <c:pt idx="9">
                  <c:v>30.800000000000004</c:v>
                </c:pt>
                <c:pt idx="10">
                  <c:v>29.700000000000003</c:v>
                </c:pt>
                <c:pt idx="11">
                  <c:v>29.150000000000013</c:v>
                </c:pt>
                <c:pt idx="12">
                  <c:v>28.6</c:v>
                </c:pt>
                <c:pt idx="13">
                  <c:v>27.500000000000004</c:v>
                </c:pt>
                <c:pt idx="14">
                  <c:v>27.39</c:v>
                </c:pt>
                <c:pt idx="15">
                  <c:v>26.543000000000003</c:v>
                </c:pt>
                <c:pt idx="16">
                  <c:v>25.991306376360789</c:v>
                </c:pt>
                <c:pt idx="17">
                  <c:v>25.685000000000002</c:v>
                </c:pt>
                <c:pt idx="18">
                  <c:v>25.3</c:v>
                </c:pt>
                <c:pt idx="19">
                  <c:v>25.146000000000001</c:v>
                </c:pt>
                <c:pt idx="20">
                  <c:v>24.200000000000003</c:v>
                </c:pt>
                <c:pt idx="21">
                  <c:v>21.779230171073081</c:v>
                </c:pt>
                <c:pt idx="22">
                  <c:v>21.67</c:v>
                </c:pt>
                <c:pt idx="23">
                  <c:v>21.34</c:v>
                </c:pt>
                <c:pt idx="24">
                  <c:v>20.185000000000002</c:v>
                </c:pt>
                <c:pt idx="25">
                  <c:v>19.006477449455691</c:v>
                </c:pt>
                <c:pt idx="26">
                  <c:v>18.535000000000004</c:v>
                </c:pt>
                <c:pt idx="27">
                  <c:v>17.768250388802493</c:v>
                </c:pt>
                <c:pt idx="28">
                  <c:v>17.188911353032665</c:v>
                </c:pt>
                <c:pt idx="29">
                  <c:v>13.814323483670291</c:v>
                </c:pt>
              </c:numCache>
            </c:numRef>
          </c:yVal>
        </c:ser>
        <c:axId val="80838656"/>
        <c:axId val="80840960"/>
      </c:scatterChart>
      <c:valAx>
        <c:axId val="80838656"/>
        <c:scaling>
          <c:logBase val="10"/>
          <c:orientation val="minMax"/>
        </c:scaling>
        <c:axPos val="b"/>
        <c:title>
          <c:tx>
            <c:rich>
              <a:bodyPr/>
              <a:lstStyle/>
              <a:p>
                <a:pPr>
                  <a:defRPr lang="en-US"/>
                </a:pPr>
                <a:r>
                  <a:rPr lang="en-US"/>
                  <a:t>Return period [year]</a:t>
                </a:r>
              </a:p>
            </c:rich>
          </c:tx>
          <c:layout/>
        </c:title>
        <c:numFmt formatCode="0" sourceLinked="0"/>
        <c:tickLblPos val="nextTo"/>
        <c:spPr>
          <a:ln>
            <a:solidFill>
              <a:schemeClr val="tx1"/>
            </a:solidFill>
          </a:ln>
        </c:spPr>
        <c:txPr>
          <a:bodyPr rot="0" vert="horz"/>
          <a:lstStyle/>
          <a:p>
            <a:pPr>
              <a:defRPr lang="en-US"/>
            </a:pPr>
            <a:endParaRPr lang="en-US"/>
          </a:p>
        </c:txPr>
        <c:crossAx val="80840960"/>
        <c:crosses val="autoZero"/>
        <c:crossBetween val="midCat"/>
      </c:valAx>
      <c:valAx>
        <c:axId val="80840960"/>
        <c:scaling>
          <c:orientation val="minMax"/>
        </c:scaling>
        <c:axPos val="l"/>
        <c:title>
          <c:tx>
            <c:rich>
              <a:bodyPr/>
              <a:lstStyle/>
              <a:p>
                <a:pPr>
                  <a:defRPr lang="en-US"/>
                </a:pPr>
                <a:r>
                  <a:rPr lang="en-US"/>
                  <a:t>Rainfall intensity [mm/day]</a:t>
                </a:r>
              </a:p>
            </c:rich>
          </c:tx>
          <c:layout/>
        </c:title>
        <c:numFmt formatCode="General" sourceLinked="1"/>
        <c:tickLblPos val="nextTo"/>
        <c:spPr>
          <a:ln>
            <a:solidFill>
              <a:schemeClr val="tx1"/>
            </a:solidFill>
          </a:ln>
        </c:spPr>
        <c:txPr>
          <a:bodyPr rot="0" vert="horz"/>
          <a:lstStyle/>
          <a:p>
            <a:pPr>
              <a:defRPr lang="en-US"/>
            </a:pPr>
            <a:endParaRPr lang="en-US"/>
          </a:p>
        </c:txPr>
        <c:crossAx val="80838656"/>
        <c:crosses val="autoZero"/>
        <c:crossBetween val="midCat"/>
      </c:valAx>
    </c:plotArea>
    <c:legend>
      <c:legendPos val="r"/>
      <c:layout>
        <c:manualLayout>
          <c:xMode val="edge"/>
          <c:yMode val="edge"/>
          <c:x val="0.6887377107522572"/>
          <c:y val="8.0986293379994162E-2"/>
          <c:w val="0.27642317014245454"/>
          <c:h val="0.81680256634587411"/>
        </c:manualLayout>
      </c:layout>
      <c:txPr>
        <a:bodyPr/>
        <a:lstStyle/>
        <a:p>
          <a:pPr>
            <a:defRPr lang="en-US"/>
          </a:pPr>
          <a:endParaRPr lang="en-US"/>
        </a:p>
      </c:txPr>
    </c:legend>
    <c:plotVisOnly val="1"/>
    <c:dispBlanksAs val="gap"/>
  </c:chart>
  <c:txPr>
    <a:bodyPr/>
    <a:lstStyle/>
    <a:p>
      <a:pPr>
        <a:defRPr sz="1200" b="0" i="0" u="none" strike="noStrike" baseline="0">
          <a:solidFill>
            <a:srgbClr val="00407A"/>
          </a:solidFill>
          <a:latin typeface="Times New Roman"/>
          <a:ea typeface="Times New Roman"/>
          <a:cs typeface="Times New Roman"/>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IN"/>
  <c:chart>
    <c:autoTitleDeleted val="1"/>
    <c:plotArea>
      <c:layout>
        <c:manualLayout>
          <c:layoutTarget val="inner"/>
          <c:xMode val="edge"/>
          <c:yMode val="edge"/>
          <c:x val="0.18532841800475558"/>
          <c:y val="3.9162326931355788E-2"/>
          <c:w val="0.75833352709306778"/>
          <c:h val="0.78387450573281259"/>
        </c:manualLayout>
      </c:layout>
      <c:scatterChart>
        <c:scatterStyle val="lineMarker"/>
        <c:ser>
          <c:idx val="3"/>
          <c:order val="0"/>
          <c:tx>
            <c:strRef>
              <c:f>Rwoho!$R$19</c:f>
              <c:strCache>
                <c:ptCount val="1"/>
                <c:pt idx="0">
                  <c:v>Bisector</c:v>
                </c:pt>
              </c:strCache>
            </c:strRef>
          </c:tx>
          <c:spPr>
            <a:ln w="15875">
              <a:solidFill>
                <a:sysClr val="windowText" lastClr="000000"/>
              </a:solidFill>
            </a:ln>
          </c:spPr>
          <c:marker>
            <c:symbol val="none"/>
          </c:marker>
          <c:xVal>
            <c:numRef>
              <c:f>Rwoho!$V$24:$V$25</c:f>
              <c:numCache>
                <c:formatCode>General</c:formatCode>
                <c:ptCount val="2"/>
                <c:pt idx="0">
                  <c:v>0.2</c:v>
                </c:pt>
                <c:pt idx="1">
                  <c:v>125</c:v>
                </c:pt>
              </c:numCache>
            </c:numRef>
          </c:xVal>
          <c:yVal>
            <c:numRef>
              <c:f>Rwoho!$W$24:$W$25</c:f>
              <c:numCache>
                <c:formatCode>General</c:formatCode>
                <c:ptCount val="2"/>
                <c:pt idx="0">
                  <c:v>0.2</c:v>
                </c:pt>
                <c:pt idx="1">
                  <c:v>125</c:v>
                </c:pt>
              </c:numCache>
            </c:numRef>
          </c:yVal>
        </c:ser>
        <c:ser>
          <c:idx val="0"/>
          <c:order val="1"/>
          <c:tx>
            <c:v>A2</c:v>
          </c:tx>
          <c:spPr>
            <a:ln w="28575">
              <a:noFill/>
            </a:ln>
          </c:spPr>
          <c:marker>
            <c:symbol val="diamond"/>
            <c:size val="7"/>
            <c:spPr>
              <a:solidFill>
                <a:schemeClr val="tx1"/>
              </a:solidFill>
              <a:ln>
                <a:noFill/>
              </a:ln>
            </c:spPr>
          </c:marker>
          <c:xVal>
            <c:numRef>
              <c:f>Rwoho!$W$2:$W$17</c:f>
              <c:numCache>
                <c:formatCode>0.00</c:formatCode>
                <c:ptCount val="16"/>
                <c:pt idx="0">
                  <c:v>0.75073576699822664</c:v>
                </c:pt>
                <c:pt idx="1">
                  <c:v>1.3766208696298241</c:v>
                </c:pt>
                <c:pt idx="2">
                  <c:v>1.0991958404095428</c:v>
                </c:pt>
                <c:pt idx="3">
                  <c:v>1.6447291987627659</c:v>
                </c:pt>
                <c:pt idx="4">
                  <c:v>1.5389225905604138</c:v>
                </c:pt>
                <c:pt idx="5">
                  <c:v>10.83947831095595</c:v>
                </c:pt>
                <c:pt idx="6">
                  <c:v>12.33340896997988</c:v>
                </c:pt>
                <c:pt idx="7">
                  <c:v>0.32702371254751694</c:v>
                </c:pt>
                <c:pt idx="8">
                  <c:v>1.4586810075971086</c:v>
                </c:pt>
                <c:pt idx="9">
                  <c:v>0.77718521161890475</c:v>
                </c:pt>
                <c:pt idx="10">
                  <c:v>1.7494214549769058</c:v>
                </c:pt>
                <c:pt idx="11">
                  <c:v>1.1829039716679761</c:v>
                </c:pt>
                <c:pt idx="12">
                  <c:v>1.25698298615792</c:v>
                </c:pt>
                <c:pt idx="13">
                  <c:v>1.8110071703904711</c:v>
                </c:pt>
                <c:pt idx="14">
                  <c:v>0.76992874262564792</c:v>
                </c:pt>
                <c:pt idx="15">
                  <c:v>0.62854532439430211</c:v>
                </c:pt>
              </c:numCache>
            </c:numRef>
          </c:xVal>
          <c:yVal>
            <c:numRef>
              <c:f>Rwoho!$Y$2:$Y$17</c:f>
              <c:numCache>
                <c:formatCode>0.000</c:formatCode>
                <c:ptCount val="16"/>
                <c:pt idx="0">
                  <c:v>1.5672237898427026</c:v>
                </c:pt>
                <c:pt idx="1">
                  <c:v>1.5429126110295044</c:v>
                </c:pt>
                <c:pt idx="2">
                  <c:v>1.0413399139741066</c:v>
                </c:pt>
                <c:pt idx="3">
                  <c:v>1.2174012098207518</c:v>
                </c:pt>
                <c:pt idx="4">
                  <c:v>1.1004491096227227</c:v>
                </c:pt>
                <c:pt idx="5">
                  <c:v>5.0072622520806114</c:v>
                </c:pt>
                <c:pt idx="6">
                  <c:v>9.5674986548537326</c:v>
                </c:pt>
                <c:pt idx="7">
                  <c:v>1.348103851214038</c:v>
                </c:pt>
                <c:pt idx="8">
                  <c:v>3.9659166151699261</c:v>
                </c:pt>
                <c:pt idx="9">
                  <c:v>2.4063334811340247</c:v>
                </c:pt>
                <c:pt idx="10">
                  <c:v>5.1920656362714048</c:v>
                </c:pt>
                <c:pt idx="11">
                  <c:v>4.4893776573995474</c:v>
                </c:pt>
                <c:pt idx="12">
                  <c:v>3.0322769912694727</c:v>
                </c:pt>
                <c:pt idx="13">
                  <c:v>2.8882903434792597</c:v>
                </c:pt>
                <c:pt idx="14">
                  <c:v>4.2473486866549424</c:v>
                </c:pt>
                <c:pt idx="15">
                  <c:v>2.7620268942150488</c:v>
                </c:pt>
              </c:numCache>
            </c:numRef>
          </c:yVal>
        </c:ser>
        <c:ser>
          <c:idx val="1"/>
          <c:order val="2"/>
          <c:tx>
            <c:v>A1B</c:v>
          </c:tx>
          <c:spPr>
            <a:ln w="28575">
              <a:noFill/>
            </a:ln>
          </c:spPr>
          <c:marker>
            <c:symbol val="star"/>
            <c:size val="7"/>
            <c:spPr>
              <a:ln>
                <a:solidFill>
                  <a:schemeClr val="tx1"/>
                </a:solidFill>
              </a:ln>
            </c:spPr>
          </c:marker>
          <c:xVal>
            <c:numRef>
              <c:f>Rwoho!$AD$2:$AD$20</c:f>
              <c:numCache>
                <c:formatCode>0.00</c:formatCode>
                <c:ptCount val="19"/>
                <c:pt idx="0">
                  <c:v>0.35377018289794643</c:v>
                </c:pt>
                <c:pt idx="1">
                  <c:v>0.77699851218764626</c:v>
                </c:pt>
                <c:pt idx="2">
                  <c:v>0.9978937015917827</c:v>
                </c:pt>
                <c:pt idx="3">
                  <c:v>0.97550982075420389</c:v>
                </c:pt>
                <c:pt idx="4">
                  <c:v>0.61618066468155563</c:v>
                </c:pt>
                <c:pt idx="5">
                  <c:v>2.131631330841171</c:v>
                </c:pt>
                <c:pt idx="6">
                  <c:v>1.5684010987590957</c:v>
                </c:pt>
                <c:pt idx="7">
                  <c:v>7.7381548256844388</c:v>
                </c:pt>
                <c:pt idx="8">
                  <c:v>8.1596659858224054</c:v>
                </c:pt>
                <c:pt idx="9">
                  <c:v>0.5770133179081246</c:v>
                </c:pt>
                <c:pt idx="10">
                  <c:v>1.4611509599412309</c:v>
                </c:pt>
                <c:pt idx="11">
                  <c:v>0.89934856156733956</c:v>
                </c:pt>
                <c:pt idx="12">
                  <c:v>0.87672810102514465</c:v>
                </c:pt>
                <c:pt idx="13">
                  <c:v>1.0001085030532681</c:v>
                </c:pt>
                <c:pt idx="14">
                  <c:v>1.0692446338236139</c:v>
                </c:pt>
                <c:pt idx="15">
                  <c:v>2.2839713024125361</c:v>
                </c:pt>
                <c:pt idx="16">
                  <c:v>1.3295303603749733</c:v>
                </c:pt>
                <c:pt idx="17">
                  <c:v>0.64797409818400908</c:v>
                </c:pt>
                <c:pt idx="18">
                  <c:v>0.94299264475187761</c:v>
                </c:pt>
              </c:numCache>
            </c:numRef>
          </c:xVal>
          <c:yVal>
            <c:numRef>
              <c:f>Rwoho!$AF$2:$AF$20</c:f>
              <c:numCache>
                <c:formatCode>0.000</c:formatCode>
                <c:ptCount val="19"/>
                <c:pt idx="0">
                  <c:v>3.8393480833742402</c:v>
                </c:pt>
                <c:pt idx="1">
                  <c:v>1.5672237898427026</c:v>
                </c:pt>
                <c:pt idx="2">
                  <c:v>1.5429126110295044</c:v>
                </c:pt>
                <c:pt idx="3">
                  <c:v>1.0413399139741066</c:v>
                </c:pt>
                <c:pt idx="4">
                  <c:v>1.2174012098207518</c:v>
                </c:pt>
                <c:pt idx="5">
                  <c:v>1.7331261905505311</c:v>
                </c:pt>
                <c:pt idx="6">
                  <c:v>1.1004491096227227</c:v>
                </c:pt>
                <c:pt idx="7">
                  <c:v>5.0072622520806114</c:v>
                </c:pt>
                <c:pt idx="8">
                  <c:v>9.5674986548537326</c:v>
                </c:pt>
                <c:pt idx="9">
                  <c:v>1.348103851214038</c:v>
                </c:pt>
                <c:pt idx="10">
                  <c:v>3.9659166151699261</c:v>
                </c:pt>
                <c:pt idx="11">
                  <c:v>3.7888196403724885</c:v>
                </c:pt>
                <c:pt idx="12">
                  <c:v>2.4063334811340247</c:v>
                </c:pt>
                <c:pt idx="13">
                  <c:v>5.1920656362714048</c:v>
                </c:pt>
                <c:pt idx="14">
                  <c:v>4.4893776573995474</c:v>
                </c:pt>
                <c:pt idx="15">
                  <c:v>3.0322769912694727</c:v>
                </c:pt>
                <c:pt idx="16">
                  <c:v>2.2770425815349391</c:v>
                </c:pt>
                <c:pt idx="17">
                  <c:v>4.2473486866549424</c:v>
                </c:pt>
                <c:pt idx="18">
                  <c:v>2.7620268942150488</c:v>
                </c:pt>
              </c:numCache>
            </c:numRef>
          </c:yVal>
        </c:ser>
        <c:ser>
          <c:idx val="2"/>
          <c:order val="3"/>
          <c:tx>
            <c:v>B1</c:v>
          </c:tx>
          <c:spPr>
            <a:ln w="28575">
              <a:noFill/>
            </a:ln>
          </c:spPr>
          <c:marker>
            <c:symbol val="circle"/>
            <c:size val="6"/>
            <c:spPr>
              <a:noFill/>
              <a:ln>
                <a:solidFill>
                  <a:sysClr val="windowText" lastClr="000000"/>
                </a:solidFill>
              </a:ln>
            </c:spPr>
          </c:marker>
          <c:xVal>
            <c:numRef>
              <c:f>Rwoho!$AK$2:$AK$19</c:f>
              <c:numCache>
                <c:formatCode>0.00</c:formatCode>
                <c:ptCount val="18"/>
                <c:pt idx="0">
                  <c:v>0.47868867505293239</c:v>
                </c:pt>
                <c:pt idx="1">
                  <c:v>1.0601537372904319</c:v>
                </c:pt>
                <c:pt idx="2">
                  <c:v>1.4921880328386501</c:v>
                </c:pt>
                <c:pt idx="3">
                  <c:v>1.1738748922174553</c:v>
                </c:pt>
                <c:pt idx="4">
                  <c:v>1.076164720641458</c:v>
                </c:pt>
                <c:pt idx="5">
                  <c:v>3.0967386015705975</c:v>
                </c:pt>
                <c:pt idx="6">
                  <c:v>0.84691486358170864</c:v>
                </c:pt>
                <c:pt idx="7">
                  <c:v>7.8081534506783585</c:v>
                </c:pt>
                <c:pt idx="8">
                  <c:v>8.8371997276622842</c:v>
                </c:pt>
                <c:pt idx="9">
                  <c:v>1.1734853916321295</c:v>
                </c:pt>
                <c:pt idx="10">
                  <c:v>0.58292718119334042</c:v>
                </c:pt>
                <c:pt idx="11">
                  <c:v>1.1115261965909717</c:v>
                </c:pt>
                <c:pt idx="12">
                  <c:v>0.9962336669890931</c:v>
                </c:pt>
                <c:pt idx="13">
                  <c:v>2.1808551277973796</c:v>
                </c:pt>
                <c:pt idx="14">
                  <c:v>1.0650496123225137</c:v>
                </c:pt>
                <c:pt idx="15">
                  <c:v>1.1661013129985871</c:v>
                </c:pt>
                <c:pt idx="16">
                  <c:v>0.91736217658177877</c:v>
                </c:pt>
                <c:pt idx="17">
                  <c:v>0.48025065544502915</c:v>
                </c:pt>
              </c:numCache>
            </c:numRef>
          </c:xVal>
          <c:yVal>
            <c:numRef>
              <c:f>Rwoho!$AM$2:$AM$19</c:f>
              <c:numCache>
                <c:formatCode>0.000</c:formatCode>
                <c:ptCount val="18"/>
                <c:pt idx="0">
                  <c:v>3.8393480833742402</c:v>
                </c:pt>
                <c:pt idx="1">
                  <c:v>1.5672237898427026</c:v>
                </c:pt>
                <c:pt idx="2">
                  <c:v>1.5429126110295044</c:v>
                </c:pt>
                <c:pt idx="3">
                  <c:v>1.0413399139741066</c:v>
                </c:pt>
                <c:pt idx="4">
                  <c:v>1.2174012098207518</c:v>
                </c:pt>
                <c:pt idx="5">
                  <c:v>1.7331261905505311</c:v>
                </c:pt>
                <c:pt idx="6">
                  <c:v>1.1004491096227227</c:v>
                </c:pt>
                <c:pt idx="7">
                  <c:v>5.0072622520806114</c:v>
                </c:pt>
                <c:pt idx="8">
                  <c:v>9.5674986548537326</c:v>
                </c:pt>
                <c:pt idx="9">
                  <c:v>3.9659166151699261</c:v>
                </c:pt>
                <c:pt idx="10">
                  <c:v>2.4063334811340247</c:v>
                </c:pt>
                <c:pt idx="11">
                  <c:v>5.1920656362714048</c:v>
                </c:pt>
                <c:pt idx="12">
                  <c:v>4.4893776573995474</c:v>
                </c:pt>
                <c:pt idx="13">
                  <c:v>3.0322769912694727</c:v>
                </c:pt>
                <c:pt idx="14">
                  <c:v>2.2770425815349391</c:v>
                </c:pt>
                <c:pt idx="15">
                  <c:v>2.8882903434792597</c:v>
                </c:pt>
                <c:pt idx="16">
                  <c:v>4.2473486866549424</c:v>
                </c:pt>
                <c:pt idx="17">
                  <c:v>2.7620268942150488</c:v>
                </c:pt>
              </c:numCache>
            </c:numRef>
          </c:yVal>
        </c:ser>
        <c:axId val="80927360"/>
        <c:axId val="80954496"/>
      </c:scatterChart>
      <c:valAx>
        <c:axId val="80927360"/>
        <c:scaling>
          <c:logBase val="5"/>
          <c:orientation val="minMax"/>
          <c:max val="25"/>
        </c:scaling>
        <c:axPos val="b"/>
        <c:title>
          <c:tx>
            <c:rich>
              <a:bodyPr/>
              <a:lstStyle/>
              <a:p>
                <a:pPr>
                  <a:defRPr lang="en-US"/>
                </a:pPr>
                <a:r>
                  <a:rPr lang="el-GR" i="1" dirty="0"/>
                  <a:t>β</a:t>
                </a:r>
                <a:r>
                  <a:rPr lang="en-US" dirty="0"/>
                  <a:t> for </a:t>
                </a:r>
                <a:r>
                  <a:rPr lang="en-US" dirty="0" smtClean="0"/>
                  <a:t>empirical </a:t>
                </a:r>
                <a:r>
                  <a:rPr lang="en-US" dirty="0"/>
                  <a:t>over </a:t>
                </a:r>
                <a:r>
                  <a:rPr lang="el-GR" i="1" dirty="0"/>
                  <a:t>β</a:t>
                </a:r>
                <a:r>
                  <a:rPr lang="en-US" dirty="0"/>
                  <a:t> for control </a:t>
                </a:r>
              </a:p>
            </c:rich>
          </c:tx>
          <c:layout>
            <c:manualLayout>
              <c:xMode val="edge"/>
              <c:yMode val="edge"/>
              <c:x val="0.16917015484588588"/>
              <c:y val="0.91004016064257065"/>
            </c:manualLayout>
          </c:layout>
        </c:title>
        <c:numFmt formatCode="0.0" sourceLinked="0"/>
        <c:tickLblPos val="nextTo"/>
        <c:spPr>
          <a:ln>
            <a:solidFill>
              <a:sysClr val="windowText" lastClr="000000"/>
            </a:solidFill>
          </a:ln>
        </c:spPr>
        <c:txPr>
          <a:bodyPr/>
          <a:lstStyle/>
          <a:p>
            <a:pPr>
              <a:defRPr lang="en-US"/>
            </a:pPr>
            <a:endParaRPr lang="en-US"/>
          </a:p>
        </c:txPr>
        <c:crossAx val="80954496"/>
        <c:crossesAt val="0.2"/>
        <c:crossBetween val="midCat"/>
      </c:valAx>
      <c:valAx>
        <c:axId val="80954496"/>
        <c:scaling>
          <c:logBase val="5"/>
          <c:orientation val="minMax"/>
          <c:max val="25"/>
        </c:scaling>
        <c:axPos val="l"/>
        <c:title>
          <c:tx>
            <c:rich>
              <a:bodyPr rot="-5400000" vert="horz"/>
              <a:lstStyle/>
              <a:p>
                <a:pPr marL="0" marR="0" indent="0" algn="ctr" defTabSz="914400" rtl="0" eaLnBrk="1" fontAlgn="auto" latinLnBrk="0" hangingPunct="1">
                  <a:lnSpc>
                    <a:spcPct val="100000"/>
                  </a:lnSpc>
                  <a:spcBef>
                    <a:spcPts val="0"/>
                  </a:spcBef>
                  <a:spcAft>
                    <a:spcPts val="0"/>
                  </a:spcAft>
                  <a:buClrTx/>
                  <a:buSzTx/>
                  <a:buFontTx/>
                  <a:buNone/>
                  <a:tabLst/>
                  <a:defRPr lang="en-US" sz="1400" b="0" i="0" u="none" strike="noStrike" kern="1200" baseline="0">
                    <a:solidFill>
                      <a:srgbClr val="080808"/>
                    </a:solidFill>
                    <a:latin typeface="Times New Roman" pitchFamily="18" charset="0"/>
                    <a:ea typeface="+mn-ea"/>
                    <a:cs typeface="Times New Roman" pitchFamily="18" charset="0"/>
                  </a:defRPr>
                </a:pPr>
                <a:r>
                  <a:rPr lang="el-GR" sz="1400" b="0" i="1" baseline="0" dirty="0" smtClean="0"/>
                  <a:t>β</a:t>
                </a:r>
                <a:r>
                  <a:rPr lang="en-US" sz="1400" b="0" i="0" baseline="0" dirty="0" smtClean="0"/>
                  <a:t> for scenario 2050s over </a:t>
                </a:r>
                <a:r>
                  <a:rPr lang="el-GR" sz="1400" b="0" i="1" baseline="0" dirty="0" smtClean="0"/>
                  <a:t>β</a:t>
                </a:r>
                <a:r>
                  <a:rPr lang="en-US" sz="1400" b="0" i="0" baseline="0" dirty="0" smtClean="0"/>
                  <a:t> for control</a:t>
                </a:r>
                <a:r>
                  <a:rPr lang="en-US" sz="1400" dirty="0" smtClean="0"/>
                  <a:t> </a:t>
                </a:r>
                <a:endParaRPr lang="en-US" sz="1400" dirty="0"/>
              </a:p>
            </c:rich>
          </c:tx>
          <c:layout>
            <c:manualLayout>
              <c:xMode val="edge"/>
              <c:yMode val="edge"/>
              <c:x val="3.0131615847047251E-3"/>
              <c:y val="0.12676597969402539"/>
            </c:manualLayout>
          </c:layout>
        </c:title>
        <c:numFmt formatCode="0.0" sourceLinked="0"/>
        <c:tickLblPos val="nextTo"/>
        <c:spPr>
          <a:ln>
            <a:solidFill>
              <a:sysClr val="windowText" lastClr="000000"/>
            </a:solidFill>
          </a:ln>
        </c:spPr>
        <c:txPr>
          <a:bodyPr/>
          <a:lstStyle/>
          <a:p>
            <a:pPr>
              <a:defRPr lang="en-US"/>
            </a:pPr>
            <a:endParaRPr lang="en-US"/>
          </a:p>
        </c:txPr>
        <c:crossAx val="80927360"/>
        <c:crossesAt val="0.2"/>
        <c:crossBetween val="midCat"/>
      </c:valAx>
      <c:spPr>
        <a:ln>
          <a:solidFill>
            <a:schemeClr val="tx1"/>
          </a:solidFill>
        </a:ln>
      </c:spPr>
    </c:plotArea>
    <c:legend>
      <c:legendPos val="r"/>
      <c:legendEntry>
        <c:idx val="0"/>
        <c:delete val="1"/>
      </c:legendEntry>
      <c:layout>
        <c:manualLayout>
          <c:xMode val="edge"/>
          <c:yMode val="edge"/>
          <c:x val="0.72736425922082371"/>
          <c:y val="0.5720178032011396"/>
          <c:w val="0.18980132450331141"/>
          <c:h val="0.19583445605421029"/>
        </c:manualLayout>
      </c:layout>
      <c:txPr>
        <a:bodyPr/>
        <a:lstStyle/>
        <a:p>
          <a:pPr>
            <a:defRPr lang="en-US"/>
          </a:pPr>
          <a:endParaRPr lang="en-US"/>
        </a:p>
      </c:txPr>
    </c:legend>
    <c:plotVisOnly val="1"/>
  </c:chart>
  <c:spPr>
    <a:ln>
      <a:noFill/>
    </a:ln>
  </c:spPr>
  <c:txPr>
    <a:bodyPr/>
    <a:lstStyle/>
    <a:p>
      <a:pPr>
        <a:defRPr sz="1400" b="0">
          <a:solidFill>
            <a:srgbClr val="080808"/>
          </a:solidFill>
          <a:latin typeface="Times New Roman" pitchFamily="18" charset="0"/>
          <a:cs typeface="Times New Roman" pitchFamily="18" charset="0"/>
        </a:defRPr>
      </a:pPr>
      <a:endParaRPr lang="en-US"/>
    </a:p>
  </c:txPr>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IN"/>
  <c:chart>
    <c:autoTitleDeleted val="1"/>
    <c:plotArea>
      <c:layout>
        <c:manualLayout>
          <c:layoutTarget val="inner"/>
          <c:xMode val="edge"/>
          <c:yMode val="edge"/>
          <c:x val="0.15939723474289422"/>
          <c:y val="3.9162326931355788E-2"/>
          <c:w val="0.78266619939127546"/>
          <c:h val="0.78002464831560903"/>
        </c:manualLayout>
      </c:layout>
      <c:scatterChart>
        <c:scatterStyle val="lineMarker"/>
        <c:ser>
          <c:idx val="3"/>
          <c:order val="0"/>
          <c:tx>
            <c:strRef>
              <c:f>Rwoho!$R$19</c:f>
              <c:strCache>
                <c:ptCount val="1"/>
                <c:pt idx="0">
                  <c:v>Bisector</c:v>
                </c:pt>
              </c:strCache>
            </c:strRef>
          </c:tx>
          <c:spPr>
            <a:ln w="15875">
              <a:solidFill>
                <a:sysClr val="windowText" lastClr="000000"/>
              </a:solidFill>
            </a:ln>
          </c:spPr>
          <c:marker>
            <c:symbol val="none"/>
          </c:marker>
          <c:xVal>
            <c:numRef>
              <c:f>Rwoho!$V$24:$V$25</c:f>
              <c:numCache>
                <c:formatCode>General</c:formatCode>
                <c:ptCount val="2"/>
                <c:pt idx="0">
                  <c:v>0.2</c:v>
                </c:pt>
                <c:pt idx="1">
                  <c:v>125</c:v>
                </c:pt>
              </c:numCache>
            </c:numRef>
          </c:xVal>
          <c:yVal>
            <c:numRef>
              <c:f>Rwoho!$W$24:$W$25</c:f>
              <c:numCache>
                <c:formatCode>General</c:formatCode>
                <c:ptCount val="2"/>
                <c:pt idx="0">
                  <c:v>0.2</c:v>
                </c:pt>
                <c:pt idx="1">
                  <c:v>125</c:v>
                </c:pt>
              </c:numCache>
            </c:numRef>
          </c:yVal>
        </c:ser>
        <c:ser>
          <c:idx val="0"/>
          <c:order val="1"/>
          <c:tx>
            <c:v>A2</c:v>
          </c:tx>
          <c:spPr>
            <a:ln w="28575">
              <a:noFill/>
            </a:ln>
          </c:spPr>
          <c:marker>
            <c:symbol val="diamond"/>
            <c:size val="7"/>
            <c:spPr>
              <a:solidFill>
                <a:schemeClr val="tx1"/>
              </a:solidFill>
              <a:ln>
                <a:noFill/>
              </a:ln>
            </c:spPr>
          </c:marker>
          <c:xVal>
            <c:numRef>
              <c:f>Rwoho!$X$2:$X$17</c:f>
              <c:numCache>
                <c:formatCode>0.00</c:formatCode>
                <c:ptCount val="16"/>
                <c:pt idx="0">
                  <c:v>1.0794396908498949</c:v>
                </c:pt>
                <c:pt idx="1">
                  <c:v>1.8610115715373601</c:v>
                </c:pt>
                <c:pt idx="2">
                  <c:v>0.99881381229534361</c:v>
                </c:pt>
                <c:pt idx="3">
                  <c:v>1.1131876840906521</c:v>
                </c:pt>
                <c:pt idx="4">
                  <c:v>2.2372669051263792</c:v>
                </c:pt>
                <c:pt idx="5">
                  <c:v>10.693262853492135</c:v>
                </c:pt>
                <c:pt idx="6">
                  <c:v>11.50570476621777</c:v>
                </c:pt>
                <c:pt idx="7">
                  <c:v>0.48086609965708177</c:v>
                </c:pt>
                <c:pt idx="8">
                  <c:v>1.3352676232071576</c:v>
                </c:pt>
                <c:pt idx="9">
                  <c:v>0.74838209476947315</c:v>
                </c:pt>
                <c:pt idx="10">
                  <c:v>2.2529839259163271</c:v>
                </c:pt>
                <c:pt idx="11">
                  <c:v>1.2769473020139828</c:v>
                </c:pt>
                <c:pt idx="12">
                  <c:v>1.164767548468749</c:v>
                </c:pt>
                <c:pt idx="13">
                  <c:v>1.3356747727502432</c:v>
                </c:pt>
                <c:pt idx="14">
                  <c:v>0.93144056849440371</c:v>
                </c:pt>
                <c:pt idx="15">
                  <c:v>1.0264870817236562</c:v>
                </c:pt>
              </c:numCache>
            </c:numRef>
          </c:xVal>
          <c:yVal>
            <c:numRef>
              <c:f>Rwoho!$Y$2:$Y$17</c:f>
              <c:numCache>
                <c:formatCode>0.000</c:formatCode>
                <c:ptCount val="16"/>
                <c:pt idx="0">
                  <c:v>1.5672237898427026</c:v>
                </c:pt>
                <c:pt idx="1">
                  <c:v>1.5429126110295044</c:v>
                </c:pt>
                <c:pt idx="2">
                  <c:v>1.0413399139741066</c:v>
                </c:pt>
                <c:pt idx="3">
                  <c:v>1.2174012098207518</c:v>
                </c:pt>
                <c:pt idx="4">
                  <c:v>1.1004491096227227</c:v>
                </c:pt>
                <c:pt idx="5">
                  <c:v>5.0072622520806114</c:v>
                </c:pt>
                <c:pt idx="6">
                  <c:v>9.5674986548537326</c:v>
                </c:pt>
                <c:pt idx="7">
                  <c:v>1.348103851214038</c:v>
                </c:pt>
                <c:pt idx="8">
                  <c:v>3.9659166151699261</c:v>
                </c:pt>
                <c:pt idx="9">
                  <c:v>2.4063334811340247</c:v>
                </c:pt>
                <c:pt idx="10">
                  <c:v>5.1920656362714048</c:v>
                </c:pt>
                <c:pt idx="11">
                  <c:v>4.4893776573995474</c:v>
                </c:pt>
                <c:pt idx="12">
                  <c:v>3.0322769912694727</c:v>
                </c:pt>
                <c:pt idx="13">
                  <c:v>2.8882903434792597</c:v>
                </c:pt>
                <c:pt idx="14">
                  <c:v>4.2473486866549424</c:v>
                </c:pt>
                <c:pt idx="15">
                  <c:v>2.7620268942150488</c:v>
                </c:pt>
              </c:numCache>
            </c:numRef>
          </c:yVal>
        </c:ser>
        <c:ser>
          <c:idx val="1"/>
          <c:order val="2"/>
          <c:tx>
            <c:v>A1B</c:v>
          </c:tx>
          <c:spPr>
            <a:ln w="28575">
              <a:noFill/>
            </a:ln>
          </c:spPr>
          <c:marker>
            <c:symbol val="star"/>
            <c:size val="7"/>
            <c:spPr>
              <a:ln>
                <a:solidFill>
                  <a:schemeClr val="tx1"/>
                </a:solidFill>
              </a:ln>
            </c:spPr>
          </c:marker>
          <c:xVal>
            <c:numRef>
              <c:f>Rwoho!$AE$2:$AE$20</c:f>
              <c:numCache>
                <c:formatCode>0.00</c:formatCode>
                <c:ptCount val="19"/>
                <c:pt idx="0">
                  <c:v>0.46505598838287704</c:v>
                </c:pt>
                <c:pt idx="1">
                  <c:v>1.0673758765562924</c:v>
                </c:pt>
                <c:pt idx="2">
                  <c:v>1.8504114848164805</c:v>
                </c:pt>
                <c:pt idx="3">
                  <c:v>0.77471120597535004</c:v>
                </c:pt>
                <c:pt idx="4">
                  <c:v>0.8896108833147377</c:v>
                </c:pt>
                <c:pt idx="5">
                  <c:v>1.8147495124243078</c:v>
                </c:pt>
                <c:pt idx="6">
                  <c:v>2.4054676490841778</c:v>
                </c:pt>
                <c:pt idx="7">
                  <c:v>6.7689816738518855</c:v>
                </c:pt>
                <c:pt idx="8">
                  <c:v>7.5326593776282396</c:v>
                </c:pt>
                <c:pt idx="9">
                  <c:v>0.30242328798136947</c:v>
                </c:pt>
                <c:pt idx="10">
                  <c:v>2.9292444245354377</c:v>
                </c:pt>
                <c:pt idx="11">
                  <c:v>1.8186802880878266</c:v>
                </c:pt>
                <c:pt idx="12">
                  <c:v>0.52587456288476231</c:v>
                </c:pt>
                <c:pt idx="13">
                  <c:v>0.80928639013100356</c:v>
                </c:pt>
                <c:pt idx="14">
                  <c:v>1.8171654567611917</c:v>
                </c:pt>
                <c:pt idx="15">
                  <c:v>1.9508106682624942</c:v>
                </c:pt>
                <c:pt idx="16">
                  <c:v>0.92548112208796129</c:v>
                </c:pt>
                <c:pt idx="17">
                  <c:v>1.0063498373709978</c:v>
                </c:pt>
                <c:pt idx="18">
                  <c:v>1.4814196738612107</c:v>
                </c:pt>
              </c:numCache>
            </c:numRef>
          </c:xVal>
          <c:yVal>
            <c:numRef>
              <c:f>Rwoho!$AF$2:$AF$20</c:f>
              <c:numCache>
                <c:formatCode>0.000</c:formatCode>
                <c:ptCount val="19"/>
                <c:pt idx="0">
                  <c:v>3.8393480833742402</c:v>
                </c:pt>
                <c:pt idx="1">
                  <c:v>1.5672237898427026</c:v>
                </c:pt>
                <c:pt idx="2">
                  <c:v>1.5429126110295044</c:v>
                </c:pt>
                <c:pt idx="3">
                  <c:v>1.0413399139741066</c:v>
                </c:pt>
                <c:pt idx="4">
                  <c:v>1.2174012098207518</c:v>
                </c:pt>
                <c:pt idx="5">
                  <c:v>1.7331261905505302</c:v>
                </c:pt>
                <c:pt idx="6">
                  <c:v>1.1004491096227227</c:v>
                </c:pt>
                <c:pt idx="7">
                  <c:v>5.0072622520806114</c:v>
                </c:pt>
                <c:pt idx="8">
                  <c:v>9.5674986548537326</c:v>
                </c:pt>
                <c:pt idx="9">
                  <c:v>1.348103851214038</c:v>
                </c:pt>
                <c:pt idx="10">
                  <c:v>3.9659166151699261</c:v>
                </c:pt>
                <c:pt idx="11">
                  <c:v>3.7888196403724885</c:v>
                </c:pt>
                <c:pt idx="12">
                  <c:v>2.4063334811340247</c:v>
                </c:pt>
                <c:pt idx="13">
                  <c:v>5.1920656362714048</c:v>
                </c:pt>
                <c:pt idx="14">
                  <c:v>4.4893776573995474</c:v>
                </c:pt>
                <c:pt idx="15">
                  <c:v>3.0322769912694727</c:v>
                </c:pt>
                <c:pt idx="16">
                  <c:v>2.2770425815349391</c:v>
                </c:pt>
                <c:pt idx="17">
                  <c:v>4.2473486866549424</c:v>
                </c:pt>
                <c:pt idx="18">
                  <c:v>2.7620268942150488</c:v>
                </c:pt>
              </c:numCache>
            </c:numRef>
          </c:yVal>
        </c:ser>
        <c:ser>
          <c:idx val="2"/>
          <c:order val="3"/>
          <c:tx>
            <c:v>B1</c:v>
          </c:tx>
          <c:spPr>
            <a:ln w="28575">
              <a:noFill/>
            </a:ln>
          </c:spPr>
          <c:marker>
            <c:symbol val="circle"/>
            <c:size val="6"/>
            <c:spPr>
              <a:noFill/>
              <a:ln>
                <a:solidFill>
                  <a:sysClr val="windowText" lastClr="000000"/>
                </a:solidFill>
              </a:ln>
            </c:spPr>
          </c:marker>
          <c:xVal>
            <c:numRef>
              <c:f>Rwoho!$AL$2:$AL$19</c:f>
              <c:numCache>
                <c:formatCode>0.00</c:formatCode>
                <c:ptCount val="18"/>
                <c:pt idx="0">
                  <c:v>0.57655052161038944</c:v>
                </c:pt>
                <c:pt idx="1">
                  <c:v>1.3089434424519231</c:v>
                </c:pt>
                <c:pt idx="2">
                  <c:v>1.5619465187874852</c:v>
                </c:pt>
                <c:pt idx="3">
                  <c:v>0.71235420479135558</c:v>
                </c:pt>
                <c:pt idx="4">
                  <c:v>0.82564117849175722</c:v>
                </c:pt>
                <c:pt idx="5">
                  <c:v>2.4589507194481768</c:v>
                </c:pt>
                <c:pt idx="6">
                  <c:v>3.1036225506068202</c:v>
                </c:pt>
                <c:pt idx="7">
                  <c:v>8.0821532595190266</c:v>
                </c:pt>
                <c:pt idx="8">
                  <c:v>12.73473592969564</c:v>
                </c:pt>
                <c:pt idx="9">
                  <c:v>2.0219467180407054</c:v>
                </c:pt>
                <c:pt idx="10">
                  <c:v>0.98676948165706246</c:v>
                </c:pt>
                <c:pt idx="11">
                  <c:v>0.5603970598737632</c:v>
                </c:pt>
                <c:pt idx="12">
                  <c:v>1.0973215488775478</c:v>
                </c:pt>
                <c:pt idx="13">
                  <c:v>2.8217645627501695</c:v>
                </c:pt>
                <c:pt idx="14">
                  <c:v>0.97588340228923964</c:v>
                </c:pt>
                <c:pt idx="15">
                  <c:v>1.2714551901440414</c:v>
                </c:pt>
                <c:pt idx="16">
                  <c:v>0.96464396593630752</c:v>
                </c:pt>
                <c:pt idx="17">
                  <c:v>1.1853017821513272</c:v>
                </c:pt>
              </c:numCache>
            </c:numRef>
          </c:xVal>
          <c:yVal>
            <c:numRef>
              <c:f>Rwoho!$AM$2:$AM$19</c:f>
              <c:numCache>
                <c:formatCode>0.000</c:formatCode>
                <c:ptCount val="18"/>
                <c:pt idx="0">
                  <c:v>3.8393480833742402</c:v>
                </c:pt>
                <c:pt idx="1">
                  <c:v>1.5672237898427026</c:v>
                </c:pt>
                <c:pt idx="2">
                  <c:v>1.5429126110295044</c:v>
                </c:pt>
                <c:pt idx="3">
                  <c:v>1.0413399139741066</c:v>
                </c:pt>
                <c:pt idx="4">
                  <c:v>1.2174012098207518</c:v>
                </c:pt>
                <c:pt idx="5">
                  <c:v>1.7331261905505302</c:v>
                </c:pt>
                <c:pt idx="6">
                  <c:v>1.1004491096227227</c:v>
                </c:pt>
                <c:pt idx="7">
                  <c:v>5.0072622520806114</c:v>
                </c:pt>
                <c:pt idx="8">
                  <c:v>9.5674986548537326</c:v>
                </c:pt>
                <c:pt idx="9">
                  <c:v>3.9659166151699261</c:v>
                </c:pt>
                <c:pt idx="10">
                  <c:v>2.4063334811340247</c:v>
                </c:pt>
                <c:pt idx="11">
                  <c:v>5.1920656362714048</c:v>
                </c:pt>
                <c:pt idx="12">
                  <c:v>4.4893776573995474</c:v>
                </c:pt>
                <c:pt idx="13">
                  <c:v>3.0322769912694727</c:v>
                </c:pt>
                <c:pt idx="14">
                  <c:v>2.2770425815349391</c:v>
                </c:pt>
                <c:pt idx="15">
                  <c:v>2.8882903434792597</c:v>
                </c:pt>
                <c:pt idx="16">
                  <c:v>4.2473486866549424</c:v>
                </c:pt>
                <c:pt idx="17">
                  <c:v>2.7620268942150488</c:v>
                </c:pt>
              </c:numCache>
            </c:numRef>
          </c:yVal>
        </c:ser>
        <c:axId val="80990208"/>
        <c:axId val="80991744"/>
      </c:scatterChart>
      <c:valAx>
        <c:axId val="80990208"/>
        <c:scaling>
          <c:logBase val="5"/>
          <c:orientation val="minMax"/>
          <c:max val="25"/>
        </c:scaling>
        <c:axPos val="b"/>
        <c:title>
          <c:tx>
            <c:rich>
              <a:bodyPr/>
              <a:lstStyle/>
              <a:p>
                <a:pPr>
                  <a:defRPr lang="en-US"/>
                </a:pPr>
                <a:r>
                  <a:rPr lang="el-GR" i="1" dirty="0"/>
                  <a:t>β</a:t>
                </a:r>
                <a:r>
                  <a:rPr lang="en-US" dirty="0"/>
                  <a:t> for </a:t>
                </a:r>
                <a:r>
                  <a:rPr lang="en-US" dirty="0" smtClean="0"/>
                  <a:t>empirical </a:t>
                </a:r>
                <a:r>
                  <a:rPr lang="en-US" dirty="0"/>
                  <a:t>over</a:t>
                </a:r>
                <a:r>
                  <a:rPr lang="en-US" i="1" dirty="0"/>
                  <a:t> </a:t>
                </a:r>
                <a:r>
                  <a:rPr lang="el-GR" i="1" dirty="0"/>
                  <a:t>β</a:t>
                </a:r>
                <a:r>
                  <a:rPr lang="en-US" i="1" dirty="0"/>
                  <a:t> </a:t>
                </a:r>
                <a:r>
                  <a:rPr lang="en-US" dirty="0"/>
                  <a:t>for control </a:t>
                </a:r>
              </a:p>
            </c:rich>
          </c:tx>
          <c:layout>
            <c:manualLayout>
              <c:xMode val="edge"/>
              <c:yMode val="edge"/>
              <c:x val="0.18407426849421599"/>
              <c:y val="0.91004016064257065"/>
            </c:manualLayout>
          </c:layout>
        </c:title>
        <c:numFmt formatCode="0.0" sourceLinked="0"/>
        <c:tickLblPos val="nextTo"/>
        <c:spPr>
          <a:ln>
            <a:solidFill>
              <a:sysClr val="windowText" lastClr="000000"/>
            </a:solidFill>
          </a:ln>
        </c:spPr>
        <c:txPr>
          <a:bodyPr/>
          <a:lstStyle/>
          <a:p>
            <a:pPr>
              <a:defRPr lang="en-US"/>
            </a:pPr>
            <a:endParaRPr lang="en-US"/>
          </a:p>
        </c:txPr>
        <c:crossAx val="80991744"/>
        <c:crossesAt val="0.2"/>
        <c:crossBetween val="midCat"/>
        <c:majorUnit val="5"/>
        <c:minorUnit val="5"/>
      </c:valAx>
      <c:valAx>
        <c:axId val="80991744"/>
        <c:scaling>
          <c:logBase val="5"/>
          <c:orientation val="minMax"/>
          <c:max val="25"/>
        </c:scaling>
        <c:axPos val="l"/>
        <c:title>
          <c:tx>
            <c:rich>
              <a:bodyPr rot="-5400000" vert="horz"/>
              <a:lstStyle/>
              <a:p>
                <a:pPr>
                  <a:defRPr lang="en-US" sz="1400"/>
                </a:pPr>
                <a:r>
                  <a:rPr lang="el-GR" sz="1400" b="0" i="1" baseline="0" dirty="0" smtClean="0"/>
                  <a:t>β</a:t>
                </a:r>
                <a:r>
                  <a:rPr lang="en-US" sz="1400" b="0" i="0" baseline="0" dirty="0" smtClean="0"/>
                  <a:t> for scenario 2090s over </a:t>
                </a:r>
                <a:r>
                  <a:rPr lang="el-GR" sz="1400" b="0" i="1" baseline="0" dirty="0" smtClean="0"/>
                  <a:t>β</a:t>
                </a:r>
                <a:r>
                  <a:rPr lang="en-US" sz="1400" b="0" i="0" baseline="0" dirty="0" smtClean="0"/>
                  <a:t> for control </a:t>
                </a:r>
                <a:endParaRPr lang="en-US" sz="1400" b="0" i="0" baseline="0" dirty="0"/>
              </a:p>
            </c:rich>
          </c:tx>
          <c:layout>
            <c:manualLayout>
              <c:xMode val="edge"/>
              <c:yMode val="edge"/>
              <c:x val="0"/>
              <c:y val="9.6055470222936798E-2"/>
            </c:manualLayout>
          </c:layout>
        </c:title>
        <c:numFmt formatCode="0.0" sourceLinked="0"/>
        <c:tickLblPos val="nextTo"/>
        <c:spPr>
          <a:ln>
            <a:solidFill>
              <a:sysClr val="windowText" lastClr="000000"/>
            </a:solidFill>
          </a:ln>
        </c:spPr>
        <c:txPr>
          <a:bodyPr/>
          <a:lstStyle/>
          <a:p>
            <a:pPr>
              <a:defRPr lang="en-US"/>
            </a:pPr>
            <a:endParaRPr lang="en-US"/>
          </a:p>
        </c:txPr>
        <c:crossAx val="80990208"/>
        <c:crossesAt val="0.2"/>
        <c:crossBetween val="midCat"/>
      </c:valAx>
      <c:spPr>
        <a:ln>
          <a:solidFill>
            <a:schemeClr val="tx1"/>
          </a:solidFill>
        </a:ln>
      </c:spPr>
    </c:plotArea>
    <c:legend>
      <c:legendPos val="r"/>
      <c:legendEntry>
        <c:idx val="0"/>
        <c:delete val="1"/>
      </c:legendEntry>
      <c:layout>
        <c:manualLayout>
          <c:xMode val="edge"/>
          <c:yMode val="edge"/>
          <c:x val="0.68207820881742887"/>
          <c:y val="0.54478957918659465"/>
          <c:w val="0.20304635761589632"/>
          <c:h val="0.19583445605420999"/>
        </c:manualLayout>
      </c:layout>
      <c:txPr>
        <a:bodyPr/>
        <a:lstStyle/>
        <a:p>
          <a:pPr>
            <a:defRPr lang="en-US"/>
          </a:pPr>
          <a:endParaRPr lang="en-US"/>
        </a:p>
      </c:txPr>
    </c:legend>
    <c:plotVisOnly val="1"/>
  </c:chart>
  <c:spPr>
    <a:ln>
      <a:noFill/>
    </a:ln>
  </c:spPr>
  <c:txPr>
    <a:bodyPr/>
    <a:lstStyle/>
    <a:p>
      <a:pPr>
        <a:defRPr sz="1400" b="0">
          <a:solidFill>
            <a:srgbClr val="080808"/>
          </a:solidFill>
          <a:latin typeface="Times New Roman" pitchFamily="18" charset="0"/>
          <a:cs typeface="Times New Roman" pitchFamily="18" charset="0"/>
        </a:defRPr>
      </a:pPr>
      <a:endParaRPr lang="en-US"/>
    </a:p>
  </c:txPr>
  <c:externalData r:id="rId1"/>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33.png"/></Relationships>
</file>

<file path=ppt/drawings/drawing1.xml><?xml version="1.0" encoding="utf-8"?>
<c:userShapes xmlns:c="http://schemas.openxmlformats.org/drawingml/2006/chart">
  <cdr:relSizeAnchor xmlns:cdr="http://schemas.openxmlformats.org/drawingml/2006/chartDrawing">
    <cdr:from>
      <cdr:x>0.45265</cdr:x>
      <cdr:y>0.37546</cdr:y>
    </cdr:from>
    <cdr:to>
      <cdr:x>0.55088</cdr:x>
      <cdr:y>0.47741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769885" y="1212382"/>
          <a:ext cx="384081" cy="329213"/>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0.6834</cdr:x>
      <cdr:y>0.12048</cdr:y>
    </cdr:from>
    <cdr:to>
      <cdr:x>0.85714</cdr:x>
      <cdr:y>0.37349</cdr:y>
    </cdr:to>
    <cdr:sp macro="" textlink="">
      <cdr:nvSpPr>
        <cdr:cNvPr id="2" name="Oval 1"/>
        <cdr:cNvSpPr/>
      </cdr:nvSpPr>
      <cdr:spPr>
        <a:xfrm xmlns:a="http://schemas.openxmlformats.org/drawingml/2006/main" rot="2680879">
          <a:off x="1685925" y="285750"/>
          <a:ext cx="428625" cy="600075"/>
        </a:xfrm>
        <a:prstGeom xmlns:a="http://schemas.openxmlformats.org/drawingml/2006/main" prst="ellipse">
          <a:avLst/>
        </a:prstGeom>
        <a:noFill xmlns:a="http://schemas.openxmlformats.org/drawingml/2006/main"/>
        <a:ln xmlns:a="http://schemas.openxmlformats.org/drawingml/2006/main" w="12700" cap="flat" cmpd="sng" algn="ctr">
          <a:solidFill>
            <a:sysClr val="windowText" lastClr="000000"/>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0.66926</cdr:x>
      <cdr:y>0.12048</cdr:y>
    </cdr:from>
    <cdr:to>
      <cdr:x>0.84436</cdr:x>
      <cdr:y>0.37349</cdr:y>
    </cdr:to>
    <cdr:sp macro="" textlink="">
      <cdr:nvSpPr>
        <cdr:cNvPr id="2" name="Oval 1"/>
        <cdr:cNvSpPr/>
      </cdr:nvSpPr>
      <cdr:spPr>
        <a:xfrm xmlns:a="http://schemas.openxmlformats.org/drawingml/2006/main" rot="2680879">
          <a:off x="1638300" y="285751"/>
          <a:ext cx="428625" cy="600075"/>
        </a:xfrm>
        <a:prstGeom xmlns:a="http://schemas.openxmlformats.org/drawingml/2006/main" prst="ellipse">
          <a:avLst/>
        </a:prstGeom>
        <a:noFill xmlns:a="http://schemas.openxmlformats.org/drawingml/2006/main"/>
        <a:ln xmlns:a="http://schemas.openxmlformats.org/drawingml/2006/main" w="12700" cap="flat" cmpd="sng" algn="ctr">
          <a:solidFill>
            <a:sysClr val="windowText" lastClr="000000"/>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sz="1000" dirty="0">
              <a:latin typeface="Arial" pitchFamily="34" charset="0"/>
              <a:cs typeface="Arial" pitchFamily="34" charset="0"/>
            </a:endParaRPr>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6185198-F140-406E-8F04-DE9D809B9791}" type="datetimeFigureOut">
              <a:rPr lang="nl-BE" sz="1000" smtClean="0">
                <a:latin typeface="Arial" pitchFamily="34" charset="0"/>
                <a:cs typeface="Arial" pitchFamily="34" charset="0"/>
              </a:rPr>
              <a:pPr/>
              <a:t>23/07/2014</a:t>
            </a:fld>
            <a:endParaRPr lang="nl-BE" sz="1000">
              <a:latin typeface="Arial" pitchFamily="34" charset="0"/>
              <a:cs typeface="Arial" pitchFamily="34" charset="0"/>
            </a:endParaRPr>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sz="1000">
              <a:latin typeface="Arial" pitchFamily="34" charset="0"/>
              <a:cs typeface="Arial" pitchFamily="34" charset="0"/>
            </a:endParaRPr>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024B3E-C6E9-4CB0-843C-3CD5676655AA}" type="slidenum">
              <a:rPr lang="nl-BE" sz="1000" smtClean="0"/>
              <a:pPr/>
              <a:t>‹#›</a:t>
            </a:fld>
            <a:endParaRPr lang="nl-BE" sz="1000"/>
          </a:p>
        </p:txBody>
      </p:sp>
    </p:spTree>
    <p:extLst>
      <p:ext uri="{BB962C8B-B14F-4D97-AF65-F5344CB8AC3E}">
        <p14:creationId xmlns:p14="http://schemas.microsoft.com/office/powerpoint/2010/main" xmlns="" val="397321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000">
                <a:latin typeface="Arial" pitchFamily="34" charset="0"/>
                <a:cs typeface="Arial" pitchFamily="34" charset="0"/>
              </a:defRPr>
            </a:lvl1pPr>
          </a:lstStyle>
          <a:p>
            <a:endParaRPr lang="nl-BE"/>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000">
                <a:latin typeface="Arial" pitchFamily="34" charset="0"/>
                <a:cs typeface="Arial" pitchFamily="34" charset="0"/>
              </a:defRPr>
            </a:lvl1pPr>
          </a:lstStyle>
          <a:p>
            <a:fld id="{7AF0A2F9-EF49-41B3-9E69-7CDBDC14786A}" type="datetimeFigureOut">
              <a:rPr lang="nl-BE" smtClean="0"/>
              <a:pPr/>
              <a:t>23/07/2014</a:t>
            </a:fld>
            <a:endParaRPr lang="nl-BE"/>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540000" y="4320000"/>
            <a:ext cx="5760000" cy="4140000"/>
          </a:xfrm>
          <a:prstGeom prst="rect">
            <a:avLst/>
          </a:prstGeom>
        </p:spPr>
        <p:txBody>
          <a:bodyPr vert="horz" lIns="91440" tIns="45720" rIns="91440" bIns="45720" rtlCol="0"/>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000">
                <a:latin typeface="Arial" pitchFamily="34" charset="0"/>
                <a:cs typeface="Arial" pitchFamily="34" charset="0"/>
              </a:defRPr>
            </a:lvl1pPr>
          </a:lstStyle>
          <a:p>
            <a:endParaRPr lang="nl-BE"/>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000">
                <a:latin typeface="Arial" pitchFamily="34" charset="0"/>
                <a:cs typeface="Arial" pitchFamily="34" charset="0"/>
              </a:defRPr>
            </a:lvl1pPr>
          </a:lstStyle>
          <a:p>
            <a:fld id="{17C257C2-8D60-4760-88CB-024AF3EEC641}" type="slidenum">
              <a:rPr lang="nl-BE" smtClean="0"/>
              <a:pPr/>
              <a:t>‹#›</a:t>
            </a:fld>
            <a:endParaRPr lang="nl-BE"/>
          </a:p>
        </p:txBody>
      </p:sp>
    </p:spTree>
    <p:extLst>
      <p:ext uri="{BB962C8B-B14F-4D97-AF65-F5344CB8AC3E}">
        <p14:creationId xmlns:p14="http://schemas.microsoft.com/office/powerpoint/2010/main" xmlns="" val="3294757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Arial" pitchFamily="34" charset="0"/>
      </a:defRPr>
    </a:lvl1pPr>
    <a:lvl2pPr marL="457200" algn="l" defTabSz="914400" rtl="0" eaLnBrk="1" latinLnBrk="0" hangingPunct="1">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13" name="Rechthoek 12"/>
          <p:cNvSpPr/>
          <p:nvPr userDrawn="1"/>
        </p:nvSpPr>
        <p:spPr>
          <a:xfrm>
            <a:off x="0" y="648000"/>
            <a:ext cx="9144000" cy="622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9" name="Titel 1"/>
          <p:cNvSpPr>
            <a:spLocks noGrp="1"/>
          </p:cNvSpPr>
          <p:nvPr>
            <p:ph type="ctrTitle" hasCustomPrompt="1"/>
          </p:nvPr>
        </p:nvSpPr>
        <p:spPr>
          <a:xfrm>
            <a:off x="3096000" y="2088000"/>
            <a:ext cx="5580000" cy="1800000"/>
          </a:xfrm>
        </p:spPr>
        <p:txBody>
          <a:bodyPr>
            <a:noAutofit/>
          </a:bodyPr>
          <a:lstStyle>
            <a:lvl1pPr>
              <a:defRPr sz="4000">
                <a:solidFill>
                  <a:schemeClr val="bg1"/>
                </a:solidFill>
              </a:defRPr>
            </a:lvl1pPr>
          </a:lstStyle>
          <a:p>
            <a:r>
              <a:rPr lang="nl-NL" dirty="0" smtClean="0"/>
              <a:t>Klik en typ de titel van de presentatie</a:t>
            </a:r>
            <a:endParaRPr lang="nl-BE" dirty="0"/>
          </a:p>
        </p:txBody>
      </p:sp>
      <p:sp>
        <p:nvSpPr>
          <p:cNvPr id="10" name="Ondertitel 2"/>
          <p:cNvSpPr>
            <a:spLocks noGrp="1"/>
          </p:cNvSpPr>
          <p:nvPr>
            <p:ph type="subTitle" idx="1" hasCustomPrompt="1"/>
          </p:nvPr>
        </p:nvSpPr>
        <p:spPr>
          <a:xfrm>
            <a:off x="3096000" y="4193675"/>
            <a:ext cx="558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presentatie</a:t>
            </a:r>
            <a:endParaRPr lang="nl-BE" dirty="0"/>
          </a:p>
        </p:txBody>
      </p:sp>
      <p:pic>
        <p:nvPicPr>
          <p:cNvPr id="12" name="Afbeelding 1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612000" y="1800000"/>
            <a:ext cx="1840048" cy="4294442"/>
          </a:xfrm>
          <a:prstGeom prst="rect">
            <a:avLst/>
          </a:prstGeom>
        </p:spPr>
      </p:pic>
      <p:pic>
        <p:nvPicPr>
          <p:cNvPr id="11" name="Afbeelding 10"/>
          <p:cNvPicPr>
            <a:picLocks noChangeAspect="1"/>
          </p:cNvPicPr>
          <p:nvPr userDrawn="1"/>
        </p:nvPicPr>
        <p:blipFill>
          <a:blip r:embed="rId3" cstate="print"/>
          <a:stretch>
            <a:fillRect/>
          </a:stretch>
        </p:blipFill>
        <p:spPr>
          <a:xfrm>
            <a:off x="8283600" y="5706000"/>
            <a:ext cx="428400" cy="720000"/>
          </a:xfrm>
          <a:prstGeom prst="rect">
            <a:avLst/>
          </a:prstGeom>
        </p:spPr>
      </p:pic>
      <p:pic>
        <p:nvPicPr>
          <p:cNvPr id="3" name="Afbeelding 2"/>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360000" y="360000"/>
            <a:ext cx="2014732" cy="719329"/>
          </a:xfrm>
          <a:prstGeom prst="rect">
            <a:avLst/>
          </a:prstGeom>
        </p:spPr>
      </p:pic>
    </p:spTree>
    <p:extLst>
      <p:ext uri="{BB962C8B-B14F-4D97-AF65-F5344CB8AC3E}">
        <p14:creationId xmlns:p14="http://schemas.microsoft.com/office/powerpoint/2010/main" xmlns="" val="34139249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solidFill>
                  <a:srgbClr val="52BDEC"/>
                </a:solidFill>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a:t>
            </a:fld>
            <a:endParaRPr lang="nl-BE" dirty="0"/>
          </a:p>
        </p:txBody>
      </p:sp>
      <p:sp>
        <p:nvSpPr>
          <p:cNvPr id="6" name="Tijdelijke aanduiding voor tekst 2"/>
          <p:cNvSpPr>
            <a:spLocks noGrp="1"/>
          </p:cNvSpPr>
          <p:nvPr>
            <p:ph idx="1" hasCustomPrompt="1"/>
          </p:nvPr>
        </p:nvSpPr>
        <p:spPr>
          <a:xfrm>
            <a:off x="540000" y="1349999"/>
            <a:ext cx="8334000" cy="4428000"/>
          </a:xfrm>
          <a:prstGeom prst="rect">
            <a:avLst/>
          </a:prstGeom>
        </p:spPr>
        <p:txBody>
          <a:bodyPr vert="horz" lIns="0" tIns="0" rIns="0" bIns="0" rtlCol="0">
            <a:noAutofit/>
          </a:bodyPr>
          <a:lstStyle>
            <a:lvl1pPr>
              <a:defRPr/>
            </a:lvl1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Tree>
    <p:extLst>
      <p:ext uri="{BB962C8B-B14F-4D97-AF65-F5344CB8AC3E}">
        <p14:creationId xmlns:p14="http://schemas.microsoft.com/office/powerpoint/2010/main" xmlns="" val="24169003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3" name="Rechthoek 12"/>
          <p:cNvSpPr/>
          <p:nvPr userDrawn="1"/>
        </p:nvSpPr>
        <p:spPr>
          <a:xfrm>
            <a:off x="0" y="0"/>
            <a:ext cx="9144000" cy="6372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9" name="Titel 1"/>
          <p:cNvSpPr>
            <a:spLocks noGrp="1"/>
          </p:cNvSpPr>
          <p:nvPr>
            <p:ph type="ctrTitle" hasCustomPrompt="1"/>
          </p:nvPr>
        </p:nvSpPr>
        <p:spPr>
          <a:xfrm>
            <a:off x="3780000" y="2304000"/>
            <a:ext cx="5094000" cy="1800200"/>
          </a:xfrm>
        </p:spPr>
        <p:txBody>
          <a:bodyPr>
            <a:noAutofit/>
          </a:bodyPr>
          <a:lstStyle>
            <a:lvl1pPr>
              <a:defRPr sz="4000">
                <a:solidFill>
                  <a:schemeClr val="bg1"/>
                </a:solidFill>
              </a:defRPr>
            </a:lvl1pPr>
          </a:lstStyle>
          <a:p>
            <a:r>
              <a:rPr lang="nl-NL" dirty="0" smtClean="0"/>
              <a:t>Klik en typ de titel van de sectie</a:t>
            </a:r>
            <a:endParaRPr lang="nl-BE" dirty="0"/>
          </a:p>
        </p:txBody>
      </p:sp>
      <p:sp>
        <p:nvSpPr>
          <p:cNvPr id="10" name="Ondertitel 2"/>
          <p:cNvSpPr>
            <a:spLocks noGrp="1"/>
          </p:cNvSpPr>
          <p:nvPr>
            <p:ph type="subTitle" idx="1" hasCustomPrompt="1"/>
          </p:nvPr>
        </p:nvSpPr>
        <p:spPr>
          <a:xfrm>
            <a:off x="3780000" y="4419108"/>
            <a:ext cx="5094000" cy="1080000"/>
          </a:xfrm>
        </p:spPr>
        <p:txBody>
          <a:bodyPr anchor="t" anchorCtr="0"/>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sectie</a:t>
            </a:r>
            <a:endParaRPr lang="nl-BE" dirty="0"/>
          </a:p>
        </p:txBody>
      </p:sp>
      <p:pic>
        <p:nvPicPr>
          <p:cNvPr id="17" name="Afbeelding 1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362000" y="6048000"/>
            <a:ext cx="1512458" cy="540000"/>
          </a:xfrm>
          <a:prstGeom prst="rect">
            <a:avLst/>
          </a:prstGeom>
        </p:spPr>
      </p:pic>
      <p:pic>
        <p:nvPicPr>
          <p:cNvPr id="4" name="Afbeelding 3"/>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0" y="3150000"/>
            <a:ext cx="3300991" cy="3209551"/>
          </a:xfrm>
          <a:prstGeom prst="rect">
            <a:avLst/>
          </a:prstGeom>
        </p:spPr>
      </p:pic>
    </p:spTree>
    <p:extLst>
      <p:ext uri="{BB962C8B-B14F-4D97-AF65-F5344CB8AC3E}">
        <p14:creationId xmlns:p14="http://schemas.microsoft.com/office/powerpoint/2010/main" xmlns="" val="39651961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solidFill>
                  <a:srgbClr val="52BDEC"/>
                </a:solidFill>
              </a:defRPr>
            </a:lvl1pPr>
          </a:lstStyle>
          <a:p>
            <a:r>
              <a:rPr lang="nl-NL" dirty="0" smtClean="0"/>
              <a:t>Klik en typ de titel</a:t>
            </a:r>
            <a:endParaRPr lang="nl-BE" dirty="0"/>
          </a:p>
        </p:txBody>
      </p:sp>
      <p:sp>
        <p:nvSpPr>
          <p:cNvPr id="3" name="Tijdelijke aanduiding voor inhoud 2"/>
          <p:cNvSpPr>
            <a:spLocks noGrp="1"/>
          </p:cNvSpPr>
          <p:nvPr>
            <p:ph sz="half" idx="1" hasCustomPrompt="1"/>
          </p:nvPr>
        </p:nvSpPr>
        <p:spPr>
          <a:xfrm>
            <a:off x="540000" y="1350000"/>
            <a:ext cx="40386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inhoud 3"/>
          <p:cNvSpPr>
            <a:spLocks noGrp="1"/>
          </p:cNvSpPr>
          <p:nvPr>
            <p:ph sz="half" idx="2" hasCustomPrompt="1"/>
          </p:nvPr>
        </p:nvSpPr>
        <p:spPr>
          <a:xfrm>
            <a:off x="4835400" y="1350000"/>
            <a:ext cx="40386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datum 4"/>
          <p:cNvSpPr>
            <a:spLocks noGrp="1"/>
          </p:cNvSpPr>
          <p:nvPr>
            <p:ph type="dt" sz="half" idx="10"/>
          </p:nvPr>
        </p:nvSpPr>
        <p:spPr/>
        <p:txBody>
          <a:bodyPr/>
          <a:lstStyle/>
          <a:p>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a:t>
            </a:fld>
            <a:endParaRPr lang="nl-BE"/>
          </a:p>
        </p:txBody>
      </p:sp>
    </p:spTree>
    <p:extLst>
      <p:ext uri="{BB962C8B-B14F-4D97-AF65-F5344CB8AC3E}">
        <p14:creationId xmlns:p14="http://schemas.microsoft.com/office/powerpoint/2010/main" xmlns="" val="419803012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tekst 2"/>
          <p:cNvSpPr>
            <a:spLocks noGrp="1"/>
          </p:cNvSpPr>
          <p:nvPr>
            <p:ph type="body" idx="1" hasCustomPrompt="1"/>
          </p:nvPr>
        </p:nvSpPr>
        <p:spPr>
          <a:xfrm>
            <a:off x="540000" y="1350000"/>
            <a:ext cx="4040188"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4" name="Tijdelijke aanduiding voor inhoud 3"/>
          <p:cNvSpPr>
            <a:spLocks noGrp="1"/>
          </p:cNvSpPr>
          <p:nvPr>
            <p:ph sz="half" idx="2" hasCustomPrompt="1"/>
          </p:nvPr>
        </p:nvSpPr>
        <p:spPr>
          <a:xfrm>
            <a:off x="540000" y="1991922"/>
            <a:ext cx="4040188"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tekst 4"/>
          <p:cNvSpPr>
            <a:spLocks noGrp="1"/>
          </p:cNvSpPr>
          <p:nvPr>
            <p:ph type="body" sz="quarter" idx="3" hasCustomPrompt="1"/>
          </p:nvPr>
        </p:nvSpPr>
        <p:spPr>
          <a:xfrm>
            <a:off x="4824000" y="1350000"/>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6" name="Tijdelijke aanduiding voor inhoud 5"/>
          <p:cNvSpPr>
            <a:spLocks noGrp="1"/>
          </p:cNvSpPr>
          <p:nvPr>
            <p:ph sz="quarter" idx="4" hasCustomPrompt="1"/>
          </p:nvPr>
        </p:nvSpPr>
        <p:spPr>
          <a:xfrm>
            <a:off x="4824000" y="1991922"/>
            <a:ext cx="40392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7" name="Tijdelijke aanduiding voor datum 6"/>
          <p:cNvSpPr>
            <a:spLocks noGrp="1"/>
          </p:cNvSpPr>
          <p:nvPr>
            <p:ph type="dt" sz="half" idx="10"/>
          </p:nvPr>
        </p:nvSpPr>
        <p:spPr/>
        <p:txBody>
          <a:bodyPr/>
          <a:lstStyle/>
          <a:p>
            <a:endParaRPr lang="nl-BE"/>
          </a:p>
        </p:txBody>
      </p:sp>
      <p:sp>
        <p:nvSpPr>
          <p:cNvPr id="8" name="Tijdelijke aanduiding voor voettekst 7"/>
          <p:cNvSpPr>
            <a:spLocks noGrp="1"/>
          </p:cNvSpPr>
          <p:nvPr>
            <p:ph type="ftr" sz="quarter" idx="11"/>
          </p:nvPr>
        </p:nvSpPr>
        <p:spPr/>
        <p:txBody>
          <a:bodyPr/>
          <a:lstStyle/>
          <a:p>
            <a:endParaRPr lang="nl-BE" dirty="0"/>
          </a:p>
        </p:txBody>
      </p:sp>
      <p:sp>
        <p:nvSpPr>
          <p:cNvPr id="9" name="Tijdelijke aanduiding voor dianummer 8"/>
          <p:cNvSpPr>
            <a:spLocks noGrp="1"/>
          </p:cNvSpPr>
          <p:nvPr>
            <p:ph type="sldNum" sz="quarter" idx="12"/>
          </p:nvPr>
        </p:nvSpPr>
        <p:spPr/>
        <p:txBody>
          <a:bodyPr/>
          <a:lstStyle/>
          <a:p>
            <a:fld id="{F35D8031-C8E5-48F8-A3B6-81643B27A3AF}" type="slidenum">
              <a:rPr lang="nl-BE" smtClean="0"/>
              <a:pPr/>
              <a:t>‹#›</a:t>
            </a:fld>
            <a:endParaRPr lang="nl-BE" dirty="0"/>
          </a:p>
        </p:txBody>
      </p:sp>
    </p:spTree>
    <p:extLst>
      <p:ext uri="{BB962C8B-B14F-4D97-AF65-F5344CB8AC3E}">
        <p14:creationId xmlns:p14="http://schemas.microsoft.com/office/powerpoint/2010/main" xmlns="" val="43782090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endParaRPr lang="nl-BE"/>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a:t>
            </a:fld>
            <a:endParaRPr lang="nl-BE"/>
          </a:p>
        </p:txBody>
      </p:sp>
    </p:spTree>
    <p:extLst>
      <p:ext uri="{BB962C8B-B14F-4D97-AF65-F5344CB8AC3E}">
        <p14:creationId xmlns:p14="http://schemas.microsoft.com/office/powerpoint/2010/main" xmlns="" val="416182241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endParaRPr lang="nl-BE"/>
          </a:p>
        </p:txBody>
      </p:sp>
      <p:sp>
        <p:nvSpPr>
          <p:cNvPr id="3" name="Tijdelijke aanduiding voor voettekst 2"/>
          <p:cNvSpPr>
            <a:spLocks noGrp="1"/>
          </p:cNvSpPr>
          <p:nvPr>
            <p:ph type="ftr" sz="quarter" idx="11"/>
          </p:nvPr>
        </p:nvSpPr>
        <p:spPr/>
        <p:txBody>
          <a:bodyPr/>
          <a:lstStyle/>
          <a:p>
            <a:endParaRPr lang="nl-BE" dirty="0"/>
          </a:p>
        </p:txBody>
      </p:sp>
      <p:sp>
        <p:nvSpPr>
          <p:cNvPr id="4" name="Tijdelijke aanduiding voor dianummer 3"/>
          <p:cNvSpPr>
            <a:spLocks noGrp="1"/>
          </p:cNvSpPr>
          <p:nvPr>
            <p:ph type="sldNum" sz="quarter" idx="12"/>
          </p:nvPr>
        </p:nvSpPr>
        <p:spPr/>
        <p:txBody>
          <a:bodyPr/>
          <a:lstStyle/>
          <a:p>
            <a:fld id="{F35D8031-C8E5-48F8-A3B6-81643B27A3AF}" type="slidenum">
              <a:rPr lang="nl-BE" smtClean="0"/>
              <a:pPr/>
              <a:t>‹#›</a:t>
            </a:fld>
            <a:endParaRPr lang="nl-BE"/>
          </a:p>
        </p:txBody>
      </p:sp>
    </p:spTree>
    <p:extLst>
      <p:ext uri="{BB962C8B-B14F-4D97-AF65-F5344CB8AC3E}">
        <p14:creationId xmlns:p14="http://schemas.microsoft.com/office/powerpoint/2010/main" xmlns="" val="168905920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540000"/>
            <a:ext cx="3008313" cy="895100"/>
          </a:xfrm>
        </p:spPr>
        <p:txBody>
          <a:bodyPr anchor="t" anchorCtr="0"/>
          <a:lstStyle>
            <a:lvl1pPr algn="l">
              <a:defRPr sz="2000" b="1"/>
            </a:lvl1pPr>
          </a:lstStyle>
          <a:p>
            <a:r>
              <a:rPr lang="nl-NL" dirty="0" smtClean="0"/>
              <a:t>Klik en typ de titel</a:t>
            </a:r>
            <a:endParaRPr lang="nl-BE" dirty="0"/>
          </a:p>
        </p:txBody>
      </p:sp>
      <p:sp>
        <p:nvSpPr>
          <p:cNvPr id="3" name="Tijdelijke aanduiding voor inhoud 2"/>
          <p:cNvSpPr>
            <a:spLocks noGrp="1"/>
          </p:cNvSpPr>
          <p:nvPr>
            <p:ph idx="1" hasCustomPrompt="1"/>
          </p:nvPr>
        </p:nvSpPr>
        <p:spPr>
          <a:xfrm>
            <a:off x="3761909" y="540000"/>
            <a:ext cx="5105139"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tekst 3"/>
          <p:cNvSpPr>
            <a:spLocks noGrp="1"/>
          </p:cNvSpPr>
          <p:nvPr>
            <p:ph type="body" sz="half" idx="2" hasCustomPrompt="1"/>
          </p:nvPr>
        </p:nvSpPr>
        <p:spPr>
          <a:xfrm>
            <a:off x="539552" y="1435101"/>
            <a:ext cx="3008313"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p:txBody>
          <a:bodyPr/>
          <a:lstStyle/>
          <a:p>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a:t>
            </a:fld>
            <a:endParaRPr lang="nl-BE"/>
          </a:p>
        </p:txBody>
      </p:sp>
    </p:spTree>
    <p:extLst>
      <p:ext uri="{BB962C8B-B14F-4D97-AF65-F5344CB8AC3E}">
        <p14:creationId xmlns:p14="http://schemas.microsoft.com/office/powerpoint/2010/main" xmlns="" val="220635283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4788000"/>
            <a:ext cx="8334000" cy="540000"/>
          </a:xfrm>
        </p:spPr>
        <p:txBody>
          <a:bodyPr anchor="t" anchorCtr="0">
            <a:noAutofit/>
          </a:bodyPr>
          <a:lstStyle>
            <a:lvl1pPr algn="l">
              <a:defRPr sz="2000" b="1"/>
            </a:lvl1pPr>
          </a:lstStyle>
          <a:p>
            <a:r>
              <a:rPr lang="nl-NL" dirty="0" smtClean="0"/>
              <a:t>Klik en typ de tekst</a:t>
            </a:r>
            <a:endParaRPr lang="nl-BE" dirty="0"/>
          </a:p>
        </p:txBody>
      </p:sp>
      <p:sp>
        <p:nvSpPr>
          <p:cNvPr id="3" name="Tijdelijke aanduiding voor afbeelding 2"/>
          <p:cNvSpPr>
            <a:spLocks noGrp="1"/>
          </p:cNvSpPr>
          <p:nvPr>
            <p:ph type="pic" idx="1"/>
          </p:nvPr>
        </p:nvSpPr>
        <p:spPr>
          <a:xfrm>
            <a:off x="540000" y="540000"/>
            <a:ext cx="8334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Klik op het pictogram als u een afbeelding wilt toevoegen</a:t>
            </a:r>
            <a:endParaRPr lang="nl-BE" dirty="0"/>
          </a:p>
        </p:txBody>
      </p:sp>
      <p:sp>
        <p:nvSpPr>
          <p:cNvPr id="4" name="Tijdelijke aanduiding voor tekst 3"/>
          <p:cNvSpPr>
            <a:spLocks noGrp="1"/>
          </p:cNvSpPr>
          <p:nvPr>
            <p:ph type="body" sz="half" idx="2" hasCustomPrompt="1"/>
          </p:nvPr>
        </p:nvSpPr>
        <p:spPr>
          <a:xfrm>
            <a:off x="540000" y="5445224"/>
            <a:ext cx="8334000"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a:xfrm>
            <a:off x="540000" y="6048000"/>
            <a:ext cx="936000" cy="288000"/>
          </a:xfrm>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a:t>
            </a:fld>
            <a:endParaRPr lang="nl-BE" dirty="0"/>
          </a:p>
        </p:txBody>
      </p:sp>
      <p:sp>
        <p:nvSpPr>
          <p:cNvPr id="8" name="Tijdelijke aanduiding voor voettekst 3"/>
          <p:cNvSpPr>
            <a:spLocks noGrp="1"/>
          </p:cNvSpPr>
          <p:nvPr>
            <p:ph type="ftr" sz="quarter" idx="11"/>
          </p:nvPr>
        </p:nvSpPr>
        <p:spPr>
          <a:xfrm>
            <a:off x="1566000" y="6048000"/>
            <a:ext cx="1980000" cy="288000"/>
          </a:xfrm>
        </p:spPr>
        <p:txBody>
          <a:bodyPr/>
          <a:lstStyle/>
          <a:p>
            <a:endParaRPr lang="nl-BE" dirty="0"/>
          </a:p>
        </p:txBody>
      </p:sp>
    </p:spTree>
    <p:extLst>
      <p:ext uri="{BB962C8B-B14F-4D97-AF65-F5344CB8AC3E}">
        <p14:creationId xmlns:p14="http://schemas.microsoft.com/office/powerpoint/2010/main" xmlns="" val="402426328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13" name="Rechthoek 12"/>
          <p:cNvSpPr/>
          <p:nvPr userDrawn="1"/>
        </p:nvSpPr>
        <p:spPr>
          <a:xfrm>
            <a:off x="0" y="648000"/>
            <a:ext cx="9144000" cy="622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9" name="Titel 1"/>
          <p:cNvSpPr>
            <a:spLocks noGrp="1"/>
          </p:cNvSpPr>
          <p:nvPr>
            <p:ph type="ctrTitle" hasCustomPrompt="1"/>
          </p:nvPr>
        </p:nvSpPr>
        <p:spPr>
          <a:xfrm>
            <a:off x="3096000" y="2088000"/>
            <a:ext cx="5580000" cy="1800000"/>
          </a:xfrm>
        </p:spPr>
        <p:txBody>
          <a:bodyPr>
            <a:noAutofit/>
          </a:bodyPr>
          <a:lstStyle>
            <a:lvl1pPr>
              <a:defRPr sz="4000">
                <a:solidFill>
                  <a:schemeClr val="bg1"/>
                </a:solidFill>
              </a:defRPr>
            </a:lvl1pPr>
          </a:lstStyle>
          <a:p>
            <a:r>
              <a:rPr lang="nl-NL" dirty="0" smtClean="0"/>
              <a:t>Klik en typ de titel van de presentatie</a:t>
            </a:r>
            <a:endParaRPr lang="nl-BE" dirty="0"/>
          </a:p>
        </p:txBody>
      </p:sp>
      <p:sp>
        <p:nvSpPr>
          <p:cNvPr id="10" name="Ondertitel 2"/>
          <p:cNvSpPr>
            <a:spLocks noGrp="1"/>
          </p:cNvSpPr>
          <p:nvPr>
            <p:ph type="subTitle" idx="1" hasCustomPrompt="1"/>
          </p:nvPr>
        </p:nvSpPr>
        <p:spPr>
          <a:xfrm>
            <a:off x="3096000" y="4193675"/>
            <a:ext cx="558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presentatie</a:t>
            </a:r>
            <a:endParaRPr lang="nl-BE" dirty="0"/>
          </a:p>
        </p:txBody>
      </p:sp>
      <p:pic>
        <p:nvPicPr>
          <p:cNvPr id="12" name="Afbeelding 1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612000" y="1800000"/>
            <a:ext cx="1840048" cy="4294442"/>
          </a:xfrm>
          <a:prstGeom prst="rect">
            <a:avLst/>
          </a:prstGeom>
        </p:spPr>
      </p:pic>
      <p:pic>
        <p:nvPicPr>
          <p:cNvPr id="11" name="Afbeelding 10"/>
          <p:cNvPicPr>
            <a:picLocks noChangeAspect="1"/>
          </p:cNvPicPr>
          <p:nvPr userDrawn="1"/>
        </p:nvPicPr>
        <p:blipFill>
          <a:blip r:embed="rId3" cstate="print"/>
          <a:stretch>
            <a:fillRect/>
          </a:stretch>
        </p:blipFill>
        <p:spPr>
          <a:xfrm>
            <a:off x="8283600" y="5706000"/>
            <a:ext cx="428400" cy="720000"/>
          </a:xfrm>
          <a:prstGeom prst="rect">
            <a:avLst/>
          </a:prstGeom>
        </p:spPr>
      </p:pic>
      <p:pic>
        <p:nvPicPr>
          <p:cNvPr id="3" name="Afbeelding 2"/>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360000" y="360000"/>
            <a:ext cx="2014732" cy="719329"/>
          </a:xfrm>
          <a:prstGeom prst="rect">
            <a:avLst/>
          </a:prstGeom>
        </p:spPr>
      </p:pic>
    </p:spTree>
    <p:extLst>
      <p:ext uri="{BB962C8B-B14F-4D97-AF65-F5344CB8AC3E}">
        <p14:creationId xmlns:p14="http://schemas.microsoft.com/office/powerpoint/2010/main" xmlns="" val="54004670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solidFill>
                  <a:srgbClr val="52BDEC"/>
                </a:solidFill>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a:t>
            </a:fld>
            <a:endParaRPr lang="nl-BE" dirty="0"/>
          </a:p>
        </p:txBody>
      </p:sp>
      <p:sp>
        <p:nvSpPr>
          <p:cNvPr id="6" name="Tijdelijke aanduiding voor tekst 2"/>
          <p:cNvSpPr>
            <a:spLocks noGrp="1"/>
          </p:cNvSpPr>
          <p:nvPr>
            <p:ph idx="1" hasCustomPrompt="1"/>
          </p:nvPr>
        </p:nvSpPr>
        <p:spPr>
          <a:xfrm>
            <a:off x="540000" y="1349999"/>
            <a:ext cx="8334000" cy="4428000"/>
          </a:xfrm>
          <a:prstGeom prst="rect">
            <a:avLst/>
          </a:prstGeom>
        </p:spPr>
        <p:txBody>
          <a:bodyPr vert="horz" lIns="0" tIns="0" rIns="0" bIns="0" rtlCol="0">
            <a:noAutofit/>
          </a:bodyPr>
          <a:lstStyle>
            <a:lvl1pPr>
              <a:defRPr/>
            </a:lvl1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Tree>
    <p:extLst>
      <p:ext uri="{BB962C8B-B14F-4D97-AF65-F5344CB8AC3E}">
        <p14:creationId xmlns:p14="http://schemas.microsoft.com/office/powerpoint/2010/main" xmlns="" val="285366996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3" name="Rechthoek 12"/>
          <p:cNvSpPr/>
          <p:nvPr userDrawn="1"/>
        </p:nvSpPr>
        <p:spPr>
          <a:xfrm>
            <a:off x="0" y="0"/>
            <a:ext cx="9144000" cy="6372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9" name="Titel 1"/>
          <p:cNvSpPr>
            <a:spLocks noGrp="1"/>
          </p:cNvSpPr>
          <p:nvPr>
            <p:ph type="ctrTitle" hasCustomPrompt="1"/>
          </p:nvPr>
        </p:nvSpPr>
        <p:spPr>
          <a:xfrm>
            <a:off x="3780000" y="2304000"/>
            <a:ext cx="5094000" cy="1800200"/>
          </a:xfrm>
        </p:spPr>
        <p:txBody>
          <a:bodyPr>
            <a:noAutofit/>
          </a:bodyPr>
          <a:lstStyle>
            <a:lvl1pPr>
              <a:defRPr sz="4000">
                <a:solidFill>
                  <a:schemeClr val="bg1"/>
                </a:solidFill>
              </a:defRPr>
            </a:lvl1pPr>
          </a:lstStyle>
          <a:p>
            <a:r>
              <a:rPr lang="nl-NL" dirty="0" smtClean="0"/>
              <a:t>Klik en typ de titel van de sectie</a:t>
            </a:r>
            <a:endParaRPr lang="nl-BE" dirty="0"/>
          </a:p>
        </p:txBody>
      </p:sp>
      <p:sp>
        <p:nvSpPr>
          <p:cNvPr id="10" name="Ondertitel 2"/>
          <p:cNvSpPr>
            <a:spLocks noGrp="1"/>
          </p:cNvSpPr>
          <p:nvPr>
            <p:ph type="subTitle" idx="1" hasCustomPrompt="1"/>
          </p:nvPr>
        </p:nvSpPr>
        <p:spPr>
          <a:xfrm>
            <a:off x="3780000" y="4419108"/>
            <a:ext cx="5094000" cy="1080000"/>
          </a:xfrm>
        </p:spPr>
        <p:txBody>
          <a:bodyPr anchor="t" anchorCtr="0"/>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sectie</a:t>
            </a:r>
            <a:endParaRPr lang="nl-BE" dirty="0"/>
          </a:p>
        </p:txBody>
      </p:sp>
      <p:pic>
        <p:nvPicPr>
          <p:cNvPr id="17" name="Afbeelding 1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7362000" y="6048000"/>
            <a:ext cx="1512458" cy="540000"/>
          </a:xfrm>
          <a:prstGeom prst="rect">
            <a:avLst/>
          </a:prstGeom>
        </p:spPr>
      </p:pic>
      <p:pic>
        <p:nvPicPr>
          <p:cNvPr id="4" name="Afbeelding 3"/>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0" y="3150000"/>
            <a:ext cx="3300991" cy="3209551"/>
          </a:xfrm>
          <a:prstGeom prst="rect">
            <a:avLst/>
          </a:prstGeom>
        </p:spPr>
      </p:pic>
    </p:spTree>
    <p:extLst>
      <p:ext uri="{BB962C8B-B14F-4D97-AF65-F5344CB8AC3E}">
        <p14:creationId xmlns:p14="http://schemas.microsoft.com/office/powerpoint/2010/main" xmlns="" val="48359079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inhoud 2"/>
          <p:cNvSpPr>
            <a:spLocks noGrp="1"/>
          </p:cNvSpPr>
          <p:nvPr>
            <p:ph sz="half" idx="1" hasCustomPrompt="1"/>
          </p:nvPr>
        </p:nvSpPr>
        <p:spPr>
          <a:xfrm>
            <a:off x="540000" y="1350000"/>
            <a:ext cx="40386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inhoud 3"/>
          <p:cNvSpPr>
            <a:spLocks noGrp="1"/>
          </p:cNvSpPr>
          <p:nvPr>
            <p:ph sz="half" idx="2" hasCustomPrompt="1"/>
          </p:nvPr>
        </p:nvSpPr>
        <p:spPr>
          <a:xfrm>
            <a:off x="4835400" y="1350000"/>
            <a:ext cx="40386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datum 4"/>
          <p:cNvSpPr>
            <a:spLocks noGrp="1"/>
          </p:cNvSpPr>
          <p:nvPr>
            <p:ph type="dt" sz="half" idx="10"/>
          </p:nvPr>
        </p:nvSpPr>
        <p:spPr/>
        <p:txBody>
          <a:bodyPr/>
          <a:lstStyle/>
          <a:p>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a:t>
            </a:fld>
            <a:endParaRPr lang="nl-BE"/>
          </a:p>
        </p:txBody>
      </p:sp>
    </p:spTree>
    <p:extLst>
      <p:ext uri="{BB962C8B-B14F-4D97-AF65-F5344CB8AC3E}">
        <p14:creationId xmlns:p14="http://schemas.microsoft.com/office/powerpoint/2010/main" xmlns="" val="262595451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tekst 2"/>
          <p:cNvSpPr>
            <a:spLocks noGrp="1"/>
          </p:cNvSpPr>
          <p:nvPr>
            <p:ph type="body" idx="1" hasCustomPrompt="1"/>
          </p:nvPr>
        </p:nvSpPr>
        <p:spPr>
          <a:xfrm>
            <a:off x="540000" y="1350000"/>
            <a:ext cx="4040188"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4" name="Tijdelijke aanduiding voor inhoud 3"/>
          <p:cNvSpPr>
            <a:spLocks noGrp="1"/>
          </p:cNvSpPr>
          <p:nvPr>
            <p:ph sz="half" idx="2" hasCustomPrompt="1"/>
          </p:nvPr>
        </p:nvSpPr>
        <p:spPr>
          <a:xfrm>
            <a:off x="540000" y="1991922"/>
            <a:ext cx="4040188"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tekst 4"/>
          <p:cNvSpPr>
            <a:spLocks noGrp="1"/>
          </p:cNvSpPr>
          <p:nvPr>
            <p:ph type="body" sz="quarter" idx="3" hasCustomPrompt="1"/>
          </p:nvPr>
        </p:nvSpPr>
        <p:spPr>
          <a:xfrm>
            <a:off x="4824000" y="1350000"/>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6" name="Tijdelijke aanduiding voor inhoud 5"/>
          <p:cNvSpPr>
            <a:spLocks noGrp="1"/>
          </p:cNvSpPr>
          <p:nvPr>
            <p:ph sz="quarter" idx="4" hasCustomPrompt="1"/>
          </p:nvPr>
        </p:nvSpPr>
        <p:spPr>
          <a:xfrm>
            <a:off x="4824000" y="1991922"/>
            <a:ext cx="40392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7" name="Tijdelijke aanduiding voor datum 6"/>
          <p:cNvSpPr>
            <a:spLocks noGrp="1"/>
          </p:cNvSpPr>
          <p:nvPr>
            <p:ph type="dt" sz="half" idx="10"/>
          </p:nvPr>
        </p:nvSpPr>
        <p:spPr/>
        <p:txBody>
          <a:bodyPr/>
          <a:lstStyle/>
          <a:p>
            <a:endParaRPr lang="nl-BE"/>
          </a:p>
        </p:txBody>
      </p:sp>
      <p:sp>
        <p:nvSpPr>
          <p:cNvPr id="8" name="Tijdelijke aanduiding voor voettekst 7"/>
          <p:cNvSpPr>
            <a:spLocks noGrp="1"/>
          </p:cNvSpPr>
          <p:nvPr>
            <p:ph type="ftr" sz="quarter" idx="11"/>
          </p:nvPr>
        </p:nvSpPr>
        <p:spPr/>
        <p:txBody>
          <a:bodyPr/>
          <a:lstStyle/>
          <a:p>
            <a:endParaRPr lang="nl-BE" dirty="0"/>
          </a:p>
        </p:txBody>
      </p:sp>
      <p:sp>
        <p:nvSpPr>
          <p:cNvPr id="9" name="Tijdelijke aanduiding voor dianummer 8"/>
          <p:cNvSpPr>
            <a:spLocks noGrp="1"/>
          </p:cNvSpPr>
          <p:nvPr>
            <p:ph type="sldNum" sz="quarter" idx="12"/>
          </p:nvPr>
        </p:nvSpPr>
        <p:spPr/>
        <p:txBody>
          <a:bodyPr/>
          <a:lstStyle/>
          <a:p>
            <a:fld id="{F35D8031-C8E5-48F8-A3B6-81643B27A3AF}" type="slidenum">
              <a:rPr lang="nl-BE" smtClean="0"/>
              <a:pPr/>
              <a:t>‹#›</a:t>
            </a:fld>
            <a:endParaRPr lang="nl-BE" dirty="0"/>
          </a:p>
        </p:txBody>
      </p:sp>
    </p:spTree>
    <p:extLst>
      <p:ext uri="{BB962C8B-B14F-4D97-AF65-F5344CB8AC3E}">
        <p14:creationId xmlns:p14="http://schemas.microsoft.com/office/powerpoint/2010/main" xmlns="" val="63263964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endParaRPr lang="nl-BE"/>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a:t>
            </a:fld>
            <a:endParaRPr lang="nl-BE"/>
          </a:p>
        </p:txBody>
      </p:sp>
    </p:spTree>
    <p:extLst>
      <p:ext uri="{BB962C8B-B14F-4D97-AF65-F5344CB8AC3E}">
        <p14:creationId xmlns:p14="http://schemas.microsoft.com/office/powerpoint/2010/main" xmlns="" val="26013450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endParaRPr lang="nl-BE"/>
          </a:p>
        </p:txBody>
      </p:sp>
      <p:sp>
        <p:nvSpPr>
          <p:cNvPr id="3" name="Tijdelijke aanduiding voor voettekst 2"/>
          <p:cNvSpPr>
            <a:spLocks noGrp="1"/>
          </p:cNvSpPr>
          <p:nvPr>
            <p:ph type="ftr" sz="quarter" idx="11"/>
          </p:nvPr>
        </p:nvSpPr>
        <p:spPr/>
        <p:txBody>
          <a:bodyPr/>
          <a:lstStyle/>
          <a:p>
            <a:endParaRPr lang="nl-BE" dirty="0"/>
          </a:p>
        </p:txBody>
      </p:sp>
      <p:sp>
        <p:nvSpPr>
          <p:cNvPr id="4" name="Tijdelijke aanduiding voor dianummer 3"/>
          <p:cNvSpPr>
            <a:spLocks noGrp="1"/>
          </p:cNvSpPr>
          <p:nvPr>
            <p:ph type="sldNum" sz="quarter" idx="12"/>
          </p:nvPr>
        </p:nvSpPr>
        <p:spPr/>
        <p:txBody>
          <a:bodyPr/>
          <a:lstStyle/>
          <a:p>
            <a:fld id="{F35D8031-C8E5-48F8-A3B6-81643B27A3AF}" type="slidenum">
              <a:rPr lang="nl-BE" smtClean="0"/>
              <a:pPr/>
              <a:t>‹#›</a:t>
            </a:fld>
            <a:endParaRPr lang="nl-BE"/>
          </a:p>
        </p:txBody>
      </p:sp>
    </p:spTree>
    <p:extLst>
      <p:ext uri="{BB962C8B-B14F-4D97-AF65-F5344CB8AC3E}">
        <p14:creationId xmlns:p14="http://schemas.microsoft.com/office/powerpoint/2010/main" xmlns="" val="418197457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540000"/>
            <a:ext cx="3008313" cy="895100"/>
          </a:xfrm>
        </p:spPr>
        <p:txBody>
          <a:bodyPr anchor="t" anchorCtr="0"/>
          <a:lstStyle>
            <a:lvl1pPr algn="l">
              <a:defRPr sz="2000" b="1"/>
            </a:lvl1pPr>
          </a:lstStyle>
          <a:p>
            <a:r>
              <a:rPr lang="nl-NL" dirty="0" smtClean="0"/>
              <a:t>Klik en typ de titel</a:t>
            </a:r>
            <a:endParaRPr lang="nl-BE" dirty="0"/>
          </a:p>
        </p:txBody>
      </p:sp>
      <p:sp>
        <p:nvSpPr>
          <p:cNvPr id="3" name="Tijdelijke aanduiding voor inhoud 2"/>
          <p:cNvSpPr>
            <a:spLocks noGrp="1"/>
          </p:cNvSpPr>
          <p:nvPr>
            <p:ph idx="1" hasCustomPrompt="1"/>
          </p:nvPr>
        </p:nvSpPr>
        <p:spPr>
          <a:xfrm>
            <a:off x="3761909" y="540000"/>
            <a:ext cx="5105139"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tekst 3"/>
          <p:cNvSpPr>
            <a:spLocks noGrp="1"/>
          </p:cNvSpPr>
          <p:nvPr>
            <p:ph type="body" sz="half" idx="2" hasCustomPrompt="1"/>
          </p:nvPr>
        </p:nvSpPr>
        <p:spPr>
          <a:xfrm>
            <a:off x="539552" y="1435101"/>
            <a:ext cx="3008313"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p:txBody>
          <a:bodyPr/>
          <a:lstStyle/>
          <a:p>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a:t>
            </a:fld>
            <a:endParaRPr lang="nl-BE"/>
          </a:p>
        </p:txBody>
      </p:sp>
    </p:spTree>
    <p:extLst>
      <p:ext uri="{BB962C8B-B14F-4D97-AF65-F5344CB8AC3E}">
        <p14:creationId xmlns:p14="http://schemas.microsoft.com/office/powerpoint/2010/main" xmlns="" val="272534697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4788000"/>
            <a:ext cx="8334000" cy="540000"/>
          </a:xfrm>
        </p:spPr>
        <p:txBody>
          <a:bodyPr anchor="t" anchorCtr="0">
            <a:noAutofit/>
          </a:bodyPr>
          <a:lstStyle>
            <a:lvl1pPr algn="l">
              <a:defRPr sz="2000" b="1"/>
            </a:lvl1pPr>
          </a:lstStyle>
          <a:p>
            <a:r>
              <a:rPr lang="nl-NL" dirty="0" smtClean="0"/>
              <a:t>Klik en typ de tekst</a:t>
            </a:r>
            <a:endParaRPr lang="nl-BE" dirty="0"/>
          </a:p>
        </p:txBody>
      </p:sp>
      <p:sp>
        <p:nvSpPr>
          <p:cNvPr id="3" name="Tijdelijke aanduiding voor afbeelding 2"/>
          <p:cNvSpPr>
            <a:spLocks noGrp="1"/>
          </p:cNvSpPr>
          <p:nvPr>
            <p:ph type="pic" idx="1"/>
          </p:nvPr>
        </p:nvSpPr>
        <p:spPr>
          <a:xfrm>
            <a:off x="540000" y="540000"/>
            <a:ext cx="8334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dirty="0"/>
          </a:p>
        </p:txBody>
      </p:sp>
      <p:sp>
        <p:nvSpPr>
          <p:cNvPr id="4" name="Tijdelijke aanduiding voor tekst 3"/>
          <p:cNvSpPr>
            <a:spLocks noGrp="1"/>
          </p:cNvSpPr>
          <p:nvPr>
            <p:ph type="body" sz="half" idx="2" hasCustomPrompt="1"/>
          </p:nvPr>
        </p:nvSpPr>
        <p:spPr>
          <a:xfrm>
            <a:off x="540000" y="5445224"/>
            <a:ext cx="8334000"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a:t>
            </a:fld>
            <a:endParaRPr lang="nl-BE" dirty="0"/>
          </a:p>
        </p:txBody>
      </p:sp>
      <p:sp>
        <p:nvSpPr>
          <p:cNvPr id="8" name="Tijdelijke aanduiding voor voettekst 3"/>
          <p:cNvSpPr>
            <a:spLocks noGrp="1"/>
          </p:cNvSpPr>
          <p:nvPr>
            <p:ph type="ftr" sz="quarter" idx="11"/>
          </p:nvPr>
        </p:nvSpPr>
        <p:spPr>
          <a:xfrm>
            <a:off x="1566000" y="6048000"/>
            <a:ext cx="1980000" cy="288000"/>
          </a:xfrm>
        </p:spPr>
        <p:txBody>
          <a:bodyPr/>
          <a:lstStyle/>
          <a:p>
            <a:endParaRPr lang="nl-BE" dirty="0"/>
          </a:p>
        </p:txBody>
      </p:sp>
      <p:sp>
        <p:nvSpPr>
          <p:cNvPr id="9" name="Tijdelijke aanduiding voor datum 4"/>
          <p:cNvSpPr>
            <a:spLocks noGrp="1"/>
          </p:cNvSpPr>
          <p:nvPr>
            <p:ph type="dt" sz="half" idx="10"/>
          </p:nvPr>
        </p:nvSpPr>
        <p:spPr>
          <a:xfrm>
            <a:off x="540000" y="6048000"/>
            <a:ext cx="936000" cy="288000"/>
          </a:xfrm>
        </p:spPr>
        <p:txBody>
          <a:bodyPr/>
          <a:lstStyle/>
          <a:p>
            <a:endParaRPr lang="nl-BE" dirty="0"/>
          </a:p>
        </p:txBody>
      </p:sp>
    </p:spTree>
    <p:extLst>
      <p:ext uri="{BB962C8B-B14F-4D97-AF65-F5344CB8AC3E}">
        <p14:creationId xmlns:p14="http://schemas.microsoft.com/office/powerpoint/2010/main" xmlns="" val="22734890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6.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40000" y="180000"/>
            <a:ext cx="8334000" cy="900000"/>
          </a:xfrm>
          <a:prstGeom prst="rect">
            <a:avLst/>
          </a:prstGeom>
        </p:spPr>
        <p:txBody>
          <a:bodyPr vert="horz" lIns="0" tIns="0" rIns="0" bIns="0" rtlCol="0" anchor="b" anchorCtr="0">
            <a:normAutofit/>
          </a:bodyPr>
          <a:lstStyle/>
          <a:p>
            <a:r>
              <a:rPr lang="nl-NL" dirty="0" smtClean="0"/>
              <a:t>Klik en typ de titel</a:t>
            </a:r>
            <a:endParaRPr lang="nl-BE" dirty="0"/>
          </a:p>
        </p:txBody>
      </p:sp>
      <p:sp>
        <p:nvSpPr>
          <p:cNvPr id="3" name="Tijdelijke aanduiding voor tekst 2"/>
          <p:cNvSpPr>
            <a:spLocks noGrp="1"/>
          </p:cNvSpPr>
          <p:nvPr>
            <p:ph type="body" idx="1"/>
          </p:nvPr>
        </p:nvSpPr>
        <p:spPr>
          <a:xfrm>
            <a:off x="540000" y="1349999"/>
            <a:ext cx="8334000" cy="4428000"/>
          </a:xfrm>
          <a:prstGeom prst="rect">
            <a:avLst/>
          </a:prstGeom>
        </p:spPr>
        <p:txBody>
          <a:bodyPr vert="horz" lIns="0" tIns="0" rIns="0" bIns="0" rtlCol="0">
            <a:noAutofit/>
          </a:body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datum 3"/>
          <p:cNvSpPr>
            <a:spLocks noGrp="1"/>
          </p:cNvSpPr>
          <p:nvPr>
            <p:ph type="dt" sz="half" idx="2"/>
          </p:nvPr>
        </p:nvSpPr>
        <p:spPr>
          <a:xfrm>
            <a:off x="539552" y="6048000"/>
            <a:ext cx="936000" cy="288000"/>
          </a:xfrm>
          <a:prstGeom prst="rect">
            <a:avLst/>
          </a:prstGeom>
        </p:spPr>
        <p:txBody>
          <a:bodyPr vert="horz" lIns="0" tIns="0" rIns="0" bIns="0" rtlCol="0" anchor="t" anchorCtr="0"/>
          <a:lstStyle>
            <a:lvl1pPr algn="l">
              <a:defRPr sz="1000">
                <a:solidFill>
                  <a:srgbClr val="00407A"/>
                </a:solidFill>
                <a:latin typeface="Arial" pitchFamily="34" charset="0"/>
                <a:cs typeface="Arial" pitchFamily="34" charset="0"/>
              </a:defRPr>
            </a:lvl1pPr>
          </a:lstStyle>
          <a:p>
            <a:endParaRPr lang="nl-BE" dirty="0"/>
          </a:p>
        </p:txBody>
      </p:sp>
      <p:sp>
        <p:nvSpPr>
          <p:cNvPr id="5" name="Tijdelijke aanduiding voor voettekst 4"/>
          <p:cNvSpPr>
            <a:spLocks noGrp="1"/>
          </p:cNvSpPr>
          <p:nvPr>
            <p:ph type="ftr" sz="quarter" idx="3"/>
          </p:nvPr>
        </p:nvSpPr>
        <p:spPr>
          <a:xfrm>
            <a:off x="1566000" y="6048000"/>
            <a:ext cx="1980000" cy="288000"/>
          </a:xfrm>
          <a:prstGeom prst="rect">
            <a:avLst/>
          </a:prstGeom>
        </p:spPr>
        <p:txBody>
          <a:bodyPr vert="horz" lIns="0" tIns="0" rIns="0" bIns="0" rtlCol="0" anchor="t" anchorCtr="0"/>
          <a:lstStyle>
            <a:lvl1pPr algn="ctr">
              <a:defRPr sz="1000">
                <a:solidFill>
                  <a:srgbClr val="00407A"/>
                </a:solidFill>
                <a:latin typeface="Arial" pitchFamily="34" charset="0"/>
                <a:cs typeface="Arial" pitchFamily="34" charset="0"/>
              </a:defRPr>
            </a:lvl1pPr>
          </a:lstStyle>
          <a:p>
            <a:endParaRPr lang="nl-BE" dirty="0"/>
          </a:p>
        </p:txBody>
      </p:sp>
      <p:sp>
        <p:nvSpPr>
          <p:cNvPr id="6" name="Tijdelijke aanduiding voor dianummer 5"/>
          <p:cNvSpPr>
            <a:spLocks noGrp="1"/>
          </p:cNvSpPr>
          <p:nvPr>
            <p:ph type="sldNum" sz="quarter" idx="4"/>
          </p:nvPr>
        </p:nvSpPr>
        <p:spPr>
          <a:xfrm>
            <a:off x="3636000" y="6048000"/>
            <a:ext cx="936000" cy="288000"/>
          </a:xfrm>
          <a:prstGeom prst="rect">
            <a:avLst/>
          </a:prstGeom>
        </p:spPr>
        <p:txBody>
          <a:bodyPr vert="horz" lIns="0" tIns="0" rIns="0" bIns="0" rtlCol="0" anchor="t" anchorCtr="0"/>
          <a:lstStyle>
            <a:lvl1pPr algn="r">
              <a:defRPr sz="1000">
                <a:solidFill>
                  <a:srgbClr val="00407A"/>
                </a:solidFill>
                <a:latin typeface="Arial" pitchFamily="34" charset="0"/>
                <a:cs typeface="Arial" pitchFamily="34" charset="0"/>
              </a:defRPr>
            </a:lvl1pPr>
          </a:lstStyle>
          <a:p>
            <a:fld id="{F35D8031-C8E5-48F8-A3B6-81643B27A3AF}" type="slidenum">
              <a:rPr lang="nl-BE" smtClean="0"/>
              <a:pPr/>
              <a:t>‹#›</a:t>
            </a:fld>
            <a:endParaRPr lang="nl-BE" dirty="0"/>
          </a:p>
        </p:txBody>
      </p:sp>
      <p:sp>
        <p:nvSpPr>
          <p:cNvPr id="7" name="Rechthoek 6"/>
          <p:cNvSpPr/>
          <p:nvPr/>
        </p:nvSpPr>
        <p:spPr>
          <a:xfrm>
            <a:off x="0" y="6372000"/>
            <a:ext cx="9144000" cy="486000"/>
          </a:xfrm>
          <a:prstGeom prst="rect">
            <a:avLst/>
          </a:prstGeom>
          <a:gradFill flip="none" rotWithShape="1">
            <a:gsLst>
              <a:gs pos="100000">
                <a:srgbClr val="116E8A"/>
              </a:gs>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9" name="Afbeelding 8"/>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7362000" y="6048000"/>
            <a:ext cx="1512458" cy="540000"/>
          </a:xfrm>
          <a:prstGeom prst="rect">
            <a:avLst/>
          </a:prstGeom>
        </p:spPr>
      </p:pic>
    </p:spTree>
    <p:extLst>
      <p:ext uri="{BB962C8B-B14F-4D97-AF65-F5344CB8AC3E}">
        <p14:creationId xmlns:p14="http://schemas.microsoft.com/office/powerpoint/2010/main" xmlns="" val="606215082"/>
      </p:ext>
    </p:extLst>
  </p:cSld>
  <p:clrMap bg1="lt1" tx1="dk1" bg2="lt2" tx2="dk2" accent1="accent1" accent2="accent2" accent3="accent3" accent4="accent4" accent5="accent5" accent6="accent6" hlink="hlink" folHlink="folHlink"/>
  <p:sldLayoutIdLst>
    <p:sldLayoutId id="2147483688" r:id="rId1"/>
    <p:sldLayoutId id="2147483709" r:id="rId2"/>
    <p:sldLayoutId id="2147483698" r:id="rId3"/>
    <p:sldLayoutId id="2147483692" r:id="rId4"/>
    <p:sldLayoutId id="2147483693" r:id="rId5"/>
    <p:sldLayoutId id="2147483694" r:id="rId6"/>
    <p:sldLayoutId id="2147483695" r:id="rId7"/>
    <p:sldLayoutId id="2147483696" r:id="rId8"/>
    <p:sldLayoutId id="2147483697" r:id="rId9"/>
  </p:sldLayoutIdLst>
  <p:timing>
    <p:tnLst>
      <p:par>
        <p:cTn id="1" dur="indefinite" restart="never" nodeType="tmRoot"/>
      </p:par>
    </p:tnLst>
  </p:timing>
  <p:hf hdr="0" ftr="0" dt="0"/>
  <p:txStyles>
    <p:titleStyle>
      <a:lvl1pPr algn="l" defTabSz="914400" rtl="0" eaLnBrk="1" latinLnBrk="0" hangingPunct="1">
        <a:spcBef>
          <a:spcPct val="0"/>
        </a:spcBef>
        <a:buNone/>
        <a:defRPr sz="3600" kern="1200" baseline="0">
          <a:solidFill>
            <a:srgbClr val="52BDEC"/>
          </a:solidFill>
          <a:latin typeface="Arial" pitchFamily="34" charset="0"/>
          <a:ea typeface="+mj-ea"/>
          <a:cs typeface="Arial" pitchFamily="34" charset="0"/>
        </a:defRPr>
      </a:lvl1pPr>
    </p:titleStyle>
    <p:bodyStyle>
      <a:lvl1pPr marL="360000" indent="-360000" algn="l" defTabSz="914400" rtl="0" eaLnBrk="1" latinLnBrk="0" hangingPunct="1">
        <a:spcBef>
          <a:spcPts val="580"/>
        </a:spcBef>
        <a:buSzPct val="110000"/>
        <a:buFont typeface="Arial" pitchFamily="34" charset="0"/>
        <a:buChar char="•"/>
        <a:defRPr sz="2400" kern="1200">
          <a:solidFill>
            <a:srgbClr val="00407A"/>
          </a:solidFill>
          <a:latin typeface="Arial" pitchFamily="34" charset="0"/>
          <a:ea typeface="+mn-ea"/>
          <a:cs typeface="Arial" pitchFamily="34" charset="0"/>
        </a:defRPr>
      </a:lvl1pPr>
      <a:lvl2pPr marL="720000" indent="-360363" algn="l" defTabSz="914400" rtl="0" eaLnBrk="1" latinLnBrk="0" hangingPunct="1">
        <a:spcBef>
          <a:spcPts val="580"/>
        </a:spcBef>
        <a:buSzPct val="75000"/>
        <a:buFont typeface="Courier New" pitchFamily="49" charset="0"/>
        <a:buChar char="o"/>
        <a:defRPr sz="2400" kern="1200">
          <a:solidFill>
            <a:srgbClr val="00407A"/>
          </a:solidFill>
          <a:latin typeface="Arial" pitchFamily="34" charset="0"/>
          <a:ea typeface="+mn-ea"/>
          <a:cs typeface="Arial" pitchFamily="34" charset="0"/>
        </a:defRPr>
      </a:lvl2pPr>
      <a:lvl3pPr marL="990000" indent="-270000" algn="l" defTabSz="914400" rtl="0" eaLnBrk="1" latinLnBrk="0" hangingPunct="1">
        <a:spcBef>
          <a:spcPct val="20000"/>
        </a:spcBef>
        <a:buFont typeface="Arial" pitchFamily="34" charset="0"/>
        <a:buChar char="•"/>
        <a:defRPr sz="2000" kern="1200">
          <a:solidFill>
            <a:srgbClr val="00407A"/>
          </a:solidFill>
          <a:latin typeface="Arial" pitchFamily="34" charset="0"/>
          <a:ea typeface="+mn-ea"/>
          <a:cs typeface="Arial" pitchFamily="34" charset="0"/>
        </a:defRPr>
      </a:lvl3pPr>
      <a:lvl4pPr marL="1168400" indent="-180000" algn="l" defTabSz="914400" rtl="0" eaLnBrk="1" latinLnBrk="0" hangingPunct="1">
        <a:spcBef>
          <a:spcPts val="380"/>
        </a:spcBef>
        <a:buSzPct val="80000"/>
        <a:buFont typeface="Arial" pitchFamily="34" charset="0"/>
        <a:buChar char="•"/>
        <a:defRPr sz="1600" kern="1200">
          <a:solidFill>
            <a:srgbClr val="00407A"/>
          </a:solidFill>
          <a:latin typeface="Arial" pitchFamily="34" charset="0"/>
          <a:ea typeface="+mn-ea"/>
          <a:cs typeface="Arial" pitchFamily="34" charset="0"/>
        </a:defRPr>
      </a:lvl4pPr>
      <a:lvl5pPr marL="1338263" indent="-179388" algn="l" defTabSz="914400" rtl="0" eaLnBrk="1" latinLnBrk="0" hangingPunct="1">
        <a:spcBef>
          <a:spcPts val="380"/>
        </a:spcBef>
        <a:buFont typeface="Arial"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Afbeelding 9"/>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0" y="3744000"/>
            <a:ext cx="3240000" cy="2668236"/>
          </a:xfrm>
          <a:prstGeom prst="rect">
            <a:avLst/>
          </a:prstGeom>
        </p:spPr>
      </p:pic>
      <p:sp>
        <p:nvSpPr>
          <p:cNvPr id="2" name="Tijdelijke aanduiding voor titel 1"/>
          <p:cNvSpPr>
            <a:spLocks noGrp="1"/>
          </p:cNvSpPr>
          <p:nvPr>
            <p:ph type="title"/>
          </p:nvPr>
        </p:nvSpPr>
        <p:spPr>
          <a:xfrm>
            <a:off x="540000" y="180000"/>
            <a:ext cx="8334000" cy="900000"/>
          </a:xfrm>
          <a:prstGeom prst="rect">
            <a:avLst/>
          </a:prstGeom>
        </p:spPr>
        <p:txBody>
          <a:bodyPr vert="horz" lIns="0" tIns="0" rIns="0" bIns="0" rtlCol="0" anchor="b" anchorCtr="0">
            <a:normAutofit/>
          </a:bodyPr>
          <a:lstStyle/>
          <a:p>
            <a:r>
              <a:rPr lang="nl-NL" dirty="0" smtClean="0"/>
              <a:t>Klik en typ de titel</a:t>
            </a:r>
            <a:endParaRPr lang="nl-BE" dirty="0"/>
          </a:p>
        </p:txBody>
      </p:sp>
      <p:sp>
        <p:nvSpPr>
          <p:cNvPr id="3" name="Tijdelijke aanduiding voor tekst 2"/>
          <p:cNvSpPr>
            <a:spLocks noGrp="1"/>
          </p:cNvSpPr>
          <p:nvPr>
            <p:ph type="body" idx="1"/>
          </p:nvPr>
        </p:nvSpPr>
        <p:spPr>
          <a:xfrm>
            <a:off x="540000" y="1349999"/>
            <a:ext cx="8334000" cy="4428000"/>
          </a:xfrm>
          <a:prstGeom prst="rect">
            <a:avLst/>
          </a:prstGeom>
        </p:spPr>
        <p:txBody>
          <a:bodyPr vert="horz" lIns="0" tIns="0" rIns="0" bIns="0" rtlCol="0">
            <a:noAutofit/>
          </a:body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datum 3"/>
          <p:cNvSpPr>
            <a:spLocks noGrp="1"/>
          </p:cNvSpPr>
          <p:nvPr>
            <p:ph type="dt" sz="half" idx="2"/>
          </p:nvPr>
        </p:nvSpPr>
        <p:spPr>
          <a:xfrm>
            <a:off x="539552" y="6048000"/>
            <a:ext cx="936000" cy="288000"/>
          </a:xfrm>
          <a:prstGeom prst="rect">
            <a:avLst/>
          </a:prstGeom>
        </p:spPr>
        <p:txBody>
          <a:bodyPr vert="horz" lIns="0" tIns="0" rIns="0" bIns="0" rtlCol="0" anchor="t" anchorCtr="0"/>
          <a:lstStyle>
            <a:lvl1pPr algn="l">
              <a:defRPr sz="1000">
                <a:solidFill>
                  <a:srgbClr val="00407A"/>
                </a:solidFill>
                <a:latin typeface="Arial" pitchFamily="34" charset="0"/>
                <a:cs typeface="Arial" pitchFamily="34" charset="0"/>
              </a:defRPr>
            </a:lvl1pPr>
          </a:lstStyle>
          <a:p>
            <a:endParaRPr lang="nl-BE" dirty="0"/>
          </a:p>
        </p:txBody>
      </p:sp>
      <p:sp>
        <p:nvSpPr>
          <p:cNvPr id="5" name="Tijdelijke aanduiding voor voettekst 4"/>
          <p:cNvSpPr>
            <a:spLocks noGrp="1"/>
          </p:cNvSpPr>
          <p:nvPr>
            <p:ph type="ftr" sz="quarter" idx="3"/>
          </p:nvPr>
        </p:nvSpPr>
        <p:spPr>
          <a:xfrm>
            <a:off x="1566000" y="6048000"/>
            <a:ext cx="1980000" cy="288000"/>
          </a:xfrm>
          <a:prstGeom prst="rect">
            <a:avLst/>
          </a:prstGeom>
        </p:spPr>
        <p:txBody>
          <a:bodyPr vert="horz" lIns="0" tIns="0" rIns="0" bIns="0" rtlCol="0" anchor="t" anchorCtr="0"/>
          <a:lstStyle>
            <a:lvl1pPr algn="ctr">
              <a:defRPr sz="1000">
                <a:solidFill>
                  <a:srgbClr val="00407A"/>
                </a:solidFill>
                <a:latin typeface="Arial" pitchFamily="34" charset="0"/>
                <a:cs typeface="Arial" pitchFamily="34" charset="0"/>
              </a:defRPr>
            </a:lvl1pPr>
          </a:lstStyle>
          <a:p>
            <a:endParaRPr lang="nl-BE" dirty="0"/>
          </a:p>
        </p:txBody>
      </p:sp>
      <p:sp>
        <p:nvSpPr>
          <p:cNvPr id="6" name="Tijdelijke aanduiding voor dianummer 5"/>
          <p:cNvSpPr>
            <a:spLocks noGrp="1"/>
          </p:cNvSpPr>
          <p:nvPr>
            <p:ph type="sldNum" sz="quarter" idx="4"/>
          </p:nvPr>
        </p:nvSpPr>
        <p:spPr>
          <a:xfrm>
            <a:off x="3636000" y="6048000"/>
            <a:ext cx="936000" cy="288000"/>
          </a:xfrm>
          <a:prstGeom prst="rect">
            <a:avLst/>
          </a:prstGeom>
        </p:spPr>
        <p:txBody>
          <a:bodyPr vert="horz" lIns="0" tIns="0" rIns="0" bIns="0" rtlCol="0" anchor="t" anchorCtr="0"/>
          <a:lstStyle>
            <a:lvl1pPr algn="r">
              <a:defRPr sz="1000">
                <a:solidFill>
                  <a:srgbClr val="00407A"/>
                </a:solidFill>
                <a:latin typeface="Arial" pitchFamily="34" charset="0"/>
                <a:cs typeface="Arial" pitchFamily="34" charset="0"/>
              </a:defRPr>
            </a:lvl1pPr>
          </a:lstStyle>
          <a:p>
            <a:fld id="{F35D8031-C8E5-48F8-A3B6-81643B27A3AF}" type="slidenum">
              <a:rPr lang="nl-BE" smtClean="0"/>
              <a:pPr/>
              <a:t>‹#›</a:t>
            </a:fld>
            <a:endParaRPr lang="nl-BE" dirty="0"/>
          </a:p>
        </p:txBody>
      </p:sp>
      <p:sp>
        <p:nvSpPr>
          <p:cNvPr id="7" name="Rechthoek 6"/>
          <p:cNvSpPr/>
          <p:nvPr/>
        </p:nvSpPr>
        <p:spPr>
          <a:xfrm>
            <a:off x="0" y="6372000"/>
            <a:ext cx="9144000" cy="486000"/>
          </a:xfrm>
          <a:prstGeom prst="rect">
            <a:avLst/>
          </a:prstGeom>
          <a:gradFill flip="none" rotWithShape="1">
            <a:gsLst>
              <a:gs pos="100000">
                <a:srgbClr val="116E8A"/>
              </a:gs>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9" name="Afbeelding 8"/>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7362000" y="6048000"/>
            <a:ext cx="1512458" cy="540000"/>
          </a:xfrm>
          <a:prstGeom prst="rect">
            <a:avLst/>
          </a:prstGeom>
        </p:spPr>
      </p:pic>
    </p:spTree>
    <p:extLst>
      <p:ext uri="{BB962C8B-B14F-4D97-AF65-F5344CB8AC3E}">
        <p14:creationId xmlns:p14="http://schemas.microsoft.com/office/powerpoint/2010/main" xmlns="" val="320845504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timing>
    <p:tnLst>
      <p:par>
        <p:cTn id="1" dur="indefinite" restart="never" nodeType="tmRoot"/>
      </p:par>
    </p:tnLst>
  </p:timing>
  <p:hf hdr="0" ftr="0" dt="0"/>
  <p:txStyles>
    <p:titleStyle>
      <a:lvl1pPr algn="l" defTabSz="914400" rtl="0" eaLnBrk="1" latinLnBrk="0" hangingPunct="1">
        <a:spcBef>
          <a:spcPct val="0"/>
        </a:spcBef>
        <a:buNone/>
        <a:defRPr sz="3600" kern="1200" baseline="0">
          <a:solidFill>
            <a:srgbClr val="52BDEC"/>
          </a:solidFill>
          <a:latin typeface="Arial" pitchFamily="34" charset="0"/>
          <a:ea typeface="+mj-ea"/>
          <a:cs typeface="Arial" pitchFamily="34" charset="0"/>
        </a:defRPr>
      </a:lvl1pPr>
    </p:titleStyle>
    <p:bodyStyle>
      <a:lvl1pPr marL="360000" indent="-360000" algn="l" defTabSz="914400" rtl="0" eaLnBrk="1" latinLnBrk="0" hangingPunct="1">
        <a:spcBef>
          <a:spcPts val="580"/>
        </a:spcBef>
        <a:buSzPct val="110000"/>
        <a:buFont typeface="Arial" pitchFamily="34" charset="0"/>
        <a:buChar char="•"/>
        <a:defRPr sz="2400" kern="1200">
          <a:solidFill>
            <a:srgbClr val="00407A"/>
          </a:solidFill>
          <a:latin typeface="Arial" pitchFamily="34" charset="0"/>
          <a:ea typeface="+mn-ea"/>
          <a:cs typeface="Arial" pitchFamily="34" charset="0"/>
        </a:defRPr>
      </a:lvl1pPr>
      <a:lvl2pPr marL="720000" indent="-360363" algn="l" defTabSz="914400" rtl="0" eaLnBrk="1" latinLnBrk="0" hangingPunct="1">
        <a:spcBef>
          <a:spcPts val="580"/>
        </a:spcBef>
        <a:buSzPct val="75000"/>
        <a:buFont typeface="Courier New" pitchFamily="49" charset="0"/>
        <a:buChar char="o"/>
        <a:defRPr sz="2400" kern="1200">
          <a:solidFill>
            <a:srgbClr val="00407A"/>
          </a:solidFill>
          <a:latin typeface="Arial" pitchFamily="34" charset="0"/>
          <a:ea typeface="+mn-ea"/>
          <a:cs typeface="Arial" pitchFamily="34" charset="0"/>
        </a:defRPr>
      </a:lvl2pPr>
      <a:lvl3pPr marL="990000" indent="-270000" algn="l" defTabSz="914400" rtl="0" eaLnBrk="1" latinLnBrk="0" hangingPunct="1">
        <a:spcBef>
          <a:spcPct val="20000"/>
        </a:spcBef>
        <a:buFont typeface="Arial" pitchFamily="34" charset="0"/>
        <a:buChar char="•"/>
        <a:defRPr sz="2000" kern="1200">
          <a:solidFill>
            <a:srgbClr val="00407A"/>
          </a:solidFill>
          <a:latin typeface="Arial" pitchFamily="34" charset="0"/>
          <a:ea typeface="+mn-ea"/>
          <a:cs typeface="Arial" pitchFamily="34" charset="0"/>
        </a:defRPr>
      </a:lvl3pPr>
      <a:lvl4pPr marL="1168400" indent="-180000" algn="l" defTabSz="914400" rtl="0" eaLnBrk="1" latinLnBrk="0" hangingPunct="1">
        <a:spcBef>
          <a:spcPts val="380"/>
        </a:spcBef>
        <a:buSzPct val="80000"/>
        <a:buFont typeface="Arial" pitchFamily="34" charset="0"/>
        <a:buChar char="•"/>
        <a:defRPr sz="1600" kern="1200">
          <a:solidFill>
            <a:srgbClr val="00407A"/>
          </a:solidFill>
          <a:latin typeface="Arial" pitchFamily="34" charset="0"/>
          <a:ea typeface="+mn-ea"/>
          <a:cs typeface="Arial" pitchFamily="34" charset="0"/>
        </a:defRPr>
      </a:lvl4pPr>
      <a:lvl5pPr marL="1338263" indent="-179388" algn="l" defTabSz="914400" rtl="0" eaLnBrk="1" latinLnBrk="0" hangingPunct="1">
        <a:spcBef>
          <a:spcPts val="380"/>
        </a:spcBef>
        <a:buFont typeface="Arial"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image" Target="../media/image12.emf"/><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0.jpeg"/><Relationship Id="rId4" Type="http://schemas.openxmlformats.org/officeDocument/2006/relationships/image" Target="../media/image19.emf"/></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1.emf"/></Relationships>
</file>

<file path=ppt/slides/_rels/slide8.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slide" Target="slide32.xml"/><Relationship Id="rId7" Type="http://schemas.openxmlformats.org/officeDocument/2006/relationships/image" Target="../media/image8.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image" Target="../media/image22.pn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8.pn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8.pn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4.emf"/><Relationship Id="rId7" Type="http://schemas.openxmlformats.org/officeDocument/2006/relationships/image" Target="../media/image8.pn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image" Target="../media/image36.png"/><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8.pn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emf"/><Relationship Id="rId4" Type="http://schemas.openxmlformats.org/officeDocument/2006/relationships/image" Target="../media/image39.emf"/></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8.pn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chart" Target="../charts/chart4.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8.pn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4.emf"/><Relationship Id="rId5" Type="http://schemas.openxmlformats.org/officeDocument/2006/relationships/image" Target="../media/image43.emf"/><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47.jpe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8.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50.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8.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50.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51.emf"/></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53.emf"/><Relationship Id="rId4" Type="http://schemas.openxmlformats.org/officeDocument/2006/relationships/image" Target="../media/image52.emf"/></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slide" Target="slide31.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slide" Target="slide3.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slide" Target="slide6.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slide" Target="slide25.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slide" Target="slide8.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2500298" y="3581566"/>
            <a:ext cx="6357950" cy="1204756"/>
          </a:xfrm>
        </p:spPr>
        <p:txBody>
          <a:bodyPr>
            <a:normAutofit/>
          </a:bodyPr>
          <a:lstStyle/>
          <a:p>
            <a:r>
              <a:rPr lang="nl-BE" sz="2000" dirty="0" smtClean="0"/>
              <a:t>C. </a:t>
            </a:r>
            <a:r>
              <a:rPr lang="nl-BE" sz="2000" u="sng" dirty="0" smtClean="0"/>
              <a:t>Onyutha</a:t>
            </a:r>
            <a:r>
              <a:rPr lang="nl-BE" sz="2000" dirty="0" smtClean="0"/>
              <a:t>, P. Nyeko-Ogiramoi &amp; P. Willems</a:t>
            </a:r>
          </a:p>
          <a:p>
            <a:endParaRPr lang="nl-BE" sz="1600" dirty="0" smtClean="0"/>
          </a:p>
          <a:p>
            <a:r>
              <a:rPr lang="pt-PT" altLang="en-US" sz="1600" dirty="0" smtClean="0"/>
              <a:t>July 28</a:t>
            </a:r>
            <a:r>
              <a:rPr lang="pt-PT" altLang="en-US" sz="1600" baseline="30000" dirty="0" smtClean="0"/>
              <a:t>th</a:t>
            </a:r>
            <a:r>
              <a:rPr lang="pt-PT" altLang="en-US" sz="1600" dirty="0" smtClean="0"/>
              <a:t>, 2014</a:t>
            </a:r>
            <a:endParaRPr lang="pt-PT" altLang="en-US" sz="1600" dirty="0"/>
          </a:p>
        </p:txBody>
      </p:sp>
      <p:sp>
        <p:nvSpPr>
          <p:cNvPr id="8" name="Titel 1"/>
          <p:cNvSpPr>
            <a:spLocks noGrp="1"/>
          </p:cNvSpPr>
          <p:nvPr>
            <p:ph type="ctrTitle"/>
          </p:nvPr>
        </p:nvSpPr>
        <p:spPr>
          <a:xfrm>
            <a:off x="2438400" y="1285860"/>
            <a:ext cx="6705600" cy="1800000"/>
          </a:xfrm>
        </p:spPr>
        <p:txBody>
          <a:bodyPr/>
          <a:lstStyle/>
          <a:p>
            <a:r>
              <a:rPr lang="en-US" sz="3600" b="1" dirty="0" smtClean="0"/>
              <a:t>Uncertainties in Impact Assessment of Climate Change on Rainfall Extremes in the Lake Victoria Basin</a:t>
            </a:r>
            <a:endParaRPr lang="en-US" sz="3600" dirty="0"/>
          </a:p>
        </p:txBody>
      </p:sp>
      <p:pic>
        <p:nvPicPr>
          <p:cNvPr id="6" name="Picture 5"/>
          <p:cNvPicPr/>
          <p:nvPr/>
        </p:nvPicPr>
        <p:blipFill>
          <a:blip r:embed="rId2"/>
          <a:srcRect l="12660" t="24716" r="12340" b="36364"/>
          <a:stretch>
            <a:fillRect/>
          </a:stretch>
        </p:blipFill>
        <p:spPr bwMode="auto">
          <a:xfrm>
            <a:off x="2285984" y="4500570"/>
            <a:ext cx="6858016" cy="2357430"/>
          </a:xfrm>
          <a:prstGeom prst="rect">
            <a:avLst/>
          </a:prstGeom>
          <a:noFill/>
          <a:ln w="9525">
            <a:noFill/>
            <a:miter lim="800000"/>
            <a:headEnd/>
            <a:tailEnd/>
          </a:ln>
        </p:spPr>
      </p:pic>
      <p:pic>
        <p:nvPicPr>
          <p:cNvPr id="10" name="Picture 9"/>
          <p:cNvPicPr/>
          <p:nvPr/>
        </p:nvPicPr>
        <p:blipFill>
          <a:blip r:embed="rId3"/>
          <a:srcRect l="11556" t="13973" r="73036" b="73380"/>
          <a:stretch>
            <a:fillRect/>
          </a:stretch>
        </p:blipFill>
        <p:spPr bwMode="auto">
          <a:xfrm>
            <a:off x="6858016" y="0"/>
            <a:ext cx="2285984" cy="571480"/>
          </a:xfrm>
          <a:prstGeom prst="rect">
            <a:avLst/>
          </a:prstGeom>
          <a:noFill/>
          <a:ln w="9525">
            <a:noFill/>
            <a:miter lim="800000"/>
            <a:headEnd/>
            <a:tailEnd/>
          </a:ln>
        </p:spPr>
      </p:pic>
    </p:spTree>
    <p:extLst>
      <p:ext uri="{BB962C8B-B14F-4D97-AF65-F5344CB8AC3E}">
        <p14:creationId xmlns="" xmlns:p14="http://schemas.microsoft.com/office/powerpoint/2010/main" val="2169410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2</a:t>
            </a:fld>
            <a:endParaRPr lang="nl-BE" sz="1100" dirty="0"/>
          </a:p>
        </p:txBody>
      </p:sp>
      <p:sp>
        <p:nvSpPr>
          <p:cNvPr id="9" name="TextBox 8"/>
          <p:cNvSpPr txBox="1"/>
          <p:nvPr/>
        </p:nvSpPr>
        <p:spPr>
          <a:xfrm>
            <a:off x="1571604" y="571480"/>
            <a:ext cx="7302397"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Why Lake Victoria Basin?</a:t>
            </a:r>
            <a:endParaRPr lang="en-US" sz="2400" b="1" dirty="0">
              <a:solidFill>
                <a:srgbClr val="00407A"/>
              </a:solidFill>
            </a:endParaRPr>
          </a:p>
        </p:txBody>
      </p:sp>
      <p:sp>
        <p:nvSpPr>
          <p:cNvPr id="13" name="Rectangle 12"/>
          <p:cNvSpPr/>
          <p:nvPr/>
        </p:nvSpPr>
        <p:spPr>
          <a:xfrm>
            <a:off x="7215206" y="1071547"/>
            <a:ext cx="2067385" cy="4770537"/>
          </a:xfrm>
          <a:prstGeom prst="rect">
            <a:avLst/>
          </a:prstGeom>
        </p:spPr>
        <p:txBody>
          <a:bodyPr wrap="square">
            <a:spAutoFit/>
          </a:bodyPr>
          <a:lstStyle/>
          <a:p>
            <a:r>
              <a:rPr lang="en-GB" altLang="en-US" sz="1600" b="1" dirty="0" smtClean="0">
                <a:sym typeface="Wingdings" pitchFamily="2" charset="2"/>
              </a:rPr>
              <a:t>World</a:t>
            </a:r>
          </a:p>
          <a:p>
            <a:r>
              <a:rPr lang="en-GB" sz="1600" dirty="0" smtClean="0">
                <a:sym typeface="Wingdings" pitchFamily="2" charset="2"/>
              </a:rPr>
              <a:t>LVB has 2</a:t>
            </a:r>
            <a:r>
              <a:rPr lang="en-GB" sz="1600" baseline="30000" dirty="0" smtClean="0">
                <a:sym typeface="Wingdings" pitchFamily="2" charset="2"/>
              </a:rPr>
              <a:t>nd</a:t>
            </a:r>
            <a:r>
              <a:rPr lang="en-GB" sz="1600" dirty="0" smtClean="0">
                <a:sym typeface="Wingdings" pitchFamily="2" charset="2"/>
              </a:rPr>
              <a:t> largest fresh water lake</a:t>
            </a:r>
            <a:endParaRPr lang="en-GB" altLang="en-US" sz="1600" b="1" dirty="0" smtClean="0">
              <a:sym typeface="Wingdings" pitchFamily="2" charset="2"/>
            </a:endParaRPr>
          </a:p>
          <a:p>
            <a:endParaRPr lang="en-GB" altLang="en-US" sz="1600" b="1" dirty="0" smtClean="0">
              <a:sym typeface="Wingdings" pitchFamily="2" charset="2"/>
            </a:endParaRPr>
          </a:p>
          <a:p>
            <a:r>
              <a:rPr lang="en-GB" altLang="en-US" sz="1600" b="1" dirty="0" smtClean="0">
                <a:sym typeface="Wingdings" pitchFamily="2" charset="2"/>
              </a:rPr>
              <a:t>R. Nile</a:t>
            </a:r>
          </a:p>
          <a:p>
            <a:r>
              <a:rPr lang="en-GB" sz="1600" b="1" dirty="0" smtClean="0">
                <a:solidFill>
                  <a:srgbClr val="FF0000"/>
                </a:solidFill>
                <a:latin typeface="Arial Narrow" pitchFamily="34" charset="0"/>
                <a:sym typeface="Wingdings" pitchFamily="2" charset="2"/>
              </a:rPr>
              <a:t>Key source</a:t>
            </a:r>
            <a:endParaRPr lang="en-GB" altLang="en-US" sz="1600" b="1" dirty="0" smtClean="0">
              <a:solidFill>
                <a:srgbClr val="FF0000"/>
              </a:solidFill>
              <a:latin typeface="Arial Narrow" pitchFamily="34" charset="0"/>
              <a:sym typeface="Wingdings" pitchFamily="2" charset="2"/>
            </a:endParaRPr>
          </a:p>
          <a:p>
            <a:endParaRPr lang="en-GB" sz="1600" dirty="0" smtClean="0">
              <a:sym typeface="Wingdings" pitchFamily="2" charset="2"/>
            </a:endParaRPr>
          </a:p>
          <a:p>
            <a:r>
              <a:rPr lang="en-GB" sz="1600" b="1" u="sng" dirty="0" smtClean="0">
                <a:sym typeface="Wingdings" pitchFamily="2" charset="2"/>
              </a:rPr>
              <a:t>Extreme rainfalls</a:t>
            </a:r>
          </a:p>
          <a:p>
            <a:r>
              <a:rPr lang="en-GB" sz="1600" dirty="0" smtClean="0">
                <a:sym typeface="Wingdings" pitchFamily="2" charset="2"/>
              </a:rPr>
              <a:t> </a:t>
            </a:r>
            <a:r>
              <a:rPr lang="en-GB" sz="1600" b="1" dirty="0" smtClean="0">
                <a:solidFill>
                  <a:srgbClr val="FF0000"/>
                </a:solidFill>
                <a:latin typeface="Arial Narrow" pitchFamily="34" charset="0"/>
                <a:sym typeface="Wingdings" pitchFamily="2" charset="2"/>
              </a:rPr>
              <a:t>episodes of floods</a:t>
            </a:r>
          </a:p>
          <a:p>
            <a:r>
              <a:rPr lang="en-GB" sz="1600" dirty="0" smtClean="0">
                <a:sym typeface="Wingdings" pitchFamily="2" charset="2"/>
              </a:rPr>
              <a:t>+ loss of lives</a:t>
            </a:r>
          </a:p>
          <a:p>
            <a:r>
              <a:rPr lang="en-GB" sz="1600" dirty="0" smtClean="0">
                <a:sym typeface="Wingdings" pitchFamily="2" charset="2"/>
              </a:rPr>
              <a:t>+ damage to prop.</a:t>
            </a:r>
          </a:p>
          <a:p>
            <a:endParaRPr lang="en-GB" sz="1600" dirty="0" smtClean="0">
              <a:sym typeface="Wingdings" pitchFamily="2" charset="2"/>
            </a:endParaRPr>
          </a:p>
          <a:p>
            <a:endParaRPr lang="en-GB" sz="1600" dirty="0" smtClean="0">
              <a:sym typeface="Wingdings" pitchFamily="2" charset="2"/>
            </a:endParaRPr>
          </a:p>
          <a:p>
            <a:r>
              <a:rPr lang="en-GB" altLang="en-US" sz="1600" b="1" dirty="0" smtClean="0">
                <a:sym typeface="Wingdings" pitchFamily="2" charset="2"/>
              </a:rPr>
              <a:t>Population </a:t>
            </a:r>
          </a:p>
          <a:p>
            <a:r>
              <a:rPr lang="en-GB" sz="1600" dirty="0" smtClean="0">
                <a:sym typeface="Wingdings" pitchFamily="2" charset="2"/>
              </a:rPr>
              <a:t> - so high</a:t>
            </a:r>
          </a:p>
          <a:p>
            <a:r>
              <a:rPr lang="en-GB" sz="1600" dirty="0" smtClean="0">
                <a:sym typeface="Wingdings" pitchFamily="2" charset="2"/>
              </a:rPr>
              <a:t> -  increased poverty</a:t>
            </a:r>
          </a:p>
          <a:p>
            <a:endParaRPr lang="en-GB" sz="1600" dirty="0" smtClean="0">
              <a:sym typeface="Wingdings" pitchFamily="2" charset="2"/>
            </a:endParaRPr>
          </a:p>
          <a:p>
            <a:r>
              <a:rPr lang="en-GB" sz="1600" b="1" dirty="0" smtClean="0">
                <a:solidFill>
                  <a:srgbClr val="FF0000"/>
                </a:solidFill>
                <a:latin typeface="Arial Narrow" pitchFamily="34" charset="0"/>
                <a:sym typeface="Wingdings" pitchFamily="2" charset="2"/>
              </a:rPr>
              <a:t>Need for proper mgt of water resource</a:t>
            </a:r>
            <a:endParaRPr lang="en-US" sz="1600" dirty="0">
              <a:latin typeface="Arial Narrow" pitchFamily="34" charset="0"/>
            </a:endParaRPr>
          </a:p>
        </p:txBody>
      </p:sp>
      <p:pic>
        <p:nvPicPr>
          <p:cNvPr id="15" name="Picture 14"/>
          <p:cNvPicPr/>
          <p:nvPr/>
        </p:nvPicPr>
        <p:blipFill>
          <a:blip r:embed="rId2"/>
          <a:srcRect l="452" t="18466" r="54647" b="11932"/>
          <a:stretch>
            <a:fillRect/>
          </a:stretch>
        </p:blipFill>
        <p:spPr bwMode="auto">
          <a:xfrm>
            <a:off x="1428728" y="1071547"/>
            <a:ext cx="5786478" cy="4976453"/>
          </a:xfrm>
          <a:prstGeom prst="rect">
            <a:avLst/>
          </a:prstGeom>
          <a:noFill/>
          <a:ln w="9525">
            <a:noFill/>
            <a:miter lim="800000"/>
            <a:headEnd/>
            <a:tailEnd/>
          </a:ln>
        </p:spPr>
      </p:pic>
      <p:pic>
        <p:nvPicPr>
          <p:cNvPr id="16" name="Picture 15" descr="http://2.bp.blogspot.com/-vlBlWJTsAxo/UXfHaXd8OOI/AAAAAAAAAIA/9FWfH-jtRQY/s1600/Busia+(123).JPG"/>
          <p:cNvPicPr/>
          <p:nvPr/>
        </p:nvPicPr>
        <p:blipFill>
          <a:blip r:embed="rId3"/>
          <a:srcRect l="45833" r="21154"/>
          <a:stretch>
            <a:fillRect/>
          </a:stretch>
        </p:blipFill>
        <p:spPr bwMode="auto">
          <a:xfrm>
            <a:off x="0" y="3429000"/>
            <a:ext cx="1447800" cy="2907000"/>
          </a:xfrm>
          <a:prstGeom prst="rect">
            <a:avLst/>
          </a:prstGeom>
          <a:noFill/>
          <a:ln w="9525">
            <a:noFill/>
            <a:miter lim="800000"/>
            <a:headEnd/>
            <a:tailEnd/>
          </a:ln>
        </p:spPr>
      </p:pic>
      <p:pic>
        <p:nvPicPr>
          <p:cNvPr id="21" name="Picture 20" descr="http://westfm.co.ke/userfiles/mukuyu%20residents%20trying%20to%20salvage%20their%20property%20(1).JPG"/>
          <p:cNvPicPr/>
          <p:nvPr/>
        </p:nvPicPr>
        <p:blipFill>
          <a:blip r:embed="rId4"/>
          <a:srcRect l="48718" r="21154"/>
          <a:stretch>
            <a:fillRect/>
          </a:stretch>
        </p:blipFill>
        <p:spPr bwMode="auto">
          <a:xfrm>
            <a:off x="0" y="0"/>
            <a:ext cx="1447800" cy="3429000"/>
          </a:xfrm>
          <a:prstGeom prst="rect">
            <a:avLst/>
          </a:prstGeom>
          <a:noFill/>
          <a:ln w="9525">
            <a:noFill/>
            <a:miter lim="800000"/>
            <a:headEnd/>
            <a:tailEnd/>
          </a:ln>
        </p:spPr>
      </p:pic>
      <p:sp>
        <p:nvSpPr>
          <p:cNvPr id="22" name="Rectangle 9"/>
          <p:cNvSpPr>
            <a:spLocks noChangeArrowheads="1"/>
          </p:cNvSpPr>
          <p:nvPr/>
        </p:nvSpPr>
        <p:spPr bwMode="auto">
          <a:xfrm>
            <a:off x="-19072" y="-24"/>
            <a:ext cx="1447800" cy="6357982"/>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pic>
        <p:nvPicPr>
          <p:cNvPr id="10" name="Picture 9"/>
          <p:cNvPicPr/>
          <p:nvPr/>
        </p:nvPicPr>
        <p:blipFill>
          <a:blip r:embed="rId5"/>
          <a:srcRect l="11556" t="13973" r="73036" b="73380"/>
          <a:stretch>
            <a:fillRect/>
          </a:stretch>
        </p:blipFill>
        <p:spPr bwMode="auto">
          <a:xfrm>
            <a:off x="6858016" y="0"/>
            <a:ext cx="2285984" cy="571480"/>
          </a:xfrm>
          <a:prstGeom prst="rect">
            <a:avLst/>
          </a:prstGeom>
          <a:noFill/>
          <a:ln w="9525">
            <a:noFill/>
            <a:miter lim="800000"/>
            <a:headEnd/>
            <a:tailEnd/>
          </a:ln>
        </p:spPr>
      </p:pic>
      <p:sp>
        <p:nvSpPr>
          <p:cNvPr id="11" name="Rectangle 10"/>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3</a:t>
            </a:fld>
            <a:endParaRPr lang="nl-BE" sz="1100" dirty="0"/>
          </a:p>
        </p:txBody>
      </p:sp>
      <p:sp>
        <p:nvSpPr>
          <p:cNvPr id="9" name="TextBox 8"/>
          <p:cNvSpPr txBox="1"/>
          <p:nvPr/>
        </p:nvSpPr>
        <p:spPr>
          <a:xfrm>
            <a:off x="1571604" y="571480"/>
            <a:ext cx="7302397"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Data</a:t>
            </a:r>
            <a:endParaRPr lang="en-US" sz="2400" b="1" dirty="0">
              <a:solidFill>
                <a:srgbClr val="00407A"/>
              </a:solidFill>
            </a:endParaRPr>
          </a:p>
        </p:txBody>
      </p:sp>
      <p:pic>
        <p:nvPicPr>
          <p:cNvPr id="11" name="Picture 10"/>
          <p:cNvPicPr/>
          <p:nvPr/>
        </p:nvPicPr>
        <p:blipFill>
          <a:blip r:embed="rId2"/>
          <a:srcRect l="962" t="1311" r="18269" b="3610"/>
          <a:stretch>
            <a:fillRect/>
          </a:stretch>
        </p:blipFill>
        <p:spPr bwMode="auto">
          <a:xfrm>
            <a:off x="1428728" y="1082258"/>
            <a:ext cx="5743437" cy="4965742"/>
          </a:xfrm>
          <a:prstGeom prst="rect">
            <a:avLst/>
          </a:prstGeom>
          <a:noFill/>
          <a:ln w="9525">
            <a:noFill/>
            <a:miter lim="800000"/>
            <a:headEnd/>
            <a:tailEnd/>
          </a:ln>
        </p:spPr>
      </p:pic>
      <p:sp>
        <p:nvSpPr>
          <p:cNvPr id="12" name="Rectangle 11"/>
          <p:cNvSpPr/>
          <p:nvPr/>
        </p:nvSpPr>
        <p:spPr>
          <a:xfrm>
            <a:off x="7152815" y="1103268"/>
            <a:ext cx="1164101" cy="615553"/>
          </a:xfrm>
          <a:prstGeom prst="rect">
            <a:avLst/>
          </a:prstGeom>
        </p:spPr>
        <p:txBody>
          <a:bodyPr wrap="none">
            <a:spAutoFit/>
          </a:bodyPr>
          <a:lstStyle/>
          <a:p>
            <a:r>
              <a:rPr lang="en-GB" altLang="en-US" b="1" dirty="0" smtClean="0">
                <a:solidFill>
                  <a:srgbClr val="FF0000"/>
                </a:solidFill>
                <a:sym typeface="Wingdings" pitchFamily="2" charset="2"/>
              </a:rPr>
              <a:t>Rainfall </a:t>
            </a:r>
          </a:p>
          <a:p>
            <a:r>
              <a:rPr lang="en-GB" sz="1600" dirty="0" smtClean="0">
                <a:sym typeface="Wingdings" pitchFamily="2" charset="2"/>
              </a:rPr>
              <a:t>1961-2000</a:t>
            </a:r>
            <a:endParaRPr lang="en-US" sz="1600" dirty="0"/>
          </a:p>
        </p:txBody>
      </p:sp>
      <p:sp>
        <p:nvSpPr>
          <p:cNvPr id="13" name="Rectangle 12">
            <a:hlinkClick r:id="rId3" action="ppaction://hlinksldjump"/>
          </p:cNvPr>
          <p:cNvSpPr/>
          <p:nvPr/>
        </p:nvSpPr>
        <p:spPr>
          <a:xfrm>
            <a:off x="7152815" y="1725216"/>
            <a:ext cx="2067385" cy="3693319"/>
          </a:xfrm>
          <a:prstGeom prst="rect">
            <a:avLst/>
          </a:prstGeom>
        </p:spPr>
        <p:txBody>
          <a:bodyPr wrap="square">
            <a:spAutoFit/>
          </a:bodyPr>
          <a:lstStyle/>
          <a:p>
            <a:r>
              <a:rPr lang="en-GB" altLang="en-US" sz="1600" b="1" u="sng" dirty="0" smtClean="0">
                <a:solidFill>
                  <a:srgbClr val="FF0000"/>
                </a:solidFill>
                <a:sym typeface="Wingdings" pitchFamily="2" charset="2"/>
                <a:hlinkClick r:id="rId3" action="ppaction://hlinksldjump"/>
              </a:rPr>
              <a:t>GCMs</a:t>
            </a:r>
            <a:endParaRPr lang="en-US" sz="1600" dirty="0" smtClean="0">
              <a:solidFill>
                <a:srgbClr val="FF0000"/>
              </a:solidFill>
            </a:endParaRPr>
          </a:p>
          <a:p>
            <a:r>
              <a:rPr lang="en-GB" altLang="en-US" sz="1600" dirty="0" smtClean="0">
                <a:sym typeface="Wingdings" pitchFamily="2" charset="2"/>
              </a:rPr>
              <a:t>14 – </a:t>
            </a:r>
            <a:r>
              <a:rPr lang="en-US" sz="1600" dirty="0" smtClean="0"/>
              <a:t>CMIP3</a:t>
            </a:r>
          </a:p>
          <a:p>
            <a:r>
              <a:rPr lang="en-US" sz="1600" dirty="0" smtClean="0"/>
              <a:t>  7 </a:t>
            </a:r>
            <a:r>
              <a:rPr lang="en-GB" altLang="en-US" sz="1600" dirty="0" smtClean="0">
                <a:sym typeface="Wingdings" pitchFamily="2" charset="2"/>
              </a:rPr>
              <a:t>– </a:t>
            </a:r>
            <a:r>
              <a:rPr lang="en-US" sz="1600" dirty="0" smtClean="0"/>
              <a:t>CMIP5 </a:t>
            </a:r>
          </a:p>
          <a:p>
            <a:endParaRPr lang="en-GB" altLang="en-US" sz="900" b="1" dirty="0" smtClean="0">
              <a:sym typeface="Wingdings" pitchFamily="2" charset="2"/>
            </a:endParaRPr>
          </a:p>
          <a:p>
            <a:r>
              <a:rPr lang="en-GB" sz="1600" b="1" dirty="0" smtClean="0">
                <a:sym typeface="Wingdings" pitchFamily="2" charset="2"/>
              </a:rPr>
              <a:t>Control/Hist. </a:t>
            </a:r>
            <a:r>
              <a:rPr lang="en-GB" sz="1600" b="1" dirty="0" err="1" smtClean="0">
                <a:sym typeface="Wingdings" pitchFamily="2" charset="2"/>
              </a:rPr>
              <a:t>sim</a:t>
            </a:r>
            <a:endParaRPr lang="en-GB" sz="1600" dirty="0" smtClean="0">
              <a:sym typeface="Wingdings" pitchFamily="2" charset="2"/>
            </a:endParaRPr>
          </a:p>
          <a:p>
            <a:r>
              <a:rPr lang="en-GB" altLang="en-US" sz="1600" dirty="0" smtClean="0">
                <a:sym typeface="Wingdings" pitchFamily="2" charset="2"/>
              </a:rPr>
              <a:t>  20 – </a:t>
            </a:r>
            <a:r>
              <a:rPr lang="en-US" sz="1600" dirty="0" smtClean="0"/>
              <a:t>CMIP3</a:t>
            </a:r>
          </a:p>
          <a:p>
            <a:r>
              <a:rPr lang="en-US" sz="1600" dirty="0" smtClean="0"/>
              <a:t>  17 </a:t>
            </a:r>
            <a:r>
              <a:rPr lang="en-GB" altLang="en-US" sz="1600" dirty="0" smtClean="0">
                <a:sym typeface="Wingdings" pitchFamily="2" charset="2"/>
              </a:rPr>
              <a:t>– </a:t>
            </a:r>
            <a:r>
              <a:rPr lang="en-US" sz="1600" dirty="0" smtClean="0"/>
              <a:t>CMIP5 </a:t>
            </a:r>
          </a:p>
          <a:p>
            <a:r>
              <a:rPr lang="en-GB" sz="1600" dirty="0" smtClean="0">
                <a:sym typeface="Wingdings" pitchFamily="2" charset="2"/>
              </a:rPr>
              <a:t> </a:t>
            </a:r>
            <a:r>
              <a:rPr lang="en-GB" sz="1000" dirty="0" smtClean="0">
                <a:sym typeface="Wingdings" pitchFamily="2" charset="2"/>
              </a:rPr>
              <a:t> </a:t>
            </a:r>
            <a:r>
              <a:rPr lang="en-GB" sz="800" dirty="0" smtClean="0">
                <a:sym typeface="Wingdings" pitchFamily="2" charset="2"/>
              </a:rPr>
              <a:t>    </a:t>
            </a:r>
            <a:endParaRPr lang="en-GB" sz="1000" dirty="0" smtClean="0">
              <a:sym typeface="Wingdings" pitchFamily="2" charset="2"/>
            </a:endParaRPr>
          </a:p>
          <a:p>
            <a:r>
              <a:rPr lang="en-GB" sz="1600" b="1" dirty="0" smtClean="0">
                <a:sym typeface="Wingdings" pitchFamily="2" charset="2"/>
              </a:rPr>
              <a:t>Fut. Projections</a:t>
            </a:r>
          </a:p>
          <a:p>
            <a:r>
              <a:rPr lang="en-GB" altLang="en-US" sz="1600" dirty="0" smtClean="0">
                <a:sym typeface="Wingdings" pitchFamily="2" charset="2"/>
              </a:rPr>
              <a:t>  53 – </a:t>
            </a:r>
            <a:r>
              <a:rPr lang="en-US" sz="1600" dirty="0" smtClean="0"/>
              <a:t>CMIP3</a:t>
            </a:r>
          </a:p>
          <a:p>
            <a:r>
              <a:rPr lang="en-US" sz="1600" dirty="0" smtClean="0"/>
              <a:t>  35 </a:t>
            </a:r>
            <a:r>
              <a:rPr lang="en-GB" altLang="en-US" sz="1600" dirty="0" smtClean="0">
                <a:sym typeface="Wingdings" pitchFamily="2" charset="2"/>
              </a:rPr>
              <a:t>– </a:t>
            </a:r>
            <a:r>
              <a:rPr lang="en-US" sz="1600" dirty="0" smtClean="0"/>
              <a:t>CMIP5 </a:t>
            </a:r>
          </a:p>
          <a:p>
            <a:endParaRPr lang="en-US" sz="900" dirty="0" smtClean="0"/>
          </a:p>
          <a:p>
            <a:r>
              <a:rPr lang="en-US" sz="1600" b="1" dirty="0" smtClean="0">
                <a:sym typeface="Wingdings" pitchFamily="2" charset="2"/>
              </a:rPr>
              <a:t>Horizon</a:t>
            </a:r>
            <a:endParaRPr lang="en-GB" sz="1600" b="1" dirty="0" smtClean="0">
              <a:sym typeface="Wingdings" pitchFamily="2" charset="2"/>
            </a:endParaRPr>
          </a:p>
          <a:p>
            <a:r>
              <a:rPr lang="en-GB" sz="1600" dirty="0" smtClean="0">
                <a:sym typeface="Wingdings" pitchFamily="2" charset="2"/>
              </a:rPr>
              <a:t>  2049-2065 [2050s]</a:t>
            </a:r>
          </a:p>
          <a:p>
            <a:r>
              <a:rPr lang="en-GB" sz="1600" dirty="0" smtClean="0">
                <a:sym typeface="Wingdings" pitchFamily="2" charset="2"/>
              </a:rPr>
              <a:t>  2081-2100 [2090s]</a:t>
            </a:r>
            <a:endParaRPr lang="en-US" sz="1600" dirty="0"/>
          </a:p>
        </p:txBody>
      </p:sp>
      <p:sp>
        <p:nvSpPr>
          <p:cNvPr id="19" name="Rectangle 18"/>
          <p:cNvSpPr/>
          <p:nvPr/>
        </p:nvSpPr>
        <p:spPr>
          <a:xfrm>
            <a:off x="7072330" y="5214950"/>
            <a:ext cx="2210261" cy="800219"/>
          </a:xfrm>
          <a:prstGeom prst="rect">
            <a:avLst/>
          </a:prstGeom>
        </p:spPr>
        <p:txBody>
          <a:bodyPr wrap="square">
            <a:spAutoFit/>
          </a:bodyPr>
          <a:lstStyle/>
          <a:p>
            <a:r>
              <a:rPr lang="en-US" sz="1600" b="1" dirty="0" smtClean="0"/>
              <a:t>Scenarios</a:t>
            </a:r>
          </a:p>
          <a:p>
            <a:r>
              <a:rPr lang="en-US" sz="1600" dirty="0" smtClean="0"/>
              <a:t>    </a:t>
            </a:r>
            <a:r>
              <a:rPr lang="en-US" sz="1400" dirty="0" smtClean="0"/>
              <a:t>B1, A1B, A2 – CMIP3</a:t>
            </a:r>
          </a:p>
          <a:p>
            <a:r>
              <a:rPr lang="en-US" sz="1400" dirty="0" smtClean="0"/>
              <a:t> rcp4.5, 6.0, 8.5 – CMIP5 </a:t>
            </a:r>
          </a:p>
        </p:txBody>
      </p:sp>
      <p:pic>
        <p:nvPicPr>
          <p:cNvPr id="14" name="Picture 13" descr="https://encrypted-tbn1.gstatic.com/images?q=tbn:ANd9GcQgbFtNW2NCqPFOKv8p2PDybehLYs1Pl7zd1zr_vU81UA6Sfm4qdjuxLT4O"/>
          <p:cNvPicPr/>
          <p:nvPr/>
        </p:nvPicPr>
        <p:blipFill>
          <a:blip r:embed="rId4"/>
          <a:srcRect/>
          <a:stretch>
            <a:fillRect/>
          </a:stretch>
        </p:blipFill>
        <p:spPr bwMode="auto">
          <a:xfrm>
            <a:off x="19072" y="-24"/>
            <a:ext cx="1428728" cy="2143140"/>
          </a:xfrm>
          <a:prstGeom prst="rect">
            <a:avLst/>
          </a:prstGeom>
          <a:noFill/>
          <a:ln w="9525">
            <a:noFill/>
            <a:miter lim="800000"/>
            <a:headEnd/>
            <a:tailEnd/>
          </a:ln>
        </p:spPr>
      </p:pic>
      <p:pic>
        <p:nvPicPr>
          <p:cNvPr id="15" name="Picture 14" descr="http://static6.businessinsider.com/image/4e488ea169beddb83e00004d-1200/dont-believe-us-that-climate-change-is-real.jpg"/>
          <p:cNvPicPr/>
          <p:nvPr/>
        </p:nvPicPr>
        <p:blipFill>
          <a:blip r:embed="rId5"/>
          <a:srcRect l="25750" r="24250"/>
          <a:stretch>
            <a:fillRect/>
          </a:stretch>
        </p:blipFill>
        <p:spPr bwMode="auto">
          <a:xfrm>
            <a:off x="0" y="3571876"/>
            <a:ext cx="1447800" cy="2786082"/>
          </a:xfrm>
          <a:prstGeom prst="rect">
            <a:avLst/>
          </a:prstGeom>
          <a:noFill/>
          <a:ln w="9525">
            <a:noFill/>
            <a:miter lim="800000"/>
            <a:headEnd/>
            <a:tailEnd/>
          </a:ln>
        </p:spPr>
      </p:pic>
      <p:sp>
        <p:nvSpPr>
          <p:cNvPr id="17" name="Rectangle 16"/>
          <p:cNvSpPr/>
          <p:nvPr/>
        </p:nvSpPr>
        <p:spPr>
          <a:xfrm>
            <a:off x="-32" y="2382560"/>
            <a:ext cx="1571636" cy="1046440"/>
          </a:xfrm>
          <a:prstGeom prst="rect">
            <a:avLst/>
          </a:prstGeom>
        </p:spPr>
        <p:txBody>
          <a:bodyPr wrap="square">
            <a:spAutoFit/>
          </a:bodyPr>
          <a:lstStyle/>
          <a:p>
            <a:r>
              <a:rPr lang="en-US" sz="1600" dirty="0" smtClean="0">
                <a:latin typeface="Times New Roman" pitchFamily="18" charset="0"/>
                <a:cs typeface="Times New Roman" pitchFamily="18" charset="0"/>
              </a:rPr>
              <a:t>Scenarios</a:t>
            </a:r>
          </a:p>
          <a:p>
            <a:r>
              <a:rPr lang="en-US" sz="1200" dirty="0" smtClean="0">
                <a:latin typeface="Times New Roman" pitchFamily="18" charset="0"/>
                <a:cs typeface="Times New Roman" pitchFamily="18" charset="0"/>
              </a:rPr>
              <a:t>B1</a:t>
            </a:r>
            <a:r>
              <a:rPr lang="en-US" sz="1600" dirty="0" smtClean="0">
                <a:latin typeface="Times New Roman" pitchFamily="18" charset="0"/>
                <a:cs typeface="Times New Roman" pitchFamily="18" charset="0"/>
              </a:rPr>
              <a:t>-</a:t>
            </a:r>
            <a:r>
              <a:rPr lang="en-US" sz="1200" dirty="0" smtClean="0">
                <a:latin typeface="Times New Roman" pitchFamily="18" charset="0"/>
                <a:cs typeface="Times New Roman" pitchFamily="18" charset="0"/>
              </a:rPr>
              <a:t>550ppm of CO</a:t>
            </a:r>
            <a:r>
              <a:rPr lang="en-US" sz="1200" baseline="-25000" dirty="0" smtClean="0">
                <a:latin typeface="Times New Roman" pitchFamily="18" charset="0"/>
                <a:cs typeface="Times New Roman" pitchFamily="18" charset="0"/>
              </a:rPr>
              <a:t>2</a:t>
            </a:r>
            <a:endParaRPr lang="en-US" sz="1400" baseline="-25000" dirty="0" smtClean="0">
              <a:latin typeface="Times New Roman" pitchFamily="18" charset="0"/>
              <a:cs typeface="Times New Roman" pitchFamily="18" charset="0"/>
            </a:endParaRPr>
          </a:p>
          <a:p>
            <a:r>
              <a:rPr lang="en-US" sz="1200" dirty="0" smtClean="0">
                <a:latin typeface="Times New Roman" pitchFamily="18" charset="0"/>
                <a:cs typeface="Times New Roman" pitchFamily="18" charset="0"/>
              </a:rPr>
              <a:t>A1B</a:t>
            </a:r>
            <a:r>
              <a:rPr lang="en-US" sz="1400" dirty="0" smtClean="0">
                <a:latin typeface="Times New Roman" pitchFamily="18" charset="0"/>
                <a:cs typeface="Times New Roman" pitchFamily="18" charset="0"/>
              </a:rPr>
              <a:t>-</a:t>
            </a:r>
            <a:r>
              <a:rPr lang="en-US" sz="1200" dirty="0" smtClean="0">
                <a:latin typeface="Times New Roman" pitchFamily="18" charset="0"/>
                <a:cs typeface="Times New Roman" pitchFamily="18" charset="0"/>
              </a:rPr>
              <a:t>720ppm of CO</a:t>
            </a:r>
            <a:r>
              <a:rPr lang="en-US" sz="1200" baseline="-25000" dirty="0" smtClean="0">
                <a:latin typeface="Times New Roman" pitchFamily="18" charset="0"/>
                <a:cs typeface="Times New Roman" pitchFamily="18" charset="0"/>
              </a:rPr>
              <a:t>2</a:t>
            </a:r>
          </a:p>
          <a:p>
            <a:r>
              <a:rPr lang="en-US" sz="1200" dirty="0" smtClean="0">
                <a:latin typeface="Times New Roman" pitchFamily="18" charset="0"/>
                <a:cs typeface="Times New Roman" pitchFamily="18" charset="0"/>
              </a:rPr>
              <a:t>A2</a:t>
            </a:r>
            <a:r>
              <a:rPr lang="en-US" sz="1400" dirty="0" smtClean="0">
                <a:latin typeface="Times New Roman" pitchFamily="18" charset="0"/>
                <a:cs typeface="Times New Roman" pitchFamily="18" charset="0"/>
              </a:rPr>
              <a:t>-</a:t>
            </a:r>
            <a:r>
              <a:rPr lang="en-US" sz="1200" dirty="0" smtClean="0">
                <a:latin typeface="Times New Roman" pitchFamily="18" charset="0"/>
                <a:cs typeface="Times New Roman" pitchFamily="18" charset="0"/>
              </a:rPr>
              <a:t>850ppm of CO</a:t>
            </a:r>
            <a:r>
              <a:rPr lang="en-US" sz="1200" baseline="-25000" dirty="0" smtClean="0">
                <a:latin typeface="Times New Roman" pitchFamily="18" charset="0"/>
                <a:cs typeface="Times New Roman" pitchFamily="18" charset="0"/>
              </a:rPr>
              <a:t>2</a:t>
            </a:r>
            <a:endParaRPr lang="en-US" sz="1200" baseline="-25000" dirty="0">
              <a:latin typeface="Times New Roman" pitchFamily="18" charset="0"/>
              <a:cs typeface="Times New Roman" pitchFamily="18" charset="0"/>
            </a:endParaRPr>
          </a:p>
        </p:txBody>
      </p:sp>
      <p:sp>
        <p:nvSpPr>
          <p:cNvPr id="16" name="Rectangle 9"/>
          <p:cNvSpPr>
            <a:spLocks noChangeArrowheads="1"/>
          </p:cNvSpPr>
          <p:nvPr/>
        </p:nvSpPr>
        <p:spPr bwMode="auto">
          <a:xfrm>
            <a:off x="-32" y="-24"/>
            <a:ext cx="1447800" cy="6357982"/>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pic>
        <p:nvPicPr>
          <p:cNvPr id="18" name="Picture 17"/>
          <p:cNvPicPr/>
          <p:nvPr/>
        </p:nvPicPr>
        <p:blipFill>
          <a:blip r:embed="rId6"/>
          <a:srcRect l="11556" t="13973" r="73036" b="73380"/>
          <a:stretch>
            <a:fillRect/>
          </a:stretch>
        </p:blipFill>
        <p:spPr bwMode="auto">
          <a:xfrm>
            <a:off x="6858016" y="0"/>
            <a:ext cx="2285984" cy="571480"/>
          </a:xfrm>
          <a:prstGeom prst="rect">
            <a:avLst/>
          </a:prstGeom>
          <a:noFill/>
          <a:ln w="9525">
            <a:noFill/>
            <a:miter lim="800000"/>
            <a:headEnd/>
            <a:tailEnd/>
          </a:ln>
        </p:spPr>
      </p:pic>
      <p:sp>
        <p:nvSpPr>
          <p:cNvPr id="20" name="Rectangle 19"/>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4</a:t>
            </a:fld>
            <a:endParaRPr lang="nl-BE" sz="1100" dirty="0"/>
          </a:p>
        </p:txBody>
      </p:sp>
      <p:pic>
        <p:nvPicPr>
          <p:cNvPr id="15" name="Picture 14" descr="http://www.isobudgets.com/wp-content/uploads/2013/09/uncertainty-ahead-sign.jpg"/>
          <p:cNvPicPr/>
          <p:nvPr/>
        </p:nvPicPr>
        <p:blipFill>
          <a:blip r:embed="rId2"/>
          <a:srcRect l="41810" r="7112"/>
          <a:stretch>
            <a:fillRect/>
          </a:stretch>
        </p:blipFill>
        <p:spPr bwMode="auto">
          <a:xfrm>
            <a:off x="0" y="-24"/>
            <a:ext cx="1447800" cy="2057400"/>
          </a:xfrm>
          <a:prstGeom prst="rect">
            <a:avLst/>
          </a:prstGeom>
          <a:noFill/>
        </p:spPr>
      </p:pic>
      <p:pic>
        <p:nvPicPr>
          <p:cNvPr id="16" name="Picture 15" descr="http://www.npl.co.uk/upload/img/ruler.jpg"/>
          <p:cNvPicPr/>
          <p:nvPr/>
        </p:nvPicPr>
        <p:blipFill>
          <a:blip r:embed="rId3"/>
          <a:srcRect l="18800" r="14000"/>
          <a:stretch>
            <a:fillRect/>
          </a:stretch>
        </p:blipFill>
        <p:spPr bwMode="auto">
          <a:xfrm>
            <a:off x="0" y="2143116"/>
            <a:ext cx="1447800" cy="2452672"/>
          </a:xfrm>
          <a:prstGeom prst="rect">
            <a:avLst/>
          </a:prstGeom>
          <a:noFill/>
          <a:ln w="9525">
            <a:noFill/>
            <a:miter lim="800000"/>
            <a:headEnd/>
            <a:tailEnd/>
          </a:ln>
        </p:spPr>
      </p:pic>
      <p:pic>
        <p:nvPicPr>
          <p:cNvPr id="17" name="Picture 16" descr="http://image.wistatutor.com/content/feed/tvcs/length20of20a20beetle.JPG"/>
          <p:cNvPicPr/>
          <p:nvPr/>
        </p:nvPicPr>
        <p:blipFill>
          <a:blip r:embed="rId4"/>
          <a:srcRect/>
          <a:stretch>
            <a:fillRect/>
          </a:stretch>
        </p:blipFill>
        <p:spPr bwMode="auto">
          <a:xfrm>
            <a:off x="0" y="4576738"/>
            <a:ext cx="1447800" cy="1752600"/>
          </a:xfrm>
          <a:prstGeom prst="rect">
            <a:avLst/>
          </a:prstGeom>
          <a:noFill/>
          <a:ln w="9525">
            <a:noFill/>
            <a:miter lim="800000"/>
            <a:headEnd/>
            <a:tailEnd/>
          </a:ln>
        </p:spPr>
      </p:pic>
      <p:sp>
        <p:nvSpPr>
          <p:cNvPr id="18" name="Rectangle 9"/>
          <p:cNvSpPr>
            <a:spLocks noChangeArrowheads="1"/>
          </p:cNvSpPr>
          <p:nvPr/>
        </p:nvSpPr>
        <p:spPr bwMode="auto">
          <a:xfrm>
            <a:off x="0" y="-24"/>
            <a:ext cx="1447800"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19" name="Rectangle 8"/>
          <p:cNvSpPr>
            <a:spLocks noChangeArrowheads="1"/>
          </p:cNvSpPr>
          <p:nvPr/>
        </p:nvSpPr>
        <p:spPr bwMode="auto">
          <a:xfrm>
            <a:off x="2428860" y="1295400"/>
            <a:ext cx="5786478" cy="44012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250000"/>
              </a:lnSpc>
              <a:spcBef>
                <a:spcPct val="0"/>
              </a:spcBef>
              <a:defRPr/>
            </a:pPr>
            <a:endParaRPr lang="en-GB" altLang="en-US" sz="1600" dirty="0" smtClean="0">
              <a:solidFill>
                <a:schemeClr val="accent6"/>
              </a:solidFill>
            </a:endParaRPr>
          </a:p>
          <a:p>
            <a:pPr eaLnBrk="1" hangingPunct="1">
              <a:lnSpc>
                <a:spcPct val="250000"/>
              </a:lnSpc>
              <a:spcBef>
                <a:spcPct val="0"/>
              </a:spcBef>
              <a:buFont typeface="Wingdings" pitchFamily="2" charset="2"/>
              <a:buChar char="à"/>
              <a:defRPr/>
            </a:pPr>
            <a:r>
              <a:rPr lang="en-GB" altLang="en-US" sz="1600" b="1" dirty="0" smtClean="0">
                <a:sym typeface="Wingdings" pitchFamily="2" charset="2"/>
              </a:rPr>
              <a:t>Sampling extremes</a:t>
            </a:r>
            <a:endParaRPr lang="en-GB" altLang="en-US" sz="1600" dirty="0" smtClean="0">
              <a:sym typeface="Wingdings" pitchFamily="2" charset="2"/>
            </a:endParaRPr>
          </a:p>
          <a:p>
            <a:pPr eaLnBrk="1" hangingPunct="1">
              <a:lnSpc>
                <a:spcPct val="250000"/>
              </a:lnSpc>
              <a:spcBef>
                <a:spcPct val="0"/>
              </a:spcBef>
              <a:defRPr/>
            </a:pPr>
            <a:endParaRPr lang="en-GB" altLang="en-US" sz="1600" dirty="0" smtClean="0">
              <a:sym typeface="Wingdings" pitchFamily="2" charset="2"/>
            </a:endParaRPr>
          </a:p>
          <a:p>
            <a:pPr eaLnBrk="1" hangingPunct="1">
              <a:lnSpc>
                <a:spcPct val="250000"/>
              </a:lnSpc>
              <a:spcBef>
                <a:spcPct val="0"/>
              </a:spcBef>
              <a:buFont typeface="Wingdings" pitchFamily="2" charset="2"/>
              <a:buChar char="à"/>
              <a:defRPr/>
            </a:pPr>
            <a:r>
              <a:rPr lang="en-GB" altLang="en-US" sz="1600" b="1" dirty="0" smtClean="0"/>
              <a:t>Inter-GCM differences </a:t>
            </a:r>
            <a:r>
              <a:rPr lang="en-GB" altLang="en-US" sz="1600" dirty="0" smtClean="0"/>
              <a:t>   </a:t>
            </a:r>
          </a:p>
          <a:p>
            <a:pPr eaLnBrk="1" hangingPunct="1">
              <a:lnSpc>
                <a:spcPct val="250000"/>
              </a:lnSpc>
              <a:spcBef>
                <a:spcPct val="0"/>
              </a:spcBef>
              <a:buFont typeface="Wingdings" pitchFamily="2" charset="2"/>
              <a:buChar char="à"/>
              <a:defRPr/>
            </a:pPr>
            <a:endParaRPr lang="en-GB" altLang="en-US" sz="1600" dirty="0" smtClean="0"/>
          </a:p>
          <a:p>
            <a:pPr eaLnBrk="1" hangingPunct="1">
              <a:lnSpc>
                <a:spcPct val="250000"/>
              </a:lnSpc>
              <a:spcBef>
                <a:spcPct val="0"/>
              </a:spcBef>
              <a:buFont typeface="Wingdings" pitchFamily="2" charset="2"/>
              <a:buChar char="à"/>
              <a:defRPr/>
            </a:pPr>
            <a:r>
              <a:rPr lang="en-GB" altLang="en-US" sz="1600" b="1" dirty="0" smtClean="0"/>
              <a:t>Difference between statistical downscaling methods</a:t>
            </a:r>
          </a:p>
          <a:p>
            <a:pPr eaLnBrk="1" hangingPunct="1">
              <a:lnSpc>
                <a:spcPct val="250000"/>
              </a:lnSpc>
              <a:spcBef>
                <a:spcPct val="0"/>
              </a:spcBef>
              <a:defRPr/>
            </a:pPr>
            <a:endParaRPr lang="en-GB" altLang="en-US" sz="1600" b="1" dirty="0" smtClean="0"/>
          </a:p>
        </p:txBody>
      </p:sp>
      <p:sp>
        <p:nvSpPr>
          <p:cNvPr id="9" name="TextBox 8"/>
          <p:cNvSpPr txBox="1"/>
          <p:nvPr/>
        </p:nvSpPr>
        <p:spPr>
          <a:xfrm>
            <a:off x="1643042" y="571480"/>
            <a:ext cx="7230959"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Sources of uncertainty</a:t>
            </a:r>
            <a:endParaRPr lang="en-US" sz="2400" b="1" dirty="0">
              <a:solidFill>
                <a:srgbClr val="00407A"/>
              </a:solidFill>
            </a:endParaRPr>
          </a:p>
        </p:txBody>
      </p:sp>
      <p:sp>
        <p:nvSpPr>
          <p:cNvPr id="10" name="Rectangle 9"/>
          <p:cNvSpPr/>
          <p:nvPr/>
        </p:nvSpPr>
        <p:spPr>
          <a:xfrm>
            <a:off x="1785918" y="1295400"/>
            <a:ext cx="1697901" cy="369332"/>
          </a:xfrm>
          <a:prstGeom prst="rect">
            <a:avLst/>
          </a:prstGeom>
        </p:spPr>
        <p:txBody>
          <a:bodyPr wrap="none">
            <a:spAutoFit/>
          </a:bodyPr>
          <a:lstStyle/>
          <a:p>
            <a:r>
              <a:rPr lang="en-GB" altLang="en-US" b="1" dirty="0" smtClean="0">
                <a:sym typeface="Wingdings" pitchFamily="2" charset="2"/>
              </a:rPr>
              <a:t>Those due to:</a:t>
            </a:r>
            <a:endParaRPr lang="en-US" b="1" dirty="0"/>
          </a:p>
        </p:txBody>
      </p:sp>
      <p:pic>
        <p:nvPicPr>
          <p:cNvPr id="11" name="Picture 10"/>
          <p:cNvPicPr/>
          <p:nvPr/>
        </p:nvPicPr>
        <p:blipFill>
          <a:blip r:embed="rId5"/>
          <a:srcRect l="11556" t="13973" r="73036" b="73380"/>
          <a:stretch>
            <a:fillRect/>
          </a:stretch>
        </p:blipFill>
        <p:spPr bwMode="auto">
          <a:xfrm>
            <a:off x="6858016" y="0"/>
            <a:ext cx="2285984" cy="571480"/>
          </a:xfrm>
          <a:prstGeom prst="rect">
            <a:avLst/>
          </a:prstGeom>
          <a:noFill/>
          <a:ln w="9525">
            <a:noFill/>
            <a:miter lim="800000"/>
            <a:headEnd/>
            <a:tailEnd/>
          </a:ln>
        </p:spPr>
      </p:pic>
      <p:sp>
        <p:nvSpPr>
          <p:cNvPr id="12" name="Rectangle 11"/>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5</a:t>
            </a:fld>
            <a:endParaRPr lang="nl-BE" sz="1100" dirty="0"/>
          </a:p>
        </p:txBody>
      </p:sp>
      <p:pic>
        <p:nvPicPr>
          <p:cNvPr id="15" name="Picture 14" descr="http://www.isobudgets.com/wp-content/uploads/2013/09/uncertainty-ahead-sign.jpg"/>
          <p:cNvPicPr/>
          <p:nvPr/>
        </p:nvPicPr>
        <p:blipFill>
          <a:blip r:embed="rId2"/>
          <a:srcRect l="41810" r="7112"/>
          <a:stretch>
            <a:fillRect/>
          </a:stretch>
        </p:blipFill>
        <p:spPr bwMode="auto">
          <a:xfrm>
            <a:off x="0" y="-24"/>
            <a:ext cx="1447800" cy="2057400"/>
          </a:xfrm>
          <a:prstGeom prst="rect">
            <a:avLst/>
          </a:prstGeom>
          <a:noFill/>
        </p:spPr>
      </p:pic>
      <p:pic>
        <p:nvPicPr>
          <p:cNvPr id="16" name="Picture 15" descr="http://www.npl.co.uk/upload/img/ruler.jpg"/>
          <p:cNvPicPr/>
          <p:nvPr/>
        </p:nvPicPr>
        <p:blipFill>
          <a:blip r:embed="rId3"/>
          <a:srcRect l="18800" r="14000"/>
          <a:stretch>
            <a:fillRect/>
          </a:stretch>
        </p:blipFill>
        <p:spPr bwMode="auto">
          <a:xfrm>
            <a:off x="0" y="2143116"/>
            <a:ext cx="1447800" cy="2452672"/>
          </a:xfrm>
          <a:prstGeom prst="rect">
            <a:avLst/>
          </a:prstGeom>
          <a:noFill/>
          <a:ln w="9525">
            <a:noFill/>
            <a:miter lim="800000"/>
            <a:headEnd/>
            <a:tailEnd/>
          </a:ln>
        </p:spPr>
      </p:pic>
      <p:pic>
        <p:nvPicPr>
          <p:cNvPr id="17" name="Picture 16" descr="http://image.wistatutor.com/content/feed/tvcs/length20of20a20beetle.JPG"/>
          <p:cNvPicPr/>
          <p:nvPr/>
        </p:nvPicPr>
        <p:blipFill>
          <a:blip r:embed="rId4"/>
          <a:srcRect/>
          <a:stretch>
            <a:fillRect/>
          </a:stretch>
        </p:blipFill>
        <p:spPr bwMode="auto">
          <a:xfrm>
            <a:off x="0" y="4576738"/>
            <a:ext cx="1447800" cy="1752600"/>
          </a:xfrm>
          <a:prstGeom prst="rect">
            <a:avLst/>
          </a:prstGeom>
          <a:noFill/>
          <a:ln w="9525">
            <a:noFill/>
            <a:miter lim="800000"/>
            <a:headEnd/>
            <a:tailEnd/>
          </a:ln>
        </p:spPr>
      </p:pic>
      <p:sp>
        <p:nvSpPr>
          <p:cNvPr id="18" name="Rectangle 9"/>
          <p:cNvSpPr>
            <a:spLocks noChangeArrowheads="1"/>
          </p:cNvSpPr>
          <p:nvPr/>
        </p:nvSpPr>
        <p:spPr bwMode="auto">
          <a:xfrm>
            <a:off x="0" y="-24"/>
            <a:ext cx="1447800"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19" name="Rectangle 8"/>
          <p:cNvSpPr>
            <a:spLocks noChangeArrowheads="1"/>
          </p:cNvSpPr>
          <p:nvPr/>
        </p:nvSpPr>
        <p:spPr bwMode="auto">
          <a:xfrm>
            <a:off x="1524000" y="1295400"/>
            <a:ext cx="7620000" cy="45735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b="1" dirty="0" smtClean="0"/>
              <a:t>Data limitation: </a:t>
            </a:r>
            <a:r>
              <a:rPr lang="en-GB" altLang="en-US" sz="1600" b="1" dirty="0" smtClean="0">
                <a:solidFill>
                  <a:schemeClr val="accent6"/>
                </a:solidFill>
              </a:rPr>
              <a:t>sampling extremes</a:t>
            </a:r>
          </a:p>
          <a:p>
            <a:pPr eaLnBrk="1" hangingPunct="1">
              <a:lnSpc>
                <a:spcPct val="130000"/>
              </a:lnSpc>
              <a:spcBef>
                <a:spcPct val="0"/>
              </a:spcBef>
              <a:defRPr/>
            </a:pPr>
            <a:endParaRPr lang="en-GB" altLang="en-US" sz="1600" dirty="0" smtClean="0">
              <a:solidFill>
                <a:schemeClr val="accent6"/>
              </a:solidFill>
            </a:endParaRPr>
          </a:p>
          <a:p>
            <a:pPr eaLnBrk="1" hangingPunct="1">
              <a:lnSpc>
                <a:spcPct val="130000"/>
              </a:lnSpc>
              <a:spcBef>
                <a:spcPct val="0"/>
              </a:spcBef>
              <a:buFont typeface="Wingdings" pitchFamily="2" charset="2"/>
              <a:buChar char="à"/>
              <a:defRPr/>
            </a:pPr>
            <a:r>
              <a:rPr lang="en-GB" altLang="en-US" sz="1600" b="1" dirty="0" smtClean="0">
                <a:sym typeface="Wingdings" pitchFamily="2" charset="2"/>
              </a:rPr>
              <a:t>Risk based applications:</a:t>
            </a:r>
            <a:r>
              <a:rPr lang="en-GB" altLang="en-US" sz="1600" dirty="0" smtClean="0">
                <a:sym typeface="Wingdings" pitchFamily="2" charset="2"/>
              </a:rPr>
              <a:t> - detailed representation - rainfall </a:t>
            </a:r>
          </a:p>
          <a:p>
            <a:pPr eaLnBrk="1" hangingPunct="1">
              <a:lnSpc>
                <a:spcPct val="130000"/>
              </a:lnSpc>
              <a:spcBef>
                <a:spcPct val="0"/>
              </a:spcBef>
              <a:defRPr/>
            </a:pPr>
            <a:endParaRPr lang="en-GB" altLang="en-US" sz="1600" dirty="0" smtClean="0">
              <a:sym typeface="Wingdings" pitchFamily="2" charset="2"/>
            </a:endParaRPr>
          </a:p>
          <a:p>
            <a:pPr eaLnBrk="1" hangingPunct="1">
              <a:lnSpc>
                <a:spcPct val="130000"/>
              </a:lnSpc>
              <a:spcBef>
                <a:spcPct val="0"/>
              </a:spcBef>
              <a:defRPr/>
            </a:pPr>
            <a:endParaRPr lang="en-GB" altLang="en-US" sz="1600" dirty="0" smtClean="0">
              <a:sym typeface="Wingdings" pitchFamily="2" charset="2"/>
            </a:endParaRPr>
          </a:p>
          <a:p>
            <a:pPr eaLnBrk="1" hangingPunct="1">
              <a:lnSpc>
                <a:spcPct val="130000"/>
              </a:lnSpc>
              <a:spcBef>
                <a:spcPct val="0"/>
              </a:spcBef>
              <a:buFont typeface="Wingdings" pitchFamily="2" charset="2"/>
              <a:buChar char="à"/>
              <a:defRPr/>
            </a:pPr>
            <a:r>
              <a:rPr lang="en-GB" altLang="en-US" sz="1600" b="1" dirty="0" smtClean="0"/>
              <a:t>Planning, Design &amp; Operation: </a:t>
            </a:r>
            <a:r>
              <a:rPr lang="en-GB" altLang="en-US" sz="1600" dirty="0" smtClean="0"/>
              <a:t>accurate descriptive study - extremes &amp;    </a:t>
            </a:r>
          </a:p>
          <a:p>
            <a:pPr eaLnBrk="1" hangingPunct="1">
              <a:lnSpc>
                <a:spcPct val="130000"/>
              </a:lnSpc>
              <a:spcBef>
                <a:spcPct val="0"/>
              </a:spcBef>
              <a:defRPr/>
            </a:pPr>
            <a:r>
              <a:rPr lang="en-GB" altLang="en-US" sz="1600" dirty="0" smtClean="0"/>
              <a:t>                                                           recurrence rates  - </a:t>
            </a:r>
            <a:r>
              <a:rPr lang="en-GB" altLang="en-US" sz="1600" b="1" dirty="0" smtClean="0">
                <a:solidFill>
                  <a:schemeClr val="accent6"/>
                </a:solidFill>
              </a:rPr>
              <a:t>long-term series</a:t>
            </a:r>
            <a:endParaRPr lang="en-GB" altLang="en-US" sz="1600" dirty="0" smtClean="0"/>
          </a:p>
          <a:p>
            <a:pPr eaLnBrk="1" hangingPunct="1">
              <a:lnSpc>
                <a:spcPct val="130000"/>
              </a:lnSpc>
              <a:spcBef>
                <a:spcPct val="0"/>
              </a:spcBef>
              <a:buFont typeface="Wingdings" pitchFamily="2" charset="2"/>
              <a:buChar char="à"/>
              <a:defRPr/>
            </a:pPr>
            <a:endParaRPr lang="en-GB" altLang="en-US" sz="1600" dirty="0" smtClean="0"/>
          </a:p>
          <a:p>
            <a:pPr eaLnBrk="1" hangingPunct="1">
              <a:lnSpc>
                <a:spcPct val="130000"/>
              </a:lnSpc>
              <a:spcBef>
                <a:spcPct val="0"/>
              </a:spcBef>
              <a:buFont typeface="Wingdings" pitchFamily="2" charset="2"/>
              <a:buChar char="à"/>
              <a:defRPr/>
            </a:pPr>
            <a:endParaRPr lang="en-GB" altLang="en-US" sz="1600" dirty="0" smtClean="0"/>
          </a:p>
          <a:p>
            <a:pPr eaLnBrk="1" hangingPunct="1">
              <a:lnSpc>
                <a:spcPct val="130000"/>
              </a:lnSpc>
              <a:spcBef>
                <a:spcPct val="0"/>
              </a:spcBef>
              <a:buFont typeface="Wingdings" pitchFamily="2" charset="2"/>
              <a:buChar char="à"/>
              <a:defRPr/>
            </a:pPr>
            <a:r>
              <a:rPr lang="en-GB" altLang="en-US" sz="1600" b="1" dirty="0" smtClean="0"/>
              <a:t>Extreme value analysis:</a:t>
            </a:r>
            <a:r>
              <a:rPr lang="en-GB" altLang="en-US" sz="1600" dirty="0" smtClean="0"/>
              <a:t> Data scarce area - short-term series –</a:t>
            </a:r>
            <a:r>
              <a:rPr lang="en-GB" altLang="en-US" sz="1600" b="1" dirty="0" smtClean="0">
                <a:solidFill>
                  <a:schemeClr val="accent6"/>
                </a:solidFill>
              </a:rPr>
              <a:t>extrapolation</a:t>
            </a:r>
          </a:p>
          <a:p>
            <a:pPr eaLnBrk="1" hangingPunct="1">
              <a:lnSpc>
                <a:spcPct val="130000"/>
              </a:lnSpc>
              <a:spcBef>
                <a:spcPct val="0"/>
              </a:spcBef>
              <a:defRPr/>
            </a:pPr>
            <a:endParaRPr lang="en-GB" altLang="en-US" sz="1600" b="1" dirty="0" smtClean="0"/>
          </a:p>
          <a:p>
            <a:pPr eaLnBrk="1" hangingPunct="1">
              <a:lnSpc>
                <a:spcPct val="130000"/>
              </a:lnSpc>
              <a:spcBef>
                <a:spcPct val="0"/>
              </a:spcBef>
              <a:defRPr/>
            </a:pPr>
            <a:endParaRPr lang="en-GB" altLang="en-US" sz="1600" b="1" dirty="0" smtClean="0"/>
          </a:p>
          <a:p>
            <a:pPr eaLnBrk="1" hangingPunct="1">
              <a:lnSpc>
                <a:spcPct val="130000"/>
              </a:lnSpc>
              <a:spcBef>
                <a:spcPct val="0"/>
              </a:spcBef>
              <a:buFont typeface="Wingdings" pitchFamily="2" charset="2"/>
              <a:buChar char="à"/>
              <a:defRPr/>
            </a:pPr>
            <a:r>
              <a:rPr lang="en-GB" altLang="en-US" sz="1600" b="1" dirty="0" smtClean="0"/>
              <a:t>Predictive uncertainty: </a:t>
            </a:r>
            <a:r>
              <a:rPr lang="en-GB" altLang="en-US" sz="1600" dirty="0" smtClean="0"/>
              <a:t>- large - </a:t>
            </a:r>
            <a:r>
              <a:rPr lang="en-GB" altLang="en-US" sz="1600" b="1" dirty="0" smtClean="0">
                <a:solidFill>
                  <a:schemeClr val="accent6"/>
                </a:solidFill>
              </a:rPr>
              <a:t> important to quantify for decision making</a:t>
            </a:r>
          </a:p>
          <a:p>
            <a:pPr eaLnBrk="1" hangingPunct="1">
              <a:lnSpc>
                <a:spcPct val="130000"/>
              </a:lnSpc>
              <a:spcBef>
                <a:spcPct val="0"/>
              </a:spcBef>
              <a:buFont typeface="Wingdings" pitchFamily="2" charset="2"/>
              <a:buChar char="à"/>
              <a:defRPr/>
            </a:pPr>
            <a:endParaRPr lang="en-GB" altLang="en-US" sz="1600" dirty="0" smtClean="0"/>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Uncertainty – sampling of extremes</a:t>
            </a:r>
            <a:endParaRPr lang="en-US" sz="2400" b="1" dirty="0">
              <a:solidFill>
                <a:srgbClr val="00407A"/>
              </a:solidFill>
            </a:endParaRPr>
          </a:p>
        </p:txBody>
      </p:sp>
      <p:pic>
        <p:nvPicPr>
          <p:cNvPr id="10" name="Picture 9"/>
          <p:cNvPicPr/>
          <p:nvPr/>
        </p:nvPicPr>
        <p:blipFill>
          <a:blip r:embed="rId5"/>
          <a:srcRect l="11556" t="13973" r="73036" b="73380"/>
          <a:stretch>
            <a:fillRect/>
          </a:stretch>
        </p:blipFill>
        <p:spPr bwMode="auto">
          <a:xfrm>
            <a:off x="6858016" y="0"/>
            <a:ext cx="2285984" cy="571480"/>
          </a:xfrm>
          <a:prstGeom prst="rect">
            <a:avLst/>
          </a:prstGeom>
          <a:noFill/>
          <a:ln w="9525">
            <a:noFill/>
            <a:miter lim="800000"/>
            <a:headEnd/>
            <a:tailEnd/>
          </a:ln>
        </p:spPr>
      </p:pic>
      <p:sp>
        <p:nvSpPr>
          <p:cNvPr id="11" name="Rectangle 10"/>
          <p:cNvSpPr/>
          <p:nvPr/>
        </p:nvSpPr>
        <p:spPr>
          <a:xfrm>
            <a:off x="99835" y="6572272"/>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6</a:t>
            </a:fld>
            <a:endParaRPr lang="nl-BE" sz="1100" dirty="0"/>
          </a:p>
        </p:txBody>
      </p:sp>
      <p:pic>
        <p:nvPicPr>
          <p:cNvPr id="15" name="Picture 14" descr="http://www.isobudgets.com/wp-content/uploads/2013/09/uncertainty-ahead-sign.jpg"/>
          <p:cNvPicPr/>
          <p:nvPr/>
        </p:nvPicPr>
        <p:blipFill>
          <a:blip r:embed="rId2"/>
          <a:srcRect l="41810" r="7112"/>
          <a:stretch>
            <a:fillRect/>
          </a:stretch>
        </p:blipFill>
        <p:spPr bwMode="auto">
          <a:xfrm>
            <a:off x="0" y="-24"/>
            <a:ext cx="1447800" cy="2057400"/>
          </a:xfrm>
          <a:prstGeom prst="rect">
            <a:avLst/>
          </a:prstGeom>
          <a:noFill/>
        </p:spPr>
      </p:pic>
      <p:sp>
        <p:nvSpPr>
          <p:cNvPr id="19" name="Rectangle 8">
            <a:hlinkClick r:id="rId3" action="ppaction://hlinksldjump"/>
          </p:cNvPr>
          <p:cNvSpPr>
            <a:spLocks noChangeArrowheads="1"/>
          </p:cNvSpPr>
          <p:nvPr/>
        </p:nvSpPr>
        <p:spPr bwMode="auto">
          <a:xfrm>
            <a:off x="1524000" y="1295400"/>
            <a:ext cx="762000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u="sng" dirty="0" smtClean="0">
                <a:sym typeface="Wingdings" pitchFamily="2" charset="2"/>
              </a:rPr>
              <a:t>Extract independent extremes </a:t>
            </a:r>
            <a:r>
              <a:rPr lang="en-GB" altLang="en-US" sz="1600" dirty="0" smtClean="0">
                <a:sym typeface="Wingdings" pitchFamily="2" charset="2"/>
              </a:rPr>
              <a:t>– AMS/PDS</a:t>
            </a:r>
            <a:endParaRPr lang="en-GB" altLang="en-US" sz="1600" dirty="0" smtClean="0"/>
          </a:p>
        </p:txBody>
      </p:sp>
      <p:sp>
        <p:nvSpPr>
          <p:cNvPr id="22" name="TextBox 21"/>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Quantifying uncertainty</a:t>
            </a:r>
            <a:endParaRPr lang="en-US" sz="2400" b="1" dirty="0">
              <a:solidFill>
                <a:srgbClr val="00407A"/>
              </a:solidFill>
            </a:endParaRPr>
          </a:p>
        </p:txBody>
      </p:sp>
      <p:sp>
        <p:nvSpPr>
          <p:cNvPr id="23" name="TextBox 22"/>
          <p:cNvSpPr txBox="1"/>
          <p:nvPr/>
        </p:nvSpPr>
        <p:spPr>
          <a:xfrm>
            <a:off x="7786710" y="630776"/>
            <a:ext cx="1018567" cy="369332"/>
          </a:xfrm>
          <a:prstGeom prst="rect">
            <a:avLst/>
          </a:prstGeom>
          <a:solidFill>
            <a:srgbClr val="FF0000"/>
          </a:solidFill>
        </p:spPr>
        <p:txBody>
          <a:bodyPr wrap="square" rtlCol="0">
            <a:spAutoFit/>
          </a:bodyPr>
          <a:lstStyle/>
          <a:p>
            <a:pPr algn="ctr"/>
            <a:r>
              <a:rPr lang="en-US" b="1" dirty="0" smtClean="0">
                <a:solidFill>
                  <a:schemeClr val="bg1"/>
                </a:solidFill>
                <a:latin typeface="Calibri" panose="020F0502020204030204" pitchFamily="34" charset="0"/>
              </a:rPr>
              <a:t>How ?</a:t>
            </a:r>
            <a:endParaRPr lang="en-US" b="1" dirty="0">
              <a:solidFill>
                <a:schemeClr val="bg1"/>
              </a:solidFill>
              <a:latin typeface="Calibri" panose="020F0502020204030204" pitchFamily="34" charset="0"/>
            </a:endParaRPr>
          </a:p>
        </p:txBody>
      </p:sp>
      <p:pic>
        <p:nvPicPr>
          <p:cNvPr id="25" name="Picture 2"/>
          <p:cNvPicPr>
            <a:picLocks noChangeAspect="1" noChangeArrowheads="1"/>
          </p:cNvPicPr>
          <p:nvPr/>
        </p:nvPicPr>
        <p:blipFill>
          <a:blip r:embed="rId4"/>
          <a:srcRect t="3542" r="23718" b="8719"/>
          <a:stretch>
            <a:fillRect/>
          </a:stretch>
        </p:blipFill>
        <p:spPr bwMode="auto">
          <a:xfrm>
            <a:off x="1714480" y="1893840"/>
            <a:ext cx="6919950" cy="4154160"/>
          </a:xfrm>
          <a:prstGeom prst="rect">
            <a:avLst/>
          </a:prstGeom>
          <a:noFill/>
        </p:spPr>
      </p:pic>
      <p:sp>
        <p:nvSpPr>
          <p:cNvPr id="11" name="Rectangle 8"/>
          <p:cNvSpPr>
            <a:spLocks noChangeArrowheads="1"/>
          </p:cNvSpPr>
          <p:nvPr/>
        </p:nvSpPr>
        <p:spPr bwMode="auto">
          <a:xfrm>
            <a:off x="-32" y="2214554"/>
            <a:ext cx="1371600" cy="1052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POTs</a:t>
            </a:r>
          </a:p>
          <a:p>
            <a:pPr eaLnBrk="1" hangingPunct="1">
              <a:lnSpc>
                <a:spcPct val="130000"/>
              </a:lnSpc>
              <a:spcBef>
                <a:spcPct val="0"/>
              </a:spcBef>
              <a:defRPr/>
            </a:pPr>
            <a:r>
              <a:rPr lang="en-GB" altLang="en-US" sz="1600" dirty="0" smtClean="0">
                <a:sym typeface="Wingdings" pitchFamily="2" charset="2"/>
              </a:rPr>
              <a:t>EVD fitting</a:t>
            </a:r>
          </a:p>
          <a:p>
            <a:pPr eaLnBrk="1" hangingPunct="1">
              <a:lnSpc>
                <a:spcPct val="130000"/>
              </a:lnSpc>
              <a:spcBef>
                <a:spcPct val="0"/>
              </a:spcBef>
              <a:defRPr/>
            </a:pPr>
            <a:r>
              <a:rPr lang="en-GB" altLang="en-US" sz="1600" dirty="0" smtClean="0">
                <a:sym typeface="Wingdings" pitchFamily="2" charset="2"/>
              </a:rPr>
              <a:t>Resampling</a:t>
            </a:r>
            <a:endParaRPr lang="en-GB" altLang="en-US" sz="1600" dirty="0" smtClean="0"/>
          </a:p>
        </p:txBody>
      </p:sp>
      <p:pic>
        <p:nvPicPr>
          <p:cNvPr id="13" name="Picture 12" descr="http://www.npl.co.uk/upload/img/tickboxes.jpg"/>
          <p:cNvPicPr/>
          <p:nvPr/>
        </p:nvPicPr>
        <p:blipFill>
          <a:blip r:embed="rId5"/>
          <a:srcRect l="22400" t="7631" r="29600"/>
          <a:stretch>
            <a:fillRect/>
          </a:stretch>
        </p:blipFill>
        <p:spPr bwMode="auto">
          <a:xfrm>
            <a:off x="76200" y="3634402"/>
            <a:ext cx="1371600" cy="2701598"/>
          </a:xfrm>
          <a:prstGeom prst="rect">
            <a:avLst/>
          </a:prstGeom>
          <a:noFill/>
        </p:spPr>
      </p:pic>
      <p:sp>
        <p:nvSpPr>
          <p:cNvPr id="14" name="Rectangle 9"/>
          <p:cNvSpPr>
            <a:spLocks noChangeArrowheads="1"/>
          </p:cNvSpPr>
          <p:nvPr/>
        </p:nvSpPr>
        <p:spPr bwMode="auto">
          <a:xfrm>
            <a:off x="-32" y="21958"/>
            <a:ext cx="1466872" cy="63360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20" name="Rectangle 8"/>
          <p:cNvSpPr>
            <a:spLocks noChangeArrowheads="1"/>
          </p:cNvSpPr>
          <p:nvPr/>
        </p:nvSpPr>
        <p:spPr bwMode="auto">
          <a:xfrm>
            <a:off x="-32" y="2214554"/>
            <a:ext cx="1466872" cy="412421"/>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t>POTs</a:t>
            </a:r>
          </a:p>
        </p:txBody>
      </p:sp>
      <p:sp>
        <p:nvSpPr>
          <p:cNvPr id="12" name="Rectangle 8"/>
          <p:cNvSpPr>
            <a:spLocks noChangeArrowheads="1"/>
          </p:cNvSpPr>
          <p:nvPr/>
        </p:nvSpPr>
        <p:spPr bwMode="auto">
          <a:xfrm>
            <a:off x="7144165" y="2057376"/>
            <a:ext cx="1285089"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Station 4</a:t>
            </a:r>
            <a:endParaRPr lang="en-GB" altLang="en-US" sz="1600" dirty="0" smtClean="0"/>
          </a:p>
        </p:txBody>
      </p:sp>
      <p:pic>
        <p:nvPicPr>
          <p:cNvPr id="18" name="Picture 17"/>
          <p:cNvPicPr/>
          <p:nvPr/>
        </p:nvPicPr>
        <p:blipFill>
          <a:blip r:embed="rId6"/>
          <a:srcRect l="11556" t="13973" r="73036" b="73380"/>
          <a:stretch>
            <a:fillRect/>
          </a:stretch>
        </p:blipFill>
        <p:spPr bwMode="auto">
          <a:xfrm>
            <a:off x="6858016" y="0"/>
            <a:ext cx="2285984" cy="571480"/>
          </a:xfrm>
          <a:prstGeom prst="rect">
            <a:avLst/>
          </a:prstGeom>
          <a:noFill/>
          <a:ln w="9525">
            <a:noFill/>
            <a:miter lim="800000"/>
            <a:headEnd/>
            <a:tailEnd/>
          </a:ln>
        </p:spPr>
      </p:pic>
      <p:sp>
        <p:nvSpPr>
          <p:cNvPr id="21" name="Rectangle 20"/>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707438" y="6215082"/>
            <a:ext cx="936000" cy="309958"/>
          </a:xfrm>
        </p:spPr>
        <p:txBody>
          <a:bodyPr/>
          <a:lstStyle/>
          <a:p>
            <a:fld id="{F35D8031-C8E5-48F8-A3B6-81643B27A3AF}" type="slidenum">
              <a:rPr lang="nl-BE" sz="1100" smtClean="0"/>
              <a:pPr/>
              <a:t>7</a:t>
            </a:fld>
            <a:endParaRPr lang="nl-BE" sz="1100" dirty="0"/>
          </a:p>
        </p:txBody>
      </p:sp>
      <p:pic>
        <p:nvPicPr>
          <p:cNvPr id="15" name="Picture 14" descr="http://www.isobudgets.com/wp-content/uploads/2013/09/uncertainty-ahead-sign.jpg"/>
          <p:cNvPicPr/>
          <p:nvPr/>
        </p:nvPicPr>
        <p:blipFill>
          <a:blip r:embed="rId2"/>
          <a:srcRect l="41810" r="7112"/>
          <a:stretch>
            <a:fillRect/>
          </a:stretch>
        </p:blipFill>
        <p:spPr bwMode="auto">
          <a:xfrm>
            <a:off x="0" y="-24"/>
            <a:ext cx="1447800" cy="2057400"/>
          </a:xfrm>
          <a:prstGeom prst="rect">
            <a:avLst/>
          </a:prstGeom>
          <a:noFill/>
        </p:spPr>
      </p:pic>
      <p:sp>
        <p:nvSpPr>
          <p:cNvPr id="19" name="Rectangle 8"/>
          <p:cNvSpPr>
            <a:spLocks noChangeArrowheads="1"/>
          </p:cNvSpPr>
          <p:nvPr/>
        </p:nvSpPr>
        <p:spPr bwMode="auto">
          <a:xfrm>
            <a:off x="1524000" y="1295400"/>
            <a:ext cx="7620000"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Parameter estimation</a:t>
            </a:r>
            <a:r>
              <a:rPr lang="en-GB" altLang="en-US" sz="1600" dirty="0" smtClean="0">
                <a:sym typeface="Wingdings" pitchFamily="2" charset="2"/>
              </a:rPr>
              <a:t> – GPD(loc, scale, shape) - fit distribution -  Q-Q plot</a:t>
            </a:r>
            <a:endParaRPr lang="en-GB" altLang="en-US" sz="1600" dirty="0" smtClean="0"/>
          </a:p>
        </p:txBody>
      </p:sp>
      <p:sp>
        <p:nvSpPr>
          <p:cNvPr id="22" name="TextBox 21"/>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Quantifying uncertainty</a:t>
            </a:r>
            <a:endParaRPr lang="en-US" sz="2400" b="1" dirty="0">
              <a:solidFill>
                <a:srgbClr val="00407A"/>
              </a:solidFill>
            </a:endParaRPr>
          </a:p>
        </p:txBody>
      </p:sp>
      <p:sp>
        <p:nvSpPr>
          <p:cNvPr id="23" name="TextBox 22"/>
          <p:cNvSpPr txBox="1"/>
          <p:nvPr/>
        </p:nvSpPr>
        <p:spPr>
          <a:xfrm>
            <a:off x="7786710" y="630776"/>
            <a:ext cx="1018567" cy="369332"/>
          </a:xfrm>
          <a:prstGeom prst="rect">
            <a:avLst/>
          </a:prstGeom>
          <a:solidFill>
            <a:srgbClr val="FF0000"/>
          </a:solidFill>
        </p:spPr>
        <p:txBody>
          <a:bodyPr wrap="square" rtlCol="0">
            <a:spAutoFit/>
          </a:bodyPr>
          <a:lstStyle/>
          <a:p>
            <a:pPr algn="ctr"/>
            <a:r>
              <a:rPr lang="en-US" b="1" dirty="0" smtClean="0">
                <a:solidFill>
                  <a:schemeClr val="bg1"/>
                </a:solidFill>
                <a:latin typeface="Calibri" panose="020F0502020204030204" pitchFamily="34" charset="0"/>
              </a:rPr>
              <a:t>How ?</a:t>
            </a:r>
            <a:endParaRPr lang="en-US" b="1" dirty="0">
              <a:solidFill>
                <a:schemeClr val="bg1"/>
              </a:solidFill>
              <a:latin typeface="Calibri" panose="020F0502020204030204" pitchFamily="34" charset="0"/>
            </a:endParaRPr>
          </a:p>
        </p:txBody>
      </p:sp>
      <p:sp>
        <p:nvSpPr>
          <p:cNvPr id="11" name="Rectangle 8"/>
          <p:cNvSpPr>
            <a:spLocks noChangeArrowheads="1"/>
          </p:cNvSpPr>
          <p:nvPr/>
        </p:nvSpPr>
        <p:spPr bwMode="auto">
          <a:xfrm>
            <a:off x="-32" y="2214554"/>
            <a:ext cx="1371600" cy="1052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POTs</a:t>
            </a:r>
          </a:p>
          <a:p>
            <a:pPr eaLnBrk="1" hangingPunct="1">
              <a:lnSpc>
                <a:spcPct val="130000"/>
              </a:lnSpc>
              <a:spcBef>
                <a:spcPct val="0"/>
              </a:spcBef>
              <a:defRPr/>
            </a:pPr>
            <a:r>
              <a:rPr lang="en-GB" altLang="en-US" sz="1600" dirty="0" smtClean="0">
                <a:sym typeface="Wingdings" pitchFamily="2" charset="2"/>
              </a:rPr>
              <a:t>EVD fitting</a:t>
            </a:r>
          </a:p>
          <a:p>
            <a:pPr eaLnBrk="1" hangingPunct="1">
              <a:lnSpc>
                <a:spcPct val="130000"/>
              </a:lnSpc>
              <a:spcBef>
                <a:spcPct val="0"/>
              </a:spcBef>
              <a:defRPr/>
            </a:pPr>
            <a:r>
              <a:rPr lang="en-GB" altLang="en-US" sz="1600" dirty="0" smtClean="0">
                <a:sym typeface="Wingdings" pitchFamily="2" charset="2"/>
              </a:rPr>
              <a:t>Resampling</a:t>
            </a:r>
            <a:endParaRPr lang="en-GB" altLang="en-US" sz="1600" dirty="0" smtClean="0"/>
          </a:p>
        </p:txBody>
      </p:sp>
      <p:pic>
        <p:nvPicPr>
          <p:cNvPr id="13" name="Picture 12" descr="http://www.npl.co.uk/upload/img/tickboxes.jpg"/>
          <p:cNvPicPr/>
          <p:nvPr/>
        </p:nvPicPr>
        <p:blipFill>
          <a:blip r:embed="rId3"/>
          <a:srcRect l="22400" t="7631" r="29600"/>
          <a:stretch>
            <a:fillRect/>
          </a:stretch>
        </p:blipFill>
        <p:spPr bwMode="auto">
          <a:xfrm>
            <a:off x="76200" y="3634402"/>
            <a:ext cx="1371600" cy="2701598"/>
          </a:xfrm>
          <a:prstGeom prst="rect">
            <a:avLst/>
          </a:prstGeom>
          <a:noFill/>
        </p:spPr>
      </p:pic>
      <p:sp>
        <p:nvSpPr>
          <p:cNvPr id="14" name="Rectangle 9"/>
          <p:cNvSpPr>
            <a:spLocks noChangeArrowheads="1"/>
          </p:cNvSpPr>
          <p:nvPr/>
        </p:nvSpPr>
        <p:spPr bwMode="auto">
          <a:xfrm>
            <a:off x="-32" y="21958"/>
            <a:ext cx="1466872" cy="63360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20" name="Rectangle 8"/>
          <p:cNvSpPr>
            <a:spLocks noChangeArrowheads="1"/>
          </p:cNvSpPr>
          <p:nvPr/>
        </p:nvSpPr>
        <p:spPr bwMode="auto">
          <a:xfrm>
            <a:off x="-32" y="2516513"/>
            <a:ext cx="1466872" cy="379078"/>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t>EVD fitting</a:t>
            </a:r>
          </a:p>
        </p:txBody>
      </p:sp>
      <p:pic>
        <p:nvPicPr>
          <p:cNvPr id="16" name="Picture 15"/>
          <p:cNvPicPr/>
          <p:nvPr/>
        </p:nvPicPr>
        <p:blipFill>
          <a:blip r:embed="rId4"/>
          <a:srcRect t="2424" b="4775"/>
          <a:stretch>
            <a:fillRect/>
          </a:stretch>
        </p:blipFill>
        <p:spPr bwMode="auto">
          <a:xfrm>
            <a:off x="1552628" y="2214554"/>
            <a:ext cx="7519966" cy="3429024"/>
          </a:xfrm>
          <a:prstGeom prst="rect">
            <a:avLst/>
          </a:prstGeom>
          <a:noFill/>
          <a:ln w="9525">
            <a:noFill/>
            <a:miter lim="800000"/>
            <a:headEnd/>
            <a:tailEnd/>
          </a:ln>
        </p:spPr>
      </p:pic>
      <p:sp>
        <p:nvSpPr>
          <p:cNvPr id="24" name="Rectangle 8"/>
          <p:cNvSpPr>
            <a:spLocks noChangeArrowheads="1"/>
          </p:cNvSpPr>
          <p:nvPr/>
        </p:nvSpPr>
        <p:spPr bwMode="auto">
          <a:xfrm>
            <a:off x="1500166" y="1714488"/>
            <a:ext cx="7620000"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Method </a:t>
            </a:r>
            <a:r>
              <a:rPr lang="en-GB" altLang="en-US" sz="1600" dirty="0" smtClean="0">
                <a:sym typeface="Wingdings" pitchFamily="2" charset="2"/>
              </a:rPr>
              <a:t>– Weighted Linear Regression*</a:t>
            </a:r>
            <a:endParaRPr lang="en-GB" altLang="en-US" sz="1600" dirty="0" smtClean="0"/>
          </a:p>
        </p:txBody>
      </p:sp>
      <p:sp>
        <p:nvSpPr>
          <p:cNvPr id="25" name="Rectangle 8"/>
          <p:cNvSpPr>
            <a:spLocks noChangeArrowheads="1"/>
          </p:cNvSpPr>
          <p:nvPr/>
        </p:nvSpPr>
        <p:spPr bwMode="auto">
          <a:xfrm>
            <a:off x="2993455" y="2326974"/>
            <a:ext cx="1285089"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Station 5</a:t>
            </a:r>
            <a:endParaRPr lang="en-GB" altLang="en-US" sz="1600" dirty="0" smtClean="0"/>
          </a:p>
        </p:txBody>
      </p:sp>
      <p:sp>
        <p:nvSpPr>
          <p:cNvPr id="17" name="Rectangle 8"/>
          <p:cNvSpPr>
            <a:spLocks noChangeArrowheads="1"/>
          </p:cNvSpPr>
          <p:nvPr/>
        </p:nvSpPr>
        <p:spPr bwMode="auto">
          <a:xfrm>
            <a:off x="1500166" y="5776957"/>
            <a:ext cx="7620000" cy="5324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US" altLang="en-US" sz="1100" dirty="0" smtClean="0">
                <a:sym typeface="Wingdings" pitchFamily="2" charset="2"/>
              </a:rPr>
              <a:t>*Onyutha, C. &amp; </a:t>
            </a:r>
            <a:r>
              <a:rPr lang="en-US" altLang="en-US" sz="1100" dirty="0" err="1" smtClean="0">
                <a:sym typeface="Wingdings" pitchFamily="2" charset="2"/>
              </a:rPr>
              <a:t>Willems</a:t>
            </a:r>
            <a:r>
              <a:rPr lang="en-US" altLang="en-US" sz="1100" dirty="0" smtClean="0">
                <a:sym typeface="Wingdings" pitchFamily="2" charset="2"/>
              </a:rPr>
              <a:t>, P. (2014). Uncertainty in calibrating </a:t>
            </a:r>
            <a:r>
              <a:rPr lang="en-US" altLang="en-US" sz="1100" dirty="0" err="1" smtClean="0">
                <a:sym typeface="Wingdings" pitchFamily="2" charset="2"/>
              </a:rPr>
              <a:t>generalised</a:t>
            </a:r>
            <a:r>
              <a:rPr lang="en-US" altLang="en-US" sz="1100" dirty="0" smtClean="0">
                <a:sym typeface="Wingdings" pitchFamily="2" charset="2"/>
              </a:rPr>
              <a:t> Pareto distribution to rainfall extremes in Lake Victoria basin. </a:t>
            </a:r>
            <a:r>
              <a:rPr lang="en-US" altLang="en-US" sz="1100" dirty="0" err="1" smtClean="0">
                <a:sym typeface="Wingdings" pitchFamily="2" charset="2"/>
              </a:rPr>
              <a:t>Hydrol</a:t>
            </a:r>
            <a:r>
              <a:rPr lang="en-US" altLang="en-US" sz="1100" dirty="0" smtClean="0">
                <a:sym typeface="Wingdings" pitchFamily="2" charset="2"/>
              </a:rPr>
              <a:t>. Res. </a:t>
            </a:r>
            <a:r>
              <a:rPr lang="en-US" sz="1100" dirty="0" smtClean="0"/>
              <a:t>Doi:10.2166/nh.2014.052</a:t>
            </a:r>
            <a:endParaRPr lang="en-GB" altLang="en-US" sz="1100" dirty="0" smtClean="0"/>
          </a:p>
        </p:txBody>
      </p:sp>
      <p:cxnSp>
        <p:nvCxnSpPr>
          <p:cNvPr id="21" name="Straight Connector 20"/>
          <p:cNvCxnSpPr/>
          <p:nvPr/>
        </p:nvCxnSpPr>
        <p:spPr>
          <a:xfrm>
            <a:off x="1428728" y="5786454"/>
            <a:ext cx="7715272"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Picture 17"/>
          <p:cNvPicPr/>
          <p:nvPr/>
        </p:nvPicPr>
        <p:blipFill>
          <a:blip r:embed="rId5"/>
          <a:srcRect l="11556" t="13973" r="73036" b="73380"/>
          <a:stretch>
            <a:fillRect/>
          </a:stretch>
        </p:blipFill>
        <p:spPr bwMode="auto">
          <a:xfrm>
            <a:off x="6858016" y="0"/>
            <a:ext cx="2285984" cy="571480"/>
          </a:xfrm>
          <a:prstGeom prst="rect">
            <a:avLst/>
          </a:prstGeom>
          <a:noFill/>
          <a:ln w="9525">
            <a:noFill/>
            <a:miter lim="800000"/>
            <a:headEnd/>
            <a:tailEnd/>
          </a:ln>
        </p:spPr>
      </p:pic>
      <p:sp>
        <p:nvSpPr>
          <p:cNvPr id="26" name="Rectangle 25"/>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8</a:t>
            </a:fld>
            <a:endParaRPr lang="nl-BE" sz="1100" dirty="0"/>
          </a:p>
        </p:txBody>
      </p:sp>
      <p:pic>
        <p:nvPicPr>
          <p:cNvPr id="15" name="Picture 14" descr="http://www.isobudgets.com/wp-content/uploads/2013/09/uncertainty-ahead-sign.jpg"/>
          <p:cNvPicPr/>
          <p:nvPr/>
        </p:nvPicPr>
        <p:blipFill>
          <a:blip r:embed="rId2"/>
          <a:srcRect l="41810" r="7112"/>
          <a:stretch>
            <a:fillRect/>
          </a:stretch>
        </p:blipFill>
        <p:spPr bwMode="auto">
          <a:xfrm>
            <a:off x="0" y="-24"/>
            <a:ext cx="1447800" cy="2057400"/>
          </a:xfrm>
          <a:prstGeom prst="rect">
            <a:avLst/>
          </a:prstGeom>
          <a:noFill/>
        </p:spPr>
      </p:pic>
      <p:sp>
        <p:nvSpPr>
          <p:cNvPr id="19" name="Rectangle 8">
            <a:hlinkClick r:id="rId3" action="ppaction://hlinksldjump"/>
          </p:cNvPr>
          <p:cNvSpPr>
            <a:spLocks noChangeArrowheads="1"/>
          </p:cNvSpPr>
          <p:nvPr/>
        </p:nvSpPr>
        <p:spPr bwMode="auto">
          <a:xfrm>
            <a:off x="1524000" y="1295400"/>
            <a:ext cx="762000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Uncertainty on extremes</a:t>
            </a:r>
            <a:r>
              <a:rPr lang="en-GB" altLang="en-US" sz="1600" dirty="0" smtClean="0">
                <a:sym typeface="Wingdings" pitchFamily="2" charset="2"/>
              </a:rPr>
              <a:t>– resampling  -  </a:t>
            </a:r>
            <a:r>
              <a:rPr lang="en-GB" altLang="en-US" sz="1600" u="sng" dirty="0" err="1" smtClean="0">
                <a:sym typeface="Wingdings" pitchFamily="2" charset="2"/>
              </a:rPr>
              <a:t>Jackknife</a:t>
            </a:r>
            <a:r>
              <a:rPr lang="en-GB" altLang="en-US" sz="1600" dirty="0" smtClean="0">
                <a:sym typeface="Wingdings" pitchFamily="2" charset="2"/>
              </a:rPr>
              <a:t> – at </a:t>
            </a:r>
            <a:r>
              <a:rPr lang="en-US" altLang="en-US" sz="1600" dirty="0" smtClean="0">
                <a:sym typeface="Wingdings" pitchFamily="2" charset="2"/>
              </a:rPr>
              <a:t>5% </a:t>
            </a:r>
            <a:r>
              <a:rPr lang="en-US" altLang="en-US" sz="1600" dirty="0" err="1" smtClean="0">
                <a:sym typeface="Wingdings" pitchFamily="2" charset="2"/>
              </a:rPr>
              <a:t>lev</a:t>
            </a:r>
            <a:r>
              <a:rPr lang="en-US" altLang="en-US" sz="1600" dirty="0" smtClean="0">
                <a:sym typeface="Wingdings" pitchFamily="2" charset="2"/>
              </a:rPr>
              <a:t>. Sig</a:t>
            </a:r>
            <a:endParaRPr lang="en-GB" altLang="en-US" sz="1600" dirty="0" smtClean="0"/>
          </a:p>
        </p:txBody>
      </p:sp>
      <p:sp>
        <p:nvSpPr>
          <p:cNvPr id="22" name="TextBox 21"/>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Quantifying uncertainty</a:t>
            </a:r>
            <a:endParaRPr lang="en-US" sz="2400" b="1" dirty="0">
              <a:solidFill>
                <a:srgbClr val="00407A"/>
              </a:solidFill>
            </a:endParaRPr>
          </a:p>
        </p:txBody>
      </p:sp>
      <p:sp>
        <p:nvSpPr>
          <p:cNvPr id="23" name="TextBox 22"/>
          <p:cNvSpPr txBox="1"/>
          <p:nvPr/>
        </p:nvSpPr>
        <p:spPr>
          <a:xfrm>
            <a:off x="7786710" y="630776"/>
            <a:ext cx="1018567" cy="369332"/>
          </a:xfrm>
          <a:prstGeom prst="rect">
            <a:avLst/>
          </a:prstGeom>
          <a:solidFill>
            <a:srgbClr val="FF0000"/>
          </a:solidFill>
        </p:spPr>
        <p:txBody>
          <a:bodyPr wrap="square" rtlCol="0">
            <a:spAutoFit/>
          </a:bodyPr>
          <a:lstStyle/>
          <a:p>
            <a:pPr algn="ctr"/>
            <a:r>
              <a:rPr lang="en-US" b="1" dirty="0" smtClean="0">
                <a:solidFill>
                  <a:schemeClr val="bg1"/>
                </a:solidFill>
                <a:latin typeface="Calibri" panose="020F0502020204030204" pitchFamily="34" charset="0"/>
              </a:rPr>
              <a:t>How ?</a:t>
            </a:r>
            <a:endParaRPr lang="en-US" b="1" dirty="0">
              <a:solidFill>
                <a:schemeClr val="bg1"/>
              </a:solidFill>
              <a:latin typeface="Calibri" panose="020F0502020204030204" pitchFamily="34" charset="0"/>
            </a:endParaRPr>
          </a:p>
        </p:txBody>
      </p:sp>
      <p:sp>
        <p:nvSpPr>
          <p:cNvPr id="11" name="Rectangle 8"/>
          <p:cNvSpPr>
            <a:spLocks noChangeArrowheads="1"/>
          </p:cNvSpPr>
          <p:nvPr/>
        </p:nvSpPr>
        <p:spPr bwMode="auto">
          <a:xfrm>
            <a:off x="-32" y="2214554"/>
            <a:ext cx="1371600" cy="1052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POTs</a:t>
            </a:r>
          </a:p>
          <a:p>
            <a:pPr eaLnBrk="1" hangingPunct="1">
              <a:lnSpc>
                <a:spcPct val="130000"/>
              </a:lnSpc>
              <a:spcBef>
                <a:spcPct val="0"/>
              </a:spcBef>
              <a:defRPr/>
            </a:pPr>
            <a:r>
              <a:rPr lang="en-GB" altLang="en-US" sz="1600" dirty="0" smtClean="0">
                <a:sym typeface="Wingdings" pitchFamily="2" charset="2"/>
              </a:rPr>
              <a:t>EVD fitting</a:t>
            </a:r>
          </a:p>
          <a:p>
            <a:pPr eaLnBrk="1" hangingPunct="1">
              <a:lnSpc>
                <a:spcPct val="130000"/>
              </a:lnSpc>
              <a:spcBef>
                <a:spcPct val="0"/>
              </a:spcBef>
              <a:defRPr/>
            </a:pPr>
            <a:r>
              <a:rPr lang="en-GB" altLang="en-US" sz="1600" dirty="0" smtClean="0">
                <a:sym typeface="Wingdings" pitchFamily="2" charset="2"/>
              </a:rPr>
              <a:t>Resampling</a:t>
            </a:r>
            <a:endParaRPr lang="en-GB" altLang="en-US" sz="1600" dirty="0" smtClean="0"/>
          </a:p>
        </p:txBody>
      </p:sp>
      <p:pic>
        <p:nvPicPr>
          <p:cNvPr id="13" name="Picture 12" descr="http://www.npl.co.uk/upload/img/tickboxes.jpg"/>
          <p:cNvPicPr/>
          <p:nvPr/>
        </p:nvPicPr>
        <p:blipFill>
          <a:blip r:embed="rId4"/>
          <a:srcRect l="22400" t="7631" r="29600"/>
          <a:stretch>
            <a:fillRect/>
          </a:stretch>
        </p:blipFill>
        <p:spPr bwMode="auto">
          <a:xfrm>
            <a:off x="76200" y="3634402"/>
            <a:ext cx="1371600" cy="2701598"/>
          </a:xfrm>
          <a:prstGeom prst="rect">
            <a:avLst/>
          </a:prstGeom>
          <a:noFill/>
        </p:spPr>
      </p:pic>
      <p:sp>
        <p:nvSpPr>
          <p:cNvPr id="14" name="Rectangle 9"/>
          <p:cNvSpPr>
            <a:spLocks noChangeArrowheads="1"/>
          </p:cNvSpPr>
          <p:nvPr/>
        </p:nvSpPr>
        <p:spPr bwMode="auto">
          <a:xfrm>
            <a:off x="-32" y="21958"/>
            <a:ext cx="1466872" cy="63360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20" name="Rectangle 8"/>
          <p:cNvSpPr>
            <a:spLocks noChangeArrowheads="1"/>
          </p:cNvSpPr>
          <p:nvPr/>
        </p:nvSpPr>
        <p:spPr bwMode="auto">
          <a:xfrm>
            <a:off x="33294" y="2888072"/>
            <a:ext cx="1466872" cy="379078"/>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t>Resampling</a:t>
            </a:r>
          </a:p>
        </p:txBody>
      </p:sp>
      <p:sp>
        <p:nvSpPr>
          <p:cNvPr id="21" name="Rectangle 8"/>
          <p:cNvSpPr>
            <a:spLocks noChangeArrowheads="1"/>
          </p:cNvSpPr>
          <p:nvPr/>
        </p:nvSpPr>
        <p:spPr bwMode="auto">
          <a:xfrm>
            <a:off x="1805563" y="1857364"/>
            <a:ext cx="7338437" cy="34009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250000"/>
              </a:lnSpc>
              <a:spcBef>
                <a:spcPct val="0"/>
              </a:spcBef>
              <a:buAutoNum type="alphaLcParenR"/>
              <a:defRPr/>
            </a:pPr>
            <a:r>
              <a:rPr lang="en-US" sz="1400" b="1" dirty="0" smtClean="0"/>
              <a:t>Delete</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i</a:t>
            </a:r>
            <a:r>
              <a:rPr lang="en-US" sz="1400" b="1" baseline="30000" dirty="0" err="1" smtClean="0"/>
              <a:t>th</a:t>
            </a:r>
            <a:r>
              <a:rPr lang="en-US" sz="1400" b="1" dirty="0" smtClean="0"/>
              <a:t> event </a:t>
            </a:r>
            <a:r>
              <a:rPr lang="en-US" sz="1400" dirty="0" smtClean="0"/>
              <a:t>from  POTs of size </a:t>
            </a:r>
            <a:r>
              <a:rPr lang="en-US" sz="1400" i="1" dirty="0" smtClean="0">
                <a:latin typeface="Times New Roman" pitchFamily="18" charset="0"/>
                <a:cs typeface="Times New Roman" pitchFamily="18" charset="0"/>
              </a:rPr>
              <a:t>w</a:t>
            </a:r>
            <a:endParaRPr lang="en-US" sz="1400" dirty="0" smtClean="0"/>
          </a:p>
          <a:p>
            <a:pPr eaLnBrk="1" hangingPunct="1">
              <a:lnSpc>
                <a:spcPct val="250000"/>
              </a:lnSpc>
              <a:spcBef>
                <a:spcPct val="0"/>
              </a:spcBef>
              <a:buAutoNum type="alphaLcParenR"/>
              <a:defRPr/>
            </a:pPr>
            <a:r>
              <a:rPr lang="en-US" sz="1400" b="1" dirty="0" smtClean="0"/>
              <a:t>Determine Ɵ(</a:t>
            </a:r>
            <a:r>
              <a:rPr lang="el-GR" sz="1400" b="1" dirty="0" smtClean="0"/>
              <a:t>β</a:t>
            </a:r>
            <a:r>
              <a:rPr lang="en-US" sz="1400" b="1" dirty="0" smtClean="0"/>
              <a:t>,</a:t>
            </a:r>
            <a:r>
              <a:rPr lang="el-GR" sz="1400" b="1" dirty="0" smtClean="0">
                <a:latin typeface="Times New Roman" pitchFamily="18" charset="0"/>
                <a:cs typeface="Times New Roman" pitchFamily="18" charset="0"/>
              </a:rPr>
              <a:t>γ</a:t>
            </a:r>
            <a:r>
              <a:rPr lang="en-US" sz="1400" b="1" dirty="0" smtClean="0"/>
              <a:t>,</a:t>
            </a:r>
            <a:r>
              <a:rPr lang="en-US" sz="1400" b="1" dirty="0" err="1" smtClean="0"/>
              <a:t>x</a:t>
            </a:r>
            <a:r>
              <a:rPr lang="en-US" sz="1400" b="1" baseline="-25000" dirty="0" err="1" smtClean="0"/>
              <a:t>t</a:t>
            </a:r>
            <a:r>
              <a:rPr lang="en-US" sz="1400" b="1" dirty="0" smtClean="0"/>
              <a:t>) </a:t>
            </a:r>
            <a:r>
              <a:rPr lang="en-US" sz="1400" dirty="0" smtClean="0"/>
              <a:t>of EVD using (</a:t>
            </a:r>
            <a:r>
              <a:rPr lang="en-US" sz="1400" i="1" dirty="0" smtClean="0">
                <a:latin typeface="Times New Roman" pitchFamily="18" charset="0"/>
                <a:cs typeface="Times New Roman" pitchFamily="18" charset="0"/>
              </a:rPr>
              <a:t>w </a:t>
            </a:r>
            <a:r>
              <a:rPr lang="en-US" sz="1400" dirty="0" smtClean="0"/>
              <a:t>-1) POTs</a:t>
            </a:r>
          </a:p>
          <a:p>
            <a:pPr eaLnBrk="1" hangingPunct="1">
              <a:lnSpc>
                <a:spcPct val="250000"/>
              </a:lnSpc>
              <a:spcBef>
                <a:spcPct val="0"/>
              </a:spcBef>
              <a:buAutoNum type="alphaLcParenR"/>
              <a:defRPr/>
            </a:pPr>
            <a:r>
              <a:rPr lang="en-US" sz="1400" dirty="0" smtClean="0"/>
              <a:t>Steps (a) and (b) </a:t>
            </a:r>
            <a:r>
              <a:rPr lang="en-US" sz="1400" b="1" dirty="0" smtClean="0"/>
              <a:t>repeate</a:t>
            </a:r>
            <a:r>
              <a:rPr lang="en-US" sz="1400" dirty="0" smtClean="0"/>
              <a:t>d </a:t>
            </a:r>
            <a:r>
              <a:rPr lang="en-US" sz="1600" i="1" dirty="0" smtClean="0">
                <a:latin typeface="Times New Roman" pitchFamily="18" charset="0"/>
                <a:cs typeface="Times New Roman" pitchFamily="18" charset="0"/>
              </a:rPr>
              <a:t>w</a:t>
            </a:r>
            <a:r>
              <a:rPr lang="en-US" sz="1400" dirty="0" smtClean="0"/>
              <a:t> times</a:t>
            </a:r>
          </a:p>
          <a:p>
            <a:pPr eaLnBrk="1" hangingPunct="1">
              <a:lnSpc>
                <a:spcPct val="250000"/>
              </a:lnSpc>
              <a:spcBef>
                <a:spcPct val="0"/>
              </a:spcBef>
              <a:buAutoNum type="alphaLcParenR"/>
              <a:defRPr/>
            </a:pPr>
            <a:r>
              <a:rPr lang="en-US" sz="1400" b="1" dirty="0" smtClean="0"/>
              <a:t>Rank </a:t>
            </a:r>
            <a:r>
              <a:rPr lang="en-US" sz="1400" i="1" dirty="0" smtClean="0">
                <a:latin typeface="Times New Roman" pitchFamily="18" charset="0"/>
                <a:cs typeface="Times New Roman" pitchFamily="18" charset="0"/>
              </a:rPr>
              <a:t>w </a:t>
            </a:r>
            <a:r>
              <a:rPr lang="en-US" sz="1400" dirty="0" smtClean="0"/>
              <a:t>sets of </a:t>
            </a:r>
            <a:r>
              <a:rPr lang="en-US" sz="1400" b="1" dirty="0" smtClean="0"/>
              <a:t>Ɵ(</a:t>
            </a:r>
            <a:r>
              <a:rPr lang="el-GR" sz="1400" b="1" dirty="0" smtClean="0"/>
              <a:t>β</a:t>
            </a:r>
            <a:r>
              <a:rPr lang="en-US" sz="1400" b="1" dirty="0" smtClean="0"/>
              <a:t>,</a:t>
            </a:r>
            <a:r>
              <a:rPr lang="el-GR" sz="1400" b="1" dirty="0" smtClean="0">
                <a:latin typeface="Times New Roman" pitchFamily="18" charset="0"/>
                <a:cs typeface="Times New Roman" pitchFamily="18" charset="0"/>
              </a:rPr>
              <a:t>γ</a:t>
            </a:r>
            <a:r>
              <a:rPr lang="en-US" sz="1400" b="1" dirty="0" smtClean="0"/>
              <a:t>,</a:t>
            </a:r>
            <a:r>
              <a:rPr lang="en-US" sz="1400" b="1" dirty="0" err="1" smtClean="0"/>
              <a:t>x</a:t>
            </a:r>
            <a:r>
              <a:rPr lang="en-US" sz="1400" b="1" baseline="-25000" dirty="0" err="1" smtClean="0"/>
              <a:t>t</a:t>
            </a:r>
            <a:r>
              <a:rPr lang="en-US" sz="1400" b="1" dirty="0" smtClean="0"/>
              <a:t>)</a:t>
            </a:r>
            <a:r>
              <a:rPr lang="en-US" sz="1400" dirty="0" smtClean="0"/>
              <a:t> in descending order</a:t>
            </a:r>
          </a:p>
          <a:p>
            <a:pPr eaLnBrk="1" hangingPunct="1">
              <a:lnSpc>
                <a:spcPct val="250000"/>
              </a:lnSpc>
              <a:spcBef>
                <a:spcPct val="0"/>
              </a:spcBef>
              <a:buAutoNum type="alphaLcParenR"/>
              <a:defRPr/>
            </a:pPr>
            <a:r>
              <a:rPr lang="en-US" sz="1400" b="1" dirty="0" smtClean="0"/>
              <a:t>Upper and lower limits </a:t>
            </a:r>
            <a:r>
              <a:rPr lang="en-US" sz="1400" dirty="0" smtClean="0"/>
              <a:t>are determined from  [0.025×</a:t>
            </a:r>
            <a:r>
              <a:rPr lang="en-US" sz="1400" i="1" dirty="0" smtClean="0">
                <a:latin typeface="Times New Roman" pitchFamily="18" charset="0"/>
                <a:cs typeface="Times New Roman" pitchFamily="18" charset="0"/>
              </a:rPr>
              <a:t> w</a:t>
            </a:r>
            <a:r>
              <a:rPr lang="en-US" sz="1400" dirty="0" smtClean="0"/>
              <a:t>]</a:t>
            </a:r>
            <a:r>
              <a:rPr lang="en-US" sz="1400" baseline="30000" dirty="0" err="1" smtClean="0"/>
              <a:t>th</a:t>
            </a:r>
            <a:r>
              <a:rPr lang="en-US" sz="1400" baseline="30000" dirty="0" smtClean="0"/>
              <a:t> </a:t>
            </a:r>
            <a:r>
              <a:rPr lang="en-US" sz="1400" dirty="0" smtClean="0"/>
              <a:t>and [0.975×</a:t>
            </a:r>
            <a:r>
              <a:rPr lang="en-US" sz="1400" i="1" dirty="0" smtClean="0">
                <a:latin typeface="Times New Roman" pitchFamily="18" charset="0"/>
                <a:cs typeface="Times New Roman" pitchFamily="18" charset="0"/>
              </a:rPr>
              <a:t> w</a:t>
            </a:r>
            <a:r>
              <a:rPr lang="en-US" sz="1400" dirty="0" smtClean="0"/>
              <a:t>]</a:t>
            </a:r>
            <a:r>
              <a:rPr lang="en-US" sz="1400" baseline="30000" dirty="0" err="1" smtClean="0"/>
              <a:t>th</a:t>
            </a:r>
            <a:r>
              <a:rPr lang="en-US" sz="1400" baseline="30000" dirty="0" smtClean="0"/>
              <a:t>  </a:t>
            </a:r>
            <a:r>
              <a:rPr lang="en-US" sz="1400" dirty="0" smtClean="0"/>
              <a:t>Ɵ(</a:t>
            </a:r>
            <a:r>
              <a:rPr lang="el-GR" sz="1400" dirty="0" smtClean="0"/>
              <a:t>β</a:t>
            </a:r>
            <a:r>
              <a:rPr lang="en-US" sz="1400" dirty="0" smtClean="0"/>
              <a:t>,</a:t>
            </a:r>
            <a:r>
              <a:rPr lang="el-GR" sz="1400" dirty="0" smtClean="0">
                <a:latin typeface="Times New Roman" pitchFamily="18" charset="0"/>
                <a:cs typeface="Times New Roman" pitchFamily="18" charset="0"/>
              </a:rPr>
              <a:t>γ</a:t>
            </a:r>
            <a:r>
              <a:rPr lang="en-US" sz="1400" dirty="0" smtClean="0"/>
              <a:t>,</a:t>
            </a:r>
            <a:r>
              <a:rPr lang="en-US" sz="1400" dirty="0" err="1" smtClean="0"/>
              <a:t>x</a:t>
            </a:r>
            <a:r>
              <a:rPr lang="en-US" sz="1400" baseline="-25000" dirty="0" err="1" smtClean="0"/>
              <a:t>t</a:t>
            </a:r>
            <a:r>
              <a:rPr lang="en-US" sz="1400" dirty="0" smtClean="0"/>
              <a:t>) </a:t>
            </a:r>
            <a:endParaRPr lang="en-US" sz="1400" baseline="30000" dirty="0" smtClean="0"/>
          </a:p>
          <a:p>
            <a:pPr eaLnBrk="1" hangingPunct="1">
              <a:lnSpc>
                <a:spcPct val="250000"/>
              </a:lnSpc>
              <a:spcBef>
                <a:spcPct val="0"/>
              </a:spcBef>
              <a:buAutoNum type="alphaLcParenR"/>
              <a:defRPr/>
            </a:pPr>
            <a:r>
              <a:rPr lang="en-US" sz="1400" dirty="0" smtClean="0"/>
              <a:t>95% CI determined using (e) above</a:t>
            </a:r>
            <a:endParaRPr lang="en-GB" altLang="en-US" sz="1400" dirty="0" smtClean="0"/>
          </a:p>
        </p:txBody>
      </p:sp>
      <p:pic>
        <p:nvPicPr>
          <p:cNvPr id="16" name="Picture 15"/>
          <p:cNvPicPr/>
          <p:nvPr/>
        </p:nvPicPr>
        <p:blipFill>
          <a:blip r:embed="rId5"/>
          <a:srcRect l="11556" t="13973" r="73036" b="73380"/>
          <a:stretch>
            <a:fillRect/>
          </a:stretch>
        </p:blipFill>
        <p:spPr bwMode="auto">
          <a:xfrm>
            <a:off x="6858016" y="0"/>
            <a:ext cx="2285984" cy="571480"/>
          </a:xfrm>
          <a:prstGeom prst="rect">
            <a:avLst/>
          </a:prstGeom>
          <a:noFill/>
          <a:ln w="9525">
            <a:noFill/>
            <a:miter lim="800000"/>
            <a:headEnd/>
            <a:tailEnd/>
          </a:ln>
        </p:spPr>
      </p:pic>
      <p:sp>
        <p:nvSpPr>
          <p:cNvPr id="17" name="Rectangle 16"/>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9</a:t>
            </a:fld>
            <a:endParaRPr lang="nl-BE" sz="1100" dirty="0"/>
          </a:p>
        </p:txBody>
      </p:sp>
      <p:pic>
        <p:nvPicPr>
          <p:cNvPr id="15" name="Picture 14" descr="http://www.isobudgets.com/wp-content/uploads/2013/09/uncertainty-ahead-sign.jpg"/>
          <p:cNvPicPr/>
          <p:nvPr/>
        </p:nvPicPr>
        <p:blipFill>
          <a:blip r:embed="rId2"/>
          <a:srcRect l="41810" r="7112"/>
          <a:stretch>
            <a:fillRect/>
          </a:stretch>
        </p:blipFill>
        <p:spPr bwMode="auto">
          <a:xfrm>
            <a:off x="0" y="-24"/>
            <a:ext cx="1447800" cy="2057400"/>
          </a:xfrm>
          <a:prstGeom prst="rect">
            <a:avLst/>
          </a:prstGeom>
          <a:noFill/>
        </p:spPr>
      </p:pic>
      <p:sp>
        <p:nvSpPr>
          <p:cNvPr id="19" name="Rectangle 8">
            <a:hlinkClick r:id="rId3" action="ppaction://hlinksldjump"/>
          </p:cNvPr>
          <p:cNvSpPr>
            <a:spLocks noChangeArrowheads="1"/>
          </p:cNvSpPr>
          <p:nvPr/>
        </p:nvSpPr>
        <p:spPr bwMode="auto">
          <a:xfrm>
            <a:off x="1524000" y="1295400"/>
            <a:ext cx="762000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Uncertainty on extremes</a:t>
            </a:r>
            <a:r>
              <a:rPr lang="en-GB" altLang="en-US" sz="1600" dirty="0" smtClean="0">
                <a:sym typeface="Wingdings" pitchFamily="2" charset="2"/>
              </a:rPr>
              <a:t>– resampling  -  </a:t>
            </a:r>
            <a:r>
              <a:rPr lang="en-GB" altLang="en-US" sz="1600" u="sng" dirty="0" err="1" smtClean="0">
                <a:sym typeface="Wingdings" pitchFamily="2" charset="2"/>
              </a:rPr>
              <a:t>Jackknife</a:t>
            </a:r>
            <a:r>
              <a:rPr lang="en-GB" altLang="en-US" sz="1600" dirty="0" smtClean="0">
                <a:sym typeface="Wingdings" pitchFamily="2" charset="2"/>
              </a:rPr>
              <a:t> – at </a:t>
            </a:r>
            <a:r>
              <a:rPr lang="en-US" altLang="en-US" sz="1600" dirty="0" smtClean="0">
                <a:sym typeface="Wingdings" pitchFamily="2" charset="2"/>
              </a:rPr>
              <a:t>5% </a:t>
            </a:r>
            <a:r>
              <a:rPr lang="en-US" altLang="en-US" sz="1600" dirty="0" err="1" smtClean="0">
                <a:sym typeface="Wingdings" pitchFamily="2" charset="2"/>
              </a:rPr>
              <a:t>lev</a:t>
            </a:r>
            <a:r>
              <a:rPr lang="en-US" altLang="en-US" sz="1600" dirty="0" smtClean="0">
                <a:sym typeface="Wingdings" pitchFamily="2" charset="2"/>
              </a:rPr>
              <a:t>. Sig</a:t>
            </a:r>
            <a:endParaRPr lang="en-GB" altLang="en-US" sz="1600" dirty="0" smtClean="0"/>
          </a:p>
        </p:txBody>
      </p:sp>
      <p:sp>
        <p:nvSpPr>
          <p:cNvPr id="22" name="TextBox 21"/>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Quantifying uncertainty</a:t>
            </a:r>
            <a:endParaRPr lang="en-US" sz="2400" b="1" dirty="0">
              <a:solidFill>
                <a:srgbClr val="00407A"/>
              </a:solidFill>
            </a:endParaRPr>
          </a:p>
        </p:txBody>
      </p:sp>
      <p:sp>
        <p:nvSpPr>
          <p:cNvPr id="23" name="TextBox 22"/>
          <p:cNvSpPr txBox="1"/>
          <p:nvPr/>
        </p:nvSpPr>
        <p:spPr>
          <a:xfrm>
            <a:off x="7786710" y="630776"/>
            <a:ext cx="1018567" cy="369332"/>
          </a:xfrm>
          <a:prstGeom prst="rect">
            <a:avLst/>
          </a:prstGeom>
          <a:solidFill>
            <a:srgbClr val="FF0000"/>
          </a:solidFill>
        </p:spPr>
        <p:txBody>
          <a:bodyPr wrap="square" rtlCol="0">
            <a:spAutoFit/>
          </a:bodyPr>
          <a:lstStyle/>
          <a:p>
            <a:pPr algn="ctr"/>
            <a:r>
              <a:rPr lang="en-US" b="1" dirty="0" smtClean="0">
                <a:solidFill>
                  <a:schemeClr val="bg1"/>
                </a:solidFill>
                <a:latin typeface="Calibri" panose="020F0502020204030204" pitchFamily="34" charset="0"/>
              </a:rPr>
              <a:t>How ?</a:t>
            </a:r>
            <a:endParaRPr lang="en-US" b="1" dirty="0">
              <a:solidFill>
                <a:schemeClr val="bg1"/>
              </a:solidFill>
              <a:latin typeface="Calibri" panose="020F0502020204030204" pitchFamily="34" charset="0"/>
            </a:endParaRPr>
          </a:p>
        </p:txBody>
      </p:sp>
      <p:sp>
        <p:nvSpPr>
          <p:cNvPr id="11" name="Rectangle 8"/>
          <p:cNvSpPr>
            <a:spLocks noChangeArrowheads="1"/>
          </p:cNvSpPr>
          <p:nvPr/>
        </p:nvSpPr>
        <p:spPr bwMode="auto">
          <a:xfrm>
            <a:off x="-32" y="2214554"/>
            <a:ext cx="1371600" cy="1052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POTs</a:t>
            </a:r>
          </a:p>
          <a:p>
            <a:pPr eaLnBrk="1" hangingPunct="1">
              <a:lnSpc>
                <a:spcPct val="130000"/>
              </a:lnSpc>
              <a:spcBef>
                <a:spcPct val="0"/>
              </a:spcBef>
              <a:defRPr/>
            </a:pPr>
            <a:r>
              <a:rPr lang="en-GB" altLang="en-US" sz="1600" dirty="0" smtClean="0">
                <a:sym typeface="Wingdings" pitchFamily="2" charset="2"/>
              </a:rPr>
              <a:t>EVD fitting</a:t>
            </a:r>
          </a:p>
          <a:p>
            <a:pPr eaLnBrk="1" hangingPunct="1">
              <a:lnSpc>
                <a:spcPct val="130000"/>
              </a:lnSpc>
              <a:spcBef>
                <a:spcPct val="0"/>
              </a:spcBef>
              <a:defRPr/>
            </a:pPr>
            <a:r>
              <a:rPr lang="en-GB" altLang="en-US" sz="1600" dirty="0" smtClean="0">
                <a:sym typeface="Wingdings" pitchFamily="2" charset="2"/>
              </a:rPr>
              <a:t>Resampling</a:t>
            </a:r>
            <a:endParaRPr lang="en-GB" altLang="en-US" sz="1600" dirty="0" smtClean="0"/>
          </a:p>
        </p:txBody>
      </p:sp>
      <p:pic>
        <p:nvPicPr>
          <p:cNvPr id="13" name="Picture 12" descr="http://www.npl.co.uk/upload/img/tickboxes.jpg"/>
          <p:cNvPicPr/>
          <p:nvPr/>
        </p:nvPicPr>
        <p:blipFill>
          <a:blip r:embed="rId4"/>
          <a:srcRect l="22400" t="7631" r="29600"/>
          <a:stretch>
            <a:fillRect/>
          </a:stretch>
        </p:blipFill>
        <p:spPr bwMode="auto">
          <a:xfrm>
            <a:off x="76200" y="3634402"/>
            <a:ext cx="1371600" cy="2701598"/>
          </a:xfrm>
          <a:prstGeom prst="rect">
            <a:avLst/>
          </a:prstGeom>
          <a:noFill/>
        </p:spPr>
      </p:pic>
      <p:sp>
        <p:nvSpPr>
          <p:cNvPr id="14" name="Rectangle 9"/>
          <p:cNvSpPr>
            <a:spLocks noChangeArrowheads="1"/>
          </p:cNvSpPr>
          <p:nvPr/>
        </p:nvSpPr>
        <p:spPr bwMode="auto">
          <a:xfrm>
            <a:off x="-32" y="21958"/>
            <a:ext cx="1466872" cy="63360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20" name="Rectangle 8"/>
          <p:cNvSpPr>
            <a:spLocks noChangeArrowheads="1"/>
          </p:cNvSpPr>
          <p:nvPr/>
        </p:nvSpPr>
        <p:spPr bwMode="auto">
          <a:xfrm>
            <a:off x="33294" y="2888072"/>
            <a:ext cx="1466872" cy="379078"/>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t>Resampling</a:t>
            </a:r>
          </a:p>
        </p:txBody>
      </p:sp>
      <p:pic>
        <p:nvPicPr>
          <p:cNvPr id="21" name="Picture 20"/>
          <p:cNvPicPr/>
          <p:nvPr/>
        </p:nvPicPr>
        <p:blipFill>
          <a:blip r:embed="rId5"/>
          <a:srcRect l="673" t="19602" r="70477" b="32386"/>
          <a:stretch>
            <a:fillRect/>
          </a:stretch>
        </p:blipFill>
        <p:spPr bwMode="auto">
          <a:xfrm>
            <a:off x="1571604" y="1707821"/>
            <a:ext cx="3497673" cy="3666211"/>
          </a:xfrm>
          <a:prstGeom prst="rect">
            <a:avLst/>
          </a:prstGeom>
          <a:noFill/>
          <a:ln w="9525">
            <a:noFill/>
            <a:miter lim="800000"/>
            <a:headEnd/>
            <a:tailEnd/>
          </a:ln>
        </p:spPr>
      </p:pic>
      <p:sp>
        <p:nvSpPr>
          <p:cNvPr id="24" name="Rectangle 8"/>
          <p:cNvSpPr>
            <a:spLocks noChangeArrowheads="1"/>
          </p:cNvSpPr>
          <p:nvPr/>
        </p:nvSpPr>
        <p:spPr bwMode="auto">
          <a:xfrm>
            <a:off x="2993455" y="1785926"/>
            <a:ext cx="1285089"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Station 5</a:t>
            </a:r>
            <a:endParaRPr lang="en-GB" altLang="en-US" sz="1600" dirty="0" smtClean="0"/>
          </a:p>
        </p:txBody>
      </p:sp>
      <p:pic>
        <p:nvPicPr>
          <p:cNvPr id="16" name="Picture 15"/>
          <p:cNvPicPr/>
          <p:nvPr/>
        </p:nvPicPr>
        <p:blipFill>
          <a:blip r:embed="rId6"/>
          <a:srcRect l="11556" t="13973" r="73036" b="73380"/>
          <a:stretch>
            <a:fillRect/>
          </a:stretch>
        </p:blipFill>
        <p:spPr bwMode="auto">
          <a:xfrm>
            <a:off x="6858016" y="0"/>
            <a:ext cx="2285984" cy="571480"/>
          </a:xfrm>
          <a:prstGeom prst="rect">
            <a:avLst/>
          </a:prstGeom>
          <a:noFill/>
          <a:ln w="9525">
            <a:noFill/>
            <a:miter lim="800000"/>
            <a:headEnd/>
            <a:tailEnd/>
          </a:ln>
        </p:spPr>
      </p:pic>
      <p:sp>
        <p:nvSpPr>
          <p:cNvPr id="17" name="Rectangle 16"/>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10</a:t>
            </a:fld>
            <a:endParaRPr lang="nl-BE" sz="1100" dirty="0"/>
          </a:p>
        </p:txBody>
      </p:sp>
      <p:pic>
        <p:nvPicPr>
          <p:cNvPr id="15" name="Picture 14" descr="http://www.isobudgets.com/wp-content/uploads/2013/09/uncertainty-ahead-sign.jpg"/>
          <p:cNvPicPr/>
          <p:nvPr/>
        </p:nvPicPr>
        <p:blipFill>
          <a:blip r:embed="rId2"/>
          <a:srcRect l="41810" r="7112"/>
          <a:stretch>
            <a:fillRect/>
          </a:stretch>
        </p:blipFill>
        <p:spPr bwMode="auto">
          <a:xfrm>
            <a:off x="0" y="-24"/>
            <a:ext cx="1447800" cy="2057400"/>
          </a:xfrm>
          <a:prstGeom prst="rect">
            <a:avLst/>
          </a:prstGeom>
          <a:noFill/>
        </p:spPr>
      </p:pic>
      <p:sp>
        <p:nvSpPr>
          <p:cNvPr id="19" name="Rectangle 8">
            <a:hlinkClick r:id="rId3" action="ppaction://hlinksldjump"/>
          </p:cNvPr>
          <p:cNvSpPr>
            <a:spLocks noChangeArrowheads="1"/>
          </p:cNvSpPr>
          <p:nvPr/>
        </p:nvSpPr>
        <p:spPr bwMode="auto">
          <a:xfrm>
            <a:off x="1524000" y="1295400"/>
            <a:ext cx="762000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Uncertainty on extremes</a:t>
            </a:r>
            <a:r>
              <a:rPr lang="en-GB" altLang="en-US" sz="1600" dirty="0" smtClean="0">
                <a:sym typeface="Wingdings" pitchFamily="2" charset="2"/>
              </a:rPr>
              <a:t>– resampling  -  </a:t>
            </a:r>
            <a:r>
              <a:rPr lang="en-GB" altLang="en-US" sz="1600" u="sng" dirty="0" err="1" smtClean="0">
                <a:sym typeface="Wingdings" pitchFamily="2" charset="2"/>
              </a:rPr>
              <a:t>Jackknife</a:t>
            </a:r>
            <a:r>
              <a:rPr lang="en-GB" altLang="en-US" sz="1600" dirty="0" smtClean="0">
                <a:sym typeface="Wingdings" pitchFamily="2" charset="2"/>
              </a:rPr>
              <a:t> – at </a:t>
            </a:r>
            <a:r>
              <a:rPr lang="en-US" altLang="en-US" sz="1600" dirty="0" smtClean="0">
                <a:sym typeface="Wingdings" pitchFamily="2" charset="2"/>
              </a:rPr>
              <a:t>5% </a:t>
            </a:r>
            <a:r>
              <a:rPr lang="en-US" altLang="en-US" sz="1600" dirty="0" err="1" smtClean="0">
                <a:sym typeface="Wingdings" pitchFamily="2" charset="2"/>
              </a:rPr>
              <a:t>lev</a:t>
            </a:r>
            <a:r>
              <a:rPr lang="en-US" altLang="en-US" sz="1600" dirty="0" smtClean="0">
                <a:sym typeface="Wingdings" pitchFamily="2" charset="2"/>
              </a:rPr>
              <a:t>. Sig</a:t>
            </a:r>
            <a:endParaRPr lang="en-GB" altLang="en-US" sz="1600" dirty="0" smtClean="0"/>
          </a:p>
        </p:txBody>
      </p:sp>
      <p:sp>
        <p:nvSpPr>
          <p:cNvPr id="22" name="TextBox 21"/>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Quantifying uncertainty</a:t>
            </a:r>
            <a:endParaRPr lang="en-US" sz="2400" b="1" dirty="0">
              <a:solidFill>
                <a:srgbClr val="00407A"/>
              </a:solidFill>
            </a:endParaRPr>
          </a:p>
        </p:txBody>
      </p:sp>
      <p:sp>
        <p:nvSpPr>
          <p:cNvPr id="23" name="TextBox 22"/>
          <p:cNvSpPr txBox="1"/>
          <p:nvPr/>
        </p:nvSpPr>
        <p:spPr>
          <a:xfrm>
            <a:off x="7786710" y="630776"/>
            <a:ext cx="1018567" cy="369332"/>
          </a:xfrm>
          <a:prstGeom prst="rect">
            <a:avLst/>
          </a:prstGeom>
          <a:solidFill>
            <a:srgbClr val="FF0000"/>
          </a:solidFill>
        </p:spPr>
        <p:txBody>
          <a:bodyPr wrap="square" rtlCol="0">
            <a:spAutoFit/>
          </a:bodyPr>
          <a:lstStyle/>
          <a:p>
            <a:pPr algn="ctr"/>
            <a:r>
              <a:rPr lang="en-US" b="1" dirty="0" smtClean="0">
                <a:solidFill>
                  <a:schemeClr val="bg1"/>
                </a:solidFill>
                <a:latin typeface="Calibri" panose="020F0502020204030204" pitchFamily="34" charset="0"/>
              </a:rPr>
              <a:t>How ?</a:t>
            </a:r>
            <a:endParaRPr lang="en-US" b="1" dirty="0">
              <a:solidFill>
                <a:schemeClr val="bg1"/>
              </a:solidFill>
              <a:latin typeface="Calibri" panose="020F0502020204030204" pitchFamily="34" charset="0"/>
            </a:endParaRPr>
          </a:p>
        </p:txBody>
      </p:sp>
      <p:sp>
        <p:nvSpPr>
          <p:cNvPr id="11" name="Rectangle 8"/>
          <p:cNvSpPr>
            <a:spLocks noChangeArrowheads="1"/>
          </p:cNvSpPr>
          <p:nvPr/>
        </p:nvSpPr>
        <p:spPr bwMode="auto">
          <a:xfrm>
            <a:off x="-32" y="2214554"/>
            <a:ext cx="1371600" cy="1052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POTs</a:t>
            </a:r>
          </a:p>
          <a:p>
            <a:pPr eaLnBrk="1" hangingPunct="1">
              <a:lnSpc>
                <a:spcPct val="130000"/>
              </a:lnSpc>
              <a:spcBef>
                <a:spcPct val="0"/>
              </a:spcBef>
              <a:defRPr/>
            </a:pPr>
            <a:r>
              <a:rPr lang="en-GB" altLang="en-US" sz="1600" dirty="0" smtClean="0">
                <a:sym typeface="Wingdings" pitchFamily="2" charset="2"/>
              </a:rPr>
              <a:t>EVD fitting</a:t>
            </a:r>
          </a:p>
          <a:p>
            <a:pPr eaLnBrk="1" hangingPunct="1">
              <a:lnSpc>
                <a:spcPct val="130000"/>
              </a:lnSpc>
              <a:spcBef>
                <a:spcPct val="0"/>
              </a:spcBef>
              <a:defRPr/>
            </a:pPr>
            <a:r>
              <a:rPr lang="en-GB" altLang="en-US" sz="1600" dirty="0" smtClean="0">
                <a:sym typeface="Wingdings" pitchFamily="2" charset="2"/>
              </a:rPr>
              <a:t>Resampling</a:t>
            </a:r>
            <a:endParaRPr lang="en-GB" altLang="en-US" sz="1600" dirty="0" smtClean="0"/>
          </a:p>
        </p:txBody>
      </p:sp>
      <p:pic>
        <p:nvPicPr>
          <p:cNvPr id="13" name="Picture 12" descr="http://www.npl.co.uk/upload/img/tickboxes.jpg"/>
          <p:cNvPicPr/>
          <p:nvPr/>
        </p:nvPicPr>
        <p:blipFill>
          <a:blip r:embed="rId4"/>
          <a:srcRect l="22400" t="7631" r="29600"/>
          <a:stretch>
            <a:fillRect/>
          </a:stretch>
        </p:blipFill>
        <p:spPr bwMode="auto">
          <a:xfrm>
            <a:off x="76200" y="3634402"/>
            <a:ext cx="1371600" cy="2701598"/>
          </a:xfrm>
          <a:prstGeom prst="rect">
            <a:avLst/>
          </a:prstGeom>
          <a:noFill/>
        </p:spPr>
      </p:pic>
      <p:sp>
        <p:nvSpPr>
          <p:cNvPr id="14" name="Rectangle 9"/>
          <p:cNvSpPr>
            <a:spLocks noChangeArrowheads="1"/>
          </p:cNvSpPr>
          <p:nvPr/>
        </p:nvSpPr>
        <p:spPr bwMode="auto">
          <a:xfrm>
            <a:off x="-32" y="21958"/>
            <a:ext cx="1466872" cy="63360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20" name="Rectangle 8"/>
          <p:cNvSpPr>
            <a:spLocks noChangeArrowheads="1"/>
          </p:cNvSpPr>
          <p:nvPr/>
        </p:nvSpPr>
        <p:spPr bwMode="auto">
          <a:xfrm>
            <a:off x="33294" y="2888072"/>
            <a:ext cx="1466872" cy="379078"/>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t>Resampling</a:t>
            </a:r>
          </a:p>
        </p:txBody>
      </p:sp>
      <p:pic>
        <p:nvPicPr>
          <p:cNvPr id="21" name="Picture 20"/>
          <p:cNvPicPr/>
          <p:nvPr/>
        </p:nvPicPr>
        <p:blipFill>
          <a:blip r:embed="rId5"/>
          <a:srcRect l="673" t="19602" r="70477" b="32386"/>
          <a:stretch>
            <a:fillRect/>
          </a:stretch>
        </p:blipFill>
        <p:spPr bwMode="auto">
          <a:xfrm>
            <a:off x="1571604" y="1707821"/>
            <a:ext cx="3497673" cy="3666211"/>
          </a:xfrm>
          <a:prstGeom prst="rect">
            <a:avLst/>
          </a:prstGeom>
          <a:noFill/>
          <a:ln w="9525">
            <a:noFill/>
            <a:miter lim="800000"/>
            <a:headEnd/>
            <a:tailEnd/>
          </a:ln>
        </p:spPr>
      </p:pic>
      <p:sp>
        <p:nvSpPr>
          <p:cNvPr id="24" name="Rectangle 8"/>
          <p:cNvSpPr>
            <a:spLocks noChangeArrowheads="1"/>
          </p:cNvSpPr>
          <p:nvPr/>
        </p:nvSpPr>
        <p:spPr bwMode="auto">
          <a:xfrm>
            <a:off x="2993455" y="1785926"/>
            <a:ext cx="1285089"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Station 5</a:t>
            </a:r>
            <a:endParaRPr lang="en-GB" altLang="en-US" sz="1600" dirty="0" smtClean="0"/>
          </a:p>
        </p:txBody>
      </p:sp>
      <p:cxnSp>
        <p:nvCxnSpPr>
          <p:cNvPr id="25" name="Straight Connector 24"/>
          <p:cNvCxnSpPr/>
          <p:nvPr/>
        </p:nvCxnSpPr>
        <p:spPr>
          <a:xfrm rot="5400000" flipH="1" flipV="1">
            <a:off x="2608249" y="3321049"/>
            <a:ext cx="278608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a:off x="2143109" y="2713031"/>
            <a:ext cx="192882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a:off x="2143108" y="2427279"/>
            <a:ext cx="192882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Rectangle 8"/>
          <p:cNvSpPr>
            <a:spLocks noChangeArrowheads="1"/>
          </p:cNvSpPr>
          <p:nvPr/>
        </p:nvSpPr>
        <p:spPr bwMode="auto">
          <a:xfrm>
            <a:off x="2214943" y="2698533"/>
            <a:ext cx="1285089" cy="3074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200" dirty="0" smtClean="0">
                <a:sym typeface="Wingdings" pitchFamily="2" charset="2"/>
              </a:rPr>
              <a:t>Lower </a:t>
            </a:r>
            <a:r>
              <a:rPr lang="en-GB" altLang="en-US" sz="1200" dirty="0" err="1" smtClean="0">
                <a:sym typeface="Wingdings" pitchFamily="2" charset="2"/>
              </a:rPr>
              <a:t>lim</a:t>
            </a:r>
            <a:endParaRPr lang="en-GB" altLang="en-US" sz="1200" dirty="0" smtClean="0"/>
          </a:p>
        </p:txBody>
      </p:sp>
      <p:sp>
        <p:nvSpPr>
          <p:cNvPr id="36" name="Rectangle 8"/>
          <p:cNvSpPr>
            <a:spLocks noChangeArrowheads="1"/>
          </p:cNvSpPr>
          <p:nvPr/>
        </p:nvSpPr>
        <p:spPr bwMode="auto">
          <a:xfrm>
            <a:off x="2214943" y="2121412"/>
            <a:ext cx="1285089" cy="3323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200" dirty="0" smtClean="0">
                <a:sym typeface="Wingdings" pitchFamily="2" charset="2"/>
              </a:rPr>
              <a:t>Upper </a:t>
            </a:r>
            <a:r>
              <a:rPr lang="en-GB" altLang="en-US" sz="1200" dirty="0" err="1" smtClean="0">
                <a:sym typeface="Wingdings" pitchFamily="2" charset="2"/>
              </a:rPr>
              <a:t>lim</a:t>
            </a:r>
            <a:endParaRPr lang="en-GB" altLang="en-US" sz="1200" dirty="0" smtClean="0"/>
          </a:p>
        </p:txBody>
      </p:sp>
      <p:pic>
        <p:nvPicPr>
          <p:cNvPr id="27" name="Picture 26"/>
          <p:cNvPicPr/>
          <p:nvPr/>
        </p:nvPicPr>
        <p:blipFill>
          <a:blip r:embed="rId6"/>
          <a:srcRect l="11556" t="13973" r="73036" b="73380"/>
          <a:stretch>
            <a:fillRect/>
          </a:stretch>
        </p:blipFill>
        <p:spPr bwMode="auto">
          <a:xfrm>
            <a:off x="6858016" y="0"/>
            <a:ext cx="2285984" cy="571480"/>
          </a:xfrm>
          <a:prstGeom prst="rect">
            <a:avLst/>
          </a:prstGeom>
          <a:noFill/>
          <a:ln w="9525">
            <a:noFill/>
            <a:miter lim="800000"/>
            <a:headEnd/>
            <a:tailEnd/>
          </a:ln>
        </p:spPr>
      </p:pic>
      <p:sp>
        <p:nvSpPr>
          <p:cNvPr id="28" name="Rectangle 27"/>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11</a:t>
            </a:fld>
            <a:endParaRPr lang="nl-BE" sz="1100" dirty="0"/>
          </a:p>
        </p:txBody>
      </p:sp>
      <p:pic>
        <p:nvPicPr>
          <p:cNvPr id="15" name="Picture 14" descr="http://www.isobudgets.com/wp-content/uploads/2013/09/uncertainty-ahead-sign.jpg"/>
          <p:cNvPicPr/>
          <p:nvPr/>
        </p:nvPicPr>
        <p:blipFill>
          <a:blip r:embed="rId2"/>
          <a:srcRect l="41810" r="7112"/>
          <a:stretch>
            <a:fillRect/>
          </a:stretch>
        </p:blipFill>
        <p:spPr bwMode="auto">
          <a:xfrm>
            <a:off x="0" y="-24"/>
            <a:ext cx="1447800" cy="2057400"/>
          </a:xfrm>
          <a:prstGeom prst="rect">
            <a:avLst/>
          </a:prstGeom>
          <a:noFill/>
        </p:spPr>
      </p:pic>
      <p:sp>
        <p:nvSpPr>
          <p:cNvPr id="19" name="Rectangle 8">
            <a:hlinkClick r:id="rId3" action="ppaction://hlinksldjump"/>
          </p:cNvPr>
          <p:cNvSpPr>
            <a:spLocks noChangeArrowheads="1"/>
          </p:cNvSpPr>
          <p:nvPr/>
        </p:nvSpPr>
        <p:spPr bwMode="auto">
          <a:xfrm>
            <a:off x="1524000" y="1295400"/>
            <a:ext cx="762000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Uncertainty on extremes</a:t>
            </a:r>
            <a:r>
              <a:rPr lang="en-GB" altLang="en-US" sz="1600" dirty="0" smtClean="0">
                <a:sym typeface="Wingdings" pitchFamily="2" charset="2"/>
              </a:rPr>
              <a:t>– resampling  -  </a:t>
            </a:r>
            <a:r>
              <a:rPr lang="en-GB" altLang="en-US" sz="1600" u="sng" dirty="0" err="1" smtClean="0">
                <a:sym typeface="Wingdings" pitchFamily="2" charset="2"/>
              </a:rPr>
              <a:t>Jackknife</a:t>
            </a:r>
            <a:r>
              <a:rPr lang="en-GB" altLang="en-US" sz="1600" dirty="0" smtClean="0">
                <a:sym typeface="Wingdings" pitchFamily="2" charset="2"/>
              </a:rPr>
              <a:t> – at </a:t>
            </a:r>
            <a:r>
              <a:rPr lang="en-US" altLang="en-US" sz="1600" dirty="0" smtClean="0">
                <a:sym typeface="Wingdings" pitchFamily="2" charset="2"/>
              </a:rPr>
              <a:t>5% </a:t>
            </a:r>
            <a:r>
              <a:rPr lang="en-US" altLang="en-US" sz="1600" dirty="0" err="1" smtClean="0">
                <a:sym typeface="Wingdings" pitchFamily="2" charset="2"/>
              </a:rPr>
              <a:t>lev</a:t>
            </a:r>
            <a:r>
              <a:rPr lang="en-US" altLang="en-US" sz="1600" dirty="0" smtClean="0">
                <a:sym typeface="Wingdings" pitchFamily="2" charset="2"/>
              </a:rPr>
              <a:t>. Sig</a:t>
            </a:r>
            <a:endParaRPr lang="en-GB" altLang="en-US" sz="1600" dirty="0" smtClean="0"/>
          </a:p>
        </p:txBody>
      </p:sp>
      <p:sp>
        <p:nvSpPr>
          <p:cNvPr id="22" name="TextBox 21"/>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Quantifying uncertainty</a:t>
            </a:r>
            <a:endParaRPr lang="en-US" sz="2400" b="1" dirty="0">
              <a:solidFill>
                <a:srgbClr val="00407A"/>
              </a:solidFill>
            </a:endParaRPr>
          </a:p>
        </p:txBody>
      </p:sp>
      <p:sp>
        <p:nvSpPr>
          <p:cNvPr id="23" name="TextBox 22"/>
          <p:cNvSpPr txBox="1"/>
          <p:nvPr/>
        </p:nvSpPr>
        <p:spPr>
          <a:xfrm>
            <a:off x="7786710" y="630776"/>
            <a:ext cx="1018567" cy="369332"/>
          </a:xfrm>
          <a:prstGeom prst="rect">
            <a:avLst/>
          </a:prstGeom>
          <a:solidFill>
            <a:srgbClr val="FF0000"/>
          </a:solidFill>
        </p:spPr>
        <p:txBody>
          <a:bodyPr wrap="square" rtlCol="0">
            <a:spAutoFit/>
          </a:bodyPr>
          <a:lstStyle/>
          <a:p>
            <a:pPr algn="ctr"/>
            <a:r>
              <a:rPr lang="en-US" b="1" dirty="0" smtClean="0">
                <a:solidFill>
                  <a:schemeClr val="bg1"/>
                </a:solidFill>
                <a:latin typeface="Calibri" panose="020F0502020204030204" pitchFamily="34" charset="0"/>
              </a:rPr>
              <a:t>How ?</a:t>
            </a:r>
            <a:endParaRPr lang="en-US" b="1" dirty="0">
              <a:solidFill>
                <a:schemeClr val="bg1"/>
              </a:solidFill>
              <a:latin typeface="Calibri" panose="020F0502020204030204" pitchFamily="34" charset="0"/>
            </a:endParaRPr>
          </a:p>
        </p:txBody>
      </p:sp>
      <p:sp>
        <p:nvSpPr>
          <p:cNvPr id="11" name="Rectangle 8"/>
          <p:cNvSpPr>
            <a:spLocks noChangeArrowheads="1"/>
          </p:cNvSpPr>
          <p:nvPr/>
        </p:nvSpPr>
        <p:spPr bwMode="auto">
          <a:xfrm>
            <a:off x="-32" y="2214554"/>
            <a:ext cx="1371600" cy="1052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POTs</a:t>
            </a:r>
          </a:p>
          <a:p>
            <a:pPr eaLnBrk="1" hangingPunct="1">
              <a:lnSpc>
                <a:spcPct val="130000"/>
              </a:lnSpc>
              <a:spcBef>
                <a:spcPct val="0"/>
              </a:spcBef>
              <a:defRPr/>
            </a:pPr>
            <a:r>
              <a:rPr lang="en-GB" altLang="en-US" sz="1600" dirty="0" smtClean="0">
                <a:sym typeface="Wingdings" pitchFamily="2" charset="2"/>
              </a:rPr>
              <a:t>EVD fitting</a:t>
            </a:r>
          </a:p>
          <a:p>
            <a:pPr eaLnBrk="1" hangingPunct="1">
              <a:lnSpc>
                <a:spcPct val="130000"/>
              </a:lnSpc>
              <a:spcBef>
                <a:spcPct val="0"/>
              </a:spcBef>
              <a:defRPr/>
            </a:pPr>
            <a:r>
              <a:rPr lang="en-GB" altLang="en-US" sz="1600" dirty="0" smtClean="0">
                <a:sym typeface="Wingdings" pitchFamily="2" charset="2"/>
              </a:rPr>
              <a:t>Resampling</a:t>
            </a:r>
            <a:endParaRPr lang="en-GB" altLang="en-US" sz="1600" dirty="0" smtClean="0"/>
          </a:p>
        </p:txBody>
      </p:sp>
      <p:pic>
        <p:nvPicPr>
          <p:cNvPr id="13" name="Picture 12" descr="http://www.npl.co.uk/upload/img/tickboxes.jpg"/>
          <p:cNvPicPr/>
          <p:nvPr/>
        </p:nvPicPr>
        <p:blipFill>
          <a:blip r:embed="rId4"/>
          <a:srcRect l="22400" t="7631" r="29600"/>
          <a:stretch>
            <a:fillRect/>
          </a:stretch>
        </p:blipFill>
        <p:spPr bwMode="auto">
          <a:xfrm>
            <a:off x="76200" y="3634402"/>
            <a:ext cx="1371600" cy="2701598"/>
          </a:xfrm>
          <a:prstGeom prst="rect">
            <a:avLst/>
          </a:prstGeom>
          <a:noFill/>
        </p:spPr>
      </p:pic>
      <p:sp>
        <p:nvSpPr>
          <p:cNvPr id="14" name="Rectangle 9"/>
          <p:cNvSpPr>
            <a:spLocks noChangeArrowheads="1"/>
          </p:cNvSpPr>
          <p:nvPr/>
        </p:nvSpPr>
        <p:spPr bwMode="auto">
          <a:xfrm>
            <a:off x="-32" y="21958"/>
            <a:ext cx="1466872" cy="63360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20" name="Rectangle 8"/>
          <p:cNvSpPr>
            <a:spLocks noChangeArrowheads="1"/>
          </p:cNvSpPr>
          <p:nvPr/>
        </p:nvSpPr>
        <p:spPr bwMode="auto">
          <a:xfrm>
            <a:off x="33294" y="2888072"/>
            <a:ext cx="1466872" cy="379078"/>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t>Resampling</a:t>
            </a:r>
          </a:p>
        </p:txBody>
      </p:sp>
      <p:pic>
        <p:nvPicPr>
          <p:cNvPr id="21" name="Picture 20"/>
          <p:cNvPicPr/>
          <p:nvPr/>
        </p:nvPicPr>
        <p:blipFill>
          <a:blip r:embed="rId5"/>
          <a:srcRect l="673" t="19602" r="70477" b="32386"/>
          <a:stretch>
            <a:fillRect/>
          </a:stretch>
        </p:blipFill>
        <p:spPr bwMode="auto">
          <a:xfrm>
            <a:off x="1571604" y="1707821"/>
            <a:ext cx="3497673" cy="3666211"/>
          </a:xfrm>
          <a:prstGeom prst="rect">
            <a:avLst/>
          </a:prstGeom>
          <a:noFill/>
          <a:ln w="9525">
            <a:noFill/>
            <a:miter lim="800000"/>
            <a:headEnd/>
            <a:tailEnd/>
          </a:ln>
        </p:spPr>
      </p:pic>
      <p:sp>
        <p:nvSpPr>
          <p:cNvPr id="24" name="Rectangle 8"/>
          <p:cNvSpPr>
            <a:spLocks noChangeArrowheads="1"/>
          </p:cNvSpPr>
          <p:nvPr/>
        </p:nvSpPr>
        <p:spPr bwMode="auto">
          <a:xfrm>
            <a:off x="2993455" y="1785926"/>
            <a:ext cx="1285089"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Station 5</a:t>
            </a:r>
            <a:endParaRPr lang="en-GB" altLang="en-US" sz="1600" dirty="0" smtClean="0"/>
          </a:p>
        </p:txBody>
      </p:sp>
      <p:cxnSp>
        <p:nvCxnSpPr>
          <p:cNvPr id="25" name="Straight Connector 24"/>
          <p:cNvCxnSpPr/>
          <p:nvPr/>
        </p:nvCxnSpPr>
        <p:spPr>
          <a:xfrm rot="5400000" flipH="1" flipV="1">
            <a:off x="2608249" y="3321049"/>
            <a:ext cx="278608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a:off x="2143109" y="2713031"/>
            <a:ext cx="192882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a:off x="2143108" y="2427279"/>
            <a:ext cx="192882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Rectangle 8"/>
          <p:cNvSpPr>
            <a:spLocks noChangeArrowheads="1"/>
          </p:cNvSpPr>
          <p:nvPr/>
        </p:nvSpPr>
        <p:spPr bwMode="auto">
          <a:xfrm>
            <a:off x="2214943" y="2698533"/>
            <a:ext cx="1285089" cy="3074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200" dirty="0" smtClean="0">
                <a:sym typeface="Wingdings" pitchFamily="2" charset="2"/>
              </a:rPr>
              <a:t>Lower </a:t>
            </a:r>
            <a:r>
              <a:rPr lang="en-GB" altLang="en-US" sz="1200" dirty="0" err="1" smtClean="0">
                <a:sym typeface="Wingdings" pitchFamily="2" charset="2"/>
              </a:rPr>
              <a:t>lim</a:t>
            </a:r>
            <a:endParaRPr lang="en-GB" altLang="en-US" sz="1200" dirty="0" smtClean="0"/>
          </a:p>
        </p:txBody>
      </p:sp>
      <p:sp>
        <p:nvSpPr>
          <p:cNvPr id="36" name="Rectangle 8"/>
          <p:cNvSpPr>
            <a:spLocks noChangeArrowheads="1"/>
          </p:cNvSpPr>
          <p:nvPr/>
        </p:nvSpPr>
        <p:spPr bwMode="auto">
          <a:xfrm>
            <a:off x="2214943" y="2121412"/>
            <a:ext cx="1285089" cy="3323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200" dirty="0" smtClean="0">
                <a:sym typeface="Wingdings" pitchFamily="2" charset="2"/>
              </a:rPr>
              <a:t>Upper </a:t>
            </a:r>
            <a:r>
              <a:rPr lang="en-GB" altLang="en-US" sz="1200" dirty="0" err="1" smtClean="0">
                <a:sym typeface="Wingdings" pitchFamily="2" charset="2"/>
              </a:rPr>
              <a:t>lim</a:t>
            </a:r>
            <a:endParaRPr lang="en-GB" altLang="en-US" sz="1200" dirty="0" smtClean="0"/>
          </a:p>
        </p:txBody>
      </p:sp>
      <p:pic>
        <p:nvPicPr>
          <p:cNvPr id="28" name="Picture 27"/>
          <p:cNvPicPr/>
          <p:nvPr/>
        </p:nvPicPr>
        <p:blipFill>
          <a:blip r:embed="rId6"/>
          <a:srcRect t="7676" r="79904" b="30290"/>
          <a:stretch>
            <a:fillRect/>
          </a:stretch>
        </p:blipFill>
        <p:spPr bwMode="auto">
          <a:xfrm>
            <a:off x="5857884" y="1928802"/>
            <a:ext cx="1195764" cy="2928958"/>
          </a:xfrm>
          <a:prstGeom prst="rect">
            <a:avLst/>
          </a:prstGeom>
          <a:noFill/>
          <a:ln w="9525">
            <a:noFill/>
            <a:miter lim="800000"/>
            <a:headEnd/>
            <a:tailEnd/>
          </a:ln>
        </p:spPr>
      </p:pic>
      <p:sp>
        <p:nvSpPr>
          <p:cNvPr id="29" name="Oval 28"/>
          <p:cNvSpPr/>
          <p:nvPr/>
        </p:nvSpPr>
        <p:spPr>
          <a:xfrm>
            <a:off x="3778875" y="2214554"/>
            <a:ext cx="435935" cy="79143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a:stCxn id="29" idx="6"/>
          </p:cNvCxnSpPr>
          <p:nvPr/>
        </p:nvCxnSpPr>
        <p:spPr>
          <a:xfrm>
            <a:off x="4214810" y="2610272"/>
            <a:ext cx="1643074" cy="3957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7" name="Picture 26"/>
          <p:cNvPicPr/>
          <p:nvPr/>
        </p:nvPicPr>
        <p:blipFill>
          <a:blip r:embed="rId7"/>
          <a:srcRect l="11556" t="13973" r="73036" b="73380"/>
          <a:stretch>
            <a:fillRect/>
          </a:stretch>
        </p:blipFill>
        <p:spPr bwMode="auto">
          <a:xfrm>
            <a:off x="6858016" y="0"/>
            <a:ext cx="2285984" cy="571480"/>
          </a:xfrm>
          <a:prstGeom prst="rect">
            <a:avLst/>
          </a:prstGeom>
          <a:noFill/>
          <a:ln w="9525">
            <a:noFill/>
            <a:miter lim="800000"/>
            <a:headEnd/>
            <a:tailEnd/>
          </a:ln>
        </p:spPr>
      </p:pic>
      <p:sp>
        <p:nvSpPr>
          <p:cNvPr id="30" name="Rectangle 29"/>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12</a:t>
            </a:fld>
            <a:endParaRPr lang="nl-BE" sz="1100" dirty="0"/>
          </a:p>
        </p:txBody>
      </p:sp>
      <p:pic>
        <p:nvPicPr>
          <p:cNvPr id="15" name="Picture 14" descr="http://www.isobudgets.com/wp-content/uploads/2013/09/uncertainty-ahead-sign.jpg"/>
          <p:cNvPicPr/>
          <p:nvPr/>
        </p:nvPicPr>
        <p:blipFill>
          <a:blip r:embed="rId2"/>
          <a:srcRect l="41810" r="7112"/>
          <a:stretch>
            <a:fillRect/>
          </a:stretch>
        </p:blipFill>
        <p:spPr bwMode="auto">
          <a:xfrm>
            <a:off x="0" y="-24"/>
            <a:ext cx="1447800" cy="2057400"/>
          </a:xfrm>
          <a:prstGeom prst="rect">
            <a:avLst/>
          </a:prstGeom>
          <a:noFill/>
        </p:spPr>
      </p:pic>
      <p:sp>
        <p:nvSpPr>
          <p:cNvPr id="19" name="Rectangle 8">
            <a:hlinkClick r:id="rId3" action="ppaction://hlinksldjump"/>
          </p:cNvPr>
          <p:cNvSpPr>
            <a:spLocks noChangeArrowheads="1"/>
          </p:cNvSpPr>
          <p:nvPr/>
        </p:nvSpPr>
        <p:spPr bwMode="auto">
          <a:xfrm>
            <a:off x="1524000" y="1295400"/>
            <a:ext cx="762000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Uncertainty on extremes</a:t>
            </a:r>
            <a:r>
              <a:rPr lang="en-GB" altLang="en-US" sz="1600" dirty="0" smtClean="0">
                <a:sym typeface="Wingdings" pitchFamily="2" charset="2"/>
              </a:rPr>
              <a:t>– resampling  -  </a:t>
            </a:r>
            <a:r>
              <a:rPr lang="en-GB" altLang="en-US" sz="1600" u="sng" dirty="0" err="1" smtClean="0">
                <a:sym typeface="Wingdings" pitchFamily="2" charset="2"/>
              </a:rPr>
              <a:t>Jackknife</a:t>
            </a:r>
            <a:r>
              <a:rPr lang="en-GB" altLang="en-US" sz="1600" dirty="0" smtClean="0">
                <a:sym typeface="Wingdings" pitchFamily="2" charset="2"/>
              </a:rPr>
              <a:t> – at </a:t>
            </a:r>
            <a:r>
              <a:rPr lang="en-US" altLang="en-US" sz="1600" dirty="0" smtClean="0">
                <a:sym typeface="Wingdings" pitchFamily="2" charset="2"/>
              </a:rPr>
              <a:t>5% </a:t>
            </a:r>
            <a:r>
              <a:rPr lang="en-US" altLang="en-US" sz="1600" dirty="0" err="1" smtClean="0">
                <a:sym typeface="Wingdings" pitchFamily="2" charset="2"/>
              </a:rPr>
              <a:t>lev</a:t>
            </a:r>
            <a:r>
              <a:rPr lang="en-US" altLang="en-US" sz="1600" dirty="0" smtClean="0">
                <a:sym typeface="Wingdings" pitchFamily="2" charset="2"/>
              </a:rPr>
              <a:t>. Sig</a:t>
            </a:r>
            <a:endParaRPr lang="en-GB" altLang="en-US" sz="1600" dirty="0" smtClean="0"/>
          </a:p>
        </p:txBody>
      </p:sp>
      <p:sp>
        <p:nvSpPr>
          <p:cNvPr id="22" name="TextBox 21"/>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Quantifying uncertainty</a:t>
            </a:r>
            <a:endParaRPr lang="en-US" sz="2400" b="1" dirty="0">
              <a:solidFill>
                <a:srgbClr val="00407A"/>
              </a:solidFill>
            </a:endParaRPr>
          </a:p>
        </p:txBody>
      </p:sp>
      <p:sp>
        <p:nvSpPr>
          <p:cNvPr id="23" name="TextBox 22"/>
          <p:cNvSpPr txBox="1"/>
          <p:nvPr/>
        </p:nvSpPr>
        <p:spPr>
          <a:xfrm>
            <a:off x="7786710" y="630776"/>
            <a:ext cx="1018567" cy="369332"/>
          </a:xfrm>
          <a:prstGeom prst="rect">
            <a:avLst/>
          </a:prstGeom>
          <a:solidFill>
            <a:srgbClr val="FF0000"/>
          </a:solidFill>
        </p:spPr>
        <p:txBody>
          <a:bodyPr wrap="square" rtlCol="0">
            <a:spAutoFit/>
          </a:bodyPr>
          <a:lstStyle/>
          <a:p>
            <a:pPr algn="ctr"/>
            <a:r>
              <a:rPr lang="en-US" b="1" dirty="0" smtClean="0">
                <a:solidFill>
                  <a:schemeClr val="bg1"/>
                </a:solidFill>
                <a:latin typeface="Calibri" panose="020F0502020204030204" pitchFamily="34" charset="0"/>
              </a:rPr>
              <a:t>How ?</a:t>
            </a:r>
            <a:endParaRPr lang="en-US" b="1" dirty="0">
              <a:solidFill>
                <a:schemeClr val="bg1"/>
              </a:solidFill>
              <a:latin typeface="Calibri" panose="020F0502020204030204" pitchFamily="34" charset="0"/>
            </a:endParaRPr>
          </a:p>
        </p:txBody>
      </p:sp>
      <p:sp>
        <p:nvSpPr>
          <p:cNvPr id="11" name="Rectangle 8"/>
          <p:cNvSpPr>
            <a:spLocks noChangeArrowheads="1"/>
          </p:cNvSpPr>
          <p:nvPr/>
        </p:nvSpPr>
        <p:spPr bwMode="auto">
          <a:xfrm>
            <a:off x="-32" y="2214554"/>
            <a:ext cx="1371600" cy="1052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POTs</a:t>
            </a:r>
          </a:p>
          <a:p>
            <a:pPr eaLnBrk="1" hangingPunct="1">
              <a:lnSpc>
                <a:spcPct val="130000"/>
              </a:lnSpc>
              <a:spcBef>
                <a:spcPct val="0"/>
              </a:spcBef>
              <a:defRPr/>
            </a:pPr>
            <a:r>
              <a:rPr lang="en-GB" altLang="en-US" sz="1600" dirty="0" smtClean="0">
                <a:sym typeface="Wingdings" pitchFamily="2" charset="2"/>
              </a:rPr>
              <a:t>EVD fitting</a:t>
            </a:r>
          </a:p>
          <a:p>
            <a:pPr eaLnBrk="1" hangingPunct="1">
              <a:lnSpc>
                <a:spcPct val="130000"/>
              </a:lnSpc>
              <a:spcBef>
                <a:spcPct val="0"/>
              </a:spcBef>
              <a:defRPr/>
            </a:pPr>
            <a:r>
              <a:rPr lang="en-GB" altLang="en-US" sz="1600" dirty="0" smtClean="0">
                <a:sym typeface="Wingdings" pitchFamily="2" charset="2"/>
              </a:rPr>
              <a:t>Resampling</a:t>
            </a:r>
            <a:endParaRPr lang="en-GB" altLang="en-US" sz="1600" dirty="0" smtClean="0"/>
          </a:p>
        </p:txBody>
      </p:sp>
      <p:pic>
        <p:nvPicPr>
          <p:cNvPr id="13" name="Picture 12" descr="http://www.npl.co.uk/upload/img/tickboxes.jpg"/>
          <p:cNvPicPr/>
          <p:nvPr/>
        </p:nvPicPr>
        <p:blipFill>
          <a:blip r:embed="rId4"/>
          <a:srcRect l="22400" t="7631" r="29600"/>
          <a:stretch>
            <a:fillRect/>
          </a:stretch>
        </p:blipFill>
        <p:spPr bwMode="auto">
          <a:xfrm>
            <a:off x="76200" y="3634402"/>
            <a:ext cx="1371600" cy="2701598"/>
          </a:xfrm>
          <a:prstGeom prst="rect">
            <a:avLst/>
          </a:prstGeom>
          <a:noFill/>
        </p:spPr>
      </p:pic>
      <p:sp>
        <p:nvSpPr>
          <p:cNvPr id="14" name="Rectangle 9"/>
          <p:cNvSpPr>
            <a:spLocks noChangeArrowheads="1"/>
          </p:cNvSpPr>
          <p:nvPr/>
        </p:nvSpPr>
        <p:spPr bwMode="auto">
          <a:xfrm>
            <a:off x="-32" y="21958"/>
            <a:ext cx="1466872" cy="63360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20" name="Rectangle 8"/>
          <p:cNvSpPr>
            <a:spLocks noChangeArrowheads="1"/>
          </p:cNvSpPr>
          <p:nvPr/>
        </p:nvSpPr>
        <p:spPr bwMode="auto">
          <a:xfrm>
            <a:off x="33294" y="2888072"/>
            <a:ext cx="1466872" cy="379078"/>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t>Resampling</a:t>
            </a:r>
          </a:p>
        </p:txBody>
      </p:sp>
      <p:sp>
        <p:nvSpPr>
          <p:cNvPr id="27" name="Rectangle 8"/>
          <p:cNvSpPr>
            <a:spLocks noChangeArrowheads="1"/>
          </p:cNvSpPr>
          <p:nvPr/>
        </p:nvSpPr>
        <p:spPr bwMode="auto">
          <a:xfrm>
            <a:off x="1447800" y="5374033"/>
            <a:ext cx="762000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10 years &lt; 40 </a:t>
            </a:r>
            <a:r>
              <a:rPr lang="en-GB" altLang="en-US" sz="1600" dirty="0" smtClean="0">
                <a:sym typeface="Wingdings" pitchFamily="2" charset="2"/>
              </a:rPr>
              <a:t>data record length(1961-2000)– what if, say 100 years is used?</a:t>
            </a:r>
            <a:endParaRPr lang="en-GB" altLang="en-US" sz="1600" dirty="0" smtClean="0"/>
          </a:p>
        </p:txBody>
      </p:sp>
      <p:pic>
        <p:nvPicPr>
          <p:cNvPr id="21" name="Picture 20"/>
          <p:cNvPicPr/>
          <p:nvPr/>
        </p:nvPicPr>
        <p:blipFill>
          <a:blip r:embed="rId5"/>
          <a:srcRect l="673" t="19602" r="70477" b="32386"/>
          <a:stretch>
            <a:fillRect/>
          </a:stretch>
        </p:blipFill>
        <p:spPr bwMode="auto">
          <a:xfrm>
            <a:off x="1571604" y="1707821"/>
            <a:ext cx="3497673" cy="3666211"/>
          </a:xfrm>
          <a:prstGeom prst="rect">
            <a:avLst/>
          </a:prstGeom>
          <a:noFill/>
          <a:ln w="9525">
            <a:noFill/>
            <a:miter lim="800000"/>
            <a:headEnd/>
            <a:tailEnd/>
          </a:ln>
        </p:spPr>
      </p:pic>
      <p:sp>
        <p:nvSpPr>
          <p:cNvPr id="24" name="Rectangle 8"/>
          <p:cNvSpPr>
            <a:spLocks noChangeArrowheads="1"/>
          </p:cNvSpPr>
          <p:nvPr/>
        </p:nvSpPr>
        <p:spPr bwMode="auto">
          <a:xfrm>
            <a:off x="2993455" y="1785926"/>
            <a:ext cx="1285089"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Station 5</a:t>
            </a:r>
            <a:endParaRPr lang="en-GB" altLang="en-US" sz="1600" dirty="0" smtClean="0"/>
          </a:p>
        </p:txBody>
      </p:sp>
      <p:cxnSp>
        <p:nvCxnSpPr>
          <p:cNvPr id="25" name="Straight Connector 24"/>
          <p:cNvCxnSpPr/>
          <p:nvPr/>
        </p:nvCxnSpPr>
        <p:spPr>
          <a:xfrm rot="5400000" flipH="1" flipV="1">
            <a:off x="2608249" y="3321049"/>
            <a:ext cx="278608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a:off x="2143109" y="2713031"/>
            <a:ext cx="192882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a:off x="2143108" y="2427279"/>
            <a:ext cx="192882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Rectangle 8"/>
          <p:cNvSpPr>
            <a:spLocks noChangeArrowheads="1"/>
          </p:cNvSpPr>
          <p:nvPr/>
        </p:nvSpPr>
        <p:spPr bwMode="auto">
          <a:xfrm>
            <a:off x="2214943" y="2698533"/>
            <a:ext cx="1285089" cy="3074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200" dirty="0" smtClean="0">
                <a:sym typeface="Wingdings" pitchFamily="2" charset="2"/>
              </a:rPr>
              <a:t>Lower </a:t>
            </a:r>
            <a:r>
              <a:rPr lang="en-GB" altLang="en-US" sz="1200" dirty="0" err="1" smtClean="0">
                <a:sym typeface="Wingdings" pitchFamily="2" charset="2"/>
              </a:rPr>
              <a:t>lim</a:t>
            </a:r>
            <a:endParaRPr lang="en-GB" altLang="en-US" sz="1200" dirty="0" smtClean="0"/>
          </a:p>
        </p:txBody>
      </p:sp>
      <p:sp>
        <p:nvSpPr>
          <p:cNvPr id="36" name="Rectangle 8"/>
          <p:cNvSpPr>
            <a:spLocks noChangeArrowheads="1"/>
          </p:cNvSpPr>
          <p:nvPr/>
        </p:nvSpPr>
        <p:spPr bwMode="auto">
          <a:xfrm>
            <a:off x="2214943" y="2121412"/>
            <a:ext cx="1285089" cy="3323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200" dirty="0" smtClean="0">
                <a:sym typeface="Wingdings" pitchFamily="2" charset="2"/>
              </a:rPr>
              <a:t>Upper </a:t>
            </a:r>
            <a:r>
              <a:rPr lang="en-GB" altLang="en-US" sz="1200" dirty="0" err="1" smtClean="0">
                <a:sym typeface="Wingdings" pitchFamily="2" charset="2"/>
              </a:rPr>
              <a:t>lim</a:t>
            </a:r>
            <a:endParaRPr lang="en-GB" altLang="en-US" sz="1200" dirty="0" smtClean="0"/>
          </a:p>
        </p:txBody>
      </p:sp>
      <p:pic>
        <p:nvPicPr>
          <p:cNvPr id="37" name="Picture 36"/>
          <p:cNvPicPr/>
          <p:nvPr/>
        </p:nvPicPr>
        <p:blipFill>
          <a:blip r:embed="rId5"/>
          <a:srcRect l="29628" t="19602" r="40705" b="32386"/>
          <a:stretch>
            <a:fillRect/>
          </a:stretch>
        </p:blipFill>
        <p:spPr bwMode="auto">
          <a:xfrm>
            <a:off x="5069277" y="1707822"/>
            <a:ext cx="3804724" cy="3666210"/>
          </a:xfrm>
          <a:prstGeom prst="rect">
            <a:avLst/>
          </a:prstGeom>
          <a:noFill/>
          <a:ln w="9525">
            <a:noFill/>
            <a:miter lim="800000"/>
            <a:headEnd/>
            <a:tailEnd/>
          </a:ln>
        </p:spPr>
      </p:pic>
      <p:sp>
        <p:nvSpPr>
          <p:cNvPr id="30" name="Rectangle 8"/>
          <p:cNvSpPr>
            <a:spLocks noChangeArrowheads="1"/>
          </p:cNvSpPr>
          <p:nvPr/>
        </p:nvSpPr>
        <p:spPr bwMode="auto">
          <a:xfrm>
            <a:off x="6143636" y="1915201"/>
            <a:ext cx="2071702"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10-year quantiles</a:t>
            </a:r>
            <a:endParaRPr lang="en-GB" altLang="en-US" sz="1600" dirty="0" smtClean="0"/>
          </a:p>
        </p:txBody>
      </p:sp>
      <p:pic>
        <p:nvPicPr>
          <p:cNvPr id="28" name="Picture 27"/>
          <p:cNvPicPr/>
          <p:nvPr/>
        </p:nvPicPr>
        <p:blipFill>
          <a:blip r:embed="rId6"/>
          <a:srcRect l="11556" t="13973" r="73036" b="73380"/>
          <a:stretch>
            <a:fillRect/>
          </a:stretch>
        </p:blipFill>
        <p:spPr bwMode="auto">
          <a:xfrm>
            <a:off x="6858016" y="0"/>
            <a:ext cx="2285984" cy="571480"/>
          </a:xfrm>
          <a:prstGeom prst="rect">
            <a:avLst/>
          </a:prstGeom>
          <a:noFill/>
          <a:ln w="9525">
            <a:noFill/>
            <a:miter lim="800000"/>
            <a:headEnd/>
            <a:tailEnd/>
          </a:ln>
        </p:spPr>
      </p:pic>
      <p:sp>
        <p:nvSpPr>
          <p:cNvPr id="29" name="Rectangle 28"/>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35D8031-C8E5-48F8-A3B6-81643B27A3AF}" type="slidenum">
              <a:rPr lang="nl-BE" sz="1100" smtClean="0"/>
              <a:pPr/>
              <a:t>13</a:t>
            </a:fld>
            <a:endParaRPr lang="nl-BE" sz="1100" dirty="0"/>
          </a:p>
        </p:txBody>
      </p:sp>
      <p:pic>
        <p:nvPicPr>
          <p:cNvPr id="8" name="Picture 7"/>
          <p:cNvPicPr/>
          <p:nvPr/>
        </p:nvPicPr>
        <p:blipFill>
          <a:blip r:embed="rId2" cstate="print"/>
          <a:srcRect/>
          <a:stretch>
            <a:fillRect/>
          </a:stretch>
        </p:blipFill>
        <p:spPr bwMode="auto">
          <a:xfrm>
            <a:off x="71406" y="2904728"/>
            <a:ext cx="1357322" cy="3143272"/>
          </a:xfrm>
          <a:prstGeom prst="rect">
            <a:avLst/>
          </a:prstGeom>
          <a:noFill/>
          <a:ln w="9525">
            <a:noFill/>
            <a:miter lim="800000"/>
            <a:headEnd/>
            <a:tailEnd/>
          </a:ln>
        </p:spPr>
      </p:pic>
      <p:pic>
        <p:nvPicPr>
          <p:cNvPr id="9221" name="Picture 5" descr="http://www.glocal.org.hk/wp-content/uploads/2014/01/311.jpg"/>
          <p:cNvPicPr>
            <a:picLocks noChangeAspect="1" noChangeArrowheads="1"/>
          </p:cNvPicPr>
          <p:nvPr/>
        </p:nvPicPr>
        <p:blipFill>
          <a:blip r:embed="rId3"/>
          <a:srcRect/>
          <a:stretch>
            <a:fillRect/>
          </a:stretch>
        </p:blipFill>
        <p:spPr bwMode="auto">
          <a:xfrm>
            <a:off x="1428728" y="1"/>
            <a:ext cx="7715272" cy="2714620"/>
          </a:xfrm>
          <a:prstGeom prst="rect">
            <a:avLst/>
          </a:prstGeom>
          <a:noFill/>
        </p:spPr>
      </p:pic>
      <p:pic>
        <p:nvPicPr>
          <p:cNvPr id="9225" name="Picture 9" descr="http://penguinsunited.com/wp-content/uploads/2007/10/floodbudalangiwkenyaepa.jpg"/>
          <p:cNvPicPr>
            <a:picLocks noChangeAspect="1" noChangeArrowheads="1"/>
          </p:cNvPicPr>
          <p:nvPr/>
        </p:nvPicPr>
        <p:blipFill>
          <a:blip r:embed="rId4"/>
          <a:srcRect/>
          <a:stretch>
            <a:fillRect/>
          </a:stretch>
        </p:blipFill>
        <p:spPr bwMode="auto">
          <a:xfrm>
            <a:off x="1428728" y="2732017"/>
            <a:ext cx="7715272" cy="3315983"/>
          </a:xfrm>
          <a:prstGeom prst="rect">
            <a:avLst/>
          </a:prstGeom>
          <a:noFill/>
        </p:spPr>
      </p:pic>
      <p:sp>
        <p:nvSpPr>
          <p:cNvPr id="14" name="Title 1"/>
          <p:cNvSpPr>
            <a:spLocks noGrp="1"/>
          </p:cNvSpPr>
          <p:nvPr>
            <p:ph type="title"/>
          </p:nvPr>
        </p:nvSpPr>
        <p:spPr>
          <a:xfrm>
            <a:off x="0" y="1942153"/>
            <a:ext cx="1509132" cy="428604"/>
          </a:xfrm>
        </p:spPr>
        <p:txBody>
          <a:bodyPr>
            <a:normAutofit fontScale="90000"/>
          </a:bodyPr>
          <a:lstStyle/>
          <a:p>
            <a:pPr algn="ctr"/>
            <a:r>
              <a:rPr lang="en-US" sz="2800" b="1" dirty="0" smtClean="0"/>
              <a:t>Climate </a:t>
            </a:r>
            <a:br>
              <a:rPr lang="en-US" sz="2800" b="1" dirty="0" smtClean="0"/>
            </a:br>
            <a:r>
              <a:rPr lang="en-US" sz="2800" b="1" dirty="0" smtClean="0"/>
              <a:t>change</a:t>
            </a:r>
            <a:endParaRPr lang="en-US" sz="2800" b="1" dirty="0"/>
          </a:p>
        </p:txBody>
      </p:sp>
      <p:sp>
        <p:nvSpPr>
          <p:cNvPr id="7" name="Rectangle 6"/>
          <p:cNvSpPr/>
          <p:nvPr/>
        </p:nvSpPr>
        <p:spPr>
          <a:xfrm>
            <a:off x="71406" y="2234399"/>
            <a:ext cx="1437726" cy="646331"/>
          </a:xfrm>
          <a:prstGeom prst="rect">
            <a:avLst/>
          </a:prstGeom>
        </p:spPr>
        <p:txBody>
          <a:bodyPr wrap="square">
            <a:spAutoFit/>
          </a:bodyPr>
          <a:lstStyle/>
          <a:p>
            <a:r>
              <a:rPr lang="en-GB" altLang="en-US" b="1" dirty="0" smtClean="0">
                <a:solidFill>
                  <a:schemeClr val="accent6"/>
                </a:solidFill>
              </a:rPr>
              <a:t>        &amp;</a:t>
            </a:r>
          </a:p>
          <a:p>
            <a:r>
              <a:rPr lang="en-GB" altLang="en-US" b="1" dirty="0" smtClean="0">
                <a:solidFill>
                  <a:schemeClr val="accent6"/>
                </a:solidFill>
              </a:rPr>
              <a:t>Extremes</a:t>
            </a:r>
            <a:endParaRPr lang="en-US" dirty="0"/>
          </a:p>
        </p:txBody>
      </p:sp>
      <p:pic>
        <p:nvPicPr>
          <p:cNvPr id="30" name="Picture 29" descr="Person Pondering a Question"/>
          <p:cNvPicPr/>
          <p:nvPr/>
        </p:nvPicPr>
        <p:blipFill>
          <a:blip r:embed="rId5"/>
          <a:srcRect l="15882" r="25294"/>
          <a:stretch>
            <a:fillRect/>
          </a:stretch>
        </p:blipFill>
        <p:spPr bwMode="auto">
          <a:xfrm>
            <a:off x="0" y="-24"/>
            <a:ext cx="1428728" cy="1680423"/>
          </a:xfrm>
          <a:prstGeom prst="rect">
            <a:avLst/>
          </a:prstGeom>
          <a:noFill/>
          <a:ln w="9525">
            <a:noFill/>
            <a:miter lim="800000"/>
            <a:headEnd/>
            <a:tailEnd/>
          </a:ln>
        </p:spPr>
      </p:pic>
      <p:sp>
        <p:nvSpPr>
          <p:cNvPr id="31" name="Rectangle 9"/>
          <p:cNvSpPr>
            <a:spLocks noChangeArrowheads="1"/>
          </p:cNvSpPr>
          <p:nvPr/>
        </p:nvSpPr>
        <p:spPr bwMode="auto">
          <a:xfrm>
            <a:off x="-32" y="-24"/>
            <a:ext cx="1447800"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29" name="Rectangle 28"/>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14</a:t>
            </a:fld>
            <a:endParaRPr lang="nl-BE" sz="1100" dirty="0"/>
          </a:p>
        </p:txBody>
      </p:sp>
      <p:sp>
        <p:nvSpPr>
          <p:cNvPr id="19" name="Rectangle 8"/>
          <p:cNvSpPr>
            <a:spLocks noChangeArrowheads="1"/>
          </p:cNvSpPr>
          <p:nvPr/>
        </p:nvSpPr>
        <p:spPr bwMode="auto">
          <a:xfrm>
            <a:off x="1524000" y="1295400"/>
            <a:ext cx="7620000" cy="7325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b="1" dirty="0" smtClean="0"/>
              <a:t>Climate change: </a:t>
            </a:r>
            <a:r>
              <a:rPr lang="en-GB" altLang="en-US" sz="1600" b="1" dirty="0" smtClean="0">
                <a:solidFill>
                  <a:schemeClr val="accent6"/>
                </a:solidFill>
              </a:rPr>
              <a:t>Managers confronted - impact on hydro-</a:t>
            </a:r>
            <a:r>
              <a:rPr lang="en-GB" altLang="en-US" sz="1600" b="1" dirty="0" err="1" smtClean="0">
                <a:solidFill>
                  <a:schemeClr val="accent6"/>
                </a:solidFill>
              </a:rPr>
              <a:t>clim</a:t>
            </a:r>
            <a:r>
              <a:rPr lang="en-GB" altLang="en-US" sz="1600" b="1" dirty="0" smtClean="0">
                <a:solidFill>
                  <a:schemeClr val="accent6"/>
                </a:solidFill>
              </a:rPr>
              <a:t>. Extremes</a:t>
            </a:r>
          </a:p>
          <a:p>
            <a:pPr eaLnBrk="1" hangingPunct="1">
              <a:lnSpc>
                <a:spcPct val="130000"/>
              </a:lnSpc>
              <a:spcBef>
                <a:spcPct val="0"/>
              </a:spcBef>
              <a:buFont typeface="Wingdings" pitchFamily="2" charset="2"/>
              <a:buChar char="à"/>
              <a:defRPr/>
            </a:pPr>
            <a:r>
              <a:rPr lang="en-GB" altLang="en-US" sz="1600" b="1" dirty="0" smtClean="0">
                <a:sym typeface="Wingdings" pitchFamily="2" charset="2"/>
              </a:rPr>
              <a:t>Impact analysis :</a:t>
            </a:r>
            <a:r>
              <a:rPr lang="en-GB" altLang="en-US" sz="1600" dirty="0" smtClean="0">
                <a:sym typeface="Wingdings" pitchFamily="2" charset="2"/>
              </a:rPr>
              <a:t> - not uncertainty-free -  large differences exist		</a:t>
            </a:r>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Inter-Global climate model differences</a:t>
            </a:r>
            <a:endParaRPr lang="en-US" sz="2400" b="1" dirty="0">
              <a:solidFill>
                <a:srgbClr val="00407A"/>
              </a:solidFill>
            </a:endParaRPr>
          </a:p>
        </p:txBody>
      </p:sp>
      <p:pic>
        <p:nvPicPr>
          <p:cNvPr id="11" name="Picture 10" descr="IPCC AR5 Figure 1.4.  Solid lines and squares represent measured average global surface temperature changes by NASA (blue), NOAA (yellow), and the  UK Hadley Centre (green).  The colored shading shows the projected range of surface warming in the IPCC First Assessment Report (FAR; yellow), Second (SAR; green), Third (TAR; blue), and Fourth (AR4; red)."/>
          <p:cNvPicPr/>
          <p:nvPr/>
        </p:nvPicPr>
        <p:blipFill>
          <a:blip r:embed="rId2"/>
          <a:srcRect/>
          <a:stretch>
            <a:fillRect/>
          </a:stretch>
        </p:blipFill>
        <p:spPr bwMode="auto">
          <a:xfrm>
            <a:off x="1666866" y="2027908"/>
            <a:ext cx="5857916" cy="3871954"/>
          </a:xfrm>
          <a:prstGeom prst="rect">
            <a:avLst/>
          </a:prstGeom>
          <a:noFill/>
          <a:ln w="9525">
            <a:noFill/>
            <a:miter lim="800000"/>
            <a:headEnd/>
            <a:tailEnd/>
          </a:ln>
        </p:spPr>
      </p:pic>
      <p:pic>
        <p:nvPicPr>
          <p:cNvPr id="12" name="Picture 11" descr="http://ukclimateprojections.metoffice.gov.uk/media/image/8/s/P_Fig2_large.jpg"/>
          <p:cNvPicPr/>
          <p:nvPr/>
        </p:nvPicPr>
        <p:blipFill>
          <a:blip r:embed="rId3" cstate="print"/>
          <a:srcRect/>
          <a:stretch>
            <a:fillRect/>
          </a:stretch>
        </p:blipFill>
        <p:spPr bwMode="auto">
          <a:xfrm>
            <a:off x="0" y="-24"/>
            <a:ext cx="1428728" cy="2057400"/>
          </a:xfrm>
          <a:prstGeom prst="rect">
            <a:avLst/>
          </a:prstGeom>
          <a:noFill/>
          <a:ln w="9525">
            <a:noFill/>
            <a:miter lim="800000"/>
            <a:headEnd/>
            <a:tailEnd/>
          </a:ln>
        </p:spPr>
      </p:pic>
      <p:pic>
        <p:nvPicPr>
          <p:cNvPr id="13" name="Picture 12" descr="http://www.rff.org/PublishingImages/Publications/Resources/Resources-170-Vajjhala-fig5Large.jpg"/>
          <p:cNvPicPr/>
          <p:nvPr/>
        </p:nvPicPr>
        <p:blipFill>
          <a:blip r:embed="rId4"/>
          <a:srcRect l="44767" t="51705" r="32946" b="19900"/>
          <a:stretch>
            <a:fillRect/>
          </a:stretch>
        </p:blipFill>
        <p:spPr bwMode="auto">
          <a:xfrm>
            <a:off x="0" y="3814706"/>
            <a:ext cx="1428728" cy="2586070"/>
          </a:xfrm>
          <a:prstGeom prst="rect">
            <a:avLst/>
          </a:prstGeom>
          <a:noFill/>
          <a:ln w="9525">
            <a:noFill/>
            <a:miter lim="800000"/>
            <a:headEnd/>
            <a:tailEnd/>
          </a:ln>
        </p:spPr>
      </p:pic>
      <p:pic>
        <p:nvPicPr>
          <p:cNvPr id="14" name="Picture 13"/>
          <p:cNvPicPr/>
          <p:nvPr/>
        </p:nvPicPr>
        <p:blipFill>
          <a:blip r:embed="rId5"/>
          <a:srcRect t="11080" r="95911" b="30966"/>
          <a:stretch>
            <a:fillRect/>
          </a:stretch>
        </p:blipFill>
        <p:spPr bwMode="auto">
          <a:xfrm>
            <a:off x="285721" y="1885817"/>
            <a:ext cx="357189" cy="1928889"/>
          </a:xfrm>
          <a:prstGeom prst="rect">
            <a:avLst/>
          </a:prstGeom>
          <a:noFill/>
          <a:ln w="9525">
            <a:noFill/>
            <a:miter lim="800000"/>
            <a:headEnd/>
            <a:tailEnd/>
          </a:ln>
        </p:spPr>
      </p:pic>
      <p:pic>
        <p:nvPicPr>
          <p:cNvPr id="20" name="Picture 19"/>
          <p:cNvPicPr/>
          <p:nvPr/>
        </p:nvPicPr>
        <p:blipFill>
          <a:blip r:embed="rId5"/>
          <a:srcRect t="11080" r="95911" b="30966"/>
          <a:stretch>
            <a:fillRect/>
          </a:stretch>
        </p:blipFill>
        <p:spPr bwMode="auto">
          <a:xfrm>
            <a:off x="795310" y="1885817"/>
            <a:ext cx="357189" cy="1928889"/>
          </a:xfrm>
          <a:prstGeom prst="rect">
            <a:avLst/>
          </a:prstGeom>
          <a:noFill/>
          <a:ln w="9525">
            <a:noFill/>
            <a:miter lim="800000"/>
            <a:headEnd/>
            <a:tailEnd/>
          </a:ln>
        </p:spPr>
      </p:pic>
      <p:sp>
        <p:nvSpPr>
          <p:cNvPr id="21" name="Rectangle 9"/>
          <p:cNvSpPr>
            <a:spLocks noChangeArrowheads="1"/>
          </p:cNvSpPr>
          <p:nvPr/>
        </p:nvSpPr>
        <p:spPr bwMode="auto">
          <a:xfrm>
            <a:off x="-32" y="-24"/>
            <a:ext cx="1447800"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23" name="Rectangle 8"/>
          <p:cNvSpPr>
            <a:spLocks noChangeArrowheads="1"/>
          </p:cNvSpPr>
          <p:nvPr/>
        </p:nvSpPr>
        <p:spPr bwMode="auto">
          <a:xfrm>
            <a:off x="4786314" y="5929330"/>
            <a:ext cx="4281454"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Source: </a:t>
            </a:r>
            <a:r>
              <a:rPr lang="en-US" sz="1600" dirty="0" smtClean="0"/>
              <a:t>IPCC (2013) report</a:t>
            </a:r>
            <a:r>
              <a:rPr lang="en-GB" altLang="en-US" sz="1600" dirty="0" smtClean="0">
                <a:sym typeface="Wingdings" pitchFamily="2" charset="2"/>
              </a:rPr>
              <a:t>		</a:t>
            </a:r>
          </a:p>
        </p:txBody>
      </p:sp>
      <p:sp>
        <p:nvSpPr>
          <p:cNvPr id="24" name="Rectangle 23"/>
          <p:cNvSpPr/>
          <p:nvPr/>
        </p:nvSpPr>
        <p:spPr>
          <a:xfrm>
            <a:off x="4572000" y="2194106"/>
            <a:ext cx="3414996" cy="307777"/>
          </a:xfrm>
          <a:prstGeom prst="rect">
            <a:avLst/>
          </a:prstGeom>
        </p:spPr>
        <p:txBody>
          <a:bodyPr wrap="square">
            <a:spAutoFit/>
          </a:bodyPr>
          <a:lstStyle/>
          <a:p>
            <a:r>
              <a:rPr lang="en-US" sz="1400" dirty="0" smtClean="0"/>
              <a:t>IPCC model global warming projections</a:t>
            </a:r>
            <a:endParaRPr lang="en-US" sz="1400" dirty="0"/>
          </a:p>
        </p:txBody>
      </p:sp>
      <p:pic>
        <p:nvPicPr>
          <p:cNvPr id="40" name="Picture 39" descr="Maybe Yes No Dice Represents Uncertainty And Decisions"/>
          <p:cNvPicPr/>
          <p:nvPr/>
        </p:nvPicPr>
        <p:blipFill>
          <a:blip r:embed="rId6"/>
          <a:srcRect/>
          <a:stretch>
            <a:fillRect/>
          </a:stretch>
        </p:blipFill>
        <p:spPr bwMode="auto">
          <a:xfrm>
            <a:off x="7524782" y="3814706"/>
            <a:ext cx="1619250" cy="1619250"/>
          </a:xfrm>
          <a:prstGeom prst="rect">
            <a:avLst/>
          </a:prstGeom>
          <a:noFill/>
          <a:ln w="9525">
            <a:noFill/>
            <a:miter lim="800000"/>
            <a:headEnd/>
            <a:tailEnd/>
          </a:ln>
        </p:spPr>
      </p:pic>
      <p:pic>
        <p:nvPicPr>
          <p:cNvPr id="15" name="Picture 14"/>
          <p:cNvPicPr/>
          <p:nvPr/>
        </p:nvPicPr>
        <p:blipFill>
          <a:blip r:embed="rId7"/>
          <a:srcRect l="11556" t="13973" r="73036" b="73380"/>
          <a:stretch>
            <a:fillRect/>
          </a:stretch>
        </p:blipFill>
        <p:spPr bwMode="auto">
          <a:xfrm>
            <a:off x="6858016" y="0"/>
            <a:ext cx="2285984" cy="571480"/>
          </a:xfrm>
          <a:prstGeom prst="rect">
            <a:avLst/>
          </a:prstGeom>
          <a:noFill/>
          <a:ln w="9525">
            <a:noFill/>
            <a:miter lim="800000"/>
            <a:headEnd/>
            <a:tailEnd/>
          </a:ln>
        </p:spPr>
      </p:pic>
      <p:sp>
        <p:nvSpPr>
          <p:cNvPr id="16" name="Rectangle 15"/>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15</a:t>
            </a:fld>
            <a:endParaRPr lang="nl-BE" sz="1100" dirty="0"/>
          </a:p>
        </p:txBody>
      </p:sp>
      <p:sp>
        <p:nvSpPr>
          <p:cNvPr id="19" name="Rectangle 8"/>
          <p:cNvSpPr>
            <a:spLocks noChangeArrowheads="1"/>
          </p:cNvSpPr>
          <p:nvPr/>
        </p:nvSpPr>
        <p:spPr bwMode="auto">
          <a:xfrm>
            <a:off x="1404942" y="1089189"/>
            <a:ext cx="762000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Inter-compare GCMs:</a:t>
            </a:r>
            <a:r>
              <a:rPr lang="en-GB" altLang="en-US" sz="1600" dirty="0" smtClean="0">
                <a:sym typeface="Wingdings" pitchFamily="2" charset="2"/>
              </a:rPr>
              <a:t> metrics - Bias, SEE, </a:t>
            </a:r>
            <a:r>
              <a:rPr lang="el-GR" altLang="en-US" sz="1600" i="1" dirty="0" smtClean="0">
                <a:sym typeface="Wingdings" pitchFamily="2" charset="2"/>
              </a:rPr>
              <a:t>β</a:t>
            </a:r>
            <a:r>
              <a:rPr lang="en-US" altLang="en-US" sz="1600" dirty="0" smtClean="0">
                <a:sym typeface="Wingdings" pitchFamily="2" charset="2"/>
              </a:rPr>
              <a:t>-related</a:t>
            </a:r>
            <a:r>
              <a:rPr lang="en-GB" altLang="en-US" sz="1600" dirty="0" smtClean="0">
                <a:sym typeface="Wingdings" pitchFamily="2" charset="2"/>
              </a:rPr>
              <a:t>		</a:t>
            </a:r>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Inter-GCM differences</a:t>
            </a:r>
            <a:endParaRPr lang="en-US" sz="2400" b="1" dirty="0">
              <a:solidFill>
                <a:srgbClr val="00407A"/>
              </a:solidFill>
            </a:endParaRPr>
          </a:p>
        </p:txBody>
      </p:sp>
      <p:pic>
        <p:nvPicPr>
          <p:cNvPr id="12" name="Picture 11" descr="http://ukclimateprojections.metoffice.gov.uk/media/image/8/s/P_Fig2_large.jpg"/>
          <p:cNvPicPr/>
          <p:nvPr/>
        </p:nvPicPr>
        <p:blipFill>
          <a:blip r:embed="rId2" cstate="print"/>
          <a:srcRect/>
          <a:stretch>
            <a:fillRect/>
          </a:stretch>
        </p:blipFill>
        <p:spPr bwMode="auto">
          <a:xfrm>
            <a:off x="0" y="-24"/>
            <a:ext cx="1428728" cy="2057400"/>
          </a:xfrm>
          <a:prstGeom prst="rect">
            <a:avLst/>
          </a:prstGeom>
          <a:noFill/>
          <a:ln w="9525">
            <a:noFill/>
            <a:miter lim="800000"/>
            <a:headEnd/>
            <a:tailEnd/>
          </a:ln>
        </p:spPr>
      </p:pic>
      <p:pic>
        <p:nvPicPr>
          <p:cNvPr id="13" name="Picture 12" descr="http://www.rff.org/PublishingImages/Publications/Resources/Resources-170-Vajjhala-fig5Large.jpg"/>
          <p:cNvPicPr/>
          <p:nvPr/>
        </p:nvPicPr>
        <p:blipFill>
          <a:blip r:embed="rId3"/>
          <a:srcRect l="44767" t="51705" r="32946" b="19900"/>
          <a:stretch>
            <a:fillRect/>
          </a:stretch>
        </p:blipFill>
        <p:spPr bwMode="auto">
          <a:xfrm>
            <a:off x="0" y="3814706"/>
            <a:ext cx="1428728" cy="2586070"/>
          </a:xfrm>
          <a:prstGeom prst="rect">
            <a:avLst/>
          </a:prstGeom>
          <a:noFill/>
          <a:ln w="9525">
            <a:noFill/>
            <a:miter lim="800000"/>
            <a:headEnd/>
            <a:tailEnd/>
          </a:ln>
        </p:spPr>
      </p:pic>
      <p:pic>
        <p:nvPicPr>
          <p:cNvPr id="14" name="Picture 13"/>
          <p:cNvPicPr/>
          <p:nvPr/>
        </p:nvPicPr>
        <p:blipFill>
          <a:blip r:embed="rId4"/>
          <a:srcRect t="11080" r="95911" b="30966"/>
          <a:stretch>
            <a:fillRect/>
          </a:stretch>
        </p:blipFill>
        <p:spPr bwMode="auto">
          <a:xfrm>
            <a:off x="285721" y="1885817"/>
            <a:ext cx="357189" cy="1928889"/>
          </a:xfrm>
          <a:prstGeom prst="rect">
            <a:avLst/>
          </a:prstGeom>
          <a:noFill/>
          <a:ln w="9525">
            <a:noFill/>
            <a:miter lim="800000"/>
            <a:headEnd/>
            <a:tailEnd/>
          </a:ln>
        </p:spPr>
      </p:pic>
      <p:pic>
        <p:nvPicPr>
          <p:cNvPr id="20" name="Picture 19"/>
          <p:cNvPicPr/>
          <p:nvPr/>
        </p:nvPicPr>
        <p:blipFill>
          <a:blip r:embed="rId4"/>
          <a:srcRect t="11080" r="95911" b="30966"/>
          <a:stretch>
            <a:fillRect/>
          </a:stretch>
        </p:blipFill>
        <p:spPr bwMode="auto">
          <a:xfrm>
            <a:off x="795310" y="1885817"/>
            <a:ext cx="357189" cy="1928889"/>
          </a:xfrm>
          <a:prstGeom prst="rect">
            <a:avLst/>
          </a:prstGeom>
          <a:noFill/>
          <a:ln w="9525">
            <a:noFill/>
            <a:miter lim="800000"/>
            <a:headEnd/>
            <a:tailEnd/>
          </a:ln>
        </p:spPr>
      </p:pic>
      <p:sp>
        <p:nvSpPr>
          <p:cNvPr id="21" name="Rectangle 9"/>
          <p:cNvSpPr>
            <a:spLocks noChangeArrowheads="1"/>
          </p:cNvSpPr>
          <p:nvPr/>
        </p:nvSpPr>
        <p:spPr bwMode="auto">
          <a:xfrm>
            <a:off x="-32" y="-24"/>
            <a:ext cx="1447800"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47" name="Rectangle 46"/>
          <p:cNvSpPr/>
          <p:nvPr/>
        </p:nvSpPr>
        <p:spPr>
          <a:xfrm>
            <a:off x="1928794" y="5357826"/>
            <a:ext cx="6572296" cy="338554"/>
          </a:xfrm>
          <a:prstGeom prst="rect">
            <a:avLst/>
          </a:prstGeom>
        </p:spPr>
        <p:txBody>
          <a:bodyPr wrap="square">
            <a:spAutoFit/>
          </a:bodyPr>
          <a:lstStyle/>
          <a:p>
            <a:r>
              <a:rPr lang="en-US" sz="1600" dirty="0" smtClean="0"/>
              <a:t>A higher value of </a:t>
            </a:r>
            <a:r>
              <a:rPr lang="en-US" sz="1600" i="1" dirty="0" smtClean="0"/>
              <a:t>β </a:t>
            </a:r>
            <a:r>
              <a:rPr lang="en-US" sz="1600" dirty="0" smtClean="0"/>
              <a:t>means higher variations in extreme rainfall intensity</a:t>
            </a:r>
            <a:endParaRPr lang="en-US" sz="1600" dirty="0"/>
          </a:p>
        </p:txBody>
      </p:sp>
      <p:graphicFrame>
        <p:nvGraphicFramePr>
          <p:cNvPr id="23" name="Chart 22"/>
          <p:cNvGraphicFramePr>
            <a:graphicFrameLocks/>
          </p:cNvGraphicFramePr>
          <p:nvPr/>
        </p:nvGraphicFramePr>
        <p:xfrm>
          <a:off x="1447768" y="1885817"/>
          <a:ext cx="3910050" cy="322906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hart 14"/>
          <p:cNvGraphicFramePr>
            <a:graphicFrameLocks/>
          </p:cNvGraphicFramePr>
          <p:nvPr/>
        </p:nvGraphicFramePr>
        <p:xfrm>
          <a:off x="5357818" y="1885816"/>
          <a:ext cx="3786182" cy="3310473"/>
        </p:xfrm>
        <a:graphic>
          <a:graphicData uri="http://schemas.openxmlformats.org/drawingml/2006/chart">
            <c:chart xmlns:c="http://schemas.openxmlformats.org/drawingml/2006/chart" xmlns:r="http://schemas.openxmlformats.org/officeDocument/2006/relationships" r:id="rId6"/>
          </a:graphicData>
        </a:graphic>
      </p:graphicFrame>
      <p:sp>
        <p:nvSpPr>
          <p:cNvPr id="17" name="Rectangle 8"/>
          <p:cNvSpPr>
            <a:spLocks noChangeArrowheads="1"/>
          </p:cNvSpPr>
          <p:nvPr/>
        </p:nvSpPr>
        <p:spPr bwMode="auto">
          <a:xfrm>
            <a:off x="5929322" y="4407244"/>
            <a:ext cx="1928826"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Empirical POTs</a:t>
            </a:r>
          </a:p>
        </p:txBody>
      </p:sp>
      <p:cxnSp>
        <p:nvCxnSpPr>
          <p:cNvPr id="28" name="Straight Arrow Connector 27"/>
          <p:cNvCxnSpPr/>
          <p:nvPr/>
        </p:nvCxnSpPr>
        <p:spPr>
          <a:xfrm rot="16200000" flipV="1">
            <a:off x="5907861" y="3979043"/>
            <a:ext cx="542988" cy="500066"/>
          </a:xfrm>
          <a:prstGeom prst="straightConnector1">
            <a:avLst/>
          </a:prstGeom>
          <a:ln>
            <a:solidFill>
              <a:srgbClr val="080808"/>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2857488" y="3427412"/>
            <a:ext cx="500066" cy="1588"/>
          </a:xfrm>
          <a:prstGeom prst="line">
            <a:avLst/>
          </a:prstGeom>
          <a:ln>
            <a:solidFill>
              <a:srgbClr val="080808"/>
            </a:solidFill>
          </a:ln>
        </p:spPr>
        <p:style>
          <a:lnRef idx="1">
            <a:schemeClr val="accent1"/>
          </a:lnRef>
          <a:fillRef idx="0">
            <a:schemeClr val="accent1"/>
          </a:fillRef>
          <a:effectRef idx="0">
            <a:schemeClr val="accent1"/>
          </a:effectRef>
          <a:fontRef idx="minor">
            <a:schemeClr val="tx1"/>
          </a:fontRef>
        </p:style>
      </p:cxnSp>
      <p:sp>
        <p:nvSpPr>
          <p:cNvPr id="34" name="Freeform 33"/>
          <p:cNvSpPr/>
          <p:nvPr/>
        </p:nvSpPr>
        <p:spPr>
          <a:xfrm>
            <a:off x="3148642" y="3165894"/>
            <a:ext cx="69011" cy="284672"/>
          </a:xfrm>
          <a:custGeom>
            <a:avLst/>
            <a:gdLst>
              <a:gd name="connsiteX0" fmla="*/ 0 w 69011"/>
              <a:gd name="connsiteY0" fmla="*/ 0 h 284672"/>
              <a:gd name="connsiteX1" fmla="*/ 51758 w 69011"/>
              <a:gd name="connsiteY1" fmla="*/ 77638 h 284672"/>
              <a:gd name="connsiteX2" fmla="*/ 69011 w 69011"/>
              <a:gd name="connsiteY2" fmla="*/ 103517 h 284672"/>
              <a:gd name="connsiteX3" fmla="*/ 60384 w 69011"/>
              <a:gd name="connsiteY3" fmla="*/ 250166 h 284672"/>
              <a:gd name="connsiteX4" fmla="*/ 51758 w 69011"/>
              <a:gd name="connsiteY4" fmla="*/ 276046 h 284672"/>
              <a:gd name="connsiteX5" fmla="*/ 34505 w 69011"/>
              <a:gd name="connsiteY5" fmla="*/ 284672 h 284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011" h="284672">
                <a:moveTo>
                  <a:pt x="0" y="0"/>
                </a:moveTo>
                <a:lnTo>
                  <a:pt x="51758" y="77638"/>
                </a:lnTo>
                <a:lnTo>
                  <a:pt x="69011" y="103517"/>
                </a:lnTo>
                <a:cubicBezTo>
                  <a:pt x="66135" y="152400"/>
                  <a:pt x="65256" y="201442"/>
                  <a:pt x="60384" y="250166"/>
                </a:cubicBezTo>
                <a:cubicBezTo>
                  <a:pt x="59479" y="259214"/>
                  <a:pt x="57214" y="268771"/>
                  <a:pt x="51758" y="276046"/>
                </a:cubicBezTo>
                <a:cubicBezTo>
                  <a:pt x="47900" y="281190"/>
                  <a:pt x="40256" y="281797"/>
                  <a:pt x="34505" y="284672"/>
                </a:cubicBezTo>
              </a:path>
            </a:pathLst>
          </a:custGeom>
          <a:ln>
            <a:solidFill>
              <a:srgbClr val="08080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Oval 34"/>
          <p:cNvSpPr/>
          <p:nvPr/>
        </p:nvSpPr>
        <p:spPr>
          <a:xfrm>
            <a:off x="2824744" y="3000372"/>
            <a:ext cx="785818" cy="648812"/>
          </a:xfrm>
          <a:prstGeom prst="ellipse">
            <a:avLst/>
          </a:prstGeom>
          <a:solidFill>
            <a:srgbClr val="116E8A">
              <a:alpha val="0"/>
            </a:srgbClr>
          </a:solidFill>
          <a:ln>
            <a:solidFill>
              <a:srgbClr val="0808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p:nvPr/>
        </p:nvPicPr>
        <p:blipFill>
          <a:blip r:embed="rId7"/>
          <a:srcRect l="11556" t="13973" r="73036" b="73380"/>
          <a:stretch>
            <a:fillRect/>
          </a:stretch>
        </p:blipFill>
        <p:spPr bwMode="auto">
          <a:xfrm>
            <a:off x="6858016" y="0"/>
            <a:ext cx="2285984" cy="571480"/>
          </a:xfrm>
          <a:prstGeom prst="rect">
            <a:avLst/>
          </a:prstGeom>
          <a:noFill/>
          <a:ln w="9525">
            <a:noFill/>
            <a:miter lim="800000"/>
            <a:headEnd/>
            <a:tailEnd/>
          </a:ln>
        </p:spPr>
      </p:pic>
      <p:sp>
        <p:nvSpPr>
          <p:cNvPr id="24" name="Rectangle 23"/>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16</a:t>
            </a:fld>
            <a:endParaRPr lang="nl-BE" sz="1100" dirty="0"/>
          </a:p>
        </p:txBody>
      </p:sp>
      <p:sp>
        <p:nvSpPr>
          <p:cNvPr id="19" name="Rectangle 8"/>
          <p:cNvSpPr>
            <a:spLocks noChangeArrowheads="1"/>
          </p:cNvSpPr>
          <p:nvPr/>
        </p:nvSpPr>
        <p:spPr bwMode="auto">
          <a:xfrm>
            <a:off x="1524000" y="1295400"/>
            <a:ext cx="762000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Bias versus SEE:</a:t>
            </a:r>
            <a:r>
              <a:rPr lang="en-GB" altLang="en-US" sz="1600" dirty="0" smtClean="0">
                <a:sym typeface="Wingdings" pitchFamily="2" charset="2"/>
              </a:rPr>
              <a:t> - quantifying differences </a:t>
            </a:r>
            <a:r>
              <a:rPr lang="en-GB" altLang="en-US" sz="1600" dirty="0" err="1" smtClean="0">
                <a:sym typeface="Wingdings" pitchFamily="2" charset="2"/>
              </a:rPr>
              <a:t>btn</a:t>
            </a:r>
            <a:r>
              <a:rPr lang="en-GB" altLang="en-US" sz="1600" dirty="0" smtClean="0">
                <a:sym typeface="Wingdings" pitchFamily="2" charset="2"/>
              </a:rPr>
              <a:t> control runs &amp; empirical series</a:t>
            </a:r>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Inter-GCM differences</a:t>
            </a:r>
            <a:endParaRPr lang="en-US" sz="2400" b="1" dirty="0">
              <a:solidFill>
                <a:srgbClr val="00407A"/>
              </a:solidFill>
            </a:endParaRPr>
          </a:p>
        </p:txBody>
      </p:sp>
      <p:pic>
        <p:nvPicPr>
          <p:cNvPr id="13" name="Picture 12" descr="http://www.rff.org/PublishingImages/Publications/Resources/Resources-170-Vajjhala-fig5Large.jpg"/>
          <p:cNvPicPr/>
          <p:nvPr/>
        </p:nvPicPr>
        <p:blipFill>
          <a:blip r:embed="rId2"/>
          <a:srcRect l="44767" t="51705" r="32946" b="19900"/>
          <a:stretch>
            <a:fillRect/>
          </a:stretch>
        </p:blipFill>
        <p:spPr bwMode="auto">
          <a:xfrm>
            <a:off x="0" y="4200552"/>
            <a:ext cx="1203673" cy="2200223"/>
          </a:xfrm>
          <a:prstGeom prst="rect">
            <a:avLst/>
          </a:prstGeom>
          <a:noFill/>
          <a:ln w="9525">
            <a:noFill/>
            <a:miter lim="800000"/>
            <a:headEnd/>
            <a:tailEnd/>
          </a:ln>
        </p:spPr>
      </p:pic>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073" name="Picture 1"/>
          <p:cNvPicPr>
            <a:picLocks noChangeAspect="1" noChangeArrowheads="1"/>
          </p:cNvPicPr>
          <p:nvPr/>
        </p:nvPicPr>
        <p:blipFill>
          <a:blip r:embed="rId3"/>
          <a:srcRect t="2228" r="36539" b="6128"/>
          <a:stretch>
            <a:fillRect/>
          </a:stretch>
        </p:blipFill>
        <p:spPr bwMode="auto">
          <a:xfrm>
            <a:off x="1524000" y="1906914"/>
            <a:ext cx="3533458" cy="2935625"/>
          </a:xfrm>
          <a:prstGeom prst="rect">
            <a:avLst/>
          </a:prstGeom>
          <a:noFill/>
        </p:spPr>
      </p:pic>
      <p:sp>
        <p:nvSpPr>
          <p:cNvPr id="3075" name="Rectangle 3"/>
          <p:cNvSpPr>
            <a:spLocks noChangeArrowheads="1"/>
          </p:cNvSpPr>
          <p:nvPr/>
        </p:nvSpPr>
        <p:spPr bwMode="auto">
          <a:xfrm>
            <a:off x="0" y="3667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3077" name="Picture 5" descr="http://3.bp.blogspot.com/-79yAW5K-Mp0/UGEwgWzEcjI/AAAAAAAABSI/qHi5WnnCzkI/s1600/443107-Royalty-Free-RF-Clip-Art-Illustration-Of-A-Cartoon-Confused-Boy-With-Many-Questions.jpg"/>
          <p:cNvPicPr>
            <a:picLocks noChangeAspect="1" noChangeArrowheads="1"/>
          </p:cNvPicPr>
          <p:nvPr/>
        </p:nvPicPr>
        <p:blipFill>
          <a:blip r:embed="rId4" cstate="print"/>
          <a:srcRect/>
          <a:stretch>
            <a:fillRect/>
          </a:stretch>
        </p:blipFill>
        <p:spPr bwMode="auto">
          <a:xfrm>
            <a:off x="285720" y="2857497"/>
            <a:ext cx="917953" cy="1343056"/>
          </a:xfrm>
          <a:prstGeom prst="rect">
            <a:avLst/>
          </a:prstGeom>
          <a:noFill/>
        </p:spPr>
      </p:pic>
      <p:pic>
        <p:nvPicPr>
          <p:cNvPr id="27" name="Picture 26" descr="http://birminghamappraisalblog.com/wp-content/uploads/2012/05/question.png"/>
          <p:cNvPicPr/>
          <p:nvPr/>
        </p:nvPicPr>
        <p:blipFill>
          <a:blip r:embed="rId5"/>
          <a:srcRect l="18000" r="23333"/>
          <a:stretch>
            <a:fillRect/>
          </a:stretch>
        </p:blipFill>
        <p:spPr bwMode="auto">
          <a:xfrm>
            <a:off x="0" y="142853"/>
            <a:ext cx="1428728" cy="2714644"/>
          </a:xfrm>
          <a:prstGeom prst="rect">
            <a:avLst/>
          </a:prstGeom>
          <a:noFill/>
        </p:spPr>
      </p:pic>
      <p:sp>
        <p:nvSpPr>
          <p:cNvPr id="16" name="Rectangle 9"/>
          <p:cNvSpPr>
            <a:spLocks noChangeArrowheads="1"/>
          </p:cNvSpPr>
          <p:nvPr/>
        </p:nvSpPr>
        <p:spPr bwMode="auto">
          <a:xfrm>
            <a:off x="-19072" y="-25"/>
            <a:ext cx="1447800"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37" name="Rectangle 8"/>
          <p:cNvSpPr>
            <a:spLocks noChangeArrowheads="1"/>
          </p:cNvSpPr>
          <p:nvPr/>
        </p:nvSpPr>
        <p:spPr bwMode="auto">
          <a:xfrm>
            <a:off x="2350911" y="2096453"/>
            <a:ext cx="1285089"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olidFill>
                  <a:srgbClr val="FF0000"/>
                </a:solidFill>
                <a:sym typeface="Wingdings" pitchFamily="2" charset="2"/>
              </a:rPr>
              <a:t>Station 5</a:t>
            </a:r>
            <a:endParaRPr lang="en-GB" altLang="en-US" sz="1600" dirty="0" smtClean="0">
              <a:solidFill>
                <a:srgbClr val="FF0000"/>
              </a:solidFill>
            </a:endParaRPr>
          </a:p>
        </p:txBody>
      </p:sp>
      <p:pic>
        <p:nvPicPr>
          <p:cNvPr id="17" name="Picture 16"/>
          <p:cNvPicPr/>
          <p:nvPr/>
        </p:nvPicPr>
        <p:blipFill>
          <a:blip r:embed="rId6"/>
          <a:srcRect r="27243"/>
          <a:stretch>
            <a:fillRect/>
          </a:stretch>
        </p:blipFill>
        <p:spPr bwMode="auto">
          <a:xfrm>
            <a:off x="5343210" y="1906915"/>
            <a:ext cx="3586508" cy="3165160"/>
          </a:xfrm>
          <a:prstGeom prst="rect">
            <a:avLst/>
          </a:prstGeom>
          <a:noFill/>
          <a:ln w="9525">
            <a:noFill/>
            <a:miter lim="800000"/>
            <a:headEnd/>
            <a:tailEnd/>
          </a:ln>
        </p:spPr>
      </p:pic>
      <p:sp>
        <p:nvSpPr>
          <p:cNvPr id="18" name="Rectangle 17"/>
          <p:cNvSpPr/>
          <p:nvPr/>
        </p:nvSpPr>
        <p:spPr>
          <a:xfrm>
            <a:off x="3461723" y="3667125"/>
            <a:ext cx="889987" cy="369332"/>
          </a:xfrm>
          <a:prstGeom prst="rect">
            <a:avLst/>
          </a:prstGeom>
        </p:spPr>
        <p:txBody>
          <a:bodyPr wrap="none">
            <a:spAutoFit/>
          </a:bodyPr>
          <a:lstStyle/>
          <a:p>
            <a:r>
              <a:rPr lang="en-US" dirty="0" smtClean="0"/>
              <a:t>CMIP3</a:t>
            </a:r>
            <a:endParaRPr lang="en-US" dirty="0"/>
          </a:p>
        </p:txBody>
      </p:sp>
      <p:sp>
        <p:nvSpPr>
          <p:cNvPr id="20" name="Rectangle 19"/>
          <p:cNvSpPr/>
          <p:nvPr/>
        </p:nvSpPr>
        <p:spPr>
          <a:xfrm>
            <a:off x="7286644" y="3851791"/>
            <a:ext cx="889987" cy="369332"/>
          </a:xfrm>
          <a:prstGeom prst="rect">
            <a:avLst/>
          </a:prstGeom>
        </p:spPr>
        <p:txBody>
          <a:bodyPr wrap="none">
            <a:spAutoFit/>
          </a:bodyPr>
          <a:lstStyle/>
          <a:p>
            <a:r>
              <a:rPr lang="en-US" dirty="0" smtClean="0"/>
              <a:t>CMIP5</a:t>
            </a:r>
            <a:endParaRPr lang="en-US" dirty="0"/>
          </a:p>
        </p:txBody>
      </p:sp>
      <p:sp>
        <p:nvSpPr>
          <p:cNvPr id="21" name="Rectangle 8"/>
          <p:cNvSpPr>
            <a:spLocks noChangeArrowheads="1"/>
          </p:cNvSpPr>
          <p:nvPr/>
        </p:nvSpPr>
        <p:spPr bwMode="auto">
          <a:xfrm>
            <a:off x="6001555" y="2096453"/>
            <a:ext cx="1285089"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olidFill>
                  <a:srgbClr val="FF0000"/>
                </a:solidFill>
                <a:sym typeface="Wingdings" pitchFamily="2" charset="2"/>
              </a:rPr>
              <a:t>Station 5</a:t>
            </a:r>
            <a:endParaRPr lang="en-GB" altLang="en-US" sz="1600" dirty="0" smtClean="0">
              <a:solidFill>
                <a:srgbClr val="FF0000"/>
              </a:solidFill>
            </a:endParaRPr>
          </a:p>
        </p:txBody>
      </p:sp>
      <p:pic>
        <p:nvPicPr>
          <p:cNvPr id="22" name="Picture 21"/>
          <p:cNvPicPr/>
          <p:nvPr/>
        </p:nvPicPr>
        <p:blipFill>
          <a:blip r:embed="rId7"/>
          <a:srcRect l="11556" t="13973" r="73036" b="73380"/>
          <a:stretch>
            <a:fillRect/>
          </a:stretch>
        </p:blipFill>
        <p:spPr bwMode="auto">
          <a:xfrm>
            <a:off x="6858016" y="0"/>
            <a:ext cx="2285984" cy="571480"/>
          </a:xfrm>
          <a:prstGeom prst="rect">
            <a:avLst/>
          </a:prstGeom>
          <a:noFill/>
          <a:ln w="9525">
            <a:noFill/>
            <a:miter lim="800000"/>
            <a:headEnd/>
            <a:tailEnd/>
          </a:ln>
        </p:spPr>
      </p:pic>
      <p:sp>
        <p:nvSpPr>
          <p:cNvPr id="23" name="Rectangle 22"/>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17</a:t>
            </a:fld>
            <a:endParaRPr lang="nl-BE" sz="1100" dirty="0"/>
          </a:p>
        </p:txBody>
      </p:sp>
      <p:sp>
        <p:nvSpPr>
          <p:cNvPr id="19" name="Rectangle 8"/>
          <p:cNvSpPr>
            <a:spLocks noChangeArrowheads="1"/>
          </p:cNvSpPr>
          <p:nvPr/>
        </p:nvSpPr>
        <p:spPr bwMode="auto">
          <a:xfrm>
            <a:off x="1524000" y="1295400"/>
            <a:ext cx="762000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Control versus scenario:</a:t>
            </a:r>
            <a:r>
              <a:rPr lang="en-GB" altLang="en-US" sz="1600" dirty="0" smtClean="0">
                <a:sym typeface="Wingdings" pitchFamily="2" charset="2"/>
              </a:rPr>
              <a:t> </a:t>
            </a:r>
            <a:r>
              <a:rPr lang="el-GR" altLang="en-US" sz="1600" i="1" dirty="0" smtClean="0">
                <a:sym typeface="Wingdings" pitchFamily="2" charset="2"/>
              </a:rPr>
              <a:t>β</a:t>
            </a:r>
            <a:r>
              <a:rPr lang="en-US" altLang="en-US" sz="1600" i="1" dirty="0" smtClean="0">
                <a:sym typeface="Wingdings" pitchFamily="2" charset="2"/>
              </a:rPr>
              <a:t> </a:t>
            </a:r>
            <a:r>
              <a:rPr lang="en-US" altLang="en-US" sz="1600" dirty="0" smtClean="0">
                <a:sym typeface="Wingdings" pitchFamily="2" charset="2"/>
              </a:rPr>
              <a:t>– EVD scale parameter</a:t>
            </a:r>
            <a:r>
              <a:rPr lang="en-GB" altLang="en-US" sz="1600" dirty="0" smtClean="0">
                <a:sym typeface="Wingdings" pitchFamily="2" charset="2"/>
              </a:rPr>
              <a:t>		</a:t>
            </a:r>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Inter-Global climate model differences</a:t>
            </a:r>
            <a:endParaRPr lang="en-US" sz="2400" b="1" dirty="0">
              <a:solidFill>
                <a:srgbClr val="00407A"/>
              </a:solidFill>
            </a:endParaRPr>
          </a:p>
        </p:txBody>
      </p:sp>
      <p:pic>
        <p:nvPicPr>
          <p:cNvPr id="12" name="Picture 11" descr="http://ukclimateprojections.metoffice.gov.uk/media/image/8/s/P_Fig2_large.jpg"/>
          <p:cNvPicPr/>
          <p:nvPr/>
        </p:nvPicPr>
        <p:blipFill>
          <a:blip r:embed="rId2" cstate="print"/>
          <a:srcRect/>
          <a:stretch>
            <a:fillRect/>
          </a:stretch>
        </p:blipFill>
        <p:spPr bwMode="auto">
          <a:xfrm>
            <a:off x="0" y="1963985"/>
            <a:ext cx="928662" cy="1850721"/>
          </a:xfrm>
          <a:prstGeom prst="rect">
            <a:avLst/>
          </a:prstGeom>
          <a:noFill/>
          <a:ln w="9525">
            <a:noFill/>
            <a:miter lim="800000"/>
            <a:headEnd/>
            <a:tailEnd/>
          </a:ln>
        </p:spPr>
      </p:pic>
      <p:pic>
        <p:nvPicPr>
          <p:cNvPr id="13" name="Picture 12" descr="http://www.rff.org/PublishingImages/Publications/Resources/Resources-170-Vajjhala-fig5Large.jpg"/>
          <p:cNvPicPr/>
          <p:nvPr/>
        </p:nvPicPr>
        <p:blipFill>
          <a:blip r:embed="rId3"/>
          <a:srcRect l="44767" t="51705" r="32946" b="19900"/>
          <a:stretch>
            <a:fillRect/>
          </a:stretch>
        </p:blipFill>
        <p:spPr bwMode="auto">
          <a:xfrm>
            <a:off x="0" y="3814706"/>
            <a:ext cx="928662" cy="2521294"/>
          </a:xfrm>
          <a:prstGeom prst="rect">
            <a:avLst/>
          </a:prstGeom>
          <a:noFill/>
          <a:ln w="9525">
            <a:noFill/>
            <a:miter lim="800000"/>
            <a:headEnd/>
            <a:tailEnd/>
          </a:ln>
        </p:spPr>
      </p:pic>
      <p:sp>
        <p:nvSpPr>
          <p:cNvPr id="21" name="Rectangle 9"/>
          <p:cNvSpPr>
            <a:spLocks noChangeArrowheads="1"/>
          </p:cNvSpPr>
          <p:nvPr/>
        </p:nvSpPr>
        <p:spPr bwMode="auto">
          <a:xfrm>
            <a:off x="0" y="-24"/>
            <a:ext cx="928694" cy="6336024"/>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pic>
        <p:nvPicPr>
          <p:cNvPr id="11" name="Picture 10"/>
          <p:cNvPicPr/>
          <p:nvPr/>
        </p:nvPicPr>
        <p:blipFill>
          <a:blip r:embed="rId4"/>
          <a:srcRect t="2286" r="36859" b="6000"/>
          <a:stretch>
            <a:fillRect/>
          </a:stretch>
        </p:blipFill>
        <p:spPr bwMode="auto">
          <a:xfrm>
            <a:off x="928662" y="1850697"/>
            <a:ext cx="4143404" cy="3935757"/>
          </a:xfrm>
          <a:prstGeom prst="rect">
            <a:avLst/>
          </a:prstGeom>
          <a:noFill/>
          <a:ln w="9525">
            <a:noFill/>
            <a:miter lim="800000"/>
            <a:headEnd/>
            <a:tailEnd/>
          </a:ln>
        </p:spPr>
      </p:pic>
      <p:pic>
        <p:nvPicPr>
          <p:cNvPr id="15" name="Picture 14"/>
          <p:cNvPicPr/>
          <p:nvPr/>
        </p:nvPicPr>
        <p:blipFill>
          <a:blip r:embed="rId5"/>
          <a:srcRect t="2597" r="38141" b="6234"/>
          <a:stretch>
            <a:fillRect/>
          </a:stretch>
        </p:blipFill>
        <p:spPr bwMode="auto">
          <a:xfrm>
            <a:off x="4976846" y="1850697"/>
            <a:ext cx="4167154" cy="3935757"/>
          </a:xfrm>
          <a:prstGeom prst="rect">
            <a:avLst/>
          </a:prstGeom>
          <a:noFill/>
          <a:ln w="9525">
            <a:noFill/>
            <a:miter lim="800000"/>
            <a:headEnd/>
            <a:tailEnd/>
          </a:ln>
        </p:spPr>
      </p:pic>
      <p:sp>
        <p:nvSpPr>
          <p:cNvPr id="38" name="Rectangle 8"/>
          <p:cNvSpPr>
            <a:spLocks noChangeArrowheads="1"/>
          </p:cNvSpPr>
          <p:nvPr/>
        </p:nvSpPr>
        <p:spPr bwMode="auto">
          <a:xfrm>
            <a:off x="7143768" y="1295400"/>
            <a:ext cx="2000232"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olidFill>
                  <a:srgbClr val="FF0000"/>
                </a:solidFill>
                <a:sym typeface="Wingdings" pitchFamily="2" charset="2"/>
              </a:rPr>
              <a:t>Station 5 – CMIP3</a:t>
            </a:r>
            <a:endParaRPr lang="en-GB" altLang="en-US" sz="1600" dirty="0" smtClean="0">
              <a:solidFill>
                <a:srgbClr val="FF0000"/>
              </a:solidFill>
            </a:endParaRPr>
          </a:p>
        </p:txBody>
      </p:sp>
      <p:pic>
        <p:nvPicPr>
          <p:cNvPr id="39" name="Picture 38" descr="http://thumbs.gograph.com/gg60136424.jpg"/>
          <p:cNvPicPr/>
          <p:nvPr/>
        </p:nvPicPr>
        <p:blipFill>
          <a:blip r:embed="rId6"/>
          <a:srcRect l="14706" t="5469" r="12353" b="10938"/>
          <a:stretch>
            <a:fillRect/>
          </a:stretch>
        </p:blipFill>
        <p:spPr bwMode="auto">
          <a:xfrm>
            <a:off x="0" y="-24"/>
            <a:ext cx="1428728" cy="1707845"/>
          </a:xfrm>
          <a:prstGeom prst="rect">
            <a:avLst/>
          </a:prstGeom>
          <a:noFill/>
          <a:ln w="9525">
            <a:noFill/>
            <a:miter lim="800000"/>
            <a:headEnd/>
            <a:tailEnd/>
          </a:ln>
        </p:spPr>
      </p:pic>
      <p:pic>
        <p:nvPicPr>
          <p:cNvPr id="14" name="Picture 13"/>
          <p:cNvPicPr/>
          <p:nvPr/>
        </p:nvPicPr>
        <p:blipFill>
          <a:blip r:embed="rId7"/>
          <a:srcRect l="11556" t="13973" r="73036" b="73380"/>
          <a:stretch>
            <a:fillRect/>
          </a:stretch>
        </p:blipFill>
        <p:spPr bwMode="auto">
          <a:xfrm>
            <a:off x="6858016" y="0"/>
            <a:ext cx="2285984" cy="571480"/>
          </a:xfrm>
          <a:prstGeom prst="rect">
            <a:avLst/>
          </a:prstGeom>
          <a:noFill/>
          <a:ln w="9525">
            <a:noFill/>
            <a:miter lim="800000"/>
            <a:headEnd/>
            <a:tailEnd/>
          </a:ln>
        </p:spPr>
      </p:pic>
      <p:sp>
        <p:nvSpPr>
          <p:cNvPr id="16" name="Rectangle 15"/>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18</a:t>
            </a:fld>
            <a:endParaRPr lang="nl-BE" sz="1100" dirty="0"/>
          </a:p>
        </p:txBody>
      </p:sp>
      <p:sp>
        <p:nvSpPr>
          <p:cNvPr id="19" name="Rectangle 8"/>
          <p:cNvSpPr>
            <a:spLocks noChangeArrowheads="1"/>
          </p:cNvSpPr>
          <p:nvPr/>
        </p:nvSpPr>
        <p:spPr bwMode="auto">
          <a:xfrm>
            <a:off x="1524000" y="1295400"/>
            <a:ext cx="762000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Combining empirical, control and scenario:</a:t>
            </a:r>
            <a:r>
              <a:rPr lang="en-GB" altLang="en-US" sz="1600" dirty="0" smtClean="0">
                <a:sym typeface="Wingdings" pitchFamily="2" charset="2"/>
              </a:rPr>
              <a:t> 	</a:t>
            </a:r>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Inter-Global climate model differences</a:t>
            </a:r>
            <a:endParaRPr lang="en-US" sz="2400" b="1" dirty="0">
              <a:solidFill>
                <a:srgbClr val="00407A"/>
              </a:solidFill>
            </a:endParaRPr>
          </a:p>
        </p:txBody>
      </p:sp>
      <p:pic>
        <p:nvPicPr>
          <p:cNvPr id="12" name="Picture 11" descr="http://ukclimateprojections.metoffice.gov.uk/media/image/8/s/P_Fig2_large.jpg"/>
          <p:cNvPicPr/>
          <p:nvPr/>
        </p:nvPicPr>
        <p:blipFill>
          <a:blip r:embed="rId2" cstate="print"/>
          <a:srcRect/>
          <a:stretch>
            <a:fillRect/>
          </a:stretch>
        </p:blipFill>
        <p:spPr bwMode="auto">
          <a:xfrm>
            <a:off x="0" y="2285992"/>
            <a:ext cx="928662" cy="1850721"/>
          </a:xfrm>
          <a:prstGeom prst="rect">
            <a:avLst/>
          </a:prstGeom>
          <a:noFill/>
          <a:ln w="9525">
            <a:noFill/>
            <a:miter lim="800000"/>
            <a:headEnd/>
            <a:tailEnd/>
          </a:ln>
        </p:spPr>
      </p:pic>
      <p:pic>
        <p:nvPicPr>
          <p:cNvPr id="13" name="Picture 12" descr="http://www.rff.org/PublishingImages/Publications/Resources/Resources-170-Vajjhala-fig5Large.jpg"/>
          <p:cNvPicPr/>
          <p:nvPr/>
        </p:nvPicPr>
        <p:blipFill>
          <a:blip r:embed="rId3"/>
          <a:srcRect l="44767" t="51705" r="32946" b="19900"/>
          <a:stretch>
            <a:fillRect/>
          </a:stretch>
        </p:blipFill>
        <p:spPr bwMode="auto">
          <a:xfrm>
            <a:off x="0" y="3814706"/>
            <a:ext cx="928662" cy="2586070"/>
          </a:xfrm>
          <a:prstGeom prst="rect">
            <a:avLst/>
          </a:prstGeom>
          <a:noFill/>
          <a:ln w="9525">
            <a:noFill/>
            <a:miter lim="800000"/>
            <a:headEnd/>
            <a:tailEnd/>
          </a:ln>
        </p:spPr>
      </p:pic>
      <p:sp>
        <p:nvSpPr>
          <p:cNvPr id="21" name="Rectangle 9"/>
          <p:cNvSpPr>
            <a:spLocks noChangeArrowheads="1"/>
          </p:cNvSpPr>
          <p:nvPr/>
        </p:nvSpPr>
        <p:spPr bwMode="auto">
          <a:xfrm>
            <a:off x="-32" y="120"/>
            <a:ext cx="928694"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graphicFrame>
        <p:nvGraphicFramePr>
          <p:cNvPr id="10" name="Chart 9"/>
          <p:cNvGraphicFramePr/>
          <p:nvPr/>
        </p:nvGraphicFramePr>
        <p:xfrm>
          <a:off x="928662" y="1707821"/>
          <a:ext cx="4214842" cy="400719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p:nvPr/>
        </p:nvGraphicFramePr>
        <p:xfrm>
          <a:off x="5143504" y="1707821"/>
          <a:ext cx="4000496" cy="4007195"/>
        </p:xfrm>
        <a:graphic>
          <a:graphicData uri="http://schemas.openxmlformats.org/drawingml/2006/chart">
            <c:chart xmlns:c="http://schemas.openxmlformats.org/drawingml/2006/chart" xmlns:r="http://schemas.openxmlformats.org/officeDocument/2006/relationships" r:id="rId5"/>
          </a:graphicData>
        </a:graphic>
      </p:graphicFrame>
      <p:sp>
        <p:nvSpPr>
          <p:cNvPr id="614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8" name="Picture 37" descr="http://www.clker.com/cliparts/a/M/j/p/c/M/uncertainty-md.png"/>
          <p:cNvPicPr/>
          <p:nvPr/>
        </p:nvPicPr>
        <p:blipFill>
          <a:blip r:embed="rId6"/>
          <a:srcRect/>
          <a:stretch>
            <a:fillRect/>
          </a:stretch>
        </p:blipFill>
        <p:spPr bwMode="auto">
          <a:xfrm>
            <a:off x="0" y="120"/>
            <a:ext cx="928662" cy="2000120"/>
          </a:xfrm>
          <a:prstGeom prst="rect">
            <a:avLst/>
          </a:prstGeom>
          <a:noFill/>
          <a:ln w="9525">
            <a:noFill/>
            <a:miter lim="800000"/>
            <a:headEnd/>
            <a:tailEnd/>
          </a:ln>
        </p:spPr>
      </p:pic>
      <p:sp>
        <p:nvSpPr>
          <p:cNvPr id="14" name="Rectangle 8"/>
          <p:cNvSpPr>
            <a:spLocks noChangeArrowheads="1"/>
          </p:cNvSpPr>
          <p:nvPr/>
        </p:nvSpPr>
        <p:spPr bwMode="auto">
          <a:xfrm>
            <a:off x="7143768" y="1295400"/>
            <a:ext cx="2000232"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olidFill>
                  <a:srgbClr val="FF0000"/>
                </a:solidFill>
                <a:sym typeface="Wingdings" pitchFamily="2" charset="2"/>
              </a:rPr>
              <a:t>Station 5 – CMIP3</a:t>
            </a:r>
            <a:endParaRPr lang="en-GB" altLang="en-US" sz="1600" dirty="0" smtClean="0">
              <a:solidFill>
                <a:srgbClr val="FF0000"/>
              </a:solidFill>
            </a:endParaRPr>
          </a:p>
        </p:txBody>
      </p:sp>
      <p:pic>
        <p:nvPicPr>
          <p:cNvPr id="15" name="Picture 14"/>
          <p:cNvPicPr/>
          <p:nvPr/>
        </p:nvPicPr>
        <p:blipFill>
          <a:blip r:embed="rId7"/>
          <a:srcRect l="11556" t="13973" r="73036" b="73380"/>
          <a:stretch>
            <a:fillRect/>
          </a:stretch>
        </p:blipFill>
        <p:spPr bwMode="auto">
          <a:xfrm>
            <a:off x="6858016" y="0"/>
            <a:ext cx="2285984" cy="571480"/>
          </a:xfrm>
          <a:prstGeom prst="rect">
            <a:avLst/>
          </a:prstGeom>
          <a:noFill/>
          <a:ln w="9525">
            <a:noFill/>
            <a:miter lim="800000"/>
            <a:headEnd/>
            <a:tailEnd/>
          </a:ln>
        </p:spPr>
      </p:pic>
      <p:sp>
        <p:nvSpPr>
          <p:cNvPr id="16" name="Rectangle 15"/>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19</a:t>
            </a:fld>
            <a:endParaRPr lang="nl-BE" sz="1100" dirty="0"/>
          </a:p>
        </p:txBody>
      </p:sp>
      <p:sp>
        <p:nvSpPr>
          <p:cNvPr id="19" name="Rectangle 8"/>
          <p:cNvSpPr>
            <a:spLocks noChangeArrowheads="1"/>
          </p:cNvSpPr>
          <p:nvPr/>
        </p:nvSpPr>
        <p:spPr bwMode="auto">
          <a:xfrm>
            <a:off x="1524000" y="1230629"/>
            <a:ext cx="762000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Control versus scenario:</a:t>
            </a:r>
            <a:r>
              <a:rPr lang="en-GB" altLang="en-US" sz="1600" dirty="0" smtClean="0">
                <a:sym typeface="Wingdings" pitchFamily="2" charset="2"/>
              </a:rPr>
              <a:t> change in </a:t>
            </a:r>
            <a:r>
              <a:rPr lang="el-GR" altLang="en-US" sz="1600" i="1" dirty="0" smtClean="0">
                <a:sym typeface="Wingdings" pitchFamily="2" charset="2"/>
              </a:rPr>
              <a:t>β</a:t>
            </a:r>
            <a:r>
              <a:rPr lang="en-US" altLang="en-US" sz="1600" i="1" dirty="0" smtClean="0">
                <a:sym typeface="Wingdings" pitchFamily="2" charset="2"/>
              </a:rPr>
              <a:t> </a:t>
            </a:r>
            <a:r>
              <a:rPr lang="en-GB" altLang="en-US" sz="1600" dirty="0" smtClean="0">
                <a:sym typeface="Wingdings" pitchFamily="2" charset="2"/>
              </a:rPr>
              <a:t>		</a:t>
            </a:r>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Inter-GCM differences</a:t>
            </a:r>
            <a:endParaRPr lang="en-US" sz="2400" b="1" dirty="0">
              <a:solidFill>
                <a:srgbClr val="00407A"/>
              </a:solidFill>
            </a:endParaRPr>
          </a:p>
        </p:txBody>
      </p:sp>
      <p:pic>
        <p:nvPicPr>
          <p:cNvPr id="12" name="Picture 11" descr="http://ukclimateprojections.metoffice.gov.uk/media/image/8/s/P_Fig2_large.jpg"/>
          <p:cNvPicPr/>
          <p:nvPr/>
        </p:nvPicPr>
        <p:blipFill>
          <a:blip r:embed="rId2" cstate="print"/>
          <a:srcRect/>
          <a:stretch>
            <a:fillRect/>
          </a:stretch>
        </p:blipFill>
        <p:spPr bwMode="auto">
          <a:xfrm>
            <a:off x="0" y="-24"/>
            <a:ext cx="928694" cy="1850721"/>
          </a:xfrm>
          <a:prstGeom prst="rect">
            <a:avLst/>
          </a:prstGeom>
          <a:noFill/>
          <a:ln w="9525">
            <a:noFill/>
            <a:miter lim="800000"/>
            <a:headEnd/>
            <a:tailEnd/>
          </a:ln>
        </p:spPr>
      </p:pic>
      <p:pic>
        <p:nvPicPr>
          <p:cNvPr id="13" name="Picture 12" descr="http://www.rff.org/PublishingImages/Publications/Resources/Resources-170-Vajjhala-fig5Large.jpg"/>
          <p:cNvPicPr/>
          <p:nvPr/>
        </p:nvPicPr>
        <p:blipFill>
          <a:blip r:embed="rId3"/>
          <a:srcRect l="44767" t="51705" r="32946" b="19900"/>
          <a:stretch>
            <a:fillRect/>
          </a:stretch>
        </p:blipFill>
        <p:spPr bwMode="auto">
          <a:xfrm>
            <a:off x="0" y="3814706"/>
            <a:ext cx="928662" cy="2521294"/>
          </a:xfrm>
          <a:prstGeom prst="rect">
            <a:avLst/>
          </a:prstGeom>
          <a:noFill/>
          <a:ln w="9525">
            <a:noFill/>
            <a:miter lim="800000"/>
            <a:headEnd/>
            <a:tailEnd/>
          </a:ln>
        </p:spPr>
      </p:pic>
      <p:pic>
        <p:nvPicPr>
          <p:cNvPr id="14" name="Picture 13"/>
          <p:cNvPicPr/>
          <p:nvPr/>
        </p:nvPicPr>
        <p:blipFill>
          <a:blip r:embed="rId4"/>
          <a:srcRect t="11080" r="95911" b="30966"/>
          <a:stretch>
            <a:fillRect/>
          </a:stretch>
        </p:blipFill>
        <p:spPr bwMode="auto">
          <a:xfrm>
            <a:off x="285721" y="1885817"/>
            <a:ext cx="642941" cy="1928889"/>
          </a:xfrm>
          <a:prstGeom prst="rect">
            <a:avLst/>
          </a:prstGeom>
          <a:noFill/>
          <a:ln w="9525">
            <a:noFill/>
            <a:miter lim="800000"/>
            <a:headEnd/>
            <a:tailEnd/>
          </a:ln>
        </p:spPr>
      </p:pic>
      <p:sp>
        <p:nvSpPr>
          <p:cNvPr id="21" name="Rectangle 9"/>
          <p:cNvSpPr>
            <a:spLocks noChangeArrowheads="1"/>
          </p:cNvSpPr>
          <p:nvPr/>
        </p:nvSpPr>
        <p:spPr bwMode="auto">
          <a:xfrm>
            <a:off x="0" y="120"/>
            <a:ext cx="928694" cy="6336024"/>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pic>
        <p:nvPicPr>
          <p:cNvPr id="16" name="Picture 15"/>
          <p:cNvPicPr/>
          <p:nvPr/>
        </p:nvPicPr>
        <p:blipFill>
          <a:blip r:embed="rId5"/>
          <a:srcRect l="7532" t="4612" r="30769" b="11408"/>
          <a:stretch>
            <a:fillRect/>
          </a:stretch>
        </p:blipFill>
        <p:spPr bwMode="auto">
          <a:xfrm>
            <a:off x="5072066" y="1850696"/>
            <a:ext cx="4071934" cy="3792881"/>
          </a:xfrm>
          <a:prstGeom prst="rect">
            <a:avLst/>
          </a:prstGeom>
          <a:noFill/>
          <a:ln w="9525">
            <a:noFill/>
            <a:miter lim="800000"/>
            <a:headEnd/>
            <a:tailEnd/>
          </a:ln>
        </p:spPr>
      </p:pic>
      <p:pic>
        <p:nvPicPr>
          <p:cNvPr id="17" name="Picture 16"/>
          <p:cNvPicPr/>
          <p:nvPr/>
        </p:nvPicPr>
        <p:blipFill>
          <a:blip r:embed="rId6"/>
          <a:srcRect t="2594" r="42147" b="5475"/>
          <a:stretch>
            <a:fillRect/>
          </a:stretch>
        </p:blipFill>
        <p:spPr bwMode="auto">
          <a:xfrm>
            <a:off x="928662" y="1850696"/>
            <a:ext cx="4143404" cy="3792882"/>
          </a:xfrm>
          <a:prstGeom prst="rect">
            <a:avLst/>
          </a:prstGeom>
          <a:noFill/>
          <a:ln w="9525">
            <a:noFill/>
            <a:miter lim="800000"/>
            <a:headEnd/>
            <a:tailEnd/>
          </a:ln>
        </p:spPr>
      </p:pic>
      <p:sp>
        <p:nvSpPr>
          <p:cNvPr id="15" name="Rectangle 8"/>
          <p:cNvSpPr>
            <a:spLocks noChangeArrowheads="1"/>
          </p:cNvSpPr>
          <p:nvPr/>
        </p:nvSpPr>
        <p:spPr bwMode="auto">
          <a:xfrm>
            <a:off x="7143768" y="1295400"/>
            <a:ext cx="2000232"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olidFill>
                  <a:srgbClr val="FF0000"/>
                </a:solidFill>
                <a:sym typeface="Wingdings" pitchFamily="2" charset="2"/>
              </a:rPr>
              <a:t>Station 5 – CMIP3</a:t>
            </a:r>
            <a:endParaRPr lang="en-GB" altLang="en-US" sz="1600" dirty="0" smtClean="0">
              <a:solidFill>
                <a:srgbClr val="FF0000"/>
              </a:solidFill>
            </a:endParaRPr>
          </a:p>
        </p:txBody>
      </p:sp>
      <p:pic>
        <p:nvPicPr>
          <p:cNvPr id="18" name="Picture 17"/>
          <p:cNvPicPr/>
          <p:nvPr/>
        </p:nvPicPr>
        <p:blipFill>
          <a:blip r:embed="rId7"/>
          <a:srcRect l="11556" t="13973" r="73036" b="73380"/>
          <a:stretch>
            <a:fillRect/>
          </a:stretch>
        </p:blipFill>
        <p:spPr bwMode="auto">
          <a:xfrm>
            <a:off x="6858016" y="0"/>
            <a:ext cx="2285984" cy="571480"/>
          </a:xfrm>
          <a:prstGeom prst="rect">
            <a:avLst/>
          </a:prstGeom>
          <a:noFill/>
          <a:ln w="9525">
            <a:noFill/>
            <a:miter lim="800000"/>
            <a:headEnd/>
            <a:tailEnd/>
          </a:ln>
        </p:spPr>
      </p:pic>
      <p:sp>
        <p:nvSpPr>
          <p:cNvPr id="20" name="Rectangle 19"/>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643306" y="6181539"/>
            <a:ext cx="936000" cy="267078"/>
          </a:xfrm>
        </p:spPr>
        <p:txBody>
          <a:bodyPr/>
          <a:lstStyle/>
          <a:p>
            <a:fld id="{F35D8031-C8E5-48F8-A3B6-81643B27A3AF}" type="slidenum">
              <a:rPr lang="nl-BE" sz="1100" smtClean="0"/>
              <a:pPr/>
              <a:t>20</a:t>
            </a:fld>
            <a:endParaRPr lang="nl-BE" sz="1100" dirty="0"/>
          </a:p>
        </p:txBody>
      </p:sp>
      <p:sp>
        <p:nvSpPr>
          <p:cNvPr id="19" name="Rectangle 8"/>
          <p:cNvSpPr>
            <a:spLocks noChangeArrowheads="1"/>
          </p:cNvSpPr>
          <p:nvPr/>
        </p:nvSpPr>
        <p:spPr bwMode="auto">
          <a:xfrm>
            <a:off x="1428728" y="1263972"/>
            <a:ext cx="4114800"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err="1" smtClean="0">
                <a:sym typeface="Wingdings" pitchFamily="2" charset="2"/>
              </a:rPr>
              <a:t>Seive</a:t>
            </a:r>
            <a:r>
              <a:rPr lang="en-GB" altLang="en-US" sz="1600" b="1" dirty="0" smtClean="0">
                <a:sym typeface="Wingdings" pitchFamily="2" charset="2"/>
              </a:rPr>
              <a:t>-out the GCMs:</a:t>
            </a:r>
            <a:r>
              <a:rPr lang="en-GB" altLang="en-US" sz="1600" dirty="0" smtClean="0">
                <a:sym typeface="Wingdings" pitchFamily="2" charset="2"/>
              </a:rPr>
              <a:t> </a:t>
            </a:r>
            <a:r>
              <a:rPr lang="en-GB" altLang="en-US" sz="1200" dirty="0" smtClean="0">
                <a:sym typeface="Wingdings" pitchFamily="2" charset="2"/>
              </a:rPr>
              <a:t>	</a:t>
            </a:r>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Inconsistency of the GCMs</a:t>
            </a:r>
            <a:endParaRPr lang="en-US" sz="2400" b="1" dirty="0">
              <a:solidFill>
                <a:srgbClr val="00407A"/>
              </a:solidFill>
            </a:endParaRPr>
          </a:p>
        </p:txBody>
      </p:sp>
      <p:sp>
        <p:nvSpPr>
          <p:cNvPr id="10" name="TextBox 9"/>
          <p:cNvSpPr txBox="1"/>
          <p:nvPr/>
        </p:nvSpPr>
        <p:spPr>
          <a:xfrm>
            <a:off x="6572264" y="630776"/>
            <a:ext cx="2233013" cy="369332"/>
          </a:xfrm>
          <a:prstGeom prst="rect">
            <a:avLst/>
          </a:prstGeom>
          <a:solidFill>
            <a:srgbClr val="FF0000"/>
          </a:solidFill>
        </p:spPr>
        <p:txBody>
          <a:bodyPr wrap="square" rtlCol="0">
            <a:spAutoFit/>
          </a:bodyPr>
          <a:lstStyle/>
          <a:p>
            <a:pPr algn="ctr"/>
            <a:r>
              <a:rPr lang="en-US" b="1" dirty="0" smtClean="0">
                <a:solidFill>
                  <a:schemeClr val="bg1"/>
                </a:solidFill>
                <a:latin typeface="Calibri" panose="020F0502020204030204" pitchFamily="34" charset="0"/>
              </a:rPr>
              <a:t>What should I do?</a:t>
            </a:r>
            <a:endParaRPr lang="en-US" b="1" dirty="0">
              <a:solidFill>
                <a:schemeClr val="bg1"/>
              </a:solidFill>
              <a:latin typeface="Calibri" panose="020F0502020204030204" pitchFamily="34" charset="0"/>
            </a:endParaRPr>
          </a:p>
        </p:txBody>
      </p:sp>
      <p:sp>
        <p:nvSpPr>
          <p:cNvPr id="5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3" name="Picture 42" descr="http://www.ari.org/App_Content/ahri/images/Statistics/canstockphoto7351376-landingpage.jpg"/>
          <p:cNvPicPr/>
          <p:nvPr/>
        </p:nvPicPr>
        <p:blipFill>
          <a:blip r:embed="rId2">
            <a:grayscl/>
            <a:lum contrast="12000"/>
          </a:blip>
          <a:srcRect r="2124" b="3191"/>
          <a:stretch>
            <a:fillRect/>
          </a:stretch>
        </p:blipFill>
        <p:spPr bwMode="auto">
          <a:xfrm>
            <a:off x="12693" y="2928934"/>
            <a:ext cx="3273423" cy="3386144"/>
          </a:xfrm>
          <a:prstGeom prst="rect">
            <a:avLst/>
          </a:prstGeom>
          <a:noFill/>
          <a:ln>
            <a:noFill/>
          </a:ln>
        </p:spPr>
      </p:pic>
      <p:pic>
        <p:nvPicPr>
          <p:cNvPr id="46" name="Picture 45" descr="http://3.bp.blogspot.com/-qCq1hjAcLW8/UyRnea5WevI/AAAAAAAACJQ/NeMxZKclPfU/s1600/What-do-we-do.png"/>
          <p:cNvPicPr/>
          <p:nvPr/>
        </p:nvPicPr>
        <p:blipFill>
          <a:blip r:embed="rId3"/>
          <a:srcRect l="16139" t="6596" r="23101" b="5013"/>
          <a:stretch>
            <a:fillRect/>
          </a:stretch>
        </p:blipFill>
        <p:spPr bwMode="auto">
          <a:xfrm>
            <a:off x="0" y="-23"/>
            <a:ext cx="1524000" cy="3214710"/>
          </a:xfrm>
          <a:prstGeom prst="rect">
            <a:avLst/>
          </a:prstGeom>
          <a:noFill/>
        </p:spPr>
      </p:pic>
      <p:sp>
        <p:nvSpPr>
          <p:cNvPr id="47" name="Rectangle 8"/>
          <p:cNvSpPr>
            <a:spLocks noChangeArrowheads="1"/>
          </p:cNvSpPr>
          <p:nvPr/>
        </p:nvSpPr>
        <p:spPr bwMode="auto">
          <a:xfrm>
            <a:off x="3567146" y="5349722"/>
            <a:ext cx="4576754"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Decision:</a:t>
            </a:r>
            <a:r>
              <a:rPr lang="en-GB" altLang="en-US" sz="1600" dirty="0" smtClean="0">
                <a:sym typeface="Wingdings" pitchFamily="2" charset="2"/>
              </a:rPr>
              <a:t> Downscale – </a:t>
            </a:r>
            <a:r>
              <a:rPr lang="en-GB" altLang="en-US" sz="1600" dirty="0" smtClean="0">
                <a:solidFill>
                  <a:srgbClr val="FF0000"/>
                </a:solidFill>
                <a:sym typeface="Wingdings" pitchFamily="2" charset="2"/>
              </a:rPr>
              <a:t>consistent GCMs</a:t>
            </a:r>
            <a:endParaRPr lang="en-GB" altLang="en-US" sz="1200" dirty="0" smtClean="0">
              <a:solidFill>
                <a:srgbClr val="FF0000"/>
              </a:solidFill>
              <a:sym typeface="Wingdings" pitchFamily="2" charset="2"/>
            </a:endParaRPr>
          </a:p>
        </p:txBody>
      </p:sp>
      <p:pic>
        <p:nvPicPr>
          <p:cNvPr id="48" name="Picture 47" descr="http://ec.l.thumbs.canstockphoto.com/canstock13107622.jpg"/>
          <p:cNvPicPr/>
          <p:nvPr/>
        </p:nvPicPr>
        <p:blipFill>
          <a:blip r:embed="rId4"/>
          <a:srcRect l="9333" r="12000"/>
          <a:stretch>
            <a:fillRect/>
          </a:stretch>
        </p:blipFill>
        <p:spPr bwMode="auto">
          <a:xfrm>
            <a:off x="8062740" y="1928802"/>
            <a:ext cx="1077179" cy="1643074"/>
          </a:xfrm>
          <a:prstGeom prst="rect">
            <a:avLst/>
          </a:prstGeom>
          <a:noFill/>
          <a:ln w="9525">
            <a:noFill/>
            <a:miter lim="800000"/>
            <a:headEnd/>
            <a:tailEnd/>
          </a:ln>
        </p:spPr>
      </p:pic>
      <p:sp>
        <p:nvSpPr>
          <p:cNvPr id="29" name="Rectangle 28"/>
          <p:cNvSpPr/>
          <p:nvPr/>
        </p:nvSpPr>
        <p:spPr>
          <a:xfrm>
            <a:off x="2683647" y="1498576"/>
            <a:ext cx="5719762" cy="3046988"/>
          </a:xfrm>
          <a:prstGeom prst="rect">
            <a:avLst/>
          </a:prstGeom>
        </p:spPr>
        <p:txBody>
          <a:bodyPr wrap="square">
            <a:spAutoFit/>
          </a:bodyPr>
          <a:lstStyle/>
          <a:p>
            <a:pPr lvl="1">
              <a:lnSpc>
                <a:spcPct val="200000"/>
              </a:lnSpc>
              <a:spcBef>
                <a:spcPct val="0"/>
              </a:spcBef>
              <a:buFont typeface="Wingdings" pitchFamily="2" charset="2"/>
              <a:buChar char="q"/>
              <a:defRPr/>
            </a:pPr>
            <a:r>
              <a:rPr lang="en-GB" altLang="en-US" sz="1600" dirty="0" smtClean="0">
                <a:sym typeface="Wingdings" pitchFamily="2" charset="2"/>
              </a:rPr>
              <a:t>  </a:t>
            </a:r>
            <a:r>
              <a:rPr lang="en-US" altLang="en-US" sz="1600" dirty="0" smtClean="0">
                <a:sym typeface="Wingdings" pitchFamily="2" charset="2"/>
              </a:rPr>
              <a:t>  Poor performance for:</a:t>
            </a:r>
          </a:p>
          <a:p>
            <a:pPr lvl="1">
              <a:lnSpc>
                <a:spcPct val="200000"/>
              </a:lnSpc>
              <a:spcBef>
                <a:spcPct val="0"/>
              </a:spcBef>
              <a:buFont typeface="Wingdings" pitchFamily="2" charset="2"/>
              <a:buChar char="Ø"/>
              <a:defRPr/>
            </a:pPr>
            <a:r>
              <a:rPr lang="en-US" altLang="en-US" sz="1600" dirty="0" smtClean="0">
                <a:sym typeface="Wingdings" pitchFamily="2" charset="2"/>
              </a:rPr>
              <a:t>  </a:t>
            </a:r>
            <a:r>
              <a:rPr lang="en-US" altLang="en-US" sz="1600" u="sng" dirty="0" smtClean="0">
                <a:sym typeface="Wingdings" pitchFamily="2" charset="2"/>
              </a:rPr>
              <a:t>CMIP5 </a:t>
            </a:r>
            <a:r>
              <a:rPr lang="en-US" altLang="en-US" sz="1600" dirty="0" smtClean="0">
                <a:sym typeface="Wingdings" pitchFamily="2" charset="2"/>
              </a:rPr>
              <a:t> by </a:t>
            </a:r>
            <a:r>
              <a:rPr lang="en-US" sz="1600" dirty="0" smtClean="0">
                <a:latin typeface="Times New Roman"/>
                <a:ea typeface="Times New Roman"/>
                <a:cs typeface="Times New Roman"/>
              </a:rPr>
              <a:t>GFDL-ESM-2G</a:t>
            </a:r>
            <a:r>
              <a:rPr lang="en-US" sz="1600" dirty="0" smtClean="0"/>
              <a:t>_R1 at station 9</a:t>
            </a:r>
          </a:p>
          <a:p>
            <a:pPr lvl="1">
              <a:lnSpc>
                <a:spcPct val="200000"/>
              </a:lnSpc>
              <a:spcBef>
                <a:spcPct val="0"/>
              </a:spcBef>
              <a:buFont typeface="Wingdings" pitchFamily="2" charset="2"/>
              <a:buChar char="Ø"/>
              <a:defRPr/>
            </a:pPr>
            <a:r>
              <a:rPr lang="en-US" sz="1600" dirty="0" smtClean="0">
                <a:latin typeface="Calibri"/>
                <a:ea typeface="Calibri"/>
                <a:cs typeface="Times New Roman"/>
              </a:rPr>
              <a:t>  </a:t>
            </a:r>
            <a:r>
              <a:rPr lang="en-US" sz="1600" u="sng" dirty="0" smtClean="0">
                <a:latin typeface="Arial" pitchFamily="34" charset="0"/>
                <a:ea typeface="Calibri"/>
                <a:cs typeface="Arial" pitchFamily="34" charset="0"/>
              </a:rPr>
              <a:t>CMIP3</a:t>
            </a:r>
          </a:p>
          <a:p>
            <a:pPr lvl="3">
              <a:lnSpc>
                <a:spcPct val="150000"/>
              </a:lnSpc>
              <a:spcBef>
                <a:spcPct val="0"/>
              </a:spcBef>
              <a:defRPr/>
            </a:pPr>
            <a:r>
              <a:rPr lang="en-GB" altLang="en-US" sz="1600" u="sng" dirty="0" smtClean="0">
                <a:sym typeface="Wingdings" pitchFamily="2" charset="2"/>
              </a:rPr>
              <a:t>  by                                   at station(s</a:t>
            </a:r>
            <a:r>
              <a:rPr lang="en-GB" altLang="en-US" sz="1500" u="sng" dirty="0" smtClean="0">
                <a:sym typeface="Wingdings" pitchFamily="2" charset="2"/>
              </a:rPr>
              <a:t>)</a:t>
            </a:r>
          </a:p>
          <a:p>
            <a:pPr lvl="3">
              <a:lnSpc>
                <a:spcPct val="150000"/>
              </a:lnSpc>
              <a:spcBef>
                <a:spcPct val="0"/>
              </a:spcBef>
              <a:defRPr/>
            </a:pPr>
            <a:r>
              <a:rPr lang="en-US" altLang="en-US" sz="1600" dirty="0" smtClean="0">
                <a:sym typeface="Wingdings" pitchFamily="2" charset="2"/>
              </a:rPr>
              <a:t>CSIRO-MK3.0,R1              4 and 6</a:t>
            </a:r>
          </a:p>
          <a:p>
            <a:pPr lvl="3">
              <a:lnSpc>
                <a:spcPct val="150000"/>
              </a:lnSpc>
              <a:spcBef>
                <a:spcPct val="0"/>
              </a:spcBef>
              <a:defRPr/>
            </a:pPr>
            <a:r>
              <a:rPr lang="en-US" altLang="en-US" sz="1600" dirty="0" smtClean="0">
                <a:sym typeface="Wingdings" pitchFamily="2" charset="2"/>
              </a:rPr>
              <a:t>GISS-AOM,R1 	   5 and 9</a:t>
            </a:r>
          </a:p>
          <a:p>
            <a:pPr lvl="3">
              <a:lnSpc>
                <a:spcPct val="150000"/>
              </a:lnSpc>
              <a:spcBef>
                <a:spcPct val="0"/>
              </a:spcBef>
              <a:defRPr/>
            </a:pPr>
            <a:r>
              <a:rPr lang="en-US" altLang="en-US" sz="1600" u="sng" dirty="0" smtClean="0">
                <a:sym typeface="Wingdings" pitchFamily="2" charset="2"/>
              </a:rPr>
              <a:t>GFDL-CM2.0,R1                           5 </a:t>
            </a:r>
          </a:p>
        </p:txBody>
      </p:sp>
      <p:pic>
        <p:nvPicPr>
          <p:cNvPr id="13" name="Picture 12"/>
          <p:cNvPicPr/>
          <p:nvPr/>
        </p:nvPicPr>
        <p:blipFill>
          <a:blip r:embed="rId5"/>
          <a:srcRect l="11556" t="13973" r="73036" b="73380"/>
          <a:stretch>
            <a:fillRect/>
          </a:stretch>
        </p:blipFill>
        <p:spPr bwMode="auto">
          <a:xfrm>
            <a:off x="6858016" y="0"/>
            <a:ext cx="2285984" cy="571480"/>
          </a:xfrm>
          <a:prstGeom prst="rect">
            <a:avLst/>
          </a:prstGeom>
          <a:noFill/>
          <a:ln w="9525">
            <a:noFill/>
            <a:miter lim="800000"/>
            <a:headEnd/>
            <a:tailEnd/>
          </a:ln>
        </p:spPr>
      </p:pic>
      <p:sp>
        <p:nvSpPr>
          <p:cNvPr id="14" name="Rectangle 13"/>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643306" y="6181539"/>
            <a:ext cx="936000" cy="267078"/>
          </a:xfrm>
        </p:spPr>
        <p:txBody>
          <a:bodyPr/>
          <a:lstStyle/>
          <a:p>
            <a:fld id="{F35D8031-C8E5-48F8-A3B6-81643B27A3AF}" type="slidenum">
              <a:rPr lang="nl-BE" sz="1100" smtClean="0"/>
              <a:pPr/>
              <a:t>21</a:t>
            </a:fld>
            <a:endParaRPr lang="nl-BE" sz="1100" dirty="0"/>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Difference in statistical downscaling</a:t>
            </a:r>
            <a:endParaRPr lang="en-US" sz="2400" b="1" dirty="0">
              <a:solidFill>
                <a:srgbClr val="00407A"/>
              </a:solidFill>
            </a:endParaRPr>
          </a:p>
        </p:txBody>
      </p:sp>
      <p:sp>
        <p:nvSpPr>
          <p:cNvPr id="10" name="TextBox 9"/>
          <p:cNvSpPr txBox="1"/>
          <p:nvPr/>
        </p:nvSpPr>
        <p:spPr>
          <a:xfrm>
            <a:off x="7429520" y="630776"/>
            <a:ext cx="1375757" cy="307777"/>
          </a:xfrm>
          <a:prstGeom prst="rect">
            <a:avLst/>
          </a:prstGeom>
          <a:solidFill>
            <a:srgbClr val="FF0000"/>
          </a:solidFill>
        </p:spPr>
        <p:txBody>
          <a:bodyPr wrap="square" rtlCol="0">
            <a:spAutoFit/>
          </a:bodyPr>
          <a:lstStyle/>
          <a:p>
            <a:pPr algn="ctr"/>
            <a:r>
              <a:rPr lang="en-US" sz="1400" b="1" dirty="0" smtClean="0">
                <a:solidFill>
                  <a:schemeClr val="bg1"/>
                </a:solidFill>
                <a:latin typeface="Calibri" panose="020F0502020204030204" pitchFamily="34" charset="0"/>
              </a:rPr>
              <a:t>what  methods?</a:t>
            </a:r>
            <a:endParaRPr lang="en-US" sz="1400" b="1" dirty="0">
              <a:solidFill>
                <a:schemeClr val="bg1"/>
              </a:solidFill>
              <a:latin typeface="Calibri" panose="020F0502020204030204" pitchFamily="34" charset="0"/>
            </a:endParaRPr>
          </a:p>
        </p:txBody>
      </p:sp>
      <p:sp>
        <p:nvSpPr>
          <p:cNvPr id="5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43" name="Picture 42" descr="http://www.ari.org/App_Content/ahri/images/Statistics/canstockphoto7351376-landingpage.jpg"/>
          <p:cNvPicPr/>
          <p:nvPr/>
        </p:nvPicPr>
        <p:blipFill>
          <a:blip r:embed="rId2">
            <a:grayscl/>
            <a:lum contrast="12000"/>
          </a:blip>
          <a:srcRect r="2124" b="3191"/>
          <a:stretch>
            <a:fillRect/>
          </a:stretch>
        </p:blipFill>
        <p:spPr bwMode="auto">
          <a:xfrm>
            <a:off x="12693" y="2928934"/>
            <a:ext cx="3273423" cy="3386144"/>
          </a:xfrm>
          <a:prstGeom prst="rect">
            <a:avLst/>
          </a:prstGeom>
          <a:noFill/>
          <a:ln>
            <a:noFill/>
          </a:ln>
        </p:spPr>
      </p:pic>
      <p:pic>
        <p:nvPicPr>
          <p:cNvPr id="46" name="Picture 45" descr="http://3.bp.blogspot.com/-qCq1hjAcLW8/UyRnea5WevI/AAAAAAAACJQ/NeMxZKclPfU/s1600/What-do-we-do.png"/>
          <p:cNvPicPr/>
          <p:nvPr/>
        </p:nvPicPr>
        <p:blipFill>
          <a:blip r:embed="rId3"/>
          <a:srcRect l="16139" t="6596" r="23101" b="5013"/>
          <a:stretch>
            <a:fillRect/>
          </a:stretch>
        </p:blipFill>
        <p:spPr bwMode="auto">
          <a:xfrm>
            <a:off x="0" y="-23"/>
            <a:ext cx="1524000" cy="3214710"/>
          </a:xfrm>
          <a:prstGeom prst="rect">
            <a:avLst/>
          </a:prstGeom>
          <a:noFill/>
        </p:spPr>
      </p:pic>
      <p:sp>
        <p:nvSpPr>
          <p:cNvPr id="41" name="Rectangle 8"/>
          <p:cNvSpPr>
            <a:spLocks noChangeArrowheads="1"/>
          </p:cNvSpPr>
          <p:nvPr/>
        </p:nvSpPr>
        <p:spPr bwMode="auto">
          <a:xfrm>
            <a:off x="1652590" y="1230629"/>
            <a:ext cx="3713647"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Delta:</a:t>
            </a:r>
            <a:r>
              <a:rPr lang="en-GB" altLang="en-US" sz="1600" dirty="0" smtClean="0">
                <a:sym typeface="Wingdings" pitchFamily="2" charset="2"/>
              </a:rPr>
              <a:t> </a:t>
            </a:r>
            <a:r>
              <a:rPr lang="en-GB" altLang="en-US" sz="1600" u="sng" dirty="0" smtClean="0">
                <a:sym typeface="Wingdings" pitchFamily="2" charset="2"/>
              </a:rPr>
              <a:t>changes in mean of rainfall</a:t>
            </a:r>
            <a:endParaRPr lang="en-GB" altLang="en-US" sz="1200" u="sng" dirty="0" smtClean="0">
              <a:sym typeface="Wingdings" pitchFamily="2" charset="2"/>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2" name="Rectangle 41"/>
          <p:cNvSpPr/>
          <p:nvPr/>
        </p:nvSpPr>
        <p:spPr>
          <a:xfrm>
            <a:off x="2662688" y="1643050"/>
            <a:ext cx="5124022" cy="1077218"/>
          </a:xfrm>
          <a:prstGeom prst="rect">
            <a:avLst/>
          </a:prstGeom>
        </p:spPr>
        <p:txBody>
          <a:bodyPr wrap="square">
            <a:spAutoFit/>
          </a:bodyPr>
          <a:lstStyle/>
          <a:p>
            <a:r>
              <a:rPr lang="en-US" sz="1600" i="1" dirty="0" err="1" smtClean="0"/>
              <a:t>P</a:t>
            </a:r>
            <a:r>
              <a:rPr lang="en-US" sz="1600" i="1" baseline="-25000" dirty="0" err="1" smtClean="0"/>
              <a:t>Fut,d</a:t>
            </a:r>
            <a:r>
              <a:rPr lang="en-US" sz="1600" i="1" dirty="0" smtClean="0"/>
              <a:t>  </a:t>
            </a:r>
            <a:r>
              <a:rPr lang="en-US" sz="1600" dirty="0" smtClean="0"/>
              <a:t>= future daily rainfall </a:t>
            </a:r>
          </a:p>
          <a:p>
            <a:r>
              <a:rPr lang="en-US" sz="1600" i="1" dirty="0" err="1" smtClean="0"/>
              <a:t>P</a:t>
            </a:r>
            <a:r>
              <a:rPr lang="en-US" sz="1600" i="1" baseline="-25000" dirty="0" err="1" smtClean="0"/>
              <a:t>Obs,d</a:t>
            </a:r>
            <a:r>
              <a:rPr lang="en-US" sz="1600" dirty="0" smtClean="0"/>
              <a:t> = the observed daily series</a:t>
            </a:r>
          </a:p>
          <a:p>
            <a:r>
              <a:rPr lang="en-US" sz="1600" i="1" dirty="0" err="1" smtClean="0"/>
              <a:t>P</a:t>
            </a:r>
            <a:r>
              <a:rPr lang="en-US" sz="1600" i="1" baseline="-25000" dirty="0" err="1" smtClean="0"/>
              <a:t>Sce,m</a:t>
            </a:r>
            <a:r>
              <a:rPr lang="en-US" sz="1600" i="1" dirty="0" smtClean="0"/>
              <a:t> =  </a:t>
            </a:r>
            <a:r>
              <a:rPr lang="en-US" sz="1600" dirty="0" smtClean="0"/>
              <a:t>mean of GCM scenario series for month </a:t>
            </a:r>
            <a:r>
              <a:rPr lang="en-US" sz="1600" i="1" dirty="0" smtClean="0"/>
              <a:t>m</a:t>
            </a:r>
            <a:endParaRPr lang="en-US" sz="1600" dirty="0" smtClean="0"/>
          </a:p>
          <a:p>
            <a:r>
              <a:rPr lang="en-US" sz="1600" i="1" dirty="0" err="1" smtClean="0"/>
              <a:t>P</a:t>
            </a:r>
            <a:r>
              <a:rPr lang="en-US" sz="1600" i="1" baseline="-25000" dirty="0" err="1" smtClean="0"/>
              <a:t>Con,m</a:t>
            </a:r>
            <a:r>
              <a:rPr lang="en-US" sz="1600" i="1" dirty="0" smtClean="0"/>
              <a:t> </a:t>
            </a:r>
            <a:r>
              <a:rPr lang="en-US" sz="1600" dirty="0" smtClean="0"/>
              <a:t>= mean of GCM control series for month </a:t>
            </a:r>
            <a:r>
              <a:rPr lang="en-US" sz="1600" i="1" dirty="0" smtClean="0"/>
              <a:t>m</a:t>
            </a:r>
            <a:endParaRPr lang="en-US" sz="1600" dirty="0"/>
          </a:p>
        </p:txBody>
      </p:sp>
      <p:pic>
        <p:nvPicPr>
          <p:cNvPr id="44" name="Picture 43"/>
          <p:cNvPicPr/>
          <p:nvPr/>
        </p:nvPicPr>
        <p:blipFill>
          <a:blip r:embed="rId4"/>
          <a:srcRect l="34615" t="71023" r="40866" b="19766"/>
          <a:stretch>
            <a:fillRect/>
          </a:stretch>
        </p:blipFill>
        <p:spPr bwMode="auto">
          <a:xfrm>
            <a:off x="3643306" y="3214687"/>
            <a:ext cx="3269310" cy="799244"/>
          </a:xfrm>
          <a:prstGeom prst="rect">
            <a:avLst/>
          </a:prstGeom>
          <a:noFill/>
          <a:ln w="9525">
            <a:noFill/>
            <a:miter lim="800000"/>
            <a:headEnd/>
            <a:tailEnd/>
          </a:ln>
        </p:spPr>
      </p:pic>
      <p:pic>
        <p:nvPicPr>
          <p:cNvPr id="13" name="Picture 12"/>
          <p:cNvPicPr/>
          <p:nvPr/>
        </p:nvPicPr>
        <p:blipFill>
          <a:blip r:embed="rId5"/>
          <a:srcRect l="11556" t="13973" r="73036" b="73380"/>
          <a:stretch>
            <a:fillRect/>
          </a:stretch>
        </p:blipFill>
        <p:spPr bwMode="auto">
          <a:xfrm>
            <a:off x="6858016" y="0"/>
            <a:ext cx="2285984" cy="571480"/>
          </a:xfrm>
          <a:prstGeom prst="rect">
            <a:avLst/>
          </a:prstGeom>
          <a:noFill/>
          <a:ln w="9525">
            <a:noFill/>
            <a:miter lim="800000"/>
            <a:headEnd/>
            <a:tailEnd/>
          </a:ln>
        </p:spPr>
      </p:pic>
      <p:sp>
        <p:nvSpPr>
          <p:cNvPr id="15" name="Rectangle 14"/>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643306" y="6181539"/>
            <a:ext cx="936000" cy="267078"/>
          </a:xfrm>
        </p:spPr>
        <p:txBody>
          <a:bodyPr/>
          <a:lstStyle/>
          <a:p>
            <a:fld id="{F35D8031-C8E5-48F8-A3B6-81643B27A3AF}" type="slidenum">
              <a:rPr lang="nl-BE" sz="1100" smtClean="0"/>
              <a:pPr/>
              <a:t>22</a:t>
            </a:fld>
            <a:endParaRPr lang="nl-BE" sz="1100" dirty="0"/>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Difference in statistical downscaling</a:t>
            </a:r>
            <a:endParaRPr lang="en-US" sz="2400" b="1" dirty="0">
              <a:solidFill>
                <a:srgbClr val="00407A"/>
              </a:solidFill>
            </a:endParaRPr>
          </a:p>
        </p:txBody>
      </p:sp>
      <p:sp>
        <p:nvSpPr>
          <p:cNvPr id="10" name="TextBox 9"/>
          <p:cNvSpPr txBox="1"/>
          <p:nvPr/>
        </p:nvSpPr>
        <p:spPr>
          <a:xfrm>
            <a:off x="7429520" y="630776"/>
            <a:ext cx="1375757" cy="307777"/>
          </a:xfrm>
          <a:prstGeom prst="rect">
            <a:avLst/>
          </a:prstGeom>
          <a:solidFill>
            <a:srgbClr val="FF0000"/>
          </a:solidFill>
        </p:spPr>
        <p:txBody>
          <a:bodyPr wrap="square" rtlCol="0">
            <a:spAutoFit/>
          </a:bodyPr>
          <a:lstStyle/>
          <a:p>
            <a:pPr algn="ctr"/>
            <a:r>
              <a:rPr lang="en-US" sz="1400" b="1" dirty="0" smtClean="0">
                <a:solidFill>
                  <a:schemeClr val="bg1"/>
                </a:solidFill>
                <a:latin typeface="Calibri" panose="020F0502020204030204" pitchFamily="34" charset="0"/>
              </a:rPr>
              <a:t>what  methods?</a:t>
            </a:r>
            <a:endParaRPr lang="en-US" sz="1400" b="1" dirty="0">
              <a:solidFill>
                <a:schemeClr val="bg1"/>
              </a:solidFill>
              <a:latin typeface="Calibri" panose="020F0502020204030204" pitchFamily="34" charset="0"/>
            </a:endParaRPr>
          </a:p>
        </p:txBody>
      </p:sp>
      <p:sp>
        <p:nvSpPr>
          <p:cNvPr id="5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6" name="Picture 15"/>
          <p:cNvPicPr/>
          <p:nvPr/>
        </p:nvPicPr>
        <p:blipFill>
          <a:blip r:embed="rId2">
            <a:duotone>
              <a:prstClr val="black"/>
              <a:schemeClr val="accent3">
                <a:tint val="45000"/>
                <a:satMod val="400000"/>
              </a:schemeClr>
            </a:duotone>
          </a:blip>
          <a:srcRect l="25481" t="48011" r="51282" b="42898"/>
          <a:stretch>
            <a:fillRect/>
          </a:stretch>
        </p:blipFill>
        <p:spPr bwMode="auto">
          <a:xfrm>
            <a:off x="3714744" y="2737633"/>
            <a:ext cx="3480948" cy="717688"/>
          </a:xfrm>
          <a:prstGeom prst="rect">
            <a:avLst/>
          </a:prstGeom>
          <a:noFill/>
          <a:ln w="9525">
            <a:noFill/>
            <a:miter lim="800000"/>
            <a:headEnd/>
            <a:tailEnd/>
          </a:ln>
        </p:spPr>
      </p:pic>
      <p:pic>
        <p:nvPicPr>
          <p:cNvPr id="43" name="Picture 42" descr="http://www.ari.org/App_Content/ahri/images/Statistics/canstockphoto7351376-landingpage.jpg"/>
          <p:cNvPicPr/>
          <p:nvPr/>
        </p:nvPicPr>
        <p:blipFill>
          <a:blip r:embed="rId3">
            <a:grayscl/>
            <a:lum contrast="12000"/>
          </a:blip>
          <a:srcRect r="2124" b="3191"/>
          <a:stretch>
            <a:fillRect/>
          </a:stretch>
        </p:blipFill>
        <p:spPr bwMode="auto">
          <a:xfrm>
            <a:off x="12693" y="2928934"/>
            <a:ext cx="3273423" cy="3386144"/>
          </a:xfrm>
          <a:prstGeom prst="rect">
            <a:avLst/>
          </a:prstGeom>
          <a:noFill/>
          <a:ln>
            <a:noFill/>
          </a:ln>
        </p:spPr>
      </p:pic>
      <p:sp>
        <p:nvSpPr>
          <p:cNvPr id="45" name="Rectangle 44"/>
          <p:cNvSpPr/>
          <p:nvPr/>
        </p:nvSpPr>
        <p:spPr>
          <a:xfrm>
            <a:off x="3071834" y="4035091"/>
            <a:ext cx="5802167" cy="1323439"/>
          </a:xfrm>
          <a:prstGeom prst="rect">
            <a:avLst/>
          </a:prstGeom>
        </p:spPr>
        <p:txBody>
          <a:bodyPr wrap="square">
            <a:spAutoFit/>
          </a:bodyPr>
          <a:lstStyle/>
          <a:p>
            <a:r>
              <a:rPr lang="en-US" sz="1600" dirty="0" smtClean="0"/>
              <a:t>Scenario series - quantiles      </a:t>
            </a:r>
            <a:r>
              <a:rPr lang="en-US" sz="1600" i="1" dirty="0" smtClean="0"/>
              <a:t>sx</a:t>
            </a:r>
            <a:r>
              <a:rPr lang="en-US" sz="1600" baseline="-25000" dirty="0" smtClean="0"/>
              <a:t>1</a:t>
            </a:r>
            <a:r>
              <a:rPr lang="en-US" sz="1600" dirty="0" smtClean="0"/>
              <a:t> ≥ </a:t>
            </a:r>
            <a:r>
              <a:rPr lang="en-US" sz="1600" i="1" dirty="0" smtClean="0"/>
              <a:t>sx</a:t>
            </a:r>
            <a:r>
              <a:rPr lang="en-US" sz="1600" baseline="-25000" dirty="0" smtClean="0"/>
              <a:t>2 </a:t>
            </a:r>
            <a:r>
              <a:rPr lang="en-US" sz="1600" dirty="0" smtClean="0"/>
              <a:t>≥ </a:t>
            </a:r>
            <a:r>
              <a:rPr lang="en-US" sz="1600" i="1" dirty="0" smtClean="0"/>
              <a:t>…</a:t>
            </a:r>
            <a:r>
              <a:rPr lang="en-US" sz="1600" baseline="-25000" dirty="0" smtClean="0"/>
              <a:t> </a:t>
            </a:r>
            <a:r>
              <a:rPr lang="en-US" sz="1600" dirty="0" smtClean="0"/>
              <a:t>≥ </a:t>
            </a:r>
            <a:r>
              <a:rPr lang="en-US" sz="1600" i="1" dirty="0" err="1" smtClean="0"/>
              <a:t>sx</a:t>
            </a:r>
            <a:r>
              <a:rPr lang="en-US" sz="1600" i="1" baseline="-25000" dirty="0" err="1" smtClean="0"/>
              <a:t>i</a:t>
            </a:r>
            <a:r>
              <a:rPr lang="en-US" sz="1600" dirty="0" smtClean="0"/>
              <a:t>…..≥ </a:t>
            </a:r>
            <a:r>
              <a:rPr lang="en-US" sz="1600" i="1" dirty="0" err="1" smtClean="0"/>
              <a:t>sx</a:t>
            </a:r>
            <a:r>
              <a:rPr lang="en-US" sz="1600" baseline="-25000" dirty="0" err="1" smtClean="0"/>
              <a:t>B</a:t>
            </a:r>
            <a:r>
              <a:rPr lang="en-US" sz="1600" dirty="0" smtClean="0"/>
              <a:t>; </a:t>
            </a:r>
          </a:p>
          <a:p>
            <a:r>
              <a:rPr lang="en-US" sz="1600" dirty="0" smtClean="0"/>
              <a:t>Control series quantiles           </a:t>
            </a:r>
            <a:r>
              <a:rPr lang="en-US" sz="1600" i="1" dirty="0" smtClean="0"/>
              <a:t>cx</a:t>
            </a:r>
            <a:r>
              <a:rPr lang="en-US" sz="1600" baseline="-25000" dirty="0" smtClean="0"/>
              <a:t>1</a:t>
            </a:r>
            <a:r>
              <a:rPr lang="en-US" sz="1600" dirty="0" smtClean="0"/>
              <a:t> ≥ </a:t>
            </a:r>
            <a:r>
              <a:rPr lang="en-US" sz="1600" i="1" dirty="0" smtClean="0"/>
              <a:t>cx</a:t>
            </a:r>
            <a:r>
              <a:rPr lang="en-US" sz="1600" baseline="-25000" dirty="0" smtClean="0"/>
              <a:t>2 </a:t>
            </a:r>
            <a:r>
              <a:rPr lang="en-US" sz="1600" dirty="0" smtClean="0"/>
              <a:t>≥ </a:t>
            </a:r>
            <a:r>
              <a:rPr lang="en-US" sz="1600" i="1" dirty="0" smtClean="0"/>
              <a:t>…</a:t>
            </a:r>
            <a:r>
              <a:rPr lang="en-US" sz="1600" baseline="-25000" dirty="0" smtClean="0"/>
              <a:t> </a:t>
            </a:r>
            <a:r>
              <a:rPr lang="en-US" sz="1600" dirty="0" smtClean="0"/>
              <a:t>≥ </a:t>
            </a:r>
            <a:r>
              <a:rPr lang="en-US" sz="1600" i="1" dirty="0" err="1" smtClean="0"/>
              <a:t>cx</a:t>
            </a:r>
            <a:r>
              <a:rPr lang="en-US" sz="1600" i="1" baseline="-25000" dirty="0" err="1" smtClean="0"/>
              <a:t>i</a:t>
            </a:r>
            <a:r>
              <a:rPr lang="en-US" sz="1600" dirty="0" smtClean="0"/>
              <a:t>…..≥ </a:t>
            </a:r>
            <a:r>
              <a:rPr lang="en-US" sz="1600" i="1" dirty="0" err="1" smtClean="0"/>
              <a:t>cx</a:t>
            </a:r>
            <a:r>
              <a:rPr lang="en-US" sz="1600" baseline="-25000" dirty="0" err="1" smtClean="0"/>
              <a:t>B</a:t>
            </a:r>
            <a:r>
              <a:rPr lang="en-US" sz="1600" dirty="0" smtClean="0"/>
              <a:t>; Empirical quantiles                  </a:t>
            </a:r>
            <a:r>
              <a:rPr lang="en-US" sz="1600" i="1" dirty="0" smtClean="0"/>
              <a:t>ex</a:t>
            </a:r>
            <a:r>
              <a:rPr lang="en-US" sz="1600" baseline="-25000" dirty="0" smtClean="0"/>
              <a:t>1</a:t>
            </a:r>
            <a:r>
              <a:rPr lang="en-US" sz="1600" dirty="0" smtClean="0"/>
              <a:t> ≥ </a:t>
            </a:r>
            <a:r>
              <a:rPr lang="en-US" sz="1600" i="1" dirty="0" smtClean="0"/>
              <a:t>ex</a:t>
            </a:r>
            <a:r>
              <a:rPr lang="en-US" sz="1600" baseline="-25000" dirty="0" smtClean="0"/>
              <a:t>2 </a:t>
            </a:r>
            <a:r>
              <a:rPr lang="en-US" sz="1600" dirty="0" smtClean="0"/>
              <a:t>≥ </a:t>
            </a:r>
            <a:r>
              <a:rPr lang="en-US" sz="1600" i="1" dirty="0" smtClean="0"/>
              <a:t>…</a:t>
            </a:r>
            <a:r>
              <a:rPr lang="en-US" sz="1600" baseline="-25000" dirty="0" smtClean="0"/>
              <a:t> </a:t>
            </a:r>
            <a:r>
              <a:rPr lang="en-US" sz="1600" dirty="0" smtClean="0"/>
              <a:t>≥ </a:t>
            </a:r>
            <a:r>
              <a:rPr lang="en-US" sz="1600" i="1" dirty="0" err="1" smtClean="0"/>
              <a:t>ex</a:t>
            </a:r>
            <a:r>
              <a:rPr lang="en-US" sz="1600" i="1" baseline="-25000" dirty="0" err="1" smtClean="0"/>
              <a:t>i</a:t>
            </a:r>
            <a:r>
              <a:rPr lang="en-US" sz="1600" dirty="0" smtClean="0"/>
              <a:t>…..≥ </a:t>
            </a:r>
            <a:r>
              <a:rPr lang="en-US" sz="1600" i="1" dirty="0" err="1" smtClean="0"/>
              <a:t>ex</a:t>
            </a:r>
            <a:r>
              <a:rPr lang="en-US" sz="1600" baseline="-25000" dirty="0" err="1" smtClean="0"/>
              <a:t>B</a:t>
            </a:r>
            <a:r>
              <a:rPr lang="en-US" sz="1600" dirty="0" smtClean="0"/>
              <a:t>; Quantile pert. factors             </a:t>
            </a:r>
            <a:r>
              <a:rPr lang="en-US" sz="1600" i="1" dirty="0" smtClean="0"/>
              <a:t>Qp</a:t>
            </a:r>
            <a:r>
              <a:rPr lang="en-US" sz="1600" baseline="-25000" dirty="0" smtClean="0"/>
              <a:t>1</a:t>
            </a:r>
            <a:r>
              <a:rPr lang="en-US" sz="1600" dirty="0" smtClean="0"/>
              <a:t> ≥ </a:t>
            </a:r>
            <a:r>
              <a:rPr lang="en-US" sz="1600" i="1" dirty="0" smtClean="0"/>
              <a:t>Qp</a:t>
            </a:r>
            <a:r>
              <a:rPr lang="en-US" sz="1600" baseline="-25000" dirty="0" smtClean="0"/>
              <a:t>2 </a:t>
            </a:r>
            <a:r>
              <a:rPr lang="en-US" sz="1600" dirty="0" smtClean="0"/>
              <a:t>≥ </a:t>
            </a:r>
            <a:r>
              <a:rPr lang="en-US" sz="1600" i="1" dirty="0" smtClean="0"/>
              <a:t>…</a:t>
            </a:r>
            <a:r>
              <a:rPr lang="en-US" sz="1600" baseline="-25000" dirty="0" smtClean="0"/>
              <a:t> </a:t>
            </a:r>
            <a:r>
              <a:rPr lang="en-US" sz="1600" dirty="0" smtClean="0"/>
              <a:t>≥ </a:t>
            </a:r>
            <a:r>
              <a:rPr lang="en-US" sz="1600" i="1" dirty="0" err="1" smtClean="0"/>
              <a:t>Qp</a:t>
            </a:r>
            <a:r>
              <a:rPr lang="en-US" sz="1600" i="1" baseline="-25000" dirty="0" err="1" smtClean="0"/>
              <a:t>i</a:t>
            </a:r>
            <a:r>
              <a:rPr lang="en-US" sz="1600" dirty="0" smtClean="0"/>
              <a:t>…..≥ </a:t>
            </a:r>
            <a:r>
              <a:rPr lang="en-US" sz="1600" i="1" dirty="0" err="1" smtClean="0"/>
              <a:t>Qp</a:t>
            </a:r>
            <a:r>
              <a:rPr lang="en-US" sz="1600" baseline="-25000" dirty="0" err="1" smtClean="0"/>
              <a:t>B</a:t>
            </a:r>
            <a:r>
              <a:rPr lang="en-US" sz="1600" dirty="0" smtClean="0"/>
              <a:t>,              </a:t>
            </a:r>
          </a:p>
          <a:p>
            <a:r>
              <a:rPr lang="en-US" sz="1600" dirty="0" smtClean="0"/>
              <a:t>                                                            relative </a:t>
            </a:r>
            <a:r>
              <a:rPr lang="en-US" sz="1600" i="1" dirty="0" err="1" smtClean="0"/>
              <a:t>Qp</a:t>
            </a:r>
            <a:r>
              <a:rPr lang="en-US" sz="1600" i="1" baseline="-25000" dirty="0" err="1" smtClean="0"/>
              <a:t>i</a:t>
            </a:r>
            <a:r>
              <a:rPr lang="en-US" sz="1600" i="1" dirty="0" smtClean="0"/>
              <a:t> </a:t>
            </a:r>
            <a:r>
              <a:rPr lang="en-US" sz="1600" dirty="0" smtClean="0"/>
              <a:t>= </a:t>
            </a:r>
            <a:r>
              <a:rPr lang="en-US" sz="1600" i="1" dirty="0" err="1" smtClean="0"/>
              <a:t>sx</a:t>
            </a:r>
            <a:r>
              <a:rPr lang="en-US" sz="1600" i="1" baseline="-25000" dirty="0" err="1" smtClean="0"/>
              <a:t>i</a:t>
            </a:r>
            <a:r>
              <a:rPr lang="en-US" sz="1600" dirty="0" smtClean="0"/>
              <a:t>/</a:t>
            </a:r>
            <a:r>
              <a:rPr lang="en-US" sz="1600" i="1" dirty="0" err="1" smtClean="0"/>
              <a:t>cx</a:t>
            </a:r>
            <a:r>
              <a:rPr lang="en-US" sz="1600" i="1" baseline="-25000" dirty="0" err="1" smtClean="0"/>
              <a:t>i</a:t>
            </a:r>
            <a:r>
              <a:rPr lang="en-US" sz="1600" dirty="0" smtClean="0"/>
              <a:t> </a:t>
            </a:r>
            <a:endParaRPr lang="en-US" sz="1600" dirty="0"/>
          </a:p>
        </p:txBody>
      </p:sp>
      <p:pic>
        <p:nvPicPr>
          <p:cNvPr id="46" name="Picture 45" descr="http://3.bp.blogspot.com/-qCq1hjAcLW8/UyRnea5WevI/AAAAAAAACJQ/NeMxZKclPfU/s1600/What-do-we-do.png"/>
          <p:cNvPicPr/>
          <p:nvPr/>
        </p:nvPicPr>
        <p:blipFill>
          <a:blip r:embed="rId4"/>
          <a:srcRect l="16139" t="6596" r="23101" b="5013"/>
          <a:stretch>
            <a:fillRect/>
          </a:stretch>
        </p:blipFill>
        <p:spPr bwMode="auto">
          <a:xfrm>
            <a:off x="0" y="-23"/>
            <a:ext cx="1524000" cy="3214710"/>
          </a:xfrm>
          <a:prstGeom prst="rect">
            <a:avLst/>
          </a:prstGeom>
          <a:noFill/>
        </p:spPr>
      </p:pic>
      <p:sp>
        <p:nvSpPr>
          <p:cNvPr id="47" name="Rectangle 8"/>
          <p:cNvSpPr>
            <a:spLocks noChangeArrowheads="1"/>
          </p:cNvSpPr>
          <p:nvPr/>
        </p:nvSpPr>
        <p:spPr bwMode="auto">
          <a:xfrm>
            <a:off x="1714480" y="2835609"/>
            <a:ext cx="6491310"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Quantile based:</a:t>
            </a:r>
            <a:r>
              <a:rPr lang="en-GB" altLang="en-US" sz="1600" dirty="0" smtClean="0">
                <a:sym typeface="Wingdings" pitchFamily="2" charset="2"/>
              </a:rPr>
              <a:t> </a:t>
            </a:r>
            <a:r>
              <a:rPr lang="en-GB" altLang="en-US" sz="1200" dirty="0" smtClean="0">
                <a:sym typeface="Wingdings" pitchFamily="2" charset="2"/>
              </a:rPr>
              <a:t>	</a:t>
            </a:r>
          </a:p>
        </p:txBody>
      </p:sp>
      <p:pic>
        <p:nvPicPr>
          <p:cNvPr id="49" name="Picture 48"/>
          <p:cNvPicPr/>
          <p:nvPr/>
        </p:nvPicPr>
        <p:blipFill>
          <a:blip r:embed="rId5"/>
          <a:srcRect l="30048" t="51989" r="43830" b="43466"/>
          <a:stretch>
            <a:fillRect/>
          </a:stretch>
        </p:blipFill>
        <p:spPr bwMode="auto">
          <a:xfrm>
            <a:off x="3714744" y="3643314"/>
            <a:ext cx="3480948" cy="391777"/>
          </a:xfrm>
          <a:prstGeom prst="rect">
            <a:avLst/>
          </a:prstGeom>
          <a:noFill/>
          <a:ln w="9525">
            <a:noFill/>
            <a:miter lim="800000"/>
            <a:headEnd/>
            <a:tailEnd/>
          </a:ln>
        </p:spPr>
      </p:pic>
      <p:sp>
        <p:nvSpPr>
          <p:cNvPr id="51" name="Rectangle 50"/>
          <p:cNvSpPr/>
          <p:nvPr/>
        </p:nvSpPr>
        <p:spPr>
          <a:xfrm>
            <a:off x="7129008" y="3773481"/>
            <a:ext cx="2157900" cy="261610"/>
          </a:xfrm>
          <a:prstGeom prst="rect">
            <a:avLst/>
          </a:prstGeom>
        </p:spPr>
        <p:txBody>
          <a:bodyPr wrap="square">
            <a:spAutoFit/>
          </a:bodyPr>
          <a:lstStyle/>
          <a:p>
            <a:r>
              <a:rPr lang="en-US" sz="1100" dirty="0" smtClean="0"/>
              <a:t>Threshold&lt;1 mm/day…</a:t>
            </a:r>
            <a:r>
              <a:rPr lang="en-US" sz="1100" dirty="0" err="1" smtClean="0"/>
              <a:t>AbsQp</a:t>
            </a:r>
            <a:endParaRPr lang="en-US" sz="1100" dirty="0"/>
          </a:p>
        </p:txBody>
      </p:sp>
      <p:sp>
        <p:nvSpPr>
          <p:cNvPr id="54" name="Rectangle 53"/>
          <p:cNvSpPr/>
          <p:nvPr/>
        </p:nvSpPr>
        <p:spPr>
          <a:xfrm>
            <a:off x="7143768" y="2953077"/>
            <a:ext cx="2157900" cy="261610"/>
          </a:xfrm>
          <a:prstGeom prst="rect">
            <a:avLst/>
          </a:prstGeom>
        </p:spPr>
        <p:txBody>
          <a:bodyPr wrap="square">
            <a:spAutoFit/>
          </a:bodyPr>
          <a:lstStyle/>
          <a:p>
            <a:r>
              <a:rPr lang="en-US" sz="1100" dirty="0" smtClean="0"/>
              <a:t>Thresh. &gt;1 mm/day…</a:t>
            </a:r>
            <a:r>
              <a:rPr lang="en-US" sz="1100" dirty="0" err="1" smtClean="0"/>
              <a:t>RelQp</a:t>
            </a:r>
            <a:endParaRPr lang="en-US" sz="1100" dirty="0"/>
          </a:p>
        </p:txBody>
      </p:sp>
      <p:sp>
        <p:nvSpPr>
          <p:cNvPr id="41" name="Rectangle 8"/>
          <p:cNvSpPr>
            <a:spLocks noChangeArrowheads="1"/>
          </p:cNvSpPr>
          <p:nvPr/>
        </p:nvSpPr>
        <p:spPr bwMode="auto">
          <a:xfrm>
            <a:off x="1652590" y="1230629"/>
            <a:ext cx="3713647"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Delta:</a:t>
            </a:r>
            <a:r>
              <a:rPr lang="en-GB" altLang="en-US" sz="1600" dirty="0" smtClean="0">
                <a:sym typeface="Wingdings" pitchFamily="2" charset="2"/>
              </a:rPr>
              <a:t> </a:t>
            </a:r>
            <a:r>
              <a:rPr lang="en-GB" altLang="en-US" sz="1600" u="sng" dirty="0" smtClean="0">
                <a:sym typeface="Wingdings" pitchFamily="2" charset="2"/>
              </a:rPr>
              <a:t>changes in mean of rainfall</a:t>
            </a:r>
            <a:endParaRPr lang="en-GB" altLang="en-US" sz="1200" u="sng" dirty="0" smtClean="0">
              <a:sym typeface="Wingdings" pitchFamily="2" charset="2"/>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2" name="Rectangle 41"/>
          <p:cNvSpPr/>
          <p:nvPr/>
        </p:nvSpPr>
        <p:spPr>
          <a:xfrm>
            <a:off x="2662688" y="1643050"/>
            <a:ext cx="5124022" cy="1077218"/>
          </a:xfrm>
          <a:prstGeom prst="rect">
            <a:avLst/>
          </a:prstGeom>
        </p:spPr>
        <p:txBody>
          <a:bodyPr wrap="square">
            <a:spAutoFit/>
          </a:bodyPr>
          <a:lstStyle/>
          <a:p>
            <a:r>
              <a:rPr lang="en-US" sz="1600" i="1" dirty="0" err="1" smtClean="0"/>
              <a:t>P</a:t>
            </a:r>
            <a:r>
              <a:rPr lang="en-US" sz="1600" i="1" baseline="-25000" dirty="0" err="1" smtClean="0"/>
              <a:t>Fut,d</a:t>
            </a:r>
            <a:r>
              <a:rPr lang="en-US" sz="1600" i="1" dirty="0" smtClean="0"/>
              <a:t>  </a:t>
            </a:r>
            <a:r>
              <a:rPr lang="en-US" sz="1600" dirty="0" smtClean="0"/>
              <a:t>= future daily rainfall </a:t>
            </a:r>
          </a:p>
          <a:p>
            <a:r>
              <a:rPr lang="en-US" sz="1600" i="1" dirty="0" err="1" smtClean="0"/>
              <a:t>P</a:t>
            </a:r>
            <a:r>
              <a:rPr lang="en-US" sz="1600" i="1" baseline="-25000" dirty="0" err="1" smtClean="0"/>
              <a:t>Obs,d</a:t>
            </a:r>
            <a:r>
              <a:rPr lang="en-US" sz="1600" dirty="0" smtClean="0"/>
              <a:t> = the observed daily series</a:t>
            </a:r>
          </a:p>
          <a:p>
            <a:r>
              <a:rPr lang="en-US" sz="1600" i="1" dirty="0" err="1" smtClean="0"/>
              <a:t>P</a:t>
            </a:r>
            <a:r>
              <a:rPr lang="en-US" sz="1600" i="1" baseline="-25000" dirty="0" err="1" smtClean="0"/>
              <a:t>Sce,m</a:t>
            </a:r>
            <a:r>
              <a:rPr lang="en-US" sz="1600" i="1" dirty="0" smtClean="0"/>
              <a:t> =  </a:t>
            </a:r>
            <a:r>
              <a:rPr lang="en-US" sz="1600" dirty="0" smtClean="0"/>
              <a:t>mean of GCM scenario series for month </a:t>
            </a:r>
            <a:r>
              <a:rPr lang="en-US" sz="1600" i="1" dirty="0" smtClean="0"/>
              <a:t>m</a:t>
            </a:r>
            <a:endParaRPr lang="en-US" sz="1600" dirty="0" smtClean="0"/>
          </a:p>
          <a:p>
            <a:r>
              <a:rPr lang="en-US" sz="1600" i="1" dirty="0" err="1" smtClean="0"/>
              <a:t>P</a:t>
            </a:r>
            <a:r>
              <a:rPr lang="en-US" sz="1600" i="1" baseline="-25000" dirty="0" err="1" smtClean="0"/>
              <a:t>Con,m</a:t>
            </a:r>
            <a:r>
              <a:rPr lang="en-US" sz="1600" i="1" dirty="0" smtClean="0"/>
              <a:t> </a:t>
            </a:r>
            <a:r>
              <a:rPr lang="en-US" sz="1600" dirty="0" smtClean="0"/>
              <a:t>= mean of GCM control series for month </a:t>
            </a:r>
            <a:r>
              <a:rPr lang="en-US" sz="1600" i="1" dirty="0" smtClean="0"/>
              <a:t>m</a:t>
            </a:r>
            <a:endParaRPr lang="en-US" sz="1600" dirty="0"/>
          </a:p>
        </p:txBody>
      </p:sp>
      <p:pic>
        <p:nvPicPr>
          <p:cNvPr id="44" name="Picture 43"/>
          <p:cNvPicPr/>
          <p:nvPr/>
        </p:nvPicPr>
        <p:blipFill>
          <a:blip r:embed="rId6"/>
          <a:srcRect l="34615" t="71023" r="40866" b="19766"/>
          <a:stretch>
            <a:fillRect/>
          </a:stretch>
        </p:blipFill>
        <p:spPr bwMode="auto">
          <a:xfrm>
            <a:off x="5366237" y="1129558"/>
            <a:ext cx="3269310" cy="799244"/>
          </a:xfrm>
          <a:prstGeom prst="rect">
            <a:avLst/>
          </a:prstGeom>
          <a:noFill/>
          <a:ln w="9525">
            <a:noFill/>
            <a:miter lim="800000"/>
            <a:headEnd/>
            <a:tailEnd/>
          </a:ln>
        </p:spPr>
      </p:pic>
      <p:sp>
        <p:nvSpPr>
          <p:cNvPr id="50" name="Rectangle 49"/>
          <p:cNvSpPr/>
          <p:nvPr/>
        </p:nvSpPr>
        <p:spPr>
          <a:xfrm>
            <a:off x="2158418" y="3085989"/>
            <a:ext cx="841897" cy="307777"/>
          </a:xfrm>
          <a:prstGeom prst="rect">
            <a:avLst/>
          </a:prstGeom>
        </p:spPr>
        <p:txBody>
          <a:bodyPr wrap="none">
            <a:spAutoFit/>
          </a:bodyPr>
          <a:lstStyle/>
          <a:p>
            <a:r>
              <a:rPr lang="en-US" sz="1400" dirty="0" smtClean="0"/>
              <a:t>(</a:t>
            </a:r>
            <a:r>
              <a:rPr lang="en-US" sz="1400" dirty="0" err="1" smtClean="0"/>
              <a:t>simQP</a:t>
            </a:r>
            <a:r>
              <a:rPr lang="en-US" sz="1400" dirty="0" smtClean="0"/>
              <a:t>)</a:t>
            </a:r>
            <a:endParaRPr lang="en-US" sz="1400" dirty="0"/>
          </a:p>
        </p:txBody>
      </p:sp>
      <p:sp>
        <p:nvSpPr>
          <p:cNvPr id="21" name="Oval 20"/>
          <p:cNvSpPr/>
          <p:nvPr/>
        </p:nvSpPr>
        <p:spPr>
          <a:xfrm>
            <a:off x="2000232" y="2668600"/>
            <a:ext cx="1714512" cy="111759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p:nvPr/>
        </p:nvPicPr>
        <p:blipFill>
          <a:blip r:embed="rId7"/>
          <a:srcRect l="11556" t="13973" r="73036" b="73380"/>
          <a:stretch>
            <a:fillRect/>
          </a:stretch>
        </p:blipFill>
        <p:spPr bwMode="auto">
          <a:xfrm>
            <a:off x="6858016" y="0"/>
            <a:ext cx="2285984" cy="571480"/>
          </a:xfrm>
          <a:prstGeom prst="rect">
            <a:avLst/>
          </a:prstGeom>
          <a:noFill/>
          <a:ln w="9525">
            <a:noFill/>
            <a:miter lim="800000"/>
            <a:headEnd/>
            <a:tailEnd/>
          </a:ln>
        </p:spPr>
      </p:pic>
      <p:sp>
        <p:nvSpPr>
          <p:cNvPr id="23" name="Rectangle 22"/>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643306" y="6181539"/>
            <a:ext cx="936000" cy="267078"/>
          </a:xfrm>
        </p:spPr>
        <p:txBody>
          <a:bodyPr/>
          <a:lstStyle/>
          <a:p>
            <a:fld id="{F35D8031-C8E5-48F8-A3B6-81643B27A3AF}" type="slidenum">
              <a:rPr lang="nl-BE" sz="1100" smtClean="0"/>
              <a:pPr/>
              <a:t>23</a:t>
            </a:fld>
            <a:endParaRPr lang="nl-BE" sz="1100" dirty="0"/>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Difference in statistical downscaling</a:t>
            </a:r>
            <a:endParaRPr lang="en-US" sz="2400" b="1" dirty="0">
              <a:solidFill>
                <a:srgbClr val="00407A"/>
              </a:solidFill>
            </a:endParaRPr>
          </a:p>
        </p:txBody>
      </p:sp>
      <p:sp>
        <p:nvSpPr>
          <p:cNvPr id="10" name="TextBox 9"/>
          <p:cNvSpPr txBox="1"/>
          <p:nvPr/>
        </p:nvSpPr>
        <p:spPr>
          <a:xfrm>
            <a:off x="7429520" y="630776"/>
            <a:ext cx="1375757" cy="307777"/>
          </a:xfrm>
          <a:prstGeom prst="rect">
            <a:avLst/>
          </a:prstGeom>
          <a:solidFill>
            <a:srgbClr val="FF0000"/>
          </a:solidFill>
        </p:spPr>
        <p:txBody>
          <a:bodyPr wrap="square" rtlCol="0">
            <a:spAutoFit/>
          </a:bodyPr>
          <a:lstStyle/>
          <a:p>
            <a:pPr algn="ctr"/>
            <a:r>
              <a:rPr lang="en-US" sz="1400" b="1" dirty="0" smtClean="0">
                <a:solidFill>
                  <a:schemeClr val="bg1"/>
                </a:solidFill>
                <a:latin typeface="Calibri" panose="020F0502020204030204" pitchFamily="34" charset="0"/>
              </a:rPr>
              <a:t>what  methods?</a:t>
            </a:r>
            <a:endParaRPr lang="en-US" sz="1400" b="1" dirty="0">
              <a:solidFill>
                <a:schemeClr val="bg1"/>
              </a:solidFill>
              <a:latin typeface="Calibri" panose="020F0502020204030204" pitchFamily="34" charset="0"/>
            </a:endParaRPr>
          </a:p>
        </p:txBody>
      </p:sp>
      <p:sp>
        <p:nvSpPr>
          <p:cNvPr id="5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6" name="Picture 15"/>
          <p:cNvPicPr/>
          <p:nvPr/>
        </p:nvPicPr>
        <p:blipFill>
          <a:blip r:embed="rId2">
            <a:duotone>
              <a:prstClr val="black"/>
              <a:schemeClr val="accent3">
                <a:tint val="45000"/>
                <a:satMod val="400000"/>
              </a:schemeClr>
            </a:duotone>
          </a:blip>
          <a:srcRect l="25481" t="48011" r="51282" b="42898"/>
          <a:stretch>
            <a:fillRect/>
          </a:stretch>
        </p:blipFill>
        <p:spPr bwMode="auto">
          <a:xfrm>
            <a:off x="3714744" y="2737633"/>
            <a:ext cx="3480948" cy="717688"/>
          </a:xfrm>
          <a:prstGeom prst="rect">
            <a:avLst/>
          </a:prstGeom>
          <a:noFill/>
          <a:ln w="9525">
            <a:noFill/>
            <a:miter lim="800000"/>
            <a:headEnd/>
            <a:tailEnd/>
          </a:ln>
        </p:spPr>
      </p:pic>
      <p:pic>
        <p:nvPicPr>
          <p:cNvPr id="43" name="Picture 42" descr="http://www.ari.org/App_Content/ahri/images/Statistics/canstockphoto7351376-landingpage.jpg"/>
          <p:cNvPicPr/>
          <p:nvPr/>
        </p:nvPicPr>
        <p:blipFill>
          <a:blip r:embed="rId3">
            <a:grayscl/>
            <a:lum contrast="12000"/>
          </a:blip>
          <a:srcRect r="2124" b="3191"/>
          <a:stretch>
            <a:fillRect/>
          </a:stretch>
        </p:blipFill>
        <p:spPr bwMode="auto">
          <a:xfrm>
            <a:off x="12693" y="2928934"/>
            <a:ext cx="3273423" cy="3386144"/>
          </a:xfrm>
          <a:prstGeom prst="rect">
            <a:avLst/>
          </a:prstGeom>
          <a:noFill/>
          <a:ln>
            <a:noFill/>
          </a:ln>
        </p:spPr>
      </p:pic>
      <p:sp>
        <p:nvSpPr>
          <p:cNvPr id="45" name="Rectangle 44"/>
          <p:cNvSpPr/>
          <p:nvPr/>
        </p:nvSpPr>
        <p:spPr>
          <a:xfrm>
            <a:off x="3071834" y="4035091"/>
            <a:ext cx="5802167" cy="1323439"/>
          </a:xfrm>
          <a:prstGeom prst="rect">
            <a:avLst/>
          </a:prstGeom>
        </p:spPr>
        <p:txBody>
          <a:bodyPr wrap="square">
            <a:spAutoFit/>
          </a:bodyPr>
          <a:lstStyle/>
          <a:p>
            <a:r>
              <a:rPr lang="en-US" sz="1600" dirty="0" smtClean="0"/>
              <a:t>Scenario series - quantiles      </a:t>
            </a:r>
            <a:r>
              <a:rPr lang="en-US" sz="1600" i="1" dirty="0" smtClean="0"/>
              <a:t>sx</a:t>
            </a:r>
            <a:r>
              <a:rPr lang="en-US" sz="1600" baseline="-25000" dirty="0" smtClean="0"/>
              <a:t>1</a:t>
            </a:r>
            <a:r>
              <a:rPr lang="en-US" sz="1600" dirty="0" smtClean="0"/>
              <a:t> ≥ </a:t>
            </a:r>
            <a:r>
              <a:rPr lang="en-US" sz="1600" i="1" dirty="0" smtClean="0"/>
              <a:t>sx</a:t>
            </a:r>
            <a:r>
              <a:rPr lang="en-US" sz="1600" baseline="-25000" dirty="0" smtClean="0"/>
              <a:t>2 </a:t>
            </a:r>
            <a:r>
              <a:rPr lang="en-US" sz="1600" dirty="0" smtClean="0"/>
              <a:t>≥ </a:t>
            </a:r>
            <a:r>
              <a:rPr lang="en-US" sz="1600" i="1" dirty="0" smtClean="0"/>
              <a:t>…</a:t>
            </a:r>
            <a:r>
              <a:rPr lang="en-US" sz="1600" baseline="-25000" dirty="0" smtClean="0"/>
              <a:t> </a:t>
            </a:r>
            <a:r>
              <a:rPr lang="en-US" sz="1600" dirty="0" smtClean="0"/>
              <a:t>≥ </a:t>
            </a:r>
            <a:r>
              <a:rPr lang="en-US" sz="1600" i="1" dirty="0" err="1" smtClean="0"/>
              <a:t>sx</a:t>
            </a:r>
            <a:r>
              <a:rPr lang="en-US" sz="1600" i="1" baseline="-25000" dirty="0" err="1" smtClean="0"/>
              <a:t>i</a:t>
            </a:r>
            <a:r>
              <a:rPr lang="en-US" sz="1600" dirty="0" smtClean="0"/>
              <a:t>…..≥ </a:t>
            </a:r>
            <a:r>
              <a:rPr lang="en-US" sz="1600" i="1" dirty="0" err="1" smtClean="0"/>
              <a:t>sx</a:t>
            </a:r>
            <a:r>
              <a:rPr lang="en-US" sz="1600" baseline="-25000" dirty="0" err="1" smtClean="0"/>
              <a:t>B</a:t>
            </a:r>
            <a:r>
              <a:rPr lang="en-US" sz="1600" dirty="0" smtClean="0"/>
              <a:t>; </a:t>
            </a:r>
          </a:p>
          <a:p>
            <a:r>
              <a:rPr lang="en-US" sz="1600" dirty="0" smtClean="0"/>
              <a:t>Control series quantiles           </a:t>
            </a:r>
            <a:r>
              <a:rPr lang="en-US" sz="1600" i="1" dirty="0" smtClean="0"/>
              <a:t>cx</a:t>
            </a:r>
            <a:r>
              <a:rPr lang="en-US" sz="1600" baseline="-25000" dirty="0" smtClean="0"/>
              <a:t>1</a:t>
            </a:r>
            <a:r>
              <a:rPr lang="en-US" sz="1600" dirty="0" smtClean="0"/>
              <a:t> ≥ </a:t>
            </a:r>
            <a:r>
              <a:rPr lang="en-US" sz="1600" i="1" dirty="0" smtClean="0"/>
              <a:t>cx</a:t>
            </a:r>
            <a:r>
              <a:rPr lang="en-US" sz="1600" baseline="-25000" dirty="0" smtClean="0"/>
              <a:t>2 </a:t>
            </a:r>
            <a:r>
              <a:rPr lang="en-US" sz="1600" dirty="0" smtClean="0"/>
              <a:t>≥ </a:t>
            </a:r>
            <a:r>
              <a:rPr lang="en-US" sz="1600" i="1" dirty="0" smtClean="0"/>
              <a:t>…</a:t>
            </a:r>
            <a:r>
              <a:rPr lang="en-US" sz="1600" baseline="-25000" dirty="0" smtClean="0"/>
              <a:t> </a:t>
            </a:r>
            <a:r>
              <a:rPr lang="en-US" sz="1600" dirty="0" smtClean="0"/>
              <a:t>≥ </a:t>
            </a:r>
            <a:r>
              <a:rPr lang="en-US" sz="1600" i="1" dirty="0" err="1" smtClean="0"/>
              <a:t>cx</a:t>
            </a:r>
            <a:r>
              <a:rPr lang="en-US" sz="1600" i="1" baseline="-25000" dirty="0" err="1" smtClean="0"/>
              <a:t>i</a:t>
            </a:r>
            <a:r>
              <a:rPr lang="en-US" sz="1600" dirty="0" smtClean="0"/>
              <a:t>…..≥ </a:t>
            </a:r>
            <a:r>
              <a:rPr lang="en-US" sz="1600" i="1" dirty="0" err="1" smtClean="0"/>
              <a:t>cx</a:t>
            </a:r>
            <a:r>
              <a:rPr lang="en-US" sz="1600" baseline="-25000" dirty="0" err="1" smtClean="0"/>
              <a:t>B</a:t>
            </a:r>
            <a:r>
              <a:rPr lang="en-US" sz="1600" dirty="0" smtClean="0"/>
              <a:t>; Empirical quantiles                  </a:t>
            </a:r>
            <a:r>
              <a:rPr lang="en-US" sz="1600" i="1" dirty="0" smtClean="0"/>
              <a:t>ex</a:t>
            </a:r>
            <a:r>
              <a:rPr lang="en-US" sz="1600" baseline="-25000" dirty="0" smtClean="0"/>
              <a:t>1</a:t>
            </a:r>
            <a:r>
              <a:rPr lang="en-US" sz="1600" dirty="0" smtClean="0"/>
              <a:t> ≥ </a:t>
            </a:r>
            <a:r>
              <a:rPr lang="en-US" sz="1600" i="1" dirty="0" smtClean="0"/>
              <a:t>ex</a:t>
            </a:r>
            <a:r>
              <a:rPr lang="en-US" sz="1600" baseline="-25000" dirty="0" smtClean="0"/>
              <a:t>2 </a:t>
            </a:r>
            <a:r>
              <a:rPr lang="en-US" sz="1600" dirty="0" smtClean="0"/>
              <a:t>≥ </a:t>
            </a:r>
            <a:r>
              <a:rPr lang="en-US" sz="1600" i="1" dirty="0" smtClean="0"/>
              <a:t>…</a:t>
            </a:r>
            <a:r>
              <a:rPr lang="en-US" sz="1600" baseline="-25000" dirty="0" smtClean="0"/>
              <a:t> </a:t>
            </a:r>
            <a:r>
              <a:rPr lang="en-US" sz="1600" dirty="0" smtClean="0"/>
              <a:t>≥ </a:t>
            </a:r>
            <a:r>
              <a:rPr lang="en-US" sz="1600" i="1" dirty="0" err="1" smtClean="0"/>
              <a:t>ex</a:t>
            </a:r>
            <a:r>
              <a:rPr lang="en-US" sz="1600" i="1" baseline="-25000" dirty="0" err="1" smtClean="0"/>
              <a:t>i</a:t>
            </a:r>
            <a:r>
              <a:rPr lang="en-US" sz="1600" dirty="0" smtClean="0"/>
              <a:t>…..≥ </a:t>
            </a:r>
            <a:r>
              <a:rPr lang="en-US" sz="1600" i="1" dirty="0" err="1" smtClean="0"/>
              <a:t>ex</a:t>
            </a:r>
            <a:r>
              <a:rPr lang="en-US" sz="1600" baseline="-25000" dirty="0" err="1" smtClean="0"/>
              <a:t>B</a:t>
            </a:r>
            <a:r>
              <a:rPr lang="en-US" sz="1600" dirty="0" smtClean="0"/>
              <a:t>; Quantile pert. factors             </a:t>
            </a:r>
            <a:r>
              <a:rPr lang="en-US" sz="1600" i="1" dirty="0" smtClean="0"/>
              <a:t>Qp</a:t>
            </a:r>
            <a:r>
              <a:rPr lang="en-US" sz="1600" baseline="-25000" dirty="0" smtClean="0"/>
              <a:t>1</a:t>
            </a:r>
            <a:r>
              <a:rPr lang="en-US" sz="1600" dirty="0" smtClean="0"/>
              <a:t> ≥ </a:t>
            </a:r>
            <a:r>
              <a:rPr lang="en-US" sz="1600" i="1" dirty="0" smtClean="0"/>
              <a:t>Qp</a:t>
            </a:r>
            <a:r>
              <a:rPr lang="en-US" sz="1600" baseline="-25000" dirty="0" smtClean="0"/>
              <a:t>2 </a:t>
            </a:r>
            <a:r>
              <a:rPr lang="en-US" sz="1600" dirty="0" smtClean="0"/>
              <a:t>≥ </a:t>
            </a:r>
            <a:r>
              <a:rPr lang="en-US" sz="1600" i="1" dirty="0" smtClean="0"/>
              <a:t>…</a:t>
            </a:r>
            <a:r>
              <a:rPr lang="en-US" sz="1600" baseline="-25000" dirty="0" smtClean="0"/>
              <a:t> </a:t>
            </a:r>
            <a:r>
              <a:rPr lang="en-US" sz="1600" dirty="0" smtClean="0"/>
              <a:t>≥ </a:t>
            </a:r>
            <a:r>
              <a:rPr lang="en-US" sz="1600" i="1" dirty="0" err="1" smtClean="0"/>
              <a:t>Qp</a:t>
            </a:r>
            <a:r>
              <a:rPr lang="en-US" sz="1600" i="1" baseline="-25000" dirty="0" err="1" smtClean="0"/>
              <a:t>i</a:t>
            </a:r>
            <a:r>
              <a:rPr lang="en-US" sz="1600" dirty="0" smtClean="0"/>
              <a:t>…..≥ </a:t>
            </a:r>
            <a:r>
              <a:rPr lang="en-US" sz="1600" i="1" dirty="0" err="1" smtClean="0"/>
              <a:t>Qp</a:t>
            </a:r>
            <a:r>
              <a:rPr lang="en-US" sz="1600" baseline="-25000" dirty="0" err="1" smtClean="0"/>
              <a:t>B</a:t>
            </a:r>
            <a:r>
              <a:rPr lang="en-US" sz="1600" dirty="0" smtClean="0"/>
              <a:t>,              </a:t>
            </a:r>
          </a:p>
          <a:p>
            <a:r>
              <a:rPr lang="en-US" sz="1600" dirty="0" smtClean="0"/>
              <a:t>                                                            relative </a:t>
            </a:r>
            <a:r>
              <a:rPr lang="en-US" sz="1600" i="1" dirty="0" err="1" smtClean="0"/>
              <a:t>Qp</a:t>
            </a:r>
            <a:r>
              <a:rPr lang="en-US" sz="1600" i="1" baseline="-25000" dirty="0" err="1" smtClean="0"/>
              <a:t>i</a:t>
            </a:r>
            <a:r>
              <a:rPr lang="en-US" sz="1600" i="1" dirty="0" smtClean="0"/>
              <a:t> </a:t>
            </a:r>
            <a:r>
              <a:rPr lang="en-US" sz="1600" dirty="0" smtClean="0"/>
              <a:t>= </a:t>
            </a:r>
            <a:r>
              <a:rPr lang="en-US" sz="1600" i="1" dirty="0" err="1" smtClean="0"/>
              <a:t>sx</a:t>
            </a:r>
            <a:r>
              <a:rPr lang="en-US" sz="1600" i="1" baseline="-25000" dirty="0" err="1" smtClean="0"/>
              <a:t>i</a:t>
            </a:r>
            <a:r>
              <a:rPr lang="en-US" sz="1600" dirty="0" smtClean="0"/>
              <a:t>/</a:t>
            </a:r>
            <a:r>
              <a:rPr lang="en-US" sz="1600" i="1" dirty="0" err="1" smtClean="0"/>
              <a:t>cx</a:t>
            </a:r>
            <a:r>
              <a:rPr lang="en-US" sz="1600" i="1" baseline="-25000" dirty="0" err="1" smtClean="0"/>
              <a:t>i</a:t>
            </a:r>
            <a:r>
              <a:rPr lang="en-US" sz="1600" dirty="0" smtClean="0"/>
              <a:t> </a:t>
            </a:r>
            <a:endParaRPr lang="en-US" sz="1600" dirty="0"/>
          </a:p>
        </p:txBody>
      </p:sp>
      <p:pic>
        <p:nvPicPr>
          <p:cNvPr id="46" name="Picture 45" descr="http://3.bp.blogspot.com/-qCq1hjAcLW8/UyRnea5WevI/AAAAAAAACJQ/NeMxZKclPfU/s1600/What-do-we-do.png"/>
          <p:cNvPicPr/>
          <p:nvPr/>
        </p:nvPicPr>
        <p:blipFill>
          <a:blip r:embed="rId4"/>
          <a:srcRect l="16139" t="6596" r="23101" b="5013"/>
          <a:stretch>
            <a:fillRect/>
          </a:stretch>
        </p:blipFill>
        <p:spPr bwMode="auto">
          <a:xfrm>
            <a:off x="0" y="-23"/>
            <a:ext cx="1524000" cy="3214710"/>
          </a:xfrm>
          <a:prstGeom prst="rect">
            <a:avLst/>
          </a:prstGeom>
          <a:noFill/>
        </p:spPr>
      </p:pic>
      <p:sp>
        <p:nvSpPr>
          <p:cNvPr id="47" name="Rectangle 8"/>
          <p:cNvSpPr>
            <a:spLocks noChangeArrowheads="1"/>
          </p:cNvSpPr>
          <p:nvPr/>
        </p:nvSpPr>
        <p:spPr bwMode="auto">
          <a:xfrm>
            <a:off x="1714480" y="2835609"/>
            <a:ext cx="6491310"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Quantile based:</a:t>
            </a:r>
            <a:r>
              <a:rPr lang="en-GB" altLang="en-US" sz="1600" dirty="0" smtClean="0">
                <a:sym typeface="Wingdings" pitchFamily="2" charset="2"/>
              </a:rPr>
              <a:t> </a:t>
            </a:r>
            <a:r>
              <a:rPr lang="en-GB" altLang="en-US" sz="1200" dirty="0" smtClean="0">
                <a:sym typeface="Wingdings" pitchFamily="2" charset="2"/>
              </a:rPr>
              <a:t>	</a:t>
            </a:r>
          </a:p>
        </p:txBody>
      </p:sp>
      <p:pic>
        <p:nvPicPr>
          <p:cNvPr id="49" name="Picture 48"/>
          <p:cNvPicPr/>
          <p:nvPr/>
        </p:nvPicPr>
        <p:blipFill>
          <a:blip r:embed="rId5"/>
          <a:srcRect l="30048" t="51989" r="43830" b="43466"/>
          <a:stretch>
            <a:fillRect/>
          </a:stretch>
        </p:blipFill>
        <p:spPr bwMode="auto">
          <a:xfrm>
            <a:off x="3714744" y="3643314"/>
            <a:ext cx="3480948" cy="391777"/>
          </a:xfrm>
          <a:prstGeom prst="rect">
            <a:avLst/>
          </a:prstGeom>
          <a:noFill/>
          <a:ln w="9525">
            <a:noFill/>
            <a:miter lim="800000"/>
            <a:headEnd/>
            <a:tailEnd/>
          </a:ln>
        </p:spPr>
      </p:pic>
      <p:sp>
        <p:nvSpPr>
          <p:cNvPr id="51" name="Rectangle 50"/>
          <p:cNvSpPr/>
          <p:nvPr/>
        </p:nvSpPr>
        <p:spPr>
          <a:xfrm>
            <a:off x="7129008" y="3773481"/>
            <a:ext cx="2157900" cy="261610"/>
          </a:xfrm>
          <a:prstGeom prst="rect">
            <a:avLst/>
          </a:prstGeom>
        </p:spPr>
        <p:txBody>
          <a:bodyPr wrap="square">
            <a:spAutoFit/>
          </a:bodyPr>
          <a:lstStyle/>
          <a:p>
            <a:r>
              <a:rPr lang="en-US" sz="1100" dirty="0" smtClean="0"/>
              <a:t>Threshold&lt;1 mm/day…</a:t>
            </a:r>
            <a:r>
              <a:rPr lang="en-US" sz="1100" dirty="0" err="1" smtClean="0"/>
              <a:t>AbsQp</a:t>
            </a:r>
            <a:endParaRPr lang="en-US" sz="1100" dirty="0"/>
          </a:p>
        </p:txBody>
      </p:sp>
      <p:sp>
        <p:nvSpPr>
          <p:cNvPr id="54" name="Rectangle 53"/>
          <p:cNvSpPr/>
          <p:nvPr/>
        </p:nvSpPr>
        <p:spPr>
          <a:xfrm>
            <a:off x="7143768" y="2953077"/>
            <a:ext cx="2157900" cy="261610"/>
          </a:xfrm>
          <a:prstGeom prst="rect">
            <a:avLst/>
          </a:prstGeom>
        </p:spPr>
        <p:txBody>
          <a:bodyPr wrap="square">
            <a:spAutoFit/>
          </a:bodyPr>
          <a:lstStyle/>
          <a:p>
            <a:r>
              <a:rPr lang="en-US" sz="1100" dirty="0" smtClean="0"/>
              <a:t>Thresh. &gt;1 mm/day…</a:t>
            </a:r>
            <a:r>
              <a:rPr lang="en-US" sz="1100" dirty="0" err="1" smtClean="0"/>
              <a:t>RelQp</a:t>
            </a:r>
            <a:endParaRPr lang="en-US" sz="1100" dirty="0"/>
          </a:p>
        </p:txBody>
      </p:sp>
      <p:sp>
        <p:nvSpPr>
          <p:cNvPr id="41" name="Rectangle 8"/>
          <p:cNvSpPr>
            <a:spLocks noChangeArrowheads="1"/>
          </p:cNvSpPr>
          <p:nvPr/>
        </p:nvSpPr>
        <p:spPr bwMode="auto">
          <a:xfrm>
            <a:off x="1652590" y="1230629"/>
            <a:ext cx="3713647" cy="379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Delta:</a:t>
            </a:r>
            <a:r>
              <a:rPr lang="en-GB" altLang="en-US" sz="1600" dirty="0" smtClean="0">
                <a:sym typeface="Wingdings" pitchFamily="2" charset="2"/>
              </a:rPr>
              <a:t> </a:t>
            </a:r>
            <a:r>
              <a:rPr lang="en-GB" altLang="en-US" sz="1600" u="sng" dirty="0" smtClean="0">
                <a:sym typeface="Wingdings" pitchFamily="2" charset="2"/>
              </a:rPr>
              <a:t>changes in mean of rainfall</a:t>
            </a:r>
            <a:endParaRPr lang="en-GB" altLang="en-US" sz="1200" u="sng" dirty="0" smtClean="0">
              <a:sym typeface="Wingdings" pitchFamily="2" charset="2"/>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2" name="Rectangle 41"/>
          <p:cNvSpPr/>
          <p:nvPr/>
        </p:nvSpPr>
        <p:spPr>
          <a:xfrm>
            <a:off x="2662688" y="1643050"/>
            <a:ext cx="5124022" cy="1077218"/>
          </a:xfrm>
          <a:prstGeom prst="rect">
            <a:avLst/>
          </a:prstGeom>
        </p:spPr>
        <p:txBody>
          <a:bodyPr wrap="square">
            <a:spAutoFit/>
          </a:bodyPr>
          <a:lstStyle/>
          <a:p>
            <a:r>
              <a:rPr lang="en-US" sz="1600" i="1" dirty="0" err="1" smtClean="0"/>
              <a:t>P</a:t>
            </a:r>
            <a:r>
              <a:rPr lang="en-US" sz="1600" i="1" baseline="-25000" dirty="0" err="1" smtClean="0"/>
              <a:t>Fut,d</a:t>
            </a:r>
            <a:r>
              <a:rPr lang="en-US" sz="1600" i="1" dirty="0" smtClean="0"/>
              <a:t>  </a:t>
            </a:r>
            <a:r>
              <a:rPr lang="en-US" sz="1600" dirty="0" smtClean="0"/>
              <a:t>= future daily rainfall </a:t>
            </a:r>
          </a:p>
          <a:p>
            <a:r>
              <a:rPr lang="en-US" sz="1600" i="1" dirty="0" err="1" smtClean="0"/>
              <a:t>P</a:t>
            </a:r>
            <a:r>
              <a:rPr lang="en-US" sz="1600" i="1" baseline="-25000" dirty="0" err="1" smtClean="0"/>
              <a:t>Obs,d</a:t>
            </a:r>
            <a:r>
              <a:rPr lang="en-US" sz="1600" dirty="0" smtClean="0"/>
              <a:t> = the observed daily series</a:t>
            </a:r>
          </a:p>
          <a:p>
            <a:r>
              <a:rPr lang="en-US" sz="1600" i="1" dirty="0" err="1" smtClean="0"/>
              <a:t>P</a:t>
            </a:r>
            <a:r>
              <a:rPr lang="en-US" sz="1600" i="1" baseline="-25000" dirty="0" err="1" smtClean="0"/>
              <a:t>Sce,m</a:t>
            </a:r>
            <a:r>
              <a:rPr lang="en-US" sz="1600" i="1" dirty="0" smtClean="0"/>
              <a:t> =  </a:t>
            </a:r>
            <a:r>
              <a:rPr lang="en-US" sz="1600" dirty="0" smtClean="0"/>
              <a:t>mean of GCM scenario series for month </a:t>
            </a:r>
            <a:r>
              <a:rPr lang="en-US" sz="1600" i="1" dirty="0" smtClean="0"/>
              <a:t>m</a:t>
            </a:r>
            <a:endParaRPr lang="en-US" sz="1600" dirty="0" smtClean="0"/>
          </a:p>
          <a:p>
            <a:r>
              <a:rPr lang="en-US" sz="1600" i="1" dirty="0" err="1" smtClean="0"/>
              <a:t>P</a:t>
            </a:r>
            <a:r>
              <a:rPr lang="en-US" sz="1600" i="1" baseline="-25000" dirty="0" err="1" smtClean="0"/>
              <a:t>Con,m</a:t>
            </a:r>
            <a:r>
              <a:rPr lang="en-US" sz="1600" i="1" dirty="0" smtClean="0"/>
              <a:t> </a:t>
            </a:r>
            <a:r>
              <a:rPr lang="en-US" sz="1600" dirty="0" smtClean="0"/>
              <a:t>= mean of GCM control series for month </a:t>
            </a:r>
            <a:r>
              <a:rPr lang="en-US" sz="1600" i="1" dirty="0" smtClean="0"/>
              <a:t>m</a:t>
            </a:r>
            <a:endParaRPr lang="en-US" sz="1600" dirty="0"/>
          </a:p>
        </p:txBody>
      </p:sp>
      <p:pic>
        <p:nvPicPr>
          <p:cNvPr id="44" name="Picture 43"/>
          <p:cNvPicPr/>
          <p:nvPr/>
        </p:nvPicPr>
        <p:blipFill>
          <a:blip r:embed="rId6"/>
          <a:srcRect l="34615" t="71023" r="40866" b="19766"/>
          <a:stretch>
            <a:fillRect/>
          </a:stretch>
        </p:blipFill>
        <p:spPr bwMode="auto">
          <a:xfrm>
            <a:off x="5366237" y="1129558"/>
            <a:ext cx="3269310" cy="799244"/>
          </a:xfrm>
          <a:prstGeom prst="rect">
            <a:avLst/>
          </a:prstGeom>
          <a:noFill/>
          <a:ln w="9525">
            <a:noFill/>
            <a:miter lim="800000"/>
            <a:headEnd/>
            <a:tailEnd/>
          </a:ln>
        </p:spPr>
      </p:pic>
      <p:sp>
        <p:nvSpPr>
          <p:cNvPr id="50" name="Rectangle 49"/>
          <p:cNvSpPr/>
          <p:nvPr/>
        </p:nvSpPr>
        <p:spPr>
          <a:xfrm>
            <a:off x="2158418" y="3085989"/>
            <a:ext cx="841897" cy="307777"/>
          </a:xfrm>
          <a:prstGeom prst="rect">
            <a:avLst/>
          </a:prstGeom>
        </p:spPr>
        <p:txBody>
          <a:bodyPr wrap="none">
            <a:spAutoFit/>
          </a:bodyPr>
          <a:lstStyle/>
          <a:p>
            <a:r>
              <a:rPr lang="en-US" sz="1400" dirty="0" smtClean="0"/>
              <a:t>(</a:t>
            </a:r>
            <a:r>
              <a:rPr lang="en-US" sz="1400" dirty="0" err="1" smtClean="0"/>
              <a:t>simQP</a:t>
            </a:r>
            <a:r>
              <a:rPr lang="en-US" sz="1400" dirty="0" smtClean="0"/>
              <a:t>)</a:t>
            </a:r>
            <a:endParaRPr lang="en-US" sz="1400" dirty="0"/>
          </a:p>
        </p:txBody>
      </p:sp>
      <p:sp>
        <p:nvSpPr>
          <p:cNvPr id="52" name="Rectangle 8"/>
          <p:cNvSpPr>
            <a:spLocks noChangeArrowheads="1"/>
          </p:cNvSpPr>
          <p:nvPr/>
        </p:nvSpPr>
        <p:spPr bwMode="auto">
          <a:xfrm>
            <a:off x="2500298" y="5358530"/>
            <a:ext cx="6643702" cy="6524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Wet spell-based: </a:t>
            </a:r>
            <a:r>
              <a:rPr lang="en-GB" altLang="en-US" sz="1600" u="sng" dirty="0" smtClean="0">
                <a:sym typeface="Wingdings" pitchFamily="2" charset="2"/>
              </a:rPr>
              <a:t>similar to </a:t>
            </a:r>
            <a:r>
              <a:rPr lang="en-GB" altLang="en-US" sz="1600" u="sng" dirty="0" err="1" smtClean="0">
                <a:sym typeface="Wingdings" pitchFamily="2" charset="2"/>
              </a:rPr>
              <a:t>simQP</a:t>
            </a:r>
            <a:r>
              <a:rPr lang="en-GB" altLang="en-US" sz="1600" u="sng" dirty="0" smtClean="0">
                <a:sym typeface="Wingdings" pitchFamily="2" charset="2"/>
              </a:rPr>
              <a:t> but addition/removal of wet spell </a:t>
            </a:r>
            <a:r>
              <a:rPr lang="en-GB" altLang="en-US" sz="1200" dirty="0" smtClean="0">
                <a:sym typeface="Wingdings" pitchFamily="2" charset="2"/>
              </a:rPr>
              <a:t>	</a:t>
            </a:r>
          </a:p>
        </p:txBody>
      </p:sp>
      <p:sp>
        <p:nvSpPr>
          <p:cNvPr id="21" name="Oval 20"/>
          <p:cNvSpPr/>
          <p:nvPr/>
        </p:nvSpPr>
        <p:spPr>
          <a:xfrm>
            <a:off x="2864794" y="5143512"/>
            <a:ext cx="1714512" cy="120173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p:nvPr/>
        </p:nvPicPr>
        <p:blipFill>
          <a:blip r:embed="rId7"/>
          <a:srcRect l="11556" t="13973" r="73036" b="73380"/>
          <a:stretch>
            <a:fillRect/>
          </a:stretch>
        </p:blipFill>
        <p:spPr bwMode="auto">
          <a:xfrm>
            <a:off x="6858016" y="0"/>
            <a:ext cx="2285984" cy="571480"/>
          </a:xfrm>
          <a:prstGeom prst="rect">
            <a:avLst/>
          </a:prstGeom>
          <a:noFill/>
          <a:ln w="9525">
            <a:noFill/>
            <a:miter lim="800000"/>
            <a:headEnd/>
            <a:tailEnd/>
          </a:ln>
        </p:spPr>
      </p:pic>
      <p:sp>
        <p:nvSpPr>
          <p:cNvPr id="23" name="Rectangle 22"/>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24</a:t>
            </a:fld>
            <a:endParaRPr lang="nl-BE" sz="1100" dirty="0"/>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Changes in rainfall extremes</a:t>
            </a:r>
            <a:endParaRPr lang="en-US" sz="2400" b="1" dirty="0">
              <a:solidFill>
                <a:srgbClr val="00407A"/>
              </a:solidFill>
            </a:endParaRPr>
          </a:p>
        </p:txBody>
      </p:sp>
      <p:pic>
        <p:nvPicPr>
          <p:cNvPr id="27" name="Picture 26" descr="http://www.ari.org/App_Content/ahri/images/Statistics/canstockphoto7351376-landingpage.jpg"/>
          <p:cNvPicPr/>
          <p:nvPr/>
        </p:nvPicPr>
        <p:blipFill>
          <a:blip r:embed="rId2">
            <a:grayscl/>
            <a:lum contrast="12000"/>
          </a:blip>
          <a:stretch>
            <a:fillRect/>
          </a:stretch>
        </p:blipFill>
        <p:spPr bwMode="auto">
          <a:xfrm>
            <a:off x="-1" y="0"/>
            <a:ext cx="1523999" cy="3619132"/>
          </a:xfrm>
          <a:prstGeom prst="rect">
            <a:avLst/>
          </a:prstGeom>
          <a:noFill/>
          <a:ln>
            <a:noFill/>
          </a:ln>
        </p:spPr>
      </p:pic>
      <p:pic>
        <p:nvPicPr>
          <p:cNvPr id="14" name="Picture 13" descr="http://www.rff.org/PublishingImages/Publications/Resources/Resources-170-Vajjhala-fig5Large.jpg"/>
          <p:cNvPicPr/>
          <p:nvPr/>
        </p:nvPicPr>
        <p:blipFill>
          <a:blip r:embed="rId3"/>
          <a:srcRect l="44767" t="51705" r="32946" b="19900"/>
          <a:stretch>
            <a:fillRect/>
          </a:stretch>
        </p:blipFill>
        <p:spPr bwMode="auto">
          <a:xfrm>
            <a:off x="-1" y="3929067"/>
            <a:ext cx="1203673" cy="2406934"/>
          </a:xfrm>
          <a:prstGeom prst="rect">
            <a:avLst/>
          </a:prstGeom>
          <a:noFill/>
          <a:ln w="9525">
            <a:noFill/>
            <a:miter lim="800000"/>
            <a:headEnd/>
            <a:tailEnd/>
          </a:ln>
        </p:spPr>
      </p:pic>
      <p:sp>
        <p:nvSpPr>
          <p:cNvPr id="15" name="Rectangle 9"/>
          <p:cNvSpPr>
            <a:spLocks noChangeArrowheads="1"/>
          </p:cNvSpPr>
          <p:nvPr/>
        </p:nvSpPr>
        <p:spPr bwMode="auto">
          <a:xfrm>
            <a:off x="-19072" y="-25"/>
            <a:ext cx="1447800"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pic>
        <p:nvPicPr>
          <p:cNvPr id="54" name="Picture 53"/>
          <p:cNvPicPr/>
          <p:nvPr/>
        </p:nvPicPr>
        <p:blipFill>
          <a:blip r:embed="rId4"/>
          <a:srcRect r="1948" b="66859"/>
          <a:stretch>
            <a:fillRect/>
          </a:stretch>
        </p:blipFill>
        <p:spPr bwMode="auto">
          <a:xfrm>
            <a:off x="1428728" y="2454941"/>
            <a:ext cx="7544124" cy="3141836"/>
          </a:xfrm>
          <a:prstGeom prst="rect">
            <a:avLst/>
          </a:prstGeom>
          <a:noFill/>
          <a:ln w="9525">
            <a:noFill/>
            <a:miter lim="800000"/>
            <a:headEnd/>
            <a:tailEnd/>
          </a:ln>
        </p:spPr>
      </p:pic>
      <p:sp>
        <p:nvSpPr>
          <p:cNvPr id="10" name="Rectangle 8"/>
          <p:cNvSpPr>
            <a:spLocks noChangeArrowheads="1"/>
          </p:cNvSpPr>
          <p:nvPr/>
        </p:nvSpPr>
        <p:spPr bwMode="auto">
          <a:xfrm>
            <a:off x="1622851" y="1082258"/>
            <a:ext cx="7350001" cy="1052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Changes in rainfall extremes:</a:t>
            </a:r>
            <a:r>
              <a:rPr lang="en-GB" altLang="en-US" sz="1600" dirty="0" smtClean="0">
                <a:sym typeface="Wingdings" pitchFamily="2" charset="2"/>
              </a:rPr>
              <a:t>              Change [%] = (</a:t>
            </a:r>
            <a:r>
              <a:rPr lang="en-GB" altLang="en-US" sz="1600" dirty="0" err="1" smtClean="0">
                <a:sym typeface="Wingdings" pitchFamily="2" charset="2"/>
              </a:rPr>
              <a:t>x</a:t>
            </a:r>
            <a:r>
              <a:rPr lang="en-GB" altLang="en-US" sz="1600" baseline="-25000" dirty="0" err="1" smtClean="0">
                <a:sym typeface="Wingdings" pitchFamily="2" charset="2"/>
              </a:rPr>
              <a:t>e</a:t>
            </a:r>
            <a:r>
              <a:rPr lang="en-GB" altLang="en-US" sz="1600" baseline="-25000" dirty="0" smtClean="0">
                <a:sym typeface="Wingdings" pitchFamily="2" charset="2"/>
              </a:rPr>
              <a:t> </a:t>
            </a:r>
            <a:r>
              <a:rPr lang="en-GB" altLang="en-US" sz="1600" dirty="0" smtClean="0">
                <a:sym typeface="Wingdings" pitchFamily="2" charset="2"/>
              </a:rPr>
              <a:t>- </a:t>
            </a:r>
            <a:r>
              <a:rPr lang="en-GB" altLang="en-US" sz="1600" dirty="0" err="1" smtClean="0">
                <a:sym typeface="Wingdings" pitchFamily="2" charset="2"/>
              </a:rPr>
              <a:t>x</a:t>
            </a:r>
            <a:r>
              <a:rPr lang="en-GB" altLang="en-US" sz="1600" baseline="-25000" dirty="0" err="1" smtClean="0">
                <a:sym typeface="Wingdings" pitchFamily="2" charset="2"/>
              </a:rPr>
              <a:t>g</a:t>
            </a:r>
            <a:r>
              <a:rPr lang="en-GB" altLang="en-US" sz="1600" dirty="0" smtClean="0">
                <a:sym typeface="Wingdings" pitchFamily="2" charset="2"/>
              </a:rPr>
              <a:t>)/</a:t>
            </a:r>
            <a:r>
              <a:rPr lang="en-GB" altLang="en-US" sz="1600" dirty="0" err="1" smtClean="0">
                <a:sym typeface="Wingdings" pitchFamily="2" charset="2"/>
              </a:rPr>
              <a:t>x</a:t>
            </a:r>
            <a:r>
              <a:rPr lang="en-GB" altLang="en-US" sz="1600" baseline="-25000" dirty="0" err="1" smtClean="0">
                <a:sym typeface="Wingdings" pitchFamily="2" charset="2"/>
              </a:rPr>
              <a:t>g</a:t>
            </a:r>
            <a:r>
              <a:rPr lang="en-GB" altLang="en-US" sz="1600" dirty="0" smtClean="0">
                <a:sym typeface="Wingdings" pitchFamily="2" charset="2"/>
              </a:rPr>
              <a:t>*100</a:t>
            </a:r>
          </a:p>
          <a:p>
            <a:pPr eaLnBrk="1" hangingPunct="1">
              <a:lnSpc>
                <a:spcPct val="130000"/>
              </a:lnSpc>
              <a:spcBef>
                <a:spcPct val="0"/>
              </a:spcBef>
              <a:defRPr/>
            </a:pPr>
            <a:r>
              <a:rPr lang="en-GB" altLang="en-US" sz="1600" dirty="0" smtClean="0">
                <a:sym typeface="Wingdings" pitchFamily="2" charset="2"/>
              </a:rPr>
              <a:t>				            where  </a:t>
            </a:r>
            <a:r>
              <a:rPr lang="en-GB" altLang="en-US" sz="1600" dirty="0" err="1" smtClean="0">
                <a:sym typeface="Wingdings" pitchFamily="2" charset="2"/>
              </a:rPr>
              <a:t>x</a:t>
            </a:r>
            <a:r>
              <a:rPr lang="en-GB" altLang="en-US" sz="1600" baseline="-25000" dirty="0" err="1" smtClean="0">
                <a:sym typeface="Wingdings" pitchFamily="2" charset="2"/>
              </a:rPr>
              <a:t>e</a:t>
            </a:r>
            <a:r>
              <a:rPr lang="en-GB" altLang="en-US" sz="1600" baseline="-25000" dirty="0" smtClean="0">
                <a:sym typeface="Wingdings" pitchFamily="2" charset="2"/>
              </a:rPr>
              <a:t> </a:t>
            </a:r>
            <a:r>
              <a:rPr lang="en-GB" altLang="en-US" sz="1600" dirty="0" smtClean="0">
                <a:sym typeface="Wingdings" pitchFamily="2" charset="2"/>
              </a:rPr>
              <a:t>= 10-year empirical quantile</a:t>
            </a:r>
          </a:p>
          <a:p>
            <a:pPr eaLnBrk="1" hangingPunct="1">
              <a:lnSpc>
                <a:spcPct val="130000"/>
              </a:lnSpc>
              <a:spcBef>
                <a:spcPct val="0"/>
              </a:spcBef>
              <a:defRPr/>
            </a:pPr>
            <a:r>
              <a:rPr lang="en-GB" altLang="en-US" sz="1600" dirty="0" smtClean="0">
                <a:sym typeface="Wingdings" pitchFamily="2" charset="2"/>
              </a:rPr>
              <a:t>	                                                                  </a:t>
            </a:r>
            <a:r>
              <a:rPr lang="en-GB" altLang="en-US" sz="1600" dirty="0" err="1" smtClean="0">
                <a:sym typeface="Wingdings" pitchFamily="2" charset="2"/>
              </a:rPr>
              <a:t>x</a:t>
            </a:r>
            <a:r>
              <a:rPr lang="en-GB" altLang="en-US" sz="1600" baseline="-25000" dirty="0" err="1" smtClean="0">
                <a:sym typeface="Wingdings" pitchFamily="2" charset="2"/>
              </a:rPr>
              <a:t>g</a:t>
            </a:r>
            <a:r>
              <a:rPr lang="en-GB" altLang="en-US" sz="1600" baseline="-25000" dirty="0" smtClean="0">
                <a:sym typeface="Wingdings" pitchFamily="2" charset="2"/>
              </a:rPr>
              <a:t> </a:t>
            </a:r>
            <a:r>
              <a:rPr lang="en-GB" altLang="en-US" sz="1600" dirty="0" smtClean="0">
                <a:sym typeface="Wingdings" pitchFamily="2" charset="2"/>
              </a:rPr>
              <a:t>= 10-year GCM-based quantile</a:t>
            </a:r>
            <a:endParaRPr lang="en-GB" altLang="en-US" sz="1200" dirty="0" smtClean="0">
              <a:sym typeface="Wingdings" pitchFamily="2" charset="2"/>
            </a:endParaRPr>
          </a:p>
        </p:txBody>
      </p:sp>
      <p:sp>
        <p:nvSpPr>
          <p:cNvPr id="11" name="TextBox 10"/>
          <p:cNvSpPr txBox="1"/>
          <p:nvPr/>
        </p:nvSpPr>
        <p:spPr>
          <a:xfrm>
            <a:off x="5487407" y="4286256"/>
            <a:ext cx="1013419" cy="338554"/>
          </a:xfrm>
          <a:prstGeom prst="rect">
            <a:avLst/>
          </a:prstGeom>
          <a:no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76 mm/day</a:t>
            </a:r>
            <a:endParaRPr lang="en-US" sz="1600" dirty="0">
              <a:latin typeface="Arial Narrow" pitchFamily="34" charset="0"/>
            </a:endParaRPr>
          </a:p>
        </p:txBody>
      </p:sp>
      <p:sp>
        <p:nvSpPr>
          <p:cNvPr id="12" name="TextBox 11"/>
          <p:cNvSpPr txBox="1"/>
          <p:nvPr/>
        </p:nvSpPr>
        <p:spPr>
          <a:xfrm>
            <a:off x="6273225" y="4519206"/>
            <a:ext cx="598078" cy="338554"/>
          </a:xfrm>
          <a:prstGeom prst="rect">
            <a:avLst/>
          </a:prstGeom>
          <a:no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70</a:t>
            </a:r>
            <a:endParaRPr lang="en-US" sz="1600" dirty="0">
              <a:latin typeface="Arial Narrow" pitchFamily="34" charset="0"/>
            </a:endParaRPr>
          </a:p>
        </p:txBody>
      </p:sp>
      <p:sp>
        <p:nvSpPr>
          <p:cNvPr id="13" name="TextBox 12"/>
          <p:cNvSpPr txBox="1"/>
          <p:nvPr/>
        </p:nvSpPr>
        <p:spPr>
          <a:xfrm>
            <a:off x="6688566" y="4519206"/>
            <a:ext cx="598078" cy="338554"/>
          </a:xfrm>
          <a:prstGeom prst="rect">
            <a:avLst/>
          </a:prstGeom>
          <a:no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96</a:t>
            </a:r>
            <a:endParaRPr lang="en-US" sz="1600" dirty="0">
              <a:latin typeface="Arial Narrow" pitchFamily="34" charset="0"/>
            </a:endParaRPr>
          </a:p>
        </p:txBody>
      </p:sp>
      <p:sp>
        <p:nvSpPr>
          <p:cNvPr id="16" name="TextBox 15"/>
          <p:cNvSpPr txBox="1"/>
          <p:nvPr/>
        </p:nvSpPr>
        <p:spPr>
          <a:xfrm>
            <a:off x="7402946" y="4519206"/>
            <a:ext cx="598078" cy="338554"/>
          </a:xfrm>
          <a:prstGeom prst="rect">
            <a:avLst/>
          </a:prstGeom>
          <a:no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93</a:t>
            </a:r>
            <a:endParaRPr lang="en-US" sz="1600" dirty="0">
              <a:latin typeface="Arial Narrow" pitchFamily="34" charset="0"/>
            </a:endParaRPr>
          </a:p>
        </p:txBody>
      </p:sp>
      <p:sp>
        <p:nvSpPr>
          <p:cNvPr id="17" name="TextBox 16"/>
          <p:cNvSpPr txBox="1"/>
          <p:nvPr/>
        </p:nvSpPr>
        <p:spPr>
          <a:xfrm>
            <a:off x="8045888" y="4519206"/>
            <a:ext cx="598078" cy="338554"/>
          </a:xfrm>
          <a:prstGeom prst="rect">
            <a:avLst/>
          </a:prstGeom>
          <a:no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91</a:t>
            </a:r>
            <a:endParaRPr lang="en-US" sz="1600" dirty="0">
              <a:latin typeface="Arial Narrow" pitchFamily="34" charset="0"/>
            </a:endParaRPr>
          </a:p>
        </p:txBody>
      </p:sp>
      <p:sp>
        <p:nvSpPr>
          <p:cNvPr id="18" name="TextBox 17"/>
          <p:cNvSpPr txBox="1"/>
          <p:nvPr/>
        </p:nvSpPr>
        <p:spPr>
          <a:xfrm>
            <a:off x="5974186" y="4519206"/>
            <a:ext cx="598078" cy="338554"/>
          </a:xfrm>
          <a:prstGeom prst="rect">
            <a:avLst/>
          </a:prstGeom>
          <a:no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81</a:t>
            </a:r>
            <a:endParaRPr lang="en-US" sz="1600" dirty="0">
              <a:latin typeface="Arial Narrow" pitchFamily="34" charset="0"/>
            </a:endParaRPr>
          </a:p>
        </p:txBody>
      </p:sp>
      <p:sp>
        <p:nvSpPr>
          <p:cNvPr id="19" name="TextBox 18"/>
          <p:cNvSpPr txBox="1"/>
          <p:nvPr/>
        </p:nvSpPr>
        <p:spPr>
          <a:xfrm>
            <a:off x="7000892" y="4500570"/>
            <a:ext cx="598078" cy="338554"/>
          </a:xfrm>
          <a:prstGeom prst="rect">
            <a:avLst/>
          </a:prstGeom>
          <a:no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90</a:t>
            </a:r>
            <a:endParaRPr lang="en-US" sz="1600" dirty="0">
              <a:latin typeface="Arial Narrow" pitchFamily="34" charset="0"/>
            </a:endParaRPr>
          </a:p>
        </p:txBody>
      </p:sp>
      <p:sp>
        <p:nvSpPr>
          <p:cNvPr id="20" name="TextBox 19"/>
          <p:cNvSpPr txBox="1"/>
          <p:nvPr/>
        </p:nvSpPr>
        <p:spPr>
          <a:xfrm>
            <a:off x="7715272" y="4519206"/>
            <a:ext cx="598078" cy="338554"/>
          </a:xfrm>
          <a:prstGeom prst="rect">
            <a:avLst/>
          </a:prstGeom>
          <a:no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92</a:t>
            </a:r>
            <a:endParaRPr lang="en-US" sz="1600" dirty="0">
              <a:latin typeface="Arial Narrow" pitchFamily="34" charset="0"/>
            </a:endParaRPr>
          </a:p>
        </p:txBody>
      </p:sp>
      <p:sp>
        <p:nvSpPr>
          <p:cNvPr id="21" name="TextBox 20"/>
          <p:cNvSpPr txBox="1"/>
          <p:nvPr/>
        </p:nvSpPr>
        <p:spPr>
          <a:xfrm>
            <a:off x="8429652" y="4500570"/>
            <a:ext cx="598078" cy="338554"/>
          </a:xfrm>
          <a:prstGeom prst="rect">
            <a:avLst/>
          </a:prstGeom>
          <a:no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80</a:t>
            </a:r>
            <a:endParaRPr lang="en-US" sz="1600" dirty="0">
              <a:latin typeface="Arial Narrow" pitchFamily="34" charset="0"/>
            </a:endParaRPr>
          </a:p>
        </p:txBody>
      </p:sp>
      <p:pic>
        <p:nvPicPr>
          <p:cNvPr id="22" name="Picture 21"/>
          <p:cNvPicPr/>
          <p:nvPr/>
        </p:nvPicPr>
        <p:blipFill>
          <a:blip r:embed="rId5"/>
          <a:srcRect l="11556" t="13973" r="73036" b="73380"/>
          <a:stretch>
            <a:fillRect/>
          </a:stretch>
        </p:blipFill>
        <p:spPr bwMode="auto">
          <a:xfrm>
            <a:off x="6858016" y="0"/>
            <a:ext cx="2285984" cy="571480"/>
          </a:xfrm>
          <a:prstGeom prst="rect">
            <a:avLst/>
          </a:prstGeom>
          <a:noFill/>
          <a:ln w="9525">
            <a:noFill/>
            <a:miter lim="800000"/>
            <a:headEnd/>
            <a:tailEnd/>
          </a:ln>
        </p:spPr>
      </p:pic>
      <p:sp>
        <p:nvSpPr>
          <p:cNvPr id="23" name="Rectangle 22"/>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8"/>
          <p:cNvSpPr>
            <a:spLocks noChangeArrowheads="1"/>
          </p:cNvSpPr>
          <p:nvPr/>
        </p:nvSpPr>
        <p:spPr bwMode="auto">
          <a:xfrm>
            <a:off x="1524000" y="1214422"/>
            <a:ext cx="707733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Range of change in 10-year rainfall quantile – </a:t>
            </a:r>
            <a:r>
              <a:rPr lang="en-GB" altLang="en-US" sz="1600" dirty="0" err="1" smtClean="0">
                <a:sym typeface="Wingdings" pitchFamily="2" charset="2"/>
              </a:rPr>
              <a:t>simQP</a:t>
            </a:r>
            <a:r>
              <a:rPr lang="en-GB" altLang="en-US" sz="1600" dirty="0" smtClean="0">
                <a:sym typeface="Wingdings" pitchFamily="2" charset="2"/>
              </a:rPr>
              <a:t>  using CMIP3</a:t>
            </a:r>
            <a:endParaRPr lang="en-GB" altLang="en-US" sz="1200" dirty="0" smtClean="0">
              <a:sym typeface="Wingdings" pitchFamily="2" charset="2"/>
            </a:endParaRPr>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Changes in rainfall extremes</a:t>
            </a:r>
            <a:endParaRPr lang="en-US" sz="2400" b="1" dirty="0">
              <a:solidFill>
                <a:srgbClr val="00407A"/>
              </a:solidFill>
            </a:endParaRPr>
          </a:p>
        </p:txBody>
      </p:sp>
      <p:pic>
        <p:nvPicPr>
          <p:cNvPr id="27" name="Picture 26" descr="http://www.ari.org/App_Content/ahri/images/Statistics/canstockphoto7351376-landingpage.jpg"/>
          <p:cNvPicPr/>
          <p:nvPr/>
        </p:nvPicPr>
        <p:blipFill>
          <a:blip r:embed="rId2">
            <a:grayscl/>
            <a:lum contrast="12000"/>
          </a:blip>
          <a:stretch>
            <a:fillRect/>
          </a:stretch>
        </p:blipFill>
        <p:spPr bwMode="auto">
          <a:xfrm>
            <a:off x="-1" y="0"/>
            <a:ext cx="928663" cy="3619132"/>
          </a:xfrm>
          <a:prstGeom prst="rect">
            <a:avLst/>
          </a:prstGeom>
          <a:noFill/>
          <a:ln>
            <a:noFill/>
          </a:ln>
        </p:spPr>
      </p:pic>
      <p:pic>
        <p:nvPicPr>
          <p:cNvPr id="14" name="Picture 13" descr="http://www.rff.org/PublishingImages/Publications/Resources/Resources-170-Vajjhala-fig5Large.jpg"/>
          <p:cNvPicPr/>
          <p:nvPr/>
        </p:nvPicPr>
        <p:blipFill>
          <a:blip r:embed="rId3"/>
          <a:srcRect l="44767" t="51705" r="32946" b="19900"/>
          <a:stretch>
            <a:fillRect/>
          </a:stretch>
        </p:blipFill>
        <p:spPr bwMode="auto">
          <a:xfrm>
            <a:off x="-1" y="3929067"/>
            <a:ext cx="928663" cy="2406934"/>
          </a:xfrm>
          <a:prstGeom prst="rect">
            <a:avLst/>
          </a:prstGeom>
          <a:noFill/>
          <a:ln w="9525">
            <a:noFill/>
            <a:miter lim="800000"/>
            <a:headEnd/>
            <a:tailEnd/>
          </a:ln>
        </p:spPr>
      </p:pic>
      <p:sp>
        <p:nvSpPr>
          <p:cNvPr id="15" name="Rectangle 9"/>
          <p:cNvSpPr>
            <a:spLocks noChangeArrowheads="1"/>
          </p:cNvSpPr>
          <p:nvPr/>
        </p:nvSpPr>
        <p:spPr bwMode="auto">
          <a:xfrm>
            <a:off x="-19072" y="-25"/>
            <a:ext cx="947734"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pic>
        <p:nvPicPr>
          <p:cNvPr id="16" name="Picture 15"/>
          <p:cNvPicPr/>
          <p:nvPr/>
        </p:nvPicPr>
        <p:blipFill>
          <a:blip r:embed="rId4"/>
          <a:srcRect t="2849" r="39423" b="6268"/>
          <a:stretch>
            <a:fillRect/>
          </a:stretch>
        </p:blipFill>
        <p:spPr bwMode="auto">
          <a:xfrm>
            <a:off x="928662" y="1571613"/>
            <a:ext cx="4071966" cy="3286148"/>
          </a:xfrm>
          <a:prstGeom prst="rect">
            <a:avLst/>
          </a:prstGeom>
          <a:noFill/>
          <a:ln w="9525">
            <a:noFill/>
            <a:miter lim="800000"/>
            <a:headEnd/>
            <a:tailEnd/>
          </a:ln>
        </p:spPr>
      </p:pic>
      <p:pic>
        <p:nvPicPr>
          <p:cNvPr id="17" name="Picture 16"/>
          <p:cNvPicPr/>
          <p:nvPr/>
        </p:nvPicPr>
        <p:blipFill>
          <a:blip r:embed="rId5"/>
          <a:srcRect t="4190" r="37821" b="6425"/>
          <a:stretch>
            <a:fillRect/>
          </a:stretch>
        </p:blipFill>
        <p:spPr bwMode="auto">
          <a:xfrm>
            <a:off x="5125037" y="1643050"/>
            <a:ext cx="4018963" cy="3500462"/>
          </a:xfrm>
          <a:prstGeom prst="rect">
            <a:avLst/>
          </a:prstGeom>
          <a:noFill/>
          <a:ln w="9525">
            <a:noFill/>
            <a:miter lim="800000"/>
            <a:headEnd/>
            <a:tailEnd/>
          </a:ln>
        </p:spPr>
      </p:pic>
      <p:sp>
        <p:nvSpPr>
          <p:cNvPr id="36" name="Rectangle 35"/>
          <p:cNvSpPr/>
          <p:nvPr/>
        </p:nvSpPr>
        <p:spPr>
          <a:xfrm>
            <a:off x="8601330" y="120"/>
            <a:ext cx="545342" cy="261610"/>
          </a:xfrm>
          <a:prstGeom prst="rect">
            <a:avLst/>
          </a:prstGeom>
        </p:spPr>
        <p:txBody>
          <a:bodyPr wrap="none">
            <a:spAutoFit/>
          </a:bodyPr>
          <a:lstStyle/>
          <a:p>
            <a:r>
              <a:rPr lang="en-GB" sz="1100" dirty="0" smtClean="0">
                <a:solidFill>
                  <a:srgbClr val="FFFF00"/>
                </a:solidFill>
                <a:sym typeface="Wingdings" pitchFamily="2" charset="2"/>
              </a:rPr>
              <a:t>100%</a:t>
            </a:r>
            <a:endParaRPr lang="en-GB" altLang="en-US" sz="1100" b="1" dirty="0" smtClean="0">
              <a:solidFill>
                <a:srgbClr val="FFFF00"/>
              </a:solidFill>
              <a:sym typeface="Wingdings" pitchFamily="2" charset="2"/>
            </a:endParaRPr>
          </a:p>
        </p:txBody>
      </p:sp>
      <p:sp>
        <p:nvSpPr>
          <p:cNvPr id="37" name="TextBox 36"/>
          <p:cNvSpPr txBox="1"/>
          <p:nvPr/>
        </p:nvSpPr>
        <p:spPr>
          <a:xfrm>
            <a:off x="5344531" y="3714752"/>
            <a:ext cx="1013419" cy="338554"/>
          </a:xfrm>
          <a:prstGeom prst="rect">
            <a:avLst/>
          </a:prstGeom>
          <a:solidFill>
            <a:schemeClr val="bg1"/>
          </a:solid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76 mm/day</a:t>
            </a:r>
            <a:endParaRPr lang="en-US" sz="1600" dirty="0">
              <a:latin typeface="Arial Narrow" pitchFamily="34" charset="0"/>
            </a:endParaRPr>
          </a:p>
        </p:txBody>
      </p:sp>
      <p:sp>
        <p:nvSpPr>
          <p:cNvPr id="38" name="TextBox 37"/>
          <p:cNvSpPr txBox="1"/>
          <p:nvPr/>
        </p:nvSpPr>
        <p:spPr>
          <a:xfrm>
            <a:off x="5857884" y="3929066"/>
            <a:ext cx="598078" cy="338554"/>
          </a:xfrm>
          <a:prstGeom prst="rect">
            <a:avLst/>
          </a:prstGeom>
          <a:no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81</a:t>
            </a:r>
            <a:endParaRPr lang="en-US" sz="1600" dirty="0">
              <a:latin typeface="Arial Narrow" pitchFamily="34" charset="0"/>
            </a:endParaRPr>
          </a:p>
        </p:txBody>
      </p:sp>
      <p:sp>
        <p:nvSpPr>
          <p:cNvPr id="39" name="TextBox 38"/>
          <p:cNvSpPr txBox="1"/>
          <p:nvPr/>
        </p:nvSpPr>
        <p:spPr>
          <a:xfrm>
            <a:off x="6286512" y="3929066"/>
            <a:ext cx="598078" cy="338554"/>
          </a:xfrm>
          <a:prstGeom prst="rect">
            <a:avLst/>
          </a:prstGeom>
          <a:solidFill>
            <a:schemeClr val="bg1"/>
          </a:solid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70</a:t>
            </a:r>
            <a:endParaRPr lang="en-US" sz="1600" dirty="0">
              <a:latin typeface="Arial Narrow" pitchFamily="34" charset="0"/>
            </a:endParaRPr>
          </a:p>
        </p:txBody>
      </p:sp>
      <p:sp>
        <p:nvSpPr>
          <p:cNvPr id="40" name="TextBox 39"/>
          <p:cNvSpPr txBox="1"/>
          <p:nvPr/>
        </p:nvSpPr>
        <p:spPr>
          <a:xfrm>
            <a:off x="6715140" y="3929066"/>
            <a:ext cx="598078" cy="338554"/>
          </a:xfrm>
          <a:prstGeom prst="rect">
            <a:avLst/>
          </a:prstGeom>
          <a:solidFill>
            <a:schemeClr val="bg1"/>
          </a:solid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96</a:t>
            </a:r>
            <a:endParaRPr lang="en-US" sz="1600" dirty="0">
              <a:latin typeface="Arial Narrow" pitchFamily="34" charset="0"/>
            </a:endParaRPr>
          </a:p>
        </p:txBody>
      </p:sp>
      <p:sp>
        <p:nvSpPr>
          <p:cNvPr id="41" name="TextBox 40"/>
          <p:cNvSpPr txBox="1"/>
          <p:nvPr/>
        </p:nvSpPr>
        <p:spPr>
          <a:xfrm>
            <a:off x="7072330" y="3929066"/>
            <a:ext cx="598078" cy="338554"/>
          </a:xfrm>
          <a:prstGeom prst="rect">
            <a:avLst/>
          </a:prstGeom>
          <a:solidFill>
            <a:schemeClr val="bg1"/>
          </a:solid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90</a:t>
            </a:r>
            <a:endParaRPr lang="en-US" sz="1600" dirty="0">
              <a:latin typeface="Arial Narrow" pitchFamily="34" charset="0"/>
            </a:endParaRPr>
          </a:p>
        </p:txBody>
      </p:sp>
      <p:sp>
        <p:nvSpPr>
          <p:cNvPr id="42" name="TextBox 41"/>
          <p:cNvSpPr txBox="1"/>
          <p:nvPr/>
        </p:nvSpPr>
        <p:spPr>
          <a:xfrm>
            <a:off x="7500958" y="3929066"/>
            <a:ext cx="598078" cy="338554"/>
          </a:xfrm>
          <a:prstGeom prst="rect">
            <a:avLst/>
          </a:prstGeom>
          <a:solidFill>
            <a:schemeClr val="bg1"/>
          </a:solid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93</a:t>
            </a:r>
            <a:endParaRPr lang="en-US" sz="1600" dirty="0">
              <a:latin typeface="Arial Narrow" pitchFamily="34" charset="0"/>
            </a:endParaRPr>
          </a:p>
        </p:txBody>
      </p:sp>
      <p:sp>
        <p:nvSpPr>
          <p:cNvPr id="43" name="TextBox 42"/>
          <p:cNvSpPr txBox="1"/>
          <p:nvPr/>
        </p:nvSpPr>
        <p:spPr>
          <a:xfrm>
            <a:off x="7903012" y="4000504"/>
            <a:ext cx="598078" cy="338554"/>
          </a:xfrm>
          <a:prstGeom prst="rect">
            <a:avLst/>
          </a:prstGeom>
          <a:no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92</a:t>
            </a:r>
            <a:endParaRPr lang="en-US" sz="1600" dirty="0">
              <a:latin typeface="Arial Narrow" pitchFamily="34" charset="0"/>
            </a:endParaRPr>
          </a:p>
        </p:txBody>
      </p:sp>
      <p:sp>
        <p:nvSpPr>
          <p:cNvPr id="44" name="TextBox 43"/>
          <p:cNvSpPr txBox="1"/>
          <p:nvPr/>
        </p:nvSpPr>
        <p:spPr>
          <a:xfrm>
            <a:off x="8286776" y="3929066"/>
            <a:ext cx="598078" cy="338554"/>
          </a:xfrm>
          <a:prstGeom prst="rect">
            <a:avLst/>
          </a:prstGeom>
          <a:solidFill>
            <a:schemeClr val="bg1"/>
          </a:solid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91</a:t>
            </a:r>
            <a:endParaRPr lang="en-US" sz="1600" dirty="0">
              <a:latin typeface="Arial Narrow" pitchFamily="34" charset="0"/>
            </a:endParaRPr>
          </a:p>
        </p:txBody>
      </p:sp>
      <p:sp>
        <p:nvSpPr>
          <p:cNvPr id="45" name="TextBox 44"/>
          <p:cNvSpPr txBox="1"/>
          <p:nvPr/>
        </p:nvSpPr>
        <p:spPr>
          <a:xfrm>
            <a:off x="8688830" y="4000504"/>
            <a:ext cx="598078" cy="338554"/>
          </a:xfrm>
          <a:prstGeom prst="rect">
            <a:avLst/>
          </a:prstGeom>
          <a:solidFill>
            <a:schemeClr val="bg1"/>
          </a:solidFill>
          <a:scene3d>
            <a:camera prst="orthographicFront">
              <a:rot lat="0" lon="0" rev="5400000"/>
            </a:camera>
            <a:lightRig rig="threePt" dir="t"/>
          </a:scene3d>
        </p:spPr>
        <p:txBody>
          <a:bodyPr wrap="square" rtlCol="0">
            <a:spAutoFit/>
          </a:bodyPr>
          <a:lstStyle/>
          <a:p>
            <a:r>
              <a:rPr lang="en-US" sz="1600" dirty="0" smtClean="0">
                <a:latin typeface="Arial Narrow" pitchFamily="34" charset="0"/>
              </a:rPr>
              <a:t>80</a:t>
            </a:r>
            <a:endParaRPr lang="en-US" sz="1600" dirty="0">
              <a:latin typeface="Arial Narrow" pitchFamily="34" charset="0"/>
            </a:endParaRPr>
          </a:p>
        </p:txBody>
      </p:sp>
      <p:sp>
        <p:nvSpPr>
          <p:cNvPr id="32" name="Slide Number Placeholder 3"/>
          <p:cNvSpPr txBox="1">
            <a:spLocks/>
          </p:cNvSpPr>
          <p:nvPr/>
        </p:nvSpPr>
        <p:spPr>
          <a:xfrm>
            <a:off x="3636000" y="6048000"/>
            <a:ext cx="936000" cy="288000"/>
          </a:xfrm>
          <a:prstGeom prst="rect">
            <a:avLst/>
          </a:prstGeom>
        </p:spPr>
        <p:txBody>
          <a:bodyPr vert="horz" lIns="0" tIns="0" rIns="0" bIns="0" rtlCol="0" anchor="t"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F35D8031-C8E5-48F8-A3B6-81643B27A3AF}" type="slidenum">
              <a:rPr kumimoji="0" lang="nl-BE" sz="1100" b="0" i="0" u="none" strike="noStrike" kern="1200" cap="none" spc="0" normalizeH="0" baseline="0" noProof="0" smtClean="0">
                <a:ln>
                  <a:noFill/>
                </a:ln>
                <a:solidFill>
                  <a:srgbClr val="00407A"/>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l-BE" sz="1100" b="0" i="0" u="none" strike="noStrike" kern="1200" cap="none" spc="0" normalizeH="0" baseline="0" noProof="0" dirty="0">
              <a:ln>
                <a:noFill/>
              </a:ln>
              <a:solidFill>
                <a:srgbClr val="00407A"/>
              </a:solidFill>
              <a:effectLst/>
              <a:uLnTx/>
              <a:uFillTx/>
              <a:latin typeface="Arial" pitchFamily="34" charset="0"/>
              <a:ea typeface="+mn-ea"/>
              <a:cs typeface="Arial" pitchFamily="34" charset="0"/>
            </a:endParaRPr>
          </a:p>
        </p:txBody>
      </p:sp>
      <p:pic>
        <p:nvPicPr>
          <p:cNvPr id="21" name="Picture 20"/>
          <p:cNvPicPr/>
          <p:nvPr/>
        </p:nvPicPr>
        <p:blipFill>
          <a:blip r:embed="rId6"/>
          <a:srcRect l="11556" t="13973" r="73036" b="73380"/>
          <a:stretch>
            <a:fillRect/>
          </a:stretch>
        </p:blipFill>
        <p:spPr bwMode="auto">
          <a:xfrm>
            <a:off x="6858016" y="0"/>
            <a:ext cx="2285984" cy="571480"/>
          </a:xfrm>
          <a:prstGeom prst="rect">
            <a:avLst/>
          </a:prstGeom>
          <a:noFill/>
          <a:ln w="9525">
            <a:noFill/>
            <a:miter lim="800000"/>
            <a:headEnd/>
            <a:tailEnd/>
          </a:ln>
        </p:spPr>
      </p:pic>
      <p:sp>
        <p:nvSpPr>
          <p:cNvPr id="22" name="Rectangle 21"/>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Combining diff. sources of uncertainties</a:t>
            </a:r>
            <a:endParaRPr lang="en-US" sz="2400" b="1" dirty="0">
              <a:solidFill>
                <a:srgbClr val="00407A"/>
              </a:solidFill>
            </a:endParaRPr>
          </a:p>
        </p:txBody>
      </p:sp>
      <p:pic>
        <p:nvPicPr>
          <p:cNvPr id="27" name="Picture 26" descr="http://www.ari.org/App_Content/ahri/images/Statistics/canstockphoto7351376-landingpage.jpg"/>
          <p:cNvPicPr/>
          <p:nvPr/>
        </p:nvPicPr>
        <p:blipFill>
          <a:blip r:embed="rId2">
            <a:grayscl/>
            <a:lum contrast="12000"/>
          </a:blip>
          <a:stretch>
            <a:fillRect/>
          </a:stretch>
        </p:blipFill>
        <p:spPr bwMode="auto">
          <a:xfrm>
            <a:off x="-1" y="0"/>
            <a:ext cx="928663" cy="3619132"/>
          </a:xfrm>
          <a:prstGeom prst="rect">
            <a:avLst/>
          </a:prstGeom>
          <a:noFill/>
          <a:ln>
            <a:noFill/>
          </a:ln>
        </p:spPr>
      </p:pic>
      <p:pic>
        <p:nvPicPr>
          <p:cNvPr id="14" name="Picture 13" descr="http://www.rff.org/PublishingImages/Publications/Resources/Resources-170-Vajjhala-fig5Large.jpg"/>
          <p:cNvPicPr/>
          <p:nvPr/>
        </p:nvPicPr>
        <p:blipFill>
          <a:blip r:embed="rId3"/>
          <a:srcRect l="44767" t="51705" r="32946" b="19900"/>
          <a:stretch>
            <a:fillRect/>
          </a:stretch>
        </p:blipFill>
        <p:spPr bwMode="auto">
          <a:xfrm>
            <a:off x="-1" y="3929067"/>
            <a:ext cx="928663" cy="2406934"/>
          </a:xfrm>
          <a:prstGeom prst="rect">
            <a:avLst/>
          </a:prstGeom>
          <a:noFill/>
          <a:ln w="9525">
            <a:noFill/>
            <a:miter lim="800000"/>
            <a:headEnd/>
            <a:tailEnd/>
          </a:ln>
        </p:spPr>
      </p:pic>
      <p:sp>
        <p:nvSpPr>
          <p:cNvPr id="15" name="Rectangle 9"/>
          <p:cNvSpPr>
            <a:spLocks noChangeArrowheads="1"/>
          </p:cNvSpPr>
          <p:nvPr/>
        </p:nvSpPr>
        <p:spPr bwMode="auto">
          <a:xfrm>
            <a:off x="-19072" y="-25"/>
            <a:ext cx="947734"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36" name="Rectangle 35"/>
          <p:cNvSpPr/>
          <p:nvPr/>
        </p:nvSpPr>
        <p:spPr>
          <a:xfrm>
            <a:off x="8601330" y="120"/>
            <a:ext cx="545342" cy="261610"/>
          </a:xfrm>
          <a:prstGeom prst="rect">
            <a:avLst/>
          </a:prstGeom>
        </p:spPr>
        <p:txBody>
          <a:bodyPr wrap="none">
            <a:spAutoFit/>
          </a:bodyPr>
          <a:lstStyle/>
          <a:p>
            <a:r>
              <a:rPr lang="en-GB" sz="1100" dirty="0" smtClean="0">
                <a:solidFill>
                  <a:srgbClr val="FFFF00"/>
                </a:solidFill>
                <a:sym typeface="Wingdings" pitchFamily="2" charset="2"/>
              </a:rPr>
              <a:t>100%</a:t>
            </a:r>
            <a:endParaRPr lang="en-GB" altLang="en-US" sz="1100" b="1" dirty="0" smtClean="0">
              <a:solidFill>
                <a:srgbClr val="FFFF00"/>
              </a:solidFill>
              <a:sym typeface="Wingdings" pitchFamily="2" charset="2"/>
            </a:endParaRPr>
          </a:p>
        </p:txBody>
      </p:sp>
      <p:sp>
        <p:nvSpPr>
          <p:cNvPr id="28" name="Rectangle 27"/>
          <p:cNvSpPr/>
          <p:nvPr/>
        </p:nvSpPr>
        <p:spPr>
          <a:xfrm>
            <a:off x="1524000" y="1073022"/>
            <a:ext cx="7350001" cy="2677656"/>
          </a:xfrm>
          <a:prstGeom prst="rect">
            <a:avLst/>
          </a:prstGeom>
        </p:spPr>
        <p:txBody>
          <a:bodyPr wrap="square">
            <a:spAutoFit/>
          </a:bodyPr>
          <a:lstStyle/>
          <a:p>
            <a:pPr>
              <a:lnSpc>
                <a:spcPct val="150000"/>
              </a:lnSpc>
              <a:buFont typeface="Wingdings" pitchFamily="2" charset="2"/>
              <a:buChar char="ü"/>
            </a:pPr>
            <a:r>
              <a:rPr lang="en-GB" sz="1600" dirty="0" smtClean="0"/>
              <a:t>Station 7:</a:t>
            </a:r>
          </a:p>
          <a:p>
            <a:pPr>
              <a:lnSpc>
                <a:spcPct val="150000"/>
              </a:lnSpc>
            </a:pPr>
            <a:r>
              <a:rPr lang="en-GB" sz="1600" dirty="0" smtClean="0"/>
              <a:t>                                        Sampling uncertainty:    </a:t>
            </a:r>
          </a:p>
          <a:p>
            <a:pPr>
              <a:lnSpc>
                <a:spcPct val="200000"/>
              </a:lnSpc>
            </a:pPr>
            <a:r>
              <a:rPr lang="en-GB" sz="1600" dirty="0" smtClean="0"/>
              <a:t>		upper limit:              118 mm/day</a:t>
            </a:r>
          </a:p>
          <a:p>
            <a:pPr>
              <a:lnSpc>
                <a:spcPct val="200000"/>
              </a:lnSpc>
            </a:pPr>
            <a:r>
              <a:rPr lang="en-GB" sz="1600" dirty="0" smtClean="0"/>
              <a:t>		Estimated :              92 mm/day</a:t>
            </a:r>
          </a:p>
          <a:p>
            <a:pPr>
              <a:lnSpc>
                <a:spcPct val="200000"/>
              </a:lnSpc>
            </a:pPr>
            <a:r>
              <a:rPr lang="en-GB" sz="1600" dirty="0" smtClean="0"/>
              <a:t>		Lower limit:              84 mm/day</a:t>
            </a:r>
          </a:p>
          <a:p>
            <a:pPr>
              <a:lnSpc>
                <a:spcPct val="150000"/>
              </a:lnSpc>
            </a:pPr>
            <a:r>
              <a:rPr lang="en-GB" sz="1600" dirty="0" smtClean="0"/>
              <a:t> </a:t>
            </a:r>
          </a:p>
        </p:txBody>
      </p:sp>
      <p:graphicFrame>
        <p:nvGraphicFramePr>
          <p:cNvPr id="29" name="Table 28"/>
          <p:cNvGraphicFramePr>
            <a:graphicFrameLocks noGrp="1"/>
          </p:cNvGraphicFramePr>
          <p:nvPr/>
        </p:nvGraphicFramePr>
        <p:xfrm>
          <a:off x="1214414" y="4202480"/>
          <a:ext cx="3440654" cy="1845520"/>
        </p:xfrm>
        <a:graphic>
          <a:graphicData uri="http://schemas.openxmlformats.org/drawingml/2006/table">
            <a:tbl>
              <a:tblPr/>
              <a:tblGrid>
                <a:gridCol w="860164"/>
                <a:gridCol w="680208"/>
                <a:gridCol w="623797"/>
                <a:gridCol w="1276485"/>
              </a:tblGrid>
              <a:tr h="369104">
                <a:tc gridSpan="4">
                  <a:txBody>
                    <a:bodyPr/>
                    <a:lstStyle/>
                    <a:p>
                      <a:pPr algn="l" fontAlgn="b"/>
                      <a:r>
                        <a:rPr lang="en-US" sz="1600" b="1" kern="1200" dirty="0" smtClean="0">
                          <a:solidFill>
                            <a:schemeClr val="tx1"/>
                          </a:solidFill>
                          <a:latin typeface="+mn-lt"/>
                          <a:ea typeface="+mn-ea"/>
                          <a:cs typeface="+mn-cs"/>
                        </a:rPr>
                        <a:t>CMIP3</a:t>
                      </a:r>
                      <a:r>
                        <a:rPr lang="en-US" sz="1600" kern="1200" dirty="0" smtClean="0">
                          <a:solidFill>
                            <a:schemeClr val="tx1"/>
                          </a:solidFill>
                          <a:latin typeface="+mn-lt"/>
                          <a:ea typeface="+mn-ea"/>
                          <a:cs typeface="+mn-cs"/>
                        </a:rPr>
                        <a:t> -2090s – A2</a:t>
                      </a:r>
                    </a:p>
                  </a:txBody>
                  <a:tcPr marL="9525" marR="9525" marT="9525" marB="0" anchor="b">
                    <a:lnL>
                      <a:noFill/>
                    </a:lnL>
                    <a:lnR>
                      <a:noFill/>
                    </a:lnR>
                    <a:lnT>
                      <a:noFill/>
                    </a:lnT>
                    <a:lnB>
                      <a:noFill/>
                    </a:lnB>
                  </a:tcPr>
                </a:tc>
                <a:tc hMerge="1">
                  <a:txBody>
                    <a:bodyPr/>
                    <a:lstStyle/>
                    <a:p>
                      <a:pPr algn="ctr" fontAlgn="b"/>
                      <a:endParaRPr lang="en-US" sz="1600" kern="1200" dirty="0" smtClean="0">
                        <a:solidFill>
                          <a:schemeClr val="tx1"/>
                        </a:solidFill>
                        <a:latin typeface="+mn-lt"/>
                        <a:ea typeface="+mn-ea"/>
                        <a:cs typeface="+mn-cs"/>
                      </a:endParaRPr>
                    </a:p>
                  </a:txBody>
                  <a:tcPr marL="9525" marR="9525" marT="9525" marB="0" anchor="b">
                    <a:lnL>
                      <a:noFill/>
                    </a:lnL>
                    <a:lnR>
                      <a:noFill/>
                    </a:lnR>
                    <a:lnT>
                      <a:noFill/>
                    </a:lnT>
                    <a:lnB>
                      <a:noFill/>
                    </a:lnB>
                  </a:tcPr>
                </a:tc>
                <a:tc hMerge="1">
                  <a:txBody>
                    <a:bodyPr/>
                    <a:lstStyle/>
                    <a:p>
                      <a:pPr algn="ctr" fontAlgn="b"/>
                      <a:endParaRPr lang="en-US" sz="1600" kern="1200" dirty="0" smtClean="0">
                        <a:solidFill>
                          <a:schemeClr val="tx1"/>
                        </a:solidFill>
                        <a:latin typeface="+mn-lt"/>
                        <a:ea typeface="+mn-ea"/>
                        <a:cs typeface="+mn-cs"/>
                      </a:endParaRPr>
                    </a:p>
                  </a:txBody>
                  <a:tcPr marL="9525" marR="9525" marT="9525" marB="0" anchor="b">
                    <a:lnL>
                      <a:noFill/>
                    </a:lnL>
                    <a:lnR>
                      <a:noFill/>
                    </a:lnR>
                    <a:lnT>
                      <a:noFill/>
                    </a:lnT>
                    <a:lnB>
                      <a:noFill/>
                    </a:lnB>
                  </a:tcPr>
                </a:tc>
                <a:tc hMerge="1">
                  <a:txBody>
                    <a:bodyPr/>
                    <a:lstStyle/>
                    <a:p>
                      <a:pPr algn="ctr" fontAlgn="b"/>
                      <a:endParaRPr lang="en-US" sz="1600" kern="1200" dirty="0" smtClean="0">
                        <a:solidFill>
                          <a:schemeClr val="tx1"/>
                        </a:solidFill>
                        <a:latin typeface="+mn-lt"/>
                        <a:ea typeface="+mn-ea"/>
                        <a:cs typeface="+mn-cs"/>
                      </a:endParaRPr>
                    </a:p>
                  </a:txBody>
                  <a:tcPr marL="9525" marR="9525" marT="9525" marB="0" anchor="b">
                    <a:lnL>
                      <a:noFill/>
                    </a:lnL>
                    <a:lnR>
                      <a:noFill/>
                    </a:lnR>
                    <a:lnT>
                      <a:noFill/>
                    </a:lnT>
                    <a:lnB>
                      <a:noFill/>
                    </a:lnB>
                  </a:tcPr>
                </a:tc>
              </a:tr>
              <a:tr h="369104">
                <a:tc>
                  <a:txBody>
                    <a:bodyPr/>
                    <a:lstStyle/>
                    <a:p>
                      <a:pPr algn="l" fontAlgn="b"/>
                      <a:endParaRPr lang="en-US" sz="1600" kern="1200" dirty="0" smtClean="0">
                        <a:solidFill>
                          <a:schemeClr val="tx1"/>
                        </a:solidFill>
                        <a:latin typeface="+mn-lt"/>
                        <a:ea typeface="+mn-ea"/>
                        <a:cs typeface="+mn-cs"/>
                      </a:endParaRP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  Mean</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Min</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Max</a:t>
                      </a:r>
                    </a:p>
                  </a:txBody>
                  <a:tcPr marL="9525" marR="9525" marT="9525" marB="0" anchor="b">
                    <a:lnL>
                      <a:noFill/>
                    </a:lnL>
                    <a:lnR>
                      <a:noFill/>
                    </a:lnR>
                    <a:lnT>
                      <a:noFill/>
                    </a:lnT>
                    <a:lnB>
                      <a:noFill/>
                    </a:lnB>
                  </a:tcPr>
                </a:tc>
              </a:tr>
              <a:tr h="369104">
                <a:tc>
                  <a:txBody>
                    <a:bodyPr/>
                    <a:lstStyle/>
                    <a:p>
                      <a:pPr algn="r" fontAlgn="b"/>
                      <a:r>
                        <a:rPr lang="en-US" sz="1600" kern="1200" dirty="0" smtClean="0">
                          <a:solidFill>
                            <a:schemeClr val="tx1"/>
                          </a:solidFill>
                          <a:latin typeface="+mn-lt"/>
                          <a:ea typeface="+mn-ea"/>
                          <a:cs typeface="+mn-cs"/>
                        </a:rPr>
                        <a:t>Delta</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-9</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-24</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2</a:t>
                      </a:r>
                    </a:p>
                  </a:txBody>
                  <a:tcPr marL="9525" marR="9525" marT="9525" marB="0" anchor="b">
                    <a:lnL>
                      <a:noFill/>
                    </a:lnL>
                    <a:lnR>
                      <a:noFill/>
                    </a:lnR>
                    <a:lnT>
                      <a:noFill/>
                    </a:lnT>
                    <a:lnB>
                      <a:noFill/>
                    </a:lnB>
                  </a:tcPr>
                </a:tc>
              </a:tr>
              <a:tr h="369104">
                <a:tc>
                  <a:txBody>
                    <a:bodyPr/>
                    <a:lstStyle/>
                    <a:p>
                      <a:pPr algn="r" fontAlgn="b"/>
                      <a:r>
                        <a:rPr lang="en-US" sz="1600" kern="1200" dirty="0" smtClean="0">
                          <a:solidFill>
                            <a:schemeClr val="tx1"/>
                          </a:solidFill>
                          <a:latin typeface="+mn-lt"/>
                          <a:ea typeface="+mn-ea"/>
                          <a:cs typeface="+mn-cs"/>
                        </a:rPr>
                        <a:t>simQP</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16</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-6</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40</a:t>
                      </a:r>
                    </a:p>
                  </a:txBody>
                  <a:tcPr marL="9525" marR="9525" marT="9525" marB="0" anchor="b">
                    <a:lnL>
                      <a:noFill/>
                    </a:lnL>
                    <a:lnR>
                      <a:noFill/>
                    </a:lnR>
                    <a:lnT>
                      <a:noFill/>
                    </a:lnT>
                    <a:lnB>
                      <a:noFill/>
                    </a:lnB>
                  </a:tcPr>
                </a:tc>
              </a:tr>
              <a:tr h="369104">
                <a:tc>
                  <a:txBody>
                    <a:bodyPr/>
                    <a:lstStyle/>
                    <a:p>
                      <a:pPr algn="r" fontAlgn="b"/>
                      <a:r>
                        <a:rPr lang="en-US" sz="1600" kern="1200" dirty="0" err="1" smtClean="0">
                          <a:solidFill>
                            <a:schemeClr val="tx1"/>
                          </a:solidFill>
                          <a:latin typeface="+mn-lt"/>
                          <a:ea typeface="+mn-ea"/>
                          <a:cs typeface="+mn-cs"/>
                        </a:rPr>
                        <a:t>wetQP</a:t>
                      </a:r>
                      <a:endParaRPr lang="en-US" sz="1600" kern="1200" dirty="0" smtClean="0">
                        <a:solidFill>
                          <a:schemeClr val="tx1"/>
                        </a:solidFill>
                        <a:latin typeface="+mn-lt"/>
                        <a:ea typeface="+mn-ea"/>
                        <a:cs typeface="+mn-cs"/>
                      </a:endParaRP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12</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1</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37</a:t>
                      </a:r>
                    </a:p>
                  </a:txBody>
                  <a:tcPr marL="9525" marR="9525" marT="9525" marB="0" anchor="b">
                    <a:lnL>
                      <a:noFill/>
                    </a:lnL>
                    <a:lnR>
                      <a:noFill/>
                    </a:lnR>
                    <a:lnT>
                      <a:noFill/>
                    </a:lnT>
                    <a:lnB>
                      <a:noFill/>
                    </a:lnB>
                  </a:tcPr>
                </a:tc>
              </a:tr>
            </a:tbl>
          </a:graphicData>
        </a:graphic>
      </p:graphicFrame>
      <p:cxnSp>
        <p:nvCxnSpPr>
          <p:cNvPr id="30" name="Straight Connector 29"/>
          <p:cNvCxnSpPr/>
          <p:nvPr/>
        </p:nvCxnSpPr>
        <p:spPr>
          <a:xfrm>
            <a:off x="2217195" y="3929067"/>
            <a:ext cx="4855134" cy="3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214678" y="1928802"/>
            <a:ext cx="335758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131346" y="3500438"/>
            <a:ext cx="790590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214942" y="4643446"/>
            <a:ext cx="3857651" cy="1588"/>
          </a:xfrm>
          <a:prstGeom prst="line">
            <a:avLst/>
          </a:prstGeom>
        </p:spPr>
        <p:style>
          <a:lnRef idx="1">
            <a:schemeClr val="accent1"/>
          </a:lnRef>
          <a:fillRef idx="0">
            <a:schemeClr val="accent1"/>
          </a:fillRef>
          <a:effectRef idx="0">
            <a:schemeClr val="accent1"/>
          </a:effectRef>
          <a:fontRef idx="minor">
            <a:schemeClr val="tx1"/>
          </a:fontRef>
        </p:style>
      </p:cxnSp>
      <p:sp>
        <p:nvSpPr>
          <p:cNvPr id="35" name="Slide Number Placeholder 3"/>
          <p:cNvSpPr txBox="1">
            <a:spLocks/>
          </p:cNvSpPr>
          <p:nvPr/>
        </p:nvSpPr>
        <p:spPr>
          <a:xfrm>
            <a:off x="4429124" y="6112775"/>
            <a:ext cx="936000" cy="288000"/>
          </a:xfrm>
          <a:prstGeom prst="rect">
            <a:avLst/>
          </a:prstGeom>
        </p:spPr>
        <p:txBody>
          <a:bodyPr vert="horz" lIns="0" tIns="0" rIns="0" bIns="0" rtlCol="0" anchor="t" anchorCtr="0"/>
          <a:lstStyle/>
          <a:p>
            <a:pPr marL="0" marR="0" lvl="0" indent="0" algn="r" defTabSz="914400" rtl="0" eaLnBrk="1" fontAlgn="auto" latinLnBrk="0" hangingPunct="1">
              <a:lnSpc>
                <a:spcPct val="100000"/>
              </a:lnSpc>
              <a:spcBef>
                <a:spcPts val="0"/>
              </a:spcBef>
              <a:spcAft>
                <a:spcPts val="0"/>
              </a:spcAft>
              <a:buClrTx/>
              <a:buSzTx/>
              <a:buFontTx/>
              <a:buNone/>
              <a:tabLst/>
              <a:defRPr/>
            </a:pPr>
            <a:fld id="{F35D8031-C8E5-48F8-A3B6-81643B27A3AF}" type="slidenum">
              <a:rPr kumimoji="0" lang="nl-BE" sz="1100" b="0" i="0" u="none" strike="noStrike" kern="1200" cap="none" spc="0" normalizeH="0" baseline="0" noProof="0" smtClean="0">
                <a:ln>
                  <a:noFill/>
                </a:ln>
                <a:solidFill>
                  <a:srgbClr val="00407A"/>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BE" sz="1100" b="0" i="0" u="none" strike="noStrike" kern="1200" cap="none" spc="0" normalizeH="0" baseline="0" noProof="0" dirty="0">
              <a:ln>
                <a:noFill/>
              </a:ln>
              <a:solidFill>
                <a:srgbClr val="00407A"/>
              </a:solidFill>
              <a:effectLst/>
              <a:uLnTx/>
              <a:uFillTx/>
              <a:latin typeface="Arial" pitchFamily="34" charset="0"/>
              <a:ea typeface="+mn-ea"/>
              <a:cs typeface="Arial" pitchFamily="34" charset="0"/>
            </a:endParaRPr>
          </a:p>
        </p:txBody>
      </p:sp>
      <p:cxnSp>
        <p:nvCxnSpPr>
          <p:cNvPr id="47" name="Straight Connector 46"/>
          <p:cNvCxnSpPr/>
          <p:nvPr/>
        </p:nvCxnSpPr>
        <p:spPr>
          <a:xfrm>
            <a:off x="1214414" y="1500174"/>
            <a:ext cx="790590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000101" y="4645034"/>
            <a:ext cx="3857651" cy="1588"/>
          </a:xfrm>
          <a:prstGeom prst="line">
            <a:avLst/>
          </a:prstGeom>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2217195" y="3470578"/>
            <a:ext cx="6143652" cy="461665"/>
          </a:xfrm>
          <a:prstGeom prst="rect">
            <a:avLst/>
          </a:prstGeom>
        </p:spPr>
        <p:txBody>
          <a:bodyPr wrap="square">
            <a:spAutoFit/>
          </a:bodyPr>
          <a:lstStyle/>
          <a:p>
            <a:pPr>
              <a:lnSpc>
                <a:spcPct val="150000"/>
              </a:lnSpc>
            </a:pPr>
            <a:r>
              <a:rPr lang="en-GB" sz="1600" dirty="0" smtClean="0"/>
              <a:t>Inter-GCM differences – projection of changes[%]:</a:t>
            </a:r>
          </a:p>
        </p:txBody>
      </p:sp>
      <p:sp>
        <p:nvSpPr>
          <p:cNvPr id="59" name="Pentagon 58">
            <a:hlinkClick r:id="rId4" action="ppaction://hlinksldjump"/>
          </p:cNvPr>
          <p:cNvSpPr/>
          <p:nvPr/>
        </p:nvSpPr>
        <p:spPr>
          <a:xfrm>
            <a:off x="8503730" y="3071810"/>
            <a:ext cx="642942" cy="270319"/>
          </a:xfrm>
          <a:prstGeom prst="homePlate">
            <a:avLst/>
          </a:prstGeom>
          <a:solidFill>
            <a:srgbClr val="116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Table 19"/>
          <p:cNvGraphicFramePr>
            <a:graphicFrameLocks noGrp="1"/>
          </p:cNvGraphicFramePr>
          <p:nvPr/>
        </p:nvGraphicFramePr>
        <p:xfrm>
          <a:off x="5679668" y="4202480"/>
          <a:ext cx="3440654" cy="1845520"/>
        </p:xfrm>
        <a:graphic>
          <a:graphicData uri="http://schemas.openxmlformats.org/drawingml/2006/table">
            <a:tbl>
              <a:tblPr/>
              <a:tblGrid>
                <a:gridCol w="860164"/>
                <a:gridCol w="680208"/>
                <a:gridCol w="623797"/>
                <a:gridCol w="1276485"/>
              </a:tblGrid>
              <a:tr h="369104">
                <a:tc gridSpan="4">
                  <a:txBody>
                    <a:bodyPr/>
                    <a:lstStyle/>
                    <a:p>
                      <a:pPr algn="l" fontAlgn="b"/>
                      <a:r>
                        <a:rPr lang="en-US" sz="1600" b="1" kern="1200" dirty="0" smtClean="0">
                          <a:solidFill>
                            <a:schemeClr val="tx1"/>
                          </a:solidFill>
                          <a:latin typeface="+mn-lt"/>
                          <a:ea typeface="+mn-ea"/>
                          <a:cs typeface="+mn-cs"/>
                        </a:rPr>
                        <a:t>CMIP5</a:t>
                      </a:r>
                      <a:r>
                        <a:rPr lang="en-US" sz="1600" kern="1200" dirty="0" smtClean="0">
                          <a:solidFill>
                            <a:schemeClr val="tx1"/>
                          </a:solidFill>
                          <a:latin typeface="+mn-lt"/>
                          <a:ea typeface="+mn-ea"/>
                          <a:cs typeface="+mn-cs"/>
                        </a:rPr>
                        <a:t> -2090s – rcp8.5</a:t>
                      </a:r>
                    </a:p>
                  </a:txBody>
                  <a:tcPr marL="9525" marR="9525" marT="9525" marB="0" anchor="b">
                    <a:lnL>
                      <a:noFill/>
                    </a:lnL>
                    <a:lnR>
                      <a:noFill/>
                    </a:lnR>
                    <a:lnT>
                      <a:noFill/>
                    </a:lnT>
                    <a:lnB>
                      <a:noFill/>
                    </a:lnB>
                  </a:tcPr>
                </a:tc>
                <a:tc hMerge="1">
                  <a:txBody>
                    <a:bodyPr/>
                    <a:lstStyle/>
                    <a:p>
                      <a:pPr algn="ctr" fontAlgn="b"/>
                      <a:endParaRPr lang="en-US" sz="1600" kern="1200" dirty="0" smtClean="0">
                        <a:solidFill>
                          <a:schemeClr val="tx1"/>
                        </a:solidFill>
                        <a:latin typeface="+mn-lt"/>
                        <a:ea typeface="+mn-ea"/>
                        <a:cs typeface="+mn-cs"/>
                      </a:endParaRPr>
                    </a:p>
                  </a:txBody>
                  <a:tcPr marL="9525" marR="9525" marT="9525" marB="0" anchor="b">
                    <a:lnL>
                      <a:noFill/>
                    </a:lnL>
                    <a:lnR>
                      <a:noFill/>
                    </a:lnR>
                    <a:lnT>
                      <a:noFill/>
                    </a:lnT>
                    <a:lnB>
                      <a:noFill/>
                    </a:lnB>
                  </a:tcPr>
                </a:tc>
                <a:tc hMerge="1">
                  <a:txBody>
                    <a:bodyPr/>
                    <a:lstStyle/>
                    <a:p>
                      <a:pPr algn="ctr" fontAlgn="b"/>
                      <a:endParaRPr lang="en-US" sz="1600" kern="1200" dirty="0" smtClean="0">
                        <a:solidFill>
                          <a:schemeClr val="tx1"/>
                        </a:solidFill>
                        <a:latin typeface="+mn-lt"/>
                        <a:ea typeface="+mn-ea"/>
                        <a:cs typeface="+mn-cs"/>
                      </a:endParaRPr>
                    </a:p>
                  </a:txBody>
                  <a:tcPr marL="9525" marR="9525" marT="9525" marB="0" anchor="b">
                    <a:lnL>
                      <a:noFill/>
                    </a:lnL>
                    <a:lnR>
                      <a:noFill/>
                    </a:lnR>
                    <a:lnT>
                      <a:noFill/>
                    </a:lnT>
                    <a:lnB>
                      <a:noFill/>
                    </a:lnB>
                  </a:tcPr>
                </a:tc>
                <a:tc hMerge="1">
                  <a:txBody>
                    <a:bodyPr/>
                    <a:lstStyle/>
                    <a:p>
                      <a:pPr algn="ctr" fontAlgn="b"/>
                      <a:endParaRPr lang="en-US" sz="1600" kern="1200" dirty="0" smtClean="0">
                        <a:solidFill>
                          <a:schemeClr val="tx1"/>
                        </a:solidFill>
                        <a:latin typeface="+mn-lt"/>
                        <a:ea typeface="+mn-ea"/>
                        <a:cs typeface="+mn-cs"/>
                      </a:endParaRPr>
                    </a:p>
                  </a:txBody>
                  <a:tcPr marL="9525" marR="9525" marT="9525" marB="0" anchor="b">
                    <a:lnL>
                      <a:noFill/>
                    </a:lnL>
                    <a:lnR>
                      <a:noFill/>
                    </a:lnR>
                    <a:lnT>
                      <a:noFill/>
                    </a:lnT>
                    <a:lnB>
                      <a:noFill/>
                    </a:lnB>
                  </a:tcPr>
                </a:tc>
              </a:tr>
              <a:tr h="369104">
                <a:tc>
                  <a:txBody>
                    <a:bodyPr/>
                    <a:lstStyle/>
                    <a:p>
                      <a:pPr algn="l" fontAlgn="b"/>
                      <a:endParaRPr lang="en-US" sz="1600" kern="1200" dirty="0" smtClean="0">
                        <a:solidFill>
                          <a:schemeClr val="tx1"/>
                        </a:solidFill>
                        <a:latin typeface="+mn-lt"/>
                        <a:ea typeface="+mn-ea"/>
                        <a:cs typeface="+mn-cs"/>
                      </a:endParaRP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  Mean</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Min</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Max</a:t>
                      </a:r>
                    </a:p>
                  </a:txBody>
                  <a:tcPr marL="9525" marR="9525" marT="9525" marB="0" anchor="b">
                    <a:lnL>
                      <a:noFill/>
                    </a:lnL>
                    <a:lnR>
                      <a:noFill/>
                    </a:lnR>
                    <a:lnT>
                      <a:noFill/>
                    </a:lnT>
                    <a:lnB>
                      <a:noFill/>
                    </a:lnB>
                  </a:tcPr>
                </a:tc>
              </a:tr>
              <a:tr h="369104">
                <a:tc>
                  <a:txBody>
                    <a:bodyPr/>
                    <a:lstStyle/>
                    <a:p>
                      <a:pPr algn="r" fontAlgn="b"/>
                      <a:r>
                        <a:rPr lang="en-US" sz="1600" kern="1200" dirty="0" smtClean="0">
                          <a:solidFill>
                            <a:schemeClr val="tx1"/>
                          </a:solidFill>
                          <a:latin typeface="+mn-lt"/>
                          <a:ea typeface="+mn-ea"/>
                          <a:cs typeface="+mn-cs"/>
                        </a:rPr>
                        <a:t>Delta</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-4</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-16</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3</a:t>
                      </a:r>
                    </a:p>
                  </a:txBody>
                  <a:tcPr marL="9525" marR="9525" marT="9525" marB="0" anchor="b">
                    <a:lnL>
                      <a:noFill/>
                    </a:lnL>
                    <a:lnR>
                      <a:noFill/>
                    </a:lnR>
                    <a:lnT>
                      <a:noFill/>
                    </a:lnT>
                    <a:lnB>
                      <a:noFill/>
                    </a:lnB>
                  </a:tcPr>
                </a:tc>
              </a:tr>
              <a:tr h="369104">
                <a:tc>
                  <a:txBody>
                    <a:bodyPr/>
                    <a:lstStyle/>
                    <a:p>
                      <a:pPr algn="r" fontAlgn="b"/>
                      <a:r>
                        <a:rPr lang="en-US" sz="1600" kern="1200" dirty="0" smtClean="0">
                          <a:solidFill>
                            <a:schemeClr val="tx1"/>
                          </a:solidFill>
                          <a:latin typeface="+mn-lt"/>
                          <a:ea typeface="+mn-ea"/>
                          <a:cs typeface="+mn-cs"/>
                        </a:rPr>
                        <a:t>simQP</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12</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-4</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29</a:t>
                      </a:r>
                    </a:p>
                  </a:txBody>
                  <a:tcPr marL="9525" marR="9525" marT="9525" marB="0" anchor="b">
                    <a:lnL>
                      <a:noFill/>
                    </a:lnL>
                    <a:lnR>
                      <a:noFill/>
                    </a:lnR>
                    <a:lnT>
                      <a:noFill/>
                    </a:lnT>
                    <a:lnB>
                      <a:noFill/>
                    </a:lnB>
                  </a:tcPr>
                </a:tc>
              </a:tr>
              <a:tr h="369104">
                <a:tc>
                  <a:txBody>
                    <a:bodyPr/>
                    <a:lstStyle/>
                    <a:p>
                      <a:pPr algn="r" fontAlgn="b"/>
                      <a:r>
                        <a:rPr lang="en-US" sz="1600" kern="1200" dirty="0" err="1" smtClean="0">
                          <a:solidFill>
                            <a:schemeClr val="tx1"/>
                          </a:solidFill>
                          <a:latin typeface="+mn-lt"/>
                          <a:ea typeface="+mn-ea"/>
                          <a:cs typeface="+mn-cs"/>
                        </a:rPr>
                        <a:t>wetQP</a:t>
                      </a:r>
                      <a:endParaRPr lang="en-US" sz="1600" kern="1200" dirty="0" smtClean="0">
                        <a:solidFill>
                          <a:schemeClr val="tx1"/>
                        </a:solidFill>
                        <a:latin typeface="+mn-lt"/>
                        <a:ea typeface="+mn-ea"/>
                        <a:cs typeface="+mn-cs"/>
                      </a:endParaRP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10</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-3</a:t>
                      </a:r>
                    </a:p>
                  </a:txBody>
                  <a:tcPr marL="9525" marR="9525" marT="9525" marB="0" anchor="b">
                    <a:lnL>
                      <a:noFill/>
                    </a:lnL>
                    <a:lnR>
                      <a:noFill/>
                    </a:lnR>
                    <a:lnT>
                      <a:noFill/>
                    </a:lnT>
                    <a:lnB>
                      <a:noFill/>
                    </a:lnB>
                  </a:tcPr>
                </a:tc>
                <a:tc>
                  <a:txBody>
                    <a:bodyPr/>
                    <a:lstStyle/>
                    <a:p>
                      <a:pPr algn="ctr" fontAlgn="b"/>
                      <a:r>
                        <a:rPr lang="en-US" sz="1600" kern="1200" dirty="0" smtClean="0">
                          <a:solidFill>
                            <a:schemeClr val="tx1"/>
                          </a:solidFill>
                          <a:latin typeface="+mn-lt"/>
                          <a:ea typeface="+mn-ea"/>
                          <a:cs typeface="+mn-cs"/>
                        </a:rPr>
                        <a:t>22</a:t>
                      </a:r>
                    </a:p>
                  </a:txBody>
                  <a:tcPr marL="9525" marR="9525" marT="9525" marB="0" anchor="b">
                    <a:lnL>
                      <a:noFill/>
                    </a:lnL>
                    <a:lnR>
                      <a:noFill/>
                    </a:lnR>
                    <a:lnT>
                      <a:noFill/>
                    </a:lnT>
                    <a:lnB>
                      <a:noFill/>
                    </a:lnB>
                  </a:tcPr>
                </a:tc>
              </a:tr>
            </a:tbl>
          </a:graphicData>
        </a:graphic>
      </p:graphicFrame>
      <p:cxnSp>
        <p:nvCxnSpPr>
          <p:cNvPr id="22" name="Straight Connector 21"/>
          <p:cNvCxnSpPr/>
          <p:nvPr/>
        </p:nvCxnSpPr>
        <p:spPr>
          <a:xfrm>
            <a:off x="1000100" y="4999048"/>
            <a:ext cx="385765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179603" y="4997460"/>
            <a:ext cx="385765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152501" y="6046412"/>
            <a:ext cx="385765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262671" y="6044824"/>
            <a:ext cx="3857651"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Picture 25"/>
          <p:cNvPicPr/>
          <p:nvPr/>
        </p:nvPicPr>
        <p:blipFill>
          <a:blip r:embed="rId5"/>
          <a:srcRect l="11556" t="13973" r="73036" b="73380"/>
          <a:stretch>
            <a:fillRect/>
          </a:stretch>
        </p:blipFill>
        <p:spPr bwMode="auto">
          <a:xfrm>
            <a:off x="6858016" y="0"/>
            <a:ext cx="2285984" cy="571480"/>
          </a:xfrm>
          <a:prstGeom prst="rect">
            <a:avLst/>
          </a:prstGeom>
          <a:noFill/>
          <a:ln w="9525">
            <a:noFill/>
            <a:miter lim="800000"/>
            <a:headEnd/>
            <a:tailEnd/>
          </a:ln>
        </p:spPr>
      </p:pic>
      <p:sp>
        <p:nvSpPr>
          <p:cNvPr id="31" name="Rectangle 30"/>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27</a:t>
            </a:fld>
            <a:endParaRPr lang="nl-BE" sz="1100" dirty="0"/>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Conclusions</a:t>
            </a:r>
            <a:endParaRPr lang="en-US" sz="2400" b="1" dirty="0">
              <a:solidFill>
                <a:srgbClr val="00407A"/>
              </a:solidFill>
            </a:endParaRPr>
          </a:p>
        </p:txBody>
      </p:sp>
      <p:pic>
        <p:nvPicPr>
          <p:cNvPr id="27" name="Picture 26" descr="http://www.ari.org/App_Content/ahri/images/Statistics/canstockphoto7351376-landingpage.jpg"/>
          <p:cNvPicPr/>
          <p:nvPr/>
        </p:nvPicPr>
        <p:blipFill>
          <a:blip r:embed="rId2">
            <a:grayscl/>
            <a:lum contrast="12000"/>
          </a:blip>
          <a:stretch>
            <a:fillRect/>
          </a:stretch>
        </p:blipFill>
        <p:spPr bwMode="auto">
          <a:xfrm>
            <a:off x="-1" y="0"/>
            <a:ext cx="928663" cy="3619132"/>
          </a:xfrm>
          <a:prstGeom prst="rect">
            <a:avLst/>
          </a:prstGeom>
          <a:noFill/>
          <a:ln>
            <a:noFill/>
          </a:ln>
        </p:spPr>
      </p:pic>
      <p:pic>
        <p:nvPicPr>
          <p:cNvPr id="14" name="Picture 13" descr="http://www.rff.org/PublishingImages/Publications/Resources/Resources-170-Vajjhala-fig5Large.jpg"/>
          <p:cNvPicPr/>
          <p:nvPr/>
        </p:nvPicPr>
        <p:blipFill>
          <a:blip r:embed="rId3"/>
          <a:srcRect l="44767" t="51705" r="32946" b="19900"/>
          <a:stretch>
            <a:fillRect/>
          </a:stretch>
        </p:blipFill>
        <p:spPr bwMode="auto">
          <a:xfrm>
            <a:off x="-1" y="3929067"/>
            <a:ext cx="928663" cy="2406934"/>
          </a:xfrm>
          <a:prstGeom prst="rect">
            <a:avLst/>
          </a:prstGeom>
          <a:noFill/>
          <a:ln w="9525">
            <a:noFill/>
            <a:miter lim="800000"/>
            <a:headEnd/>
            <a:tailEnd/>
          </a:ln>
        </p:spPr>
      </p:pic>
      <p:sp>
        <p:nvSpPr>
          <p:cNvPr id="15" name="Rectangle 9"/>
          <p:cNvSpPr>
            <a:spLocks noChangeArrowheads="1"/>
          </p:cNvSpPr>
          <p:nvPr/>
        </p:nvSpPr>
        <p:spPr bwMode="auto">
          <a:xfrm>
            <a:off x="-19072" y="-25"/>
            <a:ext cx="947734"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36" name="Rectangle 35"/>
          <p:cNvSpPr/>
          <p:nvPr/>
        </p:nvSpPr>
        <p:spPr>
          <a:xfrm>
            <a:off x="8601330" y="120"/>
            <a:ext cx="545342" cy="261610"/>
          </a:xfrm>
          <a:prstGeom prst="rect">
            <a:avLst/>
          </a:prstGeom>
        </p:spPr>
        <p:txBody>
          <a:bodyPr wrap="none">
            <a:spAutoFit/>
          </a:bodyPr>
          <a:lstStyle/>
          <a:p>
            <a:r>
              <a:rPr lang="en-GB" sz="1100" dirty="0" smtClean="0">
                <a:solidFill>
                  <a:srgbClr val="FFFF00"/>
                </a:solidFill>
                <a:sym typeface="Wingdings" pitchFamily="2" charset="2"/>
              </a:rPr>
              <a:t>100%</a:t>
            </a:r>
            <a:endParaRPr lang="en-GB" altLang="en-US" sz="1100" b="1" dirty="0" smtClean="0">
              <a:solidFill>
                <a:srgbClr val="FFFF00"/>
              </a:solidFill>
              <a:sym typeface="Wingdings" pitchFamily="2" charset="2"/>
            </a:endParaRPr>
          </a:p>
        </p:txBody>
      </p:sp>
      <p:sp>
        <p:nvSpPr>
          <p:cNvPr id="46" name="Rectangle 8"/>
          <p:cNvSpPr>
            <a:spLocks noChangeArrowheads="1"/>
          </p:cNvSpPr>
          <p:nvPr/>
        </p:nvSpPr>
        <p:spPr bwMode="auto">
          <a:xfrm>
            <a:off x="1524000" y="1122532"/>
            <a:ext cx="7077330"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300000"/>
              </a:lnSpc>
              <a:spcBef>
                <a:spcPct val="0"/>
              </a:spcBef>
              <a:buFont typeface="Wingdings" pitchFamily="2" charset="2"/>
              <a:buChar char="à"/>
              <a:defRPr/>
            </a:pPr>
            <a:r>
              <a:rPr lang="en-GB" altLang="en-US" sz="1600" dirty="0" smtClean="0">
                <a:sym typeface="Wingdings" pitchFamily="2" charset="2"/>
              </a:rPr>
              <a:t>Need to quantify uncertainty in sampling of extremes– data limitation</a:t>
            </a:r>
          </a:p>
          <a:p>
            <a:pPr eaLnBrk="1" hangingPunct="1">
              <a:lnSpc>
                <a:spcPct val="300000"/>
              </a:lnSpc>
              <a:spcBef>
                <a:spcPct val="0"/>
              </a:spcBef>
              <a:buFont typeface="Wingdings" pitchFamily="2" charset="2"/>
              <a:buChar char="à"/>
              <a:defRPr/>
            </a:pPr>
            <a:r>
              <a:rPr lang="en-GB" altLang="en-US" sz="1600" dirty="0" smtClean="0">
                <a:sym typeface="Wingdings" pitchFamily="2" charset="2"/>
              </a:rPr>
              <a:t>Inter-GCM differences be used to select those to be downscaled</a:t>
            </a:r>
          </a:p>
          <a:p>
            <a:pPr eaLnBrk="1" hangingPunct="1">
              <a:lnSpc>
                <a:spcPct val="300000"/>
              </a:lnSpc>
              <a:spcBef>
                <a:spcPct val="0"/>
              </a:spcBef>
              <a:buFont typeface="Wingdings" pitchFamily="2" charset="2"/>
              <a:buChar char="à"/>
              <a:defRPr/>
            </a:pPr>
            <a:r>
              <a:rPr lang="en-GB" altLang="en-US" sz="1600" dirty="0" smtClean="0">
                <a:sym typeface="Wingdings" pitchFamily="2" charset="2"/>
              </a:rPr>
              <a:t>Choice of a downscaling method – objective driven </a:t>
            </a:r>
            <a:endParaRPr lang="en-GB" altLang="en-US" sz="1200" dirty="0" smtClean="0">
              <a:sym typeface="Wingdings" pitchFamily="2" charset="2"/>
            </a:endParaRPr>
          </a:p>
        </p:txBody>
      </p:sp>
      <p:pic>
        <p:nvPicPr>
          <p:cNvPr id="10" name="Picture 9"/>
          <p:cNvPicPr/>
          <p:nvPr/>
        </p:nvPicPr>
        <p:blipFill>
          <a:blip r:embed="rId4"/>
          <a:srcRect l="11556" t="13973" r="73036" b="73380"/>
          <a:stretch>
            <a:fillRect/>
          </a:stretch>
        </p:blipFill>
        <p:spPr bwMode="auto">
          <a:xfrm>
            <a:off x="6858016" y="0"/>
            <a:ext cx="2285984" cy="571480"/>
          </a:xfrm>
          <a:prstGeom prst="rect">
            <a:avLst/>
          </a:prstGeom>
          <a:noFill/>
          <a:ln w="9525">
            <a:noFill/>
            <a:miter lim="800000"/>
            <a:headEnd/>
            <a:tailEnd/>
          </a:ln>
        </p:spPr>
      </p:pic>
      <p:sp>
        <p:nvSpPr>
          <p:cNvPr id="11" name="Rectangle 10"/>
          <p:cNvSpPr/>
          <p:nvPr/>
        </p:nvSpPr>
        <p:spPr>
          <a:xfrm>
            <a:off x="99835" y="6531509"/>
            <a:ext cx="7072330" cy="261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Century Gothic" pitchFamily="34" charset="0"/>
              </a:rPr>
              <a:t>3</a:t>
            </a:r>
            <a:r>
              <a:rPr lang="en-US" sz="1600" baseline="30000" dirty="0" smtClean="0">
                <a:solidFill>
                  <a:schemeClr val="bg1"/>
                </a:solidFill>
                <a:latin typeface="Century Gothic" pitchFamily="34" charset="0"/>
              </a:rPr>
              <a:t>rd</a:t>
            </a:r>
            <a:r>
              <a:rPr lang="en-US" sz="1600" dirty="0" smtClean="0">
                <a:solidFill>
                  <a:schemeClr val="bg1"/>
                </a:solidFill>
                <a:latin typeface="Century Gothic" pitchFamily="34" charset="0"/>
              </a:rPr>
              <a:t> International Conference on Earth Science and Climate Change </a:t>
            </a:r>
            <a:endParaRPr lang="en-US" sz="1600" dirty="0">
              <a:solidFill>
                <a:schemeClr val="bg1"/>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ndertitel 4"/>
          <p:cNvSpPr>
            <a:spLocks noGrp="1"/>
          </p:cNvSpPr>
          <p:nvPr>
            <p:ph type="subTitle" idx="1"/>
          </p:nvPr>
        </p:nvSpPr>
        <p:spPr>
          <a:xfrm>
            <a:off x="2285984" y="5980696"/>
            <a:ext cx="5094000" cy="438652"/>
          </a:xfrm>
        </p:spPr>
        <p:txBody>
          <a:bodyPr/>
          <a:lstStyle/>
          <a:p>
            <a:r>
              <a:rPr lang="nl-BE" dirty="0" smtClean="0"/>
              <a:t>charles.onyutha@bwk.kuleuven.be</a:t>
            </a:r>
            <a:endParaRPr lang="nl-BE" dirty="0"/>
          </a:p>
        </p:txBody>
      </p:sp>
      <p:pic>
        <p:nvPicPr>
          <p:cNvPr id="6" name="Picture 3" descr="C:\Users\Charles Onyutha\Desktop\calculator.jpg"/>
          <p:cNvPicPr>
            <a:picLocks noChangeAspect="1" noChangeArrowheads="1"/>
          </p:cNvPicPr>
          <p:nvPr/>
        </p:nvPicPr>
        <p:blipFill>
          <a:blip r:embed="rId2"/>
          <a:srcRect l="901" t="23333" r="49549" b="4722"/>
          <a:stretch>
            <a:fillRect/>
          </a:stretch>
        </p:blipFill>
        <p:spPr bwMode="auto">
          <a:xfrm>
            <a:off x="474035" y="2857496"/>
            <a:ext cx="4348825" cy="2926711"/>
          </a:xfrm>
          <a:prstGeom prst="rect">
            <a:avLst/>
          </a:prstGeom>
          <a:noFill/>
        </p:spPr>
      </p:pic>
      <p:pic>
        <p:nvPicPr>
          <p:cNvPr id="7" name="Picture 3" descr="C:\Users\Charles Onyutha\Desktop\calculator.jpg"/>
          <p:cNvPicPr>
            <a:picLocks noChangeAspect="1" noChangeArrowheads="1"/>
          </p:cNvPicPr>
          <p:nvPr/>
        </p:nvPicPr>
        <p:blipFill>
          <a:blip r:embed="rId2"/>
          <a:srcRect l="52220" t="23333"/>
          <a:stretch>
            <a:fillRect/>
          </a:stretch>
        </p:blipFill>
        <p:spPr bwMode="auto">
          <a:xfrm>
            <a:off x="4822860" y="2857496"/>
            <a:ext cx="4143372" cy="2926711"/>
          </a:xfrm>
          <a:prstGeom prst="rect">
            <a:avLst/>
          </a:prstGeom>
          <a:noFill/>
        </p:spPr>
      </p:pic>
      <p:sp>
        <p:nvSpPr>
          <p:cNvPr id="8" name="Rectangle 7"/>
          <p:cNvSpPr/>
          <p:nvPr/>
        </p:nvSpPr>
        <p:spPr>
          <a:xfrm>
            <a:off x="177800" y="2159634"/>
            <a:ext cx="8788400" cy="461665"/>
          </a:xfrm>
          <a:prstGeom prst="rect">
            <a:avLst/>
          </a:prstGeom>
        </p:spPr>
        <p:txBody>
          <a:bodyPr wrap="square">
            <a:spAutoFit/>
          </a:bodyPr>
          <a:lstStyle/>
          <a:p>
            <a:pPr lvl="0" algn="just" fontAlgn="base">
              <a:spcBef>
                <a:spcPct val="0"/>
              </a:spcBef>
              <a:spcAft>
                <a:spcPts val="1200"/>
              </a:spcAft>
            </a:pPr>
            <a:r>
              <a:rPr lang="en-US" sz="2400" dirty="0" smtClean="0">
                <a:solidFill>
                  <a:schemeClr val="bg1"/>
                </a:solidFill>
                <a:latin typeface="Monotype Corsiva" pitchFamily="66" charset="0"/>
                <a:ea typeface="Calibri" pitchFamily="34" charset="0"/>
                <a:cs typeface="Arial" pitchFamily="34" charset="0"/>
              </a:rPr>
              <a:t>….. statistical testing of errors show their presence but not their absence  </a:t>
            </a:r>
            <a:endParaRPr kumimoji="0" lang="en-US" sz="2400" b="0" i="0" u="none" strike="noStrike" cap="none" normalizeH="0" dirty="0" smtClean="0">
              <a:ln>
                <a:noFill/>
              </a:ln>
              <a:solidFill>
                <a:schemeClr val="bg1"/>
              </a:solidFill>
              <a:effectLst/>
              <a:latin typeface="Monotype Corsiva" pitchFamily="66" charset="0"/>
              <a:ea typeface="Times New Roman" pitchFamily="18" charset="0"/>
              <a:cs typeface="Arial" pitchFamily="34" charset="0"/>
            </a:endParaRPr>
          </a:p>
        </p:txBody>
      </p:sp>
      <p:sp>
        <p:nvSpPr>
          <p:cNvPr id="16" name="Rectangle 15"/>
          <p:cNvSpPr/>
          <p:nvPr/>
        </p:nvSpPr>
        <p:spPr>
          <a:xfrm>
            <a:off x="177800" y="870502"/>
            <a:ext cx="8788400" cy="584775"/>
          </a:xfrm>
          <a:prstGeom prst="rect">
            <a:avLst/>
          </a:prstGeom>
        </p:spPr>
        <p:txBody>
          <a:bodyPr wrap="square">
            <a:spAutoFit/>
          </a:bodyPr>
          <a:lstStyle/>
          <a:p>
            <a:pPr lvl="0" algn="ctr" fontAlgn="base">
              <a:spcBef>
                <a:spcPct val="0"/>
              </a:spcBef>
              <a:spcAft>
                <a:spcPts val="1200"/>
              </a:spcAft>
            </a:pPr>
            <a:r>
              <a:rPr lang="en-US" sz="3200" dirty="0" smtClean="0">
                <a:solidFill>
                  <a:schemeClr val="bg1"/>
                </a:solidFill>
                <a:latin typeface="+mj-lt"/>
                <a:ea typeface="Microsoft Yi Baiti" pitchFamily="66" charset="0"/>
                <a:cs typeface="Arial" pitchFamily="34" charset="0"/>
              </a:rPr>
              <a:t>THANKS FOR LISTENING</a:t>
            </a:r>
            <a:endParaRPr kumimoji="0" lang="en-US" sz="3200" i="0" u="none" strike="noStrike" cap="none" normalizeH="0" dirty="0" smtClean="0">
              <a:ln>
                <a:noFill/>
              </a:ln>
              <a:solidFill>
                <a:schemeClr val="bg1"/>
              </a:solidFill>
              <a:effectLst/>
              <a:latin typeface="+mj-lt"/>
              <a:ea typeface="Microsoft Yi Baiti" pitchFamily="66" charset="0"/>
              <a:cs typeface="Arial" pitchFamily="34" charset="0"/>
            </a:endParaRPr>
          </a:p>
        </p:txBody>
      </p:sp>
    </p:spTree>
    <p:extLst>
      <p:ext uri="{BB962C8B-B14F-4D97-AF65-F5344CB8AC3E}">
        <p14:creationId xmlns:p14="http://schemas.microsoft.com/office/powerpoint/2010/main" xmlns="" val="2707902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6"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80">
                                          <p:stCondLst>
                                            <p:cond delay="0"/>
                                          </p:stCondLst>
                                        </p:cTn>
                                        <p:tgtEl>
                                          <p:spTgt spid="8"/>
                                        </p:tgtEl>
                                      </p:cBhvr>
                                    </p:animEffect>
                                    <p:anim calcmode="lin" valueType="num">
                                      <p:cBhvr>
                                        <p:cTn id="1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1" dur="26">
                                          <p:stCondLst>
                                            <p:cond delay="650"/>
                                          </p:stCondLst>
                                        </p:cTn>
                                        <p:tgtEl>
                                          <p:spTgt spid="8"/>
                                        </p:tgtEl>
                                      </p:cBhvr>
                                      <p:to x="100000" y="60000"/>
                                    </p:animScale>
                                    <p:animScale>
                                      <p:cBhvr>
                                        <p:cTn id="22" dur="166" decel="50000">
                                          <p:stCondLst>
                                            <p:cond delay="676"/>
                                          </p:stCondLst>
                                        </p:cTn>
                                        <p:tgtEl>
                                          <p:spTgt spid="8"/>
                                        </p:tgtEl>
                                      </p:cBhvr>
                                      <p:to x="100000" y="100000"/>
                                    </p:animScale>
                                    <p:animScale>
                                      <p:cBhvr>
                                        <p:cTn id="23" dur="26">
                                          <p:stCondLst>
                                            <p:cond delay="1312"/>
                                          </p:stCondLst>
                                        </p:cTn>
                                        <p:tgtEl>
                                          <p:spTgt spid="8"/>
                                        </p:tgtEl>
                                      </p:cBhvr>
                                      <p:to x="100000" y="80000"/>
                                    </p:animScale>
                                    <p:animScale>
                                      <p:cBhvr>
                                        <p:cTn id="24" dur="166" decel="50000">
                                          <p:stCondLst>
                                            <p:cond delay="1338"/>
                                          </p:stCondLst>
                                        </p:cTn>
                                        <p:tgtEl>
                                          <p:spTgt spid="8"/>
                                        </p:tgtEl>
                                      </p:cBhvr>
                                      <p:to x="100000" y="100000"/>
                                    </p:animScale>
                                    <p:animScale>
                                      <p:cBhvr>
                                        <p:cTn id="25" dur="26">
                                          <p:stCondLst>
                                            <p:cond delay="1642"/>
                                          </p:stCondLst>
                                        </p:cTn>
                                        <p:tgtEl>
                                          <p:spTgt spid="8"/>
                                        </p:tgtEl>
                                      </p:cBhvr>
                                      <p:to x="100000" y="90000"/>
                                    </p:animScale>
                                    <p:animScale>
                                      <p:cBhvr>
                                        <p:cTn id="26" dur="166" decel="50000">
                                          <p:stCondLst>
                                            <p:cond delay="1668"/>
                                          </p:stCondLst>
                                        </p:cTn>
                                        <p:tgtEl>
                                          <p:spTgt spid="8"/>
                                        </p:tgtEl>
                                      </p:cBhvr>
                                      <p:to x="100000" y="100000"/>
                                    </p:animScale>
                                    <p:animScale>
                                      <p:cBhvr>
                                        <p:cTn id="27" dur="26">
                                          <p:stCondLst>
                                            <p:cond delay="1808"/>
                                          </p:stCondLst>
                                        </p:cTn>
                                        <p:tgtEl>
                                          <p:spTgt spid="8"/>
                                        </p:tgtEl>
                                      </p:cBhvr>
                                      <p:to x="100000" y="95000"/>
                                    </p:animScale>
                                    <p:animScale>
                                      <p:cBhvr>
                                        <p:cTn id="28" dur="166" decel="50000">
                                          <p:stCondLst>
                                            <p:cond delay="1834"/>
                                          </p:stCondLst>
                                        </p:cTn>
                                        <p:tgtEl>
                                          <p:spTgt spid="8"/>
                                        </p:tgtEl>
                                      </p:cBhvr>
                                      <p:to x="100000" y="100000"/>
                                    </p:animScale>
                                  </p:childTnLst>
                                </p:cTn>
                              </p:par>
                              <p:par>
                                <p:cTn id="29" presetID="26"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80">
                                          <p:stCondLst>
                                            <p:cond delay="0"/>
                                          </p:stCondLst>
                                        </p:cTn>
                                        <p:tgtEl>
                                          <p:spTgt spid="16"/>
                                        </p:tgtEl>
                                      </p:cBhvr>
                                    </p:animEffect>
                                    <p:anim calcmode="lin" valueType="num">
                                      <p:cBhvr>
                                        <p:cTn id="3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37" dur="26">
                                          <p:stCondLst>
                                            <p:cond delay="650"/>
                                          </p:stCondLst>
                                        </p:cTn>
                                        <p:tgtEl>
                                          <p:spTgt spid="16"/>
                                        </p:tgtEl>
                                      </p:cBhvr>
                                      <p:to x="100000" y="60000"/>
                                    </p:animScale>
                                    <p:animScale>
                                      <p:cBhvr>
                                        <p:cTn id="38" dur="166" decel="50000">
                                          <p:stCondLst>
                                            <p:cond delay="676"/>
                                          </p:stCondLst>
                                        </p:cTn>
                                        <p:tgtEl>
                                          <p:spTgt spid="16"/>
                                        </p:tgtEl>
                                      </p:cBhvr>
                                      <p:to x="100000" y="100000"/>
                                    </p:animScale>
                                    <p:animScale>
                                      <p:cBhvr>
                                        <p:cTn id="39" dur="26">
                                          <p:stCondLst>
                                            <p:cond delay="1312"/>
                                          </p:stCondLst>
                                        </p:cTn>
                                        <p:tgtEl>
                                          <p:spTgt spid="16"/>
                                        </p:tgtEl>
                                      </p:cBhvr>
                                      <p:to x="100000" y="80000"/>
                                    </p:animScale>
                                    <p:animScale>
                                      <p:cBhvr>
                                        <p:cTn id="40" dur="166" decel="50000">
                                          <p:stCondLst>
                                            <p:cond delay="1338"/>
                                          </p:stCondLst>
                                        </p:cTn>
                                        <p:tgtEl>
                                          <p:spTgt spid="16"/>
                                        </p:tgtEl>
                                      </p:cBhvr>
                                      <p:to x="100000" y="100000"/>
                                    </p:animScale>
                                    <p:animScale>
                                      <p:cBhvr>
                                        <p:cTn id="41" dur="26">
                                          <p:stCondLst>
                                            <p:cond delay="1642"/>
                                          </p:stCondLst>
                                        </p:cTn>
                                        <p:tgtEl>
                                          <p:spTgt spid="16"/>
                                        </p:tgtEl>
                                      </p:cBhvr>
                                      <p:to x="100000" y="90000"/>
                                    </p:animScale>
                                    <p:animScale>
                                      <p:cBhvr>
                                        <p:cTn id="42" dur="166" decel="50000">
                                          <p:stCondLst>
                                            <p:cond delay="1668"/>
                                          </p:stCondLst>
                                        </p:cTn>
                                        <p:tgtEl>
                                          <p:spTgt spid="16"/>
                                        </p:tgtEl>
                                      </p:cBhvr>
                                      <p:to x="100000" y="100000"/>
                                    </p:animScale>
                                    <p:animScale>
                                      <p:cBhvr>
                                        <p:cTn id="43" dur="26">
                                          <p:stCondLst>
                                            <p:cond delay="1808"/>
                                          </p:stCondLst>
                                        </p:cTn>
                                        <p:tgtEl>
                                          <p:spTgt spid="16"/>
                                        </p:tgtEl>
                                      </p:cBhvr>
                                      <p:to x="100000" y="95000"/>
                                    </p:animScale>
                                    <p:animScale>
                                      <p:cBhvr>
                                        <p:cTn id="44"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29</a:t>
            </a:fld>
            <a:endParaRPr lang="nl-BE" sz="1100" dirty="0"/>
          </a:p>
        </p:txBody>
      </p:sp>
      <p:sp>
        <p:nvSpPr>
          <p:cNvPr id="9" name="TextBox 8"/>
          <p:cNvSpPr txBox="1"/>
          <p:nvPr/>
        </p:nvSpPr>
        <p:spPr>
          <a:xfrm>
            <a:off x="1523999" y="166001"/>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GCMs-CMIP3 &amp; 5</a:t>
            </a:r>
            <a:endParaRPr lang="en-US" sz="2400" b="1" dirty="0">
              <a:solidFill>
                <a:srgbClr val="00407A"/>
              </a:solidFill>
            </a:endParaRPr>
          </a:p>
        </p:txBody>
      </p:sp>
      <p:pic>
        <p:nvPicPr>
          <p:cNvPr id="27" name="Picture 26" descr="http://www.ari.org/App_Content/ahri/images/Statistics/canstockphoto7351376-landingpage.jpg"/>
          <p:cNvPicPr/>
          <p:nvPr/>
        </p:nvPicPr>
        <p:blipFill>
          <a:blip r:embed="rId2">
            <a:grayscl/>
            <a:lum contrast="12000"/>
          </a:blip>
          <a:stretch>
            <a:fillRect/>
          </a:stretch>
        </p:blipFill>
        <p:spPr bwMode="auto">
          <a:xfrm>
            <a:off x="-1" y="0"/>
            <a:ext cx="928663" cy="3619132"/>
          </a:xfrm>
          <a:prstGeom prst="rect">
            <a:avLst/>
          </a:prstGeom>
          <a:noFill/>
          <a:ln>
            <a:noFill/>
          </a:ln>
        </p:spPr>
      </p:pic>
      <p:pic>
        <p:nvPicPr>
          <p:cNvPr id="14" name="Picture 13" descr="http://www.rff.org/PublishingImages/Publications/Resources/Resources-170-Vajjhala-fig5Large.jpg"/>
          <p:cNvPicPr/>
          <p:nvPr/>
        </p:nvPicPr>
        <p:blipFill>
          <a:blip r:embed="rId3"/>
          <a:srcRect l="44767" t="51705" r="32946" b="19900"/>
          <a:stretch>
            <a:fillRect/>
          </a:stretch>
        </p:blipFill>
        <p:spPr bwMode="auto">
          <a:xfrm>
            <a:off x="-1" y="3929067"/>
            <a:ext cx="928663" cy="2406934"/>
          </a:xfrm>
          <a:prstGeom prst="rect">
            <a:avLst/>
          </a:prstGeom>
          <a:noFill/>
          <a:ln w="9525">
            <a:noFill/>
            <a:miter lim="800000"/>
            <a:headEnd/>
            <a:tailEnd/>
          </a:ln>
        </p:spPr>
      </p:pic>
      <p:sp>
        <p:nvSpPr>
          <p:cNvPr id="15" name="Rectangle 9"/>
          <p:cNvSpPr>
            <a:spLocks noChangeArrowheads="1"/>
          </p:cNvSpPr>
          <p:nvPr/>
        </p:nvSpPr>
        <p:spPr bwMode="auto">
          <a:xfrm>
            <a:off x="-19072" y="-25"/>
            <a:ext cx="947734"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graphicFrame>
        <p:nvGraphicFramePr>
          <p:cNvPr id="11" name="Table 10"/>
          <p:cNvGraphicFramePr>
            <a:graphicFrameLocks noGrp="1"/>
          </p:cNvGraphicFramePr>
          <p:nvPr/>
        </p:nvGraphicFramePr>
        <p:xfrm>
          <a:off x="1071538" y="676779"/>
          <a:ext cx="7858147" cy="3571905"/>
        </p:xfrm>
        <a:graphic>
          <a:graphicData uri="http://schemas.openxmlformats.org/drawingml/2006/table">
            <a:tbl>
              <a:tblPr/>
              <a:tblGrid>
                <a:gridCol w="1709231"/>
                <a:gridCol w="1786923"/>
                <a:gridCol w="4361993"/>
              </a:tblGrid>
              <a:tr h="238127">
                <a:tc>
                  <a:txBody>
                    <a:bodyPr/>
                    <a:lstStyle/>
                    <a:p>
                      <a:pPr marL="0" marR="0" algn="l">
                        <a:spcBef>
                          <a:spcPts val="0"/>
                        </a:spcBef>
                        <a:spcAft>
                          <a:spcPts val="0"/>
                        </a:spcAft>
                      </a:pPr>
                      <a:r>
                        <a:rPr lang="en-US" sz="1400" dirty="0">
                          <a:latin typeface="Times New Roman"/>
                          <a:ea typeface="Times New Roman"/>
                          <a:cs typeface="Times New Roman"/>
                        </a:rPr>
                        <a:t>Model identity</a:t>
                      </a:r>
                      <a:endParaRPr lang="en-US" sz="18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400" dirty="0">
                          <a:latin typeface="Times New Roman"/>
                          <a:ea typeface="Times New Roman"/>
                          <a:cs typeface="Times New Roman"/>
                        </a:rPr>
                        <a:t>IPCC model identity</a:t>
                      </a:r>
                      <a:endParaRPr lang="en-US" sz="18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400">
                          <a:latin typeface="Times New Roman"/>
                          <a:ea typeface="Times New Roman"/>
                          <a:cs typeface="Times New Roman"/>
                        </a:rPr>
                        <a:t>Available control and scenario runs </a:t>
                      </a:r>
                      <a:endParaRPr lang="en-US" sz="18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127">
                <a:tc>
                  <a:txBody>
                    <a:bodyPr/>
                    <a:lstStyle/>
                    <a:p>
                      <a:pPr marL="0" marR="0" algn="l">
                        <a:spcBef>
                          <a:spcPts val="0"/>
                        </a:spcBef>
                        <a:spcAft>
                          <a:spcPts val="0"/>
                        </a:spcAft>
                      </a:pPr>
                      <a:r>
                        <a:rPr lang="en-US" sz="1400">
                          <a:latin typeface="Times New Roman"/>
                          <a:ea typeface="Times New Roman"/>
                          <a:cs typeface="Times New Roman"/>
                        </a:rPr>
                        <a:t>AOM</a:t>
                      </a:r>
                      <a:endParaRPr lang="en-US" sz="18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l">
                        <a:spcBef>
                          <a:spcPts val="0"/>
                        </a:spcBef>
                        <a:spcAft>
                          <a:spcPts val="0"/>
                        </a:spcAft>
                      </a:pPr>
                      <a:r>
                        <a:rPr lang="en-US" sz="1400">
                          <a:latin typeface="Times New Roman"/>
                          <a:ea typeface="Times New Roman"/>
                          <a:cs typeface="Times New Roman"/>
                        </a:rPr>
                        <a:t>GISS-AOM</a:t>
                      </a:r>
                      <a:endParaRPr lang="en-US" sz="18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l">
                        <a:spcBef>
                          <a:spcPts val="0"/>
                        </a:spcBef>
                        <a:spcAft>
                          <a:spcPts val="0"/>
                        </a:spcAft>
                      </a:pPr>
                      <a:r>
                        <a:rPr lang="en-US" sz="1400">
                          <a:latin typeface="Times New Roman"/>
                          <a:ea typeface="Times New Roman"/>
                          <a:cs typeface="Times New Roman"/>
                        </a:rPr>
                        <a:t>Run1: Ctrl, A1B and B1</a:t>
                      </a:r>
                      <a:endParaRPr lang="en-US" sz="180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238127">
                <a:tc>
                  <a:txBody>
                    <a:bodyPr/>
                    <a:lstStyle/>
                    <a:p>
                      <a:pPr marL="0" marR="0" algn="l">
                        <a:spcBef>
                          <a:spcPts val="0"/>
                        </a:spcBef>
                        <a:spcAft>
                          <a:spcPts val="0"/>
                        </a:spcAft>
                      </a:pPr>
                      <a:r>
                        <a:rPr lang="en-US" sz="1400">
                          <a:latin typeface="Times New Roman"/>
                          <a:ea typeface="Times New Roman"/>
                          <a:cs typeface="Times New Roman"/>
                        </a:rPr>
                        <a:t>BCM2.0</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BCCR-BCM2.0</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Run1: Ctrl, A1B, B1 and A2</a:t>
                      </a:r>
                      <a:endParaRPr lang="en-US" sz="1800">
                        <a:latin typeface="Calibri"/>
                        <a:ea typeface="Calibri"/>
                        <a:cs typeface="Times New Roman"/>
                      </a:endParaRPr>
                    </a:p>
                  </a:txBody>
                  <a:tcPr marL="68580" marR="68580" marT="0" marB="0" anchor="ctr">
                    <a:lnL>
                      <a:noFill/>
                    </a:lnL>
                    <a:lnR>
                      <a:noFill/>
                    </a:lnR>
                    <a:lnT>
                      <a:noFill/>
                    </a:lnT>
                    <a:lnB>
                      <a:noFill/>
                    </a:lnB>
                  </a:tcPr>
                </a:tc>
              </a:tr>
              <a:tr h="238127">
                <a:tc>
                  <a:txBody>
                    <a:bodyPr/>
                    <a:lstStyle/>
                    <a:p>
                      <a:pPr marL="0" marR="0" algn="l">
                        <a:spcBef>
                          <a:spcPts val="0"/>
                        </a:spcBef>
                        <a:spcAft>
                          <a:spcPts val="0"/>
                        </a:spcAft>
                      </a:pPr>
                      <a:r>
                        <a:rPr lang="en-US" sz="1400">
                          <a:latin typeface="Times New Roman"/>
                          <a:ea typeface="Times New Roman"/>
                          <a:cs typeface="Times New Roman"/>
                        </a:rPr>
                        <a:t>CGCM3.1(T47)</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CGCM3.1(T47)</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Run1, Run2, Run3: Ctrl, A1B, B1 and A2</a:t>
                      </a:r>
                      <a:endParaRPr lang="en-US" sz="1800">
                        <a:latin typeface="Calibri"/>
                        <a:ea typeface="Calibri"/>
                        <a:cs typeface="Times New Roman"/>
                      </a:endParaRPr>
                    </a:p>
                  </a:txBody>
                  <a:tcPr marL="68580" marR="68580" marT="0" marB="0" anchor="ctr">
                    <a:lnL>
                      <a:noFill/>
                    </a:lnL>
                    <a:lnR>
                      <a:noFill/>
                    </a:lnR>
                    <a:lnT>
                      <a:noFill/>
                    </a:lnT>
                    <a:lnB>
                      <a:noFill/>
                    </a:lnB>
                  </a:tcPr>
                </a:tc>
              </a:tr>
              <a:tr h="238127">
                <a:tc>
                  <a:txBody>
                    <a:bodyPr/>
                    <a:lstStyle/>
                    <a:p>
                      <a:pPr marL="0" marR="0" algn="l">
                        <a:spcBef>
                          <a:spcPts val="0"/>
                        </a:spcBef>
                        <a:spcAft>
                          <a:spcPts val="0"/>
                        </a:spcAft>
                      </a:pPr>
                      <a:r>
                        <a:rPr lang="en-US" sz="1400">
                          <a:latin typeface="Times New Roman"/>
                          <a:ea typeface="Times New Roman"/>
                          <a:cs typeface="Times New Roman"/>
                        </a:rPr>
                        <a:t>CGCM3.1(T63)</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CGCM3.1(T63)</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Run1: Ctrl, A1B and B1</a:t>
                      </a:r>
                      <a:endParaRPr lang="en-US" sz="1800">
                        <a:latin typeface="Calibri"/>
                        <a:ea typeface="Calibri"/>
                        <a:cs typeface="Times New Roman"/>
                      </a:endParaRPr>
                    </a:p>
                  </a:txBody>
                  <a:tcPr marL="68580" marR="68580" marT="0" marB="0" anchor="ctr">
                    <a:lnL>
                      <a:noFill/>
                    </a:lnL>
                    <a:lnR>
                      <a:noFill/>
                    </a:lnR>
                    <a:lnT>
                      <a:noFill/>
                    </a:lnT>
                    <a:lnB>
                      <a:noFill/>
                    </a:lnB>
                  </a:tcPr>
                </a:tc>
              </a:tr>
              <a:tr h="238127">
                <a:tc>
                  <a:txBody>
                    <a:bodyPr/>
                    <a:lstStyle/>
                    <a:p>
                      <a:pPr marL="0" marR="0" algn="l">
                        <a:spcBef>
                          <a:spcPts val="0"/>
                        </a:spcBef>
                        <a:spcAft>
                          <a:spcPts val="0"/>
                        </a:spcAft>
                      </a:pPr>
                      <a:r>
                        <a:rPr lang="en-US" sz="1400">
                          <a:latin typeface="Times New Roman"/>
                          <a:ea typeface="Times New Roman"/>
                          <a:cs typeface="Times New Roman"/>
                        </a:rPr>
                        <a:t>CM2.0</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GFDL-CM2.0</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Run1: Ctrl, A1B, B1 and A2</a:t>
                      </a:r>
                      <a:endParaRPr lang="en-US" sz="1800">
                        <a:latin typeface="Calibri"/>
                        <a:ea typeface="Calibri"/>
                        <a:cs typeface="Times New Roman"/>
                      </a:endParaRPr>
                    </a:p>
                  </a:txBody>
                  <a:tcPr marL="68580" marR="68580" marT="0" marB="0" anchor="ctr">
                    <a:lnL>
                      <a:noFill/>
                    </a:lnL>
                    <a:lnR>
                      <a:noFill/>
                    </a:lnR>
                    <a:lnT>
                      <a:noFill/>
                    </a:lnT>
                    <a:lnB>
                      <a:noFill/>
                    </a:lnB>
                  </a:tcPr>
                </a:tc>
              </a:tr>
              <a:tr h="238127">
                <a:tc>
                  <a:txBody>
                    <a:bodyPr/>
                    <a:lstStyle/>
                    <a:p>
                      <a:pPr marL="0" marR="0" algn="l">
                        <a:spcBef>
                          <a:spcPts val="0"/>
                        </a:spcBef>
                        <a:spcAft>
                          <a:spcPts val="0"/>
                        </a:spcAft>
                      </a:pPr>
                      <a:r>
                        <a:rPr lang="en-US" sz="1400">
                          <a:latin typeface="Times New Roman"/>
                          <a:ea typeface="Times New Roman"/>
                          <a:cs typeface="Times New Roman"/>
                        </a:rPr>
                        <a:t>CM2.1</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GFDL-CM2.1</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Run1: Ctrl, A1B, B1 and A2</a:t>
                      </a:r>
                      <a:endParaRPr lang="en-US" sz="1800">
                        <a:latin typeface="Calibri"/>
                        <a:ea typeface="Calibri"/>
                        <a:cs typeface="Times New Roman"/>
                      </a:endParaRPr>
                    </a:p>
                  </a:txBody>
                  <a:tcPr marL="68580" marR="68580" marT="0" marB="0" anchor="ctr">
                    <a:lnL>
                      <a:noFill/>
                    </a:lnL>
                    <a:lnR>
                      <a:noFill/>
                    </a:lnR>
                    <a:lnT>
                      <a:noFill/>
                    </a:lnT>
                    <a:lnB>
                      <a:noFill/>
                    </a:lnB>
                  </a:tcPr>
                </a:tc>
              </a:tr>
              <a:tr h="238127">
                <a:tc>
                  <a:txBody>
                    <a:bodyPr/>
                    <a:lstStyle/>
                    <a:p>
                      <a:pPr marL="0" marR="0" algn="l">
                        <a:spcBef>
                          <a:spcPts val="0"/>
                        </a:spcBef>
                        <a:spcAft>
                          <a:spcPts val="0"/>
                        </a:spcAft>
                      </a:pPr>
                      <a:r>
                        <a:rPr lang="en-US" sz="1400">
                          <a:latin typeface="Times New Roman"/>
                          <a:ea typeface="Times New Roman"/>
                          <a:cs typeface="Times New Roman"/>
                        </a:rPr>
                        <a:t>CM3.0</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INM-CM3.0</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Run1: Ctrl, A1B, B1 and A2</a:t>
                      </a:r>
                      <a:endParaRPr lang="en-US" sz="1800">
                        <a:latin typeface="Calibri"/>
                        <a:ea typeface="Calibri"/>
                        <a:cs typeface="Times New Roman"/>
                      </a:endParaRPr>
                    </a:p>
                  </a:txBody>
                  <a:tcPr marL="68580" marR="68580" marT="0" marB="0" anchor="ctr">
                    <a:lnL>
                      <a:noFill/>
                    </a:lnL>
                    <a:lnR>
                      <a:noFill/>
                    </a:lnR>
                    <a:lnT>
                      <a:noFill/>
                    </a:lnT>
                    <a:lnB>
                      <a:noFill/>
                    </a:lnB>
                  </a:tcPr>
                </a:tc>
              </a:tr>
              <a:tr h="238127">
                <a:tc>
                  <a:txBody>
                    <a:bodyPr/>
                    <a:lstStyle/>
                    <a:p>
                      <a:pPr marL="0" marR="0" algn="l">
                        <a:spcBef>
                          <a:spcPts val="0"/>
                        </a:spcBef>
                        <a:spcAft>
                          <a:spcPts val="0"/>
                        </a:spcAft>
                      </a:pPr>
                      <a:r>
                        <a:rPr lang="en-US" sz="1400">
                          <a:latin typeface="Times New Roman"/>
                          <a:ea typeface="Times New Roman"/>
                          <a:cs typeface="Times New Roman"/>
                        </a:rPr>
                        <a:t>ECHAM4</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MPI- ECHAM4-OM</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Run1: Ctrl, A1B and A2</a:t>
                      </a:r>
                      <a:endParaRPr lang="en-US" sz="1800">
                        <a:latin typeface="Calibri"/>
                        <a:ea typeface="Calibri"/>
                        <a:cs typeface="Times New Roman"/>
                      </a:endParaRPr>
                    </a:p>
                  </a:txBody>
                  <a:tcPr marL="68580" marR="68580" marT="0" marB="0" anchor="ctr">
                    <a:lnL>
                      <a:noFill/>
                    </a:lnL>
                    <a:lnR>
                      <a:noFill/>
                    </a:lnR>
                    <a:lnT>
                      <a:noFill/>
                    </a:lnT>
                    <a:lnB>
                      <a:noFill/>
                    </a:lnB>
                  </a:tcPr>
                </a:tc>
              </a:tr>
              <a:tr h="238127">
                <a:tc>
                  <a:txBody>
                    <a:bodyPr/>
                    <a:lstStyle/>
                    <a:p>
                      <a:pPr marL="0" marR="0" algn="l">
                        <a:spcBef>
                          <a:spcPts val="0"/>
                        </a:spcBef>
                        <a:spcAft>
                          <a:spcPts val="0"/>
                        </a:spcAft>
                      </a:pPr>
                      <a:r>
                        <a:rPr lang="en-US" sz="1400">
                          <a:latin typeface="Times New Roman"/>
                          <a:ea typeface="Times New Roman"/>
                          <a:cs typeface="Times New Roman"/>
                        </a:rPr>
                        <a:t>ECHAM5</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ECHAM5/MPI-OM</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Run1: Ctrl, B1 and A2, Run4: Ctrl,</a:t>
                      </a:r>
                      <a:endParaRPr lang="en-US" sz="1800">
                        <a:latin typeface="Calibri"/>
                        <a:ea typeface="Calibri"/>
                        <a:cs typeface="Times New Roman"/>
                      </a:endParaRPr>
                    </a:p>
                  </a:txBody>
                  <a:tcPr marL="68580" marR="68580" marT="0" marB="0" anchor="ctr">
                    <a:lnL>
                      <a:noFill/>
                    </a:lnL>
                    <a:lnR>
                      <a:noFill/>
                    </a:lnR>
                    <a:lnT>
                      <a:noFill/>
                    </a:lnT>
                    <a:lnB>
                      <a:noFill/>
                    </a:lnB>
                  </a:tcPr>
                </a:tc>
              </a:tr>
              <a:tr h="238127">
                <a:tc>
                  <a:txBody>
                    <a:bodyPr/>
                    <a:lstStyle/>
                    <a:p>
                      <a:pPr marL="0" marR="0" algn="l">
                        <a:spcBef>
                          <a:spcPts val="0"/>
                        </a:spcBef>
                        <a:spcAft>
                          <a:spcPts val="0"/>
                        </a:spcAft>
                      </a:pPr>
                      <a:r>
                        <a:rPr lang="en-US" sz="1400">
                          <a:latin typeface="Times New Roman"/>
                          <a:ea typeface="Times New Roman"/>
                          <a:cs typeface="Times New Roman"/>
                        </a:rPr>
                        <a:t>ECHO-G</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ECHO-G</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Run1: Ctrl, B1 and A2; Run2, Run3: Ctrl, A1B, B1 and A2</a:t>
                      </a:r>
                      <a:endParaRPr lang="en-US" sz="1800">
                        <a:latin typeface="Calibri"/>
                        <a:ea typeface="Calibri"/>
                        <a:cs typeface="Times New Roman"/>
                      </a:endParaRPr>
                    </a:p>
                  </a:txBody>
                  <a:tcPr marL="68580" marR="68580" marT="0" marB="0" anchor="ctr">
                    <a:lnL>
                      <a:noFill/>
                    </a:lnL>
                    <a:lnR>
                      <a:noFill/>
                    </a:lnR>
                    <a:lnT>
                      <a:noFill/>
                    </a:lnT>
                    <a:lnB>
                      <a:noFill/>
                    </a:lnB>
                  </a:tcPr>
                </a:tc>
              </a:tr>
              <a:tr h="238127">
                <a:tc>
                  <a:txBody>
                    <a:bodyPr/>
                    <a:lstStyle/>
                    <a:p>
                      <a:pPr marL="0" marR="0" algn="l">
                        <a:spcBef>
                          <a:spcPts val="0"/>
                        </a:spcBef>
                        <a:spcAft>
                          <a:spcPts val="0"/>
                        </a:spcAft>
                      </a:pPr>
                      <a:r>
                        <a:rPr lang="en-US" sz="1400">
                          <a:latin typeface="Times New Roman"/>
                          <a:ea typeface="Times New Roman"/>
                          <a:cs typeface="Times New Roman"/>
                        </a:rPr>
                        <a:t>MIROC3.2(hires)</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MIROC3.2(hires)</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Run1: Ctrl, A1B, B1 and A2</a:t>
                      </a:r>
                      <a:endParaRPr lang="en-US" sz="1800">
                        <a:latin typeface="Calibri"/>
                        <a:ea typeface="Calibri"/>
                        <a:cs typeface="Times New Roman"/>
                      </a:endParaRPr>
                    </a:p>
                  </a:txBody>
                  <a:tcPr marL="68580" marR="68580" marT="0" marB="0" anchor="ctr">
                    <a:lnL>
                      <a:noFill/>
                    </a:lnL>
                    <a:lnR>
                      <a:noFill/>
                    </a:lnR>
                    <a:lnT>
                      <a:noFill/>
                    </a:lnT>
                    <a:lnB>
                      <a:noFill/>
                    </a:lnB>
                  </a:tcPr>
                </a:tc>
              </a:tr>
              <a:tr h="238127">
                <a:tc>
                  <a:txBody>
                    <a:bodyPr/>
                    <a:lstStyle/>
                    <a:p>
                      <a:pPr marL="0" marR="0" algn="l">
                        <a:spcBef>
                          <a:spcPts val="0"/>
                        </a:spcBef>
                        <a:spcAft>
                          <a:spcPts val="0"/>
                        </a:spcAft>
                      </a:pPr>
                      <a:r>
                        <a:rPr lang="en-US" sz="1400">
                          <a:latin typeface="Times New Roman"/>
                          <a:ea typeface="Times New Roman"/>
                          <a:cs typeface="Times New Roman"/>
                        </a:rPr>
                        <a:t>MIROC3.2(medres)</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MIROC3.2(medres)</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dirty="0">
                          <a:latin typeface="Times New Roman"/>
                          <a:ea typeface="Times New Roman"/>
                          <a:cs typeface="Times New Roman"/>
                        </a:rPr>
                        <a:t>Run1: Ctrl, B1; Run2: Ctrl, A1B, B1 and A2</a:t>
                      </a:r>
                      <a:endParaRPr lang="en-US" sz="1800" dirty="0">
                        <a:latin typeface="Calibri"/>
                        <a:ea typeface="Calibri"/>
                        <a:cs typeface="Times New Roman"/>
                      </a:endParaRPr>
                    </a:p>
                  </a:txBody>
                  <a:tcPr marL="68580" marR="68580" marT="0" marB="0" anchor="ctr">
                    <a:lnL>
                      <a:noFill/>
                    </a:lnL>
                    <a:lnR>
                      <a:noFill/>
                    </a:lnR>
                    <a:lnT>
                      <a:noFill/>
                    </a:lnT>
                    <a:lnB>
                      <a:noFill/>
                    </a:lnB>
                  </a:tcPr>
                </a:tc>
              </a:tr>
              <a:tr h="238127">
                <a:tc>
                  <a:txBody>
                    <a:bodyPr/>
                    <a:lstStyle/>
                    <a:p>
                      <a:pPr marL="0" marR="0" algn="l">
                        <a:spcBef>
                          <a:spcPts val="0"/>
                        </a:spcBef>
                        <a:spcAft>
                          <a:spcPts val="0"/>
                        </a:spcAft>
                      </a:pPr>
                      <a:r>
                        <a:rPr lang="en-US" sz="1400">
                          <a:latin typeface="Times New Roman"/>
                          <a:ea typeface="Times New Roman"/>
                          <a:cs typeface="Times New Roman"/>
                        </a:rPr>
                        <a:t>MK3.0</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CSIRO-MK3.0</a:t>
                      </a:r>
                      <a:endParaRPr lang="en-US" sz="18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a:latin typeface="Times New Roman"/>
                          <a:ea typeface="Times New Roman"/>
                          <a:cs typeface="Times New Roman"/>
                        </a:rPr>
                        <a:t>Run1: Ctrl, A1B, B1 and A2</a:t>
                      </a:r>
                      <a:endParaRPr lang="en-US" sz="1800">
                        <a:latin typeface="Calibri"/>
                        <a:ea typeface="Calibri"/>
                        <a:cs typeface="Times New Roman"/>
                      </a:endParaRPr>
                    </a:p>
                  </a:txBody>
                  <a:tcPr marL="68580" marR="68580" marT="0" marB="0" anchor="ctr">
                    <a:lnL>
                      <a:noFill/>
                    </a:lnL>
                    <a:lnR>
                      <a:noFill/>
                    </a:lnR>
                    <a:lnT>
                      <a:noFill/>
                    </a:lnT>
                    <a:lnB>
                      <a:noFill/>
                    </a:lnB>
                  </a:tcPr>
                </a:tc>
              </a:tr>
              <a:tr h="238127">
                <a:tc>
                  <a:txBody>
                    <a:bodyPr/>
                    <a:lstStyle/>
                    <a:p>
                      <a:pPr marL="0" marR="0" algn="l">
                        <a:spcBef>
                          <a:spcPts val="0"/>
                        </a:spcBef>
                        <a:spcAft>
                          <a:spcPts val="0"/>
                        </a:spcAft>
                      </a:pPr>
                      <a:r>
                        <a:rPr lang="en-US" sz="1400" dirty="0">
                          <a:latin typeface="Times New Roman"/>
                          <a:ea typeface="Times New Roman"/>
                          <a:cs typeface="Times New Roman"/>
                        </a:rPr>
                        <a:t>MK3.5</a:t>
                      </a:r>
                      <a:endParaRPr lang="en-US" sz="1800" dirty="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400">
                          <a:latin typeface="Times New Roman"/>
                          <a:ea typeface="Times New Roman"/>
                          <a:cs typeface="Times New Roman"/>
                        </a:rPr>
                        <a:t>CSIRO-MK3.5a</a:t>
                      </a:r>
                      <a:endParaRPr lang="en-US" sz="180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400" dirty="0">
                          <a:latin typeface="Times New Roman"/>
                          <a:ea typeface="Times New Roman"/>
                          <a:cs typeface="Times New Roman"/>
                        </a:rPr>
                        <a:t>Run1: Ctrl, A1B, B1 and A2</a:t>
                      </a:r>
                      <a:endParaRPr lang="en-US" sz="1800" dirty="0">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12" name="Pentagon 11">
            <a:hlinkClick r:id="rId4" action="ppaction://hlinksldjump"/>
          </p:cNvPr>
          <p:cNvSpPr/>
          <p:nvPr/>
        </p:nvSpPr>
        <p:spPr>
          <a:xfrm>
            <a:off x="8231058" y="301160"/>
            <a:ext cx="642942" cy="270319"/>
          </a:xfrm>
          <a:prstGeom prst="homePlate">
            <a:avLst/>
          </a:prstGeom>
          <a:solidFill>
            <a:srgbClr val="116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12"/>
          <p:cNvGraphicFramePr>
            <a:graphicFrameLocks noGrp="1"/>
          </p:cNvGraphicFramePr>
          <p:nvPr/>
        </p:nvGraphicFramePr>
        <p:xfrm>
          <a:off x="1071538" y="4403629"/>
          <a:ext cx="7858147" cy="1511944"/>
        </p:xfrm>
        <a:graphic>
          <a:graphicData uri="http://schemas.openxmlformats.org/drawingml/2006/table">
            <a:tbl>
              <a:tblPr/>
              <a:tblGrid>
                <a:gridCol w="1709231"/>
                <a:gridCol w="1786923"/>
                <a:gridCol w="4361993"/>
              </a:tblGrid>
              <a:tr h="215992">
                <a:tc>
                  <a:txBody>
                    <a:bodyPr/>
                    <a:lstStyle/>
                    <a:p>
                      <a:pPr marL="0" marR="0" algn="l">
                        <a:spcBef>
                          <a:spcPts val="0"/>
                        </a:spcBef>
                        <a:spcAft>
                          <a:spcPts val="0"/>
                        </a:spcAft>
                      </a:pPr>
                      <a:r>
                        <a:rPr lang="en-US" sz="1400" dirty="0" smtClean="0">
                          <a:latin typeface="Times New Roman"/>
                          <a:ea typeface="Times New Roman"/>
                          <a:cs typeface="Times New Roman"/>
                        </a:rPr>
                        <a:t>BNU</a:t>
                      </a:r>
                      <a:endParaRPr lang="en-US" sz="1800"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l">
                        <a:spcBef>
                          <a:spcPts val="0"/>
                        </a:spcBef>
                        <a:spcAft>
                          <a:spcPts val="0"/>
                        </a:spcAft>
                      </a:pPr>
                      <a:r>
                        <a:rPr lang="en-US" sz="1400" dirty="0" smtClean="0">
                          <a:latin typeface="Times New Roman"/>
                          <a:ea typeface="Times New Roman"/>
                          <a:cs typeface="Times New Roman"/>
                        </a:rPr>
                        <a:t>BNU-ESM</a:t>
                      </a:r>
                      <a:endParaRPr lang="en-US" sz="1800"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l">
                        <a:spcBef>
                          <a:spcPts val="0"/>
                        </a:spcBef>
                        <a:spcAft>
                          <a:spcPts val="0"/>
                        </a:spcAft>
                      </a:pPr>
                      <a:r>
                        <a:rPr lang="en-US" sz="1400" dirty="0" smtClean="0">
                          <a:latin typeface="Times New Roman"/>
                          <a:ea typeface="Times New Roman"/>
                          <a:cs typeface="Times New Roman"/>
                        </a:rPr>
                        <a:t>Run1: His, rcp4.5 </a:t>
                      </a:r>
                      <a:r>
                        <a:rPr lang="en-US" sz="1400" dirty="0">
                          <a:latin typeface="Times New Roman"/>
                          <a:ea typeface="Times New Roman"/>
                          <a:cs typeface="Times New Roman"/>
                        </a:rPr>
                        <a:t>and </a:t>
                      </a:r>
                      <a:r>
                        <a:rPr lang="en-US" sz="1400" dirty="0" smtClean="0">
                          <a:latin typeface="Times New Roman"/>
                          <a:ea typeface="Times New Roman"/>
                          <a:cs typeface="Times New Roman"/>
                        </a:rPr>
                        <a:t>rcp8.5</a:t>
                      </a:r>
                      <a:endParaRPr lang="en-US" sz="1800"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215992">
                <a:tc>
                  <a:txBody>
                    <a:bodyPr/>
                    <a:lstStyle/>
                    <a:p>
                      <a:pPr marL="0" marR="0" algn="l">
                        <a:spcBef>
                          <a:spcPts val="0"/>
                        </a:spcBef>
                        <a:spcAft>
                          <a:spcPts val="0"/>
                        </a:spcAft>
                      </a:pPr>
                      <a:r>
                        <a:rPr lang="en-US" sz="1400" dirty="0" smtClean="0">
                          <a:latin typeface="Times New Roman"/>
                          <a:ea typeface="Calibri"/>
                          <a:cs typeface="Times New Roman"/>
                        </a:rPr>
                        <a:t>MK</a:t>
                      </a:r>
                      <a:r>
                        <a:rPr lang="en-US" sz="1400" baseline="0" dirty="0" smtClean="0">
                          <a:latin typeface="Times New Roman"/>
                          <a:ea typeface="Calibri"/>
                          <a:cs typeface="Times New Roman"/>
                        </a:rPr>
                        <a:t> 3.6</a:t>
                      </a:r>
                      <a:endParaRPr lang="en-US" sz="1800" dirty="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dirty="0" smtClean="0">
                          <a:latin typeface="Times New Roman"/>
                          <a:ea typeface="Times New Roman"/>
                          <a:cs typeface="Times New Roman"/>
                        </a:rPr>
                        <a:t>CSIRO-MK3.6</a:t>
                      </a:r>
                      <a:endParaRPr lang="en-US" sz="1800" dirty="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dirty="0" smtClean="0">
                          <a:latin typeface="Times New Roman"/>
                          <a:ea typeface="Times New Roman"/>
                          <a:cs typeface="Times New Roman"/>
                        </a:rPr>
                        <a:t>Run1-10: His, rcp4.5 and rcp6.0, Run10: rcp8.5</a:t>
                      </a:r>
                      <a:endParaRPr lang="en-US" sz="1800" dirty="0">
                        <a:latin typeface="Calibri"/>
                        <a:ea typeface="Calibri"/>
                        <a:cs typeface="Times New Roman"/>
                      </a:endParaRPr>
                    </a:p>
                  </a:txBody>
                  <a:tcPr marL="68580" marR="68580" marT="0" marB="0" anchor="ctr">
                    <a:lnL>
                      <a:noFill/>
                    </a:lnL>
                    <a:lnR>
                      <a:noFill/>
                    </a:lnR>
                    <a:lnT>
                      <a:noFill/>
                    </a:lnT>
                    <a:lnB>
                      <a:noFill/>
                    </a:lnB>
                  </a:tcPr>
                </a:tc>
              </a:tr>
              <a:tr h="215992">
                <a:tc>
                  <a:txBody>
                    <a:bodyPr/>
                    <a:lstStyle/>
                    <a:p>
                      <a:pPr marL="0" marR="0" algn="l">
                        <a:spcBef>
                          <a:spcPts val="0"/>
                        </a:spcBef>
                        <a:spcAft>
                          <a:spcPts val="0"/>
                        </a:spcAft>
                      </a:pPr>
                      <a:r>
                        <a:rPr lang="en-US" sz="1400" dirty="0" smtClean="0">
                          <a:latin typeface="Times New Roman"/>
                          <a:ea typeface="Times New Roman"/>
                          <a:cs typeface="Times New Roman"/>
                        </a:rPr>
                        <a:t>FG2</a:t>
                      </a:r>
                      <a:endParaRPr lang="en-US" sz="1800" dirty="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dirty="0" smtClean="0">
                          <a:latin typeface="Times New Roman"/>
                          <a:ea typeface="Times New Roman"/>
                          <a:cs typeface="Times New Roman"/>
                        </a:rPr>
                        <a:t>FGOALS-G2</a:t>
                      </a:r>
                      <a:endParaRPr lang="en-US" sz="1800" dirty="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dirty="0" smtClean="0">
                          <a:latin typeface="Times New Roman"/>
                          <a:ea typeface="Times New Roman"/>
                          <a:cs typeface="Times New Roman"/>
                        </a:rPr>
                        <a:t>Run1: His, rcp4.5 and rcp8.5</a:t>
                      </a:r>
                      <a:endParaRPr lang="en-US" sz="1800" dirty="0">
                        <a:latin typeface="Calibri"/>
                        <a:ea typeface="Calibri"/>
                        <a:cs typeface="Times New Roman"/>
                      </a:endParaRPr>
                    </a:p>
                  </a:txBody>
                  <a:tcPr marL="68580" marR="68580" marT="0" marB="0" anchor="ctr">
                    <a:lnL>
                      <a:noFill/>
                    </a:lnL>
                    <a:lnR>
                      <a:noFill/>
                    </a:lnR>
                    <a:lnT>
                      <a:noFill/>
                    </a:lnT>
                    <a:lnB>
                      <a:noFill/>
                    </a:lnB>
                  </a:tcPr>
                </a:tc>
              </a:tr>
              <a:tr h="215992">
                <a:tc>
                  <a:txBody>
                    <a:bodyPr/>
                    <a:lstStyle/>
                    <a:p>
                      <a:pPr marL="0" marR="0" algn="l">
                        <a:spcBef>
                          <a:spcPts val="0"/>
                        </a:spcBef>
                        <a:spcAft>
                          <a:spcPts val="0"/>
                        </a:spcAft>
                      </a:pPr>
                      <a:r>
                        <a:rPr lang="en-US" sz="1400" dirty="0" smtClean="0">
                          <a:latin typeface="Times New Roman"/>
                          <a:ea typeface="Times New Roman"/>
                          <a:cs typeface="Times New Roman"/>
                        </a:rPr>
                        <a:t>GFCM</a:t>
                      </a:r>
                      <a:endParaRPr lang="en-US" sz="1800" dirty="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dirty="0" smtClean="0">
                          <a:latin typeface="Times New Roman"/>
                          <a:ea typeface="Times New Roman"/>
                          <a:cs typeface="Times New Roman"/>
                        </a:rPr>
                        <a:t>GFDL-CM</a:t>
                      </a:r>
                      <a:endParaRPr lang="en-US" sz="1800" dirty="0">
                        <a:latin typeface="Calibri"/>
                        <a:ea typeface="Calibri"/>
                        <a:cs typeface="Times New Roman"/>
                      </a:endParaRPr>
                    </a:p>
                  </a:txBody>
                  <a:tcPr marL="68580" marR="68580" marT="0" marB="0" anchor="ctr">
                    <a:lnL>
                      <a:noFill/>
                    </a:lnL>
                    <a:lnR>
                      <a:noFill/>
                    </a:lnR>
                    <a:lnT>
                      <a:noFill/>
                    </a:lnT>
                    <a:lnB>
                      <a:noFill/>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latin typeface="Times New Roman"/>
                          <a:ea typeface="Times New Roman"/>
                          <a:cs typeface="Times New Roman"/>
                        </a:rPr>
                        <a:t>Run1: His, rcp4.5, rcp6.0 and rcp8.5, run3: His, rcp4.5</a:t>
                      </a:r>
                      <a:endParaRPr lang="en-US" sz="1800" dirty="0" smtClean="0">
                        <a:latin typeface="Calibri"/>
                        <a:ea typeface="Calibri"/>
                        <a:cs typeface="Times New Roman"/>
                      </a:endParaRPr>
                    </a:p>
                  </a:txBody>
                  <a:tcPr marL="68580" marR="68580" marT="0" marB="0" anchor="ctr">
                    <a:lnL>
                      <a:noFill/>
                    </a:lnL>
                    <a:lnR>
                      <a:noFill/>
                    </a:lnR>
                    <a:lnT>
                      <a:noFill/>
                    </a:lnT>
                    <a:lnB>
                      <a:noFill/>
                    </a:lnB>
                  </a:tcPr>
                </a:tc>
              </a:tr>
              <a:tr h="215992">
                <a:tc>
                  <a:txBody>
                    <a:bodyPr/>
                    <a:lstStyle/>
                    <a:p>
                      <a:pPr marL="0" marR="0" algn="l">
                        <a:spcBef>
                          <a:spcPts val="0"/>
                        </a:spcBef>
                        <a:spcAft>
                          <a:spcPts val="0"/>
                        </a:spcAft>
                      </a:pPr>
                      <a:r>
                        <a:rPr lang="en-US" sz="1400" dirty="0" smtClean="0">
                          <a:latin typeface="Times New Roman"/>
                          <a:ea typeface="Times New Roman"/>
                          <a:cs typeface="Times New Roman"/>
                        </a:rPr>
                        <a:t>GESM</a:t>
                      </a:r>
                      <a:endParaRPr lang="en-US" sz="1800" dirty="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dirty="0" smtClean="0">
                          <a:latin typeface="Times New Roman"/>
                          <a:ea typeface="Times New Roman"/>
                          <a:cs typeface="Times New Roman"/>
                        </a:rPr>
                        <a:t>GFDL-ESM-2G</a:t>
                      </a:r>
                      <a:endParaRPr lang="en-US" sz="1800" dirty="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dirty="0" smtClean="0">
                          <a:latin typeface="Times New Roman"/>
                          <a:ea typeface="Times New Roman"/>
                          <a:cs typeface="Times New Roman"/>
                        </a:rPr>
                        <a:t>Run1: His, rcp4.5 and rcp6.0</a:t>
                      </a:r>
                      <a:endParaRPr lang="en-US" sz="1800" dirty="0">
                        <a:latin typeface="Calibri"/>
                        <a:ea typeface="Calibri"/>
                        <a:cs typeface="Times New Roman"/>
                      </a:endParaRPr>
                    </a:p>
                  </a:txBody>
                  <a:tcPr marL="68580" marR="68580" marT="0" marB="0" anchor="ctr">
                    <a:lnL>
                      <a:noFill/>
                    </a:lnL>
                    <a:lnR>
                      <a:noFill/>
                    </a:lnR>
                    <a:lnT>
                      <a:noFill/>
                    </a:lnT>
                    <a:lnB>
                      <a:noFill/>
                    </a:lnB>
                  </a:tcPr>
                </a:tc>
              </a:tr>
              <a:tr h="215992">
                <a:tc>
                  <a:txBody>
                    <a:bodyPr/>
                    <a:lstStyle/>
                    <a:p>
                      <a:pPr marL="0" marR="0" algn="l">
                        <a:spcBef>
                          <a:spcPts val="0"/>
                        </a:spcBef>
                        <a:spcAft>
                          <a:spcPts val="0"/>
                        </a:spcAft>
                      </a:pPr>
                      <a:r>
                        <a:rPr lang="en-US" sz="1400" dirty="0" smtClean="0">
                          <a:latin typeface="Times New Roman"/>
                          <a:ea typeface="Times New Roman"/>
                          <a:cs typeface="Times New Roman"/>
                        </a:rPr>
                        <a:t>MLR</a:t>
                      </a:r>
                      <a:endParaRPr lang="en-US" sz="1800" dirty="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dirty="0" smtClean="0">
                          <a:latin typeface="Times New Roman"/>
                          <a:ea typeface="Times New Roman"/>
                          <a:cs typeface="Times New Roman"/>
                        </a:rPr>
                        <a:t>MP-ESM-LR</a:t>
                      </a:r>
                      <a:endParaRPr lang="en-US" sz="1800" dirty="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dirty="0" smtClean="0">
                          <a:latin typeface="Times New Roman"/>
                          <a:ea typeface="Times New Roman"/>
                          <a:cs typeface="Times New Roman"/>
                        </a:rPr>
                        <a:t>Run1: His, rcp4.5 and rcp8.5</a:t>
                      </a:r>
                      <a:endParaRPr lang="en-US" sz="1800" dirty="0">
                        <a:latin typeface="Calibri"/>
                        <a:ea typeface="Calibri"/>
                        <a:cs typeface="Times New Roman"/>
                      </a:endParaRPr>
                    </a:p>
                  </a:txBody>
                  <a:tcPr marL="68580" marR="68580" marT="0" marB="0" anchor="ctr">
                    <a:lnL>
                      <a:noFill/>
                    </a:lnL>
                    <a:lnR>
                      <a:noFill/>
                    </a:lnR>
                    <a:lnT>
                      <a:noFill/>
                    </a:lnT>
                    <a:lnB>
                      <a:noFill/>
                    </a:lnB>
                  </a:tcPr>
                </a:tc>
              </a:tr>
              <a:tr h="215992">
                <a:tc>
                  <a:txBody>
                    <a:bodyPr/>
                    <a:lstStyle/>
                    <a:p>
                      <a:pPr marL="0" marR="0" algn="l">
                        <a:spcBef>
                          <a:spcPts val="0"/>
                        </a:spcBef>
                        <a:spcAft>
                          <a:spcPts val="0"/>
                        </a:spcAft>
                      </a:pPr>
                      <a:r>
                        <a:rPr lang="en-US" sz="1400" u="none" dirty="0" smtClean="0">
                          <a:latin typeface="Times New Roman"/>
                          <a:ea typeface="Times New Roman"/>
                          <a:cs typeface="Times New Roman"/>
                        </a:rPr>
                        <a:t>MMR</a:t>
                      </a:r>
                      <a:endParaRPr lang="en-US" sz="1800" u="none" dirty="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u="none" dirty="0" smtClean="0">
                          <a:latin typeface="Times New Roman"/>
                          <a:ea typeface="Times New Roman"/>
                          <a:cs typeface="Times New Roman"/>
                        </a:rPr>
                        <a:t>MP-ESM-MR</a:t>
                      </a:r>
                      <a:endParaRPr lang="en-US" sz="1800" u="none" dirty="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l">
                        <a:spcBef>
                          <a:spcPts val="0"/>
                        </a:spcBef>
                        <a:spcAft>
                          <a:spcPts val="0"/>
                        </a:spcAft>
                      </a:pPr>
                      <a:r>
                        <a:rPr lang="en-US" sz="1400" u="none" dirty="0" smtClean="0">
                          <a:latin typeface="Times New Roman"/>
                          <a:ea typeface="Times New Roman"/>
                          <a:cs typeface="Times New Roman"/>
                        </a:rPr>
                        <a:t>Run1: His, rcp4.5 and rcp8.5</a:t>
                      </a:r>
                      <a:endParaRPr lang="en-US" sz="1800" u="none" dirty="0">
                        <a:latin typeface="Calibri"/>
                        <a:ea typeface="Calibri"/>
                        <a:cs typeface="Times New Roman"/>
                      </a:endParaRPr>
                    </a:p>
                  </a:txBody>
                  <a:tcPr marL="68580" marR="68580" marT="0" marB="0" anchor="ctr">
                    <a:lnL>
                      <a:noFill/>
                    </a:lnL>
                    <a:lnR>
                      <a:noFill/>
                    </a:lnR>
                    <a:lnT>
                      <a:noFill/>
                    </a:lnT>
                    <a:lnB>
                      <a:noFill/>
                    </a:lnB>
                  </a:tcPr>
                </a:tc>
              </a:tr>
            </a:tbl>
          </a:graphicData>
        </a:graphic>
      </p:graphicFrame>
      <p:cxnSp>
        <p:nvCxnSpPr>
          <p:cNvPr id="16" name="Straight Connector 15"/>
          <p:cNvCxnSpPr/>
          <p:nvPr/>
        </p:nvCxnSpPr>
        <p:spPr>
          <a:xfrm>
            <a:off x="1071538" y="5915573"/>
            <a:ext cx="7858147"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09166404"/>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30</a:t>
            </a:fld>
            <a:endParaRPr lang="nl-BE" sz="1100" dirty="0"/>
          </a:p>
        </p:txBody>
      </p:sp>
      <p:sp>
        <p:nvSpPr>
          <p:cNvPr id="9" name="TextBox 8"/>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Independence criteria</a:t>
            </a:r>
            <a:endParaRPr lang="en-US" sz="2400" b="1" dirty="0">
              <a:solidFill>
                <a:srgbClr val="00407A"/>
              </a:solidFill>
            </a:endParaRPr>
          </a:p>
        </p:txBody>
      </p:sp>
      <p:pic>
        <p:nvPicPr>
          <p:cNvPr id="27" name="Picture 26" descr="http://www.ari.org/App_Content/ahri/images/Statistics/canstockphoto7351376-landingpage.jpg"/>
          <p:cNvPicPr/>
          <p:nvPr/>
        </p:nvPicPr>
        <p:blipFill>
          <a:blip r:embed="rId2">
            <a:grayscl/>
            <a:lum contrast="12000"/>
          </a:blip>
          <a:stretch>
            <a:fillRect/>
          </a:stretch>
        </p:blipFill>
        <p:spPr bwMode="auto">
          <a:xfrm>
            <a:off x="-1" y="0"/>
            <a:ext cx="928663" cy="3619132"/>
          </a:xfrm>
          <a:prstGeom prst="rect">
            <a:avLst/>
          </a:prstGeom>
          <a:noFill/>
          <a:ln>
            <a:noFill/>
          </a:ln>
        </p:spPr>
      </p:pic>
      <p:pic>
        <p:nvPicPr>
          <p:cNvPr id="14" name="Picture 13" descr="http://www.rff.org/PublishingImages/Publications/Resources/Resources-170-Vajjhala-fig5Large.jpg"/>
          <p:cNvPicPr/>
          <p:nvPr/>
        </p:nvPicPr>
        <p:blipFill>
          <a:blip r:embed="rId3"/>
          <a:srcRect l="44767" t="51705" r="32946" b="19900"/>
          <a:stretch>
            <a:fillRect/>
          </a:stretch>
        </p:blipFill>
        <p:spPr bwMode="auto">
          <a:xfrm>
            <a:off x="-1" y="3929067"/>
            <a:ext cx="928663" cy="2406934"/>
          </a:xfrm>
          <a:prstGeom prst="rect">
            <a:avLst/>
          </a:prstGeom>
          <a:noFill/>
          <a:ln w="9525">
            <a:noFill/>
            <a:miter lim="800000"/>
            <a:headEnd/>
            <a:tailEnd/>
          </a:ln>
        </p:spPr>
      </p:pic>
      <p:sp>
        <p:nvSpPr>
          <p:cNvPr id="15" name="Rectangle 9"/>
          <p:cNvSpPr>
            <a:spLocks noChangeArrowheads="1"/>
          </p:cNvSpPr>
          <p:nvPr/>
        </p:nvSpPr>
        <p:spPr bwMode="auto">
          <a:xfrm>
            <a:off x="-19072" y="-25"/>
            <a:ext cx="947734"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8" name="Rectangle 7"/>
          <p:cNvSpPr/>
          <p:nvPr/>
        </p:nvSpPr>
        <p:spPr>
          <a:xfrm>
            <a:off x="1523999" y="1397675"/>
            <a:ext cx="7350001" cy="1569660"/>
          </a:xfrm>
          <a:prstGeom prst="rect">
            <a:avLst/>
          </a:prstGeom>
        </p:spPr>
        <p:txBody>
          <a:bodyPr wrap="square">
            <a:spAutoFit/>
          </a:bodyPr>
          <a:lstStyle/>
          <a:p>
            <a:pPr>
              <a:lnSpc>
                <a:spcPct val="150000"/>
              </a:lnSpc>
              <a:buFont typeface="Wingdings" pitchFamily="2" charset="2"/>
              <a:buChar char="ü"/>
            </a:pPr>
            <a:r>
              <a:rPr lang="en-GB" sz="1600" dirty="0" smtClean="0"/>
              <a:t>based on threshold values for (</a:t>
            </a:r>
            <a:r>
              <a:rPr lang="en-GB" sz="1600" dirty="0" err="1" smtClean="0"/>
              <a:t>Willems</a:t>
            </a:r>
            <a:r>
              <a:rPr lang="en-GB" sz="1600" dirty="0" smtClean="0"/>
              <a:t> 2009)</a:t>
            </a:r>
            <a:r>
              <a:rPr lang="en-GB" sz="1600" baseline="30000" dirty="0" smtClean="0"/>
              <a:t>1</a:t>
            </a:r>
            <a:r>
              <a:rPr lang="en-GB" sz="1600" dirty="0" smtClean="0"/>
              <a:t> :</a:t>
            </a:r>
          </a:p>
          <a:p>
            <a:pPr>
              <a:lnSpc>
                <a:spcPct val="150000"/>
              </a:lnSpc>
              <a:buFont typeface="Wingdings" pitchFamily="2" charset="2"/>
              <a:buChar char="q"/>
            </a:pPr>
            <a:r>
              <a:rPr lang="en-GB" sz="1600" dirty="0" smtClean="0"/>
              <a:t>   the time between two successive independent rainfall intensity peaks, </a:t>
            </a:r>
          </a:p>
          <a:p>
            <a:pPr>
              <a:lnSpc>
                <a:spcPct val="150000"/>
              </a:lnSpc>
              <a:buFont typeface="Wingdings" pitchFamily="2" charset="2"/>
              <a:buChar char="q"/>
            </a:pPr>
            <a:r>
              <a:rPr lang="en-GB" sz="1600" dirty="0" smtClean="0"/>
              <a:t>   the ratio of the min. rainfall intensity </a:t>
            </a:r>
            <a:r>
              <a:rPr lang="en-GB" sz="1600" dirty="0" err="1" smtClean="0"/>
              <a:t>btn</a:t>
            </a:r>
            <a:r>
              <a:rPr lang="en-GB" sz="1600" dirty="0" smtClean="0"/>
              <a:t> the two peaks over the peak value, </a:t>
            </a:r>
          </a:p>
          <a:p>
            <a:pPr>
              <a:lnSpc>
                <a:spcPct val="150000"/>
              </a:lnSpc>
              <a:buFont typeface="Wingdings" pitchFamily="2" charset="2"/>
              <a:buChar char="q"/>
            </a:pPr>
            <a:r>
              <a:rPr lang="en-GB" sz="1600" dirty="0" smtClean="0"/>
              <a:t>   the peak height</a:t>
            </a:r>
            <a:endParaRPr lang="en-US" sz="1600" dirty="0"/>
          </a:p>
        </p:txBody>
      </p:sp>
      <p:sp>
        <p:nvSpPr>
          <p:cNvPr id="44033" name="Rectangle 1"/>
          <p:cNvSpPr>
            <a:spLocks noChangeArrowheads="1"/>
          </p:cNvSpPr>
          <p:nvPr/>
        </p:nvSpPr>
        <p:spPr bwMode="auto">
          <a:xfrm>
            <a:off x="928662" y="5357826"/>
            <a:ext cx="8215337"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tabLst/>
            </a:pPr>
            <a:r>
              <a:rPr kumimoji="0" lang="en-GB" sz="12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1</a:t>
            </a:r>
            <a:r>
              <a:rPr kumimoji="0" lang="en-GB"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Willlems, P. (2009). A time series tool to support the multi-criteria performance evaluation of rainfall-runoff models. </a:t>
            </a:r>
            <a:r>
              <a:rPr kumimoji="0" lang="en-GB"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Environ.   </a:t>
            </a:r>
          </a:p>
          <a:p>
            <a:pPr marL="0" marR="0" lvl="0" indent="0" defTabSz="914400" rtl="0" eaLnBrk="1" fontAlgn="base" latinLnBrk="0" hangingPunct="1">
              <a:lnSpc>
                <a:spcPct val="100000"/>
              </a:lnSpc>
              <a:spcBef>
                <a:spcPct val="0"/>
              </a:spcBef>
              <a:spcAft>
                <a:spcPct val="0"/>
              </a:spcAft>
              <a:buClrTx/>
              <a:buSzTx/>
              <a:tabLst/>
            </a:pPr>
            <a:r>
              <a:rPr lang="en-GB" sz="1200" i="1" dirty="0" smtClean="0">
                <a:latin typeface="Times New Roman" pitchFamily="18" charset="0"/>
                <a:ea typeface="Calibri" pitchFamily="34" charset="0"/>
                <a:cs typeface="Times New Roman" pitchFamily="18" charset="0"/>
              </a:rPr>
              <a:t>   </a:t>
            </a:r>
            <a:r>
              <a:rPr kumimoji="0" lang="en-GB"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Model. </a:t>
            </a:r>
            <a:r>
              <a:rPr kumimoji="0" lang="en-GB" sz="12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Softw</a:t>
            </a:r>
            <a:r>
              <a:rPr kumimoji="0" lang="en-GB" sz="12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en-GB"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GB"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24</a:t>
            </a:r>
            <a:r>
              <a:rPr kumimoji="0" lang="en-GB"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311–321.</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Pentagon 9">
            <a:hlinkClick r:id="rId4" action="ppaction://hlinksldjump"/>
          </p:cNvPr>
          <p:cNvSpPr/>
          <p:nvPr/>
        </p:nvSpPr>
        <p:spPr>
          <a:xfrm>
            <a:off x="8231058" y="676779"/>
            <a:ext cx="642942" cy="270319"/>
          </a:xfrm>
          <a:prstGeom prst="homePlate">
            <a:avLst/>
          </a:prstGeom>
          <a:solidFill>
            <a:srgbClr val="116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428728" y="-24"/>
            <a:ext cx="7715272" cy="26146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7030A0"/>
                </a:solidFill>
                <a:latin typeface="Century Gothic" pitchFamily="34" charset="0"/>
              </a:rPr>
              <a:t>3</a:t>
            </a:r>
            <a:r>
              <a:rPr lang="en-US" baseline="30000" dirty="0" smtClean="0">
                <a:solidFill>
                  <a:srgbClr val="7030A0"/>
                </a:solidFill>
                <a:latin typeface="Century Gothic" pitchFamily="34" charset="0"/>
              </a:rPr>
              <a:t>rd</a:t>
            </a:r>
            <a:r>
              <a:rPr lang="en-US" dirty="0" smtClean="0">
                <a:solidFill>
                  <a:srgbClr val="7030A0"/>
                </a:solidFill>
                <a:latin typeface="Century Gothic" pitchFamily="34" charset="0"/>
              </a:rPr>
              <a:t> International Conference on Earth Science and Climate Change </a:t>
            </a:r>
            <a:endParaRPr lang="en-US" dirty="0">
              <a:solidFill>
                <a:srgbClr val="7030A0"/>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31</a:t>
            </a:fld>
            <a:endParaRPr lang="nl-BE" sz="1100" dirty="0"/>
          </a:p>
        </p:txBody>
      </p:sp>
      <p:sp>
        <p:nvSpPr>
          <p:cNvPr id="9" name="TextBox 8"/>
          <p:cNvSpPr txBox="1"/>
          <p:nvPr/>
        </p:nvSpPr>
        <p:spPr>
          <a:xfrm>
            <a:off x="1524000" y="571480"/>
            <a:ext cx="7350001" cy="442674"/>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000" b="1" dirty="0" smtClean="0">
                <a:solidFill>
                  <a:srgbClr val="00407A"/>
                </a:solidFill>
              </a:rPr>
              <a:t>Combining e.g. sampling </a:t>
            </a:r>
            <a:r>
              <a:rPr lang="en-US" sz="2000" b="1" dirty="0" err="1" smtClean="0">
                <a:solidFill>
                  <a:srgbClr val="00407A"/>
                </a:solidFill>
              </a:rPr>
              <a:t>unc</a:t>
            </a:r>
            <a:r>
              <a:rPr lang="en-US" sz="2000" b="1" dirty="0" smtClean="0">
                <a:solidFill>
                  <a:srgbClr val="00407A"/>
                </a:solidFill>
              </a:rPr>
              <a:t>. &amp; inter-GCM diff.</a:t>
            </a:r>
            <a:endParaRPr lang="en-US" sz="2000" b="1" dirty="0">
              <a:solidFill>
                <a:srgbClr val="00407A"/>
              </a:solidFill>
            </a:endParaRPr>
          </a:p>
        </p:txBody>
      </p:sp>
      <p:pic>
        <p:nvPicPr>
          <p:cNvPr id="27" name="Picture 26" descr="http://www.ari.org/App_Content/ahri/images/Statistics/canstockphoto7351376-landingpage.jpg"/>
          <p:cNvPicPr/>
          <p:nvPr/>
        </p:nvPicPr>
        <p:blipFill>
          <a:blip r:embed="rId2">
            <a:grayscl/>
            <a:lum contrast="12000"/>
          </a:blip>
          <a:stretch>
            <a:fillRect/>
          </a:stretch>
        </p:blipFill>
        <p:spPr bwMode="auto">
          <a:xfrm>
            <a:off x="-1" y="0"/>
            <a:ext cx="928663" cy="3619132"/>
          </a:xfrm>
          <a:prstGeom prst="rect">
            <a:avLst/>
          </a:prstGeom>
          <a:noFill/>
          <a:ln>
            <a:noFill/>
          </a:ln>
        </p:spPr>
      </p:pic>
      <p:pic>
        <p:nvPicPr>
          <p:cNvPr id="14" name="Picture 13" descr="http://www.rff.org/PublishingImages/Publications/Resources/Resources-170-Vajjhala-fig5Large.jpg"/>
          <p:cNvPicPr/>
          <p:nvPr/>
        </p:nvPicPr>
        <p:blipFill>
          <a:blip r:embed="rId3"/>
          <a:srcRect l="44767" t="51705" r="32946" b="19900"/>
          <a:stretch>
            <a:fillRect/>
          </a:stretch>
        </p:blipFill>
        <p:spPr bwMode="auto">
          <a:xfrm>
            <a:off x="-1" y="3929067"/>
            <a:ext cx="928663" cy="2406934"/>
          </a:xfrm>
          <a:prstGeom prst="rect">
            <a:avLst/>
          </a:prstGeom>
          <a:noFill/>
          <a:ln w="9525">
            <a:noFill/>
            <a:miter lim="800000"/>
            <a:headEnd/>
            <a:tailEnd/>
          </a:ln>
        </p:spPr>
      </p:pic>
      <p:sp>
        <p:nvSpPr>
          <p:cNvPr id="15" name="Rectangle 9"/>
          <p:cNvSpPr>
            <a:spLocks noChangeArrowheads="1"/>
          </p:cNvSpPr>
          <p:nvPr/>
        </p:nvSpPr>
        <p:spPr bwMode="auto">
          <a:xfrm>
            <a:off x="-19072" y="-25"/>
            <a:ext cx="947734" cy="64008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8" name="Rectangle 7"/>
          <p:cNvSpPr/>
          <p:nvPr/>
        </p:nvSpPr>
        <p:spPr>
          <a:xfrm>
            <a:off x="1524000" y="1137796"/>
            <a:ext cx="7350001" cy="5262979"/>
          </a:xfrm>
          <a:prstGeom prst="rect">
            <a:avLst/>
          </a:prstGeom>
        </p:spPr>
        <p:txBody>
          <a:bodyPr wrap="square">
            <a:spAutoFit/>
          </a:bodyPr>
          <a:lstStyle/>
          <a:p>
            <a:pPr>
              <a:lnSpc>
                <a:spcPct val="150000"/>
              </a:lnSpc>
              <a:buFont typeface="Wingdings" pitchFamily="2" charset="2"/>
              <a:buChar char="ü"/>
            </a:pPr>
            <a:r>
              <a:rPr lang="en-GB" sz="1600" dirty="0" smtClean="0"/>
              <a:t>Station 1:</a:t>
            </a:r>
          </a:p>
          <a:p>
            <a:pPr>
              <a:lnSpc>
                <a:spcPct val="150000"/>
              </a:lnSpc>
            </a:pPr>
            <a:r>
              <a:rPr lang="en-GB" sz="1600" dirty="0" smtClean="0"/>
              <a:t>  Statistical uncertainty:    </a:t>
            </a:r>
          </a:p>
          <a:p>
            <a:pPr>
              <a:lnSpc>
                <a:spcPct val="150000"/>
              </a:lnSpc>
            </a:pPr>
            <a:r>
              <a:rPr lang="en-GB" sz="1600" dirty="0" smtClean="0"/>
              <a:t>		upper limit:              80 mm/day</a:t>
            </a:r>
          </a:p>
          <a:p>
            <a:pPr>
              <a:lnSpc>
                <a:spcPct val="150000"/>
              </a:lnSpc>
            </a:pPr>
            <a:r>
              <a:rPr lang="en-GB" sz="1600" dirty="0" smtClean="0"/>
              <a:t>		Estimated :              76 mm/day</a:t>
            </a:r>
          </a:p>
          <a:p>
            <a:pPr>
              <a:lnSpc>
                <a:spcPct val="150000"/>
              </a:lnSpc>
            </a:pPr>
            <a:r>
              <a:rPr lang="en-GB" sz="1600" dirty="0" smtClean="0"/>
              <a:t>		Lower limit:              72 mm/day</a:t>
            </a:r>
          </a:p>
          <a:p>
            <a:pPr>
              <a:lnSpc>
                <a:spcPct val="150000"/>
              </a:lnSpc>
            </a:pPr>
            <a:r>
              <a:rPr lang="en-GB" sz="1600" dirty="0" smtClean="0"/>
              <a:t> Inter-GCM differences – Changes[%] in the 2090s-A2 –CMIP3:    </a:t>
            </a:r>
          </a:p>
          <a:p>
            <a:pPr>
              <a:lnSpc>
                <a:spcPct val="150000"/>
              </a:lnSpc>
            </a:pPr>
            <a:r>
              <a:rPr lang="en-GB" sz="1600" dirty="0" smtClean="0"/>
              <a:t>		Maximum:               42%</a:t>
            </a:r>
          </a:p>
          <a:p>
            <a:pPr>
              <a:lnSpc>
                <a:spcPct val="150000"/>
              </a:lnSpc>
            </a:pPr>
            <a:r>
              <a:rPr lang="en-GB" sz="1600" dirty="0" smtClean="0"/>
              <a:t>		Mean      :               30%</a:t>
            </a:r>
          </a:p>
          <a:p>
            <a:pPr>
              <a:lnSpc>
                <a:spcPct val="150000"/>
              </a:lnSpc>
            </a:pPr>
            <a:r>
              <a:rPr lang="en-GB" sz="1600" dirty="0" smtClean="0"/>
              <a:t>		Minimum:               19%</a:t>
            </a:r>
          </a:p>
          <a:p>
            <a:pPr>
              <a:lnSpc>
                <a:spcPct val="150000"/>
              </a:lnSpc>
            </a:pPr>
            <a:r>
              <a:rPr lang="en-GB" sz="1600" dirty="0" smtClean="0"/>
              <a:t>If choices for a design value of 78 mm/day and allowance of 40% (due to climate change) are made,</a:t>
            </a:r>
          </a:p>
          <a:p>
            <a:pPr>
              <a:lnSpc>
                <a:spcPct val="150000"/>
              </a:lnSpc>
            </a:pPr>
            <a:endParaRPr lang="en-GB" sz="1600" dirty="0" smtClean="0"/>
          </a:p>
          <a:p>
            <a:pPr>
              <a:lnSpc>
                <a:spcPct val="150000"/>
              </a:lnSpc>
            </a:pPr>
            <a:r>
              <a:rPr lang="en-GB" sz="1600" b="1" dirty="0" smtClean="0"/>
              <a:t>Final value =&gt;  78*(100+40%)/100 = 109.2 mm/day</a:t>
            </a:r>
          </a:p>
          <a:p>
            <a:pPr>
              <a:lnSpc>
                <a:spcPct val="150000"/>
              </a:lnSpc>
            </a:pPr>
            <a:endParaRPr lang="en-GB" sz="1600" dirty="0" smtClean="0"/>
          </a:p>
        </p:txBody>
      </p:sp>
      <p:sp>
        <p:nvSpPr>
          <p:cNvPr id="10" name="Pentagon 9">
            <a:hlinkClick r:id="rId4" action="ppaction://hlinksldjump"/>
          </p:cNvPr>
          <p:cNvSpPr/>
          <p:nvPr/>
        </p:nvSpPr>
        <p:spPr>
          <a:xfrm>
            <a:off x="8231058" y="676779"/>
            <a:ext cx="642942" cy="270319"/>
          </a:xfrm>
          <a:prstGeom prst="homePlate">
            <a:avLst/>
          </a:prstGeom>
          <a:solidFill>
            <a:srgbClr val="116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428728" y="-24"/>
            <a:ext cx="7715272" cy="26146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7030A0"/>
                </a:solidFill>
                <a:latin typeface="Century Gothic" pitchFamily="34" charset="0"/>
              </a:rPr>
              <a:t>3</a:t>
            </a:r>
            <a:r>
              <a:rPr lang="en-US" baseline="30000" dirty="0" smtClean="0">
                <a:solidFill>
                  <a:srgbClr val="7030A0"/>
                </a:solidFill>
                <a:latin typeface="Century Gothic" pitchFamily="34" charset="0"/>
              </a:rPr>
              <a:t>rd</a:t>
            </a:r>
            <a:r>
              <a:rPr lang="en-US" dirty="0" smtClean="0">
                <a:solidFill>
                  <a:srgbClr val="7030A0"/>
                </a:solidFill>
                <a:latin typeface="Century Gothic" pitchFamily="34" charset="0"/>
              </a:rPr>
              <a:t> International Conference on Earth Science and Climate Change </a:t>
            </a:r>
            <a:endParaRPr lang="en-US" dirty="0">
              <a:solidFill>
                <a:srgbClr val="7030A0"/>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5D8031-C8E5-48F8-A3B6-81643B27A3AF}" type="slidenum">
              <a:rPr lang="nl-BE" sz="1100" smtClean="0"/>
              <a:pPr/>
              <a:t>32</a:t>
            </a:fld>
            <a:endParaRPr lang="nl-BE" sz="1100" dirty="0"/>
          </a:p>
        </p:txBody>
      </p:sp>
      <p:pic>
        <p:nvPicPr>
          <p:cNvPr id="15" name="Picture 14" descr="http://www.isobudgets.com/wp-content/uploads/2013/09/uncertainty-ahead-sign.jpg"/>
          <p:cNvPicPr/>
          <p:nvPr/>
        </p:nvPicPr>
        <p:blipFill>
          <a:blip r:embed="rId2"/>
          <a:srcRect l="41810" r="7112"/>
          <a:stretch>
            <a:fillRect/>
          </a:stretch>
        </p:blipFill>
        <p:spPr bwMode="auto">
          <a:xfrm>
            <a:off x="0" y="-24"/>
            <a:ext cx="1447800" cy="2057400"/>
          </a:xfrm>
          <a:prstGeom prst="rect">
            <a:avLst/>
          </a:prstGeom>
          <a:noFill/>
        </p:spPr>
      </p:pic>
      <p:sp>
        <p:nvSpPr>
          <p:cNvPr id="19" name="Rectangle 8"/>
          <p:cNvSpPr>
            <a:spLocks noChangeArrowheads="1"/>
          </p:cNvSpPr>
          <p:nvPr/>
        </p:nvSpPr>
        <p:spPr bwMode="auto">
          <a:xfrm>
            <a:off x="1524000" y="1295400"/>
            <a:ext cx="7620000" cy="412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buFont typeface="Wingdings" pitchFamily="2" charset="2"/>
              <a:buChar char="à"/>
              <a:defRPr/>
            </a:pPr>
            <a:r>
              <a:rPr lang="en-GB" altLang="en-US" sz="1600" b="1" dirty="0" smtClean="0">
                <a:sym typeface="Wingdings" pitchFamily="2" charset="2"/>
              </a:rPr>
              <a:t>Uncertainty on extremes</a:t>
            </a:r>
            <a:r>
              <a:rPr lang="en-GB" altLang="en-US" sz="1600" dirty="0" smtClean="0">
                <a:sym typeface="Wingdings" pitchFamily="2" charset="2"/>
              </a:rPr>
              <a:t>– resampling  -  </a:t>
            </a:r>
            <a:r>
              <a:rPr lang="en-GB" altLang="en-US" sz="1600" dirty="0" err="1" smtClean="0">
                <a:sym typeface="Wingdings" pitchFamily="2" charset="2"/>
              </a:rPr>
              <a:t>Jackknife</a:t>
            </a:r>
            <a:r>
              <a:rPr lang="en-GB" altLang="en-US" sz="1600" dirty="0" smtClean="0">
                <a:sym typeface="Wingdings" pitchFamily="2" charset="2"/>
              </a:rPr>
              <a:t> – at </a:t>
            </a:r>
            <a:r>
              <a:rPr lang="en-US" altLang="en-US" sz="1600" dirty="0" smtClean="0">
                <a:sym typeface="Wingdings" pitchFamily="2" charset="2"/>
              </a:rPr>
              <a:t>5% </a:t>
            </a:r>
            <a:r>
              <a:rPr lang="en-US" altLang="en-US" sz="1600" dirty="0" err="1" smtClean="0">
                <a:sym typeface="Wingdings" pitchFamily="2" charset="2"/>
              </a:rPr>
              <a:t>lev</a:t>
            </a:r>
            <a:r>
              <a:rPr lang="en-US" altLang="en-US" sz="1600" dirty="0" smtClean="0">
                <a:sym typeface="Wingdings" pitchFamily="2" charset="2"/>
              </a:rPr>
              <a:t>. Sig</a:t>
            </a:r>
            <a:endParaRPr lang="en-GB" altLang="en-US" sz="1600" dirty="0" smtClean="0"/>
          </a:p>
        </p:txBody>
      </p:sp>
      <p:sp>
        <p:nvSpPr>
          <p:cNvPr id="22" name="TextBox 21"/>
          <p:cNvSpPr txBox="1"/>
          <p:nvPr/>
        </p:nvSpPr>
        <p:spPr>
          <a:xfrm>
            <a:off x="1524000" y="571480"/>
            <a:ext cx="7350001" cy="510778"/>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r>
              <a:rPr lang="en-US" sz="2400" b="1" dirty="0" smtClean="0">
                <a:solidFill>
                  <a:srgbClr val="00407A"/>
                </a:solidFill>
              </a:rPr>
              <a:t>Quantifying uncertainty</a:t>
            </a:r>
            <a:endParaRPr lang="en-US" sz="2400" b="1" dirty="0">
              <a:solidFill>
                <a:srgbClr val="00407A"/>
              </a:solidFill>
            </a:endParaRPr>
          </a:p>
        </p:txBody>
      </p:sp>
      <p:sp>
        <p:nvSpPr>
          <p:cNvPr id="11" name="Rectangle 8"/>
          <p:cNvSpPr>
            <a:spLocks noChangeArrowheads="1"/>
          </p:cNvSpPr>
          <p:nvPr/>
        </p:nvSpPr>
        <p:spPr bwMode="auto">
          <a:xfrm>
            <a:off x="-32" y="2214554"/>
            <a:ext cx="1371600" cy="1052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POTs</a:t>
            </a:r>
          </a:p>
          <a:p>
            <a:pPr eaLnBrk="1" hangingPunct="1">
              <a:lnSpc>
                <a:spcPct val="130000"/>
              </a:lnSpc>
              <a:spcBef>
                <a:spcPct val="0"/>
              </a:spcBef>
              <a:defRPr/>
            </a:pPr>
            <a:r>
              <a:rPr lang="en-GB" altLang="en-US" sz="1600" dirty="0" smtClean="0">
                <a:sym typeface="Wingdings" pitchFamily="2" charset="2"/>
              </a:rPr>
              <a:t>EVD fitting</a:t>
            </a:r>
          </a:p>
          <a:p>
            <a:pPr eaLnBrk="1" hangingPunct="1">
              <a:lnSpc>
                <a:spcPct val="130000"/>
              </a:lnSpc>
              <a:spcBef>
                <a:spcPct val="0"/>
              </a:spcBef>
              <a:defRPr/>
            </a:pPr>
            <a:r>
              <a:rPr lang="en-GB" altLang="en-US" sz="1600" dirty="0" smtClean="0">
                <a:sym typeface="Wingdings" pitchFamily="2" charset="2"/>
              </a:rPr>
              <a:t>Resampling</a:t>
            </a:r>
            <a:endParaRPr lang="en-GB" altLang="en-US" sz="1600" dirty="0" smtClean="0"/>
          </a:p>
        </p:txBody>
      </p:sp>
      <p:pic>
        <p:nvPicPr>
          <p:cNvPr id="13" name="Picture 12" descr="http://www.npl.co.uk/upload/img/tickboxes.jpg"/>
          <p:cNvPicPr/>
          <p:nvPr/>
        </p:nvPicPr>
        <p:blipFill>
          <a:blip r:embed="rId3"/>
          <a:srcRect l="22400" t="7631" r="29600"/>
          <a:stretch>
            <a:fillRect/>
          </a:stretch>
        </p:blipFill>
        <p:spPr bwMode="auto">
          <a:xfrm>
            <a:off x="76200" y="3634402"/>
            <a:ext cx="1371600" cy="2701598"/>
          </a:xfrm>
          <a:prstGeom prst="rect">
            <a:avLst/>
          </a:prstGeom>
          <a:noFill/>
        </p:spPr>
      </p:pic>
      <p:sp>
        <p:nvSpPr>
          <p:cNvPr id="14" name="Rectangle 9"/>
          <p:cNvSpPr>
            <a:spLocks noChangeArrowheads="1"/>
          </p:cNvSpPr>
          <p:nvPr/>
        </p:nvSpPr>
        <p:spPr bwMode="auto">
          <a:xfrm>
            <a:off x="-32" y="21958"/>
            <a:ext cx="1466872" cy="6336000"/>
          </a:xfrm>
          <a:prstGeom prst="rect">
            <a:avLst/>
          </a:prstGeom>
          <a:solidFill>
            <a:schemeClr val="bg1">
              <a:lumMod val="85000"/>
              <a:alpha val="61000"/>
            </a:schemeClr>
          </a:solidFill>
          <a:ln w="9525">
            <a:noFill/>
            <a:miter lim="800000"/>
            <a:headEnd/>
            <a:tailEnd/>
          </a:ln>
        </p:spPr>
        <p:txBody>
          <a:bodyPr wrap="none" anchor="ctr"/>
          <a:lstStyle/>
          <a:p>
            <a:endParaRPr lang="en-GB" altLang="en-US"/>
          </a:p>
        </p:txBody>
      </p:sp>
      <p:sp>
        <p:nvSpPr>
          <p:cNvPr id="20" name="Rectangle 8"/>
          <p:cNvSpPr>
            <a:spLocks noChangeArrowheads="1"/>
          </p:cNvSpPr>
          <p:nvPr/>
        </p:nvSpPr>
        <p:spPr bwMode="auto">
          <a:xfrm>
            <a:off x="33294" y="2888072"/>
            <a:ext cx="1466872" cy="379078"/>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t>Resampling</a:t>
            </a:r>
          </a:p>
        </p:txBody>
      </p:sp>
      <p:sp>
        <p:nvSpPr>
          <p:cNvPr id="17" name="Rectangle 8"/>
          <p:cNvSpPr>
            <a:spLocks noChangeArrowheads="1"/>
          </p:cNvSpPr>
          <p:nvPr/>
        </p:nvSpPr>
        <p:spPr bwMode="auto">
          <a:xfrm>
            <a:off x="5072066" y="2057376"/>
            <a:ext cx="4357685"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50000"/>
              </a:lnSpc>
              <a:spcBef>
                <a:spcPct val="0"/>
              </a:spcBef>
              <a:defRPr/>
            </a:pPr>
            <a:r>
              <a:rPr lang="en-GB" altLang="en-US" sz="1400" dirty="0" smtClean="0">
                <a:sym typeface="Wingdings" pitchFamily="2" charset="2"/>
              </a:rPr>
              <a:t>Procedure</a:t>
            </a:r>
          </a:p>
          <a:p>
            <a:pPr eaLnBrk="1" hangingPunct="1">
              <a:lnSpc>
                <a:spcPct val="150000"/>
              </a:lnSpc>
              <a:spcBef>
                <a:spcPct val="0"/>
              </a:spcBef>
              <a:buAutoNum type="alphaLcParenR"/>
              <a:defRPr/>
            </a:pPr>
            <a:r>
              <a:rPr lang="en-US" sz="1400" i="1" dirty="0" err="1" smtClean="0"/>
              <a:t>i</a:t>
            </a:r>
            <a:r>
              <a:rPr lang="en-US" sz="1400" i="1" baseline="30000" dirty="0" err="1" smtClean="0"/>
              <a:t>th</a:t>
            </a:r>
            <a:r>
              <a:rPr lang="en-US" sz="1400" i="1" dirty="0" smtClean="0"/>
              <a:t> event is deleted from  POTs of size w</a:t>
            </a:r>
          </a:p>
          <a:p>
            <a:pPr eaLnBrk="1" hangingPunct="1">
              <a:lnSpc>
                <a:spcPct val="150000"/>
              </a:lnSpc>
              <a:spcBef>
                <a:spcPct val="0"/>
              </a:spcBef>
              <a:buAutoNum type="alphaLcParenR"/>
              <a:defRPr/>
            </a:pPr>
            <a:r>
              <a:rPr lang="en-US" sz="1400" i="1" dirty="0" smtClean="0"/>
              <a:t>Ɵ(</a:t>
            </a:r>
            <a:r>
              <a:rPr lang="el-GR" sz="1400" i="1" dirty="0" smtClean="0"/>
              <a:t>β</a:t>
            </a:r>
            <a:r>
              <a:rPr lang="en-US" sz="1400" i="1" dirty="0" smtClean="0"/>
              <a:t>,</a:t>
            </a:r>
            <a:r>
              <a:rPr lang="el-GR" sz="1400" i="1" dirty="0" smtClean="0">
                <a:latin typeface="Times New Roman" pitchFamily="18" charset="0"/>
                <a:cs typeface="Times New Roman" pitchFamily="18" charset="0"/>
              </a:rPr>
              <a:t>γ</a:t>
            </a:r>
            <a:r>
              <a:rPr lang="en-US" sz="1400" i="1" dirty="0" smtClean="0"/>
              <a:t>,</a:t>
            </a:r>
            <a:r>
              <a:rPr lang="en-US" sz="1400" i="1" dirty="0" err="1" smtClean="0"/>
              <a:t>x</a:t>
            </a:r>
            <a:r>
              <a:rPr lang="en-US" sz="1400" i="1" baseline="-25000" dirty="0" err="1" smtClean="0"/>
              <a:t>t</a:t>
            </a:r>
            <a:r>
              <a:rPr lang="en-US" sz="1400" i="1" dirty="0" smtClean="0"/>
              <a:t>) of EVD determined using (w-1) POTs</a:t>
            </a:r>
          </a:p>
          <a:p>
            <a:pPr eaLnBrk="1" hangingPunct="1">
              <a:lnSpc>
                <a:spcPct val="150000"/>
              </a:lnSpc>
              <a:spcBef>
                <a:spcPct val="0"/>
              </a:spcBef>
              <a:buAutoNum type="alphaLcParenR"/>
              <a:defRPr/>
            </a:pPr>
            <a:r>
              <a:rPr lang="en-US" sz="1400" i="1" dirty="0" smtClean="0"/>
              <a:t>Steps (a) and (b) repeated w times</a:t>
            </a:r>
          </a:p>
          <a:p>
            <a:pPr eaLnBrk="1" hangingPunct="1">
              <a:lnSpc>
                <a:spcPct val="150000"/>
              </a:lnSpc>
              <a:spcBef>
                <a:spcPct val="0"/>
              </a:spcBef>
              <a:buAutoNum type="alphaLcParenR"/>
              <a:defRPr/>
            </a:pPr>
            <a:r>
              <a:rPr lang="en-US" sz="1400" i="1" dirty="0" smtClean="0"/>
              <a:t>w sets of Ɵ(</a:t>
            </a:r>
            <a:r>
              <a:rPr lang="el-GR" sz="1400" i="1" dirty="0" smtClean="0"/>
              <a:t>β</a:t>
            </a:r>
            <a:r>
              <a:rPr lang="en-US" sz="1400" i="1" dirty="0" smtClean="0"/>
              <a:t>,</a:t>
            </a:r>
            <a:r>
              <a:rPr lang="el-GR" sz="1400" i="1" dirty="0" smtClean="0">
                <a:latin typeface="Times New Roman" pitchFamily="18" charset="0"/>
                <a:cs typeface="Times New Roman" pitchFamily="18" charset="0"/>
              </a:rPr>
              <a:t>γ</a:t>
            </a:r>
            <a:r>
              <a:rPr lang="en-US" sz="1400" i="1" dirty="0" smtClean="0"/>
              <a:t>,</a:t>
            </a:r>
            <a:r>
              <a:rPr lang="en-US" sz="1400" i="1" dirty="0" err="1" smtClean="0"/>
              <a:t>x</a:t>
            </a:r>
            <a:r>
              <a:rPr lang="en-US" sz="1400" i="1" baseline="-25000" dirty="0" err="1" smtClean="0"/>
              <a:t>t</a:t>
            </a:r>
            <a:r>
              <a:rPr lang="en-US" sz="1400" i="1" dirty="0" smtClean="0"/>
              <a:t>) ranked in descending order</a:t>
            </a:r>
          </a:p>
          <a:p>
            <a:pPr eaLnBrk="1" hangingPunct="1">
              <a:lnSpc>
                <a:spcPct val="150000"/>
              </a:lnSpc>
              <a:spcBef>
                <a:spcPct val="0"/>
              </a:spcBef>
              <a:buAutoNum type="alphaLcParenR"/>
              <a:defRPr/>
            </a:pPr>
            <a:r>
              <a:rPr lang="en-US" sz="1400" i="1" dirty="0" smtClean="0"/>
              <a:t>Upper and lower limits of the Ɵ(</a:t>
            </a:r>
            <a:r>
              <a:rPr lang="el-GR" sz="1400" i="1" dirty="0" smtClean="0"/>
              <a:t>β</a:t>
            </a:r>
            <a:r>
              <a:rPr lang="en-US" sz="1400" i="1" dirty="0" smtClean="0"/>
              <a:t>,</a:t>
            </a:r>
            <a:r>
              <a:rPr lang="el-GR" sz="1400" i="1" dirty="0" smtClean="0">
                <a:latin typeface="Times New Roman" pitchFamily="18" charset="0"/>
                <a:cs typeface="Times New Roman" pitchFamily="18" charset="0"/>
              </a:rPr>
              <a:t>γ</a:t>
            </a:r>
            <a:r>
              <a:rPr lang="en-US" sz="1400" i="1" dirty="0" smtClean="0"/>
              <a:t>,</a:t>
            </a:r>
            <a:r>
              <a:rPr lang="en-US" sz="1400" i="1" dirty="0" err="1" smtClean="0"/>
              <a:t>x</a:t>
            </a:r>
            <a:r>
              <a:rPr lang="en-US" sz="1400" i="1" baseline="-25000" dirty="0" err="1" smtClean="0"/>
              <a:t>t</a:t>
            </a:r>
            <a:r>
              <a:rPr lang="en-US" sz="1400" i="1" dirty="0" smtClean="0"/>
              <a:t>) are determined from </a:t>
            </a:r>
            <a:r>
              <a:rPr lang="en-US" sz="1400" dirty="0" smtClean="0"/>
              <a:t> [0.025×</a:t>
            </a:r>
            <a:r>
              <a:rPr lang="en-US" sz="1400" i="1" dirty="0" smtClean="0"/>
              <a:t>w</a:t>
            </a:r>
            <a:r>
              <a:rPr lang="en-US" sz="1400" dirty="0" smtClean="0"/>
              <a:t>]</a:t>
            </a:r>
            <a:r>
              <a:rPr lang="en-US" sz="1400" baseline="30000" dirty="0" err="1" smtClean="0"/>
              <a:t>t</a:t>
            </a:r>
            <a:r>
              <a:rPr lang="en-US" sz="1400" i="1" baseline="30000" dirty="0" err="1" smtClean="0"/>
              <a:t>h</a:t>
            </a:r>
            <a:r>
              <a:rPr lang="en-US" sz="1400" i="1" baseline="30000" dirty="0" smtClean="0"/>
              <a:t> </a:t>
            </a:r>
            <a:r>
              <a:rPr lang="en-US" sz="1400" i="1" dirty="0" smtClean="0"/>
              <a:t>and </a:t>
            </a:r>
            <a:r>
              <a:rPr lang="en-US" sz="1400" dirty="0" smtClean="0"/>
              <a:t>[</a:t>
            </a:r>
            <a:r>
              <a:rPr lang="en-US" sz="1400" i="1" dirty="0" smtClean="0"/>
              <a:t>0.975×w</a:t>
            </a:r>
            <a:r>
              <a:rPr lang="en-US" sz="1400" dirty="0" smtClean="0"/>
              <a:t>]</a:t>
            </a:r>
            <a:r>
              <a:rPr lang="en-US" sz="1400" i="1" baseline="30000" dirty="0" err="1" smtClean="0"/>
              <a:t>th</a:t>
            </a:r>
            <a:endParaRPr lang="en-US" sz="1400" i="1" baseline="30000" dirty="0" smtClean="0"/>
          </a:p>
          <a:p>
            <a:pPr eaLnBrk="1" hangingPunct="1">
              <a:lnSpc>
                <a:spcPct val="150000"/>
              </a:lnSpc>
              <a:spcBef>
                <a:spcPct val="0"/>
              </a:spcBef>
              <a:buAutoNum type="alphaLcParenR"/>
              <a:defRPr/>
            </a:pPr>
            <a:r>
              <a:rPr lang="en-US" sz="1400" i="1" dirty="0" smtClean="0"/>
              <a:t>95% CI determined using (e) above</a:t>
            </a:r>
            <a:endParaRPr lang="en-GB" altLang="en-US" sz="1400" dirty="0" smtClean="0"/>
          </a:p>
        </p:txBody>
      </p:sp>
      <p:pic>
        <p:nvPicPr>
          <p:cNvPr id="18" name="Picture 17"/>
          <p:cNvPicPr/>
          <p:nvPr/>
        </p:nvPicPr>
        <p:blipFill>
          <a:blip r:embed="rId4"/>
          <a:srcRect r="50298"/>
          <a:stretch>
            <a:fillRect/>
          </a:stretch>
        </p:blipFill>
        <p:spPr bwMode="auto">
          <a:xfrm>
            <a:off x="1428728" y="1862212"/>
            <a:ext cx="3714776" cy="3424176"/>
          </a:xfrm>
          <a:prstGeom prst="rect">
            <a:avLst/>
          </a:prstGeom>
          <a:noFill/>
          <a:ln w="9525">
            <a:noFill/>
            <a:miter lim="800000"/>
            <a:headEnd/>
            <a:tailEnd/>
          </a:ln>
          <a:effectLst/>
        </p:spPr>
      </p:pic>
      <p:sp>
        <p:nvSpPr>
          <p:cNvPr id="24" name="Rectangle 8"/>
          <p:cNvSpPr>
            <a:spLocks noChangeArrowheads="1"/>
          </p:cNvSpPr>
          <p:nvPr/>
        </p:nvSpPr>
        <p:spPr bwMode="auto">
          <a:xfrm>
            <a:off x="2143108" y="2071678"/>
            <a:ext cx="1285089" cy="379078"/>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marL="342900" indent="-342900" eaLnBrk="0" hangingPunct="0">
              <a:spcBef>
                <a:spcPct val="20000"/>
              </a:spcBef>
              <a:defRPr sz="2800">
                <a:solidFill>
                  <a:schemeClr val="tx1"/>
                </a:solidFill>
                <a:latin typeface="Arial" charset="0"/>
                <a:cs typeface="Arial" charset="0"/>
              </a:defRPr>
            </a:lvl1pPr>
            <a:lvl2pPr marL="742950" indent="-285750" eaLnBrk="0" hangingPunct="0">
              <a:spcBef>
                <a:spcPct val="20000"/>
              </a:spcBef>
              <a:defRPr sz="2400">
                <a:solidFill>
                  <a:schemeClr val="tx1"/>
                </a:solidFill>
                <a:latin typeface="Arial" charset="0"/>
                <a:cs typeface="Arial" charset="0"/>
              </a:defRPr>
            </a:lvl2pPr>
            <a:lvl3pPr marL="1143000" indent="-228600" eaLnBrk="0" hangingPunct="0">
              <a:spcBef>
                <a:spcPct val="20000"/>
              </a:spcBef>
              <a:buChar char="•"/>
              <a:defRPr sz="2000">
                <a:solidFill>
                  <a:schemeClr val="tx1"/>
                </a:solidFill>
                <a:latin typeface="Arial" charset="0"/>
                <a:cs typeface="Arial" charset="0"/>
              </a:defRPr>
            </a:lvl3pPr>
            <a:lvl4pPr marL="1600200" indent="-228600" eaLnBrk="0" hangingPunct="0">
              <a:spcBef>
                <a:spcPct val="20000"/>
              </a:spcBef>
              <a:buChar char="–"/>
              <a:defRPr>
                <a:solidFill>
                  <a:schemeClr val="tx1"/>
                </a:solidFill>
                <a:latin typeface="Arial" charset="0"/>
                <a:cs typeface="Arial" charset="0"/>
              </a:defRPr>
            </a:lvl4pPr>
            <a:lvl5pPr marL="2057400" indent="-228600" eaLnBrk="0" hangingPunct="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eaLnBrk="1" hangingPunct="1">
              <a:lnSpc>
                <a:spcPct val="130000"/>
              </a:lnSpc>
              <a:spcBef>
                <a:spcPct val="0"/>
              </a:spcBef>
              <a:defRPr/>
            </a:pPr>
            <a:r>
              <a:rPr lang="en-GB" altLang="en-US" sz="1600" dirty="0" smtClean="0">
                <a:sym typeface="Wingdings" pitchFamily="2" charset="2"/>
              </a:rPr>
              <a:t>Station 5</a:t>
            </a:r>
            <a:endParaRPr lang="en-GB" altLang="en-US" sz="1600" dirty="0" smtClean="0"/>
          </a:p>
        </p:txBody>
      </p:sp>
      <p:sp>
        <p:nvSpPr>
          <p:cNvPr id="44" name="Pentagon 43">
            <a:hlinkClick r:id="rId5" action="ppaction://hlinksldjump"/>
          </p:cNvPr>
          <p:cNvSpPr/>
          <p:nvPr/>
        </p:nvSpPr>
        <p:spPr>
          <a:xfrm>
            <a:off x="8231058" y="676779"/>
            <a:ext cx="642942" cy="270319"/>
          </a:xfrm>
          <a:prstGeom prst="homePlate">
            <a:avLst/>
          </a:prstGeom>
          <a:solidFill>
            <a:srgbClr val="116E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1428728" y="-24"/>
            <a:ext cx="7715272" cy="26146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7030A0"/>
                </a:solidFill>
                <a:latin typeface="Century Gothic" pitchFamily="34" charset="0"/>
              </a:rPr>
              <a:t>3</a:t>
            </a:r>
            <a:r>
              <a:rPr lang="en-US" baseline="30000" dirty="0" smtClean="0">
                <a:solidFill>
                  <a:srgbClr val="7030A0"/>
                </a:solidFill>
                <a:latin typeface="Century Gothic" pitchFamily="34" charset="0"/>
              </a:rPr>
              <a:t>rd</a:t>
            </a:r>
            <a:r>
              <a:rPr lang="en-US" dirty="0" smtClean="0">
                <a:solidFill>
                  <a:srgbClr val="7030A0"/>
                </a:solidFill>
                <a:latin typeface="Century Gothic" pitchFamily="34" charset="0"/>
              </a:rPr>
              <a:t> International Conference on Earth Science and Climate Change </a:t>
            </a:r>
            <a:endParaRPr lang="en-US" dirty="0">
              <a:solidFill>
                <a:srgbClr val="7030A0"/>
              </a:solidFill>
              <a:latin typeface="Century Gothic" pitchFamily="34" charset="0"/>
            </a:endParaRPr>
          </a:p>
        </p:txBody>
      </p:sp>
    </p:spTree>
    <p:extLst>
      <p:ext uri="{BB962C8B-B14F-4D97-AF65-F5344CB8AC3E}">
        <p14:creationId xmlns:p14="http://schemas.microsoft.com/office/powerpoint/2010/main" xmlns="" val="2509166404"/>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Corporate-KU Leuven-Liggend-Achtergrond Wit">
  <a:themeElements>
    <a:clrScheme name="KULeuven-Themakleuren">
      <a:dk1>
        <a:srgbClr val="00407A"/>
      </a:dk1>
      <a:lt1>
        <a:srgbClr val="FFFFFF"/>
      </a:lt1>
      <a:dk2>
        <a:srgbClr val="00407A"/>
      </a:dk2>
      <a:lt2>
        <a:srgbClr val="FFFFFF"/>
      </a:lt2>
      <a:accent1>
        <a:srgbClr val="1D8DB0"/>
      </a:accent1>
      <a:accent2>
        <a:srgbClr val="116E8A"/>
      </a:accent2>
      <a:accent3>
        <a:srgbClr val="52BDEC"/>
      </a:accent3>
      <a:accent4>
        <a:srgbClr val="00407A"/>
      </a:accent4>
      <a:accent5>
        <a:srgbClr val="7F7F7F"/>
      </a:accent5>
      <a:accent6>
        <a:srgbClr val="595959"/>
      </a:accent6>
      <a:hlink>
        <a:srgbClr val="1D8DB0"/>
      </a:hlink>
      <a:folHlink>
        <a:srgbClr val="00407A"/>
      </a:folHlink>
    </a:clrScheme>
    <a:fontScheme name="KULeuve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Corporate-KU Leuven-Liggend-Achtergrond Wit en Watermerk">
  <a:themeElements>
    <a:clrScheme name="KULeuven-Themakleuren">
      <a:dk1>
        <a:srgbClr val="00407A"/>
      </a:dk1>
      <a:lt1>
        <a:srgbClr val="FFFFFF"/>
      </a:lt1>
      <a:dk2>
        <a:srgbClr val="00407A"/>
      </a:dk2>
      <a:lt2>
        <a:srgbClr val="FFFFFF"/>
      </a:lt2>
      <a:accent1>
        <a:srgbClr val="1D8DB0"/>
      </a:accent1>
      <a:accent2>
        <a:srgbClr val="116E8A"/>
      </a:accent2>
      <a:accent3>
        <a:srgbClr val="86BCE5"/>
      </a:accent3>
      <a:accent4>
        <a:srgbClr val="00407A"/>
      </a:accent4>
      <a:accent5>
        <a:srgbClr val="7F7F7F"/>
      </a:accent5>
      <a:accent6>
        <a:srgbClr val="595959"/>
      </a:accent6>
      <a:hlink>
        <a:srgbClr val="009999"/>
      </a:hlink>
      <a:folHlink>
        <a:srgbClr val="800080"/>
      </a:folHlink>
    </a:clrScheme>
    <a:fontScheme name="KULeuve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aff7d12c-bb71-4270-bd29-9c4d45ff3327">405b9c14-9c30-4799-9940-5c8edb135ffb</_dlc_DocId>
    <_dlc_DocIdUrl xmlns="aff7d12c-bb71-4270-bd29-9c4d45ff3327">
      <Url>https://www.groupware.kuleuven.be/sites/DBB/_layouts/DocIdRedir.aspx?ID=405b9c14-9c30-4799-9940-5c8edb135ffb</Url>
      <Description>405b9c14-9c30-4799-9940-5c8edb135ffb</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1C90DC10164DD64D98913AB5E81DEAD2" ma:contentTypeVersion="1" ma:contentTypeDescription="Een nieuw document maken." ma:contentTypeScope="" ma:versionID="43ce4623ce95ad772194be7d4645f8a6">
  <xsd:schema xmlns:xsd="http://www.w3.org/2001/XMLSchema" xmlns:xs="http://www.w3.org/2001/XMLSchema" xmlns:p="http://schemas.microsoft.com/office/2006/metadata/properties" xmlns:ns2="aff7d12c-bb71-4270-bd29-9c4d45ff3327" targetNamespace="http://schemas.microsoft.com/office/2006/metadata/properties" ma:root="true" ma:fieldsID="dee8a346e20808368d99179c3cc8c79e" ns2:_="">
    <xsd:import namespace="aff7d12c-bb71-4270-bd29-9c4d45ff3327"/>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f7d12c-bb71-4270-bd29-9c4d45ff3327" elementFormDefault="qualified">
    <xsd:import namespace="http://schemas.microsoft.com/office/2006/documentManagement/types"/>
    <xsd:import namespace="http://schemas.microsoft.com/office/infopath/2007/PartnerControls"/>
    <xsd:element name="_dlc_DocId" ma:index="8" nillable="true" ma:displayName="Waarde van de document-id" ma:description="De waarde van de document-id die aan dit item is toegewezen." ma:internalName="_dlc_DocId" ma:readOnly="true">
      <xsd:simpleType>
        <xsd:restriction base="dms:Text"/>
      </xsd:simpleType>
    </xsd:element>
    <xsd:element name="_dlc_DocIdUrl" ma:index="9"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2F55E7-A48F-4289-9E18-DD651D240297}">
  <ds:schemaRefs>
    <ds:schemaRef ds:uri="http://schemas.microsoft.com/office/2006/metadata/properties"/>
    <ds:schemaRef ds:uri="http://schemas.microsoft.com/office/infopath/2007/PartnerControls"/>
    <ds:schemaRef ds:uri="aff7d12c-bb71-4270-bd29-9c4d45ff3327"/>
  </ds:schemaRefs>
</ds:datastoreItem>
</file>

<file path=customXml/itemProps2.xml><?xml version="1.0" encoding="utf-8"?>
<ds:datastoreItem xmlns:ds="http://schemas.openxmlformats.org/officeDocument/2006/customXml" ds:itemID="{19587667-7F81-4495-8A7B-E8330E2219D6}">
  <ds:schemaRefs>
    <ds:schemaRef ds:uri="http://schemas.microsoft.com/sharepoint/events"/>
  </ds:schemaRefs>
</ds:datastoreItem>
</file>

<file path=customXml/itemProps3.xml><?xml version="1.0" encoding="utf-8"?>
<ds:datastoreItem xmlns:ds="http://schemas.openxmlformats.org/officeDocument/2006/customXml" ds:itemID="{201F89A9-9B0F-4063-8B54-AF251C8007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f7d12c-bb71-4270-bd29-9c4d45ff33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9C5DABD-2C0E-4174-8FE2-2F2947103D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corporate-KULeuven</Template>
  <TotalTime>3480</TotalTime>
  <Words>2002</Words>
  <Application>Microsoft Office PowerPoint</Application>
  <PresentationFormat>On-screen Show (4:3)</PresentationFormat>
  <Paragraphs>458</Paragraphs>
  <Slides>32</Slides>
  <Notes>0</Notes>
  <HiddenSlides>4</HiddenSlides>
  <MMClips>0</MMClips>
  <ScaleCrop>false</ScaleCrop>
  <HeadingPairs>
    <vt:vector size="4" baseType="variant">
      <vt:variant>
        <vt:lpstr>Theme</vt:lpstr>
      </vt:variant>
      <vt:variant>
        <vt:i4>2</vt:i4>
      </vt:variant>
      <vt:variant>
        <vt:lpstr>Slide Titles</vt:lpstr>
      </vt:variant>
      <vt:variant>
        <vt:i4>32</vt:i4>
      </vt:variant>
    </vt:vector>
  </HeadingPairs>
  <TitlesOfParts>
    <vt:vector size="34" baseType="lpstr">
      <vt:lpstr>Corporate-KU Leuven-Liggend-Achtergrond Wit</vt:lpstr>
      <vt:lpstr>Corporate-KU Leuven-Liggend-Achtergrond Wit en Watermerk</vt:lpstr>
      <vt:lpstr>Uncertainties in Impact Assessment of Climate Change on Rainfall Extremes in the Lake Victoria Basin</vt:lpstr>
      <vt:lpstr>Slide 2</vt:lpstr>
      <vt:lpstr>Slide 3</vt:lpstr>
      <vt:lpstr>Slide 4</vt:lpstr>
      <vt:lpstr>Slide 5</vt:lpstr>
      <vt:lpstr>Slide 6</vt:lpstr>
      <vt:lpstr>Slide 7</vt:lpstr>
      <vt:lpstr>Slide 8</vt:lpstr>
      <vt:lpstr>Slide 9</vt:lpstr>
      <vt:lpstr>Slide 10</vt:lpstr>
      <vt:lpstr>Slide 11</vt:lpstr>
      <vt:lpstr>Slide 12</vt:lpstr>
      <vt:lpstr>Climate  change</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KULeuven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ICTS | Communicatie, Servicepunt en Opleiding</dc:creator>
  <dc:description>Huisstijl KU Leuven - versie 24 juli 2012</dc:description>
  <cp:lastModifiedBy>ravindra-s</cp:lastModifiedBy>
  <cp:revision>367</cp:revision>
  <dcterms:created xsi:type="dcterms:W3CDTF">2012-07-10T07:57:57Z</dcterms:created>
  <dcterms:modified xsi:type="dcterms:W3CDTF">2014-07-23T10:20:31Z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0x0101001C90DC10164DD64D98913AB5E81DEAD2</vt:lpwstr>
  </property>
  <property fmtid="{D5CDD505-2E9C-101B-9397-08002B2CF9AE}" pid="3" name="_dlc_DocIdItemGuid">
    <vt:lpwstr>405b9c14-9c30-4799-9940-5c8edb135ffb</vt:lpwstr>
  </property>
</Properties>
</file>