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3">
  <p:sldMasterIdLst>
    <p:sldMasterId id="2147483648" r:id="rId1"/>
  </p:sldMasterIdLst>
  <p:sldIdLst>
    <p:sldId id="262" r:id="rId2"/>
    <p:sldId id="263" r:id="rId3"/>
    <p:sldId id="265" r:id="rId4"/>
    <p:sldId id="266" r:id="rId5"/>
    <p:sldId id="267" r:id="rId6"/>
    <p:sldId id="268" r:id="rId7"/>
    <p:sldId id="295" r:id="rId8"/>
    <p:sldId id="274" r:id="rId9"/>
    <p:sldId id="285" r:id="rId10"/>
    <p:sldId id="270" r:id="rId11"/>
    <p:sldId id="271" r:id="rId12"/>
    <p:sldId id="272" r:id="rId13"/>
    <p:sldId id="273" r:id="rId14"/>
    <p:sldId id="278" r:id="rId15"/>
    <p:sldId id="293" r:id="rId16"/>
    <p:sldId id="279" r:id="rId17"/>
    <p:sldId id="294" r:id="rId18"/>
    <p:sldId id="275" r:id="rId19"/>
    <p:sldId id="292" r:id="rId20"/>
    <p:sldId id="276" r:id="rId21"/>
    <p:sldId id="290" r:id="rId22"/>
    <p:sldId id="281" r:id="rId23"/>
    <p:sldId id="283" r:id="rId24"/>
    <p:sldId id="282" r:id="rId25"/>
    <p:sldId id="277" r:id="rId26"/>
    <p:sldId id="284" r:id="rId27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10" charset="0"/>
        <a:ea typeface="ＭＳ Ｐゴシック" pitchFamily="-110" charset="-128"/>
        <a:cs typeface="ＭＳ Ｐゴシック" pitchFamily="-110" charset="-128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10" charset="0"/>
        <a:ea typeface="ＭＳ Ｐゴシック" pitchFamily="-110" charset="-128"/>
        <a:cs typeface="ＭＳ Ｐゴシック" pitchFamily="-110" charset="-128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10" charset="0"/>
        <a:ea typeface="ＭＳ Ｐゴシック" pitchFamily="-110" charset="-128"/>
        <a:cs typeface="ＭＳ Ｐゴシック" pitchFamily="-110" charset="-128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10" charset="0"/>
        <a:ea typeface="ＭＳ Ｐゴシック" pitchFamily="-110" charset="-128"/>
        <a:cs typeface="ＭＳ Ｐゴシック" pitchFamily="-110" charset="-128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10" charset="0"/>
        <a:ea typeface="ＭＳ Ｐゴシック" pitchFamily="-110" charset="-128"/>
        <a:cs typeface="ＭＳ Ｐゴシック" pitchFamily="-110" charset="-128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pitchFamily="-110" charset="0"/>
        <a:ea typeface="ＭＳ Ｐゴシック" pitchFamily="-110" charset="-128"/>
        <a:cs typeface="ＭＳ Ｐゴシック" pitchFamily="-110" charset="-128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pitchFamily="-110" charset="0"/>
        <a:ea typeface="ＭＳ Ｐゴシック" pitchFamily="-110" charset="-128"/>
        <a:cs typeface="ＭＳ Ｐゴシック" pitchFamily="-110" charset="-128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pitchFamily="-110" charset="0"/>
        <a:ea typeface="ＭＳ Ｐゴシック" pitchFamily="-110" charset="-128"/>
        <a:cs typeface="ＭＳ Ｐゴシック" pitchFamily="-110" charset="-128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pitchFamily="-110" charset="0"/>
        <a:ea typeface="ＭＳ Ｐゴシック" pitchFamily="-110" charset="-128"/>
        <a:cs typeface="ＭＳ Ｐゴシック" pitchFamily="-110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7920"/>
    <a:srgbClr val="DC5A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8AD421-707F-D140-AA19-A04F69EE504B}" type="datetime1">
              <a:rPr lang="en-US"/>
              <a:pPr>
                <a:defRPr/>
              </a:pPr>
              <a:t>6/30/2018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4D0812-B29C-2548-919D-F46FD574FC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52D4CB-7D83-684C-9BDE-DEDA69CFDC8E}" type="datetime1">
              <a:rPr lang="en-US"/>
              <a:pPr>
                <a:defRPr/>
              </a:pPr>
              <a:t>6/30/2018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E51061-5FF4-AC4B-BF27-8C1DF6F923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1922D8-793E-BB4D-B823-EAC7FF39613A}" type="datetime1">
              <a:rPr lang="en-US"/>
              <a:pPr>
                <a:defRPr/>
              </a:pPr>
              <a:t>6/30/2018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B5C2C1-21A0-DB41-94FB-55218EDB77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A5E2A5-133D-D14A-955A-34D214410A19}" type="datetime1">
              <a:rPr lang="en-US"/>
              <a:pPr>
                <a:defRPr/>
              </a:pPr>
              <a:t>6/30/2018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06D53B-68EC-CA44-840C-1317FE9D3A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096195-9F2A-9A4A-94C5-6B8B111703EF}" type="datetime1">
              <a:rPr lang="en-US"/>
              <a:pPr>
                <a:defRPr/>
              </a:pPr>
              <a:t>6/30/2018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1D316B-D4FF-534C-A838-1F0C68FEF3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C8D00A-2746-8341-8B39-543D8E20EA09}" type="datetime1">
              <a:rPr lang="en-US"/>
              <a:pPr>
                <a:defRPr/>
              </a:pPr>
              <a:t>6/30/2018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774381-384B-6648-B10E-8B8E5A7019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4085AB-4914-7E4A-8500-3EB68B159290}" type="datetime1">
              <a:rPr lang="en-US"/>
              <a:pPr>
                <a:defRPr/>
              </a:pPr>
              <a:t>6/30/2018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8A7988-0103-9C4A-B464-F6E6856ED4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13D0B1-5B77-334F-8F25-4C7D298689BC}" type="datetime1">
              <a:rPr lang="en-US"/>
              <a:pPr>
                <a:defRPr/>
              </a:pPr>
              <a:t>6/30/2018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3D4721-18FE-D545-BF7D-B14749196C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A6CD1E-1B72-044F-8C23-D13D2B8DA3AB}" type="datetime1">
              <a:rPr lang="en-US"/>
              <a:pPr>
                <a:defRPr/>
              </a:pPr>
              <a:t>6/30/2018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D75504-820E-804C-B4CB-92B554038F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AD154F-89B1-E44C-BD01-338E23F62531}" type="datetime1">
              <a:rPr lang="en-US"/>
              <a:pPr>
                <a:defRPr/>
              </a:pPr>
              <a:t>6/30/2018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2C787A-1AAA-CB41-8D8B-1D3FFAD470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E01A43-A157-F549-B861-8589C6C9DCF1}" type="datetime1">
              <a:rPr lang="en-US"/>
              <a:pPr>
                <a:defRPr/>
              </a:pPr>
              <a:t>6/30/2018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350608-0ECB-264F-8577-59C320D14B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New-PowerPointBKGD-light.psd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F47920"/>
          </a:solidFill>
          <a:latin typeface="+mj-lt"/>
          <a:ea typeface="ＭＳ Ｐゴシック" pitchFamily="-110" charset="-128"/>
          <a:cs typeface="ＭＳ Ｐゴシック" pitchFamily="-110" charset="-128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pitchFamily="-110" charset="0"/>
        <a:buChar char="•"/>
        <a:defRPr sz="3200" kern="1200">
          <a:solidFill>
            <a:schemeClr val="bg1">
              <a:lumMod val="50000"/>
            </a:schemeClr>
          </a:solidFill>
          <a:latin typeface="+mn-lt"/>
          <a:ea typeface="ＭＳ Ｐゴシック" pitchFamily="-110" charset="-128"/>
          <a:cs typeface="ＭＳ Ｐゴシック" pitchFamily="-110" charset="-128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pitchFamily="-110" charset="0"/>
        <a:buChar char="–"/>
        <a:defRPr sz="2800" kern="1200">
          <a:solidFill>
            <a:schemeClr val="tx1">
              <a:lumMod val="50000"/>
              <a:lumOff val="50000"/>
            </a:schemeClr>
          </a:solidFill>
          <a:latin typeface="+mn-lt"/>
          <a:ea typeface="ＭＳ Ｐゴシック" pitchFamily="-110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-110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n-lt"/>
          <a:ea typeface="ＭＳ Ｐゴシック" pitchFamily="-110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-110" charset="0"/>
        <a:buChar char="–"/>
        <a:defRPr sz="2000" kern="1200">
          <a:solidFill>
            <a:schemeClr val="tx1">
              <a:lumMod val="50000"/>
              <a:lumOff val="50000"/>
            </a:schemeClr>
          </a:solidFill>
          <a:latin typeface="+mn-lt"/>
          <a:ea typeface="ＭＳ Ｐゴシック" pitchFamily="-110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-110" charset="0"/>
        <a:buChar char="»"/>
        <a:defRPr sz="2000" kern="1200">
          <a:solidFill>
            <a:schemeClr val="tx1">
              <a:lumMod val="50000"/>
              <a:lumOff val="50000"/>
            </a:schemeClr>
          </a:solidFill>
          <a:latin typeface="+mn-lt"/>
          <a:ea typeface="ＭＳ Ｐゴシック" pitchFamily="-110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28584" y="826712"/>
            <a:ext cx="751290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buNone/>
            </a:pPr>
            <a:r>
              <a:rPr lang="en-US" sz="28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Nurse Staffing Standards and Quality of Care Outcomes in For-Profit and Not-For-Profit Religious-Based Nursing Homes</a:t>
            </a:r>
          </a:p>
          <a:p>
            <a:pPr algn="ctr">
              <a:buNone/>
            </a:pPr>
            <a:endParaRPr lang="en-US" sz="2800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en-US" sz="2800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en-US" sz="28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buNone/>
            </a:pPr>
            <a:r>
              <a:rPr lang="en-US" sz="2400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Omotayo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O. </a:t>
            </a:r>
            <a:r>
              <a:rPr lang="en-US" sz="24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Omotowa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PhD</a:t>
            </a:r>
            <a:endParaRPr lang="en-US" sz="2400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buNone/>
            </a:pP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Idaho State University College of Nursing</a:t>
            </a:r>
            <a:endParaRPr lang="en-US" sz="24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>
                <a:latin typeface="Times New Roman" pitchFamily="18" charset="0"/>
                <a:ea typeface="ＭＳ Ｐゴシック"/>
                <a:cs typeface="Times New Roman" pitchFamily="18" charset="0"/>
              </a:rPr>
              <a:t>Introduction</a:t>
            </a:r>
            <a:r>
              <a:rPr lang="en-US" sz="3200" dirty="0">
                <a:latin typeface="Times New Roman" pitchFamily="18" charset="0"/>
                <a:ea typeface="ＭＳ Ｐゴシック"/>
                <a:cs typeface="Times New Roman" pitchFamily="18" charset="0"/>
              </a:rPr>
              <a:t>: </a:t>
            </a:r>
            <a:r>
              <a:rPr lang="en-US" sz="3200" dirty="0">
                <a:latin typeface="Times New Roman" pitchFamily="18" charset="0"/>
                <a:ea typeface="ＭＳ Ｐゴシック"/>
              </a:rPr>
              <a:t>Overview &amp; Background of </a:t>
            </a:r>
            <a:r>
              <a:rPr lang="en-US" sz="3200" dirty="0" smtClean="0">
                <a:latin typeface="Times New Roman" pitchFamily="18" charset="0"/>
                <a:ea typeface="ＭＳ Ｐゴシック"/>
              </a:rPr>
              <a:t>Topic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Font typeface="Wingdings" pitchFamily="2" charset="2"/>
              <a:buChar char="v"/>
            </a:pP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Nurse staffing levels in nursing 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homes 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(NHs)-a concern</a:t>
            </a:r>
          </a:p>
          <a:p>
            <a:pPr marL="0" indent="0">
              <a:buFont typeface="Wingdings" pitchFamily="2" charset="2"/>
              <a:buChar char="v"/>
            </a:pP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1987 Nursing Home 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	Reform 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Act (NHRA)</a:t>
            </a:r>
          </a:p>
          <a:p>
            <a:pPr marL="0" indent="0">
              <a:buFont typeface="Wingdings" pitchFamily="2" charset="2"/>
              <a:buChar char="v"/>
            </a:pP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Lack of adherence to nurse 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staffing 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standards </a:t>
            </a:r>
          </a:p>
          <a:p>
            <a:pPr marL="0" indent="0">
              <a:buFont typeface="Wingdings" pitchFamily="2" charset="2"/>
              <a:buChar char="v"/>
            </a:pP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Insufficient nurse staffing levels</a:t>
            </a:r>
          </a:p>
          <a:p>
            <a:pPr marL="0" indent="0">
              <a:buFont typeface="Wingdings" pitchFamily="2" charset="2"/>
              <a:buChar char="v"/>
            </a:pP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Poor NHs health care outcomes</a:t>
            </a:r>
          </a:p>
          <a:p>
            <a:pPr marL="0" indent="0">
              <a:buFont typeface="Wingdings" pitchFamily="2" charset="2"/>
              <a:buChar char="v"/>
            </a:pP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Poorer 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outcomes in for-profit 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NHs</a:t>
            </a: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200" dirty="0"/>
          </a:p>
        </p:txBody>
      </p:sp>
      <p:pic>
        <p:nvPicPr>
          <p:cNvPr id="8" name="Content Placeholder 4" descr="Related image"/>
          <p:cNvPicPr>
            <a:picLocks noGrp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199" y="1750278"/>
            <a:ext cx="4157597" cy="3472007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/>
          <p:cNvSpPr/>
          <p:nvPr/>
        </p:nvSpPr>
        <p:spPr>
          <a:xfrm>
            <a:off x="5236381" y="5273043"/>
            <a:ext cx="267733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Source: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Rankasky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Law Firm. (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n.d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044263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itchFamily="18" charset="0"/>
                <a:ea typeface="ＭＳ Ｐゴシック"/>
                <a:cs typeface="Times New Roman" pitchFamily="18" charset="0"/>
              </a:rPr>
              <a:t>Problem Statement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Lack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of adherence to staffing standards 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results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 occurrences of staffing related health deficiencies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Quality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of care for 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more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than 1.4 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million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older adult nursing homes residents continues to lag behind the expected quality care indicators (Castle &amp; Fergusson, 2010; CMS, 2016; Shin, 2013). 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Optimal or poor care outcomes and safety in nursing homes were related to adequate nursing staffing hours or its lack thereof (Lee,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Blegen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&amp; Harrington, 2014; Lin, 2014). </a:t>
            </a:r>
            <a:endParaRPr lang="en-U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Poor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care outcomes included pressure 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ulcers and falls.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00929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Times New Roman" pitchFamily="18" charset="0"/>
                <a:ea typeface="ＭＳ Ｐゴシック"/>
                <a:cs typeface="Times New Roman" pitchFamily="18" charset="0"/>
              </a:rPr>
              <a:t>Purpose of the Study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Determine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and compare 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relationship between adherence to government staffing standards and 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care outcomes in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for-profit and not-for-profit religious-based NHs. </a:t>
            </a:r>
          </a:p>
          <a:p>
            <a:pPr>
              <a:buNone/>
            </a:pPr>
            <a:endParaRPr lang="en-U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Examine the impact of profit maximization on adherence to staffing 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standards.</a:t>
            </a:r>
          </a:p>
          <a:p>
            <a:pPr marL="0" indent="0">
              <a:buNone/>
            </a:pPr>
            <a:endParaRPr lang="en-U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Examine the impact of profit maximization on 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pressure ulcers and falls.</a:t>
            </a:r>
            <a:endParaRPr lang="en-U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55376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Times New Roman" pitchFamily="18" charset="0"/>
                <a:ea typeface="ＭＳ Ｐゴシック"/>
                <a:cs typeface="Times New Roman" pitchFamily="18" charset="0"/>
              </a:rPr>
              <a:t>Research </a:t>
            </a:r>
            <a:r>
              <a:rPr lang="en-US" sz="3200" dirty="0" smtClean="0">
                <a:latin typeface="Times New Roman" pitchFamily="18" charset="0"/>
                <a:ea typeface="ＭＳ Ｐゴシック"/>
                <a:cs typeface="Times New Roman" pitchFamily="18" charset="0"/>
              </a:rPr>
              <a:t>Question </a:t>
            </a:r>
            <a:r>
              <a:rPr lang="en-US" sz="3200" dirty="0">
                <a:latin typeface="Times New Roman" pitchFamily="18" charset="0"/>
                <a:ea typeface="ＭＳ Ｐゴシック"/>
                <a:cs typeface="Times New Roman" pitchFamily="18" charset="0"/>
              </a:rPr>
              <a:t>&amp; Hypothesis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What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is the relationship of profit maximization between adherence to nurse minimum staffing standards and quality of care outcomes in for-profit 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and not-for-profit religious-based nursing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homes?</a:t>
            </a:r>
          </a:p>
          <a:p>
            <a:pPr lvl="1">
              <a:buFont typeface="Wingdings" pitchFamily="2" charset="2"/>
              <a:buChar char="Ø"/>
            </a:pPr>
            <a:r>
              <a:rPr lang="en-US" sz="22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200" b="1" i="1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2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2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There is a relationship between adherence to</a:t>
            </a:r>
            <a:r>
              <a:rPr lang="en-US" sz="22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nurse minimum staffing standards </a:t>
            </a:r>
            <a:r>
              <a:rPr lang="en-US" sz="2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2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quality of care outcomes </a:t>
            </a:r>
            <a:r>
              <a:rPr lang="en-US" sz="2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2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for-profit and not-for-profit religious-based </a:t>
            </a:r>
            <a:r>
              <a:rPr lang="en-US" sz="2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nursing </a:t>
            </a:r>
            <a:r>
              <a:rPr lang="en-US" sz="22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homes and profit maximization.</a:t>
            </a:r>
          </a:p>
          <a:p>
            <a:pPr lvl="1">
              <a:buFont typeface="Wingdings" pitchFamily="2" charset="2"/>
              <a:buChar char="Ø"/>
            </a:pPr>
            <a:r>
              <a:rPr lang="en-US" sz="22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200" b="1" i="1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2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2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There is no relationship between adherence to</a:t>
            </a:r>
            <a:r>
              <a:rPr lang="en-US" sz="22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nurse minimum staffing standards and quality of care outcomes in </a:t>
            </a:r>
            <a:r>
              <a:rPr lang="en-US" sz="22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for-profit and not-for-profit </a:t>
            </a:r>
            <a:r>
              <a:rPr lang="en-US" sz="2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religious-based </a:t>
            </a:r>
            <a:r>
              <a:rPr lang="en-US" sz="22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profit maximization.</a:t>
            </a:r>
          </a:p>
        </p:txBody>
      </p:sp>
    </p:spTree>
    <p:extLst>
      <p:ext uri="{BB962C8B-B14F-4D97-AF65-F5344CB8AC3E}">
        <p14:creationId xmlns:p14="http://schemas.microsoft.com/office/powerpoint/2010/main" val="3776110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Times New Roman" pitchFamily="18" charset="0"/>
                <a:ea typeface="ＭＳ Ｐゴシック"/>
                <a:cs typeface="Times New Roman" pitchFamily="18" charset="0"/>
              </a:rPr>
              <a:t>Theoretical framework 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  <a:defRPr/>
            </a:pP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Profit maximization theory/model (PMT). </a:t>
            </a:r>
            <a:endParaRPr lang="en-U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  <a:defRPr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Marginal 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of 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production/improvement 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equals the 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marginal 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gain (Aaronson et al., 1994;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Alhabeeb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&amp;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Moffitti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2013; O’Boyle, 2012).</a:t>
            </a:r>
            <a:r>
              <a:rPr lang="en-US" dirty="0">
                <a:solidFill>
                  <a:schemeClr val="tx1"/>
                </a:solidFill>
              </a:rPr>
              <a:t> </a:t>
            </a:r>
            <a:endParaRPr lang="en-U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  <a:defRPr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decision making tool in normative microeconomics (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Alhabeeb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&amp;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Moffitti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2013; Simon, 1959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).</a:t>
            </a:r>
            <a:endParaRPr lang="en-U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  <a:defRPr/>
            </a:pP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Focuses on economic behavior of maximizing economic utility and profits while minimizing costs (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Alhabeeb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&amp;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Moffitti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2013; Simon, 1959). </a:t>
            </a:r>
            <a:endParaRPr lang="en-U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  <a:defRPr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Firms exist to make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nd maximize profits for the owners and shareholders.</a:t>
            </a:r>
          </a:p>
          <a:p>
            <a:pPr marL="0" indent="0">
              <a:buNone/>
              <a:defRPr/>
            </a:pPr>
            <a:endParaRPr lang="en-U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6081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75013" y="1887557"/>
            <a:ext cx="2447448" cy="1114675"/>
          </a:xfrm>
          <a:prstGeom prst="rect">
            <a:avLst/>
          </a:prstGeom>
          <a:solidFill>
            <a:srgbClr val="FFFFFF"/>
          </a:solidFill>
          <a:ln w="31750">
            <a:solidFill>
              <a:srgbClr val="0070C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Profit Maximization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75013" y="3746347"/>
            <a:ext cx="2447448" cy="1554585"/>
          </a:xfrm>
          <a:prstGeom prst="rect">
            <a:avLst/>
          </a:prstGeom>
          <a:solidFill>
            <a:srgbClr val="FFFFFF"/>
          </a:solidFill>
          <a:ln w="31750">
            <a:solidFill>
              <a:srgbClr val="243F6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Adherence to Staffing </a:t>
            </a:r>
            <a:endParaRPr kumimoji="0" lang="en-US" alt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Standards</a:t>
            </a:r>
            <a:endParaRPr kumimoji="0" lang="en-US" alt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Oval 10"/>
          <p:cNvSpPr>
            <a:spLocks noChangeArrowheads="1"/>
          </p:cNvSpPr>
          <p:nvPr/>
        </p:nvSpPr>
        <p:spPr bwMode="auto">
          <a:xfrm>
            <a:off x="3102023" y="2958714"/>
            <a:ext cx="2493837" cy="1792943"/>
          </a:xfrm>
          <a:prstGeom prst="ellipse">
            <a:avLst/>
          </a:prstGeom>
          <a:solidFill>
            <a:srgbClr val="FFFFFF"/>
          </a:solidFill>
          <a:ln w="31750">
            <a:solidFill>
              <a:srgbClr val="8DB3E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LN and RN</a:t>
            </a:r>
            <a:endParaRPr kumimoji="0" lang="en-US" alt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Nursing Hours</a:t>
            </a: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     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Box 1"/>
          <p:cNvSpPr txBox="1">
            <a:spLocks noChangeArrowheads="1"/>
          </p:cNvSpPr>
          <p:nvPr/>
        </p:nvSpPr>
        <p:spPr bwMode="auto">
          <a:xfrm>
            <a:off x="6396350" y="3111373"/>
            <a:ext cx="2668198" cy="1503759"/>
          </a:xfrm>
          <a:prstGeom prst="rect">
            <a:avLst/>
          </a:prstGeom>
          <a:solidFill>
            <a:srgbClr val="FFFFFF"/>
          </a:solidFill>
          <a:ln w="31750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Pressure Ulcer</a:t>
            </a:r>
            <a:endParaRPr kumimoji="0" lang="en-US" alt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Falls</a:t>
            </a:r>
            <a:endParaRPr kumimoji="0" lang="en-US" alt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Arc 5"/>
          <p:cNvSpPr>
            <a:spLocks/>
          </p:cNvSpPr>
          <p:nvPr/>
        </p:nvSpPr>
        <p:spPr bwMode="auto">
          <a:xfrm rot="-4240331">
            <a:off x="4616855" y="-18602"/>
            <a:ext cx="1639101" cy="5482400"/>
          </a:xfrm>
          <a:custGeom>
            <a:avLst/>
            <a:gdLst>
              <a:gd name="G0" fmla="+- 0 0 0"/>
              <a:gd name="G1" fmla="+- 21328 0 0"/>
              <a:gd name="G2" fmla="+- 21600 0 0"/>
              <a:gd name="T0" fmla="*/ 3417 w 21600"/>
              <a:gd name="T1" fmla="*/ 0 h 23646"/>
              <a:gd name="T2" fmla="*/ 21475 w 21600"/>
              <a:gd name="T3" fmla="*/ 23646 h 23646"/>
              <a:gd name="T4" fmla="*/ 0 w 21600"/>
              <a:gd name="T5" fmla="*/ 21328 h 236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3646" fill="none" extrusionOk="0">
                <a:moveTo>
                  <a:pt x="3417" y="-1"/>
                </a:moveTo>
                <a:cubicBezTo>
                  <a:pt x="13893" y="1678"/>
                  <a:pt x="21600" y="10717"/>
                  <a:pt x="21600" y="21328"/>
                </a:cubicBezTo>
                <a:cubicBezTo>
                  <a:pt x="21600" y="22102"/>
                  <a:pt x="21558" y="22876"/>
                  <a:pt x="21475" y="23646"/>
                </a:cubicBezTo>
              </a:path>
              <a:path w="21600" h="23646" stroke="0" extrusionOk="0">
                <a:moveTo>
                  <a:pt x="3417" y="-1"/>
                </a:moveTo>
                <a:cubicBezTo>
                  <a:pt x="13893" y="1678"/>
                  <a:pt x="21600" y="10717"/>
                  <a:pt x="21600" y="21328"/>
                </a:cubicBezTo>
                <a:cubicBezTo>
                  <a:pt x="21600" y="22102"/>
                  <a:pt x="21558" y="22876"/>
                  <a:pt x="21475" y="23646"/>
                </a:cubicBezTo>
                <a:lnTo>
                  <a:pt x="0" y="21328"/>
                </a:lnTo>
                <a:close/>
              </a:path>
            </a:pathLst>
          </a:custGeom>
          <a:noFill/>
          <a:ln w="9525">
            <a:solidFill>
              <a:srgbClr val="8064A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5829388" y="1582521"/>
            <a:ext cx="396710" cy="730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Arc 7"/>
          <p:cNvSpPr>
            <a:spLocks/>
          </p:cNvSpPr>
          <p:nvPr/>
        </p:nvSpPr>
        <p:spPr bwMode="auto">
          <a:xfrm rot="-662536">
            <a:off x="2776465" y="2207755"/>
            <a:ext cx="1638030" cy="921885"/>
          </a:xfrm>
          <a:custGeom>
            <a:avLst/>
            <a:gdLst>
              <a:gd name="G0" fmla="+- 2867 0 0"/>
              <a:gd name="G1" fmla="+- 21600 0 0"/>
              <a:gd name="G2" fmla="+- 21600 0 0"/>
              <a:gd name="T0" fmla="*/ 0 w 24467"/>
              <a:gd name="T1" fmla="*/ 191 h 21600"/>
              <a:gd name="T2" fmla="*/ 24467 w 24467"/>
              <a:gd name="T3" fmla="*/ 21600 h 21600"/>
              <a:gd name="T4" fmla="*/ 2867 w 24467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467" h="21600" fill="none" extrusionOk="0">
                <a:moveTo>
                  <a:pt x="0" y="191"/>
                </a:moveTo>
                <a:cubicBezTo>
                  <a:pt x="950" y="63"/>
                  <a:pt x="1908" y="0"/>
                  <a:pt x="2867" y="0"/>
                </a:cubicBezTo>
                <a:cubicBezTo>
                  <a:pt x="14796" y="0"/>
                  <a:pt x="24467" y="9670"/>
                  <a:pt x="24467" y="21600"/>
                </a:cubicBezTo>
              </a:path>
              <a:path w="24467" h="21600" stroke="0" extrusionOk="0">
                <a:moveTo>
                  <a:pt x="0" y="191"/>
                </a:moveTo>
                <a:cubicBezTo>
                  <a:pt x="950" y="63"/>
                  <a:pt x="1908" y="0"/>
                  <a:pt x="2867" y="0"/>
                </a:cubicBezTo>
                <a:cubicBezTo>
                  <a:pt x="14796" y="0"/>
                  <a:pt x="24467" y="9670"/>
                  <a:pt x="24467" y="21600"/>
                </a:cubicBezTo>
                <a:lnTo>
                  <a:pt x="2867" y="21600"/>
                </a:lnTo>
                <a:close/>
              </a:path>
            </a:pathLst>
          </a:custGeom>
          <a:noFill/>
          <a:ln w="9525">
            <a:solidFill>
              <a:srgbClr val="00B0F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7030A0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3952608" y="1778988"/>
            <a:ext cx="524682" cy="818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AutoShape 11"/>
          <p:cNvSpPr>
            <a:spLocks noChangeShapeType="1"/>
          </p:cNvSpPr>
          <p:nvPr/>
        </p:nvSpPr>
        <p:spPr bwMode="auto">
          <a:xfrm flipV="1">
            <a:off x="2598461" y="4042044"/>
            <a:ext cx="444700" cy="45719"/>
          </a:xfrm>
          <a:prstGeom prst="straightConnector1">
            <a:avLst/>
          </a:prstGeom>
          <a:noFill/>
          <a:ln w="9525">
            <a:solidFill>
              <a:srgbClr val="6699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12"/>
          <p:cNvSpPr>
            <a:spLocks noChangeShapeType="1"/>
          </p:cNvSpPr>
          <p:nvPr/>
        </p:nvSpPr>
        <p:spPr bwMode="auto">
          <a:xfrm>
            <a:off x="5686291" y="3916949"/>
            <a:ext cx="635057" cy="45719"/>
          </a:xfrm>
          <a:prstGeom prst="straightConnector1">
            <a:avLst/>
          </a:prstGeom>
          <a:noFill/>
          <a:ln w="9525">
            <a:solidFill>
              <a:srgbClr val="0000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2598461" y="3518548"/>
            <a:ext cx="444700" cy="55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Text Box 13"/>
          <p:cNvSpPr txBox="1">
            <a:spLocks noChangeArrowheads="1"/>
          </p:cNvSpPr>
          <p:nvPr/>
        </p:nvSpPr>
        <p:spPr bwMode="auto">
          <a:xfrm>
            <a:off x="5686291" y="3276618"/>
            <a:ext cx="635057" cy="592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AutoShape 3"/>
          <p:cNvSpPr>
            <a:spLocks noChangeShapeType="1"/>
          </p:cNvSpPr>
          <p:nvPr/>
        </p:nvSpPr>
        <p:spPr bwMode="auto">
          <a:xfrm flipH="1">
            <a:off x="1319804" y="3040510"/>
            <a:ext cx="45719" cy="667559"/>
          </a:xfrm>
          <a:prstGeom prst="straightConnector1">
            <a:avLst/>
          </a:prstGeom>
          <a:noFill/>
          <a:ln w="9525">
            <a:solidFill>
              <a:srgbClr val="92D05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Text Box 2"/>
          <p:cNvSpPr txBox="1">
            <a:spLocks noChangeArrowheads="1"/>
          </p:cNvSpPr>
          <p:nvPr/>
        </p:nvSpPr>
        <p:spPr bwMode="auto">
          <a:xfrm>
            <a:off x="719186" y="2915275"/>
            <a:ext cx="646254" cy="687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Rectangle 1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0" y="457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378556" y="286688"/>
            <a:ext cx="86859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Illustration of PMT and Study </a:t>
            </a: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Variables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2057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Times New Roman" pitchFamily="18" charset="0"/>
                <a:ea typeface="ＭＳ Ｐゴシック"/>
                <a:cs typeface="Times New Roman" pitchFamily="18" charset="0"/>
              </a:rPr>
              <a:t>Research Method/Design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Correlational, cross-sectional quantitative method  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Archival public data 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Descriptive and inferential 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statistics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Setting and Sample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Target population-older adults ages 65 and above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Unit of analysis-Nursing homes (NHs)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Sampling 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frame: 15,662 (total NHs), 10,895 (69.6%) for-profit NHs; 561 (3.6%) 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not-for-profit 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religious-based 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NHs (CMS, 2017).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10,525 (96%) FP and 497 (89%) NFPRB NHs.</a:t>
            </a:r>
            <a:endParaRPr lang="en-US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002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Frequency Table: Nursing Homes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971675" y="3177381"/>
          <a:ext cx="5200650" cy="13716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9791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0172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9537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9537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1026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NH types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Frequency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Percent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Valid percent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Cum. Percent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Not-for-profit religious –based nursing homes</a:t>
                      </a:r>
                      <a:endParaRPr lang="en-US" sz="12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497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4.5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4.5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4.5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For-profit nursing homes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10525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95.5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95.5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100.0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Total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11022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100.0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100.0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5888081"/>
              </p:ext>
            </p:extLst>
          </p:nvPr>
        </p:nvGraphicFramePr>
        <p:xfrm>
          <a:off x="457197" y="1719613"/>
          <a:ext cx="8229602" cy="38896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3736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4338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3334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3334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28217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897345"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NH types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Frequency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Percent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Valid percent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Cum. Percent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04834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Not-for-profit religious –based nursing homes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497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4.5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4.5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04657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For-profit nursing homes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10525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95.5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95.5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100.0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9734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11022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100.0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100.0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7312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>
                <a:latin typeface="Times New Roman" pitchFamily="18" charset="0"/>
                <a:ea typeface="ＭＳ Ｐゴシック"/>
                <a:cs typeface="Times New Roman" pitchFamily="18" charset="0"/>
              </a:rPr>
              <a:t>Research Method/Design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Data Collection: Secondary Sources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Nursing 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Home Compare (NHC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datasets.</a:t>
            </a:r>
            <a:endParaRPr lang="en-US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Certification and Survey Provider Enhanced Reporting (CASPER)-staffing, providers, and health surveys outcomes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Minimum Data Set (MDS) 3.0-quality measures 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Medicare Cost Report (MCR)-profit 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measures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Data Analysis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Statistical Package for the Social Sciences (SPSS)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Descriptive and inferential statistics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Nonparametric test </a:t>
            </a:r>
            <a:endParaRPr lang="en-US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1000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Definition of  Key Terms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Staffing 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Standards</a:t>
            </a:r>
          </a:p>
          <a:p>
            <a:pPr lvl="1">
              <a:buFont typeface="Wingdings" pitchFamily="2" charset="2"/>
              <a:buChar char="Ø"/>
            </a:pP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NHRA (1987)-0.08 RN and 0.30 LN Hours Per Resident Day</a:t>
            </a:r>
            <a:endParaRPr lang="en-US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Ø"/>
            </a:pP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Hour Per Resident 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Day-0.75 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RN and 1.30 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LN (CMS)</a:t>
            </a:r>
            <a:endParaRPr lang="en-US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1">
              <a:buNone/>
            </a:pPr>
            <a:endParaRPr lang="en-US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Profit maximization</a:t>
            </a:r>
          </a:p>
          <a:p>
            <a:pPr lvl="1">
              <a:buFont typeface="Wingdings" pitchFamily="2" charset="2"/>
              <a:buChar char="Ø"/>
            </a:pP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Patient profit margins</a:t>
            </a:r>
          </a:p>
          <a:p>
            <a:pPr lvl="1">
              <a:buFont typeface="Wingdings" pitchFamily="2" charset="2"/>
              <a:buChar char="Ø"/>
            </a:pP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Total operating profit 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margins</a:t>
            </a:r>
            <a:endParaRPr lang="en-US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68412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 of Key Terms cont’d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Pressure ulcers/injuries (PUs)</a:t>
            </a:r>
          </a:p>
          <a:p>
            <a:pPr lvl="1">
              <a:buFont typeface="Wingdings" pitchFamily="2" charset="2"/>
              <a:buChar char="Ø"/>
            </a:pP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Total average percentage 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of long-stay high-risk residents with 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stages II-IV PUs</a:t>
            </a:r>
          </a:p>
          <a:p>
            <a:pPr marL="457200" lvl="1" indent="0">
              <a:buNone/>
            </a:pPr>
            <a:endParaRPr lang="en-US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Falls</a:t>
            </a:r>
          </a:p>
          <a:p>
            <a:pPr lvl="1">
              <a:buFont typeface="Wingdings" pitchFamily="2" charset="2"/>
              <a:buChar char="Ø"/>
            </a:pP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Total average percentage 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of long-stay residents with one/more falls</a:t>
            </a:r>
          </a:p>
          <a:p>
            <a:pPr lvl="1">
              <a:buFont typeface="Wingdings" pitchFamily="2" charset="2"/>
              <a:buChar char="Ø"/>
            </a:pP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Major 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injuries</a:t>
            </a:r>
            <a:endParaRPr lang="en-US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44254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 of Key Terms cont’d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For-profit nursing homes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Publicly-owned by investors/shareholders </a:t>
            </a: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Operated to make and maximize profits (Grabowski et al., 2013; Harrington et al., 2014, 2015</a:t>
            </a: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en-US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Not-for-profit religious-based nursing homes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Non-profit, non-governmentally 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owned by religious, community groups, or agencies (Ronald, McGregor, Harrington, Pollock, &amp; </a:t>
            </a:r>
            <a:r>
              <a:rPr lang="en-US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Lexchin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2016</a:t>
            </a: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n-U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defined shareholders, exist to provide value based services (Harrington et al., 2012, 2014; Paul III et al., 2016)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5721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Staffing Standards and Profits/Falls/Pressure Ulcers </a:t>
            </a:r>
            <a:endParaRPr lang="en-US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indent="-342900">
              <a:buFont typeface="Wingdings" panose="05000000000000000000" pitchFamily="2" charset="2"/>
              <a:buChar char="v"/>
            </a:pP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For-profit nursing homes</a:t>
            </a:r>
          </a:p>
          <a:p>
            <a:pPr lvl="2" indent="-342900">
              <a:buFont typeface="Wingdings" panose="05000000000000000000" pitchFamily="2" charset="2"/>
              <a:buChar char="Ø"/>
            </a:pP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Increased 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falls with RN/LN standards violation; pressure ulcers with RN standards violation</a:t>
            </a:r>
          </a:p>
          <a:p>
            <a:pPr lvl="2" indent="-342900">
              <a:buFont typeface="Wingdings" panose="05000000000000000000" pitchFamily="2" charset="2"/>
              <a:buChar char="Ø"/>
            </a:pP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Increased pressure ulcers with LN standard compliance</a:t>
            </a:r>
          </a:p>
          <a:p>
            <a:pPr lvl="2" indent="-342900">
              <a:buFont typeface="Wingdings" panose="05000000000000000000" pitchFamily="2" charset="2"/>
              <a:buChar char="Ø"/>
            </a:pP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Statistical significance differences in outcomes.</a:t>
            </a:r>
          </a:p>
          <a:p>
            <a:pPr lvl="2" indent="-342900">
              <a:buFont typeface="Wingdings" panose="05000000000000000000" pitchFamily="2" charset="2"/>
              <a:buChar char="Ø"/>
            </a:pP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Non-statistical significance between LN standard and pressure </a:t>
            </a: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ulcers</a:t>
            </a:r>
          </a:p>
          <a:p>
            <a:pPr lvl="2" indent="-342900">
              <a:buFont typeface="Wingdings" panose="05000000000000000000" pitchFamily="2" charset="2"/>
              <a:buChar char="Ø"/>
            </a:pP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Increased patient and total profit margins with standards violation</a:t>
            </a:r>
          </a:p>
          <a:p>
            <a:pPr marL="800100" lvl="2" indent="0">
              <a:buNone/>
            </a:pPr>
            <a:endParaRPr lang="en-US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6234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RN Staffing Standards and Care Outcomes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29457601"/>
              </p:ext>
            </p:extLst>
          </p:nvPr>
        </p:nvGraphicFramePr>
        <p:xfrm>
          <a:off x="457200" y="1528549"/>
          <a:ext cx="8229600" cy="430555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3453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3453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8624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6726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3796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037968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815546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815546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53036">
                <a:tc gridSpan="2">
                  <a:txBody>
                    <a:bodyPr/>
                    <a:lstStyle/>
                    <a:p>
                      <a:pPr marL="0" marR="381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NH Types    </a:t>
                      </a:r>
                      <a:r>
                        <a:rPr lang="en-US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</a:t>
                      </a: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D. Variables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RN staffing standard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3810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Mean Rank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Mann-Whitney U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Asymp. Sig (2-sided)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72956">
                <a:tc rowSpan="10">
                  <a:txBody>
                    <a:bodyPr/>
                    <a:lstStyle/>
                    <a:p>
                      <a:pPr marL="38100" marR="381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NFPRB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rowSpan="3">
                  <a:txBody>
                    <a:bodyPr/>
                    <a:lstStyle/>
                    <a:p>
                      <a:pPr marL="38100" marR="381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percentage of falls 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6830" marR="3683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Not met standard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258.87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7295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6830" marR="3683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Yes met standard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236.26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7295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6830" marR="3683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7295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 statistics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25728.00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-1.724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.085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7295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7295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38100" marR="381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percentage of PUs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Not met standard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258.21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7295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Yes met standard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236.67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7295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7295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 statistics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25852.50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-1.642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.101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17295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172956">
                <a:tc rowSpan="10">
                  <a:txBody>
                    <a:bodyPr/>
                    <a:lstStyle/>
                    <a:p>
                      <a:pPr marL="38100" marR="381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FP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rowSpan="3">
                  <a:txBody>
                    <a:bodyPr/>
                    <a:lstStyle/>
                    <a:p>
                      <a:pPr marL="38100" marR="381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percentage of falls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Not met standard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6172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5385.88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17295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Yes met standard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4234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4937.65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17295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10406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17295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 statistics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11940495.50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-7.479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.000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17295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17295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38100" marR="381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percentage of PUs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Not met standard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6171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5386.75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17295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Yes met standard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4234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4935.19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17295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10405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17295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 statistics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11930094.00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-7.533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.000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  <a:tr h="17295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92232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Results Cont’d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00050" lvl="1" indent="0">
              <a:buNone/>
            </a:pP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Staffing Standards and Profits/Falls/Pressure Ulcers </a:t>
            </a:r>
            <a:endParaRPr lang="en-US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00050" lvl="1" indent="0">
              <a:buNone/>
            </a:pPr>
            <a:endParaRPr lang="en-US" sz="1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indent="-342900">
              <a:buFont typeface="Wingdings" panose="05000000000000000000" pitchFamily="2" charset="2"/>
              <a:buChar char="v"/>
            </a:pP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Not-for-profit 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religious-based nursing homes</a:t>
            </a:r>
          </a:p>
          <a:p>
            <a:pPr lvl="2" indent="-342900">
              <a:buFont typeface="Wingdings" panose="05000000000000000000" pitchFamily="2" charset="2"/>
              <a:buChar char="Ø"/>
            </a:pP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Increased 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falls and pressure ulcers with standards violation</a:t>
            </a:r>
          </a:p>
          <a:p>
            <a:pPr lvl="2" indent="-342900">
              <a:buFont typeface="Wingdings" panose="05000000000000000000" pitchFamily="2" charset="2"/>
              <a:buChar char="Ø"/>
            </a:pP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Non-statistical significance differences in outcomes; except for LN and </a:t>
            </a: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falls</a:t>
            </a:r>
          </a:p>
          <a:p>
            <a:pPr lvl="2" indent="-342900">
              <a:buFont typeface="Wingdings" panose="05000000000000000000" pitchFamily="2" charset="2"/>
              <a:buChar char="Ø"/>
            </a:pP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Increased patient profit margin with standards violation</a:t>
            </a:r>
          </a:p>
          <a:p>
            <a:pPr lvl="2" indent="-342900">
              <a:buFont typeface="Wingdings" panose="05000000000000000000" pitchFamily="2" charset="2"/>
              <a:buChar char="Ø"/>
            </a:pP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Decreased total profit margin with standards violation  </a:t>
            </a:r>
          </a:p>
          <a:p>
            <a:pPr marL="800100" lvl="2" indent="0">
              <a:buNone/>
            </a:pPr>
            <a:endParaRPr lang="en-U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16428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LN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Staffing Standards and Care Outcomes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6244118"/>
              </p:ext>
            </p:extLst>
          </p:nvPr>
        </p:nvGraphicFramePr>
        <p:xfrm>
          <a:off x="450377" y="1417629"/>
          <a:ext cx="8236424" cy="450126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5348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4666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9703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9851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4740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047404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72537">
                <a:tc gridSpan="2">
                  <a:txBody>
                    <a:bodyPr/>
                    <a:lstStyle/>
                    <a:p>
                      <a:pPr marL="0" marR="381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NH Types       D. Variables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LN Staffing Standard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3810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Mean Rank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Mann-Whitney U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Asymp. Sig (2-sided)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82510">
                <a:tc rowSpan="10">
                  <a:txBody>
                    <a:bodyPr/>
                    <a:lstStyle/>
                    <a:p>
                      <a:pPr marL="38100" marR="381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NFPRB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rowSpan="3">
                  <a:txBody>
                    <a:bodyPr/>
                    <a:lstStyle/>
                    <a:p>
                      <a:pPr marL="0" marR="381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percentage of falls 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Not met standard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277.10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8251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Yes met standard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239.00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8251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8251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 statistics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13390.50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-2.172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.030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8251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8251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381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percentage of PUs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Not met standard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258.09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8251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Yes met standard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242.55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8251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8251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 statistics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14854.00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-.886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.376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18251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18251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182510">
                <a:tc rowSpan="10">
                  <a:txBody>
                    <a:bodyPr/>
                    <a:lstStyle/>
                    <a:p>
                      <a:pPr marL="38100" marR="381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FP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rowSpan="3">
                  <a:txBody>
                    <a:bodyPr/>
                    <a:lstStyle/>
                    <a:p>
                      <a:pPr marL="0" marR="381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percentage of falls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Not met standard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2454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5529.68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18251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Yes met standard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7952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5102.84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18251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10406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18251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 statistics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8956652.50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-6.154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.000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18251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18251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381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percentage of PUs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Not met standard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2454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5150.12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18251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Yes met standard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7951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5219.32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18251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10405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  <a:tr h="18251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 statistics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9626103.50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-.998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.318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20"/>
                  </a:ext>
                </a:extLst>
              </a:tr>
              <a:tr h="18251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79564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Results Cont’d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None/>
            </a:pP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Profits and Care Outcomes</a:t>
            </a:r>
          </a:p>
          <a:p>
            <a:pPr marL="457200" lvl="1" indent="0">
              <a:buNone/>
            </a:pPr>
            <a:endParaRPr lang="en-US" sz="1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Among the NFPRB nursing homes</a:t>
            </a: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Negative 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statistically significant relationships between </a:t>
            </a: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profits and 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pressure </a:t>
            </a: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ulcers.</a:t>
            </a:r>
            <a:endParaRPr lang="en-U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Non-statistically significant relationship between </a:t>
            </a: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profits and falls. </a:t>
            </a:r>
            <a:endParaRPr lang="en-U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Among the FP nursing homes: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Negative statistically 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significant relationship between </a:t>
            </a: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profits and 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pressure </a:t>
            </a: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ulcers/falls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v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93248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Spearman’s Correlation: Patient and Total Profit Margins, PUs, and Falls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542191"/>
          <a:ext cx="8229601" cy="39442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0740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2633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54402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2777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32407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24651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Variables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PUs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Falls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4651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NFPRB NHs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PPM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Correlation coefficient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-.119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.074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4651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sig. (2-tailed)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.040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.203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4651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4651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4651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TPM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Correlation coefficient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-.138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.027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4651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sig. (2-tailed)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.017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.640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4651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4651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4651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FP NHs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PPM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Correlation coefficient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-.040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-.050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4651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sig. (2-tailed)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.000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.000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4651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8498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4651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4651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TPM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Correlation coefficient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-.047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-.062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4651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sig. (2-tailed)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.000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.000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4651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8498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8500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62406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Results Cont’d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Profits and Staffing Standards</a:t>
            </a:r>
          </a:p>
          <a:p>
            <a:pPr marL="0" indent="0">
              <a:buNone/>
            </a:pPr>
            <a:endParaRPr lang="en-US" sz="1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Among 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NFPRB nursing homes: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Non-significant relationships between profit measures and staffing </a:t>
            </a: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standards.</a:t>
            </a:r>
            <a:endParaRPr lang="en-U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Among the FP nursing homes: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Significant relationship between the patient profit margin and RN/LN staffing </a:t>
            </a: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standards.</a:t>
            </a:r>
            <a:endParaRPr lang="en-U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Significant relationship between total profit margin and LN staffing </a:t>
            </a: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standard. </a:t>
            </a:r>
            <a:endParaRPr lang="en-U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Non-significant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relationships between the total profit margin and RN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standard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4048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Binary Logistic Regression for </a:t>
            </a:r>
            <a:r>
              <a:rPr lang="en-US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Profits 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Staffing Standards 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NH Types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555841"/>
          <a:ext cx="8229600" cy="41079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0489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281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0063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6050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20063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440866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440866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29876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NH Types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D. Variables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4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Regression Coefficients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4814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df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Sig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Exp(B)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2407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NFPRB NHs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LN Standard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407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PPM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.000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.250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2407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TPM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.000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.420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2407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2407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RN Standard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2407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PPM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.000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.648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2407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TPM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.000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.234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2407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2407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FP NHs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LN Standard 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2407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PPM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.000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.000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2407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TPM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.000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.001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2407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2407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RN Standard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2407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PPM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.000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.001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2407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TPM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.000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.054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1.000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90638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Significance of the Study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Uniqueness to the study of nurse staffing standards/levels</a:t>
            </a:r>
          </a:p>
          <a:p>
            <a:pPr lvl="1">
              <a:buFont typeface="Wingdings" pitchFamily="2" charset="2"/>
              <a:buChar char="Ø"/>
            </a:pP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Rarity of focus</a:t>
            </a:r>
          </a:p>
          <a:p>
            <a:pPr lvl="1">
              <a:buFont typeface="Wingdings" pitchFamily="2" charset="2"/>
              <a:buChar char="Ø"/>
            </a:pP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Rarity of theoretical foundation</a:t>
            </a:r>
            <a:endParaRPr lang="en-U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Contribution to knowledge in geriatric nursing</a:t>
            </a:r>
          </a:p>
          <a:p>
            <a:pPr lvl="1">
              <a:buFont typeface="Wingdings" pitchFamily="2" charset="2"/>
              <a:buChar char="Ø"/>
            </a:pP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Practice/curriculum policy change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Moral basis for adequate NHs staffing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Contributions to positive social change</a:t>
            </a:r>
          </a:p>
          <a:p>
            <a:pPr lvl="1">
              <a:buFont typeface="Wingdings" pitchFamily="2" charset="2"/>
              <a:buChar char="Ø"/>
            </a:pP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advocacy instrument for the vulnerable</a:t>
            </a:r>
          </a:p>
          <a:p>
            <a:pPr lvl="1">
              <a:buFont typeface="Wingdings" pitchFamily="2" charset="2"/>
              <a:buChar char="Ø"/>
            </a:pP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Morally appropriate</a:t>
            </a:r>
          </a:p>
          <a:p>
            <a:pPr lvl="1">
              <a:buFont typeface="Wingdings" pitchFamily="2" charset="2"/>
              <a:buChar char="Ø"/>
            </a:pP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Evidence base for public policy making</a:t>
            </a:r>
          </a:p>
          <a:p>
            <a:pPr lvl="1">
              <a:buFont typeface="Wingdings" pitchFamily="2" charset="2"/>
              <a:buChar char="Ø"/>
            </a:pP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Reduced health care cost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892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Significance of the Study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lvl="1">
              <a:buFont typeface="Wingdings" pitchFamily="2" charset="2"/>
              <a:buChar char="Ø"/>
            </a:pP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Better 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care experience</a:t>
            </a:r>
          </a:p>
          <a:p>
            <a:pPr lvl="1">
              <a:buFont typeface="Wingdings" pitchFamily="2" charset="2"/>
              <a:buChar char="Ø"/>
            </a:pP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Improved quality of life</a:t>
            </a:r>
          </a:p>
          <a:p>
            <a:pPr lvl="1">
              <a:buFont typeface="Wingdings" pitchFamily="2" charset="2"/>
              <a:buChar char="Ø"/>
            </a:pP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Decreased adverse events</a:t>
            </a:r>
          </a:p>
          <a:p>
            <a:pPr lvl="1">
              <a:buFont typeface="Wingdings" pitchFamily="2" charset="2"/>
              <a:buChar char="Ø"/>
            </a:pP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Reduced death rates </a:t>
            </a:r>
          </a:p>
          <a:p>
            <a:pPr lvl="1">
              <a:buFont typeface="Wingdings" pitchFamily="2" charset="2"/>
              <a:buChar char="Ø"/>
            </a:pP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Improved management quality scores</a:t>
            </a:r>
          </a:p>
          <a:p>
            <a:pPr lvl="1">
              <a:buFont typeface="Wingdings" pitchFamily="2" charset="2"/>
              <a:buChar char="Ø"/>
            </a:pP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Nursing homes marketability</a:t>
            </a:r>
          </a:p>
          <a:p>
            <a:pPr lvl="1">
              <a:buFont typeface="Wingdings" pitchFamily="2" charset="2"/>
              <a:buChar char="Ø"/>
            </a:pP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Positive public 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perception</a:t>
            </a:r>
            <a:endParaRPr lang="en-US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2072641"/>
            <a:ext cx="4038600" cy="2767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4233530" y="5022787"/>
            <a:ext cx="359803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en-US" altLang="en-US" sz="1400" dirty="0">
                <a:latin typeface="Calibri" panose="020F0502020204030204" pitchFamily="34" charset="0"/>
              </a:rPr>
              <a:t>Source: </a:t>
            </a:r>
            <a:r>
              <a:rPr lang="en-US" altLang="en-US" sz="1400" dirty="0"/>
              <a:t>Mira Dental Services. (2015). </a:t>
            </a:r>
            <a:endParaRPr lang="en-US" altLang="en-US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20611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Older adult residents in all Medicare and Medicaid NHs deserve optimal quality of care.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Pressure ulcers and falls are staffing related, costly, potentially deadly, but avoidable.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Adequate staffing standards/levels must be ensured to safeguard the wellbeing of this frail and vulnerable population.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Quality of care and maximization of profits.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Nursing homes older adults must not be treated like economic commodities.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Strict enforcement of nurse staffing adherence.</a:t>
            </a:r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28649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Ultimate Goal</a:t>
            </a: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31673" y="1600200"/>
            <a:ext cx="3480654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176528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QUESTIONS</a:t>
            </a:r>
            <a:endParaRPr lang="en-US" sz="44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5299070"/>
      </p:ext>
    </p:extLst>
  </p:cSld>
  <p:clrMapOvr>
    <a:masterClrMapping/>
  </p:clrMapOvr>
</p:sld>
</file>

<file path=ppt/theme/theme1.xml><?xml version="1.0" encoding="utf-8"?>
<a:theme xmlns:a="http://schemas.openxmlformats.org/drawingml/2006/main" name="ForDarkBackground-NEW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LightBkgd-stripes(1)</Template>
  <TotalTime>692</TotalTime>
  <Words>1503</Words>
  <Application>Microsoft Office PowerPoint</Application>
  <PresentationFormat>On-screen Show (4:3)</PresentationFormat>
  <Paragraphs>675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MS PGothic</vt:lpstr>
      <vt:lpstr>Arial</vt:lpstr>
      <vt:lpstr>Calibri</vt:lpstr>
      <vt:lpstr>Times New Roman</vt:lpstr>
      <vt:lpstr>Wingdings</vt:lpstr>
      <vt:lpstr>ForDarkBackground-NEW</vt:lpstr>
      <vt:lpstr>PowerPoint Presentation</vt:lpstr>
      <vt:lpstr>Introduction: Overview &amp; Background of Topic</vt:lpstr>
      <vt:lpstr>Problem Statement</vt:lpstr>
      <vt:lpstr>Purpose of the Study</vt:lpstr>
      <vt:lpstr>Research Question &amp; Hypothesis </vt:lpstr>
      <vt:lpstr>Theoretical framework </vt:lpstr>
      <vt:lpstr>PowerPoint Presentation</vt:lpstr>
      <vt:lpstr>Research Method/Design</vt:lpstr>
      <vt:lpstr>Frequency Table: Nursing Homes</vt:lpstr>
      <vt:lpstr>Research Method/Design</vt:lpstr>
      <vt:lpstr>Definition of  Key Terms</vt:lpstr>
      <vt:lpstr>Definition of Key Terms cont’d</vt:lpstr>
      <vt:lpstr>Definition of Key Terms cont’d</vt:lpstr>
      <vt:lpstr>Results</vt:lpstr>
      <vt:lpstr>RN Staffing Standards and Care Outcomes</vt:lpstr>
      <vt:lpstr>Results Cont’d</vt:lpstr>
      <vt:lpstr>LN Staffing Standards and Care Outcomes</vt:lpstr>
      <vt:lpstr>Results Cont’d</vt:lpstr>
      <vt:lpstr>Spearman’s Correlation: Patient and Total Profit Margins, PUs, and Falls </vt:lpstr>
      <vt:lpstr>Results Cont’d</vt:lpstr>
      <vt:lpstr>Binary Logistic Regression for Profits and Staffing Standards by NH Types </vt:lpstr>
      <vt:lpstr>Significance of the Study </vt:lpstr>
      <vt:lpstr>Significance of the Study</vt:lpstr>
      <vt:lpstr>Conclusion</vt:lpstr>
      <vt:lpstr>The Ultimate Goal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omotomot</dc:creator>
  <cp:lastModifiedBy>Tayo</cp:lastModifiedBy>
  <cp:revision>97</cp:revision>
  <dcterms:created xsi:type="dcterms:W3CDTF">2018-06-26T22:18:04Z</dcterms:created>
  <dcterms:modified xsi:type="dcterms:W3CDTF">2018-06-30T22:56:02Z</dcterms:modified>
</cp:coreProperties>
</file>