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embeddings/oleObject2.bin" ContentType="application/vnd.openxmlformats-officedocument.oleObject"/>
  <Override PartName="/ppt/notesSlides/notesSlide22.xml" ContentType="application/vnd.openxmlformats-officedocument.presentationml.notesSlide+xml"/>
  <Override PartName="/ppt/embeddings/oleObject3.bin" ContentType="application/vnd.openxmlformats-officedocument.oleObject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8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64"/>
  </p:notesMasterIdLst>
  <p:sldIdLst>
    <p:sldId id="671" r:id="rId2"/>
    <p:sldId id="699" r:id="rId3"/>
    <p:sldId id="708" r:id="rId4"/>
    <p:sldId id="709" r:id="rId5"/>
    <p:sldId id="604" r:id="rId6"/>
    <p:sldId id="693" r:id="rId7"/>
    <p:sldId id="704" r:id="rId8"/>
    <p:sldId id="705" r:id="rId9"/>
    <p:sldId id="603" r:id="rId10"/>
    <p:sldId id="672" r:id="rId11"/>
    <p:sldId id="605" r:id="rId12"/>
    <p:sldId id="606" r:id="rId13"/>
    <p:sldId id="616" r:id="rId14"/>
    <p:sldId id="617" r:id="rId15"/>
    <p:sldId id="618" r:id="rId16"/>
    <p:sldId id="620" r:id="rId17"/>
    <p:sldId id="621" r:id="rId18"/>
    <p:sldId id="623" r:id="rId19"/>
    <p:sldId id="624" r:id="rId20"/>
    <p:sldId id="625" r:id="rId21"/>
    <p:sldId id="627" r:id="rId22"/>
    <p:sldId id="628" r:id="rId23"/>
    <p:sldId id="629" r:id="rId24"/>
    <p:sldId id="630" r:id="rId25"/>
    <p:sldId id="631" r:id="rId26"/>
    <p:sldId id="632" r:id="rId27"/>
    <p:sldId id="633" r:id="rId28"/>
    <p:sldId id="635" r:id="rId29"/>
    <p:sldId id="637" r:id="rId30"/>
    <p:sldId id="638" r:id="rId31"/>
    <p:sldId id="639" r:id="rId32"/>
    <p:sldId id="640" r:id="rId33"/>
    <p:sldId id="641" r:id="rId34"/>
    <p:sldId id="702" r:id="rId35"/>
    <p:sldId id="700" r:id="rId36"/>
    <p:sldId id="453" r:id="rId37"/>
    <p:sldId id="403" r:id="rId38"/>
    <p:sldId id="489" r:id="rId39"/>
    <p:sldId id="474" r:id="rId40"/>
    <p:sldId id="477" r:id="rId41"/>
    <p:sldId id="488" r:id="rId42"/>
    <p:sldId id="492" r:id="rId43"/>
    <p:sldId id="429" r:id="rId44"/>
    <p:sldId id="428" r:id="rId45"/>
    <p:sldId id="460" r:id="rId46"/>
    <p:sldId id="473" r:id="rId47"/>
    <p:sldId id="646" r:id="rId48"/>
    <p:sldId id="667" r:id="rId49"/>
    <p:sldId id="668" r:id="rId50"/>
    <p:sldId id="689" r:id="rId51"/>
    <p:sldId id="661" r:id="rId52"/>
    <p:sldId id="662" r:id="rId53"/>
    <p:sldId id="663" r:id="rId54"/>
    <p:sldId id="664" r:id="rId55"/>
    <p:sldId id="665" r:id="rId56"/>
    <p:sldId id="673" r:id="rId57"/>
    <p:sldId id="642" r:id="rId58"/>
    <p:sldId id="677" r:id="rId59"/>
    <p:sldId id="711" r:id="rId60"/>
    <p:sldId id="706" r:id="rId61"/>
    <p:sldId id="710" r:id="rId62"/>
    <p:sldId id="644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DF8"/>
    <a:srgbClr val="33996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010" autoAdjust="0"/>
  </p:normalViewPr>
  <p:slideViewPr>
    <p:cSldViewPr>
      <p:cViewPr>
        <p:scale>
          <a:sx n="100" d="100"/>
          <a:sy n="100" d="100"/>
        </p:scale>
        <p:origin x="-35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carlos:Research:Data%20Folder:Methylation-PCa:combine%20data%20folder:combine%20ARCAPE%20and%20ARCAPM%20cell%20death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carlos:Research:Data%20Folder:Methylation-PCa:combine%20data%20folder:combine%20ARCAPE%20and%20ARCAPM%20cell%20deat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6551612492933"/>
          <c:y val="0.0352908850353989"/>
          <c:w val="0.81887746929531"/>
          <c:h val="0.8155365415641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Sheet1!$R$28</c:f>
              <c:strCache>
                <c:ptCount val="1"/>
                <c:pt idx="0">
                  <c:v>ARCAPE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Sheet1!$T$29:$T$34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0.0518244315177156</c:v>
                  </c:pt>
                  <c:pt idx="2">
                    <c:v>0.0139476467477526</c:v>
                  </c:pt>
                  <c:pt idx="3">
                    <c:v>0.0679534637757805</c:v>
                  </c:pt>
                  <c:pt idx="4">
                    <c:v>0.154944473823375</c:v>
                  </c:pt>
                  <c:pt idx="5">
                    <c:v>0.0695399259650979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Sheet1!$Q$29:$Q$34</c:f>
              <c:strCache>
                <c:ptCount val="6"/>
                <c:pt idx="0">
                  <c:v>DMSO control</c:v>
                </c:pt>
                <c:pt idx="1">
                  <c:v>vorinostat only</c:v>
                </c:pt>
                <c:pt idx="2">
                  <c:v>Genistein only</c:v>
                </c:pt>
                <c:pt idx="3">
                  <c:v>gen + vorinostat</c:v>
                </c:pt>
                <c:pt idx="4">
                  <c:v>5-aza only</c:v>
                </c:pt>
                <c:pt idx="5">
                  <c:v>5-aza + vorinostat</c:v>
                </c:pt>
              </c:strCache>
            </c:strRef>
          </c:cat>
          <c:val>
            <c:numRef>
              <c:f>Sheet1!$R$29:$R$34</c:f>
              <c:numCache>
                <c:formatCode>0%</c:formatCode>
                <c:ptCount val="6"/>
                <c:pt idx="0">
                  <c:v>1.0</c:v>
                </c:pt>
                <c:pt idx="1">
                  <c:v>0.553410893707033</c:v>
                </c:pt>
                <c:pt idx="2">
                  <c:v>0.374405076679007</c:v>
                </c:pt>
                <c:pt idx="3">
                  <c:v>0.215560549973559</c:v>
                </c:pt>
                <c:pt idx="4">
                  <c:v>0.641723955579061</c:v>
                </c:pt>
                <c:pt idx="5">
                  <c:v>0.441829719725014</c:v>
                </c:pt>
              </c:numCache>
            </c:numRef>
          </c:val>
        </c:ser>
        <c:ser>
          <c:idx val="1"/>
          <c:order val="1"/>
          <c:tx>
            <c:strRef>
              <c:f>Sheet1!$S$28</c:f>
              <c:strCache>
                <c:ptCount val="1"/>
                <c:pt idx="0">
                  <c:v>ARCAPM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Sheet1!$U$29:$U$34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0.0754385421906015</c:v>
                  </c:pt>
                  <c:pt idx="2">
                    <c:v>0.0876996217890105</c:v>
                  </c:pt>
                  <c:pt idx="3">
                    <c:v>0.0838351434031187</c:v>
                  </c:pt>
                  <c:pt idx="4">
                    <c:v>0.0513031822520954</c:v>
                  </c:pt>
                  <c:pt idx="5">
                    <c:v>0.141160812606928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Sheet1!$Q$29:$Q$34</c:f>
              <c:strCache>
                <c:ptCount val="6"/>
                <c:pt idx="0">
                  <c:v>DMSO control</c:v>
                </c:pt>
                <c:pt idx="1">
                  <c:v>vorinostat only</c:v>
                </c:pt>
                <c:pt idx="2">
                  <c:v>Genistein only</c:v>
                </c:pt>
                <c:pt idx="3">
                  <c:v>gen + vorinostat</c:v>
                </c:pt>
                <c:pt idx="4">
                  <c:v>5-aza only</c:v>
                </c:pt>
                <c:pt idx="5">
                  <c:v>5-aza + vorinostat</c:v>
                </c:pt>
              </c:strCache>
            </c:strRef>
          </c:cat>
          <c:val>
            <c:numRef>
              <c:f>Sheet1!$S$29:$S$34</c:f>
              <c:numCache>
                <c:formatCode>0%</c:formatCode>
                <c:ptCount val="6"/>
                <c:pt idx="0">
                  <c:v>1.0</c:v>
                </c:pt>
                <c:pt idx="1">
                  <c:v>0.744713264892636</c:v>
                </c:pt>
                <c:pt idx="2">
                  <c:v>0.452134867381504</c:v>
                </c:pt>
                <c:pt idx="3">
                  <c:v>0.367247417471633</c:v>
                </c:pt>
                <c:pt idx="4">
                  <c:v>0.321368261278577</c:v>
                </c:pt>
                <c:pt idx="5">
                  <c:v>0.269208175037772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4473912"/>
        <c:axId val="2114472296"/>
      </c:barChart>
      <c:catAx>
        <c:axId val="211447391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>
            <a:solidFill>
              <a:schemeClr val="tx1"/>
            </a:solidFill>
          </a:ln>
        </c:spPr>
        <c:crossAx val="2114472296"/>
        <c:crosses val="autoZero"/>
        <c:auto val="1"/>
        <c:lblAlgn val="ctr"/>
        <c:lblOffset val="100"/>
        <c:noMultiLvlLbl val="0"/>
      </c:catAx>
      <c:valAx>
        <c:axId val="211447229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dirty="0"/>
                  <a:t>% Proliferation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spPr>
          <a:ln w="25400">
            <a:solidFill>
              <a:schemeClr val="tx1"/>
            </a:solidFill>
          </a:ln>
        </c:spPr>
        <c:crossAx val="2114473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62929682638117"/>
          <c:y val="0.0325811147655211"/>
          <c:w val="0.138450124961778"/>
          <c:h val="0.113134723299421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Arial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976450223628"/>
          <c:y val="0.031776016789965"/>
          <c:w val="0.872967618303575"/>
          <c:h val="0.8339085589235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Sheet1!$K$2</c:f>
              <c:strCache>
                <c:ptCount val="1"/>
                <c:pt idx="0">
                  <c:v>ARCAPE 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Sheet1!$M$3:$M$8</c:f>
                <c:numCache>
                  <c:formatCode>General</c:formatCode>
                  <c:ptCount val="6"/>
                  <c:pt idx="0">
                    <c:v>1.270481798374143</c:v>
                  </c:pt>
                  <c:pt idx="1">
                    <c:v>2.252401829159257</c:v>
                  </c:pt>
                  <c:pt idx="2">
                    <c:v>6.869983551654236</c:v>
                  </c:pt>
                  <c:pt idx="3">
                    <c:v>7.163344470287575</c:v>
                  </c:pt>
                  <c:pt idx="4">
                    <c:v>8.248701473565319</c:v>
                  </c:pt>
                  <c:pt idx="5">
                    <c:v>2.090045454051172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Sheet1!$J$3:$J$8</c:f>
              <c:strCache>
                <c:ptCount val="6"/>
                <c:pt idx="0">
                  <c:v>DMSO control</c:v>
                </c:pt>
                <c:pt idx="1">
                  <c:v>Genistein only</c:v>
                </c:pt>
                <c:pt idx="2">
                  <c:v>vorinostat only</c:v>
                </c:pt>
                <c:pt idx="3">
                  <c:v>gen + vorinostat</c:v>
                </c:pt>
                <c:pt idx="4">
                  <c:v>5-aza only</c:v>
                </c:pt>
                <c:pt idx="5">
                  <c:v>5-aza + vorinostat</c:v>
                </c:pt>
              </c:strCache>
            </c:strRef>
          </c:cat>
          <c:val>
            <c:numRef>
              <c:f>Sheet1!$K$3:$K$8</c:f>
              <c:numCache>
                <c:formatCode>General</c:formatCode>
                <c:ptCount val="6"/>
                <c:pt idx="0">
                  <c:v>12.042</c:v>
                </c:pt>
                <c:pt idx="1">
                  <c:v>16.96799999999999</c:v>
                </c:pt>
                <c:pt idx="2">
                  <c:v>24.168</c:v>
                </c:pt>
                <c:pt idx="3">
                  <c:v>46.02800000000001</c:v>
                </c:pt>
                <c:pt idx="4">
                  <c:v>31.544</c:v>
                </c:pt>
                <c:pt idx="5">
                  <c:v>17.62</c:v>
                </c:pt>
              </c:numCache>
            </c:numRef>
          </c:val>
        </c:ser>
        <c:ser>
          <c:idx val="1"/>
          <c:order val="1"/>
          <c:tx>
            <c:strRef>
              <c:f>Sheet1!$L$2</c:f>
              <c:strCache>
                <c:ptCount val="1"/>
                <c:pt idx="0">
                  <c:v>ARCAPM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Sheet1!$N$3:$N$8</c:f>
                <c:numCache>
                  <c:formatCode>General</c:formatCode>
                  <c:ptCount val="6"/>
                  <c:pt idx="0">
                    <c:v>0.177857620959384</c:v>
                  </c:pt>
                  <c:pt idx="1">
                    <c:v>3.107448041936235</c:v>
                  </c:pt>
                  <c:pt idx="2">
                    <c:v>0.730760638725915</c:v>
                  </c:pt>
                  <c:pt idx="3">
                    <c:v>4.842885962362136</c:v>
                  </c:pt>
                  <c:pt idx="4">
                    <c:v>2.272490068429584</c:v>
                  </c:pt>
                  <c:pt idx="5">
                    <c:v>4.941525855216975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Sheet1!$J$3:$J$8</c:f>
              <c:strCache>
                <c:ptCount val="6"/>
                <c:pt idx="0">
                  <c:v>DMSO control</c:v>
                </c:pt>
                <c:pt idx="1">
                  <c:v>Genistein only</c:v>
                </c:pt>
                <c:pt idx="2">
                  <c:v>vorinostat only</c:v>
                </c:pt>
                <c:pt idx="3">
                  <c:v>gen + vorinostat</c:v>
                </c:pt>
                <c:pt idx="4">
                  <c:v>5-aza only</c:v>
                </c:pt>
                <c:pt idx="5">
                  <c:v>5-aza + vorinostat</c:v>
                </c:pt>
              </c:strCache>
            </c:strRef>
          </c:cat>
          <c:val>
            <c:numRef>
              <c:f>Sheet1!$L$3:$L$8</c:f>
              <c:numCache>
                <c:formatCode>General</c:formatCode>
                <c:ptCount val="6"/>
                <c:pt idx="0">
                  <c:v>5.049999999999997</c:v>
                </c:pt>
                <c:pt idx="1">
                  <c:v>14.81</c:v>
                </c:pt>
                <c:pt idx="2">
                  <c:v>6.746666666666672</c:v>
                </c:pt>
                <c:pt idx="3">
                  <c:v>25.96333333333285</c:v>
                </c:pt>
                <c:pt idx="4">
                  <c:v>29.31333333333322</c:v>
                </c:pt>
                <c:pt idx="5">
                  <c:v>39.37333333333333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4557944"/>
        <c:axId val="2114547096"/>
      </c:barChart>
      <c:catAx>
        <c:axId val="211455794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>
            <a:solidFill>
              <a:schemeClr val="tx1">
                <a:lumMod val="95000"/>
                <a:lumOff val="5000"/>
              </a:schemeClr>
            </a:solidFill>
          </a:ln>
        </c:spPr>
        <c:crossAx val="2114547096"/>
        <c:crosses val="autoZero"/>
        <c:auto val="1"/>
        <c:lblAlgn val="ctr"/>
        <c:lblOffset val="100"/>
        <c:noMultiLvlLbl val="0"/>
      </c:catAx>
      <c:valAx>
        <c:axId val="21145470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 % dead </a:t>
                </a:r>
                <a:r>
                  <a:rPr lang="en-US" sz="1800" dirty="0" err="1"/>
                  <a:t>cellls</a:t>
                </a:r>
                <a:r>
                  <a:rPr lang="en-US" sz="1800" dirty="0"/>
                  <a:t> (</a:t>
                </a:r>
                <a:r>
                  <a:rPr lang="en-US" sz="1800" dirty="0" err="1"/>
                  <a:t>Annexin</a:t>
                </a:r>
                <a:r>
                  <a:rPr lang="en-US" sz="1800" dirty="0"/>
                  <a:t> V PI Positive)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</a:ln>
        </c:spPr>
        <c:crossAx val="21145579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56553944534608"/>
          <c:y val="0.0862487349642802"/>
          <c:w val="0.13287840851942"/>
          <c:h val="0.10186683795219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Arial"/>
        </a:defRPr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Relationship Id="rId2" Type="http://schemas.openxmlformats.org/officeDocument/2006/relationships/image" Target="../media/image4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1" charset="0"/>
                <a:ea typeface="ＭＳ Ｐゴシック" pitchFamily="1" charset="-128"/>
                <a:cs typeface="Arial" charset="0"/>
              </a:defRPr>
            </a:lvl1pPr>
          </a:lstStyle>
          <a:p>
            <a:pPr>
              <a:defRPr/>
            </a:pPr>
            <a:fld id="{DA206894-DE2A-4434-8685-A5130A6E295F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131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1" charset="0"/>
                <a:ea typeface="ＭＳ Ｐゴシック" pitchFamily="1" charset="-128"/>
                <a:cs typeface="Arial" charset="0"/>
              </a:defRPr>
            </a:lvl1pPr>
          </a:lstStyle>
          <a:p>
            <a:pPr>
              <a:defRPr/>
            </a:pPr>
            <a:fld id="{EEA87B8D-1903-4B6C-B17C-39805C1A2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17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06" charset="-128"/>
        <a:cs typeface="ＭＳ Ｐゴシック" pitchFamily="-106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pitchFamily="-10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84DC65-CF54-465A-9C19-BD3AFF90E482}" type="slidenum">
              <a:rPr lang="en-US" b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pPr/>
              <a:t>25</a:t>
            </a:fld>
            <a:endParaRPr lang="en-US" b="1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9A7CDA-F377-4B2E-8F2E-C6994EEEE5AC}" type="slidenum">
              <a:rPr lang="en-US" b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pPr/>
              <a:t>26</a:t>
            </a:fld>
            <a:endParaRPr lang="en-US" b="1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811F5A-38E8-43BB-8773-8C7F80AFF238}" type="slidenum">
              <a:rPr lang="en-US" b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pPr/>
              <a:t>27</a:t>
            </a:fld>
            <a:endParaRPr lang="en-US" b="1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66946E-FF0D-4678-8618-7F23E85A0795}" type="slidenum">
              <a:rPr lang="en-US" b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pPr/>
              <a:t>30</a:t>
            </a:fld>
            <a:endParaRPr lang="en-US" b="1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A87B8D-1903-4B6C-B17C-39805C1A2F9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364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1µM vorinostat 48hrs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D78E4D-4770-4399-8ABD-BA5292BBB534}" type="slidenum">
              <a:rPr lang="en-US" smtClean="0">
                <a:latin typeface="Calibri" pitchFamily="34" charset="0"/>
                <a:ea typeface="ＭＳ Ｐゴシック" pitchFamily="34" charset="-128"/>
                <a:cs typeface="Arial" pitchFamily="34" charset="0"/>
              </a:rPr>
              <a:pPr/>
              <a:t>44</a:t>
            </a:fld>
            <a:endParaRPr lang="en-US" smtClean="0">
              <a:latin typeface="Calibri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40CA47-E959-47CF-BEA4-0CA4ACFF59FF}" type="slidenum">
              <a:rPr lang="en-US" smtClean="0">
                <a:cs typeface="Arial" pitchFamily="34" charset="0"/>
              </a:rPr>
              <a:pPr/>
              <a:t>47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10AE15-0914-47D2-BDEE-14BA37677AFF}" type="slidenum">
              <a:rPr lang="en-US" smtClean="0">
                <a:cs typeface="Arial" pitchFamily="34" charset="0"/>
              </a:rPr>
              <a:pPr/>
              <a:t>48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06B5C7-D1B1-4912-8F1A-9A15776B4EE7}" type="slidenum">
              <a:rPr lang="en-US" smtClean="0">
                <a:cs typeface="Arial" pitchFamily="34" charset="0"/>
              </a:rPr>
              <a:pPr/>
              <a:t>49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470E98-93C5-4A53-9C85-7EC78CE73CB9}" type="slidenum">
              <a:rPr lang="en-US" smtClean="0">
                <a:cs typeface="Arial" pitchFamily="34" charset="0"/>
              </a:rPr>
              <a:pPr/>
              <a:t>62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B7843-1294-4C15-9D09-2A47E61AFE05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9D40C-87BC-47BA-89C3-D81ADC4BCA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2E388-5DBA-4F34-94FD-A88DD0F60AED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0E4EC-D397-431F-979C-66A6762C5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0A08C-8A40-4A8D-8C9F-8FA913967F60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AA33D-BA5C-4FC0-BA50-F9D3C780A4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60C43-89E3-43A8-B08F-1FE51EAB682E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BE031-4998-4562-A2AB-5CCFDC909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9B145-DA23-4033-953D-82C314465A5A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88113-B6CF-4C25-93AA-428F789DC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95AF9-0720-445A-950F-6232C8609F1B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AA479-DB12-40CC-A559-2C2416BF5D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C6F0B-D490-4743-B17B-65930078CE15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9B575-A298-46FB-8679-E784B099C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3F7EA-C84F-47FD-AB9D-24467838E384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DC696-5E31-4D6C-B954-40FC49E36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7F2D8-3DC7-4F84-BDE4-8A0B81464CE4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BBECF-A232-4DDB-B278-217D19BB1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A6F94-C579-43BC-A63E-568520155171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4D73B-6553-4CC2-82D6-D616C632AA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70CA9-B3D1-4D99-8216-C79D96375F07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850FB-0E52-49AC-AEDE-A46C02782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F61EB-F626-4F0B-AFF2-02DE309EEB57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AB80B-6D98-436F-9D01-BA49E46C19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609600"/>
            <a:ext cx="6908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17600" y="1981200"/>
            <a:ext cx="6908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1" charset="0"/>
                <a:ea typeface="ＭＳ Ｐゴシック" pitchFamily="1" charset="-128"/>
                <a:cs typeface="Arial" charset="0"/>
              </a:defRPr>
            </a:lvl1pPr>
          </a:lstStyle>
          <a:p>
            <a:pPr>
              <a:defRPr/>
            </a:pPr>
            <a:fld id="{E92B3AA2-7868-4A18-B96D-D099CE4225AB}" type="datetime1">
              <a:rPr lang="en-US"/>
              <a:pPr>
                <a:defRPr/>
              </a:pPr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1" charset="0"/>
                <a:ea typeface="ＭＳ Ｐゴシック" pitchFamily="1" charset="-128"/>
                <a:cs typeface="Arial" charset="0"/>
              </a:defRPr>
            </a:lvl1pPr>
          </a:lstStyle>
          <a:p>
            <a:pPr>
              <a:defRPr/>
            </a:pPr>
            <a:fld id="{B97727C2-5A96-45A6-BC7C-557E7B7B96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hyperlink" Target="mailto:okucuk@emory.edu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hyperlink" Target="mailto:sbarnes@uab.edu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2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28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?term=Li%20Y%5Bauth%5D" TargetMode="External"/><Relationship Id="rId4" Type="http://schemas.openxmlformats.org/officeDocument/2006/relationships/hyperlink" Target="http://www.ncbi.nlm.nih.gov/pubmed/?term=Tollefsbol%20TO%5Bauth%5D" TargetMode="External"/><Relationship Id="rId5" Type="http://schemas.openxmlformats.org/officeDocument/2006/relationships/hyperlink" Target="http://www.ncbi.nlm.nih.gov/pmc/articles/PMC2904405/citedby/" TargetMode="External"/><Relationship Id="rId6" Type="http://schemas.openxmlformats.org/officeDocument/2006/relationships/hyperlink" Target="http://www.ncbi.nlm.nih.gov/entrez/eutils/elink.fcgi?dbfrom=pubmed&amp;retmode=ref&amp;cmd=prlinks&amp;id=20423306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4" Type="http://schemas.openxmlformats.org/officeDocument/2006/relationships/image" Target="../media/image37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jpeg"/><Relationship Id="rId3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chart" Target="../charts/char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oleObject" Target="../embeddings/Microsoft_Excel_97_-_2004_Worksheet1.xls"/><Relationship Id="rId5" Type="http://schemas.openxmlformats.org/officeDocument/2006/relationships/image" Target="../media/image47.emf"/><Relationship Id="rId6" Type="http://schemas.openxmlformats.org/officeDocument/2006/relationships/oleObject" Target="../embeddings/oleObject5.bin"/><Relationship Id="rId7" Type="http://schemas.openxmlformats.org/officeDocument/2006/relationships/oleObject" Target="../embeddings/Microsoft_Excel_97_-_2004_Worksheet2.xls"/><Relationship Id="rId8" Type="http://schemas.openxmlformats.org/officeDocument/2006/relationships/image" Target="../media/image48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?term=Ozyoruk%20D%5BAuthor%5D&amp;cauthor=true&amp;cauthor_uid=20924976" TargetMode="External"/><Relationship Id="rId4" Type="http://schemas.openxmlformats.org/officeDocument/2006/relationships/hyperlink" Target="http://www.ncbi.nlm.nih.gov/pubmed?term=Yavuz%20G%5BAuthor%5D&amp;cauthor=true&amp;cauthor_uid=20924976" TargetMode="External"/><Relationship Id="rId5" Type="http://schemas.openxmlformats.org/officeDocument/2006/relationships/hyperlink" Target="http://www.ncbi.nlm.nih.gov/pubmed?term=Unal%20E%5BAuthor%5D&amp;cauthor=true&amp;cauthor_uid=20924976" TargetMode="External"/><Relationship Id="rId6" Type="http://schemas.openxmlformats.org/officeDocument/2006/relationships/hyperlink" Target="http://www.ncbi.nlm.nih.gov/pubmed?term=Dincaslan%20H%5BAuthor%5D&amp;cauthor=true&amp;cauthor_uid=20924976" TargetMode="External"/><Relationship Id="rId7" Type="http://schemas.openxmlformats.org/officeDocument/2006/relationships/hyperlink" Target="http://www.ncbi.nlm.nih.gov/pubmed?term=Dogu%20F%5BAuthor%5D&amp;cauthor=true&amp;cauthor_uid=20924976" TargetMode="External"/><Relationship Id="rId8" Type="http://schemas.openxmlformats.org/officeDocument/2006/relationships/hyperlink" Target="http://www.ncbi.nlm.nih.gov/pubmed?term=Sahin%20K%5BAuthor%5D&amp;cauthor=true&amp;cauthor_uid=20924976" TargetMode="External"/><Relationship Id="rId9" Type="http://schemas.openxmlformats.org/officeDocument/2006/relationships/hyperlink" Target="http://www.ncbi.nlm.nih.gov/pubmed?term=Kucuk%20O%5BAuthor%5D&amp;cauthor=true&amp;cauthor_uid=20924976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ubmed?term=Tacyildiz%20N%5BAuthor%5D&amp;cauthor=true&amp;cauthor_uid=20924976" TargetMode="Externa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99" descr="winship_logo3_blue-fu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9188" y="5948363"/>
            <a:ext cx="263207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4" descr="Emory_University_Winship_Cancer_Institut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3025" y="4335463"/>
            <a:ext cx="2298700" cy="150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Box 5"/>
          <p:cNvSpPr txBox="1">
            <a:spLocks noChangeArrowheads="1"/>
          </p:cNvSpPr>
          <p:nvPr/>
        </p:nvSpPr>
        <p:spPr bwMode="auto">
          <a:xfrm>
            <a:off x="762000" y="2438162"/>
            <a:ext cx="75438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/>
              <a:t>Omer </a:t>
            </a:r>
            <a:r>
              <a:rPr lang="en-US" sz="2000" dirty="0" err="1"/>
              <a:t>Kucuk</a:t>
            </a:r>
            <a:r>
              <a:rPr lang="en-US" sz="2000" dirty="0"/>
              <a:t>, MD</a:t>
            </a:r>
          </a:p>
          <a:p>
            <a:pPr algn="ctr"/>
            <a:r>
              <a:rPr lang="en-US" sz="2000" dirty="0"/>
              <a:t>Professor of Hematology, Medical Oncology and Urology</a:t>
            </a:r>
          </a:p>
          <a:p>
            <a:pPr algn="ctr"/>
            <a:r>
              <a:rPr lang="en-US" sz="2000" dirty="0" err="1"/>
              <a:t>Winship</a:t>
            </a:r>
            <a:r>
              <a:rPr lang="en-US" sz="2000" dirty="0"/>
              <a:t> Cancer </a:t>
            </a:r>
            <a:r>
              <a:rPr lang="en-US" sz="2000" dirty="0" smtClean="0"/>
              <a:t>Institute of Emory </a:t>
            </a:r>
            <a:r>
              <a:rPr lang="en-US" sz="2000" dirty="0"/>
              <a:t>University</a:t>
            </a:r>
          </a:p>
          <a:p>
            <a:pPr algn="ctr"/>
            <a:r>
              <a:rPr lang="en-US" sz="2000" dirty="0"/>
              <a:t>Atlanta, Georgia, USA </a:t>
            </a:r>
          </a:p>
          <a:p>
            <a:pPr algn="ctr"/>
            <a:r>
              <a:rPr lang="en-US" dirty="0" smtClean="0">
                <a:hlinkClick r:id="rId5"/>
              </a:rPr>
              <a:t>okucuk@emory.edu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077" name="Text Box 9"/>
          <p:cNvSpPr txBox="1">
            <a:spLocks noChangeArrowheads="1"/>
          </p:cNvSpPr>
          <p:nvPr/>
        </p:nvSpPr>
        <p:spPr bwMode="auto">
          <a:xfrm>
            <a:off x="1113120" y="4488566"/>
            <a:ext cx="476558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International Conference on Prostate Cancer</a:t>
            </a:r>
          </a:p>
          <a:p>
            <a:pPr algn="ctr"/>
            <a:r>
              <a:rPr lang="en-US" dirty="0" smtClean="0"/>
              <a:t>Orlando, Florida, USA</a:t>
            </a:r>
            <a:r>
              <a:rPr lang="pt-BR" dirty="0" smtClean="0"/>
              <a:t> </a:t>
            </a:r>
            <a:endParaRPr lang="en-US" dirty="0" smtClean="0"/>
          </a:p>
          <a:p>
            <a:pPr algn="ctr"/>
            <a:r>
              <a:rPr lang="en-US" dirty="0" smtClean="0"/>
              <a:t>June 22-24, 2015</a:t>
            </a:r>
            <a:endParaRPr lang="en-US" dirty="0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09600" y="1066800"/>
            <a:ext cx="80041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en-US" sz="28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MECHANISMS OF GENISTEIN IN PROSTATE CANCER PREVENTION AND TREATMENT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Acknowledgements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4038600" cy="4525963"/>
          </a:xfrm>
        </p:spPr>
        <p:txBody>
          <a:bodyPr/>
          <a:lstStyle/>
          <a:p>
            <a:r>
              <a:rPr lang="en-US" b="1" dirty="0" smtClean="0"/>
              <a:t>Emory University</a:t>
            </a:r>
          </a:p>
          <a:p>
            <a:pPr lvl="2"/>
            <a:r>
              <a:rPr lang="en-US" dirty="0" smtClean="0"/>
              <a:t>Carlos Moreno, PhD</a:t>
            </a:r>
          </a:p>
          <a:p>
            <a:pPr lvl="2"/>
            <a:r>
              <a:rPr lang="en-US" dirty="0" smtClean="0"/>
              <a:t>Morgan McLemore, MD</a:t>
            </a:r>
          </a:p>
          <a:p>
            <a:pPr lvl="2"/>
            <a:r>
              <a:rPr lang="en-US" dirty="0" err="1" smtClean="0"/>
              <a:t>Daqing</a:t>
            </a:r>
            <a:r>
              <a:rPr lang="en-US" dirty="0" smtClean="0"/>
              <a:t> Wu, PhD</a:t>
            </a:r>
          </a:p>
          <a:p>
            <a:r>
              <a:rPr lang="en-US" b="1" dirty="0" smtClean="0"/>
              <a:t>Wayne State Uni.</a:t>
            </a:r>
          </a:p>
          <a:p>
            <a:pPr lvl="2"/>
            <a:r>
              <a:rPr lang="en-US" dirty="0" err="1" smtClean="0"/>
              <a:t>Fazlul</a:t>
            </a:r>
            <a:r>
              <a:rPr lang="en-US" dirty="0" smtClean="0"/>
              <a:t> </a:t>
            </a:r>
            <a:r>
              <a:rPr lang="en-US" dirty="0" err="1" smtClean="0"/>
              <a:t>Sarkar</a:t>
            </a:r>
            <a:r>
              <a:rPr lang="en-US" dirty="0" smtClean="0"/>
              <a:t>, PhD</a:t>
            </a:r>
          </a:p>
          <a:p>
            <a:pPr lvl="2"/>
            <a:r>
              <a:rPr lang="en-US" dirty="0" smtClean="0"/>
              <a:t>Gilda Hillman, PhD</a:t>
            </a:r>
          </a:p>
          <a:p>
            <a:pPr lvl="2"/>
            <a:r>
              <a:rPr lang="en-US" dirty="0" smtClean="0"/>
              <a:t>Edson Pontes, MD</a:t>
            </a:r>
          </a:p>
          <a:p>
            <a:r>
              <a:rPr lang="en-US" b="1" dirty="0" smtClean="0"/>
              <a:t>University of Oslo</a:t>
            </a:r>
          </a:p>
          <a:p>
            <a:pPr lvl="2"/>
            <a:r>
              <a:rPr lang="en-US" dirty="0" smtClean="0"/>
              <a:t>B. </a:t>
            </a:r>
            <a:r>
              <a:rPr lang="en-US" dirty="0" err="1" smtClean="0"/>
              <a:t>Lazarevic</a:t>
            </a:r>
            <a:r>
              <a:rPr lang="en-US" dirty="0" smtClean="0"/>
              <a:t>, MD, PhD</a:t>
            </a:r>
          </a:p>
          <a:p>
            <a:pPr lvl="2"/>
            <a:r>
              <a:rPr lang="en-US" dirty="0" smtClean="0"/>
              <a:t>Steiner </a:t>
            </a:r>
            <a:r>
              <a:rPr lang="en-US" dirty="0" err="1" smtClean="0"/>
              <a:t>Karlsen</a:t>
            </a:r>
            <a:r>
              <a:rPr lang="en-US" dirty="0" smtClean="0"/>
              <a:t>, MD</a:t>
            </a:r>
          </a:p>
          <a:p>
            <a:pPr lvl="2"/>
            <a:r>
              <a:rPr lang="en-US" dirty="0" smtClean="0"/>
              <a:t>F. </a:t>
            </a:r>
            <a:r>
              <a:rPr lang="en-US" dirty="0" err="1" smtClean="0"/>
              <a:t>Saatcioglu</a:t>
            </a:r>
            <a:r>
              <a:rPr lang="en-US" dirty="0" smtClean="0"/>
              <a:t>, PhD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525963"/>
          </a:xfrm>
        </p:spPr>
        <p:txBody>
          <a:bodyPr/>
          <a:lstStyle/>
          <a:p>
            <a:r>
              <a:rPr lang="en-US" b="1" dirty="0" smtClean="0"/>
              <a:t>Ankara University</a:t>
            </a:r>
          </a:p>
          <a:p>
            <a:pPr lvl="2"/>
            <a:r>
              <a:rPr lang="en-US" dirty="0" err="1" smtClean="0"/>
              <a:t>Nurdan</a:t>
            </a:r>
            <a:r>
              <a:rPr lang="en-US" dirty="0" smtClean="0"/>
              <a:t> </a:t>
            </a:r>
            <a:r>
              <a:rPr lang="en-US" dirty="0" err="1" smtClean="0"/>
              <a:t>Tacyildiz</a:t>
            </a:r>
            <a:r>
              <a:rPr lang="en-US" dirty="0" smtClean="0"/>
              <a:t>, MD</a:t>
            </a:r>
          </a:p>
          <a:p>
            <a:r>
              <a:rPr lang="en-US" b="1" dirty="0" err="1" smtClean="0"/>
              <a:t>Firat</a:t>
            </a:r>
            <a:r>
              <a:rPr lang="en-US" b="1" dirty="0" smtClean="0"/>
              <a:t> University</a:t>
            </a:r>
          </a:p>
          <a:p>
            <a:pPr lvl="2"/>
            <a:r>
              <a:rPr lang="en-US" dirty="0" err="1" smtClean="0"/>
              <a:t>Kazim</a:t>
            </a:r>
            <a:r>
              <a:rPr lang="en-US" dirty="0" smtClean="0"/>
              <a:t> </a:t>
            </a:r>
            <a:r>
              <a:rPr lang="en-US" dirty="0" err="1" smtClean="0"/>
              <a:t>Sahin</a:t>
            </a:r>
            <a:r>
              <a:rPr lang="en-US" dirty="0" smtClean="0"/>
              <a:t>, PhD</a:t>
            </a:r>
          </a:p>
          <a:p>
            <a:pPr lvl="2"/>
            <a:endParaRPr lang="en-US" dirty="0" smtClean="0"/>
          </a:p>
          <a:p>
            <a:pPr lvl="2">
              <a:buNone/>
            </a:pPr>
            <a:r>
              <a:rPr lang="en-US" b="1" u="sng" dirty="0" smtClean="0"/>
              <a:t>FUNDING</a:t>
            </a:r>
          </a:p>
          <a:p>
            <a:pPr lvl="2">
              <a:buNone/>
            </a:pPr>
            <a:r>
              <a:rPr lang="en-US" dirty="0" smtClean="0"/>
              <a:t>NIH</a:t>
            </a:r>
          </a:p>
          <a:p>
            <a:pPr lvl="2">
              <a:buNone/>
            </a:pPr>
            <a:r>
              <a:rPr lang="en-US" dirty="0" smtClean="0"/>
              <a:t>DOD</a:t>
            </a:r>
          </a:p>
          <a:p>
            <a:pPr lvl="2">
              <a:buNone/>
            </a:pPr>
            <a:r>
              <a:rPr lang="en-US" dirty="0" smtClean="0"/>
              <a:t>GCC</a:t>
            </a:r>
          </a:p>
          <a:p>
            <a:pPr lvl="2">
              <a:buNone/>
            </a:pPr>
            <a:r>
              <a:rPr lang="en-US" dirty="0" smtClean="0"/>
              <a:t>Carpenter Fund</a:t>
            </a:r>
          </a:p>
          <a:p>
            <a:pPr lvl="4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3768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457200"/>
            <a:ext cx="5562600" cy="623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60555" y="87868"/>
            <a:ext cx="5487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(a) Prostate cancer incidence (b) Prostate cancer mortality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948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89075"/>
            <a:ext cx="7620000" cy="4759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76" y="2743200"/>
            <a:ext cx="114300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438" y="4038600"/>
            <a:ext cx="947476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038" y="436750"/>
            <a:ext cx="63705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Prostate cancer incidence and mortality worldwide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867400" y="3581400"/>
            <a:ext cx="114225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867400" y="4191000"/>
            <a:ext cx="12522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867400" y="4724400"/>
            <a:ext cx="1252276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438" y="4919149"/>
            <a:ext cx="1045240" cy="94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 flipH="1">
            <a:off x="5867400" y="5393275"/>
            <a:ext cx="1252276" cy="93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350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accent2"/>
                </a:solidFill>
                <a:ea typeface="ＭＳ Ｐゴシック" pitchFamily="34" charset="-128"/>
              </a:rPr>
              <a:t>Soy isoflavones and cancer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>
                <a:ea typeface="ＭＳ Ｐゴシック" pitchFamily="34" charset="-128"/>
              </a:rPr>
              <a:t>Epidemiologic studies show an inverse association between dietary soy intake and cancer risk (breast, prostate, lung, and others)</a:t>
            </a:r>
          </a:p>
          <a:p>
            <a:r>
              <a:rPr lang="en-US" sz="2800" dirty="0" err="1" smtClean="0">
                <a:solidFill>
                  <a:srgbClr val="7030A0"/>
                </a:solidFill>
                <a:ea typeface="ＭＳ Ｐゴシック" pitchFamily="34" charset="-128"/>
              </a:rPr>
              <a:t>Genistein</a:t>
            </a:r>
            <a:r>
              <a:rPr lang="en-US" sz="2800" dirty="0" smtClean="0">
                <a:ea typeface="ＭＳ Ｐゴシック" pitchFamily="34" charset="-128"/>
              </a:rPr>
              <a:t> and </a:t>
            </a:r>
            <a:r>
              <a:rPr lang="en-US" sz="2800" dirty="0" err="1" smtClean="0">
                <a:ea typeface="ＭＳ Ｐゴシック" pitchFamily="34" charset="-128"/>
              </a:rPr>
              <a:t>daidzein</a:t>
            </a:r>
            <a:r>
              <a:rPr lang="en-US" sz="2800" dirty="0" smtClean="0">
                <a:ea typeface="ＭＳ Ｐゴシック" pitchFamily="34" charset="-128"/>
              </a:rPr>
              <a:t> are the most abundant </a:t>
            </a:r>
            <a:r>
              <a:rPr lang="en-US" sz="2800" dirty="0" err="1" smtClean="0">
                <a:ea typeface="ＭＳ Ｐゴシック" pitchFamily="34" charset="-128"/>
              </a:rPr>
              <a:t>isoflavones</a:t>
            </a:r>
            <a:r>
              <a:rPr lang="en-US" sz="2800" dirty="0" smtClean="0">
                <a:ea typeface="ＭＳ Ｐゴシック" pitchFamily="34" charset="-128"/>
              </a:rPr>
              <a:t> in soy</a:t>
            </a:r>
          </a:p>
          <a:p>
            <a:r>
              <a:rPr lang="en-US" sz="2800" dirty="0" err="1" smtClean="0">
                <a:solidFill>
                  <a:srgbClr val="7030A0"/>
                </a:solidFill>
                <a:ea typeface="ＭＳ Ｐゴシック" pitchFamily="34" charset="-128"/>
              </a:rPr>
              <a:t>Genistein</a:t>
            </a:r>
            <a:r>
              <a:rPr lang="en-US" sz="2800" dirty="0" smtClean="0">
                <a:ea typeface="ＭＳ Ｐゴシック" pitchFamily="34" charset="-128"/>
              </a:rPr>
              <a:t> has activity against a variety of cancer cells in culture, animal model and clinical studies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0"/>
            <a:ext cx="2794000" cy="3263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57600" y="914400"/>
            <a:ext cx="487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Stephen Barnes, </a:t>
            </a:r>
            <a:r>
              <a:rPr lang="en-US" b="1" dirty="0" smtClean="0"/>
              <a:t>PhD</a:t>
            </a:r>
            <a:r>
              <a:rPr lang="en-US" dirty="0" smtClean="0"/>
              <a:t> </a:t>
            </a:r>
            <a:r>
              <a:rPr lang="en-US" dirty="0"/>
              <a:t>University of Alabama at </a:t>
            </a:r>
            <a:r>
              <a:rPr lang="en-US" dirty="0" smtClean="0"/>
              <a:t>Birmingham</a:t>
            </a:r>
            <a:endParaRPr lang="en-US" u="sng" dirty="0">
              <a:hlinkClick r:id="rId3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81400" y="1752600"/>
            <a:ext cx="5410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Professor of Pharmacology and Toxicology</a:t>
            </a:r>
          </a:p>
          <a:p>
            <a:r>
              <a:rPr lang="en-US" dirty="0"/>
              <a:t>Professor of Biochemistry and Molecular Genetics</a:t>
            </a:r>
          </a:p>
          <a:p>
            <a:r>
              <a:rPr lang="en-US" dirty="0"/>
              <a:t>Professor of Environmental Health Sciences</a:t>
            </a:r>
          </a:p>
          <a:p>
            <a:r>
              <a:rPr lang="en-US" dirty="0"/>
              <a:t>Professor of Genetics</a:t>
            </a:r>
          </a:p>
          <a:p>
            <a:r>
              <a:rPr lang="en-US" dirty="0"/>
              <a:t>Professor of Vision </a:t>
            </a:r>
            <a:r>
              <a:rPr lang="en-US" dirty="0" smtClean="0"/>
              <a:t>Sciences</a:t>
            </a:r>
          </a:p>
          <a:p>
            <a:endParaRPr lang="en-US" dirty="0"/>
          </a:p>
          <a:p>
            <a:r>
              <a:rPr lang="en-US" dirty="0"/>
              <a:t>Director, UAB Center for Nutrient-Gene Interaction</a:t>
            </a:r>
          </a:p>
          <a:p>
            <a:r>
              <a:rPr lang="en-US" dirty="0"/>
              <a:t>Associate Director, Purdue-UAB Botanicals Centers for Age-Related </a:t>
            </a:r>
            <a:r>
              <a:rPr lang="en-US" dirty="0" smtClean="0"/>
              <a:t>Disease</a:t>
            </a:r>
          </a:p>
          <a:p>
            <a:endParaRPr lang="en-US" dirty="0"/>
          </a:p>
          <a:p>
            <a:r>
              <a:rPr lang="en-US" dirty="0"/>
              <a:t>Director, Targeted Metabolomics and Proteomics Laboratory (TMPL)</a:t>
            </a:r>
          </a:p>
          <a:p>
            <a:r>
              <a:rPr lang="en-US" dirty="0"/>
              <a:t>Senior Scientist, UAB Comprehensive Cancer Center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5029200"/>
            <a:ext cx="2232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“</a:t>
            </a:r>
            <a:r>
              <a:rPr lang="en-US" b="1" dirty="0" err="1" smtClean="0"/>
              <a:t>Genistein</a:t>
            </a:r>
            <a:r>
              <a:rPr lang="en-US" b="1" dirty="0"/>
              <a:t> </a:t>
            </a:r>
            <a:r>
              <a:rPr lang="en-US" b="1" dirty="0" smtClean="0"/>
              <a:t>Guru”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77955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05400" y="152400"/>
            <a:ext cx="4572000" cy="455509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/>
              <a:t>Coral A. </a:t>
            </a:r>
            <a:r>
              <a:rPr lang="en-US" sz="2000" b="1" dirty="0" err="1"/>
              <a:t>Lamartiniere</a:t>
            </a:r>
            <a:r>
              <a:rPr lang="en-US" sz="2000" b="1" dirty="0"/>
              <a:t>, Ph.D.</a:t>
            </a:r>
          </a:p>
          <a:p>
            <a:r>
              <a:rPr lang="en-US" dirty="0" smtClean="0"/>
              <a:t> Director </a:t>
            </a:r>
            <a:r>
              <a:rPr lang="en-US" dirty="0"/>
              <a:t>of Pharmacology and </a:t>
            </a:r>
            <a:endParaRPr lang="en-US" dirty="0" smtClean="0"/>
          </a:p>
          <a:p>
            <a:r>
              <a:rPr lang="en-US" dirty="0" smtClean="0"/>
              <a:t>Toxicology </a:t>
            </a:r>
            <a:r>
              <a:rPr lang="en-US" dirty="0"/>
              <a:t>Program </a:t>
            </a:r>
            <a:r>
              <a:rPr lang="en-US" dirty="0" smtClean="0"/>
              <a:t> </a:t>
            </a:r>
          </a:p>
          <a:p>
            <a:r>
              <a:rPr lang="en-US" dirty="0" smtClean="0"/>
              <a:t>Director </a:t>
            </a:r>
            <a:r>
              <a:rPr lang="en-US" dirty="0"/>
              <a:t>of Graduate Training </a:t>
            </a:r>
            <a:endParaRPr lang="en-US" dirty="0" smtClean="0"/>
          </a:p>
          <a:p>
            <a:r>
              <a:rPr lang="en-US" dirty="0" smtClean="0"/>
              <a:t>Program </a:t>
            </a:r>
            <a:r>
              <a:rPr lang="en-US" dirty="0"/>
              <a:t>in Toxicology</a:t>
            </a:r>
            <a:r>
              <a:rPr lang="en-US" dirty="0" smtClean="0"/>
              <a:t> </a:t>
            </a:r>
          </a:p>
          <a:p>
            <a:r>
              <a:rPr lang="en-US" dirty="0" smtClean="0"/>
              <a:t>Director </a:t>
            </a:r>
            <a:r>
              <a:rPr lang="en-US" dirty="0"/>
              <a:t>of Integrative Biomedical </a:t>
            </a:r>
            <a:endParaRPr lang="en-US" dirty="0" smtClean="0"/>
          </a:p>
          <a:p>
            <a:r>
              <a:rPr lang="en-US" dirty="0" smtClean="0"/>
              <a:t>Sciences </a:t>
            </a:r>
          </a:p>
          <a:p>
            <a:r>
              <a:rPr lang="en-US" dirty="0" smtClean="0"/>
              <a:t>Professor </a:t>
            </a:r>
            <a:r>
              <a:rPr lang="en-US" dirty="0"/>
              <a:t>of Pharmacology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Toxicology</a:t>
            </a:r>
            <a:r>
              <a:rPr lang="en-US" dirty="0" smtClean="0"/>
              <a:t> </a:t>
            </a:r>
          </a:p>
          <a:p>
            <a:r>
              <a:rPr lang="en-US" dirty="0" smtClean="0"/>
              <a:t>Senior </a:t>
            </a:r>
            <a:r>
              <a:rPr lang="en-US" dirty="0"/>
              <a:t>Scientist in the UAB Comprehensive Cancer Center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472908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10200" y="5486400"/>
            <a:ext cx="3137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“</a:t>
            </a:r>
            <a:r>
              <a:rPr lang="en-US" sz="2800" b="1" dirty="0" err="1" smtClean="0"/>
              <a:t>Genistein</a:t>
            </a:r>
            <a:r>
              <a:rPr lang="en-US" sz="2800" b="1" dirty="0" smtClean="0"/>
              <a:t> Guru”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53512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764025"/>
            <a:ext cx="87630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/>
              <a:t>J Carcinog. 2007; 6: 3.</a:t>
            </a:r>
          </a:p>
          <a:p>
            <a:endParaRPr lang="en-US" dirty="0"/>
          </a:p>
          <a:p>
            <a:r>
              <a:rPr lang="en-US" sz="2000" b="1" dirty="0" err="1"/>
              <a:t>Genistein</a:t>
            </a:r>
            <a:r>
              <a:rPr lang="en-US" sz="2000" b="1" dirty="0"/>
              <a:t> chemoprevention of prostate cancer in TRAMP </a:t>
            </a:r>
            <a:r>
              <a:rPr lang="en-US" sz="2000" b="1" dirty="0" smtClean="0"/>
              <a:t>mice</a:t>
            </a:r>
          </a:p>
          <a:p>
            <a:endParaRPr lang="en-US" b="1" dirty="0">
              <a:solidFill>
                <a:srgbClr val="0000FF"/>
              </a:solidFill>
            </a:endParaRPr>
          </a:p>
          <a:p>
            <a:r>
              <a:rPr lang="en-US" u="sng" dirty="0">
                <a:solidFill>
                  <a:srgbClr val="0000FF"/>
                </a:solidFill>
              </a:rPr>
              <a:t>Jun Wang</a:t>
            </a:r>
            <a:r>
              <a:rPr lang="en-US" u="sng" dirty="0" smtClean="0">
                <a:solidFill>
                  <a:srgbClr val="0000FF"/>
                </a:solidFill>
              </a:rPr>
              <a:t>, </a:t>
            </a:r>
            <a:r>
              <a:rPr lang="en-US" u="sng" dirty="0" err="1" smtClean="0">
                <a:solidFill>
                  <a:srgbClr val="0000FF"/>
                </a:solidFill>
              </a:rPr>
              <a:t>Isam</a:t>
            </a:r>
            <a:r>
              <a:rPr lang="en-US" u="sng" dirty="0" err="1">
                <a:solidFill>
                  <a:srgbClr val="0000FF"/>
                </a:solidFill>
              </a:rPr>
              <a:t>-Eldin</a:t>
            </a:r>
            <a:r>
              <a:rPr lang="en-US" u="sng" dirty="0">
                <a:solidFill>
                  <a:srgbClr val="0000FF"/>
                </a:solidFill>
              </a:rPr>
              <a:t> </a:t>
            </a:r>
            <a:r>
              <a:rPr lang="en-US" u="sng" dirty="0" err="1" smtClean="0">
                <a:solidFill>
                  <a:srgbClr val="0000FF"/>
                </a:solidFill>
              </a:rPr>
              <a:t>Eltoum</a:t>
            </a:r>
            <a:r>
              <a:rPr lang="en-US" u="sng" dirty="0" smtClean="0">
                <a:solidFill>
                  <a:srgbClr val="0000FF"/>
                </a:solidFill>
              </a:rPr>
              <a:t> and </a:t>
            </a:r>
            <a:r>
              <a:rPr lang="en-US" u="sng" dirty="0" smtClean="0">
                <a:solidFill>
                  <a:srgbClr val="FF0000"/>
                </a:solidFill>
              </a:rPr>
              <a:t>Coral </a:t>
            </a:r>
            <a:r>
              <a:rPr lang="en-US" u="sng" dirty="0">
                <a:solidFill>
                  <a:srgbClr val="FF0000"/>
                </a:solidFill>
              </a:rPr>
              <a:t>A </a:t>
            </a:r>
            <a:r>
              <a:rPr lang="en-US" u="sng" dirty="0" err="1" smtClean="0">
                <a:solidFill>
                  <a:srgbClr val="FF0000"/>
                </a:solidFill>
              </a:rPr>
              <a:t>Lamartiniere</a:t>
            </a:r>
            <a:endParaRPr lang="en-US" u="sng" dirty="0">
              <a:solidFill>
                <a:srgbClr val="FF0000"/>
              </a:solidFill>
            </a:endParaRPr>
          </a:p>
          <a:p>
            <a:endParaRPr lang="en-US" b="1" u="sng" dirty="0"/>
          </a:p>
          <a:p>
            <a:r>
              <a:rPr lang="en-US" dirty="0"/>
              <a:t>Epidemiological studies suggest an inverse association between soy intake and </a:t>
            </a:r>
            <a:r>
              <a:rPr lang="en-US" sz="1200" dirty="0"/>
              <a:t>prostate cancer risk. </a:t>
            </a:r>
            <a:r>
              <a:rPr lang="en-US" sz="1200" dirty="0" err="1"/>
              <a:t>Genistein</a:t>
            </a:r>
            <a:r>
              <a:rPr lang="en-US" sz="1200" dirty="0"/>
              <a:t>, the predominant phytoestrogen in soy food, has been proposed as a potential </a:t>
            </a:r>
            <a:r>
              <a:rPr lang="en-US" sz="1200" dirty="0" err="1"/>
              <a:t>chemopreventive</a:t>
            </a:r>
            <a:r>
              <a:rPr lang="en-US" sz="1200" dirty="0"/>
              <a:t> agent due to its anti-estrogen and tyrosine kinase inhibitory effects. To determine the most effective period for </a:t>
            </a:r>
            <a:r>
              <a:rPr lang="en-US" sz="1200" dirty="0" err="1"/>
              <a:t>genistein</a:t>
            </a:r>
            <a:r>
              <a:rPr lang="en-US" sz="1200" dirty="0"/>
              <a:t> chemoprevention, the Transgenic adenocarcinoma mouse prostate (TRAMP) model was used. The treatments were 250 mg </a:t>
            </a:r>
            <a:r>
              <a:rPr lang="en-US" sz="1200" dirty="0" err="1"/>
              <a:t>genistein</a:t>
            </a:r>
            <a:r>
              <a:rPr lang="en-US" sz="1200" dirty="0"/>
              <a:t>/kg AIN-76A diet 1) </a:t>
            </a:r>
            <a:r>
              <a:rPr lang="en-US" sz="1200" dirty="0" err="1"/>
              <a:t>prepubertally</a:t>
            </a:r>
            <a:r>
              <a:rPr lang="en-US" sz="1200" dirty="0"/>
              <a:t> only, 2) in adulthood only or 3) through out life. Controls received AIN-76A diet. By 28 weeks of age, 100% TRAMP mice fed control diet developed prostatic intraepithelial </a:t>
            </a:r>
            <a:r>
              <a:rPr lang="en-US" sz="1200" dirty="0" err="1"/>
              <a:t>neoplasia</a:t>
            </a:r>
            <a:r>
              <a:rPr lang="en-US" sz="1200" dirty="0"/>
              <a:t> (PIN) or adenocarcinomas with 6%, 16%, 44% and 34% developing high grade PIN, well differentiated, moderately differentiated and poorly differentiated prostatic adenocarcinomas, respectively. </a:t>
            </a:r>
            <a:r>
              <a:rPr lang="en-US" sz="1600" dirty="0" err="1"/>
              <a:t>Prepubertal</a:t>
            </a:r>
            <a:r>
              <a:rPr lang="en-US" sz="1600" dirty="0"/>
              <a:t> only (1–35 days postpartum) and adult only </a:t>
            </a:r>
            <a:r>
              <a:rPr lang="en-US" sz="1600" dirty="0" err="1"/>
              <a:t>genistein</a:t>
            </a:r>
            <a:r>
              <a:rPr lang="en-US" sz="1600" dirty="0"/>
              <a:t> treatments (12 – 28 weeks) resulted in 6% and 29% decreases in poorly-differentiated cancerous lesions compared with controls, respectively. The most significant effect was seen in the TRAMP mice exposed to </a:t>
            </a:r>
            <a:r>
              <a:rPr lang="en-US" sz="1600" dirty="0" err="1"/>
              <a:t>genistein</a:t>
            </a:r>
            <a:r>
              <a:rPr lang="en-US" sz="1600" dirty="0"/>
              <a:t> throughout life (1–28 weeks) with a 50% decrease in poorly-differentiated cancerous lesions.</a:t>
            </a:r>
            <a:r>
              <a:rPr lang="en-US" sz="1200" dirty="0"/>
              <a:t> In a separate experiment in castrated TRAMP mice, dietary </a:t>
            </a:r>
            <a:r>
              <a:rPr lang="en-US" sz="1200" dirty="0" err="1"/>
              <a:t>genistein</a:t>
            </a:r>
            <a:r>
              <a:rPr lang="en-US" sz="1200" dirty="0"/>
              <a:t> suppressed the development of advanced prostate cancer by 35% compared with controls. Of the tumors that developed in castrated TRAMP mice, 100% were poorly-differentiated in contrast to the 37% of </a:t>
            </a:r>
            <a:r>
              <a:rPr lang="en-US" sz="1200" dirty="0" err="1"/>
              <a:t>noncastrated</a:t>
            </a:r>
            <a:r>
              <a:rPr lang="en-US" sz="1200" dirty="0"/>
              <a:t> TRAMP mice that developed poorly-differentiated tumors. ICI 182,780 (ICI), </a:t>
            </a:r>
            <a:r>
              <a:rPr lang="en-US" sz="1200" dirty="0" err="1"/>
              <a:t>genistein</a:t>
            </a:r>
            <a:r>
              <a:rPr lang="en-US" sz="1200" dirty="0"/>
              <a:t> and estrogen down-regulated androgen receptor (AR), estrogen receptor alpha (ER-α) and progesterone receptor (PR) in the prostates of C57BL/6 mice, and act independently of ER</a:t>
            </a:r>
            <a:r>
              <a:rPr lang="en-US" sz="1600" dirty="0"/>
              <a:t>. Our data obtained in intact and castrated transgenic mice suggest that </a:t>
            </a:r>
            <a:r>
              <a:rPr lang="en-US" sz="1600" dirty="0" err="1"/>
              <a:t>genistein</a:t>
            </a:r>
            <a:r>
              <a:rPr lang="en-US" sz="1600" dirty="0"/>
              <a:t> may be a promising </a:t>
            </a:r>
            <a:r>
              <a:rPr lang="en-US" sz="1600" dirty="0" err="1"/>
              <a:t>chemopreventive</a:t>
            </a:r>
            <a:r>
              <a:rPr lang="en-US" sz="1600" dirty="0"/>
              <a:t> agent against androgen-dependent and independent prostate cancers</a:t>
            </a:r>
            <a:r>
              <a:rPr lang="en-US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5270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474663" y="228600"/>
          <a:ext cx="8331200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9" name="Slide" r:id="rId4" imgW="4503738" imgH="3378200" progId="PowerPoint.Slide.8">
                  <p:embed/>
                </p:oleObj>
              </mc:Choice>
              <mc:Fallback>
                <p:oleObj name="Slide" r:id="rId4" imgW="4503738" imgH="3378200" progId="PowerPoint.Slide.8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63" y="228600"/>
                        <a:ext cx="8331200" cy="640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084263" y="346075"/>
            <a:ext cx="711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>
                <a:solidFill>
                  <a:schemeClr val="accent2"/>
                </a:solidFill>
                <a:latin typeface="Times New Roman" pitchFamily="18" charset="0"/>
                <a:cs typeface="Times New Roman (Hebrew)" charset="-79"/>
              </a:rPr>
              <a:t>Soy Isoflavones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Fig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19200"/>
            <a:ext cx="6477000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381000" y="6284913"/>
            <a:ext cx="8382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Atmaca A, Kleerekoper M, Bayraktar M, Kucuk O. Menopause 15:748-57, 2008</a:t>
            </a: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2209800" y="381000"/>
            <a:ext cx="5407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Genistein Has Pleiotropic Effects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74663" y="863600"/>
            <a:ext cx="8128000" cy="1308100"/>
          </a:xfrm>
        </p:spPr>
        <p:txBody>
          <a:bodyPr/>
          <a:lstStyle/>
          <a:p>
            <a:r>
              <a:rPr lang="en-US" sz="5400" b="1" dirty="0" err="1" smtClean="0">
                <a:solidFill>
                  <a:schemeClr val="accent2"/>
                </a:solidFill>
                <a:ea typeface="ＭＳ Ｐゴシック" pitchFamily="34" charset="-128"/>
              </a:rPr>
              <a:t>Genistein</a:t>
            </a:r>
            <a:r>
              <a:rPr lang="en-US" sz="5400" b="1" dirty="0" smtClean="0">
                <a:solidFill>
                  <a:schemeClr val="accent2"/>
                </a:solidFill>
                <a:ea typeface="ＭＳ Ｐゴシック" pitchFamily="34" charset="-128"/>
              </a:rPr>
              <a:t> and Cancer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81000" y="2057400"/>
            <a:ext cx="8534400" cy="373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8788" indent="-458788">
              <a:lnSpc>
                <a:spcPct val="125000"/>
              </a:lnSpc>
              <a:buFontTx/>
              <a:buChar char="•"/>
            </a:pPr>
            <a:r>
              <a:rPr lang="en-US" sz="2800" dirty="0">
                <a:latin typeface="Times" pitchFamily="18" charset="0"/>
                <a:cs typeface="Times New Roman (Hebrew)" charset="-79"/>
              </a:rPr>
              <a:t>Inhibits growth and induces apoptosis in </a:t>
            </a:r>
            <a:r>
              <a:rPr lang="en-US" sz="2800" dirty="0" smtClean="0">
                <a:latin typeface="Times" pitchFamily="18" charset="0"/>
                <a:cs typeface="Times New Roman (Hebrew)" charset="-79"/>
              </a:rPr>
              <a:t>Ca </a:t>
            </a:r>
            <a:r>
              <a:rPr lang="en-US" sz="2800" dirty="0">
                <a:latin typeface="Times" pitchFamily="18" charset="0"/>
                <a:cs typeface="Times New Roman (Hebrew)" charset="-79"/>
              </a:rPr>
              <a:t>cells</a:t>
            </a:r>
          </a:p>
          <a:p>
            <a:pPr marL="458788" indent="-458788">
              <a:buFontTx/>
              <a:buChar char="•"/>
            </a:pPr>
            <a:r>
              <a:rPr lang="en-US" sz="2800" dirty="0">
                <a:latin typeface="Times" pitchFamily="18" charset="0"/>
                <a:cs typeface="Times New Roman (Hebrew)" charset="-79"/>
              </a:rPr>
              <a:t>Growth inhibition mediated by G2/M cell cycle arrest and up-regulation of p21WAF1</a:t>
            </a:r>
          </a:p>
          <a:p>
            <a:pPr marL="458788" indent="-458788">
              <a:buFontTx/>
              <a:buChar char="•"/>
            </a:pPr>
            <a:r>
              <a:rPr lang="en-US" sz="2800" dirty="0">
                <a:latin typeface="Times" pitchFamily="18" charset="0"/>
                <a:cs typeface="Times New Roman (Hebrew)" charset="-79"/>
              </a:rPr>
              <a:t>Down-regulates </a:t>
            </a:r>
            <a:r>
              <a:rPr lang="en-US" sz="2800" dirty="0" err="1">
                <a:latin typeface="Times" pitchFamily="18" charset="0"/>
                <a:cs typeface="Times New Roman (Hebrew)" charset="-79"/>
              </a:rPr>
              <a:t>cyclin</a:t>
            </a:r>
            <a:r>
              <a:rPr lang="en-US" sz="2800" dirty="0">
                <a:latin typeface="Times" pitchFamily="18" charset="0"/>
                <a:cs typeface="Times New Roman (Hebrew)" charset="-79"/>
              </a:rPr>
              <a:t> B1, CDKs, Bcl-2/</a:t>
            </a:r>
            <a:r>
              <a:rPr lang="en-US" sz="2800" dirty="0" err="1">
                <a:latin typeface="Times" pitchFamily="18" charset="0"/>
                <a:cs typeface="Times New Roman (Hebrew)" charset="-79"/>
              </a:rPr>
              <a:t>Bcl-xL</a:t>
            </a:r>
            <a:endParaRPr lang="en-US" sz="2800" dirty="0">
              <a:latin typeface="Times" pitchFamily="18" charset="0"/>
              <a:cs typeface="Times New Roman (Hebrew)" charset="-79"/>
            </a:endParaRPr>
          </a:p>
          <a:p>
            <a:pPr marL="458788" indent="-458788">
              <a:buFontTx/>
              <a:buChar char="•"/>
            </a:pPr>
            <a:r>
              <a:rPr lang="en-US" sz="2800" dirty="0">
                <a:latin typeface="Times" pitchFamily="18" charset="0"/>
                <a:cs typeface="Times New Roman (Hebrew)" charset="-79"/>
              </a:rPr>
              <a:t>Up-regulates </a:t>
            </a:r>
            <a:r>
              <a:rPr lang="en-US" sz="2800" dirty="0" err="1">
                <a:latin typeface="Times" pitchFamily="18" charset="0"/>
                <a:cs typeface="Times New Roman (Hebrew)" charset="-79"/>
              </a:rPr>
              <a:t>Bax</a:t>
            </a:r>
            <a:r>
              <a:rPr lang="en-US" sz="2800" dirty="0">
                <a:latin typeface="Times" pitchFamily="18" charset="0"/>
                <a:cs typeface="Times New Roman (Hebrew)" charset="-79"/>
              </a:rPr>
              <a:t> expression and induces translocation of </a:t>
            </a:r>
            <a:r>
              <a:rPr lang="en-US" sz="2800" dirty="0" err="1">
                <a:latin typeface="Times" pitchFamily="18" charset="0"/>
                <a:cs typeface="Times New Roman (Hebrew)" charset="-79"/>
              </a:rPr>
              <a:t>Bax</a:t>
            </a:r>
            <a:r>
              <a:rPr lang="en-US" sz="2800" dirty="0">
                <a:latin typeface="Times" pitchFamily="18" charset="0"/>
                <a:cs typeface="Times New Roman (Hebrew)" charset="-79"/>
              </a:rPr>
              <a:t> to Mitochondria</a:t>
            </a:r>
          </a:p>
          <a:p>
            <a:pPr marL="458788" indent="-458788"/>
            <a:endParaRPr lang="en-US" sz="2800" b="1" dirty="0">
              <a:latin typeface="Times" pitchFamily="18" charset="0"/>
              <a:cs typeface="Times New Roman (Hebrew)" charset="-79"/>
            </a:endParaRPr>
          </a:p>
          <a:p>
            <a:pPr marL="458788" indent="-458788">
              <a:buFontTx/>
              <a:buChar char="•"/>
            </a:pPr>
            <a:endParaRPr lang="en-US" sz="3600" b="1" dirty="0">
              <a:latin typeface="Times" pitchFamily="18" charset="0"/>
              <a:cs typeface="Times New Roman (Hebrew)" charset="-79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6000" b="1" smtClean="0">
                <a:solidFill>
                  <a:schemeClr val="accent2"/>
                </a:solidFill>
                <a:ea typeface="ＭＳ Ｐゴシック" pitchFamily="34" charset="-128"/>
              </a:rPr>
              <a:t>Genistein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51800" cy="4114800"/>
          </a:xfrm>
        </p:spPr>
        <p:txBody>
          <a:bodyPr/>
          <a:lstStyle/>
          <a:p>
            <a:r>
              <a:rPr lang="en-US" sz="3600" smtClean="0">
                <a:ea typeface="ＭＳ Ｐゴシック" pitchFamily="34" charset="-128"/>
              </a:rPr>
              <a:t>Down-regulates MMP-2, MMP-9, uPA, c-IAP and VEGF</a:t>
            </a:r>
          </a:p>
          <a:p>
            <a:r>
              <a:rPr lang="en-US" sz="3600" smtClean="0">
                <a:ea typeface="ＭＳ Ｐゴシック" pitchFamily="34" charset="-128"/>
              </a:rPr>
              <a:t>Inactivates Akt and NF-</a:t>
            </a:r>
            <a:r>
              <a:rPr lang="en-US" sz="3600" smtClean="0">
                <a:latin typeface="Symbol" pitchFamily="18" charset="2"/>
                <a:ea typeface="ＭＳ Ｐゴシック" pitchFamily="34" charset="-128"/>
              </a:rPr>
              <a:t>k</a:t>
            </a:r>
            <a:r>
              <a:rPr lang="en-US" sz="3600" smtClean="0">
                <a:ea typeface="ＭＳ Ｐゴシック" pitchFamily="34" charset="-128"/>
              </a:rPr>
              <a:t>B (by inhibiting IKK)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blocks nuclear translocation of p50 and p65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inhibits phosphorylation of I</a:t>
            </a:r>
            <a:r>
              <a:rPr lang="en-US" smtClean="0">
                <a:latin typeface="Symbol" pitchFamily="18" charset="2"/>
                <a:ea typeface="ＭＳ Ｐゴシック" pitchFamily="34" charset="-128"/>
              </a:rPr>
              <a:t>k</a:t>
            </a:r>
            <a:r>
              <a:rPr lang="en-US" smtClean="0">
                <a:ea typeface="ＭＳ Ｐゴシック" pitchFamily="34" charset="-128"/>
              </a:rPr>
              <a:t>B</a:t>
            </a:r>
            <a:r>
              <a:rPr lang="en-US" smtClean="0">
                <a:latin typeface="Symbol" pitchFamily="18" charset="2"/>
                <a:ea typeface="ＭＳ Ｐゴシック" pitchFamily="34" charset="-128"/>
              </a:rPr>
              <a:t>a</a:t>
            </a:r>
            <a:endParaRPr lang="en-US" smtClean="0">
              <a:ea typeface="ＭＳ Ｐゴシック" pitchFamily="34" charset="-128"/>
            </a:endParaRPr>
          </a:p>
          <a:p>
            <a:pPr lvl="1"/>
            <a:r>
              <a:rPr lang="en-US" smtClean="0">
                <a:ea typeface="ＭＳ Ｐゴシック" pitchFamily="34" charset="-128"/>
              </a:rPr>
              <a:t>decreases MEKK1 kinase activity</a:t>
            </a:r>
            <a:endParaRPr lang="en-US" sz="3200" smtClean="0">
              <a:ea typeface="ＭＳ Ｐゴシック" pitchFamily="34" charset="-128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7232650" y="6137275"/>
            <a:ext cx="165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 b="1">
              <a:solidFill>
                <a:srgbClr val="FFFFCC"/>
              </a:solidFill>
              <a:latin typeface="Times New Roman" pitchFamily="18" charset="0"/>
              <a:cs typeface="Times New Roman (Hebrew)" charset="-79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fig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676400"/>
            <a:ext cx="6858000" cy="394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752600"/>
          </a:xfrm>
        </p:spPr>
        <p:txBody>
          <a:bodyPr/>
          <a:lstStyle/>
          <a:p>
            <a:r>
              <a:rPr lang="en-US" sz="4000" smtClean="0">
                <a:solidFill>
                  <a:schemeClr val="hlink"/>
                </a:solidFill>
                <a:ea typeface="ＭＳ Ｐゴシック" pitchFamily="34" charset="-128"/>
              </a:rPr>
              <a:t>Genistein and PC3 Proliferation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Text Box 2"/>
          <p:cNvSpPr txBox="1">
            <a:spLocks noChangeArrowheads="1"/>
          </p:cNvSpPr>
          <p:nvPr/>
        </p:nvSpPr>
        <p:spPr bwMode="auto">
          <a:xfrm>
            <a:off x="690563" y="228600"/>
            <a:ext cx="79200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Apoptosis assay for PC3 cells treated with genistein, </a:t>
            </a:r>
          </a:p>
          <a:p>
            <a:pPr algn="ctr">
              <a:defRPr/>
            </a:pPr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docetaxel, cisplatin, adriamycin, or combination</a:t>
            </a:r>
          </a:p>
        </p:txBody>
      </p:sp>
      <p:sp>
        <p:nvSpPr>
          <p:cNvPr id="1063939" name="Text Box 3"/>
          <p:cNvSpPr txBox="1">
            <a:spLocks noChangeArrowheads="1"/>
          </p:cNvSpPr>
          <p:nvPr/>
        </p:nvSpPr>
        <p:spPr bwMode="auto">
          <a:xfrm>
            <a:off x="381000" y="5638800"/>
            <a:ext cx="85661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Con: Control;   G: genistein;   D: docetaxel;   Cis: cisplatin;   A: adriamycin</a:t>
            </a:r>
          </a:p>
          <a:p>
            <a:pPr>
              <a:defRPr/>
            </a:pP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G+D: genistein followed by docetaxel; G+Cis: genistein followed by cisplatin.</a:t>
            </a:r>
          </a:p>
          <a:p>
            <a:pPr>
              <a:defRPr/>
            </a:pP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G+A: genistein followed by adriamycin.        *: </a:t>
            </a:r>
            <a:r>
              <a:rPr lang="en-US" i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 </a:t>
            </a: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&lt; 0.01</a:t>
            </a:r>
          </a:p>
        </p:txBody>
      </p:sp>
      <p:pic>
        <p:nvPicPr>
          <p:cNvPr id="99332" name="Picture 4" descr="PC3 apo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143000"/>
            <a:ext cx="769620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Text Box 2"/>
          <p:cNvSpPr txBox="1">
            <a:spLocks noChangeArrowheads="1"/>
          </p:cNvSpPr>
          <p:nvPr/>
        </p:nvSpPr>
        <p:spPr bwMode="auto">
          <a:xfrm>
            <a:off x="703263" y="381000"/>
            <a:ext cx="78771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Growth inhibition in PC3 cells treated with genistein, </a:t>
            </a:r>
          </a:p>
          <a:p>
            <a:pPr algn="ctr">
              <a:defRPr/>
            </a:pPr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docetaxel, or combination measured by MTT</a:t>
            </a:r>
          </a:p>
        </p:txBody>
      </p:sp>
      <p:sp>
        <p:nvSpPr>
          <p:cNvPr id="1065987" name="Text Box 3"/>
          <p:cNvSpPr txBox="1">
            <a:spLocks noChangeArrowheads="1"/>
          </p:cNvSpPr>
          <p:nvPr/>
        </p:nvSpPr>
        <p:spPr bwMode="auto">
          <a:xfrm>
            <a:off x="184150" y="5715000"/>
            <a:ext cx="8883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G: treated with 50 </a:t>
            </a: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m</a:t>
            </a: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 genistein for 48h;	D: treated with 1nM docetaxel for 48h;</a:t>
            </a:r>
          </a:p>
          <a:p>
            <a:pPr>
              <a:defRPr/>
            </a:pP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G+D: treated with 30 </a:t>
            </a: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m</a:t>
            </a: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 genistein for 24h followed by 0.5 nM docetaxel for 24h.</a:t>
            </a:r>
          </a:p>
          <a:p>
            <a:pPr>
              <a:defRPr/>
            </a:pPr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*</a:t>
            </a: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</a:t>
            </a:r>
            <a:r>
              <a:rPr lang="en-US" i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 </a:t>
            </a: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&lt; 0.05</a:t>
            </a:r>
          </a:p>
        </p:txBody>
      </p:sp>
      <p:pic>
        <p:nvPicPr>
          <p:cNvPr id="100356" name="Picture 4" descr="PC3 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371600"/>
            <a:ext cx="7162800" cy="434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Doce Cis EMS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447800"/>
            <a:ext cx="7620000" cy="446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0083" name="Text Box 3"/>
          <p:cNvSpPr txBox="1">
            <a:spLocks noChangeArrowheads="1"/>
          </p:cNvSpPr>
          <p:nvPr/>
        </p:nvSpPr>
        <p:spPr bwMode="auto">
          <a:xfrm>
            <a:off x="914400" y="381000"/>
            <a:ext cx="7261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EMSA for NF-kB activity in PC3 cells treated with</a:t>
            </a:r>
          </a:p>
          <a:p>
            <a:pPr algn="ctr">
              <a:defRPr/>
            </a:pPr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docetaxel or cisplatin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130" name="Text Box 2"/>
          <p:cNvSpPr txBox="1">
            <a:spLocks noChangeArrowheads="1"/>
          </p:cNvSpPr>
          <p:nvPr/>
        </p:nvSpPr>
        <p:spPr bwMode="auto">
          <a:xfrm>
            <a:off x="650875" y="268288"/>
            <a:ext cx="7753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EMSA for NF-kB activity in BxPC-3 cells treated with</a:t>
            </a:r>
          </a:p>
          <a:p>
            <a:pPr algn="ctr">
              <a:defRPr/>
            </a:pPr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genistein, cisplatin, or combination</a:t>
            </a:r>
          </a:p>
        </p:txBody>
      </p:sp>
      <p:sp>
        <p:nvSpPr>
          <p:cNvPr id="1072131" name="Text Box 3"/>
          <p:cNvSpPr txBox="1">
            <a:spLocks noChangeArrowheads="1"/>
          </p:cNvSpPr>
          <p:nvPr/>
        </p:nvSpPr>
        <p:spPr bwMode="auto">
          <a:xfrm>
            <a:off x="1828800" y="6216650"/>
            <a:ext cx="346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Cis: cisplatin;  Gen: genistein.</a:t>
            </a:r>
          </a:p>
        </p:txBody>
      </p:sp>
      <p:pic>
        <p:nvPicPr>
          <p:cNvPr id="103428" name="Picture 4" descr="BxPC-3 EMS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219200"/>
            <a:ext cx="7315200" cy="495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3" y="304800"/>
            <a:ext cx="860107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Oval 2"/>
          <p:cNvSpPr>
            <a:spLocks noChangeArrowheads="1"/>
          </p:cNvSpPr>
          <p:nvPr/>
        </p:nvSpPr>
        <p:spPr bwMode="auto">
          <a:xfrm>
            <a:off x="3200400" y="5334000"/>
            <a:ext cx="685800" cy="533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499" name="Oval 3"/>
          <p:cNvSpPr>
            <a:spLocks noChangeArrowheads="1"/>
          </p:cNvSpPr>
          <p:nvPr/>
        </p:nvSpPr>
        <p:spPr bwMode="auto">
          <a:xfrm>
            <a:off x="3810000" y="5334000"/>
            <a:ext cx="609600" cy="533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3200400" y="5334000"/>
            <a:ext cx="65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p50</a:t>
            </a:r>
          </a:p>
        </p:txBody>
      </p:sp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3810000" y="5334000"/>
            <a:ext cx="65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p65</a:t>
            </a:r>
          </a:p>
        </p:txBody>
      </p:sp>
      <p:sp>
        <p:nvSpPr>
          <p:cNvPr id="106502" name="Oval 6"/>
          <p:cNvSpPr>
            <a:spLocks noChangeArrowheads="1"/>
          </p:cNvSpPr>
          <p:nvPr/>
        </p:nvSpPr>
        <p:spPr bwMode="auto">
          <a:xfrm>
            <a:off x="3048000" y="3124200"/>
            <a:ext cx="304800" cy="3048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03" name="Line 7"/>
          <p:cNvSpPr>
            <a:spLocks noChangeShapeType="1"/>
          </p:cNvSpPr>
          <p:nvPr/>
        </p:nvSpPr>
        <p:spPr bwMode="auto">
          <a:xfrm>
            <a:off x="2819400" y="5943600"/>
            <a:ext cx="2028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04" name="Rectangle 8"/>
          <p:cNvSpPr>
            <a:spLocks noChangeArrowheads="1"/>
          </p:cNvSpPr>
          <p:nvPr/>
        </p:nvSpPr>
        <p:spPr bwMode="auto">
          <a:xfrm>
            <a:off x="3276600" y="5791200"/>
            <a:ext cx="1066800" cy="304800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05" name="Oval 9"/>
          <p:cNvSpPr>
            <a:spLocks noChangeArrowheads="1"/>
          </p:cNvSpPr>
          <p:nvPr/>
        </p:nvSpPr>
        <p:spPr bwMode="auto">
          <a:xfrm>
            <a:off x="5334000" y="3581400"/>
            <a:ext cx="685800" cy="533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06" name="Oval 10"/>
          <p:cNvSpPr>
            <a:spLocks noChangeArrowheads="1"/>
          </p:cNvSpPr>
          <p:nvPr/>
        </p:nvSpPr>
        <p:spPr bwMode="auto">
          <a:xfrm>
            <a:off x="5943600" y="3581400"/>
            <a:ext cx="609600" cy="533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07" name="Oval 11"/>
          <p:cNvSpPr>
            <a:spLocks noChangeArrowheads="1"/>
          </p:cNvSpPr>
          <p:nvPr/>
        </p:nvSpPr>
        <p:spPr bwMode="auto">
          <a:xfrm>
            <a:off x="4572000" y="1905000"/>
            <a:ext cx="304800" cy="3048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08" name="Arc 12"/>
          <p:cNvSpPr>
            <a:spLocks/>
          </p:cNvSpPr>
          <p:nvPr/>
        </p:nvSpPr>
        <p:spPr bwMode="auto">
          <a:xfrm>
            <a:off x="685800" y="4572000"/>
            <a:ext cx="7772400" cy="914400"/>
          </a:xfrm>
          <a:custGeom>
            <a:avLst/>
            <a:gdLst>
              <a:gd name="T0" fmla="*/ 0 w 43181"/>
              <a:gd name="T1" fmla="*/ 2147483647 h 21600"/>
              <a:gd name="T2" fmla="*/ 2147483647 w 43181"/>
              <a:gd name="T3" fmla="*/ 2147483647 h 21600"/>
              <a:gd name="T4" fmla="*/ 2147483647 w 43181"/>
              <a:gd name="T5" fmla="*/ 2147483647 h 21600"/>
              <a:gd name="T6" fmla="*/ 0 60000 65536"/>
              <a:gd name="T7" fmla="*/ 0 60000 65536"/>
              <a:gd name="T8" fmla="*/ 0 60000 65536"/>
              <a:gd name="T9" fmla="*/ 0 w 43181"/>
              <a:gd name="T10" fmla="*/ 0 h 21600"/>
              <a:gd name="T11" fmla="*/ 43181 w 4318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1" h="21600" fill="none" extrusionOk="0">
                <a:moveTo>
                  <a:pt x="0" y="20691"/>
                </a:moveTo>
                <a:cubicBezTo>
                  <a:pt x="487" y="9125"/>
                  <a:pt x="10005" y="-1"/>
                  <a:pt x="21581" y="0"/>
                </a:cubicBezTo>
                <a:cubicBezTo>
                  <a:pt x="33510" y="0"/>
                  <a:pt x="43181" y="9670"/>
                  <a:pt x="43181" y="21600"/>
                </a:cubicBezTo>
              </a:path>
              <a:path w="43181" h="21600" stroke="0" extrusionOk="0">
                <a:moveTo>
                  <a:pt x="0" y="20691"/>
                </a:moveTo>
                <a:cubicBezTo>
                  <a:pt x="487" y="9125"/>
                  <a:pt x="10005" y="-1"/>
                  <a:pt x="21581" y="0"/>
                </a:cubicBezTo>
                <a:cubicBezTo>
                  <a:pt x="33510" y="0"/>
                  <a:pt x="43181" y="9670"/>
                  <a:pt x="43181" y="21600"/>
                </a:cubicBezTo>
                <a:lnTo>
                  <a:pt x="21581" y="21600"/>
                </a:lnTo>
                <a:lnTo>
                  <a:pt x="0" y="20691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09" name="Text Box 13"/>
          <p:cNvSpPr txBox="1">
            <a:spLocks noChangeArrowheads="1"/>
          </p:cNvSpPr>
          <p:nvPr/>
        </p:nvSpPr>
        <p:spPr bwMode="auto">
          <a:xfrm>
            <a:off x="5638800" y="2209800"/>
            <a:ext cx="960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NF</a:t>
            </a:r>
            <a:r>
              <a:rPr lang="en-US" sz="2400" b="1">
                <a:latin typeface="Symbol" pitchFamily="18" charset="2"/>
                <a:cs typeface="Times New Roman (Hebrew)" charset="-79"/>
              </a:rPr>
              <a:t>k</a:t>
            </a:r>
            <a:r>
              <a:rPr lang="en-US" sz="2400" b="1">
                <a:latin typeface="Times New Roman" pitchFamily="18" charset="0"/>
                <a:cs typeface="Times New Roman (Hebrew)" charset="-79"/>
              </a:rPr>
              <a:t>B</a:t>
            </a:r>
          </a:p>
        </p:txBody>
      </p:sp>
      <p:sp>
        <p:nvSpPr>
          <p:cNvPr id="106510" name="Line 14"/>
          <p:cNvSpPr>
            <a:spLocks noChangeShapeType="1"/>
          </p:cNvSpPr>
          <p:nvPr/>
        </p:nvSpPr>
        <p:spPr bwMode="auto">
          <a:xfrm flipH="1">
            <a:off x="4419600" y="4191000"/>
            <a:ext cx="9144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11" name="Text Box 15"/>
          <p:cNvSpPr txBox="1">
            <a:spLocks noChangeArrowheads="1"/>
          </p:cNvSpPr>
          <p:nvPr/>
        </p:nvSpPr>
        <p:spPr bwMode="auto">
          <a:xfrm>
            <a:off x="3324225" y="5715000"/>
            <a:ext cx="9969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>
                <a:latin typeface="Symbol" pitchFamily="18" charset="2"/>
                <a:cs typeface="Times New Roman (Hebrew)" charset="-79"/>
              </a:rPr>
              <a:t>k</a:t>
            </a:r>
            <a:r>
              <a:rPr lang="en-US" sz="2200" b="1">
                <a:latin typeface="Times New Roman" pitchFamily="18" charset="0"/>
                <a:cs typeface="Times New Roman (Hebrew)" charset="-79"/>
              </a:rPr>
              <a:t>B site</a:t>
            </a:r>
          </a:p>
        </p:txBody>
      </p:sp>
      <p:sp>
        <p:nvSpPr>
          <p:cNvPr id="106512" name="Text Box 16"/>
          <p:cNvSpPr txBox="1">
            <a:spLocks noChangeArrowheads="1"/>
          </p:cNvSpPr>
          <p:nvPr/>
        </p:nvSpPr>
        <p:spPr bwMode="auto">
          <a:xfrm>
            <a:off x="2971800" y="6096000"/>
            <a:ext cx="1995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Transcription</a:t>
            </a:r>
          </a:p>
        </p:txBody>
      </p:sp>
      <p:sp>
        <p:nvSpPr>
          <p:cNvPr id="106513" name="Text Box 17"/>
          <p:cNvSpPr txBox="1">
            <a:spLocks noChangeArrowheads="1"/>
          </p:cNvSpPr>
          <p:nvPr/>
        </p:nvSpPr>
        <p:spPr bwMode="auto">
          <a:xfrm>
            <a:off x="5334000" y="5562600"/>
            <a:ext cx="3810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 (Hebrew)" charset="-79"/>
              </a:rPr>
              <a:t>cIAP-1, XIAP, MMP-9, uPA, VEGF, etc.</a:t>
            </a:r>
          </a:p>
        </p:txBody>
      </p:sp>
      <p:sp>
        <p:nvSpPr>
          <p:cNvPr id="106514" name="Text Box 18"/>
          <p:cNvSpPr txBox="1">
            <a:spLocks noChangeArrowheads="1"/>
          </p:cNvSpPr>
          <p:nvPr/>
        </p:nvSpPr>
        <p:spPr bwMode="auto">
          <a:xfrm>
            <a:off x="5334000" y="3581400"/>
            <a:ext cx="65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p50</a:t>
            </a:r>
          </a:p>
        </p:txBody>
      </p:sp>
      <p:sp>
        <p:nvSpPr>
          <p:cNvPr id="106515" name="Text Box 19"/>
          <p:cNvSpPr txBox="1">
            <a:spLocks noChangeArrowheads="1"/>
          </p:cNvSpPr>
          <p:nvPr/>
        </p:nvSpPr>
        <p:spPr bwMode="auto">
          <a:xfrm>
            <a:off x="5943600" y="3581400"/>
            <a:ext cx="65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p65</a:t>
            </a:r>
          </a:p>
        </p:txBody>
      </p:sp>
      <p:sp>
        <p:nvSpPr>
          <p:cNvPr id="106516" name="Line 20"/>
          <p:cNvSpPr>
            <a:spLocks noChangeShapeType="1"/>
          </p:cNvSpPr>
          <p:nvPr/>
        </p:nvSpPr>
        <p:spPr bwMode="auto">
          <a:xfrm>
            <a:off x="5486400" y="2971800"/>
            <a:ext cx="3810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17" name="Oval 21" descr="Wide upward diagonal"/>
          <p:cNvSpPr>
            <a:spLocks noChangeArrowheads="1"/>
          </p:cNvSpPr>
          <p:nvPr/>
        </p:nvSpPr>
        <p:spPr bwMode="auto">
          <a:xfrm>
            <a:off x="3124200" y="3368675"/>
            <a:ext cx="304800" cy="914400"/>
          </a:xfrm>
          <a:prstGeom prst="ellipse">
            <a:avLst/>
          </a:prstGeom>
          <a:pattFill prst="wdUpDiag">
            <a:fgClr>
              <a:srgbClr val="FF9900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18" name="Text Box 22"/>
          <p:cNvSpPr txBox="1">
            <a:spLocks noChangeArrowheads="1"/>
          </p:cNvSpPr>
          <p:nvPr/>
        </p:nvSpPr>
        <p:spPr bwMode="auto">
          <a:xfrm>
            <a:off x="1611313" y="3505200"/>
            <a:ext cx="673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I</a:t>
            </a:r>
            <a:r>
              <a:rPr lang="en-US" sz="2400" b="1">
                <a:latin typeface="Symbol" pitchFamily="18" charset="2"/>
                <a:cs typeface="Times New Roman (Hebrew)" charset="-79"/>
              </a:rPr>
              <a:t>k</a:t>
            </a:r>
            <a:r>
              <a:rPr lang="en-US" sz="2400" b="1">
                <a:latin typeface="Times New Roman" pitchFamily="18" charset="0"/>
                <a:cs typeface="Times New Roman (Hebrew)" charset="-79"/>
              </a:rPr>
              <a:t>B</a:t>
            </a:r>
          </a:p>
        </p:txBody>
      </p:sp>
      <p:sp>
        <p:nvSpPr>
          <p:cNvPr id="106519" name="Line 23"/>
          <p:cNvSpPr>
            <a:spLocks noChangeShapeType="1"/>
          </p:cNvSpPr>
          <p:nvPr/>
        </p:nvSpPr>
        <p:spPr bwMode="auto">
          <a:xfrm flipH="1">
            <a:off x="3810000" y="3048000"/>
            <a:ext cx="609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20" name="Text Box 24"/>
          <p:cNvSpPr txBox="1">
            <a:spLocks noChangeArrowheads="1"/>
          </p:cNvSpPr>
          <p:nvPr/>
        </p:nvSpPr>
        <p:spPr bwMode="auto">
          <a:xfrm>
            <a:off x="696913" y="3810000"/>
            <a:ext cx="25796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latin typeface="Times New Roman" pitchFamily="18" charset="0"/>
                <a:cs typeface="Times New Roman (Hebrew)" charset="-79"/>
              </a:rPr>
              <a:t>Degradation</a:t>
            </a:r>
          </a:p>
          <a:p>
            <a:pPr algn="ctr"/>
            <a:r>
              <a:rPr lang="en-US" sz="2000" b="1">
                <a:latin typeface="Times New Roman" pitchFamily="18" charset="0"/>
                <a:cs typeface="Times New Roman (Hebrew)" charset="-79"/>
              </a:rPr>
              <a:t>Ubiquitin-Proteasome</a:t>
            </a:r>
          </a:p>
        </p:txBody>
      </p:sp>
      <p:sp>
        <p:nvSpPr>
          <p:cNvPr id="106521" name="Text Box 25"/>
          <p:cNvSpPr txBox="1">
            <a:spLocks noChangeArrowheads="1"/>
          </p:cNvSpPr>
          <p:nvPr/>
        </p:nvSpPr>
        <p:spPr bwMode="auto">
          <a:xfrm>
            <a:off x="4572000" y="1889125"/>
            <a:ext cx="339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  <a:cs typeface="Times New Roman (Hebrew)" charset="-79"/>
              </a:rPr>
              <a:t>P</a:t>
            </a:r>
          </a:p>
        </p:txBody>
      </p:sp>
      <p:sp>
        <p:nvSpPr>
          <p:cNvPr id="106522" name="Text Box 26"/>
          <p:cNvSpPr txBox="1">
            <a:spLocks noChangeArrowheads="1"/>
          </p:cNvSpPr>
          <p:nvPr/>
        </p:nvSpPr>
        <p:spPr bwMode="auto">
          <a:xfrm>
            <a:off x="3048000" y="3108325"/>
            <a:ext cx="339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Times New Roman" pitchFamily="18" charset="0"/>
                <a:cs typeface="Times New Roman (Hebrew)" charset="-79"/>
              </a:rPr>
              <a:t>P</a:t>
            </a:r>
          </a:p>
        </p:txBody>
      </p:sp>
      <p:sp>
        <p:nvSpPr>
          <p:cNvPr id="106523" name="Line 27"/>
          <p:cNvSpPr>
            <a:spLocks noChangeShapeType="1"/>
          </p:cNvSpPr>
          <p:nvPr/>
        </p:nvSpPr>
        <p:spPr bwMode="auto">
          <a:xfrm>
            <a:off x="4648200" y="5638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24" name="Text Box 28"/>
          <p:cNvSpPr txBox="1">
            <a:spLocks noChangeArrowheads="1"/>
          </p:cNvSpPr>
          <p:nvPr/>
        </p:nvSpPr>
        <p:spPr bwMode="auto">
          <a:xfrm>
            <a:off x="6934200" y="3200400"/>
            <a:ext cx="1012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Active</a:t>
            </a:r>
          </a:p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NF</a:t>
            </a:r>
            <a:r>
              <a:rPr lang="en-US" sz="2400" b="1">
                <a:latin typeface="Symbol" pitchFamily="18" charset="2"/>
                <a:cs typeface="Times New Roman (Hebrew)" charset="-79"/>
              </a:rPr>
              <a:t>k</a:t>
            </a:r>
            <a:r>
              <a:rPr lang="en-US" sz="2400" b="1">
                <a:latin typeface="Times New Roman" pitchFamily="18" charset="0"/>
                <a:cs typeface="Times New Roman (Hebrew)" charset="-79"/>
              </a:rPr>
              <a:t>B</a:t>
            </a:r>
          </a:p>
        </p:txBody>
      </p:sp>
      <p:sp>
        <p:nvSpPr>
          <p:cNvPr id="106525" name="Text Box 29"/>
          <p:cNvSpPr txBox="1">
            <a:spLocks noChangeArrowheads="1"/>
          </p:cNvSpPr>
          <p:nvPr/>
        </p:nvSpPr>
        <p:spPr bwMode="auto">
          <a:xfrm>
            <a:off x="4572000" y="4876800"/>
            <a:ext cx="3103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Nuclear Translocation</a:t>
            </a:r>
          </a:p>
        </p:txBody>
      </p:sp>
      <p:sp>
        <p:nvSpPr>
          <p:cNvPr id="106526" name="Oval 30"/>
          <p:cNvSpPr>
            <a:spLocks noChangeArrowheads="1"/>
          </p:cNvSpPr>
          <p:nvPr/>
        </p:nvSpPr>
        <p:spPr bwMode="auto">
          <a:xfrm>
            <a:off x="4038600" y="2286000"/>
            <a:ext cx="609600" cy="533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27" name="Oval 31"/>
          <p:cNvSpPr>
            <a:spLocks noChangeArrowheads="1"/>
          </p:cNvSpPr>
          <p:nvPr/>
        </p:nvSpPr>
        <p:spPr bwMode="auto">
          <a:xfrm>
            <a:off x="4953000" y="2286000"/>
            <a:ext cx="609600" cy="533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28" name="Text Box 32"/>
          <p:cNvSpPr txBox="1">
            <a:spLocks noChangeArrowheads="1"/>
          </p:cNvSpPr>
          <p:nvPr/>
        </p:nvSpPr>
        <p:spPr bwMode="auto">
          <a:xfrm>
            <a:off x="4038600" y="2286000"/>
            <a:ext cx="65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p50</a:t>
            </a:r>
          </a:p>
        </p:txBody>
      </p:sp>
      <p:sp>
        <p:nvSpPr>
          <p:cNvPr id="106529" name="Text Box 33"/>
          <p:cNvSpPr txBox="1">
            <a:spLocks noChangeArrowheads="1"/>
          </p:cNvSpPr>
          <p:nvPr/>
        </p:nvSpPr>
        <p:spPr bwMode="auto">
          <a:xfrm>
            <a:off x="4953000" y="2286000"/>
            <a:ext cx="65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p65</a:t>
            </a:r>
          </a:p>
        </p:txBody>
      </p:sp>
      <p:sp>
        <p:nvSpPr>
          <p:cNvPr id="106530" name="Line 34"/>
          <p:cNvSpPr>
            <a:spLocks noChangeShapeType="1"/>
          </p:cNvSpPr>
          <p:nvPr/>
        </p:nvSpPr>
        <p:spPr bwMode="auto">
          <a:xfrm>
            <a:off x="4648200" y="5638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31" name="Oval 35" descr="Wide upward diagonal"/>
          <p:cNvSpPr>
            <a:spLocks noChangeArrowheads="1"/>
          </p:cNvSpPr>
          <p:nvPr/>
        </p:nvSpPr>
        <p:spPr bwMode="auto">
          <a:xfrm>
            <a:off x="4648200" y="2133600"/>
            <a:ext cx="304800" cy="914400"/>
          </a:xfrm>
          <a:prstGeom prst="ellipse">
            <a:avLst/>
          </a:prstGeom>
          <a:pattFill prst="wdUpDiag">
            <a:fgClr>
              <a:srgbClr val="FF9900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32" name="Arc 36"/>
          <p:cNvSpPr>
            <a:spLocks/>
          </p:cNvSpPr>
          <p:nvPr/>
        </p:nvSpPr>
        <p:spPr bwMode="auto">
          <a:xfrm>
            <a:off x="304800" y="1066800"/>
            <a:ext cx="8382000" cy="914400"/>
          </a:xfrm>
          <a:custGeom>
            <a:avLst/>
            <a:gdLst>
              <a:gd name="T0" fmla="*/ 0 w 43181"/>
              <a:gd name="T1" fmla="*/ 2147483647 h 21600"/>
              <a:gd name="T2" fmla="*/ 2147483647 w 43181"/>
              <a:gd name="T3" fmla="*/ 2147483647 h 21600"/>
              <a:gd name="T4" fmla="*/ 2147483647 w 43181"/>
              <a:gd name="T5" fmla="*/ 2147483647 h 21600"/>
              <a:gd name="T6" fmla="*/ 0 60000 65536"/>
              <a:gd name="T7" fmla="*/ 0 60000 65536"/>
              <a:gd name="T8" fmla="*/ 0 60000 65536"/>
              <a:gd name="T9" fmla="*/ 0 w 43181"/>
              <a:gd name="T10" fmla="*/ 0 h 21600"/>
              <a:gd name="T11" fmla="*/ 43181 w 4318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1" h="21600" fill="none" extrusionOk="0">
                <a:moveTo>
                  <a:pt x="0" y="20691"/>
                </a:moveTo>
                <a:cubicBezTo>
                  <a:pt x="487" y="9125"/>
                  <a:pt x="10005" y="-1"/>
                  <a:pt x="21581" y="0"/>
                </a:cubicBezTo>
                <a:cubicBezTo>
                  <a:pt x="33510" y="0"/>
                  <a:pt x="43181" y="9670"/>
                  <a:pt x="43181" y="21600"/>
                </a:cubicBezTo>
              </a:path>
              <a:path w="43181" h="21600" stroke="0" extrusionOk="0">
                <a:moveTo>
                  <a:pt x="0" y="20691"/>
                </a:moveTo>
                <a:cubicBezTo>
                  <a:pt x="487" y="9125"/>
                  <a:pt x="10005" y="-1"/>
                  <a:pt x="21581" y="0"/>
                </a:cubicBezTo>
                <a:cubicBezTo>
                  <a:pt x="33510" y="0"/>
                  <a:pt x="43181" y="9670"/>
                  <a:pt x="43181" y="21600"/>
                </a:cubicBezTo>
                <a:lnTo>
                  <a:pt x="21581" y="21600"/>
                </a:lnTo>
                <a:lnTo>
                  <a:pt x="0" y="20691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33" name="Text Box 37"/>
          <p:cNvSpPr txBox="1">
            <a:spLocks noChangeArrowheads="1"/>
          </p:cNvSpPr>
          <p:nvPr/>
        </p:nvSpPr>
        <p:spPr bwMode="auto">
          <a:xfrm>
            <a:off x="1676400" y="457200"/>
            <a:ext cx="347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Growth Factor, Cytokine</a:t>
            </a:r>
          </a:p>
        </p:txBody>
      </p:sp>
      <p:sp>
        <p:nvSpPr>
          <p:cNvPr id="106534" name="Text Box 38"/>
          <p:cNvSpPr txBox="1">
            <a:spLocks noChangeArrowheads="1"/>
          </p:cNvSpPr>
          <p:nvPr/>
        </p:nvSpPr>
        <p:spPr bwMode="auto">
          <a:xfrm>
            <a:off x="3490913" y="1371600"/>
            <a:ext cx="776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IKK</a:t>
            </a:r>
          </a:p>
        </p:txBody>
      </p:sp>
      <p:sp>
        <p:nvSpPr>
          <p:cNvPr id="106535" name="Text Box 39"/>
          <p:cNvSpPr txBox="1">
            <a:spLocks noChangeArrowheads="1"/>
          </p:cNvSpPr>
          <p:nvPr/>
        </p:nvSpPr>
        <p:spPr bwMode="auto">
          <a:xfrm>
            <a:off x="2286000" y="1371600"/>
            <a:ext cx="760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 (Hebrew)" charset="-79"/>
              </a:rPr>
              <a:t>NIK</a:t>
            </a:r>
          </a:p>
        </p:txBody>
      </p:sp>
      <p:sp>
        <p:nvSpPr>
          <p:cNvPr id="106536" name="Line 40"/>
          <p:cNvSpPr>
            <a:spLocks noChangeShapeType="1"/>
          </p:cNvSpPr>
          <p:nvPr/>
        </p:nvSpPr>
        <p:spPr bwMode="auto">
          <a:xfrm flipH="1">
            <a:off x="2819400" y="914400"/>
            <a:ext cx="6096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37" name="Line 41"/>
          <p:cNvSpPr>
            <a:spLocks noChangeShapeType="1"/>
          </p:cNvSpPr>
          <p:nvPr/>
        </p:nvSpPr>
        <p:spPr bwMode="auto">
          <a:xfrm flipV="1">
            <a:off x="3048000" y="16002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38" name="Line 42"/>
          <p:cNvSpPr>
            <a:spLocks noChangeShapeType="1"/>
          </p:cNvSpPr>
          <p:nvPr/>
        </p:nvSpPr>
        <p:spPr bwMode="auto">
          <a:xfrm>
            <a:off x="4184650" y="1752600"/>
            <a:ext cx="31115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39" name="Text Box 43"/>
          <p:cNvSpPr txBox="1">
            <a:spLocks noChangeArrowheads="1"/>
          </p:cNvSpPr>
          <p:nvPr/>
        </p:nvSpPr>
        <p:spPr bwMode="auto">
          <a:xfrm>
            <a:off x="4899025" y="1295400"/>
            <a:ext cx="11969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Times" pitchFamily="18" charset="0"/>
                <a:cs typeface="Times New Roman (Hebrew)" charset="-79"/>
              </a:rPr>
              <a:t>Akt</a:t>
            </a:r>
            <a:endParaRPr lang="en-US" sz="2800">
              <a:latin typeface="Times" pitchFamily="18" charset="0"/>
              <a:cs typeface="Times New Roman (Hebrew)" charset="-79"/>
            </a:endParaRPr>
          </a:p>
        </p:txBody>
      </p:sp>
      <p:sp>
        <p:nvSpPr>
          <p:cNvPr id="106540" name="Line 44"/>
          <p:cNvSpPr>
            <a:spLocks noChangeShapeType="1"/>
          </p:cNvSpPr>
          <p:nvPr/>
        </p:nvSpPr>
        <p:spPr bwMode="auto">
          <a:xfrm>
            <a:off x="3810000" y="914400"/>
            <a:ext cx="10668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41" name="Line 45"/>
          <p:cNvSpPr>
            <a:spLocks noChangeShapeType="1"/>
          </p:cNvSpPr>
          <p:nvPr/>
        </p:nvSpPr>
        <p:spPr bwMode="auto">
          <a:xfrm flipH="1">
            <a:off x="4267200" y="1524000"/>
            <a:ext cx="6858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42" name="Text Box 46"/>
          <p:cNvSpPr txBox="1">
            <a:spLocks noChangeArrowheads="1"/>
          </p:cNvSpPr>
          <p:nvPr/>
        </p:nvSpPr>
        <p:spPr bwMode="auto">
          <a:xfrm>
            <a:off x="6156325" y="411163"/>
            <a:ext cx="18319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accent2"/>
                </a:solidFill>
                <a:latin typeface="Times" pitchFamily="18" charset="0"/>
                <a:cs typeface="Times New Roman (Hebrew)" charset="-79"/>
              </a:rPr>
              <a:t>Genistein</a:t>
            </a:r>
          </a:p>
        </p:txBody>
      </p:sp>
      <p:sp>
        <p:nvSpPr>
          <p:cNvPr id="106543" name="Line 47"/>
          <p:cNvSpPr>
            <a:spLocks noChangeShapeType="1"/>
          </p:cNvSpPr>
          <p:nvPr/>
        </p:nvSpPr>
        <p:spPr bwMode="auto">
          <a:xfrm flipH="1">
            <a:off x="6248400" y="1066800"/>
            <a:ext cx="762000" cy="990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44" name="Line 48"/>
          <p:cNvSpPr>
            <a:spLocks noChangeShapeType="1"/>
          </p:cNvSpPr>
          <p:nvPr/>
        </p:nvSpPr>
        <p:spPr bwMode="auto">
          <a:xfrm>
            <a:off x="6019800" y="20574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fig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600200"/>
            <a:ext cx="490378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3" name="Rectangle 3"/>
          <p:cNvSpPr>
            <a:spLocks noGrp="1" noChangeArrowheads="1"/>
          </p:cNvSpPr>
          <p:nvPr>
            <p:ph type="title"/>
          </p:nvPr>
        </p:nvSpPr>
        <p:spPr>
          <a:xfrm>
            <a:off x="508000" y="228600"/>
            <a:ext cx="8229600" cy="15240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2"/>
                </a:solidFill>
                <a:ea typeface="ＭＳ Ｐゴシック" pitchFamily="34" charset="-128"/>
              </a:rPr>
              <a:t>Dietary </a:t>
            </a:r>
            <a:r>
              <a:rPr lang="en-US" sz="2800" b="1" dirty="0" err="1" smtClean="0">
                <a:solidFill>
                  <a:schemeClr val="accent2"/>
                </a:solidFill>
                <a:ea typeface="ＭＳ Ｐゴシック" pitchFamily="34" charset="-128"/>
              </a:rPr>
              <a:t>Genistein</a:t>
            </a:r>
            <a:r>
              <a:rPr lang="en-US" sz="2800" b="1" dirty="0" smtClean="0">
                <a:solidFill>
                  <a:schemeClr val="accent2"/>
                </a:solidFill>
                <a:ea typeface="ＭＳ Ｐゴシック" pitchFamily="34" charset="-128"/>
              </a:rPr>
              <a:t> and Experimental PC3 Bone Metastasis (</a:t>
            </a:r>
            <a:r>
              <a:rPr lang="en-US" sz="2800" dirty="0" err="1" smtClean="0">
                <a:solidFill>
                  <a:schemeClr val="accent2"/>
                </a:solidFill>
                <a:ea typeface="ＭＳ Ｐゴシック" pitchFamily="34" charset="-128"/>
              </a:rPr>
              <a:t>Neoplasia</a:t>
            </a:r>
            <a:r>
              <a:rPr lang="en-US" sz="2800" dirty="0" smtClean="0">
                <a:solidFill>
                  <a:schemeClr val="accent2"/>
                </a:solidFill>
                <a:ea typeface="ＭＳ Ｐゴシック" pitchFamily="34" charset="-128"/>
              </a:rPr>
              <a:t> 6:354-63, 2004)</a:t>
            </a:r>
          </a:p>
        </p:txBody>
      </p:sp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3505200" y="6064250"/>
            <a:ext cx="8731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Helvetica" pitchFamily="34" charset="0"/>
                <a:cs typeface="Times New Roman (Hebrew)" charset="-79"/>
              </a:rPr>
              <a:t>control</a:t>
            </a: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5410200" y="6064250"/>
            <a:ext cx="12192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Helvetica" pitchFamily="34" charset="0"/>
                <a:cs typeface="Times New Roman (Hebrew)" charset="-79"/>
              </a:rPr>
              <a:t>prevention</a:t>
            </a:r>
          </a:p>
        </p:txBody>
      </p:sp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5715000" y="2971800"/>
            <a:ext cx="10366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600" i="1">
                <a:solidFill>
                  <a:srgbClr val="000000"/>
                </a:solidFill>
                <a:ea typeface="SimSun" pitchFamily="2" charset="-122"/>
                <a:cs typeface="Times New Roman (Hebrew)" charset="-79"/>
              </a:rPr>
              <a:t>p</a:t>
            </a:r>
            <a:r>
              <a:rPr lang="en-US" altLang="zh-CN" sz="1600">
                <a:solidFill>
                  <a:srgbClr val="000000"/>
                </a:solidFill>
                <a:ea typeface="SimSun" pitchFamily="2" charset="-122"/>
                <a:cs typeface="Times New Roman (Hebrew)" charset="-79"/>
                <a:sym typeface="Symbol" pitchFamily="18" charset="2"/>
              </a:rPr>
              <a:t></a:t>
            </a:r>
            <a:r>
              <a:rPr lang="en-US" altLang="zh-CN" sz="1600">
                <a:solidFill>
                  <a:srgbClr val="000000"/>
                </a:solidFill>
                <a:ea typeface="SimSun" pitchFamily="2" charset="-122"/>
                <a:cs typeface="Times New Roman (Hebrew)" charset="-79"/>
              </a:rPr>
              <a:t>0.0001</a:t>
            </a:r>
          </a:p>
          <a:p>
            <a:r>
              <a:rPr lang="en-US" altLang="zh-CN" sz="1600" i="1">
                <a:solidFill>
                  <a:srgbClr val="000000"/>
                </a:solidFill>
                <a:ea typeface="SimSun" pitchFamily="2" charset="-122"/>
                <a:cs typeface="Times New Roman (Hebrew)" charset="-79"/>
              </a:rPr>
              <a:t>p</a:t>
            </a:r>
            <a:r>
              <a:rPr lang="en-US" altLang="zh-CN" sz="1600">
                <a:solidFill>
                  <a:srgbClr val="000000"/>
                </a:solidFill>
                <a:ea typeface="SimSun" pitchFamily="2" charset="-122"/>
                <a:cs typeface="Times New Roman (Hebrew)" charset="-79"/>
              </a:rPr>
              <a:t>=0.0003</a:t>
            </a:r>
            <a:endParaRPr lang="en-US" sz="1600">
              <a:solidFill>
                <a:srgbClr val="000000"/>
              </a:solidFill>
              <a:ea typeface="SimSun" pitchFamily="2" charset="-122"/>
              <a:cs typeface="Times New Roman (Hebrew)" charset="-79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57200" y="152400"/>
            <a:ext cx="8229600" cy="6553200"/>
            <a:chOff x="720" y="288"/>
            <a:chExt cx="3504" cy="3600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720" y="288"/>
              <a:ext cx="1632" cy="3600"/>
              <a:chOff x="1728" y="288"/>
              <a:chExt cx="1632" cy="3600"/>
            </a:xfrm>
          </p:grpSpPr>
          <p:pic>
            <p:nvPicPr>
              <p:cNvPr id="109577" name="Picture 4" descr="Fig%20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96" y="288"/>
                <a:ext cx="1420" cy="20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9578" name="Text Box 5"/>
              <p:cNvSpPr txBox="1">
                <a:spLocks noChangeArrowheads="1"/>
              </p:cNvSpPr>
              <p:nvPr/>
            </p:nvSpPr>
            <p:spPr bwMode="auto">
              <a:xfrm>
                <a:off x="1766" y="2400"/>
                <a:ext cx="1594" cy="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just"/>
                <a:r>
                  <a:rPr lang="en-US" altLang="zh-CN" sz="1000" b="1" i="1">
                    <a:ea typeface="SimSun" pitchFamily="2" charset="-122"/>
                    <a:cs typeface="Arial" pitchFamily="34" charset="0"/>
                  </a:rPr>
                  <a:t>Fig-8: Genistein enhanced PC-3 bone tumor growth inhibition induced by docetaxel.  A: Inhibitory effects of genistein and/or docetaxel on the growth of bone tumors formed by PC-3 cells in SCID-human mice. B: Comparison of the tumor volumes in each group on the day when all mice were sacrificed. (*: p&lt;0.01, Genistein vs Control, Docetaxel vs Control, Genistein+Docetaxel vs Control;  ♦: p=0.01, Genistein+Docetaxel vs Docetaxel).  C: Ex vivo bone tumor X-ray showed more osteolysis and tumor growth in control group (a) than in genistein treatment group (b).</a:t>
                </a:r>
                <a:endParaRPr lang="en-US" sz="1000" b="1" i="1">
                  <a:ea typeface="SimSun" pitchFamily="2" charset="-122"/>
                  <a:cs typeface="Arial" pitchFamily="34" charset="0"/>
                </a:endParaRPr>
              </a:p>
            </p:txBody>
          </p:sp>
          <p:sp>
            <p:nvSpPr>
              <p:cNvPr id="109579" name="Rectangle 6"/>
              <p:cNvSpPr>
                <a:spLocks noChangeArrowheads="1"/>
              </p:cNvSpPr>
              <p:nvPr/>
            </p:nvSpPr>
            <p:spPr bwMode="auto">
              <a:xfrm>
                <a:off x="1728" y="288"/>
                <a:ext cx="1632" cy="36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2400" y="288"/>
              <a:ext cx="1824" cy="3600"/>
              <a:chOff x="2592" y="288"/>
              <a:chExt cx="1824" cy="3600"/>
            </a:xfrm>
          </p:grpSpPr>
          <p:pic>
            <p:nvPicPr>
              <p:cNvPr id="109574" name="Picture 8" descr="Fig%20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640" y="336"/>
                <a:ext cx="1267" cy="2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9575" name="Text Box 9"/>
              <p:cNvSpPr txBox="1">
                <a:spLocks noChangeArrowheads="1"/>
              </p:cNvSpPr>
              <p:nvPr/>
            </p:nvSpPr>
            <p:spPr bwMode="auto">
              <a:xfrm>
                <a:off x="2640" y="2534"/>
                <a:ext cx="1728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just"/>
                <a:r>
                  <a:rPr lang="en-US" altLang="zh-CN" sz="1000" b="1" i="1">
                    <a:ea typeface="SimSun" pitchFamily="2" charset="-122"/>
                    <a:cs typeface="Arial" pitchFamily="34" charset="0"/>
                  </a:rPr>
                  <a:t>Fig-9: OPG expression was up-regulated by genistein and down-regulated by docetaxel.  A: Real-time RT-PCR analysis of OPG mRNA expression in genistein or docetaxel treated PC-3 cells.  B: Real-time RT-PCR melting curve showing the PCR product of OPG is pure (only one peak).  C:  Western Blot analysis of OPG protein expression in genistein and/or docetaxel treated PC-3 cells (C: Control; G: 50 </a:t>
                </a:r>
                <a:r>
                  <a:rPr lang="en-US" altLang="zh-CN" sz="1000" b="1" i="1">
                    <a:ea typeface="SimSun" pitchFamily="2" charset="-122"/>
                    <a:cs typeface="Arial" pitchFamily="34" charset="0"/>
                    <a:sym typeface="Symbol" pitchFamily="18" charset="2"/>
                  </a:rPr>
                  <a:t></a:t>
                </a:r>
                <a:r>
                  <a:rPr lang="en-US" altLang="zh-CN" sz="1000" b="1" i="1">
                    <a:ea typeface="SimSun" pitchFamily="2" charset="-122"/>
                    <a:cs typeface="Arial" pitchFamily="34" charset="0"/>
                  </a:rPr>
                  <a:t>M Genistein treatment; D: 2 nM Docetaxel treatment; G+D: 30 </a:t>
                </a:r>
                <a:r>
                  <a:rPr lang="en-US" altLang="zh-CN" sz="1000" b="1" i="1">
                    <a:ea typeface="SimSun" pitchFamily="2" charset="-122"/>
                    <a:cs typeface="Arial" pitchFamily="34" charset="0"/>
                    <a:sym typeface="Symbol" pitchFamily="18" charset="2"/>
                  </a:rPr>
                  <a:t></a:t>
                </a:r>
                <a:r>
                  <a:rPr lang="en-US" altLang="zh-CN" sz="1000" b="1" i="1">
                    <a:ea typeface="SimSun" pitchFamily="2" charset="-122"/>
                    <a:cs typeface="Arial" pitchFamily="34" charset="0"/>
                  </a:rPr>
                  <a:t>M Genistein and 1 nM docetaxel combination treatment).</a:t>
                </a:r>
                <a:endParaRPr lang="en-US" sz="1000" b="1" i="1">
                  <a:ea typeface="SimSun" pitchFamily="2" charset="-122"/>
                  <a:cs typeface="Arial" pitchFamily="34" charset="0"/>
                </a:endParaRPr>
              </a:p>
            </p:txBody>
          </p:sp>
          <p:sp>
            <p:nvSpPr>
              <p:cNvPr id="109576" name="Rectangle 10"/>
              <p:cNvSpPr>
                <a:spLocks noChangeArrowheads="1"/>
              </p:cNvSpPr>
              <p:nvPr/>
            </p:nvSpPr>
            <p:spPr bwMode="auto">
              <a:xfrm>
                <a:off x="2592" y="288"/>
                <a:ext cx="1824" cy="36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9571" name="Text Box 11"/>
          <p:cNvSpPr txBox="1">
            <a:spLocks noChangeArrowheads="1"/>
          </p:cNvSpPr>
          <p:nvPr/>
        </p:nvSpPr>
        <p:spPr bwMode="auto">
          <a:xfrm>
            <a:off x="4632325" y="6132513"/>
            <a:ext cx="304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cs typeface="Arial" pitchFamily="34" charset="0"/>
              </a:rPr>
              <a:t>Li Y et al. Cancer Res. 2006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136525" y="4303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>
              <a:cs typeface="Arial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6538" y="0"/>
            <a:ext cx="8621712" cy="6838098"/>
            <a:chOff x="144" y="144"/>
            <a:chExt cx="5430" cy="4462"/>
          </a:xfrm>
        </p:grpSpPr>
        <p:pic>
          <p:nvPicPr>
            <p:cNvPr id="110596" name="Picture 4" descr="Fig%204CD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34" y="192"/>
              <a:ext cx="3740" cy="3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0597" name="Picture 5" descr="Fig%204AB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4" y="192"/>
              <a:ext cx="1638" cy="2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0598" name="Text Box 6"/>
            <p:cNvSpPr txBox="1">
              <a:spLocks noChangeArrowheads="1"/>
            </p:cNvSpPr>
            <p:nvPr/>
          </p:nvSpPr>
          <p:spPr bwMode="auto">
            <a:xfrm>
              <a:off x="188" y="2612"/>
              <a:ext cx="1738" cy="9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n-US" sz="900" b="1" i="1" dirty="0" err="1" smtClean="0">
                  <a:cs typeface="Arial" pitchFamily="34" charset="0"/>
                </a:rPr>
                <a:t>Genistein</a:t>
              </a:r>
              <a:r>
                <a:rPr lang="en-US" sz="900" b="1" i="1" dirty="0" smtClean="0">
                  <a:cs typeface="Arial" pitchFamily="34" charset="0"/>
                </a:rPr>
                <a:t> </a:t>
              </a:r>
              <a:r>
                <a:rPr lang="en-US" sz="900" b="1" i="1" dirty="0">
                  <a:cs typeface="Arial" pitchFamily="34" charset="0"/>
                </a:rPr>
                <a:t>down-regulated expression and secretion of RANKL and inhibited </a:t>
              </a:r>
              <a:r>
                <a:rPr lang="en-US" sz="900" b="1" i="1" dirty="0" err="1">
                  <a:cs typeface="Arial" pitchFamily="34" charset="0"/>
                </a:rPr>
                <a:t>osteoclast</a:t>
              </a:r>
              <a:r>
                <a:rPr lang="en-US" sz="900" b="1" i="1" dirty="0">
                  <a:cs typeface="Arial" pitchFamily="34" charset="0"/>
                </a:rPr>
                <a:t> differentiation.  A: Western Blot analysis showed that 50 </a:t>
              </a:r>
              <a:r>
                <a:rPr lang="en-US" sz="900" b="1" i="1" dirty="0">
                  <a:cs typeface="Arial" pitchFamily="34" charset="0"/>
                  <a:sym typeface="Symbol" pitchFamily="18" charset="2"/>
                </a:rPr>
                <a:t></a:t>
              </a:r>
              <a:r>
                <a:rPr lang="en-US" sz="900" b="1" i="1" dirty="0">
                  <a:cs typeface="Arial" pitchFamily="34" charset="0"/>
                </a:rPr>
                <a:t>M </a:t>
              </a:r>
              <a:r>
                <a:rPr lang="en-US" sz="900" b="1" i="1" dirty="0" err="1">
                  <a:cs typeface="Arial" pitchFamily="34" charset="0"/>
                </a:rPr>
                <a:t>genistein</a:t>
              </a:r>
              <a:r>
                <a:rPr lang="en-US" sz="900" b="1" i="1" dirty="0">
                  <a:cs typeface="Arial" pitchFamily="34" charset="0"/>
                </a:rPr>
                <a:t> inhibited the expression of RANKL and abrogated TNF-</a:t>
              </a:r>
              <a:r>
                <a:rPr lang="en-US" sz="900" b="1" i="1" dirty="0">
                  <a:cs typeface="Arial" pitchFamily="34" charset="0"/>
                  <a:sym typeface="Symbol" pitchFamily="18" charset="2"/>
                </a:rPr>
                <a:t></a:t>
              </a:r>
              <a:r>
                <a:rPr lang="en-US" sz="900" b="1" i="1" dirty="0">
                  <a:cs typeface="Arial" pitchFamily="34" charset="0"/>
                </a:rPr>
                <a:t> (100 </a:t>
              </a:r>
              <a:r>
                <a:rPr lang="en-US" sz="900" b="1" i="1" dirty="0" err="1">
                  <a:cs typeface="Arial" pitchFamily="34" charset="0"/>
                </a:rPr>
                <a:t>ng</a:t>
              </a:r>
              <a:r>
                <a:rPr lang="en-US" sz="900" b="1" i="1" dirty="0">
                  <a:cs typeface="Arial" pitchFamily="34" charset="0"/>
                </a:rPr>
                <a:t>/ml) induced expression of RANKL in PC-3 cells.  B: Western Blot analysis showed that </a:t>
              </a:r>
              <a:r>
                <a:rPr lang="en-US" sz="900" b="1" i="1" dirty="0" err="1">
                  <a:cs typeface="Arial" pitchFamily="34" charset="0"/>
                </a:rPr>
                <a:t>genistein</a:t>
              </a:r>
              <a:r>
                <a:rPr lang="en-US" sz="900" b="1" i="1" dirty="0">
                  <a:cs typeface="Arial" pitchFamily="34" charset="0"/>
                </a:rPr>
                <a:t> significantly inhibited the secretion of RANKL in RANKL </a:t>
              </a:r>
              <a:r>
                <a:rPr lang="en-US" sz="900" b="1" i="1" dirty="0" err="1">
                  <a:cs typeface="Arial" pitchFamily="34" charset="0"/>
                </a:rPr>
                <a:t>transfected</a:t>
              </a:r>
              <a:r>
                <a:rPr lang="en-US" sz="900" b="1" i="1" dirty="0">
                  <a:cs typeface="Arial" pitchFamily="34" charset="0"/>
                </a:rPr>
                <a:t> PC-3 cells.  </a:t>
              </a:r>
              <a:endParaRPr lang="en-US" sz="900" b="1" i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0599" name="Text Box 7"/>
            <p:cNvSpPr txBox="1">
              <a:spLocks noChangeArrowheads="1"/>
            </p:cNvSpPr>
            <p:nvPr/>
          </p:nvSpPr>
          <p:spPr bwMode="auto">
            <a:xfrm>
              <a:off x="188" y="3552"/>
              <a:ext cx="5386" cy="1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n-US" sz="900" b="1" i="1" dirty="0" smtClean="0">
                  <a:cs typeface="Arial" pitchFamily="34" charset="0"/>
                </a:rPr>
                <a:t>MMP-9 activity </a:t>
              </a:r>
              <a:r>
                <a:rPr lang="en-US" sz="900" b="1" i="1" dirty="0">
                  <a:cs typeface="Arial" pitchFamily="34" charset="0"/>
                </a:rPr>
                <a:t>assay showed that </a:t>
              </a:r>
              <a:r>
                <a:rPr lang="en-US" sz="900" b="1" i="1" dirty="0" err="1">
                  <a:cs typeface="Arial" pitchFamily="34" charset="0"/>
                </a:rPr>
                <a:t>genistein</a:t>
              </a:r>
              <a:r>
                <a:rPr lang="en-US" sz="900" b="1" i="1" dirty="0">
                  <a:cs typeface="Arial" pitchFamily="34" charset="0"/>
                </a:rPr>
                <a:t> significantly inhibited activity of MMP-9 secreted by RANKL-</a:t>
              </a:r>
              <a:r>
                <a:rPr lang="en-US" sz="900" b="1" i="1" dirty="0" err="1">
                  <a:cs typeface="Arial" pitchFamily="34" charset="0"/>
                </a:rPr>
                <a:t>transfected</a:t>
              </a:r>
              <a:r>
                <a:rPr lang="en-US" sz="900" b="1" i="1" dirty="0">
                  <a:cs typeface="Arial" pitchFamily="34" charset="0"/>
                </a:rPr>
                <a:t> PC-3 cells. 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C: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Genistein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inhibited RANKL-induced RAW264.7 cell differentiation to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osteoclasts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.  The multinucleated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osteoclasts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were observed.  (a. control, no RANKL added;  b. treated with 100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ng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/ml RANKL;  c. treated with 100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ng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/ml RANKL and 10 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  <a:sym typeface="Symbol" pitchFamily="18" charset="2"/>
                </a:rPr>
                <a:t>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M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genistein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;  d. treated with 100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ng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/ml RANKL and 0.5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nM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docetaxel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;  e. treated with 100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ng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/ml RANKL, 10 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  <a:sym typeface="Symbol" pitchFamily="18" charset="2"/>
                </a:rPr>
                <a:t>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M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genistein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, and 0.5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nM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docetaxel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;  x200).  D: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Genistein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inhibited RANKL-induced RAW264.7 cell differentiation to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osteoclasts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(TRAP staining; x200).  In figures a to e,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tartrate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was added during staining.  Multi-nuclei and purplish to dark red granules were observed only in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osteoclasts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.  (a. control, no RANKL added;  b. treated with 100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ng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/ml RANKL;  c. treated with 100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ng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/ml RANKL and 10 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  <a:sym typeface="Symbol" pitchFamily="18" charset="2"/>
                </a:rPr>
                <a:t>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M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genistein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;  d. treated with 100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ng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/ml RANKL and 0.5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nM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docetaxel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;  e: treated with 100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ng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/ml RANKL, 10 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  <a:sym typeface="Symbol" pitchFamily="18" charset="2"/>
                </a:rPr>
                <a:t>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M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genistein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, and 0.5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nM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docetaxel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).  In figure f, no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tartrate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was added during TRAP staining.  The purplish granules indicated total acid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phosphatase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(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tartrate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-resistant and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tartrate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-sensitive acid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phosphatase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).  RAW264.7 cells contain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tartrate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-sensitive acid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phosphatase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.  E: Graph showed the ratio of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tartrate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-sensitive acid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phosphatase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versus total acid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phosphatase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.  The value indicated the comparative amount of </a:t>
              </a:r>
              <a:r>
                <a:rPr lang="en-US" altLang="zh-CN" sz="900" b="1" i="1" dirty="0" err="1">
                  <a:ea typeface="SimSun" pitchFamily="2" charset="-122"/>
                  <a:cs typeface="Arial" pitchFamily="34" charset="0"/>
                </a:rPr>
                <a:t>osteoclasts</a:t>
              </a:r>
              <a:r>
                <a:rPr lang="en-US" altLang="zh-CN" sz="900" b="1" i="1" dirty="0">
                  <a:ea typeface="SimSun" pitchFamily="2" charset="-122"/>
                  <a:cs typeface="Arial" pitchFamily="34" charset="0"/>
                </a:rPr>
                <a:t> in each sample.</a:t>
              </a:r>
              <a:endParaRPr lang="en-US" sz="900" b="1" i="1" dirty="0">
                <a:cs typeface="Arial" pitchFamily="34" charset="0"/>
              </a:endParaRPr>
            </a:p>
            <a:p>
              <a:pPr algn="just"/>
              <a:endParaRPr lang="en-US" sz="900" b="1" dirty="0">
                <a:cs typeface="Arial" pitchFamily="34" charset="0"/>
              </a:endParaRPr>
            </a:p>
          </p:txBody>
        </p:sp>
        <p:sp>
          <p:nvSpPr>
            <p:cNvPr id="110600" name="Rectangle 8"/>
            <p:cNvSpPr>
              <a:spLocks noChangeArrowheads="1"/>
            </p:cNvSpPr>
            <p:nvPr/>
          </p:nvSpPr>
          <p:spPr bwMode="auto">
            <a:xfrm>
              <a:off x="150" y="144"/>
              <a:ext cx="5424" cy="441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3400" y="533400"/>
            <a:ext cx="7848600" cy="5638800"/>
            <a:chOff x="336" y="336"/>
            <a:chExt cx="4944" cy="2784"/>
          </a:xfrm>
        </p:grpSpPr>
        <p:pic>
          <p:nvPicPr>
            <p:cNvPr id="111620" name="Picture 3" descr="Fig%20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0" y="384"/>
              <a:ext cx="2664" cy="2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1621" name="Text Box 4"/>
            <p:cNvSpPr txBox="1">
              <a:spLocks noChangeArrowheads="1"/>
            </p:cNvSpPr>
            <p:nvPr/>
          </p:nvSpPr>
          <p:spPr bwMode="auto">
            <a:xfrm>
              <a:off x="3072" y="378"/>
              <a:ext cx="2160" cy="2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n-US" altLang="zh-CN" sz="1200" b="1" i="1">
                  <a:ea typeface="SimSun" pitchFamily="2" charset="-122"/>
                  <a:cs typeface="Arial" pitchFamily="34" charset="0"/>
                </a:rPr>
                <a:t>Fig-14: MMP-9 expression was up-regulated by docetaxel and down-regulated by genistein. A: Real-time RT-PCR analysis of MMP-9 mRNA expression in genistein or docetaxel treated PC-3 cells.  B: Real-time RT-PCR melting curve showing the PCR product of MMP-9 is pure (only one peak).  C:  Western Blot analysis of MMP-9 protein expression in genistein and/or docetaxel treated PC-3 cells (C: Control; G: 50 </a:t>
              </a:r>
              <a:r>
                <a:rPr lang="en-US" altLang="zh-CN" sz="1200" b="1" i="1">
                  <a:ea typeface="SimSun" pitchFamily="2" charset="-122"/>
                  <a:cs typeface="Arial" pitchFamily="34" charset="0"/>
                  <a:sym typeface="Symbol" pitchFamily="18" charset="2"/>
                </a:rPr>
                <a:t></a:t>
              </a:r>
              <a:r>
                <a:rPr lang="en-US" altLang="zh-CN" sz="1200" b="1" i="1">
                  <a:ea typeface="SimSun" pitchFamily="2" charset="-122"/>
                  <a:cs typeface="Arial" pitchFamily="34" charset="0"/>
                </a:rPr>
                <a:t>M Genistein treatment; D: 2 nM Docetaxel treatment; G+D: 30 </a:t>
              </a:r>
              <a:r>
                <a:rPr lang="en-US" altLang="zh-CN" sz="1200" b="1" i="1">
                  <a:ea typeface="SimSun" pitchFamily="2" charset="-122"/>
                  <a:cs typeface="Arial" pitchFamily="34" charset="0"/>
                  <a:sym typeface="Symbol" pitchFamily="18" charset="2"/>
                </a:rPr>
                <a:t></a:t>
              </a:r>
              <a:r>
                <a:rPr lang="en-US" altLang="zh-CN" sz="1200" b="1" i="1">
                  <a:ea typeface="SimSun" pitchFamily="2" charset="-122"/>
                  <a:cs typeface="Arial" pitchFamily="34" charset="0"/>
                </a:rPr>
                <a:t>M Genistein and 1 nM docetaxel combination treatment). D: Western Blot analysis of MMP-9 protein expression in genistein or docetaxel treated PC-3 cells with or without MMP-9 siRNA transfection.  E: MMP-9 activity assay showed that MMP-9 was up-regulated by docetaxel and down-regulated by genistein in PC-3 cell lysate and conditioned medium.  F: MMP-9 activity assay showed that MMP-9 was up-regulated by docetaxel and down-regulated by genistein in conditioned medium of PC-3 cell and RANKL induced RAW264.7 cell co-culture.</a:t>
              </a:r>
              <a:endParaRPr lang="en-US" sz="1200" b="1" i="1">
                <a:ea typeface="SimSun" pitchFamily="2" charset="-122"/>
                <a:cs typeface="Arial" pitchFamily="34" charset="0"/>
              </a:endParaRPr>
            </a:p>
          </p:txBody>
        </p:sp>
        <p:sp>
          <p:nvSpPr>
            <p:cNvPr id="111622" name="Rectangle 5"/>
            <p:cNvSpPr>
              <a:spLocks noChangeArrowheads="1"/>
            </p:cNvSpPr>
            <p:nvPr/>
          </p:nvSpPr>
          <p:spPr bwMode="auto">
            <a:xfrm>
              <a:off x="336" y="336"/>
              <a:ext cx="4944" cy="278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619" name="Text Box 6"/>
          <p:cNvSpPr txBox="1">
            <a:spLocks noChangeArrowheads="1"/>
          </p:cNvSpPr>
          <p:nvPr/>
        </p:nvSpPr>
        <p:spPr bwMode="auto">
          <a:xfrm>
            <a:off x="5394325" y="6361113"/>
            <a:ext cx="304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cs typeface="Arial" pitchFamily="34" charset="0"/>
              </a:rPr>
              <a:t>Li Y et al. Cancer Res. 2006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981200" y="304800"/>
            <a:ext cx="3581400" cy="6248400"/>
            <a:chOff x="1008" y="192"/>
            <a:chExt cx="2256" cy="3936"/>
          </a:xfrm>
        </p:grpSpPr>
        <p:pic>
          <p:nvPicPr>
            <p:cNvPr id="112644" name="Picture 3" descr="Fig%20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62" y="224"/>
              <a:ext cx="2119" cy="2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645" name="Text Box 4"/>
            <p:cNvSpPr txBox="1">
              <a:spLocks noChangeArrowheads="1"/>
            </p:cNvSpPr>
            <p:nvPr/>
          </p:nvSpPr>
          <p:spPr bwMode="auto">
            <a:xfrm>
              <a:off x="1046" y="2534"/>
              <a:ext cx="2218" cy="1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n-US" sz="1000" b="1" i="1">
                  <a:cs typeface="Arial" pitchFamily="34" charset="0"/>
                </a:rPr>
                <a:t>Fig-11: Genistein potentiated docetaxel-induced inhibition of PC-3 cell invasion.  A: Invasion assay showed that combination treatment of genistein and docetaxel significantly inhibited the invasion of PC-3 cells through matrigel matrix membrane in PC-3 growth (a to d) or differentiated osteoclast growth (e to i) environment. (a. control; b. treated with 50 </a:t>
              </a:r>
              <a:r>
                <a:rPr lang="en-US" sz="1000" b="1" i="1">
                  <a:cs typeface="Arial" pitchFamily="34" charset="0"/>
                  <a:sym typeface="Symbol" pitchFamily="18" charset="2"/>
                </a:rPr>
                <a:t></a:t>
              </a:r>
              <a:r>
                <a:rPr lang="en-US" sz="1000" b="1" i="1">
                  <a:cs typeface="Arial" pitchFamily="34" charset="0"/>
                </a:rPr>
                <a:t>M genistein; c. treated with 2 nM docetaxel; d. treated with 50 </a:t>
              </a:r>
              <a:r>
                <a:rPr lang="en-US" sz="1000" b="1" i="1">
                  <a:cs typeface="Arial" pitchFamily="34" charset="0"/>
                  <a:sym typeface="Symbol" pitchFamily="18" charset="2"/>
                </a:rPr>
                <a:t></a:t>
              </a:r>
              <a:r>
                <a:rPr lang="en-US" sz="1000" b="1" i="1">
                  <a:cs typeface="Arial" pitchFamily="34" charset="0"/>
                </a:rPr>
                <a:t>M genistein and 1 nM docetaxel; e. control, no RANKL added;  f. treated with 100 ng/ml RANKL;  g. treated with 100 ng/ml RANKL and 50 </a:t>
              </a:r>
              <a:r>
                <a:rPr lang="en-US" sz="1000" b="1" i="1">
                  <a:cs typeface="Arial" pitchFamily="34" charset="0"/>
                  <a:sym typeface="Symbol" pitchFamily="18" charset="2"/>
                </a:rPr>
                <a:t></a:t>
              </a:r>
              <a:r>
                <a:rPr lang="en-US" sz="1000" b="1" i="1">
                  <a:cs typeface="Arial" pitchFamily="34" charset="0"/>
                </a:rPr>
                <a:t>M genistein;  h. treated with 100 ng/ml RANKL and 2 nM docetaxel;  i: treated with 100 ng/ml RANKL, 50 </a:t>
              </a:r>
              <a:r>
                <a:rPr lang="en-US" sz="1000" b="1" i="1">
                  <a:cs typeface="Arial" pitchFamily="34" charset="0"/>
                  <a:sym typeface="Symbol" pitchFamily="18" charset="2"/>
                </a:rPr>
                <a:t></a:t>
              </a:r>
              <a:r>
                <a:rPr lang="en-US" sz="1000" b="1" i="1">
                  <a:cs typeface="Arial" pitchFamily="34" charset="0"/>
                </a:rPr>
                <a:t>M genistein, and 1 nM docetaxel;  x200).  B: The graphs showed the value of fluorescence from the invaded PC-3 cells.  The value indicated the comparative amount of invaded PC-3 cells.</a:t>
              </a:r>
            </a:p>
          </p:txBody>
        </p:sp>
        <p:sp>
          <p:nvSpPr>
            <p:cNvPr id="112646" name="Rectangle 5"/>
            <p:cNvSpPr>
              <a:spLocks noChangeArrowheads="1"/>
            </p:cNvSpPr>
            <p:nvPr/>
          </p:nvSpPr>
          <p:spPr bwMode="auto">
            <a:xfrm>
              <a:off x="1008" y="192"/>
              <a:ext cx="2256" cy="3936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643" name="Text Box 6"/>
          <p:cNvSpPr txBox="1">
            <a:spLocks noChangeArrowheads="1"/>
          </p:cNvSpPr>
          <p:nvPr/>
        </p:nvSpPr>
        <p:spPr bwMode="auto">
          <a:xfrm>
            <a:off x="5851525" y="6284913"/>
            <a:ext cx="304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cs typeface="Arial" pitchFamily="34" charset="0"/>
              </a:rPr>
              <a:t>Li Y et al. Cancer Res. 2006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fig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809750"/>
            <a:ext cx="85344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67" name="Rectangle 3"/>
          <p:cNvSpPr>
            <a:spLocks noGrp="1"/>
          </p:cNvSpPr>
          <p:nvPr>
            <p:ph type="title" idx="4294967295"/>
          </p:nvPr>
        </p:nvSpPr>
        <p:spPr>
          <a:xfrm>
            <a:off x="685800" y="0"/>
            <a:ext cx="7772400" cy="17526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hlink"/>
                </a:solidFill>
                <a:ea typeface="ＭＳ Ｐゴシック" pitchFamily="34" charset="-128"/>
              </a:rPr>
              <a:t>Effect of Dietary Genistein on MMP Gene Expression in Experimental Metastasis</a:t>
            </a:r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898525" y="6445250"/>
            <a:ext cx="48260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600" b="1">
                <a:latin typeface="Helvetica" pitchFamily="34" charset="0"/>
                <a:ea typeface="SimSun" pitchFamily="2" charset="-122"/>
                <a:cs typeface="Times New Roman (Hebrew)" charset="-79"/>
              </a:rPr>
              <a:t>Affymetrix Human Genome U95 or U133A Array </a:t>
            </a:r>
            <a:endParaRPr lang="en-US" sz="1600" b="1">
              <a:latin typeface="Helvetica" pitchFamily="34" charset="0"/>
              <a:ea typeface="SimSun" pitchFamily="2" charset="-122"/>
              <a:cs typeface="Times New Roman (Hebrew)" charset="-79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1219200" y="1676400"/>
            <a:ext cx="6416675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Helvetica" pitchFamily="34" charset="0"/>
                <a:ea typeface="SimSun" pitchFamily="2" charset="-122"/>
                <a:cs typeface="Times New Roman (Hebrew)" charset="-79"/>
              </a:rPr>
              <a:t>Numbers of altered genes in different categories in PC3 bone tumors after genistein treatment </a:t>
            </a:r>
            <a:endParaRPr lang="en-US" sz="2400" b="1">
              <a:latin typeface="Helvetica" pitchFamily="34" charset="0"/>
              <a:ea typeface="SimSun" pitchFamily="2" charset="-122"/>
              <a:cs typeface="Times New Roman (Hebrew)" charset="-79"/>
            </a:endParaRPr>
          </a:p>
        </p:txBody>
      </p:sp>
      <p:sp>
        <p:nvSpPr>
          <p:cNvPr id="114691" name="Text Box 3"/>
          <p:cNvSpPr txBox="1">
            <a:spLocks noChangeArrowheads="1"/>
          </p:cNvSpPr>
          <p:nvPr/>
        </p:nvSpPr>
        <p:spPr bwMode="auto">
          <a:xfrm>
            <a:off x="1066800" y="6248400"/>
            <a:ext cx="64198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Helvetica" pitchFamily="34" charset="0"/>
                <a:cs typeface="Times New Roman (Hebrew)" charset="-79"/>
              </a:rPr>
              <a:t>Based on Cluster, Onto-Express, and GenMAPP Software</a:t>
            </a:r>
          </a:p>
        </p:txBody>
      </p:sp>
      <p:sp>
        <p:nvSpPr>
          <p:cNvPr id="114692" name="Rectangle 4"/>
          <p:cNvSpPr>
            <a:spLocks noGrp="1"/>
          </p:cNvSpPr>
          <p:nvPr>
            <p:ph type="title" idx="4294967295"/>
          </p:nvPr>
        </p:nvSpPr>
        <p:spPr>
          <a:xfrm>
            <a:off x="685800" y="228600"/>
            <a:ext cx="7772400" cy="1524000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  <a:ea typeface="ＭＳ Ｐゴシック" pitchFamily="34" charset="-128"/>
              </a:rPr>
              <a:t>Cluster Analysis According to Biological Function</a:t>
            </a:r>
            <a:r>
              <a:rPr lang="en-US" sz="400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</a:p>
        </p:txBody>
      </p:sp>
      <p:graphicFrame>
        <p:nvGraphicFramePr>
          <p:cNvPr id="38917" name="Group 5"/>
          <p:cNvGraphicFramePr>
            <a:graphicFrameLocks noGrp="1"/>
          </p:cNvGraphicFramePr>
          <p:nvPr>
            <p:ph idx="4294967295"/>
          </p:nvPr>
        </p:nvGraphicFramePr>
        <p:xfrm>
          <a:off x="990600" y="2514600"/>
          <a:ext cx="7086600" cy="3990977"/>
        </p:xfrm>
        <a:graphic>
          <a:graphicData uri="http://schemas.openxmlformats.org/drawingml/2006/table">
            <a:tbl>
              <a:tblPr/>
              <a:tblGrid>
                <a:gridCol w="5022850"/>
                <a:gridCol w="992188"/>
                <a:gridCol w="1071562"/>
              </a:tblGrid>
              <a:tr h="49522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Category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Up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Down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49364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apoptosis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12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1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</a:tr>
              <a:tr h="11887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cell cycle arrest, negative regulation of cell proliferation and transcription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13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0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</a:tr>
              <a:tr h="49522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signal transduction, chemotaxis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10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7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</a:tr>
              <a:tr h="8229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regulation of transcription and protein biosynthesis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11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10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</a:tr>
              <a:tr h="49522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oncogenesis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8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宋体"/>
                          <a:cs typeface="宋体"/>
                        </a:rPr>
                        <a:t>4</a:t>
                      </a:r>
                      <a:endParaRPr kumimoji="0" lang="en-US" altLang="zh-CN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/>
                        <a:cs typeface="宋体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8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fig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1203325" y="6310313"/>
            <a:ext cx="7046913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latin typeface="Helvetica" pitchFamily="34" charset="0"/>
                <a:cs typeface="Times New Roman (Hebrew)" charset="-79"/>
              </a:rPr>
              <a:t>*Based on in vitro and in vivo gene profiling with and without genistein</a:t>
            </a:r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25400" y="34925"/>
            <a:ext cx="5257800" cy="379413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FF00"/>
                </a:solidFill>
                <a:latin typeface="Helvetica" pitchFamily="34" charset="0"/>
                <a:cs typeface="Times New Roman (Hebrew)" charset="-79"/>
              </a:rPr>
              <a:t>Effects of genistein on gene expression*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834" name="Object 2"/>
          <p:cNvGraphicFramePr>
            <a:graphicFrameLocks noChangeAspect="1"/>
          </p:cNvGraphicFramePr>
          <p:nvPr/>
        </p:nvGraphicFramePr>
        <p:xfrm>
          <a:off x="228600" y="0"/>
          <a:ext cx="89154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63" name="Mtb Graph" r:id="rId4" imgW="6767280" imgH="4539600" progId="">
                  <p:embed/>
                </p:oleObj>
              </mc:Choice>
              <mc:Fallback>
                <p:oleObj name="Mtb Graph" r:id="rId4" imgW="6767280" imgH="4539600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0"/>
                        <a:ext cx="89154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882" name="Object 2"/>
          <p:cNvGraphicFramePr>
            <a:graphicFrameLocks noChangeAspect="1"/>
          </p:cNvGraphicFramePr>
          <p:nvPr/>
        </p:nvGraphicFramePr>
        <p:xfrm>
          <a:off x="338138" y="381000"/>
          <a:ext cx="85344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787" name="Prism Project" r:id="rId4" imgW="5157216" imgH="3573780" progId="">
                  <p:embed/>
                </p:oleObj>
              </mc:Choice>
              <mc:Fallback>
                <p:oleObj name="Prism Project" r:id="rId4" imgW="5157216" imgH="3573780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8" y="381000"/>
                        <a:ext cx="8534400" cy="61722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hlink"/>
                </a:solidFill>
                <a:ea typeface="ＭＳ Ｐゴシック" pitchFamily="34" charset="-128"/>
              </a:rPr>
              <a:t>Genistein-Radiation Pilot Study</a:t>
            </a:r>
          </a:p>
        </p:txBody>
      </p:sp>
      <p:sp>
        <p:nvSpPr>
          <p:cNvPr id="1249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42 patients with prostate cancer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Randomized, placebo-controlled, phase 2 study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20 patients received soy isoflavones 200 mg/day for 3 months, starting with the first day of radiation, and 22 received placebo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QOL questionnaires given at 3 and 6 months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70C0"/>
                </a:solidFill>
                <a:ea typeface="ＭＳ Ｐゴシック" pitchFamily="34" charset="-128"/>
              </a:rPr>
              <a:t>Study Patients</a:t>
            </a:r>
          </a:p>
        </p:txBody>
      </p:sp>
      <p:graphicFrame>
        <p:nvGraphicFramePr>
          <p:cNvPr id="1091629" name="Group 45"/>
          <p:cNvGraphicFramePr>
            <a:graphicFrameLocks noGrp="1"/>
          </p:cNvGraphicFramePr>
          <p:nvPr>
            <p:ph idx="1"/>
          </p:nvPr>
        </p:nvGraphicFramePr>
        <p:xfrm>
          <a:off x="762000" y="2209800"/>
          <a:ext cx="7772400" cy="3810001"/>
        </p:xfrm>
        <a:graphic>
          <a:graphicData uri="http://schemas.openxmlformats.org/drawingml/2006/table">
            <a:tbl>
              <a:tblPr/>
              <a:tblGrid>
                <a:gridCol w="2895600"/>
                <a:gridCol w="990600"/>
                <a:gridCol w="2895600"/>
                <a:gridCol w="990600"/>
              </a:tblGrid>
              <a:tr h="47307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Group 1 (Soy)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Group 2 (Placebo)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Median Age = 60 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Median Age = 65 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 T1c, 3 T2a, 2 T2b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 T1c, 2 T2a, 1 T2b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Median Pre PSA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Median Pre PSA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Median 4-6 month PSA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Median 4-6 month PSA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PSA decrease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75.7%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PSA decrease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59.2%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rgbClr val="0070C0"/>
                </a:solidFill>
                <a:ea typeface="ＭＳ Ｐゴシック" pitchFamily="34" charset="-128"/>
              </a:rPr>
              <a:t>Genitourinary (GU) Toxicity</a:t>
            </a:r>
          </a:p>
        </p:txBody>
      </p:sp>
      <p:graphicFrame>
        <p:nvGraphicFramePr>
          <p:cNvPr id="1092611" name="Group 3"/>
          <p:cNvGraphicFramePr>
            <a:graphicFrameLocks noGrp="1"/>
          </p:cNvGraphicFramePr>
          <p:nvPr>
            <p:ph idx="1"/>
          </p:nvPr>
        </p:nvGraphicFramePr>
        <p:xfrm>
          <a:off x="304800" y="2133600"/>
          <a:ext cx="8610600" cy="3963988"/>
        </p:xfrm>
        <a:graphic>
          <a:graphicData uri="http://schemas.openxmlformats.org/drawingml/2006/table">
            <a:tbl>
              <a:tblPr/>
              <a:tblGrid>
                <a:gridCol w="2139950"/>
                <a:gridCol w="1076325"/>
                <a:gridCol w="1050925"/>
                <a:gridCol w="2179638"/>
                <a:gridCol w="1077912"/>
                <a:gridCol w="1085850"/>
              </a:tblGrid>
              <a:tr h="457109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Soy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3M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n=13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6M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n=13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Placebo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3M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n=13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6M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n=14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29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GU toxicity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GU toxicity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7409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Leakage/Dripping of Urine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15.4% (2)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7.7% (1)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Leakage/Dripping of Urine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23.1% (3)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28.6% (4)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717409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Big/Medium Problem with Frequency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38.5% (5)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Big/Medium Problem with Frequency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38.5% (5)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7.1% (1)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5822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Big/Medium Problem with Urgency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30.8% (4)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Big/Medium Problem with Urgency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4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Function same as before RT or Better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92.3% (12)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92.3% (12)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Function same as before RT or Better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92.3% (12)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85.7% (12)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70C0"/>
                </a:solidFill>
                <a:ea typeface="ＭＳ Ｐゴシック" pitchFamily="34" charset="-128"/>
              </a:rPr>
              <a:t>Erectile Function</a:t>
            </a:r>
          </a:p>
        </p:txBody>
      </p:sp>
      <p:graphicFrame>
        <p:nvGraphicFramePr>
          <p:cNvPr id="1094659" name="Group 3"/>
          <p:cNvGraphicFramePr>
            <a:graphicFrameLocks noGrp="1"/>
          </p:cNvGraphicFramePr>
          <p:nvPr>
            <p:ph idx="1"/>
          </p:nvPr>
        </p:nvGraphicFramePr>
        <p:xfrm>
          <a:off x="533400" y="2286000"/>
          <a:ext cx="8229600" cy="4038601"/>
        </p:xfrm>
        <a:graphic>
          <a:graphicData uri="http://schemas.openxmlformats.org/drawingml/2006/table">
            <a:tbl>
              <a:tblPr/>
              <a:tblGrid>
                <a:gridCol w="2054225"/>
                <a:gridCol w="1033463"/>
                <a:gridCol w="1033462"/>
                <a:gridCol w="2070100"/>
                <a:gridCol w="1017588"/>
                <a:gridCol w="1020762"/>
              </a:tblGrid>
              <a:tr h="73025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 (Hebrew)" charset="-79"/>
                        </a:rPr>
                        <a:t>Soy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 (Hebrew)" charset="-79"/>
                        </a:rPr>
                        <a:t>3 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 (Hebrew)" charset="-79"/>
                        </a:rPr>
                        <a:t> n=13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 (Hebrew)" charset="-79"/>
                        </a:rPr>
                        <a:t>6 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 (Hebrew)" charset="-79"/>
                        </a:rPr>
                        <a:t> n=13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 (Hebrew)" charset="-79"/>
                        </a:rPr>
                        <a:t>Placebo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 (Hebrew)" charset="-79"/>
                        </a:rPr>
                        <a:t>3 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 (Hebrew)" charset="-79"/>
                        </a:rPr>
                        <a:t> n=13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 (Hebrew)" charset="-79"/>
                        </a:rPr>
                        <a:t>6 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 (Hebrew)" charset="-79"/>
                        </a:rPr>
                        <a:t> n=14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Erectile Function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Erectile Function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50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Ability to Have Full Erections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69.2% (9)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77% (10)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Ability to Have Full Erections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61.5% (8)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57.1% (8)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Reduction in Ability to Have Erections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15.4% (2)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15.4% (2)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Reduction in Ability to Have Erections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46.2% (6)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57.1% (8)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345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Function Same as Before RT or Better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84.6% (11)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84.6% (11)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Function Same as Before RT or Better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61.5% (8)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57.1% (8)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 (Hebrew)" charset="-79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7600" y="1219200"/>
            <a:ext cx="4572000" cy="31085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err="1"/>
              <a:t>Trygve</a:t>
            </a:r>
            <a:r>
              <a:rPr lang="en-US" sz="2800" b="1" dirty="0"/>
              <a:t> O. </a:t>
            </a:r>
            <a:r>
              <a:rPr lang="en-US" sz="2800" b="1" dirty="0" err="1"/>
              <a:t>Tollefsbol</a:t>
            </a:r>
            <a:r>
              <a:rPr lang="en-US" sz="2800" b="1" dirty="0"/>
              <a:t>, </a:t>
            </a:r>
            <a:r>
              <a:rPr lang="en-US" sz="2800" b="1" dirty="0" smtClean="0"/>
              <a:t>PhD</a:t>
            </a:r>
          </a:p>
          <a:p>
            <a:endParaRPr lang="en-US" sz="2400" b="1" dirty="0"/>
          </a:p>
          <a:p>
            <a:r>
              <a:rPr lang="en-US" sz="2400" b="1" dirty="0" smtClean="0"/>
              <a:t>Professor</a:t>
            </a:r>
            <a:endParaRPr lang="en-US" sz="2400" b="1" dirty="0"/>
          </a:p>
          <a:p>
            <a:r>
              <a:rPr lang="en-US" sz="2400" b="1" dirty="0" smtClean="0"/>
              <a:t>UAB Department </a:t>
            </a:r>
            <a:r>
              <a:rPr lang="en-US" sz="2400" b="1" dirty="0"/>
              <a:t>of </a:t>
            </a:r>
            <a:r>
              <a:rPr lang="en-US" sz="2400" b="1" dirty="0" smtClean="0"/>
              <a:t>Biology</a:t>
            </a:r>
          </a:p>
          <a:p>
            <a:endParaRPr lang="en-US" sz="2000" dirty="0"/>
          </a:p>
          <a:p>
            <a:r>
              <a:rPr lang="en-US" sz="2000" dirty="0"/>
              <a:t>Epigenetics and Gene Regulation in Cancer and </a:t>
            </a:r>
            <a:r>
              <a:rPr lang="en-US" sz="2000" dirty="0" smtClean="0"/>
              <a:t>Aging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95400"/>
            <a:ext cx="2413000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4876800"/>
            <a:ext cx="1270000" cy="1308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5257800"/>
            <a:ext cx="19050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01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609600"/>
            <a:ext cx="7543800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 err="1" smtClean="0"/>
              <a:t>Impact</a:t>
            </a:r>
            <a:r>
              <a:rPr lang="sv-SE" b="1" dirty="0" smtClean="0"/>
              <a:t> </a:t>
            </a:r>
            <a:r>
              <a:rPr lang="sv-SE" b="1" dirty="0"/>
              <a:t>on DNA </a:t>
            </a:r>
            <a:r>
              <a:rPr lang="sv-SE" b="1" dirty="0" err="1"/>
              <a:t>methylation</a:t>
            </a:r>
            <a:r>
              <a:rPr lang="sv-SE" b="1" dirty="0"/>
              <a:t> in cancer prevention and </a:t>
            </a:r>
            <a:r>
              <a:rPr lang="sv-SE" b="1" dirty="0" err="1"/>
              <a:t>therapy</a:t>
            </a:r>
            <a:r>
              <a:rPr lang="sv-SE" b="1" dirty="0"/>
              <a:t> by </a:t>
            </a:r>
            <a:r>
              <a:rPr lang="sv-SE" b="1" dirty="0" err="1"/>
              <a:t>bioactive</a:t>
            </a:r>
            <a:r>
              <a:rPr lang="sv-SE" b="1" dirty="0"/>
              <a:t> </a:t>
            </a:r>
            <a:r>
              <a:rPr lang="sv-SE" b="1" dirty="0" err="1"/>
              <a:t>dietary</a:t>
            </a:r>
            <a:r>
              <a:rPr lang="sv-SE" b="1" dirty="0"/>
              <a:t> </a:t>
            </a:r>
            <a:r>
              <a:rPr lang="sv-SE" b="1" dirty="0" err="1" smtClean="0"/>
              <a:t>components</a:t>
            </a:r>
            <a:endParaRPr lang="sv-SE" b="1" dirty="0" smtClean="0"/>
          </a:p>
          <a:p>
            <a:endParaRPr lang="sv-SE" b="1" dirty="0"/>
          </a:p>
          <a:p>
            <a:r>
              <a:rPr lang="sv-SE" dirty="0">
                <a:hlinkClick r:id="rId3"/>
              </a:rPr>
              <a:t>Yuanyuan </a:t>
            </a:r>
            <a:r>
              <a:rPr lang="sv-SE" dirty="0" smtClean="0">
                <a:hlinkClick r:id="rId3"/>
              </a:rPr>
              <a:t>Li </a:t>
            </a:r>
            <a:r>
              <a:rPr lang="sv-SE" dirty="0">
                <a:hlinkClick r:id="rId3"/>
              </a:rPr>
              <a:t>and </a:t>
            </a:r>
            <a:r>
              <a:rPr lang="sv-SE" dirty="0">
                <a:hlinkClick r:id="rId4"/>
              </a:rPr>
              <a:t>Trygve O. </a:t>
            </a:r>
            <a:r>
              <a:rPr lang="sv-SE" dirty="0" smtClean="0">
                <a:hlinkClick r:id="rId4"/>
              </a:rPr>
              <a:t>Tollefsbol</a:t>
            </a:r>
            <a:endParaRPr lang="sv-SE" dirty="0">
              <a:hlinkClick r:id="rId4"/>
            </a:endParaRPr>
          </a:p>
          <a:p>
            <a:endParaRPr lang="sv-SE" dirty="0">
              <a:hlinkClick r:id="rId5"/>
            </a:endParaRPr>
          </a:p>
          <a:p>
            <a:r>
              <a:rPr lang="sv-SE" dirty="0">
                <a:hlinkClick r:id="rId6"/>
              </a:rPr>
              <a:t>Curr Med Chem. 2010; 17(20): 2141–2151.</a:t>
            </a:r>
          </a:p>
          <a:p>
            <a:endParaRPr lang="sv-SE" b="1" dirty="0"/>
          </a:p>
          <a:p>
            <a:r>
              <a:rPr lang="sv-SE" dirty="0"/>
              <a:t>It is </a:t>
            </a:r>
            <a:r>
              <a:rPr lang="sv-SE" dirty="0" err="1"/>
              <a:t>well</a:t>
            </a:r>
            <a:r>
              <a:rPr lang="sv-SE" dirty="0"/>
              <a:t> </a:t>
            </a:r>
            <a:r>
              <a:rPr lang="sv-SE" dirty="0" err="1"/>
              <a:t>established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aberrant gene </a:t>
            </a:r>
            <a:r>
              <a:rPr lang="sv-SE" dirty="0" err="1"/>
              <a:t>regulation</a:t>
            </a:r>
            <a:r>
              <a:rPr lang="sv-SE" dirty="0"/>
              <a:t> by </a:t>
            </a:r>
            <a:r>
              <a:rPr lang="sv-SE" dirty="0" err="1"/>
              <a:t>epigenetic</a:t>
            </a:r>
            <a:r>
              <a:rPr lang="sv-SE" dirty="0"/>
              <a:t> </a:t>
            </a:r>
            <a:r>
              <a:rPr lang="sv-SE" dirty="0" err="1"/>
              <a:t>mechanisms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develop</a:t>
            </a:r>
            <a:r>
              <a:rPr lang="sv-SE" dirty="0"/>
              <a:t> as a </a:t>
            </a:r>
            <a:r>
              <a:rPr lang="sv-SE" dirty="0" err="1"/>
              <a:t>result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pathological</a:t>
            </a:r>
            <a:r>
              <a:rPr lang="sv-SE" dirty="0"/>
              <a:t> </a:t>
            </a:r>
            <a:r>
              <a:rPr lang="sv-SE" dirty="0" err="1"/>
              <a:t>processes</a:t>
            </a:r>
            <a:r>
              <a:rPr lang="sv-SE" dirty="0"/>
              <a:t> </a:t>
            </a:r>
            <a:r>
              <a:rPr lang="sv-SE" dirty="0" err="1"/>
              <a:t>such</a:t>
            </a:r>
            <a:r>
              <a:rPr lang="sv-SE" dirty="0"/>
              <a:t> as cancer. </a:t>
            </a:r>
            <a:r>
              <a:rPr lang="sv-SE" dirty="0" err="1"/>
              <a:t>Methylation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CpG</a:t>
            </a:r>
            <a:r>
              <a:rPr lang="sv-SE" dirty="0"/>
              <a:t> </a:t>
            </a:r>
            <a:r>
              <a:rPr lang="sv-SE" dirty="0" err="1"/>
              <a:t>islands</a:t>
            </a:r>
            <a:r>
              <a:rPr lang="sv-SE" dirty="0"/>
              <a:t> is an </a:t>
            </a:r>
            <a:r>
              <a:rPr lang="sv-SE" dirty="0" err="1"/>
              <a:t>important</a:t>
            </a:r>
            <a:r>
              <a:rPr lang="sv-SE" dirty="0"/>
              <a:t> </a:t>
            </a:r>
            <a:r>
              <a:rPr lang="sv-SE" dirty="0" err="1"/>
              <a:t>component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epigenetic</a:t>
            </a:r>
            <a:r>
              <a:rPr lang="sv-SE" dirty="0"/>
              <a:t> </a:t>
            </a:r>
            <a:r>
              <a:rPr lang="sv-SE" dirty="0" err="1"/>
              <a:t>code</a:t>
            </a:r>
            <a:r>
              <a:rPr lang="sv-SE" dirty="0"/>
              <a:t> and 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genes </a:t>
            </a:r>
            <a:r>
              <a:rPr lang="sv-SE" dirty="0" err="1"/>
              <a:t>become</a:t>
            </a:r>
            <a:r>
              <a:rPr lang="sv-SE" dirty="0"/>
              <a:t> </a:t>
            </a:r>
            <a:r>
              <a:rPr lang="sv-SE" dirty="0" err="1"/>
              <a:t>abnormally</a:t>
            </a:r>
            <a:r>
              <a:rPr lang="sv-SE" dirty="0"/>
              <a:t> </a:t>
            </a:r>
            <a:r>
              <a:rPr lang="sv-SE" dirty="0" err="1"/>
              <a:t>methylated</a:t>
            </a:r>
            <a:r>
              <a:rPr lang="sv-SE" dirty="0"/>
              <a:t> </a:t>
            </a:r>
            <a:r>
              <a:rPr lang="sv-SE" dirty="0" err="1"/>
              <a:t>during</a:t>
            </a:r>
            <a:r>
              <a:rPr lang="sv-SE" dirty="0"/>
              <a:t> </a:t>
            </a:r>
            <a:r>
              <a:rPr lang="sv-SE" dirty="0" err="1"/>
              <a:t>tumorigenesis</a:t>
            </a:r>
            <a:r>
              <a:rPr lang="sv-SE" dirty="0"/>
              <a:t>. </a:t>
            </a:r>
            <a:r>
              <a:rPr lang="sv-SE" dirty="0" err="1"/>
              <a:t>Some</a:t>
            </a:r>
            <a:r>
              <a:rPr lang="sv-SE" dirty="0"/>
              <a:t> </a:t>
            </a:r>
            <a:r>
              <a:rPr lang="sv-SE" dirty="0" err="1"/>
              <a:t>bioactive</a:t>
            </a:r>
            <a:r>
              <a:rPr lang="sv-SE" dirty="0"/>
              <a:t> </a:t>
            </a:r>
            <a:r>
              <a:rPr lang="sv-SE" dirty="0" err="1"/>
              <a:t>food</a:t>
            </a:r>
            <a:r>
              <a:rPr lang="sv-SE" dirty="0"/>
              <a:t> </a:t>
            </a:r>
            <a:r>
              <a:rPr lang="sv-SE" dirty="0" err="1"/>
              <a:t>components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</a:t>
            </a:r>
            <a:r>
              <a:rPr lang="sv-SE" dirty="0" err="1"/>
              <a:t>been</a:t>
            </a:r>
            <a:r>
              <a:rPr lang="sv-SE" dirty="0"/>
              <a:t> </a:t>
            </a:r>
            <a:r>
              <a:rPr lang="sv-SE" dirty="0" err="1"/>
              <a:t>shown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cancer inhibition </a:t>
            </a:r>
            <a:r>
              <a:rPr lang="sv-SE" dirty="0" err="1"/>
              <a:t>activities</a:t>
            </a:r>
            <a:r>
              <a:rPr lang="sv-SE" dirty="0"/>
              <a:t> by </a:t>
            </a:r>
            <a:r>
              <a:rPr lang="sv-SE" dirty="0" err="1"/>
              <a:t>reducing</a:t>
            </a:r>
            <a:r>
              <a:rPr lang="sv-SE" dirty="0"/>
              <a:t> DNA </a:t>
            </a:r>
            <a:r>
              <a:rPr lang="sv-SE" dirty="0" err="1"/>
              <a:t>hypermethylation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key</a:t>
            </a:r>
            <a:r>
              <a:rPr lang="sv-SE" dirty="0"/>
              <a:t> cancer-</a:t>
            </a:r>
            <a:r>
              <a:rPr lang="sv-SE" dirty="0" err="1"/>
              <a:t>causing</a:t>
            </a:r>
            <a:r>
              <a:rPr lang="sv-SE" dirty="0"/>
              <a:t> genes </a:t>
            </a:r>
            <a:r>
              <a:rPr lang="sv-SE" dirty="0" err="1"/>
              <a:t>through</a:t>
            </a:r>
            <a:r>
              <a:rPr lang="sv-SE" dirty="0"/>
              <a:t> </a:t>
            </a:r>
            <a:r>
              <a:rPr lang="sv-SE" dirty="0" err="1"/>
              <a:t>their</a:t>
            </a:r>
            <a:r>
              <a:rPr lang="sv-SE" dirty="0"/>
              <a:t> DNA </a:t>
            </a:r>
            <a:r>
              <a:rPr lang="sv-SE" dirty="0" err="1"/>
              <a:t>methyltransferase</a:t>
            </a:r>
            <a:r>
              <a:rPr lang="sv-SE" dirty="0"/>
              <a:t> (DNMT) inhibition </a:t>
            </a:r>
            <a:r>
              <a:rPr lang="sv-SE" dirty="0" err="1"/>
              <a:t>properties</a:t>
            </a:r>
            <a:r>
              <a:rPr lang="sv-SE" dirty="0"/>
              <a:t>. The </a:t>
            </a:r>
            <a:r>
              <a:rPr lang="sv-SE" dirty="0" err="1"/>
              <a:t>dietary</a:t>
            </a:r>
            <a:r>
              <a:rPr lang="sv-SE" dirty="0"/>
              <a:t> </a:t>
            </a:r>
            <a:r>
              <a:rPr lang="sv-SE" dirty="0" err="1"/>
              <a:t>polyphenols</a:t>
            </a:r>
            <a:r>
              <a:rPr lang="sv-SE" dirty="0"/>
              <a:t>, (−)-epigallocatechin-3-gallate (EGCG) from green </a:t>
            </a:r>
            <a:r>
              <a:rPr lang="sv-SE" dirty="0" err="1"/>
              <a:t>tea</a:t>
            </a:r>
            <a:r>
              <a:rPr lang="sv-SE" dirty="0"/>
              <a:t>, </a:t>
            </a:r>
            <a:r>
              <a:rPr lang="sv-SE" dirty="0">
                <a:solidFill>
                  <a:srgbClr val="FF0000"/>
                </a:solidFill>
              </a:rPr>
              <a:t>genistein from </a:t>
            </a:r>
            <a:r>
              <a:rPr lang="sv-SE" dirty="0" err="1">
                <a:solidFill>
                  <a:srgbClr val="FF0000"/>
                </a:solidFill>
              </a:rPr>
              <a:t>soybean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/>
              <a:t>and </a:t>
            </a:r>
            <a:r>
              <a:rPr lang="sv-SE" dirty="0" err="1"/>
              <a:t>possibly</a:t>
            </a:r>
            <a:r>
              <a:rPr lang="sv-SE" dirty="0"/>
              <a:t> </a:t>
            </a:r>
            <a:r>
              <a:rPr lang="sv-SE" dirty="0" err="1"/>
              <a:t>isothiocyanates</a:t>
            </a:r>
            <a:r>
              <a:rPr lang="sv-SE" dirty="0"/>
              <a:t> from plant </a:t>
            </a:r>
            <a:r>
              <a:rPr lang="sv-SE" dirty="0" err="1"/>
              <a:t>foods</a:t>
            </a:r>
            <a:r>
              <a:rPr lang="sv-SE" dirty="0"/>
              <a:t>,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some</a:t>
            </a:r>
            <a:r>
              <a:rPr lang="sv-SE" dirty="0"/>
              <a:t> </a:t>
            </a:r>
            <a:r>
              <a:rPr lang="sv-SE" dirty="0" err="1"/>
              <a:t>examples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these</a:t>
            </a:r>
            <a:r>
              <a:rPr lang="sv-SE" dirty="0"/>
              <a:t> </a:t>
            </a:r>
            <a:r>
              <a:rPr lang="sv-SE" dirty="0" err="1"/>
              <a:t>bioactive</a:t>
            </a:r>
            <a:r>
              <a:rPr lang="sv-SE" dirty="0"/>
              <a:t> </a:t>
            </a:r>
            <a:r>
              <a:rPr lang="sv-SE" dirty="0" err="1" smtClean="0"/>
              <a:t>food</a:t>
            </a:r>
            <a:r>
              <a:rPr lang="sv-SE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606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895600"/>
            <a:ext cx="6934200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524000" y="1371600"/>
            <a:ext cx="5562600" cy="1397000"/>
            <a:chOff x="1524000" y="4800600"/>
            <a:chExt cx="5562600" cy="1397000"/>
          </a:xfrm>
        </p:grpSpPr>
        <p:pic>
          <p:nvPicPr>
            <p:cNvPr id="38920" name="Picture 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0" y="4800600"/>
              <a:ext cx="5562600" cy="1397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1" name="Picture 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419600" y="4876800"/>
              <a:ext cx="2533650" cy="165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600200" y="4724400"/>
            <a:ext cx="4791075" cy="1831975"/>
            <a:chOff x="1600200" y="2667000"/>
            <a:chExt cx="4791075" cy="1831975"/>
          </a:xfrm>
        </p:grpSpPr>
        <p:pic>
          <p:nvPicPr>
            <p:cNvPr id="38918" name="Picture 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600200" y="2667000"/>
              <a:ext cx="4791075" cy="183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19" name="Picture 5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19600" y="2743200"/>
              <a:ext cx="14414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917" name="TextBox 8"/>
          <p:cNvSpPr txBox="1">
            <a:spLocks noChangeArrowheads="1"/>
          </p:cNvSpPr>
          <p:nvPr/>
        </p:nvSpPr>
        <p:spPr bwMode="auto">
          <a:xfrm>
            <a:off x="838200" y="304800"/>
            <a:ext cx="7620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Effects of Genistein on CpG Methylation and Histone Acetylation Have Been Reported From Several Groups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1689100" y="1803400"/>
          <a:ext cx="5765800" cy="325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7" name="Document" r:id="rId3" imgW="23060317" imgH="13003175" progId="Word.Document.12">
                  <p:link updateAutomatic="1"/>
                </p:oleObj>
              </mc:Choice>
              <mc:Fallback>
                <p:oleObj name="Document" r:id="rId3" imgW="23060317" imgH="13003175" progId="Word.Document.12">
                  <p:link updateAutomatic="1"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1803400"/>
                        <a:ext cx="5765800" cy="325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1" name="TextBox 14"/>
          <p:cNvSpPr txBox="1">
            <a:spLocks noChangeArrowheads="1"/>
          </p:cNvSpPr>
          <p:nvPr/>
        </p:nvSpPr>
        <p:spPr bwMode="auto">
          <a:xfrm>
            <a:off x="762000" y="838200"/>
            <a:ext cx="792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Wnt Pathway Inhibitory Genes are hypermethylated in prostate cancer patients </a:t>
            </a:r>
          </a:p>
        </p:txBody>
      </p:sp>
      <p:sp>
        <p:nvSpPr>
          <p:cNvPr id="37892" name="TextBox 7"/>
          <p:cNvSpPr txBox="1">
            <a:spLocks noChangeArrowheads="1"/>
          </p:cNvSpPr>
          <p:nvPr/>
        </p:nvSpPr>
        <p:spPr bwMode="auto">
          <a:xfrm>
            <a:off x="4502150" y="6488113"/>
            <a:ext cx="4641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Phillip </a:t>
            </a:r>
            <a:r>
              <a:rPr lang="en-US" i="1"/>
              <a:t>et al, BMC Cancer, </a:t>
            </a:r>
            <a:r>
              <a:rPr lang="en-US"/>
              <a:t>2012, </a:t>
            </a:r>
            <a:r>
              <a:rPr lang="en-US" b="1"/>
              <a:t>12(1):</a:t>
            </a:r>
            <a:r>
              <a:rPr lang="en-US"/>
              <a:t>145</a:t>
            </a:r>
            <a:r>
              <a:rPr lang="en-US" i="1"/>
              <a:t>.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31"/>
          <p:cNvGrpSpPr>
            <a:grpSpLocks/>
          </p:cNvGrpSpPr>
          <p:nvPr/>
        </p:nvGrpSpPr>
        <p:grpSpPr bwMode="auto">
          <a:xfrm>
            <a:off x="2286000" y="1219200"/>
            <a:ext cx="5373688" cy="5426075"/>
            <a:chOff x="2334768" y="716280"/>
            <a:chExt cx="5374254" cy="5425440"/>
          </a:xfrm>
        </p:grpSpPr>
        <p:pic>
          <p:nvPicPr>
            <p:cNvPr id="40966" name="Picture 3" descr="Gen-mRNA-heatmap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34768" y="716280"/>
              <a:ext cx="4474464" cy="5425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4724208" y="1143268"/>
              <a:ext cx="990704" cy="457146"/>
            </a:xfrm>
            <a:prstGeom prst="line">
              <a:avLst/>
            </a:prstGeom>
            <a:ln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724208" y="1752797"/>
              <a:ext cx="990704" cy="685720"/>
            </a:xfrm>
            <a:prstGeom prst="line">
              <a:avLst/>
            </a:prstGeom>
            <a:ln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724208" y="4267102"/>
              <a:ext cx="990704" cy="152382"/>
            </a:xfrm>
            <a:prstGeom prst="line">
              <a:avLst/>
            </a:prstGeom>
            <a:ln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724208" y="4571867"/>
              <a:ext cx="990704" cy="914293"/>
            </a:xfrm>
            <a:prstGeom prst="line">
              <a:avLst/>
            </a:prstGeom>
            <a:ln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 flipH="1" flipV="1">
              <a:off x="4648127" y="2666980"/>
              <a:ext cx="1142866" cy="990704"/>
            </a:xfrm>
            <a:prstGeom prst="line">
              <a:avLst/>
            </a:prstGeom>
            <a:ln>
              <a:solidFill>
                <a:srgbClr val="FF3DF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4724208" y="4190911"/>
              <a:ext cx="990704" cy="152382"/>
            </a:xfrm>
            <a:prstGeom prst="line">
              <a:avLst/>
            </a:prstGeom>
            <a:ln>
              <a:solidFill>
                <a:srgbClr val="FF3DF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724208" y="4800440"/>
              <a:ext cx="990704" cy="761911"/>
            </a:xfrm>
            <a:prstGeom prst="line">
              <a:avLst/>
            </a:prstGeom>
            <a:ln>
              <a:solidFill>
                <a:srgbClr val="FF3DF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4610031" y="4990808"/>
              <a:ext cx="1219057" cy="990704"/>
            </a:xfrm>
            <a:prstGeom prst="line">
              <a:avLst/>
            </a:prstGeom>
            <a:ln>
              <a:solidFill>
                <a:srgbClr val="FF3DF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975" name="TextBox 27"/>
            <p:cNvSpPr txBox="1">
              <a:spLocks noChangeArrowheads="1"/>
            </p:cNvSpPr>
            <p:nvPr/>
          </p:nvSpPr>
          <p:spPr bwMode="auto">
            <a:xfrm>
              <a:off x="6934200" y="1676400"/>
              <a:ext cx="77482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cs typeface="Arial" pitchFamily="34" charset="0"/>
                </a:rPr>
                <a:t>Down</a:t>
              </a:r>
            </a:p>
          </p:txBody>
        </p:sp>
        <p:sp>
          <p:nvSpPr>
            <p:cNvPr id="40976" name="TextBox 28"/>
            <p:cNvSpPr txBox="1">
              <a:spLocks noChangeArrowheads="1"/>
            </p:cNvSpPr>
            <p:nvPr/>
          </p:nvSpPr>
          <p:spPr bwMode="auto">
            <a:xfrm>
              <a:off x="6934200" y="4724400"/>
              <a:ext cx="77482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cs typeface="Arial" pitchFamily="34" charset="0"/>
                </a:rPr>
                <a:t>Down</a:t>
              </a:r>
            </a:p>
          </p:txBody>
        </p:sp>
        <p:sp>
          <p:nvSpPr>
            <p:cNvPr id="40977" name="TextBox 29"/>
            <p:cNvSpPr txBox="1">
              <a:spLocks noChangeArrowheads="1"/>
            </p:cNvSpPr>
            <p:nvPr/>
          </p:nvSpPr>
          <p:spPr bwMode="auto">
            <a:xfrm>
              <a:off x="6934200" y="3124200"/>
              <a:ext cx="4797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cs typeface="Arial" pitchFamily="34" charset="0"/>
                </a:rPr>
                <a:t>Up</a:t>
              </a:r>
            </a:p>
          </p:txBody>
        </p:sp>
        <p:sp>
          <p:nvSpPr>
            <p:cNvPr id="40978" name="TextBox 30"/>
            <p:cNvSpPr txBox="1">
              <a:spLocks noChangeArrowheads="1"/>
            </p:cNvSpPr>
            <p:nvPr/>
          </p:nvSpPr>
          <p:spPr bwMode="auto">
            <a:xfrm>
              <a:off x="6934200" y="5638800"/>
              <a:ext cx="4797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cs typeface="Arial" pitchFamily="34" charset="0"/>
                </a:rPr>
                <a:t>Up</a:t>
              </a:r>
            </a:p>
          </p:txBody>
        </p:sp>
      </p:grpSp>
      <p:sp>
        <p:nvSpPr>
          <p:cNvPr id="33" name="Rectangle 32"/>
          <p:cNvSpPr/>
          <p:nvPr/>
        </p:nvSpPr>
        <p:spPr>
          <a:xfrm>
            <a:off x="4648200" y="1219200"/>
            <a:ext cx="2971800" cy="541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0964" name="TextBox 33"/>
          <p:cNvSpPr txBox="1">
            <a:spLocks noChangeArrowheads="1"/>
          </p:cNvSpPr>
          <p:nvPr/>
        </p:nvSpPr>
        <p:spPr bwMode="auto">
          <a:xfrm>
            <a:off x="914400" y="152400"/>
            <a:ext cx="78279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>
                <a:cs typeface="Arial" pitchFamily="34" charset="0"/>
              </a:rPr>
              <a:t>Whole Genome Expression Profiling</a:t>
            </a:r>
          </a:p>
          <a:p>
            <a:pPr algn="ctr"/>
            <a:r>
              <a:rPr lang="en-US" sz="2800">
                <a:cs typeface="Arial" pitchFamily="34" charset="0"/>
              </a:rPr>
              <a:t>Of Prostate Cancer Cells Treated with Genistein</a:t>
            </a:r>
          </a:p>
        </p:txBody>
      </p:sp>
      <p:sp>
        <p:nvSpPr>
          <p:cNvPr id="40965" name="TextBox 7"/>
          <p:cNvSpPr txBox="1">
            <a:spLocks noChangeArrowheads="1"/>
          </p:cNvSpPr>
          <p:nvPr/>
        </p:nvSpPr>
        <p:spPr bwMode="auto">
          <a:xfrm>
            <a:off x="4502150" y="6488113"/>
            <a:ext cx="4641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Phillip </a:t>
            </a:r>
            <a:r>
              <a:rPr lang="en-US" i="1"/>
              <a:t>et al, BMC Cancer, </a:t>
            </a:r>
            <a:r>
              <a:rPr lang="en-US"/>
              <a:t>2012, </a:t>
            </a:r>
            <a:r>
              <a:rPr lang="en-US" b="1"/>
              <a:t>12(1):</a:t>
            </a:r>
            <a:r>
              <a:rPr lang="en-US"/>
              <a:t>145</a:t>
            </a:r>
            <a:r>
              <a:rPr lang="en-US" i="1"/>
              <a:t>.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>
                <a:ea typeface="ＭＳ Ｐゴシック" pitchFamily="34" charset="-128"/>
              </a:rPr>
              <a:t>Genistein Upregulates Genes Involved in Cell Cycle Responses to DNA Damage</a:t>
            </a:r>
          </a:p>
        </p:txBody>
      </p:sp>
      <p:pic>
        <p:nvPicPr>
          <p:cNvPr id="41987" name="Picture 3" descr="IPA-Gen-up-Net-3-G2M-crop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371600"/>
            <a:ext cx="533400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PA-Gen-up-Net-2-BRCA1-crop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447800"/>
            <a:ext cx="671671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>
                <a:ea typeface="ＭＳ Ｐゴシック" pitchFamily="34" charset="-128"/>
              </a:rPr>
              <a:t>Genistein Downregulates Genes Involved in the TNF-NFKB Pathway</a:t>
            </a:r>
          </a:p>
        </p:txBody>
      </p:sp>
      <p:pic>
        <p:nvPicPr>
          <p:cNvPr id="43011" name="Picture 7" descr="IPA-Gen-down-TNF-NFkB-ne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371600"/>
            <a:ext cx="5722938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TextBox 8"/>
          <p:cNvSpPr txBox="1">
            <a:spLocks noChangeArrowheads="1"/>
          </p:cNvSpPr>
          <p:nvPr/>
        </p:nvSpPr>
        <p:spPr bwMode="auto">
          <a:xfrm>
            <a:off x="4648200" y="1506538"/>
            <a:ext cx="4413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/>
              <a:t>Slug</a:t>
            </a:r>
          </a:p>
        </p:txBody>
      </p:sp>
      <p:sp>
        <p:nvSpPr>
          <p:cNvPr id="43013" name="TextBox 9"/>
          <p:cNvSpPr txBox="1">
            <a:spLocks noChangeArrowheads="1"/>
          </p:cNvSpPr>
          <p:nvPr/>
        </p:nvSpPr>
        <p:spPr bwMode="auto">
          <a:xfrm>
            <a:off x="4648200" y="5867400"/>
            <a:ext cx="4476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/>
              <a:t>Livin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 descr="AcK9-ChIP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86000"/>
            <a:ext cx="6499225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Box 4"/>
          <p:cNvSpPr txBox="1">
            <a:spLocks noChangeArrowheads="1"/>
          </p:cNvSpPr>
          <p:nvPr/>
        </p:nvSpPr>
        <p:spPr bwMode="auto">
          <a:xfrm>
            <a:off x="1752600" y="609600"/>
            <a:ext cx="6532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Genistein induces Acetylation of Histone H3K9</a:t>
            </a:r>
          </a:p>
        </p:txBody>
      </p:sp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2286000" y="1752600"/>
            <a:ext cx="4867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Anti-Ac-H3K9 Chromatin Immunoprecipitation</a:t>
            </a:r>
          </a:p>
        </p:txBody>
      </p:sp>
      <p:sp>
        <p:nvSpPr>
          <p:cNvPr id="44037" name="TextBox 7"/>
          <p:cNvSpPr txBox="1">
            <a:spLocks noChangeArrowheads="1"/>
          </p:cNvSpPr>
          <p:nvPr/>
        </p:nvSpPr>
        <p:spPr bwMode="auto">
          <a:xfrm>
            <a:off x="4502150" y="6488113"/>
            <a:ext cx="4641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Phillip </a:t>
            </a:r>
            <a:r>
              <a:rPr lang="en-US" i="1"/>
              <a:t>et al, BMC Cancer, </a:t>
            </a:r>
            <a:r>
              <a:rPr lang="en-US"/>
              <a:t>2012, </a:t>
            </a:r>
            <a:r>
              <a:rPr lang="en-US" b="1"/>
              <a:t>12(1):</a:t>
            </a:r>
            <a:r>
              <a:rPr lang="en-US"/>
              <a:t>145</a:t>
            </a:r>
            <a:r>
              <a:rPr lang="en-US" i="1"/>
              <a:t>.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4"/>
          <p:cNvSpPr txBox="1">
            <a:spLocks noChangeArrowheads="1"/>
          </p:cNvSpPr>
          <p:nvPr/>
        </p:nvSpPr>
        <p:spPr bwMode="auto">
          <a:xfrm>
            <a:off x="1752600" y="609600"/>
            <a:ext cx="5397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Genistein induces expression of HAT1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4600" y="990600"/>
            <a:ext cx="4114800" cy="5257800"/>
            <a:chOff x="4800600" y="1371600"/>
            <a:chExt cx="4066001" cy="5410200"/>
          </a:xfrm>
        </p:grpSpPr>
        <p:grpSp>
          <p:nvGrpSpPr>
            <p:cNvPr id="45061" name="Group 1"/>
            <p:cNvGrpSpPr>
              <a:grpSpLocks/>
            </p:cNvGrpSpPr>
            <p:nvPr/>
          </p:nvGrpSpPr>
          <p:grpSpPr bwMode="auto">
            <a:xfrm>
              <a:off x="4800600" y="1371600"/>
              <a:ext cx="3592286" cy="5410200"/>
              <a:chOff x="4800600" y="1371600"/>
              <a:chExt cx="3592286" cy="54102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4800600" y="1371600"/>
                <a:ext cx="2972636" cy="5410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pic>
            <p:nvPicPr>
              <p:cNvPr id="45064" name="Picture 17" descr="HAT-western.jpg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257800" y="3048000"/>
                <a:ext cx="3135086" cy="1219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5062" name="TextBox 2"/>
            <p:cNvSpPr txBox="1">
              <a:spLocks noChangeArrowheads="1"/>
            </p:cNvSpPr>
            <p:nvPr/>
          </p:nvSpPr>
          <p:spPr bwMode="auto">
            <a:xfrm>
              <a:off x="4953000" y="2514600"/>
              <a:ext cx="391360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Histone Acetyl Transferase 1 (HAT1)</a:t>
              </a:r>
            </a:p>
          </p:txBody>
        </p:sp>
      </p:grpSp>
      <p:sp>
        <p:nvSpPr>
          <p:cNvPr id="45060" name="TextBox 7"/>
          <p:cNvSpPr txBox="1">
            <a:spLocks noChangeArrowheads="1"/>
          </p:cNvSpPr>
          <p:nvPr/>
        </p:nvSpPr>
        <p:spPr bwMode="auto">
          <a:xfrm>
            <a:off x="4502150" y="6488113"/>
            <a:ext cx="4641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Phillip </a:t>
            </a:r>
            <a:r>
              <a:rPr lang="en-US" i="1"/>
              <a:t>et al, BMC Cancer, </a:t>
            </a:r>
            <a:r>
              <a:rPr lang="en-US"/>
              <a:t>2012, </a:t>
            </a:r>
            <a:r>
              <a:rPr lang="en-US" b="1"/>
              <a:t>12(1):</a:t>
            </a:r>
            <a:r>
              <a:rPr lang="en-US"/>
              <a:t>145</a:t>
            </a:r>
            <a:r>
              <a:rPr lang="en-US" i="1"/>
              <a:t>.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524000"/>
          <a:ext cx="7335443" cy="4822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107" name="TextBox 4"/>
          <p:cNvSpPr txBox="1">
            <a:spLocks noChangeArrowheads="1"/>
          </p:cNvSpPr>
          <p:nvPr/>
        </p:nvSpPr>
        <p:spPr bwMode="auto">
          <a:xfrm>
            <a:off x="5257800" y="1524000"/>
            <a:ext cx="25431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Genistein 	6 days 	20 uM</a:t>
            </a:r>
          </a:p>
          <a:p>
            <a:r>
              <a:rPr lang="en-US" sz="1400"/>
              <a:t>5-aza 	6 days 	1 uM</a:t>
            </a:r>
          </a:p>
          <a:p>
            <a:r>
              <a:rPr lang="en-US" sz="1400"/>
              <a:t>Vorinostat 	2 days 	1 uM</a:t>
            </a:r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990600" y="228600"/>
            <a:ext cx="792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Genistein synergizes with HDACi Vorinostat </a:t>
            </a:r>
          </a:p>
          <a:p>
            <a:pPr algn="ctr"/>
            <a:r>
              <a:rPr lang="en-US" sz="2400"/>
              <a:t>to inhibit proliferation</a:t>
            </a:r>
          </a:p>
        </p:txBody>
      </p:sp>
      <p:sp>
        <p:nvSpPr>
          <p:cNvPr id="47109" name="TextBox 7"/>
          <p:cNvSpPr txBox="1">
            <a:spLocks noChangeArrowheads="1"/>
          </p:cNvSpPr>
          <p:nvPr/>
        </p:nvSpPr>
        <p:spPr bwMode="auto">
          <a:xfrm>
            <a:off x="4502150" y="6488113"/>
            <a:ext cx="4641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Phillip </a:t>
            </a:r>
            <a:r>
              <a:rPr lang="en-US" i="1"/>
              <a:t>et al, BMC Cancer, </a:t>
            </a:r>
            <a:r>
              <a:rPr lang="en-US"/>
              <a:t>2012, </a:t>
            </a:r>
            <a:r>
              <a:rPr lang="en-US" b="1"/>
              <a:t>12(1):</a:t>
            </a:r>
            <a:r>
              <a:rPr lang="en-US"/>
              <a:t>145</a:t>
            </a:r>
            <a:r>
              <a:rPr lang="en-US" i="1"/>
              <a:t>.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3"/>
          <p:cNvSpPr txBox="1">
            <a:spLocks noChangeArrowheads="1"/>
          </p:cNvSpPr>
          <p:nvPr/>
        </p:nvSpPr>
        <p:spPr bwMode="auto">
          <a:xfrm>
            <a:off x="990600" y="228600"/>
            <a:ext cx="792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Genistein synergizes with HDACi Vorinostat </a:t>
            </a:r>
          </a:p>
          <a:p>
            <a:pPr algn="ctr"/>
            <a:r>
              <a:rPr lang="en-US" sz="2400"/>
              <a:t>to induce apoptosis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90600" y="1219200"/>
          <a:ext cx="7792643" cy="5355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132" name="TextBox 7"/>
          <p:cNvSpPr txBox="1">
            <a:spLocks noChangeArrowheads="1"/>
          </p:cNvSpPr>
          <p:nvPr/>
        </p:nvSpPr>
        <p:spPr bwMode="auto">
          <a:xfrm>
            <a:off x="4502150" y="6488113"/>
            <a:ext cx="4641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Phillip </a:t>
            </a:r>
            <a:r>
              <a:rPr lang="en-US" i="1"/>
              <a:t>et al, BMC Cancer, </a:t>
            </a:r>
            <a:r>
              <a:rPr lang="en-US"/>
              <a:t>2012, </a:t>
            </a:r>
            <a:r>
              <a:rPr lang="en-US" b="1"/>
              <a:t>12(1):</a:t>
            </a:r>
            <a:r>
              <a:rPr lang="en-US"/>
              <a:t>145</a:t>
            </a:r>
            <a:r>
              <a:rPr lang="en-US" i="1"/>
              <a:t>.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33"/>
          <p:cNvSpPr txBox="1">
            <a:spLocks noChangeArrowheads="1"/>
          </p:cNvSpPr>
          <p:nvPr/>
        </p:nvSpPr>
        <p:spPr bwMode="auto">
          <a:xfrm>
            <a:off x="863600" y="152400"/>
            <a:ext cx="79295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/>
              <a:t>Whole Genome Expression Profiling</a:t>
            </a:r>
          </a:p>
          <a:p>
            <a:pPr algn="ctr"/>
            <a:r>
              <a:rPr lang="en-US" sz="2800"/>
              <a:t>Of Prostate Cancer Cells Treated with Genistein, </a:t>
            </a:r>
          </a:p>
          <a:p>
            <a:pPr algn="ctr"/>
            <a:r>
              <a:rPr lang="en-US" sz="2800"/>
              <a:t>Vorinostat, or Genistein plus Vorinostat</a:t>
            </a:r>
          </a:p>
        </p:txBody>
      </p:sp>
      <p:pic>
        <p:nvPicPr>
          <p:cNvPr id="49155" name="Picture 3" descr="heatmap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600200"/>
            <a:ext cx="3092450" cy="492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Box 7"/>
          <p:cNvSpPr txBox="1">
            <a:spLocks noChangeArrowheads="1"/>
          </p:cNvSpPr>
          <p:nvPr/>
        </p:nvSpPr>
        <p:spPr bwMode="auto">
          <a:xfrm>
            <a:off x="4502150" y="6488113"/>
            <a:ext cx="4641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Phillip </a:t>
            </a:r>
            <a:r>
              <a:rPr lang="en-US" i="1"/>
              <a:t>et al, BMC Cancer, </a:t>
            </a:r>
            <a:r>
              <a:rPr lang="en-US"/>
              <a:t>2012, </a:t>
            </a:r>
            <a:r>
              <a:rPr lang="en-US" b="1"/>
              <a:t>12(1):</a:t>
            </a:r>
            <a:r>
              <a:rPr lang="en-US"/>
              <a:t>145</a:t>
            </a:r>
            <a:r>
              <a:rPr lang="en-US" i="1"/>
              <a:t>.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>
                <a:ea typeface="ＭＳ Ｐゴシック" pitchFamily="34" charset="-128"/>
              </a:rPr>
              <a:t>Genistein/Vorinostat Upregulates Genes Involved in Cell Cycle Responses to DNA Damage</a:t>
            </a:r>
          </a:p>
        </p:txBody>
      </p:sp>
      <p:pic>
        <p:nvPicPr>
          <p:cNvPr id="50179" name="Picture 2" descr="table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82800"/>
            <a:ext cx="9144000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TextBox 7"/>
          <p:cNvSpPr txBox="1">
            <a:spLocks noChangeArrowheads="1"/>
          </p:cNvSpPr>
          <p:nvPr/>
        </p:nvSpPr>
        <p:spPr bwMode="auto">
          <a:xfrm>
            <a:off x="4502150" y="6488113"/>
            <a:ext cx="4641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Phillip </a:t>
            </a:r>
            <a:r>
              <a:rPr lang="en-US" i="1"/>
              <a:t>et al, BMC Cancer, </a:t>
            </a:r>
            <a:r>
              <a:rPr lang="en-US"/>
              <a:t>2012, </a:t>
            </a:r>
            <a:r>
              <a:rPr lang="en-US" b="1"/>
              <a:t>12(1):</a:t>
            </a:r>
            <a:r>
              <a:rPr lang="en-US"/>
              <a:t>145</a:t>
            </a:r>
            <a:r>
              <a:rPr lang="en-US" i="1"/>
              <a:t>.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>
                <a:solidFill>
                  <a:srgbClr val="0070C0"/>
                </a:solidFill>
              </a:rPr>
              <a:t>AMPK and PPAR  agonists are exercise mimetics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1800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dirty="0" smtClean="0"/>
              <a:t>               Ronald M. Evans</a:t>
            </a:r>
            <a:r>
              <a:rPr lang="en-US" sz="1800" dirty="0" smtClean="0"/>
              <a:t> et al: Cell 134:405-415, 2008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800" dirty="0" smtClean="0">
              <a:solidFill>
                <a:srgbClr val="0070C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>
                <a:solidFill>
                  <a:srgbClr val="0070C0"/>
                </a:solidFill>
              </a:rPr>
              <a:t>Natural compounds may mimic or potentiate the effects of exercise and may prevent the development of metabolic syndrome: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solidFill>
                <a:srgbClr val="0070C0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400" dirty="0" smtClean="0"/>
              <a:t>Natural compounds, such as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genistein</a:t>
            </a:r>
            <a:r>
              <a:rPr lang="en-US" sz="1400" dirty="0" smtClean="0">
                <a:solidFill>
                  <a:srgbClr val="0070C0"/>
                </a:solidFill>
              </a:rPr>
              <a:t>,</a:t>
            </a:r>
            <a:r>
              <a:rPr lang="en-US" sz="1400" dirty="0" smtClean="0"/>
              <a:t> have endurance-enhancing activities, but their exact mechanisms remain unclear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dirty="0" smtClean="0"/>
              <a:t>Studied endurance capacities of </a:t>
            </a:r>
            <a:r>
              <a:rPr lang="en-US" sz="1800" b="1" dirty="0" smtClean="0"/>
              <a:t>mice in a treadmill running test</a:t>
            </a:r>
            <a:r>
              <a:rPr lang="en-US" sz="1800" dirty="0" smtClean="0"/>
              <a:t>.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b="1" dirty="0" smtClean="0"/>
              <a:t>PPAR agonist and exercise training synergistically </a:t>
            </a:r>
            <a:r>
              <a:rPr lang="en-US" sz="1800" dirty="0" smtClean="0"/>
              <a:t>increased </a:t>
            </a:r>
            <a:r>
              <a:rPr lang="en-US" sz="1800" dirty="0" err="1" smtClean="0"/>
              <a:t>myofibers</a:t>
            </a:r>
            <a:r>
              <a:rPr lang="en-US" sz="1800" dirty="0" smtClean="0"/>
              <a:t> and running endurance in adult mice.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 b="1" dirty="0"/>
              <a:t>I</a:t>
            </a:r>
            <a:r>
              <a:rPr lang="en-US" sz="1800" b="1" dirty="0" smtClean="0"/>
              <a:t>n sedentary mice, 4 weeks of treatment with an AMPK agonist induced metabolic genes and enhanced running endurance by 44%.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0070C0"/>
                </a:solidFill>
              </a:rPr>
              <a:t>Genistein improves cardiovascular risk factors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2000" dirty="0" smtClean="0"/>
              <a:t>      </a:t>
            </a:r>
            <a:r>
              <a:rPr lang="en-US" sz="2000" dirty="0" err="1" smtClean="0"/>
              <a:t>Atteritano</a:t>
            </a:r>
            <a:r>
              <a:rPr lang="en-US" sz="2000" dirty="0" smtClean="0"/>
              <a:t> M et al. Effects of </a:t>
            </a:r>
            <a:r>
              <a:rPr lang="en-US" sz="2000" dirty="0" err="1" smtClean="0"/>
              <a:t>genistein</a:t>
            </a:r>
            <a:r>
              <a:rPr lang="en-US" sz="2000" dirty="0" smtClean="0"/>
              <a:t> on predictors of cardiovascular risk in </a:t>
            </a:r>
            <a:r>
              <a:rPr lang="en-US" sz="2000" dirty="0" err="1" smtClean="0"/>
              <a:t>osteopenic</a:t>
            </a:r>
            <a:r>
              <a:rPr lang="en-US" sz="2000" dirty="0" smtClean="0"/>
              <a:t>, postmenopausal women: a two-year randomized, double-blind, placebo-controlled study. J </a:t>
            </a:r>
            <a:r>
              <a:rPr lang="en-US" sz="2000" dirty="0" err="1" smtClean="0"/>
              <a:t>Clin</a:t>
            </a:r>
            <a:r>
              <a:rPr lang="en-US" sz="2000" dirty="0" smtClean="0"/>
              <a:t> </a:t>
            </a:r>
            <a:r>
              <a:rPr lang="en-US" sz="2000" dirty="0" err="1" smtClean="0"/>
              <a:t>Endocrinol</a:t>
            </a:r>
            <a:r>
              <a:rPr lang="en-US" sz="2000" dirty="0" smtClean="0"/>
              <a:t> </a:t>
            </a:r>
            <a:r>
              <a:rPr lang="en-US" sz="2000" dirty="0" err="1" smtClean="0"/>
              <a:t>Metab</a:t>
            </a:r>
            <a:r>
              <a:rPr lang="en-US" sz="2000" dirty="0" smtClean="0"/>
              <a:t>. 92:3068-75, 2007.</a:t>
            </a:r>
            <a:endParaRPr lang="en-US" sz="2000" b="1" dirty="0" smtClean="0"/>
          </a:p>
          <a:p>
            <a:pPr eaLnBrk="1" hangingPunct="1">
              <a:defRPr/>
            </a:pPr>
            <a:endParaRPr lang="en-US" sz="2000" dirty="0" smtClean="0"/>
          </a:p>
          <a:p>
            <a:pPr marL="0" indent="0" algn="ctr" eaLnBrk="1" hangingPunct="1">
              <a:buFontTx/>
              <a:buNone/>
              <a:defRPr/>
            </a:pPr>
            <a:r>
              <a:rPr lang="en-US" sz="2800" dirty="0" smtClean="0"/>
              <a:t>54 mg </a:t>
            </a:r>
            <a:r>
              <a:rPr lang="en-US" sz="2800" dirty="0" err="1" smtClean="0">
                <a:solidFill>
                  <a:schemeClr val="folHlink"/>
                </a:solidFill>
              </a:rPr>
              <a:t>genistein</a:t>
            </a:r>
            <a:r>
              <a:rPr lang="en-US" sz="2800" dirty="0" smtClean="0">
                <a:solidFill>
                  <a:schemeClr val="folHlink"/>
                </a:solidFill>
              </a:rPr>
              <a:t> + </a:t>
            </a:r>
            <a:r>
              <a:rPr lang="en-US" sz="2800" dirty="0" err="1" smtClean="0">
                <a:solidFill>
                  <a:schemeClr val="folHlink"/>
                </a:solidFill>
              </a:rPr>
              <a:t>Ca</a:t>
            </a:r>
            <a:r>
              <a:rPr lang="en-US" sz="2800" dirty="0" smtClean="0">
                <a:solidFill>
                  <a:schemeClr val="folHlink"/>
                </a:solidFill>
              </a:rPr>
              <a:t> + vitamin D,</a:t>
            </a:r>
            <a:r>
              <a:rPr lang="en-US" sz="2800" dirty="0" smtClean="0"/>
              <a:t>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US" sz="2800" dirty="0" smtClean="0"/>
              <a:t>was associated with favorable effects on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US" sz="2800" dirty="0" smtClean="0"/>
              <a:t>glycemic control and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US" sz="2800" dirty="0" smtClean="0"/>
              <a:t>cardiovascular risk markers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0070C0"/>
                </a:solidFill>
              </a:rPr>
              <a:t>Genistein, insulin sensitivity and memory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	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Alonso A et al. Age 2010.</a:t>
            </a:r>
            <a:endParaRPr lang="en-US" sz="2800" b="1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b="1" smtClean="0"/>
              <a:t>	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b="1" smtClean="0"/>
              <a:t>In aged ovariectomized female rats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2800" b="1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b="1" smtClean="0"/>
              <a:t>	GENISTEIN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2800" b="1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b="1" smtClean="0"/>
              <a:t>	increased insulin sensitivity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2800" b="1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b="1" smtClean="0"/>
              <a:t>	improved spatial memory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2800" b="1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b="1" smtClean="0"/>
              <a:t>	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228600"/>
            <a:ext cx="746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Helen Kim, Ph.D.</a:t>
            </a:r>
          </a:p>
          <a:p>
            <a:r>
              <a:rPr lang="en-US" dirty="0" smtClean="0"/>
              <a:t>Associate </a:t>
            </a:r>
            <a:r>
              <a:rPr lang="en-US" dirty="0"/>
              <a:t>Professor of Pharmacology and </a:t>
            </a:r>
            <a:r>
              <a:rPr lang="en-US" dirty="0" smtClean="0"/>
              <a:t>Toxicology</a:t>
            </a:r>
            <a:endParaRPr lang="en-US" dirty="0"/>
          </a:p>
          <a:p>
            <a:r>
              <a:rPr lang="en-US" dirty="0"/>
              <a:t>Senior scientist, UAB Comprehensive Cancer Center</a:t>
            </a:r>
          </a:p>
          <a:p>
            <a:r>
              <a:rPr lang="en-US" dirty="0"/>
              <a:t>Senior scientist: UAB Center for Aging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1447800"/>
            <a:ext cx="9144000" cy="60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06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01000" cy="11430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chemeClr val="tx1"/>
                </a:solidFill>
              </a:rPr>
              <a:t>Soy isoflavones, but not Premarin, attenuated AD-relevant  protein phosphorylation in primate brain.</a:t>
            </a:r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2743200" y="2438400"/>
            <a:ext cx="3810000" cy="243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3352800" y="3048000"/>
            <a:ext cx="53340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4419600" y="4038600"/>
            <a:ext cx="533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5562600" y="2971800"/>
            <a:ext cx="533400" cy="1905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7" name="Line 7"/>
          <p:cNvSpPr>
            <a:spLocks noChangeShapeType="1"/>
          </p:cNvSpPr>
          <p:nvPr/>
        </p:nvSpPr>
        <p:spPr bwMode="auto">
          <a:xfrm>
            <a:off x="3581400" y="28956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4648200" y="38862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5791200" y="26670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>
            <a:off x="3505200" y="32766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>
            <a:off x="5715000" y="32766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>
            <a:off x="5715000" y="26670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93" name="Line 13"/>
          <p:cNvSpPr>
            <a:spLocks noChangeShapeType="1"/>
          </p:cNvSpPr>
          <p:nvPr/>
        </p:nvSpPr>
        <p:spPr bwMode="auto">
          <a:xfrm>
            <a:off x="4572000" y="38862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94" name="Line 14"/>
          <p:cNvSpPr>
            <a:spLocks noChangeShapeType="1"/>
          </p:cNvSpPr>
          <p:nvPr/>
        </p:nvSpPr>
        <p:spPr bwMode="auto">
          <a:xfrm>
            <a:off x="4572000" y="42672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95" name="Line 15"/>
          <p:cNvSpPr>
            <a:spLocks noChangeShapeType="1"/>
          </p:cNvSpPr>
          <p:nvPr/>
        </p:nvSpPr>
        <p:spPr bwMode="auto">
          <a:xfrm>
            <a:off x="3505200" y="28956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3352800" y="50292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CT</a:t>
            </a:r>
            <a:endParaRPr lang="en-US" sz="2800" b="1" u="sng"/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5562600" y="5029200"/>
            <a:ext cx="811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CEE</a:t>
            </a:r>
            <a:endParaRPr lang="en-US" sz="2800" b="1" u="sng"/>
          </a:p>
        </p:txBody>
      </p:sp>
      <p:sp>
        <p:nvSpPr>
          <p:cNvPr id="46098" name="Text Box 18"/>
          <p:cNvSpPr txBox="1">
            <a:spLocks noChangeArrowheads="1"/>
          </p:cNvSpPr>
          <p:nvPr/>
        </p:nvSpPr>
        <p:spPr bwMode="auto">
          <a:xfrm>
            <a:off x="4191000" y="5029200"/>
            <a:ext cx="1266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Soy iso</a:t>
            </a:r>
            <a:endParaRPr lang="en-US" sz="2800" b="1" u="sng"/>
          </a:p>
        </p:txBody>
      </p:sp>
      <p:sp>
        <p:nvSpPr>
          <p:cNvPr id="46099" name="Text Box 19"/>
          <p:cNvSpPr txBox="1">
            <a:spLocks noChangeArrowheads="1"/>
          </p:cNvSpPr>
          <p:nvPr/>
        </p:nvSpPr>
        <p:spPr bwMode="auto">
          <a:xfrm>
            <a:off x="7239000" y="3581400"/>
            <a:ext cx="10652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PHF-1</a:t>
            </a:r>
          </a:p>
          <a:p>
            <a:r>
              <a:rPr lang="en-US" sz="2400" b="1"/>
              <a:t>Tau-1</a:t>
            </a:r>
            <a:endParaRPr lang="en-US" sz="2800" b="1" u="sng">
              <a:latin typeface="Symbol" pitchFamily="18" charset="2"/>
            </a:endParaRPr>
          </a:p>
        </p:txBody>
      </p:sp>
      <p:sp>
        <p:nvSpPr>
          <p:cNvPr id="46100" name="Text Box 20"/>
          <p:cNvSpPr txBox="1">
            <a:spLocks noChangeArrowheads="1"/>
          </p:cNvSpPr>
          <p:nvPr/>
        </p:nvSpPr>
        <p:spPr bwMode="auto">
          <a:xfrm>
            <a:off x="6858000" y="2514600"/>
            <a:ext cx="1660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Epitopes </a:t>
            </a:r>
          </a:p>
          <a:p>
            <a:r>
              <a:rPr lang="en-US" sz="2400" b="1"/>
              <a:t>assessed:</a:t>
            </a:r>
            <a:endParaRPr lang="en-US" sz="2800" b="1" u="sng">
              <a:latin typeface="Symbol" pitchFamily="18" charset="2"/>
            </a:endParaRPr>
          </a:p>
        </p:txBody>
      </p:sp>
      <p:sp>
        <p:nvSpPr>
          <p:cNvPr id="46101" name="Text Box 21"/>
          <p:cNvSpPr txBox="1">
            <a:spLocks noChangeArrowheads="1"/>
          </p:cNvSpPr>
          <p:nvPr/>
        </p:nvSpPr>
        <p:spPr bwMode="auto">
          <a:xfrm rot="-5400000">
            <a:off x="1262063" y="3284537"/>
            <a:ext cx="1473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Arbitrary</a:t>
            </a:r>
          </a:p>
          <a:p>
            <a:r>
              <a:rPr lang="en-US" sz="2400" b="1"/>
              <a:t>units</a:t>
            </a:r>
            <a:endParaRPr lang="en-US" sz="2800" b="1" u="sng"/>
          </a:p>
        </p:txBody>
      </p:sp>
      <p:sp>
        <p:nvSpPr>
          <p:cNvPr id="46102" name="Text Box 22"/>
          <p:cNvSpPr txBox="1">
            <a:spLocks noChangeArrowheads="1"/>
          </p:cNvSpPr>
          <p:nvPr/>
        </p:nvSpPr>
        <p:spPr bwMode="auto">
          <a:xfrm>
            <a:off x="3505200" y="5664200"/>
            <a:ext cx="410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(from H Kim et al., 2001, BioFactors)</a:t>
            </a:r>
            <a:endParaRPr lang="en-US" b="1" u="sng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10600" cy="1143000"/>
          </a:xfrm>
        </p:spPr>
        <p:txBody>
          <a:bodyPr/>
          <a:lstStyle/>
          <a:p>
            <a:pPr eaLnBrk="1" hangingPunct="1"/>
            <a:r>
              <a:rPr lang="en-US" sz="3500" b="1" smtClean="0">
                <a:solidFill>
                  <a:srgbClr val="FF0000"/>
                </a:solidFill>
              </a:rPr>
              <a:t>Relationship between neuroprotective actions by soy versus estrogen</a:t>
            </a:r>
            <a:endParaRPr lang="en-US" sz="3600" b="1" smtClean="0">
              <a:solidFill>
                <a:srgbClr val="FFFF00"/>
              </a:solidFill>
            </a:endParaRPr>
          </a:p>
        </p:txBody>
      </p:sp>
      <p:sp>
        <p:nvSpPr>
          <p:cNvPr id="47107" name="Line 3"/>
          <p:cNvSpPr>
            <a:spLocks noChangeShapeType="1"/>
          </p:cNvSpPr>
          <p:nvPr/>
        </p:nvSpPr>
        <p:spPr bwMode="auto">
          <a:xfrm>
            <a:off x="990600" y="2057400"/>
            <a:ext cx="0" cy="2209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08" name="Line 4"/>
          <p:cNvSpPr>
            <a:spLocks noChangeShapeType="1"/>
          </p:cNvSpPr>
          <p:nvPr/>
        </p:nvSpPr>
        <p:spPr bwMode="auto">
          <a:xfrm>
            <a:off x="990600" y="26670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Line 5"/>
          <p:cNvSpPr>
            <a:spLocks noChangeShapeType="1"/>
          </p:cNvSpPr>
          <p:nvPr/>
        </p:nvSpPr>
        <p:spPr bwMode="auto">
          <a:xfrm>
            <a:off x="685800" y="29718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>
            <a:off x="990600" y="32004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>
            <a:off x="685800" y="35052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>
            <a:off x="990600" y="36576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>
            <a:off x="838200" y="38862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4" name="Line 10"/>
          <p:cNvSpPr>
            <a:spLocks noChangeShapeType="1"/>
          </p:cNvSpPr>
          <p:nvPr/>
        </p:nvSpPr>
        <p:spPr bwMode="auto">
          <a:xfrm>
            <a:off x="685800" y="24384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5" name="Line 11"/>
          <p:cNvSpPr>
            <a:spLocks noChangeShapeType="1"/>
          </p:cNvSpPr>
          <p:nvPr/>
        </p:nvSpPr>
        <p:spPr bwMode="auto">
          <a:xfrm>
            <a:off x="1981200" y="3276600"/>
            <a:ext cx="2362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1905000" y="2895600"/>
            <a:ext cx="3429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/>
              <a:t>hyperphosphorylation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791200" y="2192338"/>
            <a:ext cx="457200" cy="152400"/>
            <a:chOff x="3648" y="1392"/>
            <a:chExt cx="288" cy="96"/>
          </a:xfrm>
        </p:grpSpPr>
        <p:sp>
          <p:nvSpPr>
            <p:cNvPr id="47164" name="Line 14"/>
            <p:cNvSpPr>
              <a:spLocks noChangeShapeType="1"/>
            </p:cNvSpPr>
            <p:nvPr/>
          </p:nvSpPr>
          <p:spPr bwMode="auto">
            <a:xfrm>
              <a:off x="3648" y="1488"/>
              <a:ext cx="24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65" name="Oval 15"/>
            <p:cNvSpPr>
              <a:spLocks noChangeArrowheads="1"/>
            </p:cNvSpPr>
            <p:nvPr/>
          </p:nvSpPr>
          <p:spPr bwMode="auto">
            <a:xfrm>
              <a:off x="3840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66" name="Oval 16"/>
            <p:cNvSpPr>
              <a:spLocks noChangeArrowheads="1"/>
            </p:cNvSpPr>
            <p:nvPr/>
          </p:nvSpPr>
          <p:spPr bwMode="auto">
            <a:xfrm>
              <a:off x="3696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6172200" y="2743200"/>
            <a:ext cx="457200" cy="152400"/>
            <a:chOff x="3648" y="1392"/>
            <a:chExt cx="288" cy="96"/>
          </a:xfrm>
        </p:grpSpPr>
        <p:sp>
          <p:nvSpPr>
            <p:cNvPr id="47161" name="Line 18"/>
            <p:cNvSpPr>
              <a:spLocks noChangeShapeType="1"/>
            </p:cNvSpPr>
            <p:nvPr/>
          </p:nvSpPr>
          <p:spPr bwMode="auto">
            <a:xfrm>
              <a:off x="3648" y="1488"/>
              <a:ext cx="24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62" name="Oval 19"/>
            <p:cNvSpPr>
              <a:spLocks noChangeArrowheads="1"/>
            </p:cNvSpPr>
            <p:nvPr/>
          </p:nvSpPr>
          <p:spPr bwMode="auto">
            <a:xfrm>
              <a:off x="3840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63" name="Oval 20"/>
            <p:cNvSpPr>
              <a:spLocks noChangeArrowheads="1"/>
            </p:cNvSpPr>
            <p:nvPr/>
          </p:nvSpPr>
          <p:spPr bwMode="auto">
            <a:xfrm>
              <a:off x="3696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867400" y="3429000"/>
            <a:ext cx="457200" cy="152400"/>
            <a:chOff x="3648" y="1392"/>
            <a:chExt cx="288" cy="96"/>
          </a:xfrm>
        </p:grpSpPr>
        <p:sp>
          <p:nvSpPr>
            <p:cNvPr id="47158" name="Line 22"/>
            <p:cNvSpPr>
              <a:spLocks noChangeShapeType="1"/>
            </p:cNvSpPr>
            <p:nvPr/>
          </p:nvSpPr>
          <p:spPr bwMode="auto">
            <a:xfrm>
              <a:off x="3648" y="1488"/>
              <a:ext cx="24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59" name="Oval 23"/>
            <p:cNvSpPr>
              <a:spLocks noChangeArrowheads="1"/>
            </p:cNvSpPr>
            <p:nvPr/>
          </p:nvSpPr>
          <p:spPr bwMode="auto">
            <a:xfrm>
              <a:off x="3840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60" name="Oval 24"/>
            <p:cNvSpPr>
              <a:spLocks noChangeArrowheads="1"/>
            </p:cNvSpPr>
            <p:nvPr/>
          </p:nvSpPr>
          <p:spPr bwMode="auto">
            <a:xfrm>
              <a:off x="3696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7848600" y="3962400"/>
            <a:ext cx="457200" cy="152400"/>
            <a:chOff x="3648" y="1392"/>
            <a:chExt cx="288" cy="96"/>
          </a:xfrm>
        </p:grpSpPr>
        <p:sp>
          <p:nvSpPr>
            <p:cNvPr id="47155" name="Line 26"/>
            <p:cNvSpPr>
              <a:spLocks noChangeShapeType="1"/>
            </p:cNvSpPr>
            <p:nvPr/>
          </p:nvSpPr>
          <p:spPr bwMode="auto">
            <a:xfrm>
              <a:off x="3648" y="1488"/>
              <a:ext cx="24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56" name="Oval 27"/>
            <p:cNvSpPr>
              <a:spLocks noChangeArrowheads="1"/>
            </p:cNvSpPr>
            <p:nvPr/>
          </p:nvSpPr>
          <p:spPr bwMode="auto">
            <a:xfrm>
              <a:off x="3840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57" name="Oval 28"/>
            <p:cNvSpPr>
              <a:spLocks noChangeArrowheads="1"/>
            </p:cNvSpPr>
            <p:nvPr/>
          </p:nvSpPr>
          <p:spPr bwMode="auto">
            <a:xfrm>
              <a:off x="3696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7239000" y="2743200"/>
            <a:ext cx="457200" cy="152400"/>
            <a:chOff x="3648" y="1392"/>
            <a:chExt cx="288" cy="96"/>
          </a:xfrm>
        </p:grpSpPr>
        <p:sp>
          <p:nvSpPr>
            <p:cNvPr id="47152" name="Line 30"/>
            <p:cNvSpPr>
              <a:spLocks noChangeShapeType="1"/>
            </p:cNvSpPr>
            <p:nvPr/>
          </p:nvSpPr>
          <p:spPr bwMode="auto">
            <a:xfrm>
              <a:off x="3648" y="1488"/>
              <a:ext cx="24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53" name="Oval 31"/>
            <p:cNvSpPr>
              <a:spLocks noChangeArrowheads="1"/>
            </p:cNvSpPr>
            <p:nvPr/>
          </p:nvSpPr>
          <p:spPr bwMode="auto">
            <a:xfrm>
              <a:off x="3840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54" name="Oval 32"/>
            <p:cNvSpPr>
              <a:spLocks noChangeArrowheads="1"/>
            </p:cNvSpPr>
            <p:nvPr/>
          </p:nvSpPr>
          <p:spPr bwMode="auto">
            <a:xfrm>
              <a:off x="3696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7620000" y="3352800"/>
            <a:ext cx="457200" cy="152400"/>
            <a:chOff x="3648" y="1392"/>
            <a:chExt cx="288" cy="96"/>
          </a:xfrm>
        </p:grpSpPr>
        <p:sp>
          <p:nvSpPr>
            <p:cNvPr id="47149" name="Line 34"/>
            <p:cNvSpPr>
              <a:spLocks noChangeShapeType="1"/>
            </p:cNvSpPr>
            <p:nvPr/>
          </p:nvSpPr>
          <p:spPr bwMode="auto">
            <a:xfrm>
              <a:off x="3648" y="1488"/>
              <a:ext cx="24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50" name="Oval 35"/>
            <p:cNvSpPr>
              <a:spLocks noChangeArrowheads="1"/>
            </p:cNvSpPr>
            <p:nvPr/>
          </p:nvSpPr>
          <p:spPr bwMode="auto">
            <a:xfrm>
              <a:off x="3840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51" name="Oval 36"/>
            <p:cNvSpPr>
              <a:spLocks noChangeArrowheads="1"/>
            </p:cNvSpPr>
            <p:nvPr/>
          </p:nvSpPr>
          <p:spPr bwMode="auto">
            <a:xfrm>
              <a:off x="3696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7848600" y="2209800"/>
            <a:ext cx="457200" cy="152400"/>
            <a:chOff x="3648" y="1392"/>
            <a:chExt cx="288" cy="96"/>
          </a:xfrm>
        </p:grpSpPr>
        <p:sp>
          <p:nvSpPr>
            <p:cNvPr id="47146" name="Line 38"/>
            <p:cNvSpPr>
              <a:spLocks noChangeShapeType="1"/>
            </p:cNvSpPr>
            <p:nvPr/>
          </p:nvSpPr>
          <p:spPr bwMode="auto">
            <a:xfrm>
              <a:off x="3648" y="1488"/>
              <a:ext cx="24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47" name="Oval 39"/>
            <p:cNvSpPr>
              <a:spLocks noChangeArrowheads="1"/>
            </p:cNvSpPr>
            <p:nvPr/>
          </p:nvSpPr>
          <p:spPr bwMode="auto">
            <a:xfrm>
              <a:off x="3840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48" name="Oval 40"/>
            <p:cNvSpPr>
              <a:spLocks noChangeArrowheads="1"/>
            </p:cNvSpPr>
            <p:nvPr/>
          </p:nvSpPr>
          <p:spPr bwMode="auto">
            <a:xfrm>
              <a:off x="3696" y="139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124" name="Line 41"/>
          <p:cNvSpPr>
            <a:spLocks noChangeShapeType="1"/>
          </p:cNvSpPr>
          <p:nvPr/>
        </p:nvSpPr>
        <p:spPr bwMode="auto">
          <a:xfrm>
            <a:off x="5880100" y="2574925"/>
            <a:ext cx="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25" name="Line 42"/>
          <p:cNvSpPr>
            <a:spLocks noChangeShapeType="1"/>
          </p:cNvSpPr>
          <p:nvPr/>
        </p:nvSpPr>
        <p:spPr bwMode="auto">
          <a:xfrm>
            <a:off x="7162800" y="3868738"/>
            <a:ext cx="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26" name="Line 43"/>
          <p:cNvSpPr>
            <a:spLocks noChangeShapeType="1"/>
          </p:cNvSpPr>
          <p:nvPr/>
        </p:nvSpPr>
        <p:spPr bwMode="auto">
          <a:xfrm>
            <a:off x="8305800" y="3106738"/>
            <a:ext cx="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27" name="Line 44"/>
          <p:cNvSpPr>
            <a:spLocks noChangeShapeType="1"/>
          </p:cNvSpPr>
          <p:nvPr/>
        </p:nvSpPr>
        <p:spPr bwMode="auto">
          <a:xfrm>
            <a:off x="7086600" y="2236788"/>
            <a:ext cx="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28" name="Line 45"/>
          <p:cNvSpPr>
            <a:spLocks noChangeShapeType="1"/>
          </p:cNvSpPr>
          <p:nvPr/>
        </p:nvSpPr>
        <p:spPr bwMode="auto">
          <a:xfrm>
            <a:off x="5575300" y="3963988"/>
            <a:ext cx="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29" name="Line 46"/>
          <p:cNvSpPr>
            <a:spLocks noChangeShapeType="1"/>
          </p:cNvSpPr>
          <p:nvPr/>
        </p:nvSpPr>
        <p:spPr bwMode="auto">
          <a:xfrm>
            <a:off x="6858000" y="3244850"/>
            <a:ext cx="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30" name="Text Box 47"/>
          <p:cNvSpPr txBox="1">
            <a:spLocks noChangeArrowheads="1"/>
          </p:cNvSpPr>
          <p:nvPr/>
        </p:nvSpPr>
        <p:spPr bwMode="auto">
          <a:xfrm>
            <a:off x="6172200" y="4495800"/>
            <a:ext cx="2743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/>
              <a:t>depolymerized microtubules;</a:t>
            </a:r>
          </a:p>
          <a:p>
            <a:pPr>
              <a:spcBef>
                <a:spcPct val="50000"/>
              </a:spcBef>
            </a:pPr>
            <a:r>
              <a:rPr lang="en-US" sz="2200" b="1"/>
              <a:t>(dysfunctional neuron)</a:t>
            </a:r>
          </a:p>
        </p:txBody>
      </p:sp>
      <p:sp>
        <p:nvSpPr>
          <p:cNvPr id="47131" name="Text Box 48"/>
          <p:cNvSpPr txBox="1">
            <a:spLocks noChangeArrowheads="1"/>
          </p:cNvSpPr>
          <p:nvPr/>
        </p:nvSpPr>
        <p:spPr bwMode="auto">
          <a:xfrm>
            <a:off x="304800" y="4495800"/>
            <a:ext cx="27432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/>
              <a:t>stable microtubule</a:t>
            </a:r>
          </a:p>
          <a:p>
            <a:pPr>
              <a:spcBef>
                <a:spcPct val="50000"/>
              </a:spcBef>
            </a:pPr>
            <a:r>
              <a:rPr lang="en-US" sz="2200" b="1"/>
              <a:t>(viable neuron)</a:t>
            </a:r>
          </a:p>
        </p:txBody>
      </p:sp>
      <p:sp>
        <p:nvSpPr>
          <p:cNvPr id="47132" name="Text Box 49"/>
          <p:cNvSpPr txBox="1">
            <a:spLocks noChangeArrowheads="1"/>
          </p:cNvSpPr>
          <p:nvPr/>
        </p:nvSpPr>
        <p:spPr bwMode="auto">
          <a:xfrm>
            <a:off x="2590800" y="3352800"/>
            <a:ext cx="1054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Soy?</a:t>
            </a:r>
          </a:p>
        </p:txBody>
      </p:sp>
      <p:sp>
        <p:nvSpPr>
          <p:cNvPr id="47133" name="Text Box 50"/>
          <p:cNvSpPr txBox="1">
            <a:spLocks noChangeArrowheads="1"/>
          </p:cNvSpPr>
          <p:nvPr/>
        </p:nvSpPr>
        <p:spPr bwMode="auto">
          <a:xfrm>
            <a:off x="2895600" y="5715000"/>
            <a:ext cx="22415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Estrogens ?</a:t>
            </a:r>
            <a:endParaRPr lang="en-US" b="1"/>
          </a:p>
        </p:txBody>
      </p:sp>
      <p:sp>
        <p:nvSpPr>
          <p:cNvPr id="47134" name="Rectangle 51"/>
          <p:cNvSpPr>
            <a:spLocks noChangeArrowheads="1"/>
          </p:cNvSpPr>
          <p:nvPr/>
        </p:nvSpPr>
        <p:spPr bwMode="auto">
          <a:xfrm>
            <a:off x="2895600" y="5486400"/>
            <a:ext cx="533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35" name="Rectangle 52"/>
          <p:cNvSpPr>
            <a:spLocks noChangeArrowheads="1"/>
          </p:cNvSpPr>
          <p:nvPr/>
        </p:nvSpPr>
        <p:spPr bwMode="auto">
          <a:xfrm>
            <a:off x="3581400" y="5486400"/>
            <a:ext cx="533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36" name="Rectangle 53"/>
          <p:cNvSpPr>
            <a:spLocks noChangeArrowheads="1"/>
          </p:cNvSpPr>
          <p:nvPr/>
        </p:nvSpPr>
        <p:spPr bwMode="auto">
          <a:xfrm>
            <a:off x="4267200" y="5486400"/>
            <a:ext cx="533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37" name="Rectangle 54"/>
          <p:cNvSpPr>
            <a:spLocks noChangeArrowheads="1"/>
          </p:cNvSpPr>
          <p:nvPr/>
        </p:nvSpPr>
        <p:spPr bwMode="auto">
          <a:xfrm>
            <a:off x="5029200" y="5486400"/>
            <a:ext cx="533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38" name="Line 55"/>
          <p:cNvSpPr>
            <a:spLocks noChangeShapeType="1"/>
          </p:cNvSpPr>
          <p:nvPr/>
        </p:nvSpPr>
        <p:spPr bwMode="auto">
          <a:xfrm flipH="1">
            <a:off x="2209800" y="5562600"/>
            <a:ext cx="685800" cy="0"/>
          </a:xfrm>
          <a:prstGeom prst="line">
            <a:avLst/>
          </a:prstGeom>
          <a:noFill/>
          <a:ln w="76200">
            <a:solidFill>
              <a:srgbClr val="12AF27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39" name="Line 56"/>
          <p:cNvSpPr>
            <a:spLocks noChangeShapeType="1"/>
          </p:cNvSpPr>
          <p:nvPr/>
        </p:nvSpPr>
        <p:spPr bwMode="auto">
          <a:xfrm>
            <a:off x="5562600" y="5562600"/>
            <a:ext cx="381000" cy="0"/>
          </a:xfrm>
          <a:prstGeom prst="line">
            <a:avLst/>
          </a:prstGeom>
          <a:noFill/>
          <a:ln w="76200">
            <a:solidFill>
              <a:srgbClr val="12AF2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40" name="Text Box 57"/>
          <p:cNvSpPr txBox="1">
            <a:spLocks noChangeArrowheads="1"/>
          </p:cNvSpPr>
          <p:nvPr/>
        </p:nvSpPr>
        <p:spPr bwMode="auto">
          <a:xfrm>
            <a:off x="1905000" y="1981200"/>
            <a:ext cx="7191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tau</a:t>
            </a:r>
          </a:p>
        </p:txBody>
      </p:sp>
      <p:sp>
        <p:nvSpPr>
          <p:cNvPr id="47141" name="Line 58"/>
          <p:cNvSpPr>
            <a:spLocks noChangeShapeType="1"/>
          </p:cNvSpPr>
          <p:nvPr/>
        </p:nvSpPr>
        <p:spPr bwMode="auto">
          <a:xfrm flipH="1">
            <a:off x="1600200" y="2362200"/>
            <a:ext cx="2286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42" name="Line 59"/>
          <p:cNvSpPr>
            <a:spLocks noChangeShapeType="1"/>
          </p:cNvSpPr>
          <p:nvPr/>
        </p:nvSpPr>
        <p:spPr bwMode="auto">
          <a:xfrm flipH="1">
            <a:off x="2438400" y="3352800"/>
            <a:ext cx="1143000" cy="0"/>
          </a:xfrm>
          <a:prstGeom prst="line">
            <a:avLst/>
          </a:prstGeom>
          <a:noFill/>
          <a:ln w="38100">
            <a:solidFill>
              <a:srgbClr val="12AF27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43" name="Text Box 60"/>
          <p:cNvSpPr txBox="1">
            <a:spLocks noChangeArrowheads="1"/>
          </p:cNvSpPr>
          <p:nvPr/>
        </p:nvSpPr>
        <p:spPr bwMode="auto">
          <a:xfrm>
            <a:off x="4495800" y="1704975"/>
            <a:ext cx="3875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Hyperphosphorylated tau</a:t>
            </a:r>
          </a:p>
        </p:txBody>
      </p:sp>
      <p:sp>
        <p:nvSpPr>
          <p:cNvPr id="47144" name="Line 61"/>
          <p:cNvSpPr>
            <a:spLocks noChangeShapeType="1"/>
          </p:cNvSpPr>
          <p:nvPr/>
        </p:nvSpPr>
        <p:spPr bwMode="auto">
          <a:xfrm>
            <a:off x="5257800" y="2116138"/>
            <a:ext cx="381000" cy="152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45" name="Text Box 62"/>
          <p:cNvSpPr txBox="1">
            <a:spLocks noChangeArrowheads="1"/>
          </p:cNvSpPr>
          <p:nvPr/>
        </p:nvSpPr>
        <p:spPr bwMode="auto">
          <a:xfrm>
            <a:off x="4289425" y="6172200"/>
            <a:ext cx="46259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/>
              <a:t>(Kim, 2001)</a:t>
            </a:r>
            <a:r>
              <a:rPr lang="en-US" sz="2400">
                <a:latin typeface="Times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1143000"/>
          </a:xfrm>
          <a:extLst>
            <a:ext uri="{91240B29-F687-4f45-9708-019B960494DF}">
              <a14:hiddenLine xmlns:a14="http://schemas.microsoft.com/office/drawing/2010/main" w="38100" cmpd="sng">
                <a:solidFill>
                  <a:srgbClr val="99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3200" b="1" smtClean="0">
                <a:solidFill>
                  <a:srgbClr val="FF0000"/>
                </a:solidFill>
              </a:rPr>
              <a:t>Principal Component Analysis indicates that soy+, soy- and casein-based diets, had non-overlapping global effects on brain proteins</a:t>
            </a:r>
            <a:endParaRPr lang="en-US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8131" name="Object 1027"/>
          <p:cNvGraphicFramePr>
            <a:graphicFrameLocks noGrp="1" noChangeAspect="1"/>
          </p:cNvGraphicFramePr>
          <p:nvPr>
            <p:ph sz="half" idx="1"/>
          </p:nvPr>
        </p:nvGraphicFramePr>
        <p:xfrm>
          <a:off x="685800" y="2982913"/>
          <a:ext cx="3814763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810" name="Chart" r:id="rId4" imgW="7486802" imgH="4305300" progId="Excel.Sheet.8">
                  <p:embed/>
                </p:oleObj>
              </mc:Choice>
              <mc:Fallback>
                <p:oleObj name="Chart" r:id="rId4" imgW="7486802" imgH="4305300" progId="Excel.Sheet.8">
                  <p:embed/>
                  <p:pic>
                    <p:nvPicPr>
                      <p:cNvPr id="0" name="Picture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982913"/>
                        <a:ext cx="3814763" cy="211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" name="Object 1028"/>
          <p:cNvGraphicFramePr>
            <a:graphicFrameLocks noGrp="1" noChangeAspect="1"/>
          </p:cNvGraphicFramePr>
          <p:nvPr>
            <p:ph sz="half" idx="2"/>
          </p:nvPr>
        </p:nvGraphicFramePr>
        <p:xfrm>
          <a:off x="371475" y="2232025"/>
          <a:ext cx="6248400" cy="363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811" name="Chart" r:id="rId7" imgW="7889240" imgH="4592320" progId="Excel.Sheet.8">
                  <p:embed/>
                </p:oleObj>
              </mc:Choice>
              <mc:Fallback>
                <p:oleObj name="Chart" r:id="rId7" imgW="7889240" imgH="4592320" progId="Excel.Sheet.8">
                  <p:embed/>
                  <p:pic>
                    <p:nvPicPr>
                      <p:cNvPr id="0" name="Picture 1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5" y="2232025"/>
                        <a:ext cx="6248400" cy="363537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12AF27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Rectangle 1029"/>
          <p:cNvSpPr>
            <a:spLocks noChangeArrowheads="1"/>
          </p:cNvSpPr>
          <p:nvPr/>
        </p:nvSpPr>
        <p:spPr bwMode="auto">
          <a:xfrm>
            <a:off x="6926263" y="3014663"/>
            <a:ext cx="320675" cy="219075"/>
          </a:xfrm>
          <a:prstGeom prst="rect">
            <a:avLst/>
          </a:prstGeom>
          <a:solidFill>
            <a:srgbClr val="FF26C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AutoShape 1030"/>
          <p:cNvSpPr>
            <a:spLocks noChangeArrowheads="1"/>
          </p:cNvSpPr>
          <p:nvPr/>
        </p:nvSpPr>
        <p:spPr bwMode="auto">
          <a:xfrm>
            <a:off x="7027863" y="4368800"/>
            <a:ext cx="236537" cy="373063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35" name="AutoShape 1031"/>
          <p:cNvSpPr>
            <a:spLocks noChangeArrowheads="1"/>
          </p:cNvSpPr>
          <p:nvPr/>
        </p:nvSpPr>
        <p:spPr bwMode="auto">
          <a:xfrm>
            <a:off x="6938963" y="3640138"/>
            <a:ext cx="304800" cy="355600"/>
          </a:xfrm>
          <a:prstGeom prst="diamond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8136" name="Text Box 1032"/>
          <p:cNvSpPr txBox="1">
            <a:spLocks noChangeArrowheads="1"/>
          </p:cNvSpPr>
          <p:nvPr/>
        </p:nvSpPr>
        <p:spPr bwMode="auto">
          <a:xfrm>
            <a:off x="7375525" y="2776538"/>
            <a:ext cx="14462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casein</a:t>
            </a:r>
          </a:p>
        </p:txBody>
      </p:sp>
      <p:sp>
        <p:nvSpPr>
          <p:cNvPr id="48137" name="Text Box 1033"/>
          <p:cNvSpPr txBox="1">
            <a:spLocks noChangeArrowheads="1"/>
          </p:cNvSpPr>
          <p:nvPr/>
        </p:nvSpPr>
        <p:spPr bwMode="auto">
          <a:xfrm>
            <a:off x="7424738" y="4300538"/>
            <a:ext cx="11207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soy+</a:t>
            </a:r>
          </a:p>
        </p:txBody>
      </p:sp>
      <p:sp>
        <p:nvSpPr>
          <p:cNvPr id="48138" name="Text Box 1034"/>
          <p:cNvSpPr txBox="1">
            <a:spLocks noChangeArrowheads="1"/>
          </p:cNvSpPr>
          <p:nvPr/>
        </p:nvSpPr>
        <p:spPr bwMode="auto">
          <a:xfrm>
            <a:off x="7439025" y="3571875"/>
            <a:ext cx="10175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soy-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406400" y="0"/>
            <a:ext cx="833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</a:rPr>
              <a:t>Isoflavones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</a:rPr>
              <a:t> and cognitive function in older women: the Soy and Postmenopausal Health In Aging (SOPHIA) 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</a:rPr>
              <a:t>Study</a:t>
            </a:r>
            <a:r>
              <a:rPr lang="en-US" sz="2800" b="1" dirty="0">
                <a:solidFill>
                  <a:schemeClr val="accent2"/>
                </a:solidFill>
                <a:latin typeface="Times New Roman" pitchFamily="18" charset="0"/>
              </a:rPr>
              <a:t/>
            </a:r>
            <a:br>
              <a:rPr lang="en-US" sz="2800" b="1" dirty="0">
                <a:solidFill>
                  <a:schemeClr val="accent2"/>
                </a:solidFill>
                <a:latin typeface="Times New Roman" pitchFamily="18" charset="0"/>
              </a:rPr>
            </a:br>
            <a:endParaRPr lang="en-US" sz="2800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134938" y="1600200"/>
            <a:ext cx="8805862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/>
            <a:r>
              <a:rPr lang="en-US" sz="2000" dirty="0">
                <a:solidFill>
                  <a:schemeClr val="accent2"/>
                </a:solidFill>
                <a:latin typeface="Times New Roman" pitchFamily="18" charset="0"/>
              </a:rPr>
              <a:t>6-month, double-blind, randomized, placebo-controlled clinical trial</a:t>
            </a:r>
          </a:p>
          <a:p>
            <a:pPr lvl="1"/>
            <a:endParaRPr lang="en-US" sz="2000" dirty="0">
              <a:solidFill>
                <a:schemeClr val="accent2"/>
              </a:solidFill>
              <a:latin typeface="Times New Roman" pitchFamily="18" charset="0"/>
            </a:endParaRPr>
          </a:p>
          <a:p>
            <a:pPr lvl="1"/>
            <a:r>
              <a:rPr lang="en-US" sz="2000" dirty="0">
                <a:solidFill>
                  <a:schemeClr val="accent2"/>
                </a:solidFill>
                <a:latin typeface="Times New Roman" pitchFamily="18" charset="0"/>
              </a:rPr>
              <a:t>Study subjects were in good health, postmenopausal and not using estrogen replacement therapy</a:t>
            </a:r>
          </a:p>
          <a:p>
            <a:pPr lvl="1"/>
            <a:endParaRPr lang="en-US" sz="2000" dirty="0">
              <a:solidFill>
                <a:schemeClr val="accent2"/>
              </a:solidFill>
              <a:latin typeface="Times New Roman" pitchFamily="18" charset="0"/>
            </a:endParaRPr>
          </a:p>
          <a:p>
            <a:pPr lvl="1"/>
            <a:r>
              <a:rPr lang="en-US" sz="2000" dirty="0">
                <a:solidFill>
                  <a:schemeClr val="accent2"/>
                </a:solidFill>
                <a:latin typeface="Times New Roman" pitchFamily="18" charset="0"/>
              </a:rPr>
              <a:t>Randomized to active treatment (n = 27) two pills per day, each containing 55 mg of soy-extracted </a:t>
            </a:r>
            <a:r>
              <a:rPr lang="en-US" sz="2000" u="sng" dirty="0" err="1">
                <a:solidFill>
                  <a:srgbClr val="FF0000"/>
                </a:solidFill>
                <a:latin typeface="Times New Roman" pitchFamily="18" charset="0"/>
              </a:rPr>
              <a:t>isoflavones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</a:rPr>
              <a:t> (110 mg per day) </a:t>
            </a:r>
            <a:r>
              <a:rPr lang="en-US" sz="2000" u="sng" dirty="0">
                <a:solidFill>
                  <a:srgbClr val="FF0000"/>
                </a:solidFill>
                <a:latin typeface="Times New Roman" pitchFamily="18" charset="0"/>
              </a:rPr>
              <a:t>or placebo</a:t>
            </a:r>
            <a:r>
              <a:rPr lang="en-US" sz="2000" dirty="0">
                <a:solidFill>
                  <a:srgbClr val="FFFFCC"/>
                </a:solidFill>
                <a:latin typeface="Times New Roman" pitchFamily="18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pitchFamily="18" charset="0"/>
              </a:rPr>
              <a:t>(n = 26).</a:t>
            </a:r>
          </a:p>
          <a:p>
            <a:pPr lvl="1"/>
            <a:endParaRPr lang="en-US" sz="2000" dirty="0">
              <a:solidFill>
                <a:schemeClr val="accent2"/>
              </a:solidFill>
              <a:latin typeface="Times New Roman" pitchFamily="18" charset="0"/>
            </a:endParaRPr>
          </a:p>
          <a:p>
            <a:pPr lvl="1"/>
            <a:r>
              <a:rPr lang="en-US" sz="2000" dirty="0">
                <a:solidFill>
                  <a:schemeClr val="accent2"/>
                </a:solidFill>
                <a:latin typeface="Times New Roman" pitchFamily="18" charset="0"/>
              </a:rPr>
              <a:t>Cognitive function tests administered at baseline and follow-up included: Trails A and B, category fluency, and logical memory and recall (a paragraph recall test assessing immediate and delayed verbal memory).</a:t>
            </a:r>
          </a:p>
          <a:p>
            <a:pPr lvl="1"/>
            <a:endParaRPr lang="en-US" sz="2000" dirty="0">
              <a:solidFill>
                <a:schemeClr val="accent2"/>
              </a:solidFill>
              <a:latin typeface="Times New Roman" pitchFamily="18" charset="0"/>
            </a:endParaRPr>
          </a:p>
          <a:p>
            <a:pPr lvl="1"/>
            <a:r>
              <a:rPr lang="en-US" sz="2000" i="1" dirty="0" err="1">
                <a:solidFill>
                  <a:schemeClr val="accent2"/>
                </a:solidFill>
                <a:latin typeface="Times New Roman" pitchFamily="18" charset="0"/>
              </a:rPr>
              <a:t>Kritz</a:t>
            </a:r>
            <a:r>
              <a:rPr lang="en-US" sz="2000" i="1" dirty="0">
                <a:solidFill>
                  <a:schemeClr val="accent2"/>
                </a:solidFill>
                <a:latin typeface="Times New Roman" pitchFamily="18" charset="0"/>
              </a:rPr>
              <a:t>-Silverstein D; Von </a:t>
            </a:r>
            <a:r>
              <a:rPr lang="en-US" sz="2000" i="1" dirty="0" err="1">
                <a:solidFill>
                  <a:schemeClr val="accent2"/>
                </a:solidFill>
                <a:latin typeface="Times New Roman" pitchFamily="18" charset="0"/>
              </a:rPr>
              <a:t>Muhlen</a:t>
            </a:r>
            <a:r>
              <a:rPr lang="en-US" sz="2000" i="1" dirty="0">
                <a:solidFill>
                  <a:schemeClr val="accent2"/>
                </a:solidFill>
                <a:latin typeface="Times New Roman" pitchFamily="18" charset="0"/>
              </a:rPr>
              <a:t> D; Barrett-Connor E; </a:t>
            </a:r>
            <a:r>
              <a:rPr lang="en-US" sz="2000" i="1" dirty="0" err="1">
                <a:solidFill>
                  <a:schemeClr val="accent2"/>
                </a:solidFill>
                <a:latin typeface="Times New Roman" pitchFamily="18" charset="0"/>
              </a:rPr>
              <a:t>Bressel</a:t>
            </a:r>
            <a:r>
              <a:rPr lang="en-US" sz="2000" i="1" dirty="0">
                <a:solidFill>
                  <a:schemeClr val="accent2"/>
                </a:solidFill>
                <a:latin typeface="Times New Roman" pitchFamily="18" charset="0"/>
              </a:rPr>
              <a:t> M. </a:t>
            </a:r>
            <a:r>
              <a:rPr lang="en-US" sz="2000" b="1" dirty="0">
                <a:solidFill>
                  <a:schemeClr val="accent2"/>
                </a:solidFill>
                <a:latin typeface="Times New Roman" pitchFamily="18" charset="0"/>
              </a:rPr>
              <a:t>Menopause. 10:196-202, 2003.</a:t>
            </a:r>
            <a:br>
              <a:rPr lang="en-US" sz="2000" b="1" dirty="0">
                <a:solidFill>
                  <a:schemeClr val="accent2"/>
                </a:solidFill>
                <a:latin typeface="Times New Roman" pitchFamily="18" charset="0"/>
              </a:rPr>
            </a:br>
            <a:endParaRPr lang="en-US" sz="20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26"/>
          <p:cNvSpPr>
            <a:spLocks noChangeArrowheads="1"/>
          </p:cNvSpPr>
          <p:nvPr/>
        </p:nvSpPr>
        <p:spPr bwMode="auto">
          <a:xfrm>
            <a:off x="338138" y="304800"/>
            <a:ext cx="8534400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</a:rPr>
              <a:t>Isoflavones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</a:rPr>
              <a:t> and cognitive function in older women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</a:rPr>
              <a:t>: Soy 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</a:rPr>
              <a:t>&amp;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</a:rPr>
              <a:t>Postmenopausal 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</a:rPr>
              <a:t>Health In Aging (SOPHIA) Study.</a:t>
            </a:r>
          </a:p>
          <a:p>
            <a:r>
              <a:rPr lang="en-US" b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endParaRPr lang="en-US" sz="2000" b="1" dirty="0">
              <a:solidFill>
                <a:schemeClr val="accent2"/>
              </a:solidFill>
              <a:latin typeface="Times New Roman" pitchFamily="18" charset="0"/>
            </a:endParaRPr>
          </a:p>
          <a:p>
            <a:r>
              <a:rPr lang="en-US" sz="2000" b="1" dirty="0">
                <a:solidFill>
                  <a:schemeClr val="accent2"/>
                </a:solidFill>
                <a:latin typeface="Times New Roman" pitchFamily="18" charset="0"/>
              </a:rPr>
              <a:t>At baseline, all women were cognitively intact; there were no significant differences by treatment assignment in age, education, depressed mood, or cognitive function (all P values &gt; 0.10). </a:t>
            </a:r>
          </a:p>
          <a:p>
            <a:endParaRPr lang="en-US" sz="2000" b="1" dirty="0">
              <a:solidFill>
                <a:schemeClr val="accent2"/>
              </a:solidFill>
              <a:latin typeface="Times New Roman" pitchFamily="18" charset="0"/>
            </a:endParaRPr>
          </a:p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The women in the treatment group did consistently better</a:t>
            </a:r>
            <a:r>
              <a:rPr lang="en-US" sz="2000" b="1" dirty="0">
                <a:solidFill>
                  <a:schemeClr val="accent2"/>
                </a:solidFill>
                <a:latin typeface="Times New Roman" pitchFamily="18" charset="0"/>
              </a:rPr>
              <a:t>, both as compared with their own baseline scores and as compared with the placebo group responses at 6 months. </a:t>
            </a:r>
          </a:p>
          <a:p>
            <a:endParaRPr lang="en-US" sz="2000" b="1" dirty="0">
              <a:solidFill>
                <a:schemeClr val="accent2"/>
              </a:solidFill>
              <a:latin typeface="Times New Roman" pitchFamily="18" charset="0"/>
            </a:endParaRPr>
          </a:p>
          <a:p>
            <a:r>
              <a:rPr lang="en-US" sz="2000" b="1" dirty="0">
                <a:solidFill>
                  <a:schemeClr val="accent2"/>
                </a:solidFill>
                <a:latin typeface="Times New Roman" pitchFamily="18" charset="0"/>
              </a:rPr>
              <a:t>Comparisons of </a:t>
            </a:r>
            <a:r>
              <a:rPr lang="en-US" sz="2000" b="1" u="sng" dirty="0">
                <a:solidFill>
                  <a:schemeClr val="accent2"/>
                </a:solidFill>
                <a:latin typeface="Times New Roman" pitchFamily="18" charset="0"/>
              </a:rPr>
              <a:t>percentage change in cognitive function</a:t>
            </a:r>
            <a:r>
              <a:rPr lang="en-US" sz="2000" b="1" dirty="0">
                <a:solidFill>
                  <a:schemeClr val="accent2"/>
                </a:solidFill>
                <a:latin typeface="Times New Roman" pitchFamily="18" charset="0"/>
              </a:rPr>
              <a:t> between baseline and follow-up showed </a:t>
            </a:r>
            <a:r>
              <a:rPr lang="en-US" sz="2000" b="1" u="sng" dirty="0">
                <a:solidFill>
                  <a:srgbClr val="FF0000"/>
                </a:solidFill>
                <a:latin typeface="Times New Roman" pitchFamily="18" charset="0"/>
              </a:rPr>
              <a:t>greater improvement in category fluency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for women on active treatment as compared with the case of those on placebo (P = 0.02) and showed greater improvement on the other tests of verbal memory and Trails B. </a:t>
            </a:r>
          </a:p>
          <a:p>
            <a:endParaRPr lang="en-US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endParaRPr lang="en-US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Soy </a:t>
            </a:r>
            <a:r>
              <a:rPr lang="en-US" sz="3200" b="1" dirty="0" err="1" smtClean="0">
                <a:solidFill>
                  <a:srgbClr val="7030A0"/>
                </a:solidFill>
              </a:rPr>
              <a:t>isoflavones</a:t>
            </a:r>
            <a:r>
              <a:rPr lang="en-US" sz="3200" b="1" dirty="0" smtClean="0">
                <a:solidFill>
                  <a:srgbClr val="7030A0"/>
                </a:solidFill>
              </a:rPr>
              <a:t> ameliorate the adverse effects of chemotherapy in children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800" dirty="0" err="1" smtClean="0">
                <a:hlinkClick r:id="rId2" action="ppaction://hlinkfile"/>
              </a:rPr>
              <a:t>Tacyildiz</a:t>
            </a:r>
            <a:r>
              <a:rPr lang="en-US" sz="1800" dirty="0" smtClean="0">
                <a:hlinkClick r:id="rId2" action="ppaction://hlinkfile"/>
              </a:rPr>
              <a:t> N</a:t>
            </a:r>
            <a:r>
              <a:rPr lang="en-US" sz="1800" dirty="0" smtClean="0"/>
              <a:t>, </a:t>
            </a:r>
            <a:r>
              <a:rPr lang="en-US" sz="1800" dirty="0" err="1" smtClean="0">
                <a:hlinkClick r:id="rId3" action="ppaction://hlinkfile"/>
              </a:rPr>
              <a:t>Ozyoruk</a:t>
            </a:r>
            <a:r>
              <a:rPr lang="en-US" sz="1800" dirty="0" smtClean="0">
                <a:hlinkClick r:id="rId3" action="ppaction://hlinkfile"/>
              </a:rPr>
              <a:t> D</a:t>
            </a:r>
            <a:r>
              <a:rPr lang="en-US" sz="1800" dirty="0" smtClean="0"/>
              <a:t>, </a:t>
            </a:r>
            <a:r>
              <a:rPr lang="en-US" sz="1800" dirty="0" err="1" smtClean="0">
                <a:hlinkClick r:id="rId4" action="ppaction://hlinkfile"/>
              </a:rPr>
              <a:t>Yavuz</a:t>
            </a:r>
            <a:r>
              <a:rPr lang="en-US" sz="1800" dirty="0" smtClean="0">
                <a:hlinkClick r:id="rId4" action="ppaction://hlinkfile"/>
              </a:rPr>
              <a:t> G</a:t>
            </a:r>
            <a:r>
              <a:rPr lang="en-US" sz="1800" dirty="0" smtClean="0"/>
              <a:t>, </a:t>
            </a:r>
            <a:r>
              <a:rPr lang="en-US" sz="1800" dirty="0" err="1" smtClean="0">
                <a:hlinkClick r:id="rId5" action="ppaction://hlinkfile"/>
              </a:rPr>
              <a:t>Unal</a:t>
            </a:r>
            <a:r>
              <a:rPr lang="en-US" sz="1800" dirty="0" smtClean="0">
                <a:hlinkClick r:id="rId5" action="ppaction://hlinkfile"/>
              </a:rPr>
              <a:t> E</a:t>
            </a:r>
            <a:r>
              <a:rPr lang="en-US" sz="1800" dirty="0" smtClean="0"/>
              <a:t>, </a:t>
            </a:r>
            <a:r>
              <a:rPr lang="en-US" sz="1800" dirty="0" err="1" smtClean="0">
                <a:hlinkClick r:id="rId6" action="ppaction://hlinkfile"/>
              </a:rPr>
              <a:t>Dincaslan</a:t>
            </a:r>
            <a:r>
              <a:rPr lang="en-US" sz="1800" dirty="0" smtClean="0">
                <a:hlinkClick r:id="rId6" action="ppaction://hlinkfile"/>
              </a:rPr>
              <a:t> H</a:t>
            </a:r>
            <a:r>
              <a:rPr lang="en-US" sz="1800" dirty="0" smtClean="0"/>
              <a:t>, </a:t>
            </a:r>
            <a:r>
              <a:rPr lang="en-US" sz="1800" dirty="0" err="1" smtClean="0">
                <a:hlinkClick r:id="rId7" action="ppaction://hlinkfile"/>
              </a:rPr>
              <a:t>Dogu</a:t>
            </a:r>
            <a:r>
              <a:rPr lang="en-US" sz="1800" dirty="0" smtClean="0">
                <a:hlinkClick r:id="rId7" action="ppaction://hlinkfile"/>
              </a:rPr>
              <a:t> F</a:t>
            </a:r>
            <a:r>
              <a:rPr lang="en-US" sz="1800" dirty="0" smtClean="0"/>
              <a:t>, </a:t>
            </a:r>
            <a:r>
              <a:rPr lang="en-US" sz="1800" dirty="0" err="1" smtClean="0">
                <a:hlinkClick r:id="rId8" action="ppaction://hlinkfile"/>
              </a:rPr>
              <a:t>Sahin</a:t>
            </a:r>
            <a:r>
              <a:rPr lang="en-US" sz="1800" dirty="0" smtClean="0">
                <a:hlinkClick r:id="rId8" action="ppaction://hlinkfile"/>
              </a:rPr>
              <a:t> K</a:t>
            </a:r>
            <a:r>
              <a:rPr lang="en-US" sz="1800" dirty="0" smtClean="0"/>
              <a:t>, </a:t>
            </a:r>
            <a:r>
              <a:rPr lang="en-US" sz="1800" dirty="0" smtClean="0">
                <a:hlinkClick r:id="rId9" action="ppaction://hlinkfile"/>
              </a:rPr>
              <a:t>Kucuk O</a:t>
            </a:r>
            <a:r>
              <a:rPr lang="en-US" sz="1800" dirty="0" smtClean="0"/>
              <a:t>. </a:t>
            </a:r>
            <a:r>
              <a:rPr lang="en-US" sz="1800" dirty="0" err="1" smtClean="0"/>
              <a:t>Nutr</a:t>
            </a:r>
            <a:r>
              <a:rPr lang="en-US" sz="1800" dirty="0" smtClean="0"/>
              <a:t> Cancer. 2010;62(7):1001-5. </a:t>
            </a:r>
          </a:p>
          <a:p>
            <a:pPr>
              <a:buNone/>
            </a:pPr>
            <a:endParaRPr lang="en-US" sz="1800" b="1" dirty="0" smtClean="0"/>
          </a:p>
          <a:p>
            <a:r>
              <a:rPr lang="en-US" sz="1800" dirty="0" smtClean="0"/>
              <a:t>9 cycles of chemotherapy were administered without </a:t>
            </a:r>
            <a:r>
              <a:rPr lang="en-US" sz="1800" dirty="0" err="1" smtClean="0"/>
              <a:t>genistein</a:t>
            </a:r>
            <a:r>
              <a:rPr lang="en-US" sz="1800" dirty="0" smtClean="0"/>
              <a:t>, and 57 cycles with </a:t>
            </a:r>
            <a:r>
              <a:rPr lang="en-US" sz="1800" dirty="0" err="1" smtClean="0"/>
              <a:t>genistein</a:t>
            </a:r>
            <a:r>
              <a:rPr lang="en-US" sz="1800" dirty="0" smtClean="0"/>
              <a:t> (8 mg/day). </a:t>
            </a:r>
          </a:p>
          <a:p>
            <a:r>
              <a:rPr lang="en-US" sz="1800" dirty="0" smtClean="0"/>
              <a:t>Patients had </a:t>
            </a:r>
            <a:r>
              <a:rPr lang="en-US" sz="1800" dirty="0" smtClean="0">
                <a:solidFill>
                  <a:srgbClr val="7030A0"/>
                </a:solidFill>
              </a:rPr>
              <a:t>less </a:t>
            </a:r>
            <a:r>
              <a:rPr lang="en-US" sz="1800" dirty="0" err="1" smtClean="0">
                <a:solidFill>
                  <a:srgbClr val="7030A0"/>
                </a:solidFill>
              </a:rPr>
              <a:t>myelosuppression</a:t>
            </a:r>
            <a:r>
              <a:rPr lang="en-US" sz="1800" dirty="0" smtClean="0">
                <a:solidFill>
                  <a:srgbClr val="7030A0"/>
                </a:solidFill>
              </a:rPr>
              <a:t>, </a:t>
            </a:r>
            <a:r>
              <a:rPr lang="en-US" sz="1800" dirty="0" err="1" smtClean="0">
                <a:solidFill>
                  <a:srgbClr val="7030A0"/>
                </a:solidFill>
              </a:rPr>
              <a:t>mucositis</a:t>
            </a:r>
            <a:r>
              <a:rPr lang="en-US" sz="1800" dirty="0" smtClean="0">
                <a:solidFill>
                  <a:srgbClr val="7030A0"/>
                </a:solidFill>
              </a:rPr>
              <a:t>, and infection </a:t>
            </a:r>
            <a:r>
              <a:rPr lang="en-US" sz="1800" dirty="0" smtClean="0"/>
              <a:t>when they received their chemotherapy </a:t>
            </a:r>
            <a:r>
              <a:rPr lang="en-US" sz="1800" dirty="0" smtClean="0">
                <a:solidFill>
                  <a:srgbClr val="7030A0"/>
                </a:solidFill>
              </a:rPr>
              <a:t>with </a:t>
            </a:r>
            <a:r>
              <a:rPr lang="en-US" sz="1800" dirty="0" err="1" smtClean="0">
                <a:solidFill>
                  <a:srgbClr val="7030A0"/>
                </a:solidFill>
              </a:rPr>
              <a:t>genistein</a:t>
            </a:r>
            <a:r>
              <a:rPr lang="en-US" sz="1800" dirty="0" smtClean="0"/>
              <a:t>. </a:t>
            </a:r>
          </a:p>
          <a:p>
            <a:r>
              <a:rPr lang="en-US" sz="1800" dirty="0" smtClean="0"/>
              <a:t>During supplementation, serum </a:t>
            </a:r>
            <a:r>
              <a:rPr lang="en-US" sz="1800" dirty="0" err="1" smtClean="0"/>
              <a:t>genistein</a:t>
            </a:r>
            <a:r>
              <a:rPr lang="en-US" sz="1800" dirty="0" smtClean="0"/>
              <a:t> levels were 2-6 times higher compared to </a:t>
            </a:r>
            <a:r>
              <a:rPr lang="en-US" sz="1800" dirty="0" err="1" smtClean="0"/>
              <a:t>presupplementation</a:t>
            </a:r>
            <a:r>
              <a:rPr lang="en-US" sz="1800" dirty="0" smtClean="0"/>
              <a:t> levels. </a:t>
            </a:r>
          </a:p>
          <a:p>
            <a:r>
              <a:rPr lang="en-US" sz="1800" dirty="0" smtClean="0"/>
              <a:t>Patients who received abdominal radiation reported </a:t>
            </a:r>
            <a:r>
              <a:rPr lang="en-US" sz="1800" dirty="0" smtClean="0">
                <a:solidFill>
                  <a:srgbClr val="7030A0"/>
                </a:solidFill>
              </a:rPr>
              <a:t>less pain and diarrhea </a:t>
            </a:r>
            <a:r>
              <a:rPr lang="en-US" sz="1800" dirty="0" smtClean="0"/>
              <a:t>when they took the </a:t>
            </a:r>
            <a:r>
              <a:rPr lang="en-US" sz="1800" dirty="0" err="1" smtClean="0"/>
              <a:t>genistein</a:t>
            </a:r>
            <a:r>
              <a:rPr lang="en-US" sz="1800" dirty="0" smtClean="0"/>
              <a:t> supplement.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ea typeface="ＭＳ Ｐゴシック" pitchFamily="34" charset="-128"/>
              </a:rPr>
              <a:t>Summary</a:t>
            </a:r>
          </a:p>
        </p:txBody>
      </p:sp>
      <p:sp>
        <p:nvSpPr>
          <p:cNvPr id="1300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70C0"/>
                </a:solidFill>
                <a:ea typeface="ＭＳ Ｐゴシック" pitchFamily="34" charset="-128"/>
              </a:rPr>
              <a:t>Genistein</a:t>
            </a:r>
            <a:endParaRPr lang="en-US" dirty="0" smtClean="0">
              <a:solidFill>
                <a:srgbClr val="0070C0"/>
              </a:solidFill>
              <a:ea typeface="ＭＳ Ｐゴシック" pitchFamily="34" charset="-128"/>
            </a:endParaRP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Antioxidant (prevents DNA damage)</a:t>
            </a: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Anti-inflammatory (IL-1, IL-6 inhibition)</a:t>
            </a: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DNA </a:t>
            </a:r>
            <a:r>
              <a:rPr lang="en-US" sz="2400" dirty="0" err="1" smtClean="0">
                <a:ea typeface="ＭＳ Ｐゴシック" pitchFamily="34" charset="-128"/>
              </a:rPr>
              <a:t>demethylation</a:t>
            </a:r>
            <a:endParaRPr lang="en-US" sz="2400" dirty="0" smtClean="0">
              <a:ea typeface="ＭＳ Ｐゴシック" pitchFamily="34" charset="-128"/>
            </a:endParaRPr>
          </a:p>
          <a:p>
            <a:pPr lvl="1"/>
            <a:r>
              <a:rPr lang="en-US" sz="2400" dirty="0" err="1" smtClean="0">
                <a:ea typeface="ＭＳ Ｐゴシック" pitchFamily="34" charset="-128"/>
              </a:rPr>
              <a:t>Histone</a:t>
            </a:r>
            <a:r>
              <a:rPr lang="en-US" sz="2400" dirty="0" smtClean="0">
                <a:ea typeface="ＭＳ Ｐゴシック" pitchFamily="34" charset="-128"/>
              </a:rPr>
              <a:t> </a:t>
            </a:r>
            <a:r>
              <a:rPr lang="en-US" sz="2400" dirty="0" err="1" smtClean="0">
                <a:ea typeface="ＭＳ Ｐゴシック" pitchFamily="34" charset="-128"/>
              </a:rPr>
              <a:t>acetylation</a:t>
            </a:r>
            <a:endParaRPr lang="en-US" sz="2400" dirty="0" smtClean="0">
              <a:ea typeface="ＭＳ Ｐゴシック" pitchFamily="34" charset="-128"/>
            </a:endParaRPr>
          </a:p>
          <a:p>
            <a:pPr lvl="1"/>
            <a:r>
              <a:rPr lang="en-US" sz="2400" dirty="0" err="1" smtClean="0">
                <a:ea typeface="ＭＳ Ｐゴシック" pitchFamily="34" charset="-128"/>
              </a:rPr>
              <a:t>NFkB</a:t>
            </a:r>
            <a:r>
              <a:rPr lang="en-US" sz="2400" dirty="0" smtClean="0">
                <a:ea typeface="ＭＳ Ｐゴシック" pitchFamily="34" charset="-128"/>
              </a:rPr>
              <a:t>, RANKL, VEGF, MMP, EMT inhibition</a:t>
            </a:r>
          </a:p>
          <a:p>
            <a:pPr lvl="1"/>
            <a:r>
              <a:rPr lang="en-US" sz="2400" dirty="0" smtClean="0">
                <a:solidFill>
                  <a:srgbClr val="7030A0"/>
                </a:solidFill>
                <a:ea typeface="ＭＳ Ｐゴシック" pitchFamily="34" charset="-128"/>
              </a:rPr>
              <a:t>Enhances chemo/RT</a:t>
            </a:r>
          </a:p>
          <a:p>
            <a:pPr lvl="1"/>
            <a:r>
              <a:rPr lang="en-US" sz="2400" dirty="0" smtClean="0">
                <a:solidFill>
                  <a:srgbClr val="7030A0"/>
                </a:solidFill>
                <a:ea typeface="ＭＳ Ｐゴシック" pitchFamily="34" charset="-128"/>
              </a:rPr>
              <a:t>Reduces toxicities of chemo/RT</a:t>
            </a:r>
          </a:p>
          <a:p>
            <a:pPr lvl="1"/>
            <a:r>
              <a:rPr lang="en-US" sz="2400" dirty="0" smtClean="0">
                <a:solidFill>
                  <a:srgbClr val="7030A0"/>
                </a:solidFill>
                <a:ea typeface="ＭＳ Ｐゴシック" pitchFamily="34" charset="-128"/>
              </a:rPr>
              <a:t>Potentiates immune function (anti-viral, anti-bacterial)</a:t>
            </a:r>
          </a:p>
          <a:p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>
                <a:solidFill>
                  <a:srgbClr val="7030A0"/>
                </a:solidFill>
              </a:rPr>
              <a:t>Genistein</a:t>
            </a:r>
            <a:r>
              <a:rPr lang="en-US" sz="3200" dirty="0" smtClean="0">
                <a:solidFill>
                  <a:srgbClr val="7030A0"/>
                </a:solidFill>
              </a:rPr>
              <a:t> in survivorship research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534400" cy="4525963"/>
          </a:xfrm>
        </p:spPr>
        <p:txBody>
          <a:bodyPr/>
          <a:lstStyle/>
          <a:p>
            <a:pPr lvl="2"/>
            <a:r>
              <a:rPr lang="en-US" u="sng" dirty="0" smtClean="0"/>
              <a:t>Opportunities for </a:t>
            </a:r>
            <a:r>
              <a:rPr lang="en-US" i="1" u="sng" dirty="0" smtClean="0">
                <a:solidFill>
                  <a:srgbClr val="7030A0"/>
                </a:solidFill>
              </a:rPr>
              <a:t>prevention </a:t>
            </a:r>
            <a:r>
              <a:rPr lang="en-US" i="1" dirty="0" smtClean="0">
                <a:solidFill>
                  <a:srgbClr val="7030A0"/>
                </a:solidFill>
              </a:rPr>
              <a:t>of short term and long term adverse effects </a:t>
            </a:r>
            <a:r>
              <a:rPr lang="en-US" dirty="0" smtClean="0"/>
              <a:t>of radiation and chemotherapy:</a:t>
            </a:r>
          </a:p>
          <a:p>
            <a:pPr lvl="4"/>
            <a:r>
              <a:rPr lang="en-US" dirty="0" smtClean="0">
                <a:solidFill>
                  <a:srgbClr val="7030A0"/>
                </a:solidFill>
              </a:rPr>
              <a:t>Second primary tumors</a:t>
            </a:r>
          </a:p>
          <a:p>
            <a:pPr lvl="4"/>
            <a:r>
              <a:rPr lang="en-US" dirty="0" smtClean="0">
                <a:solidFill>
                  <a:srgbClr val="7030A0"/>
                </a:solidFill>
              </a:rPr>
              <a:t>Cognitive decline</a:t>
            </a:r>
          </a:p>
          <a:p>
            <a:pPr lvl="4"/>
            <a:r>
              <a:rPr lang="en-US" dirty="0" smtClean="0">
                <a:solidFill>
                  <a:srgbClr val="7030A0"/>
                </a:solidFill>
              </a:rPr>
              <a:t>Cardiac toxicity</a:t>
            </a:r>
          </a:p>
          <a:p>
            <a:pPr lvl="4"/>
            <a:r>
              <a:rPr lang="en-US" dirty="0" err="1" smtClean="0">
                <a:solidFill>
                  <a:srgbClr val="7030A0"/>
                </a:solidFill>
              </a:rPr>
              <a:t>Myelosuppression</a:t>
            </a:r>
            <a:endParaRPr lang="en-US" dirty="0" smtClean="0">
              <a:solidFill>
                <a:srgbClr val="7030A0"/>
              </a:solidFill>
            </a:endParaRPr>
          </a:p>
          <a:p>
            <a:pPr lvl="4"/>
            <a:r>
              <a:rPr lang="en-US" dirty="0" smtClean="0">
                <a:solidFill>
                  <a:srgbClr val="7030A0"/>
                </a:solidFill>
              </a:rPr>
              <a:t>Pulmonary toxicity</a:t>
            </a:r>
          </a:p>
          <a:p>
            <a:pPr lvl="4"/>
            <a:r>
              <a:rPr lang="en-US" dirty="0" smtClean="0">
                <a:solidFill>
                  <a:srgbClr val="7030A0"/>
                </a:solidFill>
              </a:rPr>
              <a:t>Neurotoxicity (CNS and peripheral neuropathy)</a:t>
            </a:r>
          </a:p>
          <a:p>
            <a:pPr lvl="4"/>
            <a:r>
              <a:rPr lang="en-US" dirty="0" err="1" smtClean="0">
                <a:solidFill>
                  <a:srgbClr val="7030A0"/>
                </a:solidFill>
              </a:rPr>
              <a:t>Nephrotoxicity</a:t>
            </a:r>
            <a:endParaRPr lang="en-US" dirty="0" smtClean="0">
              <a:solidFill>
                <a:srgbClr val="7030A0"/>
              </a:solidFill>
            </a:endParaRPr>
          </a:p>
          <a:p>
            <a:pPr lvl="4"/>
            <a:r>
              <a:rPr lang="en-US" dirty="0" err="1" smtClean="0">
                <a:solidFill>
                  <a:srgbClr val="7030A0"/>
                </a:solidFill>
              </a:rPr>
              <a:t>Hepatotoxicity</a:t>
            </a:r>
            <a:endParaRPr lang="en-US" dirty="0" smtClean="0">
              <a:solidFill>
                <a:srgbClr val="7030A0"/>
              </a:solidFill>
            </a:endParaRPr>
          </a:p>
          <a:p>
            <a:pPr lvl="2"/>
            <a:r>
              <a:rPr lang="en-US" u="sng" dirty="0" smtClean="0"/>
              <a:t>Improved efficacy</a:t>
            </a:r>
            <a:r>
              <a:rPr lang="en-US" dirty="0" smtClean="0"/>
              <a:t> of chemo/RT and targeted therapy</a:t>
            </a:r>
          </a:p>
          <a:p>
            <a:pPr lvl="2"/>
            <a:r>
              <a:rPr lang="en-US" dirty="0" err="1" smtClean="0"/>
              <a:t>Genistein</a:t>
            </a:r>
            <a:r>
              <a:rPr lang="en-US" dirty="0" smtClean="0"/>
              <a:t> is a </a:t>
            </a:r>
            <a:r>
              <a:rPr lang="en-US" u="sng" dirty="0" smtClean="0"/>
              <a:t>safe</a:t>
            </a:r>
            <a:r>
              <a:rPr lang="en-US" dirty="0" smtClean="0"/>
              <a:t>, </a:t>
            </a:r>
            <a:r>
              <a:rPr lang="en-US" u="sng" dirty="0" smtClean="0"/>
              <a:t>orally </a:t>
            </a:r>
            <a:r>
              <a:rPr lang="en-US" u="sng" dirty="0" err="1" smtClean="0"/>
              <a:t>bioavailable</a:t>
            </a:r>
            <a:r>
              <a:rPr lang="en-US" dirty="0" smtClean="0"/>
              <a:t> compound which has been </a:t>
            </a:r>
            <a:r>
              <a:rPr lang="en-US" u="sng" dirty="0" smtClean="0"/>
              <a:t>well tolerated</a:t>
            </a:r>
            <a:r>
              <a:rPr lang="en-US" dirty="0" smtClean="0"/>
              <a:t> in clinical trials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514600"/>
            <a:ext cx="7848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SOCIETY FOR INTEGRATIVE ONCOLOGY (SIO) IS A NON-PROFIT, MULTI-DISCIPLINARY ORGANIZATION </a:t>
            </a:r>
            <a:r>
              <a:rPr lang="en-US" b="1" dirty="0"/>
              <a:t>DEDICATED TO ADVANCING EVIDENCE-BASED, COMPREHENSIVE, INTEGRATIVE HEALTHCARE </a:t>
            </a:r>
            <a:r>
              <a:rPr lang="en-US" dirty="0"/>
              <a:t>TO IMPROVE THE LIVES OF PEOPLE AFFECTED BY CANCER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SIO members share the common </a:t>
            </a:r>
            <a:r>
              <a:rPr lang="en-US" b="1" dirty="0"/>
              <a:t>goals</a:t>
            </a:r>
            <a:r>
              <a:rPr lang="en-US" dirty="0"/>
              <a:t> of excellent </a:t>
            </a:r>
            <a:r>
              <a:rPr lang="en-US" b="1" dirty="0"/>
              <a:t>comprehensive</a:t>
            </a:r>
            <a:r>
              <a:rPr lang="en-US" dirty="0"/>
              <a:t> patient care, </a:t>
            </a:r>
            <a:r>
              <a:rPr lang="en-US" b="1" dirty="0">
                <a:solidFill>
                  <a:srgbClr val="006600"/>
                </a:solidFill>
              </a:rPr>
              <a:t>enhancement </a:t>
            </a:r>
            <a:r>
              <a:rPr lang="en-US" b="1" dirty="0"/>
              <a:t>of anti-cancer therapy</a:t>
            </a:r>
            <a:r>
              <a:rPr lang="en-US" dirty="0"/>
              <a:t>, </a:t>
            </a:r>
            <a:r>
              <a:rPr lang="en-US" b="1" dirty="0">
                <a:solidFill>
                  <a:srgbClr val="006600"/>
                </a:solidFill>
              </a:rPr>
              <a:t>supportive</a:t>
            </a:r>
            <a:r>
              <a:rPr lang="en-US" dirty="0"/>
              <a:t> care and </a:t>
            </a:r>
            <a:r>
              <a:rPr lang="en-US" b="1" dirty="0">
                <a:solidFill>
                  <a:srgbClr val="006600"/>
                </a:solidFill>
              </a:rPr>
              <a:t>prevention</a:t>
            </a:r>
            <a:r>
              <a:rPr lang="en-US" b="1" dirty="0"/>
              <a:t> </a:t>
            </a:r>
            <a:r>
              <a:rPr lang="en-US" dirty="0"/>
              <a:t>of cancer.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Members </a:t>
            </a:r>
            <a:r>
              <a:rPr lang="en-US" dirty="0"/>
              <a:t>are part of a unique multidisciplinary community of </a:t>
            </a:r>
            <a:r>
              <a:rPr lang="en-US" i="1" dirty="0"/>
              <a:t>oncologists</a:t>
            </a:r>
            <a:r>
              <a:rPr lang="en-US" dirty="0"/>
              <a:t>, </a:t>
            </a:r>
            <a:r>
              <a:rPr lang="en-US" i="1" dirty="0"/>
              <a:t>nurses, psychologists, social workers, nutritionists, complementary therapy practitioners, naturopathic doctors, herbalists, acupuncturists, massage therapists, other health care practitioners, </a:t>
            </a:r>
            <a:r>
              <a:rPr lang="en-US" i="1" dirty="0" smtClean="0"/>
              <a:t>and patient </a:t>
            </a:r>
            <a:r>
              <a:rPr lang="en-US" i="1" dirty="0"/>
              <a:t>advocates</a:t>
            </a:r>
            <a:r>
              <a:rPr lang="en-US" dirty="0"/>
              <a:t>.</a:t>
            </a:r>
          </a:p>
        </p:txBody>
      </p:sp>
      <p:pic>
        <p:nvPicPr>
          <p:cNvPr id="2457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381000"/>
            <a:ext cx="7620000" cy="1676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44101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868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914400"/>
            <a:ext cx="2057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SIO </a:t>
            </a:r>
            <a:r>
              <a:rPr lang="en-US" b="1" dirty="0" smtClean="0"/>
              <a:t>2015 </a:t>
            </a:r>
          </a:p>
          <a:p>
            <a:r>
              <a:rPr lang="en-US" b="1" dirty="0" smtClean="0"/>
              <a:t>12</a:t>
            </a:r>
            <a:r>
              <a:rPr lang="en-US" b="1" baseline="30000" dirty="0" smtClean="0"/>
              <a:t>th</a:t>
            </a:r>
            <a:r>
              <a:rPr lang="en-US" b="1" dirty="0" smtClean="0"/>
              <a:t> International </a:t>
            </a:r>
          </a:p>
          <a:p>
            <a:r>
              <a:rPr lang="en-US" b="1" dirty="0" smtClean="0"/>
              <a:t>Conference </a:t>
            </a:r>
          </a:p>
          <a:p>
            <a:r>
              <a:rPr lang="en-US" b="1" dirty="0" smtClean="0"/>
              <a:t>of </a:t>
            </a:r>
            <a:r>
              <a:rPr lang="en-US" b="1" dirty="0"/>
              <a:t>the Society for </a:t>
            </a:r>
            <a:endParaRPr lang="en-US" b="1" dirty="0" smtClean="0"/>
          </a:p>
          <a:p>
            <a:r>
              <a:rPr lang="en-US" b="1" dirty="0" smtClean="0"/>
              <a:t>Integrative </a:t>
            </a:r>
          </a:p>
          <a:p>
            <a:r>
              <a:rPr lang="en-US" b="1" dirty="0" smtClean="0"/>
              <a:t>Oncology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14-16 </a:t>
            </a:r>
            <a:r>
              <a:rPr lang="en-US" dirty="0"/>
              <a:t>November, </a:t>
            </a:r>
            <a:endParaRPr lang="en-US" dirty="0" smtClean="0"/>
          </a:p>
          <a:p>
            <a:r>
              <a:rPr lang="en-US" dirty="0" smtClean="0"/>
              <a:t>2015.</a:t>
            </a:r>
          </a:p>
          <a:p>
            <a:endParaRPr lang="en-US" dirty="0"/>
          </a:p>
          <a:p>
            <a:r>
              <a:rPr lang="en-US" dirty="0" smtClean="0"/>
              <a:t>Joseph </a:t>
            </a:r>
            <a:r>
              <a:rPr lang="en-US" dirty="0"/>
              <a:t>B. Martin </a:t>
            </a:r>
            <a:endParaRPr lang="en-US" dirty="0" smtClean="0"/>
          </a:p>
          <a:p>
            <a:r>
              <a:rPr lang="en-US" dirty="0" smtClean="0"/>
              <a:t>Conference </a:t>
            </a:r>
            <a:r>
              <a:rPr lang="en-US" dirty="0"/>
              <a:t>Center </a:t>
            </a:r>
            <a:endParaRPr lang="en-US" dirty="0" smtClean="0"/>
          </a:p>
          <a:p>
            <a:r>
              <a:rPr lang="en-US" dirty="0" smtClean="0"/>
              <a:t>at </a:t>
            </a:r>
            <a:r>
              <a:rPr lang="en-US" dirty="0"/>
              <a:t>Harvard Medical </a:t>
            </a:r>
            <a:r>
              <a:rPr lang="en-US" dirty="0" smtClean="0"/>
              <a:t>School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5398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0400"/>
            <a:ext cx="9144000" cy="55341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24200" y="152400"/>
            <a:ext cx="3143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SIO BOARD OF TRUSTEES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049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5" descr="Soy_Saponi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0" y="171450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3505200" y="5459413"/>
            <a:ext cx="2676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okucuk@emory.edu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2209800" y="849313"/>
            <a:ext cx="47783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alibri" pitchFamily="34" charset="0"/>
              </a:rPr>
              <a:t>Let food be your medicine</a:t>
            </a:r>
            <a:r>
              <a:rPr lang="en-US" sz="2400" b="1" dirty="0">
                <a:latin typeface="Calibri" pitchFamily="34" charset="0"/>
              </a:rPr>
              <a:t>.</a:t>
            </a:r>
          </a:p>
          <a:p>
            <a:pPr algn="ctr"/>
            <a:r>
              <a:rPr lang="en-US" sz="2400" b="1" dirty="0">
                <a:latin typeface="Calibri" pitchFamily="34" charset="0"/>
              </a:rPr>
              <a:t>Hippocrates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5634</TotalTime>
  <Words>4040</Words>
  <Application>Microsoft Macintosh PowerPoint</Application>
  <PresentationFormat>On-screen Show (4:3)</PresentationFormat>
  <Paragraphs>437</Paragraphs>
  <Slides>62</Slides>
  <Notes>32</Notes>
  <HiddenSlides>0</HiddenSlides>
  <MMClips>0</MMClips>
  <ScaleCrop>false</ScaleCrop>
  <HeadingPairs>
    <vt:vector size="8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Office Theme</vt:lpstr>
      <vt:lpstr>???</vt:lpstr>
      <vt:lpstr>Slide</vt:lpstr>
      <vt:lpstr>Chart</vt:lpstr>
      <vt:lpstr>Prism Project</vt:lpstr>
      <vt:lpstr>Mtb Graph</vt:lpstr>
      <vt:lpstr>PowerPoint Presentation</vt:lpstr>
      <vt:lpstr>Acknowledgements</vt:lpstr>
      <vt:lpstr>PowerPoint Presentation</vt:lpstr>
      <vt:lpstr>PowerPoint Presentation</vt:lpstr>
      <vt:lpstr>Soy isoflavones and cancer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Genistein and Cancer</vt:lpstr>
      <vt:lpstr>Genistein</vt:lpstr>
      <vt:lpstr>Genistein and PC3 Proliferation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Dietary Genistein and Experimental PC3 Bone Metastasis (Neoplasia 6:354-63, 2004)</vt:lpstr>
      <vt:lpstr>PowerPoint Presentation</vt:lpstr>
      <vt:lpstr>PowerPoint Presentation</vt:lpstr>
      <vt:lpstr>PowerPoint Presentation</vt:lpstr>
      <vt:lpstr>PowerPoint Presentation</vt:lpstr>
      <vt:lpstr>Effect of Dietary Genistein on MMP Gene Expression in Experimental Metastasis</vt:lpstr>
      <vt:lpstr>Cluster Analysis According to Biological Function </vt:lpstr>
      <vt:lpstr>PowerPoint Presentation</vt:lpstr>
      <vt:lpstr>PowerPoint Presentation</vt:lpstr>
      <vt:lpstr>PowerPoint Presentation</vt:lpstr>
      <vt:lpstr>Genistein-Radiation Pilot Study</vt:lpstr>
      <vt:lpstr>Study Patients</vt:lpstr>
      <vt:lpstr>Genitourinary (GU) Toxicity</vt:lpstr>
      <vt:lpstr>Erectile Function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Genistein Upregulates Genes Involved in Cell Cycle Responses to DNA Damage</vt:lpstr>
      <vt:lpstr>Genistein Downregulates Genes Involved in the TNF-NFKB Pathway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Genistein/Vorinostat Upregulates Genes Involved in Cell Cycle Responses to DNA Damage</vt:lpstr>
      <vt:lpstr>AMPK and PPAR  agonists are exercise mimetics</vt:lpstr>
      <vt:lpstr>Genistein improves cardiovascular risk factors</vt:lpstr>
      <vt:lpstr>Genistein, insulin sensitivity and memory</vt:lpstr>
      <vt:lpstr>PowerPoint Presentation</vt:lpstr>
      <vt:lpstr>Soy isoflavones, but not Premarin, attenuated AD-relevant  protein phosphorylation in primate brain.</vt:lpstr>
      <vt:lpstr>Relationship between neuroprotective actions by soy versus estrogen</vt:lpstr>
      <vt:lpstr>Principal Component Analysis indicates that soy+, soy- and casein-based diets, had non-overlapping global effects on brain proteins</vt:lpstr>
      <vt:lpstr>PowerPoint Presentation</vt:lpstr>
      <vt:lpstr>PowerPoint Presentation</vt:lpstr>
      <vt:lpstr>Soy isoflavones ameliorate the adverse effects of chemotherapy in children</vt:lpstr>
      <vt:lpstr>Summary</vt:lpstr>
      <vt:lpstr>Genistein in survivorship research</vt:lpstr>
      <vt:lpstr>PowerPoint Presentation</vt:lpstr>
      <vt:lpstr>PowerPoint Presentation</vt:lpstr>
      <vt:lpstr>PowerPoint Presentation</vt:lpstr>
      <vt:lpstr>PowerPoint Presentation</vt:lpstr>
    </vt:vector>
  </TitlesOfParts>
  <Company>Emory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Osteoporosis in cancer patients</dc:title>
  <dc:creator>n324374</dc:creator>
  <cp:lastModifiedBy>Omer Kucuk</cp:lastModifiedBy>
  <cp:revision>411</cp:revision>
  <dcterms:created xsi:type="dcterms:W3CDTF">2010-10-11T16:55:06Z</dcterms:created>
  <dcterms:modified xsi:type="dcterms:W3CDTF">2015-06-23T22:57:47Z</dcterms:modified>
</cp:coreProperties>
</file>