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9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0" r:id="rId26"/>
    <p:sldId id="281" r:id="rId27"/>
    <p:sldId id="283" r:id="rId28"/>
    <p:sldId id="285" r:id="rId29"/>
    <p:sldId id="284" r:id="rId30"/>
    <p:sldId id="286" r:id="rId31"/>
    <p:sldId id="288" r:id="rId32"/>
    <p:sldId id="289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9"/>
    <a:srgbClr val="FFFFCC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>
      <p:cViewPr>
        <p:scale>
          <a:sx n="70" d="100"/>
          <a:sy n="70" d="100"/>
        </p:scale>
        <p:origin x="-2208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59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40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67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92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09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6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7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32FD-D9EE-40ED-ABC6-D19BB39A1CF1}" type="datetimeFigureOut">
              <a:rPr lang="en-US" smtClean="0"/>
              <a:t>2/15/16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B3280-7EA2-4F96-859B-E718AD24CC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36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E432FD-D9EE-40ED-ABC6-D19BB39A1CF1}" type="datetimeFigureOut">
              <a:rPr lang="en-US" smtClean="0"/>
              <a:pPr/>
              <a:t>2/15/16 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0EB3280-7EA2-4F96-859B-E718AD24CC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8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b="1" kern="1200" spc="6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FF00"/>
        </a:buClr>
        <a:buFont typeface="Arial" panose="020B0604020202020204" pitchFamily="34" charset="0"/>
        <a:buChar char="•"/>
        <a:defRPr sz="3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FF00"/>
        </a:buClr>
        <a:buFont typeface="Arial" panose="020B0604020202020204" pitchFamily="34" charset="0"/>
        <a:buChar char="•"/>
        <a:defRPr sz="3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FF00"/>
        </a:buClr>
        <a:buFont typeface="Arial" panose="020B0604020202020204" pitchFamily="34" charset="0"/>
        <a:buChar char="•"/>
        <a:defRPr sz="3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FF00"/>
        </a:buClr>
        <a:buFont typeface="Arial" panose="020B0604020202020204" pitchFamily="34" charset="0"/>
        <a:buChar char="•"/>
        <a:defRPr sz="3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FF00"/>
        </a:buClr>
        <a:buFont typeface="Arial" panose="020B0604020202020204" pitchFamily="34" charset="0"/>
        <a:buChar char="•"/>
        <a:defRPr sz="3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2209800"/>
          </a:xfrm>
        </p:spPr>
        <p:txBody>
          <a:bodyPr>
            <a:normAutofit/>
          </a:bodyPr>
          <a:lstStyle/>
          <a:p>
            <a:r>
              <a:rPr lang="en-US" sz="6600" spc="0" dirty="0" smtClean="0">
                <a:solidFill>
                  <a:srgbClr val="FFFF69"/>
                </a:solidFill>
                <a:latin typeface="Arial Narrow" panose="020B0606020202030204" pitchFamily="34" charset="0"/>
              </a:rPr>
              <a:t>CASE PRESENTATION</a:t>
            </a:r>
            <a:r>
              <a:rPr lang="en-US" sz="6600" dirty="0" smtClean="0">
                <a:solidFill>
                  <a:srgbClr val="FFFF69"/>
                </a:solidFill>
                <a:latin typeface="Arial Narrow" panose="020B0606020202030204" pitchFamily="34" charset="0"/>
              </a:rPr>
              <a:t> </a:t>
            </a:r>
            <a:r>
              <a:rPr lang="en-US" sz="36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Conference - Dubai 2016</a:t>
            </a:r>
            <a:endParaRPr lang="en-US" sz="36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4648200"/>
            <a:ext cx="8839200" cy="2209800"/>
          </a:xfrm>
        </p:spPr>
        <p:txBody>
          <a:bodyPr>
            <a:normAutofit/>
          </a:bodyPr>
          <a:lstStyle/>
          <a:p>
            <a:r>
              <a:rPr lang="en-US" sz="2800" spc="300" dirty="0" smtClean="0">
                <a:solidFill>
                  <a:srgbClr val="FFFF69"/>
                </a:solidFill>
              </a:rPr>
              <a:t>DR. OMER BASHIR ABDELBASIT</a:t>
            </a:r>
          </a:p>
          <a:p>
            <a:r>
              <a:rPr lang="en-US" sz="2400" spc="300" dirty="0" smtClean="0"/>
              <a:t>Consultant Neonatologist</a:t>
            </a:r>
          </a:p>
          <a:p>
            <a:r>
              <a:rPr lang="en-US" sz="2400" spc="300" dirty="0" smtClean="0"/>
              <a:t>Security Forces Hospital</a:t>
            </a:r>
          </a:p>
          <a:p>
            <a:r>
              <a:rPr lang="en-US" sz="2400" spc="300" dirty="0" smtClean="0"/>
              <a:t>Riyadh - KSA</a:t>
            </a:r>
            <a:endParaRPr lang="en-US" sz="2400" spc="300" dirty="0"/>
          </a:p>
        </p:txBody>
      </p:sp>
    </p:spTree>
    <p:extLst>
      <p:ext uri="{BB962C8B-B14F-4D97-AF65-F5344CB8AC3E}">
        <p14:creationId xmlns:p14="http://schemas.microsoft.com/office/powerpoint/2010/main" val="13917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371600"/>
            <a:ext cx="7848600" cy="3382962"/>
          </a:xfrm>
        </p:spPr>
        <p:txBody>
          <a:bodyPr/>
          <a:lstStyle/>
          <a:p>
            <a:pPr algn="l"/>
            <a:r>
              <a:rPr lang="en-US" spc="0" dirty="0" smtClean="0">
                <a:solidFill>
                  <a:srgbClr val="FFFF69"/>
                </a:solidFill>
              </a:rPr>
              <a:t>A Case of a Reversible Cardiomyopathy &amp;  Left Ventricle </a:t>
            </a:r>
            <a:endParaRPr lang="en-US" spc="0" dirty="0">
              <a:solidFill>
                <a:srgbClr val="FFFF6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00600"/>
            <a:ext cx="8229600" cy="762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spc="600" dirty="0" smtClean="0"/>
              <a:t>NONCOMPACTION</a:t>
            </a:r>
            <a:endParaRPr lang="en-US" b="1" spc="600" dirty="0"/>
          </a:p>
        </p:txBody>
      </p:sp>
    </p:spTree>
    <p:extLst>
      <p:ext uri="{BB962C8B-B14F-4D97-AF65-F5344CB8AC3E}">
        <p14:creationId xmlns:p14="http://schemas.microsoft.com/office/powerpoint/2010/main" val="18935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/>
          <a:lstStyle/>
          <a:p>
            <a:r>
              <a:rPr lang="en-US" spc="2000" dirty="0" smtClean="0"/>
              <a:t>History</a:t>
            </a:r>
            <a:endParaRPr lang="en-US" spc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8229600" cy="4191000"/>
          </a:xfrm>
        </p:spPr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en-US" b="1" spc="600" dirty="0" smtClean="0">
                <a:solidFill>
                  <a:srgbClr val="FFFFCC"/>
                </a:solidFill>
              </a:rPr>
              <a:t>Pregnancy: Uneventful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Antenatal U/S  No fetal abnormality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Antenatal serolgy for infectious disease </a:t>
            </a:r>
          </a:p>
          <a:p>
            <a:pPr lvl="4">
              <a:spcBef>
                <a:spcPts val="1800"/>
              </a:spcBef>
            </a:pPr>
            <a:r>
              <a:rPr lang="en-US" sz="3200" dirty="0" smtClean="0"/>
              <a:t>Non significant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HVS for GBS  Negative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2193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/>
          <a:lstStyle/>
          <a:p>
            <a:r>
              <a:rPr lang="en-US" spc="2000" dirty="0" smtClean="0"/>
              <a:t>History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106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spc="600" dirty="0" smtClean="0">
                <a:solidFill>
                  <a:srgbClr val="FFFFCC"/>
                </a:solidFill>
              </a:rPr>
              <a:t>Delivery</a:t>
            </a:r>
            <a:endParaRPr lang="en-US" b="1" spc="600" dirty="0">
              <a:solidFill>
                <a:srgbClr val="FFFFCC"/>
              </a:solidFill>
            </a:endParaRPr>
          </a:p>
          <a:p>
            <a:pPr lvl="1"/>
            <a:r>
              <a:rPr lang="en-US" sz="3200" dirty="0" smtClean="0"/>
              <a:t>Elective Caesarean section at term because of previous C/S</a:t>
            </a:r>
          </a:p>
          <a:p>
            <a:pPr lvl="1"/>
            <a:r>
              <a:rPr lang="en-US" sz="3200" dirty="0" smtClean="0"/>
              <a:t>Apgar Score 9 &amp;10 at 1 &amp; 5 min respectively</a:t>
            </a:r>
          </a:p>
          <a:p>
            <a:pPr lvl="1"/>
            <a:r>
              <a:rPr lang="en-US" sz="3200" dirty="0" smtClean="0"/>
              <a:t>Female infant  birth weight 2230 grams</a:t>
            </a:r>
          </a:p>
          <a:p>
            <a:pPr lvl="1"/>
            <a:r>
              <a:rPr lang="en-US" sz="3200" dirty="0" smtClean="0"/>
              <a:t>Baby Vigorous &gt; normal newborn nursery</a:t>
            </a:r>
          </a:p>
          <a:p>
            <a:pPr lvl="1"/>
            <a:r>
              <a:rPr lang="en-US" sz="3200" dirty="0" smtClean="0"/>
              <a:t>Oxygen saturation at 15 min &gt; 95%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4123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143000"/>
          </a:xfrm>
        </p:spPr>
        <p:txBody>
          <a:bodyPr/>
          <a:lstStyle/>
          <a:p>
            <a:r>
              <a:rPr lang="en-US" spc="2000" dirty="0" smtClean="0"/>
              <a:t>History</a:t>
            </a:r>
            <a:endParaRPr lang="en-US" spc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686800" cy="4876800"/>
          </a:xfrm>
        </p:spPr>
        <p:txBody>
          <a:bodyPr>
            <a:norm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b="1" spc="600" dirty="0">
                <a:solidFill>
                  <a:srgbClr val="FFFFCC"/>
                </a:solidFill>
              </a:rPr>
              <a:t>Family </a:t>
            </a:r>
            <a:r>
              <a:rPr lang="en-US" b="1" spc="600" dirty="0" smtClean="0">
                <a:solidFill>
                  <a:srgbClr val="FFFFCC"/>
                </a:solidFill>
              </a:rPr>
              <a:t>History </a:t>
            </a:r>
            <a:endParaRPr lang="en-US" b="1" spc="600" dirty="0">
              <a:solidFill>
                <a:srgbClr val="FFFFCC"/>
              </a:solidFill>
            </a:endParaRPr>
          </a:p>
          <a:p>
            <a:pPr lvl="1">
              <a:spcBef>
                <a:spcPts val="2400"/>
              </a:spcBef>
            </a:pPr>
            <a:r>
              <a:rPr lang="en-US" sz="3200" dirty="0" smtClean="0"/>
              <a:t>First degree consanguinity</a:t>
            </a:r>
          </a:p>
          <a:p>
            <a:pPr lvl="1">
              <a:spcBef>
                <a:spcPts val="2400"/>
              </a:spcBef>
            </a:pPr>
            <a:r>
              <a:rPr lang="en-US" sz="3200" dirty="0" smtClean="0"/>
              <a:t>One male sibling expired at age of 2 days 7 years ago labelled as severe HIE, ? septic shock, ? metabolic disorder</a:t>
            </a:r>
          </a:p>
          <a:p>
            <a:pPr lvl="1">
              <a:spcBef>
                <a:spcPts val="2400"/>
              </a:spcBef>
            </a:pPr>
            <a:r>
              <a:rPr lang="en-US" sz="3200" dirty="0" smtClean="0"/>
              <a:t>Five other siblings all normal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58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Hospital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b="1" spc="600" dirty="0">
                <a:solidFill>
                  <a:srgbClr val="FFFFCC"/>
                </a:solidFill>
              </a:rPr>
              <a:t>Age One Hour: Developed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Signs of respiratory distress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Marked cyanosis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SaO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 70 – 80%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Clinically no dysmorphism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CVS  clinically normal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Admitted to NICU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484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Initial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82000" cy="5562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800" dirty="0" smtClean="0"/>
              <a:t>Started on CPAP 6 – 7 mm Hg , FiO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0.3 – 0.4</a:t>
            </a:r>
          </a:p>
          <a:p>
            <a:pPr marL="2511425" lvl="1" indent="-341313">
              <a:spcBef>
                <a:spcPts val="0"/>
              </a:spcBef>
            </a:pPr>
            <a:r>
              <a:rPr lang="en-US" sz="2800" dirty="0" smtClean="0"/>
              <a:t>SaO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: 80%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Blood Gas: pH 7.12, pCO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 45, HCO3 14, base deficit -13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With increased oxygen requirement mechanical ventilation started with PC </a:t>
            </a:r>
            <a:r>
              <a:rPr lang="en-US" sz="2800" dirty="0" smtClean="0"/>
              <a:t>mode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PPHN: HFOV + NO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Persistent hypotension: Dopamine + Dobutamine titrated to </a:t>
            </a:r>
          </a:p>
          <a:p>
            <a:pPr marL="2511425" lvl="1" indent="-341313">
              <a:spcBef>
                <a:spcPts val="0"/>
              </a:spcBef>
            </a:pPr>
            <a:r>
              <a:rPr lang="en-US" sz="2800" dirty="0" smtClean="0"/>
              <a:t>20 micrograms/kg/min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Still hypotensive: Epinephrine &gt; Hydrocortisone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Antibiotics commenced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213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638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Term female infant with RD and cyanosis</a:t>
            </a:r>
          </a:p>
          <a:p>
            <a:r>
              <a:rPr lang="en-US" sz="3200" dirty="0" smtClean="0"/>
              <a:t>Persistent hypoxemia</a:t>
            </a:r>
          </a:p>
          <a:p>
            <a:r>
              <a:rPr lang="en-US" sz="3200" dirty="0" smtClean="0"/>
              <a:t>Severe metabolic acidosis</a:t>
            </a:r>
          </a:p>
          <a:p>
            <a:r>
              <a:rPr lang="en-US" sz="3200" dirty="0" smtClean="0"/>
              <a:t>Persistent hypotension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en-US" b="1" spc="600" dirty="0">
                <a:solidFill>
                  <a:srgbClr val="FFFFCC"/>
                </a:solidFill>
              </a:rPr>
              <a:t>Differential Diagnosis</a:t>
            </a:r>
          </a:p>
          <a:p>
            <a:pPr marL="914400" indent="-450850"/>
            <a:r>
              <a:rPr lang="en-US" sz="3200" dirty="0" smtClean="0"/>
              <a:t>Cyanotic congenital heart disease</a:t>
            </a:r>
          </a:p>
          <a:p>
            <a:pPr marL="914400" indent="-450850"/>
            <a:r>
              <a:rPr lang="en-US" sz="3200" dirty="0" smtClean="0"/>
              <a:t>Septic shock with pulmonary hypertension</a:t>
            </a:r>
          </a:p>
          <a:p>
            <a:pPr marL="914400" lvl="1" indent="-457200"/>
            <a:r>
              <a:rPr lang="en-US" sz="3200" dirty="0" smtClean="0"/>
              <a:t>Metabolic disorder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03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Investigations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CXR</a:t>
            </a:r>
            <a:endParaRPr lang="en-US" dirty="0"/>
          </a:p>
        </p:txBody>
      </p:sp>
      <p:pic>
        <p:nvPicPr>
          <p:cNvPr id="3074" name="Picture 2" descr="C:\Users\omer\Desktop\New 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67000"/>
            <a:ext cx="9144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7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2057400"/>
            <a:ext cx="3733800" cy="4525963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200" dirty="0" smtClean="0"/>
              <a:t>CBC + Diff</a:t>
            </a:r>
          </a:p>
          <a:p>
            <a:pPr>
              <a:spcBef>
                <a:spcPts val="3000"/>
              </a:spcBef>
            </a:pPr>
            <a:r>
              <a:rPr lang="en-US" sz="3200" dirty="0" smtClean="0"/>
              <a:t>CRP</a:t>
            </a:r>
          </a:p>
          <a:p>
            <a:pPr>
              <a:spcBef>
                <a:spcPts val="3000"/>
              </a:spcBef>
            </a:pPr>
            <a:r>
              <a:rPr lang="en-US" sz="3200" dirty="0" smtClean="0"/>
              <a:t>Blood culture</a:t>
            </a:r>
          </a:p>
          <a:p>
            <a:pPr>
              <a:spcBef>
                <a:spcPts val="3000"/>
              </a:spcBef>
            </a:pPr>
            <a:r>
              <a:rPr lang="en-US" sz="3200" dirty="0" smtClean="0"/>
              <a:t>Lactate</a:t>
            </a:r>
          </a:p>
          <a:p>
            <a:pPr>
              <a:spcBef>
                <a:spcPts val="3000"/>
              </a:spcBef>
            </a:pPr>
            <a:r>
              <a:rPr lang="en-US" sz="3200" dirty="0" smtClean="0"/>
              <a:t>Ammonia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610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55" y="227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45259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" y="1066800"/>
            <a:ext cx="816136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5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334"/>
            <a:ext cx="8229600" cy="1143000"/>
          </a:xfrm>
        </p:spPr>
        <p:txBody>
          <a:bodyPr/>
          <a:lstStyle/>
          <a:p>
            <a:r>
              <a:rPr lang="en-US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" y="990600"/>
            <a:ext cx="8229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8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1" y="152400"/>
            <a:ext cx="8915400" cy="1143000"/>
          </a:xfrm>
        </p:spPr>
        <p:txBody>
          <a:bodyPr/>
          <a:lstStyle/>
          <a:p>
            <a:r>
              <a:rPr lang="en-US" dirty="0" smtClean="0"/>
              <a:t>Investigations: ECHO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5081" y="1143000"/>
            <a:ext cx="6781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0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6000" spc="0" dirty="0" smtClean="0">
                <a:latin typeface="Arial Narrow" panose="020B0606020202030204" pitchFamily="34" charset="0"/>
              </a:rPr>
              <a:t>Hospital Course at 24 Hours</a:t>
            </a:r>
            <a:endParaRPr lang="en-US" sz="6000" spc="0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86800" cy="51816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3200" dirty="0" smtClean="0"/>
              <a:t>HFOV + NO &gt; SaO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&gt; 95%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Blood Gas: pH 7.4, pCO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 37, HCO</a:t>
            </a:r>
            <a:r>
              <a:rPr lang="en-US" sz="3200" baseline="-25000" dirty="0" smtClean="0"/>
              <a:t>3</a:t>
            </a:r>
            <a:r>
              <a:rPr lang="en-US" sz="3200" dirty="0" smtClean="0"/>
              <a:t> 25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Repeat CBC and CRP no significant change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Blood culture: no growth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BUN 2 </a:t>
            </a:r>
            <a:r>
              <a:rPr lang="en-US" sz="3200" dirty="0" smtClean="0"/>
              <a:t>mmol</a:t>
            </a:r>
            <a:r>
              <a:rPr lang="en-US" sz="3200" dirty="0" smtClean="0"/>
              <a:t>/l        Creatinine 100 micromol/l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Na 126 mmol/l,  K 4.6 mmol/l,  Cl 93 mmol/l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Glucose 2.1 mmol/l</a:t>
            </a:r>
          </a:p>
          <a:p>
            <a:pPr>
              <a:spcBef>
                <a:spcPts val="1200"/>
              </a:spcBef>
            </a:pPr>
            <a:r>
              <a:rPr lang="en-US" sz="3200" dirty="0" smtClean="0"/>
              <a:t>Protein  60 gm/l      Albumen  35 gm/l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0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Arial Narrow" panose="020B0606020202030204" pitchFamily="34" charset="0"/>
              </a:rPr>
              <a:t>Further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257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FFCC"/>
                </a:solidFill>
              </a:rPr>
              <a:t>Due to findings of:</a:t>
            </a:r>
          </a:p>
          <a:p>
            <a:pPr lvl="1"/>
            <a:r>
              <a:rPr lang="en-US" sz="2400" dirty="0" smtClean="0"/>
              <a:t>Persistent hypotension</a:t>
            </a:r>
          </a:p>
          <a:p>
            <a:pPr lvl="1"/>
            <a:r>
              <a:rPr lang="en-US" sz="2400" dirty="0" smtClean="0"/>
              <a:t>Hypoglycemia</a:t>
            </a:r>
          </a:p>
          <a:p>
            <a:pPr lvl="1"/>
            <a:r>
              <a:rPr lang="en-US" sz="2400" dirty="0" smtClean="0"/>
              <a:t>Hyponatremia</a:t>
            </a:r>
          </a:p>
          <a:p>
            <a:r>
              <a:rPr lang="en-US" sz="2400" dirty="0" smtClean="0">
                <a:solidFill>
                  <a:srgbClr val="FFFFCC"/>
                </a:solidFill>
              </a:rPr>
              <a:t>Baby started on physiological dose of hydrocortisone emp</a:t>
            </a:r>
          </a:p>
          <a:p>
            <a:pPr>
              <a:spcBef>
                <a:spcPts val="3000"/>
              </a:spcBef>
            </a:pPr>
            <a:r>
              <a:rPr lang="en-US" sz="2400" dirty="0">
                <a:solidFill>
                  <a:srgbClr val="FFFFCC"/>
                </a:solidFill>
              </a:rPr>
              <a:t>Response</a:t>
            </a:r>
            <a:r>
              <a:rPr lang="en-US" sz="2400" b="1" i="1" dirty="0">
                <a:solidFill>
                  <a:srgbClr val="FFFFCC"/>
                </a:solidFill>
              </a:rPr>
              <a:t>:</a:t>
            </a:r>
          </a:p>
          <a:p>
            <a:pPr lvl="1"/>
            <a:r>
              <a:rPr lang="en-US" sz="2400" dirty="0" smtClean="0"/>
              <a:t>Hypotension resolved. BP normalized</a:t>
            </a:r>
          </a:p>
          <a:p>
            <a:pPr lvl="1"/>
            <a:r>
              <a:rPr lang="en-US" sz="2400" dirty="0" smtClean="0"/>
              <a:t>Serum sodium normalized after 48 hours</a:t>
            </a:r>
          </a:p>
          <a:p>
            <a:pPr lvl="1"/>
            <a:r>
              <a:rPr lang="en-US" sz="2400" dirty="0" smtClean="0"/>
              <a:t>ECG became normal</a:t>
            </a:r>
          </a:p>
          <a:p>
            <a:pPr lvl="1"/>
            <a:r>
              <a:rPr lang="en-US" sz="2400" dirty="0" smtClean="0"/>
              <a:t>Hypoglycemia resolved</a:t>
            </a:r>
          </a:p>
          <a:p>
            <a:pPr lvl="1"/>
            <a:r>
              <a:rPr lang="en-US" sz="2400" dirty="0" smtClean="0"/>
              <a:t>Oxygenation improved – weaned from NO and ventilation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425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Arial Narrow" panose="020B0606020202030204" pitchFamily="34" charset="0"/>
              </a:rPr>
              <a:t>Further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334000"/>
          </a:xfrm>
        </p:spPr>
        <p:txBody>
          <a:bodyPr>
            <a:normAutofit lnSpcReduction="10000"/>
          </a:bodyPr>
          <a:lstStyle/>
          <a:p>
            <a:r>
              <a:rPr lang="en-US" sz="2400" b="1" spc="300" dirty="0">
                <a:solidFill>
                  <a:srgbClr val="FFFFCC"/>
                </a:solidFill>
              </a:rPr>
              <a:t>More Investigations:</a:t>
            </a:r>
          </a:p>
          <a:p>
            <a:pPr lvl="1"/>
            <a:r>
              <a:rPr lang="en-US" sz="2400" dirty="0" smtClean="0"/>
              <a:t>CK : 153U/l - not significant</a:t>
            </a:r>
          </a:p>
          <a:p>
            <a:pPr lvl="1"/>
            <a:r>
              <a:rPr lang="en-US" sz="2400" dirty="0" smtClean="0"/>
              <a:t>LFT: normal</a:t>
            </a:r>
          </a:p>
          <a:p>
            <a:pPr lvl="1"/>
            <a:r>
              <a:rPr lang="en-US" sz="2400" dirty="0" smtClean="0"/>
              <a:t>Tandem MS: not remarkable</a:t>
            </a:r>
          </a:p>
          <a:p>
            <a:pPr lvl="1"/>
            <a:r>
              <a:rPr lang="en-US" sz="2400" dirty="0" smtClean="0"/>
              <a:t>Plasma amino acid screen: no significant abnormality</a:t>
            </a:r>
          </a:p>
          <a:p>
            <a:pPr lvl="1"/>
            <a:r>
              <a:rPr lang="en-US" sz="2400" dirty="0" smtClean="0"/>
              <a:t>Urine for organic acids: not remarkable</a:t>
            </a:r>
          </a:p>
          <a:p>
            <a:r>
              <a:rPr lang="en-US" sz="2400" b="1" spc="300" dirty="0" smtClean="0">
                <a:solidFill>
                  <a:srgbClr val="FFFFCC"/>
                </a:solidFill>
              </a:rPr>
              <a:t>Endocrine work up:</a:t>
            </a:r>
          </a:p>
          <a:p>
            <a:pPr lvl="1"/>
            <a:r>
              <a:rPr lang="en-US" sz="2400" dirty="0" smtClean="0"/>
              <a:t>17 –Hyroxyprogesterone  &lt; 40 ng/l (RR  &gt; 630 in newborn)</a:t>
            </a:r>
          </a:p>
          <a:p>
            <a:pPr lvl="1"/>
            <a:r>
              <a:rPr lang="en-US" sz="2400" dirty="0" smtClean="0"/>
              <a:t>ACTH   303 pg/ml      (NR 7.2 – 63.7)</a:t>
            </a:r>
          </a:p>
          <a:p>
            <a:pPr lvl="1"/>
            <a:r>
              <a:rPr lang="en-US" sz="2400" dirty="0" smtClean="0"/>
              <a:t>TSH  0.3 </a:t>
            </a:r>
            <a:r>
              <a:rPr lang="en-US" sz="2400" dirty="0" smtClean="0"/>
              <a:t>mIU</a:t>
            </a:r>
            <a:r>
              <a:rPr lang="en-US" sz="2400" dirty="0" smtClean="0"/>
              <a:t>/l           FT4  5.61 pmol/l(NR 12 – 22)</a:t>
            </a:r>
          </a:p>
          <a:p>
            <a:pPr lvl="1"/>
            <a:r>
              <a:rPr lang="en-US" sz="2400" dirty="0" smtClean="0"/>
              <a:t>FT3  3.6 </a:t>
            </a:r>
            <a:r>
              <a:rPr lang="en-US" sz="2400" dirty="0" smtClean="0"/>
              <a:t>pmol</a:t>
            </a:r>
            <a:r>
              <a:rPr lang="en-US" sz="2400" dirty="0" smtClean="0"/>
              <a:t>/l          (NR 3 – 6.8)</a:t>
            </a:r>
          </a:p>
          <a:p>
            <a:pPr lvl="1"/>
            <a:r>
              <a:rPr lang="en-US" sz="2400" dirty="0" smtClean="0"/>
              <a:t>GH    7.37 ng/ml        (NR 0.01 – 0.97)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215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r>
              <a:rPr lang="en-US" spc="1500" dirty="0" smtClean="0"/>
              <a:t>Diagnosis</a:t>
            </a:r>
            <a:endParaRPr lang="en-US" spc="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229600" cy="3429000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en-US" sz="3200" dirty="0" smtClean="0"/>
              <a:t>Cardiomyopathy with </a:t>
            </a:r>
            <a:r>
              <a:rPr lang="en-US" sz="3200" dirty="0" smtClean="0"/>
              <a:t>noncompaction</a:t>
            </a:r>
            <a:r>
              <a:rPr lang="en-US" sz="3200" dirty="0" smtClean="0"/>
              <a:t> of the left ventricle</a:t>
            </a:r>
          </a:p>
          <a:p>
            <a:pPr>
              <a:spcBef>
                <a:spcPts val="3600"/>
              </a:spcBef>
            </a:pPr>
            <a:r>
              <a:rPr lang="en-US" sz="3200" dirty="0" smtClean="0"/>
              <a:t>Secondary Hypothyroidism</a:t>
            </a:r>
          </a:p>
          <a:p>
            <a:pPr>
              <a:spcBef>
                <a:spcPts val="3600"/>
              </a:spcBef>
            </a:pPr>
            <a:r>
              <a:rPr lang="en-US" sz="3200" dirty="0" smtClean="0"/>
              <a:t>Adrenal Insufficiency ? Primary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405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884"/>
            <a:ext cx="8229600" cy="1143000"/>
          </a:xfrm>
        </p:spPr>
        <p:txBody>
          <a:bodyPr/>
          <a:lstStyle/>
          <a:p>
            <a:r>
              <a:rPr lang="en-US" sz="3600" dirty="0" smtClean="0"/>
              <a:t>Outcome- ECHO follow up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990600"/>
            <a:ext cx="7239000" cy="554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8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845"/>
            <a:ext cx="8229600" cy="1143000"/>
          </a:xfrm>
        </p:spPr>
        <p:txBody>
          <a:bodyPr/>
          <a:lstStyle/>
          <a:p>
            <a:r>
              <a:rPr lang="en-US" sz="3600" dirty="0" smtClean="0"/>
              <a:t>ECHO – Follow up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4746" y="1066800"/>
            <a:ext cx="7620000" cy="544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699"/>
            <a:ext cx="8229600" cy="81858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dirty="0"/>
              <a:t>Follow up - TSH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880281"/>
            <a:ext cx="7543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5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40943"/>
            <a:ext cx="8229600" cy="1143000"/>
          </a:xfrm>
        </p:spPr>
        <p:txBody>
          <a:bodyPr/>
          <a:lstStyle/>
          <a:p>
            <a:r>
              <a:rPr lang="en-US" sz="3600" dirty="0" smtClean="0"/>
              <a:t>Follow up- FT4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71"/>
          <a:stretch/>
        </p:blipFill>
        <p:spPr>
          <a:xfrm>
            <a:off x="838200" y="904164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5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94" y="775647"/>
            <a:ext cx="8229600" cy="1143000"/>
          </a:xfrm>
        </p:spPr>
        <p:txBody>
          <a:bodyPr/>
          <a:lstStyle/>
          <a:p>
            <a:r>
              <a:rPr lang="en-US" sz="3600" dirty="0" smtClean="0"/>
              <a:t>Follow up - ACTH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209" y="1935707"/>
            <a:ext cx="8563970" cy="335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3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1143000"/>
          </a:xfrm>
        </p:spPr>
        <p:txBody>
          <a:bodyPr/>
          <a:lstStyle/>
          <a:p>
            <a:r>
              <a:rPr lang="en-US" sz="4000" dirty="0" smtClean="0"/>
              <a:t>Follow up - Aldosterone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03" b="24454"/>
          <a:stretch/>
        </p:blipFill>
        <p:spPr>
          <a:xfrm>
            <a:off x="354842" y="1600200"/>
            <a:ext cx="85344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9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/>
          <a:lstStyle/>
          <a:p>
            <a:r>
              <a:rPr lang="en-US" spc="1500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382000" cy="3657600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n-US" sz="3200" dirty="0" smtClean="0"/>
              <a:t>Plasma Renin: 170 ng/ml/hr (RR 1.4 – 7.8)</a:t>
            </a:r>
          </a:p>
          <a:p>
            <a:pPr>
              <a:spcBef>
                <a:spcPts val="3000"/>
              </a:spcBef>
            </a:pPr>
            <a:r>
              <a:rPr lang="en-US" sz="3200" dirty="0" smtClean="0"/>
              <a:t>Plasma Renin to Aldosterone Ratio: 11:1</a:t>
            </a:r>
          </a:p>
          <a:p>
            <a:pPr>
              <a:spcBef>
                <a:spcPts val="3000"/>
              </a:spcBef>
            </a:pPr>
            <a:r>
              <a:rPr lang="en-US" sz="3200" dirty="0" smtClean="0"/>
              <a:t>Plasma renin to aldosterone ratio of more than 30  is suggestive of inadequate mineralocorticoid production.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21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1143000"/>
          </a:xfrm>
        </p:spPr>
        <p:txBody>
          <a:bodyPr/>
          <a:lstStyle/>
          <a:p>
            <a:r>
              <a:rPr lang="en-US" spc="1500" dirty="0"/>
              <a:t>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209800"/>
            <a:ext cx="5562600" cy="4191000"/>
          </a:xfrm>
        </p:spPr>
        <p:txBody>
          <a:bodyPr>
            <a:normAutofit/>
          </a:bodyPr>
          <a:lstStyle/>
          <a:p>
            <a:pPr>
              <a:spcBef>
                <a:spcPts val="3600"/>
              </a:spcBef>
            </a:pPr>
            <a:r>
              <a:rPr lang="en-US" sz="3200" dirty="0" smtClean="0"/>
              <a:t>MRI Pituitary: normal</a:t>
            </a:r>
          </a:p>
          <a:p>
            <a:pPr>
              <a:spcBef>
                <a:spcPts val="3600"/>
              </a:spcBef>
            </a:pPr>
            <a:r>
              <a:rPr lang="en-US" sz="3200" dirty="0" smtClean="0"/>
              <a:t>Thyroid U/S : normal</a:t>
            </a:r>
          </a:p>
          <a:p>
            <a:pPr>
              <a:spcBef>
                <a:spcPts val="3600"/>
              </a:spcBef>
            </a:pPr>
            <a:r>
              <a:rPr lang="en-US" sz="3200" dirty="0" smtClean="0"/>
              <a:t>Thyroid Scan: normal</a:t>
            </a:r>
          </a:p>
          <a:p>
            <a:pPr>
              <a:spcBef>
                <a:spcPts val="3600"/>
              </a:spcBef>
            </a:pPr>
            <a:r>
              <a:rPr lang="en-US" sz="3200" dirty="0" smtClean="0"/>
              <a:t>Adrenal U/S: normal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7366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Genetic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143000"/>
            <a:ext cx="6858000" cy="14478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Chromosomal Karyotype: 46 XX</a:t>
            </a:r>
          </a:p>
          <a:p>
            <a:r>
              <a:rPr lang="en-US" sz="3200" dirty="0" smtClean="0"/>
              <a:t>Whole Exome Sequence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pic>
        <p:nvPicPr>
          <p:cNvPr id="4" name="Picture 3"/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891"/>
          <a:stretch/>
        </p:blipFill>
        <p:spPr>
          <a:xfrm>
            <a:off x="685800" y="2350827"/>
            <a:ext cx="807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15400" cy="472440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3200" dirty="0" smtClean="0"/>
              <a:t>Left Ventricular Noncompaction (LVMNC):</a:t>
            </a:r>
          </a:p>
          <a:p>
            <a:pPr lvl="1">
              <a:spcBef>
                <a:spcPts val="2400"/>
              </a:spcBef>
            </a:pPr>
            <a:r>
              <a:rPr lang="en-US" sz="3200" dirty="0" smtClean="0"/>
              <a:t>Affects 0.14% of pediatric population</a:t>
            </a:r>
          </a:p>
          <a:p>
            <a:pPr lvl="1">
              <a:spcBef>
                <a:spcPts val="2400"/>
              </a:spcBef>
            </a:pPr>
            <a:r>
              <a:rPr lang="en-US" sz="3200" dirty="0" smtClean="0"/>
              <a:t>Etiology is heterogeneous &amp; include a wide number of genetic causes</a:t>
            </a:r>
          </a:p>
          <a:p>
            <a:pPr lvl="1">
              <a:spcBef>
                <a:spcPts val="2400"/>
              </a:spcBef>
            </a:pPr>
            <a:r>
              <a:rPr lang="en-US" sz="3200" dirty="0" smtClean="0"/>
              <a:t>It is a form of cardiomyopathy characterized by prominent left ventricular trabeculae &amp; deep </a:t>
            </a:r>
            <a:r>
              <a:rPr lang="en-US" sz="3200" dirty="0" smtClean="0"/>
              <a:t>intertrabecular</a:t>
            </a:r>
            <a:r>
              <a:rPr lang="en-US" sz="3200" dirty="0" smtClean="0"/>
              <a:t> recesses</a:t>
            </a:r>
          </a:p>
        </p:txBody>
      </p:sp>
    </p:spTree>
    <p:extLst>
      <p:ext uri="{BB962C8B-B14F-4D97-AF65-F5344CB8AC3E}">
        <p14:creationId xmlns:p14="http://schemas.microsoft.com/office/powerpoint/2010/main" val="142176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524000"/>
            <a:ext cx="8915400" cy="5181600"/>
          </a:xfrm>
        </p:spPr>
        <p:txBody>
          <a:bodyPr>
            <a:noAutofit/>
          </a:bodyPr>
          <a:lstStyle/>
          <a:p>
            <a:pPr lvl="1">
              <a:spcBef>
                <a:spcPts val="1200"/>
              </a:spcBef>
            </a:pPr>
            <a:r>
              <a:rPr lang="en-US" sz="3200" dirty="0" smtClean="0"/>
              <a:t>Can be sporadic or familial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Familial form can be inherited as autosomal recessive , autosomal dominant or sex linked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Can be isolated or can exist with other structural heart disease</a:t>
            </a:r>
          </a:p>
          <a:p>
            <a:pPr lvl="1">
              <a:spcBef>
                <a:spcPts val="1200"/>
              </a:spcBef>
            </a:pPr>
            <a:r>
              <a:rPr lang="en-US" sz="3200" dirty="0" smtClean="0"/>
              <a:t>Can be complicated by congestive heart failure, arrhythmia, and thromboembolic events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3485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648200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3200" b="1" dirty="0" smtClean="0">
                <a:solidFill>
                  <a:srgbClr val="FFFFCC"/>
                </a:solidFill>
              </a:rPr>
              <a:t>LVNC Associated Disorders</a:t>
            </a:r>
          </a:p>
          <a:p>
            <a:pPr>
              <a:spcBef>
                <a:spcPts val="3600"/>
              </a:spcBef>
            </a:pPr>
            <a:r>
              <a:rPr lang="en-US" sz="3200" b="1" i="1" dirty="0" smtClean="0"/>
              <a:t>Syndromes: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Chromosomal Abnormalities: Trisomy 21, trisomy 18 &amp; trisomy 13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Neuromuscular diseases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Others: Sotos, Marfan, Noonan, etc.</a:t>
            </a:r>
          </a:p>
        </p:txBody>
      </p:sp>
    </p:spTree>
    <p:extLst>
      <p:ext uri="{BB962C8B-B14F-4D97-AF65-F5344CB8AC3E}">
        <p14:creationId xmlns:p14="http://schemas.microsoft.com/office/powerpoint/2010/main" val="71559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763000" cy="38862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b="1" i="1" dirty="0" smtClean="0"/>
              <a:t>Inborn Errors of Metabolism: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Barth syndrome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Malonyl</a:t>
            </a:r>
            <a:r>
              <a:rPr lang="en-US" sz="3200" dirty="0" smtClean="0"/>
              <a:t> co-enzyme A decarboxylase deficiency</a:t>
            </a:r>
          </a:p>
          <a:p>
            <a:pPr lvl="1">
              <a:spcBef>
                <a:spcPts val="1800"/>
              </a:spcBef>
            </a:pPr>
            <a:r>
              <a:rPr lang="en-US" sz="3200" dirty="0" smtClean="0"/>
              <a:t>Mitochondrial disorders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4967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Etiology in our Case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Hypothyroidism is clearly secondary</a:t>
            </a:r>
          </a:p>
          <a:p>
            <a:r>
              <a:rPr lang="en-US" sz="2000" dirty="0" smtClean="0"/>
              <a:t>Adrenal insufficiency is primary most likely congenital adrenal hypoplasia since both ACTH and renin are high.</a:t>
            </a:r>
          </a:p>
          <a:p>
            <a:r>
              <a:rPr lang="en-US" sz="2000" dirty="0" smtClean="0"/>
              <a:t>Ratio of plasma renin to aldosterone (11:1) rules out mineralocorticoid deficiency</a:t>
            </a:r>
          </a:p>
          <a:p>
            <a:r>
              <a:rPr lang="en-US" sz="2000" dirty="0" smtClean="0"/>
              <a:t>Case most likely is autosomal recessive</a:t>
            </a:r>
          </a:p>
          <a:p>
            <a:r>
              <a:rPr lang="en-US" sz="2000" dirty="0" smtClean="0"/>
              <a:t>LVNC and cardiomyopathy are most likely related to deficiency of thyroid hormone which is an important mediator in </a:t>
            </a:r>
            <a:r>
              <a:rPr lang="en-US" sz="2000" dirty="0" smtClean="0"/>
              <a:t>cardiomyocyte</a:t>
            </a:r>
            <a:r>
              <a:rPr lang="en-US" sz="2000" dirty="0" smtClean="0"/>
              <a:t> development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053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General Management of LVNC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Evaluate for presence of complications such as heart failure, arrhythmia thromboembolism</a:t>
            </a:r>
          </a:p>
          <a:p>
            <a:r>
              <a:rPr lang="en-US" sz="2000" dirty="0" smtClean="0"/>
              <a:t>ECG &amp; ECHO to exclude myocarditis &amp; coexistence of other forms of heart defects</a:t>
            </a:r>
          </a:p>
          <a:p>
            <a:r>
              <a:rPr lang="en-US" sz="2000" dirty="0" smtClean="0"/>
              <a:t>Family history of LVNC</a:t>
            </a:r>
          </a:p>
          <a:p>
            <a:r>
              <a:rPr lang="en-US" sz="2000" dirty="0" smtClean="0"/>
              <a:t>Evaluation for genetic syndromes</a:t>
            </a:r>
          </a:p>
          <a:p>
            <a:r>
              <a:rPr lang="en-US" sz="2000" dirty="0" smtClean="0"/>
              <a:t>Metabolic acidosis, lactic acidosis and/or abnormal urine organic acid result would suggest inborn error of metabolism</a:t>
            </a:r>
          </a:p>
          <a:p>
            <a:r>
              <a:rPr lang="en-US" sz="2000" dirty="0" smtClean="0"/>
              <a:t>Microarray analysis for </a:t>
            </a:r>
            <a:r>
              <a:rPr lang="en-US" sz="2000" dirty="0" smtClean="0"/>
              <a:t>microdeletion</a:t>
            </a:r>
            <a:r>
              <a:rPr lang="en-US" sz="2000" dirty="0" smtClean="0"/>
              <a:t> or </a:t>
            </a:r>
            <a:r>
              <a:rPr lang="en-US" sz="2000" dirty="0" smtClean="0"/>
              <a:t>microduplication</a:t>
            </a:r>
            <a:r>
              <a:rPr lang="en-US" sz="2000" dirty="0" smtClean="0"/>
              <a:t> syndromes</a:t>
            </a:r>
          </a:p>
          <a:p>
            <a:r>
              <a:rPr lang="en-US" sz="2000" dirty="0" smtClean="0"/>
              <a:t>Whole </a:t>
            </a:r>
            <a:r>
              <a:rPr lang="en-US" sz="2000" dirty="0" smtClean="0"/>
              <a:t>exome</a:t>
            </a:r>
            <a:r>
              <a:rPr lang="en-US" sz="2000" dirty="0" smtClean="0"/>
              <a:t> sequence for monogenic disorders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39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2667000"/>
          </a:xfrm>
        </p:spPr>
        <p:txBody>
          <a:bodyPr/>
          <a:lstStyle/>
          <a:p>
            <a:r>
              <a:rPr lang="en-US" sz="8800" dirty="0" smtClean="0">
                <a:solidFill>
                  <a:srgbClr val="FFFF69"/>
                </a:solidFill>
              </a:rPr>
              <a:t>Thank You</a:t>
            </a:r>
            <a:endParaRPr lang="en-US" sz="8800" dirty="0">
              <a:solidFill>
                <a:srgbClr val="FFFF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0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1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42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999</TotalTime>
  <Words>880</Words>
  <Application>Microsoft Macintosh PowerPoint</Application>
  <PresentationFormat>On-screen Show (4:3)</PresentationFormat>
  <Paragraphs>155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CASE PRESENTATION Conference - Dubai 2016</vt:lpstr>
      <vt:lpstr>A Case of a Reversible Cardiomyopathy &amp;  Left Ventricle </vt:lpstr>
      <vt:lpstr>History</vt:lpstr>
      <vt:lpstr>History </vt:lpstr>
      <vt:lpstr>History</vt:lpstr>
      <vt:lpstr>Hospital Course</vt:lpstr>
      <vt:lpstr>Initial Management</vt:lpstr>
      <vt:lpstr>Summary</vt:lpstr>
      <vt:lpstr>Investigations</vt:lpstr>
      <vt:lpstr>Investigations</vt:lpstr>
      <vt:lpstr>Investigations</vt:lpstr>
      <vt:lpstr>Investigations</vt:lpstr>
      <vt:lpstr>Investigations: ECHO</vt:lpstr>
      <vt:lpstr>Hospital Course at 24 Hours</vt:lpstr>
      <vt:lpstr>Further Management</vt:lpstr>
      <vt:lpstr>Further Management</vt:lpstr>
      <vt:lpstr>Diagnosis</vt:lpstr>
      <vt:lpstr>Outcome- ECHO follow up</vt:lpstr>
      <vt:lpstr>ECHO – Follow up</vt:lpstr>
      <vt:lpstr>Follow up - TSH</vt:lpstr>
      <vt:lpstr>Follow up- FT4</vt:lpstr>
      <vt:lpstr>Follow up - ACTH</vt:lpstr>
      <vt:lpstr>Follow up - Aldosterone</vt:lpstr>
      <vt:lpstr>Investigations</vt:lpstr>
      <vt:lpstr>Imaging</vt:lpstr>
      <vt:lpstr>Genetic Studies</vt:lpstr>
      <vt:lpstr>Discussion</vt:lpstr>
      <vt:lpstr>Discussion</vt:lpstr>
      <vt:lpstr>Discussion</vt:lpstr>
      <vt:lpstr>Discussion</vt:lpstr>
      <vt:lpstr>Etiology in our Case</vt:lpstr>
      <vt:lpstr>General Management of LVNC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Presentation conference- Dubai 2016</dc:title>
  <dc:creator>Omer B. Abdulbasit</dc:creator>
  <cp:lastModifiedBy>OMER ABDELBASIT</cp:lastModifiedBy>
  <cp:revision>60</cp:revision>
  <dcterms:created xsi:type="dcterms:W3CDTF">2016-02-14T08:51:55Z</dcterms:created>
  <dcterms:modified xsi:type="dcterms:W3CDTF">2016-02-15T19:51:19Z</dcterms:modified>
</cp:coreProperties>
</file>