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58"/>
  </p:notesMasterIdLst>
  <p:handoutMasterIdLst>
    <p:handoutMasterId r:id="rId59"/>
  </p:handoutMasterIdLst>
  <p:sldIdLst>
    <p:sldId id="256" r:id="rId2"/>
    <p:sldId id="306" r:id="rId3"/>
    <p:sldId id="320" r:id="rId4"/>
    <p:sldId id="300" r:id="rId5"/>
    <p:sldId id="258" r:id="rId6"/>
    <p:sldId id="266" r:id="rId7"/>
    <p:sldId id="307" r:id="rId8"/>
    <p:sldId id="302" r:id="rId9"/>
    <p:sldId id="308" r:id="rId10"/>
    <p:sldId id="309" r:id="rId11"/>
    <p:sldId id="310" r:id="rId12"/>
    <p:sldId id="274" r:id="rId13"/>
    <p:sldId id="304" r:id="rId14"/>
    <p:sldId id="312" r:id="rId15"/>
    <p:sldId id="275" r:id="rId16"/>
    <p:sldId id="271" r:id="rId17"/>
    <p:sldId id="311" r:id="rId18"/>
    <p:sldId id="260" r:id="rId19"/>
    <p:sldId id="276" r:id="rId20"/>
    <p:sldId id="305" r:id="rId21"/>
    <p:sldId id="313" r:id="rId22"/>
    <p:sldId id="278" r:id="rId23"/>
    <p:sldId id="314" r:id="rId24"/>
    <p:sldId id="279" r:id="rId25"/>
    <p:sldId id="280" r:id="rId26"/>
    <p:sldId id="281" r:id="rId27"/>
    <p:sldId id="315" r:id="rId28"/>
    <p:sldId id="282" r:id="rId29"/>
    <p:sldId id="316" r:id="rId30"/>
    <p:sldId id="272" r:id="rId31"/>
    <p:sldId id="273" r:id="rId32"/>
    <p:sldId id="261" r:id="rId33"/>
    <p:sldId id="262" r:id="rId34"/>
    <p:sldId id="269" r:id="rId35"/>
    <p:sldId id="263" r:id="rId36"/>
    <p:sldId id="290" r:id="rId37"/>
    <p:sldId id="291" r:id="rId38"/>
    <p:sldId id="292" r:id="rId39"/>
    <p:sldId id="293" r:id="rId40"/>
    <p:sldId id="284" r:id="rId41"/>
    <p:sldId id="285" r:id="rId42"/>
    <p:sldId id="286" r:id="rId43"/>
    <p:sldId id="287" r:id="rId44"/>
    <p:sldId id="288" r:id="rId45"/>
    <p:sldId id="289" r:id="rId46"/>
    <p:sldId id="294" r:id="rId47"/>
    <p:sldId id="321" r:id="rId48"/>
    <p:sldId id="295" r:id="rId49"/>
    <p:sldId id="322" r:id="rId50"/>
    <p:sldId id="296" r:id="rId51"/>
    <p:sldId id="323" r:id="rId52"/>
    <p:sldId id="297" r:id="rId53"/>
    <p:sldId id="298" r:id="rId54"/>
    <p:sldId id="299" r:id="rId55"/>
    <p:sldId id="325" r:id="rId56"/>
    <p:sldId id="317" r:id="rId57"/>
  </p:sldIdLst>
  <p:sldSz cx="10287000" cy="6858000" type="35mm"/>
  <p:notesSz cx="6256338" cy="9610725"/>
  <p:defaultTextStyle>
    <a:defPPr>
      <a:defRPr lang="en-US"/>
    </a:defPPr>
    <a:lvl1pPr algn="l" rtl="0" eaLnBrk="0" fontAlgn="base" hangingPunct="0">
      <a:spcBef>
        <a:spcPct val="0"/>
      </a:spcBef>
      <a:spcAft>
        <a:spcPct val="0"/>
      </a:spcAft>
      <a:defRPr sz="2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936" y="60"/>
      </p:cViewPr>
      <p:guideLst>
        <p:guide orient="horz" pos="2160"/>
        <p:guide pos="32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78" d="100"/>
          <a:sy n="78" d="100"/>
        </p:scale>
        <p:origin x="-2256" y="-96"/>
      </p:cViewPr>
      <p:guideLst>
        <p:guide orient="horz" pos="3027"/>
        <p:guide pos="197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NULL"/></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1026"/>
          <p:cNvSpPr>
            <a:spLocks noGrp="1" noChangeArrowheads="1"/>
          </p:cNvSpPr>
          <p:nvPr>
            <p:ph type="hdr" sz="quarter"/>
          </p:nvPr>
        </p:nvSpPr>
        <p:spPr bwMode="auto">
          <a:xfrm>
            <a:off x="0" y="0"/>
            <a:ext cx="27432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9635" name="Rectangle 1027"/>
          <p:cNvSpPr>
            <a:spLocks noGrp="1" noChangeArrowheads="1"/>
          </p:cNvSpPr>
          <p:nvPr>
            <p:ph type="dt" sz="quarter" idx="1"/>
          </p:nvPr>
        </p:nvSpPr>
        <p:spPr bwMode="auto">
          <a:xfrm>
            <a:off x="3581400" y="0"/>
            <a:ext cx="2667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9636" name="Rectangle 1028"/>
          <p:cNvSpPr>
            <a:spLocks noGrp="1" noChangeArrowheads="1"/>
          </p:cNvSpPr>
          <p:nvPr>
            <p:ph type="ftr" sz="quarter" idx="2"/>
          </p:nvPr>
        </p:nvSpPr>
        <p:spPr bwMode="auto">
          <a:xfrm>
            <a:off x="0" y="9144000"/>
            <a:ext cx="27432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69637" name="Rectangle 1029"/>
          <p:cNvSpPr>
            <a:spLocks noGrp="1" noChangeArrowheads="1"/>
          </p:cNvSpPr>
          <p:nvPr>
            <p:ph type="sldNum" sz="quarter" idx="3"/>
          </p:nvPr>
        </p:nvSpPr>
        <p:spPr bwMode="auto">
          <a:xfrm>
            <a:off x="3581400" y="9144000"/>
            <a:ext cx="26670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sz="1200"/>
            </a:lvl1pPr>
          </a:lstStyle>
          <a:p>
            <a:fld id="{1D72F91D-647C-4491-96B7-E787C1F4CEFE}" type="slidenum">
              <a:rPr lang="en-US"/>
              <a:pPr/>
              <a:t>‹#›</a:t>
            </a:fld>
            <a:endParaRPr lang="en-US"/>
          </a:p>
        </p:txBody>
      </p:sp>
    </p:spTree>
    <p:extLst>
      <p:ext uri="{BB962C8B-B14F-4D97-AF65-F5344CB8AC3E}">
        <p14:creationId xmlns:p14="http://schemas.microsoft.com/office/powerpoint/2010/main" val="21684776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050"/>
          <p:cNvSpPr>
            <a:spLocks noGrp="1" noChangeArrowheads="1"/>
          </p:cNvSpPr>
          <p:nvPr>
            <p:ph type="hdr" sz="quarter"/>
          </p:nvPr>
        </p:nvSpPr>
        <p:spPr bwMode="auto">
          <a:xfrm>
            <a:off x="0" y="0"/>
            <a:ext cx="27432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6563" name="Rectangle 2051"/>
          <p:cNvSpPr>
            <a:spLocks noGrp="1" noChangeArrowheads="1"/>
          </p:cNvSpPr>
          <p:nvPr>
            <p:ph type="dt" idx="1"/>
          </p:nvPr>
        </p:nvSpPr>
        <p:spPr bwMode="auto">
          <a:xfrm>
            <a:off x="3581400" y="0"/>
            <a:ext cx="2667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6564" name="Rectangle 2052"/>
          <p:cNvSpPr>
            <a:spLocks noGrp="1" noRot="1" noChangeAspect="1" noChangeArrowheads="1" noTextEdit="1"/>
          </p:cNvSpPr>
          <p:nvPr>
            <p:ph type="sldImg" idx="2"/>
          </p:nvPr>
        </p:nvSpPr>
        <p:spPr bwMode="auto">
          <a:xfrm>
            <a:off x="381000" y="685800"/>
            <a:ext cx="5486400" cy="3657600"/>
          </a:xfrm>
          <a:prstGeom prst="rect">
            <a:avLst/>
          </a:prstGeom>
          <a:noFill/>
          <a:ln w="9525">
            <a:solidFill>
              <a:srgbClr val="000000"/>
            </a:solidFill>
            <a:miter lim="800000"/>
            <a:headEnd/>
            <a:tailEnd/>
          </a:ln>
          <a:effectLst/>
        </p:spPr>
      </p:sp>
      <p:sp>
        <p:nvSpPr>
          <p:cNvPr id="66565" name="Rectangle 2053"/>
          <p:cNvSpPr>
            <a:spLocks noGrp="1" noChangeArrowheads="1"/>
          </p:cNvSpPr>
          <p:nvPr>
            <p:ph type="body" sz="quarter" idx="3"/>
          </p:nvPr>
        </p:nvSpPr>
        <p:spPr bwMode="auto">
          <a:xfrm>
            <a:off x="838200" y="4572000"/>
            <a:ext cx="4572000" cy="43434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2054"/>
          <p:cNvSpPr>
            <a:spLocks noGrp="1" noChangeArrowheads="1"/>
          </p:cNvSpPr>
          <p:nvPr>
            <p:ph type="ftr" sz="quarter" idx="4"/>
          </p:nvPr>
        </p:nvSpPr>
        <p:spPr bwMode="auto">
          <a:xfrm>
            <a:off x="0" y="9144000"/>
            <a:ext cx="27432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66567" name="Rectangle 2055"/>
          <p:cNvSpPr>
            <a:spLocks noGrp="1" noChangeArrowheads="1"/>
          </p:cNvSpPr>
          <p:nvPr>
            <p:ph type="sldNum" sz="quarter" idx="5"/>
          </p:nvPr>
        </p:nvSpPr>
        <p:spPr bwMode="auto">
          <a:xfrm>
            <a:off x="3581400" y="9144000"/>
            <a:ext cx="26670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sz="1200"/>
            </a:lvl1pPr>
          </a:lstStyle>
          <a:p>
            <a:fld id="{2D0EFCAA-490E-4A79-BB94-7A058567A906}" type="slidenum">
              <a:rPr lang="en-US"/>
              <a:pPr/>
              <a:t>‹#›</a:t>
            </a:fld>
            <a:endParaRPr lang="en-US"/>
          </a:p>
        </p:txBody>
      </p:sp>
    </p:spTree>
    <p:extLst>
      <p:ext uri="{BB962C8B-B14F-4D97-AF65-F5344CB8AC3E}">
        <p14:creationId xmlns:p14="http://schemas.microsoft.com/office/powerpoint/2010/main" val="19075576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9AC86725-C727-4084-BB32-2AA43F372BD3}" type="slidenum">
              <a:rPr lang="en-US"/>
              <a:pPr/>
              <a:t>1</a:t>
            </a:fld>
            <a:endParaRPr lang="en-US"/>
          </a:p>
        </p:txBody>
      </p:sp>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4B3A5FF2-8959-41EC-94AE-2655E7021F52}" type="slidenum">
              <a:rPr lang="en-US"/>
              <a:pPr/>
              <a:t>2</a:t>
            </a:fld>
            <a:endParaRPr lang="en-US"/>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p:txBody>
          <a:bodyPr/>
          <a:lstStyle/>
          <a:p>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EE85FC0D-4DD1-44E7-92F8-C9911422CCC4}" type="slidenum">
              <a:rPr lang="en-US"/>
              <a:pPr/>
              <a:t>12</a:t>
            </a:fld>
            <a:endParaRPr lang="en-US"/>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p:txBody>
          <a:bodyPr/>
          <a:lstStyle/>
          <a:p>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0575BDB6-15FB-48FB-ADDB-4DDBF10EE06F}" type="slidenum">
              <a:rPr lang="en-US"/>
              <a:pPr/>
              <a:t>26</a:t>
            </a:fld>
            <a:endParaRPr lang="en-US"/>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C513F153-93E0-4098-B17F-B47056B1C772}" type="slidenum">
              <a:rPr lang="en-US"/>
              <a:pPr/>
              <a:t>46</a:t>
            </a:fld>
            <a:endParaRPr lang="en-US"/>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r>
              <a:rPr lang="en-US" sz="2000"/>
              <a:t>Complicated migraine</a:t>
            </a: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2EE1F643-9C1A-4005-A5D6-EE208655245F}" type="slidenum">
              <a:rPr lang="en-US"/>
              <a:pPr/>
              <a:t>48</a:t>
            </a:fld>
            <a:endParaRPr lang="en-US"/>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p:txBody>
          <a:bodyPr/>
          <a:lstStyle/>
          <a:p>
            <a:r>
              <a:rPr lang="en-US" sz="2000"/>
              <a:t>Brain Tumor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76DF1A7C-D74C-4041-B0B7-FC3469A1C29D}" type="slidenum">
              <a:rPr lang="en-US"/>
              <a:pPr/>
              <a:t>50</a:t>
            </a:fld>
            <a:endParaRPr lang="en-US"/>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p:txBody>
          <a:bodyPr/>
          <a:lstStyle/>
          <a:p>
            <a:r>
              <a:rPr lang="en-US" sz="2400"/>
              <a:t>Brain Tumor</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6004F773-1A3B-413E-94FD-184249CA43D3}" type="slidenum">
              <a:rPr lang="en-US"/>
              <a:pPr/>
              <a:t>52</a:t>
            </a:fld>
            <a:endParaRPr lang="en-US"/>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p:txBody>
          <a:bodyPr/>
          <a:lstStyle/>
          <a:p>
            <a:r>
              <a:rPr lang="en-US" sz="1800"/>
              <a:t>Tension type headache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FF6F3128-1FEE-4AB2-B5C0-152383B7EBB3}" type="slidenum">
              <a:rPr lang="en-US"/>
              <a:pPr/>
              <a:t>53</a:t>
            </a:fld>
            <a:endParaRPr 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r>
              <a:rPr lang="en-US" sz="2000"/>
              <a:t>Tension type headache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E0C1E420-F858-46D4-897E-F7CE09458EAA}" type="slidenum">
              <a:rPr lang="en-US"/>
              <a:pPr/>
              <a:t>54</a:t>
            </a:fld>
            <a:endParaRPr lang="en-US"/>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p:txBody>
          <a:bodyPr/>
          <a:lstStyle/>
          <a:p>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1CA3233D-708F-451E-A988-57CF1170C737}" type="slidenum">
              <a:rPr lang="en-US"/>
              <a:pPr/>
              <a:t>56</a:t>
            </a:fld>
            <a:endParaRPr lang="en-US"/>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074" name="Group 2"/>
          <p:cNvGrpSpPr>
            <a:grpSpLocks/>
          </p:cNvGrpSpPr>
          <p:nvPr/>
        </p:nvGrpSpPr>
        <p:grpSpPr bwMode="auto">
          <a:xfrm>
            <a:off x="0" y="117475"/>
            <a:ext cx="10285413" cy="6738938"/>
            <a:chOff x="0" y="74"/>
            <a:chExt cx="5759" cy="4245"/>
          </a:xfrm>
        </p:grpSpPr>
        <p:sp>
          <p:nvSpPr>
            <p:cNvPr id="3075" name="Rectangle 3"/>
            <p:cNvSpPr>
              <a:spLocks noChangeArrowheads="1"/>
            </p:cNvSpPr>
            <p:nvPr/>
          </p:nvSpPr>
          <p:spPr bwMode="invGray">
            <a:xfrm>
              <a:off x="432" y="4113"/>
              <a:ext cx="2208" cy="206"/>
            </a:xfrm>
            <a:prstGeom prst="rect">
              <a:avLst/>
            </a:prstGeom>
            <a:solidFill>
              <a:schemeClr val="hlink"/>
            </a:solidFill>
            <a:ln w="9525">
              <a:noFill/>
              <a:miter lim="800000"/>
              <a:headEnd/>
              <a:tailEnd/>
            </a:ln>
            <a:effectLst/>
          </p:spPr>
          <p:txBody>
            <a:bodyPr/>
            <a:lstStyle/>
            <a:p>
              <a:endParaRPr lang="en-US"/>
            </a:p>
          </p:txBody>
        </p:sp>
        <p:sp>
          <p:nvSpPr>
            <p:cNvPr id="3076" name="Rectangle 4"/>
            <p:cNvSpPr>
              <a:spLocks noChangeArrowheads="1"/>
            </p:cNvSpPr>
            <p:nvPr/>
          </p:nvSpPr>
          <p:spPr bwMode="invGray">
            <a:xfrm>
              <a:off x="432" y="1536"/>
              <a:ext cx="5327" cy="480"/>
            </a:xfrm>
            <a:prstGeom prst="rect">
              <a:avLst/>
            </a:prstGeom>
            <a:solidFill>
              <a:schemeClr val="hlink"/>
            </a:solidFill>
            <a:ln w="9525">
              <a:noFill/>
              <a:miter lim="800000"/>
              <a:headEnd/>
              <a:tailEnd/>
            </a:ln>
            <a:effectLst/>
          </p:spPr>
          <p:txBody>
            <a:bodyPr/>
            <a:lstStyle/>
            <a:p>
              <a:endParaRPr lang="en-US"/>
            </a:p>
          </p:txBody>
        </p:sp>
        <p:sp>
          <p:nvSpPr>
            <p:cNvPr id="3077" name="Oval 5"/>
            <p:cNvSpPr>
              <a:spLocks noChangeArrowheads="1"/>
            </p:cNvSpPr>
            <p:nvPr/>
          </p:nvSpPr>
          <p:spPr bwMode="invGray">
            <a:xfrm>
              <a:off x="555" y="74"/>
              <a:ext cx="42" cy="42"/>
            </a:xfrm>
            <a:prstGeom prst="ellipse">
              <a:avLst/>
            </a:prstGeom>
            <a:solidFill>
              <a:schemeClr val="tx2"/>
            </a:solidFill>
            <a:ln w="9525">
              <a:noFill/>
              <a:round/>
              <a:headEnd/>
              <a:tailEnd/>
            </a:ln>
            <a:effectLst/>
          </p:spPr>
          <p:txBody>
            <a:bodyPr/>
            <a:lstStyle/>
            <a:p>
              <a:endParaRPr lang="en-US"/>
            </a:p>
          </p:txBody>
        </p:sp>
        <p:sp>
          <p:nvSpPr>
            <p:cNvPr id="3078" name="Oval 6"/>
            <p:cNvSpPr>
              <a:spLocks noChangeArrowheads="1"/>
            </p:cNvSpPr>
            <p:nvPr/>
          </p:nvSpPr>
          <p:spPr bwMode="invGray">
            <a:xfrm>
              <a:off x="555" y="219"/>
              <a:ext cx="42" cy="41"/>
            </a:xfrm>
            <a:prstGeom prst="ellipse">
              <a:avLst/>
            </a:prstGeom>
            <a:solidFill>
              <a:schemeClr val="tx2"/>
            </a:solidFill>
            <a:ln w="9525">
              <a:noFill/>
              <a:round/>
              <a:headEnd/>
              <a:tailEnd/>
            </a:ln>
            <a:effectLst/>
          </p:spPr>
          <p:txBody>
            <a:bodyPr/>
            <a:lstStyle/>
            <a:p>
              <a:endParaRPr lang="en-US"/>
            </a:p>
          </p:txBody>
        </p:sp>
        <p:sp>
          <p:nvSpPr>
            <p:cNvPr id="3079" name="Oval 7"/>
            <p:cNvSpPr>
              <a:spLocks noChangeArrowheads="1"/>
            </p:cNvSpPr>
            <p:nvPr/>
          </p:nvSpPr>
          <p:spPr bwMode="invGray">
            <a:xfrm>
              <a:off x="555" y="362"/>
              <a:ext cx="42" cy="41"/>
            </a:xfrm>
            <a:prstGeom prst="ellipse">
              <a:avLst/>
            </a:prstGeom>
            <a:solidFill>
              <a:schemeClr val="tx2"/>
            </a:solidFill>
            <a:ln w="9525">
              <a:noFill/>
              <a:round/>
              <a:headEnd/>
              <a:tailEnd/>
            </a:ln>
            <a:effectLst/>
          </p:spPr>
          <p:txBody>
            <a:bodyPr/>
            <a:lstStyle/>
            <a:p>
              <a:endParaRPr lang="en-US"/>
            </a:p>
          </p:txBody>
        </p:sp>
        <p:sp>
          <p:nvSpPr>
            <p:cNvPr id="3080" name="Oval 8"/>
            <p:cNvSpPr>
              <a:spLocks noChangeArrowheads="1"/>
            </p:cNvSpPr>
            <p:nvPr/>
          </p:nvSpPr>
          <p:spPr bwMode="invGray">
            <a:xfrm>
              <a:off x="555" y="651"/>
              <a:ext cx="42" cy="41"/>
            </a:xfrm>
            <a:prstGeom prst="ellipse">
              <a:avLst/>
            </a:prstGeom>
            <a:solidFill>
              <a:schemeClr val="tx2"/>
            </a:solidFill>
            <a:ln w="9525">
              <a:noFill/>
              <a:round/>
              <a:headEnd/>
              <a:tailEnd/>
            </a:ln>
            <a:effectLst/>
          </p:spPr>
          <p:txBody>
            <a:bodyPr/>
            <a:lstStyle/>
            <a:p>
              <a:endParaRPr lang="en-US"/>
            </a:p>
          </p:txBody>
        </p:sp>
        <p:sp>
          <p:nvSpPr>
            <p:cNvPr id="3081" name="Oval 9"/>
            <p:cNvSpPr>
              <a:spLocks noChangeArrowheads="1"/>
            </p:cNvSpPr>
            <p:nvPr/>
          </p:nvSpPr>
          <p:spPr bwMode="invGray">
            <a:xfrm>
              <a:off x="555" y="794"/>
              <a:ext cx="42" cy="42"/>
            </a:xfrm>
            <a:prstGeom prst="ellipse">
              <a:avLst/>
            </a:prstGeom>
            <a:solidFill>
              <a:schemeClr val="tx2"/>
            </a:solidFill>
            <a:ln w="9525">
              <a:noFill/>
              <a:round/>
              <a:headEnd/>
              <a:tailEnd/>
            </a:ln>
            <a:effectLst/>
          </p:spPr>
          <p:txBody>
            <a:bodyPr/>
            <a:lstStyle/>
            <a:p>
              <a:endParaRPr lang="en-US"/>
            </a:p>
          </p:txBody>
        </p:sp>
        <p:sp>
          <p:nvSpPr>
            <p:cNvPr id="3082" name="Oval 10"/>
            <p:cNvSpPr>
              <a:spLocks noChangeArrowheads="1"/>
            </p:cNvSpPr>
            <p:nvPr/>
          </p:nvSpPr>
          <p:spPr bwMode="invGray">
            <a:xfrm>
              <a:off x="555" y="939"/>
              <a:ext cx="42" cy="41"/>
            </a:xfrm>
            <a:prstGeom prst="ellipse">
              <a:avLst/>
            </a:prstGeom>
            <a:solidFill>
              <a:schemeClr val="tx2"/>
            </a:solidFill>
            <a:ln w="9525">
              <a:noFill/>
              <a:round/>
              <a:headEnd/>
              <a:tailEnd/>
            </a:ln>
            <a:effectLst/>
          </p:spPr>
          <p:txBody>
            <a:bodyPr/>
            <a:lstStyle/>
            <a:p>
              <a:endParaRPr lang="en-US"/>
            </a:p>
          </p:txBody>
        </p:sp>
        <p:sp>
          <p:nvSpPr>
            <p:cNvPr id="3083" name="Oval 11"/>
            <p:cNvSpPr>
              <a:spLocks noChangeArrowheads="1"/>
            </p:cNvSpPr>
            <p:nvPr/>
          </p:nvSpPr>
          <p:spPr bwMode="invGray">
            <a:xfrm>
              <a:off x="555" y="1082"/>
              <a:ext cx="42" cy="41"/>
            </a:xfrm>
            <a:prstGeom prst="ellipse">
              <a:avLst/>
            </a:prstGeom>
            <a:solidFill>
              <a:schemeClr val="tx2"/>
            </a:solidFill>
            <a:ln w="9525">
              <a:noFill/>
              <a:round/>
              <a:headEnd/>
              <a:tailEnd/>
            </a:ln>
            <a:effectLst/>
          </p:spPr>
          <p:txBody>
            <a:bodyPr/>
            <a:lstStyle/>
            <a:p>
              <a:endParaRPr lang="en-US"/>
            </a:p>
          </p:txBody>
        </p:sp>
        <p:sp>
          <p:nvSpPr>
            <p:cNvPr id="3084" name="Oval 12"/>
            <p:cNvSpPr>
              <a:spLocks noChangeArrowheads="1"/>
            </p:cNvSpPr>
            <p:nvPr/>
          </p:nvSpPr>
          <p:spPr bwMode="invGray">
            <a:xfrm>
              <a:off x="555" y="1227"/>
              <a:ext cx="42" cy="40"/>
            </a:xfrm>
            <a:prstGeom prst="ellipse">
              <a:avLst/>
            </a:prstGeom>
            <a:solidFill>
              <a:schemeClr val="tx2"/>
            </a:solidFill>
            <a:ln w="9525">
              <a:noFill/>
              <a:round/>
              <a:headEnd/>
              <a:tailEnd/>
            </a:ln>
            <a:effectLst/>
          </p:spPr>
          <p:txBody>
            <a:bodyPr/>
            <a:lstStyle/>
            <a:p>
              <a:endParaRPr lang="en-US"/>
            </a:p>
          </p:txBody>
        </p:sp>
        <p:sp>
          <p:nvSpPr>
            <p:cNvPr id="3085" name="Oval 13"/>
            <p:cNvSpPr>
              <a:spLocks noChangeArrowheads="1"/>
            </p:cNvSpPr>
            <p:nvPr/>
          </p:nvSpPr>
          <p:spPr bwMode="invGray">
            <a:xfrm>
              <a:off x="555" y="1371"/>
              <a:ext cx="42" cy="41"/>
            </a:xfrm>
            <a:prstGeom prst="ellipse">
              <a:avLst/>
            </a:prstGeom>
            <a:solidFill>
              <a:schemeClr val="tx2"/>
            </a:solidFill>
            <a:ln w="9525">
              <a:noFill/>
              <a:round/>
              <a:headEnd/>
              <a:tailEnd/>
            </a:ln>
            <a:effectLst/>
          </p:spPr>
          <p:txBody>
            <a:bodyPr/>
            <a:lstStyle/>
            <a:p>
              <a:endParaRPr lang="en-US"/>
            </a:p>
          </p:txBody>
        </p:sp>
        <p:grpSp>
          <p:nvGrpSpPr>
            <p:cNvPr id="3086" name="Group 14"/>
            <p:cNvGrpSpPr>
              <a:grpSpLocks/>
            </p:cNvGrpSpPr>
            <p:nvPr/>
          </p:nvGrpSpPr>
          <p:grpSpPr bwMode="auto">
            <a:xfrm>
              <a:off x="2859" y="4202"/>
              <a:ext cx="2729" cy="41"/>
              <a:chOff x="2859" y="4202"/>
              <a:chExt cx="2729" cy="41"/>
            </a:xfrm>
          </p:grpSpPr>
          <p:sp>
            <p:nvSpPr>
              <p:cNvPr id="3087" name="Oval 15"/>
              <p:cNvSpPr>
                <a:spLocks noChangeArrowheads="1"/>
              </p:cNvSpPr>
              <p:nvPr/>
            </p:nvSpPr>
            <p:spPr bwMode="invGray">
              <a:xfrm>
                <a:off x="2859" y="4202"/>
                <a:ext cx="42" cy="41"/>
              </a:xfrm>
              <a:prstGeom prst="ellipse">
                <a:avLst/>
              </a:prstGeom>
              <a:solidFill>
                <a:schemeClr val="tx2"/>
              </a:solidFill>
              <a:ln w="9525">
                <a:noFill/>
                <a:round/>
                <a:headEnd/>
                <a:tailEnd/>
              </a:ln>
              <a:effectLst/>
            </p:spPr>
            <p:txBody>
              <a:bodyPr/>
              <a:lstStyle/>
              <a:p>
                <a:endParaRPr lang="en-US"/>
              </a:p>
            </p:txBody>
          </p:sp>
          <p:sp>
            <p:nvSpPr>
              <p:cNvPr id="3088" name="Oval 16"/>
              <p:cNvSpPr>
                <a:spLocks noChangeArrowheads="1"/>
              </p:cNvSpPr>
              <p:nvPr/>
            </p:nvSpPr>
            <p:spPr bwMode="invGray">
              <a:xfrm>
                <a:off x="3243" y="4202"/>
                <a:ext cx="42" cy="41"/>
              </a:xfrm>
              <a:prstGeom prst="ellipse">
                <a:avLst/>
              </a:prstGeom>
              <a:solidFill>
                <a:schemeClr val="tx2"/>
              </a:solidFill>
              <a:ln w="9525">
                <a:noFill/>
                <a:round/>
                <a:headEnd/>
                <a:tailEnd/>
              </a:ln>
              <a:effectLst/>
            </p:spPr>
            <p:txBody>
              <a:bodyPr/>
              <a:lstStyle/>
              <a:p>
                <a:endParaRPr lang="en-US"/>
              </a:p>
            </p:txBody>
          </p:sp>
          <p:sp>
            <p:nvSpPr>
              <p:cNvPr id="3089" name="Oval 17"/>
              <p:cNvSpPr>
                <a:spLocks noChangeArrowheads="1"/>
              </p:cNvSpPr>
              <p:nvPr/>
            </p:nvSpPr>
            <p:spPr bwMode="invGray">
              <a:xfrm>
                <a:off x="3627" y="4202"/>
                <a:ext cx="41" cy="41"/>
              </a:xfrm>
              <a:prstGeom prst="ellipse">
                <a:avLst/>
              </a:prstGeom>
              <a:solidFill>
                <a:schemeClr val="tx2"/>
              </a:solidFill>
              <a:ln w="9525">
                <a:noFill/>
                <a:round/>
                <a:headEnd/>
                <a:tailEnd/>
              </a:ln>
              <a:effectLst/>
            </p:spPr>
            <p:txBody>
              <a:bodyPr/>
              <a:lstStyle/>
              <a:p>
                <a:endParaRPr lang="en-US"/>
              </a:p>
            </p:txBody>
          </p:sp>
          <p:sp>
            <p:nvSpPr>
              <p:cNvPr id="3090" name="Oval 18"/>
              <p:cNvSpPr>
                <a:spLocks noChangeArrowheads="1"/>
              </p:cNvSpPr>
              <p:nvPr/>
            </p:nvSpPr>
            <p:spPr bwMode="invGray">
              <a:xfrm>
                <a:off x="4011" y="4202"/>
                <a:ext cx="41" cy="41"/>
              </a:xfrm>
              <a:prstGeom prst="ellipse">
                <a:avLst/>
              </a:prstGeom>
              <a:solidFill>
                <a:schemeClr val="tx2"/>
              </a:solidFill>
              <a:ln w="9525">
                <a:noFill/>
                <a:round/>
                <a:headEnd/>
                <a:tailEnd/>
              </a:ln>
              <a:effectLst/>
            </p:spPr>
            <p:txBody>
              <a:bodyPr/>
              <a:lstStyle/>
              <a:p>
                <a:endParaRPr lang="en-US"/>
              </a:p>
            </p:txBody>
          </p:sp>
          <p:sp>
            <p:nvSpPr>
              <p:cNvPr id="3091" name="Oval 19"/>
              <p:cNvSpPr>
                <a:spLocks noChangeArrowheads="1"/>
              </p:cNvSpPr>
              <p:nvPr/>
            </p:nvSpPr>
            <p:spPr bwMode="invGray">
              <a:xfrm>
                <a:off x="4395" y="4202"/>
                <a:ext cx="42" cy="41"/>
              </a:xfrm>
              <a:prstGeom prst="ellipse">
                <a:avLst/>
              </a:prstGeom>
              <a:solidFill>
                <a:schemeClr val="tx2"/>
              </a:solidFill>
              <a:ln w="9525">
                <a:noFill/>
                <a:round/>
                <a:headEnd/>
                <a:tailEnd/>
              </a:ln>
              <a:effectLst/>
            </p:spPr>
            <p:txBody>
              <a:bodyPr/>
              <a:lstStyle/>
              <a:p>
                <a:endParaRPr lang="en-US"/>
              </a:p>
            </p:txBody>
          </p:sp>
          <p:sp>
            <p:nvSpPr>
              <p:cNvPr id="3092" name="Oval 20"/>
              <p:cNvSpPr>
                <a:spLocks noChangeArrowheads="1"/>
              </p:cNvSpPr>
              <p:nvPr/>
            </p:nvSpPr>
            <p:spPr bwMode="invGray">
              <a:xfrm>
                <a:off x="4779" y="4202"/>
                <a:ext cx="42" cy="41"/>
              </a:xfrm>
              <a:prstGeom prst="ellipse">
                <a:avLst/>
              </a:prstGeom>
              <a:solidFill>
                <a:schemeClr val="tx2"/>
              </a:solidFill>
              <a:ln w="9525">
                <a:noFill/>
                <a:round/>
                <a:headEnd/>
                <a:tailEnd/>
              </a:ln>
              <a:effectLst/>
            </p:spPr>
            <p:txBody>
              <a:bodyPr/>
              <a:lstStyle/>
              <a:p>
                <a:endParaRPr lang="en-US"/>
              </a:p>
            </p:txBody>
          </p:sp>
          <p:sp>
            <p:nvSpPr>
              <p:cNvPr id="3093" name="Oval 21"/>
              <p:cNvSpPr>
                <a:spLocks noChangeArrowheads="1"/>
              </p:cNvSpPr>
              <p:nvPr/>
            </p:nvSpPr>
            <p:spPr bwMode="invGray">
              <a:xfrm>
                <a:off x="5163" y="4202"/>
                <a:ext cx="42" cy="41"/>
              </a:xfrm>
              <a:prstGeom prst="ellipse">
                <a:avLst/>
              </a:prstGeom>
              <a:solidFill>
                <a:schemeClr val="tx2"/>
              </a:solidFill>
              <a:ln w="9525">
                <a:noFill/>
                <a:round/>
                <a:headEnd/>
                <a:tailEnd/>
              </a:ln>
              <a:effectLst/>
            </p:spPr>
            <p:txBody>
              <a:bodyPr/>
              <a:lstStyle/>
              <a:p>
                <a:endParaRPr lang="en-US"/>
              </a:p>
            </p:txBody>
          </p:sp>
          <p:sp>
            <p:nvSpPr>
              <p:cNvPr id="3094" name="Oval 22"/>
              <p:cNvSpPr>
                <a:spLocks noChangeArrowheads="1"/>
              </p:cNvSpPr>
              <p:nvPr/>
            </p:nvSpPr>
            <p:spPr bwMode="invGray">
              <a:xfrm>
                <a:off x="5547" y="4202"/>
                <a:ext cx="41" cy="41"/>
              </a:xfrm>
              <a:prstGeom prst="ellipse">
                <a:avLst/>
              </a:prstGeom>
              <a:solidFill>
                <a:schemeClr val="tx2"/>
              </a:solidFill>
              <a:ln w="9525">
                <a:noFill/>
                <a:round/>
                <a:headEnd/>
                <a:tailEnd/>
              </a:ln>
              <a:effectLst/>
            </p:spPr>
            <p:txBody>
              <a:bodyPr/>
              <a:lstStyle/>
              <a:p>
                <a:endParaRPr lang="en-US"/>
              </a:p>
            </p:txBody>
          </p:sp>
        </p:grpSp>
        <p:sp>
          <p:nvSpPr>
            <p:cNvPr id="3095" name="Oval 23"/>
            <p:cNvSpPr>
              <a:spLocks noChangeArrowheads="1"/>
            </p:cNvSpPr>
            <p:nvPr/>
          </p:nvSpPr>
          <p:spPr bwMode="invGray">
            <a:xfrm>
              <a:off x="555" y="507"/>
              <a:ext cx="42" cy="40"/>
            </a:xfrm>
            <a:prstGeom prst="ellipse">
              <a:avLst/>
            </a:prstGeom>
            <a:solidFill>
              <a:schemeClr val="tx2"/>
            </a:solidFill>
            <a:ln w="9525">
              <a:noFill/>
              <a:round/>
              <a:headEnd/>
              <a:tailEnd/>
            </a:ln>
            <a:effectLst/>
          </p:spPr>
          <p:txBody>
            <a:bodyPr/>
            <a:lstStyle/>
            <a:p>
              <a:endParaRPr lang="en-US"/>
            </a:p>
          </p:txBody>
        </p:sp>
        <p:grpSp>
          <p:nvGrpSpPr>
            <p:cNvPr id="3096" name="Group 24"/>
            <p:cNvGrpSpPr>
              <a:grpSpLocks/>
            </p:cNvGrpSpPr>
            <p:nvPr/>
          </p:nvGrpSpPr>
          <p:grpSpPr bwMode="auto">
            <a:xfrm>
              <a:off x="0" y="2327"/>
              <a:ext cx="1203" cy="1203"/>
              <a:chOff x="0" y="2327"/>
              <a:chExt cx="1203" cy="1203"/>
            </a:xfrm>
          </p:grpSpPr>
          <p:sp>
            <p:nvSpPr>
              <p:cNvPr id="3097" name="Freeform 25"/>
              <p:cNvSpPr>
                <a:spLocks/>
              </p:cNvSpPr>
              <p:nvPr/>
            </p:nvSpPr>
            <p:spPr bwMode="invGray">
              <a:xfrm>
                <a:off x="0" y="2394"/>
                <a:ext cx="443" cy="1033"/>
              </a:xfrm>
              <a:custGeom>
                <a:avLst/>
                <a:gdLst/>
                <a:ahLst/>
                <a:cxnLst>
                  <a:cxn ang="0">
                    <a:pos x="290" y="1016"/>
                  </a:cxn>
                  <a:cxn ang="0">
                    <a:pos x="316" y="974"/>
                  </a:cxn>
                  <a:cxn ang="0">
                    <a:pos x="354" y="920"/>
                  </a:cxn>
                  <a:cxn ang="0">
                    <a:pos x="384" y="884"/>
                  </a:cxn>
                  <a:cxn ang="0">
                    <a:pos x="381" y="832"/>
                  </a:cxn>
                  <a:cxn ang="0">
                    <a:pos x="370" y="794"/>
                  </a:cxn>
                  <a:cxn ang="0">
                    <a:pos x="361" y="760"/>
                  </a:cxn>
                  <a:cxn ang="0">
                    <a:pos x="361" y="734"/>
                  </a:cxn>
                  <a:cxn ang="0">
                    <a:pos x="359" y="707"/>
                  </a:cxn>
                  <a:cxn ang="0">
                    <a:pos x="373" y="691"/>
                  </a:cxn>
                  <a:cxn ang="0">
                    <a:pos x="391" y="686"/>
                  </a:cxn>
                  <a:cxn ang="0">
                    <a:pos x="395" y="680"/>
                  </a:cxn>
                  <a:cxn ang="0">
                    <a:pos x="390" y="671"/>
                  </a:cxn>
                  <a:cxn ang="0">
                    <a:pos x="386" y="660"/>
                  </a:cxn>
                  <a:cxn ang="0">
                    <a:pos x="437" y="635"/>
                  </a:cxn>
                  <a:cxn ang="0">
                    <a:pos x="442" y="619"/>
                  </a:cxn>
                  <a:cxn ang="0">
                    <a:pos x="438" y="604"/>
                  </a:cxn>
                  <a:cxn ang="0">
                    <a:pos x="400" y="543"/>
                  </a:cxn>
                  <a:cxn ang="0">
                    <a:pos x="384" y="474"/>
                  </a:cxn>
                  <a:cxn ang="0">
                    <a:pos x="354" y="455"/>
                  </a:cxn>
                  <a:cxn ang="0">
                    <a:pos x="326" y="433"/>
                  </a:cxn>
                  <a:cxn ang="0">
                    <a:pos x="312" y="411"/>
                  </a:cxn>
                  <a:cxn ang="0">
                    <a:pos x="307" y="391"/>
                  </a:cxn>
                  <a:cxn ang="0">
                    <a:pos x="290" y="339"/>
                  </a:cxn>
                  <a:cxn ang="0">
                    <a:pos x="308" y="289"/>
                  </a:cxn>
                  <a:cxn ang="0">
                    <a:pos x="298" y="278"/>
                  </a:cxn>
                  <a:cxn ang="0">
                    <a:pos x="280" y="307"/>
                  </a:cxn>
                  <a:cxn ang="0">
                    <a:pos x="269" y="283"/>
                  </a:cxn>
                  <a:cxn ang="0">
                    <a:pos x="272" y="224"/>
                  </a:cxn>
                  <a:cxn ang="0">
                    <a:pos x="280" y="177"/>
                  </a:cxn>
                  <a:cxn ang="0">
                    <a:pos x="280" y="146"/>
                  </a:cxn>
                  <a:cxn ang="0">
                    <a:pos x="281" y="123"/>
                  </a:cxn>
                  <a:cxn ang="0">
                    <a:pos x="290" y="104"/>
                  </a:cxn>
                  <a:cxn ang="0">
                    <a:pos x="296" y="97"/>
                  </a:cxn>
                  <a:cxn ang="0">
                    <a:pos x="298" y="94"/>
                  </a:cxn>
                  <a:cxn ang="0">
                    <a:pos x="301" y="92"/>
                  </a:cxn>
                  <a:cxn ang="0">
                    <a:pos x="307" y="83"/>
                  </a:cxn>
                  <a:cxn ang="0">
                    <a:pos x="317" y="79"/>
                  </a:cxn>
                  <a:cxn ang="0">
                    <a:pos x="328" y="77"/>
                  </a:cxn>
                  <a:cxn ang="0">
                    <a:pos x="337" y="74"/>
                  </a:cxn>
                  <a:cxn ang="0">
                    <a:pos x="345" y="67"/>
                  </a:cxn>
                  <a:cxn ang="0">
                    <a:pos x="337" y="50"/>
                  </a:cxn>
                  <a:cxn ang="0">
                    <a:pos x="337" y="47"/>
                  </a:cxn>
                  <a:cxn ang="0">
                    <a:pos x="337" y="43"/>
                  </a:cxn>
                  <a:cxn ang="0">
                    <a:pos x="337" y="41"/>
                  </a:cxn>
                  <a:cxn ang="0">
                    <a:pos x="334" y="38"/>
                  </a:cxn>
                  <a:cxn ang="0">
                    <a:pos x="321" y="21"/>
                  </a:cxn>
                  <a:cxn ang="0">
                    <a:pos x="316" y="0"/>
                  </a:cxn>
                  <a:cxn ang="0">
                    <a:pos x="188" y="94"/>
                  </a:cxn>
                  <a:cxn ang="0">
                    <a:pos x="88" y="218"/>
                  </a:cxn>
                  <a:cxn ang="0">
                    <a:pos x="21" y="366"/>
                  </a:cxn>
                  <a:cxn ang="0">
                    <a:pos x="0" y="530"/>
                  </a:cxn>
                  <a:cxn ang="0">
                    <a:pos x="20" y="680"/>
                  </a:cxn>
                  <a:cxn ang="0">
                    <a:pos x="74" y="819"/>
                  </a:cxn>
                  <a:cxn ang="0">
                    <a:pos x="160" y="938"/>
                  </a:cxn>
                  <a:cxn ang="0">
                    <a:pos x="272" y="1032"/>
                  </a:cxn>
                </a:cxnLst>
                <a:rect l="0" t="0" r="r" b="b"/>
                <a:pathLst>
                  <a:path w="443" h="1033">
                    <a:moveTo>
                      <a:pt x="272" y="1032"/>
                    </a:moveTo>
                    <a:lnTo>
                      <a:pt x="290" y="1016"/>
                    </a:lnTo>
                    <a:lnTo>
                      <a:pt x="301" y="992"/>
                    </a:lnTo>
                    <a:lnTo>
                      <a:pt x="316" y="974"/>
                    </a:lnTo>
                    <a:lnTo>
                      <a:pt x="328" y="955"/>
                    </a:lnTo>
                    <a:lnTo>
                      <a:pt x="354" y="920"/>
                    </a:lnTo>
                    <a:lnTo>
                      <a:pt x="373" y="904"/>
                    </a:lnTo>
                    <a:lnTo>
                      <a:pt x="384" y="884"/>
                    </a:lnTo>
                    <a:lnTo>
                      <a:pt x="390" y="848"/>
                    </a:lnTo>
                    <a:lnTo>
                      <a:pt x="381" y="832"/>
                    </a:lnTo>
                    <a:lnTo>
                      <a:pt x="375" y="812"/>
                    </a:lnTo>
                    <a:lnTo>
                      <a:pt x="370" y="794"/>
                    </a:lnTo>
                    <a:lnTo>
                      <a:pt x="361" y="774"/>
                    </a:lnTo>
                    <a:lnTo>
                      <a:pt x="361" y="760"/>
                    </a:lnTo>
                    <a:lnTo>
                      <a:pt x="361" y="747"/>
                    </a:lnTo>
                    <a:lnTo>
                      <a:pt x="361" y="734"/>
                    </a:lnTo>
                    <a:lnTo>
                      <a:pt x="359" y="722"/>
                    </a:lnTo>
                    <a:lnTo>
                      <a:pt x="359" y="707"/>
                    </a:lnTo>
                    <a:lnTo>
                      <a:pt x="364" y="698"/>
                    </a:lnTo>
                    <a:lnTo>
                      <a:pt x="373" y="691"/>
                    </a:lnTo>
                    <a:lnTo>
                      <a:pt x="390" y="686"/>
                    </a:lnTo>
                    <a:lnTo>
                      <a:pt x="391" y="686"/>
                    </a:lnTo>
                    <a:lnTo>
                      <a:pt x="395" y="682"/>
                    </a:lnTo>
                    <a:lnTo>
                      <a:pt x="395" y="680"/>
                    </a:lnTo>
                    <a:lnTo>
                      <a:pt x="395" y="677"/>
                    </a:lnTo>
                    <a:lnTo>
                      <a:pt x="390" y="671"/>
                    </a:lnTo>
                    <a:lnTo>
                      <a:pt x="386" y="666"/>
                    </a:lnTo>
                    <a:lnTo>
                      <a:pt x="386" y="660"/>
                    </a:lnTo>
                    <a:lnTo>
                      <a:pt x="395" y="655"/>
                    </a:lnTo>
                    <a:lnTo>
                      <a:pt x="437" y="635"/>
                    </a:lnTo>
                    <a:lnTo>
                      <a:pt x="442" y="626"/>
                    </a:lnTo>
                    <a:lnTo>
                      <a:pt x="442" y="619"/>
                    </a:lnTo>
                    <a:lnTo>
                      <a:pt x="442" y="613"/>
                    </a:lnTo>
                    <a:lnTo>
                      <a:pt x="438" y="604"/>
                    </a:lnTo>
                    <a:lnTo>
                      <a:pt x="417" y="577"/>
                    </a:lnTo>
                    <a:lnTo>
                      <a:pt x="400" y="543"/>
                    </a:lnTo>
                    <a:lnTo>
                      <a:pt x="391" y="511"/>
                    </a:lnTo>
                    <a:lnTo>
                      <a:pt x="384" y="474"/>
                    </a:lnTo>
                    <a:lnTo>
                      <a:pt x="368" y="465"/>
                    </a:lnTo>
                    <a:lnTo>
                      <a:pt x="354" y="455"/>
                    </a:lnTo>
                    <a:lnTo>
                      <a:pt x="339" y="444"/>
                    </a:lnTo>
                    <a:lnTo>
                      <a:pt x="326" y="433"/>
                    </a:lnTo>
                    <a:lnTo>
                      <a:pt x="317" y="422"/>
                    </a:lnTo>
                    <a:lnTo>
                      <a:pt x="312" y="411"/>
                    </a:lnTo>
                    <a:lnTo>
                      <a:pt x="308" y="402"/>
                    </a:lnTo>
                    <a:lnTo>
                      <a:pt x="307" y="391"/>
                    </a:lnTo>
                    <a:lnTo>
                      <a:pt x="285" y="363"/>
                    </a:lnTo>
                    <a:lnTo>
                      <a:pt x="290" y="339"/>
                    </a:lnTo>
                    <a:lnTo>
                      <a:pt x="301" y="314"/>
                    </a:lnTo>
                    <a:lnTo>
                      <a:pt x="308" y="289"/>
                    </a:lnTo>
                    <a:lnTo>
                      <a:pt x="308" y="267"/>
                    </a:lnTo>
                    <a:lnTo>
                      <a:pt x="298" y="278"/>
                    </a:lnTo>
                    <a:lnTo>
                      <a:pt x="287" y="294"/>
                    </a:lnTo>
                    <a:lnTo>
                      <a:pt x="280" y="307"/>
                    </a:lnTo>
                    <a:lnTo>
                      <a:pt x="272" y="314"/>
                    </a:lnTo>
                    <a:lnTo>
                      <a:pt x="269" y="283"/>
                    </a:lnTo>
                    <a:lnTo>
                      <a:pt x="271" y="254"/>
                    </a:lnTo>
                    <a:lnTo>
                      <a:pt x="272" y="224"/>
                    </a:lnTo>
                    <a:lnTo>
                      <a:pt x="272" y="195"/>
                    </a:lnTo>
                    <a:lnTo>
                      <a:pt x="280" y="177"/>
                    </a:lnTo>
                    <a:lnTo>
                      <a:pt x="280" y="164"/>
                    </a:lnTo>
                    <a:lnTo>
                      <a:pt x="280" y="146"/>
                    </a:lnTo>
                    <a:lnTo>
                      <a:pt x="281" y="133"/>
                    </a:lnTo>
                    <a:lnTo>
                      <a:pt x="281" y="123"/>
                    </a:lnTo>
                    <a:lnTo>
                      <a:pt x="285" y="113"/>
                    </a:lnTo>
                    <a:lnTo>
                      <a:pt x="290" y="104"/>
                    </a:lnTo>
                    <a:lnTo>
                      <a:pt x="296" y="97"/>
                    </a:lnTo>
                    <a:lnTo>
                      <a:pt x="296" y="97"/>
                    </a:lnTo>
                    <a:lnTo>
                      <a:pt x="298" y="94"/>
                    </a:lnTo>
                    <a:lnTo>
                      <a:pt x="298" y="94"/>
                    </a:lnTo>
                    <a:lnTo>
                      <a:pt x="298" y="94"/>
                    </a:lnTo>
                    <a:lnTo>
                      <a:pt x="301" y="92"/>
                    </a:lnTo>
                    <a:lnTo>
                      <a:pt x="303" y="86"/>
                    </a:lnTo>
                    <a:lnTo>
                      <a:pt x="307" y="83"/>
                    </a:lnTo>
                    <a:lnTo>
                      <a:pt x="308" y="83"/>
                    </a:lnTo>
                    <a:lnTo>
                      <a:pt x="317" y="79"/>
                    </a:lnTo>
                    <a:lnTo>
                      <a:pt x="323" y="77"/>
                    </a:lnTo>
                    <a:lnTo>
                      <a:pt x="328" y="77"/>
                    </a:lnTo>
                    <a:lnTo>
                      <a:pt x="334" y="74"/>
                    </a:lnTo>
                    <a:lnTo>
                      <a:pt x="337" y="74"/>
                    </a:lnTo>
                    <a:lnTo>
                      <a:pt x="339" y="72"/>
                    </a:lnTo>
                    <a:lnTo>
                      <a:pt x="345" y="67"/>
                    </a:lnTo>
                    <a:lnTo>
                      <a:pt x="345" y="63"/>
                    </a:lnTo>
                    <a:lnTo>
                      <a:pt x="337" y="50"/>
                    </a:lnTo>
                    <a:lnTo>
                      <a:pt x="337" y="50"/>
                    </a:lnTo>
                    <a:lnTo>
                      <a:pt x="337" y="47"/>
                    </a:lnTo>
                    <a:lnTo>
                      <a:pt x="337" y="47"/>
                    </a:lnTo>
                    <a:lnTo>
                      <a:pt x="337" y="43"/>
                    </a:lnTo>
                    <a:lnTo>
                      <a:pt x="337" y="43"/>
                    </a:lnTo>
                    <a:lnTo>
                      <a:pt x="337" y="41"/>
                    </a:lnTo>
                    <a:lnTo>
                      <a:pt x="334" y="41"/>
                    </a:lnTo>
                    <a:lnTo>
                      <a:pt x="334" y="38"/>
                    </a:lnTo>
                    <a:lnTo>
                      <a:pt x="328" y="30"/>
                    </a:lnTo>
                    <a:lnTo>
                      <a:pt x="321" y="21"/>
                    </a:lnTo>
                    <a:lnTo>
                      <a:pt x="317" y="11"/>
                    </a:lnTo>
                    <a:lnTo>
                      <a:pt x="316" y="0"/>
                    </a:lnTo>
                    <a:lnTo>
                      <a:pt x="249" y="41"/>
                    </a:lnTo>
                    <a:lnTo>
                      <a:pt x="188" y="94"/>
                    </a:lnTo>
                    <a:lnTo>
                      <a:pt x="133" y="151"/>
                    </a:lnTo>
                    <a:lnTo>
                      <a:pt x="88" y="218"/>
                    </a:lnTo>
                    <a:lnTo>
                      <a:pt x="50" y="289"/>
                    </a:lnTo>
                    <a:lnTo>
                      <a:pt x="21" y="366"/>
                    </a:lnTo>
                    <a:lnTo>
                      <a:pt x="5" y="446"/>
                    </a:lnTo>
                    <a:lnTo>
                      <a:pt x="0" y="530"/>
                    </a:lnTo>
                    <a:lnTo>
                      <a:pt x="5" y="608"/>
                    </a:lnTo>
                    <a:lnTo>
                      <a:pt x="20" y="680"/>
                    </a:lnTo>
                    <a:lnTo>
                      <a:pt x="45" y="751"/>
                    </a:lnTo>
                    <a:lnTo>
                      <a:pt x="74" y="819"/>
                    </a:lnTo>
                    <a:lnTo>
                      <a:pt x="114" y="879"/>
                    </a:lnTo>
                    <a:lnTo>
                      <a:pt x="160" y="938"/>
                    </a:lnTo>
                    <a:lnTo>
                      <a:pt x="215" y="987"/>
                    </a:lnTo>
                    <a:lnTo>
                      <a:pt x="272" y="1032"/>
                    </a:lnTo>
                  </a:path>
                </a:pathLst>
              </a:custGeom>
              <a:solidFill>
                <a:schemeClr val="folHlink"/>
              </a:solidFill>
              <a:ln w="9525">
                <a:noFill/>
                <a:round/>
                <a:headEnd type="none" w="sm" len="sm"/>
                <a:tailEnd type="none" w="sm" len="sm"/>
              </a:ln>
              <a:effectLst/>
            </p:spPr>
            <p:txBody>
              <a:bodyPr/>
              <a:lstStyle/>
              <a:p>
                <a:endParaRPr lang="en-US"/>
              </a:p>
            </p:txBody>
          </p:sp>
          <p:sp>
            <p:nvSpPr>
              <p:cNvPr id="3098" name="Freeform 26"/>
              <p:cNvSpPr>
                <a:spLocks/>
              </p:cNvSpPr>
              <p:nvPr/>
            </p:nvSpPr>
            <p:spPr bwMode="invGray">
              <a:xfrm>
                <a:off x="379" y="2327"/>
                <a:ext cx="824" cy="1203"/>
              </a:xfrm>
              <a:custGeom>
                <a:avLst/>
                <a:gdLst/>
                <a:ahLst/>
                <a:cxnLst>
                  <a:cxn ang="0">
                    <a:pos x="796" y="688"/>
                  </a:cxn>
                  <a:cxn ang="0">
                    <a:pos x="756" y="641"/>
                  </a:cxn>
                  <a:cxn ang="0">
                    <a:pos x="812" y="615"/>
                  </a:cxn>
                  <a:cxn ang="0">
                    <a:pos x="814" y="502"/>
                  </a:cxn>
                  <a:cxn ang="0">
                    <a:pos x="705" y="247"/>
                  </a:cxn>
                  <a:cxn ang="0">
                    <a:pos x="651" y="262"/>
                  </a:cxn>
                  <a:cxn ang="0">
                    <a:pos x="574" y="289"/>
                  </a:cxn>
                  <a:cxn ang="0">
                    <a:pos x="536" y="258"/>
                  </a:cxn>
                  <a:cxn ang="0">
                    <a:pos x="563" y="170"/>
                  </a:cxn>
                  <a:cxn ang="0">
                    <a:pos x="532" y="81"/>
                  </a:cxn>
                  <a:cxn ang="0">
                    <a:pos x="455" y="56"/>
                  </a:cxn>
                  <a:cxn ang="0">
                    <a:pos x="484" y="150"/>
                  </a:cxn>
                  <a:cxn ang="0">
                    <a:pos x="465" y="190"/>
                  </a:cxn>
                  <a:cxn ang="0">
                    <a:pos x="442" y="200"/>
                  </a:cxn>
                  <a:cxn ang="0">
                    <a:pos x="419" y="164"/>
                  </a:cxn>
                  <a:cxn ang="0">
                    <a:pos x="381" y="108"/>
                  </a:cxn>
                  <a:cxn ang="0">
                    <a:pos x="406" y="108"/>
                  </a:cxn>
                  <a:cxn ang="0">
                    <a:pos x="424" y="72"/>
                  </a:cxn>
                  <a:cxn ang="0">
                    <a:pos x="325" y="0"/>
                  </a:cxn>
                  <a:cxn ang="0">
                    <a:pos x="281" y="27"/>
                  </a:cxn>
                  <a:cxn ang="0">
                    <a:pos x="240" y="72"/>
                  </a:cxn>
                  <a:cxn ang="0">
                    <a:pos x="209" y="114"/>
                  </a:cxn>
                  <a:cxn ang="0">
                    <a:pos x="209" y="150"/>
                  </a:cxn>
                  <a:cxn ang="0">
                    <a:pos x="240" y="164"/>
                  </a:cxn>
                  <a:cxn ang="0">
                    <a:pos x="209" y="222"/>
                  </a:cxn>
                  <a:cxn ang="0">
                    <a:pos x="213" y="242"/>
                  </a:cxn>
                  <a:cxn ang="0">
                    <a:pos x="267" y="222"/>
                  </a:cxn>
                  <a:cxn ang="0">
                    <a:pos x="303" y="170"/>
                  </a:cxn>
                  <a:cxn ang="0">
                    <a:pos x="354" y="231"/>
                  </a:cxn>
                  <a:cxn ang="0">
                    <a:pos x="372" y="291"/>
                  </a:cxn>
                  <a:cxn ang="0">
                    <a:pos x="348" y="294"/>
                  </a:cxn>
                  <a:cxn ang="0">
                    <a:pos x="298" y="309"/>
                  </a:cxn>
                  <a:cxn ang="0">
                    <a:pos x="323" y="330"/>
                  </a:cxn>
                  <a:cxn ang="0">
                    <a:pos x="260" y="339"/>
                  </a:cxn>
                  <a:cxn ang="0">
                    <a:pos x="189" y="411"/>
                  </a:cxn>
                  <a:cxn ang="0">
                    <a:pos x="184" y="469"/>
                  </a:cxn>
                  <a:cxn ang="0">
                    <a:pos x="148" y="435"/>
                  </a:cxn>
                  <a:cxn ang="0">
                    <a:pos x="83" y="402"/>
                  </a:cxn>
                  <a:cxn ang="0">
                    <a:pos x="0" y="455"/>
                  </a:cxn>
                  <a:cxn ang="0">
                    <a:pos x="54" y="496"/>
                  </a:cxn>
                  <a:cxn ang="0">
                    <a:pos x="74" y="485"/>
                  </a:cxn>
                  <a:cxn ang="0">
                    <a:pos x="54" y="608"/>
                  </a:cxn>
                  <a:cxn ang="0">
                    <a:pos x="132" y="641"/>
                  </a:cxn>
                  <a:cxn ang="0">
                    <a:pos x="195" y="661"/>
                  </a:cxn>
                  <a:cxn ang="0">
                    <a:pos x="249" y="744"/>
                  </a:cxn>
                  <a:cxn ang="0">
                    <a:pos x="334" y="886"/>
                  </a:cxn>
                  <a:cxn ang="0">
                    <a:pos x="391" y="1007"/>
                  </a:cxn>
                  <a:cxn ang="0">
                    <a:pos x="292" y="1052"/>
                  </a:cxn>
                  <a:cxn ang="0">
                    <a:pos x="182" y="1105"/>
                  </a:cxn>
                  <a:cxn ang="0">
                    <a:pos x="68" y="1180"/>
                  </a:cxn>
                  <a:cxn ang="0">
                    <a:pos x="200" y="1202"/>
                  </a:cxn>
                  <a:cxn ang="0">
                    <a:pos x="417" y="1168"/>
                  </a:cxn>
                  <a:cxn ang="0">
                    <a:pos x="613" y="1052"/>
                  </a:cxn>
                  <a:cxn ang="0">
                    <a:pos x="610" y="929"/>
                  </a:cxn>
                  <a:cxn ang="0">
                    <a:pos x="543" y="888"/>
                  </a:cxn>
                  <a:cxn ang="0">
                    <a:pos x="567" y="791"/>
                  </a:cxn>
                  <a:cxn ang="0">
                    <a:pos x="655" y="738"/>
                  </a:cxn>
                  <a:cxn ang="0">
                    <a:pos x="725" y="713"/>
                  </a:cxn>
                  <a:cxn ang="0">
                    <a:pos x="792" y="729"/>
                  </a:cxn>
                </a:cxnLst>
                <a:rect l="0" t="0" r="r" b="b"/>
                <a:pathLst>
                  <a:path w="824" h="1203">
                    <a:moveTo>
                      <a:pt x="803" y="736"/>
                    </a:moveTo>
                    <a:lnTo>
                      <a:pt x="807" y="724"/>
                    </a:lnTo>
                    <a:lnTo>
                      <a:pt x="808" y="713"/>
                    </a:lnTo>
                    <a:lnTo>
                      <a:pt x="812" y="702"/>
                    </a:lnTo>
                    <a:lnTo>
                      <a:pt x="814" y="691"/>
                    </a:lnTo>
                    <a:lnTo>
                      <a:pt x="803" y="691"/>
                    </a:lnTo>
                    <a:lnTo>
                      <a:pt x="796" y="688"/>
                    </a:lnTo>
                    <a:lnTo>
                      <a:pt x="783" y="686"/>
                    </a:lnTo>
                    <a:lnTo>
                      <a:pt x="776" y="680"/>
                    </a:lnTo>
                    <a:lnTo>
                      <a:pt x="770" y="675"/>
                    </a:lnTo>
                    <a:lnTo>
                      <a:pt x="767" y="666"/>
                    </a:lnTo>
                    <a:lnTo>
                      <a:pt x="761" y="661"/>
                    </a:lnTo>
                    <a:lnTo>
                      <a:pt x="760" y="655"/>
                    </a:lnTo>
                    <a:lnTo>
                      <a:pt x="756" y="641"/>
                    </a:lnTo>
                    <a:lnTo>
                      <a:pt x="756" y="624"/>
                    </a:lnTo>
                    <a:lnTo>
                      <a:pt x="760" y="610"/>
                    </a:lnTo>
                    <a:lnTo>
                      <a:pt x="767" y="599"/>
                    </a:lnTo>
                    <a:lnTo>
                      <a:pt x="781" y="597"/>
                    </a:lnTo>
                    <a:lnTo>
                      <a:pt x="792" y="599"/>
                    </a:lnTo>
                    <a:lnTo>
                      <a:pt x="803" y="608"/>
                    </a:lnTo>
                    <a:lnTo>
                      <a:pt x="812" y="615"/>
                    </a:lnTo>
                    <a:lnTo>
                      <a:pt x="819" y="628"/>
                    </a:lnTo>
                    <a:lnTo>
                      <a:pt x="823" y="619"/>
                    </a:lnTo>
                    <a:lnTo>
                      <a:pt x="823" y="610"/>
                    </a:lnTo>
                    <a:lnTo>
                      <a:pt x="823" y="605"/>
                    </a:lnTo>
                    <a:lnTo>
                      <a:pt x="823" y="597"/>
                    </a:lnTo>
                    <a:lnTo>
                      <a:pt x="819" y="549"/>
                    </a:lnTo>
                    <a:lnTo>
                      <a:pt x="814" y="502"/>
                    </a:lnTo>
                    <a:lnTo>
                      <a:pt x="807" y="455"/>
                    </a:lnTo>
                    <a:lnTo>
                      <a:pt x="792" y="411"/>
                    </a:lnTo>
                    <a:lnTo>
                      <a:pt x="776" y="366"/>
                    </a:lnTo>
                    <a:lnTo>
                      <a:pt x="756" y="325"/>
                    </a:lnTo>
                    <a:lnTo>
                      <a:pt x="734" y="285"/>
                    </a:lnTo>
                    <a:lnTo>
                      <a:pt x="709" y="247"/>
                    </a:lnTo>
                    <a:lnTo>
                      <a:pt x="705" y="247"/>
                    </a:lnTo>
                    <a:lnTo>
                      <a:pt x="702" y="244"/>
                    </a:lnTo>
                    <a:lnTo>
                      <a:pt x="698" y="244"/>
                    </a:lnTo>
                    <a:lnTo>
                      <a:pt x="693" y="242"/>
                    </a:lnTo>
                    <a:lnTo>
                      <a:pt x="677" y="253"/>
                    </a:lnTo>
                    <a:lnTo>
                      <a:pt x="668" y="254"/>
                    </a:lnTo>
                    <a:lnTo>
                      <a:pt x="660" y="258"/>
                    </a:lnTo>
                    <a:lnTo>
                      <a:pt x="651" y="262"/>
                    </a:lnTo>
                    <a:lnTo>
                      <a:pt x="642" y="264"/>
                    </a:lnTo>
                    <a:lnTo>
                      <a:pt x="631" y="267"/>
                    </a:lnTo>
                    <a:lnTo>
                      <a:pt x="619" y="273"/>
                    </a:lnTo>
                    <a:lnTo>
                      <a:pt x="606" y="278"/>
                    </a:lnTo>
                    <a:lnTo>
                      <a:pt x="594" y="283"/>
                    </a:lnTo>
                    <a:lnTo>
                      <a:pt x="583" y="285"/>
                    </a:lnTo>
                    <a:lnTo>
                      <a:pt x="574" y="289"/>
                    </a:lnTo>
                    <a:lnTo>
                      <a:pt x="567" y="291"/>
                    </a:lnTo>
                    <a:lnTo>
                      <a:pt x="557" y="289"/>
                    </a:lnTo>
                    <a:lnTo>
                      <a:pt x="554" y="285"/>
                    </a:lnTo>
                    <a:lnTo>
                      <a:pt x="548" y="280"/>
                    </a:lnTo>
                    <a:lnTo>
                      <a:pt x="547" y="278"/>
                    </a:lnTo>
                    <a:lnTo>
                      <a:pt x="543" y="273"/>
                    </a:lnTo>
                    <a:lnTo>
                      <a:pt x="536" y="258"/>
                    </a:lnTo>
                    <a:lnTo>
                      <a:pt x="532" y="244"/>
                    </a:lnTo>
                    <a:lnTo>
                      <a:pt x="532" y="231"/>
                    </a:lnTo>
                    <a:lnTo>
                      <a:pt x="530" y="217"/>
                    </a:lnTo>
                    <a:lnTo>
                      <a:pt x="532" y="202"/>
                    </a:lnTo>
                    <a:lnTo>
                      <a:pt x="541" y="190"/>
                    </a:lnTo>
                    <a:lnTo>
                      <a:pt x="552" y="177"/>
                    </a:lnTo>
                    <a:lnTo>
                      <a:pt x="563" y="170"/>
                    </a:lnTo>
                    <a:lnTo>
                      <a:pt x="574" y="159"/>
                    </a:lnTo>
                    <a:lnTo>
                      <a:pt x="583" y="146"/>
                    </a:lnTo>
                    <a:lnTo>
                      <a:pt x="588" y="134"/>
                    </a:lnTo>
                    <a:lnTo>
                      <a:pt x="588" y="119"/>
                    </a:lnTo>
                    <a:lnTo>
                      <a:pt x="568" y="105"/>
                    </a:lnTo>
                    <a:lnTo>
                      <a:pt x="552" y="92"/>
                    </a:lnTo>
                    <a:lnTo>
                      <a:pt x="532" y="81"/>
                    </a:lnTo>
                    <a:lnTo>
                      <a:pt x="512" y="70"/>
                    </a:lnTo>
                    <a:lnTo>
                      <a:pt x="491" y="58"/>
                    </a:lnTo>
                    <a:lnTo>
                      <a:pt x="471" y="47"/>
                    </a:lnTo>
                    <a:lnTo>
                      <a:pt x="449" y="38"/>
                    </a:lnTo>
                    <a:lnTo>
                      <a:pt x="428" y="31"/>
                    </a:lnTo>
                    <a:lnTo>
                      <a:pt x="442" y="45"/>
                    </a:lnTo>
                    <a:lnTo>
                      <a:pt x="455" y="56"/>
                    </a:lnTo>
                    <a:lnTo>
                      <a:pt x="465" y="63"/>
                    </a:lnTo>
                    <a:lnTo>
                      <a:pt x="484" y="74"/>
                    </a:lnTo>
                    <a:lnTo>
                      <a:pt x="485" y="88"/>
                    </a:lnTo>
                    <a:lnTo>
                      <a:pt x="484" y="105"/>
                    </a:lnTo>
                    <a:lnTo>
                      <a:pt x="478" y="123"/>
                    </a:lnTo>
                    <a:lnTo>
                      <a:pt x="478" y="135"/>
                    </a:lnTo>
                    <a:lnTo>
                      <a:pt x="484" y="150"/>
                    </a:lnTo>
                    <a:lnTo>
                      <a:pt x="484" y="155"/>
                    </a:lnTo>
                    <a:lnTo>
                      <a:pt x="480" y="161"/>
                    </a:lnTo>
                    <a:lnTo>
                      <a:pt x="474" y="166"/>
                    </a:lnTo>
                    <a:lnTo>
                      <a:pt x="469" y="170"/>
                    </a:lnTo>
                    <a:lnTo>
                      <a:pt x="465" y="175"/>
                    </a:lnTo>
                    <a:lnTo>
                      <a:pt x="465" y="180"/>
                    </a:lnTo>
                    <a:lnTo>
                      <a:pt x="465" y="190"/>
                    </a:lnTo>
                    <a:lnTo>
                      <a:pt x="464" y="195"/>
                    </a:lnTo>
                    <a:lnTo>
                      <a:pt x="460" y="197"/>
                    </a:lnTo>
                    <a:lnTo>
                      <a:pt x="458" y="200"/>
                    </a:lnTo>
                    <a:lnTo>
                      <a:pt x="455" y="200"/>
                    </a:lnTo>
                    <a:lnTo>
                      <a:pt x="453" y="200"/>
                    </a:lnTo>
                    <a:lnTo>
                      <a:pt x="447" y="197"/>
                    </a:lnTo>
                    <a:lnTo>
                      <a:pt x="442" y="200"/>
                    </a:lnTo>
                    <a:lnTo>
                      <a:pt x="433" y="202"/>
                    </a:lnTo>
                    <a:lnTo>
                      <a:pt x="428" y="202"/>
                    </a:lnTo>
                    <a:lnTo>
                      <a:pt x="424" y="200"/>
                    </a:lnTo>
                    <a:lnTo>
                      <a:pt x="424" y="197"/>
                    </a:lnTo>
                    <a:lnTo>
                      <a:pt x="424" y="197"/>
                    </a:lnTo>
                    <a:lnTo>
                      <a:pt x="422" y="195"/>
                    </a:lnTo>
                    <a:lnTo>
                      <a:pt x="419" y="164"/>
                    </a:lnTo>
                    <a:lnTo>
                      <a:pt x="411" y="159"/>
                    </a:lnTo>
                    <a:lnTo>
                      <a:pt x="406" y="150"/>
                    </a:lnTo>
                    <a:lnTo>
                      <a:pt x="397" y="141"/>
                    </a:lnTo>
                    <a:lnTo>
                      <a:pt x="390" y="134"/>
                    </a:lnTo>
                    <a:lnTo>
                      <a:pt x="386" y="125"/>
                    </a:lnTo>
                    <a:lnTo>
                      <a:pt x="384" y="117"/>
                    </a:lnTo>
                    <a:lnTo>
                      <a:pt x="381" y="108"/>
                    </a:lnTo>
                    <a:lnTo>
                      <a:pt x="384" y="103"/>
                    </a:lnTo>
                    <a:lnTo>
                      <a:pt x="386" y="99"/>
                    </a:lnTo>
                    <a:lnTo>
                      <a:pt x="390" y="99"/>
                    </a:lnTo>
                    <a:lnTo>
                      <a:pt x="390" y="97"/>
                    </a:lnTo>
                    <a:lnTo>
                      <a:pt x="391" y="97"/>
                    </a:lnTo>
                    <a:lnTo>
                      <a:pt x="397" y="103"/>
                    </a:lnTo>
                    <a:lnTo>
                      <a:pt x="406" y="108"/>
                    </a:lnTo>
                    <a:lnTo>
                      <a:pt x="413" y="110"/>
                    </a:lnTo>
                    <a:lnTo>
                      <a:pt x="422" y="110"/>
                    </a:lnTo>
                    <a:lnTo>
                      <a:pt x="424" y="110"/>
                    </a:lnTo>
                    <a:lnTo>
                      <a:pt x="424" y="108"/>
                    </a:lnTo>
                    <a:lnTo>
                      <a:pt x="424" y="108"/>
                    </a:lnTo>
                    <a:lnTo>
                      <a:pt x="424" y="108"/>
                    </a:lnTo>
                    <a:lnTo>
                      <a:pt x="424" y="72"/>
                    </a:lnTo>
                    <a:lnTo>
                      <a:pt x="411" y="56"/>
                    </a:lnTo>
                    <a:lnTo>
                      <a:pt x="395" y="42"/>
                    </a:lnTo>
                    <a:lnTo>
                      <a:pt x="377" y="27"/>
                    </a:lnTo>
                    <a:lnTo>
                      <a:pt x="364" y="9"/>
                    </a:lnTo>
                    <a:lnTo>
                      <a:pt x="350" y="5"/>
                    </a:lnTo>
                    <a:lnTo>
                      <a:pt x="339" y="2"/>
                    </a:lnTo>
                    <a:lnTo>
                      <a:pt x="325" y="0"/>
                    </a:lnTo>
                    <a:lnTo>
                      <a:pt x="312" y="0"/>
                    </a:lnTo>
                    <a:lnTo>
                      <a:pt x="308" y="0"/>
                    </a:lnTo>
                    <a:lnTo>
                      <a:pt x="308" y="2"/>
                    </a:lnTo>
                    <a:lnTo>
                      <a:pt x="308" y="5"/>
                    </a:lnTo>
                    <a:lnTo>
                      <a:pt x="307" y="9"/>
                    </a:lnTo>
                    <a:lnTo>
                      <a:pt x="289" y="14"/>
                    </a:lnTo>
                    <a:lnTo>
                      <a:pt x="281" y="27"/>
                    </a:lnTo>
                    <a:lnTo>
                      <a:pt x="276" y="42"/>
                    </a:lnTo>
                    <a:lnTo>
                      <a:pt x="265" y="56"/>
                    </a:lnTo>
                    <a:lnTo>
                      <a:pt x="260" y="56"/>
                    </a:lnTo>
                    <a:lnTo>
                      <a:pt x="256" y="56"/>
                    </a:lnTo>
                    <a:lnTo>
                      <a:pt x="251" y="56"/>
                    </a:lnTo>
                    <a:lnTo>
                      <a:pt x="249" y="58"/>
                    </a:lnTo>
                    <a:lnTo>
                      <a:pt x="240" y="72"/>
                    </a:lnTo>
                    <a:lnTo>
                      <a:pt x="231" y="87"/>
                    </a:lnTo>
                    <a:lnTo>
                      <a:pt x="224" y="99"/>
                    </a:lnTo>
                    <a:lnTo>
                      <a:pt x="213" y="110"/>
                    </a:lnTo>
                    <a:lnTo>
                      <a:pt x="209" y="110"/>
                    </a:lnTo>
                    <a:lnTo>
                      <a:pt x="209" y="110"/>
                    </a:lnTo>
                    <a:lnTo>
                      <a:pt x="209" y="110"/>
                    </a:lnTo>
                    <a:lnTo>
                      <a:pt x="209" y="114"/>
                    </a:lnTo>
                    <a:lnTo>
                      <a:pt x="184" y="139"/>
                    </a:lnTo>
                    <a:lnTo>
                      <a:pt x="184" y="139"/>
                    </a:lnTo>
                    <a:lnTo>
                      <a:pt x="184" y="139"/>
                    </a:lnTo>
                    <a:lnTo>
                      <a:pt x="184" y="139"/>
                    </a:lnTo>
                    <a:lnTo>
                      <a:pt x="184" y="141"/>
                    </a:lnTo>
                    <a:lnTo>
                      <a:pt x="195" y="146"/>
                    </a:lnTo>
                    <a:lnTo>
                      <a:pt x="209" y="150"/>
                    </a:lnTo>
                    <a:lnTo>
                      <a:pt x="224" y="153"/>
                    </a:lnTo>
                    <a:lnTo>
                      <a:pt x="234" y="153"/>
                    </a:lnTo>
                    <a:lnTo>
                      <a:pt x="236" y="155"/>
                    </a:lnTo>
                    <a:lnTo>
                      <a:pt x="240" y="155"/>
                    </a:lnTo>
                    <a:lnTo>
                      <a:pt x="240" y="159"/>
                    </a:lnTo>
                    <a:lnTo>
                      <a:pt x="242" y="161"/>
                    </a:lnTo>
                    <a:lnTo>
                      <a:pt x="240" y="164"/>
                    </a:lnTo>
                    <a:lnTo>
                      <a:pt x="234" y="166"/>
                    </a:lnTo>
                    <a:lnTo>
                      <a:pt x="231" y="170"/>
                    </a:lnTo>
                    <a:lnTo>
                      <a:pt x="225" y="171"/>
                    </a:lnTo>
                    <a:lnTo>
                      <a:pt x="220" y="180"/>
                    </a:lnTo>
                    <a:lnTo>
                      <a:pt x="215" y="195"/>
                    </a:lnTo>
                    <a:lnTo>
                      <a:pt x="209" y="208"/>
                    </a:lnTo>
                    <a:lnTo>
                      <a:pt x="209" y="222"/>
                    </a:lnTo>
                    <a:lnTo>
                      <a:pt x="213" y="227"/>
                    </a:lnTo>
                    <a:lnTo>
                      <a:pt x="215" y="227"/>
                    </a:lnTo>
                    <a:lnTo>
                      <a:pt x="213" y="231"/>
                    </a:lnTo>
                    <a:lnTo>
                      <a:pt x="209" y="238"/>
                    </a:lnTo>
                    <a:lnTo>
                      <a:pt x="209" y="238"/>
                    </a:lnTo>
                    <a:lnTo>
                      <a:pt x="213" y="242"/>
                    </a:lnTo>
                    <a:lnTo>
                      <a:pt x="213" y="242"/>
                    </a:lnTo>
                    <a:lnTo>
                      <a:pt x="215" y="244"/>
                    </a:lnTo>
                    <a:lnTo>
                      <a:pt x="231" y="233"/>
                    </a:lnTo>
                    <a:lnTo>
                      <a:pt x="260" y="231"/>
                    </a:lnTo>
                    <a:lnTo>
                      <a:pt x="260" y="227"/>
                    </a:lnTo>
                    <a:lnTo>
                      <a:pt x="262" y="226"/>
                    </a:lnTo>
                    <a:lnTo>
                      <a:pt x="265" y="226"/>
                    </a:lnTo>
                    <a:lnTo>
                      <a:pt x="267" y="222"/>
                    </a:lnTo>
                    <a:lnTo>
                      <a:pt x="267" y="200"/>
                    </a:lnTo>
                    <a:lnTo>
                      <a:pt x="289" y="155"/>
                    </a:lnTo>
                    <a:lnTo>
                      <a:pt x="289" y="155"/>
                    </a:lnTo>
                    <a:lnTo>
                      <a:pt x="292" y="155"/>
                    </a:lnTo>
                    <a:lnTo>
                      <a:pt x="292" y="155"/>
                    </a:lnTo>
                    <a:lnTo>
                      <a:pt x="292" y="155"/>
                    </a:lnTo>
                    <a:lnTo>
                      <a:pt x="303" y="170"/>
                    </a:lnTo>
                    <a:lnTo>
                      <a:pt x="312" y="180"/>
                    </a:lnTo>
                    <a:lnTo>
                      <a:pt x="323" y="195"/>
                    </a:lnTo>
                    <a:lnTo>
                      <a:pt x="336" y="206"/>
                    </a:lnTo>
                    <a:lnTo>
                      <a:pt x="343" y="211"/>
                    </a:lnTo>
                    <a:lnTo>
                      <a:pt x="345" y="217"/>
                    </a:lnTo>
                    <a:lnTo>
                      <a:pt x="350" y="226"/>
                    </a:lnTo>
                    <a:lnTo>
                      <a:pt x="354" y="231"/>
                    </a:lnTo>
                    <a:lnTo>
                      <a:pt x="354" y="244"/>
                    </a:lnTo>
                    <a:lnTo>
                      <a:pt x="354" y="258"/>
                    </a:lnTo>
                    <a:lnTo>
                      <a:pt x="359" y="273"/>
                    </a:lnTo>
                    <a:lnTo>
                      <a:pt x="364" y="283"/>
                    </a:lnTo>
                    <a:lnTo>
                      <a:pt x="366" y="285"/>
                    </a:lnTo>
                    <a:lnTo>
                      <a:pt x="370" y="289"/>
                    </a:lnTo>
                    <a:lnTo>
                      <a:pt x="372" y="291"/>
                    </a:lnTo>
                    <a:lnTo>
                      <a:pt x="375" y="294"/>
                    </a:lnTo>
                    <a:lnTo>
                      <a:pt x="375" y="298"/>
                    </a:lnTo>
                    <a:lnTo>
                      <a:pt x="372" y="300"/>
                    </a:lnTo>
                    <a:lnTo>
                      <a:pt x="372" y="305"/>
                    </a:lnTo>
                    <a:lnTo>
                      <a:pt x="370" y="309"/>
                    </a:lnTo>
                    <a:lnTo>
                      <a:pt x="359" y="305"/>
                    </a:lnTo>
                    <a:lnTo>
                      <a:pt x="348" y="294"/>
                    </a:lnTo>
                    <a:lnTo>
                      <a:pt x="336" y="285"/>
                    </a:lnTo>
                    <a:lnTo>
                      <a:pt x="323" y="283"/>
                    </a:lnTo>
                    <a:lnTo>
                      <a:pt x="314" y="289"/>
                    </a:lnTo>
                    <a:lnTo>
                      <a:pt x="308" y="294"/>
                    </a:lnTo>
                    <a:lnTo>
                      <a:pt x="299" y="300"/>
                    </a:lnTo>
                    <a:lnTo>
                      <a:pt x="296" y="305"/>
                    </a:lnTo>
                    <a:lnTo>
                      <a:pt x="298" y="309"/>
                    </a:lnTo>
                    <a:lnTo>
                      <a:pt x="299" y="310"/>
                    </a:lnTo>
                    <a:lnTo>
                      <a:pt x="299" y="314"/>
                    </a:lnTo>
                    <a:lnTo>
                      <a:pt x="303" y="314"/>
                    </a:lnTo>
                    <a:lnTo>
                      <a:pt x="312" y="314"/>
                    </a:lnTo>
                    <a:lnTo>
                      <a:pt x="317" y="316"/>
                    </a:lnTo>
                    <a:lnTo>
                      <a:pt x="319" y="321"/>
                    </a:lnTo>
                    <a:lnTo>
                      <a:pt x="323" y="330"/>
                    </a:lnTo>
                    <a:lnTo>
                      <a:pt x="323" y="330"/>
                    </a:lnTo>
                    <a:lnTo>
                      <a:pt x="319" y="334"/>
                    </a:lnTo>
                    <a:lnTo>
                      <a:pt x="317" y="339"/>
                    </a:lnTo>
                    <a:lnTo>
                      <a:pt x="317" y="339"/>
                    </a:lnTo>
                    <a:lnTo>
                      <a:pt x="260" y="327"/>
                    </a:lnTo>
                    <a:lnTo>
                      <a:pt x="260" y="334"/>
                    </a:lnTo>
                    <a:lnTo>
                      <a:pt x="260" y="339"/>
                    </a:lnTo>
                    <a:lnTo>
                      <a:pt x="260" y="345"/>
                    </a:lnTo>
                    <a:lnTo>
                      <a:pt x="256" y="347"/>
                    </a:lnTo>
                    <a:lnTo>
                      <a:pt x="251" y="356"/>
                    </a:lnTo>
                    <a:lnTo>
                      <a:pt x="249" y="357"/>
                    </a:lnTo>
                    <a:lnTo>
                      <a:pt x="242" y="366"/>
                    </a:lnTo>
                    <a:lnTo>
                      <a:pt x="225" y="393"/>
                    </a:lnTo>
                    <a:lnTo>
                      <a:pt x="189" y="411"/>
                    </a:lnTo>
                    <a:lnTo>
                      <a:pt x="188" y="413"/>
                    </a:lnTo>
                    <a:lnTo>
                      <a:pt x="184" y="419"/>
                    </a:lnTo>
                    <a:lnTo>
                      <a:pt x="184" y="424"/>
                    </a:lnTo>
                    <a:lnTo>
                      <a:pt x="184" y="430"/>
                    </a:lnTo>
                    <a:lnTo>
                      <a:pt x="184" y="439"/>
                    </a:lnTo>
                    <a:lnTo>
                      <a:pt x="184" y="453"/>
                    </a:lnTo>
                    <a:lnTo>
                      <a:pt x="184" y="469"/>
                    </a:lnTo>
                    <a:lnTo>
                      <a:pt x="184" y="478"/>
                    </a:lnTo>
                    <a:lnTo>
                      <a:pt x="173" y="478"/>
                    </a:lnTo>
                    <a:lnTo>
                      <a:pt x="164" y="475"/>
                    </a:lnTo>
                    <a:lnTo>
                      <a:pt x="157" y="469"/>
                    </a:lnTo>
                    <a:lnTo>
                      <a:pt x="151" y="464"/>
                    </a:lnTo>
                    <a:lnTo>
                      <a:pt x="151" y="449"/>
                    </a:lnTo>
                    <a:lnTo>
                      <a:pt x="148" y="435"/>
                    </a:lnTo>
                    <a:lnTo>
                      <a:pt x="141" y="424"/>
                    </a:lnTo>
                    <a:lnTo>
                      <a:pt x="130" y="413"/>
                    </a:lnTo>
                    <a:lnTo>
                      <a:pt x="117" y="417"/>
                    </a:lnTo>
                    <a:lnTo>
                      <a:pt x="110" y="417"/>
                    </a:lnTo>
                    <a:lnTo>
                      <a:pt x="101" y="413"/>
                    </a:lnTo>
                    <a:lnTo>
                      <a:pt x="94" y="408"/>
                    </a:lnTo>
                    <a:lnTo>
                      <a:pt x="83" y="402"/>
                    </a:lnTo>
                    <a:lnTo>
                      <a:pt x="72" y="397"/>
                    </a:lnTo>
                    <a:lnTo>
                      <a:pt x="59" y="393"/>
                    </a:lnTo>
                    <a:lnTo>
                      <a:pt x="49" y="392"/>
                    </a:lnTo>
                    <a:lnTo>
                      <a:pt x="38" y="402"/>
                    </a:lnTo>
                    <a:lnTo>
                      <a:pt x="21" y="424"/>
                    </a:lnTo>
                    <a:lnTo>
                      <a:pt x="5" y="448"/>
                    </a:lnTo>
                    <a:lnTo>
                      <a:pt x="0" y="455"/>
                    </a:lnTo>
                    <a:lnTo>
                      <a:pt x="21" y="475"/>
                    </a:lnTo>
                    <a:lnTo>
                      <a:pt x="25" y="516"/>
                    </a:lnTo>
                    <a:lnTo>
                      <a:pt x="29" y="516"/>
                    </a:lnTo>
                    <a:lnTo>
                      <a:pt x="38" y="513"/>
                    </a:lnTo>
                    <a:lnTo>
                      <a:pt x="43" y="511"/>
                    </a:lnTo>
                    <a:lnTo>
                      <a:pt x="49" y="505"/>
                    </a:lnTo>
                    <a:lnTo>
                      <a:pt x="54" y="496"/>
                    </a:lnTo>
                    <a:lnTo>
                      <a:pt x="58" y="491"/>
                    </a:lnTo>
                    <a:lnTo>
                      <a:pt x="63" y="485"/>
                    </a:lnTo>
                    <a:lnTo>
                      <a:pt x="72" y="480"/>
                    </a:lnTo>
                    <a:lnTo>
                      <a:pt x="74" y="480"/>
                    </a:lnTo>
                    <a:lnTo>
                      <a:pt x="74" y="484"/>
                    </a:lnTo>
                    <a:lnTo>
                      <a:pt x="74" y="484"/>
                    </a:lnTo>
                    <a:lnTo>
                      <a:pt x="74" y="485"/>
                    </a:lnTo>
                    <a:lnTo>
                      <a:pt x="63" y="538"/>
                    </a:lnTo>
                    <a:lnTo>
                      <a:pt x="79" y="556"/>
                    </a:lnTo>
                    <a:lnTo>
                      <a:pt x="77" y="567"/>
                    </a:lnTo>
                    <a:lnTo>
                      <a:pt x="68" y="574"/>
                    </a:lnTo>
                    <a:lnTo>
                      <a:pt x="59" y="583"/>
                    </a:lnTo>
                    <a:lnTo>
                      <a:pt x="54" y="597"/>
                    </a:lnTo>
                    <a:lnTo>
                      <a:pt x="54" y="608"/>
                    </a:lnTo>
                    <a:lnTo>
                      <a:pt x="63" y="619"/>
                    </a:lnTo>
                    <a:lnTo>
                      <a:pt x="74" y="630"/>
                    </a:lnTo>
                    <a:lnTo>
                      <a:pt x="88" y="641"/>
                    </a:lnTo>
                    <a:lnTo>
                      <a:pt x="101" y="646"/>
                    </a:lnTo>
                    <a:lnTo>
                      <a:pt x="114" y="646"/>
                    </a:lnTo>
                    <a:lnTo>
                      <a:pt x="124" y="644"/>
                    </a:lnTo>
                    <a:lnTo>
                      <a:pt x="132" y="641"/>
                    </a:lnTo>
                    <a:lnTo>
                      <a:pt x="141" y="635"/>
                    </a:lnTo>
                    <a:lnTo>
                      <a:pt x="148" y="635"/>
                    </a:lnTo>
                    <a:lnTo>
                      <a:pt x="153" y="639"/>
                    </a:lnTo>
                    <a:lnTo>
                      <a:pt x="160" y="641"/>
                    </a:lnTo>
                    <a:lnTo>
                      <a:pt x="168" y="644"/>
                    </a:lnTo>
                    <a:lnTo>
                      <a:pt x="184" y="652"/>
                    </a:lnTo>
                    <a:lnTo>
                      <a:pt x="195" y="661"/>
                    </a:lnTo>
                    <a:lnTo>
                      <a:pt x="209" y="670"/>
                    </a:lnTo>
                    <a:lnTo>
                      <a:pt x="220" y="677"/>
                    </a:lnTo>
                    <a:lnTo>
                      <a:pt x="225" y="691"/>
                    </a:lnTo>
                    <a:lnTo>
                      <a:pt x="229" y="706"/>
                    </a:lnTo>
                    <a:lnTo>
                      <a:pt x="231" y="722"/>
                    </a:lnTo>
                    <a:lnTo>
                      <a:pt x="234" y="738"/>
                    </a:lnTo>
                    <a:lnTo>
                      <a:pt x="249" y="744"/>
                    </a:lnTo>
                    <a:lnTo>
                      <a:pt x="262" y="749"/>
                    </a:lnTo>
                    <a:lnTo>
                      <a:pt x="276" y="758"/>
                    </a:lnTo>
                    <a:lnTo>
                      <a:pt x="287" y="772"/>
                    </a:lnTo>
                    <a:lnTo>
                      <a:pt x="298" y="800"/>
                    </a:lnTo>
                    <a:lnTo>
                      <a:pt x="308" y="830"/>
                    </a:lnTo>
                    <a:lnTo>
                      <a:pt x="319" y="861"/>
                    </a:lnTo>
                    <a:lnTo>
                      <a:pt x="334" y="886"/>
                    </a:lnTo>
                    <a:lnTo>
                      <a:pt x="350" y="904"/>
                    </a:lnTo>
                    <a:lnTo>
                      <a:pt x="366" y="924"/>
                    </a:lnTo>
                    <a:lnTo>
                      <a:pt x="381" y="944"/>
                    </a:lnTo>
                    <a:lnTo>
                      <a:pt x="395" y="966"/>
                    </a:lnTo>
                    <a:lnTo>
                      <a:pt x="397" y="980"/>
                    </a:lnTo>
                    <a:lnTo>
                      <a:pt x="397" y="993"/>
                    </a:lnTo>
                    <a:lnTo>
                      <a:pt x="391" y="1007"/>
                    </a:lnTo>
                    <a:lnTo>
                      <a:pt x="381" y="1018"/>
                    </a:lnTo>
                    <a:lnTo>
                      <a:pt x="364" y="1022"/>
                    </a:lnTo>
                    <a:lnTo>
                      <a:pt x="348" y="1027"/>
                    </a:lnTo>
                    <a:lnTo>
                      <a:pt x="334" y="1032"/>
                    </a:lnTo>
                    <a:lnTo>
                      <a:pt x="319" y="1038"/>
                    </a:lnTo>
                    <a:lnTo>
                      <a:pt x="307" y="1043"/>
                    </a:lnTo>
                    <a:lnTo>
                      <a:pt x="292" y="1052"/>
                    </a:lnTo>
                    <a:lnTo>
                      <a:pt x="278" y="1063"/>
                    </a:lnTo>
                    <a:lnTo>
                      <a:pt x="262" y="1074"/>
                    </a:lnTo>
                    <a:lnTo>
                      <a:pt x="249" y="1083"/>
                    </a:lnTo>
                    <a:lnTo>
                      <a:pt x="231" y="1090"/>
                    </a:lnTo>
                    <a:lnTo>
                      <a:pt x="215" y="1094"/>
                    </a:lnTo>
                    <a:lnTo>
                      <a:pt x="198" y="1099"/>
                    </a:lnTo>
                    <a:lnTo>
                      <a:pt x="182" y="1105"/>
                    </a:lnTo>
                    <a:lnTo>
                      <a:pt x="164" y="1110"/>
                    </a:lnTo>
                    <a:lnTo>
                      <a:pt x="151" y="1119"/>
                    </a:lnTo>
                    <a:lnTo>
                      <a:pt x="141" y="1132"/>
                    </a:lnTo>
                    <a:lnTo>
                      <a:pt x="124" y="1146"/>
                    </a:lnTo>
                    <a:lnTo>
                      <a:pt x="106" y="1160"/>
                    </a:lnTo>
                    <a:lnTo>
                      <a:pt x="88" y="1171"/>
                    </a:lnTo>
                    <a:lnTo>
                      <a:pt x="68" y="1180"/>
                    </a:lnTo>
                    <a:lnTo>
                      <a:pt x="88" y="1186"/>
                    </a:lnTo>
                    <a:lnTo>
                      <a:pt x="106" y="1188"/>
                    </a:lnTo>
                    <a:lnTo>
                      <a:pt x="124" y="1193"/>
                    </a:lnTo>
                    <a:lnTo>
                      <a:pt x="142" y="1197"/>
                    </a:lnTo>
                    <a:lnTo>
                      <a:pt x="162" y="1198"/>
                    </a:lnTo>
                    <a:lnTo>
                      <a:pt x="182" y="1198"/>
                    </a:lnTo>
                    <a:lnTo>
                      <a:pt x="200" y="1202"/>
                    </a:lnTo>
                    <a:lnTo>
                      <a:pt x="220" y="1202"/>
                    </a:lnTo>
                    <a:lnTo>
                      <a:pt x="252" y="1202"/>
                    </a:lnTo>
                    <a:lnTo>
                      <a:pt x="287" y="1198"/>
                    </a:lnTo>
                    <a:lnTo>
                      <a:pt x="319" y="1193"/>
                    </a:lnTo>
                    <a:lnTo>
                      <a:pt x="354" y="1186"/>
                    </a:lnTo>
                    <a:lnTo>
                      <a:pt x="386" y="1177"/>
                    </a:lnTo>
                    <a:lnTo>
                      <a:pt x="417" y="1168"/>
                    </a:lnTo>
                    <a:lnTo>
                      <a:pt x="447" y="1155"/>
                    </a:lnTo>
                    <a:lnTo>
                      <a:pt x="478" y="1141"/>
                    </a:lnTo>
                    <a:lnTo>
                      <a:pt x="505" y="1126"/>
                    </a:lnTo>
                    <a:lnTo>
                      <a:pt x="536" y="1110"/>
                    </a:lnTo>
                    <a:lnTo>
                      <a:pt x="559" y="1094"/>
                    </a:lnTo>
                    <a:lnTo>
                      <a:pt x="588" y="1074"/>
                    </a:lnTo>
                    <a:lnTo>
                      <a:pt x="613" y="1052"/>
                    </a:lnTo>
                    <a:lnTo>
                      <a:pt x="637" y="1029"/>
                    </a:lnTo>
                    <a:lnTo>
                      <a:pt x="660" y="1007"/>
                    </a:lnTo>
                    <a:lnTo>
                      <a:pt x="682" y="982"/>
                    </a:lnTo>
                    <a:lnTo>
                      <a:pt x="666" y="966"/>
                    </a:lnTo>
                    <a:lnTo>
                      <a:pt x="646" y="955"/>
                    </a:lnTo>
                    <a:lnTo>
                      <a:pt x="626" y="940"/>
                    </a:lnTo>
                    <a:lnTo>
                      <a:pt x="610" y="929"/>
                    </a:lnTo>
                    <a:lnTo>
                      <a:pt x="590" y="922"/>
                    </a:lnTo>
                    <a:lnTo>
                      <a:pt x="574" y="917"/>
                    </a:lnTo>
                    <a:lnTo>
                      <a:pt x="557" y="904"/>
                    </a:lnTo>
                    <a:lnTo>
                      <a:pt x="547" y="893"/>
                    </a:lnTo>
                    <a:lnTo>
                      <a:pt x="547" y="892"/>
                    </a:lnTo>
                    <a:lnTo>
                      <a:pt x="547" y="888"/>
                    </a:lnTo>
                    <a:lnTo>
                      <a:pt x="543" y="888"/>
                    </a:lnTo>
                    <a:lnTo>
                      <a:pt x="543" y="886"/>
                    </a:lnTo>
                    <a:lnTo>
                      <a:pt x="543" y="874"/>
                    </a:lnTo>
                    <a:lnTo>
                      <a:pt x="547" y="863"/>
                    </a:lnTo>
                    <a:lnTo>
                      <a:pt x="547" y="855"/>
                    </a:lnTo>
                    <a:lnTo>
                      <a:pt x="548" y="845"/>
                    </a:lnTo>
                    <a:lnTo>
                      <a:pt x="557" y="819"/>
                    </a:lnTo>
                    <a:lnTo>
                      <a:pt x="567" y="791"/>
                    </a:lnTo>
                    <a:lnTo>
                      <a:pt x="579" y="769"/>
                    </a:lnTo>
                    <a:lnTo>
                      <a:pt x="601" y="753"/>
                    </a:lnTo>
                    <a:lnTo>
                      <a:pt x="613" y="749"/>
                    </a:lnTo>
                    <a:lnTo>
                      <a:pt x="624" y="744"/>
                    </a:lnTo>
                    <a:lnTo>
                      <a:pt x="631" y="742"/>
                    </a:lnTo>
                    <a:lnTo>
                      <a:pt x="642" y="738"/>
                    </a:lnTo>
                    <a:lnTo>
                      <a:pt x="655" y="738"/>
                    </a:lnTo>
                    <a:lnTo>
                      <a:pt x="666" y="736"/>
                    </a:lnTo>
                    <a:lnTo>
                      <a:pt x="673" y="729"/>
                    </a:lnTo>
                    <a:lnTo>
                      <a:pt x="684" y="727"/>
                    </a:lnTo>
                    <a:lnTo>
                      <a:pt x="695" y="727"/>
                    </a:lnTo>
                    <a:lnTo>
                      <a:pt x="704" y="722"/>
                    </a:lnTo>
                    <a:lnTo>
                      <a:pt x="715" y="718"/>
                    </a:lnTo>
                    <a:lnTo>
                      <a:pt x="725" y="713"/>
                    </a:lnTo>
                    <a:lnTo>
                      <a:pt x="736" y="711"/>
                    </a:lnTo>
                    <a:lnTo>
                      <a:pt x="749" y="707"/>
                    </a:lnTo>
                    <a:lnTo>
                      <a:pt x="760" y="707"/>
                    </a:lnTo>
                    <a:lnTo>
                      <a:pt x="770" y="711"/>
                    </a:lnTo>
                    <a:lnTo>
                      <a:pt x="776" y="717"/>
                    </a:lnTo>
                    <a:lnTo>
                      <a:pt x="783" y="722"/>
                    </a:lnTo>
                    <a:lnTo>
                      <a:pt x="792" y="729"/>
                    </a:lnTo>
                    <a:lnTo>
                      <a:pt x="803" y="736"/>
                    </a:lnTo>
                  </a:path>
                </a:pathLst>
              </a:custGeom>
              <a:solidFill>
                <a:schemeClr val="folHlink"/>
              </a:solidFill>
              <a:ln w="9525">
                <a:noFill/>
                <a:round/>
                <a:headEnd type="none" w="sm" len="sm"/>
                <a:tailEnd type="none" w="sm" len="sm"/>
              </a:ln>
              <a:effectLst/>
            </p:spPr>
            <p:txBody>
              <a:bodyPr/>
              <a:lstStyle/>
              <a:p>
                <a:endParaRPr lang="en-US"/>
              </a:p>
            </p:txBody>
          </p:sp>
          <p:sp>
            <p:nvSpPr>
              <p:cNvPr id="3099" name="Freeform 27"/>
              <p:cNvSpPr>
                <a:spLocks/>
              </p:cNvSpPr>
              <p:nvPr/>
            </p:nvSpPr>
            <p:spPr bwMode="invGray">
              <a:xfrm>
                <a:off x="530" y="2834"/>
                <a:ext cx="63" cy="73"/>
              </a:xfrm>
              <a:custGeom>
                <a:avLst/>
                <a:gdLst/>
                <a:ahLst/>
                <a:cxnLst>
                  <a:cxn ang="0">
                    <a:pos x="42" y="65"/>
                  </a:cxn>
                  <a:cxn ang="0">
                    <a:pos x="58" y="72"/>
                  </a:cxn>
                  <a:cxn ang="0">
                    <a:pos x="62" y="72"/>
                  </a:cxn>
                  <a:cxn ang="0">
                    <a:pos x="62" y="67"/>
                  </a:cxn>
                  <a:cxn ang="0">
                    <a:pos x="58" y="65"/>
                  </a:cxn>
                  <a:cxn ang="0">
                    <a:pos x="58" y="62"/>
                  </a:cxn>
                  <a:cxn ang="0">
                    <a:pos x="44" y="56"/>
                  </a:cxn>
                  <a:cxn ang="0">
                    <a:pos x="37" y="45"/>
                  </a:cxn>
                  <a:cxn ang="0">
                    <a:pos x="31" y="34"/>
                  </a:cxn>
                  <a:cxn ang="0">
                    <a:pos x="26" y="20"/>
                  </a:cxn>
                  <a:cxn ang="0">
                    <a:pos x="9" y="0"/>
                  </a:cxn>
                  <a:cxn ang="0">
                    <a:pos x="6" y="4"/>
                  </a:cxn>
                  <a:cxn ang="0">
                    <a:pos x="2" y="9"/>
                  </a:cxn>
                  <a:cxn ang="0">
                    <a:pos x="0" y="11"/>
                  </a:cxn>
                  <a:cxn ang="0">
                    <a:pos x="0" y="18"/>
                  </a:cxn>
                  <a:cxn ang="0">
                    <a:pos x="0" y="20"/>
                  </a:cxn>
                  <a:cxn ang="0">
                    <a:pos x="0" y="20"/>
                  </a:cxn>
                  <a:cxn ang="0">
                    <a:pos x="0" y="20"/>
                  </a:cxn>
                  <a:cxn ang="0">
                    <a:pos x="0" y="20"/>
                  </a:cxn>
                  <a:cxn ang="0">
                    <a:pos x="9" y="31"/>
                  </a:cxn>
                  <a:cxn ang="0">
                    <a:pos x="20" y="45"/>
                  </a:cxn>
                  <a:cxn ang="0">
                    <a:pos x="31" y="56"/>
                  </a:cxn>
                  <a:cxn ang="0">
                    <a:pos x="42" y="65"/>
                  </a:cxn>
                </a:cxnLst>
                <a:rect l="0" t="0" r="r" b="b"/>
                <a:pathLst>
                  <a:path w="63" h="73">
                    <a:moveTo>
                      <a:pt x="42" y="65"/>
                    </a:moveTo>
                    <a:lnTo>
                      <a:pt x="58" y="72"/>
                    </a:lnTo>
                    <a:lnTo>
                      <a:pt x="62" y="72"/>
                    </a:lnTo>
                    <a:lnTo>
                      <a:pt x="62" y="67"/>
                    </a:lnTo>
                    <a:lnTo>
                      <a:pt x="58" y="65"/>
                    </a:lnTo>
                    <a:lnTo>
                      <a:pt x="58" y="62"/>
                    </a:lnTo>
                    <a:lnTo>
                      <a:pt x="44" y="56"/>
                    </a:lnTo>
                    <a:lnTo>
                      <a:pt x="37" y="45"/>
                    </a:lnTo>
                    <a:lnTo>
                      <a:pt x="31" y="34"/>
                    </a:lnTo>
                    <a:lnTo>
                      <a:pt x="26" y="20"/>
                    </a:lnTo>
                    <a:lnTo>
                      <a:pt x="9" y="0"/>
                    </a:lnTo>
                    <a:lnTo>
                      <a:pt x="6" y="4"/>
                    </a:lnTo>
                    <a:lnTo>
                      <a:pt x="2" y="9"/>
                    </a:lnTo>
                    <a:lnTo>
                      <a:pt x="0" y="11"/>
                    </a:lnTo>
                    <a:lnTo>
                      <a:pt x="0" y="18"/>
                    </a:lnTo>
                    <a:lnTo>
                      <a:pt x="0" y="20"/>
                    </a:lnTo>
                    <a:lnTo>
                      <a:pt x="0" y="20"/>
                    </a:lnTo>
                    <a:lnTo>
                      <a:pt x="0" y="20"/>
                    </a:lnTo>
                    <a:lnTo>
                      <a:pt x="0" y="20"/>
                    </a:lnTo>
                    <a:lnTo>
                      <a:pt x="9" y="31"/>
                    </a:lnTo>
                    <a:lnTo>
                      <a:pt x="20" y="45"/>
                    </a:lnTo>
                    <a:lnTo>
                      <a:pt x="31" y="56"/>
                    </a:lnTo>
                    <a:lnTo>
                      <a:pt x="42" y="65"/>
                    </a:lnTo>
                  </a:path>
                </a:pathLst>
              </a:custGeom>
              <a:solidFill>
                <a:schemeClr val="folHlink"/>
              </a:solidFill>
              <a:ln w="9525">
                <a:noFill/>
                <a:round/>
                <a:headEnd type="none" w="sm" len="sm"/>
                <a:tailEnd type="none" w="sm" len="sm"/>
              </a:ln>
              <a:effectLst/>
            </p:spPr>
            <p:txBody>
              <a:bodyPr/>
              <a:lstStyle/>
              <a:p>
                <a:endParaRPr lang="en-US"/>
              </a:p>
            </p:txBody>
          </p:sp>
        </p:grpSp>
      </p:grpSp>
      <p:sp>
        <p:nvSpPr>
          <p:cNvPr id="3100" name="Rectangle 28"/>
          <p:cNvSpPr>
            <a:spLocks noGrp="1" noChangeArrowheads="1"/>
          </p:cNvSpPr>
          <p:nvPr>
            <p:ph type="ctrTitle" sz="quarter"/>
          </p:nvPr>
        </p:nvSpPr>
        <p:spPr>
          <a:xfrm>
            <a:off x="771525" y="2286000"/>
            <a:ext cx="8743950" cy="1143000"/>
          </a:xfrm>
        </p:spPr>
        <p:txBody>
          <a:bodyPr/>
          <a:lstStyle>
            <a:lvl1pPr>
              <a:defRPr/>
            </a:lvl1pPr>
          </a:lstStyle>
          <a:p>
            <a:r>
              <a:rPr lang="en-US"/>
              <a:t>Click to edit Master title style</a:t>
            </a:r>
          </a:p>
        </p:txBody>
      </p:sp>
      <p:sp>
        <p:nvSpPr>
          <p:cNvPr id="3101" name="Rectangle 29"/>
          <p:cNvSpPr>
            <a:spLocks noGrp="1" noChangeArrowheads="1"/>
          </p:cNvSpPr>
          <p:nvPr>
            <p:ph type="subTitle" sz="quarter" idx="1"/>
          </p:nvPr>
        </p:nvSpPr>
        <p:spPr>
          <a:xfrm>
            <a:off x="2314575" y="4114800"/>
            <a:ext cx="7200900" cy="1752600"/>
          </a:xfrm>
        </p:spPr>
        <p:txBody>
          <a:bodyPr/>
          <a:lstStyle>
            <a:lvl1pPr marL="0" indent="0" algn="ctr">
              <a:buFontTx/>
              <a:buNone/>
              <a:defRPr/>
            </a:lvl1pPr>
          </a:lstStyle>
          <a:p>
            <a:r>
              <a:rPr lang="en-US"/>
              <a:t>Click to edit Master subtitle style</a:t>
            </a:r>
          </a:p>
        </p:txBody>
      </p:sp>
      <p:sp>
        <p:nvSpPr>
          <p:cNvPr id="3102" name="Rectangle 30"/>
          <p:cNvSpPr>
            <a:spLocks noGrp="1" noChangeArrowheads="1"/>
          </p:cNvSpPr>
          <p:nvPr>
            <p:ph type="dt" sz="quarter" idx="2"/>
          </p:nvPr>
        </p:nvSpPr>
        <p:spPr/>
        <p:txBody>
          <a:bodyPr/>
          <a:lstStyle>
            <a:lvl1pPr>
              <a:defRPr>
                <a:solidFill>
                  <a:srgbClr val="FFFFFF"/>
                </a:solidFill>
              </a:defRPr>
            </a:lvl1pPr>
          </a:lstStyle>
          <a:p>
            <a:endParaRPr lang="en-US"/>
          </a:p>
        </p:txBody>
      </p:sp>
      <p:sp>
        <p:nvSpPr>
          <p:cNvPr id="3103" name="Rectangle 31"/>
          <p:cNvSpPr>
            <a:spLocks noGrp="1" noChangeArrowheads="1"/>
          </p:cNvSpPr>
          <p:nvPr>
            <p:ph type="ftr" sz="quarter" idx="3"/>
          </p:nvPr>
        </p:nvSpPr>
        <p:spPr/>
        <p:txBody>
          <a:bodyPr/>
          <a:lstStyle>
            <a:lvl1pPr>
              <a:defRPr>
                <a:solidFill>
                  <a:srgbClr val="FFFFFF"/>
                </a:solidFill>
              </a:defRPr>
            </a:lvl1pPr>
          </a:lstStyle>
          <a:p>
            <a:endParaRPr lang="en-US"/>
          </a:p>
        </p:txBody>
      </p:sp>
      <p:sp>
        <p:nvSpPr>
          <p:cNvPr id="3104" name="Rectangle 32"/>
          <p:cNvSpPr>
            <a:spLocks noGrp="1" noChangeArrowheads="1"/>
          </p:cNvSpPr>
          <p:nvPr>
            <p:ph type="sldNum" sz="quarter" idx="4"/>
          </p:nvPr>
        </p:nvSpPr>
        <p:spPr/>
        <p:txBody>
          <a:bodyPr/>
          <a:lstStyle>
            <a:lvl1pPr>
              <a:defRPr>
                <a:solidFill>
                  <a:srgbClr val="FFFFFF"/>
                </a:solidFill>
              </a:defRPr>
            </a:lvl1pPr>
          </a:lstStyle>
          <a:p>
            <a:fld id="{3D4E3A79-3667-4E75-91CF-B3A4307B3845}"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225695F-7661-426C-A7F6-08292624DAE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0"/>
            <a:ext cx="874395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2D17063-9B8A-410E-8C14-30AE90A67DF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71525"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19700" y="1981200"/>
            <a:ext cx="42957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1074DC0-BB73-4934-ACA8-081B8F6A133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542D332-956D-4C7E-AF48-AEC4F7642A4B}"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B34ECA8C-3E4E-423E-9242-65F7A7D1426D}"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2437BFBE-6DE4-402A-8566-EBFC9A7FDC68}"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EA69881-3155-450A-9037-198D6CE7D54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A9FB228-515C-4222-8F17-F689C94B4340}"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C47F31D-B78E-43C0-828F-7F9DB152CA84}"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29488" y="609600"/>
            <a:ext cx="2185987"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71525" y="609600"/>
            <a:ext cx="6405563"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699149A-0F03-4C76-8F20-B5411E818B51}"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71525" y="609600"/>
            <a:ext cx="874395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71525" y="1981200"/>
            <a:ext cx="4295775"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219700" y="1981200"/>
            <a:ext cx="4295775" cy="4114800"/>
          </a:xfrm>
        </p:spPr>
        <p:txBody>
          <a:bodyPr/>
          <a:lstStyle/>
          <a:p>
            <a:endParaRPr lang="en-US"/>
          </a:p>
        </p:txBody>
      </p:sp>
      <p:sp>
        <p:nvSpPr>
          <p:cNvPr id="5" name="Date Placeholder 4"/>
          <p:cNvSpPr>
            <a:spLocks noGrp="1"/>
          </p:cNvSpPr>
          <p:nvPr>
            <p:ph type="dt" sz="half" idx="10"/>
          </p:nvPr>
        </p:nvSpPr>
        <p:spPr>
          <a:xfrm>
            <a:off x="771525" y="6248400"/>
            <a:ext cx="2143125" cy="457200"/>
          </a:xfrm>
        </p:spPr>
        <p:txBody>
          <a:bodyPr/>
          <a:lstStyle>
            <a:lvl1pPr>
              <a:defRPr/>
            </a:lvl1pPr>
          </a:lstStyle>
          <a:p>
            <a:endParaRPr lang="en-US"/>
          </a:p>
        </p:txBody>
      </p:sp>
      <p:sp>
        <p:nvSpPr>
          <p:cNvPr id="6" name="Footer Placeholder 5"/>
          <p:cNvSpPr>
            <a:spLocks noGrp="1"/>
          </p:cNvSpPr>
          <p:nvPr>
            <p:ph type="ftr" sz="quarter" idx="11"/>
          </p:nvPr>
        </p:nvSpPr>
        <p:spPr>
          <a:xfrm>
            <a:off x="3514725" y="6248400"/>
            <a:ext cx="325755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7372350" y="6248400"/>
            <a:ext cx="2143125" cy="457200"/>
          </a:xfrm>
        </p:spPr>
        <p:txBody>
          <a:bodyPr/>
          <a:lstStyle>
            <a:lvl1pPr>
              <a:defRPr/>
            </a:lvl1pPr>
          </a:lstStyle>
          <a:p>
            <a:fld id="{3A889543-6F20-4537-AA0A-F064066C8565}"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771525" y="117475"/>
            <a:ext cx="9513888" cy="6738938"/>
            <a:chOff x="432" y="74"/>
            <a:chExt cx="5327" cy="4245"/>
          </a:xfrm>
        </p:grpSpPr>
        <p:sp>
          <p:nvSpPr>
            <p:cNvPr id="2051" name="Rectangle 3"/>
            <p:cNvSpPr>
              <a:spLocks noChangeArrowheads="1"/>
            </p:cNvSpPr>
            <p:nvPr/>
          </p:nvSpPr>
          <p:spPr bwMode="invGray">
            <a:xfrm>
              <a:off x="432" y="4176"/>
              <a:ext cx="2208" cy="143"/>
            </a:xfrm>
            <a:prstGeom prst="rect">
              <a:avLst/>
            </a:prstGeom>
            <a:solidFill>
              <a:schemeClr val="hlink"/>
            </a:solidFill>
            <a:ln w="9525">
              <a:noFill/>
              <a:miter lim="800000"/>
              <a:headEnd/>
              <a:tailEnd/>
            </a:ln>
            <a:effectLst/>
          </p:spPr>
          <p:txBody>
            <a:bodyPr/>
            <a:lstStyle/>
            <a:p>
              <a:endParaRPr lang="en-US"/>
            </a:p>
          </p:txBody>
        </p:sp>
        <p:grpSp>
          <p:nvGrpSpPr>
            <p:cNvPr id="2052" name="Group 4"/>
            <p:cNvGrpSpPr>
              <a:grpSpLocks/>
            </p:cNvGrpSpPr>
            <p:nvPr/>
          </p:nvGrpSpPr>
          <p:grpSpPr bwMode="auto">
            <a:xfrm>
              <a:off x="2859" y="4250"/>
              <a:ext cx="2729" cy="41"/>
              <a:chOff x="2859" y="4250"/>
              <a:chExt cx="2729" cy="41"/>
            </a:xfrm>
          </p:grpSpPr>
          <p:sp>
            <p:nvSpPr>
              <p:cNvPr id="2053" name="Oval 5"/>
              <p:cNvSpPr>
                <a:spLocks noChangeArrowheads="1"/>
              </p:cNvSpPr>
              <p:nvPr/>
            </p:nvSpPr>
            <p:spPr bwMode="invGray">
              <a:xfrm>
                <a:off x="2859" y="4250"/>
                <a:ext cx="42" cy="41"/>
              </a:xfrm>
              <a:prstGeom prst="ellipse">
                <a:avLst/>
              </a:prstGeom>
              <a:solidFill>
                <a:schemeClr val="tx2"/>
              </a:solidFill>
              <a:ln w="9525">
                <a:noFill/>
                <a:round/>
                <a:headEnd/>
                <a:tailEnd/>
              </a:ln>
              <a:effectLst/>
            </p:spPr>
            <p:txBody>
              <a:bodyPr/>
              <a:lstStyle/>
              <a:p>
                <a:endParaRPr lang="en-US"/>
              </a:p>
            </p:txBody>
          </p:sp>
          <p:sp>
            <p:nvSpPr>
              <p:cNvPr id="2054" name="Oval 6"/>
              <p:cNvSpPr>
                <a:spLocks noChangeArrowheads="1"/>
              </p:cNvSpPr>
              <p:nvPr/>
            </p:nvSpPr>
            <p:spPr bwMode="invGray">
              <a:xfrm>
                <a:off x="3243" y="4250"/>
                <a:ext cx="42" cy="41"/>
              </a:xfrm>
              <a:prstGeom prst="ellipse">
                <a:avLst/>
              </a:prstGeom>
              <a:solidFill>
                <a:schemeClr val="tx2"/>
              </a:solidFill>
              <a:ln w="9525">
                <a:noFill/>
                <a:round/>
                <a:headEnd/>
                <a:tailEnd/>
              </a:ln>
              <a:effectLst/>
            </p:spPr>
            <p:txBody>
              <a:bodyPr/>
              <a:lstStyle/>
              <a:p>
                <a:endParaRPr lang="en-US"/>
              </a:p>
            </p:txBody>
          </p:sp>
          <p:sp>
            <p:nvSpPr>
              <p:cNvPr id="2055" name="Oval 7"/>
              <p:cNvSpPr>
                <a:spLocks noChangeArrowheads="1"/>
              </p:cNvSpPr>
              <p:nvPr/>
            </p:nvSpPr>
            <p:spPr bwMode="invGray">
              <a:xfrm>
                <a:off x="3627" y="4250"/>
                <a:ext cx="41" cy="41"/>
              </a:xfrm>
              <a:prstGeom prst="ellipse">
                <a:avLst/>
              </a:prstGeom>
              <a:solidFill>
                <a:schemeClr val="tx2"/>
              </a:solidFill>
              <a:ln w="9525">
                <a:noFill/>
                <a:round/>
                <a:headEnd/>
                <a:tailEnd/>
              </a:ln>
              <a:effectLst/>
            </p:spPr>
            <p:txBody>
              <a:bodyPr/>
              <a:lstStyle/>
              <a:p>
                <a:endParaRPr lang="en-US"/>
              </a:p>
            </p:txBody>
          </p:sp>
          <p:sp>
            <p:nvSpPr>
              <p:cNvPr id="2056" name="Oval 8"/>
              <p:cNvSpPr>
                <a:spLocks noChangeArrowheads="1"/>
              </p:cNvSpPr>
              <p:nvPr/>
            </p:nvSpPr>
            <p:spPr bwMode="invGray">
              <a:xfrm>
                <a:off x="4011" y="4250"/>
                <a:ext cx="41" cy="41"/>
              </a:xfrm>
              <a:prstGeom prst="ellipse">
                <a:avLst/>
              </a:prstGeom>
              <a:solidFill>
                <a:schemeClr val="tx2"/>
              </a:solidFill>
              <a:ln w="9525">
                <a:noFill/>
                <a:round/>
                <a:headEnd/>
                <a:tailEnd/>
              </a:ln>
              <a:effectLst/>
            </p:spPr>
            <p:txBody>
              <a:bodyPr/>
              <a:lstStyle/>
              <a:p>
                <a:endParaRPr lang="en-US"/>
              </a:p>
            </p:txBody>
          </p:sp>
          <p:sp>
            <p:nvSpPr>
              <p:cNvPr id="2057" name="Oval 9"/>
              <p:cNvSpPr>
                <a:spLocks noChangeArrowheads="1"/>
              </p:cNvSpPr>
              <p:nvPr/>
            </p:nvSpPr>
            <p:spPr bwMode="invGray">
              <a:xfrm>
                <a:off x="4395" y="4250"/>
                <a:ext cx="42" cy="41"/>
              </a:xfrm>
              <a:prstGeom prst="ellipse">
                <a:avLst/>
              </a:prstGeom>
              <a:solidFill>
                <a:schemeClr val="tx2"/>
              </a:solidFill>
              <a:ln w="9525">
                <a:noFill/>
                <a:round/>
                <a:headEnd/>
                <a:tailEnd/>
              </a:ln>
              <a:effectLst/>
            </p:spPr>
            <p:txBody>
              <a:bodyPr/>
              <a:lstStyle/>
              <a:p>
                <a:endParaRPr lang="en-US"/>
              </a:p>
            </p:txBody>
          </p:sp>
          <p:sp>
            <p:nvSpPr>
              <p:cNvPr id="2058" name="Oval 10"/>
              <p:cNvSpPr>
                <a:spLocks noChangeArrowheads="1"/>
              </p:cNvSpPr>
              <p:nvPr/>
            </p:nvSpPr>
            <p:spPr bwMode="invGray">
              <a:xfrm>
                <a:off x="4779" y="4250"/>
                <a:ext cx="42" cy="41"/>
              </a:xfrm>
              <a:prstGeom prst="ellipse">
                <a:avLst/>
              </a:prstGeom>
              <a:solidFill>
                <a:schemeClr val="tx2"/>
              </a:solidFill>
              <a:ln w="9525">
                <a:noFill/>
                <a:round/>
                <a:headEnd/>
                <a:tailEnd/>
              </a:ln>
              <a:effectLst/>
            </p:spPr>
            <p:txBody>
              <a:bodyPr/>
              <a:lstStyle/>
              <a:p>
                <a:endParaRPr lang="en-US"/>
              </a:p>
            </p:txBody>
          </p:sp>
          <p:sp>
            <p:nvSpPr>
              <p:cNvPr id="2059" name="Oval 11"/>
              <p:cNvSpPr>
                <a:spLocks noChangeArrowheads="1"/>
              </p:cNvSpPr>
              <p:nvPr/>
            </p:nvSpPr>
            <p:spPr bwMode="invGray">
              <a:xfrm>
                <a:off x="5163" y="4250"/>
                <a:ext cx="42" cy="41"/>
              </a:xfrm>
              <a:prstGeom prst="ellipse">
                <a:avLst/>
              </a:prstGeom>
              <a:solidFill>
                <a:schemeClr val="tx2"/>
              </a:solidFill>
              <a:ln w="9525">
                <a:noFill/>
                <a:round/>
                <a:headEnd/>
                <a:tailEnd/>
              </a:ln>
              <a:effectLst/>
            </p:spPr>
            <p:txBody>
              <a:bodyPr/>
              <a:lstStyle/>
              <a:p>
                <a:endParaRPr lang="en-US"/>
              </a:p>
            </p:txBody>
          </p:sp>
          <p:sp>
            <p:nvSpPr>
              <p:cNvPr id="2060" name="Oval 12"/>
              <p:cNvSpPr>
                <a:spLocks noChangeArrowheads="1"/>
              </p:cNvSpPr>
              <p:nvPr/>
            </p:nvSpPr>
            <p:spPr bwMode="invGray">
              <a:xfrm>
                <a:off x="5547" y="4250"/>
                <a:ext cx="41" cy="41"/>
              </a:xfrm>
              <a:prstGeom prst="ellipse">
                <a:avLst/>
              </a:prstGeom>
              <a:solidFill>
                <a:schemeClr val="tx2"/>
              </a:solidFill>
              <a:ln w="9525">
                <a:noFill/>
                <a:round/>
                <a:headEnd/>
                <a:tailEnd/>
              </a:ln>
              <a:effectLst/>
            </p:spPr>
            <p:txBody>
              <a:bodyPr/>
              <a:lstStyle/>
              <a:p>
                <a:endParaRPr lang="en-US"/>
              </a:p>
            </p:txBody>
          </p:sp>
        </p:grpSp>
        <p:sp>
          <p:nvSpPr>
            <p:cNvPr id="2061" name="Rectangle 13"/>
            <p:cNvSpPr>
              <a:spLocks noChangeArrowheads="1"/>
            </p:cNvSpPr>
            <p:nvPr/>
          </p:nvSpPr>
          <p:spPr bwMode="invGray">
            <a:xfrm>
              <a:off x="480" y="480"/>
              <a:ext cx="5279" cy="480"/>
            </a:xfrm>
            <a:prstGeom prst="rect">
              <a:avLst/>
            </a:prstGeom>
            <a:solidFill>
              <a:schemeClr val="hlink"/>
            </a:solidFill>
            <a:ln w="9525">
              <a:noFill/>
              <a:miter lim="800000"/>
              <a:headEnd/>
              <a:tailEnd/>
            </a:ln>
            <a:effectLst/>
          </p:spPr>
          <p:txBody>
            <a:bodyPr/>
            <a:lstStyle/>
            <a:p>
              <a:endParaRPr lang="en-US"/>
            </a:p>
          </p:txBody>
        </p:sp>
        <p:sp>
          <p:nvSpPr>
            <p:cNvPr id="2062" name="Oval 14"/>
            <p:cNvSpPr>
              <a:spLocks noChangeArrowheads="1"/>
            </p:cNvSpPr>
            <p:nvPr/>
          </p:nvSpPr>
          <p:spPr bwMode="invGray">
            <a:xfrm>
              <a:off x="507" y="74"/>
              <a:ext cx="42" cy="42"/>
            </a:xfrm>
            <a:prstGeom prst="ellipse">
              <a:avLst/>
            </a:prstGeom>
            <a:solidFill>
              <a:schemeClr val="tx2"/>
            </a:solidFill>
            <a:ln w="9525">
              <a:noFill/>
              <a:round/>
              <a:headEnd/>
              <a:tailEnd/>
            </a:ln>
            <a:effectLst/>
          </p:spPr>
          <p:txBody>
            <a:bodyPr/>
            <a:lstStyle/>
            <a:p>
              <a:endParaRPr lang="en-US"/>
            </a:p>
          </p:txBody>
        </p:sp>
        <p:sp>
          <p:nvSpPr>
            <p:cNvPr id="2063" name="Oval 15"/>
            <p:cNvSpPr>
              <a:spLocks noChangeArrowheads="1"/>
            </p:cNvSpPr>
            <p:nvPr/>
          </p:nvSpPr>
          <p:spPr bwMode="invGray">
            <a:xfrm>
              <a:off x="507" y="219"/>
              <a:ext cx="42" cy="41"/>
            </a:xfrm>
            <a:prstGeom prst="ellipse">
              <a:avLst/>
            </a:prstGeom>
            <a:solidFill>
              <a:schemeClr val="tx2"/>
            </a:solidFill>
            <a:ln w="9525">
              <a:noFill/>
              <a:round/>
              <a:headEnd/>
              <a:tailEnd/>
            </a:ln>
            <a:effectLst/>
          </p:spPr>
          <p:txBody>
            <a:bodyPr/>
            <a:lstStyle/>
            <a:p>
              <a:endParaRPr lang="en-US"/>
            </a:p>
          </p:txBody>
        </p:sp>
        <p:sp>
          <p:nvSpPr>
            <p:cNvPr id="2064" name="Oval 16"/>
            <p:cNvSpPr>
              <a:spLocks noChangeArrowheads="1"/>
            </p:cNvSpPr>
            <p:nvPr/>
          </p:nvSpPr>
          <p:spPr bwMode="invGray">
            <a:xfrm>
              <a:off x="507" y="362"/>
              <a:ext cx="42" cy="41"/>
            </a:xfrm>
            <a:prstGeom prst="ellipse">
              <a:avLst/>
            </a:prstGeom>
            <a:solidFill>
              <a:schemeClr val="tx2"/>
            </a:solidFill>
            <a:ln w="9525">
              <a:noFill/>
              <a:round/>
              <a:headEnd/>
              <a:tailEnd/>
            </a:ln>
            <a:effectLst/>
          </p:spPr>
          <p:txBody>
            <a:bodyPr/>
            <a:lstStyle/>
            <a:p>
              <a:endParaRPr lang="en-US"/>
            </a:p>
          </p:txBody>
        </p:sp>
      </p:grpSp>
      <p:sp>
        <p:nvSpPr>
          <p:cNvPr id="2065" name="Rectangle 17"/>
          <p:cNvSpPr>
            <a:spLocks noGrp="1" noChangeArrowheads="1"/>
          </p:cNvSpPr>
          <p:nvPr>
            <p:ph type="title"/>
          </p:nvPr>
        </p:nvSpPr>
        <p:spPr bwMode="auto">
          <a:xfrm>
            <a:off x="771525" y="609600"/>
            <a:ext cx="874395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2066" name="Rectangle 18"/>
          <p:cNvSpPr>
            <a:spLocks noGrp="1" noChangeArrowheads="1"/>
          </p:cNvSpPr>
          <p:nvPr>
            <p:ph type="body" idx="1"/>
          </p:nvPr>
        </p:nvSpPr>
        <p:spPr bwMode="auto">
          <a:xfrm>
            <a:off x="771525" y="1981200"/>
            <a:ext cx="874395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67" name="Rectangle 19"/>
          <p:cNvSpPr>
            <a:spLocks noGrp="1" noChangeArrowheads="1"/>
          </p:cNvSpPr>
          <p:nvPr>
            <p:ph type="dt" sz="half" idx="2"/>
          </p:nvPr>
        </p:nvSpPr>
        <p:spPr bwMode="auto">
          <a:xfrm>
            <a:off x="771525" y="6248400"/>
            <a:ext cx="2143125"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spcBef>
                <a:spcPct val="50000"/>
              </a:spcBef>
              <a:defRPr sz="1400"/>
            </a:lvl1pPr>
          </a:lstStyle>
          <a:p>
            <a:endParaRPr lang="en-US"/>
          </a:p>
        </p:txBody>
      </p:sp>
      <p:sp>
        <p:nvSpPr>
          <p:cNvPr id="2068" name="Rectangle 20"/>
          <p:cNvSpPr>
            <a:spLocks noGrp="1" noChangeArrowheads="1"/>
          </p:cNvSpPr>
          <p:nvPr>
            <p:ph type="ftr" sz="quarter" idx="3"/>
          </p:nvPr>
        </p:nvSpPr>
        <p:spPr bwMode="auto">
          <a:xfrm>
            <a:off x="3514725" y="6248400"/>
            <a:ext cx="325755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ctr">
              <a:spcBef>
                <a:spcPct val="50000"/>
              </a:spcBef>
              <a:defRPr sz="1400"/>
            </a:lvl1pPr>
          </a:lstStyle>
          <a:p>
            <a:endParaRPr lang="en-US"/>
          </a:p>
        </p:txBody>
      </p:sp>
      <p:sp>
        <p:nvSpPr>
          <p:cNvPr id="2069" name="Rectangle 21"/>
          <p:cNvSpPr>
            <a:spLocks noGrp="1" noChangeArrowheads="1"/>
          </p:cNvSpPr>
          <p:nvPr>
            <p:ph type="sldNum" sz="quarter" idx="4"/>
          </p:nvPr>
        </p:nvSpPr>
        <p:spPr bwMode="auto">
          <a:xfrm>
            <a:off x="7372350" y="6248400"/>
            <a:ext cx="2143125"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spcBef>
                <a:spcPct val="50000"/>
              </a:spcBef>
              <a:defRPr sz="1400"/>
            </a:lvl1pPr>
          </a:lstStyle>
          <a:p>
            <a:fld id="{B82B40C1-2652-4331-BB7F-276E7B5A61B0}"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xStyles>
    <p:titleStyle>
      <a:lvl1pPr algn="ctr" rtl="0" eaLnBrk="0" fontAlgn="base" hangingPunct="0">
        <a:spcBef>
          <a:spcPct val="0"/>
        </a:spcBef>
        <a:spcAft>
          <a:spcPct val="0"/>
        </a:spcAft>
        <a:defRPr kumimoji="1" sz="4400" b="1">
          <a:solidFill>
            <a:schemeClr val="tx2"/>
          </a:solidFill>
          <a:latin typeface="+mj-lt"/>
          <a:ea typeface="+mj-ea"/>
          <a:cs typeface="+mj-cs"/>
        </a:defRPr>
      </a:lvl1pPr>
      <a:lvl2pPr algn="ctr" rtl="0" eaLnBrk="0" fontAlgn="base" hangingPunct="0">
        <a:spcBef>
          <a:spcPct val="0"/>
        </a:spcBef>
        <a:spcAft>
          <a:spcPct val="0"/>
        </a:spcAft>
        <a:defRPr kumimoji="1" sz="4400" b="1">
          <a:solidFill>
            <a:schemeClr val="tx2"/>
          </a:solidFill>
          <a:latin typeface="Times New Roman" charset="0"/>
        </a:defRPr>
      </a:lvl2pPr>
      <a:lvl3pPr algn="ctr" rtl="0" eaLnBrk="0" fontAlgn="base" hangingPunct="0">
        <a:spcBef>
          <a:spcPct val="0"/>
        </a:spcBef>
        <a:spcAft>
          <a:spcPct val="0"/>
        </a:spcAft>
        <a:defRPr kumimoji="1" sz="4400" b="1">
          <a:solidFill>
            <a:schemeClr val="tx2"/>
          </a:solidFill>
          <a:latin typeface="Times New Roman" charset="0"/>
        </a:defRPr>
      </a:lvl3pPr>
      <a:lvl4pPr algn="ctr" rtl="0" eaLnBrk="0" fontAlgn="base" hangingPunct="0">
        <a:spcBef>
          <a:spcPct val="0"/>
        </a:spcBef>
        <a:spcAft>
          <a:spcPct val="0"/>
        </a:spcAft>
        <a:defRPr kumimoji="1" sz="4400" b="1">
          <a:solidFill>
            <a:schemeClr val="tx2"/>
          </a:solidFill>
          <a:latin typeface="Times New Roman" charset="0"/>
        </a:defRPr>
      </a:lvl4pPr>
      <a:lvl5pPr algn="ctr" rtl="0" eaLnBrk="0" fontAlgn="base" hangingPunct="0">
        <a:spcBef>
          <a:spcPct val="0"/>
        </a:spcBef>
        <a:spcAft>
          <a:spcPct val="0"/>
        </a:spcAft>
        <a:defRPr kumimoji="1" sz="4400" b="1">
          <a:solidFill>
            <a:schemeClr val="tx2"/>
          </a:solidFill>
          <a:latin typeface="Times New Roman" charset="0"/>
        </a:defRPr>
      </a:lvl5pPr>
      <a:lvl6pPr marL="457200" algn="ctr" rtl="0" eaLnBrk="0" fontAlgn="base" hangingPunct="0">
        <a:spcBef>
          <a:spcPct val="0"/>
        </a:spcBef>
        <a:spcAft>
          <a:spcPct val="0"/>
        </a:spcAft>
        <a:defRPr kumimoji="1" sz="4400" b="1">
          <a:solidFill>
            <a:schemeClr val="tx2"/>
          </a:solidFill>
          <a:latin typeface="Times New Roman" charset="0"/>
        </a:defRPr>
      </a:lvl6pPr>
      <a:lvl7pPr marL="914400" algn="ctr" rtl="0" eaLnBrk="0" fontAlgn="base" hangingPunct="0">
        <a:spcBef>
          <a:spcPct val="0"/>
        </a:spcBef>
        <a:spcAft>
          <a:spcPct val="0"/>
        </a:spcAft>
        <a:defRPr kumimoji="1" sz="4400" b="1">
          <a:solidFill>
            <a:schemeClr val="tx2"/>
          </a:solidFill>
          <a:latin typeface="Times New Roman" charset="0"/>
        </a:defRPr>
      </a:lvl7pPr>
      <a:lvl8pPr marL="1371600" algn="ctr" rtl="0" eaLnBrk="0" fontAlgn="base" hangingPunct="0">
        <a:spcBef>
          <a:spcPct val="0"/>
        </a:spcBef>
        <a:spcAft>
          <a:spcPct val="0"/>
        </a:spcAft>
        <a:defRPr kumimoji="1" sz="4400" b="1">
          <a:solidFill>
            <a:schemeClr val="tx2"/>
          </a:solidFill>
          <a:latin typeface="Times New Roman" charset="0"/>
        </a:defRPr>
      </a:lvl8pPr>
      <a:lvl9pPr marL="1828800" algn="ctr" rtl="0" eaLnBrk="0" fontAlgn="base" hangingPunct="0">
        <a:spcBef>
          <a:spcPct val="0"/>
        </a:spcBef>
        <a:spcAft>
          <a:spcPct val="0"/>
        </a:spcAft>
        <a:defRPr kumimoji="1" sz="4400" b="1">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0" fontAlgn="base" hangingPunct="0">
        <a:spcBef>
          <a:spcPct val="20000"/>
        </a:spcBef>
        <a:spcAft>
          <a:spcPct val="0"/>
        </a:spcAft>
        <a:buChar char="•"/>
        <a:defRPr kumimoji="1" sz="2000">
          <a:solidFill>
            <a:schemeClr val="tx1"/>
          </a:solidFill>
          <a:latin typeface="+mn-lt"/>
        </a:defRPr>
      </a:lvl6pPr>
      <a:lvl7pPr marL="2971800" indent="-228600" algn="l" rtl="0" eaLnBrk="0" fontAlgn="base" hangingPunct="0">
        <a:spcBef>
          <a:spcPct val="20000"/>
        </a:spcBef>
        <a:spcAft>
          <a:spcPct val="0"/>
        </a:spcAft>
        <a:buChar char="•"/>
        <a:defRPr kumimoji="1" sz="2000">
          <a:solidFill>
            <a:schemeClr val="tx1"/>
          </a:solidFill>
          <a:latin typeface="+mn-lt"/>
        </a:defRPr>
      </a:lvl7pPr>
      <a:lvl8pPr marL="3429000" indent="-228600" algn="l" rtl="0" eaLnBrk="0" fontAlgn="base" hangingPunct="0">
        <a:spcBef>
          <a:spcPct val="20000"/>
        </a:spcBef>
        <a:spcAft>
          <a:spcPct val="0"/>
        </a:spcAft>
        <a:buChar char="•"/>
        <a:defRPr kumimoji="1" sz="2000">
          <a:solidFill>
            <a:schemeClr val="tx1"/>
          </a:solidFill>
          <a:latin typeface="+mn-lt"/>
        </a:defRPr>
      </a:lvl8pPr>
      <a:lvl9pPr marL="3886200" indent="-228600" algn="l" rtl="0" eaLnBrk="0" fontAlgn="base" hangingPunct="0">
        <a:spcBef>
          <a:spcPct val="20000"/>
        </a:spcBef>
        <a:spcAft>
          <a:spcPct val="0"/>
        </a:spcAft>
        <a:buChar char="•"/>
        <a:defRPr kumimoji="1"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2.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3.wmf"/><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image" Target="../media/image4.w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2.xml"/><Relationship Id="rId1" Type="http://schemas.openxmlformats.org/officeDocument/2006/relationships/vmlDrawing" Target="../drawings/vmlDrawing4.vml"/><Relationship Id="rId4" Type="http://schemas.openxmlformats.org/officeDocument/2006/relationships/image" Target="../media/image5.w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2.xml"/><Relationship Id="rId1" Type="http://schemas.openxmlformats.org/officeDocument/2006/relationships/vmlDrawing" Target="../drawings/vmlDrawing5.vml"/><Relationship Id="rId4" Type="http://schemas.openxmlformats.org/officeDocument/2006/relationships/image" Target="../media/image6.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2.xml"/><Relationship Id="rId1" Type="http://schemas.openxmlformats.org/officeDocument/2006/relationships/vmlDrawing" Target="../drawings/vmlDrawing6.vml"/><Relationship Id="rId4" Type="http://schemas.openxmlformats.org/officeDocument/2006/relationships/image" Target="../media/image7.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2.xml"/><Relationship Id="rId1" Type="http://schemas.openxmlformats.org/officeDocument/2006/relationships/vmlDrawing" Target="../drawings/vmlDrawing7.vml"/><Relationship Id="rId4" Type="http://schemas.openxmlformats.org/officeDocument/2006/relationships/image" Target="../media/image5.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2.xml"/><Relationship Id="rId1" Type="http://schemas.openxmlformats.org/officeDocument/2006/relationships/vmlDrawing" Target="../drawings/vmlDrawing8.vml"/><Relationship Id="rId4" Type="http://schemas.openxmlformats.org/officeDocument/2006/relationships/image" Target="../media/image8.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2.xml"/><Relationship Id="rId1" Type="http://schemas.openxmlformats.org/officeDocument/2006/relationships/vmlDrawing" Target="../drawings/vmlDrawing9.vml"/><Relationship Id="rId4" Type="http://schemas.openxmlformats.org/officeDocument/2006/relationships/image" Target="../media/image9.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vmlDrawing" Target="../drawings/vmlDrawing10.vml"/><Relationship Id="rId5" Type="http://schemas.openxmlformats.org/officeDocument/2006/relationships/image" Target="../media/image10.png"/><Relationship Id="rId4" Type="http://schemas.openxmlformats.org/officeDocument/2006/relationships/oleObject" Target="../embeddings/oleObject1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1219200" y="1752600"/>
            <a:ext cx="8534400" cy="457200"/>
          </a:xfrm>
        </p:spPr>
        <p:txBody>
          <a:bodyPr/>
          <a:lstStyle/>
          <a:p>
            <a:r>
              <a:rPr lang="en-US"/>
              <a:t>Headaches (Cephalgia) in children</a:t>
            </a:r>
          </a:p>
        </p:txBody>
      </p:sp>
      <p:sp>
        <p:nvSpPr>
          <p:cNvPr id="4099" name="Rectangle 3"/>
          <p:cNvSpPr>
            <a:spLocks noGrp="1" noChangeArrowheads="1"/>
          </p:cNvSpPr>
          <p:nvPr>
            <p:ph type="subTitle" idx="1"/>
          </p:nvPr>
        </p:nvSpPr>
        <p:spPr>
          <a:xfrm>
            <a:off x="2286000" y="3581400"/>
            <a:ext cx="7391400" cy="2819400"/>
          </a:xfrm>
        </p:spPr>
        <p:txBody>
          <a:bodyPr/>
          <a:lstStyle/>
          <a:p>
            <a:r>
              <a:rPr lang="en-US" dirty="0"/>
              <a:t>Dr Omer A Ahmed</a:t>
            </a:r>
          </a:p>
          <a:p>
            <a:r>
              <a:rPr lang="en-US" dirty="0"/>
              <a:t>DCH DTCH </a:t>
            </a:r>
            <a:r>
              <a:rPr lang="en-US" dirty="0" smtClean="0"/>
              <a:t>FRCPI </a:t>
            </a:r>
            <a:r>
              <a:rPr lang="en-US" dirty="0"/>
              <a:t>FRCPCH</a:t>
            </a:r>
          </a:p>
          <a:p>
            <a:r>
              <a:rPr lang="en-US" dirty="0"/>
              <a:t>Consultant </a:t>
            </a:r>
            <a:r>
              <a:rPr lang="en-US" dirty="0" err="1"/>
              <a:t>Paediatrician</a:t>
            </a:r>
            <a:endParaRPr lang="en-US" dirty="0"/>
          </a:p>
          <a:p>
            <a:r>
              <a:rPr lang="en-US" dirty="0" smtClean="0"/>
              <a:t>American Hospital</a:t>
            </a:r>
            <a:endParaRPr lang="en-US" dirty="0"/>
          </a:p>
          <a:p>
            <a:r>
              <a:rPr lang="en-US" dirty="0" smtClean="0"/>
              <a:t>Dubai, UAE….2017</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990600" y="304800"/>
            <a:ext cx="8743950" cy="533400"/>
          </a:xfrm>
        </p:spPr>
        <p:txBody>
          <a:bodyPr/>
          <a:lstStyle/>
          <a:p>
            <a:r>
              <a:rPr lang="en-US"/>
              <a:t>Headache</a:t>
            </a:r>
          </a:p>
        </p:txBody>
      </p:sp>
      <p:pic>
        <p:nvPicPr>
          <p:cNvPr id="55300" name="Picture 4"/>
          <p:cNvPicPr>
            <a:picLocks noChangeAspect="1" noChangeArrowheads="1"/>
          </p:cNvPicPr>
          <p:nvPr/>
        </p:nvPicPr>
        <p:blipFill>
          <a:blip r:embed="rId3" cstate="print"/>
          <a:srcRect/>
          <a:stretch>
            <a:fillRect/>
          </a:stretch>
        </p:blipFill>
        <p:spPr bwMode="auto">
          <a:xfrm>
            <a:off x="6096000" y="2133600"/>
            <a:ext cx="3886200" cy="3276600"/>
          </a:xfrm>
          <a:prstGeom prst="rect">
            <a:avLst/>
          </a:prstGeom>
          <a:noFill/>
          <a:ln w="12700" cap="sq">
            <a:noFill/>
            <a:miter lim="800000"/>
            <a:headEnd type="none" w="sm" len="sm"/>
            <a:tailEnd type="none" w="sm" len="sm"/>
          </a:ln>
          <a:effectLst/>
        </p:spPr>
      </p:pic>
      <p:sp>
        <p:nvSpPr>
          <p:cNvPr id="55303" name="Text Box 7"/>
          <p:cNvSpPr txBox="1">
            <a:spLocks noChangeArrowheads="1"/>
          </p:cNvSpPr>
          <p:nvPr/>
        </p:nvSpPr>
        <p:spPr bwMode="auto">
          <a:xfrm>
            <a:off x="609600" y="2133600"/>
            <a:ext cx="3886200" cy="3508375"/>
          </a:xfrm>
          <a:prstGeom prst="rect">
            <a:avLst/>
          </a:prstGeom>
          <a:noFill/>
          <a:ln w="12700" cap="sq">
            <a:noFill/>
            <a:miter lim="800000"/>
            <a:headEnd type="none" w="sm" len="sm"/>
            <a:tailEnd type="none" w="sm" len="sm"/>
          </a:ln>
          <a:effectLst/>
        </p:spPr>
        <p:txBody>
          <a:bodyPr>
            <a:spAutoFit/>
          </a:bodyPr>
          <a:lstStyle/>
          <a:p>
            <a:r>
              <a:rPr lang="en-US" sz="2800" b="1"/>
              <a:t>Epidemiology</a:t>
            </a:r>
          </a:p>
          <a:p>
            <a:r>
              <a:rPr lang="en-US" sz="2800" b="1"/>
              <a:t>Pathogenesis/ Pathophysiology</a:t>
            </a:r>
          </a:p>
          <a:p>
            <a:r>
              <a:rPr lang="en-US" sz="2800" b="1"/>
              <a:t>Classification</a:t>
            </a:r>
          </a:p>
          <a:p>
            <a:r>
              <a:rPr lang="en-US" sz="2800" b="1"/>
              <a:t>Triggers</a:t>
            </a:r>
          </a:p>
          <a:p>
            <a:r>
              <a:rPr lang="en-US" sz="2800" b="1"/>
              <a:t>Clinical Evaluation</a:t>
            </a:r>
          </a:p>
          <a:p>
            <a:r>
              <a:rPr lang="en-US" sz="2800" b="1"/>
              <a:t>Management</a:t>
            </a:r>
          </a:p>
          <a:p>
            <a:r>
              <a:rPr lang="en-US" sz="2800" b="1"/>
              <a:t>Cases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a:t>Epidemiology</a:t>
            </a:r>
          </a:p>
        </p:txBody>
      </p:sp>
      <p:sp>
        <p:nvSpPr>
          <p:cNvPr id="82947" name="Rectangle 3"/>
          <p:cNvSpPr>
            <a:spLocks noGrp="1" noChangeArrowheads="1"/>
          </p:cNvSpPr>
          <p:nvPr>
            <p:ph type="body" idx="1"/>
          </p:nvPr>
        </p:nvSpPr>
        <p:spPr/>
        <p:txBody>
          <a:bodyPr/>
          <a:lstStyle/>
          <a:p>
            <a:r>
              <a:rPr lang="en-US"/>
              <a:t>Recurrent paediatric headache is a common disorder that may affect approximately half of the population.</a:t>
            </a:r>
          </a:p>
          <a:p>
            <a:r>
              <a:rPr lang="en-US"/>
              <a:t>Recurrent headache occur in approximately 40% of children by 7 years of age and 75% of children by 15 years.</a:t>
            </a:r>
          </a:p>
          <a:p>
            <a:r>
              <a:rPr lang="en-US"/>
              <a:t>The incidence of headache increases with age</a:t>
            </a:r>
            <a:endParaRPr lang="en-US" sz="2800"/>
          </a:p>
          <a:p>
            <a:endParaRPr lang="en-US" sz="2800"/>
          </a:p>
          <a:p>
            <a:endParaRPr lang="en-US" sz="2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t>Epidemiology</a:t>
            </a:r>
          </a:p>
        </p:txBody>
      </p:sp>
      <p:sp>
        <p:nvSpPr>
          <p:cNvPr id="49155" name="Rectangle 3"/>
          <p:cNvSpPr>
            <a:spLocks noGrp="1" noChangeArrowheads="1"/>
          </p:cNvSpPr>
          <p:nvPr>
            <p:ph type="body" idx="1"/>
          </p:nvPr>
        </p:nvSpPr>
        <p:spPr/>
        <p:txBody>
          <a:bodyPr/>
          <a:lstStyle/>
          <a:p>
            <a:r>
              <a:rPr lang="en-US"/>
              <a:t>Before puberty, male and female children experience equal headache rates, but by late adolescence, girls are twice as likely as boys to complain of recurrent headache.</a:t>
            </a:r>
            <a:endParaRPr lang="en-US" sz="2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Epidemiology</a:t>
            </a:r>
          </a:p>
        </p:txBody>
      </p:sp>
      <p:sp>
        <p:nvSpPr>
          <p:cNvPr id="6147" name="Rectangle 3"/>
          <p:cNvSpPr>
            <a:spLocks noGrp="1" noChangeArrowheads="1"/>
          </p:cNvSpPr>
          <p:nvPr>
            <p:ph type="body" idx="1"/>
          </p:nvPr>
        </p:nvSpPr>
        <p:spPr>
          <a:xfrm>
            <a:off x="771525" y="1981200"/>
            <a:ext cx="9134475" cy="4114800"/>
          </a:xfrm>
        </p:spPr>
        <p:txBody>
          <a:bodyPr/>
          <a:lstStyle/>
          <a:p>
            <a:r>
              <a:rPr lang="en-US"/>
              <a:t>Severe headache has a prevalence of 25.3 per 1000 population for children.</a:t>
            </a:r>
          </a:p>
          <a:p>
            <a:r>
              <a:rPr lang="en-US"/>
              <a:t>The majority of children with recurrent headache do not seek medical care. </a:t>
            </a:r>
          </a:p>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t>Pathogenesis and Pathophysiology</a:t>
            </a:r>
          </a:p>
        </p:txBody>
      </p:sp>
      <p:sp>
        <p:nvSpPr>
          <p:cNvPr id="14339" name="Rectangle 3"/>
          <p:cNvSpPr>
            <a:spLocks noGrp="1" noChangeArrowheads="1"/>
          </p:cNvSpPr>
          <p:nvPr>
            <p:ph type="body" idx="1"/>
          </p:nvPr>
        </p:nvSpPr>
        <p:spPr>
          <a:xfrm>
            <a:off x="771525" y="1828800"/>
            <a:ext cx="9058275" cy="4724400"/>
          </a:xfrm>
        </p:spPr>
        <p:txBody>
          <a:bodyPr/>
          <a:lstStyle/>
          <a:p>
            <a:r>
              <a:rPr lang="en-US" sz="3600"/>
              <a:t>Pain referred to the head can arise from the following structures</a:t>
            </a:r>
            <a:r>
              <a:rPr lang="en-US"/>
              <a:t>:</a:t>
            </a:r>
          </a:p>
          <a:p>
            <a:pPr lvl="1"/>
            <a:r>
              <a:rPr lang="en-US"/>
              <a:t>intracranial or extracranial arteries, large intracranial veins, or venous sinuses</a:t>
            </a:r>
          </a:p>
          <a:p>
            <a:pPr lvl="1"/>
            <a:r>
              <a:rPr lang="en-US"/>
              <a:t>cranial or spinal nerves</a:t>
            </a:r>
          </a:p>
          <a:p>
            <a:pPr lvl="1">
              <a:lnSpc>
                <a:spcPct val="110000"/>
              </a:lnSpc>
            </a:pPr>
            <a:r>
              <a:rPr lang="en-US"/>
              <a:t>basal meninges</a:t>
            </a:r>
          </a:p>
          <a:p>
            <a:pPr lvl="1"/>
            <a:r>
              <a:rPr lang="en-US"/>
              <a:t>cranial and cervical muscles</a:t>
            </a:r>
          </a:p>
          <a:p>
            <a:pPr lvl="1"/>
            <a:r>
              <a:rPr lang="en-US"/>
              <a:t>extracranial structures:nasal cavity, sinuses, teeth, mucous membranes, skin, and subcutaneous tissues.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t>Pathogenesis and Pathophysiology</a:t>
            </a:r>
          </a:p>
        </p:txBody>
      </p:sp>
      <p:sp>
        <p:nvSpPr>
          <p:cNvPr id="56323" name="Rectangle 3"/>
          <p:cNvSpPr>
            <a:spLocks noGrp="1" noChangeArrowheads="1"/>
          </p:cNvSpPr>
          <p:nvPr>
            <p:ph type="body" sz="half" idx="1"/>
          </p:nvPr>
        </p:nvSpPr>
        <p:spPr/>
        <p:txBody>
          <a:bodyPr/>
          <a:lstStyle/>
          <a:p>
            <a:r>
              <a:rPr lang="en-US"/>
              <a:t>The </a:t>
            </a:r>
            <a:r>
              <a:rPr lang="en-US" u="sng"/>
              <a:t>brain:</a:t>
            </a:r>
            <a:r>
              <a:rPr lang="en-US"/>
              <a:t> most of </a:t>
            </a:r>
          </a:p>
          <a:p>
            <a:pPr>
              <a:buFontTx/>
              <a:buNone/>
            </a:pPr>
            <a:r>
              <a:rPr lang="en-US"/>
              <a:t>    the </a:t>
            </a:r>
            <a:r>
              <a:rPr lang="en-US" u="sng"/>
              <a:t>meninges</a:t>
            </a:r>
            <a:r>
              <a:rPr lang="en-US"/>
              <a:t> overlying</a:t>
            </a:r>
          </a:p>
          <a:p>
            <a:pPr>
              <a:buFontTx/>
              <a:buNone/>
            </a:pPr>
            <a:r>
              <a:rPr lang="en-US"/>
              <a:t>    the convexity, and the</a:t>
            </a:r>
          </a:p>
          <a:p>
            <a:pPr>
              <a:buFontTx/>
              <a:buNone/>
            </a:pPr>
            <a:r>
              <a:rPr lang="en-US"/>
              <a:t>    bony</a:t>
            </a:r>
            <a:r>
              <a:rPr lang="en-US" u="sng"/>
              <a:t> skull</a:t>
            </a:r>
            <a:r>
              <a:rPr lang="en-US"/>
              <a:t> are not </a:t>
            </a:r>
          </a:p>
          <a:p>
            <a:pPr>
              <a:buFontTx/>
              <a:buNone/>
            </a:pPr>
            <a:r>
              <a:rPr lang="en-US"/>
              <a:t>    sensitive to pain</a:t>
            </a:r>
            <a:r>
              <a:rPr lang="en-US" sz="2800"/>
              <a:t>.</a:t>
            </a:r>
          </a:p>
        </p:txBody>
      </p:sp>
      <p:graphicFrame>
        <p:nvGraphicFramePr>
          <p:cNvPr id="56325" name="Object 5"/>
          <p:cNvGraphicFramePr>
            <a:graphicFrameLocks noGrp="1" noChangeAspect="1"/>
          </p:cNvGraphicFramePr>
          <p:nvPr>
            <p:ph type="clipArt" sz="half" idx="2"/>
          </p:nvPr>
        </p:nvGraphicFramePr>
        <p:xfrm>
          <a:off x="5332413" y="1981200"/>
          <a:ext cx="4070350" cy="4114800"/>
        </p:xfrm>
        <a:graphic>
          <a:graphicData uri="http://schemas.openxmlformats.org/presentationml/2006/ole">
            <mc:AlternateContent xmlns:mc="http://schemas.openxmlformats.org/markup-compatibility/2006">
              <mc:Choice xmlns:v="urn:schemas-microsoft-com:vml" Requires="v">
                <p:oleObj spid="_x0000_s56329" name="Clip" r:id="rId3" imgW="3391920" imgH="3427920" progId="">
                  <p:embed/>
                </p:oleObj>
              </mc:Choice>
              <mc:Fallback>
                <p:oleObj name="Clip" r:id="rId3" imgW="3391920" imgH="3427920" progId="">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2413" y="1981200"/>
                        <a:ext cx="4070350" cy="411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t>Hypothesis </a:t>
            </a:r>
          </a:p>
        </p:txBody>
      </p:sp>
      <p:sp>
        <p:nvSpPr>
          <p:cNvPr id="51203" name="Rectangle 3"/>
          <p:cNvSpPr>
            <a:spLocks noGrp="1" noChangeArrowheads="1"/>
          </p:cNvSpPr>
          <p:nvPr>
            <p:ph type="body" idx="1"/>
          </p:nvPr>
        </p:nvSpPr>
        <p:spPr>
          <a:xfrm>
            <a:off x="838200" y="1600200"/>
            <a:ext cx="8743950" cy="5257800"/>
          </a:xfrm>
        </p:spPr>
        <p:txBody>
          <a:bodyPr/>
          <a:lstStyle/>
          <a:p>
            <a:r>
              <a:rPr lang="en-US"/>
              <a:t>There are two major hypothesis regarding the pathogenesis of migraine.</a:t>
            </a:r>
          </a:p>
          <a:p>
            <a:pPr lvl="1"/>
            <a:r>
              <a:rPr lang="en-US"/>
              <a:t>The </a:t>
            </a:r>
            <a:r>
              <a:rPr lang="en-US" b="1" i="1"/>
              <a:t>vascular hypothesis</a:t>
            </a:r>
            <a:r>
              <a:rPr lang="en-US"/>
              <a:t> proposes that vasoconstriction results in aura or focal neurologic signs and is followed by painful vasodilatation.</a:t>
            </a:r>
          </a:p>
          <a:p>
            <a:pPr lvl="1"/>
            <a:r>
              <a:rPr lang="en-US"/>
              <a:t>The </a:t>
            </a:r>
            <a:r>
              <a:rPr lang="en-US" b="1" i="1"/>
              <a:t>neurogenic hypothesis</a:t>
            </a:r>
            <a:r>
              <a:rPr lang="en-US"/>
              <a:t> proposes that afferent inputs to the brainstem result in a slowly spreading cortical neuronal depression that is followed by dilation and inflammation of the cranial vasculature innervated by the trigeminal nerve</a:t>
            </a:r>
            <a:r>
              <a:rPr lang="en-US" sz="2400"/>
              <a:t>.</a:t>
            </a:r>
            <a:endParaRPr lang="en-US" sz="32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t>Classification</a:t>
            </a:r>
          </a:p>
        </p:txBody>
      </p:sp>
      <p:sp>
        <p:nvSpPr>
          <p:cNvPr id="57347" name="Rectangle 3"/>
          <p:cNvSpPr>
            <a:spLocks noGrp="1" noChangeArrowheads="1"/>
          </p:cNvSpPr>
          <p:nvPr>
            <p:ph type="body" sz="half" idx="1"/>
          </p:nvPr>
        </p:nvSpPr>
        <p:spPr/>
        <p:txBody>
          <a:bodyPr/>
          <a:lstStyle/>
          <a:p>
            <a:r>
              <a:rPr lang="en-US" sz="2800"/>
              <a:t>The most common types of headache are migraine with or without aura</a:t>
            </a:r>
          </a:p>
        </p:txBody>
      </p:sp>
      <p:graphicFrame>
        <p:nvGraphicFramePr>
          <p:cNvPr id="57349" name="Rectangle 5"/>
          <p:cNvGraphicFramePr>
            <a:graphicFrameLocks noGrp="1"/>
          </p:cNvGraphicFramePr>
          <p:nvPr>
            <p:ph type="clipArt" sz="half" idx="2"/>
          </p:nvPr>
        </p:nvGraphicFramePr>
        <p:xfrm>
          <a:off x="5219700" y="1981200"/>
          <a:ext cx="4295775" cy="4114800"/>
        </p:xfrm>
        <a:graphic>
          <a:graphicData uri="http://schemas.openxmlformats.org/presentationml/2006/ole">
            <mc:AlternateContent xmlns:mc="http://schemas.openxmlformats.org/markup-compatibility/2006">
              <mc:Choice xmlns:v="urn:schemas-microsoft-com:vml" Requires="v">
                <p:oleObj spid="_x0000_s57360" name="Clip" r:id="rId3" imgW="0" imgH="0" progId="">
                  <p:embed/>
                </p:oleObj>
              </mc:Choice>
              <mc:Fallback>
                <p:oleObj name="Clip" r:id="rId3" imgW="0" imgH="0" progId="">
                  <p:embed/>
                  <p:pic>
                    <p:nvPicPr>
                      <p:cNvPr id="0" name="Rectangle 5"/>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5219700" y="1981200"/>
                        <a:ext cx="4295775" cy="4114800"/>
                      </a:xfrm>
                      <a:prstGeom prst="rect">
                        <a:avLst/>
                      </a:prstGeom>
                      <a:solidFill>
                        <a:srgbClr val="FFFFFF"/>
                      </a:solidFill>
                      <a:ln w="9525">
                        <a:solidFill>
                          <a:srgbClr val="000000"/>
                        </a:solidFill>
                        <a:miter lim="800000"/>
                        <a:headEnd/>
                        <a:tailEnd/>
                      </a:ln>
                    </p:spPr>
                  </p:pic>
                </p:oleObj>
              </mc:Fallback>
            </mc:AlternateContent>
          </a:graphicData>
        </a:graphic>
      </p:graphicFrame>
      <p:graphicFrame>
        <p:nvGraphicFramePr>
          <p:cNvPr id="57353" name="Object 9"/>
          <p:cNvGraphicFramePr>
            <a:graphicFrameLocks noChangeAspect="1"/>
          </p:cNvGraphicFramePr>
          <p:nvPr/>
        </p:nvGraphicFramePr>
        <p:xfrm>
          <a:off x="5334000" y="1371600"/>
          <a:ext cx="4672013" cy="5278438"/>
        </p:xfrm>
        <a:graphic>
          <a:graphicData uri="http://schemas.openxmlformats.org/presentationml/2006/ole">
            <mc:AlternateContent xmlns:mc="http://schemas.openxmlformats.org/markup-compatibility/2006">
              <mc:Choice xmlns:v="urn:schemas-microsoft-com:vml" Requires="v">
                <p:oleObj spid="_x0000_s57361" name="Clip" r:id="rId4" imgW="4671360" imgH="5277960" progId="">
                  <p:embed/>
                </p:oleObj>
              </mc:Choice>
              <mc:Fallback>
                <p:oleObj name="Clip" r:id="rId4" imgW="4671360" imgH="5277960" progId="">
                  <p:embed/>
                  <p:pic>
                    <p:nvPicPr>
                      <p:cNvPr id="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1371600"/>
                        <a:ext cx="4672013" cy="5278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US"/>
              <a:t>Classification</a:t>
            </a:r>
          </a:p>
        </p:txBody>
      </p:sp>
      <p:sp>
        <p:nvSpPr>
          <p:cNvPr id="58371" name="Rectangle 3"/>
          <p:cNvSpPr>
            <a:spLocks noGrp="1" noChangeArrowheads="1"/>
          </p:cNvSpPr>
          <p:nvPr>
            <p:ph type="body" sz="half" idx="1"/>
          </p:nvPr>
        </p:nvSpPr>
        <p:spPr/>
        <p:txBody>
          <a:bodyPr/>
          <a:lstStyle/>
          <a:p>
            <a:r>
              <a:rPr lang="en-US" sz="2800"/>
              <a:t>and tension-type headache</a:t>
            </a:r>
          </a:p>
        </p:txBody>
      </p:sp>
      <p:graphicFrame>
        <p:nvGraphicFramePr>
          <p:cNvPr id="58373" name="Object 5"/>
          <p:cNvGraphicFramePr>
            <a:graphicFrameLocks noGrp="1" noChangeAspect="1"/>
          </p:cNvGraphicFramePr>
          <p:nvPr>
            <p:ph type="clipArt" sz="half" idx="2"/>
          </p:nvPr>
        </p:nvGraphicFramePr>
        <p:xfrm>
          <a:off x="5635625" y="1981200"/>
          <a:ext cx="3462338" cy="4114800"/>
        </p:xfrm>
        <a:graphic>
          <a:graphicData uri="http://schemas.openxmlformats.org/presentationml/2006/ole">
            <mc:AlternateContent xmlns:mc="http://schemas.openxmlformats.org/markup-compatibility/2006">
              <mc:Choice xmlns:v="urn:schemas-microsoft-com:vml" Requires="v">
                <p:oleObj spid="_x0000_s58377" name="Clip" r:id="rId3" imgW="1517760" imgH="1802880" progId="">
                  <p:embed/>
                </p:oleObj>
              </mc:Choice>
              <mc:Fallback>
                <p:oleObj name="Clip" r:id="rId3" imgW="1517760" imgH="1802880" progId="">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5625" y="1981200"/>
                        <a:ext cx="3462338" cy="411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t>Classification</a:t>
            </a:r>
          </a:p>
        </p:txBody>
      </p:sp>
      <p:sp>
        <p:nvSpPr>
          <p:cNvPr id="59395" name="Rectangle 3"/>
          <p:cNvSpPr>
            <a:spLocks noGrp="1" noChangeArrowheads="1"/>
          </p:cNvSpPr>
          <p:nvPr>
            <p:ph type="body" sz="half" idx="1"/>
          </p:nvPr>
        </p:nvSpPr>
        <p:spPr>
          <a:xfrm>
            <a:off x="771525" y="1981200"/>
            <a:ext cx="4714875" cy="4495800"/>
          </a:xfrm>
        </p:spPr>
        <p:txBody>
          <a:bodyPr/>
          <a:lstStyle/>
          <a:p>
            <a:r>
              <a:rPr lang="en-US" sz="2000"/>
              <a:t> </a:t>
            </a:r>
            <a:r>
              <a:rPr lang="en-US" sz="2800" b="1"/>
              <a:t>Classical migraine </a:t>
            </a:r>
            <a:r>
              <a:rPr lang="en-US" sz="2800"/>
              <a:t>(migraine with aura) presents with recurrent self-limited episodes of neurological symptoms (scotomata, blurred vision, flashing lights, vertigo, paresthesias) localized to the cortex or brain stem.</a:t>
            </a:r>
            <a:endParaRPr lang="en-US" sz="2400"/>
          </a:p>
        </p:txBody>
      </p:sp>
      <p:graphicFrame>
        <p:nvGraphicFramePr>
          <p:cNvPr id="59397" name="Object 5"/>
          <p:cNvGraphicFramePr>
            <a:graphicFrameLocks noGrp="1" noChangeAspect="1"/>
          </p:cNvGraphicFramePr>
          <p:nvPr>
            <p:ph type="clipArt" sz="half" idx="2"/>
          </p:nvPr>
        </p:nvGraphicFramePr>
        <p:xfrm>
          <a:off x="5219700" y="2132013"/>
          <a:ext cx="4295775" cy="3811587"/>
        </p:xfrm>
        <a:graphic>
          <a:graphicData uri="http://schemas.openxmlformats.org/presentationml/2006/ole">
            <mc:AlternateContent xmlns:mc="http://schemas.openxmlformats.org/markup-compatibility/2006">
              <mc:Choice xmlns:v="urn:schemas-microsoft-com:vml" Requires="v">
                <p:oleObj spid="_x0000_s59401" name="Clip" r:id="rId3" imgW="2379240" imgH="2111040" progId="">
                  <p:embed/>
                </p:oleObj>
              </mc:Choice>
              <mc:Fallback>
                <p:oleObj name="Clip" r:id="rId3" imgW="2379240" imgH="2111040" progId="">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9700" y="2132013"/>
                        <a:ext cx="4295775" cy="381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a:t>Migraine with Aura</a:t>
            </a:r>
          </a:p>
        </p:txBody>
      </p:sp>
      <p:sp>
        <p:nvSpPr>
          <p:cNvPr id="22531" name="Rectangle 3"/>
          <p:cNvSpPr>
            <a:spLocks noGrp="1" noChangeArrowheads="1"/>
          </p:cNvSpPr>
          <p:nvPr>
            <p:ph type="body" idx="1"/>
          </p:nvPr>
        </p:nvSpPr>
        <p:spPr>
          <a:xfrm>
            <a:off x="771525" y="1828800"/>
            <a:ext cx="8982075" cy="4724400"/>
          </a:xfrm>
        </p:spPr>
        <p:txBody>
          <a:bodyPr/>
          <a:lstStyle/>
          <a:p>
            <a:r>
              <a:rPr lang="en-US"/>
              <a:t>Classic migraine is characterized by occurrence of an aura prior to the onset of the headache that last 5 to 20 minutes.  </a:t>
            </a:r>
          </a:p>
          <a:p>
            <a:r>
              <a:rPr lang="en-US"/>
              <a:t>The headache may occur immediately or after an interval of up to 60 minutes.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t>Migraine with Aura</a:t>
            </a:r>
          </a:p>
        </p:txBody>
      </p:sp>
      <p:sp>
        <p:nvSpPr>
          <p:cNvPr id="53251" name="Rectangle 3"/>
          <p:cNvSpPr>
            <a:spLocks noGrp="1" noChangeArrowheads="1"/>
          </p:cNvSpPr>
          <p:nvPr>
            <p:ph type="body" idx="1"/>
          </p:nvPr>
        </p:nvSpPr>
        <p:spPr/>
        <p:txBody>
          <a:bodyPr/>
          <a:lstStyle/>
          <a:p>
            <a:r>
              <a:rPr lang="en-US"/>
              <a:t>The aura is usually visual and may manifest as photopsia (flashing lights),fortification spectra (zigzags), black dots, colored lights, scotoma (field defects), or distortions of size.</a:t>
            </a:r>
          </a:p>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t>Classification</a:t>
            </a:r>
          </a:p>
        </p:txBody>
      </p:sp>
      <p:sp>
        <p:nvSpPr>
          <p:cNvPr id="61443" name="Rectangle 3"/>
          <p:cNvSpPr>
            <a:spLocks noGrp="1" noChangeArrowheads="1"/>
          </p:cNvSpPr>
          <p:nvPr>
            <p:ph type="body" sz="half" idx="1"/>
          </p:nvPr>
        </p:nvSpPr>
        <p:spPr/>
        <p:txBody>
          <a:bodyPr/>
          <a:lstStyle/>
          <a:p>
            <a:r>
              <a:rPr lang="en-US" b="1"/>
              <a:t>Migraine without aura</a:t>
            </a:r>
            <a:r>
              <a:rPr lang="en-US"/>
              <a:t> does not present with neurological symptoms</a:t>
            </a:r>
            <a:endParaRPr lang="en-US" sz="2400"/>
          </a:p>
        </p:txBody>
      </p:sp>
      <p:graphicFrame>
        <p:nvGraphicFramePr>
          <p:cNvPr id="61445" name="Object 5"/>
          <p:cNvGraphicFramePr>
            <a:graphicFrameLocks noGrp="1" noChangeAspect="1"/>
          </p:cNvGraphicFramePr>
          <p:nvPr>
            <p:ph type="clipArt" sz="half" idx="2"/>
          </p:nvPr>
        </p:nvGraphicFramePr>
        <p:xfrm>
          <a:off x="6194425" y="1981200"/>
          <a:ext cx="2346325" cy="4114800"/>
        </p:xfrm>
        <a:graphic>
          <a:graphicData uri="http://schemas.openxmlformats.org/presentationml/2006/ole">
            <mc:AlternateContent xmlns:mc="http://schemas.openxmlformats.org/markup-compatibility/2006">
              <mc:Choice xmlns:v="urn:schemas-microsoft-com:vml" Requires="v">
                <p:oleObj spid="_x0000_s61449" name="Clip" r:id="rId3" imgW="4671360" imgH="8191800" progId="">
                  <p:embed/>
                </p:oleObj>
              </mc:Choice>
              <mc:Fallback>
                <p:oleObj name="Clip" r:id="rId3" imgW="4671360" imgH="8191800" progId="">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4425" y="1981200"/>
                        <a:ext cx="2346325" cy="411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Migraine without aura</a:t>
            </a:r>
          </a:p>
        </p:txBody>
      </p:sp>
      <p:sp>
        <p:nvSpPr>
          <p:cNvPr id="23555" name="Rectangle 3"/>
          <p:cNvSpPr>
            <a:spLocks noGrp="1" noChangeArrowheads="1"/>
          </p:cNvSpPr>
          <p:nvPr>
            <p:ph type="body" idx="1"/>
          </p:nvPr>
        </p:nvSpPr>
        <p:spPr/>
        <p:txBody>
          <a:bodyPr/>
          <a:lstStyle/>
          <a:p>
            <a:r>
              <a:rPr lang="en-US"/>
              <a:t>Common migraine is characterized by the typical headache in the absence of an aura.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71525" y="609600"/>
            <a:ext cx="8743950" cy="1600200"/>
          </a:xfrm>
        </p:spPr>
        <p:txBody>
          <a:bodyPr/>
          <a:lstStyle/>
          <a:p>
            <a:r>
              <a:rPr lang="en-US"/>
              <a:t>Paediatric Migraine: Diagnostic Criteria of Prensky</a:t>
            </a:r>
          </a:p>
        </p:txBody>
      </p:sp>
      <p:sp>
        <p:nvSpPr>
          <p:cNvPr id="19459" name="Rectangle 3"/>
          <p:cNvSpPr>
            <a:spLocks noGrp="1" noChangeArrowheads="1"/>
          </p:cNvSpPr>
          <p:nvPr>
            <p:ph type="body" sz="half" idx="1"/>
          </p:nvPr>
        </p:nvSpPr>
        <p:spPr>
          <a:xfrm>
            <a:off x="771525" y="2438400"/>
            <a:ext cx="4286250" cy="3657600"/>
          </a:xfrm>
        </p:spPr>
        <p:txBody>
          <a:bodyPr/>
          <a:lstStyle/>
          <a:p>
            <a:r>
              <a:rPr lang="en-US" sz="3200"/>
              <a:t>Hemicranial pain</a:t>
            </a:r>
          </a:p>
          <a:p>
            <a:r>
              <a:rPr lang="en-US" sz="3200"/>
              <a:t>Throbbing or pulsatile character to pain</a:t>
            </a:r>
          </a:p>
          <a:p>
            <a:r>
              <a:rPr lang="en-US" sz="3200"/>
              <a:t>Associated abdominal pain, nausea, or vomiting</a:t>
            </a:r>
            <a:endParaRPr lang="en-US"/>
          </a:p>
        </p:txBody>
      </p:sp>
      <p:sp>
        <p:nvSpPr>
          <p:cNvPr id="19460" name="Rectangle 4"/>
          <p:cNvSpPr>
            <a:spLocks noGrp="1" noChangeArrowheads="1"/>
          </p:cNvSpPr>
          <p:nvPr>
            <p:ph type="body" sz="half" idx="2"/>
          </p:nvPr>
        </p:nvSpPr>
        <p:spPr>
          <a:xfrm>
            <a:off x="5229225" y="2438400"/>
            <a:ext cx="4752975" cy="3657600"/>
          </a:xfrm>
        </p:spPr>
        <p:txBody>
          <a:bodyPr/>
          <a:lstStyle/>
          <a:p>
            <a:r>
              <a:rPr lang="en-US" sz="3200"/>
              <a:t>Complete relief after rest</a:t>
            </a:r>
          </a:p>
          <a:p>
            <a:r>
              <a:rPr lang="en-US" sz="3200"/>
              <a:t>Visual, sensory, or motor aura</a:t>
            </a:r>
          </a:p>
          <a:p>
            <a:r>
              <a:rPr lang="en-US" sz="3200"/>
              <a:t>Family history of migraine in first- degree relatives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a:t>Classification</a:t>
            </a:r>
          </a:p>
        </p:txBody>
      </p:sp>
      <p:sp>
        <p:nvSpPr>
          <p:cNvPr id="60419" name="Rectangle 3"/>
          <p:cNvSpPr>
            <a:spLocks noGrp="1" noChangeArrowheads="1"/>
          </p:cNvSpPr>
          <p:nvPr>
            <p:ph type="body" sz="half" idx="1"/>
          </p:nvPr>
        </p:nvSpPr>
        <p:spPr/>
        <p:txBody>
          <a:bodyPr/>
          <a:lstStyle/>
          <a:p>
            <a:r>
              <a:rPr lang="en-US" sz="2800" b="1"/>
              <a:t>Tension-type headache</a:t>
            </a:r>
            <a:r>
              <a:rPr lang="en-US" sz="2800"/>
              <a:t> is rare in young children, becoming more common during adolescence. </a:t>
            </a:r>
          </a:p>
          <a:p>
            <a:r>
              <a:rPr lang="en-US" sz="2800"/>
              <a:t>Psychosocial stress is a major factor.</a:t>
            </a:r>
            <a:endParaRPr lang="en-US" sz="2400"/>
          </a:p>
        </p:txBody>
      </p:sp>
      <p:graphicFrame>
        <p:nvGraphicFramePr>
          <p:cNvPr id="60421" name="Object 5"/>
          <p:cNvGraphicFramePr>
            <a:graphicFrameLocks noGrp="1" noChangeAspect="1"/>
          </p:cNvGraphicFramePr>
          <p:nvPr>
            <p:ph type="clipArt" sz="half" idx="2"/>
          </p:nvPr>
        </p:nvGraphicFramePr>
        <p:xfrm>
          <a:off x="5486400" y="1981200"/>
          <a:ext cx="3762375" cy="4114800"/>
        </p:xfrm>
        <a:graphic>
          <a:graphicData uri="http://schemas.openxmlformats.org/presentationml/2006/ole">
            <mc:AlternateContent xmlns:mc="http://schemas.openxmlformats.org/markup-compatibility/2006">
              <mc:Choice xmlns:v="urn:schemas-microsoft-com:vml" Requires="v">
                <p:oleObj spid="_x0000_s60425" name="Clip" r:id="rId3" imgW="4671360" imgH="5107320" progId="">
                  <p:embed/>
                </p:oleObj>
              </mc:Choice>
              <mc:Fallback>
                <p:oleObj name="Clip" r:id="rId3" imgW="4671360" imgH="5107320" progId="">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1981200"/>
                        <a:ext cx="3762375" cy="411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t>Classification</a:t>
            </a:r>
          </a:p>
        </p:txBody>
      </p:sp>
      <p:sp>
        <p:nvSpPr>
          <p:cNvPr id="8195" name="Rectangle 3"/>
          <p:cNvSpPr>
            <a:spLocks noGrp="1" noChangeArrowheads="1"/>
          </p:cNvSpPr>
          <p:nvPr>
            <p:ph type="body" idx="1"/>
          </p:nvPr>
        </p:nvSpPr>
        <p:spPr/>
        <p:txBody>
          <a:bodyPr/>
          <a:lstStyle/>
          <a:p>
            <a:r>
              <a:rPr lang="en-US" b="1"/>
              <a:t>Chronic headache</a:t>
            </a:r>
            <a:r>
              <a:rPr lang="en-US"/>
              <a:t>: symptoms consistent with both migraine and tension-type headache. These children have higher rates of psychiatric diagnoses and greater functional disability than children with other types of headache.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Complicated Migraine</a:t>
            </a:r>
          </a:p>
        </p:txBody>
      </p:sp>
      <p:sp>
        <p:nvSpPr>
          <p:cNvPr id="24579" name="Rectangle 3"/>
          <p:cNvSpPr>
            <a:spLocks noGrp="1" noChangeArrowheads="1"/>
          </p:cNvSpPr>
          <p:nvPr>
            <p:ph type="body" idx="1"/>
          </p:nvPr>
        </p:nvSpPr>
        <p:spPr/>
        <p:txBody>
          <a:bodyPr/>
          <a:lstStyle/>
          <a:p>
            <a:r>
              <a:rPr lang="en-US"/>
              <a:t>Is the migraine associated with a </a:t>
            </a:r>
            <a:r>
              <a:rPr lang="en-US" u="sng"/>
              <a:t>transient, focal neurologic abnormality</a:t>
            </a:r>
            <a:r>
              <a:rPr lang="en-US"/>
              <a:t> (hemiparesis, hemianesthesia, visual field deficits, and cranial nerve palsies).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t>Cluster Headache</a:t>
            </a:r>
          </a:p>
        </p:txBody>
      </p:sp>
      <p:sp>
        <p:nvSpPr>
          <p:cNvPr id="54275" name="Rectangle 3"/>
          <p:cNvSpPr>
            <a:spLocks noGrp="1" noChangeArrowheads="1"/>
          </p:cNvSpPr>
          <p:nvPr>
            <p:ph type="body" idx="1"/>
          </p:nvPr>
        </p:nvSpPr>
        <p:spPr/>
        <p:txBody>
          <a:bodyPr/>
          <a:lstStyle/>
          <a:p>
            <a:r>
              <a:rPr lang="en-US"/>
              <a:t>It is characterized by clusters of recurrent extreme, nonthrobbing deep pain in and around one eye that spreads onto the face on the affected side.</a:t>
            </a:r>
          </a:p>
          <a:p>
            <a:r>
              <a:rPr lang="en-US"/>
              <a:t>The eye usually becomes swollen and watery.</a:t>
            </a:r>
          </a:p>
          <a:p>
            <a:r>
              <a:rPr lang="en-US"/>
              <a:t>Also is characterized by facial flushing.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t>Cluster Headache</a:t>
            </a:r>
          </a:p>
        </p:txBody>
      </p:sp>
      <p:sp>
        <p:nvSpPr>
          <p:cNvPr id="62467" name="Rectangle 3"/>
          <p:cNvSpPr>
            <a:spLocks noGrp="1" noChangeArrowheads="1"/>
          </p:cNvSpPr>
          <p:nvPr>
            <p:ph type="body" sz="half" idx="1"/>
          </p:nvPr>
        </p:nvSpPr>
        <p:spPr/>
        <p:txBody>
          <a:bodyPr/>
          <a:lstStyle/>
          <a:p>
            <a:r>
              <a:rPr lang="en-US" sz="2800"/>
              <a:t>Is rare in children younger than 10 years of age</a:t>
            </a:r>
          </a:p>
          <a:p>
            <a:r>
              <a:rPr lang="en-US" sz="2800"/>
              <a:t>Is more common in adolescents</a:t>
            </a:r>
          </a:p>
          <a:p>
            <a:r>
              <a:rPr lang="en-US" sz="2800"/>
              <a:t>90% of patients having cluster headaches are male</a:t>
            </a:r>
          </a:p>
        </p:txBody>
      </p:sp>
      <p:graphicFrame>
        <p:nvGraphicFramePr>
          <p:cNvPr id="62469" name="Object 5"/>
          <p:cNvGraphicFramePr>
            <a:graphicFrameLocks noGrp="1" noChangeAspect="1"/>
          </p:cNvGraphicFramePr>
          <p:nvPr>
            <p:ph type="clipArt" sz="half" idx="2"/>
          </p:nvPr>
        </p:nvGraphicFramePr>
        <p:xfrm>
          <a:off x="5219700" y="2132013"/>
          <a:ext cx="4295775" cy="3811587"/>
        </p:xfrm>
        <a:graphic>
          <a:graphicData uri="http://schemas.openxmlformats.org/presentationml/2006/ole">
            <mc:AlternateContent xmlns:mc="http://schemas.openxmlformats.org/markup-compatibility/2006">
              <mc:Choice xmlns:v="urn:schemas-microsoft-com:vml" Requires="v">
                <p:oleObj spid="_x0000_s62473" name="Clip" r:id="rId3" imgW="2379240" imgH="2111040" progId="">
                  <p:embed/>
                </p:oleObj>
              </mc:Choice>
              <mc:Fallback>
                <p:oleObj name="Clip" r:id="rId3" imgW="2379240" imgH="2111040" progId="">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9700" y="2132013"/>
                        <a:ext cx="4295775" cy="381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en-US"/>
              <a:t>Stress-Related Headache</a:t>
            </a:r>
          </a:p>
        </p:txBody>
      </p:sp>
      <p:sp>
        <p:nvSpPr>
          <p:cNvPr id="26627" name="Rectangle 3"/>
          <p:cNvSpPr>
            <a:spLocks noGrp="1" noChangeArrowheads="1"/>
          </p:cNvSpPr>
          <p:nvPr>
            <p:ph type="body" idx="1"/>
          </p:nvPr>
        </p:nvSpPr>
        <p:spPr>
          <a:xfrm>
            <a:off x="771525" y="2286000"/>
            <a:ext cx="8743950" cy="3810000"/>
          </a:xfrm>
        </p:spPr>
        <p:txBody>
          <a:bodyPr/>
          <a:lstStyle/>
          <a:p>
            <a:r>
              <a:rPr lang="en-US"/>
              <a:t>Tension headache is diffuse, symmetrically distributed, and often described as having a “band-like” distribution around the head.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t>Stress-Related Headache</a:t>
            </a:r>
          </a:p>
        </p:txBody>
      </p:sp>
      <p:sp>
        <p:nvSpPr>
          <p:cNvPr id="63491" name="Rectangle 3"/>
          <p:cNvSpPr>
            <a:spLocks noGrp="1" noChangeArrowheads="1"/>
          </p:cNvSpPr>
          <p:nvPr>
            <p:ph type="body" sz="half" idx="1"/>
          </p:nvPr>
        </p:nvSpPr>
        <p:spPr/>
        <p:txBody>
          <a:bodyPr/>
          <a:lstStyle/>
          <a:p>
            <a:r>
              <a:rPr lang="en-US" sz="2800"/>
              <a:t>Although generally it is a constant ache, there may be a partially throbbing character to the pain.</a:t>
            </a:r>
          </a:p>
          <a:p>
            <a:r>
              <a:rPr lang="en-US" sz="2800"/>
              <a:t>Is more common in older girls.</a:t>
            </a:r>
          </a:p>
        </p:txBody>
      </p:sp>
      <p:graphicFrame>
        <p:nvGraphicFramePr>
          <p:cNvPr id="63494" name="Object 6"/>
          <p:cNvGraphicFramePr>
            <a:graphicFrameLocks noGrp="1" noChangeAspect="1"/>
          </p:cNvGraphicFramePr>
          <p:nvPr>
            <p:ph type="clipArt" sz="half" idx="2"/>
          </p:nvPr>
        </p:nvGraphicFramePr>
        <p:xfrm>
          <a:off x="5797550" y="1981200"/>
          <a:ext cx="3140075" cy="4114800"/>
        </p:xfrm>
        <a:graphic>
          <a:graphicData uri="http://schemas.openxmlformats.org/presentationml/2006/ole">
            <mc:AlternateContent xmlns:mc="http://schemas.openxmlformats.org/markup-compatibility/2006">
              <mc:Choice xmlns:v="urn:schemas-microsoft-com:vml" Requires="v">
                <p:oleObj spid="_x0000_s63498" name="Clip" r:id="rId3" imgW="4671360" imgH="6121440" progId="">
                  <p:embed/>
                </p:oleObj>
              </mc:Choice>
              <mc:Fallback>
                <p:oleObj name="Clip" r:id="rId3" imgW="4671360" imgH="6121440" progId="">
                  <p:embed/>
                  <p:pic>
                    <p:nvPicPr>
                      <p:cNvPr id="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7550" y="1981200"/>
                        <a:ext cx="3140075" cy="411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t>Stress-Related Headache</a:t>
            </a:r>
          </a:p>
        </p:txBody>
      </p:sp>
      <p:sp>
        <p:nvSpPr>
          <p:cNvPr id="27651" name="Rectangle 3"/>
          <p:cNvSpPr>
            <a:spLocks noGrp="1" noChangeArrowheads="1"/>
          </p:cNvSpPr>
          <p:nvPr>
            <p:ph type="body" idx="1"/>
          </p:nvPr>
        </p:nvSpPr>
        <p:spPr/>
        <p:txBody>
          <a:bodyPr/>
          <a:lstStyle/>
          <a:p>
            <a:r>
              <a:rPr lang="en-US"/>
              <a:t>These children usually have underlying emotional or social difficulties.</a:t>
            </a:r>
          </a:p>
          <a:p>
            <a:r>
              <a:rPr lang="en-US"/>
              <a:t>The most common causes are academic difficulties, problems with peers, and home-related stress.</a:t>
            </a:r>
          </a:p>
          <a:p>
            <a:r>
              <a:rPr lang="en-US"/>
              <a:t>Depression also may be a contributing factor.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762000" y="762000"/>
            <a:ext cx="8382000" cy="1371600"/>
          </a:xfrm>
        </p:spPr>
        <p:txBody>
          <a:bodyPr/>
          <a:lstStyle/>
          <a:p>
            <a:r>
              <a:rPr lang="en-US"/>
              <a:t> Headache Due To Increased Intracranial Pressure </a:t>
            </a:r>
          </a:p>
        </p:txBody>
      </p:sp>
      <p:sp>
        <p:nvSpPr>
          <p:cNvPr id="28675" name="Rectangle 3"/>
          <p:cNvSpPr>
            <a:spLocks noGrp="1" noChangeArrowheads="1"/>
          </p:cNvSpPr>
          <p:nvPr>
            <p:ph type="body" idx="1"/>
          </p:nvPr>
        </p:nvSpPr>
        <p:spPr>
          <a:xfrm>
            <a:off x="771525" y="2438400"/>
            <a:ext cx="8905875" cy="3657600"/>
          </a:xfrm>
        </p:spPr>
        <p:txBody>
          <a:bodyPr/>
          <a:lstStyle/>
          <a:p>
            <a:r>
              <a:rPr lang="en-US"/>
              <a:t>Expanding space-occupying lesions(mass, tumor) within the skull may cause progressively worsening headache either due to their direct expansion or by secondary obstruction of cerebrospinal fluid flow.</a:t>
            </a:r>
          </a:p>
          <a:p>
            <a:r>
              <a:rPr lang="en-US"/>
              <a:t>Hydrocephalus is the most common cause of headache due to increased ICP.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771525" y="609600"/>
            <a:ext cx="8743950" cy="1600200"/>
          </a:xfrm>
        </p:spPr>
        <p:txBody>
          <a:bodyPr/>
          <a:lstStyle/>
          <a:p>
            <a:r>
              <a:rPr lang="en-US"/>
              <a:t>Headache Due To Increased Intracranial Pressure</a:t>
            </a:r>
          </a:p>
        </p:txBody>
      </p:sp>
      <p:sp>
        <p:nvSpPr>
          <p:cNvPr id="29699" name="Rectangle 3"/>
          <p:cNvSpPr>
            <a:spLocks noGrp="1" noChangeArrowheads="1"/>
          </p:cNvSpPr>
          <p:nvPr>
            <p:ph type="body" idx="1"/>
          </p:nvPr>
        </p:nvSpPr>
        <p:spPr>
          <a:xfrm>
            <a:off x="771525" y="2514600"/>
            <a:ext cx="8743950" cy="3581400"/>
          </a:xfrm>
        </p:spPr>
        <p:txBody>
          <a:bodyPr/>
          <a:lstStyle/>
          <a:p>
            <a:r>
              <a:rPr lang="en-US"/>
              <a:t>This type of headache is worse at night or immediately after waking.</a:t>
            </a:r>
          </a:p>
          <a:p>
            <a:r>
              <a:rPr lang="en-US"/>
              <a:t>May be associated with vomiting, which may provide temporary relief of the headache.</a:t>
            </a:r>
          </a:p>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771525" y="1066800"/>
            <a:ext cx="8743950" cy="685800"/>
          </a:xfrm>
        </p:spPr>
        <p:txBody>
          <a:bodyPr/>
          <a:lstStyle/>
          <a:p>
            <a:r>
              <a:rPr lang="en-US"/>
              <a:t>Headache Due To Increased Intracranial Pressure</a:t>
            </a:r>
          </a:p>
        </p:txBody>
      </p:sp>
      <p:sp>
        <p:nvSpPr>
          <p:cNvPr id="64515" name="Rectangle 3"/>
          <p:cNvSpPr>
            <a:spLocks noGrp="1" noChangeArrowheads="1"/>
          </p:cNvSpPr>
          <p:nvPr>
            <p:ph type="body" idx="1"/>
          </p:nvPr>
        </p:nvSpPr>
        <p:spPr>
          <a:xfrm>
            <a:off x="771525" y="2743200"/>
            <a:ext cx="8743950" cy="3352800"/>
          </a:xfrm>
        </p:spPr>
        <p:txBody>
          <a:bodyPr/>
          <a:lstStyle/>
          <a:p>
            <a:r>
              <a:rPr lang="en-US"/>
              <a:t>When ICP is suspected, the child should be investigated urgently and brain imaging performed.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771525" y="762000"/>
            <a:ext cx="8743950" cy="1219200"/>
          </a:xfrm>
        </p:spPr>
        <p:txBody>
          <a:bodyPr/>
          <a:lstStyle/>
          <a:p>
            <a:r>
              <a:rPr lang="en-US"/>
              <a:t>Headache Due To Increased Intracranial Pressure</a:t>
            </a:r>
          </a:p>
        </p:txBody>
      </p:sp>
      <p:sp>
        <p:nvSpPr>
          <p:cNvPr id="30723" name="Rectangle 3"/>
          <p:cNvSpPr>
            <a:spLocks noGrp="1" noChangeArrowheads="1"/>
          </p:cNvSpPr>
          <p:nvPr>
            <p:ph type="body" idx="1"/>
          </p:nvPr>
        </p:nvSpPr>
        <p:spPr>
          <a:xfrm>
            <a:off x="457200" y="2057400"/>
            <a:ext cx="9372600" cy="4343400"/>
          </a:xfrm>
        </p:spPr>
        <p:txBody>
          <a:bodyPr/>
          <a:lstStyle/>
          <a:p>
            <a:r>
              <a:rPr lang="en-US" sz="2800"/>
              <a:t>Pseudotumor cerebri is a neurologic disorder in which ICP is associated with normal findings on CT or MRI head scan.</a:t>
            </a:r>
          </a:p>
          <a:p>
            <a:r>
              <a:rPr lang="en-US" sz="2800"/>
              <a:t>The pathophysiologic basis involves impaired reabsorption of CSF with or without increased intracerebral blood volume.</a:t>
            </a:r>
          </a:p>
          <a:p>
            <a:r>
              <a:rPr lang="en-US" sz="2800"/>
              <a:t>Causes:</a:t>
            </a:r>
            <a:r>
              <a:rPr lang="en-US" sz="2800" b="1" i="1"/>
              <a:t>Metabolic:</a:t>
            </a:r>
            <a:r>
              <a:rPr lang="en-US" sz="2800"/>
              <a:t>(galactosaemia,hypothyroidism,obesity,menarche, prolonged steroids therapy.) </a:t>
            </a:r>
            <a:r>
              <a:rPr lang="en-US" sz="2800" b="1" i="1"/>
              <a:t>Infections:</a:t>
            </a:r>
            <a:r>
              <a:rPr lang="en-US" sz="2800"/>
              <a:t>( Rosela infantum,ch.OM,GB Synd.) </a:t>
            </a:r>
            <a:r>
              <a:rPr lang="en-US" sz="2800" b="1" i="1"/>
              <a:t>Drugs:</a:t>
            </a:r>
            <a:r>
              <a:rPr lang="en-US" sz="2800"/>
              <a:t>Tetracyc.,Nitrofur,</a:t>
            </a:r>
            <a:r>
              <a:rPr lang="en-US" sz="2800" b="1" i="1"/>
              <a:t>Other:</a:t>
            </a:r>
            <a:r>
              <a:rPr lang="en-US" sz="2800"/>
              <a:t>Polcyth.,Head injury,SS thromb.,Iron def Anaemia.</a:t>
            </a:r>
          </a:p>
          <a:p>
            <a:endParaRPr lang="en-US" sz="28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t>Headache Due To Increased Intracranial Pressure</a:t>
            </a:r>
          </a:p>
        </p:txBody>
      </p:sp>
      <p:sp>
        <p:nvSpPr>
          <p:cNvPr id="65539" name="Rectangle 3"/>
          <p:cNvSpPr>
            <a:spLocks noGrp="1" noChangeArrowheads="1"/>
          </p:cNvSpPr>
          <p:nvPr>
            <p:ph type="body" idx="1"/>
          </p:nvPr>
        </p:nvSpPr>
        <p:spPr>
          <a:xfrm>
            <a:off x="771525" y="2438400"/>
            <a:ext cx="8743950" cy="3657600"/>
          </a:xfrm>
        </p:spPr>
        <p:txBody>
          <a:bodyPr/>
          <a:lstStyle/>
          <a:p>
            <a:r>
              <a:rPr lang="en-US"/>
              <a:t>S/S:  papilledema, an enlarged blind spot, sixth nerve palsy, and mild ataxia.</a:t>
            </a:r>
          </a:p>
          <a:p>
            <a:r>
              <a:rPr lang="en-US" b="1"/>
              <a:t>Age Dependant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62000" y="304800"/>
            <a:ext cx="8743950" cy="1524000"/>
          </a:xfrm>
        </p:spPr>
        <p:txBody>
          <a:bodyPr/>
          <a:lstStyle/>
          <a:p>
            <a:r>
              <a:rPr lang="en-US"/>
              <a:t>Potential Triggers of Headaches</a:t>
            </a:r>
          </a:p>
        </p:txBody>
      </p:sp>
      <p:sp>
        <p:nvSpPr>
          <p:cNvPr id="20483" name="Rectangle 3"/>
          <p:cNvSpPr>
            <a:spLocks noGrp="1" noChangeArrowheads="1"/>
          </p:cNvSpPr>
          <p:nvPr>
            <p:ph type="body" sz="half" idx="1"/>
          </p:nvPr>
        </p:nvSpPr>
        <p:spPr>
          <a:xfrm>
            <a:off x="762000" y="2209800"/>
            <a:ext cx="4362450" cy="4343400"/>
          </a:xfrm>
        </p:spPr>
        <p:txBody>
          <a:bodyPr/>
          <a:lstStyle/>
          <a:p>
            <a:r>
              <a:rPr lang="en-US"/>
              <a:t>Emotional stress</a:t>
            </a:r>
          </a:p>
          <a:p>
            <a:r>
              <a:rPr lang="en-US"/>
              <a:t>Changes in behavior</a:t>
            </a:r>
          </a:p>
          <a:p>
            <a:pPr lvl="1"/>
            <a:r>
              <a:rPr lang="en-US" sz="2800"/>
              <a:t>Missing a meal; hypoglycemia</a:t>
            </a:r>
          </a:p>
          <a:p>
            <a:pPr lvl="1"/>
            <a:r>
              <a:rPr lang="en-US" sz="2800"/>
              <a:t>Sleeping more or less than normal</a:t>
            </a:r>
          </a:p>
          <a:p>
            <a:r>
              <a:rPr lang="en-US"/>
              <a:t>Environmental factors</a:t>
            </a:r>
          </a:p>
          <a:p>
            <a:pPr lvl="1"/>
            <a:r>
              <a:rPr lang="en-US" sz="2800"/>
              <a:t>Bright or flickering light</a:t>
            </a:r>
          </a:p>
          <a:p>
            <a:endParaRPr lang="en-US"/>
          </a:p>
        </p:txBody>
      </p:sp>
      <p:sp>
        <p:nvSpPr>
          <p:cNvPr id="20484" name="Rectangle 4"/>
          <p:cNvSpPr>
            <a:spLocks noGrp="1" noChangeArrowheads="1"/>
          </p:cNvSpPr>
          <p:nvPr>
            <p:ph type="body" sz="half" idx="2"/>
          </p:nvPr>
        </p:nvSpPr>
        <p:spPr>
          <a:xfrm>
            <a:off x="5229225" y="2209800"/>
            <a:ext cx="4600575" cy="4343400"/>
          </a:xfrm>
        </p:spPr>
        <p:txBody>
          <a:bodyPr/>
          <a:lstStyle/>
          <a:p>
            <a:pPr lvl="1"/>
            <a:r>
              <a:rPr lang="en-US" sz="2800"/>
              <a:t>Loud noise</a:t>
            </a:r>
          </a:p>
          <a:p>
            <a:pPr lvl="1"/>
            <a:r>
              <a:rPr lang="en-US" sz="2800"/>
              <a:t>Weather change</a:t>
            </a:r>
          </a:p>
          <a:p>
            <a:r>
              <a:rPr lang="en-US"/>
              <a:t>Foods and chemicals</a:t>
            </a:r>
          </a:p>
          <a:p>
            <a:pPr lvl="1"/>
            <a:r>
              <a:rPr lang="en-US" sz="2800"/>
              <a:t>Chocolate</a:t>
            </a:r>
          </a:p>
          <a:p>
            <a:pPr lvl="1"/>
            <a:r>
              <a:rPr lang="en-US" sz="2800"/>
              <a:t>Nuts, peanut butter</a:t>
            </a:r>
          </a:p>
          <a:p>
            <a:pPr lvl="1"/>
            <a:r>
              <a:rPr lang="en-US" sz="2800"/>
              <a:t>Hot dogs, smoked meats, spiced meats</a:t>
            </a:r>
          </a:p>
          <a:p>
            <a:pPr lvl="1"/>
            <a:r>
              <a:rPr lang="en-US" sz="2800"/>
              <a:t>Chinese food, soy sauce, monosodium glutamate</a:t>
            </a: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771525" y="838200"/>
            <a:ext cx="8743950" cy="1371600"/>
          </a:xfrm>
        </p:spPr>
        <p:txBody>
          <a:bodyPr/>
          <a:lstStyle/>
          <a:p>
            <a:r>
              <a:rPr lang="en-US"/>
              <a:t>Potential Triggers of Migraine Headaches</a:t>
            </a:r>
          </a:p>
        </p:txBody>
      </p:sp>
      <p:sp>
        <p:nvSpPr>
          <p:cNvPr id="21507" name="Rectangle 3"/>
          <p:cNvSpPr>
            <a:spLocks noGrp="1" noChangeArrowheads="1"/>
          </p:cNvSpPr>
          <p:nvPr>
            <p:ph type="body" sz="half" idx="1"/>
          </p:nvPr>
        </p:nvSpPr>
        <p:spPr>
          <a:xfrm>
            <a:off x="838200" y="2438400"/>
            <a:ext cx="4286250" cy="4114800"/>
          </a:xfrm>
        </p:spPr>
        <p:txBody>
          <a:bodyPr/>
          <a:lstStyle/>
          <a:p>
            <a:pPr lvl="1"/>
            <a:r>
              <a:rPr lang="en-US" sz="2800"/>
              <a:t>Beef concentrates</a:t>
            </a:r>
          </a:p>
          <a:p>
            <a:pPr lvl="1"/>
            <a:r>
              <a:rPr lang="en-US" sz="2800"/>
              <a:t>cheese</a:t>
            </a:r>
          </a:p>
          <a:p>
            <a:pPr lvl="1"/>
            <a:r>
              <a:rPr lang="en-US" sz="2800"/>
              <a:t>Cola drinks and other caffeine-containing beverages</a:t>
            </a:r>
          </a:p>
          <a:p>
            <a:pPr lvl="1"/>
            <a:r>
              <a:rPr lang="en-US" sz="2800"/>
              <a:t>Oranges, bananas, plums, pineapples</a:t>
            </a:r>
          </a:p>
          <a:p>
            <a:pPr lvl="1"/>
            <a:endParaRPr lang="en-US" sz="2800"/>
          </a:p>
        </p:txBody>
      </p:sp>
      <p:sp>
        <p:nvSpPr>
          <p:cNvPr id="21508" name="Rectangle 4"/>
          <p:cNvSpPr>
            <a:spLocks noGrp="1" noChangeArrowheads="1"/>
          </p:cNvSpPr>
          <p:nvPr>
            <p:ph type="body" sz="half" idx="2"/>
          </p:nvPr>
        </p:nvSpPr>
        <p:spPr>
          <a:xfrm>
            <a:off x="5257800" y="2438400"/>
            <a:ext cx="4286250" cy="4114800"/>
          </a:xfrm>
        </p:spPr>
        <p:txBody>
          <a:bodyPr/>
          <a:lstStyle/>
          <a:p>
            <a:r>
              <a:rPr lang="en-US"/>
              <a:t>Drugs</a:t>
            </a:r>
          </a:p>
          <a:p>
            <a:pPr lvl="1"/>
            <a:r>
              <a:rPr lang="en-US" sz="2800"/>
              <a:t>Atenolol, hydralazine, reserpine,nifedipine </a:t>
            </a:r>
          </a:p>
          <a:p>
            <a:pPr lvl="1"/>
            <a:r>
              <a:rPr lang="en-US" sz="2800"/>
              <a:t>Cimetidine, H2-receptor blockers</a:t>
            </a:r>
          </a:p>
          <a:p>
            <a:pPr lvl="1"/>
            <a:r>
              <a:rPr lang="en-US" sz="2800"/>
              <a:t>Oral contraceptives</a:t>
            </a:r>
          </a:p>
          <a:p>
            <a:pPr lvl="1"/>
            <a:r>
              <a:rPr lang="en-US" sz="2800"/>
              <a:t>Nitrofurantoin</a:t>
            </a:r>
            <a:r>
              <a:rPr lang="en-US"/>
              <a:t>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t>Clinical Evaluation</a:t>
            </a:r>
          </a:p>
        </p:txBody>
      </p:sp>
      <p:sp>
        <p:nvSpPr>
          <p:cNvPr id="9219" name="Rectangle 3"/>
          <p:cNvSpPr>
            <a:spLocks noGrp="1" noChangeArrowheads="1"/>
          </p:cNvSpPr>
          <p:nvPr>
            <p:ph type="body" idx="1"/>
          </p:nvPr>
        </p:nvSpPr>
        <p:spPr>
          <a:xfrm>
            <a:off x="771525" y="1981200"/>
            <a:ext cx="8982075" cy="4572000"/>
          </a:xfrm>
        </p:spPr>
        <p:txBody>
          <a:bodyPr/>
          <a:lstStyle/>
          <a:p>
            <a:r>
              <a:rPr lang="en-US" sz="2800"/>
              <a:t>Detailed clinical history, family history, and review of systems</a:t>
            </a:r>
          </a:p>
          <a:p>
            <a:r>
              <a:rPr lang="en-US" sz="2800"/>
              <a:t>The headache history</a:t>
            </a:r>
          </a:p>
          <a:p>
            <a:pPr>
              <a:buFontTx/>
              <a:buNone/>
            </a:pPr>
            <a:r>
              <a:rPr lang="en-US" sz="2800"/>
              <a:t>     1. Type of headache</a:t>
            </a:r>
          </a:p>
          <a:p>
            <a:pPr>
              <a:buFontTx/>
              <a:buNone/>
            </a:pPr>
            <a:r>
              <a:rPr lang="en-US" sz="2800"/>
              <a:t>     2. Aura or premonitory symptoms</a:t>
            </a:r>
          </a:p>
          <a:p>
            <a:pPr>
              <a:buFontTx/>
              <a:buNone/>
            </a:pPr>
            <a:r>
              <a:rPr lang="en-US" sz="2800"/>
              <a:t>     3. Age at onset and subsequent course</a:t>
            </a:r>
          </a:p>
          <a:p>
            <a:pPr>
              <a:buFontTx/>
              <a:buNone/>
            </a:pPr>
            <a:r>
              <a:rPr lang="en-US" sz="2800"/>
              <a:t>     4. Frequency, intensity, and duration in the past month</a:t>
            </a:r>
          </a:p>
          <a:p>
            <a:pPr>
              <a:buFontTx/>
              <a:buNone/>
            </a:pPr>
            <a:r>
              <a:rPr lang="en-US" sz="2800"/>
              <a:t>     5. Seasonality/school-related</a:t>
            </a:r>
          </a:p>
          <a:p>
            <a:pPr>
              <a:buFontTx/>
              <a:buNone/>
            </a:pPr>
            <a:r>
              <a:rPr lang="en-US" sz="2800"/>
              <a:t>     6. Exacerbating and ameliorating factors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t>Clinical Evaluation</a:t>
            </a:r>
          </a:p>
        </p:txBody>
      </p:sp>
      <p:sp>
        <p:nvSpPr>
          <p:cNvPr id="10243" name="Rectangle 3"/>
          <p:cNvSpPr>
            <a:spLocks noGrp="1" noChangeArrowheads="1"/>
          </p:cNvSpPr>
          <p:nvPr>
            <p:ph type="body" idx="1"/>
          </p:nvPr>
        </p:nvSpPr>
        <p:spPr/>
        <p:txBody>
          <a:bodyPr/>
          <a:lstStyle/>
          <a:p>
            <a:pPr>
              <a:buFontTx/>
              <a:buNone/>
            </a:pPr>
            <a:r>
              <a:rPr lang="en-US"/>
              <a:t>          7.  School missed/limitation of activities</a:t>
            </a:r>
          </a:p>
          <a:p>
            <a:pPr>
              <a:buFontTx/>
              <a:buNone/>
            </a:pPr>
            <a:r>
              <a:rPr lang="en-US"/>
              <a:t>          8.   Medication/other treatment efficacy</a:t>
            </a:r>
          </a:p>
          <a:p>
            <a:pPr>
              <a:buFontTx/>
              <a:buNone/>
            </a:pPr>
            <a:r>
              <a:rPr lang="en-US"/>
              <a:t>          9.   Spontaneous self-coping techniques</a:t>
            </a:r>
          </a:p>
          <a:p>
            <a:pPr>
              <a:buFontTx/>
              <a:buNone/>
            </a:pPr>
            <a:r>
              <a:rPr lang="en-US"/>
              <a:t>          10. Family history of headache/role model</a:t>
            </a:r>
          </a:p>
          <a:p>
            <a:pPr>
              <a:buFontTx/>
              <a:buNone/>
            </a:pPr>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t>Clinical Evaluation</a:t>
            </a:r>
          </a:p>
        </p:txBody>
      </p:sp>
      <p:sp>
        <p:nvSpPr>
          <p:cNvPr id="17411" name="Rectangle 3"/>
          <p:cNvSpPr>
            <a:spLocks noGrp="1" noChangeArrowheads="1"/>
          </p:cNvSpPr>
          <p:nvPr>
            <p:ph type="body" idx="1"/>
          </p:nvPr>
        </p:nvSpPr>
        <p:spPr>
          <a:xfrm>
            <a:off x="838200" y="1828800"/>
            <a:ext cx="8439150" cy="4114800"/>
          </a:xfrm>
        </p:spPr>
        <p:txBody>
          <a:bodyPr/>
          <a:lstStyle/>
          <a:p>
            <a:endParaRPr lang="en-US"/>
          </a:p>
          <a:p>
            <a:endParaRPr lang="en-US"/>
          </a:p>
          <a:p>
            <a:r>
              <a:rPr lang="en-US"/>
              <a:t>Headache is a symptom, not a neurologic disorder.</a:t>
            </a:r>
          </a:p>
          <a:p>
            <a:r>
              <a:rPr lang="en-US"/>
              <a:t>The most common causes of isolated headaches in an emergency department are viral illness, sinusitis, and migraine.</a:t>
            </a:r>
          </a:p>
        </p:txBody>
      </p:sp>
      <p:sp>
        <p:nvSpPr>
          <p:cNvPr id="17412" name="Rectangle 4"/>
          <p:cNvSpPr>
            <a:spLocks noChangeArrowheads="1"/>
          </p:cNvSpPr>
          <p:nvPr/>
        </p:nvSpPr>
        <p:spPr bwMode="auto">
          <a:xfrm>
            <a:off x="914400" y="1930400"/>
            <a:ext cx="9144000" cy="1066800"/>
          </a:xfrm>
          <a:prstGeom prst="rect">
            <a:avLst/>
          </a:prstGeom>
          <a:noFill/>
          <a:ln w="12700" cap="sq">
            <a:noFill/>
            <a:miter lim="800000"/>
            <a:headEnd type="none" w="sm" len="sm"/>
            <a:tailEnd type="none" w="sm" len="sm"/>
          </a:ln>
          <a:effectLst/>
        </p:spPr>
        <p:txBody>
          <a:bodyPr>
            <a:spAutoFit/>
          </a:bodyPr>
          <a:lstStyle/>
          <a:p>
            <a:pPr>
              <a:buFontTx/>
              <a:buChar char="•"/>
            </a:pPr>
            <a:r>
              <a:rPr lang="en-US" sz="3200"/>
              <a:t>Environmental, behavioral, and psychosocial</a:t>
            </a:r>
          </a:p>
          <a:p>
            <a:r>
              <a:rPr lang="en-US" sz="3200"/>
              <a:t> variables may precipitate a headache</a:t>
            </a:r>
            <a:endParaRPr lang="en-US" sz="28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Diagnostic Evaluation</a:t>
            </a:r>
          </a:p>
        </p:txBody>
      </p:sp>
      <p:sp>
        <p:nvSpPr>
          <p:cNvPr id="11267" name="Rectangle 3"/>
          <p:cNvSpPr>
            <a:spLocks noGrp="1" noChangeArrowheads="1"/>
          </p:cNvSpPr>
          <p:nvPr>
            <p:ph type="body" sz="half" idx="1"/>
          </p:nvPr>
        </p:nvSpPr>
        <p:spPr>
          <a:xfrm>
            <a:off x="771525" y="1981200"/>
            <a:ext cx="4286250" cy="4114800"/>
          </a:xfrm>
        </p:spPr>
        <p:txBody>
          <a:bodyPr/>
          <a:lstStyle/>
          <a:p>
            <a:r>
              <a:rPr lang="en-US" sz="2400"/>
              <a:t>Should pay particular attention to </a:t>
            </a:r>
            <a:r>
              <a:rPr lang="en-US" sz="2400" u="sng"/>
              <a:t>Blood pressure</a:t>
            </a:r>
            <a:r>
              <a:rPr lang="en-US" sz="2400"/>
              <a:t>, the </a:t>
            </a:r>
            <a:r>
              <a:rPr lang="en-US" sz="2400" u="sng"/>
              <a:t>optic fundi</a:t>
            </a:r>
            <a:r>
              <a:rPr lang="en-US" sz="2400"/>
              <a:t>,</a:t>
            </a:r>
            <a:r>
              <a:rPr lang="en-US" sz="2400" u="sng"/>
              <a:t> pericranial muscles</a:t>
            </a:r>
            <a:r>
              <a:rPr lang="en-US" sz="2400"/>
              <a:t>, </a:t>
            </a:r>
            <a:r>
              <a:rPr lang="en-US" sz="2400" u="sng"/>
              <a:t>cranial bruits</a:t>
            </a:r>
            <a:r>
              <a:rPr lang="en-US" sz="2400"/>
              <a:t>,</a:t>
            </a:r>
            <a:r>
              <a:rPr lang="en-US" sz="2400" u="sng"/>
              <a:t>sinuses</a:t>
            </a:r>
            <a:r>
              <a:rPr lang="en-US" sz="2400"/>
              <a:t>, </a:t>
            </a:r>
            <a:r>
              <a:rPr lang="en-US" sz="2400" u="sng"/>
              <a:t>teeth</a:t>
            </a:r>
            <a:r>
              <a:rPr lang="en-US" sz="2400"/>
              <a:t>, </a:t>
            </a:r>
            <a:r>
              <a:rPr lang="en-US" sz="2400" u="sng"/>
              <a:t>temporomandibular joints</a:t>
            </a:r>
            <a:r>
              <a:rPr lang="en-US" sz="2400"/>
              <a:t>, </a:t>
            </a:r>
            <a:r>
              <a:rPr lang="en-US" sz="2400" u="sng"/>
              <a:t>thyroid gland</a:t>
            </a:r>
            <a:r>
              <a:rPr lang="en-US" sz="2400"/>
              <a:t>, </a:t>
            </a:r>
            <a:r>
              <a:rPr lang="en-US" sz="2400" u="sng"/>
              <a:t>integument</a:t>
            </a:r>
            <a:r>
              <a:rPr lang="en-US" sz="2400"/>
              <a:t>, and </a:t>
            </a:r>
            <a:r>
              <a:rPr lang="en-US" sz="2400" u="sng"/>
              <a:t>neurological functioning</a:t>
            </a:r>
            <a:endParaRPr lang="en-US" sz="2400"/>
          </a:p>
        </p:txBody>
      </p:sp>
      <p:graphicFrame>
        <p:nvGraphicFramePr>
          <p:cNvPr id="11269" name="Object 5"/>
          <p:cNvGraphicFramePr>
            <a:graphicFrameLocks noGrp="1" noChangeAspect="1"/>
          </p:cNvGraphicFramePr>
          <p:nvPr>
            <p:ph type="clipArt" sz="half" idx="2"/>
          </p:nvPr>
        </p:nvGraphicFramePr>
        <p:xfrm>
          <a:off x="5310188" y="1981200"/>
          <a:ext cx="4114800" cy="4114800"/>
        </p:xfrm>
        <a:graphic>
          <a:graphicData uri="http://schemas.openxmlformats.org/presentationml/2006/ole">
            <mc:AlternateContent xmlns:mc="http://schemas.openxmlformats.org/markup-compatibility/2006">
              <mc:Choice xmlns:v="urn:schemas-microsoft-com:vml" Requires="v">
                <p:oleObj spid="_x0000_s11273" name="Clip" r:id="rId3" imgW="1841400" imgH="1841400" progId="">
                  <p:embed/>
                </p:oleObj>
              </mc:Choice>
              <mc:Fallback>
                <p:oleObj name="Clip" r:id="rId3" imgW="1841400" imgH="1841400" progId="">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0188" y="1981200"/>
                        <a:ext cx="4114800" cy="4114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t>Diagnostic Evaluation</a:t>
            </a:r>
          </a:p>
        </p:txBody>
      </p:sp>
      <p:sp>
        <p:nvSpPr>
          <p:cNvPr id="38915" name="Rectangle 3"/>
          <p:cNvSpPr>
            <a:spLocks noGrp="1" noChangeArrowheads="1"/>
          </p:cNvSpPr>
          <p:nvPr>
            <p:ph type="body" idx="1"/>
          </p:nvPr>
        </p:nvSpPr>
        <p:spPr>
          <a:xfrm>
            <a:off x="771525" y="1828800"/>
            <a:ext cx="8982075" cy="4495800"/>
          </a:xfrm>
        </p:spPr>
        <p:txBody>
          <a:bodyPr/>
          <a:lstStyle/>
          <a:p>
            <a:r>
              <a:rPr lang="en-US"/>
              <a:t>The history is the most important part of the evaluation of a child who has headaches.</a:t>
            </a:r>
          </a:p>
          <a:p>
            <a:r>
              <a:rPr lang="en-US"/>
              <a:t>A complete description of headaches should include information of length of history, aura, frequency, localization, quality of pain, duration, time of day or days of week, course over weeks or months, associated symptoms, precipitating or aggravating factors, and effect on pain medications on the headache.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t>Diagnostic Evaluation</a:t>
            </a:r>
          </a:p>
        </p:txBody>
      </p:sp>
      <p:sp>
        <p:nvSpPr>
          <p:cNvPr id="39939" name="Rectangle 3"/>
          <p:cNvSpPr>
            <a:spLocks noGrp="1" noChangeArrowheads="1"/>
          </p:cNvSpPr>
          <p:nvPr>
            <p:ph type="body" idx="1"/>
          </p:nvPr>
        </p:nvSpPr>
        <p:spPr/>
        <p:txBody>
          <a:bodyPr/>
          <a:lstStyle/>
          <a:p>
            <a:r>
              <a:rPr lang="en-US"/>
              <a:t>A detailed social history is extremely important in patients who have long-standing headaches.</a:t>
            </a:r>
          </a:p>
          <a:p>
            <a:r>
              <a:rPr lang="en-US"/>
              <a:t>Neurologic symptoms such as visual and auditory disturbances, ataxia, focal weakness, seizures, personality changes, and deterioration in school performance.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t>Diagnostic Evaluation</a:t>
            </a:r>
          </a:p>
        </p:txBody>
      </p:sp>
      <p:sp>
        <p:nvSpPr>
          <p:cNvPr id="40963" name="Rectangle 3"/>
          <p:cNvSpPr>
            <a:spLocks noGrp="1" noChangeArrowheads="1"/>
          </p:cNvSpPr>
          <p:nvPr>
            <p:ph type="body" idx="1"/>
          </p:nvPr>
        </p:nvSpPr>
        <p:spPr/>
        <p:txBody>
          <a:bodyPr/>
          <a:lstStyle/>
          <a:p>
            <a:r>
              <a:rPr lang="en-US"/>
              <a:t>On the basis of the history, headaches can be divided into four major types:</a:t>
            </a:r>
          </a:p>
          <a:p>
            <a:pPr lvl="1"/>
            <a:r>
              <a:rPr lang="en-US"/>
              <a:t>Acute (due to acute systemic illness)</a:t>
            </a:r>
          </a:p>
          <a:p>
            <a:pPr lvl="1"/>
            <a:r>
              <a:rPr lang="en-US"/>
              <a:t>Recurrent (most often due to migraine)</a:t>
            </a:r>
          </a:p>
          <a:p>
            <a:pPr lvl="1"/>
            <a:r>
              <a:rPr lang="en-US"/>
              <a:t>Chronic nonprogressive (due to tension type headache)</a:t>
            </a:r>
          </a:p>
          <a:p>
            <a:pPr lvl="1"/>
            <a:r>
              <a:rPr lang="en-US"/>
              <a:t>Chronic and progressive (as with a tumor)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Investigations</a:t>
            </a:r>
          </a:p>
        </p:txBody>
      </p:sp>
      <p:sp>
        <p:nvSpPr>
          <p:cNvPr id="41987" name="Rectangle 3"/>
          <p:cNvSpPr>
            <a:spLocks noGrp="1" noChangeArrowheads="1"/>
          </p:cNvSpPr>
          <p:nvPr>
            <p:ph type="body" idx="1"/>
          </p:nvPr>
        </p:nvSpPr>
        <p:spPr/>
        <p:txBody>
          <a:bodyPr/>
          <a:lstStyle/>
          <a:p>
            <a:r>
              <a:rPr lang="en-US"/>
              <a:t>CT or MRI is indicated in patients who have symptoms of headache if there is a change in the headache pattern or focal signs or symptoms of increased ICP.</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t>Management of Headache</a:t>
            </a:r>
          </a:p>
        </p:txBody>
      </p:sp>
      <p:sp>
        <p:nvSpPr>
          <p:cNvPr id="32771" name="Rectangle 3"/>
          <p:cNvSpPr>
            <a:spLocks noGrp="1" noChangeArrowheads="1"/>
          </p:cNvSpPr>
          <p:nvPr>
            <p:ph type="body" sz="half" idx="1"/>
          </p:nvPr>
        </p:nvSpPr>
        <p:spPr>
          <a:xfrm>
            <a:off x="838200" y="1828800"/>
            <a:ext cx="4876800" cy="4572000"/>
          </a:xfrm>
        </p:spPr>
        <p:txBody>
          <a:bodyPr/>
          <a:lstStyle/>
          <a:p>
            <a:r>
              <a:rPr lang="en-US"/>
              <a:t>Analgesics</a:t>
            </a:r>
          </a:p>
          <a:p>
            <a:pPr lvl="1"/>
            <a:r>
              <a:rPr lang="en-US" sz="2800"/>
              <a:t>Paracetamol </a:t>
            </a:r>
          </a:p>
          <a:p>
            <a:pPr lvl="1"/>
            <a:r>
              <a:rPr lang="en-US" sz="2800"/>
              <a:t>Ibuprofen</a:t>
            </a:r>
          </a:p>
          <a:p>
            <a:pPr lvl="1"/>
            <a:r>
              <a:rPr lang="en-US" sz="2800"/>
              <a:t>Codeine</a:t>
            </a:r>
          </a:p>
        </p:txBody>
      </p:sp>
      <p:sp>
        <p:nvSpPr>
          <p:cNvPr id="32772" name="Rectangle 4"/>
          <p:cNvSpPr>
            <a:spLocks noGrp="1" noChangeArrowheads="1"/>
          </p:cNvSpPr>
          <p:nvPr>
            <p:ph type="body" sz="half" idx="2"/>
          </p:nvPr>
        </p:nvSpPr>
        <p:spPr>
          <a:xfrm>
            <a:off x="6400800" y="1905000"/>
            <a:ext cx="3429000" cy="3581400"/>
          </a:xfrm>
        </p:spPr>
        <p:txBody>
          <a:bodyPr/>
          <a:lstStyle/>
          <a:p>
            <a:r>
              <a:rPr lang="en-US" sz="3200"/>
              <a:t>Combinations: Paracet/Codeine Analegisic/Antiemetic</a:t>
            </a:r>
            <a:endParaRPr lang="en-US" sz="36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771525" y="609600"/>
            <a:ext cx="8743950" cy="1219200"/>
          </a:xfrm>
        </p:spPr>
        <p:txBody>
          <a:bodyPr/>
          <a:lstStyle/>
          <a:p>
            <a:r>
              <a:rPr lang="en-US"/>
              <a:t>Management of Headache</a:t>
            </a:r>
          </a:p>
        </p:txBody>
      </p:sp>
      <p:sp>
        <p:nvSpPr>
          <p:cNvPr id="33795" name="Rectangle 3"/>
          <p:cNvSpPr>
            <a:spLocks noGrp="1" noChangeArrowheads="1"/>
          </p:cNvSpPr>
          <p:nvPr>
            <p:ph type="body" sz="half" idx="1"/>
          </p:nvPr>
        </p:nvSpPr>
        <p:spPr>
          <a:xfrm>
            <a:off x="685800" y="2286000"/>
            <a:ext cx="4419600" cy="4114800"/>
          </a:xfrm>
        </p:spPr>
        <p:txBody>
          <a:bodyPr/>
          <a:lstStyle/>
          <a:p>
            <a:r>
              <a:rPr lang="en-US" b="1"/>
              <a:t>Antiemetics</a:t>
            </a:r>
          </a:p>
          <a:p>
            <a:pPr lvl="1"/>
            <a:r>
              <a:rPr lang="en-US" sz="2800" b="1"/>
              <a:t>Promethazine</a:t>
            </a:r>
          </a:p>
          <a:p>
            <a:pPr lvl="1"/>
            <a:endParaRPr lang="en-US" sz="2800" b="1"/>
          </a:p>
          <a:p>
            <a:pPr lvl="1"/>
            <a:r>
              <a:rPr lang="en-US" sz="2800" b="1"/>
              <a:t>Metoclopramide</a:t>
            </a:r>
          </a:p>
          <a:p>
            <a:pPr lvl="1"/>
            <a:endParaRPr lang="en-US" sz="2800" b="1"/>
          </a:p>
          <a:p>
            <a:pPr lvl="1"/>
            <a:r>
              <a:rPr lang="en-US" sz="2800" b="1"/>
              <a:t>Chlorpromazine</a:t>
            </a:r>
            <a:endParaRPr lang="en-US" b="1"/>
          </a:p>
          <a:p>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t>Prophylactic Agents</a:t>
            </a:r>
          </a:p>
        </p:txBody>
      </p:sp>
      <p:sp>
        <p:nvSpPr>
          <p:cNvPr id="34819" name="Rectangle 3"/>
          <p:cNvSpPr>
            <a:spLocks noGrp="1" noChangeArrowheads="1"/>
          </p:cNvSpPr>
          <p:nvPr>
            <p:ph type="body" sz="half" idx="1"/>
          </p:nvPr>
        </p:nvSpPr>
        <p:spPr>
          <a:xfrm>
            <a:off x="771525" y="1981200"/>
            <a:ext cx="4486275" cy="4495800"/>
          </a:xfrm>
        </p:spPr>
        <p:txBody>
          <a:bodyPr/>
          <a:lstStyle/>
          <a:p>
            <a:r>
              <a:rPr lang="en-US" sz="3200"/>
              <a:t>Propranolol</a:t>
            </a:r>
          </a:p>
          <a:p>
            <a:endParaRPr lang="en-US" sz="3200"/>
          </a:p>
          <a:p>
            <a:r>
              <a:rPr lang="en-US" sz="3200"/>
              <a:t>Pizotifen</a:t>
            </a:r>
          </a:p>
          <a:p>
            <a:endParaRPr lang="en-US" sz="3600"/>
          </a:p>
          <a:p>
            <a:r>
              <a:rPr lang="en-US" sz="3600"/>
              <a:t>Amitrryptiline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t>Prophylactic Agents</a:t>
            </a:r>
          </a:p>
        </p:txBody>
      </p:sp>
      <p:sp>
        <p:nvSpPr>
          <p:cNvPr id="35843" name="Rectangle 3"/>
          <p:cNvSpPr>
            <a:spLocks noGrp="1" noChangeArrowheads="1"/>
          </p:cNvSpPr>
          <p:nvPr>
            <p:ph type="body" idx="1"/>
          </p:nvPr>
        </p:nvSpPr>
        <p:spPr/>
        <p:txBody>
          <a:bodyPr/>
          <a:lstStyle/>
          <a:p>
            <a:r>
              <a:rPr lang="en-US"/>
              <a:t>Prophylactic medication should be considered only when the headaches are interfering with the child’s ability to function normally, such as missing significant time from school or sports activities.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t>Management Tension Headache</a:t>
            </a:r>
          </a:p>
        </p:txBody>
      </p:sp>
      <p:sp>
        <p:nvSpPr>
          <p:cNvPr id="36867" name="Rectangle 3"/>
          <p:cNvSpPr>
            <a:spLocks noGrp="1" noChangeArrowheads="1"/>
          </p:cNvSpPr>
          <p:nvPr>
            <p:ph type="body" idx="1"/>
          </p:nvPr>
        </p:nvSpPr>
        <p:spPr/>
        <p:txBody>
          <a:bodyPr/>
          <a:lstStyle/>
          <a:p>
            <a:r>
              <a:rPr lang="en-US"/>
              <a:t>Simple analgesia, rest, and removal of stress.</a:t>
            </a:r>
          </a:p>
          <a:p>
            <a:r>
              <a:rPr lang="en-US"/>
              <a:t>Assessment should be directed toward identifying the predisposing, precipitating, and perpetuating factors in the child’s home and school.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771525" y="609600"/>
            <a:ext cx="8743950" cy="1676400"/>
          </a:xfrm>
        </p:spPr>
        <p:txBody>
          <a:bodyPr/>
          <a:lstStyle/>
          <a:p>
            <a:r>
              <a:rPr lang="en-US"/>
              <a:t>Drug-Induced Refractory Headache</a:t>
            </a:r>
          </a:p>
        </p:txBody>
      </p:sp>
      <p:sp>
        <p:nvSpPr>
          <p:cNvPr id="37891" name="Rectangle 3"/>
          <p:cNvSpPr>
            <a:spLocks noGrp="1" noChangeArrowheads="1"/>
          </p:cNvSpPr>
          <p:nvPr>
            <p:ph type="body" idx="1"/>
          </p:nvPr>
        </p:nvSpPr>
        <p:spPr>
          <a:xfrm>
            <a:off x="771525" y="2667000"/>
            <a:ext cx="8743950" cy="3429000"/>
          </a:xfrm>
        </p:spPr>
        <p:txBody>
          <a:bodyPr/>
          <a:lstStyle/>
          <a:p>
            <a:r>
              <a:rPr lang="en-US"/>
              <a:t>Analgesic abuse headache is the paradoxic consequence of regular, frequent analgesic use.</a:t>
            </a:r>
          </a:p>
          <a:p>
            <a:r>
              <a:rPr lang="en-US"/>
              <a:t>Patients should be encouraged to use a large dose of a simple analgesic infrequently.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t> Case No. 1</a:t>
            </a:r>
          </a:p>
        </p:txBody>
      </p:sp>
      <p:sp>
        <p:nvSpPr>
          <p:cNvPr id="43011" name="Rectangle 3"/>
          <p:cNvSpPr>
            <a:spLocks noGrp="1" noChangeArrowheads="1"/>
          </p:cNvSpPr>
          <p:nvPr>
            <p:ph type="body" idx="1"/>
          </p:nvPr>
        </p:nvSpPr>
        <p:spPr>
          <a:xfrm>
            <a:off x="771525" y="1981200"/>
            <a:ext cx="9058275" cy="4495800"/>
          </a:xfrm>
        </p:spPr>
        <p:txBody>
          <a:bodyPr/>
          <a:lstStyle/>
          <a:p>
            <a:r>
              <a:rPr lang="en-US" dirty="0"/>
              <a:t>An 8 year-old girl has had eight episodes of ringing in her ears and right-sided headache within the past year. She describes the pain as pounding. She becomes nauseated and feels exhausted. She gets relief only by sleeping for 2 or 3 hours. Although her hearing is normal when she awakens, </a:t>
            </a:r>
            <a:r>
              <a:rPr lang="en-US" u="sng" dirty="0"/>
              <a:t>her gait is unsteady for up to 1 hour.</a:t>
            </a:r>
            <a:r>
              <a:rPr lang="en-US" dirty="0"/>
              <a:t> The  most likely diagnosis is</a:t>
            </a:r>
            <a:r>
              <a:rPr lang="en-US" dirty="0" smtClean="0"/>
              <a:t>:</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No. 1, Answers:</a:t>
            </a:r>
            <a:endParaRPr lang="en-US" dirty="0"/>
          </a:p>
        </p:txBody>
      </p:sp>
      <p:sp>
        <p:nvSpPr>
          <p:cNvPr id="3" name="Content Placeholder 2"/>
          <p:cNvSpPr>
            <a:spLocks noGrp="1"/>
          </p:cNvSpPr>
          <p:nvPr>
            <p:ph idx="1"/>
          </p:nvPr>
        </p:nvSpPr>
        <p:spPr/>
        <p:txBody>
          <a:bodyPr/>
          <a:lstStyle/>
          <a:p>
            <a:endParaRPr lang="en-US" dirty="0" smtClean="0"/>
          </a:p>
          <a:p>
            <a:r>
              <a:rPr lang="en-US" dirty="0" smtClean="0"/>
              <a:t>Brain tumor.</a:t>
            </a:r>
          </a:p>
          <a:p>
            <a:r>
              <a:rPr lang="en-US" dirty="0" smtClean="0"/>
              <a:t>Complicated migraine. </a:t>
            </a:r>
          </a:p>
          <a:p>
            <a:r>
              <a:rPr lang="en-US" dirty="0" smtClean="0"/>
              <a:t>Migraine with </a:t>
            </a:r>
            <a:r>
              <a:rPr lang="en-US" dirty="0" smtClean="0"/>
              <a:t>aura. </a:t>
            </a:r>
          </a:p>
          <a:p>
            <a:r>
              <a:rPr lang="en-US" dirty="0" smtClean="0"/>
              <a:t>Tension headache.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Case No. 2</a:t>
            </a:r>
          </a:p>
        </p:txBody>
      </p:sp>
      <p:sp>
        <p:nvSpPr>
          <p:cNvPr id="44035" name="Rectangle 3"/>
          <p:cNvSpPr>
            <a:spLocks noGrp="1" noChangeArrowheads="1"/>
          </p:cNvSpPr>
          <p:nvPr>
            <p:ph type="body" idx="1"/>
          </p:nvPr>
        </p:nvSpPr>
        <p:spPr>
          <a:xfrm>
            <a:off x="838200" y="1676400"/>
            <a:ext cx="8991600" cy="5029200"/>
          </a:xfrm>
        </p:spPr>
        <p:txBody>
          <a:bodyPr/>
          <a:lstStyle/>
          <a:p>
            <a:r>
              <a:rPr lang="en-US" dirty="0"/>
              <a:t>A 4-year-old boy has had worsening headaches for the past 6 weeks. They now occur daily, especially in the morning when he awakens. He has not attended his morning preschool for the past week and has become disinterested in playing with his friends. He stopped playing his electronic games a few days ago because he keeps “messing up.” The most likely diagnosis is: </a:t>
            </a:r>
            <a:endParaRPr lang="en-US" b="1" i="1"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No. 2, Answers</a:t>
            </a:r>
            <a:endParaRPr lang="en-US" dirty="0"/>
          </a:p>
        </p:txBody>
      </p:sp>
      <p:sp>
        <p:nvSpPr>
          <p:cNvPr id="3" name="Content Placeholder 2"/>
          <p:cNvSpPr>
            <a:spLocks noGrp="1"/>
          </p:cNvSpPr>
          <p:nvPr>
            <p:ph idx="1"/>
          </p:nvPr>
        </p:nvSpPr>
        <p:spPr/>
        <p:txBody>
          <a:bodyPr/>
          <a:lstStyle/>
          <a:p>
            <a:endParaRPr lang="en-US" dirty="0" smtClean="0"/>
          </a:p>
          <a:p>
            <a:r>
              <a:rPr lang="en-US" b="1" i="1" dirty="0" smtClean="0"/>
              <a:t>Brain tumor.</a:t>
            </a:r>
          </a:p>
          <a:p>
            <a:r>
              <a:rPr lang="en-US" b="1" i="1" dirty="0" smtClean="0"/>
              <a:t> Complicated migraine.</a:t>
            </a:r>
          </a:p>
          <a:p>
            <a:r>
              <a:rPr lang="en-US" b="1" i="1" dirty="0" smtClean="0"/>
              <a:t>Migraine; M. with aura.</a:t>
            </a:r>
          </a:p>
          <a:p>
            <a:r>
              <a:rPr lang="en-US" b="1" i="1" dirty="0" smtClean="0"/>
              <a:t>Tension headache.</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t>Case No. 3</a:t>
            </a:r>
          </a:p>
        </p:txBody>
      </p:sp>
      <p:sp>
        <p:nvSpPr>
          <p:cNvPr id="45059" name="Rectangle 3"/>
          <p:cNvSpPr>
            <a:spLocks noGrp="1" noChangeArrowheads="1"/>
          </p:cNvSpPr>
          <p:nvPr>
            <p:ph type="body" idx="1"/>
          </p:nvPr>
        </p:nvSpPr>
        <p:spPr>
          <a:xfrm>
            <a:off x="771525" y="1981200"/>
            <a:ext cx="9134475" cy="4419600"/>
          </a:xfrm>
        </p:spPr>
        <p:txBody>
          <a:bodyPr/>
          <a:lstStyle/>
          <a:p>
            <a:r>
              <a:rPr lang="en-US" sz="2800" dirty="0"/>
              <a:t>An 8-year-old third-grade boy moved to a new neighborhood and new school last month. He has complained of a band-like headache since the second week in his new school. The headaches have increased in intensity and frequency and now occur every morning. For the past two nights he has awakened from sleep complaining of pain. He has been practicing to try out for the community junior hockey league but is less confident and more clumsy on the ice than he was a year ago, and his shots are consistently wide to the right. The most likely </a:t>
            </a:r>
            <a:r>
              <a:rPr lang="en-US" sz="2800" dirty="0" err="1"/>
              <a:t>Dx</a:t>
            </a:r>
            <a:r>
              <a:rPr lang="en-US" sz="2800" dirty="0"/>
              <a: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3, Answers</a:t>
            </a:r>
            <a:endParaRPr lang="en-US" dirty="0"/>
          </a:p>
        </p:txBody>
      </p:sp>
      <p:sp>
        <p:nvSpPr>
          <p:cNvPr id="3" name="Content Placeholder 2"/>
          <p:cNvSpPr>
            <a:spLocks noGrp="1"/>
          </p:cNvSpPr>
          <p:nvPr>
            <p:ph idx="1"/>
          </p:nvPr>
        </p:nvSpPr>
        <p:spPr/>
        <p:txBody>
          <a:bodyPr/>
          <a:lstStyle/>
          <a:p>
            <a:endParaRPr lang="en-US" dirty="0" smtClean="0"/>
          </a:p>
          <a:p>
            <a:pPr lvl="1"/>
            <a:r>
              <a:rPr lang="en-US" sz="3200" dirty="0" smtClean="0"/>
              <a:t>Brain tumor headache   </a:t>
            </a:r>
          </a:p>
          <a:p>
            <a:pPr lvl="1"/>
            <a:r>
              <a:rPr lang="en-US" sz="3200" dirty="0" smtClean="0"/>
              <a:t>complicated migraine</a:t>
            </a:r>
          </a:p>
          <a:p>
            <a:pPr lvl="1"/>
            <a:r>
              <a:rPr lang="en-US" sz="3200" dirty="0" smtClean="0"/>
              <a:t>Migraine</a:t>
            </a:r>
          </a:p>
          <a:p>
            <a:pPr lvl="1"/>
            <a:r>
              <a:rPr lang="en-US" sz="3200" dirty="0" smtClean="0"/>
              <a:t>migraine with aura</a:t>
            </a:r>
          </a:p>
          <a:p>
            <a:pPr lvl="1"/>
            <a:r>
              <a:rPr lang="en-US" sz="3200" dirty="0" smtClean="0"/>
              <a:t>Tension headache</a:t>
            </a:r>
          </a:p>
          <a:p>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dirty="0"/>
              <a:t>Case No. </a:t>
            </a:r>
            <a:r>
              <a:rPr lang="en-US" dirty="0" smtClean="0"/>
              <a:t>4/5</a:t>
            </a:r>
            <a:endParaRPr lang="en-US" dirty="0"/>
          </a:p>
        </p:txBody>
      </p:sp>
      <p:sp>
        <p:nvSpPr>
          <p:cNvPr id="46083" name="Rectangle 3"/>
          <p:cNvSpPr>
            <a:spLocks noGrp="1" noChangeArrowheads="1"/>
          </p:cNvSpPr>
          <p:nvPr>
            <p:ph type="body" idx="1"/>
          </p:nvPr>
        </p:nvSpPr>
        <p:spPr>
          <a:xfrm>
            <a:off x="771525" y="1981200"/>
            <a:ext cx="8982075" cy="4495800"/>
          </a:xfrm>
        </p:spPr>
        <p:txBody>
          <a:bodyPr/>
          <a:lstStyle/>
          <a:p>
            <a:r>
              <a:rPr lang="en-US" sz="2800"/>
              <a:t>A 16-year-old girl complains of headaches that sometimes cause throbbing in one or both temples or tightness in the back of the head. The headaches last 1 to 2 hours and may be accompanied by dizziness. Ibuprofen and Paracetamol usually provide relief within 2 to3 minutes, especially if she is able to lie flat on her back. She has had headaches intermittently for more than 1 year. They typically occur almost daily for a week or two and then disappear for a month or longer. She feels fatigued and has difficulty concentrating during periods of headache. Dx:</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t>Case No. 5</a:t>
            </a:r>
          </a:p>
        </p:txBody>
      </p:sp>
      <p:sp>
        <p:nvSpPr>
          <p:cNvPr id="47107" name="Rectangle 3"/>
          <p:cNvSpPr>
            <a:spLocks noGrp="1" noChangeArrowheads="1"/>
          </p:cNvSpPr>
          <p:nvPr>
            <p:ph type="body" idx="1"/>
          </p:nvPr>
        </p:nvSpPr>
        <p:spPr>
          <a:xfrm>
            <a:off x="381000" y="1981200"/>
            <a:ext cx="9601200" cy="4419600"/>
          </a:xfrm>
        </p:spPr>
        <p:txBody>
          <a:bodyPr/>
          <a:lstStyle/>
          <a:p>
            <a:r>
              <a:rPr lang="en-US" sz="2800"/>
              <a:t>The divorced parents of a 13-year-old boy and a 9-year-old girl have been engaged in an acrimonious custody battle over the children for the past 6 months. About 3 months ago the boy began to experience band-like headaches, especially in the morning. He has missed school on 3 occasions during the past month because of pain and exhaustion. The girl also began to have headaches about 2 months ago. The symptoms are similar to her brother’s, but she usually complains of feeling nauseated. Both children appear to have lost weight. There is a strong maternal family history of migraine that includes the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t>Case No. 5</a:t>
            </a:r>
          </a:p>
        </p:txBody>
      </p:sp>
      <p:sp>
        <p:nvSpPr>
          <p:cNvPr id="48131" name="Rectangle 3"/>
          <p:cNvSpPr>
            <a:spLocks noGrp="1" noChangeArrowheads="1"/>
          </p:cNvSpPr>
          <p:nvPr>
            <p:ph type="body" idx="1"/>
          </p:nvPr>
        </p:nvSpPr>
        <p:spPr>
          <a:xfrm>
            <a:off x="771525" y="1600200"/>
            <a:ext cx="8905875" cy="4953000"/>
          </a:xfrm>
        </p:spPr>
        <p:txBody>
          <a:bodyPr/>
          <a:lstStyle/>
          <a:p>
            <a:r>
              <a:rPr lang="en-US" dirty="0"/>
              <a:t> mother</a:t>
            </a:r>
            <a:r>
              <a:rPr lang="en-US" sz="2800" dirty="0"/>
              <a:t>,</a:t>
            </a:r>
            <a:r>
              <a:rPr lang="en-US" dirty="0"/>
              <a:t> grandmother, and an uncle. The paternal family history is significant for </a:t>
            </a:r>
            <a:r>
              <a:rPr lang="en-US" dirty="0" err="1"/>
              <a:t>astrocytoma</a:t>
            </a:r>
            <a:r>
              <a:rPr lang="en-US" dirty="0"/>
              <a:t> in an uncle who died at age 13 years. The most likely </a:t>
            </a:r>
            <a:r>
              <a:rPr lang="en-US" dirty="0" err="1"/>
              <a:t>Dx</a:t>
            </a:r>
            <a:r>
              <a:rPr lang="en-US" dirty="0"/>
              <a:t> in these two children is:</a:t>
            </a:r>
          </a:p>
          <a:p>
            <a:pPr lvl="1"/>
            <a:r>
              <a:rPr lang="en-US" sz="3200" dirty="0"/>
              <a:t>Brain tumor headache   </a:t>
            </a:r>
          </a:p>
          <a:p>
            <a:pPr lvl="1"/>
            <a:r>
              <a:rPr lang="en-US" sz="3200" dirty="0"/>
              <a:t>complicated migraine</a:t>
            </a:r>
          </a:p>
          <a:p>
            <a:pPr lvl="1"/>
            <a:r>
              <a:rPr lang="en-US" sz="3200" dirty="0"/>
              <a:t>Migraine</a:t>
            </a:r>
          </a:p>
          <a:p>
            <a:pPr lvl="1"/>
            <a:r>
              <a:rPr lang="en-US" sz="3200" dirty="0"/>
              <a:t>migraine with aura</a:t>
            </a:r>
          </a:p>
          <a:p>
            <a:pPr lvl="1"/>
            <a:r>
              <a:rPr lang="en-US" sz="3200" dirty="0"/>
              <a:t>Tension headache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endParaRPr lang="en-US" sz="1600" b="1" dirty="0" smtClean="0"/>
          </a:p>
          <a:p>
            <a:r>
              <a:rPr lang="en-US" sz="1600" b="1" dirty="0" smtClean="0"/>
              <a:t>1. Headache Classification Committee of the International Headache </a:t>
            </a:r>
            <a:r>
              <a:rPr lang="en-US" sz="1600" b="1" dirty="0" err="1" smtClean="0"/>
              <a:t>Sosiety</a:t>
            </a:r>
            <a:r>
              <a:rPr lang="en-US" sz="1600" b="1" dirty="0" smtClean="0"/>
              <a:t> (HIS). The  </a:t>
            </a:r>
          </a:p>
          <a:p>
            <a:r>
              <a:rPr lang="en-US" sz="1600" b="1" dirty="0" smtClean="0"/>
              <a:t>    International Classification of Headache Disorder, 3</a:t>
            </a:r>
            <a:r>
              <a:rPr lang="en-US" sz="1600" b="1" baseline="30000" dirty="0" smtClean="0"/>
              <a:t>rd</a:t>
            </a:r>
            <a:r>
              <a:rPr lang="en-US" sz="1600" b="1" dirty="0" smtClean="0"/>
              <a:t> edition. </a:t>
            </a:r>
            <a:r>
              <a:rPr lang="en-US" sz="1600" b="1" dirty="0" err="1" smtClean="0"/>
              <a:t>Cephalgia</a:t>
            </a:r>
            <a:r>
              <a:rPr lang="en-US" sz="1600" b="1" dirty="0" smtClean="0"/>
              <a:t> 2013;33:629.</a:t>
            </a:r>
          </a:p>
          <a:p>
            <a:r>
              <a:rPr lang="en-US" sz="1600" b="1" dirty="0" smtClean="0"/>
              <a:t>2. Lewis DW, Koch T. </a:t>
            </a:r>
            <a:r>
              <a:rPr lang="en-US" sz="1600" b="1" dirty="0" err="1" smtClean="0"/>
              <a:t>Headach</a:t>
            </a:r>
            <a:r>
              <a:rPr lang="en-US" sz="1600" b="1" dirty="0" smtClean="0"/>
              <a:t> evaluation in children and adolescents: when to worry?</a:t>
            </a:r>
          </a:p>
          <a:p>
            <a:r>
              <a:rPr lang="en-US" sz="1600" b="1" dirty="0" smtClean="0"/>
              <a:t>     When to scan? </a:t>
            </a:r>
            <a:r>
              <a:rPr lang="en-US" sz="1600" b="1" dirty="0" err="1" smtClean="0"/>
              <a:t>Pediatr</a:t>
            </a:r>
            <a:r>
              <a:rPr lang="en-US" sz="1600" b="1" dirty="0" smtClean="0"/>
              <a:t> Ann 2010; 39:399.</a:t>
            </a:r>
          </a:p>
          <a:p>
            <a:r>
              <a:rPr lang="en-US" sz="1600" b="1" dirty="0" smtClean="0"/>
              <a:t>3. </a:t>
            </a:r>
            <a:r>
              <a:rPr lang="en-US" sz="1600" b="1" dirty="0" err="1" smtClean="0"/>
              <a:t>Dodick</a:t>
            </a:r>
            <a:r>
              <a:rPr lang="en-US" sz="1600" b="1" dirty="0" smtClean="0"/>
              <a:t> DW. Clinical practice. Chronic daily headache. N Eng J Med 2006;354:158.</a:t>
            </a:r>
          </a:p>
          <a:p>
            <a:r>
              <a:rPr lang="en-US" sz="1600" b="1" dirty="0" smtClean="0"/>
              <a:t>4. Mack KJ. An approach to children with chronic daily headache. Dev Med Child </a:t>
            </a:r>
            <a:r>
              <a:rPr lang="en-US" sz="1600" b="1" dirty="0" err="1" smtClean="0"/>
              <a:t>Neurol</a:t>
            </a:r>
            <a:endParaRPr lang="en-US" sz="1600" b="1" dirty="0" smtClean="0"/>
          </a:p>
          <a:p>
            <a:r>
              <a:rPr lang="en-US" sz="1600" b="1" dirty="0" smtClean="0"/>
              <a:t>    2006;48:997 </a:t>
            </a:r>
          </a:p>
          <a:p>
            <a:r>
              <a:rPr lang="en-US" sz="1600" b="1" dirty="0" smtClean="0"/>
              <a:t>5. </a:t>
            </a:r>
            <a:r>
              <a:rPr lang="en-US" sz="1600" b="1" dirty="0" err="1" smtClean="0"/>
              <a:t>Lider</a:t>
            </a:r>
            <a:r>
              <a:rPr lang="en-US" sz="1600" b="1" dirty="0" smtClean="0"/>
              <a:t> SL. Understanding the comprehensive pediatric headache examination. </a:t>
            </a:r>
            <a:r>
              <a:rPr lang="en-US" sz="1600" b="1" dirty="0" err="1" smtClean="0"/>
              <a:t>Pediatr</a:t>
            </a:r>
            <a:r>
              <a:rPr lang="en-US" sz="1600" b="1" dirty="0" smtClean="0"/>
              <a:t> Ann</a:t>
            </a:r>
          </a:p>
          <a:p>
            <a:r>
              <a:rPr lang="en-US" sz="1600" b="1" dirty="0" smtClean="0"/>
              <a:t>    2005; 34:442.</a:t>
            </a:r>
          </a:p>
          <a:p>
            <a:r>
              <a:rPr lang="en-US" sz="1600" b="1" dirty="0" smtClean="0"/>
              <a:t>6. Cady RK, </a:t>
            </a:r>
            <a:r>
              <a:rPr lang="en-US" sz="1600" b="1" dirty="0" err="1" smtClean="0"/>
              <a:t>Screiber</a:t>
            </a:r>
            <a:r>
              <a:rPr lang="en-US" sz="1600" b="1" dirty="0" smtClean="0"/>
              <a:t> CP. Sinus headache or Migraine? Considerations in making a </a:t>
            </a:r>
          </a:p>
          <a:p>
            <a:r>
              <a:rPr lang="en-US" sz="1600" b="1" dirty="0" smtClean="0"/>
              <a:t>    differential </a:t>
            </a:r>
            <a:r>
              <a:rPr lang="en-US" sz="1600" b="1" dirty="0" err="1" smtClean="0"/>
              <a:t>daignosis</a:t>
            </a:r>
            <a:r>
              <a:rPr lang="en-US" sz="1600" b="1" dirty="0" smtClean="0"/>
              <a:t>, Neurology 2002; 58: S 10</a:t>
            </a:r>
            <a:endParaRPr lang="en-US" sz="1600" b="1"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a:t>Headaches</a:t>
            </a:r>
          </a:p>
        </p:txBody>
      </p:sp>
      <p:sp>
        <p:nvSpPr>
          <p:cNvPr id="71683" name="Rectangle 3"/>
          <p:cNvSpPr>
            <a:spLocks noGrp="1" noChangeArrowheads="1"/>
          </p:cNvSpPr>
          <p:nvPr>
            <p:ph type="body" sz="half" idx="1"/>
          </p:nvPr>
        </p:nvSpPr>
        <p:spPr/>
        <p:txBody>
          <a:bodyPr/>
          <a:lstStyle/>
          <a:p>
            <a:r>
              <a:rPr lang="en-US" b="1"/>
              <a:t>We want to see a smile on our children.</a:t>
            </a:r>
            <a:endParaRPr lang="en-US" sz="2800"/>
          </a:p>
        </p:txBody>
      </p:sp>
      <p:graphicFrame>
        <p:nvGraphicFramePr>
          <p:cNvPr id="71685" name="Object 5"/>
          <p:cNvGraphicFramePr>
            <a:graphicFrameLocks noGrp="1" noChangeAspect="1"/>
          </p:cNvGraphicFramePr>
          <p:nvPr>
            <p:ph type="clipArt" sz="half" idx="2"/>
          </p:nvPr>
        </p:nvGraphicFramePr>
        <p:xfrm>
          <a:off x="6019800" y="1981200"/>
          <a:ext cx="2757488" cy="4114800"/>
        </p:xfrm>
        <a:graphic>
          <a:graphicData uri="http://schemas.openxmlformats.org/presentationml/2006/ole">
            <mc:AlternateContent xmlns:mc="http://schemas.openxmlformats.org/markup-compatibility/2006">
              <mc:Choice xmlns:v="urn:schemas-microsoft-com:vml" Requires="v">
                <p:oleObj spid="_x0000_s71689" name="Clip" r:id="rId4" imgW="1162212" imgH="1733333" progId="">
                  <p:embed/>
                </p:oleObj>
              </mc:Choice>
              <mc:Fallback>
                <p:oleObj name="Clip" r:id="rId4" imgW="1162212" imgH="1733333" progId="">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1981200"/>
                        <a:ext cx="2757488"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sld>
</file>

<file path=ppt/theme/theme1.xml><?xml version="1.0" encoding="utf-8"?>
<a:theme xmlns:a="http://schemas.openxmlformats.org/drawingml/2006/main" name="Contemporary">
  <a:themeElements>
    <a:clrScheme name="Contemporary 1">
      <a:dk1>
        <a:srgbClr val="000000"/>
      </a:dk1>
      <a:lt1>
        <a:srgbClr val="FFFFFF"/>
      </a:lt1>
      <a:dk2>
        <a:srgbClr val="0066CC"/>
      </a:dk2>
      <a:lt2>
        <a:srgbClr val="CBCBCB"/>
      </a:lt2>
      <a:accent1>
        <a:srgbClr val="009999"/>
      </a:accent1>
      <a:accent2>
        <a:srgbClr val="FF9933"/>
      </a:accent2>
      <a:accent3>
        <a:srgbClr val="AAB8E2"/>
      </a:accent3>
      <a:accent4>
        <a:srgbClr val="DADADA"/>
      </a:accent4>
      <a:accent5>
        <a:srgbClr val="AACACA"/>
      </a:accent5>
      <a:accent6>
        <a:srgbClr val="E78A2D"/>
      </a:accent6>
      <a:hlink>
        <a:srgbClr val="330099"/>
      </a:hlink>
      <a:folHlink>
        <a:srgbClr val="CBCBCB"/>
      </a:folHlink>
    </a:clrScheme>
    <a:fontScheme name="Contemporary">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Contemporary 1">
        <a:dk1>
          <a:srgbClr val="000000"/>
        </a:dk1>
        <a:lt1>
          <a:srgbClr val="FFFFFF"/>
        </a:lt1>
        <a:dk2>
          <a:srgbClr val="0066CC"/>
        </a:dk2>
        <a:lt2>
          <a:srgbClr val="CBCBCB"/>
        </a:lt2>
        <a:accent1>
          <a:srgbClr val="009999"/>
        </a:accent1>
        <a:accent2>
          <a:srgbClr val="FF9933"/>
        </a:accent2>
        <a:accent3>
          <a:srgbClr val="AAB8E2"/>
        </a:accent3>
        <a:accent4>
          <a:srgbClr val="DADADA"/>
        </a:accent4>
        <a:accent5>
          <a:srgbClr val="AACACA"/>
        </a:accent5>
        <a:accent6>
          <a:srgbClr val="E78A2D"/>
        </a:accent6>
        <a:hlink>
          <a:srgbClr val="330099"/>
        </a:hlink>
        <a:folHlink>
          <a:srgbClr val="CBCBCB"/>
        </a:folHlink>
      </a:clrScheme>
      <a:clrMap bg1="dk2" tx1="lt1" bg2="dk1" tx2="lt2" accent1="accent1" accent2="accent2" accent3="accent3" accent4="accent4" accent5="accent5" accent6="accent6" hlink="hlink" folHlink="folHlink"/>
    </a:extraClrScheme>
    <a:extraClrScheme>
      <a:clrScheme name="Contemporary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Contemporary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Designs\Contemporary.pot</Template>
  <TotalTime>1023</TotalTime>
  <Words>2276</Words>
  <Application>Microsoft Office PowerPoint</Application>
  <PresentationFormat>35mm Slides</PresentationFormat>
  <Paragraphs>256</Paragraphs>
  <Slides>56</Slides>
  <Notes>11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56</vt:i4>
      </vt:variant>
    </vt:vector>
  </HeadingPairs>
  <TitlesOfParts>
    <vt:vector size="58" baseType="lpstr">
      <vt:lpstr>Contemporary</vt:lpstr>
      <vt:lpstr>Clip</vt:lpstr>
      <vt:lpstr>Headaches (Cephalgia) in children</vt:lpstr>
      <vt:lpstr>Headache</vt:lpstr>
      <vt:lpstr>Epidemiology</vt:lpstr>
      <vt:lpstr>Epidemiology</vt:lpstr>
      <vt:lpstr>Epidemiology</vt:lpstr>
      <vt:lpstr>Pathogenesis and Pathophysiology</vt:lpstr>
      <vt:lpstr>Pathogenesis and Pathophysiology</vt:lpstr>
      <vt:lpstr>Hypothesis </vt:lpstr>
      <vt:lpstr>Classification</vt:lpstr>
      <vt:lpstr>Classification</vt:lpstr>
      <vt:lpstr>Classification</vt:lpstr>
      <vt:lpstr>Migraine with Aura</vt:lpstr>
      <vt:lpstr>Migraine with Aura</vt:lpstr>
      <vt:lpstr>Classification</vt:lpstr>
      <vt:lpstr>Migraine without aura</vt:lpstr>
      <vt:lpstr>Paediatric Migraine: Diagnostic Criteria of Prensky</vt:lpstr>
      <vt:lpstr>Classification</vt:lpstr>
      <vt:lpstr>Classification</vt:lpstr>
      <vt:lpstr>Complicated Migraine</vt:lpstr>
      <vt:lpstr>Cluster Headache</vt:lpstr>
      <vt:lpstr>Cluster Headache</vt:lpstr>
      <vt:lpstr>Stress-Related Headache</vt:lpstr>
      <vt:lpstr>Stress-Related Headache</vt:lpstr>
      <vt:lpstr>Stress-Related Headache</vt:lpstr>
      <vt:lpstr> Headache Due To Increased Intracranial Pressure </vt:lpstr>
      <vt:lpstr>Headache Due To Increased Intracranial Pressure</vt:lpstr>
      <vt:lpstr>Headache Due To Increased Intracranial Pressure</vt:lpstr>
      <vt:lpstr>Headache Due To Increased Intracranial Pressure</vt:lpstr>
      <vt:lpstr>Headache Due To Increased Intracranial Pressure</vt:lpstr>
      <vt:lpstr>Potential Triggers of Headaches</vt:lpstr>
      <vt:lpstr>Potential Triggers of Migraine Headaches</vt:lpstr>
      <vt:lpstr>Clinical Evaluation</vt:lpstr>
      <vt:lpstr>Clinical Evaluation</vt:lpstr>
      <vt:lpstr>Clinical Evaluation</vt:lpstr>
      <vt:lpstr>Diagnostic Evaluation</vt:lpstr>
      <vt:lpstr>Diagnostic Evaluation</vt:lpstr>
      <vt:lpstr>Diagnostic Evaluation</vt:lpstr>
      <vt:lpstr>Diagnostic Evaluation</vt:lpstr>
      <vt:lpstr>Investigations</vt:lpstr>
      <vt:lpstr>Management of Headache</vt:lpstr>
      <vt:lpstr>Management of Headache</vt:lpstr>
      <vt:lpstr>Prophylactic Agents</vt:lpstr>
      <vt:lpstr>Prophylactic Agents</vt:lpstr>
      <vt:lpstr>Management Tension Headache</vt:lpstr>
      <vt:lpstr>Drug-Induced Refractory Headache</vt:lpstr>
      <vt:lpstr> Case No. 1</vt:lpstr>
      <vt:lpstr>Case No. 1, Answers:</vt:lpstr>
      <vt:lpstr>Case No. 2</vt:lpstr>
      <vt:lpstr>Case No. 2, Answers</vt:lpstr>
      <vt:lpstr>Case No. 3</vt:lpstr>
      <vt:lpstr>Case 3, Answers</vt:lpstr>
      <vt:lpstr>Case No. 4/5</vt:lpstr>
      <vt:lpstr>Case No. 5</vt:lpstr>
      <vt:lpstr>Case No. 5</vt:lpstr>
      <vt:lpstr>References</vt:lpstr>
      <vt:lpstr>Headaches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Headaches in children</dc:title>
  <dc:creator>Elba I. Mehta</dc:creator>
  <cp:lastModifiedBy>OMER</cp:lastModifiedBy>
  <cp:revision>49</cp:revision>
  <cp:lastPrinted>2000-10-23T19:43:03Z</cp:lastPrinted>
  <dcterms:created xsi:type="dcterms:W3CDTF">2000-07-17T18:30:11Z</dcterms:created>
  <dcterms:modified xsi:type="dcterms:W3CDTF">2017-08-30T09:46:01Z</dcterms:modified>
</cp:coreProperties>
</file>