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57" r:id="rId4"/>
    <p:sldId id="258" r:id="rId5"/>
    <p:sldId id="266" r:id="rId6"/>
    <p:sldId id="259" r:id="rId7"/>
    <p:sldId id="270" r:id="rId8"/>
    <p:sldId id="269" r:id="rId9"/>
    <p:sldId id="264" r:id="rId10"/>
    <p:sldId id="260" r:id="rId11"/>
    <p:sldId id="261" r:id="rId12"/>
    <p:sldId id="262" r:id="rId13"/>
    <p:sldId id="267" r:id="rId14"/>
    <p:sldId id="268" r:id="rId15"/>
    <p:sldId id="265" r:id="rId16"/>
    <p:sldId id="26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-104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5/4/16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t>5/4/16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0" y="1358082"/>
            <a:ext cx="6498158" cy="2967661"/>
          </a:xfrm>
        </p:spPr>
        <p:txBody>
          <a:bodyPr/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Intense Pulsed Light Alone in the Treatment of Actinic Keratosis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0" y="4531346"/>
            <a:ext cx="6498159" cy="204529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Omeed Memar, MD, PhD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Clinical Instructor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Northwestern Memorial Hospital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Department of Dermatology</a:t>
            </a:r>
          </a:p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Chicago, IL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635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Actinic Keratosis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Prevalence in U.S.A is over 57 million</a:t>
            </a:r>
          </a:p>
          <a:p>
            <a:r>
              <a:rPr lang="en-US" dirty="0" smtClean="0"/>
              <a:t>1-15% can progress to SCC</a:t>
            </a:r>
          </a:p>
          <a:p>
            <a:r>
              <a:rPr lang="en-US" dirty="0" smtClean="0"/>
              <a:t>Cause is thought to be DNA mutation affecting p53, viral DNA(HPV), RAS mutation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011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Diagnosis: Actinic Keratosis: the </a:t>
            </a:r>
            <a:r>
              <a:rPr lang="en-US" dirty="0" err="1" smtClean="0"/>
              <a:t>cameleon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628" y="2026565"/>
            <a:ext cx="5322469" cy="3151988"/>
          </a:xfrm>
        </p:spPr>
        <p:txBody>
          <a:bodyPr/>
          <a:lstStyle/>
          <a:p>
            <a:pPr lvl="1"/>
            <a:r>
              <a:rPr lang="en-US" dirty="0" err="1"/>
              <a:t>Dermoscopy</a:t>
            </a:r>
            <a:endParaRPr lang="en-US" dirty="0"/>
          </a:p>
          <a:p>
            <a:pPr lvl="1"/>
            <a:r>
              <a:rPr lang="en-US" dirty="0" smtClean="0"/>
              <a:t>Clinically</a:t>
            </a:r>
          </a:p>
          <a:p>
            <a:pPr lvl="1"/>
            <a:r>
              <a:rPr lang="en-US" dirty="0" smtClean="0"/>
              <a:t>Histologically</a:t>
            </a:r>
          </a:p>
          <a:p>
            <a:pPr lvl="1"/>
            <a:r>
              <a:rPr lang="en-US" dirty="0" smtClean="0"/>
              <a:t>Confocal Microscopy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15610" y="1925966"/>
            <a:ext cx="7028526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Bcc</a:t>
            </a:r>
          </a:p>
          <a:p>
            <a:r>
              <a:rPr lang="en-US" dirty="0" err="1" smtClean="0"/>
              <a:t>Seb</a:t>
            </a:r>
            <a:r>
              <a:rPr lang="en-US" dirty="0" smtClean="0"/>
              <a:t> </a:t>
            </a:r>
            <a:r>
              <a:rPr lang="en-US" dirty="0" err="1" smtClean="0"/>
              <a:t>ker</a:t>
            </a:r>
            <a:endParaRPr lang="en-US" dirty="0" smtClean="0"/>
          </a:p>
          <a:p>
            <a:r>
              <a:rPr lang="en-US" dirty="0" err="1" smtClean="0"/>
              <a:t>Scc</a:t>
            </a:r>
            <a:endParaRPr lang="en-US" dirty="0" smtClean="0"/>
          </a:p>
          <a:p>
            <a:r>
              <a:rPr lang="en-US" dirty="0" smtClean="0"/>
              <a:t>Bowens disease</a:t>
            </a:r>
          </a:p>
          <a:p>
            <a:r>
              <a:rPr lang="en-US" dirty="0" smtClean="0"/>
              <a:t>Wart</a:t>
            </a:r>
          </a:p>
          <a:p>
            <a:r>
              <a:rPr lang="en-US" dirty="0" smtClean="0"/>
              <a:t>SLE</a:t>
            </a:r>
          </a:p>
          <a:p>
            <a:r>
              <a:rPr lang="en-US" dirty="0" err="1" smtClean="0"/>
              <a:t>Porokeratosis</a:t>
            </a:r>
            <a:endParaRPr lang="en-US" dirty="0" smtClean="0"/>
          </a:p>
          <a:p>
            <a:r>
              <a:rPr lang="en-US" dirty="0" smtClean="0"/>
              <a:t>Rosacea</a:t>
            </a:r>
          </a:p>
          <a:p>
            <a:r>
              <a:rPr lang="en-US" dirty="0" err="1" smtClean="0"/>
              <a:t>Melasma</a:t>
            </a:r>
            <a:endParaRPr lang="en-US" dirty="0" smtClean="0"/>
          </a:p>
          <a:p>
            <a:r>
              <a:rPr lang="en-US" dirty="0" smtClean="0"/>
              <a:t>Eczema</a:t>
            </a:r>
          </a:p>
          <a:p>
            <a:r>
              <a:rPr lang="en-US" dirty="0" smtClean="0"/>
              <a:t>Psoriasis</a:t>
            </a:r>
          </a:p>
          <a:p>
            <a:r>
              <a:rPr lang="en-US" dirty="0" smtClean="0"/>
              <a:t>Lichen </a:t>
            </a:r>
            <a:r>
              <a:rPr lang="en-US" smtClean="0"/>
              <a:t>Planus</a:t>
            </a:r>
            <a:endParaRPr lang="en-US" dirty="0" smtClean="0"/>
          </a:p>
          <a:p>
            <a:r>
              <a:rPr lang="en-US" dirty="0" err="1" smtClean="0"/>
              <a:t>Lentigo</a:t>
            </a:r>
            <a:endParaRPr lang="en-US" dirty="0" smtClean="0"/>
          </a:p>
          <a:p>
            <a:r>
              <a:rPr lang="en-US" dirty="0" err="1" smtClean="0"/>
              <a:t>Lentigo</a:t>
            </a:r>
            <a:r>
              <a:rPr lang="en-US" dirty="0" smtClean="0"/>
              <a:t> </a:t>
            </a:r>
            <a:r>
              <a:rPr lang="en-US" dirty="0" err="1" smtClean="0"/>
              <a:t>maligna</a:t>
            </a:r>
            <a:endParaRPr lang="en-US" dirty="0" smtClean="0"/>
          </a:p>
          <a:p>
            <a:r>
              <a:rPr lang="en-US" dirty="0" smtClean="0"/>
              <a:t>Normal skin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353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Appearance: Actinic Keratosis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Dermoscopy</a:t>
            </a:r>
            <a:r>
              <a:rPr lang="en-US" dirty="0" smtClean="0"/>
              <a:t>:</a:t>
            </a:r>
          </a:p>
          <a:p>
            <a:pPr lvl="1"/>
            <a:r>
              <a:rPr lang="en-US" dirty="0"/>
              <a:t>"strawberry </a:t>
            </a:r>
            <a:r>
              <a:rPr lang="en-US" dirty="0" smtClean="0"/>
              <a:t>pattern”</a:t>
            </a:r>
          </a:p>
          <a:p>
            <a:pPr lvl="1"/>
            <a:r>
              <a:rPr lang="en-US" dirty="0"/>
              <a:t>prominent follicular openings surrounded by a white </a:t>
            </a:r>
            <a:r>
              <a:rPr lang="en-US" dirty="0" smtClean="0"/>
              <a:t>halo</a:t>
            </a:r>
          </a:p>
          <a:p>
            <a:pPr lvl="1"/>
            <a:r>
              <a:rPr lang="en-US" dirty="0"/>
              <a:t>pigmented AK on the face include multiple slate-gray to dark-brown dots and globules around the follicular </a:t>
            </a:r>
            <a:r>
              <a:rPr lang="en-US" dirty="0" err="1"/>
              <a:t>ostia</a:t>
            </a:r>
            <a:r>
              <a:rPr lang="en-US" dirty="0"/>
              <a:t>, annular-granular pattern and brown to gray </a:t>
            </a:r>
            <a:r>
              <a:rPr lang="en-US" dirty="0" err="1"/>
              <a:t>pseudonetwork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9605" y="4778436"/>
            <a:ext cx="2772751" cy="207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775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Appearance: Actinic Keratosis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Clinical</a:t>
            </a:r>
          </a:p>
          <a:p>
            <a:pPr lvl="1"/>
            <a:r>
              <a:rPr lang="en-US" dirty="0" smtClean="0"/>
              <a:t>Pre-clinical AK</a:t>
            </a:r>
          </a:p>
          <a:p>
            <a:pPr lvl="1"/>
            <a:r>
              <a:rPr lang="en-US" dirty="0" smtClean="0"/>
              <a:t>Classic AK: scaly with surrounding erythema</a:t>
            </a:r>
          </a:p>
          <a:p>
            <a:pPr lvl="1"/>
            <a:r>
              <a:rPr lang="en-US" dirty="0" smtClean="0"/>
              <a:t>Hypertrophic AK</a:t>
            </a:r>
          </a:p>
          <a:p>
            <a:pPr lvl="1"/>
            <a:r>
              <a:rPr lang="en-US" dirty="0" smtClean="0"/>
              <a:t>Atrophic AK</a:t>
            </a:r>
          </a:p>
          <a:p>
            <a:pPr lvl="1"/>
            <a:r>
              <a:rPr lang="en-US" dirty="0" smtClean="0"/>
              <a:t>Cutaneous Horn</a:t>
            </a:r>
          </a:p>
          <a:p>
            <a:pPr lvl="1"/>
            <a:r>
              <a:rPr lang="en-US" dirty="0" err="1" smtClean="0"/>
              <a:t>Lichenoid</a:t>
            </a:r>
            <a:r>
              <a:rPr lang="en-US" dirty="0" smtClean="0"/>
              <a:t> AK</a:t>
            </a:r>
          </a:p>
          <a:p>
            <a:pPr lvl="1"/>
            <a:r>
              <a:rPr lang="en-US" dirty="0" smtClean="0"/>
              <a:t>Pigmented AK</a:t>
            </a:r>
          </a:p>
          <a:p>
            <a:pPr lvl="1"/>
            <a:r>
              <a:rPr lang="en-US" dirty="0" smtClean="0"/>
              <a:t>Actinic </a:t>
            </a:r>
            <a:r>
              <a:rPr lang="en-US" dirty="0" err="1" smtClean="0"/>
              <a:t>Chelitis</a:t>
            </a:r>
            <a:endParaRPr lang="en-US" dirty="0" smtClean="0"/>
          </a:p>
          <a:p>
            <a:pPr lvl="1"/>
            <a:r>
              <a:rPr lang="en-US" dirty="0" err="1" smtClean="0"/>
              <a:t>Bowenoid</a:t>
            </a:r>
            <a:r>
              <a:rPr lang="en-US" dirty="0" smtClean="0"/>
              <a:t> AK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4900" y="3073400"/>
            <a:ext cx="5499100" cy="378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486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Treatment: Actinic Keratosis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Field Therapy</a:t>
            </a:r>
          </a:p>
          <a:p>
            <a:pPr lvl="1"/>
            <a:r>
              <a:rPr lang="en-US" dirty="0" smtClean="0"/>
              <a:t>5-FU</a:t>
            </a:r>
          </a:p>
          <a:p>
            <a:pPr lvl="1"/>
            <a:r>
              <a:rPr lang="en-US" dirty="0" err="1" smtClean="0"/>
              <a:t>Diclofenac</a:t>
            </a:r>
            <a:endParaRPr lang="en-US" dirty="0" smtClean="0"/>
          </a:p>
          <a:p>
            <a:pPr lvl="1"/>
            <a:r>
              <a:rPr lang="en-US" dirty="0" err="1" smtClean="0"/>
              <a:t>Imiquimod</a:t>
            </a:r>
            <a:endParaRPr lang="en-US" dirty="0" smtClean="0"/>
          </a:p>
          <a:p>
            <a:pPr lvl="1"/>
            <a:r>
              <a:rPr lang="en-US" dirty="0" err="1"/>
              <a:t>I</a:t>
            </a:r>
            <a:r>
              <a:rPr lang="en-US" dirty="0" err="1" smtClean="0"/>
              <a:t>ngenol</a:t>
            </a:r>
            <a:r>
              <a:rPr lang="en-US" dirty="0" smtClean="0"/>
              <a:t> </a:t>
            </a:r>
            <a:r>
              <a:rPr lang="en-US" dirty="0" err="1"/>
              <a:t>mebutate</a:t>
            </a:r>
            <a:r>
              <a:rPr lang="en-US" dirty="0"/>
              <a:t> gel</a:t>
            </a:r>
            <a:endParaRPr lang="en-US" dirty="0" smtClean="0"/>
          </a:p>
          <a:p>
            <a:r>
              <a:rPr lang="en-US" dirty="0" smtClean="0"/>
              <a:t>Focal Destruction</a:t>
            </a:r>
          </a:p>
          <a:p>
            <a:pPr lvl="1"/>
            <a:r>
              <a:rPr lang="en-US" dirty="0" err="1" smtClean="0"/>
              <a:t>Cryotherapy</a:t>
            </a:r>
            <a:endParaRPr lang="en-US" dirty="0" smtClean="0"/>
          </a:p>
          <a:p>
            <a:pPr lvl="1"/>
            <a:r>
              <a:rPr lang="en-US" dirty="0" smtClean="0"/>
              <a:t>Acid destruction</a:t>
            </a:r>
          </a:p>
          <a:p>
            <a:pPr lvl="1"/>
            <a:r>
              <a:rPr lang="en-US" dirty="0" smtClean="0"/>
              <a:t>Laser destruction</a:t>
            </a:r>
          </a:p>
          <a:p>
            <a:pPr lvl="1"/>
            <a:r>
              <a:rPr lang="en-US" dirty="0" smtClean="0"/>
              <a:t>PDT</a:t>
            </a:r>
          </a:p>
          <a:p>
            <a:pPr lvl="2"/>
            <a:r>
              <a:rPr lang="en-US" dirty="0" smtClean="0"/>
              <a:t>Use of </a:t>
            </a:r>
            <a:r>
              <a:rPr lang="en-US" dirty="0" err="1" smtClean="0"/>
              <a:t>Levulan</a:t>
            </a:r>
            <a:r>
              <a:rPr lang="en-US" dirty="0" smtClean="0"/>
              <a:t> with different light sources, including IPL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844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l="-8236" r="-8236"/>
          <a:stretch>
            <a:fillRect/>
          </a:stretch>
        </p:blipFill>
        <p:spPr>
          <a:xfrm>
            <a:off x="549275" y="1600200"/>
            <a:ext cx="8042275" cy="4343400"/>
          </a:xfrm>
        </p:spPr>
      </p:pic>
      <p:sp>
        <p:nvSpPr>
          <p:cNvPr id="7" name="TextBox 6"/>
          <p:cNvSpPr txBox="1"/>
          <p:nvPr/>
        </p:nvSpPr>
        <p:spPr>
          <a:xfrm>
            <a:off x="1898582" y="427544"/>
            <a:ext cx="5117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Protoporphyrin</a:t>
            </a:r>
            <a:r>
              <a:rPr lang="en-US" dirty="0" smtClean="0"/>
              <a:t> </a:t>
            </a:r>
            <a:r>
              <a:rPr lang="en-US" smtClean="0"/>
              <a:t>IX absorption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159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Absorption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alphaModFix amt="73000"/>
          </a:blip>
          <a:srcRect t="7444" b="7444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844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Intense Pulsed Light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Intense pulsed light (IPL) is a filtered flash lamp device that emits a non-coherent polychromatic radiation (420-1500 nm) </a:t>
            </a:r>
            <a:endParaRPr lang="en-US" dirty="0" smtClean="0"/>
          </a:p>
          <a:p>
            <a:r>
              <a:rPr lang="en-US" dirty="0"/>
              <a:t>IPL has also been used to activate photosensitizers in the treatment of </a:t>
            </a:r>
            <a:r>
              <a:rPr lang="en-US" dirty="0" err="1"/>
              <a:t>photrejuvenation</a:t>
            </a:r>
            <a:r>
              <a:rPr lang="en-US" dirty="0"/>
              <a:t> and actinic </a:t>
            </a:r>
            <a:r>
              <a:rPr lang="en-US" dirty="0" smtClean="0"/>
              <a:t>keratosis</a:t>
            </a:r>
          </a:p>
          <a:p>
            <a:r>
              <a:rPr lang="en-US" dirty="0"/>
              <a:t>In studying the effectiveness of IPL in activating different photosensitizers, a few split-face studies were </a:t>
            </a:r>
            <a:r>
              <a:rPr lang="en-US" dirty="0" smtClean="0"/>
              <a:t>conducted: IPL alone VS IPL + </a:t>
            </a:r>
            <a:r>
              <a:rPr lang="en-US" dirty="0" err="1" smtClean="0"/>
              <a:t>Levulinic</a:t>
            </a:r>
            <a:r>
              <a:rPr lang="en-US" dirty="0" smtClean="0"/>
              <a:t> Acid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0934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8000" dirty="0" smtClean="0"/>
              <a:t>Did IPL alone treat Actinic </a:t>
            </a:r>
            <a:r>
              <a:rPr lang="en-US" sz="8000" dirty="0" err="1" smtClean="0"/>
              <a:t>Keratoses</a:t>
            </a:r>
            <a:r>
              <a:rPr lang="en-US" sz="8000" dirty="0" smtClean="0"/>
              <a:t>?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123665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1"/>
            <a:ext cx="8042276" cy="4712366"/>
          </a:xfrm>
        </p:spPr>
        <p:txBody>
          <a:bodyPr>
            <a:normAutofit/>
          </a:bodyPr>
          <a:lstStyle/>
          <a:p>
            <a:r>
              <a:rPr lang="en-US" dirty="0"/>
              <a:t>A literature search was done to identify information on IPL split-face photodynamic therapy studies in the treatment of actinic keratosis up to </a:t>
            </a:r>
            <a:r>
              <a:rPr lang="en-US" dirty="0" smtClean="0"/>
              <a:t>April </a:t>
            </a:r>
            <a:r>
              <a:rPr lang="en-US" dirty="0"/>
              <a:t>2016. The databases of Google Scholar and Ovid MEDLINE were searched using the Boolean string: (Intense pulsed light AND actinic keratosis).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references were reviewed for split-face studies, where IPL had been used as a control against the contra-lateral IPL + topical </a:t>
            </a:r>
            <a:r>
              <a:rPr lang="en-US" dirty="0" err="1"/>
              <a:t>aminolevulinic</a:t>
            </a:r>
            <a:r>
              <a:rPr lang="en-US" dirty="0"/>
              <a:t> acid (ALA). The references cited in the papers identified were also reviewed.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433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0078280"/>
              </p:ext>
            </p:extLst>
          </p:nvPr>
        </p:nvGraphicFramePr>
        <p:xfrm>
          <a:off x="549275" y="1600201"/>
          <a:ext cx="8252098" cy="42848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3270"/>
                <a:gridCol w="477111"/>
                <a:gridCol w="750191"/>
                <a:gridCol w="565997"/>
                <a:gridCol w="761184"/>
                <a:gridCol w="923391"/>
                <a:gridCol w="750191"/>
                <a:gridCol w="750191"/>
                <a:gridCol w="750191"/>
                <a:gridCol w="554551"/>
                <a:gridCol w="945830"/>
              </a:tblGrid>
              <a:tr h="1009717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Ref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Site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Light source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Symbol" charset="2"/>
                          <a:cs typeface="Symbol" charset="2"/>
                        </a:rPr>
                        <a:t>L </a:t>
                      </a:r>
                      <a:r>
                        <a:rPr lang="en-US" sz="1000" dirty="0" smtClean="0">
                          <a:latin typeface="+mj-lt"/>
                          <a:cs typeface="Symbol" charset="2"/>
                        </a:rPr>
                        <a:t>(nm)</a:t>
                      </a:r>
                      <a:endParaRPr lang="en-US" sz="1000" dirty="0">
                        <a:latin typeface="Symbol" charset="2"/>
                        <a:cs typeface="Symbol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Setting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frequency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# </a:t>
                      </a:r>
                      <a:r>
                        <a:rPr lang="en-US" sz="1000" dirty="0" err="1" smtClean="0"/>
                        <a:t>Tx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Age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# </a:t>
                      </a:r>
                      <a:r>
                        <a:rPr lang="en-US" sz="1000" dirty="0" err="1" smtClean="0"/>
                        <a:t>Pts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/>
                        <a:t>Fitzpatr</a:t>
                      </a:r>
                      <a:endParaRPr lang="en-US" sz="1000" dirty="0" smtClean="0"/>
                    </a:p>
                    <a:p>
                      <a:r>
                        <a:rPr lang="en-US" sz="1000" dirty="0" smtClean="0"/>
                        <a:t>type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Results</a:t>
                      </a:r>
                      <a:endParaRPr lang="en-US" sz="1000" dirty="0"/>
                    </a:p>
                  </a:txBody>
                  <a:tcPr/>
                </a:tc>
              </a:tr>
              <a:tr h="944991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Gold et al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Face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/>
                        <a:t>Vasculight</a:t>
                      </a:r>
                      <a:r>
                        <a:rPr lang="en-US" sz="1000" dirty="0" smtClean="0"/>
                        <a:t> IPL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550-</a:t>
                      </a:r>
                    </a:p>
                    <a:p>
                      <a:r>
                        <a:rPr lang="en-US" sz="1000" dirty="0" smtClean="0"/>
                        <a:t>570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34j/cm2</a:t>
                      </a:r>
                    </a:p>
                    <a:p>
                      <a:r>
                        <a:rPr lang="en-US" sz="1000" dirty="0" smtClean="0"/>
                        <a:t>Double pulsed</a:t>
                      </a:r>
                    </a:p>
                    <a:p>
                      <a:r>
                        <a:rPr lang="en-US" sz="1000" dirty="0" smtClean="0"/>
                        <a:t>8x16mm spot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Monthly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3 (judged 3 </a:t>
                      </a:r>
                      <a:r>
                        <a:rPr lang="en-US" sz="1000" dirty="0" err="1" smtClean="0"/>
                        <a:t>mo</a:t>
                      </a:r>
                      <a:r>
                        <a:rPr lang="en-US" sz="1000" dirty="0" smtClean="0"/>
                        <a:t> after)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37-63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13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I-IV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53% clearance </a:t>
                      </a:r>
                      <a:r>
                        <a:rPr lang="en-US" sz="1000" dirty="0" err="1" smtClean="0"/>
                        <a:t>vs</a:t>
                      </a:r>
                      <a:r>
                        <a:rPr lang="en-US" sz="1000" dirty="0" smtClean="0"/>
                        <a:t> 85% with ALA</a:t>
                      </a:r>
                      <a:endParaRPr lang="en-US" sz="1000" dirty="0"/>
                    </a:p>
                  </a:txBody>
                  <a:tcPr/>
                </a:tc>
              </a:tr>
              <a:tr h="1165057">
                <a:tc>
                  <a:txBody>
                    <a:bodyPr/>
                    <a:lstStyle/>
                    <a:p>
                      <a:r>
                        <a:rPr lang="en-US" sz="1000" dirty="0" err="1" smtClean="0"/>
                        <a:t>Tadiparthi</a:t>
                      </a:r>
                      <a:r>
                        <a:rPr lang="en-US" sz="1000" dirty="0" smtClean="0"/>
                        <a:t> et al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Lumina IPL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monthly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5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65-86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8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I-II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55% clearance </a:t>
                      </a:r>
                      <a:r>
                        <a:rPr lang="en-US" sz="1000" dirty="0" err="1" smtClean="0"/>
                        <a:t>vs</a:t>
                      </a:r>
                      <a:r>
                        <a:rPr lang="en-US" sz="1000" dirty="0" smtClean="0"/>
                        <a:t> 60% with methyl-ALA</a:t>
                      </a:r>
                      <a:endParaRPr lang="en-US" sz="1000" dirty="0"/>
                    </a:p>
                  </a:txBody>
                  <a:tcPr/>
                </a:tc>
              </a:tr>
              <a:tr h="1165057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Haddad et al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face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err="1" smtClean="0"/>
                        <a:t>Vasculight</a:t>
                      </a:r>
                      <a:r>
                        <a:rPr lang="en-US" sz="1000" dirty="0" smtClean="0"/>
                        <a:t> ESC </a:t>
                      </a:r>
                      <a:r>
                        <a:rPr lang="en-US" sz="1000" dirty="0" err="1" smtClean="0"/>
                        <a:t>Lumenis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515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20j </a:t>
                      </a:r>
                    </a:p>
                    <a:p>
                      <a:r>
                        <a:rPr lang="en-US" sz="1000" dirty="0" smtClean="0"/>
                        <a:t>(1 </a:t>
                      </a:r>
                      <a:r>
                        <a:rPr lang="en-US" sz="1000" dirty="0" err="1" smtClean="0"/>
                        <a:t>pt</a:t>
                      </a:r>
                      <a:r>
                        <a:rPr lang="en-US" sz="1000" dirty="0" smtClean="0"/>
                        <a:t>)</a:t>
                      </a:r>
                    </a:p>
                    <a:p>
                      <a:endParaRPr lang="en-US" sz="1000" dirty="0" smtClean="0"/>
                    </a:p>
                    <a:p>
                      <a:r>
                        <a:rPr lang="en-US" sz="1000" dirty="0" smtClean="0"/>
                        <a:t>25j</a:t>
                      </a:r>
                    </a:p>
                    <a:p>
                      <a:r>
                        <a:rPr lang="en-US" sz="1000" dirty="0" smtClean="0"/>
                        <a:t>(2</a:t>
                      </a:r>
                      <a:r>
                        <a:rPr lang="en-US" sz="1000" baseline="0" dirty="0" smtClean="0"/>
                        <a:t> </a:t>
                      </a:r>
                      <a:r>
                        <a:rPr lang="en-US" sz="1000" baseline="0" dirty="0" err="1" smtClean="0"/>
                        <a:t>pts</a:t>
                      </a:r>
                      <a:r>
                        <a:rPr lang="en-US" sz="1000" baseline="0" dirty="0" smtClean="0"/>
                        <a:t>)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 (judged results 8 weeks after)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3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I-IV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7% clearance</a:t>
                      </a:r>
                      <a:endParaRPr lang="en-US" sz="1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0448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Gold et al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7137" b="713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26488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Gold et al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6586" b="658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144951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Supporting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200" dirty="0" err="1" smtClean="0"/>
              <a:t>Dovor</a:t>
            </a:r>
            <a:r>
              <a:rPr lang="en-US" sz="1200" dirty="0" smtClean="0"/>
              <a:t> et al Topical 5-aminolevulinic acid combined with intense pulsed light in the treatment of </a:t>
            </a:r>
            <a:r>
              <a:rPr lang="en-US" sz="1200" dirty="0" err="1" smtClean="0"/>
              <a:t>photoaging</a:t>
            </a:r>
            <a:r>
              <a:rPr lang="en-US" sz="1200" dirty="0" smtClean="0"/>
              <a:t>. Arch </a:t>
            </a:r>
            <a:r>
              <a:rPr lang="en-US" sz="1200" dirty="0" err="1" smtClean="0"/>
              <a:t>Dermatol</a:t>
            </a:r>
            <a:r>
              <a:rPr lang="en-US" sz="1200" dirty="0" smtClean="0"/>
              <a:t> 2005;141:1247-1252</a:t>
            </a:r>
          </a:p>
          <a:p>
            <a:pPr lvl="1"/>
            <a:r>
              <a:rPr lang="en-US" dirty="0" smtClean="0"/>
              <a:t>In treating “</a:t>
            </a:r>
            <a:r>
              <a:rPr lang="en-US" dirty="0" err="1" smtClean="0"/>
              <a:t>photoaging</a:t>
            </a:r>
            <a:r>
              <a:rPr lang="en-US" dirty="0" smtClean="0"/>
              <a:t>” IPL alone improves tactile roughness equally to IPL +ALA</a:t>
            </a:r>
          </a:p>
          <a:p>
            <a:r>
              <a:rPr lang="en-US" sz="1200" dirty="0" err="1" smtClean="0"/>
              <a:t>Demetriou</a:t>
            </a:r>
            <a:r>
              <a:rPr lang="en-US" sz="1200" dirty="0" smtClean="0"/>
              <a:t> C </a:t>
            </a:r>
            <a:r>
              <a:rPr lang="en-US" sz="1200" dirty="0" err="1" smtClean="0"/>
              <a:t>Reversig</a:t>
            </a:r>
            <a:r>
              <a:rPr lang="en-US" sz="1200" dirty="0" smtClean="0"/>
              <a:t> precancerous actinic damage by mixing wavelengths (1064nm, 532 nm). J Cosmetic Laser Therapy 2011, 13:113-119</a:t>
            </a:r>
          </a:p>
          <a:p>
            <a:pPr lvl="1"/>
            <a:r>
              <a:rPr lang="en-US" dirty="0" smtClean="0"/>
              <a:t>Reversed AK with combination of Q switched 532nm and 1064nm lasers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234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IPL is a device that targets red or brown lesions</a:t>
            </a:r>
          </a:p>
          <a:p>
            <a:r>
              <a:rPr lang="en-US" dirty="0" smtClean="0"/>
              <a:t>Actinic </a:t>
            </a:r>
            <a:r>
              <a:rPr lang="en-US" dirty="0" err="1" smtClean="0"/>
              <a:t>keratoses</a:t>
            </a:r>
            <a:r>
              <a:rPr lang="en-US" dirty="0" smtClean="0"/>
              <a:t> initially present with redness and some with pigmentation</a:t>
            </a:r>
          </a:p>
          <a:p>
            <a:r>
              <a:rPr lang="en-US" dirty="0" smtClean="0"/>
              <a:t>IPL alone should be studied further for effectiveness in treating actinic keratosis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358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278</TotalTime>
  <Words>621</Words>
  <Application>Microsoft Macintosh PowerPoint</Application>
  <PresentationFormat>On-screen Show (4:3)</PresentationFormat>
  <Paragraphs>129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Breeze</vt:lpstr>
      <vt:lpstr>Intense Pulsed Light Alone in the Treatment of Actinic Keratosis</vt:lpstr>
      <vt:lpstr>Actinic Keratosis</vt:lpstr>
      <vt:lpstr>Diagnosis: Actinic Keratosis: the cameleon</vt:lpstr>
      <vt:lpstr>Appearance: Actinic Keratosis</vt:lpstr>
      <vt:lpstr>Appearance: Actinic Keratosis</vt:lpstr>
      <vt:lpstr>Treatment: Actinic Keratosis</vt:lpstr>
      <vt:lpstr>PowerPoint Presentation</vt:lpstr>
      <vt:lpstr>Absorption</vt:lpstr>
      <vt:lpstr>Intense Pulsed Light</vt:lpstr>
      <vt:lpstr>Question?</vt:lpstr>
      <vt:lpstr>Method</vt:lpstr>
      <vt:lpstr>Results</vt:lpstr>
      <vt:lpstr>Gold et al</vt:lpstr>
      <vt:lpstr>Gold et al</vt:lpstr>
      <vt:lpstr>Supporting Data</vt:lpstr>
      <vt:lpstr>Discussion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Intense Pulsed Light Alone in the Treatment of Actinic Keratosis</dc:title>
  <dc:creator>Omeed Memar</dc:creator>
  <cp:lastModifiedBy>Omeed Memar</cp:lastModifiedBy>
  <cp:revision>20</cp:revision>
  <dcterms:created xsi:type="dcterms:W3CDTF">2016-05-01T15:56:52Z</dcterms:created>
  <dcterms:modified xsi:type="dcterms:W3CDTF">2016-05-04T12:26:12Z</dcterms:modified>
</cp:coreProperties>
</file>