
<file path=[Content_Types].xml><?xml version="1.0" encoding="utf-8"?>
<Types xmlns="http://schemas.openxmlformats.org/package/2006/content-types">
  <Default Extension="xml" ContentType="application/xml"/>
  <Default Extension="wmv" ContentType="video/unknown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9" r:id="rId2"/>
    <p:sldId id="290" r:id="rId3"/>
    <p:sldId id="316" r:id="rId4"/>
    <p:sldId id="318" r:id="rId5"/>
    <p:sldId id="364" r:id="rId6"/>
    <p:sldId id="323" r:id="rId7"/>
    <p:sldId id="325" r:id="rId8"/>
    <p:sldId id="329" r:id="rId9"/>
    <p:sldId id="331" r:id="rId10"/>
    <p:sldId id="333" r:id="rId11"/>
    <p:sldId id="367" r:id="rId12"/>
    <p:sldId id="368" r:id="rId13"/>
    <p:sldId id="334" r:id="rId14"/>
    <p:sldId id="350" r:id="rId15"/>
    <p:sldId id="351" r:id="rId16"/>
    <p:sldId id="369" r:id="rId17"/>
    <p:sldId id="371" r:id="rId18"/>
    <p:sldId id="339" r:id="rId19"/>
    <p:sldId id="374" r:id="rId20"/>
    <p:sldId id="375" r:id="rId21"/>
    <p:sldId id="376" r:id="rId22"/>
    <p:sldId id="377" r:id="rId23"/>
    <p:sldId id="361" r:id="rId24"/>
    <p:sldId id="363" r:id="rId25"/>
    <p:sldId id="28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5F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 autoAdjust="0"/>
    <p:restoredTop sz="84808" autoAdjust="0"/>
  </p:normalViewPr>
  <p:slideViewPr>
    <p:cSldViewPr>
      <p:cViewPr>
        <p:scale>
          <a:sx n="59" d="100"/>
          <a:sy n="59" d="100"/>
        </p:scale>
        <p:origin x="-2328" y="-8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4901F-2D80-4BB1-81F6-917DEA82DED3}" type="datetimeFigureOut">
              <a:rPr lang="en-US" smtClean="0"/>
              <a:pPr/>
              <a:t>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74C042-25C0-4409-A5BA-9213E64576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97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4C042-25C0-4409-A5BA-9213E645763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06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b="0" baseline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3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4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5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6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7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8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9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10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11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12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13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14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15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16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17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18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19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20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21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22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23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A327A-7680-A143-8C1A-41D80EF5F5C0}" type="slidenum">
              <a:rPr/>
              <a:pPr/>
              <a:t>24</a:t>
            </a:fld>
            <a:endParaRPr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22" y="4572000"/>
            <a:ext cx="5258443" cy="3885980"/>
          </a:xfrm>
        </p:spPr>
        <p:txBody>
          <a:bodyPr/>
          <a:lstStyle/>
          <a:p>
            <a:endParaRPr noProof="1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B23B-7D9D-4A4F-A737-6DAC318015F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14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  <a:pPr/>
              <a:t>/18/2015</a:t>
            </a:fld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/18/2015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613525"/>
            <a:ext cx="4953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24800" y="6629400"/>
            <a:ext cx="1219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2.png"/><Relationship Id="rId1" Type="http://schemas.microsoft.com/office/2007/relationships/media" Target="../media/media1.wmv"/><Relationship Id="rId2" Type="http://schemas.openxmlformats.org/officeDocument/2006/relationships/video" Target="../media/media1.wmv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package" Target="../embeddings/Microsoft_Word_Document1.docx"/><Relationship Id="rId5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5.xml"/><Relationship Id="rId5" Type="http://schemas.openxmlformats.org/officeDocument/2006/relationships/image" Target="../media/image10.png"/><Relationship Id="rId1" Type="http://schemas.microsoft.com/office/2007/relationships/media" Target="../media/media2.wmv"/><Relationship Id="rId2" Type="http://schemas.openxmlformats.org/officeDocument/2006/relationships/video" Target="../media/media2.wm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04800" y="228600"/>
            <a:ext cx="8534400" cy="1569660"/>
          </a:xfrm>
          <a:prstGeom prst="rect">
            <a:avLst/>
          </a:prstGeom>
          <a:solidFill>
            <a:srgbClr val="FFC000"/>
          </a:solidFill>
          <a:ln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500" dist="101600" dir="5400000" sy="-100000" algn="bl" rotWithShape="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Effect of Rowing on </a:t>
            </a:r>
            <a:endParaRPr lang="en-US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defRPr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Pulmonary Functions in </a:t>
            </a:r>
          </a:p>
          <a:p>
            <a:pPr algn="ctr">
              <a:defRPr/>
            </a:pP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Children with Down Syndrome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3061157"/>
            <a:ext cx="8077200" cy="31547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By</a:t>
            </a:r>
            <a:endParaRPr lang="en-US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>
              <a:spcAft>
                <a:spcPts val="1800"/>
              </a:spcAft>
              <a:defRPr/>
            </a:pPr>
            <a:r>
              <a:rPr lang="en-US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Omar Farouk F Helal  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PhD, PT.</a:t>
            </a:r>
            <a:endParaRPr lang="en-US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 algn="ctr">
              <a:defRPr/>
            </a:pPr>
            <a:r>
              <a:rPr lang="en-US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Associate Professor</a:t>
            </a:r>
          </a:p>
          <a:p>
            <a:pPr algn="ctr">
              <a:defRPr/>
            </a:pPr>
            <a:r>
              <a:rPr lang="en-US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Physical Therapy Department </a:t>
            </a:r>
          </a:p>
          <a:p>
            <a:pPr algn="ctr">
              <a:defRPr/>
            </a:pPr>
            <a:r>
              <a:rPr lang="en-US" sz="2800" dirty="0" smtClean="0"/>
              <a:t>College of Applied Medical Sciences</a:t>
            </a:r>
          </a:p>
          <a:p>
            <a:pPr algn="ctr">
              <a:defRPr/>
            </a:pPr>
            <a:r>
              <a:rPr lang="en-US" sz="2800" dirty="0" smtClean="0"/>
              <a:t>Umm Al Qura University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ears_720x720 (seamless loop)_v3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139440" y="0"/>
            <a:ext cx="6858000" cy="6858000"/>
          </a:xfrm>
          <a:prstGeom prst="chord">
            <a:avLst>
              <a:gd name="adj1" fmla="val 15899861"/>
              <a:gd name="adj2" fmla="val 5700170"/>
            </a:avLst>
          </a:prstGeom>
          <a:effectLst>
            <a:outerShdw blurRad="254000" dist="38100" algn="l" rotWithShape="0">
              <a:schemeClr val="tx1">
                <a:alpha val="86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Arc 7"/>
          <p:cNvSpPr/>
          <p:nvPr/>
        </p:nvSpPr>
        <p:spPr>
          <a:xfrm>
            <a:off x="-4584810" y="342900"/>
            <a:ext cx="9144000" cy="6172200"/>
          </a:xfrm>
          <a:prstGeom prst="arc">
            <a:avLst>
              <a:gd name="adj1" fmla="val 16200000"/>
              <a:gd name="adj2" fmla="val 5392005"/>
            </a:avLst>
          </a:prstGeom>
          <a:noFill/>
          <a:ln w="25400">
            <a:solidFill>
              <a:schemeClr val="bg1">
                <a:alpha val="50196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1600200"/>
            <a:ext cx="4572000" cy="4648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Introduction.</a:t>
            </a:r>
          </a:p>
          <a:p>
            <a:pPr marL="914400" lvl="1" indent="-45720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Down Syndrome.</a:t>
            </a:r>
          </a:p>
          <a:p>
            <a:pPr marL="914400" lvl="1" indent="-457200">
              <a:lnSpc>
                <a:spcPct val="90000"/>
              </a:lnSpc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Etiology</a:t>
            </a:r>
            <a:endParaRPr lang="en-US" sz="2400" dirty="0" smtClean="0">
              <a:solidFill>
                <a:srgbClr val="FFFFFF"/>
              </a:solidFill>
            </a:endParaRPr>
          </a:p>
          <a:p>
            <a:pPr marL="914400" lvl="1" indent="-45720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Need for the Study.</a:t>
            </a:r>
          </a:p>
          <a:p>
            <a:pPr marL="914400" lvl="1" indent="-45720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Purposes of the Study.</a:t>
            </a:r>
          </a:p>
          <a:p>
            <a:pPr marL="457200" indent="-45720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Methodology.</a:t>
            </a:r>
          </a:p>
          <a:p>
            <a:pPr marL="914400" lvl="1" indent="-45720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Patient Randomization.</a:t>
            </a:r>
          </a:p>
          <a:p>
            <a:pPr marL="914400" lvl="1" indent="-45720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Inclusion Criteria.</a:t>
            </a:r>
          </a:p>
          <a:p>
            <a:pPr marL="914400" lvl="1" indent="-45720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instrumentations</a:t>
            </a:r>
          </a:p>
          <a:p>
            <a:pPr marL="914400" lvl="1" indent="-45720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Procedures.</a:t>
            </a:r>
          </a:p>
          <a:p>
            <a:pPr marL="457200" indent="-45720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Results.</a:t>
            </a:r>
          </a:p>
          <a:p>
            <a:pPr marL="457200" indent="-45720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Conclusion</a:t>
            </a:r>
          </a:p>
          <a:p>
            <a:pPr marL="457200" indent="-45720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Recommendations.</a:t>
            </a:r>
          </a:p>
          <a:p>
            <a:pPr marL="914400" lvl="1" indent="-457200">
              <a:lnSpc>
                <a:spcPct val="90000"/>
              </a:lnSpc>
              <a:buFont typeface="Arial"/>
              <a:buChar char="•"/>
            </a:pP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5563" y="268069"/>
            <a:ext cx="5861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600" b="1" dirty="0" smtClean="0">
                <a:solidFill>
                  <a:srgbClr val="FFFF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+mj-lt"/>
              </a:rPr>
              <a:t>Presentation </a:t>
            </a:r>
            <a:r>
              <a:rPr lang="da-DK" sz="3600" b="1" dirty="0" err="1" smtClean="0">
                <a:solidFill>
                  <a:srgbClr val="FFFF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+mj-lt"/>
              </a:rPr>
              <a:t>Outline</a:t>
            </a:r>
            <a:endParaRPr lang="en-US" sz="3600" b="1" dirty="0">
              <a:solidFill>
                <a:srgbClr val="FFFF00"/>
              </a:solidFill>
              <a:effectLst>
                <a:reflection blurRad="6350" stA="60000" endA="900" endPos="60000" dist="29997" dir="5400000" sy="-100000" algn="bl" rotWithShape="0"/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904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14400"/>
            <a:ext cx="2286000" cy="6096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FFFFFF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FFFFFF"/>
                </a:solidFill>
              </a:rPr>
              <a:t>  </a:t>
            </a:r>
            <a:r>
              <a:rPr lang="en-US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Down </a:t>
            </a:r>
            <a:r>
              <a:rPr 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Syndrome 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</a:t>
            </a:r>
            <a:r>
              <a:rPr lang="en-US" sz="1400" dirty="0">
                <a:solidFill>
                  <a:srgbClr val="008000"/>
                </a:solidFill>
              </a:rPr>
              <a:t> Etiology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0" y="1234619"/>
            <a:ext cx="65532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di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Down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syndrome (DS),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is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the most common chromosomal abnormality, occurring in 1 of 800 live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births.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Down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syndrome includes a combination of birth defects, mental retardation, </a:t>
            </a:r>
            <a:r>
              <a:rPr lang="en-US" sz="3000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hypotonicity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,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hypermobility, an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underdeveloped respiratory and cardiovascular system, pulmonary impairments, and many other health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problems. </a:t>
            </a:r>
          </a:p>
        </p:txBody>
      </p:sp>
    </p:spTree>
    <p:extLst>
      <p:ext uri="{BB962C8B-B14F-4D97-AF65-F5344CB8AC3E}">
        <p14:creationId xmlns:p14="http://schemas.microsoft.com/office/powerpoint/2010/main" val="289101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14400"/>
            <a:ext cx="2590800" cy="4876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INTRODUCTION</a:t>
            </a:r>
            <a:endParaRPr lang="en-US" sz="1400" dirty="0">
              <a:solidFill>
                <a:schemeClr val="bg1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    </a:t>
            </a:r>
            <a:r>
              <a:rPr lang="en-US" sz="1400" dirty="0" smtClean="0">
                <a:solidFill>
                  <a:srgbClr val="008000"/>
                </a:solidFill>
              </a:rPr>
              <a:t>Down </a:t>
            </a:r>
            <a:r>
              <a:rPr lang="en-US" sz="1400" dirty="0">
                <a:solidFill>
                  <a:srgbClr val="008000"/>
                </a:solidFill>
              </a:rPr>
              <a:t>Syndrome 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    ETIOLOGY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685800"/>
            <a:ext cx="6629400" cy="6096000"/>
          </a:xfrm>
        </p:spPr>
        <p:txBody>
          <a:bodyPr/>
          <a:lstStyle/>
          <a:p>
            <a:pPr algn="just"/>
            <a:r>
              <a:rPr lang="en-US" sz="2800" dirty="0">
                <a:solidFill>
                  <a:srgbClr val="FFFF00"/>
                </a:solidFill>
                <a:latin typeface="Times New Roman"/>
                <a:cs typeface="Times New Roman"/>
              </a:rPr>
              <a:t>Children and adolescents with DS seem to have reduced lung function and </a:t>
            </a:r>
            <a:r>
              <a:rPr lang="en-US" sz="2800" dirty="0">
                <a:solidFill>
                  <a:srgbClr val="FFFF00"/>
                </a:solidFill>
                <a:latin typeface="Times New Roman"/>
                <a:cs typeface="Times New Roman"/>
              </a:rPr>
              <a:t>a higher incidence of respiratory infections </a:t>
            </a:r>
            <a:r>
              <a:rPr lang="en-US" sz="2800" dirty="0">
                <a:solidFill>
                  <a:srgbClr val="FFFF00"/>
                </a:solidFill>
                <a:latin typeface="Times New Roman"/>
                <a:cs typeface="Times New Roman"/>
              </a:rPr>
              <a:t>compared with healthy, age-matched controls.</a:t>
            </a:r>
          </a:p>
          <a:p>
            <a:pPr algn="just"/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They </a:t>
            </a:r>
            <a:r>
              <a:rPr lang="en-US" sz="2800" dirty="0">
                <a:solidFill>
                  <a:srgbClr val="FFFF00"/>
                </a:solidFill>
                <a:latin typeface="Times New Roman"/>
                <a:cs typeface="Times New Roman"/>
              </a:rPr>
              <a:t>are also at risk of restrictive pulmonary disease with decreased lung volumes and a weak cough because of generalized trunk and extremity weakness</a:t>
            </a: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.</a:t>
            </a:r>
          </a:p>
          <a:p>
            <a:pPr algn="just"/>
            <a:r>
              <a:rPr lang="en-US" sz="2800" dirty="0">
                <a:solidFill>
                  <a:srgbClr val="FFFF00"/>
                </a:solidFill>
                <a:latin typeface="Times New Roman"/>
                <a:cs typeface="Times New Roman"/>
              </a:rPr>
              <a:t>Pulmonary problems are a primary cause of hospital admission and/or morbidity, particularly in young children with DS</a:t>
            </a: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.</a:t>
            </a:r>
            <a:endParaRPr lang="en-US" sz="28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019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14400"/>
            <a:ext cx="2209800" cy="5181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FFFFFF"/>
                </a:solidFill>
              </a:rPr>
              <a:t>INTRODUCTION</a:t>
            </a:r>
            <a:endParaRPr lang="en-US" sz="1400" dirty="0">
              <a:solidFill>
                <a:srgbClr val="FFFFFF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FFFFFF"/>
                </a:solidFill>
              </a:rPr>
              <a:t>  </a:t>
            </a:r>
            <a:r>
              <a:rPr lang="en-US" sz="1400" dirty="0" smtClean="0">
                <a:solidFill>
                  <a:srgbClr val="008000"/>
                </a:solidFill>
              </a:rPr>
              <a:t> </a:t>
            </a:r>
            <a:r>
              <a:rPr lang="en-US" sz="1400" dirty="0">
                <a:solidFill>
                  <a:srgbClr val="008000"/>
                </a:solidFill>
              </a:rPr>
              <a:t>Down Syndrome 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Etiology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FFFFFF"/>
                </a:solidFill>
              </a:rPr>
              <a:t> 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0" y="1017687"/>
            <a:ext cx="6705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Poor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physical activity and fitness resulting from the lower level of cardiopulmonary fitness and pulmonary problems have been reported several times in children with DS compared with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healthy peers. 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This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can affect their abilities to work and perform activities of daily living, worsen quality of life, and a shortened life span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.</a:t>
            </a:r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8362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14400"/>
            <a:ext cx="2590800" cy="5105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FFFFFF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</a:t>
            </a:r>
            <a:r>
              <a:rPr lang="en-US" sz="1400" dirty="0">
                <a:solidFill>
                  <a:srgbClr val="008000"/>
                </a:solidFill>
              </a:rPr>
              <a:t>Down Syndrome 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Etiology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FFFFFF"/>
                </a:solidFill>
              </a:rPr>
              <a:t> 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62200" y="1167348"/>
            <a:ext cx="65532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/>
              <a:buChar char="•"/>
            </a:pP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Medical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personnel working with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children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with DS should focus on improving their pulmonary functions and preventing pulmonary infections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.</a:t>
            </a:r>
          </a:p>
          <a:p>
            <a:pPr algn="just"/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endParaRPr lang="en-US" sz="3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 Early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initiation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of pulmonary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therapy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or exercise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programs for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restoration or maintenance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of respiratory function should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be provided. </a:t>
            </a:r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019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14400"/>
            <a:ext cx="2590800" cy="4953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</a:t>
            </a:r>
            <a:r>
              <a:rPr lang="en-US" sz="1400" dirty="0">
                <a:solidFill>
                  <a:srgbClr val="008000"/>
                </a:solidFill>
              </a:rPr>
              <a:t> Down </a:t>
            </a:r>
            <a:r>
              <a:rPr lang="en-US" sz="1400" dirty="0" smtClean="0">
                <a:solidFill>
                  <a:srgbClr val="008000"/>
                </a:solidFill>
              </a:rPr>
              <a:t>Syndrome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</a:t>
            </a: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Etiology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FFFFFF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38400" y="990600"/>
            <a:ext cx="6477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 </a:t>
            </a:r>
            <a:r>
              <a:rPr lang="en-US" sz="3200" dirty="0" smtClean="0">
                <a:solidFill>
                  <a:schemeClr val="bg1"/>
                </a:solidFill>
                <a:latin typeface="Times New Roman"/>
                <a:cs typeface="Times New Roman"/>
              </a:rPr>
              <a:t>The purpose </a:t>
            </a:r>
            <a:r>
              <a:rPr lang="en-US" sz="3200" dirty="0">
                <a:solidFill>
                  <a:schemeClr val="bg1"/>
                </a:solidFill>
                <a:latin typeface="Times New Roman"/>
                <a:cs typeface="Times New Roman"/>
              </a:rPr>
              <a:t>of this study </a:t>
            </a:r>
            <a:r>
              <a:rPr lang="en-US" sz="3200" dirty="0" smtClean="0">
                <a:solidFill>
                  <a:schemeClr val="bg1"/>
                </a:solidFill>
                <a:latin typeface="Times New Roman"/>
                <a:cs typeface="Times New Roman"/>
              </a:rPr>
              <a:t>was </a:t>
            </a:r>
            <a:r>
              <a:rPr lang="en-US" sz="3200" dirty="0">
                <a:solidFill>
                  <a:schemeClr val="bg1"/>
                </a:solidFill>
                <a:latin typeface="Times New Roman"/>
                <a:cs typeface="Times New Roman"/>
              </a:rPr>
              <a:t>to determine </a:t>
            </a:r>
            <a:r>
              <a:rPr lang="en-US" sz="3200" dirty="0" smtClean="0">
                <a:solidFill>
                  <a:schemeClr val="bg1"/>
                </a:solidFill>
                <a:latin typeface="Times New Roman"/>
                <a:cs typeface="Times New Roman"/>
              </a:rPr>
              <a:t>:</a:t>
            </a:r>
          </a:p>
          <a:p>
            <a:pPr algn="just"/>
            <a:r>
              <a:rPr lang="en-US" sz="32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         The effects of </a:t>
            </a:r>
            <a:r>
              <a:rPr lang="en-US" sz="3200" dirty="0">
                <a:solidFill>
                  <a:srgbClr val="FFFF00"/>
                </a:solidFill>
                <a:latin typeface="Times New Roman"/>
                <a:cs typeface="Times New Roman"/>
              </a:rPr>
              <a:t>an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aerobic training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program </a:t>
            </a:r>
            <a:r>
              <a:rPr lang="en-US" sz="3200" dirty="0">
                <a:solidFill>
                  <a:srgbClr val="FFFF00"/>
                </a:solidFill>
                <a:latin typeface="Times New Roman"/>
                <a:cs typeface="Times New Roman"/>
              </a:rPr>
              <a:t>for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upper extremities, using </a:t>
            </a:r>
            <a:r>
              <a:rPr lang="en-US" sz="3200" dirty="0">
                <a:solidFill>
                  <a:srgbClr val="FFFF00"/>
                </a:solidFill>
                <a:latin typeface="Times New Roman"/>
                <a:cs typeface="Times New Roman"/>
              </a:rPr>
              <a:t>a rowing ergometer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, on </a:t>
            </a:r>
            <a:r>
              <a:rPr lang="en-US" sz="3200" dirty="0">
                <a:solidFill>
                  <a:srgbClr val="FFFF00"/>
                </a:solidFill>
                <a:latin typeface="Times New Roman"/>
                <a:cs typeface="Times New Roman"/>
              </a:rPr>
              <a:t>the pulmonary functions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in children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with DS </a:t>
            </a:r>
            <a:r>
              <a:rPr lang="en-US" sz="3200" dirty="0">
                <a:solidFill>
                  <a:srgbClr val="FFFF00"/>
                </a:solidFill>
                <a:latin typeface="Times New Roman"/>
                <a:cs typeface="Times New Roman"/>
              </a:rPr>
              <a:t>and to compare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its effectiveness </a:t>
            </a:r>
            <a:r>
              <a:rPr lang="en-US" sz="3200" dirty="0">
                <a:solidFill>
                  <a:srgbClr val="FFFF00"/>
                </a:solidFill>
                <a:latin typeface="Times New Roman"/>
                <a:cs typeface="Times New Roman"/>
              </a:rPr>
              <a:t>with that of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 chest </a:t>
            </a:r>
            <a:r>
              <a:rPr lang="en-US" sz="3200" dirty="0">
                <a:solidFill>
                  <a:srgbClr val="FFFF00"/>
                </a:solidFill>
                <a:latin typeface="Times New Roman"/>
                <a:cs typeface="Times New Roman"/>
              </a:rPr>
              <a:t>physical therapy program</a:t>
            </a:r>
            <a:r>
              <a:rPr lang="en-US" sz="3200" dirty="0"/>
              <a:t>.</a:t>
            </a:r>
            <a:endParaRPr lang="en-US" sz="3200" dirty="0">
              <a:solidFill>
                <a:srgbClr val="FFFFFF"/>
              </a:solidFill>
              <a:effectLst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019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90600"/>
            <a:ext cx="2590800" cy="4953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</a:t>
            </a:r>
            <a:r>
              <a:rPr lang="en-US" sz="1400" dirty="0">
                <a:solidFill>
                  <a:srgbClr val="008000"/>
                </a:solidFill>
              </a:rPr>
              <a:t> Down </a:t>
            </a:r>
            <a:r>
              <a:rPr lang="en-US" sz="1400" dirty="0" smtClean="0">
                <a:solidFill>
                  <a:srgbClr val="008000"/>
                </a:solidFill>
              </a:rPr>
              <a:t>Syndrome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62200" y="526732"/>
            <a:ext cx="65532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Thirty-five children with DS, 19 boys and 16 girls, participated in this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study, and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allocated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randomly to </a:t>
            </a: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2 </a:t>
            </a:r>
            <a:r>
              <a:rPr lang="en-US" sz="2800" dirty="0">
                <a:solidFill>
                  <a:srgbClr val="FFFF00"/>
                </a:solidFill>
                <a:latin typeface="Times New Roman"/>
                <a:cs typeface="Times New Roman"/>
              </a:rPr>
              <a:t>study </a:t>
            </a: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groups: </a:t>
            </a:r>
            <a:endParaRPr lang="en-US" sz="28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Study </a:t>
            </a:r>
            <a:r>
              <a:rPr lang="en-US" sz="2800" dirty="0">
                <a:solidFill>
                  <a:srgbClr val="FFFF00"/>
                </a:solidFill>
                <a:latin typeface="Times New Roman"/>
                <a:cs typeface="Times New Roman"/>
              </a:rPr>
              <a:t>group </a:t>
            </a: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 </a:t>
            </a: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(N=17)</a:t>
            </a: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>
                <a:solidFill>
                  <a:srgbClr val="FFFF00"/>
                </a:solidFill>
                <a:latin typeface="Times New Roman"/>
                <a:cs typeface="Times New Roman"/>
              </a:rPr>
              <a:t>received a chest </a:t>
            </a: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physical therapy </a:t>
            </a: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program.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Study </a:t>
            </a:r>
            <a:r>
              <a:rPr lang="en-US" sz="2800" dirty="0">
                <a:solidFill>
                  <a:srgbClr val="FFFF00"/>
                </a:solidFill>
                <a:latin typeface="Times New Roman"/>
                <a:cs typeface="Times New Roman"/>
              </a:rPr>
              <a:t>group </a:t>
            </a: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B (N=18) </a:t>
            </a:r>
            <a:r>
              <a:rPr lang="en-US" sz="2800" dirty="0">
                <a:solidFill>
                  <a:srgbClr val="FFFF00"/>
                </a:solidFill>
                <a:latin typeface="Times New Roman"/>
                <a:cs typeface="Times New Roman"/>
              </a:rPr>
              <a:t>received </a:t>
            </a: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rowing </a:t>
            </a:r>
            <a:r>
              <a:rPr lang="en-US" sz="2800" dirty="0">
                <a:solidFill>
                  <a:srgbClr val="FFFF00"/>
                </a:solidFill>
                <a:latin typeface="Times New Roman"/>
                <a:cs typeface="Times New Roman"/>
              </a:rPr>
              <a:t>ergometer </a:t>
            </a:r>
            <a:endParaRPr lang="en-US" sz="28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third group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C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consisted of 20 children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without DS ( healthy).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The post treatment </a:t>
            </a:r>
            <a:r>
              <a:rPr lang="en-US" sz="2800" dirty="0">
                <a:solidFill>
                  <a:srgbClr val="FFFF00"/>
                </a:solidFill>
                <a:latin typeface="Times New Roman"/>
                <a:cs typeface="Times New Roman"/>
              </a:rPr>
              <a:t>results in both study </a:t>
            </a: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groups were </a:t>
            </a:r>
            <a:r>
              <a:rPr lang="en-US" sz="2800" dirty="0">
                <a:solidFill>
                  <a:srgbClr val="FFFF00"/>
                </a:solidFill>
                <a:latin typeface="Times New Roman"/>
                <a:cs typeface="Times New Roman"/>
              </a:rPr>
              <a:t>matched with results from this healthy group</a:t>
            </a:r>
            <a:r>
              <a:rPr lang="en-US" sz="28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.</a:t>
            </a:r>
            <a:endParaRPr lang="en-US" sz="28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950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90600"/>
            <a:ext cx="2590800" cy="4876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</a:t>
            </a:r>
            <a:r>
              <a:rPr lang="en-US" sz="1400" dirty="0">
                <a:solidFill>
                  <a:srgbClr val="008000"/>
                </a:solidFill>
              </a:rPr>
              <a:t>Down </a:t>
            </a:r>
            <a:r>
              <a:rPr lang="en-US" sz="1400" dirty="0" smtClean="0">
                <a:solidFill>
                  <a:srgbClr val="008000"/>
                </a:solidFill>
              </a:rPr>
              <a:t>Syndrome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0" y="844689"/>
            <a:ext cx="6477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2800" dirty="0"/>
              <a:t>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The participated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children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were selected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according to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the following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criteria: </a:t>
            </a:r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Age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between 8 and 12 years, </a:t>
            </a:r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Able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to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walk independently,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No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associated congenital heart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abnormalities,</a:t>
            </a:r>
            <a:endParaRPr lang="en-US" sz="3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No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serious visual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and/or auditory problems, </a:t>
            </a:r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Not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obese,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and</a:t>
            </a:r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Not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participating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in any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sport activities.</a:t>
            </a:r>
            <a:endParaRPr lang="en-US" sz="3000" dirty="0">
              <a:solidFill>
                <a:srgbClr val="FFFF00"/>
              </a:solidFill>
              <a:effectLst/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326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90600"/>
            <a:ext cx="2590800" cy="5029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</a:t>
            </a:r>
            <a:r>
              <a:rPr lang="en-US" sz="1400" dirty="0">
                <a:solidFill>
                  <a:srgbClr val="008000"/>
                </a:solidFill>
              </a:rPr>
              <a:t>Down Syndrome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62200" y="1481078"/>
            <a:ext cx="6477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 pulmonary Function unit was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used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to measure the </a:t>
            </a:r>
            <a:r>
              <a:rPr lang="en-US" sz="3000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ventilatory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functions of the participating children pre and post application of treatment.</a:t>
            </a:r>
          </a:p>
          <a:p>
            <a:pPr algn="just"/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The measured parameters included : VC, FVC,  FEV1 and PEFR,</a:t>
            </a:r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326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90600"/>
            <a:ext cx="2590800" cy="5181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</a:t>
            </a:r>
            <a:r>
              <a:rPr lang="en-US" sz="1400" dirty="0">
                <a:solidFill>
                  <a:srgbClr val="008000"/>
                </a:solidFill>
              </a:rPr>
              <a:t>Down Syndrome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62200" y="304800"/>
            <a:ext cx="6477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rowing ergometer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was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used for providing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aerobic exercise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training for the children. </a:t>
            </a:r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This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rowing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ergometer has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8 levels of resistance ranging from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: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level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1, the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least resistance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,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to</a:t>
            </a: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level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8, the most resistance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.</a:t>
            </a:r>
          </a:p>
          <a:p>
            <a:pPr algn="just"/>
            <a:endParaRPr lang="en-US" sz="3000" dirty="0">
              <a:solidFill>
                <a:srgbClr val="FFFF00"/>
              </a:solidFill>
              <a:effectLst/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3657600"/>
            <a:ext cx="6248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661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90600"/>
            <a:ext cx="2590800" cy="5029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</a:t>
            </a:r>
            <a:r>
              <a:rPr lang="en-US" sz="1400" dirty="0">
                <a:solidFill>
                  <a:srgbClr val="008000"/>
                </a:solidFill>
              </a:rPr>
              <a:t>Down Syndrome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62200" y="1557278"/>
            <a:ext cx="6477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 A weight and height scale was used to measure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the children’s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weight (in kilogram) and height (in centimeter)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, as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these data are necessary for calculations performed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by </a:t>
            </a:r>
            <a:r>
              <a:rPr lang="en-US" sz="3000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Ergospirometry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system.</a:t>
            </a:r>
            <a:endParaRPr lang="en-US" sz="3000" dirty="0">
              <a:solidFill>
                <a:srgbClr val="FFFF00"/>
              </a:solidFill>
              <a:effectLst/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2661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90600"/>
            <a:ext cx="2590800" cy="4953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</a:t>
            </a:r>
            <a:r>
              <a:rPr lang="en-US" sz="1400" dirty="0">
                <a:solidFill>
                  <a:srgbClr val="008000"/>
                </a:solidFill>
              </a:rPr>
              <a:t> Down Syndrome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FFFFFF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19400" y="405824"/>
            <a:ext cx="5029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A) Evaluation Procedures</a:t>
            </a:r>
            <a:endParaRPr lang="en-US" sz="32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0" y="1406128"/>
            <a:ext cx="67056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VC to evaluate lung tissue </a:t>
            </a:r>
            <a:r>
              <a:rPr lang="en-US" sz="3200" dirty="0"/>
              <a:t>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dispensability; </a:t>
            </a:r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FVC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to evaluate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lung size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, and elastic properties of the lung; </a:t>
            </a:r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FEV1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,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evaluates the airway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resistance.</a:t>
            </a:r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PEFR, which is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an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effort dependent</a:t>
            </a:r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All the measurements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were done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pretreatment and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after 12 weeks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.</a:t>
            </a:r>
            <a:endParaRPr lang="en-US" sz="30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326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90600"/>
            <a:ext cx="2209800" cy="4876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</a:t>
            </a:r>
            <a:r>
              <a:rPr lang="en-US" sz="1400" dirty="0">
                <a:solidFill>
                  <a:srgbClr val="008000"/>
                </a:solidFill>
              </a:rPr>
              <a:t>Down Syndrome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FFFFFF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0" y="533400"/>
            <a:ext cx="5105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Times New Roman"/>
                <a:cs typeface="Times New Roman"/>
              </a:rPr>
              <a:t>B</a:t>
            </a:r>
            <a:r>
              <a:rPr lang="en-US" sz="32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) Treatment Procedures</a:t>
            </a:r>
            <a:endParaRPr lang="en-US" sz="32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1938278"/>
            <a:ext cx="6477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 The participants in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(Study Group A) received </a:t>
            </a:r>
            <a:r>
              <a:rPr lang="en-US" sz="3000" dirty="0">
                <a:solidFill>
                  <a:schemeClr val="bg1"/>
                </a:solidFill>
                <a:latin typeface="Times New Roman"/>
                <a:cs typeface="Times New Roman"/>
              </a:rPr>
              <a:t>a </a:t>
            </a:r>
            <a:r>
              <a:rPr lang="en-US" sz="3000" dirty="0" smtClean="0">
                <a:solidFill>
                  <a:schemeClr val="bg1"/>
                </a:solidFill>
                <a:latin typeface="Times New Roman"/>
                <a:cs typeface="Times New Roman"/>
              </a:rPr>
              <a:t>chest physical therapy program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including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:</a:t>
            </a:r>
          </a:p>
          <a:p>
            <a:pPr algn="just"/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1- Breathing exercise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,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and</a:t>
            </a:r>
          </a:p>
          <a:p>
            <a:pPr algn="just"/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2- Postural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drainage in addition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to</a:t>
            </a:r>
          </a:p>
          <a:p>
            <a:pPr algn="just"/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3- Incentive spirometer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training. </a:t>
            </a:r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2054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90600"/>
            <a:ext cx="2286000" cy="5029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</a:t>
            </a:r>
            <a:r>
              <a:rPr lang="en-US" sz="1400" dirty="0">
                <a:solidFill>
                  <a:srgbClr val="008000"/>
                </a:solidFill>
              </a:rPr>
              <a:t>Down Syndrome </a:t>
            </a:r>
            <a:r>
              <a:rPr lang="en-US" sz="1400" dirty="0" smtClean="0">
                <a:solidFill>
                  <a:srgbClr val="008000"/>
                </a:solidFill>
              </a:rPr>
              <a:t>  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FFFFFF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24824"/>
            <a:ext cx="5029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lang="en-US" sz="32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) Treatment Procedures</a:t>
            </a:r>
            <a:endParaRPr lang="en-US" sz="3200" b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838200"/>
            <a:ext cx="6324600" cy="52879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>
                <a:solidFill>
                  <a:srgbClr val="FFFF00"/>
                </a:solidFill>
                <a:latin typeface="Times New Roman"/>
                <a:cs typeface="Times New Roman"/>
              </a:rPr>
              <a:t>    The </a:t>
            </a:r>
            <a:r>
              <a:rPr lang="en-US" dirty="0">
                <a:solidFill>
                  <a:srgbClr val="FFFF00"/>
                </a:solidFill>
                <a:latin typeface="Times New Roman"/>
                <a:cs typeface="Times New Roman"/>
              </a:rPr>
              <a:t>participants </a:t>
            </a:r>
            <a:r>
              <a:rPr lang="en-US" dirty="0" smtClean="0">
                <a:solidFill>
                  <a:srgbClr val="FFFF00"/>
                </a:solidFill>
                <a:latin typeface="Times New Roman"/>
                <a:cs typeface="Times New Roman"/>
              </a:rPr>
              <a:t>in (Study Group B) </a:t>
            </a:r>
            <a:r>
              <a:rPr lang="en-US" dirty="0">
                <a:solidFill>
                  <a:srgbClr val="FFFF00"/>
                </a:solidFill>
                <a:latin typeface="Times New Roman"/>
                <a:cs typeface="Times New Roman"/>
              </a:rPr>
              <a:t>received an </a:t>
            </a:r>
            <a:r>
              <a:rPr lang="en-US" dirty="0">
                <a:solidFill>
                  <a:srgbClr val="FFFFFF"/>
                </a:solidFill>
                <a:latin typeface="Times New Roman"/>
                <a:cs typeface="Times New Roman"/>
              </a:rPr>
              <a:t>aerobic training regimen</a:t>
            </a:r>
            <a:r>
              <a:rPr lang="en-US" dirty="0">
                <a:solidFill>
                  <a:srgbClr val="FFFF00"/>
                </a:solidFill>
                <a:latin typeface="Times New Roman"/>
                <a:cs typeface="Times New Roman"/>
              </a:rPr>
              <a:t> using a rowing ergometer.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514600"/>
            <a:ext cx="6324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872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90600"/>
            <a:ext cx="2286000" cy="4953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</a:t>
            </a:r>
            <a:r>
              <a:rPr lang="en-US" sz="1400" dirty="0">
                <a:solidFill>
                  <a:srgbClr val="008000"/>
                </a:solidFill>
              </a:rPr>
              <a:t>Down Syndrome </a:t>
            </a:r>
            <a:r>
              <a:rPr lang="en-US" sz="1400" dirty="0" smtClean="0">
                <a:solidFill>
                  <a:srgbClr val="008000"/>
                </a:solidFill>
              </a:rPr>
              <a:t>  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FFFFFF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26725"/>
            <a:ext cx="6858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cs typeface="Times New Roman"/>
              </a:rPr>
              <a:t>Rowing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838200"/>
            <a:ext cx="6324600" cy="57912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1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. The regimen consists of 3 phases, each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phase lasted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4 weeks.</a:t>
            </a:r>
          </a:p>
          <a:p>
            <a:pPr marL="0" indent="0" algn="just">
              <a:buNone/>
            </a:pP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2. The duration of rowing exercises in each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session was 10 minutes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for the first 4 weeks (phase 1)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and increased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5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minutes in each successive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phase until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the duration in the last phase (phase 3)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reach 20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minutes.</a:t>
            </a:r>
          </a:p>
          <a:p>
            <a:pPr marL="0" indent="0" algn="just">
              <a:buNone/>
            </a:pP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3. A warm-up for 5 minutes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before starting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the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procedures and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a cool-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down for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5 minutes after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finishing the procedures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were included.</a:t>
            </a:r>
          </a:p>
        </p:txBody>
      </p:sp>
    </p:spTree>
    <p:extLst>
      <p:ext uri="{BB962C8B-B14F-4D97-AF65-F5344CB8AC3E}">
        <p14:creationId xmlns:p14="http://schemas.microsoft.com/office/powerpoint/2010/main" val="263605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90600"/>
            <a:ext cx="2286000" cy="5029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 </a:t>
            </a:r>
            <a:r>
              <a:rPr lang="en-US" sz="1400" dirty="0">
                <a:solidFill>
                  <a:srgbClr val="008000"/>
                </a:solidFill>
              </a:rPr>
              <a:t>Down Syndrome </a:t>
            </a:r>
            <a:r>
              <a:rPr lang="en-US" sz="1400" dirty="0" smtClean="0">
                <a:solidFill>
                  <a:srgbClr val="008000"/>
                </a:solidFill>
              </a:rPr>
              <a:t>  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FFFFFF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26725"/>
            <a:ext cx="6858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cs typeface="Times New Roman"/>
              </a:rPr>
              <a:t>Rowing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838200"/>
            <a:ext cx="6324600" cy="57912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4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. The warm-up and cool-down phases consisted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of stretching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exercises for upper and lower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extremities and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thoracic mobility exercises.</a:t>
            </a:r>
          </a:p>
          <a:p>
            <a:pPr marL="0" indent="0" algn="just">
              <a:buNone/>
            </a:pP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5. After the warm-up period, the participants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were instructed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to exercise using the rowing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ergometer equipment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6. The level of resistance in the first phase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ranged from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1 to 2, progressed to 2 to 3 in the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second phase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until reaching 3 to 4 in the final phase.</a:t>
            </a:r>
          </a:p>
          <a:p>
            <a:pPr marL="0" indent="0" algn="just">
              <a:buNone/>
            </a:pPr>
            <a:r>
              <a:rPr lang="en-US" sz="3000" dirty="0" smtClean="0">
                <a:latin typeface="Times New Roman"/>
                <a:cs typeface="Times New Roman"/>
              </a:rPr>
              <a:t> </a:t>
            </a:r>
            <a:endParaRPr lang="en-US" sz="30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844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90600"/>
            <a:ext cx="2286000" cy="4876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</a:t>
            </a:r>
            <a:r>
              <a:rPr lang="en-US" sz="1400" dirty="0">
                <a:solidFill>
                  <a:srgbClr val="008000"/>
                </a:solidFill>
              </a:rPr>
              <a:t>Down Syndrome </a:t>
            </a:r>
            <a:endParaRPr lang="en-US" sz="1400" dirty="0" smtClean="0">
              <a:solidFill>
                <a:srgbClr val="008000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438400" y="304800"/>
            <a:ext cx="6324600" cy="4525963"/>
          </a:xfrm>
        </p:spPr>
        <p:txBody>
          <a:bodyPr/>
          <a:lstStyle/>
          <a:p>
            <a:pPr algn="just"/>
            <a:r>
              <a:rPr lang="en-US" dirty="0"/>
              <a:t>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The results of this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study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showed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no significant difference in the mean values of age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, weight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, and height of the participating children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included in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groups A and B. </a:t>
            </a:r>
            <a:endParaRPr lang="en-US" sz="30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7879529"/>
              </p:ext>
            </p:extLst>
          </p:nvPr>
        </p:nvGraphicFramePr>
        <p:xfrm>
          <a:off x="2667000" y="2895600"/>
          <a:ext cx="6781800" cy="4267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Document" r:id="rId4" imgW="5422900" imgH="1879600" progId="Word.Document.12">
                  <p:embed/>
                </p:oleObj>
              </mc:Choice>
              <mc:Fallback>
                <p:oleObj name="Document" r:id="rId4" imgW="5422900" imgH="1879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67000" y="2895600"/>
                        <a:ext cx="6781800" cy="42671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860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90600"/>
            <a:ext cx="2590800" cy="5105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</a:t>
            </a:r>
            <a:r>
              <a:rPr lang="en-US" sz="1400" dirty="0">
                <a:solidFill>
                  <a:srgbClr val="008000"/>
                </a:solidFill>
              </a:rPr>
              <a:t>Down Syndrome </a:t>
            </a:r>
            <a:endParaRPr lang="en-US" sz="1400" dirty="0" smtClean="0">
              <a:solidFill>
                <a:srgbClr val="008000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905000"/>
            <a:ext cx="6629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58762"/>
            <a:ext cx="6477000" cy="1417638"/>
          </a:xfrm>
        </p:spPr>
        <p:txBody>
          <a:bodyPr/>
          <a:lstStyle/>
          <a:p>
            <a:pPr algn="just"/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   The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results of this study showed no significant difference in the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pretreatment mean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values of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VC, FVC, FEV1 and PEFR for both  group A and B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30255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14400"/>
            <a:ext cx="2590800" cy="4953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</a:t>
            </a:r>
            <a:r>
              <a:rPr lang="en-US" sz="1400" dirty="0">
                <a:solidFill>
                  <a:srgbClr val="008000"/>
                </a:solidFill>
              </a:rPr>
              <a:t>Down Syndrome </a:t>
            </a:r>
            <a:endParaRPr lang="en-US" sz="1400" dirty="0" smtClean="0">
              <a:solidFill>
                <a:srgbClr val="008000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828800"/>
            <a:ext cx="6477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438400" y="258762"/>
            <a:ext cx="6477000" cy="1417638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just"/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   The results of this study showed a significant improvement in the all post measured parameters of group A.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30255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14400"/>
            <a:ext cx="2286000" cy="5181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</a:t>
            </a:r>
            <a:r>
              <a:rPr lang="en-US" sz="1400" dirty="0">
                <a:solidFill>
                  <a:srgbClr val="008000"/>
                </a:solidFill>
              </a:rPr>
              <a:t>Down Syndrome </a:t>
            </a:r>
            <a:endParaRPr lang="en-US" sz="1400" dirty="0" smtClean="0">
              <a:solidFill>
                <a:srgbClr val="008000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676400"/>
            <a:ext cx="6629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438400" y="106362"/>
            <a:ext cx="6477000" cy="1417638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just"/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   Also, the results of this study showed a significant improvement in the all post measured parameters of group B.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30255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14400"/>
            <a:ext cx="2286000" cy="5181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</a:t>
            </a:r>
            <a:r>
              <a:rPr lang="en-US" sz="1400" dirty="0">
                <a:solidFill>
                  <a:srgbClr val="008000"/>
                </a:solidFill>
              </a:rPr>
              <a:t>Down Syndrome </a:t>
            </a:r>
            <a:endParaRPr lang="en-US" sz="1400" dirty="0" smtClean="0">
              <a:solidFill>
                <a:srgbClr val="008000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209800"/>
            <a:ext cx="6324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438400" y="258762"/>
            <a:ext cx="6477000" cy="1417638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just"/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   The results of this study showed no  significant difference between  the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post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treatment mean values of all parameters of both group A and B.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71357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14400"/>
            <a:ext cx="2590800" cy="4953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</a:t>
            </a:r>
            <a:r>
              <a:rPr lang="en-US" sz="1400" dirty="0">
                <a:solidFill>
                  <a:srgbClr val="008000"/>
                </a:solidFill>
              </a:rPr>
              <a:t>Down Syndrome </a:t>
            </a:r>
            <a:endParaRPr lang="en-US" sz="1400" dirty="0" smtClean="0">
              <a:solidFill>
                <a:srgbClr val="008000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4600" y="1636455"/>
            <a:ext cx="6324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/>
              <a:t> </a:t>
            </a:r>
            <a:r>
              <a:rPr lang="en-US" sz="3200" dirty="0">
                <a:solidFill>
                  <a:srgbClr val="FFFF00"/>
                </a:solidFill>
                <a:latin typeface="Times New Roman"/>
                <a:cs typeface="Times New Roman"/>
              </a:rPr>
              <a:t>Aerobic training with a rowing ergometer could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be helpful </a:t>
            </a:r>
            <a:r>
              <a:rPr lang="en-US" sz="3200" dirty="0">
                <a:solidFill>
                  <a:srgbClr val="FFFF00"/>
                </a:solidFill>
                <a:latin typeface="Times New Roman"/>
                <a:cs typeface="Times New Roman"/>
              </a:rPr>
              <a:t>in improving pulmonary functions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in children with DS </a:t>
            </a:r>
            <a:r>
              <a:rPr lang="en-US" sz="3200" dirty="0">
                <a:solidFill>
                  <a:srgbClr val="FFFF00"/>
                </a:solidFill>
                <a:latin typeface="Times New Roman"/>
                <a:cs typeface="Times New Roman"/>
              </a:rPr>
              <a:t>and should be considered during their rehabilitation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.</a:t>
            </a:r>
            <a:endParaRPr lang="en-US" sz="32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4734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2209800" y="76200"/>
            <a:ext cx="0" cy="6781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914400"/>
            <a:ext cx="2590800" cy="4953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Introduction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   </a:t>
            </a:r>
            <a:r>
              <a:rPr lang="en-US" sz="1400" dirty="0">
                <a:solidFill>
                  <a:srgbClr val="008000"/>
                </a:solidFill>
              </a:rPr>
              <a:t>Down Syndrome </a:t>
            </a:r>
            <a:endParaRPr lang="en-US" sz="1400" dirty="0" smtClean="0">
              <a:solidFill>
                <a:srgbClr val="008000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Etiology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8000"/>
                </a:solidFill>
              </a:rPr>
              <a:t> </a:t>
            </a:r>
            <a:r>
              <a:rPr lang="en-US" sz="1400" dirty="0" smtClean="0">
                <a:solidFill>
                  <a:srgbClr val="008000"/>
                </a:solidFill>
              </a:rPr>
              <a:t>   Need for the Study</a:t>
            </a:r>
          </a:p>
          <a:p>
            <a:pPr marL="285750" lvl="1" indent="-6191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Purposes of the Study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Methodology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Patient Randomization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Inclusion Criteria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instrumentations</a:t>
            </a:r>
          </a:p>
          <a:p>
            <a:pPr lvl="1" indent="-233363"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Procedures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Results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Conclusion</a:t>
            </a:r>
          </a:p>
          <a:p>
            <a:pPr>
              <a:spcAft>
                <a:spcPts val="1200"/>
              </a:spcAft>
            </a:pPr>
            <a:r>
              <a:rPr lang="en-US" sz="1400" dirty="0" smtClean="0">
                <a:solidFill>
                  <a:schemeClr val="bg1"/>
                </a:solidFill>
              </a:rPr>
              <a:t>RECOMMENDATIONS</a:t>
            </a:r>
          </a:p>
          <a:p>
            <a:pPr lvl="1">
              <a:lnSpc>
                <a:spcPct val="140000"/>
              </a:lnSpc>
            </a:pP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2200" y="929819"/>
            <a:ext cx="6477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   Further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study should be focused on the effectiveness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of aerobic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exercise programs using the upper extremities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on pulmonary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functions for children of different ages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and with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different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pathologies, and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to detect the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ideal duration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and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intensity of the program that could be the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most useful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for improving pulmonary functions for children </a:t>
            </a:r>
            <a:r>
              <a:rPr lang="en-US" sz="30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and adults </a:t>
            </a:r>
            <a:r>
              <a:rPr lang="en-US" sz="3000" dirty="0">
                <a:solidFill>
                  <a:srgbClr val="FFFF00"/>
                </a:solidFill>
                <a:latin typeface="Times New Roman"/>
                <a:cs typeface="Times New Roman"/>
              </a:rPr>
              <a:t>with DS.</a:t>
            </a:r>
          </a:p>
        </p:txBody>
      </p:sp>
    </p:spTree>
    <p:extLst>
      <p:ext uri="{BB962C8B-B14F-4D97-AF65-F5344CB8AC3E}">
        <p14:creationId xmlns:p14="http://schemas.microsoft.com/office/powerpoint/2010/main" val="82719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nset with Sihouette Rock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46176" y="0"/>
            <a:ext cx="9190176" cy="6858000"/>
          </a:xfrm>
          <a:prstGeom prst="rect">
            <a:avLst/>
          </a:prstGeom>
          <a:ln w="190500" cmpd="sng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266700" dist="241300" dir="24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>
            <a:bevelT h="209550" prst="relaxedInset"/>
          </a:sp3d>
        </p:spPr>
      </p:pic>
      <p:sp>
        <p:nvSpPr>
          <p:cNvPr id="4" name="TextBox 3"/>
          <p:cNvSpPr txBox="1"/>
          <p:nvPr/>
        </p:nvSpPr>
        <p:spPr>
          <a:xfrm>
            <a:off x="4250727" y="3433837"/>
            <a:ext cx="4007085" cy="18651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7400000"/>
              </a:lightRig>
            </a:scene3d>
            <a:sp3d prstMaterial="dkEdge">
              <a:bevelT w="63500" h="38100" prst="relaxedInset"/>
              <a:extrusionClr>
                <a:schemeClr val="accent6">
                  <a:lumMod val="60000"/>
                  <a:lumOff val="40000"/>
                </a:schemeClr>
              </a:extrusionClr>
            </a:sp3d>
          </a:bodyPr>
          <a:lstStyle/>
          <a:p>
            <a:pPr algn="ctr">
              <a:lnSpc>
                <a:spcPct val="60000"/>
              </a:lnSpc>
            </a:pPr>
            <a:r>
              <a:rPr lang="en-US" sz="8800" b="1" dirty="0" smtClean="0">
                <a:solidFill>
                  <a:schemeClr val="bg1"/>
                </a:solidFill>
                <a:effectLst/>
                <a:latin typeface="Garamond" pitchFamily="18" charset="0"/>
              </a:rPr>
              <a:t>Thank </a:t>
            </a:r>
          </a:p>
          <a:p>
            <a:pPr algn="ctr">
              <a:lnSpc>
                <a:spcPct val="60000"/>
              </a:lnSpc>
            </a:pPr>
            <a:r>
              <a:rPr lang="en-US" sz="8800" b="1" dirty="0" smtClean="0">
                <a:solidFill>
                  <a:schemeClr val="bg1"/>
                </a:solidFill>
                <a:latin typeface="Garamond" pitchFamily="18" charset="0"/>
              </a:rPr>
              <a:t>You</a:t>
            </a:r>
            <a:endParaRPr lang="en-US" sz="8800" b="1" dirty="0">
              <a:solidFill>
                <a:schemeClr val="bg1"/>
              </a:solidFill>
              <a:effectLst/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52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9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FALL5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FALL5</Template>
  <TotalTime>2078</TotalTime>
  <Words>1660</Words>
  <Application>Microsoft Macintosh PowerPoint</Application>
  <PresentationFormat>On-screen Show (4:3)</PresentationFormat>
  <Paragraphs>396</Paragraphs>
  <Slides>25</Slides>
  <Notes>25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FALL5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The results of this study showed no significant difference in the pretreatment mean values of  VC, FVC, FEV1 and PEFR for both  group A and 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Omar Helal</cp:lastModifiedBy>
  <cp:revision>207</cp:revision>
  <dcterms:created xsi:type="dcterms:W3CDTF">2006-08-16T00:00:00Z</dcterms:created>
  <dcterms:modified xsi:type="dcterms:W3CDTF">2015-05-18T12:42:44Z</dcterms:modified>
</cp:coreProperties>
</file>