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avi" ContentType="video/avi"/>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64"/>
  </p:notesMasterIdLst>
  <p:sldIdLst>
    <p:sldId id="256" r:id="rId2"/>
    <p:sldId id="335" r:id="rId3"/>
    <p:sldId id="353" r:id="rId4"/>
    <p:sldId id="349" r:id="rId5"/>
    <p:sldId id="348" r:id="rId6"/>
    <p:sldId id="264" r:id="rId7"/>
    <p:sldId id="337" r:id="rId8"/>
    <p:sldId id="292" r:id="rId9"/>
    <p:sldId id="380" r:id="rId10"/>
    <p:sldId id="351" r:id="rId11"/>
    <p:sldId id="352" r:id="rId12"/>
    <p:sldId id="338" r:id="rId13"/>
    <p:sldId id="340" r:id="rId14"/>
    <p:sldId id="365" r:id="rId15"/>
    <p:sldId id="350" r:id="rId16"/>
    <p:sldId id="381" r:id="rId17"/>
    <p:sldId id="345" r:id="rId18"/>
    <p:sldId id="382" r:id="rId19"/>
    <p:sldId id="341" r:id="rId20"/>
    <p:sldId id="383" r:id="rId21"/>
    <p:sldId id="343" r:id="rId22"/>
    <p:sldId id="331" r:id="rId23"/>
    <p:sldId id="385" r:id="rId24"/>
    <p:sldId id="329" r:id="rId25"/>
    <p:sldId id="327" r:id="rId26"/>
    <p:sldId id="344" r:id="rId27"/>
    <p:sldId id="300" r:id="rId28"/>
    <p:sldId id="302" r:id="rId29"/>
    <p:sldId id="355" r:id="rId30"/>
    <p:sldId id="366" r:id="rId31"/>
    <p:sldId id="367" r:id="rId32"/>
    <p:sldId id="357" r:id="rId33"/>
    <p:sldId id="368" r:id="rId34"/>
    <p:sldId id="360" r:id="rId35"/>
    <p:sldId id="328" r:id="rId36"/>
    <p:sldId id="347" r:id="rId37"/>
    <p:sldId id="361" r:id="rId38"/>
    <p:sldId id="359" r:id="rId39"/>
    <p:sldId id="376" r:id="rId40"/>
    <p:sldId id="362" r:id="rId41"/>
    <p:sldId id="386" r:id="rId42"/>
    <p:sldId id="373" r:id="rId43"/>
    <p:sldId id="303" r:id="rId44"/>
    <p:sldId id="304" r:id="rId45"/>
    <p:sldId id="318" r:id="rId46"/>
    <p:sldId id="317" r:id="rId47"/>
    <p:sldId id="311" r:id="rId48"/>
    <p:sldId id="314" r:id="rId49"/>
    <p:sldId id="307" r:id="rId50"/>
    <p:sldId id="305" r:id="rId51"/>
    <p:sldId id="257" r:id="rId52"/>
    <p:sldId id="258" r:id="rId53"/>
    <p:sldId id="375" r:id="rId54"/>
    <p:sldId id="363" r:id="rId55"/>
    <p:sldId id="370" r:id="rId56"/>
    <p:sldId id="369" r:id="rId57"/>
    <p:sldId id="378" r:id="rId58"/>
    <p:sldId id="372" r:id="rId59"/>
    <p:sldId id="379" r:id="rId60"/>
    <p:sldId id="371" r:id="rId61"/>
    <p:sldId id="387" r:id="rId62"/>
    <p:sldId id="334" r:id="rId6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757" autoAdjust="0"/>
  </p:normalViewPr>
  <p:slideViewPr>
    <p:cSldViewPr showGuides="1">
      <p:cViewPr>
        <p:scale>
          <a:sx n="78" d="100"/>
          <a:sy n="78" d="100"/>
        </p:scale>
        <p:origin x="-588" y="-72"/>
      </p:cViewPr>
      <p:guideLst>
        <p:guide orient="horz" pos="2160"/>
        <p:guide pos="2880"/>
      </p:guideLst>
    </p:cSldViewPr>
  </p:slideViewPr>
  <p:notesTextViewPr>
    <p:cViewPr>
      <p:scale>
        <a:sx n="1" d="1"/>
        <a:sy n="1" d="1"/>
      </p:scale>
      <p:origin x="0" y="0"/>
    </p:cViewPr>
  </p:notesTextViewPr>
  <p:sorterViewPr>
    <p:cViewPr>
      <p:scale>
        <a:sx n="100" d="100"/>
        <a:sy n="100" d="100"/>
      </p:scale>
      <p:origin x="0" y="111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B89B1E-9EED-4F30-B51B-AC7705A7F42D}" type="datetimeFigureOut">
              <a:rPr lang="en-US" smtClean="0"/>
              <a:t>01-Sep-15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53D2B5-3140-400F-B114-83A5048E7C65}" type="slidenum">
              <a:rPr lang="en-US" smtClean="0"/>
              <a:t>‹#›</a:t>
            </a:fld>
            <a:endParaRPr lang="en-US"/>
          </a:p>
        </p:txBody>
      </p:sp>
    </p:spTree>
    <p:extLst>
      <p:ext uri="{BB962C8B-B14F-4D97-AF65-F5344CB8AC3E}">
        <p14:creationId xmlns:p14="http://schemas.microsoft.com/office/powerpoint/2010/main" val="823853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Calculation of the schematic eye began with the use of thick lens theory to develop an equivalent thin lens for the cornea and for the crystalline lens. </a:t>
            </a:r>
            <a:endParaRPr lang="en-US" dirty="0"/>
          </a:p>
        </p:txBody>
      </p:sp>
      <p:sp>
        <p:nvSpPr>
          <p:cNvPr id="4" name="Slide Number Placeholder 3"/>
          <p:cNvSpPr>
            <a:spLocks noGrp="1"/>
          </p:cNvSpPr>
          <p:nvPr>
            <p:ph type="sldNum" sz="quarter" idx="10"/>
          </p:nvPr>
        </p:nvSpPr>
        <p:spPr/>
        <p:txBody>
          <a:bodyPr/>
          <a:lstStyle/>
          <a:p>
            <a:fld id="{8953D2B5-3140-400F-B114-83A5048E7C65}" type="slidenum">
              <a:rPr lang="en-US" smtClean="0"/>
              <a:t>38</a:t>
            </a:fld>
            <a:endParaRPr lang="en-US"/>
          </a:p>
        </p:txBody>
      </p:sp>
    </p:spTree>
    <p:extLst>
      <p:ext uri="{BB962C8B-B14F-4D97-AF65-F5344CB8AC3E}">
        <p14:creationId xmlns:p14="http://schemas.microsoft.com/office/powerpoint/2010/main" val="3388135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make simple optical calculations a </a:t>
            </a:r>
            <a:r>
              <a:rPr lang="en-US" i="1" dirty="0" smtClean="0"/>
              <a:t>Reduced eye</a:t>
            </a:r>
            <a:r>
              <a:rPr lang="en-US" dirty="0" smtClean="0"/>
              <a:t>, based on </a:t>
            </a:r>
            <a:r>
              <a:rPr lang="en-US" i="1" dirty="0" smtClean="0"/>
              <a:t>Gullstrand’s</a:t>
            </a:r>
            <a:r>
              <a:rPr lang="en-US" dirty="0" smtClean="0"/>
              <a:t> model, was developed that approximately matches the ocular dimensions but simplifies the calculations by combining all the refractive indices into one, and all the refracting surfaces into one power and location</a:t>
            </a:r>
          </a:p>
        </p:txBody>
      </p:sp>
      <p:sp>
        <p:nvSpPr>
          <p:cNvPr id="4" name="Slide Number Placeholder 3"/>
          <p:cNvSpPr>
            <a:spLocks noGrp="1"/>
          </p:cNvSpPr>
          <p:nvPr>
            <p:ph type="sldNum" sz="quarter" idx="10"/>
          </p:nvPr>
        </p:nvSpPr>
        <p:spPr/>
        <p:txBody>
          <a:bodyPr/>
          <a:lstStyle/>
          <a:p>
            <a:fld id="{8953D2B5-3140-400F-B114-83A5048E7C65}" type="slidenum">
              <a:rPr lang="en-US" smtClean="0"/>
              <a:t>39</a:t>
            </a:fld>
            <a:endParaRPr lang="en-US"/>
          </a:p>
        </p:txBody>
      </p:sp>
    </p:spTree>
    <p:extLst>
      <p:ext uri="{BB962C8B-B14F-4D97-AF65-F5344CB8AC3E}">
        <p14:creationId xmlns:p14="http://schemas.microsoft.com/office/powerpoint/2010/main" val="910234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3D2B5-3140-400F-B114-83A5048E7C65}" type="slidenum">
              <a:rPr lang="en-US" smtClean="0"/>
              <a:t>45</a:t>
            </a:fld>
            <a:endParaRPr lang="en-US"/>
          </a:p>
        </p:txBody>
      </p:sp>
    </p:spTree>
    <p:extLst>
      <p:ext uri="{BB962C8B-B14F-4D97-AF65-F5344CB8AC3E}">
        <p14:creationId xmlns:p14="http://schemas.microsoft.com/office/powerpoint/2010/main" val="2515959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3D2B5-3140-400F-B114-83A5048E7C65}" type="slidenum">
              <a:rPr lang="en-US" smtClean="0"/>
              <a:t>46</a:t>
            </a:fld>
            <a:endParaRPr lang="en-US"/>
          </a:p>
        </p:txBody>
      </p:sp>
    </p:spTree>
    <p:extLst>
      <p:ext uri="{BB962C8B-B14F-4D97-AF65-F5344CB8AC3E}">
        <p14:creationId xmlns:p14="http://schemas.microsoft.com/office/powerpoint/2010/main" val="2515959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3D2B5-3140-400F-B114-83A5048E7C65}" type="slidenum">
              <a:rPr lang="en-US" smtClean="0"/>
              <a:t>47</a:t>
            </a:fld>
            <a:endParaRPr lang="en-US"/>
          </a:p>
        </p:txBody>
      </p:sp>
    </p:spTree>
    <p:extLst>
      <p:ext uri="{BB962C8B-B14F-4D97-AF65-F5344CB8AC3E}">
        <p14:creationId xmlns:p14="http://schemas.microsoft.com/office/powerpoint/2010/main" val="2515959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3D2B5-3140-400F-B114-83A5048E7C65}" type="slidenum">
              <a:rPr lang="en-US" smtClean="0"/>
              <a:t>48</a:t>
            </a:fld>
            <a:endParaRPr lang="en-US"/>
          </a:p>
        </p:txBody>
      </p:sp>
    </p:spTree>
    <p:extLst>
      <p:ext uri="{BB962C8B-B14F-4D97-AF65-F5344CB8AC3E}">
        <p14:creationId xmlns:p14="http://schemas.microsoft.com/office/powerpoint/2010/main" val="2515959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52760"/>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userDrawn="1"/>
        </p:nvSpPr>
        <p:spPr>
          <a:xfrm>
            <a:off x="4649096" y="52760"/>
            <a:ext cx="3505200" cy="2312889"/>
          </a:xfrm>
          <a:prstGeom prst="rect">
            <a:avLst/>
          </a:prstGeom>
          <a:solidFill>
            <a:schemeClr val="accent1">
              <a:lumMod val="75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82747"/>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95351"/>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91099"/>
            <a:ext cx="2133600" cy="750981"/>
          </a:xfrm>
        </p:spPr>
        <p:txBody>
          <a:bodyPr anchor="b"/>
          <a:lstStyle>
            <a:lvl1pPr algn="l">
              <a:defRPr sz="2400"/>
            </a:lvl1pPr>
          </a:lstStyle>
          <a:p>
            <a:fld id="{508EB260-72F8-48AD-9BFC-4854AD5A5FE6}" type="datetimeFigureOut">
              <a:rPr lang="en-US" smtClean="0"/>
              <a:t>01-Sep-15</a:t>
            </a:fld>
            <a:endParaRPr lang="en-US"/>
          </a:p>
        </p:txBody>
      </p:sp>
      <p:sp>
        <p:nvSpPr>
          <p:cNvPr id="50" name="Rectangle 49"/>
          <p:cNvSpPr/>
          <p:nvPr/>
        </p:nvSpPr>
        <p:spPr>
          <a:xfrm>
            <a:off x="4650889" y="6162555"/>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94237"/>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94237"/>
            <a:ext cx="643666" cy="365125"/>
          </a:xfrm>
        </p:spPr>
        <p:txBody>
          <a:bodyPr/>
          <a:lstStyle>
            <a:lvl1pPr>
              <a:defRPr>
                <a:solidFill>
                  <a:schemeClr val="accent1"/>
                </a:solidFill>
              </a:defRPr>
            </a:lvl1pPr>
          </a:lstStyle>
          <a:p>
            <a:fld id="{E32C2F12-BAB7-476C-A90D-03EABB5C160E}" type="slidenum">
              <a:rPr lang="en-US" smtClean="0"/>
              <a:t>‹#›</a:t>
            </a:fld>
            <a:endParaRPr lang="en-US"/>
          </a:p>
        </p:txBody>
      </p:sp>
      <p:sp>
        <p:nvSpPr>
          <p:cNvPr id="89" name="Rectangle 88"/>
          <p:cNvSpPr/>
          <p:nvPr/>
        </p:nvSpPr>
        <p:spPr>
          <a:xfrm>
            <a:off x="4650889" y="6162555"/>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8EB260-72F8-48AD-9BFC-4854AD5A5FE6}" type="datetimeFigureOut">
              <a:rPr lang="en-US" smtClean="0"/>
              <a:t>01-Sep-15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2C2F12-BAB7-476C-A90D-03EABB5C160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8EB260-72F8-48AD-9BFC-4854AD5A5FE6}" type="datetimeFigureOut">
              <a:rPr lang="en-US" smtClean="0"/>
              <a:t>01-Sep-15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2C2F12-BAB7-476C-A90D-03EABB5C160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08EB260-72F8-48AD-9BFC-4854AD5A5FE6}" type="datetimeFigureOut">
              <a:rPr lang="en-US" smtClean="0"/>
              <a:t>01-Sep-15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2C2F12-BAB7-476C-A90D-03EABB5C160E}"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8EB260-72F8-48AD-9BFC-4854AD5A5FE6}" type="datetimeFigureOut">
              <a:rPr lang="en-US" smtClean="0"/>
              <a:t>01-Sep-15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2C2F12-BAB7-476C-A90D-03EABB5C160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8EB260-72F8-48AD-9BFC-4854AD5A5FE6}" type="datetimeFigureOut">
              <a:rPr lang="en-US" smtClean="0"/>
              <a:t>01-Sep-15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2C2F12-BAB7-476C-A90D-03EABB5C160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EB260-72F8-48AD-9BFC-4854AD5A5FE6}" type="datetimeFigureOut">
              <a:rPr lang="en-US" smtClean="0"/>
              <a:t>01-Sep-15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2C2F12-BAB7-476C-A90D-03EABB5C160E}"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08EB260-72F8-48AD-9BFC-4854AD5A5FE6}" type="datetimeFigureOut">
              <a:rPr lang="en-US" smtClean="0"/>
              <a:t>01-Sep-15</a:t>
            </a:fld>
            <a:endParaRPr lang="en-US"/>
          </a:p>
        </p:txBody>
      </p:sp>
      <p:sp>
        <p:nvSpPr>
          <p:cNvPr id="7" name="Slide Number Placeholder 6"/>
          <p:cNvSpPr>
            <a:spLocks noGrp="1"/>
          </p:cNvSpPr>
          <p:nvPr>
            <p:ph type="sldNum" sz="quarter" idx="12"/>
          </p:nvPr>
        </p:nvSpPr>
        <p:spPr/>
        <p:txBody>
          <a:bodyPr/>
          <a:lstStyle/>
          <a:p>
            <a:fld id="{E32C2F12-BAB7-476C-A90D-03EABB5C160E}"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8EB260-72F8-48AD-9BFC-4854AD5A5FE6}" type="datetimeFigureOut">
              <a:rPr lang="en-US" smtClean="0"/>
              <a:t>01-Sep-15</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E32C2F12-BAB7-476C-A90D-03EABB5C160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EB260-72F8-48AD-9BFC-4854AD5A5FE6}" type="datetimeFigureOut">
              <a:rPr lang="en-US" smtClean="0"/>
              <a:t>01-Sep-15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2C2F12-BAB7-476C-A90D-03EABB5C160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EB260-72F8-48AD-9BFC-4854AD5A5FE6}" type="datetimeFigureOut">
              <a:rPr lang="en-US" smtClean="0"/>
              <a:t>01-Sep-15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2C2F12-BAB7-476C-A90D-03EABB5C160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62756"/>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62757"/>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308759"/>
            <a:ext cx="2133600" cy="365125"/>
          </a:xfrm>
          <a:prstGeom prst="rect">
            <a:avLst/>
          </a:prstGeom>
        </p:spPr>
        <p:txBody>
          <a:bodyPr vert="horz" lIns="91440" tIns="45720" rIns="91440" bIns="45720" rtlCol="0" anchor="ctr"/>
          <a:lstStyle>
            <a:lvl1pPr algn="r">
              <a:defRPr sz="1200">
                <a:solidFill>
                  <a:srgbClr val="FEFEFE"/>
                </a:solidFill>
              </a:defRPr>
            </a:lvl1pPr>
          </a:lstStyle>
          <a:p>
            <a:fld id="{508EB260-72F8-48AD-9BFC-4854AD5A5FE6}" type="datetimeFigureOut">
              <a:rPr lang="en-US" smtClean="0"/>
              <a:t>01-Sep-15</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308758"/>
            <a:ext cx="1332156" cy="365125"/>
          </a:xfrm>
          <a:prstGeom prst="rect">
            <a:avLst/>
          </a:prstGeom>
        </p:spPr>
        <p:txBody>
          <a:bodyPr vert="horz" lIns="91440" tIns="45720" rIns="91440" bIns="45720" rtlCol="0" anchor="ctr"/>
          <a:lstStyle>
            <a:lvl1pPr algn="l">
              <a:defRPr sz="1200">
                <a:solidFill>
                  <a:srgbClr val="FEFEFE"/>
                </a:solidFill>
              </a:defRPr>
            </a:lvl1pPr>
          </a:lstStyle>
          <a:p>
            <a:fld id="{E32C2F12-BAB7-476C-A90D-03EABB5C160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4.png"/><Relationship Id="rId10" Type="http://schemas.openxmlformats.org/officeDocument/2006/relationships/image" Target="../media/image7.png"/><Relationship Id="rId4" Type="http://schemas.microsoft.com/office/2007/relationships/hdphoto" Target="../media/hdphoto1.wdp"/><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5.wdp"/></Relationships>
</file>

<file path=ppt/slides/_rels/slide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microsoft.com/office/2007/relationships/hdphoto" Target="../media/hdphoto7.wdp"/></Relationships>
</file>

<file path=ppt/slides/_rels/slide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8.wdp"/><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8.wdp"/><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8.wdp"/><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1.png"/><Relationship Id="rId7"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2.png"/><Relationship Id="rId10" Type="http://schemas.openxmlformats.org/officeDocument/2006/relationships/image" Target="../media/image30.tmp"/><Relationship Id="rId4" Type="http://schemas.microsoft.com/office/2007/relationships/hdphoto" Target="../media/hdphoto8.wdp"/><Relationship Id="rId9"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1.gif"/></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gif"/></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gif"/><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0.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12.wdp"/><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0.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5.wdp"/></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5.wdp"/></Relationships>
</file>

<file path=ppt/slides/_rels/slide40.xml.rels><?xml version="1.0" encoding="UTF-8" standalone="yes"?>
<Relationships xmlns="http://schemas.openxmlformats.org/package/2006/relationships"><Relationship Id="rId3" Type="http://schemas.microsoft.com/office/2007/relationships/hdphoto" Target="../media/hdphoto5.wdp"/><Relationship Id="rId7"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2.xml"/><Relationship Id="rId6" Type="http://schemas.microsoft.com/office/2007/relationships/hdphoto" Target="../media/hdphoto13.wdp"/><Relationship Id="rId5" Type="http://schemas.openxmlformats.org/officeDocument/2006/relationships/image" Target="../media/image53.png"/><Relationship Id="rId4" Type="http://schemas.openxmlformats.org/officeDocument/2006/relationships/image" Target="../media/image41.gif"/></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tmp"/><Relationship Id="rId2" Type="http://schemas.openxmlformats.org/officeDocument/2006/relationships/hyperlink" Target="00-Schematic%20eye-present.xlsx" TargetMode="External"/><Relationship Id="rId1" Type="http://schemas.openxmlformats.org/officeDocument/2006/relationships/slideLayout" Target="../slideLayouts/slideLayout2.xml"/><Relationship Id="rId5" Type="http://schemas.microsoft.com/office/2007/relationships/hdphoto" Target="../media/hdphoto14.wdp"/><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59.png"/><Relationship Id="rId4" Type="http://schemas.microsoft.com/office/2007/relationships/hdphoto" Target="../media/hdphoto15.wdp"/></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7.wdp"/></Relationships>
</file>

<file path=ppt/slides/_rels/slide47.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59.png"/><Relationship Id="rId4" Type="http://schemas.microsoft.com/office/2007/relationships/hdphoto" Target="../media/hdphoto18.wdp"/></Relationships>
</file>

<file path=ppt/slides/_rels/slide49.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6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71.png"/><Relationship Id="rId3" Type="http://schemas.microsoft.com/office/2007/relationships/hdphoto" Target="../media/hdphoto19.wdp"/><Relationship Id="rId7" Type="http://schemas.openxmlformats.org/officeDocument/2006/relationships/image" Target="../media/image70.png"/><Relationship Id="rId2" Type="http://schemas.openxmlformats.org/officeDocument/2006/relationships/image" Target="../media/image67.png"/><Relationship Id="rId1" Type="http://schemas.openxmlformats.org/officeDocument/2006/relationships/slideLayout" Target="../slideLayouts/slideLayout2.xml"/><Relationship Id="rId6" Type="http://schemas.microsoft.com/office/2007/relationships/hdphoto" Target="../media/hdphoto20.wdp"/><Relationship Id="rId11" Type="http://schemas.openxmlformats.org/officeDocument/2006/relationships/hyperlink" Target="https://en.wikipedia.org/wiki/Special:BookSources/0-7432-2232-6" TargetMode="External"/><Relationship Id="rId5" Type="http://schemas.openxmlformats.org/officeDocument/2006/relationships/image" Target="../media/image69.png"/><Relationship Id="rId10" Type="http://schemas.openxmlformats.org/officeDocument/2006/relationships/hyperlink" Target="https://en.wikipedia.org/wiki/International_Standard_Book_Number" TargetMode="External"/><Relationship Id="rId4" Type="http://schemas.openxmlformats.org/officeDocument/2006/relationships/image" Target="../media/image68.png"/><Relationship Id="rId9" Type="http://schemas.microsoft.com/office/2007/relationships/hdphoto" Target="../media/hdphoto21.wdp"/></Relationships>
</file>

<file path=ppt/slides/_rels/slide57.xml.rels><?xml version="1.0" encoding="UTF-8" standalone="yes"?>
<Relationships xmlns="http://schemas.openxmlformats.org/package/2006/relationships"><Relationship Id="rId3" Type="http://schemas.microsoft.com/office/2007/relationships/hdphoto" Target="../media/hdphoto22.wdp"/><Relationship Id="rId7" Type="http://schemas.microsoft.com/office/2007/relationships/hdphoto" Target="../media/hdphoto24.wdp"/><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4.png"/><Relationship Id="rId5" Type="http://schemas.microsoft.com/office/2007/relationships/hdphoto" Target="../media/hdphoto23.wdp"/><Relationship Id="rId4" Type="http://schemas.openxmlformats.org/officeDocument/2006/relationships/image" Target="../media/image7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animaleyecare.com/animalvision.html#vision" TargetMode="External"/><Relationship Id="rId2" Type="http://schemas.openxmlformats.org/officeDocument/2006/relationships/hyperlink" Target="https://en.wikipedia.org/wiki/Equine_vision#cite_note-animaleyecare.com-13"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microsoft.com/office/2007/relationships/hdphoto" Target="../media/hdphoto26.wdp"/><Relationship Id="rId3" Type="http://schemas.openxmlformats.org/officeDocument/2006/relationships/hyperlink" Target="mailto:omar.eltookhy@cu.edu.eg" TargetMode="External"/><Relationship Id="rId7" Type="http://schemas.openxmlformats.org/officeDocument/2006/relationships/image" Target="../media/image78.png"/><Relationship Id="rId2" Type="http://schemas.openxmlformats.org/officeDocument/2006/relationships/image" Target="../media/image76.jpeg"/><Relationship Id="rId1" Type="http://schemas.openxmlformats.org/officeDocument/2006/relationships/slideLayout" Target="../slideLayouts/slideLayout1.xml"/><Relationship Id="rId6" Type="http://schemas.openxmlformats.org/officeDocument/2006/relationships/image" Target="../media/image2.png"/><Relationship Id="rId5" Type="http://schemas.microsoft.com/office/2007/relationships/hdphoto" Target="../media/hdphoto25.wdp"/><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38677" y="2327463"/>
            <a:ext cx="3514724" cy="609600"/>
          </a:xfrm>
          <a:solidFill>
            <a:schemeClr val="bg2">
              <a:lumMod val="75000"/>
            </a:schemeClr>
          </a:solidFill>
        </p:spPr>
        <p:txBody>
          <a:bodyPr>
            <a:normAutofit/>
          </a:bodyPr>
          <a:lstStyle/>
          <a:p>
            <a:pPr algn="ctr"/>
            <a:r>
              <a:rPr lang="en-US" sz="3200" spc="300" dirty="0" smtClean="0">
                <a:solidFill>
                  <a:schemeClr val="tx1"/>
                </a:solidFill>
                <a:latin typeface="Impact" pitchFamily="34" charset="0"/>
                <a:ea typeface="+mj-ea"/>
                <a:cs typeface="+mj-cs"/>
              </a:rPr>
              <a:t>El-TOOKHY, Omar</a:t>
            </a:r>
            <a:endParaRPr lang="en-US" sz="3200" spc="300" dirty="0">
              <a:solidFill>
                <a:schemeClr val="tx1"/>
              </a:solidFill>
              <a:latin typeface="Impact" pitchFamily="34" charset="0"/>
              <a:ea typeface="+mj-ea"/>
              <a:cs typeface="+mj-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51" y="14377"/>
            <a:ext cx="1821465" cy="607155"/>
          </a:xfrm>
          <a:prstGeom prst="rect">
            <a:avLst/>
          </a:prstGeom>
        </p:spPr>
      </p:pic>
      <p:pic>
        <p:nvPicPr>
          <p:cNvPr id="31" name="Picture 2" descr="http://capscu.eng.cu.edu.eg/index_files/cuLogo2.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99304">
                        <a14:foregroundMark x1="1856" y1="72461" x2="9745" y2="84682"/>
                        <a14:foregroundMark x1="9745" y1="84682" x2="29930" y2="95697"/>
                        <a14:foregroundMark x1="30626" y1="95697" x2="56148" y2="97762"/>
                        <a14:foregroundMark x1="56148" y1="97762" x2="83063" y2="89845"/>
                        <a14:foregroundMark x1="83063" y1="89845" x2="96984" y2="73666"/>
                        <a14:foregroundMark x1="96984" y1="73666" x2="97448" y2="1549"/>
                        <a14:foregroundMark x1="97448" y1="1549" x2="1624" y2="2065"/>
                        <a14:foregroundMark x1="59861" y1="12392" x2="64037" y2="22547"/>
                        <a14:foregroundMark x1="60093" y1="12565" x2="67285" y2="17556"/>
                        <a14:foregroundMark x1="33411" y1="16695" x2="40139" y2="12048"/>
                        <a14:foregroundMark x1="40139" y1="11015" x2="39675" y2="11704"/>
                        <a14:foregroundMark x1="2320" y1="50775" x2="2320" y2="72289"/>
                        <a14:foregroundMark x1="1992" y1="1775" x2="1992" y2="56213"/>
                        <a14:backgroundMark x1="30858" y1="21515" x2="30858" y2="21515"/>
                        <a14:backgroundMark x1="43387" y1="48365" x2="43387" y2="56627"/>
                        <a14:backgroundMark x1="32251" y1="44923" x2="31323" y2="47332"/>
                        <a14:backgroundMark x1="31323" y1="51119" x2="31787" y2="58520"/>
                        <a14:backgroundMark x1="54292" y1="40448" x2="54292" y2="40448"/>
                        <a14:backgroundMark x1="41763" y1="38210" x2="41763" y2="38210"/>
                        <a14:backgroundMark x1="42691" y1="38382" x2="42691" y2="38382"/>
                        <a14:backgroundMark x1="29002" y1="20998" x2="29002" y2="20998"/>
                        <a14:backgroundMark x1="27610" y1="22892" x2="27610" y2="22892"/>
                        <a14:backgroundMark x1="51276" y1="40792" x2="51276" y2="40792"/>
                        <a14:backgroundMark x1="34803" y1="28744" x2="37123" y2="30981"/>
                      </a14:backgroundRemoval>
                    </a14:imgEffect>
                  </a14:imgLayer>
                </a14:imgProps>
              </a:ext>
              <a:ext uri="{28A0092B-C50C-407E-A947-70E740481C1C}">
                <a14:useLocalDpi xmlns:a14="http://schemas.microsoft.com/office/drawing/2010/main" val="0"/>
              </a:ext>
            </a:extLst>
          </a:blip>
          <a:srcRect/>
          <a:stretch>
            <a:fillRect/>
          </a:stretch>
        </p:blipFill>
        <p:spPr bwMode="auto">
          <a:xfrm>
            <a:off x="5869398" y="129742"/>
            <a:ext cx="1043103" cy="1407253"/>
          </a:xfrm>
          <a:prstGeom prst="rect">
            <a:avLst/>
          </a:prstGeom>
          <a:noFill/>
          <a:extLst>
            <a:ext uri="{909E8E84-426E-40DD-AFC4-6F175D3DCCD1}">
              <a14:hiddenFill xmlns:a14="http://schemas.microsoft.com/office/drawing/2010/main">
                <a:solidFill>
                  <a:srgbClr val="FFFFFF"/>
                </a:solidFill>
              </a14:hiddenFill>
            </a:ext>
          </a:extLst>
        </p:spPr>
      </p:pic>
      <p:sp>
        <p:nvSpPr>
          <p:cNvPr id="32" name="Subtitle 2"/>
          <p:cNvSpPr txBox="1">
            <a:spLocks/>
          </p:cNvSpPr>
          <p:nvPr/>
        </p:nvSpPr>
        <p:spPr>
          <a:xfrm>
            <a:off x="4704702" y="1576085"/>
            <a:ext cx="3372497" cy="811407"/>
          </a:xfrm>
          <a:prstGeom prst="rect">
            <a:avLst/>
          </a:prstGeom>
          <a:noFill/>
        </p:spPr>
        <p:txBody>
          <a:bodyPr vert="horz" lIns="91440" tIns="45720" rIns="91440" bIns="45720" rtlCol="0">
            <a:noAutofit/>
          </a:bodyPr>
          <a:lstStyle>
            <a:lvl1pPr marL="0" indent="0" algn="l" defTabSz="914400" rtl="0" eaLnBrk="1" latinLnBrk="0" hangingPunct="1">
              <a:spcBef>
                <a:spcPct val="20000"/>
              </a:spcBef>
              <a:buClr>
                <a:schemeClr val="accent1"/>
              </a:buClr>
              <a:buSzPct val="76000"/>
              <a:buFont typeface="Wingdings 2" pitchFamily="18" charset="2"/>
              <a:buNone/>
              <a:defRPr sz="1800" kern="1200">
                <a:solidFill>
                  <a:srgbClr val="424242"/>
                </a:solidFill>
                <a:latin typeface="+mn-lt"/>
                <a:ea typeface="+mn-ea"/>
                <a:cs typeface="+mn-cs"/>
              </a:defRPr>
            </a:lvl1pPr>
            <a:lvl2pPr marL="457200" indent="0" algn="ctr" defTabSz="914400" rtl="0" eaLnBrk="1" latinLnBrk="0" hangingPunct="1">
              <a:spcBef>
                <a:spcPct val="20000"/>
              </a:spcBef>
              <a:buClr>
                <a:schemeClr val="accent1"/>
              </a:buClr>
              <a:buSzPct val="76000"/>
              <a:buFont typeface="Wingdings 2" pitchFamily="18"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76000"/>
              <a:buFont typeface="Wingdings 2" pitchFamily="18"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76000"/>
              <a:buFont typeface="Wingdings 2" pitchFamily="18"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76000"/>
              <a:buFont typeface="Wingdings 2" pitchFamily="18" charset="2"/>
              <a:buNone/>
              <a:defRPr sz="16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9pPr>
          </a:lstStyle>
          <a:p>
            <a:pPr algn="ctr"/>
            <a:r>
              <a:rPr lang="en-US" sz="2000" spc="300" dirty="0" smtClean="0">
                <a:solidFill>
                  <a:schemeClr val="tx1"/>
                </a:solidFill>
                <a:effectLst>
                  <a:glow rad="228600">
                    <a:schemeClr val="accent6">
                      <a:satMod val="175000"/>
                      <a:alpha val="40000"/>
                    </a:schemeClr>
                  </a:glow>
                </a:effectLst>
                <a:latin typeface="Impact" pitchFamily="34" charset="0"/>
                <a:ea typeface="+mj-ea"/>
                <a:cs typeface="+mj-cs"/>
              </a:rPr>
              <a:t>CAIRO UNIVERSITY</a:t>
            </a:r>
          </a:p>
          <a:p>
            <a:pPr algn="ctr"/>
            <a:r>
              <a:rPr lang="en-US" sz="2000" spc="300" dirty="0" smtClean="0">
                <a:solidFill>
                  <a:schemeClr val="tx1"/>
                </a:solidFill>
                <a:effectLst>
                  <a:glow rad="228600">
                    <a:schemeClr val="accent6">
                      <a:satMod val="175000"/>
                      <a:alpha val="40000"/>
                    </a:schemeClr>
                  </a:glow>
                </a:effectLst>
                <a:latin typeface="Impact" pitchFamily="34" charset="0"/>
                <a:ea typeface="+mj-ea"/>
                <a:cs typeface="+mj-cs"/>
              </a:rPr>
              <a:t>EGYPT</a:t>
            </a:r>
            <a:endParaRPr lang="en-US" sz="2000" spc="300" dirty="0">
              <a:solidFill>
                <a:schemeClr val="tx1"/>
              </a:solidFill>
              <a:effectLst>
                <a:glow rad="228600">
                  <a:schemeClr val="accent6">
                    <a:satMod val="175000"/>
                    <a:alpha val="40000"/>
                  </a:schemeClr>
                </a:glow>
              </a:effectLst>
              <a:latin typeface="Impact" pitchFamily="34" charset="0"/>
              <a:ea typeface="+mj-ea"/>
              <a:cs typeface="+mj-cs"/>
            </a:endParaRPr>
          </a:p>
        </p:txBody>
      </p:sp>
      <p:sp>
        <p:nvSpPr>
          <p:cNvPr id="17" name="Rectangle 16"/>
          <p:cNvSpPr/>
          <p:nvPr/>
        </p:nvSpPr>
        <p:spPr>
          <a:xfrm>
            <a:off x="23072" y="425966"/>
            <a:ext cx="2009863" cy="553998"/>
          </a:xfrm>
          <a:prstGeom prst="rect">
            <a:avLst/>
          </a:prstGeom>
        </p:spPr>
        <p:txBody>
          <a:bodyPr wrap="square">
            <a:spAutoFit/>
          </a:bodyPr>
          <a:lstStyle/>
          <a:p>
            <a:pPr algn="ctr"/>
            <a:r>
              <a:rPr lang="en-US" sz="1000" b="1" dirty="0"/>
              <a:t>Global Veterinary Summit</a:t>
            </a:r>
          </a:p>
          <a:p>
            <a:pPr algn="ctr"/>
            <a:r>
              <a:rPr lang="en-US" sz="1000" b="1" dirty="0" smtClean="0"/>
              <a:t>August </a:t>
            </a:r>
            <a:r>
              <a:rPr lang="en-US" sz="1000" b="1" dirty="0"/>
              <a:t>31-September 2, 2015 Florida, USA</a:t>
            </a:r>
          </a:p>
        </p:txBody>
      </p:sp>
      <p:pic>
        <p:nvPicPr>
          <p:cNvPr id="38" name="Picture 1"/>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89831" l="0" r="100000">
                        <a14:foregroundMark x1="41406" y1="59605" x2="76758" y2="60734"/>
                        <a14:foregroundMark x1="15820" y1="37288" x2="10645" y2="40395"/>
                        <a14:foregroundMark x1="48730" y1="37853" x2="68750" y2="68644"/>
                        <a14:foregroundMark x1="68848" y1="43785" x2="44043" y2="71751"/>
                        <a14:foregroundMark x1="39746" y1="70339" x2="15137" y2="74011"/>
                        <a14:foregroundMark x1="2441" y1="55932" x2="2441" y2="72599"/>
                        <a14:foregroundMark x1="6543" y1="69492" x2="1270" y2="72034"/>
                      </a14:backgroundRemoval>
                    </a14:imgEffect>
                  </a14:imgLayer>
                </a14:imgProps>
              </a:ext>
              <a:ext uri="{28A0092B-C50C-407E-A947-70E740481C1C}">
                <a14:useLocalDpi xmlns:a14="http://schemas.microsoft.com/office/drawing/2010/main" val="0"/>
              </a:ext>
            </a:extLst>
          </a:blip>
          <a:srcRect l="70208" r="-9"/>
          <a:stretch/>
        </p:blipFill>
        <p:spPr bwMode="auto">
          <a:xfrm>
            <a:off x="76200" y="1759743"/>
            <a:ext cx="4495800" cy="315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p:cNvPicPr>
            <a:picLocks noChangeAspect="1"/>
          </p:cNvPicPr>
          <p:nvPr/>
        </p:nvPicPr>
        <p:blipFill>
          <a:blip r:embed="rId7"/>
          <a:stretch>
            <a:fillRect/>
          </a:stretch>
        </p:blipFill>
        <p:spPr>
          <a:xfrm>
            <a:off x="1849758" y="436566"/>
            <a:ext cx="3064437" cy="2578675"/>
          </a:xfrm>
          <a:prstGeom prst="rect">
            <a:avLst/>
          </a:prstGeom>
        </p:spPr>
      </p:pic>
      <p:sp>
        <p:nvSpPr>
          <p:cNvPr id="2" name="Title 1"/>
          <p:cNvSpPr>
            <a:spLocks noGrp="1"/>
          </p:cNvSpPr>
          <p:nvPr>
            <p:ph type="ctrTitle"/>
          </p:nvPr>
        </p:nvSpPr>
        <p:spPr>
          <a:xfrm>
            <a:off x="76200" y="2971800"/>
            <a:ext cx="8077201" cy="3004558"/>
          </a:xfrm>
          <a:gradFill>
            <a:gsLst>
              <a:gs pos="0">
                <a:schemeClr val="accent1">
                  <a:tint val="66000"/>
                  <a:satMod val="160000"/>
                  <a:alpha val="79000"/>
                </a:schemeClr>
              </a:gs>
              <a:gs pos="50000">
                <a:schemeClr val="accent1">
                  <a:tint val="44500"/>
                  <a:satMod val="160000"/>
                </a:schemeClr>
              </a:gs>
              <a:gs pos="100000">
                <a:schemeClr val="accent1">
                  <a:tint val="23500"/>
                  <a:satMod val="160000"/>
                  <a:alpha val="0"/>
                </a:schemeClr>
              </a:gs>
            </a:gsLst>
            <a:lin ang="5400000" scaled="0"/>
          </a:gradFill>
          <a:scene3d>
            <a:camera prst="orthographicFront"/>
            <a:lightRig rig="threePt" dir="t"/>
          </a:scene3d>
          <a:sp3d>
            <a:bevelT/>
          </a:sp3d>
        </p:spPr>
        <p:txBody>
          <a:bodyPr anchor="ctr">
            <a:normAutofit/>
          </a:bodyPr>
          <a:lstStyle/>
          <a:p>
            <a:pPr algn="ctr"/>
            <a:r>
              <a:rPr lang="it-IT" sz="4800" dirty="0" smtClean="0">
                <a:gradFill>
                  <a:gsLst>
                    <a:gs pos="0">
                      <a:srgbClr val="FF0000"/>
                    </a:gs>
                    <a:gs pos="54000">
                      <a:schemeClr val="tx1"/>
                    </a:gs>
                  </a:gsLst>
                  <a:lin ang="5400000" scaled="0"/>
                </a:gradFill>
                <a:latin typeface="Impact" pitchFamily="34" charset="0"/>
              </a:rPr>
              <a:t>Constructing </a:t>
            </a:r>
            <a:r>
              <a:rPr lang="it-IT" sz="4800" dirty="0">
                <a:gradFill>
                  <a:gsLst>
                    <a:gs pos="0">
                      <a:srgbClr val="FF0000"/>
                    </a:gs>
                    <a:gs pos="54000">
                      <a:schemeClr val="tx1"/>
                    </a:gs>
                  </a:gsLst>
                  <a:lin ang="5400000" scaled="0"/>
                </a:gradFill>
                <a:latin typeface="Impact" pitchFamily="34" charset="0"/>
              </a:rPr>
              <a:t>Schematic E</a:t>
            </a:r>
            <a:r>
              <a:rPr lang="it-IT" sz="4800" dirty="0" smtClean="0">
                <a:gradFill>
                  <a:gsLst>
                    <a:gs pos="0">
                      <a:srgbClr val="FF0000"/>
                    </a:gs>
                    <a:gs pos="54000">
                      <a:schemeClr val="tx1"/>
                    </a:gs>
                  </a:gsLst>
                  <a:lin ang="5400000" scaled="0"/>
                </a:gradFill>
                <a:latin typeface="Impact" pitchFamily="34" charset="0"/>
              </a:rPr>
              <a:t>ye</a:t>
            </a:r>
            <a:br>
              <a:rPr lang="it-IT" sz="4800" dirty="0" smtClean="0">
                <a:gradFill>
                  <a:gsLst>
                    <a:gs pos="0">
                      <a:srgbClr val="FF0000"/>
                    </a:gs>
                    <a:gs pos="54000">
                      <a:schemeClr val="tx1"/>
                    </a:gs>
                  </a:gsLst>
                  <a:lin ang="5400000" scaled="0"/>
                </a:gradFill>
                <a:latin typeface="Impact" pitchFamily="34" charset="0"/>
              </a:rPr>
            </a:br>
            <a:r>
              <a:rPr lang="it-IT" sz="4800" dirty="0" smtClean="0">
                <a:gradFill>
                  <a:gsLst>
                    <a:gs pos="0">
                      <a:srgbClr val="FF0000"/>
                    </a:gs>
                    <a:gs pos="54000">
                      <a:schemeClr val="tx1"/>
                    </a:gs>
                  </a:gsLst>
                  <a:lin ang="5400000" scaled="0"/>
                </a:gradFill>
                <a:latin typeface="Impact" pitchFamily="34" charset="0"/>
              </a:rPr>
              <a:t> </a:t>
            </a:r>
            <a:r>
              <a:rPr lang="it-IT" sz="4800" dirty="0">
                <a:gradFill>
                  <a:gsLst>
                    <a:gs pos="0">
                      <a:srgbClr val="FF0000"/>
                    </a:gs>
                    <a:gs pos="54000">
                      <a:schemeClr val="tx1"/>
                    </a:gs>
                  </a:gsLst>
                  <a:lin ang="5400000" scaled="0"/>
                </a:gradFill>
                <a:latin typeface="Impact" pitchFamily="34" charset="0"/>
              </a:rPr>
              <a:t>Requirements, Steps and the Obtained clinical </a:t>
            </a:r>
            <a:r>
              <a:rPr lang="it-IT" sz="4800" dirty="0" smtClean="0">
                <a:gradFill>
                  <a:gsLst>
                    <a:gs pos="0">
                      <a:srgbClr val="FF0000"/>
                    </a:gs>
                    <a:gs pos="54000">
                      <a:schemeClr val="tx1"/>
                    </a:gs>
                  </a:gsLst>
                  <a:lin ang="5400000" scaled="0"/>
                </a:gradFill>
                <a:latin typeface="Impact" pitchFamily="34" charset="0"/>
              </a:rPr>
              <a:t>values</a:t>
            </a:r>
            <a:r>
              <a:rPr lang="it-IT" dirty="0" smtClean="0">
                <a:gradFill>
                  <a:gsLst>
                    <a:gs pos="0">
                      <a:srgbClr val="FF0000"/>
                    </a:gs>
                    <a:gs pos="54000">
                      <a:schemeClr val="tx1"/>
                    </a:gs>
                  </a:gsLst>
                  <a:lin ang="5400000" scaled="0"/>
                </a:gradFill>
                <a:latin typeface="Impact" pitchFamily="34" charset="0"/>
              </a:rPr>
              <a:t/>
            </a:r>
            <a:br>
              <a:rPr lang="it-IT" dirty="0" smtClean="0">
                <a:gradFill>
                  <a:gsLst>
                    <a:gs pos="0">
                      <a:srgbClr val="FF0000"/>
                    </a:gs>
                    <a:gs pos="54000">
                      <a:schemeClr val="tx1"/>
                    </a:gs>
                  </a:gsLst>
                  <a:lin ang="5400000" scaled="0"/>
                </a:gradFill>
                <a:latin typeface="Impact" pitchFamily="34" charset="0"/>
              </a:rPr>
            </a:br>
            <a:r>
              <a:rPr lang="it-IT" sz="3200" dirty="0" smtClean="0">
                <a:gradFill>
                  <a:gsLst>
                    <a:gs pos="0">
                      <a:srgbClr val="FF0000"/>
                    </a:gs>
                    <a:gs pos="54000">
                      <a:schemeClr val="tx1"/>
                    </a:gs>
                  </a:gsLst>
                  <a:lin ang="5400000" scaled="0"/>
                </a:gradFill>
                <a:effectLst>
                  <a:glow rad="127000">
                    <a:schemeClr val="bg1"/>
                  </a:glow>
                </a:effectLst>
                <a:latin typeface="Impact" pitchFamily="34" charset="0"/>
              </a:rPr>
              <a:t>A Camel - eye </a:t>
            </a:r>
            <a:r>
              <a:rPr lang="it-IT" sz="3200" dirty="0">
                <a:gradFill>
                  <a:gsLst>
                    <a:gs pos="0">
                      <a:srgbClr val="FF0000"/>
                    </a:gs>
                    <a:gs pos="54000">
                      <a:schemeClr val="tx1"/>
                    </a:gs>
                  </a:gsLst>
                  <a:lin ang="5400000" scaled="0"/>
                </a:gradFill>
                <a:effectLst>
                  <a:glow rad="127000">
                    <a:schemeClr val="bg1"/>
                  </a:glow>
                </a:effectLst>
                <a:latin typeface="Impact" pitchFamily="34" charset="0"/>
              </a:rPr>
              <a:t>model</a:t>
            </a:r>
            <a:endParaRPr lang="en-US" sz="3200" dirty="0">
              <a:gradFill>
                <a:gsLst>
                  <a:gs pos="0">
                    <a:srgbClr val="FF0000"/>
                  </a:gs>
                  <a:gs pos="54000">
                    <a:schemeClr val="tx1"/>
                  </a:gs>
                </a:gsLst>
                <a:lin ang="5400000" scaled="0"/>
              </a:gradFill>
              <a:effectLst>
                <a:glow rad="127000">
                  <a:schemeClr val="bg1"/>
                </a:glow>
              </a:effectLst>
              <a:latin typeface="Impact" pitchFamily="34" charset="0"/>
            </a:endParaRPr>
          </a:p>
        </p:txBody>
      </p:sp>
      <p:pic>
        <p:nvPicPr>
          <p:cNvPr id="34" name="Picture 2" descr="D:\00\0-My Data\09-Veterinary\My Publications\Prof\06-JCPR-Pth-camel-eye-affe---done\Eye\00-Eye-tharwat\New folder\DSC00914.JPG"/>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0000" b="90000" l="10000" r="90000">
                        <a14:backgroundMark x1="45000" y1="85417" x2="37188" y2="45208"/>
                        <a14:backgroundMark x1="70313" y1="30625" x2="66875" y2="63542"/>
                        <a14:backgroundMark x1="69844" y1="52708" x2="72188" y2="75208"/>
                        <a14:backgroundMark x1="34375" y1="35208" x2="34375" y2="40833"/>
                      </a14:backgroundRemoval>
                    </a14:imgEffect>
                  </a14:imgLayer>
                </a14:imgProps>
              </a:ext>
              <a:ext uri="{28A0092B-C50C-407E-A947-70E740481C1C}">
                <a14:useLocalDpi xmlns:a14="http://schemas.microsoft.com/office/drawing/2010/main" val="0"/>
              </a:ext>
            </a:extLst>
          </a:blip>
          <a:srcRect l="34180" t="22500" r="26797" b="21938"/>
          <a:stretch/>
        </p:blipFill>
        <p:spPr bwMode="auto">
          <a:xfrm>
            <a:off x="7315200" y="4876800"/>
            <a:ext cx="2021238" cy="19812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4167" b="96500" l="10000" r="90000"/>
                    </a14:imgEffect>
                  </a14:imgLayer>
                </a14:imgProps>
              </a:ext>
              <a:ext uri="{28A0092B-C50C-407E-A947-70E740481C1C}">
                <a14:useLocalDpi xmlns:a14="http://schemas.microsoft.com/office/drawing/2010/main" val="0"/>
              </a:ext>
            </a:extLst>
          </a:blip>
          <a:srcRect/>
          <a:stretch>
            <a:fillRect/>
          </a:stretch>
        </p:blipFill>
        <p:spPr bwMode="auto">
          <a:xfrm>
            <a:off x="3480799" y="1552666"/>
            <a:ext cx="1536700"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 name="Picture 2047"/>
          <p:cNvPicPr>
            <a:picLocks noChangeAspect="1"/>
          </p:cNvPicPr>
          <p:nvPr/>
        </p:nvPicPr>
        <p:blipFill>
          <a:blip r:embed="rId12"/>
          <a:stretch>
            <a:fillRect/>
          </a:stretch>
        </p:blipFill>
        <p:spPr>
          <a:xfrm>
            <a:off x="-56502" y="2112327"/>
            <a:ext cx="679654" cy="1039871"/>
          </a:xfrm>
          <a:prstGeom prst="rect">
            <a:avLst/>
          </a:prstGeom>
        </p:spPr>
      </p:pic>
      <p:sp>
        <p:nvSpPr>
          <p:cNvPr id="5" name="Rectangle 4"/>
          <p:cNvSpPr/>
          <p:nvPr/>
        </p:nvSpPr>
        <p:spPr>
          <a:xfrm>
            <a:off x="-56502" y="6488668"/>
            <a:ext cx="877163" cy="369332"/>
          </a:xfrm>
          <a:prstGeom prst="rect">
            <a:avLst/>
          </a:prstGeom>
        </p:spPr>
        <p:txBody>
          <a:bodyPr wrap="none">
            <a:spAutoFit/>
          </a:bodyPr>
          <a:lstStyle/>
          <a:p>
            <a:r>
              <a:rPr lang="ja-JP" altLang="en-US" b="1" dirty="0">
                <a:solidFill>
                  <a:srgbClr val="222222"/>
                </a:solidFill>
                <a:latin typeface="Segoe UI Semibold" panose="020B0702040204020203" pitchFamily="34" charset="0"/>
              </a:rPr>
              <a:t>欧玛尔</a:t>
            </a:r>
            <a:endParaRPr lang="en-US" b="1" dirty="0"/>
          </a:p>
        </p:txBody>
      </p:sp>
    </p:spTree>
    <p:extLst>
      <p:ext uri="{BB962C8B-B14F-4D97-AF65-F5344CB8AC3E}">
        <p14:creationId xmlns:p14="http://schemas.microsoft.com/office/powerpoint/2010/main" val="270186210"/>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520700" y="954088"/>
            <a:ext cx="8089900" cy="609600"/>
            <a:chOff x="152400" y="954088"/>
            <a:chExt cx="8699500" cy="609600"/>
          </a:xfrm>
        </p:grpSpPr>
        <p:sp>
          <p:nvSpPr>
            <p:cNvPr id="8" name="Rounded Rectangle 7"/>
            <p:cNvSpPr/>
            <p:nvPr/>
          </p:nvSpPr>
          <p:spPr>
            <a:xfrm>
              <a:off x="850900" y="9540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Eye vs “</a:t>
              </a:r>
              <a:r>
                <a:rPr lang="en-US" sz="2800" i="1" dirty="0" smtClean="0">
                  <a:solidFill>
                    <a:schemeClr val="tx1"/>
                  </a:solidFill>
                  <a:latin typeface="Franklin Gothic Demi Cond" pitchFamily="34" charset="0"/>
                </a:rPr>
                <a:t>Schematic eye</a:t>
              </a:r>
              <a:r>
                <a:rPr lang="en-US" sz="2800" dirty="0" smtClean="0">
                  <a:solidFill>
                    <a:schemeClr val="tx1"/>
                  </a:solidFill>
                  <a:latin typeface="Franklin Gothic Demi Cond" pitchFamily="34" charset="0"/>
                </a:rPr>
                <a:t>”, models of Schematic eye</a:t>
              </a:r>
              <a:endParaRPr lang="en-US" sz="2800" dirty="0">
                <a:solidFill>
                  <a:schemeClr val="tx1"/>
                </a:solidFill>
                <a:latin typeface="Franklin Gothic Demi Cond" pitchFamily="34" charset="0"/>
              </a:endParaRPr>
            </a:p>
          </p:txBody>
        </p:sp>
        <p:sp>
          <p:nvSpPr>
            <p:cNvPr id="5" name="Rounded Rectangle 4"/>
            <p:cNvSpPr/>
            <p:nvPr/>
          </p:nvSpPr>
          <p:spPr>
            <a:xfrm>
              <a:off x="152400" y="9540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cxnSp>
          <p:nvCxnSpPr>
            <p:cNvPr id="16" name="Straight Connector 15"/>
            <p:cNvCxnSpPr>
              <a:stCxn id="5" idx="3"/>
              <a:endCxn id="8" idx="1"/>
            </p:cNvCxnSpPr>
            <p:nvPr/>
          </p:nvCxnSpPr>
          <p:spPr>
            <a:xfrm>
              <a:off x="762000" y="1258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3" name="Group 38"/>
          <p:cNvGrpSpPr>
            <a:grpSpLocks/>
          </p:cNvGrpSpPr>
          <p:nvPr/>
        </p:nvGrpSpPr>
        <p:grpSpPr bwMode="auto">
          <a:xfrm>
            <a:off x="520700" y="1639888"/>
            <a:ext cx="8089900" cy="609600"/>
            <a:chOff x="152400" y="1639888"/>
            <a:chExt cx="8699500" cy="609600"/>
          </a:xfrm>
        </p:grpSpPr>
        <p:sp>
          <p:nvSpPr>
            <p:cNvPr id="17" name="Rounded Rectangle 16"/>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Benefits/Values of schematic eye (Social/Clinical)</a:t>
              </a:r>
              <a:endParaRPr lang="en-US" sz="2800" dirty="0">
                <a:solidFill>
                  <a:schemeClr val="tx1"/>
                </a:solidFill>
                <a:latin typeface="Franklin Gothic Demi Cond" pitchFamily="34" charset="0"/>
              </a:endParaRPr>
            </a:p>
          </p:txBody>
        </p:sp>
        <p:sp>
          <p:nvSpPr>
            <p:cNvPr id="18" name="Rounded Rectangle 17"/>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19" name="Straight Connector 18"/>
            <p:cNvCxnSpPr>
              <a:stCxn id="18" idx="3"/>
              <a:endCxn id="17"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4" name="Group 39"/>
          <p:cNvGrpSpPr>
            <a:grpSpLocks/>
          </p:cNvGrpSpPr>
          <p:nvPr/>
        </p:nvGrpSpPr>
        <p:grpSpPr bwMode="auto">
          <a:xfrm>
            <a:off x="520700" y="2325688"/>
            <a:ext cx="8089900" cy="609600"/>
            <a:chOff x="152400" y="2325688"/>
            <a:chExt cx="8699500" cy="609600"/>
          </a:xfrm>
        </p:grpSpPr>
        <p:sp>
          <p:nvSpPr>
            <p:cNvPr id="20" name="Rounded Rectangle 19"/>
            <p:cNvSpPr/>
            <p:nvPr/>
          </p:nvSpPr>
          <p:spPr>
            <a:xfrm>
              <a:off x="850900" y="23256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Theory</a:t>
              </a:r>
              <a:r>
                <a:rPr lang="en-US" sz="2800" b="1" i="1" dirty="0"/>
                <a:t> </a:t>
              </a:r>
              <a:r>
                <a:rPr lang="en-US" sz="2800" dirty="0">
                  <a:solidFill>
                    <a:schemeClr val="tx1"/>
                  </a:solidFill>
                  <a:latin typeface="Franklin Gothic Demi Cond" pitchFamily="34" charset="0"/>
                </a:rPr>
                <a:t>behind the Schematic </a:t>
              </a:r>
              <a:r>
                <a:rPr lang="en-US" sz="2800" dirty="0" smtClean="0">
                  <a:solidFill>
                    <a:schemeClr val="tx1"/>
                  </a:solidFill>
                  <a:latin typeface="Franklin Gothic Demi Cond" pitchFamily="34" charset="0"/>
                </a:rPr>
                <a:t>eye</a:t>
              </a:r>
              <a:endParaRPr lang="en-US" sz="2800" dirty="0">
                <a:solidFill>
                  <a:schemeClr val="tx1"/>
                </a:solidFill>
                <a:latin typeface="Franklin Gothic Demi Cond" pitchFamily="34" charset="0"/>
              </a:endParaRPr>
            </a:p>
          </p:txBody>
        </p:sp>
        <p:sp>
          <p:nvSpPr>
            <p:cNvPr id="21" name="Rounded Rectangle 20"/>
            <p:cNvSpPr/>
            <p:nvPr/>
          </p:nvSpPr>
          <p:spPr>
            <a:xfrm>
              <a:off x="152400" y="23256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3</a:t>
              </a:r>
            </a:p>
          </p:txBody>
        </p:sp>
        <p:cxnSp>
          <p:nvCxnSpPr>
            <p:cNvPr id="22" name="Straight Connector 21"/>
            <p:cNvCxnSpPr>
              <a:stCxn id="21" idx="3"/>
              <a:endCxn id="20" idx="1"/>
            </p:cNvCxnSpPr>
            <p:nvPr/>
          </p:nvCxnSpPr>
          <p:spPr>
            <a:xfrm>
              <a:off x="762000" y="2630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6" name="Group 40"/>
          <p:cNvGrpSpPr>
            <a:grpSpLocks/>
          </p:cNvGrpSpPr>
          <p:nvPr/>
        </p:nvGrpSpPr>
        <p:grpSpPr bwMode="auto">
          <a:xfrm>
            <a:off x="520700" y="3011488"/>
            <a:ext cx="8089900" cy="609600"/>
            <a:chOff x="152400" y="3011488"/>
            <a:chExt cx="8699500" cy="609600"/>
          </a:xfrm>
        </p:grpSpPr>
        <p:sp>
          <p:nvSpPr>
            <p:cNvPr id="23" name="Rounded Rectangle 22"/>
            <p:cNvSpPr/>
            <p:nvPr/>
          </p:nvSpPr>
          <p:spPr>
            <a:xfrm>
              <a:off x="850900" y="30114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Science branches involved and their interaction</a:t>
              </a:r>
              <a:r>
                <a:rPr lang="en-US" sz="2800" dirty="0" smtClean="0">
                  <a:solidFill>
                    <a:schemeClr val="tx1"/>
                  </a:solidFill>
                  <a:latin typeface="Franklin Gothic Demi Cond" pitchFamily="34" charset="0"/>
                </a:rPr>
                <a:t>.</a:t>
              </a:r>
              <a:endParaRPr lang="en-US" sz="2800" dirty="0">
                <a:solidFill>
                  <a:schemeClr val="tx1"/>
                </a:solidFill>
                <a:latin typeface="Franklin Gothic Demi Cond" pitchFamily="34" charset="0"/>
              </a:endParaRPr>
            </a:p>
          </p:txBody>
        </p:sp>
        <p:sp>
          <p:nvSpPr>
            <p:cNvPr id="24" name="Rounded Rectangle 23"/>
            <p:cNvSpPr/>
            <p:nvPr/>
          </p:nvSpPr>
          <p:spPr>
            <a:xfrm>
              <a:off x="152400" y="30114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4</a:t>
              </a:r>
            </a:p>
          </p:txBody>
        </p:sp>
        <p:cxnSp>
          <p:nvCxnSpPr>
            <p:cNvPr id="25" name="Straight Connector 24"/>
            <p:cNvCxnSpPr>
              <a:stCxn id="24" idx="3"/>
              <a:endCxn id="23" idx="1"/>
            </p:cNvCxnSpPr>
            <p:nvPr/>
          </p:nvCxnSpPr>
          <p:spPr>
            <a:xfrm>
              <a:off x="762000" y="33162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7" name="Group 41"/>
          <p:cNvGrpSpPr>
            <a:grpSpLocks/>
          </p:cNvGrpSpPr>
          <p:nvPr/>
        </p:nvGrpSpPr>
        <p:grpSpPr bwMode="auto">
          <a:xfrm>
            <a:off x="520700" y="3697288"/>
            <a:ext cx="8089900" cy="609600"/>
            <a:chOff x="152400" y="3697288"/>
            <a:chExt cx="8699500" cy="609600"/>
          </a:xfrm>
        </p:grpSpPr>
        <p:sp>
          <p:nvSpPr>
            <p:cNvPr id="26" name="Rounded Rectangle 25"/>
            <p:cNvSpPr/>
            <p:nvPr/>
          </p:nvSpPr>
          <p:spPr>
            <a:xfrm>
              <a:off x="850900" y="36972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What is the required </a:t>
              </a:r>
              <a:r>
                <a:rPr lang="en-US" sz="2800" dirty="0" smtClean="0">
                  <a:solidFill>
                    <a:schemeClr val="tx1"/>
                  </a:solidFill>
                  <a:latin typeface="Franklin Gothic Demi Cond" pitchFamily="34" charset="0"/>
                </a:rPr>
                <a:t>data?</a:t>
              </a:r>
              <a:endParaRPr lang="en-US" sz="2800" dirty="0">
                <a:solidFill>
                  <a:schemeClr val="tx1"/>
                </a:solidFill>
                <a:latin typeface="Franklin Gothic Demi Cond" pitchFamily="34" charset="0"/>
              </a:endParaRPr>
            </a:p>
          </p:txBody>
        </p:sp>
        <p:sp>
          <p:nvSpPr>
            <p:cNvPr id="27" name="Rounded Rectangle 26"/>
            <p:cNvSpPr/>
            <p:nvPr/>
          </p:nvSpPr>
          <p:spPr>
            <a:xfrm>
              <a:off x="152400" y="36972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5</a:t>
              </a:r>
            </a:p>
          </p:txBody>
        </p:sp>
        <p:cxnSp>
          <p:nvCxnSpPr>
            <p:cNvPr id="28" name="Straight Connector 27"/>
            <p:cNvCxnSpPr>
              <a:stCxn id="27" idx="3"/>
              <a:endCxn id="26" idx="1"/>
            </p:cNvCxnSpPr>
            <p:nvPr/>
          </p:nvCxnSpPr>
          <p:spPr>
            <a:xfrm>
              <a:off x="762000" y="40020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Group 42"/>
          <p:cNvGrpSpPr>
            <a:grpSpLocks/>
          </p:cNvGrpSpPr>
          <p:nvPr/>
        </p:nvGrpSpPr>
        <p:grpSpPr bwMode="auto">
          <a:xfrm>
            <a:off x="520700" y="4383088"/>
            <a:ext cx="8089900" cy="609600"/>
            <a:chOff x="152400" y="4383088"/>
            <a:chExt cx="8699500" cy="609600"/>
          </a:xfrm>
        </p:grpSpPr>
        <p:sp>
          <p:nvSpPr>
            <p:cNvPr id="29" name="Rounded Rectangle 28"/>
            <p:cNvSpPr/>
            <p:nvPr/>
          </p:nvSpPr>
          <p:spPr>
            <a:xfrm>
              <a:off x="850900" y="43830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Steps: 1 (a, b&amp; c), 2 &amp; 3</a:t>
              </a:r>
            </a:p>
          </p:txBody>
        </p:sp>
        <p:sp>
          <p:nvSpPr>
            <p:cNvPr id="30" name="Rounded Rectangle 29"/>
            <p:cNvSpPr/>
            <p:nvPr/>
          </p:nvSpPr>
          <p:spPr>
            <a:xfrm>
              <a:off x="152400" y="43830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6</a:t>
              </a:r>
            </a:p>
          </p:txBody>
        </p:sp>
        <p:cxnSp>
          <p:nvCxnSpPr>
            <p:cNvPr id="31" name="Straight Connector 30"/>
            <p:cNvCxnSpPr>
              <a:stCxn id="30" idx="3"/>
              <a:endCxn id="29" idx="1"/>
            </p:cNvCxnSpPr>
            <p:nvPr/>
          </p:nvCxnSpPr>
          <p:spPr>
            <a:xfrm>
              <a:off x="762000" y="4687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Group 43"/>
          <p:cNvGrpSpPr>
            <a:grpSpLocks/>
          </p:cNvGrpSpPr>
          <p:nvPr/>
        </p:nvGrpSpPr>
        <p:grpSpPr bwMode="auto">
          <a:xfrm>
            <a:off x="520700" y="5110452"/>
            <a:ext cx="8089900" cy="609600"/>
            <a:chOff x="152400" y="5068888"/>
            <a:chExt cx="8699500" cy="609600"/>
          </a:xfrm>
        </p:grpSpPr>
        <p:sp>
          <p:nvSpPr>
            <p:cNvPr id="32" name="Rounded Rectangle 31"/>
            <p:cNvSpPr/>
            <p:nvPr/>
          </p:nvSpPr>
          <p:spPr>
            <a:xfrm>
              <a:off x="850900" y="50688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Interpretations </a:t>
              </a:r>
              <a:r>
                <a:rPr lang="en-US" sz="2800" dirty="0" smtClean="0">
                  <a:solidFill>
                    <a:schemeClr val="tx1"/>
                  </a:solidFill>
                  <a:latin typeface="Franklin Gothic Demi Cond" pitchFamily="34" charset="0"/>
                </a:rPr>
                <a:t>of obtained results</a:t>
              </a:r>
              <a:endParaRPr lang="en-US" sz="2800" dirty="0">
                <a:solidFill>
                  <a:schemeClr val="tx1"/>
                </a:solidFill>
                <a:latin typeface="Franklin Gothic Demi Cond" pitchFamily="34" charset="0"/>
              </a:endParaRPr>
            </a:p>
          </p:txBody>
        </p:sp>
        <p:sp>
          <p:nvSpPr>
            <p:cNvPr id="33" name="Rounded Rectangle 32"/>
            <p:cNvSpPr/>
            <p:nvPr/>
          </p:nvSpPr>
          <p:spPr>
            <a:xfrm>
              <a:off x="152400" y="50688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7</a:t>
              </a:r>
            </a:p>
          </p:txBody>
        </p:sp>
        <p:cxnSp>
          <p:nvCxnSpPr>
            <p:cNvPr id="34" name="Straight Connector 33"/>
            <p:cNvCxnSpPr>
              <a:stCxn id="33" idx="3"/>
              <a:endCxn id="32" idx="1"/>
            </p:cNvCxnSpPr>
            <p:nvPr/>
          </p:nvCxnSpPr>
          <p:spPr>
            <a:xfrm>
              <a:off x="762000" y="5373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Group 44"/>
          <p:cNvGrpSpPr>
            <a:grpSpLocks/>
          </p:cNvGrpSpPr>
          <p:nvPr/>
        </p:nvGrpSpPr>
        <p:grpSpPr bwMode="auto">
          <a:xfrm>
            <a:off x="520700" y="5754688"/>
            <a:ext cx="8089900" cy="609600"/>
            <a:chOff x="152400" y="5754688"/>
            <a:chExt cx="8699500" cy="609600"/>
          </a:xfrm>
        </p:grpSpPr>
        <p:sp>
          <p:nvSpPr>
            <p:cNvPr id="35" name="Rounded Rectangle 34"/>
            <p:cNvSpPr/>
            <p:nvPr/>
          </p:nvSpPr>
          <p:spPr>
            <a:xfrm>
              <a:off x="850900" y="57546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Questions?</a:t>
              </a:r>
              <a:endParaRPr lang="en-US" sz="2800" dirty="0">
                <a:solidFill>
                  <a:schemeClr val="tx1"/>
                </a:solidFill>
                <a:latin typeface="Franklin Gothic Demi Cond" pitchFamily="34" charset="0"/>
              </a:endParaRPr>
            </a:p>
          </p:txBody>
        </p:sp>
        <p:sp>
          <p:nvSpPr>
            <p:cNvPr id="36" name="Rounded Rectangle 35"/>
            <p:cNvSpPr/>
            <p:nvPr/>
          </p:nvSpPr>
          <p:spPr>
            <a:xfrm>
              <a:off x="152400" y="57546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8</a:t>
              </a:r>
            </a:p>
          </p:txBody>
        </p:sp>
        <p:cxnSp>
          <p:nvCxnSpPr>
            <p:cNvPr id="37" name="Straight Connector 36"/>
            <p:cNvCxnSpPr>
              <a:stCxn id="36" idx="3"/>
              <a:endCxn id="35" idx="1"/>
            </p:cNvCxnSpPr>
            <p:nvPr/>
          </p:nvCxnSpPr>
          <p:spPr>
            <a:xfrm>
              <a:off x="762000" y="6059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39" name="Rounded Rectangle 38"/>
          <p:cNvSpPr/>
          <p:nvPr/>
        </p:nvSpPr>
        <p:spPr>
          <a:xfrm>
            <a:off x="520700" y="66675"/>
            <a:ext cx="8089900" cy="7254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smtClean="0">
                <a:solidFill>
                  <a:schemeClr val="bg1"/>
                </a:solidFill>
                <a:latin typeface="Edwardian Script ITC" pitchFamily="66" charset="0"/>
              </a:rPr>
              <a:t>Points </a:t>
            </a:r>
            <a:r>
              <a:rPr lang="en-US" sz="5400" b="1" dirty="0">
                <a:solidFill>
                  <a:schemeClr val="bg1"/>
                </a:solidFill>
                <a:latin typeface="Edwardian Script ITC" pitchFamily="66" charset="0"/>
              </a:rPr>
              <a:t>to be Discussed</a:t>
            </a:r>
          </a:p>
        </p:txBody>
      </p:sp>
    </p:spTree>
    <p:extLst>
      <p:ext uri="{BB962C8B-B14F-4D97-AF65-F5344CB8AC3E}">
        <p14:creationId xmlns:p14="http://schemas.microsoft.com/office/powerpoint/2010/main" val="3154245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1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stretch>
            <a:fillRect/>
          </a:stretch>
        </p:blipFill>
        <p:spPr>
          <a:xfrm>
            <a:off x="518308" y="715054"/>
            <a:ext cx="1748279" cy="2242143"/>
          </a:xfrm>
          <a:prstGeom prst="rect">
            <a:avLst/>
          </a:prstGeom>
        </p:spPr>
      </p:pic>
      <p:pic>
        <p:nvPicPr>
          <p:cNvPr id="6146" name="Picture 2" descr="http://hyperphysics.phy-astr.gsu.edu/hbase/vision/imgvis/eyesca.gif"/>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3505200" y="17526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61157" y="814174"/>
            <a:ext cx="8244692" cy="707886"/>
          </a:xfrm>
          <a:prstGeom prst="rect">
            <a:avLst/>
          </a:prstGeom>
        </p:spPr>
        <p:txBody>
          <a:bodyPr wrap="square">
            <a:spAutoFit/>
          </a:bodyPr>
          <a:lstStyle/>
          <a:p>
            <a:pPr algn="just"/>
            <a:r>
              <a:rPr lang="it-IT" sz="2000" b="1" dirty="0"/>
              <a:t>Eye is a homocentric system of lenses, which when combined in action form a very strong system of short focal length. </a:t>
            </a:r>
            <a:endParaRPr lang="en-US" sz="2000" b="1" dirty="0"/>
          </a:p>
        </p:txBody>
      </p:sp>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2" name="Up Arrow 1"/>
          <p:cNvSpPr/>
          <p:nvPr/>
        </p:nvSpPr>
        <p:spPr>
          <a:xfrm>
            <a:off x="704486" y="3284556"/>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780686" y="3972340"/>
            <a:ext cx="7543800" cy="0"/>
          </a:xfrm>
          <a:prstGeom prst="line">
            <a:avLst/>
          </a:prstGeom>
          <a:ln w="254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6155" name="Group 6154"/>
          <p:cNvGrpSpPr/>
          <p:nvPr/>
        </p:nvGrpSpPr>
        <p:grpSpPr>
          <a:xfrm>
            <a:off x="780686" y="3284556"/>
            <a:ext cx="7543800" cy="1365610"/>
            <a:chOff x="914400" y="3623860"/>
            <a:chExt cx="7543800" cy="1365610"/>
          </a:xfrm>
        </p:grpSpPr>
        <p:cxnSp>
          <p:nvCxnSpPr>
            <p:cNvPr id="15" name="Straight Arrow Connector 14"/>
            <p:cNvCxnSpPr>
              <a:stCxn id="2" idx="0"/>
              <a:endCxn id="42" idx="0"/>
            </p:cNvCxnSpPr>
            <p:nvPr/>
          </p:nvCxnSpPr>
          <p:spPr>
            <a:xfrm>
              <a:off x="1028700" y="3623860"/>
              <a:ext cx="7302188" cy="1365610"/>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14400" y="4281451"/>
              <a:ext cx="7543800" cy="30193"/>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grpSp>
      <p:sp>
        <p:nvSpPr>
          <p:cNvPr id="42" name="Up Arrow 41"/>
          <p:cNvSpPr/>
          <p:nvPr/>
        </p:nvSpPr>
        <p:spPr>
          <a:xfrm rot="11108381">
            <a:off x="8036322" y="3989592"/>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The eye?</a:t>
            </a:r>
            <a:endParaRPr lang="en-US" sz="1600" dirty="0"/>
          </a:p>
        </p:txBody>
      </p:sp>
      <p:sp>
        <p:nvSpPr>
          <p:cNvPr id="5" name="TextBox 4"/>
          <p:cNvSpPr txBox="1"/>
          <p:nvPr/>
        </p:nvSpPr>
        <p:spPr>
          <a:xfrm>
            <a:off x="4916232" y="2228357"/>
            <a:ext cx="2741456" cy="923330"/>
          </a:xfrm>
          <a:prstGeom prst="rect">
            <a:avLst/>
          </a:prstGeom>
          <a:noFill/>
        </p:spPr>
        <p:txBody>
          <a:bodyPr wrap="none" rtlCol="0">
            <a:spAutoFit/>
          </a:bodyPr>
          <a:lstStyle/>
          <a:p>
            <a:r>
              <a:rPr lang="en-US" dirty="0" smtClean="0"/>
              <a:t>80% learning through</a:t>
            </a:r>
          </a:p>
          <a:p>
            <a:r>
              <a:rPr lang="en-US" dirty="0"/>
              <a:t>c</a:t>
            </a:r>
            <a:r>
              <a:rPr lang="en-US" dirty="0" smtClean="0"/>
              <a:t>ontinuous  processing</a:t>
            </a:r>
          </a:p>
          <a:p>
            <a:r>
              <a:rPr lang="en-US" dirty="0"/>
              <a:t>o</a:t>
            </a:r>
            <a:r>
              <a:rPr lang="en-US" dirty="0" smtClean="0"/>
              <a:t>f visual info</a:t>
            </a:r>
            <a:endParaRPr lang="en-US" dirty="0"/>
          </a:p>
        </p:txBody>
      </p:sp>
      <p:pic>
        <p:nvPicPr>
          <p:cNvPr id="6" name="Picture 5"/>
          <p:cNvPicPr>
            <a:picLocks noChangeAspect="1"/>
          </p:cNvPicPr>
          <p:nvPr/>
        </p:nvPicPr>
        <p:blipFill>
          <a:blip r:embed="rId5"/>
          <a:stretch>
            <a:fillRect/>
          </a:stretch>
        </p:blipFill>
        <p:spPr>
          <a:xfrm rot="20199285">
            <a:off x="982315" y="2625959"/>
            <a:ext cx="3513438" cy="2632376"/>
          </a:xfrm>
          <a:prstGeom prst="rect">
            <a:avLst/>
          </a:prstGeom>
        </p:spPr>
      </p:pic>
      <p:sp>
        <p:nvSpPr>
          <p:cNvPr id="14" name="Oval 13"/>
          <p:cNvSpPr/>
          <p:nvPr/>
        </p:nvSpPr>
        <p:spPr>
          <a:xfrm>
            <a:off x="1096313" y="2797661"/>
            <a:ext cx="3247088" cy="2065036"/>
          </a:xfrm>
          <a:custGeom>
            <a:avLst/>
            <a:gdLst>
              <a:gd name="connsiteX0" fmla="*/ 0 w 2057400"/>
              <a:gd name="connsiteY0" fmla="*/ 838200 h 1676400"/>
              <a:gd name="connsiteX1" fmla="*/ 1028700 w 2057400"/>
              <a:gd name="connsiteY1" fmla="*/ 0 h 1676400"/>
              <a:gd name="connsiteX2" fmla="*/ 2057400 w 2057400"/>
              <a:gd name="connsiteY2" fmla="*/ 838200 h 1676400"/>
              <a:gd name="connsiteX3" fmla="*/ 1028700 w 2057400"/>
              <a:gd name="connsiteY3" fmla="*/ 1676400 h 1676400"/>
              <a:gd name="connsiteX4" fmla="*/ 0 w 2057400"/>
              <a:gd name="connsiteY4" fmla="*/ 838200 h 1676400"/>
              <a:gd name="connsiteX0" fmla="*/ 2652 w 2060052"/>
              <a:gd name="connsiteY0" fmla="*/ 1181100 h 2019300"/>
              <a:gd name="connsiteX1" fmla="*/ 828152 w 2060052"/>
              <a:gd name="connsiteY1" fmla="*/ 0 h 2019300"/>
              <a:gd name="connsiteX2" fmla="*/ 2060052 w 2060052"/>
              <a:gd name="connsiteY2" fmla="*/ 1181100 h 2019300"/>
              <a:gd name="connsiteX3" fmla="*/ 1031352 w 2060052"/>
              <a:gd name="connsiteY3" fmla="*/ 2019300 h 2019300"/>
              <a:gd name="connsiteX4" fmla="*/ 2652 w 2060052"/>
              <a:gd name="connsiteY4" fmla="*/ 1181100 h 2019300"/>
              <a:gd name="connsiteX0" fmla="*/ 615 w 3086715"/>
              <a:gd name="connsiteY0" fmla="*/ 1475410 h 2027420"/>
              <a:gd name="connsiteX1" fmla="*/ 1854815 w 3086715"/>
              <a:gd name="connsiteY1" fmla="*/ 2210 h 2027420"/>
              <a:gd name="connsiteX2" fmla="*/ 3086715 w 3086715"/>
              <a:gd name="connsiteY2" fmla="*/ 1183310 h 2027420"/>
              <a:gd name="connsiteX3" fmla="*/ 2058015 w 3086715"/>
              <a:gd name="connsiteY3" fmla="*/ 2021510 h 2027420"/>
              <a:gd name="connsiteX4" fmla="*/ 615 w 3086715"/>
              <a:gd name="connsiteY4" fmla="*/ 1475410 h 2027420"/>
              <a:gd name="connsiteX0" fmla="*/ 151995 w 3238095"/>
              <a:gd name="connsiteY0" fmla="*/ 1475410 h 2122318"/>
              <a:gd name="connsiteX1" fmla="*/ 2006195 w 3238095"/>
              <a:gd name="connsiteY1" fmla="*/ 2210 h 2122318"/>
              <a:gd name="connsiteX2" fmla="*/ 3238095 w 3238095"/>
              <a:gd name="connsiteY2" fmla="*/ 1183310 h 2122318"/>
              <a:gd name="connsiteX3" fmla="*/ 2209395 w 3238095"/>
              <a:gd name="connsiteY3" fmla="*/ 2021510 h 2122318"/>
              <a:gd name="connsiteX4" fmla="*/ 342496 w 3238095"/>
              <a:gd name="connsiteY4" fmla="*/ 2046910 h 2122318"/>
              <a:gd name="connsiteX5" fmla="*/ 151995 w 3238095"/>
              <a:gd name="connsiteY5" fmla="*/ 1475410 h 2122318"/>
              <a:gd name="connsiteX0" fmla="*/ 262108 w 3106908"/>
              <a:gd name="connsiteY0" fmla="*/ 1092412 h 2120320"/>
              <a:gd name="connsiteX1" fmla="*/ 1875008 w 3106908"/>
              <a:gd name="connsiteY1" fmla="*/ 212 h 2120320"/>
              <a:gd name="connsiteX2" fmla="*/ 3106908 w 3106908"/>
              <a:gd name="connsiteY2" fmla="*/ 1181312 h 2120320"/>
              <a:gd name="connsiteX3" fmla="*/ 2078208 w 3106908"/>
              <a:gd name="connsiteY3" fmla="*/ 2019512 h 2120320"/>
              <a:gd name="connsiteX4" fmla="*/ 211309 w 3106908"/>
              <a:gd name="connsiteY4" fmla="*/ 2044912 h 2120320"/>
              <a:gd name="connsiteX5" fmla="*/ 262108 w 3106908"/>
              <a:gd name="connsiteY5" fmla="*/ 1092412 h 2120320"/>
              <a:gd name="connsiteX0" fmla="*/ 370386 w 3215186"/>
              <a:gd name="connsiteY0" fmla="*/ 1092408 h 2080678"/>
              <a:gd name="connsiteX1" fmla="*/ 1983286 w 3215186"/>
              <a:gd name="connsiteY1" fmla="*/ 208 h 2080678"/>
              <a:gd name="connsiteX2" fmla="*/ 3215186 w 3215186"/>
              <a:gd name="connsiteY2" fmla="*/ 1181308 h 2080678"/>
              <a:gd name="connsiteX3" fmla="*/ 2186486 w 3215186"/>
              <a:gd name="connsiteY3" fmla="*/ 2019508 h 2080678"/>
              <a:gd name="connsiteX4" fmla="*/ 167187 w 3215186"/>
              <a:gd name="connsiteY4" fmla="*/ 1956008 h 2080678"/>
              <a:gd name="connsiteX5" fmla="*/ 370386 w 3215186"/>
              <a:gd name="connsiteY5" fmla="*/ 1092408 h 2080678"/>
              <a:gd name="connsiteX0" fmla="*/ 516912 w 3174425"/>
              <a:gd name="connsiteY0" fmla="*/ 853510 h 2084151"/>
              <a:gd name="connsiteX1" fmla="*/ 1942525 w 3174425"/>
              <a:gd name="connsiteY1" fmla="*/ 3681 h 2084151"/>
              <a:gd name="connsiteX2" fmla="*/ 3174425 w 3174425"/>
              <a:gd name="connsiteY2" fmla="*/ 1184781 h 2084151"/>
              <a:gd name="connsiteX3" fmla="*/ 2145725 w 3174425"/>
              <a:gd name="connsiteY3" fmla="*/ 2022981 h 2084151"/>
              <a:gd name="connsiteX4" fmla="*/ 126426 w 3174425"/>
              <a:gd name="connsiteY4" fmla="*/ 1959481 h 2084151"/>
              <a:gd name="connsiteX5" fmla="*/ 516912 w 3174425"/>
              <a:gd name="connsiteY5" fmla="*/ 853510 h 2084151"/>
              <a:gd name="connsiteX0" fmla="*/ 523866 w 3181379"/>
              <a:gd name="connsiteY0" fmla="*/ 853329 h 2083970"/>
              <a:gd name="connsiteX1" fmla="*/ 1949479 w 3181379"/>
              <a:gd name="connsiteY1" fmla="*/ 3500 h 2083970"/>
              <a:gd name="connsiteX2" fmla="*/ 3181379 w 3181379"/>
              <a:gd name="connsiteY2" fmla="*/ 1184600 h 2083970"/>
              <a:gd name="connsiteX3" fmla="*/ 2152679 w 3181379"/>
              <a:gd name="connsiteY3" fmla="*/ 2022800 h 2083970"/>
              <a:gd name="connsiteX4" fmla="*/ 133380 w 3181379"/>
              <a:gd name="connsiteY4" fmla="*/ 1959300 h 2083970"/>
              <a:gd name="connsiteX5" fmla="*/ 523866 w 3181379"/>
              <a:gd name="connsiteY5" fmla="*/ 853329 h 2083970"/>
              <a:gd name="connsiteX0" fmla="*/ 501055 w 3158568"/>
              <a:gd name="connsiteY0" fmla="*/ 891756 h 2122397"/>
              <a:gd name="connsiteX1" fmla="*/ 1227862 w 3158568"/>
              <a:gd name="connsiteY1" fmla="*/ 323316 h 2122397"/>
              <a:gd name="connsiteX2" fmla="*/ 1926668 w 3158568"/>
              <a:gd name="connsiteY2" fmla="*/ 41927 h 2122397"/>
              <a:gd name="connsiteX3" fmla="*/ 3158568 w 3158568"/>
              <a:gd name="connsiteY3" fmla="*/ 1223027 h 2122397"/>
              <a:gd name="connsiteX4" fmla="*/ 2129868 w 3158568"/>
              <a:gd name="connsiteY4" fmla="*/ 2061227 h 2122397"/>
              <a:gd name="connsiteX5" fmla="*/ 110569 w 3158568"/>
              <a:gd name="connsiteY5" fmla="*/ 1997727 h 2122397"/>
              <a:gd name="connsiteX6" fmla="*/ 501055 w 3158568"/>
              <a:gd name="connsiteY6" fmla="*/ 891756 h 2122397"/>
              <a:gd name="connsiteX0" fmla="*/ 501055 w 3158568"/>
              <a:gd name="connsiteY0" fmla="*/ 833468 h 2064109"/>
              <a:gd name="connsiteX1" fmla="*/ 1227862 w 3158568"/>
              <a:gd name="connsiteY1" fmla="*/ 265028 h 2064109"/>
              <a:gd name="connsiteX2" fmla="*/ 2069887 w 3158568"/>
              <a:gd name="connsiteY2" fmla="*/ 49740 h 2064109"/>
              <a:gd name="connsiteX3" fmla="*/ 3158568 w 3158568"/>
              <a:gd name="connsiteY3" fmla="*/ 1164739 h 2064109"/>
              <a:gd name="connsiteX4" fmla="*/ 2129868 w 3158568"/>
              <a:gd name="connsiteY4" fmla="*/ 2002939 h 2064109"/>
              <a:gd name="connsiteX5" fmla="*/ 110569 w 3158568"/>
              <a:gd name="connsiteY5" fmla="*/ 1939439 h 2064109"/>
              <a:gd name="connsiteX6" fmla="*/ 501055 w 3158568"/>
              <a:gd name="connsiteY6" fmla="*/ 833468 h 2064109"/>
              <a:gd name="connsiteX0" fmla="*/ 589575 w 3247088"/>
              <a:gd name="connsiteY0" fmla="*/ 833468 h 2065036"/>
              <a:gd name="connsiteX1" fmla="*/ 1316382 w 3247088"/>
              <a:gd name="connsiteY1" fmla="*/ 265028 h 2065036"/>
              <a:gd name="connsiteX2" fmla="*/ 2158407 w 3247088"/>
              <a:gd name="connsiteY2" fmla="*/ 49740 h 2065036"/>
              <a:gd name="connsiteX3" fmla="*/ 3247088 w 3247088"/>
              <a:gd name="connsiteY3" fmla="*/ 1164739 h 2065036"/>
              <a:gd name="connsiteX4" fmla="*/ 2218388 w 3247088"/>
              <a:gd name="connsiteY4" fmla="*/ 2002939 h 2065036"/>
              <a:gd name="connsiteX5" fmla="*/ 199089 w 3247088"/>
              <a:gd name="connsiteY5" fmla="*/ 1939439 h 2065036"/>
              <a:gd name="connsiteX6" fmla="*/ 104526 w 3247088"/>
              <a:gd name="connsiteY6" fmla="*/ 1498918 h 2065036"/>
              <a:gd name="connsiteX7" fmla="*/ 589575 w 3247088"/>
              <a:gd name="connsiteY7" fmla="*/ 833468 h 2065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7088" h="2065036">
                <a:moveTo>
                  <a:pt x="589575" y="833468"/>
                </a:moveTo>
                <a:cubicBezTo>
                  <a:pt x="791551" y="627820"/>
                  <a:pt x="1078780" y="406666"/>
                  <a:pt x="1316382" y="265028"/>
                </a:cubicBezTo>
                <a:cubicBezTo>
                  <a:pt x="1553984" y="123390"/>
                  <a:pt x="1836623" y="-100212"/>
                  <a:pt x="2158407" y="49740"/>
                </a:cubicBezTo>
                <a:cubicBezTo>
                  <a:pt x="2480191" y="199692"/>
                  <a:pt x="3247088" y="701814"/>
                  <a:pt x="3247088" y="1164739"/>
                </a:cubicBezTo>
                <a:cubicBezTo>
                  <a:pt x="3247088" y="1627664"/>
                  <a:pt x="2726388" y="1873822"/>
                  <a:pt x="2218388" y="2002939"/>
                </a:cubicBezTo>
                <a:cubicBezTo>
                  <a:pt x="1710388" y="2132056"/>
                  <a:pt x="534874" y="2034459"/>
                  <a:pt x="199089" y="1939439"/>
                </a:cubicBezTo>
                <a:cubicBezTo>
                  <a:pt x="-136696" y="1844419"/>
                  <a:pt x="39445" y="1683247"/>
                  <a:pt x="104526" y="1498918"/>
                </a:cubicBezTo>
                <a:cubicBezTo>
                  <a:pt x="169607" y="1314590"/>
                  <a:pt x="387599" y="1039116"/>
                  <a:pt x="589575" y="833468"/>
                </a:cubicBezTo>
                <a:close/>
              </a:path>
            </a:pathLst>
          </a:custGeom>
          <a:solidFill>
            <a:srgbClr val="00B0F0">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13"/>
          <p:cNvSpPr/>
          <p:nvPr/>
        </p:nvSpPr>
        <p:spPr>
          <a:xfrm flipH="1" flipV="1">
            <a:off x="4343399" y="3039570"/>
            <a:ext cx="3981237" cy="2443018"/>
          </a:xfrm>
          <a:custGeom>
            <a:avLst/>
            <a:gdLst>
              <a:gd name="connsiteX0" fmla="*/ 0 w 2057400"/>
              <a:gd name="connsiteY0" fmla="*/ 838200 h 1676400"/>
              <a:gd name="connsiteX1" fmla="*/ 1028700 w 2057400"/>
              <a:gd name="connsiteY1" fmla="*/ 0 h 1676400"/>
              <a:gd name="connsiteX2" fmla="*/ 2057400 w 2057400"/>
              <a:gd name="connsiteY2" fmla="*/ 838200 h 1676400"/>
              <a:gd name="connsiteX3" fmla="*/ 1028700 w 2057400"/>
              <a:gd name="connsiteY3" fmla="*/ 1676400 h 1676400"/>
              <a:gd name="connsiteX4" fmla="*/ 0 w 2057400"/>
              <a:gd name="connsiteY4" fmla="*/ 838200 h 1676400"/>
              <a:gd name="connsiteX0" fmla="*/ 2652 w 2060052"/>
              <a:gd name="connsiteY0" fmla="*/ 1181100 h 2019300"/>
              <a:gd name="connsiteX1" fmla="*/ 828152 w 2060052"/>
              <a:gd name="connsiteY1" fmla="*/ 0 h 2019300"/>
              <a:gd name="connsiteX2" fmla="*/ 2060052 w 2060052"/>
              <a:gd name="connsiteY2" fmla="*/ 1181100 h 2019300"/>
              <a:gd name="connsiteX3" fmla="*/ 1031352 w 2060052"/>
              <a:gd name="connsiteY3" fmla="*/ 2019300 h 2019300"/>
              <a:gd name="connsiteX4" fmla="*/ 2652 w 2060052"/>
              <a:gd name="connsiteY4" fmla="*/ 1181100 h 2019300"/>
              <a:gd name="connsiteX0" fmla="*/ 615 w 3086715"/>
              <a:gd name="connsiteY0" fmla="*/ 1475410 h 2027420"/>
              <a:gd name="connsiteX1" fmla="*/ 1854815 w 3086715"/>
              <a:gd name="connsiteY1" fmla="*/ 2210 h 2027420"/>
              <a:gd name="connsiteX2" fmla="*/ 3086715 w 3086715"/>
              <a:gd name="connsiteY2" fmla="*/ 1183310 h 2027420"/>
              <a:gd name="connsiteX3" fmla="*/ 2058015 w 3086715"/>
              <a:gd name="connsiteY3" fmla="*/ 2021510 h 2027420"/>
              <a:gd name="connsiteX4" fmla="*/ 615 w 3086715"/>
              <a:gd name="connsiteY4" fmla="*/ 1475410 h 2027420"/>
              <a:gd name="connsiteX0" fmla="*/ 151995 w 3238095"/>
              <a:gd name="connsiteY0" fmla="*/ 1475410 h 2122318"/>
              <a:gd name="connsiteX1" fmla="*/ 2006195 w 3238095"/>
              <a:gd name="connsiteY1" fmla="*/ 2210 h 2122318"/>
              <a:gd name="connsiteX2" fmla="*/ 3238095 w 3238095"/>
              <a:gd name="connsiteY2" fmla="*/ 1183310 h 2122318"/>
              <a:gd name="connsiteX3" fmla="*/ 2209395 w 3238095"/>
              <a:gd name="connsiteY3" fmla="*/ 2021510 h 2122318"/>
              <a:gd name="connsiteX4" fmla="*/ 342496 w 3238095"/>
              <a:gd name="connsiteY4" fmla="*/ 2046910 h 2122318"/>
              <a:gd name="connsiteX5" fmla="*/ 151995 w 3238095"/>
              <a:gd name="connsiteY5" fmla="*/ 1475410 h 2122318"/>
              <a:gd name="connsiteX0" fmla="*/ 262108 w 3106908"/>
              <a:gd name="connsiteY0" fmla="*/ 1092412 h 2120320"/>
              <a:gd name="connsiteX1" fmla="*/ 1875008 w 3106908"/>
              <a:gd name="connsiteY1" fmla="*/ 212 h 2120320"/>
              <a:gd name="connsiteX2" fmla="*/ 3106908 w 3106908"/>
              <a:gd name="connsiteY2" fmla="*/ 1181312 h 2120320"/>
              <a:gd name="connsiteX3" fmla="*/ 2078208 w 3106908"/>
              <a:gd name="connsiteY3" fmla="*/ 2019512 h 2120320"/>
              <a:gd name="connsiteX4" fmla="*/ 211309 w 3106908"/>
              <a:gd name="connsiteY4" fmla="*/ 2044912 h 2120320"/>
              <a:gd name="connsiteX5" fmla="*/ 262108 w 3106908"/>
              <a:gd name="connsiteY5" fmla="*/ 1092412 h 2120320"/>
              <a:gd name="connsiteX0" fmla="*/ 370386 w 3215186"/>
              <a:gd name="connsiteY0" fmla="*/ 1092408 h 2080678"/>
              <a:gd name="connsiteX1" fmla="*/ 1983286 w 3215186"/>
              <a:gd name="connsiteY1" fmla="*/ 208 h 2080678"/>
              <a:gd name="connsiteX2" fmla="*/ 3215186 w 3215186"/>
              <a:gd name="connsiteY2" fmla="*/ 1181308 h 2080678"/>
              <a:gd name="connsiteX3" fmla="*/ 2186486 w 3215186"/>
              <a:gd name="connsiteY3" fmla="*/ 2019508 h 2080678"/>
              <a:gd name="connsiteX4" fmla="*/ 167187 w 3215186"/>
              <a:gd name="connsiteY4" fmla="*/ 1956008 h 2080678"/>
              <a:gd name="connsiteX5" fmla="*/ 370386 w 3215186"/>
              <a:gd name="connsiteY5" fmla="*/ 1092408 h 2080678"/>
              <a:gd name="connsiteX0" fmla="*/ 322492 w 3167292"/>
              <a:gd name="connsiteY0" fmla="*/ 1355496 h 2343766"/>
              <a:gd name="connsiteX1" fmla="*/ 391257 w 3167292"/>
              <a:gd name="connsiteY1" fmla="*/ 85088 h 2343766"/>
              <a:gd name="connsiteX2" fmla="*/ 1935392 w 3167292"/>
              <a:gd name="connsiteY2" fmla="*/ 263296 h 2343766"/>
              <a:gd name="connsiteX3" fmla="*/ 3167292 w 3167292"/>
              <a:gd name="connsiteY3" fmla="*/ 1444396 h 2343766"/>
              <a:gd name="connsiteX4" fmla="*/ 2138592 w 3167292"/>
              <a:gd name="connsiteY4" fmla="*/ 2282596 h 2343766"/>
              <a:gd name="connsiteX5" fmla="*/ 119293 w 3167292"/>
              <a:gd name="connsiteY5" fmla="*/ 2219096 h 2343766"/>
              <a:gd name="connsiteX6" fmla="*/ 322492 w 3167292"/>
              <a:gd name="connsiteY6" fmla="*/ 1355496 h 2343766"/>
              <a:gd name="connsiteX0" fmla="*/ 28197 w 3339201"/>
              <a:gd name="connsiteY0" fmla="*/ 1330096 h 2343766"/>
              <a:gd name="connsiteX1" fmla="*/ 563166 w 3339201"/>
              <a:gd name="connsiteY1" fmla="*/ 85088 h 2343766"/>
              <a:gd name="connsiteX2" fmla="*/ 2107301 w 3339201"/>
              <a:gd name="connsiteY2" fmla="*/ 263296 h 2343766"/>
              <a:gd name="connsiteX3" fmla="*/ 3339201 w 3339201"/>
              <a:gd name="connsiteY3" fmla="*/ 1444396 h 2343766"/>
              <a:gd name="connsiteX4" fmla="*/ 2310501 w 3339201"/>
              <a:gd name="connsiteY4" fmla="*/ 2282596 h 2343766"/>
              <a:gd name="connsiteX5" fmla="*/ 291202 w 3339201"/>
              <a:gd name="connsiteY5" fmla="*/ 2219096 h 2343766"/>
              <a:gd name="connsiteX6" fmla="*/ 28197 w 3339201"/>
              <a:gd name="connsiteY6" fmla="*/ 1330096 h 2343766"/>
              <a:gd name="connsiteX0" fmla="*/ 10524 w 3321528"/>
              <a:gd name="connsiteY0" fmla="*/ 1330096 h 2443018"/>
              <a:gd name="connsiteX1" fmla="*/ 545493 w 3321528"/>
              <a:gd name="connsiteY1" fmla="*/ 85088 h 2443018"/>
              <a:gd name="connsiteX2" fmla="*/ 2089628 w 3321528"/>
              <a:gd name="connsiteY2" fmla="*/ 263296 h 2443018"/>
              <a:gd name="connsiteX3" fmla="*/ 3321528 w 3321528"/>
              <a:gd name="connsiteY3" fmla="*/ 1444396 h 2443018"/>
              <a:gd name="connsiteX4" fmla="*/ 2292828 w 3321528"/>
              <a:gd name="connsiteY4" fmla="*/ 2282596 h 2443018"/>
              <a:gd name="connsiteX5" fmla="*/ 347698 w 3321528"/>
              <a:gd name="connsiteY5" fmla="*/ 2396896 h 2443018"/>
              <a:gd name="connsiteX6" fmla="*/ 10524 w 3321528"/>
              <a:gd name="connsiteY6" fmla="*/ 1330096 h 244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1528" h="2443018">
                <a:moveTo>
                  <a:pt x="10524" y="1330096"/>
                </a:moveTo>
                <a:cubicBezTo>
                  <a:pt x="43490" y="944795"/>
                  <a:pt x="276676" y="267121"/>
                  <a:pt x="545493" y="85088"/>
                </a:cubicBezTo>
                <a:cubicBezTo>
                  <a:pt x="814310" y="-96945"/>
                  <a:pt x="1626956" y="36745"/>
                  <a:pt x="2089628" y="263296"/>
                </a:cubicBezTo>
                <a:cubicBezTo>
                  <a:pt x="2552301" y="489847"/>
                  <a:pt x="3321528" y="981471"/>
                  <a:pt x="3321528" y="1444396"/>
                </a:cubicBezTo>
                <a:cubicBezTo>
                  <a:pt x="3321528" y="1907321"/>
                  <a:pt x="2788466" y="2123846"/>
                  <a:pt x="2292828" y="2282596"/>
                </a:cubicBezTo>
                <a:cubicBezTo>
                  <a:pt x="1797190" y="2441346"/>
                  <a:pt x="690598" y="2487913"/>
                  <a:pt x="347698" y="2396896"/>
                </a:cubicBezTo>
                <a:cubicBezTo>
                  <a:pt x="4798" y="2305879"/>
                  <a:pt x="-22442" y="1715397"/>
                  <a:pt x="10524" y="1330096"/>
                </a:cubicBezTo>
                <a:close/>
              </a:path>
            </a:pathLst>
          </a:custGeom>
          <a:solidFill>
            <a:srgbClr val="00B0F0">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flipH="1">
            <a:off x="7742601" y="4060788"/>
            <a:ext cx="609600" cy="604474"/>
          </a:xfrm>
          <a:prstGeom prst="rect">
            <a:avLst/>
          </a:prstGeom>
        </p:spPr>
      </p:pic>
      <p:pic>
        <p:nvPicPr>
          <p:cNvPr id="27" name="Picture 26"/>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flipH="1">
            <a:off x="7790591" y="3070006"/>
            <a:ext cx="513620" cy="533401"/>
          </a:xfrm>
          <a:prstGeom prst="rect">
            <a:avLst/>
          </a:prstGeom>
        </p:spPr>
      </p:pic>
      <p:pic>
        <p:nvPicPr>
          <p:cNvPr id="28" name="Picture 27"/>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flipH="1">
            <a:off x="7133812" y="4886701"/>
            <a:ext cx="666020" cy="609600"/>
          </a:xfrm>
          <a:prstGeom prst="rect">
            <a:avLst/>
          </a:prstGeom>
        </p:spPr>
      </p:pic>
    </p:spTree>
    <p:extLst>
      <p:ext uri="{BB962C8B-B14F-4D97-AF65-F5344CB8AC3E}">
        <p14:creationId xmlns:p14="http://schemas.microsoft.com/office/powerpoint/2010/main" val="2309750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1000"/>
                            </p:stCondLst>
                            <p:childTnLst>
                              <p:par>
                                <p:cTn id="9" presetID="2" presetClass="entr" presetSubtype="9"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8" presetClass="entr" presetSubtype="6" repeatCount="3000" fill="hold" nodeType="afterEffect">
                                  <p:stCondLst>
                                    <p:cond delay="0"/>
                                  </p:stCondLst>
                                  <p:childTnLst>
                                    <p:set>
                                      <p:cBhvr>
                                        <p:cTn id="15" dur="1" fill="hold">
                                          <p:stCondLst>
                                            <p:cond delay="0"/>
                                          </p:stCondLst>
                                        </p:cTn>
                                        <p:tgtEl>
                                          <p:spTgt spid="6155"/>
                                        </p:tgtEl>
                                        <p:attrNameLst>
                                          <p:attrName>style.visibility</p:attrName>
                                        </p:attrNameLst>
                                      </p:cBhvr>
                                      <p:to>
                                        <p:strVal val="visible"/>
                                      </p:to>
                                    </p:set>
                                    <p:animEffect transition="in" filter="strips(downRight)">
                                      <p:cBhvr>
                                        <p:cTn id="16" dur="500"/>
                                        <p:tgtEl>
                                          <p:spTgt spid="6155"/>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3"/>
                                        </p:tgtEl>
                                      </p:cBhvr>
                                    </p:animEffect>
                                    <p:set>
                                      <p:cBhvr>
                                        <p:cTn id="25" dur="1" fill="hold">
                                          <p:stCondLst>
                                            <p:cond delay="499"/>
                                          </p:stCondLst>
                                        </p:cTn>
                                        <p:tgtEl>
                                          <p:spTgt spid="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18" presetClass="entr" presetSubtype="3" repeatCount="indefinite" fill="hold" nodeType="withEffect">
                                  <p:stCondLst>
                                    <p:cond delay="0"/>
                                  </p:stCondLst>
                                  <p:endCondLst>
                                    <p:cond evt="onNext" delay="0">
                                      <p:tgtEl>
                                        <p:sldTgt/>
                                      </p:tgtEl>
                                    </p:cond>
                                  </p:endCondLst>
                                  <p:childTnLst>
                                    <p:set>
                                      <p:cBhvr>
                                        <p:cTn id="34" dur="1" fill="hold">
                                          <p:stCondLst>
                                            <p:cond delay="0"/>
                                          </p:stCondLst>
                                        </p:cTn>
                                        <p:tgtEl>
                                          <p:spTgt spid="6"/>
                                        </p:tgtEl>
                                        <p:attrNameLst>
                                          <p:attrName>style.visibility</p:attrName>
                                        </p:attrNameLst>
                                      </p:cBhvr>
                                      <p:to>
                                        <p:strVal val="visible"/>
                                      </p:to>
                                    </p:set>
                                    <p:animEffect transition="in" filter="strips(upRight)">
                                      <p:cBhvr>
                                        <p:cTn id="35" dur="1000"/>
                                        <p:tgtEl>
                                          <p:spTgt spid="6"/>
                                        </p:tgtEl>
                                      </p:cBhvr>
                                    </p:animEffect>
                                  </p:childTnLst>
                                </p:cTn>
                              </p:par>
                              <p:par>
                                <p:cTn id="36" presetID="32" presetClass="emph" presetSubtype="0" repeatCount="indefinite" fill="hold" nodeType="withEffect">
                                  <p:stCondLst>
                                    <p:cond delay="0"/>
                                  </p:stCondLst>
                                  <p:endCondLst>
                                    <p:cond evt="onNext" delay="0">
                                      <p:tgtEl>
                                        <p:sldTgt/>
                                      </p:tgtEl>
                                    </p:cond>
                                  </p:endCondLst>
                                  <p:childTnLst>
                                    <p:animRot by="120000">
                                      <p:cBhvr>
                                        <p:cTn id="37" dur="300" fill="hold">
                                          <p:stCondLst>
                                            <p:cond delay="0"/>
                                          </p:stCondLst>
                                        </p:cTn>
                                        <p:tgtEl>
                                          <p:spTgt spid="6146"/>
                                        </p:tgtEl>
                                        <p:attrNameLst>
                                          <p:attrName>r</p:attrName>
                                        </p:attrNameLst>
                                      </p:cBhvr>
                                    </p:animRot>
                                    <p:animRot by="-240000">
                                      <p:cBhvr>
                                        <p:cTn id="38" dur="600" fill="hold">
                                          <p:stCondLst>
                                            <p:cond delay="600"/>
                                          </p:stCondLst>
                                        </p:cTn>
                                        <p:tgtEl>
                                          <p:spTgt spid="6146"/>
                                        </p:tgtEl>
                                        <p:attrNameLst>
                                          <p:attrName>r</p:attrName>
                                        </p:attrNameLst>
                                      </p:cBhvr>
                                    </p:animRot>
                                    <p:animRot by="240000">
                                      <p:cBhvr>
                                        <p:cTn id="39" dur="600" fill="hold">
                                          <p:stCondLst>
                                            <p:cond delay="1200"/>
                                          </p:stCondLst>
                                        </p:cTn>
                                        <p:tgtEl>
                                          <p:spTgt spid="6146"/>
                                        </p:tgtEl>
                                        <p:attrNameLst>
                                          <p:attrName>r</p:attrName>
                                        </p:attrNameLst>
                                      </p:cBhvr>
                                    </p:animRot>
                                    <p:animRot by="-240000">
                                      <p:cBhvr>
                                        <p:cTn id="40" dur="600" fill="hold">
                                          <p:stCondLst>
                                            <p:cond delay="1800"/>
                                          </p:stCondLst>
                                        </p:cTn>
                                        <p:tgtEl>
                                          <p:spTgt spid="6146"/>
                                        </p:tgtEl>
                                        <p:attrNameLst>
                                          <p:attrName>r</p:attrName>
                                        </p:attrNameLst>
                                      </p:cBhvr>
                                    </p:animRot>
                                    <p:animRot by="120000">
                                      <p:cBhvr>
                                        <p:cTn id="41" dur="600" fill="hold">
                                          <p:stCondLst>
                                            <p:cond delay="2400"/>
                                          </p:stCondLst>
                                        </p:cTn>
                                        <p:tgtEl>
                                          <p:spTgt spid="6146"/>
                                        </p:tgtEl>
                                        <p:attrNameLst>
                                          <p:attrName>r</p:attrName>
                                        </p:attrNameLst>
                                      </p:cBhvr>
                                    </p:animRot>
                                  </p:childTnLst>
                                </p:cTn>
                              </p:par>
                              <p:par>
                                <p:cTn id="42" presetID="22" presetClass="entr" presetSubtype="2" repeatCount="indefinite" fill="hold" grpId="0" nodeType="withEffect">
                                  <p:stCondLst>
                                    <p:cond delay="0"/>
                                  </p:stCondLst>
                                  <p:endCondLst>
                                    <p:cond evt="onNext" delay="0">
                                      <p:tgtEl>
                                        <p:sldTgt/>
                                      </p:tgtEl>
                                    </p:cond>
                                  </p:endCondLst>
                                  <p:childTnLst>
                                    <p:set>
                                      <p:cBhvr>
                                        <p:cTn id="43" dur="1" fill="hold">
                                          <p:stCondLst>
                                            <p:cond delay="0"/>
                                          </p:stCondLst>
                                        </p:cTn>
                                        <p:tgtEl>
                                          <p:spTgt spid="14"/>
                                        </p:tgtEl>
                                        <p:attrNameLst>
                                          <p:attrName>style.visibility</p:attrName>
                                        </p:attrNameLst>
                                      </p:cBhvr>
                                      <p:to>
                                        <p:strVal val="visible"/>
                                      </p:to>
                                    </p:set>
                                    <p:animEffect transition="in" filter="wipe(right)">
                                      <p:cBhvr>
                                        <p:cTn id="44" dur="1000"/>
                                        <p:tgtEl>
                                          <p:spTgt spid="14"/>
                                        </p:tgtEl>
                                      </p:cBhvr>
                                    </p:animEffect>
                                  </p:childTnLst>
                                </p:cTn>
                              </p:par>
                              <p:par>
                                <p:cTn id="45" presetID="22" presetClass="entr" presetSubtype="8" repeatCount="indefinite" fill="hold" grpId="0" nodeType="withEffect">
                                  <p:stCondLst>
                                    <p:cond delay="0"/>
                                  </p:stCondLst>
                                  <p:endCondLst>
                                    <p:cond evt="onNext" delay="0">
                                      <p:tgtEl>
                                        <p:sldTgt/>
                                      </p:tgtEl>
                                    </p:cond>
                                  </p:end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000"/>
                                        <p:tgtEl>
                                          <p:spTgt spid="22"/>
                                        </p:tgtEl>
                                      </p:cBhvr>
                                    </p:animEffect>
                                  </p:childTnLst>
                                </p:cTn>
                              </p:par>
                              <p:par>
                                <p:cTn id="48" presetID="53" presetClass="entr" presetSubtype="16"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childTnLst>
                          </p:cTn>
                        </p:par>
                        <p:par>
                          <p:cTn id="53" fill="hold">
                            <p:stCondLst>
                              <p:cond delay="3000"/>
                            </p:stCondLst>
                            <p:childTnLst>
                              <p:par>
                                <p:cTn id="54" presetID="10" presetClass="entr" presetSubtype="0"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10"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par>
                                <p:cTn id="63" presetID="42" presetClass="path" presetSubtype="0" repeatCount="6000" accel="50000" decel="50000" fill="hold" nodeType="withEffect">
                                  <p:stCondLst>
                                    <p:cond delay="400"/>
                                  </p:stCondLst>
                                  <p:childTnLst>
                                    <p:animMotion origin="layout" path="M 0.00608 0.00487 L -0.69062 -0.23217 " pathEditMode="relative" rAng="0" ptsTypes="AA">
                                      <p:cBhvr>
                                        <p:cTn id="64" dur="2000" fill="hold"/>
                                        <p:tgtEl>
                                          <p:spTgt spid="27"/>
                                        </p:tgtEl>
                                        <p:attrNameLst>
                                          <p:attrName>ppt_x</p:attrName>
                                          <p:attrName>ppt_y</p:attrName>
                                        </p:attrNameLst>
                                      </p:cBhvr>
                                      <p:rCtr x="-34844" y="-11852"/>
                                    </p:animMotion>
                                  </p:childTnLst>
                                </p:cTn>
                              </p:par>
                              <p:par>
                                <p:cTn id="65" presetID="42" presetClass="path" presetSubtype="0" repeatCount="2000" accel="50000" decel="50000" fill="hold" nodeType="withEffect">
                                  <p:stCondLst>
                                    <p:cond delay="500"/>
                                  </p:stCondLst>
                                  <p:childTnLst>
                                    <p:animMotion origin="layout" path="M 0.00244 -1.11111E-6 L -0.68593 -0.48912 " pathEditMode="relative" rAng="0" ptsTypes="AA">
                                      <p:cBhvr>
                                        <p:cTn id="66" dur="2000" fill="hold"/>
                                        <p:tgtEl>
                                          <p:spTgt spid="26"/>
                                        </p:tgtEl>
                                        <p:attrNameLst>
                                          <p:attrName>ppt_x</p:attrName>
                                          <p:attrName>ppt_y</p:attrName>
                                        </p:attrNameLst>
                                      </p:cBhvr>
                                      <p:rCtr x="-34427" y="-24468"/>
                                    </p:animMotion>
                                  </p:childTnLst>
                                </p:cTn>
                              </p:par>
                              <p:par>
                                <p:cTn id="67" presetID="42" presetClass="path" presetSubtype="0" repeatCount="4000" accel="50000" decel="50000" fill="hold" nodeType="withEffect">
                                  <p:stCondLst>
                                    <p:cond delay="500"/>
                                  </p:stCondLst>
                                  <p:childTnLst>
                                    <p:animMotion origin="layout" path="M -3.05556E-6 0.00325 L -0.69305 -0.5618 " pathEditMode="relative" rAng="0" ptsTypes="AA">
                                      <p:cBhvr>
                                        <p:cTn id="68" dur="2000" fill="hold"/>
                                        <p:tgtEl>
                                          <p:spTgt spid="28"/>
                                        </p:tgtEl>
                                        <p:attrNameLst>
                                          <p:attrName>ppt_x</p:attrName>
                                          <p:attrName>ppt_y</p:attrName>
                                        </p:attrNameLst>
                                      </p:cBhvr>
                                      <p:rCtr x="-34653" y="-2826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P spid="42" grpId="0" animBg="1"/>
      <p:bldP spid="5" grpId="0"/>
      <p:bldP spid="14"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3505200" y="17526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2" name="Up Arrow 1"/>
          <p:cNvSpPr/>
          <p:nvPr/>
        </p:nvSpPr>
        <p:spPr>
          <a:xfrm>
            <a:off x="704486" y="3284556"/>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780686" y="3972340"/>
            <a:ext cx="7543800" cy="0"/>
          </a:xfrm>
          <a:prstGeom prst="line">
            <a:avLst/>
          </a:prstGeom>
          <a:ln w="254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Schematic eye</a:t>
            </a:r>
            <a:endParaRPr lang="en-US" sz="1600" dirty="0"/>
          </a:p>
        </p:txBody>
      </p:sp>
      <p:sp>
        <p:nvSpPr>
          <p:cNvPr id="7" name="Oval 6"/>
          <p:cNvSpPr/>
          <p:nvPr/>
        </p:nvSpPr>
        <p:spPr>
          <a:xfrm>
            <a:off x="9172353" y="-30126"/>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el-GR" dirty="0" smtClean="0">
                <a:solidFill>
                  <a:schemeClr val="tx1"/>
                </a:solidFill>
              </a:rPr>
              <a:t>Δ</a:t>
            </a:r>
            <a:endParaRPr lang="en-US" dirty="0">
              <a:solidFill>
                <a:schemeClr val="tx1"/>
              </a:solidFill>
            </a:endParaRPr>
          </a:p>
        </p:txBody>
      </p:sp>
      <p:sp>
        <p:nvSpPr>
          <p:cNvPr id="19" name="Oval 6"/>
          <p:cNvSpPr/>
          <p:nvPr/>
        </p:nvSpPr>
        <p:spPr>
          <a:xfrm>
            <a:off x="-855405" y="-301906"/>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r>
              <a:rPr lang="el-GR" dirty="0" smtClean="0">
                <a:solidFill>
                  <a:schemeClr val="tx1"/>
                </a:solidFill>
              </a:rPr>
              <a:t>Δ</a:t>
            </a:r>
            <a:endParaRPr lang="en-US" dirty="0">
              <a:solidFill>
                <a:schemeClr val="tx1"/>
              </a:solidFill>
            </a:endParaRPr>
          </a:p>
          <a:p>
            <a:pPr algn="ctr"/>
            <a:endParaRPr lang="en-US" dirty="0"/>
          </a:p>
        </p:txBody>
      </p:sp>
      <p:sp>
        <p:nvSpPr>
          <p:cNvPr id="8" name="Rectangle 7"/>
          <p:cNvSpPr/>
          <p:nvPr/>
        </p:nvSpPr>
        <p:spPr>
          <a:xfrm>
            <a:off x="8335822" y="1910385"/>
            <a:ext cx="45719" cy="4114800"/>
          </a:xfrm>
          <a:prstGeom prst="rect">
            <a:avLst/>
          </a:prstGeom>
          <a:solidFill>
            <a:schemeClr val="accent1">
              <a:alpha val="7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Up Arrow 41"/>
          <p:cNvSpPr/>
          <p:nvPr/>
        </p:nvSpPr>
        <p:spPr>
          <a:xfrm rot="11108381">
            <a:off x="8036322" y="3989592"/>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cstate="print">
            <a:extLst>
              <a:ext uri="{BEBA8EAE-BF5A-486C-A8C5-ECC9F3942E4B}">
                <a14:imgProps xmlns:a14="http://schemas.microsoft.com/office/drawing/2010/main">
                  <a14:imgLayer r:embed="rId5">
                    <a14:imgEffect>
                      <a14:backgroundRemoval t="9959" b="89905" l="9959" r="90723">
                        <a14:foregroundMark x1="76398" y1="69850" x2="83492" y2="81037"/>
                        <a14:foregroundMark x1="32196" y1="81583" x2="40246" y2="73397"/>
                        <a14:backgroundMark x1="79400" y1="83765" x2="80764" y2="84720"/>
                        <a14:backgroundMark x1="44611" y1="78445" x2="42428" y2="84720"/>
                        <a14:backgroundMark x1="38745" y1="45703" x2="38199" y2="46930"/>
                      </a14:backgroundRemoval>
                    </a14:imgEffect>
                  </a14:imgLayer>
                </a14:imgProps>
              </a:ext>
              <a:ext uri="{28A0092B-C50C-407E-A947-70E740481C1C}">
                <a14:useLocalDpi xmlns:a14="http://schemas.microsoft.com/office/drawing/2010/main" val="0"/>
              </a:ext>
            </a:extLst>
          </a:blip>
          <a:stretch>
            <a:fillRect/>
          </a:stretch>
        </p:blipFill>
        <p:spPr>
          <a:xfrm>
            <a:off x="7231945" y="2940287"/>
            <a:ext cx="1132452" cy="1132452"/>
          </a:xfrm>
          <a:prstGeom prst="rect">
            <a:avLst/>
          </a:prstGeom>
        </p:spPr>
      </p:pic>
      <p:grpSp>
        <p:nvGrpSpPr>
          <p:cNvPr id="22" name="Group 21"/>
          <p:cNvGrpSpPr/>
          <p:nvPr/>
        </p:nvGrpSpPr>
        <p:grpSpPr>
          <a:xfrm>
            <a:off x="3562350" y="2057400"/>
            <a:ext cx="4762136" cy="1909961"/>
            <a:chOff x="3562350" y="2057400"/>
            <a:chExt cx="4762136" cy="1909961"/>
          </a:xfrm>
        </p:grpSpPr>
        <p:cxnSp>
          <p:nvCxnSpPr>
            <p:cNvPr id="20" name="Straight Connector 19"/>
            <p:cNvCxnSpPr/>
            <p:nvPr/>
          </p:nvCxnSpPr>
          <p:spPr>
            <a:xfrm flipV="1">
              <a:off x="3562350" y="2057400"/>
              <a:ext cx="0" cy="1909961"/>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657725" y="2057400"/>
              <a:ext cx="0" cy="1909961"/>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8324486" y="2057400"/>
              <a:ext cx="0" cy="1909961"/>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155" name="Group 6154"/>
          <p:cNvGrpSpPr/>
          <p:nvPr/>
        </p:nvGrpSpPr>
        <p:grpSpPr>
          <a:xfrm>
            <a:off x="780686" y="3284556"/>
            <a:ext cx="7543800" cy="1365610"/>
            <a:chOff x="914400" y="3623860"/>
            <a:chExt cx="7543800" cy="1365610"/>
          </a:xfrm>
        </p:grpSpPr>
        <p:cxnSp>
          <p:nvCxnSpPr>
            <p:cNvPr id="15" name="Straight Arrow Connector 14"/>
            <p:cNvCxnSpPr>
              <a:stCxn id="2" idx="0"/>
              <a:endCxn id="42" idx="0"/>
            </p:cNvCxnSpPr>
            <p:nvPr/>
          </p:nvCxnSpPr>
          <p:spPr>
            <a:xfrm>
              <a:off x="1028700" y="3623860"/>
              <a:ext cx="7302188" cy="1365610"/>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14400" y="4281451"/>
              <a:ext cx="7543800" cy="30193"/>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p:cNvCxnSpPr/>
          <p:nvPr/>
        </p:nvCxnSpPr>
        <p:spPr>
          <a:xfrm>
            <a:off x="823052" y="2036137"/>
            <a:ext cx="7543800" cy="30193"/>
          </a:xfrm>
          <a:prstGeom prst="straightConnector1">
            <a:avLst/>
          </a:prstGeom>
          <a:ln w="31750">
            <a:solidFill>
              <a:srgbClr val="FF0000"/>
            </a:solidFill>
            <a:prstDash val="sysDot"/>
            <a:headEnd type="ova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4000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972 -0.01574 L 0.47743 0.4588 " pathEditMode="relative" rAng="0" ptsTypes="AA">
                                      <p:cBhvr>
                                        <p:cTn id="6" dur="2000" fill="hold"/>
                                        <p:tgtEl>
                                          <p:spTgt spid="19"/>
                                        </p:tgtEl>
                                        <p:attrNameLst>
                                          <p:attrName>ppt_x</p:attrName>
                                          <p:attrName>ppt_y</p:attrName>
                                        </p:attrNameLst>
                                      </p:cBhvr>
                                      <p:rCtr x="23385" y="23727"/>
                                    </p:animMotion>
                                  </p:childTnLst>
                                </p:cTn>
                              </p:par>
                              <p:par>
                                <p:cTn id="7" presetID="42" presetClass="path" presetSubtype="0" accel="50000" decel="50000" fill="hold" grpId="0" nodeType="withEffect">
                                  <p:stCondLst>
                                    <p:cond delay="0"/>
                                  </p:stCondLst>
                                  <p:childTnLst>
                                    <p:animMotion origin="layout" path="M 0.00243 -0.00324 L -0.54775 0.4456 " pathEditMode="relative" rAng="0" ptsTypes="AA">
                                      <p:cBhvr>
                                        <p:cTn id="8" dur="2000" fill="hold"/>
                                        <p:tgtEl>
                                          <p:spTgt spid="7"/>
                                        </p:tgtEl>
                                        <p:attrNameLst>
                                          <p:attrName>ppt_x</p:attrName>
                                          <p:attrName>ppt_y</p:attrName>
                                        </p:attrNameLst>
                                      </p:cBhvr>
                                      <p:rCtr x="-27517" y="22431"/>
                                    </p:animMotion>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2000" fill="hold"/>
                                        <p:tgtEl>
                                          <p:spTgt spid="8"/>
                                        </p:tgtEl>
                                        <p:attrNameLst>
                                          <p:attrName>ppt_w</p:attrName>
                                        </p:attrNameLst>
                                      </p:cBhvr>
                                      <p:tavLst>
                                        <p:tav tm="0">
                                          <p:val>
                                            <p:fltVal val="0"/>
                                          </p:val>
                                        </p:tav>
                                        <p:tav tm="100000">
                                          <p:val>
                                            <p:strVal val="#ppt_w"/>
                                          </p:val>
                                        </p:tav>
                                      </p:tavLst>
                                    </p:anim>
                                    <p:anim calcmode="lin" valueType="num">
                                      <p:cBhvr>
                                        <p:cTn id="21" dur="2000" fill="hold"/>
                                        <p:tgtEl>
                                          <p:spTgt spid="8"/>
                                        </p:tgtEl>
                                        <p:attrNameLst>
                                          <p:attrName>ppt_h</p:attrName>
                                        </p:attrNameLst>
                                      </p:cBhvr>
                                      <p:tavLst>
                                        <p:tav tm="0">
                                          <p:val>
                                            <p:fltVal val="0"/>
                                          </p:val>
                                        </p:tav>
                                        <p:tav tm="100000">
                                          <p:val>
                                            <p:strVal val="#ppt_h"/>
                                          </p:val>
                                        </p:tav>
                                      </p:tavLst>
                                    </p:anim>
                                    <p:animEffect transition="in" filter="fade">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6146"/>
                                        </p:tgtEl>
                                      </p:cBhvr>
                                    </p:animEffect>
                                    <p:set>
                                      <p:cBhvr>
                                        <p:cTn id="27" dur="1" fill="hold">
                                          <p:stCondLst>
                                            <p:cond delay="499"/>
                                          </p:stCondLst>
                                        </p:cTn>
                                        <p:tgtEl>
                                          <p:spTgt spid="6146"/>
                                        </p:tgtEl>
                                        <p:attrNameLst>
                                          <p:attrName>style.visibility</p:attrName>
                                        </p:attrNameLst>
                                      </p:cBhvr>
                                      <p:to>
                                        <p:strVal val="hidden"/>
                                      </p:to>
                                    </p:set>
                                  </p:childTnLst>
                                </p:cTn>
                              </p:par>
                            </p:childTnLst>
                          </p:cTn>
                        </p:par>
                        <p:par>
                          <p:cTn id="28" fill="hold">
                            <p:stCondLst>
                              <p:cond delay="500"/>
                            </p:stCondLst>
                            <p:childTnLst>
                              <p:par>
                                <p:cTn id="29" presetID="2" presetClass="entr" presetSubtype="9"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0-#ppt_h/2"/>
                                          </p:val>
                                        </p:tav>
                                        <p:tav tm="100000">
                                          <p:val>
                                            <p:strVal val="#ppt_y"/>
                                          </p:val>
                                        </p:tav>
                                      </p:tavLst>
                                    </p:anim>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1500"/>
                            </p:stCondLst>
                            <p:childTnLst>
                              <p:par>
                                <p:cTn id="38" presetID="18" presetClass="entr" presetSubtype="6" repeatCount="3000" fill="hold" nodeType="afterEffect">
                                  <p:stCondLst>
                                    <p:cond delay="0"/>
                                  </p:stCondLst>
                                  <p:childTnLst>
                                    <p:set>
                                      <p:cBhvr>
                                        <p:cTn id="39" dur="1" fill="hold">
                                          <p:stCondLst>
                                            <p:cond delay="0"/>
                                          </p:stCondLst>
                                        </p:cTn>
                                        <p:tgtEl>
                                          <p:spTgt spid="6155"/>
                                        </p:tgtEl>
                                        <p:attrNameLst>
                                          <p:attrName>style.visibility</p:attrName>
                                        </p:attrNameLst>
                                      </p:cBhvr>
                                      <p:to>
                                        <p:strVal val="visible"/>
                                      </p:to>
                                    </p:set>
                                    <p:animEffect transition="in" filter="strips(downRight)">
                                      <p:cBhvr>
                                        <p:cTn id="40" dur="500"/>
                                        <p:tgtEl>
                                          <p:spTgt spid="6155"/>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childTnLst>
                          </p:cTn>
                        </p:par>
                        <p:par>
                          <p:cTn id="45" fill="hold">
                            <p:stCondLst>
                              <p:cond delay="3500"/>
                            </p:stCondLst>
                            <p:childTnLst>
                              <p:par>
                                <p:cTn id="46" presetID="45" presetClass="entr" presetSubtype="0"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2000"/>
                                        <p:tgtEl>
                                          <p:spTgt spid="10"/>
                                        </p:tgtEl>
                                      </p:cBhvr>
                                    </p:animEffect>
                                    <p:anim calcmode="lin" valueType="num">
                                      <p:cBhvr>
                                        <p:cTn id="49" dur="2000" fill="hold"/>
                                        <p:tgtEl>
                                          <p:spTgt spid="10"/>
                                        </p:tgtEl>
                                        <p:attrNameLst>
                                          <p:attrName>ppt_w</p:attrName>
                                        </p:attrNameLst>
                                      </p:cBhvr>
                                      <p:tavLst>
                                        <p:tav tm="0" fmla="#ppt_w*sin(2.5*pi*$)">
                                          <p:val>
                                            <p:fltVal val="0"/>
                                          </p:val>
                                        </p:tav>
                                        <p:tav tm="100000">
                                          <p:val>
                                            <p:fltVal val="1"/>
                                          </p:val>
                                        </p:tav>
                                      </p:tavLst>
                                    </p:anim>
                                    <p:anim calcmode="lin" valueType="num">
                                      <p:cBhvr>
                                        <p:cTn id="50" dur="2000" fill="hold"/>
                                        <p:tgtEl>
                                          <p:spTgt spid="10"/>
                                        </p:tgtEl>
                                        <p:attrNameLst>
                                          <p:attrName>ppt_h</p:attrName>
                                        </p:attrNameLst>
                                      </p:cBhvr>
                                      <p:tavLst>
                                        <p:tav tm="0">
                                          <p:val>
                                            <p:strVal val="#ppt_h"/>
                                          </p:val>
                                        </p:tav>
                                        <p:tav tm="100000">
                                          <p:val>
                                            <p:strVal val="#ppt_h"/>
                                          </p:val>
                                        </p:tav>
                                      </p:tavLst>
                                    </p:anim>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6146"/>
                                        </p:tgtEl>
                                        <p:attrNameLst>
                                          <p:attrName>style.visibility</p:attrName>
                                        </p:attrNameLst>
                                      </p:cBhvr>
                                      <p:to>
                                        <p:strVal val="visible"/>
                                      </p:to>
                                    </p:set>
                                    <p:animEffect transition="in" filter="fade">
                                      <p:cBhvr>
                                        <p:cTn id="54" dur="4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9" grpId="0" animBg="1"/>
      <p:bldP spid="8" grpId="0" animBg="1"/>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3505200" y="17526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5" name="Rectangle 4"/>
          <p:cNvSpPr/>
          <p:nvPr/>
        </p:nvSpPr>
        <p:spPr>
          <a:xfrm rot="19822059">
            <a:off x="6067784" y="3149155"/>
            <a:ext cx="1933543" cy="369332"/>
          </a:xfrm>
          <a:prstGeom prst="rect">
            <a:avLst/>
          </a:prstGeom>
        </p:spPr>
        <p:txBody>
          <a:bodyPr wrap="none">
            <a:spAutoFit/>
          </a:bodyPr>
          <a:lstStyle/>
          <a:p>
            <a:r>
              <a:rPr lang="en-US" b="1" i="1" dirty="0" err="1" smtClean="0">
                <a:solidFill>
                  <a:schemeClr val="tx1">
                    <a:lumMod val="75000"/>
                    <a:lumOff val="25000"/>
                  </a:schemeClr>
                </a:solidFill>
              </a:rPr>
              <a:t>P</a:t>
            </a:r>
            <a:r>
              <a:rPr lang="en-US" b="1" i="1" baseline="-25000" dirty="0" err="1" smtClean="0">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*n’)/F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9" name="Rectangle 8"/>
          <p:cNvSpPr/>
          <p:nvPr/>
        </p:nvSpPr>
        <p:spPr>
          <a:xfrm rot="926556">
            <a:off x="5557156" y="2243125"/>
            <a:ext cx="2276585" cy="369332"/>
          </a:xfrm>
          <a:prstGeom prst="rect">
            <a:avLst/>
          </a:prstGeom>
        </p:spPr>
        <p:txBody>
          <a:bodyPr wrap="none">
            <a:spAutoFit/>
          </a:bodyPr>
          <a:lstStyle/>
          <a:p>
            <a:r>
              <a:rPr lang="en-US" b="1" i="1" dirty="0" smtClean="0">
                <a:solidFill>
                  <a:schemeClr val="tx1">
                    <a:lumMod val="75000"/>
                    <a:lumOff val="25000"/>
                  </a:schemeClr>
                </a:solidFill>
              </a:rPr>
              <a:t>P’</a:t>
            </a:r>
            <a:r>
              <a:rPr lang="en-US" b="1" i="1" baseline="-25000" dirty="0" smtClean="0">
                <a:solidFill>
                  <a:schemeClr val="tx1">
                    <a:lumMod val="75000"/>
                    <a:lumOff val="25000"/>
                  </a:schemeClr>
                </a:solidFill>
              </a:rPr>
              <a:t>2</a:t>
            </a:r>
            <a:r>
              <a:rPr lang="en-US" b="1" i="1" dirty="0" smtClean="0">
                <a:solidFill>
                  <a:schemeClr val="tx1">
                    <a:lumMod val="75000"/>
                    <a:lumOff val="25000"/>
                  </a:schemeClr>
                </a:solidFill>
              </a:rPr>
              <a:t>= </a:t>
            </a:r>
            <a:r>
              <a:rPr lang="en-US" b="1" i="1" dirty="0">
                <a:solidFill>
                  <a:schemeClr val="tx1">
                    <a:lumMod val="75000"/>
                    <a:lumOff val="25000"/>
                  </a:schemeClr>
                </a:solidFill>
              </a:rPr>
              <a:t>(C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3</a:t>
            </a:r>
            <a:r>
              <a:rPr lang="en-US" b="1" i="1" dirty="0">
                <a:solidFill>
                  <a:schemeClr val="tx1">
                    <a:lumMod val="75000"/>
                    <a:lumOff val="25000"/>
                  </a:schemeClr>
                </a:solidFill>
              </a:rPr>
              <a:t>)/ (F</a:t>
            </a:r>
            <a:r>
              <a:rPr lang="en-US" b="1" i="1" baseline="-25000" dirty="0">
                <a:solidFill>
                  <a:schemeClr val="tx1">
                    <a:lumMod val="75000"/>
                    <a:lumOff val="25000"/>
                  </a:schemeClr>
                </a:solidFill>
              </a:rPr>
              <a:t>6</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10" name="Rectangle 9"/>
          <p:cNvSpPr/>
          <p:nvPr/>
        </p:nvSpPr>
        <p:spPr>
          <a:xfrm rot="17300740">
            <a:off x="6403403" y="4607670"/>
            <a:ext cx="2020105" cy="369332"/>
          </a:xfrm>
          <a:prstGeom prst="rect">
            <a:avLst/>
          </a:prstGeom>
        </p:spPr>
        <p:txBody>
          <a:bodyPr wrap="none">
            <a:spAutoFit/>
          </a:bodyPr>
          <a:lstStyle/>
          <a:p>
            <a:r>
              <a:rPr lang="en-US" b="1" i="1" dirty="0" err="1">
                <a:solidFill>
                  <a:schemeClr val="tx1">
                    <a:lumMod val="75000"/>
                    <a:lumOff val="25000"/>
                  </a:schemeClr>
                </a:solidFill>
              </a:rPr>
              <a:t>P</a:t>
            </a:r>
            <a:r>
              <a:rPr lang="en-US" b="1" i="1" baseline="-25000" dirty="0" err="1">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11" name="Rectangle 10"/>
          <p:cNvSpPr/>
          <p:nvPr/>
        </p:nvSpPr>
        <p:spPr>
          <a:xfrm rot="19418814">
            <a:off x="6230417" y="4199875"/>
            <a:ext cx="930063" cy="369332"/>
          </a:xfrm>
          <a:prstGeom prst="rect">
            <a:avLst/>
          </a:prstGeom>
        </p:spPr>
        <p:txBody>
          <a:bodyPr wrap="none">
            <a:spAutoFit/>
          </a:bodyPr>
          <a:lstStyle/>
          <a:p>
            <a:r>
              <a:rPr lang="en-US" b="1" i="1" dirty="0">
                <a:solidFill>
                  <a:schemeClr val="tx1">
                    <a:lumMod val="75000"/>
                    <a:lumOff val="25000"/>
                  </a:schemeClr>
                </a:solidFill>
              </a:rPr>
              <a:t>59.25D</a:t>
            </a:r>
            <a:endParaRPr lang="en-US" dirty="0">
              <a:solidFill>
                <a:schemeClr val="tx1">
                  <a:lumMod val="75000"/>
                  <a:lumOff val="25000"/>
                </a:schemeClr>
              </a:solidFill>
            </a:endParaRPr>
          </a:p>
        </p:txBody>
      </p:sp>
      <p:sp>
        <p:nvSpPr>
          <p:cNvPr id="2" name="Up Arrow 1"/>
          <p:cNvSpPr/>
          <p:nvPr/>
        </p:nvSpPr>
        <p:spPr>
          <a:xfrm>
            <a:off x="704486" y="3284556"/>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780686" y="3972340"/>
            <a:ext cx="7543800" cy="0"/>
          </a:xfrm>
          <a:prstGeom prst="line">
            <a:avLst/>
          </a:prstGeom>
          <a:ln w="254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6155" name="Group 6154"/>
          <p:cNvGrpSpPr/>
          <p:nvPr/>
        </p:nvGrpSpPr>
        <p:grpSpPr>
          <a:xfrm>
            <a:off x="780686" y="3284556"/>
            <a:ext cx="7543800" cy="1365610"/>
            <a:chOff x="914400" y="3623860"/>
            <a:chExt cx="7543800" cy="1365610"/>
          </a:xfrm>
        </p:grpSpPr>
        <p:cxnSp>
          <p:nvCxnSpPr>
            <p:cNvPr id="15" name="Straight Arrow Connector 14"/>
            <p:cNvCxnSpPr>
              <a:stCxn id="2" idx="0"/>
              <a:endCxn id="42" idx="0"/>
            </p:cNvCxnSpPr>
            <p:nvPr/>
          </p:nvCxnSpPr>
          <p:spPr>
            <a:xfrm>
              <a:off x="1028700" y="3623860"/>
              <a:ext cx="7302188" cy="1365610"/>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14400" y="4281451"/>
              <a:ext cx="7543800" cy="30193"/>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grpSp>
      <p:sp>
        <p:nvSpPr>
          <p:cNvPr id="49" name="Rectangle 4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Schematic eye</a:t>
            </a:r>
            <a:endParaRPr lang="en-US" sz="1600" dirty="0"/>
          </a:p>
        </p:txBody>
      </p:sp>
      <p:sp>
        <p:nvSpPr>
          <p:cNvPr id="24" name="Rectangle 23"/>
          <p:cNvSpPr/>
          <p:nvPr/>
        </p:nvSpPr>
        <p:spPr>
          <a:xfrm>
            <a:off x="685800" y="762000"/>
            <a:ext cx="7848600" cy="707886"/>
          </a:xfrm>
          <a:prstGeom prst="rect">
            <a:avLst/>
          </a:prstGeom>
        </p:spPr>
        <p:txBody>
          <a:bodyPr wrap="square">
            <a:spAutoFit/>
          </a:bodyPr>
          <a:lstStyle/>
          <a:p>
            <a:pPr algn="just"/>
            <a:r>
              <a:rPr lang="en-US" sz="2000" b="1" dirty="0"/>
              <a:t>A schematic eye is a </a:t>
            </a:r>
            <a:r>
              <a:rPr lang="en-US" sz="2000" b="1" dirty="0" smtClean="0"/>
              <a:t>self-consistent mathematical model </a:t>
            </a:r>
            <a:r>
              <a:rPr lang="en-US" sz="2000" b="1" dirty="0"/>
              <a:t>that represents the basic optical features of the real </a:t>
            </a:r>
            <a:r>
              <a:rPr lang="en-US" sz="2000" b="1" dirty="0" smtClean="0"/>
              <a:t>eye.</a:t>
            </a:r>
            <a:endParaRPr lang="en-US" sz="2000" dirty="0"/>
          </a:p>
        </p:txBody>
      </p:sp>
      <p:sp>
        <p:nvSpPr>
          <p:cNvPr id="25" name="Oval 6"/>
          <p:cNvSpPr/>
          <p:nvPr/>
        </p:nvSpPr>
        <p:spPr>
          <a:xfrm>
            <a:off x="4168178" y="3017695"/>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6"/>
          <p:cNvSpPr/>
          <p:nvPr/>
        </p:nvSpPr>
        <p:spPr>
          <a:xfrm>
            <a:off x="3507339" y="2837925"/>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335822" y="1910385"/>
            <a:ext cx="45719" cy="4114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Up Arrow 41"/>
          <p:cNvSpPr/>
          <p:nvPr/>
        </p:nvSpPr>
        <p:spPr>
          <a:xfrm rot="11108381">
            <a:off x="8036322" y="3989592"/>
            <a:ext cx="381000" cy="661905"/>
          </a:xfrm>
          <a:prstGeom prst="upArrow">
            <a:avLst>
              <a:gd name="adj1" fmla="val 50000"/>
              <a:gd name="adj2" fmla="val 88491"/>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732862" y="3603008"/>
            <a:ext cx="1107996" cy="369332"/>
          </a:xfrm>
          <a:prstGeom prst="rect">
            <a:avLst/>
          </a:prstGeom>
        </p:spPr>
        <p:txBody>
          <a:bodyPr wrap="none">
            <a:spAutoFit/>
          </a:bodyPr>
          <a:lstStyle/>
          <a:p>
            <a:r>
              <a:rPr lang="en-US" b="1" i="1" dirty="0" smtClean="0">
                <a:solidFill>
                  <a:schemeClr val="tx1">
                    <a:lumMod val="75000"/>
                    <a:lumOff val="25000"/>
                  </a:schemeClr>
                </a:solidFill>
              </a:rPr>
              <a:t>f= </a:t>
            </a:r>
            <a:r>
              <a:rPr lang="en-US" b="1" i="1" dirty="0">
                <a:solidFill>
                  <a:schemeClr val="tx1">
                    <a:lumMod val="75000"/>
                    <a:lumOff val="25000"/>
                  </a:schemeClr>
                </a:solidFill>
              </a:rPr>
              <a:t>n</a:t>
            </a:r>
            <a:r>
              <a:rPr lang="en-US" b="1" i="1" baseline="-25000" dirty="0">
                <a:solidFill>
                  <a:schemeClr val="tx1">
                    <a:lumMod val="75000"/>
                    <a:lumOff val="25000"/>
                  </a:schemeClr>
                </a:solidFill>
              </a:rPr>
              <a:t>1</a:t>
            </a:r>
            <a:r>
              <a:rPr lang="en-US" b="1" i="1" dirty="0">
                <a:solidFill>
                  <a:schemeClr val="tx1">
                    <a:lumMod val="75000"/>
                    <a:lumOff val="25000"/>
                  </a:schemeClr>
                </a:solidFill>
              </a:rPr>
              <a:t>/F</a:t>
            </a:r>
            <a:r>
              <a:rPr lang="en-US" b="1" i="1" baseline="-25000" dirty="0">
                <a:solidFill>
                  <a:schemeClr val="tx1">
                    <a:lumMod val="75000"/>
                    <a:lumOff val="25000"/>
                  </a:schemeClr>
                </a:solidFill>
              </a:rPr>
              <a:t>t	</a:t>
            </a:r>
            <a:endParaRPr lang="en-US" dirty="0">
              <a:solidFill>
                <a:schemeClr val="tx1">
                  <a:lumMod val="75000"/>
                  <a:lumOff val="25000"/>
                </a:schemeClr>
              </a:solidFill>
            </a:endParaRPr>
          </a:p>
        </p:txBody>
      </p:sp>
      <p:sp>
        <p:nvSpPr>
          <p:cNvPr id="6" name="Rectangle 5"/>
          <p:cNvSpPr/>
          <p:nvPr/>
        </p:nvSpPr>
        <p:spPr>
          <a:xfrm rot="1473532">
            <a:off x="4191959" y="4544877"/>
            <a:ext cx="2605200" cy="369332"/>
          </a:xfrm>
          <a:prstGeom prst="rect">
            <a:avLst/>
          </a:prstGeom>
        </p:spPr>
        <p:txBody>
          <a:bodyPr wrap="none">
            <a:spAutoFit/>
          </a:bodyPr>
          <a:lstStyle/>
          <a:p>
            <a:r>
              <a:rPr lang="en-US" b="1" i="1" dirty="0" smtClean="0">
                <a:solidFill>
                  <a:schemeClr val="tx1">
                    <a:lumMod val="75000"/>
                    <a:lumOff val="25000"/>
                  </a:schemeClr>
                </a:solidFill>
              </a:rPr>
              <a:t>F</a:t>
            </a:r>
            <a:r>
              <a:rPr lang="en-US" b="1" i="1" baseline="-25000" dirty="0" smtClean="0">
                <a:solidFill>
                  <a:schemeClr val="tx1">
                    <a:lumMod val="75000"/>
                    <a:lumOff val="25000"/>
                  </a:schemeClr>
                </a:solidFill>
              </a:rPr>
              <a:t>6</a:t>
            </a:r>
            <a:r>
              <a:rPr lang="en-US" b="1" i="1" dirty="0" smtClean="0">
                <a:solidFill>
                  <a:schemeClr val="tx1">
                    <a:lumMod val="75000"/>
                    <a:lumOff val="25000"/>
                  </a:schemeClr>
                </a:solidFill>
              </a:rPr>
              <a:t>= </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 F</a:t>
            </a:r>
            <a:r>
              <a:rPr lang="en-US" b="1" i="1" baseline="-25000" dirty="0">
                <a:solidFill>
                  <a:schemeClr val="tx1">
                    <a:lumMod val="75000"/>
                    <a:lumOff val="25000"/>
                  </a:schemeClr>
                </a:solidFill>
              </a:rPr>
              <a:t>5</a:t>
            </a:r>
            <a:r>
              <a:rPr lang="en-US" b="1" i="1" dirty="0">
                <a:solidFill>
                  <a:schemeClr val="tx1">
                    <a:lumMod val="75000"/>
                    <a:lumOff val="25000"/>
                  </a:schemeClr>
                </a:solidFill>
              </a:rPr>
              <a:t>) – (C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8" name="Rectangle 7"/>
          <p:cNvSpPr/>
          <p:nvPr/>
        </p:nvSpPr>
        <p:spPr>
          <a:xfrm rot="20393559">
            <a:off x="4154583" y="3093829"/>
            <a:ext cx="2852063" cy="369332"/>
          </a:xfrm>
          <a:prstGeom prst="rect">
            <a:avLst/>
          </a:prstGeom>
        </p:spPr>
        <p:txBody>
          <a:bodyPr wrap="none">
            <a:spAutoFit/>
          </a:bodyPr>
          <a:lstStyle/>
          <a:p>
            <a:r>
              <a:rPr lang="en-US" b="1" i="1" dirty="0" smtClean="0">
                <a:solidFill>
                  <a:schemeClr val="tx1">
                    <a:lumMod val="75000"/>
                    <a:lumOff val="25000"/>
                  </a:schemeClr>
                </a:solidFill>
              </a:rPr>
              <a:t>H	= </a:t>
            </a:r>
            <a:r>
              <a:rPr lang="en-US" b="1" i="1" dirty="0">
                <a:solidFill>
                  <a:schemeClr val="tx1">
                    <a:lumMod val="75000"/>
                    <a:lumOff val="25000"/>
                  </a:schemeClr>
                </a:solidFill>
              </a:rPr>
              <a:t>(t</a:t>
            </a:r>
            <a:r>
              <a:rPr lang="en-US" b="1" i="1" baseline="-25000" dirty="0">
                <a:solidFill>
                  <a:schemeClr val="tx1">
                    <a:lumMod val="75000"/>
                    <a:lumOff val="25000"/>
                  </a:schemeClr>
                </a:solidFill>
              </a:rPr>
              <a:t>2</a:t>
            </a:r>
            <a:r>
              <a:rPr lang="en-US" b="1" i="1" dirty="0">
                <a:solidFill>
                  <a:schemeClr val="tx1">
                    <a:lumMod val="75000"/>
                    <a:lumOff val="25000"/>
                  </a:schemeClr>
                </a:solidFill>
              </a:rPr>
              <a:t>*d</a:t>
            </a:r>
            <a:r>
              <a:rPr lang="en-US" b="1" i="1" baseline="-25000" dirty="0">
                <a:solidFill>
                  <a:schemeClr val="tx1">
                    <a:lumMod val="75000"/>
                    <a:lumOff val="25000"/>
                  </a:schemeClr>
                </a:solidFill>
              </a:rPr>
              <a:t>1</a:t>
            </a:r>
            <a:r>
              <a:rPr lang="en-US" b="1" i="1" dirty="0">
                <a:solidFill>
                  <a:schemeClr val="tx1">
                    <a:lumMod val="75000"/>
                    <a:lumOff val="25000"/>
                  </a:schemeClr>
                </a:solidFill>
              </a:rPr>
              <a:t>) / (n’*F</a:t>
            </a:r>
            <a:r>
              <a:rPr lang="en-US" b="1" i="1" baseline="-25000" dirty="0">
                <a:solidFill>
                  <a:schemeClr val="tx1">
                    <a:lumMod val="75000"/>
                    <a:lumOff val="25000"/>
                  </a:schemeClr>
                </a:solidFill>
              </a:rPr>
              <a:t>t</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28" name="Rectangle 27"/>
          <p:cNvSpPr/>
          <p:nvPr/>
        </p:nvSpPr>
        <p:spPr>
          <a:xfrm>
            <a:off x="492120" y="5633839"/>
            <a:ext cx="5648466" cy="830997"/>
          </a:xfrm>
          <a:prstGeom prst="rect">
            <a:avLst/>
          </a:prstGeom>
        </p:spPr>
        <p:txBody>
          <a:bodyPr wrap="square">
            <a:spAutoFit/>
          </a:bodyPr>
          <a:lstStyle/>
          <a:p>
            <a:r>
              <a:rPr lang="it-IT" sz="1600" b="1" dirty="0"/>
              <a:t>used </a:t>
            </a:r>
            <a:r>
              <a:rPr lang="it-IT" sz="1600" b="1" dirty="0" smtClean="0"/>
              <a:t>for:</a:t>
            </a:r>
          </a:p>
          <a:p>
            <a:pPr marL="114300" indent="-114300">
              <a:buFont typeface="Arial" panose="020B0604020202020204" pitchFamily="34" charset="0"/>
              <a:buChar char="•"/>
            </a:pPr>
            <a:r>
              <a:rPr lang="it-IT" sz="1600" b="1" dirty="0" smtClean="0"/>
              <a:t>R&amp;D </a:t>
            </a:r>
            <a:r>
              <a:rPr lang="it-IT" sz="1600" b="1" dirty="0"/>
              <a:t>purposes</a:t>
            </a:r>
          </a:p>
          <a:p>
            <a:pPr marL="114300" indent="-114300">
              <a:buFont typeface="Arial" panose="020B0604020202020204" pitchFamily="34" charset="0"/>
              <a:buChar char="•"/>
              <a:tabLst>
                <a:tab pos="114300" algn="l"/>
              </a:tabLst>
            </a:pPr>
            <a:r>
              <a:rPr lang="it-IT" sz="1600" b="1" dirty="0" smtClean="0"/>
              <a:t>Describe </a:t>
            </a:r>
            <a:r>
              <a:rPr lang="it-IT" sz="1600" b="1" dirty="0"/>
              <a:t>various optical characteristics of living eyes</a:t>
            </a:r>
            <a:endParaRPr lang="en-US" sz="1600" b="1" dirty="0"/>
          </a:p>
        </p:txBody>
      </p:sp>
    </p:spTree>
    <p:extLst>
      <p:ext uri="{BB962C8B-B14F-4D97-AF65-F5344CB8AC3E}">
        <p14:creationId xmlns:p14="http://schemas.microsoft.com/office/powerpoint/2010/main" val="3672088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90"/>
                                          </p:val>
                                        </p:tav>
                                        <p:tav tm="100000">
                                          <p:val>
                                            <p:fltVal val="0"/>
                                          </p:val>
                                        </p:tav>
                                      </p:tavLst>
                                    </p:anim>
                                    <p:animEffect transition="in" filter="fade">
                                      <p:cBhvr>
                                        <p:cTn id="34" dur="1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0" fill="hold"/>
                                        <p:tgtEl>
                                          <p:spTgt spid="11"/>
                                        </p:tgtEl>
                                        <p:attrNameLst>
                                          <p:attrName>ppt_w</p:attrName>
                                        </p:attrNameLst>
                                      </p:cBhvr>
                                      <p:tavLst>
                                        <p:tav tm="0">
                                          <p:val>
                                            <p:fltVal val="0"/>
                                          </p:val>
                                        </p:tav>
                                        <p:tav tm="100000">
                                          <p:val>
                                            <p:strVal val="#ppt_w"/>
                                          </p:val>
                                        </p:tav>
                                      </p:tavLst>
                                    </p:anim>
                                    <p:anim calcmode="lin" valueType="num">
                                      <p:cBhvr>
                                        <p:cTn id="38" dur="1000" fill="hold"/>
                                        <p:tgtEl>
                                          <p:spTgt spid="11"/>
                                        </p:tgtEl>
                                        <p:attrNameLst>
                                          <p:attrName>ppt_h</p:attrName>
                                        </p:attrNameLst>
                                      </p:cBhvr>
                                      <p:tavLst>
                                        <p:tav tm="0">
                                          <p:val>
                                            <p:fltVal val="0"/>
                                          </p:val>
                                        </p:tav>
                                        <p:tav tm="100000">
                                          <p:val>
                                            <p:strVal val="#ppt_h"/>
                                          </p:val>
                                        </p:tav>
                                      </p:tavLst>
                                    </p:anim>
                                    <p:anim calcmode="lin" valueType="num">
                                      <p:cBhvr>
                                        <p:cTn id="39" dur="1000" fill="hold"/>
                                        <p:tgtEl>
                                          <p:spTgt spid="11"/>
                                        </p:tgtEl>
                                        <p:attrNameLst>
                                          <p:attrName>style.rotation</p:attrName>
                                        </p:attrNameLst>
                                      </p:cBhvr>
                                      <p:tavLst>
                                        <p:tav tm="0">
                                          <p:val>
                                            <p:fltVal val="90"/>
                                          </p:val>
                                        </p:tav>
                                        <p:tav tm="100000">
                                          <p:val>
                                            <p:fltVal val="0"/>
                                          </p:val>
                                        </p:tav>
                                      </p:tavLst>
                                    </p:anim>
                                    <p:animEffect transition="in" filter="fade">
                                      <p:cBhvr>
                                        <p:cTn id="40" dur="1000"/>
                                        <p:tgtEl>
                                          <p:spTgt spid="11"/>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2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7" grpId="0"/>
      <p:bldP spid="6" grpId="0"/>
      <p:bldP spid="8"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7635" name="Rectangle 3"/>
          <p:cNvSpPr>
            <a:spLocks noGrp="1" noChangeArrowheads="1"/>
          </p:cNvSpPr>
          <p:nvPr>
            <p:ph idx="1"/>
          </p:nvPr>
        </p:nvSpPr>
        <p:spPr>
          <a:xfrm>
            <a:off x="2667000" y="6542679"/>
            <a:ext cx="7564343" cy="3508977"/>
          </a:xfrm>
        </p:spPr>
        <p:txBody>
          <a:bodyPr>
            <a:normAutofit/>
          </a:bodyPr>
          <a:lstStyle/>
          <a:p>
            <a:pPr lvl="1"/>
            <a:endParaRPr lang="en-US" dirty="0"/>
          </a:p>
          <a:p>
            <a:endParaRPr lang="en-US" sz="2700" dirty="0"/>
          </a:p>
          <a:p>
            <a:endParaRPr lang="en-US" sz="2700" dirty="0"/>
          </a:p>
          <a:p>
            <a:endParaRPr lang="en-US" sz="2700" dirty="0"/>
          </a:p>
        </p:txBody>
      </p:sp>
      <p:sp>
        <p:nvSpPr>
          <p:cNvPr id="6" name="Rectangle 5"/>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History</a:t>
            </a:r>
            <a:endParaRPr lang="en-US" sz="1600" dirty="0"/>
          </a:p>
        </p:txBody>
      </p:sp>
      <p:sp>
        <p:nvSpPr>
          <p:cNvPr id="7"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2" name="Down Arrow 1"/>
          <p:cNvSpPr/>
          <p:nvPr/>
        </p:nvSpPr>
        <p:spPr>
          <a:xfrm>
            <a:off x="533400" y="762000"/>
            <a:ext cx="1447800" cy="5715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914401" y="762000"/>
            <a:ext cx="697627" cy="369332"/>
          </a:xfrm>
          <a:prstGeom prst="rect">
            <a:avLst/>
          </a:prstGeom>
          <a:noFill/>
        </p:spPr>
        <p:txBody>
          <a:bodyPr wrap="none" rtlCol="0">
            <a:spAutoFit/>
          </a:bodyPr>
          <a:lstStyle/>
          <a:p>
            <a:r>
              <a:rPr lang="en-US" dirty="0" smtClean="0"/>
              <a:t>1629</a:t>
            </a:r>
            <a:endParaRPr lang="en-US" dirty="0"/>
          </a:p>
        </p:txBody>
      </p:sp>
      <p:sp>
        <p:nvSpPr>
          <p:cNvPr id="4" name="Rectangle 3"/>
          <p:cNvSpPr/>
          <p:nvPr/>
        </p:nvSpPr>
        <p:spPr>
          <a:xfrm>
            <a:off x="1612028" y="760563"/>
            <a:ext cx="6998571" cy="369332"/>
          </a:xfrm>
          <a:prstGeom prst="rect">
            <a:avLst/>
          </a:prstGeom>
        </p:spPr>
        <p:txBody>
          <a:bodyPr wrap="square">
            <a:spAutoFit/>
          </a:bodyPr>
          <a:lstStyle/>
          <a:p>
            <a:r>
              <a:rPr lang="en-US" b="1" i="1" dirty="0" smtClean="0"/>
              <a:t>Huygens, </a:t>
            </a:r>
            <a:r>
              <a:rPr lang="en-US" dirty="0" smtClean="0"/>
              <a:t>The </a:t>
            </a:r>
            <a:r>
              <a:rPr lang="en-US" dirty="0"/>
              <a:t>first physical model of </a:t>
            </a:r>
            <a:r>
              <a:rPr lang="en-US" dirty="0" smtClean="0"/>
              <a:t>a "real </a:t>
            </a:r>
            <a:r>
              <a:rPr lang="en-US" dirty="0"/>
              <a:t>eye</a:t>
            </a:r>
            <a:r>
              <a:rPr lang="en-US" dirty="0" smtClean="0"/>
              <a:t>”</a:t>
            </a:r>
            <a:endParaRPr lang="en-US" b="1" i="1" dirty="0"/>
          </a:p>
        </p:txBody>
      </p:sp>
      <p:sp>
        <p:nvSpPr>
          <p:cNvPr id="8" name="TextBox 7"/>
          <p:cNvSpPr txBox="1"/>
          <p:nvPr/>
        </p:nvSpPr>
        <p:spPr>
          <a:xfrm>
            <a:off x="914401" y="1129895"/>
            <a:ext cx="697627" cy="369332"/>
          </a:xfrm>
          <a:prstGeom prst="rect">
            <a:avLst/>
          </a:prstGeom>
          <a:noFill/>
        </p:spPr>
        <p:txBody>
          <a:bodyPr wrap="none" rtlCol="0">
            <a:spAutoFit/>
          </a:bodyPr>
          <a:lstStyle/>
          <a:p>
            <a:r>
              <a:rPr lang="en-US" dirty="0" smtClean="0"/>
              <a:t>1738</a:t>
            </a:r>
            <a:endParaRPr lang="en-US" dirty="0"/>
          </a:p>
        </p:txBody>
      </p:sp>
      <p:sp>
        <p:nvSpPr>
          <p:cNvPr id="5" name="Rectangle 4"/>
          <p:cNvSpPr/>
          <p:nvPr/>
        </p:nvSpPr>
        <p:spPr>
          <a:xfrm>
            <a:off x="1612028" y="1129895"/>
            <a:ext cx="6998571" cy="369332"/>
          </a:xfrm>
          <a:prstGeom prst="rect">
            <a:avLst/>
          </a:prstGeom>
        </p:spPr>
        <p:txBody>
          <a:bodyPr wrap="square">
            <a:spAutoFit/>
          </a:bodyPr>
          <a:lstStyle/>
          <a:p>
            <a:r>
              <a:rPr lang="en-US" b="1" i="1" dirty="0" smtClean="0"/>
              <a:t>Smith,</a:t>
            </a:r>
            <a:r>
              <a:rPr lang="en-US" dirty="0" smtClean="0"/>
              <a:t> described </a:t>
            </a:r>
            <a:r>
              <a:rPr lang="en-US" dirty="0"/>
              <a:t>Huygens eye; 2 hemisphere, </a:t>
            </a:r>
            <a:r>
              <a:rPr lang="en-US" dirty="0" smtClean="0"/>
              <a:t>cornea&amp; retina</a:t>
            </a:r>
            <a:endParaRPr lang="en-US" dirty="0"/>
          </a:p>
        </p:txBody>
      </p:sp>
      <p:sp>
        <p:nvSpPr>
          <p:cNvPr id="10" name="TextBox 9"/>
          <p:cNvSpPr txBox="1"/>
          <p:nvPr/>
        </p:nvSpPr>
        <p:spPr>
          <a:xfrm>
            <a:off x="914400" y="1450186"/>
            <a:ext cx="697628" cy="369332"/>
          </a:xfrm>
          <a:prstGeom prst="rect">
            <a:avLst/>
          </a:prstGeom>
          <a:noFill/>
        </p:spPr>
        <p:txBody>
          <a:bodyPr wrap="none" rtlCol="0">
            <a:spAutoFit/>
          </a:bodyPr>
          <a:lstStyle/>
          <a:p>
            <a:pPr algn="r" rtl="1"/>
            <a:r>
              <a:rPr lang="en-US" dirty="0" smtClean="0"/>
              <a:t>1844</a:t>
            </a:r>
            <a:endParaRPr lang="en-US" dirty="0"/>
          </a:p>
        </p:txBody>
      </p:sp>
      <p:sp>
        <p:nvSpPr>
          <p:cNvPr id="9" name="Rectangle 8"/>
          <p:cNvSpPr/>
          <p:nvPr/>
        </p:nvSpPr>
        <p:spPr>
          <a:xfrm>
            <a:off x="1612027" y="1448749"/>
            <a:ext cx="6998571" cy="646331"/>
          </a:xfrm>
          <a:prstGeom prst="rect">
            <a:avLst/>
          </a:prstGeom>
        </p:spPr>
        <p:txBody>
          <a:bodyPr wrap="square">
            <a:spAutoFit/>
          </a:bodyPr>
          <a:lstStyle/>
          <a:p>
            <a:r>
              <a:rPr lang="en-US" b="1" i="1" dirty="0" smtClean="0"/>
              <a:t>Moser,</a:t>
            </a:r>
            <a:r>
              <a:rPr lang="en-US" dirty="0" smtClean="0"/>
              <a:t> was </a:t>
            </a:r>
            <a:r>
              <a:rPr lang="en-US" dirty="0"/>
              <a:t>the first to construct a theoretical schematic eye- inaccurate, too hyperopic</a:t>
            </a:r>
          </a:p>
        </p:txBody>
      </p:sp>
      <p:sp>
        <p:nvSpPr>
          <p:cNvPr id="12" name="TextBox 11"/>
          <p:cNvSpPr txBox="1"/>
          <p:nvPr/>
        </p:nvSpPr>
        <p:spPr>
          <a:xfrm>
            <a:off x="914400" y="2087908"/>
            <a:ext cx="697628" cy="369332"/>
          </a:xfrm>
          <a:prstGeom prst="rect">
            <a:avLst/>
          </a:prstGeom>
          <a:noFill/>
        </p:spPr>
        <p:txBody>
          <a:bodyPr wrap="none" rtlCol="0">
            <a:spAutoFit/>
          </a:bodyPr>
          <a:lstStyle/>
          <a:p>
            <a:pPr algn="r" rtl="1"/>
            <a:r>
              <a:rPr lang="en-US" dirty="0" smtClean="0"/>
              <a:t>1851</a:t>
            </a:r>
            <a:endParaRPr lang="en-US" dirty="0"/>
          </a:p>
        </p:txBody>
      </p:sp>
      <p:sp>
        <p:nvSpPr>
          <p:cNvPr id="11" name="Rectangle 10"/>
          <p:cNvSpPr/>
          <p:nvPr/>
        </p:nvSpPr>
        <p:spPr>
          <a:xfrm>
            <a:off x="1612026" y="2086029"/>
            <a:ext cx="6998572" cy="369332"/>
          </a:xfrm>
          <a:prstGeom prst="rect">
            <a:avLst/>
          </a:prstGeom>
        </p:spPr>
        <p:txBody>
          <a:bodyPr wrap="square">
            <a:spAutoFit/>
          </a:bodyPr>
          <a:lstStyle/>
          <a:p>
            <a:r>
              <a:rPr lang="en-US" b="1" i="1" dirty="0" smtClean="0"/>
              <a:t>Listing,</a:t>
            </a:r>
            <a:r>
              <a:rPr lang="en-US" dirty="0" smtClean="0"/>
              <a:t> developed the first </a:t>
            </a:r>
            <a:r>
              <a:rPr lang="en-US" dirty="0"/>
              <a:t>accurate schematic </a:t>
            </a:r>
            <a:r>
              <a:rPr lang="en-US" dirty="0" smtClean="0"/>
              <a:t>eye</a:t>
            </a:r>
            <a:endParaRPr lang="en-US" dirty="0"/>
          </a:p>
        </p:txBody>
      </p:sp>
      <p:sp>
        <p:nvSpPr>
          <p:cNvPr id="16" name="Rectangle 15"/>
          <p:cNvSpPr/>
          <p:nvPr/>
        </p:nvSpPr>
        <p:spPr>
          <a:xfrm>
            <a:off x="1612026" y="2448189"/>
            <a:ext cx="6998572" cy="369332"/>
          </a:xfrm>
          <a:prstGeom prst="rect">
            <a:avLst/>
          </a:prstGeom>
        </p:spPr>
        <p:txBody>
          <a:bodyPr wrap="square">
            <a:spAutoFit/>
          </a:bodyPr>
          <a:lstStyle/>
          <a:p>
            <a:r>
              <a:rPr lang="en-US" b="1" i="1" dirty="0" smtClean="0"/>
              <a:t>Helmholtz,</a:t>
            </a:r>
            <a:r>
              <a:rPr lang="en-US" dirty="0" smtClean="0"/>
              <a:t> developed </a:t>
            </a:r>
            <a:r>
              <a:rPr lang="en-US" dirty="0"/>
              <a:t>a modified version of Listing’s </a:t>
            </a:r>
            <a:r>
              <a:rPr lang="en-US" dirty="0" smtClean="0"/>
              <a:t>eye</a:t>
            </a:r>
            <a:endParaRPr lang="en-US" dirty="0"/>
          </a:p>
        </p:txBody>
      </p:sp>
      <p:sp>
        <p:nvSpPr>
          <p:cNvPr id="17" name="Rectangle 16"/>
          <p:cNvSpPr/>
          <p:nvPr/>
        </p:nvSpPr>
        <p:spPr>
          <a:xfrm>
            <a:off x="1612026" y="2819400"/>
            <a:ext cx="6998572" cy="646331"/>
          </a:xfrm>
          <a:prstGeom prst="rect">
            <a:avLst/>
          </a:prstGeom>
        </p:spPr>
        <p:txBody>
          <a:bodyPr wrap="square">
            <a:spAutoFit/>
          </a:bodyPr>
          <a:lstStyle/>
          <a:p>
            <a:r>
              <a:rPr lang="en-US" b="1" i="1" dirty="0" err="1" smtClean="0"/>
              <a:t>Tschering</a:t>
            </a:r>
            <a:r>
              <a:rPr lang="en-US" b="1" i="1" dirty="0" smtClean="0"/>
              <a:t>,</a:t>
            </a:r>
            <a:r>
              <a:rPr lang="en-US" dirty="0" smtClean="0"/>
              <a:t> </a:t>
            </a:r>
            <a:r>
              <a:rPr lang="en-US" dirty="0"/>
              <a:t>published a more complex eye that  contained the posterior corneal surface, he claimed to measure it first</a:t>
            </a:r>
            <a:r>
              <a:rPr lang="en-US" dirty="0" smtClean="0"/>
              <a:t>.</a:t>
            </a:r>
            <a:endParaRPr lang="en-US" dirty="0"/>
          </a:p>
        </p:txBody>
      </p:sp>
      <p:sp>
        <p:nvSpPr>
          <p:cNvPr id="18" name="Rectangle 17"/>
          <p:cNvSpPr/>
          <p:nvPr/>
        </p:nvSpPr>
        <p:spPr>
          <a:xfrm>
            <a:off x="1612026" y="3465731"/>
            <a:ext cx="6998572" cy="646331"/>
          </a:xfrm>
          <a:prstGeom prst="rect">
            <a:avLst/>
          </a:prstGeom>
        </p:spPr>
        <p:txBody>
          <a:bodyPr wrap="square">
            <a:spAutoFit/>
          </a:bodyPr>
          <a:lstStyle/>
          <a:p>
            <a:r>
              <a:rPr lang="en-US" b="1" i="1" dirty="0" smtClean="0"/>
              <a:t>Gullstrand</a:t>
            </a:r>
            <a:r>
              <a:rPr lang="en-US" dirty="0" smtClean="0"/>
              <a:t>, developed a more improved schematic eye with four surface lens and extra lens complexity. </a:t>
            </a:r>
            <a:endParaRPr lang="en-US" dirty="0"/>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743" y="3304147"/>
            <a:ext cx="985261" cy="969497"/>
          </a:xfrm>
          <a:prstGeom prst="rect">
            <a:avLst/>
          </a:prstGeom>
        </p:spPr>
      </p:pic>
      <p:sp>
        <p:nvSpPr>
          <p:cNvPr id="19" name="Rectangle 18"/>
          <p:cNvSpPr/>
          <p:nvPr/>
        </p:nvSpPr>
        <p:spPr>
          <a:xfrm>
            <a:off x="1621551" y="4088837"/>
            <a:ext cx="6989047" cy="646331"/>
          </a:xfrm>
          <a:prstGeom prst="rect">
            <a:avLst/>
          </a:prstGeom>
        </p:spPr>
        <p:txBody>
          <a:bodyPr wrap="square">
            <a:spAutoFit/>
          </a:bodyPr>
          <a:lstStyle/>
          <a:p>
            <a:pPr marL="0" lvl="1"/>
            <a:r>
              <a:rPr lang="en-US" sz="1200" dirty="0"/>
              <a:t>Invented slit-lamp &amp; improved Helmholtz’s </a:t>
            </a:r>
            <a:r>
              <a:rPr lang="en-US" sz="1200" dirty="0" smtClean="0"/>
              <a:t>ophthalmoscope</a:t>
            </a:r>
          </a:p>
          <a:p>
            <a:pPr marL="0" lvl="1"/>
            <a:r>
              <a:rPr lang="en-US" sz="1200" dirty="0" smtClean="0"/>
              <a:t>presented </a:t>
            </a:r>
            <a:r>
              <a:rPr lang="en-US" sz="1200" dirty="0"/>
              <a:t>a simplified version having one corneal surface and the lens had zero thickness.</a:t>
            </a:r>
          </a:p>
          <a:p>
            <a:pPr marL="0" lvl="1"/>
            <a:endParaRPr lang="en-US" sz="1200" dirty="0"/>
          </a:p>
        </p:txBody>
      </p:sp>
      <p:sp>
        <p:nvSpPr>
          <p:cNvPr id="21" name="Rectangle 20"/>
          <p:cNvSpPr/>
          <p:nvPr/>
        </p:nvSpPr>
        <p:spPr>
          <a:xfrm>
            <a:off x="1612026" y="4598210"/>
            <a:ext cx="6998572" cy="1200329"/>
          </a:xfrm>
          <a:prstGeom prst="rect">
            <a:avLst/>
          </a:prstGeom>
        </p:spPr>
        <p:txBody>
          <a:bodyPr wrap="square">
            <a:spAutoFit/>
          </a:bodyPr>
          <a:lstStyle/>
          <a:p>
            <a:r>
              <a:rPr lang="en-US" b="1" i="1" dirty="0" smtClean="0"/>
              <a:t>Emsley,</a:t>
            </a:r>
            <a:r>
              <a:rPr lang="en-US" dirty="0" smtClean="0"/>
              <a:t> </a:t>
            </a:r>
            <a:r>
              <a:rPr lang="en-US" dirty="0"/>
              <a:t>modified Gullstrand’s simplified eye with thickness of </a:t>
            </a:r>
            <a:r>
              <a:rPr lang="en-US" dirty="0" err="1"/>
              <a:t>Gullstrands</a:t>
            </a:r>
            <a:r>
              <a:rPr lang="en-US" dirty="0"/>
              <a:t> exact eye, and bringing change in refractive index.</a:t>
            </a:r>
          </a:p>
          <a:p>
            <a:endParaRPr lang="en-US" dirty="0"/>
          </a:p>
        </p:txBody>
      </p:sp>
      <p:pic>
        <p:nvPicPr>
          <p:cNvPr id="20" name="Picture 19"/>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10648" y1="3207" x2="91898" y2="3790"/>
                        <a14:foregroundMark x1="91898" y1="3790" x2="93750" y2="54810"/>
                        <a14:foregroundMark x1="93750" y1="54810" x2="96759" y2="88630"/>
                        <a14:foregroundMark x1="96759" y1="88630" x2="11111" y2="88338"/>
                        <a14:foregroundMark x1="7639" y1="41108" x2="9259" y2="2915"/>
                        <a14:foregroundMark x1="12963" y1="7872" x2="90741" y2="6997"/>
                        <a14:foregroundMark x1="9491" y1="94461" x2="93056" y2="93878"/>
                        <a14:foregroundMark x1="28935" y1="40816" x2="72454" y2="48980"/>
                        <a14:foregroundMark x1="75463" y1="41399" x2="43981" y2="48105"/>
                      </a14:backgroundRemoval>
                    </a14:imgEffect>
                  </a14:imgLayer>
                </a14:imgProps>
              </a:ext>
            </a:extLst>
          </a:blip>
          <a:stretch>
            <a:fillRect/>
          </a:stretch>
        </p:blipFill>
        <p:spPr>
          <a:xfrm>
            <a:off x="7686477" y="3769060"/>
            <a:ext cx="998000" cy="792394"/>
          </a:xfrm>
          <a:prstGeom prst="rect">
            <a:avLst/>
          </a:prstGeom>
        </p:spPr>
      </p:pic>
      <p:pic>
        <p:nvPicPr>
          <p:cNvPr id="23" name="Picture 22"/>
          <p:cNvPicPr>
            <a:picLocks noChangeAspect="1"/>
          </p:cNvPicPr>
          <p:nvPr/>
        </p:nvPicPr>
        <p:blipFill>
          <a:blip r:embed="rId5"/>
          <a:stretch>
            <a:fillRect/>
          </a:stretch>
        </p:blipFill>
        <p:spPr>
          <a:xfrm>
            <a:off x="526084" y="2353672"/>
            <a:ext cx="360488" cy="394359"/>
          </a:xfrm>
          <a:prstGeom prst="rect">
            <a:avLst/>
          </a:prstGeom>
        </p:spPr>
      </p:pic>
      <p:sp>
        <p:nvSpPr>
          <p:cNvPr id="25" name="TextBox 24"/>
          <p:cNvSpPr txBox="1"/>
          <p:nvPr/>
        </p:nvSpPr>
        <p:spPr>
          <a:xfrm>
            <a:off x="-125790" y="4133479"/>
            <a:ext cx="1645002" cy="369332"/>
          </a:xfrm>
          <a:prstGeom prst="rect">
            <a:avLst/>
          </a:prstGeom>
          <a:noFill/>
        </p:spPr>
        <p:txBody>
          <a:bodyPr wrap="none" rtlCol="0">
            <a:spAutoFit/>
          </a:bodyPr>
          <a:lstStyle/>
          <a:p>
            <a:pPr algn="r" rtl="1"/>
            <a:r>
              <a:rPr lang="en-US" dirty="0" smtClean="0"/>
              <a:t>1911 </a:t>
            </a:r>
            <a:r>
              <a:rPr lang="en-US" dirty="0" err="1" smtClean="0"/>
              <a:t>sweden</a:t>
            </a:r>
            <a:endParaRPr lang="en-US" dirty="0"/>
          </a:p>
        </p:txBody>
      </p:sp>
      <p:pic>
        <p:nvPicPr>
          <p:cNvPr id="24" name="Picture 23"/>
          <p:cNvPicPr>
            <a:picLocks noChangeAspect="1"/>
          </p:cNvPicPr>
          <p:nvPr/>
        </p:nvPicPr>
        <p:blipFill>
          <a:blip r:embed="rId6"/>
          <a:stretch>
            <a:fillRect/>
          </a:stretch>
        </p:blipFill>
        <p:spPr>
          <a:xfrm>
            <a:off x="-496674" y="3232704"/>
            <a:ext cx="825395" cy="937949"/>
          </a:xfrm>
          <a:prstGeom prst="rect">
            <a:avLst/>
          </a:prstGeom>
        </p:spPr>
      </p:pic>
      <p:sp>
        <p:nvSpPr>
          <p:cNvPr id="27" name="TextBox 26"/>
          <p:cNvSpPr txBox="1"/>
          <p:nvPr/>
        </p:nvSpPr>
        <p:spPr>
          <a:xfrm>
            <a:off x="-169940" y="2756843"/>
            <a:ext cx="2108270" cy="369332"/>
          </a:xfrm>
          <a:prstGeom prst="rect">
            <a:avLst/>
          </a:prstGeom>
          <a:noFill/>
        </p:spPr>
        <p:txBody>
          <a:bodyPr wrap="none" rtlCol="0">
            <a:spAutoFit/>
          </a:bodyPr>
          <a:lstStyle/>
          <a:p>
            <a:pPr algn="r" rtl="1"/>
            <a:r>
              <a:rPr lang="en-US" dirty="0" smtClean="0"/>
              <a:t>1821-94 </a:t>
            </a:r>
            <a:r>
              <a:rPr lang="en-US" dirty="0" err="1" smtClean="0"/>
              <a:t>germany</a:t>
            </a:r>
            <a:endParaRPr lang="en-US" dirty="0"/>
          </a:p>
        </p:txBody>
      </p:sp>
      <p:sp>
        <p:nvSpPr>
          <p:cNvPr id="28" name="TextBox 27"/>
          <p:cNvSpPr txBox="1"/>
          <p:nvPr/>
        </p:nvSpPr>
        <p:spPr>
          <a:xfrm>
            <a:off x="914400" y="4724565"/>
            <a:ext cx="697628" cy="369332"/>
          </a:xfrm>
          <a:prstGeom prst="rect">
            <a:avLst/>
          </a:prstGeom>
          <a:noFill/>
        </p:spPr>
        <p:txBody>
          <a:bodyPr wrap="none" rtlCol="0">
            <a:spAutoFit/>
          </a:bodyPr>
          <a:lstStyle/>
          <a:p>
            <a:pPr algn="r" rtl="1"/>
            <a:r>
              <a:rPr lang="en-US" dirty="0" smtClean="0"/>
              <a:t>1946</a:t>
            </a:r>
            <a:endParaRPr lang="en-US" dirty="0"/>
          </a:p>
        </p:txBody>
      </p:sp>
    </p:spTree>
    <p:extLst>
      <p:ext uri="{BB962C8B-B14F-4D97-AF65-F5344CB8AC3E}">
        <p14:creationId xmlns:p14="http://schemas.microsoft.com/office/powerpoint/2010/main" val="1646803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3505200" y="17526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77743" y="762000"/>
            <a:ext cx="8209057" cy="830997"/>
          </a:xfrm>
          <a:prstGeom prst="rect">
            <a:avLst/>
          </a:prstGeom>
        </p:spPr>
        <p:txBody>
          <a:bodyPr wrap="square">
            <a:spAutoFit/>
          </a:bodyPr>
          <a:lstStyle/>
          <a:p>
            <a:pPr algn="just"/>
            <a:r>
              <a:rPr lang="it-IT" sz="2400" b="1" dirty="0"/>
              <a:t>Schematic eyes have been designed for human, cow, horse, sheep, pig, dog, rabbit and </a:t>
            </a:r>
            <a:r>
              <a:rPr lang="it-IT" sz="2400" b="1" dirty="0" smtClean="0"/>
              <a:t>rat/mice</a:t>
            </a:r>
            <a:endParaRPr lang="en-US" sz="2400" b="1" dirty="0"/>
          </a:p>
        </p:txBody>
      </p:sp>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5" name="Rectangle 4"/>
          <p:cNvSpPr/>
          <p:nvPr/>
        </p:nvSpPr>
        <p:spPr>
          <a:xfrm rot="19822059">
            <a:off x="6067784" y="3149155"/>
            <a:ext cx="1933543" cy="369332"/>
          </a:xfrm>
          <a:prstGeom prst="rect">
            <a:avLst/>
          </a:prstGeom>
        </p:spPr>
        <p:txBody>
          <a:bodyPr wrap="none">
            <a:spAutoFit/>
          </a:bodyPr>
          <a:lstStyle/>
          <a:p>
            <a:r>
              <a:rPr lang="en-US" b="1" i="1" dirty="0" err="1" smtClean="0">
                <a:solidFill>
                  <a:schemeClr val="tx1">
                    <a:lumMod val="75000"/>
                    <a:lumOff val="25000"/>
                  </a:schemeClr>
                </a:solidFill>
              </a:rPr>
              <a:t>P</a:t>
            </a:r>
            <a:r>
              <a:rPr lang="en-US" b="1" i="1" baseline="-25000" dirty="0" err="1" smtClean="0">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*n’)/F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6" name="Rectangle 5"/>
          <p:cNvSpPr/>
          <p:nvPr/>
        </p:nvSpPr>
        <p:spPr>
          <a:xfrm rot="1473532">
            <a:off x="4478151" y="4641361"/>
            <a:ext cx="2605200" cy="369332"/>
          </a:xfrm>
          <a:prstGeom prst="rect">
            <a:avLst/>
          </a:prstGeom>
        </p:spPr>
        <p:txBody>
          <a:bodyPr wrap="none">
            <a:spAutoFit/>
          </a:bodyPr>
          <a:lstStyle/>
          <a:p>
            <a:r>
              <a:rPr lang="en-US" b="1" i="1" dirty="0" smtClean="0">
                <a:solidFill>
                  <a:schemeClr val="tx1">
                    <a:lumMod val="75000"/>
                    <a:lumOff val="25000"/>
                  </a:schemeClr>
                </a:solidFill>
              </a:rPr>
              <a:t>F</a:t>
            </a:r>
            <a:r>
              <a:rPr lang="en-US" b="1" i="1" baseline="-25000" dirty="0" smtClean="0">
                <a:solidFill>
                  <a:schemeClr val="tx1">
                    <a:lumMod val="75000"/>
                    <a:lumOff val="25000"/>
                  </a:schemeClr>
                </a:solidFill>
              </a:rPr>
              <a:t>6</a:t>
            </a:r>
            <a:r>
              <a:rPr lang="en-US" b="1" i="1" dirty="0" smtClean="0">
                <a:solidFill>
                  <a:schemeClr val="tx1">
                    <a:lumMod val="75000"/>
                    <a:lumOff val="25000"/>
                  </a:schemeClr>
                </a:solidFill>
              </a:rPr>
              <a:t>= </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 F</a:t>
            </a:r>
            <a:r>
              <a:rPr lang="en-US" b="1" i="1" baseline="-25000" dirty="0">
                <a:solidFill>
                  <a:schemeClr val="tx1">
                    <a:lumMod val="75000"/>
                    <a:lumOff val="25000"/>
                  </a:schemeClr>
                </a:solidFill>
              </a:rPr>
              <a:t>5</a:t>
            </a:r>
            <a:r>
              <a:rPr lang="en-US" b="1" i="1" dirty="0">
                <a:solidFill>
                  <a:schemeClr val="tx1">
                    <a:lumMod val="75000"/>
                    <a:lumOff val="25000"/>
                  </a:schemeClr>
                </a:solidFill>
              </a:rPr>
              <a:t>) – (C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7" name="Rectangle 6"/>
          <p:cNvSpPr/>
          <p:nvPr/>
        </p:nvSpPr>
        <p:spPr>
          <a:xfrm>
            <a:off x="5103463" y="3775496"/>
            <a:ext cx="1107996" cy="369332"/>
          </a:xfrm>
          <a:prstGeom prst="rect">
            <a:avLst/>
          </a:prstGeom>
        </p:spPr>
        <p:txBody>
          <a:bodyPr wrap="none">
            <a:spAutoFit/>
          </a:bodyPr>
          <a:lstStyle/>
          <a:p>
            <a:r>
              <a:rPr lang="en-US" b="1" i="1" dirty="0" smtClean="0">
                <a:solidFill>
                  <a:schemeClr val="tx1">
                    <a:lumMod val="75000"/>
                    <a:lumOff val="25000"/>
                  </a:schemeClr>
                </a:solidFill>
              </a:rPr>
              <a:t>f= </a:t>
            </a:r>
            <a:r>
              <a:rPr lang="en-US" b="1" i="1" dirty="0">
                <a:solidFill>
                  <a:schemeClr val="tx1">
                    <a:lumMod val="75000"/>
                    <a:lumOff val="25000"/>
                  </a:schemeClr>
                </a:solidFill>
              </a:rPr>
              <a:t>n</a:t>
            </a:r>
            <a:r>
              <a:rPr lang="en-US" b="1" i="1" baseline="-25000" dirty="0">
                <a:solidFill>
                  <a:schemeClr val="tx1">
                    <a:lumMod val="75000"/>
                    <a:lumOff val="25000"/>
                  </a:schemeClr>
                </a:solidFill>
              </a:rPr>
              <a:t>1</a:t>
            </a:r>
            <a:r>
              <a:rPr lang="en-US" b="1" i="1" dirty="0">
                <a:solidFill>
                  <a:schemeClr val="tx1">
                    <a:lumMod val="75000"/>
                    <a:lumOff val="25000"/>
                  </a:schemeClr>
                </a:solidFill>
              </a:rPr>
              <a:t>/F</a:t>
            </a:r>
            <a:r>
              <a:rPr lang="en-US" b="1" i="1" baseline="-25000" dirty="0">
                <a:solidFill>
                  <a:schemeClr val="tx1">
                    <a:lumMod val="75000"/>
                    <a:lumOff val="25000"/>
                  </a:schemeClr>
                </a:solidFill>
              </a:rPr>
              <a:t>t	</a:t>
            </a:r>
            <a:endParaRPr lang="en-US" dirty="0">
              <a:solidFill>
                <a:schemeClr val="tx1">
                  <a:lumMod val="75000"/>
                  <a:lumOff val="25000"/>
                </a:schemeClr>
              </a:solidFill>
            </a:endParaRPr>
          </a:p>
        </p:txBody>
      </p:sp>
      <p:sp>
        <p:nvSpPr>
          <p:cNvPr id="8" name="Rectangle 7"/>
          <p:cNvSpPr/>
          <p:nvPr/>
        </p:nvSpPr>
        <p:spPr>
          <a:xfrm rot="20393559">
            <a:off x="4154583" y="3093829"/>
            <a:ext cx="2852063" cy="369332"/>
          </a:xfrm>
          <a:prstGeom prst="rect">
            <a:avLst/>
          </a:prstGeom>
        </p:spPr>
        <p:txBody>
          <a:bodyPr wrap="none">
            <a:spAutoFit/>
          </a:bodyPr>
          <a:lstStyle/>
          <a:p>
            <a:r>
              <a:rPr lang="en-US" b="1" i="1" dirty="0" smtClean="0">
                <a:solidFill>
                  <a:schemeClr val="tx1">
                    <a:lumMod val="75000"/>
                    <a:lumOff val="25000"/>
                  </a:schemeClr>
                </a:solidFill>
              </a:rPr>
              <a:t>H	= </a:t>
            </a:r>
            <a:r>
              <a:rPr lang="en-US" b="1" i="1" dirty="0">
                <a:solidFill>
                  <a:schemeClr val="tx1">
                    <a:lumMod val="75000"/>
                    <a:lumOff val="25000"/>
                  </a:schemeClr>
                </a:solidFill>
              </a:rPr>
              <a:t>(t</a:t>
            </a:r>
            <a:r>
              <a:rPr lang="en-US" b="1" i="1" baseline="-25000" dirty="0">
                <a:solidFill>
                  <a:schemeClr val="tx1">
                    <a:lumMod val="75000"/>
                    <a:lumOff val="25000"/>
                  </a:schemeClr>
                </a:solidFill>
              </a:rPr>
              <a:t>2</a:t>
            </a:r>
            <a:r>
              <a:rPr lang="en-US" b="1" i="1" dirty="0">
                <a:solidFill>
                  <a:schemeClr val="tx1">
                    <a:lumMod val="75000"/>
                    <a:lumOff val="25000"/>
                  </a:schemeClr>
                </a:solidFill>
              </a:rPr>
              <a:t>*d</a:t>
            </a:r>
            <a:r>
              <a:rPr lang="en-US" b="1" i="1" baseline="-25000" dirty="0">
                <a:solidFill>
                  <a:schemeClr val="tx1">
                    <a:lumMod val="75000"/>
                    <a:lumOff val="25000"/>
                  </a:schemeClr>
                </a:solidFill>
              </a:rPr>
              <a:t>1</a:t>
            </a:r>
            <a:r>
              <a:rPr lang="en-US" b="1" i="1" dirty="0">
                <a:solidFill>
                  <a:schemeClr val="tx1">
                    <a:lumMod val="75000"/>
                    <a:lumOff val="25000"/>
                  </a:schemeClr>
                </a:solidFill>
              </a:rPr>
              <a:t>) / (n’*F</a:t>
            </a:r>
            <a:r>
              <a:rPr lang="en-US" b="1" i="1" baseline="-25000" dirty="0">
                <a:solidFill>
                  <a:schemeClr val="tx1">
                    <a:lumMod val="75000"/>
                    <a:lumOff val="25000"/>
                  </a:schemeClr>
                </a:solidFill>
              </a:rPr>
              <a:t>t</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9" name="Rectangle 8"/>
          <p:cNvSpPr/>
          <p:nvPr/>
        </p:nvSpPr>
        <p:spPr>
          <a:xfrm rot="926556">
            <a:off x="5557156" y="2243125"/>
            <a:ext cx="2276585" cy="369332"/>
          </a:xfrm>
          <a:prstGeom prst="rect">
            <a:avLst/>
          </a:prstGeom>
        </p:spPr>
        <p:txBody>
          <a:bodyPr wrap="none">
            <a:spAutoFit/>
          </a:bodyPr>
          <a:lstStyle/>
          <a:p>
            <a:r>
              <a:rPr lang="en-US" b="1" i="1" dirty="0" smtClean="0">
                <a:solidFill>
                  <a:schemeClr val="tx1">
                    <a:lumMod val="75000"/>
                    <a:lumOff val="25000"/>
                  </a:schemeClr>
                </a:solidFill>
              </a:rPr>
              <a:t>P’</a:t>
            </a:r>
            <a:r>
              <a:rPr lang="en-US" b="1" i="1" baseline="-25000" dirty="0" smtClean="0">
                <a:solidFill>
                  <a:schemeClr val="tx1">
                    <a:lumMod val="75000"/>
                    <a:lumOff val="25000"/>
                  </a:schemeClr>
                </a:solidFill>
              </a:rPr>
              <a:t>2</a:t>
            </a:r>
            <a:r>
              <a:rPr lang="en-US" b="1" i="1" dirty="0" smtClean="0">
                <a:solidFill>
                  <a:schemeClr val="tx1">
                    <a:lumMod val="75000"/>
                    <a:lumOff val="25000"/>
                  </a:schemeClr>
                </a:solidFill>
              </a:rPr>
              <a:t>= </a:t>
            </a:r>
            <a:r>
              <a:rPr lang="en-US" b="1" i="1" dirty="0">
                <a:solidFill>
                  <a:schemeClr val="tx1">
                    <a:lumMod val="75000"/>
                    <a:lumOff val="25000"/>
                  </a:schemeClr>
                </a:solidFill>
              </a:rPr>
              <a:t>(C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3</a:t>
            </a:r>
            <a:r>
              <a:rPr lang="en-US" b="1" i="1" dirty="0">
                <a:solidFill>
                  <a:schemeClr val="tx1">
                    <a:lumMod val="75000"/>
                    <a:lumOff val="25000"/>
                  </a:schemeClr>
                </a:solidFill>
              </a:rPr>
              <a:t>)/ (F</a:t>
            </a:r>
            <a:r>
              <a:rPr lang="en-US" b="1" i="1" baseline="-25000" dirty="0">
                <a:solidFill>
                  <a:schemeClr val="tx1">
                    <a:lumMod val="75000"/>
                    <a:lumOff val="25000"/>
                  </a:schemeClr>
                </a:solidFill>
              </a:rPr>
              <a:t>6</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10" name="Rectangle 9"/>
          <p:cNvSpPr/>
          <p:nvPr/>
        </p:nvSpPr>
        <p:spPr>
          <a:xfrm rot="17300740">
            <a:off x="6403403" y="4607670"/>
            <a:ext cx="2020105" cy="369332"/>
          </a:xfrm>
          <a:prstGeom prst="rect">
            <a:avLst/>
          </a:prstGeom>
        </p:spPr>
        <p:txBody>
          <a:bodyPr wrap="none">
            <a:spAutoFit/>
          </a:bodyPr>
          <a:lstStyle/>
          <a:p>
            <a:r>
              <a:rPr lang="en-US" b="1" i="1" dirty="0" err="1">
                <a:solidFill>
                  <a:schemeClr val="tx1">
                    <a:lumMod val="75000"/>
                    <a:lumOff val="25000"/>
                  </a:schemeClr>
                </a:solidFill>
              </a:rPr>
              <a:t>P</a:t>
            </a:r>
            <a:r>
              <a:rPr lang="en-US" b="1" i="1" baseline="-25000" dirty="0" err="1">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11" name="Rectangle 10"/>
          <p:cNvSpPr/>
          <p:nvPr/>
        </p:nvSpPr>
        <p:spPr>
          <a:xfrm rot="19418814">
            <a:off x="6230417" y="4199875"/>
            <a:ext cx="930063" cy="369332"/>
          </a:xfrm>
          <a:prstGeom prst="rect">
            <a:avLst/>
          </a:prstGeom>
        </p:spPr>
        <p:txBody>
          <a:bodyPr wrap="none">
            <a:spAutoFit/>
          </a:bodyPr>
          <a:lstStyle/>
          <a:p>
            <a:r>
              <a:rPr lang="en-US" b="1" i="1" dirty="0">
                <a:solidFill>
                  <a:schemeClr val="tx1">
                    <a:lumMod val="75000"/>
                    <a:lumOff val="25000"/>
                  </a:schemeClr>
                </a:solidFill>
              </a:rPr>
              <a:t>59.25D</a:t>
            </a:r>
            <a:endParaRPr lang="en-US" dirty="0">
              <a:solidFill>
                <a:schemeClr val="tx1">
                  <a:lumMod val="75000"/>
                  <a:lumOff val="25000"/>
                </a:schemeClr>
              </a:solidFill>
            </a:endParaRPr>
          </a:p>
        </p:txBody>
      </p:sp>
      <p:sp>
        <p:nvSpPr>
          <p:cNvPr id="2" name="Up Arrow 1"/>
          <p:cNvSpPr/>
          <p:nvPr/>
        </p:nvSpPr>
        <p:spPr>
          <a:xfrm>
            <a:off x="704486" y="3284556"/>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780686" y="3972340"/>
            <a:ext cx="7543800" cy="0"/>
          </a:xfrm>
          <a:prstGeom prst="line">
            <a:avLst/>
          </a:prstGeom>
          <a:ln w="254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6155" name="Group 6154"/>
          <p:cNvGrpSpPr/>
          <p:nvPr/>
        </p:nvGrpSpPr>
        <p:grpSpPr>
          <a:xfrm>
            <a:off x="780686" y="3284556"/>
            <a:ext cx="7543800" cy="1365610"/>
            <a:chOff x="914400" y="3623860"/>
            <a:chExt cx="7543800" cy="1365610"/>
          </a:xfrm>
        </p:grpSpPr>
        <p:cxnSp>
          <p:nvCxnSpPr>
            <p:cNvPr id="15" name="Straight Arrow Connector 14"/>
            <p:cNvCxnSpPr>
              <a:stCxn id="2" idx="0"/>
              <a:endCxn id="42" idx="0"/>
            </p:cNvCxnSpPr>
            <p:nvPr/>
          </p:nvCxnSpPr>
          <p:spPr>
            <a:xfrm>
              <a:off x="1028700" y="3623860"/>
              <a:ext cx="7302188" cy="1365610"/>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14400" y="4281451"/>
              <a:ext cx="7543800" cy="30193"/>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grpSp>
      <p:sp>
        <p:nvSpPr>
          <p:cNvPr id="42" name="Up Arrow 41"/>
          <p:cNvSpPr/>
          <p:nvPr/>
        </p:nvSpPr>
        <p:spPr>
          <a:xfrm rot="11108381">
            <a:off x="8036322" y="3989592"/>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Models of Schematic eye?</a:t>
            </a:r>
            <a:endParaRPr lang="en-US" sz="1600" dirty="0"/>
          </a:p>
        </p:txBody>
      </p:sp>
      <p:grpSp>
        <p:nvGrpSpPr>
          <p:cNvPr id="16" name="Group 15"/>
          <p:cNvGrpSpPr/>
          <p:nvPr/>
        </p:nvGrpSpPr>
        <p:grpSpPr>
          <a:xfrm>
            <a:off x="949699" y="4367751"/>
            <a:ext cx="2541131" cy="1748743"/>
            <a:chOff x="949699" y="4367751"/>
            <a:chExt cx="2541131" cy="1748743"/>
          </a:xfrm>
        </p:grpSpPr>
        <p:pic>
          <p:nvPicPr>
            <p:cNvPr id="12" name="Picture 11"/>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2245"/>
                      </a14:imgEffect>
                      <a14:imgEffect>
                        <a14:saturation sat="0"/>
                      </a14:imgEffect>
                    </a14:imgLayer>
                  </a14:imgProps>
                </a:ext>
              </a:extLst>
            </a:blip>
            <a:srcRect r="19461" b="47774"/>
            <a:stretch/>
          </p:blipFill>
          <p:spPr>
            <a:xfrm>
              <a:off x="949699" y="4616174"/>
              <a:ext cx="2361048" cy="1500320"/>
            </a:xfrm>
            <a:prstGeom prst="rect">
              <a:avLst/>
            </a:prstGeom>
            <a:ln w="63500">
              <a:noFill/>
            </a:ln>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14840" t="13667" r="16011" b="18355"/>
            <a:stretch/>
          </p:blipFill>
          <p:spPr>
            <a:xfrm>
              <a:off x="2957429" y="4367751"/>
              <a:ext cx="533401" cy="524360"/>
            </a:xfrm>
            <a:prstGeom prst="rect">
              <a:avLst/>
            </a:prstGeom>
          </p:spPr>
        </p:pic>
      </p:grpSp>
    </p:spTree>
    <p:extLst>
      <p:ext uri="{BB962C8B-B14F-4D97-AF65-F5344CB8AC3E}">
        <p14:creationId xmlns:p14="http://schemas.microsoft.com/office/powerpoint/2010/main" val="36141212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3"/>
                                        </p:tgtEl>
                                      </p:cBhvr>
                                    </p:animEffect>
                                    <p:set>
                                      <p:cBhvr>
                                        <p:cTn id="15"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2" name="Rectangle 1"/>
          <p:cNvSpPr/>
          <p:nvPr/>
        </p:nvSpPr>
        <p:spPr>
          <a:xfrm>
            <a:off x="607979" y="959091"/>
            <a:ext cx="7924800" cy="707886"/>
          </a:xfrm>
          <a:prstGeom prst="rect">
            <a:avLst/>
          </a:prstGeom>
        </p:spPr>
        <p:txBody>
          <a:bodyPr wrap="square">
            <a:spAutoFit/>
          </a:bodyPr>
          <a:lstStyle/>
          <a:p>
            <a:pPr algn="just"/>
            <a:r>
              <a:rPr lang="en-US" sz="2000" b="1" dirty="0"/>
              <a:t>Camels are not an easy to handle animals nevertheless to pass an ophthalmological test. </a:t>
            </a:r>
          </a:p>
        </p:txBody>
      </p:sp>
      <p:sp>
        <p:nvSpPr>
          <p:cNvPr id="5" name="Rectangle 4"/>
          <p:cNvSpPr/>
          <p:nvPr/>
        </p:nvSpPr>
        <p:spPr>
          <a:xfrm>
            <a:off x="598251" y="1702127"/>
            <a:ext cx="7934528" cy="1323439"/>
          </a:xfrm>
          <a:prstGeom prst="rect">
            <a:avLst/>
          </a:prstGeom>
        </p:spPr>
        <p:txBody>
          <a:bodyPr wrap="square">
            <a:spAutoFit/>
          </a:bodyPr>
          <a:lstStyle/>
          <a:p>
            <a:pPr algn="just"/>
            <a:r>
              <a:rPr lang="en-US" sz="2000" b="1" dirty="0"/>
              <a:t>The difficulty in quieting this animal and the expensiveness of the ophthalmological instruments both have contributed to </a:t>
            </a:r>
            <a:r>
              <a:rPr lang="en-US" sz="2000" b="1" dirty="0" smtClean="0"/>
              <a:t>have few </a:t>
            </a:r>
            <a:r>
              <a:rPr lang="en-US" sz="2000" b="1" dirty="0"/>
              <a:t>publications on it’s eye and it’s </a:t>
            </a:r>
            <a:r>
              <a:rPr lang="en-US" sz="2000" b="1" dirty="0" smtClean="0"/>
              <a:t>ocular visual </a:t>
            </a:r>
            <a:r>
              <a:rPr lang="en-US" sz="2000" b="1" dirty="0"/>
              <a:t>characteristics.</a:t>
            </a:r>
          </a:p>
        </p:txBody>
      </p:sp>
      <p:sp>
        <p:nvSpPr>
          <p:cNvPr id="6" name="Rectangle 5"/>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Data on camel eyes!!!</a:t>
            </a:r>
            <a:endParaRPr lang="en-US" sz="1600" dirty="0"/>
          </a:p>
        </p:txBody>
      </p:sp>
      <p:sp>
        <p:nvSpPr>
          <p:cNvPr id="7" name="TextBox 6"/>
          <p:cNvSpPr txBox="1"/>
          <p:nvPr/>
        </p:nvSpPr>
        <p:spPr>
          <a:xfrm>
            <a:off x="790749" y="3054177"/>
            <a:ext cx="3014930" cy="1815882"/>
          </a:xfrm>
          <a:prstGeom prst="rect">
            <a:avLst/>
          </a:prstGeom>
          <a:noFill/>
        </p:spPr>
        <p:txBody>
          <a:bodyPr wrap="square" rtlCol="0">
            <a:spAutoFit/>
          </a:bodyPr>
          <a:lstStyle/>
          <a:p>
            <a:pPr algn="ctr"/>
            <a:r>
              <a:rPr lang="en-US" sz="2800" dirty="0" smtClean="0">
                <a:solidFill>
                  <a:srgbClr val="FF0000"/>
                </a:solidFill>
              </a:rPr>
              <a:t>TOO</a:t>
            </a:r>
            <a:r>
              <a:rPr lang="en-US" sz="2800" dirty="0" smtClean="0"/>
              <a:t> many </a:t>
            </a:r>
            <a:r>
              <a:rPr lang="en-US" sz="2800" dirty="0" smtClean="0">
                <a:solidFill>
                  <a:srgbClr val="7030A0"/>
                </a:solidFill>
              </a:rPr>
              <a:t>QUESTIONS</a:t>
            </a:r>
            <a:r>
              <a:rPr lang="en-US" sz="2800" dirty="0" smtClean="0"/>
              <a:t> </a:t>
            </a:r>
            <a:r>
              <a:rPr lang="en-US" sz="2800" dirty="0" smtClean="0">
                <a:solidFill>
                  <a:srgbClr val="FF0000"/>
                </a:solidFill>
              </a:rPr>
              <a:t>VERY</a:t>
            </a:r>
            <a:r>
              <a:rPr lang="en-US" sz="2800" dirty="0" smtClean="0"/>
              <a:t> little </a:t>
            </a:r>
            <a:r>
              <a:rPr lang="en-US" sz="2800" dirty="0" smtClean="0">
                <a:solidFill>
                  <a:srgbClr val="7030A0"/>
                </a:solidFill>
              </a:rPr>
              <a:t>ANSWERS</a:t>
            </a:r>
            <a:endParaRPr lang="en-US" sz="2800" dirty="0">
              <a:solidFill>
                <a:srgbClr val="7030A0"/>
              </a:solidFill>
            </a:endParaRPr>
          </a:p>
        </p:txBody>
      </p:sp>
      <p:sp>
        <p:nvSpPr>
          <p:cNvPr id="20" name="Rectangle 19"/>
          <p:cNvSpPr/>
          <p:nvPr/>
        </p:nvSpPr>
        <p:spPr>
          <a:xfrm>
            <a:off x="591324" y="5239434"/>
            <a:ext cx="3473216" cy="954107"/>
          </a:xfrm>
          <a:prstGeom prst="rect">
            <a:avLst/>
          </a:prstGeom>
        </p:spPr>
        <p:txBody>
          <a:bodyPr wrap="square">
            <a:spAutoFit/>
          </a:bodyPr>
          <a:lstStyle/>
          <a:p>
            <a:pPr algn="ctr" rtl="0"/>
            <a:r>
              <a:rPr lang="en-US" b="1" dirty="0"/>
              <a:t>Sedation was achieved by </a:t>
            </a:r>
            <a:r>
              <a:rPr lang="en-US" b="1" dirty="0" smtClean="0"/>
              <a:t>IV </a:t>
            </a:r>
            <a:r>
              <a:rPr lang="en-US" b="1" dirty="0"/>
              <a:t>injection </a:t>
            </a:r>
          </a:p>
          <a:p>
            <a:pPr algn="ctr" rtl="0"/>
            <a:r>
              <a:rPr lang="en-US" sz="2000" b="1" dirty="0" smtClean="0"/>
              <a:t>0.2 </a:t>
            </a:r>
            <a:r>
              <a:rPr lang="en-US" sz="2000" b="1" dirty="0"/>
              <a:t>mg/Kg </a:t>
            </a:r>
            <a:r>
              <a:rPr lang="en-US" sz="2000" b="1" dirty="0" err="1"/>
              <a:t>Bomazine</a:t>
            </a:r>
            <a:r>
              <a:rPr lang="en-US" sz="2000" b="1" dirty="0"/>
              <a:t> 10%, </a:t>
            </a:r>
            <a:endParaRPr lang="en-US" sz="2000" b="1" dirty="0" smtClean="0"/>
          </a:p>
        </p:txBody>
      </p:sp>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2374" y="2964568"/>
            <a:ext cx="4419600" cy="2927985"/>
          </a:xfrm>
          <a:prstGeom prst="rect">
            <a:avLst/>
          </a:prstGeom>
        </p:spPr>
      </p:pic>
      <p:sp>
        <p:nvSpPr>
          <p:cNvPr id="22" name="Rectangle 21"/>
          <p:cNvSpPr/>
          <p:nvPr/>
        </p:nvSpPr>
        <p:spPr>
          <a:xfrm>
            <a:off x="6009107" y="5562600"/>
            <a:ext cx="2361544" cy="369332"/>
          </a:xfrm>
          <a:prstGeom prst="rect">
            <a:avLst/>
          </a:prstGeom>
        </p:spPr>
        <p:txBody>
          <a:bodyPr wrap="none">
            <a:spAutoFit/>
          </a:bodyPr>
          <a:lstStyle/>
          <a:p>
            <a:r>
              <a:rPr lang="en-US" dirty="0"/>
              <a:t>www.viratpost.com</a:t>
            </a:r>
          </a:p>
        </p:txBody>
      </p:sp>
    </p:spTree>
    <p:extLst>
      <p:ext uri="{BB962C8B-B14F-4D97-AF65-F5344CB8AC3E}">
        <p14:creationId xmlns:p14="http://schemas.microsoft.com/office/powerpoint/2010/main" val="20134629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520700" y="954088"/>
            <a:ext cx="8089900" cy="609600"/>
            <a:chOff x="152400" y="954088"/>
            <a:chExt cx="8699500" cy="609600"/>
          </a:xfrm>
        </p:grpSpPr>
        <p:sp>
          <p:nvSpPr>
            <p:cNvPr id="8" name="Rounded Rectangle 7"/>
            <p:cNvSpPr/>
            <p:nvPr/>
          </p:nvSpPr>
          <p:spPr>
            <a:xfrm>
              <a:off x="850900" y="9540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Eye vs “</a:t>
              </a:r>
              <a:r>
                <a:rPr lang="en-US" sz="2800" i="1" dirty="0" smtClean="0">
                  <a:solidFill>
                    <a:schemeClr val="tx1"/>
                  </a:solidFill>
                  <a:latin typeface="Franklin Gothic Demi Cond" pitchFamily="34" charset="0"/>
                </a:rPr>
                <a:t>Schematic eye</a:t>
              </a:r>
              <a:r>
                <a:rPr lang="en-US" sz="2800" dirty="0" smtClean="0">
                  <a:solidFill>
                    <a:schemeClr val="tx1"/>
                  </a:solidFill>
                  <a:latin typeface="Franklin Gothic Demi Cond" pitchFamily="34" charset="0"/>
                </a:rPr>
                <a:t>”, models of Schematic eye</a:t>
              </a:r>
              <a:endParaRPr lang="en-US" sz="2800" dirty="0">
                <a:solidFill>
                  <a:schemeClr val="tx1"/>
                </a:solidFill>
                <a:latin typeface="Franklin Gothic Demi Cond" pitchFamily="34" charset="0"/>
              </a:endParaRPr>
            </a:p>
          </p:txBody>
        </p:sp>
        <p:sp>
          <p:nvSpPr>
            <p:cNvPr id="5" name="Rounded Rectangle 4"/>
            <p:cNvSpPr/>
            <p:nvPr/>
          </p:nvSpPr>
          <p:spPr>
            <a:xfrm>
              <a:off x="152400" y="9540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cxnSp>
          <p:nvCxnSpPr>
            <p:cNvPr id="16" name="Straight Connector 15"/>
            <p:cNvCxnSpPr>
              <a:stCxn id="5" idx="3"/>
              <a:endCxn id="8" idx="1"/>
            </p:cNvCxnSpPr>
            <p:nvPr/>
          </p:nvCxnSpPr>
          <p:spPr>
            <a:xfrm>
              <a:off x="762000" y="1258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3" name="Group 38"/>
          <p:cNvGrpSpPr>
            <a:grpSpLocks/>
          </p:cNvGrpSpPr>
          <p:nvPr/>
        </p:nvGrpSpPr>
        <p:grpSpPr bwMode="auto">
          <a:xfrm>
            <a:off x="520700" y="1639888"/>
            <a:ext cx="8089900" cy="609600"/>
            <a:chOff x="152400" y="1639888"/>
            <a:chExt cx="8699500" cy="609600"/>
          </a:xfrm>
        </p:grpSpPr>
        <p:sp>
          <p:nvSpPr>
            <p:cNvPr id="17" name="Rounded Rectangle 16"/>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Benefits/Values of schematic eye (Social/Clinical)</a:t>
              </a:r>
              <a:endParaRPr lang="en-US" sz="2800" dirty="0">
                <a:solidFill>
                  <a:schemeClr val="tx1"/>
                </a:solidFill>
                <a:latin typeface="Franklin Gothic Demi Cond" pitchFamily="34" charset="0"/>
              </a:endParaRPr>
            </a:p>
          </p:txBody>
        </p:sp>
        <p:sp>
          <p:nvSpPr>
            <p:cNvPr id="18" name="Rounded Rectangle 17"/>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19" name="Straight Connector 18"/>
            <p:cNvCxnSpPr>
              <a:stCxn id="18" idx="3"/>
              <a:endCxn id="17"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4" name="Group 39"/>
          <p:cNvGrpSpPr>
            <a:grpSpLocks/>
          </p:cNvGrpSpPr>
          <p:nvPr/>
        </p:nvGrpSpPr>
        <p:grpSpPr bwMode="auto">
          <a:xfrm>
            <a:off x="520700" y="2325688"/>
            <a:ext cx="8089900" cy="609600"/>
            <a:chOff x="152400" y="2325688"/>
            <a:chExt cx="8699500" cy="609600"/>
          </a:xfrm>
        </p:grpSpPr>
        <p:sp>
          <p:nvSpPr>
            <p:cNvPr id="20" name="Rounded Rectangle 19"/>
            <p:cNvSpPr/>
            <p:nvPr/>
          </p:nvSpPr>
          <p:spPr>
            <a:xfrm>
              <a:off x="850900" y="23256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Theory</a:t>
              </a:r>
              <a:r>
                <a:rPr lang="en-US" sz="2800" b="1" i="1" dirty="0"/>
                <a:t> </a:t>
              </a:r>
              <a:r>
                <a:rPr lang="en-US" sz="2800" dirty="0">
                  <a:solidFill>
                    <a:schemeClr val="tx1"/>
                  </a:solidFill>
                  <a:latin typeface="Franklin Gothic Demi Cond" pitchFamily="34" charset="0"/>
                </a:rPr>
                <a:t>behind the Schematic </a:t>
              </a:r>
              <a:r>
                <a:rPr lang="en-US" sz="2800" dirty="0" smtClean="0">
                  <a:solidFill>
                    <a:schemeClr val="tx1"/>
                  </a:solidFill>
                  <a:latin typeface="Franklin Gothic Demi Cond" pitchFamily="34" charset="0"/>
                </a:rPr>
                <a:t>eye</a:t>
              </a:r>
              <a:endParaRPr lang="en-US" sz="2800" dirty="0">
                <a:solidFill>
                  <a:schemeClr val="tx1"/>
                </a:solidFill>
                <a:latin typeface="Franklin Gothic Demi Cond" pitchFamily="34" charset="0"/>
              </a:endParaRPr>
            </a:p>
          </p:txBody>
        </p:sp>
        <p:sp>
          <p:nvSpPr>
            <p:cNvPr id="21" name="Rounded Rectangle 20"/>
            <p:cNvSpPr/>
            <p:nvPr/>
          </p:nvSpPr>
          <p:spPr>
            <a:xfrm>
              <a:off x="152400" y="23256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3</a:t>
              </a:r>
            </a:p>
          </p:txBody>
        </p:sp>
        <p:cxnSp>
          <p:nvCxnSpPr>
            <p:cNvPr id="22" name="Straight Connector 21"/>
            <p:cNvCxnSpPr>
              <a:stCxn id="21" idx="3"/>
              <a:endCxn id="20" idx="1"/>
            </p:cNvCxnSpPr>
            <p:nvPr/>
          </p:nvCxnSpPr>
          <p:spPr>
            <a:xfrm>
              <a:off x="762000" y="2630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6" name="Group 40"/>
          <p:cNvGrpSpPr>
            <a:grpSpLocks/>
          </p:cNvGrpSpPr>
          <p:nvPr/>
        </p:nvGrpSpPr>
        <p:grpSpPr bwMode="auto">
          <a:xfrm>
            <a:off x="520700" y="3011488"/>
            <a:ext cx="8089900" cy="609600"/>
            <a:chOff x="152400" y="3011488"/>
            <a:chExt cx="8699500" cy="609600"/>
          </a:xfrm>
        </p:grpSpPr>
        <p:sp>
          <p:nvSpPr>
            <p:cNvPr id="23" name="Rounded Rectangle 22"/>
            <p:cNvSpPr/>
            <p:nvPr/>
          </p:nvSpPr>
          <p:spPr>
            <a:xfrm>
              <a:off x="850900" y="30114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Science branches involved and their interaction</a:t>
              </a:r>
              <a:r>
                <a:rPr lang="en-US" sz="2800" dirty="0" smtClean="0">
                  <a:solidFill>
                    <a:schemeClr val="tx1"/>
                  </a:solidFill>
                  <a:latin typeface="Franklin Gothic Demi Cond" pitchFamily="34" charset="0"/>
                </a:rPr>
                <a:t>.</a:t>
              </a:r>
              <a:endParaRPr lang="en-US" sz="2800" dirty="0">
                <a:solidFill>
                  <a:schemeClr val="tx1"/>
                </a:solidFill>
                <a:latin typeface="Franklin Gothic Demi Cond" pitchFamily="34" charset="0"/>
              </a:endParaRPr>
            </a:p>
          </p:txBody>
        </p:sp>
        <p:sp>
          <p:nvSpPr>
            <p:cNvPr id="24" name="Rounded Rectangle 23"/>
            <p:cNvSpPr/>
            <p:nvPr/>
          </p:nvSpPr>
          <p:spPr>
            <a:xfrm>
              <a:off x="152400" y="30114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4</a:t>
              </a:r>
            </a:p>
          </p:txBody>
        </p:sp>
        <p:cxnSp>
          <p:nvCxnSpPr>
            <p:cNvPr id="25" name="Straight Connector 24"/>
            <p:cNvCxnSpPr>
              <a:stCxn id="24" idx="3"/>
              <a:endCxn id="23" idx="1"/>
            </p:cNvCxnSpPr>
            <p:nvPr/>
          </p:nvCxnSpPr>
          <p:spPr>
            <a:xfrm>
              <a:off x="762000" y="33162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7" name="Group 41"/>
          <p:cNvGrpSpPr>
            <a:grpSpLocks/>
          </p:cNvGrpSpPr>
          <p:nvPr/>
        </p:nvGrpSpPr>
        <p:grpSpPr bwMode="auto">
          <a:xfrm>
            <a:off x="520700" y="3697288"/>
            <a:ext cx="8089900" cy="609600"/>
            <a:chOff x="152400" y="3697288"/>
            <a:chExt cx="8699500" cy="609600"/>
          </a:xfrm>
        </p:grpSpPr>
        <p:sp>
          <p:nvSpPr>
            <p:cNvPr id="26" name="Rounded Rectangle 25"/>
            <p:cNvSpPr/>
            <p:nvPr/>
          </p:nvSpPr>
          <p:spPr>
            <a:xfrm>
              <a:off x="850900" y="36972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What is the required </a:t>
              </a:r>
              <a:r>
                <a:rPr lang="en-US" sz="2800" dirty="0" smtClean="0">
                  <a:solidFill>
                    <a:schemeClr val="tx1"/>
                  </a:solidFill>
                  <a:latin typeface="Franklin Gothic Demi Cond" pitchFamily="34" charset="0"/>
                </a:rPr>
                <a:t>data?</a:t>
              </a:r>
              <a:endParaRPr lang="en-US" sz="2800" dirty="0">
                <a:solidFill>
                  <a:schemeClr val="tx1"/>
                </a:solidFill>
                <a:latin typeface="Franklin Gothic Demi Cond" pitchFamily="34" charset="0"/>
              </a:endParaRPr>
            </a:p>
          </p:txBody>
        </p:sp>
        <p:sp>
          <p:nvSpPr>
            <p:cNvPr id="27" name="Rounded Rectangle 26"/>
            <p:cNvSpPr/>
            <p:nvPr/>
          </p:nvSpPr>
          <p:spPr>
            <a:xfrm>
              <a:off x="152400" y="36972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5</a:t>
              </a:r>
            </a:p>
          </p:txBody>
        </p:sp>
        <p:cxnSp>
          <p:nvCxnSpPr>
            <p:cNvPr id="28" name="Straight Connector 27"/>
            <p:cNvCxnSpPr>
              <a:stCxn id="27" idx="3"/>
              <a:endCxn id="26" idx="1"/>
            </p:cNvCxnSpPr>
            <p:nvPr/>
          </p:nvCxnSpPr>
          <p:spPr>
            <a:xfrm>
              <a:off x="762000" y="40020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Group 42"/>
          <p:cNvGrpSpPr>
            <a:grpSpLocks/>
          </p:cNvGrpSpPr>
          <p:nvPr/>
        </p:nvGrpSpPr>
        <p:grpSpPr bwMode="auto">
          <a:xfrm>
            <a:off x="520700" y="4383088"/>
            <a:ext cx="8089900" cy="609600"/>
            <a:chOff x="152400" y="4383088"/>
            <a:chExt cx="8699500" cy="609600"/>
          </a:xfrm>
        </p:grpSpPr>
        <p:sp>
          <p:nvSpPr>
            <p:cNvPr id="29" name="Rounded Rectangle 28"/>
            <p:cNvSpPr/>
            <p:nvPr/>
          </p:nvSpPr>
          <p:spPr>
            <a:xfrm>
              <a:off x="850900" y="43830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Steps: 1 (a, b&amp; c), 2 &amp; 3</a:t>
              </a:r>
            </a:p>
          </p:txBody>
        </p:sp>
        <p:sp>
          <p:nvSpPr>
            <p:cNvPr id="30" name="Rounded Rectangle 29"/>
            <p:cNvSpPr/>
            <p:nvPr/>
          </p:nvSpPr>
          <p:spPr>
            <a:xfrm>
              <a:off x="152400" y="43830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6</a:t>
              </a:r>
            </a:p>
          </p:txBody>
        </p:sp>
        <p:cxnSp>
          <p:nvCxnSpPr>
            <p:cNvPr id="31" name="Straight Connector 30"/>
            <p:cNvCxnSpPr>
              <a:stCxn id="30" idx="3"/>
              <a:endCxn id="29" idx="1"/>
            </p:cNvCxnSpPr>
            <p:nvPr/>
          </p:nvCxnSpPr>
          <p:spPr>
            <a:xfrm>
              <a:off x="762000" y="4687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Group 43"/>
          <p:cNvGrpSpPr>
            <a:grpSpLocks/>
          </p:cNvGrpSpPr>
          <p:nvPr/>
        </p:nvGrpSpPr>
        <p:grpSpPr bwMode="auto">
          <a:xfrm>
            <a:off x="520700" y="5110452"/>
            <a:ext cx="8089900" cy="609600"/>
            <a:chOff x="152400" y="5068888"/>
            <a:chExt cx="8699500" cy="609600"/>
          </a:xfrm>
        </p:grpSpPr>
        <p:sp>
          <p:nvSpPr>
            <p:cNvPr id="32" name="Rounded Rectangle 31"/>
            <p:cNvSpPr/>
            <p:nvPr/>
          </p:nvSpPr>
          <p:spPr>
            <a:xfrm>
              <a:off x="850900" y="50688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Interpretations </a:t>
              </a:r>
              <a:r>
                <a:rPr lang="en-US" sz="2800" dirty="0" smtClean="0">
                  <a:solidFill>
                    <a:schemeClr val="tx1"/>
                  </a:solidFill>
                  <a:latin typeface="Franklin Gothic Demi Cond" pitchFamily="34" charset="0"/>
                </a:rPr>
                <a:t>of obtained results</a:t>
              </a:r>
              <a:endParaRPr lang="en-US" sz="2800" dirty="0">
                <a:solidFill>
                  <a:schemeClr val="tx1"/>
                </a:solidFill>
                <a:latin typeface="Franklin Gothic Demi Cond" pitchFamily="34" charset="0"/>
              </a:endParaRPr>
            </a:p>
          </p:txBody>
        </p:sp>
        <p:sp>
          <p:nvSpPr>
            <p:cNvPr id="33" name="Rounded Rectangle 32"/>
            <p:cNvSpPr/>
            <p:nvPr/>
          </p:nvSpPr>
          <p:spPr>
            <a:xfrm>
              <a:off x="152400" y="50688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7</a:t>
              </a:r>
            </a:p>
          </p:txBody>
        </p:sp>
        <p:cxnSp>
          <p:nvCxnSpPr>
            <p:cNvPr id="34" name="Straight Connector 33"/>
            <p:cNvCxnSpPr>
              <a:stCxn id="33" idx="3"/>
              <a:endCxn id="32" idx="1"/>
            </p:cNvCxnSpPr>
            <p:nvPr/>
          </p:nvCxnSpPr>
          <p:spPr>
            <a:xfrm>
              <a:off x="762000" y="5373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Group 44"/>
          <p:cNvGrpSpPr>
            <a:grpSpLocks/>
          </p:cNvGrpSpPr>
          <p:nvPr/>
        </p:nvGrpSpPr>
        <p:grpSpPr bwMode="auto">
          <a:xfrm>
            <a:off x="520700" y="5754688"/>
            <a:ext cx="8089900" cy="609600"/>
            <a:chOff x="152400" y="5754688"/>
            <a:chExt cx="8699500" cy="609600"/>
          </a:xfrm>
        </p:grpSpPr>
        <p:sp>
          <p:nvSpPr>
            <p:cNvPr id="35" name="Rounded Rectangle 34"/>
            <p:cNvSpPr/>
            <p:nvPr/>
          </p:nvSpPr>
          <p:spPr>
            <a:xfrm>
              <a:off x="850900" y="57546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Questions?</a:t>
              </a:r>
              <a:endParaRPr lang="en-US" sz="2800" dirty="0">
                <a:solidFill>
                  <a:schemeClr val="tx1"/>
                </a:solidFill>
                <a:latin typeface="Franklin Gothic Demi Cond" pitchFamily="34" charset="0"/>
              </a:endParaRPr>
            </a:p>
          </p:txBody>
        </p:sp>
        <p:sp>
          <p:nvSpPr>
            <p:cNvPr id="36" name="Rounded Rectangle 35"/>
            <p:cNvSpPr/>
            <p:nvPr/>
          </p:nvSpPr>
          <p:spPr>
            <a:xfrm>
              <a:off x="152400" y="57546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8</a:t>
              </a:r>
            </a:p>
          </p:txBody>
        </p:sp>
        <p:cxnSp>
          <p:nvCxnSpPr>
            <p:cNvPr id="37" name="Straight Connector 36"/>
            <p:cNvCxnSpPr>
              <a:stCxn id="36" idx="3"/>
              <a:endCxn id="35" idx="1"/>
            </p:cNvCxnSpPr>
            <p:nvPr/>
          </p:nvCxnSpPr>
          <p:spPr>
            <a:xfrm>
              <a:off x="762000" y="6059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39" name="Rounded Rectangle 38"/>
          <p:cNvSpPr/>
          <p:nvPr/>
        </p:nvSpPr>
        <p:spPr>
          <a:xfrm>
            <a:off x="520700" y="66675"/>
            <a:ext cx="8089900" cy="7254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smtClean="0">
                <a:solidFill>
                  <a:schemeClr val="bg1"/>
                </a:solidFill>
                <a:latin typeface="Edwardian Script ITC" pitchFamily="66" charset="0"/>
              </a:rPr>
              <a:t>Points </a:t>
            </a:r>
            <a:r>
              <a:rPr lang="en-US" sz="5400" b="1" dirty="0">
                <a:solidFill>
                  <a:schemeClr val="bg1"/>
                </a:solidFill>
                <a:latin typeface="Edwardian Script ITC" pitchFamily="66" charset="0"/>
              </a:rPr>
              <a:t>to be Discussed</a:t>
            </a:r>
          </a:p>
        </p:txBody>
      </p:sp>
      <p:sp>
        <p:nvSpPr>
          <p:cNvPr id="38" name="Rounded Rectangle 37"/>
          <p:cNvSpPr/>
          <p:nvPr/>
        </p:nvSpPr>
        <p:spPr>
          <a:xfrm>
            <a:off x="515555" y="954088"/>
            <a:ext cx="572029" cy="609600"/>
          </a:xfrm>
          <a:prstGeom prst="round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spTree>
    <p:extLst>
      <p:ext uri="{BB962C8B-B14F-4D97-AF65-F5344CB8AC3E}">
        <p14:creationId xmlns:p14="http://schemas.microsoft.com/office/powerpoint/2010/main" val="211337257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477743" y="753070"/>
            <a:ext cx="8209057" cy="1323439"/>
          </a:xfrm>
          <a:prstGeom prst="rect">
            <a:avLst/>
          </a:prstGeom>
          <a:noFill/>
        </p:spPr>
        <p:txBody>
          <a:bodyPr wrap="square">
            <a:spAutoFit/>
          </a:bodyPr>
          <a:lstStyle/>
          <a:p>
            <a:r>
              <a:rPr lang="en-US" sz="2000" b="1" dirty="0" smtClean="0"/>
              <a:t>Knowledge </a:t>
            </a:r>
            <a:r>
              <a:rPr lang="en-US" sz="2000" b="1" dirty="0"/>
              <a:t>of the dimensions and ratios of the optical components of the camel eye </a:t>
            </a:r>
            <a:r>
              <a:rPr lang="en-US" sz="2000" b="1" dirty="0" smtClean="0"/>
              <a:t>provides </a:t>
            </a:r>
            <a:r>
              <a:rPr lang="en-US" sz="2000" b="1" dirty="0"/>
              <a:t>a resource for the theoretical study of its visual capability and drawing up a schematic eye for this animal.</a:t>
            </a:r>
          </a:p>
        </p:txBody>
      </p:sp>
      <p:pic>
        <p:nvPicPr>
          <p:cNvPr id="6146"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3505200" y="17526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5" name="Rectangle 4"/>
          <p:cNvSpPr/>
          <p:nvPr/>
        </p:nvSpPr>
        <p:spPr>
          <a:xfrm rot="19822059">
            <a:off x="6067784" y="3149155"/>
            <a:ext cx="1933543" cy="369332"/>
          </a:xfrm>
          <a:prstGeom prst="rect">
            <a:avLst/>
          </a:prstGeom>
        </p:spPr>
        <p:txBody>
          <a:bodyPr wrap="none">
            <a:spAutoFit/>
          </a:bodyPr>
          <a:lstStyle/>
          <a:p>
            <a:r>
              <a:rPr lang="en-US" b="1" i="1" dirty="0" err="1" smtClean="0">
                <a:solidFill>
                  <a:schemeClr val="tx1">
                    <a:lumMod val="75000"/>
                    <a:lumOff val="25000"/>
                  </a:schemeClr>
                </a:solidFill>
              </a:rPr>
              <a:t>P</a:t>
            </a:r>
            <a:r>
              <a:rPr lang="en-US" b="1" i="1" baseline="-25000" dirty="0" err="1" smtClean="0">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*n’)/F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6" name="Rectangle 5"/>
          <p:cNvSpPr/>
          <p:nvPr/>
        </p:nvSpPr>
        <p:spPr>
          <a:xfrm rot="1473532">
            <a:off x="4478151" y="4641361"/>
            <a:ext cx="2605200" cy="369332"/>
          </a:xfrm>
          <a:prstGeom prst="rect">
            <a:avLst/>
          </a:prstGeom>
        </p:spPr>
        <p:txBody>
          <a:bodyPr wrap="none">
            <a:spAutoFit/>
          </a:bodyPr>
          <a:lstStyle/>
          <a:p>
            <a:r>
              <a:rPr lang="en-US" b="1" i="1" dirty="0" smtClean="0">
                <a:solidFill>
                  <a:schemeClr val="tx1">
                    <a:lumMod val="75000"/>
                    <a:lumOff val="25000"/>
                  </a:schemeClr>
                </a:solidFill>
              </a:rPr>
              <a:t>F</a:t>
            </a:r>
            <a:r>
              <a:rPr lang="en-US" b="1" i="1" baseline="-25000" dirty="0" smtClean="0">
                <a:solidFill>
                  <a:schemeClr val="tx1">
                    <a:lumMod val="75000"/>
                    <a:lumOff val="25000"/>
                  </a:schemeClr>
                </a:solidFill>
              </a:rPr>
              <a:t>6</a:t>
            </a:r>
            <a:r>
              <a:rPr lang="en-US" b="1" i="1" dirty="0" smtClean="0">
                <a:solidFill>
                  <a:schemeClr val="tx1">
                    <a:lumMod val="75000"/>
                    <a:lumOff val="25000"/>
                  </a:schemeClr>
                </a:solidFill>
              </a:rPr>
              <a:t>= </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 F</a:t>
            </a:r>
            <a:r>
              <a:rPr lang="en-US" b="1" i="1" baseline="-25000" dirty="0">
                <a:solidFill>
                  <a:schemeClr val="tx1">
                    <a:lumMod val="75000"/>
                    <a:lumOff val="25000"/>
                  </a:schemeClr>
                </a:solidFill>
              </a:rPr>
              <a:t>5</a:t>
            </a:r>
            <a:r>
              <a:rPr lang="en-US" b="1" i="1" dirty="0">
                <a:solidFill>
                  <a:schemeClr val="tx1">
                    <a:lumMod val="75000"/>
                    <a:lumOff val="25000"/>
                  </a:schemeClr>
                </a:solidFill>
              </a:rPr>
              <a:t>) – (C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7" name="Rectangle 6"/>
          <p:cNvSpPr/>
          <p:nvPr/>
        </p:nvSpPr>
        <p:spPr>
          <a:xfrm>
            <a:off x="5103463" y="3775496"/>
            <a:ext cx="1107996" cy="369332"/>
          </a:xfrm>
          <a:prstGeom prst="rect">
            <a:avLst/>
          </a:prstGeom>
        </p:spPr>
        <p:txBody>
          <a:bodyPr wrap="none">
            <a:spAutoFit/>
          </a:bodyPr>
          <a:lstStyle/>
          <a:p>
            <a:r>
              <a:rPr lang="en-US" b="1" i="1" dirty="0" smtClean="0">
                <a:solidFill>
                  <a:schemeClr val="tx1">
                    <a:lumMod val="75000"/>
                    <a:lumOff val="25000"/>
                  </a:schemeClr>
                </a:solidFill>
              </a:rPr>
              <a:t>f= </a:t>
            </a:r>
            <a:r>
              <a:rPr lang="en-US" b="1" i="1" dirty="0">
                <a:solidFill>
                  <a:schemeClr val="tx1">
                    <a:lumMod val="75000"/>
                    <a:lumOff val="25000"/>
                  </a:schemeClr>
                </a:solidFill>
              </a:rPr>
              <a:t>n</a:t>
            </a:r>
            <a:r>
              <a:rPr lang="en-US" b="1" i="1" baseline="-25000" dirty="0">
                <a:solidFill>
                  <a:schemeClr val="tx1">
                    <a:lumMod val="75000"/>
                    <a:lumOff val="25000"/>
                  </a:schemeClr>
                </a:solidFill>
              </a:rPr>
              <a:t>1</a:t>
            </a:r>
            <a:r>
              <a:rPr lang="en-US" b="1" i="1" dirty="0">
                <a:solidFill>
                  <a:schemeClr val="tx1">
                    <a:lumMod val="75000"/>
                    <a:lumOff val="25000"/>
                  </a:schemeClr>
                </a:solidFill>
              </a:rPr>
              <a:t>/F</a:t>
            </a:r>
            <a:r>
              <a:rPr lang="en-US" b="1" i="1" baseline="-25000" dirty="0">
                <a:solidFill>
                  <a:schemeClr val="tx1">
                    <a:lumMod val="75000"/>
                    <a:lumOff val="25000"/>
                  </a:schemeClr>
                </a:solidFill>
              </a:rPr>
              <a:t>t	</a:t>
            </a:r>
            <a:endParaRPr lang="en-US" dirty="0">
              <a:solidFill>
                <a:schemeClr val="tx1">
                  <a:lumMod val="75000"/>
                  <a:lumOff val="25000"/>
                </a:schemeClr>
              </a:solidFill>
            </a:endParaRPr>
          </a:p>
        </p:txBody>
      </p:sp>
      <p:sp>
        <p:nvSpPr>
          <p:cNvPr id="8" name="Rectangle 7"/>
          <p:cNvSpPr/>
          <p:nvPr/>
        </p:nvSpPr>
        <p:spPr>
          <a:xfrm rot="20393559">
            <a:off x="4154583" y="3093829"/>
            <a:ext cx="2852063" cy="369332"/>
          </a:xfrm>
          <a:prstGeom prst="rect">
            <a:avLst/>
          </a:prstGeom>
        </p:spPr>
        <p:txBody>
          <a:bodyPr wrap="none">
            <a:spAutoFit/>
          </a:bodyPr>
          <a:lstStyle/>
          <a:p>
            <a:r>
              <a:rPr lang="en-US" b="1" i="1" dirty="0" smtClean="0">
                <a:solidFill>
                  <a:schemeClr val="tx1">
                    <a:lumMod val="75000"/>
                    <a:lumOff val="25000"/>
                  </a:schemeClr>
                </a:solidFill>
              </a:rPr>
              <a:t>H	= </a:t>
            </a:r>
            <a:r>
              <a:rPr lang="en-US" b="1" i="1" dirty="0">
                <a:solidFill>
                  <a:schemeClr val="tx1">
                    <a:lumMod val="75000"/>
                    <a:lumOff val="25000"/>
                  </a:schemeClr>
                </a:solidFill>
              </a:rPr>
              <a:t>(t</a:t>
            </a:r>
            <a:r>
              <a:rPr lang="en-US" b="1" i="1" baseline="-25000" dirty="0">
                <a:solidFill>
                  <a:schemeClr val="tx1">
                    <a:lumMod val="75000"/>
                    <a:lumOff val="25000"/>
                  </a:schemeClr>
                </a:solidFill>
              </a:rPr>
              <a:t>2</a:t>
            </a:r>
            <a:r>
              <a:rPr lang="en-US" b="1" i="1" dirty="0">
                <a:solidFill>
                  <a:schemeClr val="tx1">
                    <a:lumMod val="75000"/>
                    <a:lumOff val="25000"/>
                  </a:schemeClr>
                </a:solidFill>
              </a:rPr>
              <a:t>*d</a:t>
            </a:r>
            <a:r>
              <a:rPr lang="en-US" b="1" i="1" baseline="-25000" dirty="0">
                <a:solidFill>
                  <a:schemeClr val="tx1">
                    <a:lumMod val="75000"/>
                    <a:lumOff val="25000"/>
                  </a:schemeClr>
                </a:solidFill>
              </a:rPr>
              <a:t>1</a:t>
            </a:r>
            <a:r>
              <a:rPr lang="en-US" b="1" i="1" dirty="0">
                <a:solidFill>
                  <a:schemeClr val="tx1">
                    <a:lumMod val="75000"/>
                    <a:lumOff val="25000"/>
                  </a:schemeClr>
                </a:solidFill>
              </a:rPr>
              <a:t>) / (n’*F</a:t>
            </a:r>
            <a:r>
              <a:rPr lang="en-US" b="1" i="1" baseline="-25000" dirty="0">
                <a:solidFill>
                  <a:schemeClr val="tx1">
                    <a:lumMod val="75000"/>
                    <a:lumOff val="25000"/>
                  </a:schemeClr>
                </a:solidFill>
              </a:rPr>
              <a:t>t</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9" name="Rectangle 8"/>
          <p:cNvSpPr/>
          <p:nvPr/>
        </p:nvSpPr>
        <p:spPr>
          <a:xfrm rot="926556">
            <a:off x="5557156" y="2243125"/>
            <a:ext cx="2276585" cy="369332"/>
          </a:xfrm>
          <a:prstGeom prst="rect">
            <a:avLst/>
          </a:prstGeom>
        </p:spPr>
        <p:txBody>
          <a:bodyPr wrap="none">
            <a:spAutoFit/>
          </a:bodyPr>
          <a:lstStyle/>
          <a:p>
            <a:r>
              <a:rPr lang="en-US" b="1" i="1" dirty="0" smtClean="0">
                <a:solidFill>
                  <a:schemeClr val="tx1">
                    <a:lumMod val="75000"/>
                    <a:lumOff val="25000"/>
                  </a:schemeClr>
                </a:solidFill>
              </a:rPr>
              <a:t>P’</a:t>
            </a:r>
            <a:r>
              <a:rPr lang="en-US" b="1" i="1" baseline="-25000" dirty="0" smtClean="0">
                <a:solidFill>
                  <a:schemeClr val="tx1">
                    <a:lumMod val="75000"/>
                    <a:lumOff val="25000"/>
                  </a:schemeClr>
                </a:solidFill>
              </a:rPr>
              <a:t>2</a:t>
            </a:r>
            <a:r>
              <a:rPr lang="en-US" b="1" i="1" dirty="0" smtClean="0">
                <a:solidFill>
                  <a:schemeClr val="tx1">
                    <a:lumMod val="75000"/>
                    <a:lumOff val="25000"/>
                  </a:schemeClr>
                </a:solidFill>
              </a:rPr>
              <a:t>= </a:t>
            </a:r>
            <a:r>
              <a:rPr lang="en-US" b="1" i="1" dirty="0">
                <a:solidFill>
                  <a:schemeClr val="tx1">
                    <a:lumMod val="75000"/>
                    <a:lumOff val="25000"/>
                  </a:schemeClr>
                </a:solidFill>
              </a:rPr>
              <a:t>(C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3</a:t>
            </a:r>
            <a:r>
              <a:rPr lang="en-US" b="1" i="1" dirty="0">
                <a:solidFill>
                  <a:schemeClr val="tx1">
                    <a:lumMod val="75000"/>
                    <a:lumOff val="25000"/>
                  </a:schemeClr>
                </a:solidFill>
              </a:rPr>
              <a:t>)/ (F</a:t>
            </a:r>
            <a:r>
              <a:rPr lang="en-US" b="1" i="1" baseline="-25000" dirty="0">
                <a:solidFill>
                  <a:schemeClr val="tx1">
                    <a:lumMod val="75000"/>
                    <a:lumOff val="25000"/>
                  </a:schemeClr>
                </a:solidFill>
              </a:rPr>
              <a:t>6</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10" name="Rectangle 9"/>
          <p:cNvSpPr/>
          <p:nvPr/>
        </p:nvSpPr>
        <p:spPr>
          <a:xfrm rot="17300740">
            <a:off x="6403403" y="4607670"/>
            <a:ext cx="2020105" cy="369332"/>
          </a:xfrm>
          <a:prstGeom prst="rect">
            <a:avLst/>
          </a:prstGeom>
        </p:spPr>
        <p:txBody>
          <a:bodyPr wrap="none">
            <a:spAutoFit/>
          </a:bodyPr>
          <a:lstStyle/>
          <a:p>
            <a:r>
              <a:rPr lang="en-US" b="1" i="1" dirty="0" err="1">
                <a:solidFill>
                  <a:schemeClr val="tx1">
                    <a:lumMod val="75000"/>
                    <a:lumOff val="25000"/>
                  </a:schemeClr>
                </a:solidFill>
              </a:rPr>
              <a:t>P</a:t>
            </a:r>
            <a:r>
              <a:rPr lang="en-US" b="1" i="1" baseline="-25000" dirty="0" err="1">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11" name="Rectangle 10"/>
          <p:cNvSpPr/>
          <p:nvPr/>
        </p:nvSpPr>
        <p:spPr>
          <a:xfrm rot="19418814">
            <a:off x="6230417" y="4199875"/>
            <a:ext cx="930063" cy="369332"/>
          </a:xfrm>
          <a:prstGeom prst="rect">
            <a:avLst/>
          </a:prstGeom>
        </p:spPr>
        <p:txBody>
          <a:bodyPr wrap="none">
            <a:spAutoFit/>
          </a:bodyPr>
          <a:lstStyle/>
          <a:p>
            <a:r>
              <a:rPr lang="en-US" b="1" i="1" dirty="0">
                <a:solidFill>
                  <a:schemeClr val="tx1">
                    <a:lumMod val="75000"/>
                    <a:lumOff val="25000"/>
                  </a:schemeClr>
                </a:solidFill>
              </a:rPr>
              <a:t>59.25D</a:t>
            </a:r>
            <a:endParaRPr lang="en-US" dirty="0">
              <a:solidFill>
                <a:schemeClr val="tx1">
                  <a:lumMod val="75000"/>
                  <a:lumOff val="25000"/>
                </a:schemeClr>
              </a:solidFill>
            </a:endParaRPr>
          </a:p>
        </p:txBody>
      </p:sp>
      <p:sp>
        <p:nvSpPr>
          <p:cNvPr id="2" name="Up Arrow 1"/>
          <p:cNvSpPr/>
          <p:nvPr/>
        </p:nvSpPr>
        <p:spPr>
          <a:xfrm>
            <a:off x="704486" y="3284556"/>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780686" y="3972340"/>
            <a:ext cx="7543800" cy="0"/>
          </a:xfrm>
          <a:prstGeom prst="line">
            <a:avLst/>
          </a:prstGeom>
          <a:ln w="254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6155" name="Group 6154"/>
          <p:cNvGrpSpPr/>
          <p:nvPr/>
        </p:nvGrpSpPr>
        <p:grpSpPr>
          <a:xfrm>
            <a:off x="780686" y="3284556"/>
            <a:ext cx="7543800" cy="1365610"/>
            <a:chOff x="914400" y="3623860"/>
            <a:chExt cx="7543800" cy="1365610"/>
          </a:xfrm>
        </p:grpSpPr>
        <p:cxnSp>
          <p:nvCxnSpPr>
            <p:cNvPr id="15" name="Straight Arrow Connector 14"/>
            <p:cNvCxnSpPr>
              <a:stCxn id="2" idx="0"/>
              <a:endCxn id="42" idx="0"/>
            </p:cNvCxnSpPr>
            <p:nvPr/>
          </p:nvCxnSpPr>
          <p:spPr>
            <a:xfrm>
              <a:off x="1028700" y="3623860"/>
              <a:ext cx="7302188" cy="1365610"/>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14400" y="4281451"/>
              <a:ext cx="7543800" cy="30193"/>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grpSp>
      <p:sp>
        <p:nvSpPr>
          <p:cNvPr id="42" name="Up Arrow 41"/>
          <p:cNvSpPr/>
          <p:nvPr/>
        </p:nvSpPr>
        <p:spPr>
          <a:xfrm rot="11108381">
            <a:off x="8036322" y="3989592"/>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Values of Schematic eye?</a:t>
            </a:r>
            <a:endParaRPr lang="en-US" sz="1600" dirty="0"/>
          </a:p>
        </p:txBody>
      </p:sp>
      <p:pic>
        <p:nvPicPr>
          <p:cNvPr id="12" name="Picture 11"/>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2245"/>
                    </a14:imgEffect>
                    <a14:imgEffect>
                      <a14:saturation sat="0"/>
                    </a14:imgEffect>
                  </a14:imgLayer>
                </a14:imgProps>
              </a:ext>
            </a:extLst>
          </a:blip>
          <a:srcRect r="19461" b="47774"/>
          <a:stretch/>
        </p:blipFill>
        <p:spPr>
          <a:xfrm>
            <a:off x="949699" y="4616174"/>
            <a:ext cx="2361048" cy="1500320"/>
          </a:xfrm>
          <a:prstGeom prst="rect">
            <a:avLst/>
          </a:prstGeom>
          <a:ln w="63500">
            <a:noFill/>
          </a:ln>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14840" t="13667" r="16011" b="18355"/>
          <a:stretch/>
        </p:blipFill>
        <p:spPr>
          <a:xfrm>
            <a:off x="2957429" y="4367751"/>
            <a:ext cx="533401" cy="524360"/>
          </a:xfrm>
          <a:prstGeom prst="rect">
            <a:avLst/>
          </a:prstGeom>
        </p:spPr>
      </p:pic>
    </p:spTree>
    <p:extLst>
      <p:ext uri="{BB962C8B-B14F-4D97-AF65-F5344CB8AC3E}">
        <p14:creationId xmlns:p14="http://schemas.microsoft.com/office/powerpoint/2010/main" val="15791830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477743" y="753070"/>
            <a:ext cx="8209058" cy="1015663"/>
          </a:xfrm>
          <a:prstGeom prst="rect">
            <a:avLst/>
          </a:prstGeom>
          <a:noFill/>
        </p:spPr>
        <p:txBody>
          <a:bodyPr wrap="square">
            <a:spAutoFit/>
          </a:bodyPr>
          <a:lstStyle/>
          <a:p>
            <a:r>
              <a:rPr lang="en-US" sz="2000" b="1" dirty="0"/>
              <a:t>It also allows the calculations of </a:t>
            </a:r>
            <a:r>
              <a:rPr lang="en-US" sz="2000" b="1" dirty="0" smtClean="0"/>
              <a:t>IOL dioptric </a:t>
            </a:r>
            <a:r>
              <a:rPr lang="en-US" sz="2000" b="1" dirty="0"/>
              <a:t>power to be deployed in the eyes of animals that have undergone cataract surgery to achieve </a:t>
            </a:r>
            <a:r>
              <a:rPr lang="en-US" sz="2000" b="1" dirty="0" err="1" smtClean="0"/>
              <a:t>emmetropia</a:t>
            </a:r>
            <a:endParaRPr lang="en-US" sz="2000" b="1" dirty="0"/>
          </a:p>
        </p:txBody>
      </p:sp>
      <p:pic>
        <p:nvPicPr>
          <p:cNvPr id="6146"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3505200" y="17526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5" name="Rectangle 4"/>
          <p:cNvSpPr/>
          <p:nvPr/>
        </p:nvSpPr>
        <p:spPr>
          <a:xfrm rot="19822059">
            <a:off x="6067784" y="3149155"/>
            <a:ext cx="1933543" cy="369332"/>
          </a:xfrm>
          <a:prstGeom prst="rect">
            <a:avLst/>
          </a:prstGeom>
        </p:spPr>
        <p:txBody>
          <a:bodyPr wrap="none">
            <a:spAutoFit/>
          </a:bodyPr>
          <a:lstStyle/>
          <a:p>
            <a:r>
              <a:rPr lang="en-US" b="1" i="1" dirty="0" err="1" smtClean="0">
                <a:solidFill>
                  <a:schemeClr val="tx1">
                    <a:lumMod val="75000"/>
                    <a:lumOff val="25000"/>
                  </a:schemeClr>
                </a:solidFill>
              </a:rPr>
              <a:t>P</a:t>
            </a:r>
            <a:r>
              <a:rPr lang="en-US" b="1" i="1" baseline="-25000" dirty="0" err="1" smtClean="0">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*n’)/F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6" name="Rectangle 5"/>
          <p:cNvSpPr/>
          <p:nvPr/>
        </p:nvSpPr>
        <p:spPr>
          <a:xfrm rot="1473532">
            <a:off x="4478151" y="4641361"/>
            <a:ext cx="2605200" cy="369332"/>
          </a:xfrm>
          <a:prstGeom prst="rect">
            <a:avLst/>
          </a:prstGeom>
        </p:spPr>
        <p:txBody>
          <a:bodyPr wrap="none">
            <a:spAutoFit/>
          </a:bodyPr>
          <a:lstStyle/>
          <a:p>
            <a:r>
              <a:rPr lang="en-US" b="1" i="1" dirty="0" smtClean="0">
                <a:solidFill>
                  <a:schemeClr val="tx1">
                    <a:lumMod val="75000"/>
                    <a:lumOff val="25000"/>
                  </a:schemeClr>
                </a:solidFill>
              </a:rPr>
              <a:t>F</a:t>
            </a:r>
            <a:r>
              <a:rPr lang="en-US" b="1" i="1" baseline="-25000" dirty="0" smtClean="0">
                <a:solidFill>
                  <a:schemeClr val="tx1">
                    <a:lumMod val="75000"/>
                    <a:lumOff val="25000"/>
                  </a:schemeClr>
                </a:solidFill>
              </a:rPr>
              <a:t>6</a:t>
            </a:r>
            <a:r>
              <a:rPr lang="en-US" b="1" i="1" dirty="0" smtClean="0">
                <a:solidFill>
                  <a:schemeClr val="tx1">
                    <a:lumMod val="75000"/>
                    <a:lumOff val="25000"/>
                  </a:schemeClr>
                </a:solidFill>
              </a:rPr>
              <a:t>= </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 F</a:t>
            </a:r>
            <a:r>
              <a:rPr lang="en-US" b="1" i="1" baseline="-25000" dirty="0">
                <a:solidFill>
                  <a:schemeClr val="tx1">
                    <a:lumMod val="75000"/>
                    <a:lumOff val="25000"/>
                  </a:schemeClr>
                </a:solidFill>
              </a:rPr>
              <a:t>5</a:t>
            </a:r>
            <a:r>
              <a:rPr lang="en-US" b="1" i="1" dirty="0">
                <a:solidFill>
                  <a:schemeClr val="tx1">
                    <a:lumMod val="75000"/>
                    <a:lumOff val="25000"/>
                  </a:schemeClr>
                </a:solidFill>
              </a:rPr>
              <a:t>) – (C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7" name="Rectangle 6"/>
          <p:cNvSpPr/>
          <p:nvPr/>
        </p:nvSpPr>
        <p:spPr>
          <a:xfrm>
            <a:off x="5103463" y="3775496"/>
            <a:ext cx="1107996" cy="369332"/>
          </a:xfrm>
          <a:prstGeom prst="rect">
            <a:avLst/>
          </a:prstGeom>
        </p:spPr>
        <p:txBody>
          <a:bodyPr wrap="none">
            <a:spAutoFit/>
          </a:bodyPr>
          <a:lstStyle/>
          <a:p>
            <a:r>
              <a:rPr lang="en-US" b="1" i="1" dirty="0" smtClean="0">
                <a:solidFill>
                  <a:schemeClr val="tx1">
                    <a:lumMod val="75000"/>
                    <a:lumOff val="25000"/>
                  </a:schemeClr>
                </a:solidFill>
              </a:rPr>
              <a:t>f= </a:t>
            </a:r>
            <a:r>
              <a:rPr lang="en-US" b="1" i="1" dirty="0">
                <a:solidFill>
                  <a:schemeClr val="tx1">
                    <a:lumMod val="75000"/>
                    <a:lumOff val="25000"/>
                  </a:schemeClr>
                </a:solidFill>
              </a:rPr>
              <a:t>n</a:t>
            </a:r>
            <a:r>
              <a:rPr lang="en-US" b="1" i="1" baseline="-25000" dirty="0">
                <a:solidFill>
                  <a:schemeClr val="tx1">
                    <a:lumMod val="75000"/>
                    <a:lumOff val="25000"/>
                  </a:schemeClr>
                </a:solidFill>
              </a:rPr>
              <a:t>1</a:t>
            </a:r>
            <a:r>
              <a:rPr lang="en-US" b="1" i="1" dirty="0">
                <a:solidFill>
                  <a:schemeClr val="tx1">
                    <a:lumMod val="75000"/>
                    <a:lumOff val="25000"/>
                  </a:schemeClr>
                </a:solidFill>
              </a:rPr>
              <a:t>/F</a:t>
            </a:r>
            <a:r>
              <a:rPr lang="en-US" b="1" i="1" baseline="-25000" dirty="0">
                <a:solidFill>
                  <a:schemeClr val="tx1">
                    <a:lumMod val="75000"/>
                    <a:lumOff val="25000"/>
                  </a:schemeClr>
                </a:solidFill>
              </a:rPr>
              <a:t>t	</a:t>
            </a:r>
            <a:endParaRPr lang="en-US" dirty="0">
              <a:solidFill>
                <a:schemeClr val="tx1">
                  <a:lumMod val="75000"/>
                  <a:lumOff val="25000"/>
                </a:schemeClr>
              </a:solidFill>
            </a:endParaRPr>
          </a:p>
        </p:txBody>
      </p:sp>
      <p:sp>
        <p:nvSpPr>
          <p:cNvPr id="8" name="Rectangle 7"/>
          <p:cNvSpPr/>
          <p:nvPr/>
        </p:nvSpPr>
        <p:spPr>
          <a:xfrm rot="20393559">
            <a:off x="4154583" y="3093829"/>
            <a:ext cx="2852063" cy="369332"/>
          </a:xfrm>
          <a:prstGeom prst="rect">
            <a:avLst/>
          </a:prstGeom>
        </p:spPr>
        <p:txBody>
          <a:bodyPr wrap="none">
            <a:spAutoFit/>
          </a:bodyPr>
          <a:lstStyle/>
          <a:p>
            <a:r>
              <a:rPr lang="en-US" b="1" i="1" dirty="0" smtClean="0">
                <a:solidFill>
                  <a:schemeClr val="tx1">
                    <a:lumMod val="75000"/>
                    <a:lumOff val="25000"/>
                  </a:schemeClr>
                </a:solidFill>
              </a:rPr>
              <a:t>H	= </a:t>
            </a:r>
            <a:r>
              <a:rPr lang="en-US" b="1" i="1" dirty="0">
                <a:solidFill>
                  <a:schemeClr val="tx1">
                    <a:lumMod val="75000"/>
                    <a:lumOff val="25000"/>
                  </a:schemeClr>
                </a:solidFill>
              </a:rPr>
              <a:t>(t</a:t>
            </a:r>
            <a:r>
              <a:rPr lang="en-US" b="1" i="1" baseline="-25000" dirty="0">
                <a:solidFill>
                  <a:schemeClr val="tx1">
                    <a:lumMod val="75000"/>
                    <a:lumOff val="25000"/>
                  </a:schemeClr>
                </a:solidFill>
              </a:rPr>
              <a:t>2</a:t>
            </a:r>
            <a:r>
              <a:rPr lang="en-US" b="1" i="1" dirty="0">
                <a:solidFill>
                  <a:schemeClr val="tx1">
                    <a:lumMod val="75000"/>
                    <a:lumOff val="25000"/>
                  </a:schemeClr>
                </a:solidFill>
              </a:rPr>
              <a:t>*d</a:t>
            </a:r>
            <a:r>
              <a:rPr lang="en-US" b="1" i="1" baseline="-25000" dirty="0">
                <a:solidFill>
                  <a:schemeClr val="tx1">
                    <a:lumMod val="75000"/>
                    <a:lumOff val="25000"/>
                  </a:schemeClr>
                </a:solidFill>
              </a:rPr>
              <a:t>1</a:t>
            </a:r>
            <a:r>
              <a:rPr lang="en-US" b="1" i="1" dirty="0">
                <a:solidFill>
                  <a:schemeClr val="tx1">
                    <a:lumMod val="75000"/>
                    <a:lumOff val="25000"/>
                  </a:schemeClr>
                </a:solidFill>
              </a:rPr>
              <a:t>) / (n’*F</a:t>
            </a:r>
            <a:r>
              <a:rPr lang="en-US" b="1" i="1" baseline="-25000" dirty="0">
                <a:solidFill>
                  <a:schemeClr val="tx1">
                    <a:lumMod val="75000"/>
                    <a:lumOff val="25000"/>
                  </a:schemeClr>
                </a:solidFill>
              </a:rPr>
              <a:t>t</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9" name="Rectangle 8"/>
          <p:cNvSpPr/>
          <p:nvPr/>
        </p:nvSpPr>
        <p:spPr>
          <a:xfrm rot="926556">
            <a:off x="5557156" y="2243125"/>
            <a:ext cx="2276585" cy="369332"/>
          </a:xfrm>
          <a:prstGeom prst="rect">
            <a:avLst/>
          </a:prstGeom>
        </p:spPr>
        <p:txBody>
          <a:bodyPr wrap="none">
            <a:spAutoFit/>
          </a:bodyPr>
          <a:lstStyle/>
          <a:p>
            <a:r>
              <a:rPr lang="en-US" b="1" i="1" dirty="0" smtClean="0">
                <a:solidFill>
                  <a:schemeClr val="tx1">
                    <a:lumMod val="75000"/>
                    <a:lumOff val="25000"/>
                  </a:schemeClr>
                </a:solidFill>
              </a:rPr>
              <a:t>P’</a:t>
            </a:r>
            <a:r>
              <a:rPr lang="en-US" b="1" i="1" baseline="-25000" dirty="0" smtClean="0">
                <a:solidFill>
                  <a:schemeClr val="tx1">
                    <a:lumMod val="75000"/>
                    <a:lumOff val="25000"/>
                  </a:schemeClr>
                </a:solidFill>
              </a:rPr>
              <a:t>2</a:t>
            </a:r>
            <a:r>
              <a:rPr lang="en-US" b="1" i="1" dirty="0" smtClean="0">
                <a:solidFill>
                  <a:schemeClr val="tx1">
                    <a:lumMod val="75000"/>
                    <a:lumOff val="25000"/>
                  </a:schemeClr>
                </a:solidFill>
              </a:rPr>
              <a:t>= </a:t>
            </a:r>
            <a:r>
              <a:rPr lang="en-US" b="1" i="1" dirty="0">
                <a:solidFill>
                  <a:schemeClr val="tx1">
                    <a:lumMod val="75000"/>
                    <a:lumOff val="25000"/>
                  </a:schemeClr>
                </a:solidFill>
              </a:rPr>
              <a:t>(C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3</a:t>
            </a:r>
            <a:r>
              <a:rPr lang="en-US" b="1" i="1" dirty="0">
                <a:solidFill>
                  <a:schemeClr val="tx1">
                    <a:lumMod val="75000"/>
                    <a:lumOff val="25000"/>
                  </a:schemeClr>
                </a:solidFill>
              </a:rPr>
              <a:t>)/ (F</a:t>
            </a:r>
            <a:r>
              <a:rPr lang="en-US" b="1" i="1" baseline="-25000" dirty="0">
                <a:solidFill>
                  <a:schemeClr val="tx1">
                    <a:lumMod val="75000"/>
                    <a:lumOff val="25000"/>
                  </a:schemeClr>
                </a:solidFill>
              </a:rPr>
              <a:t>6</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10" name="Rectangle 9"/>
          <p:cNvSpPr/>
          <p:nvPr/>
        </p:nvSpPr>
        <p:spPr>
          <a:xfrm rot="17300740">
            <a:off x="6403403" y="4607670"/>
            <a:ext cx="2020105" cy="369332"/>
          </a:xfrm>
          <a:prstGeom prst="rect">
            <a:avLst/>
          </a:prstGeom>
        </p:spPr>
        <p:txBody>
          <a:bodyPr wrap="none">
            <a:spAutoFit/>
          </a:bodyPr>
          <a:lstStyle/>
          <a:p>
            <a:r>
              <a:rPr lang="en-US" b="1" i="1" dirty="0" err="1">
                <a:solidFill>
                  <a:schemeClr val="tx1">
                    <a:lumMod val="75000"/>
                    <a:lumOff val="25000"/>
                  </a:schemeClr>
                </a:solidFill>
              </a:rPr>
              <a:t>P</a:t>
            </a:r>
            <a:r>
              <a:rPr lang="en-US" b="1" i="1" baseline="-25000" dirty="0" err="1">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11" name="Rectangle 10"/>
          <p:cNvSpPr/>
          <p:nvPr/>
        </p:nvSpPr>
        <p:spPr>
          <a:xfrm rot="19418814">
            <a:off x="6230417" y="4199875"/>
            <a:ext cx="930063" cy="369332"/>
          </a:xfrm>
          <a:prstGeom prst="rect">
            <a:avLst/>
          </a:prstGeom>
        </p:spPr>
        <p:txBody>
          <a:bodyPr wrap="none">
            <a:spAutoFit/>
          </a:bodyPr>
          <a:lstStyle/>
          <a:p>
            <a:r>
              <a:rPr lang="en-US" b="1" i="1" dirty="0">
                <a:solidFill>
                  <a:schemeClr val="tx1">
                    <a:lumMod val="75000"/>
                    <a:lumOff val="25000"/>
                  </a:schemeClr>
                </a:solidFill>
              </a:rPr>
              <a:t>59.25D</a:t>
            </a:r>
            <a:endParaRPr lang="en-US" dirty="0">
              <a:solidFill>
                <a:schemeClr val="tx1">
                  <a:lumMod val="75000"/>
                  <a:lumOff val="25000"/>
                </a:schemeClr>
              </a:solidFill>
            </a:endParaRPr>
          </a:p>
        </p:txBody>
      </p:sp>
      <p:sp>
        <p:nvSpPr>
          <p:cNvPr id="2" name="Up Arrow 1"/>
          <p:cNvSpPr/>
          <p:nvPr/>
        </p:nvSpPr>
        <p:spPr>
          <a:xfrm>
            <a:off x="704486" y="3284556"/>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780686" y="3972340"/>
            <a:ext cx="7543800" cy="0"/>
          </a:xfrm>
          <a:prstGeom prst="line">
            <a:avLst/>
          </a:prstGeom>
          <a:ln w="254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6155" name="Group 6154"/>
          <p:cNvGrpSpPr/>
          <p:nvPr/>
        </p:nvGrpSpPr>
        <p:grpSpPr>
          <a:xfrm>
            <a:off x="780686" y="3284556"/>
            <a:ext cx="7543800" cy="1365610"/>
            <a:chOff x="914400" y="3623860"/>
            <a:chExt cx="7543800" cy="1365610"/>
          </a:xfrm>
        </p:grpSpPr>
        <p:cxnSp>
          <p:nvCxnSpPr>
            <p:cNvPr id="15" name="Straight Arrow Connector 14"/>
            <p:cNvCxnSpPr>
              <a:stCxn id="2" idx="0"/>
              <a:endCxn id="42" idx="0"/>
            </p:cNvCxnSpPr>
            <p:nvPr/>
          </p:nvCxnSpPr>
          <p:spPr>
            <a:xfrm>
              <a:off x="1028700" y="3623860"/>
              <a:ext cx="7302188" cy="1365610"/>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914400" y="4281451"/>
              <a:ext cx="7543800" cy="30193"/>
            </a:xfrm>
            <a:prstGeom prst="straightConnector1">
              <a:avLst/>
            </a:prstGeom>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grpSp>
      <p:sp>
        <p:nvSpPr>
          <p:cNvPr id="42" name="Up Arrow 41"/>
          <p:cNvSpPr/>
          <p:nvPr/>
        </p:nvSpPr>
        <p:spPr>
          <a:xfrm rot="11108381">
            <a:off x="8036322" y="3989592"/>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Values of Schematic eye? Clinical</a:t>
            </a:r>
            <a:endParaRPr lang="en-US" sz="1600" dirty="0"/>
          </a:p>
        </p:txBody>
      </p:sp>
      <p:pic>
        <p:nvPicPr>
          <p:cNvPr id="12" name="Picture 11"/>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2245"/>
                    </a14:imgEffect>
                    <a14:imgEffect>
                      <a14:saturation sat="0"/>
                    </a14:imgEffect>
                  </a14:imgLayer>
                </a14:imgProps>
              </a:ext>
            </a:extLst>
          </a:blip>
          <a:srcRect r="19461" b="47774"/>
          <a:stretch/>
        </p:blipFill>
        <p:spPr>
          <a:xfrm>
            <a:off x="949699" y="4616174"/>
            <a:ext cx="2361048" cy="1500320"/>
          </a:xfrm>
          <a:prstGeom prst="rect">
            <a:avLst/>
          </a:prstGeom>
          <a:ln w="63500">
            <a:noFill/>
          </a:ln>
        </p:spPr>
      </p:pic>
      <p:pic>
        <p:nvPicPr>
          <p:cNvPr id="14" name="Picture 13"/>
          <p:cNvPicPr>
            <a:picLocks noChangeAspect="1"/>
          </p:cNvPicPr>
          <p:nvPr/>
        </p:nvPicPr>
        <p:blipFill rotWithShape="1">
          <a:blip r:embed="rId6" cstate="print">
            <a:extLst>
              <a:ext uri="{28A0092B-C50C-407E-A947-70E740481C1C}">
                <a14:useLocalDpi xmlns:a14="http://schemas.microsoft.com/office/drawing/2010/main" val="0"/>
              </a:ext>
            </a:extLst>
          </a:blip>
          <a:srcRect l="14840" t="13667" r="16011" b="18355"/>
          <a:stretch/>
        </p:blipFill>
        <p:spPr>
          <a:xfrm>
            <a:off x="2957429" y="4367751"/>
            <a:ext cx="533401" cy="524360"/>
          </a:xfrm>
          <a:prstGeom prst="rect">
            <a:avLst/>
          </a:prstGeom>
        </p:spPr>
      </p:pic>
      <p:sp>
        <p:nvSpPr>
          <p:cNvPr id="24" name="Oval 6"/>
          <p:cNvSpPr/>
          <p:nvPr/>
        </p:nvSpPr>
        <p:spPr>
          <a:xfrm>
            <a:off x="4168178" y="3017695"/>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rgbClr val="00B0F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6"/>
          <p:cNvSpPr/>
          <p:nvPr/>
        </p:nvSpPr>
        <p:spPr>
          <a:xfrm>
            <a:off x="1801017" y="957875"/>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47817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grpId="0" nodeType="clickEffect">
                                  <p:stCondLst>
                                    <p:cond delay="0"/>
                                  </p:stCondLst>
                                  <p:childTnLst>
                                    <p:animMotion origin="layout" path="M -4.72222E-6 -0.00741 L -4.72222E-6 -0.00718 C -0.00104 -0.01157 -0.0019 -0.01597 -0.00312 -0.01991 C -0.00399 -0.02245 -0.00538 -0.02454 -0.00625 -0.02685 C -0.00781 -0.03056 -0.00885 -0.03472 -0.01041 -0.03796 C -0.01354 -0.04421 -0.0118 -0.04097 -0.01562 -0.04769 C -0.0177 -0.05579 -0.01545 -0.04861 -0.02083 -0.0588 C -0.02204 -0.06111 -0.02309 -0.06343 -0.02395 -0.06574 C -0.02447 -0.06713 -0.02447 -0.06875 -0.025 -0.06991 C -0.02621 -0.07245 -0.02795 -0.07454 -0.02916 -0.07685 C -0.03402 -0.08542 -0.02795 -0.07662 -0.03541 -0.08657 C -0.03784 -0.0963 -0.03454 -0.08565 -0.03958 -0.09352 C -0.04097 -0.0956 -0.04166 -0.09838 -0.0427 -0.10046 C -0.04409 -0.10347 -0.04531 -0.10625 -0.04687 -0.1088 C -0.05885 -0.1287 -0.0427 -0.10255 -0.05625 -0.12269 C -0.06371 -0.1338 -0.05451 -0.12292 -0.06458 -0.1338 C -0.0677 -0.14074 -0.0684 -0.14306 -0.07291 -0.14907 C -0.07395 -0.15046 -0.07517 -0.1507 -0.07604 -0.15185 C -0.07777 -0.15417 -0.07864 -0.15671 -0.0802 -0.1588 C -0.08628 -0.1669 -0.08281 -0.15926 -0.08958 -0.16713 C -0.09305 -0.17107 -0.09583 -0.17546 -0.09895 -0.17963 C -0.10156 -0.1831 -0.10312 -0.18588 -0.10625 -0.18796 C -0.10729 -0.18866 -0.10833 -0.18889 -0.10937 -0.18935 C -0.1118 -0.19259 -0.11371 -0.19722 -0.11666 -0.19907 C -0.11805 -0.2 -0.11961 -0.20093 -0.12083 -0.20185 C -0.12309 -0.20347 -0.1269 -0.20671 -0.12916 -0.2088 C -0.13072 -0.21019 -0.13194 -0.21181 -0.13333 -0.21296 C -0.13437 -0.21412 -0.13559 -0.21482 -0.13645 -0.21574 C -0.1394 -0.21852 -0.14166 -0.22269 -0.14479 -0.22407 C -0.14809 -0.2257 -0.14895 -0.2257 -0.15208 -0.22824 C -0.15434 -0.23009 -0.15625 -0.23241 -0.15833 -0.2338 C -0.16041 -0.23519 -0.16284 -0.23495 -0.16458 -0.23657 C -0.16562 -0.2375 -0.16684 -0.23843 -0.1677 -0.23935 C -0.1717 -0.24329 -0.1717 -0.24398 -0.17604 -0.2463 C -0.17812 -0.24745 -0.18055 -0.24745 -0.18229 -0.24907 C -0.18576 -0.25232 -0.1901 -0.25625 -0.19375 -0.25741 L -0.19791 -0.2588 C -0.20399 -0.2669 -0.19774 -0.26019 -0.20729 -0.26435 C -0.2085 -0.26505 -0.20937 -0.26667 -0.21041 -0.26713 C -0.2118 -0.26806 -0.21336 -0.26806 -0.21458 -0.26852 C -0.21579 -0.26898 -0.21684 -0.26945 -0.2177 -0.26991 C -0.21927 -0.27083 -0.22065 -0.27176 -0.22187 -0.27269 C -0.22343 -0.27407 -0.22465 -0.27593 -0.22604 -0.27685 C -0.22743 -0.27778 -0.22881 -0.27778 -0.2302 -0.27824 C -0.23125 -0.27917 -0.23229 -0.28032 -0.23333 -0.28102 C -0.23541 -0.28241 -0.23871 -0.2831 -0.24062 -0.2838 C -0.24253 -0.28472 -0.24409 -0.28611 -0.24583 -0.28657 C -0.24791 -0.2875 -0.25017 -0.2875 -0.25208 -0.28796 C -0.26145 -0.2912 -0.25555 -0.29074 -0.26041 -0.29074 L -0.26041 -0.29051 " pathEditMode="relative" rAng="0" ptsTypes="AAAAAAAAAAAAAAAAAAAAAAAAAAAAAAAAAAAAAAAAAAAAAAAAAA">
                                      <p:cBhvr>
                                        <p:cTn id="16" dur="2000" fill="hold"/>
                                        <p:tgtEl>
                                          <p:spTgt spid="24"/>
                                        </p:tgtEl>
                                        <p:attrNameLst>
                                          <p:attrName>ppt_x</p:attrName>
                                          <p:attrName>ppt_y</p:attrName>
                                        </p:attrNameLst>
                                      </p:cBhvr>
                                      <p:rCtr x="-13021" y="-14167"/>
                                    </p:animMotion>
                                  </p:childTnLst>
                                </p:cTn>
                              </p:par>
                            </p:childTnLst>
                          </p:cTn>
                        </p:par>
                        <p:par>
                          <p:cTn id="17" fill="hold">
                            <p:stCondLst>
                              <p:cond delay="2000"/>
                            </p:stCondLst>
                            <p:childTnLst>
                              <p:par>
                                <p:cTn id="18" presetID="10" presetClass="exit" presetSubtype="0" fill="hold" grpId="1" nodeType="afterEffect">
                                  <p:stCondLst>
                                    <p:cond delay="0"/>
                                  </p:stCondLst>
                                  <p:childTnLst>
                                    <p:animEffect transition="out" filter="fade">
                                      <p:cBhvr>
                                        <p:cTn id="19" dur="1250"/>
                                        <p:tgtEl>
                                          <p:spTgt spid="24"/>
                                        </p:tgtEl>
                                      </p:cBhvr>
                                    </p:animEffect>
                                    <p:set>
                                      <p:cBhvr>
                                        <p:cTn id="20" dur="1" fill="hold">
                                          <p:stCondLst>
                                            <p:cond delay="1249"/>
                                          </p:stCondLst>
                                        </p:cTn>
                                        <p:tgtEl>
                                          <p:spTgt spid="24"/>
                                        </p:tgtEl>
                                        <p:attrNameLst>
                                          <p:attrName>style.visibility</p:attrName>
                                        </p:attrNameLst>
                                      </p:cBhvr>
                                      <p:to>
                                        <p:strVal val="hidden"/>
                                      </p:to>
                                    </p:set>
                                  </p:childTnLst>
                                </p:cTn>
                              </p:par>
                              <p:par>
                                <p:cTn id="21" presetID="10" presetClass="entr" presetSubtype="0" fill="hold" grpId="1" nodeType="withEffect">
                                  <p:stCondLst>
                                    <p:cond delay="100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250"/>
                                        <p:tgtEl>
                                          <p:spTgt spid="25"/>
                                        </p:tgtEl>
                                      </p:cBhvr>
                                    </p:animEffect>
                                  </p:childTnLst>
                                </p:cTn>
                              </p:par>
                            </p:childTnLst>
                          </p:cTn>
                        </p:par>
                        <p:par>
                          <p:cTn id="24" fill="hold">
                            <p:stCondLst>
                              <p:cond delay="4250"/>
                            </p:stCondLst>
                            <p:childTnLst>
                              <p:par>
                                <p:cTn id="25" presetID="0" presetClass="path" presetSubtype="0" accel="50000" decel="50000" fill="hold" grpId="0" nodeType="afterEffect">
                                  <p:stCondLst>
                                    <p:cond delay="0"/>
                                  </p:stCondLst>
                                  <p:childTnLst>
                                    <p:animMotion origin="layout" path="M 0.25833 0.29745 L 0.25833 0.29791 C 0.25712 0.29328 0.25607 0.28866 0.25503 0.28449 C 0.25399 0.28171 0.25277 0.27963 0.25191 0.27708 C 0.25034 0.27315 0.2493 0.26875 0.24774 0.26551 C 0.24462 0.25879 0.24635 0.26227 0.24253 0.25532 C 0.24045 0.24676 0.24271 0.25416 0.23732 0.24352 C 0.23611 0.2412 0.23507 0.23866 0.23402 0.23611 C 0.2335 0.23472 0.2335 0.2331 0.23298 0.23194 C 0.23194 0.22916 0.23021 0.22708 0.22899 0.22453 C 0.22413 0.21551 0.23021 0.22477 0.22274 0.21435 C 0.22031 0.20416 0.22361 0.21528 0.21857 0.20694 C 0.21718 0.20486 0.21649 0.20185 0.21545 0.19977 C 0.21406 0.19653 0.21284 0.19375 0.21128 0.19097 C 0.1993 0.17014 0.21545 0.19745 0.20173 0.17639 C 0.19444 0.16458 0.20364 0.17616 0.19357 0.16458 C 0.19027 0.15741 0.18958 0.15486 0.18507 0.14861 C 0.18402 0.14722 0.18281 0.14699 0.18194 0.1456 C 0.18021 0.14328 0.17934 0.14051 0.17777 0.13842 C 0.1717 0.12986 0.175 0.13796 0.1684 0.12963 C 0.16475 0.12546 0.16215 0.12083 0.15902 0.11643 C 0.15642 0.11273 0.15486 0.10995 0.15173 0.10764 C 0.15069 0.10694 0.14965 0.10671 0.14843 0.10625 C 0.14618 0.10278 0.14427 0.09791 0.14114 0.09606 C 0.13993 0.09514 0.13837 0.09398 0.13715 0.09305 C 0.13489 0.09143 0.1309 0.08796 0.12882 0.08588 C 0.12708 0.08426 0.12569 0.08264 0.12448 0.08148 C 0.12343 0.08032 0.12222 0.0794 0.12135 0.07847 C 0.1184 0.07569 0.11597 0.07129 0.11302 0.06967 C 0.10972 0.06805 0.10885 0.06805 0.10573 0.06528 C 0.10347 0.06342 0.10156 0.06111 0.0993 0.05949 C 0.09739 0.0581 0.09496 0.05833 0.09323 0.05671 C 0.09218 0.05555 0.09097 0.05463 0.0901 0.0537 C 0.08611 0.04953 0.08611 0.04884 0.08177 0.04629 C 0.07968 0.04514 0.07708 0.04514 0.07552 0.04352 C 0.07205 0.04004 0.06771 0.03588 0.06406 0.03472 L 0.05972 0.03333 C 0.05347 0.02477 0.05989 0.03171 0.05034 0.02731 C 0.04913 0.02662 0.04809 0.025 0.04722 0.02453 C 0.04566 0.02361 0.04427 0.02361 0.04305 0.02291 C 0.04184 0.02245 0.0408 0.02199 0.03993 0.02153 C 0.03837 0.0206 0.03698 0.01967 0.03576 0.01875 C 0.03402 0.01713 0.03298 0.01528 0.03159 0.01435 C 0.03003 0.01319 0.02882 0.01319 0.02743 0.01273 C 0.02639 0.0118 0.02534 0.01065 0.0243 0.00995 C 0.02222 0.00833 0.01892 0.00764 0.01701 0.00694 C 0.0151 0.00602 0.01354 0.00463 0.0118 0.00393 C 0.00972 0.00301 0.00746 0.00301 0.00555 0.00254 C -0.004 -0.00093 0.00191 -0.00023 -0.00278 -0.00023 L -0.00278 2.22222E-6 " pathEditMode="relative" rAng="0" ptsTypes="AAAAAAAAAAAAAAAAAAAAAAAAAAAAAAAAAAAAAAAAAAAAAAAAAA">
                                      <p:cBhvr>
                                        <p:cTn id="26" dur="2000" spd="-100000" fill="hold"/>
                                        <p:tgtEl>
                                          <p:spTgt spid="25"/>
                                        </p:tgtEl>
                                        <p:attrNameLst>
                                          <p:attrName>ppt_x</p:attrName>
                                          <p:attrName>ppt_y</p:attrName>
                                        </p:attrNameLst>
                                      </p:cBhvr>
                                      <p:rCtr x="-13056" y="-1488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4" grpId="0" animBg="1"/>
      <p:bldP spid="24" grpId="1" animBg="1"/>
      <p:bldP spid="25" grpId="0" animBg="1"/>
      <p:bldP spid="2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stretch>
            <a:fillRect/>
          </a:stretch>
        </p:blipFill>
        <p:spPr>
          <a:xfrm>
            <a:off x="719101" y="1427786"/>
            <a:ext cx="3583160" cy="4765137"/>
          </a:xfrm>
          <a:prstGeom prst="rect">
            <a:avLst/>
          </a:prstGeom>
        </p:spPr>
      </p:pic>
      <p:sp>
        <p:nvSpPr>
          <p:cNvPr id="3" name="Rectangle 2"/>
          <p:cNvSpPr/>
          <p:nvPr/>
        </p:nvSpPr>
        <p:spPr>
          <a:xfrm>
            <a:off x="685799" y="762000"/>
            <a:ext cx="6858001" cy="707886"/>
          </a:xfrm>
          <a:prstGeom prst="rect">
            <a:avLst/>
          </a:prstGeom>
        </p:spPr>
        <p:txBody>
          <a:bodyPr wrap="square">
            <a:spAutoFit/>
          </a:bodyPr>
          <a:lstStyle/>
          <a:p>
            <a:pPr algn="just"/>
            <a:r>
              <a:rPr lang="it-IT" sz="2000" b="1" dirty="0" smtClean="0"/>
              <a:t>1- Camel sees small things too big, it’s easier to take control of it by young children than older men </a:t>
            </a:r>
            <a:r>
              <a:rPr lang="it-IT" sz="2000" b="1" i="1" u="sng" dirty="0" smtClean="0">
                <a:solidFill>
                  <a:srgbClr val="FF0000"/>
                </a:solidFill>
              </a:rPr>
              <a:t>(RIM</a:t>
            </a:r>
            <a:r>
              <a:rPr lang="it-IT" sz="2000" b="1" i="1" dirty="0" smtClean="0">
                <a:solidFill>
                  <a:srgbClr val="FF0000"/>
                </a:solidFill>
              </a:rPr>
              <a:t>).</a:t>
            </a:r>
            <a:endParaRPr lang="en-US" sz="2000" b="1" i="1" dirty="0">
              <a:solidFill>
                <a:srgbClr val="FF0000"/>
              </a:solidFill>
            </a:endParaRPr>
          </a:p>
        </p:txBody>
      </p:sp>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49" name="Rectangle 48"/>
          <p:cNvSpPr/>
          <p:nvPr/>
        </p:nvSpPr>
        <p:spPr>
          <a:xfrm rot="16200000">
            <a:off x="-1818797" y="2213946"/>
            <a:ext cx="4069080" cy="338554"/>
          </a:xfrm>
          <a:prstGeom prst="rect">
            <a:avLst/>
          </a:prstGeom>
          <a:solidFill>
            <a:schemeClr val="accent1"/>
          </a:solidFill>
          <a:ln>
            <a:noFill/>
          </a:ln>
        </p:spPr>
        <p:txBody>
          <a:bodyPr wrap="square">
            <a:spAutoFit/>
          </a:bodyPr>
          <a:lstStyle/>
          <a:p>
            <a:r>
              <a:rPr lang="en-US" sz="1600" b="1" i="1" dirty="0" smtClean="0"/>
              <a:t>Myths related to Camel eye?</a:t>
            </a:r>
            <a:endParaRPr lang="en-US" sz="1600" dirty="0"/>
          </a:p>
        </p:txBody>
      </p:sp>
      <p:grpSp>
        <p:nvGrpSpPr>
          <p:cNvPr id="16" name="Group 15"/>
          <p:cNvGrpSpPr/>
          <p:nvPr/>
        </p:nvGrpSpPr>
        <p:grpSpPr>
          <a:xfrm>
            <a:off x="949699" y="4367751"/>
            <a:ext cx="2541131" cy="1748743"/>
            <a:chOff x="949699" y="4367751"/>
            <a:chExt cx="2541131" cy="1748743"/>
          </a:xfrm>
        </p:grpSpPr>
        <p:pic>
          <p:nvPicPr>
            <p:cNvPr id="12" name="Picture 11"/>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2245"/>
                      </a14:imgEffect>
                      <a14:imgEffect>
                        <a14:saturation sat="0"/>
                      </a14:imgEffect>
                    </a14:imgLayer>
                  </a14:imgProps>
                </a:ext>
              </a:extLst>
            </a:blip>
            <a:srcRect r="19461" b="47774"/>
            <a:stretch/>
          </p:blipFill>
          <p:spPr>
            <a:xfrm>
              <a:off x="949699" y="4616174"/>
              <a:ext cx="2361048" cy="1500320"/>
            </a:xfrm>
            <a:prstGeom prst="rect">
              <a:avLst/>
            </a:prstGeom>
            <a:ln w="41275">
              <a:noFill/>
            </a:ln>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l="14840" t="13667" r="16011" b="18355"/>
            <a:stretch/>
          </p:blipFill>
          <p:spPr>
            <a:xfrm>
              <a:off x="2957429" y="4367751"/>
              <a:ext cx="533401" cy="524360"/>
            </a:xfrm>
            <a:prstGeom prst="rect">
              <a:avLst/>
            </a:prstGeom>
          </p:spPr>
        </p:pic>
      </p:grpSp>
      <p:pic>
        <p:nvPicPr>
          <p:cNvPr id="29" name="Picture 28"/>
          <p:cNvPicPr>
            <a:picLocks noChangeAspect="1"/>
          </p:cNvPicPr>
          <p:nvPr/>
        </p:nvPicPr>
        <p:blipFill>
          <a:blip r:embed="rId6"/>
          <a:stretch>
            <a:fillRect/>
          </a:stretch>
        </p:blipFill>
        <p:spPr>
          <a:xfrm>
            <a:off x="6548030" y="4800600"/>
            <a:ext cx="2099858" cy="1394667"/>
          </a:xfrm>
          <a:prstGeom prst="rect">
            <a:avLst/>
          </a:prstGeom>
        </p:spPr>
      </p:pic>
      <p:pic>
        <p:nvPicPr>
          <p:cNvPr id="30" name="Picture 29"/>
          <p:cNvPicPr>
            <a:picLocks noChangeAspect="1"/>
          </p:cNvPicPr>
          <p:nvPr/>
        </p:nvPicPr>
        <p:blipFill>
          <a:blip r:embed="rId7"/>
          <a:stretch>
            <a:fillRect/>
          </a:stretch>
        </p:blipFill>
        <p:spPr>
          <a:xfrm>
            <a:off x="4394985" y="4800601"/>
            <a:ext cx="2089390" cy="1394668"/>
          </a:xfrm>
          <a:prstGeom prst="rect">
            <a:avLst/>
          </a:prstGeom>
        </p:spPr>
      </p:pic>
      <p:pic>
        <p:nvPicPr>
          <p:cNvPr id="31" name="Picture 30"/>
          <p:cNvPicPr>
            <a:picLocks noChangeAspect="1"/>
          </p:cNvPicPr>
          <p:nvPr/>
        </p:nvPicPr>
        <p:blipFill>
          <a:blip r:embed="rId8"/>
          <a:stretch>
            <a:fillRect/>
          </a:stretch>
        </p:blipFill>
        <p:spPr>
          <a:xfrm>
            <a:off x="6548030" y="3380847"/>
            <a:ext cx="2099858" cy="1382464"/>
          </a:xfrm>
          <a:prstGeom prst="rect">
            <a:avLst/>
          </a:prstGeom>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94985" y="3380847"/>
            <a:ext cx="2089390" cy="1385356"/>
          </a:xfrm>
          <a:prstGeom prst="rect">
            <a:avLst/>
          </a:prstGeom>
        </p:spPr>
      </p:pic>
      <p:pic>
        <p:nvPicPr>
          <p:cNvPr id="33" name="Picture 32" descr="Screen Clippi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94984" y="2057400"/>
            <a:ext cx="4252903" cy="4135523"/>
          </a:xfrm>
          <a:prstGeom prst="rect">
            <a:avLst/>
          </a:prstGeom>
        </p:spPr>
      </p:pic>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Values of Schematic eye? Social</a:t>
            </a:r>
            <a:endParaRPr lang="en-US" sz="1600" dirty="0"/>
          </a:p>
        </p:txBody>
      </p:sp>
    </p:spTree>
    <p:extLst>
      <p:ext uri="{BB962C8B-B14F-4D97-AF65-F5344CB8AC3E}">
        <p14:creationId xmlns:p14="http://schemas.microsoft.com/office/powerpoint/2010/main" val="16218855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66667E-6 -1.85185E-6 L 0.64896 -0.59768 " pathEditMode="relative" rAng="0" ptsTypes="AA">
                                      <p:cBhvr>
                                        <p:cTn id="6" dur="750" fill="hold"/>
                                        <p:tgtEl>
                                          <p:spTgt spid="16"/>
                                        </p:tgtEl>
                                        <p:attrNameLst>
                                          <p:attrName>ppt_x</p:attrName>
                                          <p:attrName>ppt_y</p:attrName>
                                        </p:attrNameLst>
                                      </p:cBhvr>
                                      <p:rCtr x="32448" y="-29884"/>
                                    </p:animMotion>
                                  </p:childTnLst>
                                </p:cTn>
                              </p:par>
                              <p:par>
                                <p:cTn id="7" presetID="6" presetClass="emph" presetSubtype="0" fill="hold" nodeType="withEffect">
                                  <p:stCondLst>
                                    <p:cond delay="0"/>
                                  </p:stCondLst>
                                  <p:childTnLst>
                                    <p:animScale>
                                      <p:cBhvr>
                                        <p:cTn id="8" dur="1000" fill="hold"/>
                                        <p:tgtEl>
                                          <p:spTgt spid="16"/>
                                        </p:tgtEl>
                                      </p:cBhvr>
                                      <p:by x="50000" y="50000"/>
                                    </p:animScale>
                                  </p:childTnLst>
                                </p:cTn>
                              </p:par>
                              <p:par>
                                <p:cTn id="9" presetID="53" presetClass="entr" presetSubtype="16" fill="hold"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p:cTn id="11" dur="750" fill="hold"/>
                                        <p:tgtEl>
                                          <p:spTgt spid="24"/>
                                        </p:tgtEl>
                                        <p:attrNameLst>
                                          <p:attrName>ppt_w</p:attrName>
                                        </p:attrNameLst>
                                      </p:cBhvr>
                                      <p:tavLst>
                                        <p:tav tm="0">
                                          <p:val>
                                            <p:fltVal val="0"/>
                                          </p:val>
                                        </p:tav>
                                        <p:tav tm="100000">
                                          <p:val>
                                            <p:strVal val="#ppt_w"/>
                                          </p:val>
                                        </p:tav>
                                      </p:tavLst>
                                    </p:anim>
                                    <p:anim calcmode="lin" valueType="num">
                                      <p:cBhvr>
                                        <p:cTn id="12" dur="750" fill="hold"/>
                                        <p:tgtEl>
                                          <p:spTgt spid="24"/>
                                        </p:tgtEl>
                                        <p:attrNameLst>
                                          <p:attrName>ppt_h</p:attrName>
                                        </p:attrNameLst>
                                      </p:cBhvr>
                                      <p:tavLst>
                                        <p:tav tm="0">
                                          <p:val>
                                            <p:fltVal val="0"/>
                                          </p:val>
                                        </p:tav>
                                        <p:tav tm="100000">
                                          <p:val>
                                            <p:strVal val="#ppt_h"/>
                                          </p:val>
                                        </p:tav>
                                      </p:tavLst>
                                    </p:anim>
                                    <p:animEffect transition="in" filter="fade">
                                      <p:cBhvr>
                                        <p:cTn id="13" dur="750"/>
                                        <p:tgtEl>
                                          <p:spTgt spid="2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32" fill="hold"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circle(out)">
                                      <p:cBhvr>
                                        <p:cTn id="3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762000"/>
            <a:ext cx="7848600" cy="400110"/>
          </a:xfrm>
          <a:prstGeom prst="rect">
            <a:avLst/>
          </a:prstGeom>
        </p:spPr>
        <p:txBody>
          <a:bodyPr wrap="square">
            <a:spAutoFit/>
          </a:bodyPr>
          <a:lstStyle/>
          <a:p>
            <a:pPr algn="just"/>
            <a:r>
              <a:rPr lang="it-IT" sz="2000" b="1" dirty="0" smtClean="0"/>
              <a:t>2- Camels are </a:t>
            </a:r>
            <a:r>
              <a:rPr lang="it-IT" sz="2000" b="1" i="1" dirty="0" smtClean="0">
                <a:solidFill>
                  <a:srgbClr val="FF0000"/>
                </a:solidFill>
              </a:rPr>
              <a:t>(</a:t>
            </a:r>
            <a:r>
              <a:rPr lang="it-IT" sz="2000" b="1" i="1" u="sng" dirty="0">
                <a:solidFill>
                  <a:srgbClr val="FF0000"/>
                </a:solidFill>
              </a:rPr>
              <a:t>Far-sighting</a:t>
            </a:r>
            <a:r>
              <a:rPr lang="it-IT" sz="2000" b="1" i="1" dirty="0" smtClean="0">
                <a:solidFill>
                  <a:srgbClr val="FF0000"/>
                </a:solidFill>
              </a:rPr>
              <a:t>), </a:t>
            </a:r>
            <a:r>
              <a:rPr lang="it-IT" sz="2000" b="1" dirty="0"/>
              <a:t>capable of seeing </a:t>
            </a:r>
            <a:r>
              <a:rPr lang="it-IT" sz="2000" b="1" dirty="0" smtClean="0"/>
              <a:t>distant object</a:t>
            </a:r>
            <a:endParaRPr lang="it-IT" sz="2000" dirty="0" smtClean="0">
              <a:solidFill>
                <a:srgbClr val="FF0000"/>
              </a:solidFill>
            </a:endParaRPr>
          </a:p>
        </p:txBody>
      </p:sp>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8" name="Rectangle 7"/>
          <p:cNvSpPr/>
          <p:nvPr/>
        </p:nvSpPr>
        <p:spPr>
          <a:xfrm rot="16200000">
            <a:off x="-1818797" y="2213946"/>
            <a:ext cx="4069080" cy="338554"/>
          </a:xfrm>
          <a:prstGeom prst="rect">
            <a:avLst/>
          </a:prstGeom>
          <a:solidFill>
            <a:schemeClr val="accent1"/>
          </a:solidFill>
          <a:ln>
            <a:noFill/>
          </a:ln>
        </p:spPr>
        <p:txBody>
          <a:bodyPr wrap="square">
            <a:spAutoFit/>
          </a:bodyPr>
          <a:lstStyle/>
          <a:p>
            <a:r>
              <a:rPr lang="en-US" sz="1600" b="1" i="1" dirty="0" smtClean="0"/>
              <a:t>Myths related to Camel eye?</a:t>
            </a:r>
            <a:endParaRPr lang="en-US" sz="1600" dirty="0"/>
          </a:p>
        </p:txBody>
      </p:sp>
      <p:sp>
        <p:nvSpPr>
          <p:cNvPr id="9" name="Rectangle 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Values of Schematic eye? Social</a:t>
            </a:r>
            <a:endParaRPr lang="en-US" sz="1600" dirty="0"/>
          </a:p>
        </p:txBody>
      </p:sp>
      <p:pic>
        <p:nvPicPr>
          <p:cNvPr id="11" name="Picture 10"/>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8000"/>
                    </a14:imgEffect>
                  </a14:imgLayer>
                </a14:imgProps>
              </a:ext>
              <a:ext uri="{28A0092B-C50C-407E-A947-70E740481C1C}">
                <a14:useLocalDpi xmlns:a14="http://schemas.microsoft.com/office/drawing/2010/main" val="0"/>
              </a:ext>
            </a:extLst>
          </a:blip>
          <a:srcRect/>
          <a:stretch/>
        </p:blipFill>
        <p:spPr>
          <a:xfrm flipH="1">
            <a:off x="5811795" y="1197592"/>
            <a:ext cx="2875005" cy="5314890"/>
          </a:xfrm>
          <a:prstGeom prst="rect">
            <a:avLst/>
          </a:prstGeom>
        </p:spPr>
      </p:pic>
      <p:sp>
        <p:nvSpPr>
          <p:cNvPr id="19" name="Up Arrow 18"/>
          <p:cNvSpPr/>
          <p:nvPr/>
        </p:nvSpPr>
        <p:spPr>
          <a:xfrm>
            <a:off x="2469412" y="1162111"/>
            <a:ext cx="115559" cy="872408"/>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a:stCxn id="19" idx="2"/>
          </p:cNvCxnSpPr>
          <p:nvPr/>
        </p:nvCxnSpPr>
        <p:spPr>
          <a:xfrm>
            <a:off x="2527192" y="2034519"/>
            <a:ext cx="5245208" cy="46182"/>
          </a:xfrm>
          <a:prstGeom prst="line">
            <a:avLst/>
          </a:prstGeom>
          <a:ln w="254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1" name="Up Arrow 20"/>
          <p:cNvSpPr/>
          <p:nvPr/>
        </p:nvSpPr>
        <p:spPr>
          <a:xfrm rot="11108381">
            <a:off x="7263191" y="2073638"/>
            <a:ext cx="105016" cy="314921"/>
          </a:xfrm>
          <a:prstGeom prst="upArrow">
            <a:avLst>
              <a:gd name="adj1" fmla="val 50000"/>
              <a:gd name="adj2" fmla="val 88491"/>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2527192" y="1162111"/>
            <a:ext cx="4802613" cy="1225815"/>
            <a:chOff x="490092" y="3428356"/>
            <a:chExt cx="8732144" cy="1225815"/>
          </a:xfrm>
          <a:solidFill>
            <a:schemeClr val="bg1"/>
          </a:solidFill>
        </p:grpSpPr>
        <p:cxnSp>
          <p:nvCxnSpPr>
            <p:cNvPr id="23" name="Straight Arrow Connector 22"/>
            <p:cNvCxnSpPr>
              <a:stCxn id="19" idx="0"/>
              <a:endCxn id="21" idx="0"/>
            </p:cNvCxnSpPr>
            <p:nvPr/>
          </p:nvCxnSpPr>
          <p:spPr>
            <a:xfrm>
              <a:off x="490092" y="3428356"/>
              <a:ext cx="8680849" cy="1225815"/>
            </a:xfrm>
            <a:prstGeom prst="straightConnector1">
              <a:avLst/>
            </a:prstGeom>
            <a:grpFill/>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9" idx="2"/>
              <a:endCxn id="21" idx="2"/>
            </p:cNvCxnSpPr>
            <p:nvPr/>
          </p:nvCxnSpPr>
          <p:spPr>
            <a:xfrm>
              <a:off x="490092" y="4300764"/>
              <a:ext cx="8732144" cy="39752"/>
            </a:xfrm>
            <a:prstGeom prst="straightConnector1">
              <a:avLst/>
            </a:prstGeom>
            <a:grpFill/>
            <a:ln w="25400">
              <a:solidFill>
                <a:srgbClr val="002060"/>
              </a:solidFill>
              <a:prstDash val="lgDashDot"/>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596696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1000"/>
                            </p:stCondLst>
                            <p:childTnLst>
                              <p:par>
                                <p:cTn id="14" presetID="18" presetClass="entr" presetSubtype="6" repeatCount="300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strips(downRight)">
                                      <p:cBhvr>
                                        <p:cTn id="16" dur="500"/>
                                        <p:tgtEl>
                                          <p:spTgt spid="22"/>
                                        </p:tgtEl>
                                      </p:cBhvr>
                                    </p:animEffect>
                                  </p:childTnLst>
                                </p:cTn>
                              </p:par>
                            </p:childTnLst>
                          </p:cTn>
                        </p:par>
                        <p:par>
                          <p:cTn id="17" fill="hold">
                            <p:stCondLst>
                              <p:cond delay="2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762000"/>
            <a:ext cx="7848600" cy="1015663"/>
          </a:xfrm>
          <a:prstGeom prst="rect">
            <a:avLst/>
          </a:prstGeom>
        </p:spPr>
        <p:txBody>
          <a:bodyPr wrap="square">
            <a:spAutoFit/>
          </a:bodyPr>
          <a:lstStyle/>
          <a:p>
            <a:pPr algn="just"/>
            <a:r>
              <a:rPr lang="en-US" sz="2000" b="1" dirty="0" smtClean="0"/>
              <a:t>3- Susceptible for Envy (the evil-eye) and in the Arab world camels are considered as a Commodity and a sign of Wealth and Social rank.</a:t>
            </a:r>
            <a:endParaRPr lang="it-IT" sz="2000" b="1" dirty="0" smtClean="0"/>
          </a:p>
        </p:txBody>
      </p:sp>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8" name="Rectangle 7"/>
          <p:cNvSpPr/>
          <p:nvPr/>
        </p:nvSpPr>
        <p:spPr>
          <a:xfrm rot="16200000">
            <a:off x="-1818797" y="2213946"/>
            <a:ext cx="4069080" cy="338554"/>
          </a:xfrm>
          <a:prstGeom prst="rect">
            <a:avLst/>
          </a:prstGeom>
          <a:solidFill>
            <a:schemeClr val="accent1"/>
          </a:solidFill>
          <a:ln>
            <a:noFill/>
          </a:ln>
        </p:spPr>
        <p:txBody>
          <a:bodyPr wrap="square">
            <a:spAutoFit/>
          </a:bodyPr>
          <a:lstStyle/>
          <a:p>
            <a:r>
              <a:rPr lang="en-US" sz="1600" b="1" i="1" dirty="0" smtClean="0"/>
              <a:t>Myths related to Camel eye?</a:t>
            </a:r>
            <a:endParaRPr lang="en-US" sz="1600" dirty="0"/>
          </a:p>
        </p:txBody>
      </p:sp>
      <p:sp>
        <p:nvSpPr>
          <p:cNvPr id="9" name="Rectangle 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Values of Schematic eye? Social</a:t>
            </a:r>
            <a:endParaRPr lang="en-US" sz="1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807" y="2743200"/>
            <a:ext cx="7876085" cy="370422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0" y="1683338"/>
            <a:ext cx="1169279" cy="1508954"/>
          </a:xfrm>
          <a:prstGeom prst="rect">
            <a:avLst/>
          </a:prstGeom>
        </p:spPr>
      </p:pic>
    </p:spTree>
    <p:extLst>
      <p:ext uri="{BB962C8B-B14F-4D97-AF65-F5344CB8AC3E}">
        <p14:creationId xmlns:p14="http://schemas.microsoft.com/office/powerpoint/2010/main" val="39004414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2" name="Rectangle 1"/>
          <p:cNvSpPr/>
          <p:nvPr/>
        </p:nvSpPr>
        <p:spPr>
          <a:xfrm>
            <a:off x="477742" y="774756"/>
            <a:ext cx="8177099" cy="400110"/>
          </a:xfrm>
          <a:prstGeom prst="rect">
            <a:avLst/>
          </a:prstGeom>
        </p:spPr>
        <p:txBody>
          <a:bodyPr wrap="square">
            <a:spAutoFit/>
          </a:bodyPr>
          <a:lstStyle/>
          <a:p>
            <a:pPr algn="just"/>
            <a:r>
              <a:rPr lang="en-US" sz="2000" b="1" dirty="0"/>
              <a:t>Camels are </a:t>
            </a:r>
            <a:r>
              <a:rPr lang="en-US" sz="2000" b="1" dirty="0" smtClean="0"/>
              <a:t>raised in the desert with fences all around.</a:t>
            </a:r>
            <a:endParaRPr lang="en-US" sz="2000" b="1" dirty="0"/>
          </a:p>
        </p:txBody>
      </p:sp>
      <p:sp>
        <p:nvSpPr>
          <p:cNvPr id="6" name="Rectangle 5"/>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Data on camel eyes!!!</a:t>
            </a:r>
            <a:endParaRPr lang="en-US" sz="1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317" y="1907804"/>
            <a:ext cx="8148525" cy="458824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8103" y="1262386"/>
            <a:ext cx="2844578" cy="2133433"/>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3525" y="1262386"/>
            <a:ext cx="2844578" cy="2133433"/>
          </a:xfrm>
          <a:prstGeom prst="rect">
            <a:avLst/>
          </a:prstGeom>
        </p:spPr>
      </p:pic>
    </p:spTree>
    <p:extLst>
      <p:ext uri="{BB962C8B-B14F-4D97-AF65-F5344CB8AC3E}">
        <p14:creationId xmlns:p14="http://schemas.microsoft.com/office/powerpoint/2010/main" val="1373407835"/>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520700" y="954088"/>
            <a:ext cx="8089900" cy="609600"/>
            <a:chOff x="152400" y="954088"/>
            <a:chExt cx="8699500" cy="609600"/>
          </a:xfrm>
        </p:grpSpPr>
        <p:sp>
          <p:nvSpPr>
            <p:cNvPr id="8" name="Rounded Rectangle 7"/>
            <p:cNvSpPr/>
            <p:nvPr/>
          </p:nvSpPr>
          <p:spPr>
            <a:xfrm>
              <a:off x="850900" y="9540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Eye vs “</a:t>
              </a:r>
              <a:r>
                <a:rPr lang="en-US" sz="2800" i="1" dirty="0" smtClean="0">
                  <a:solidFill>
                    <a:schemeClr val="tx1"/>
                  </a:solidFill>
                  <a:latin typeface="Franklin Gothic Demi Cond" pitchFamily="34" charset="0"/>
                </a:rPr>
                <a:t>Schematic eye</a:t>
              </a:r>
              <a:r>
                <a:rPr lang="en-US" sz="2800" dirty="0" smtClean="0">
                  <a:solidFill>
                    <a:schemeClr val="tx1"/>
                  </a:solidFill>
                  <a:latin typeface="Franklin Gothic Demi Cond" pitchFamily="34" charset="0"/>
                </a:rPr>
                <a:t>”, models of Schematic eye</a:t>
              </a:r>
              <a:endParaRPr lang="en-US" sz="2800" dirty="0">
                <a:solidFill>
                  <a:schemeClr val="tx1"/>
                </a:solidFill>
                <a:latin typeface="Franklin Gothic Demi Cond" pitchFamily="34" charset="0"/>
              </a:endParaRPr>
            </a:p>
          </p:txBody>
        </p:sp>
        <p:sp>
          <p:nvSpPr>
            <p:cNvPr id="5" name="Rounded Rectangle 4"/>
            <p:cNvSpPr/>
            <p:nvPr/>
          </p:nvSpPr>
          <p:spPr>
            <a:xfrm>
              <a:off x="152400" y="9540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cxnSp>
          <p:nvCxnSpPr>
            <p:cNvPr id="16" name="Straight Connector 15"/>
            <p:cNvCxnSpPr>
              <a:stCxn id="5" idx="3"/>
              <a:endCxn id="8" idx="1"/>
            </p:cNvCxnSpPr>
            <p:nvPr/>
          </p:nvCxnSpPr>
          <p:spPr>
            <a:xfrm>
              <a:off x="762000" y="1258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3" name="Group 38"/>
          <p:cNvGrpSpPr>
            <a:grpSpLocks/>
          </p:cNvGrpSpPr>
          <p:nvPr/>
        </p:nvGrpSpPr>
        <p:grpSpPr bwMode="auto">
          <a:xfrm>
            <a:off x="520700" y="1639888"/>
            <a:ext cx="8089900" cy="609600"/>
            <a:chOff x="152400" y="1639888"/>
            <a:chExt cx="8699500" cy="609600"/>
          </a:xfrm>
        </p:grpSpPr>
        <p:sp>
          <p:nvSpPr>
            <p:cNvPr id="17" name="Rounded Rectangle 16"/>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Benefits/Values of schematic eye (Social/Clinical)</a:t>
              </a:r>
              <a:endParaRPr lang="en-US" sz="2800" dirty="0">
                <a:solidFill>
                  <a:schemeClr val="tx1"/>
                </a:solidFill>
                <a:latin typeface="Franklin Gothic Demi Cond" pitchFamily="34" charset="0"/>
              </a:endParaRPr>
            </a:p>
          </p:txBody>
        </p:sp>
        <p:sp>
          <p:nvSpPr>
            <p:cNvPr id="18" name="Rounded Rectangle 17"/>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19" name="Straight Connector 18"/>
            <p:cNvCxnSpPr>
              <a:stCxn id="18" idx="3"/>
              <a:endCxn id="17"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4" name="Group 39"/>
          <p:cNvGrpSpPr>
            <a:grpSpLocks/>
          </p:cNvGrpSpPr>
          <p:nvPr/>
        </p:nvGrpSpPr>
        <p:grpSpPr bwMode="auto">
          <a:xfrm>
            <a:off x="520700" y="2325688"/>
            <a:ext cx="8089900" cy="609600"/>
            <a:chOff x="152400" y="2325688"/>
            <a:chExt cx="8699500" cy="609600"/>
          </a:xfrm>
        </p:grpSpPr>
        <p:sp>
          <p:nvSpPr>
            <p:cNvPr id="20" name="Rounded Rectangle 19"/>
            <p:cNvSpPr/>
            <p:nvPr/>
          </p:nvSpPr>
          <p:spPr>
            <a:xfrm>
              <a:off x="850900" y="23256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Theory</a:t>
              </a:r>
              <a:r>
                <a:rPr lang="en-US" sz="2800" b="1" i="1" dirty="0"/>
                <a:t> </a:t>
              </a:r>
              <a:r>
                <a:rPr lang="en-US" sz="2800" dirty="0">
                  <a:solidFill>
                    <a:schemeClr val="tx1"/>
                  </a:solidFill>
                  <a:latin typeface="Franklin Gothic Demi Cond" pitchFamily="34" charset="0"/>
                </a:rPr>
                <a:t>behind the Schematic </a:t>
              </a:r>
              <a:r>
                <a:rPr lang="en-US" sz="2800" dirty="0" smtClean="0">
                  <a:solidFill>
                    <a:schemeClr val="tx1"/>
                  </a:solidFill>
                  <a:latin typeface="Franklin Gothic Demi Cond" pitchFamily="34" charset="0"/>
                </a:rPr>
                <a:t>eye</a:t>
              </a:r>
              <a:endParaRPr lang="en-US" sz="2800" dirty="0">
                <a:solidFill>
                  <a:schemeClr val="tx1"/>
                </a:solidFill>
                <a:latin typeface="Franklin Gothic Demi Cond" pitchFamily="34" charset="0"/>
              </a:endParaRPr>
            </a:p>
          </p:txBody>
        </p:sp>
        <p:sp>
          <p:nvSpPr>
            <p:cNvPr id="21" name="Rounded Rectangle 20"/>
            <p:cNvSpPr/>
            <p:nvPr/>
          </p:nvSpPr>
          <p:spPr>
            <a:xfrm>
              <a:off x="152400" y="23256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3</a:t>
              </a:r>
            </a:p>
          </p:txBody>
        </p:sp>
        <p:cxnSp>
          <p:nvCxnSpPr>
            <p:cNvPr id="22" name="Straight Connector 21"/>
            <p:cNvCxnSpPr>
              <a:stCxn id="21" idx="3"/>
              <a:endCxn id="20" idx="1"/>
            </p:cNvCxnSpPr>
            <p:nvPr/>
          </p:nvCxnSpPr>
          <p:spPr>
            <a:xfrm>
              <a:off x="762000" y="2630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6" name="Group 40"/>
          <p:cNvGrpSpPr>
            <a:grpSpLocks/>
          </p:cNvGrpSpPr>
          <p:nvPr/>
        </p:nvGrpSpPr>
        <p:grpSpPr bwMode="auto">
          <a:xfrm>
            <a:off x="520700" y="3011488"/>
            <a:ext cx="8089900" cy="609600"/>
            <a:chOff x="152400" y="3011488"/>
            <a:chExt cx="8699500" cy="609600"/>
          </a:xfrm>
        </p:grpSpPr>
        <p:sp>
          <p:nvSpPr>
            <p:cNvPr id="23" name="Rounded Rectangle 22"/>
            <p:cNvSpPr/>
            <p:nvPr/>
          </p:nvSpPr>
          <p:spPr>
            <a:xfrm>
              <a:off x="850900" y="30114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Science branches involved and their interaction</a:t>
              </a:r>
              <a:r>
                <a:rPr lang="en-US" sz="2800" dirty="0" smtClean="0">
                  <a:solidFill>
                    <a:schemeClr val="tx1"/>
                  </a:solidFill>
                  <a:latin typeface="Franklin Gothic Demi Cond" pitchFamily="34" charset="0"/>
                </a:rPr>
                <a:t>.</a:t>
              </a:r>
              <a:endParaRPr lang="en-US" sz="2800" dirty="0">
                <a:solidFill>
                  <a:schemeClr val="tx1"/>
                </a:solidFill>
                <a:latin typeface="Franklin Gothic Demi Cond" pitchFamily="34" charset="0"/>
              </a:endParaRPr>
            </a:p>
          </p:txBody>
        </p:sp>
        <p:sp>
          <p:nvSpPr>
            <p:cNvPr id="24" name="Rounded Rectangle 23"/>
            <p:cNvSpPr/>
            <p:nvPr/>
          </p:nvSpPr>
          <p:spPr>
            <a:xfrm>
              <a:off x="152400" y="30114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4</a:t>
              </a:r>
            </a:p>
          </p:txBody>
        </p:sp>
        <p:cxnSp>
          <p:nvCxnSpPr>
            <p:cNvPr id="25" name="Straight Connector 24"/>
            <p:cNvCxnSpPr>
              <a:stCxn id="24" idx="3"/>
              <a:endCxn id="23" idx="1"/>
            </p:cNvCxnSpPr>
            <p:nvPr/>
          </p:nvCxnSpPr>
          <p:spPr>
            <a:xfrm>
              <a:off x="762000" y="33162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7" name="Group 41"/>
          <p:cNvGrpSpPr>
            <a:grpSpLocks/>
          </p:cNvGrpSpPr>
          <p:nvPr/>
        </p:nvGrpSpPr>
        <p:grpSpPr bwMode="auto">
          <a:xfrm>
            <a:off x="520700" y="3697288"/>
            <a:ext cx="8089900" cy="609600"/>
            <a:chOff x="152400" y="3697288"/>
            <a:chExt cx="8699500" cy="609600"/>
          </a:xfrm>
        </p:grpSpPr>
        <p:sp>
          <p:nvSpPr>
            <p:cNvPr id="26" name="Rounded Rectangle 25"/>
            <p:cNvSpPr/>
            <p:nvPr/>
          </p:nvSpPr>
          <p:spPr>
            <a:xfrm>
              <a:off x="850900" y="36972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What is the required </a:t>
              </a:r>
              <a:r>
                <a:rPr lang="en-US" sz="2800" dirty="0" smtClean="0">
                  <a:solidFill>
                    <a:schemeClr val="tx1"/>
                  </a:solidFill>
                  <a:latin typeface="Franklin Gothic Demi Cond" pitchFamily="34" charset="0"/>
                </a:rPr>
                <a:t>data?</a:t>
              </a:r>
              <a:endParaRPr lang="en-US" sz="2800" dirty="0">
                <a:solidFill>
                  <a:schemeClr val="tx1"/>
                </a:solidFill>
                <a:latin typeface="Franklin Gothic Demi Cond" pitchFamily="34" charset="0"/>
              </a:endParaRPr>
            </a:p>
          </p:txBody>
        </p:sp>
        <p:sp>
          <p:nvSpPr>
            <p:cNvPr id="27" name="Rounded Rectangle 26"/>
            <p:cNvSpPr/>
            <p:nvPr/>
          </p:nvSpPr>
          <p:spPr>
            <a:xfrm>
              <a:off x="152400" y="36972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5</a:t>
              </a:r>
            </a:p>
          </p:txBody>
        </p:sp>
        <p:cxnSp>
          <p:nvCxnSpPr>
            <p:cNvPr id="28" name="Straight Connector 27"/>
            <p:cNvCxnSpPr>
              <a:stCxn id="27" idx="3"/>
              <a:endCxn id="26" idx="1"/>
            </p:cNvCxnSpPr>
            <p:nvPr/>
          </p:nvCxnSpPr>
          <p:spPr>
            <a:xfrm>
              <a:off x="762000" y="40020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Group 42"/>
          <p:cNvGrpSpPr>
            <a:grpSpLocks/>
          </p:cNvGrpSpPr>
          <p:nvPr/>
        </p:nvGrpSpPr>
        <p:grpSpPr bwMode="auto">
          <a:xfrm>
            <a:off x="520700" y="4383088"/>
            <a:ext cx="8089900" cy="609600"/>
            <a:chOff x="152400" y="4383088"/>
            <a:chExt cx="8699500" cy="609600"/>
          </a:xfrm>
        </p:grpSpPr>
        <p:sp>
          <p:nvSpPr>
            <p:cNvPr id="29" name="Rounded Rectangle 28"/>
            <p:cNvSpPr/>
            <p:nvPr/>
          </p:nvSpPr>
          <p:spPr>
            <a:xfrm>
              <a:off x="850900" y="43830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Steps: 1 (a, b&amp; c), 2 &amp; 3</a:t>
              </a:r>
            </a:p>
          </p:txBody>
        </p:sp>
        <p:sp>
          <p:nvSpPr>
            <p:cNvPr id="30" name="Rounded Rectangle 29"/>
            <p:cNvSpPr/>
            <p:nvPr/>
          </p:nvSpPr>
          <p:spPr>
            <a:xfrm>
              <a:off x="152400" y="43830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6</a:t>
              </a:r>
            </a:p>
          </p:txBody>
        </p:sp>
        <p:cxnSp>
          <p:nvCxnSpPr>
            <p:cNvPr id="31" name="Straight Connector 30"/>
            <p:cNvCxnSpPr>
              <a:stCxn id="30" idx="3"/>
              <a:endCxn id="29" idx="1"/>
            </p:cNvCxnSpPr>
            <p:nvPr/>
          </p:nvCxnSpPr>
          <p:spPr>
            <a:xfrm>
              <a:off x="762000" y="4687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Group 43"/>
          <p:cNvGrpSpPr>
            <a:grpSpLocks/>
          </p:cNvGrpSpPr>
          <p:nvPr/>
        </p:nvGrpSpPr>
        <p:grpSpPr bwMode="auto">
          <a:xfrm>
            <a:off x="520700" y="5110452"/>
            <a:ext cx="8089900" cy="609600"/>
            <a:chOff x="152400" y="5068888"/>
            <a:chExt cx="8699500" cy="609600"/>
          </a:xfrm>
        </p:grpSpPr>
        <p:sp>
          <p:nvSpPr>
            <p:cNvPr id="32" name="Rounded Rectangle 31"/>
            <p:cNvSpPr/>
            <p:nvPr/>
          </p:nvSpPr>
          <p:spPr>
            <a:xfrm>
              <a:off x="850900" y="50688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Interpretations </a:t>
              </a:r>
              <a:r>
                <a:rPr lang="en-US" sz="2800" dirty="0" smtClean="0">
                  <a:solidFill>
                    <a:schemeClr val="tx1"/>
                  </a:solidFill>
                  <a:latin typeface="Franklin Gothic Demi Cond" pitchFamily="34" charset="0"/>
                </a:rPr>
                <a:t>of obtained results</a:t>
              </a:r>
              <a:endParaRPr lang="en-US" sz="2800" dirty="0">
                <a:solidFill>
                  <a:schemeClr val="tx1"/>
                </a:solidFill>
                <a:latin typeface="Franklin Gothic Demi Cond" pitchFamily="34" charset="0"/>
              </a:endParaRPr>
            </a:p>
          </p:txBody>
        </p:sp>
        <p:sp>
          <p:nvSpPr>
            <p:cNvPr id="33" name="Rounded Rectangle 32"/>
            <p:cNvSpPr/>
            <p:nvPr/>
          </p:nvSpPr>
          <p:spPr>
            <a:xfrm>
              <a:off x="152400" y="50688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7</a:t>
              </a:r>
            </a:p>
          </p:txBody>
        </p:sp>
        <p:cxnSp>
          <p:nvCxnSpPr>
            <p:cNvPr id="34" name="Straight Connector 33"/>
            <p:cNvCxnSpPr>
              <a:stCxn id="33" idx="3"/>
              <a:endCxn id="32" idx="1"/>
            </p:cNvCxnSpPr>
            <p:nvPr/>
          </p:nvCxnSpPr>
          <p:spPr>
            <a:xfrm>
              <a:off x="762000" y="5373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Group 44"/>
          <p:cNvGrpSpPr>
            <a:grpSpLocks/>
          </p:cNvGrpSpPr>
          <p:nvPr/>
        </p:nvGrpSpPr>
        <p:grpSpPr bwMode="auto">
          <a:xfrm>
            <a:off x="520700" y="5754688"/>
            <a:ext cx="8089900" cy="609600"/>
            <a:chOff x="152400" y="5754688"/>
            <a:chExt cx="8699500" cy="609600"/>
          </a:xfrm>
        </p:grpSpPr>
        <p:sp>
          <p:nvSpPr>
            <p:cNvPr id="35" name="Rounded Rectangle 34"/>
            <p:cNvSpPr/>
            <p:nvPr/>
          </p:nvSpPr>
          <p:spPr>
            <a:xfrm>
              <a:off x="850900" y="57546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Questions?</a:t>
              </a:r>
              <a:endParaRPr lang="en-US" sz="2800" dirty="0">
                <a:solidFill>
                  <a:schemeClr val="tx1"/>
                </a:solidFill>
                <a:latin typeface="Franklin Gothic Demi Cond" pitchFamily="34" charset="0"/>
              </a:endParaRPr>
            </a:p>
          </p:txBody>
        </p:sp>
        <p:sp>
          <p:nvSpPr>
            <p:cNvPr id="36" name="Rounded Rectangle 35"/>
            <p:cNvSpPr/>
            <p:nvPr/>
          </p:nvSpPr>
          <p:spPr>
            <a:xfrm>
              <a:off x="152400" y="57546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8</a:t>
              </a:r>
            </a:p>
          </p:txBody>
        </p:sp>
        <p:cxnSp>
          <p:nvCxnSpPr>
            <p:cNvPr id="37" name="Straight Connector 36"/>
            <p:cNvCxnSpPr>
              <a:stCxn id="36" idx="3"/>
              <a:endCxn id="35" idx="1"/>
            </p:cNvCxnSpPr>
            <p:nvPr/>
          </p:nvCxnSpPr>
          <p:spPr>
            <a:xfrm>
              <a:off x="762000" y="6059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39" name="Rounded Rectangle 38"/>
          <p:cNvSpPr/>
          <p:nvPr/>
        </p:nvSpPr>
        <p:spPr>
          <a:xfrm>
            <a:off x="520700" y="66675"/>
            <a:ext cx="8089900" cy="7254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smtClean="0">
                <a:solidFill>
                  <a:schemeClr val="bg1"/>
                </a:solidFill>
                <a:latin typeface="Edwardian Script ITC" pitchFamily="66" charset="0"/>
              </a:rPr>
              <a:t>Points </a:t>
            </a:r>
            <a:r>
              <a:rPr lang="en-US" sz="5400" b="1" dirty="0">
                <a:solidFill>
                  <a:schemeClr val="bg1"/>
                </a:solidFill>
                <a:latin typeface="Edwardian Script ITC" pitchFamily="66" charset="0"/>
              </a:rPr>
              <a:t>to be Discussed</a:t>
            </a:r>
          </a:p>
        </p:txBody>
      </p:sp>
      <p:sp>
        <p:nvSpPr>
          <p:cNvPr id="38" name="Rounded Rectangle 37"/>
          <p:cNvSpPr/>
          <p:nvPr/>
        </p:nvSpPr>
        <p:spPr>
          <a:xfrm>
            <a:off x="515555" y="954088"/>
            <a:ext cx="572029" cy="609600"/>
          </a:xfrm>
          <a:prstGeom prst="round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sp>
        <p:nvSpPr>
          <p:cNvPr id="40" name="Rounded Rectangle 39"/>
          <p:cNvSpPr/>
          <p:nvPr/>
        </p:nvSpPr>
        <p:spPr>
          <a:xfrm>
            <a:off x="519155" y="1643000"/>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2</a:t>
            </a:r>
            <a:endParaRPr lang="en-US" sz="2800" dirty="0">
              <a:solidFill>
                <a:schemeClr val="tx1"/>
              </a:solidFill>
              <a:latin typeface="Franklin Gothic Demi Cond" pitchFamily="34" charset="0"/>
            </a:endParaRPr>
          </a:p>
        </p:txBody>
      </p:sp>
    </p:spTree>
    <p:extLst>
      <p:ext uri="{BB962C8B-B14F-4D97-AF65-F5344CB8AC3E}">
        <p14:creationId xmlns:p14="http://schemas.microsoft.com/office/powerpoint/2010/main" val="172105616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a:t>Theory behind the Schematic eye</a:t>
            </a:r>
            <a:endParaRPr lang="en-US" sz="1600" dirty="0"/>
          </a:p>
        </p:txBody>
      </p:sp>
      <p:pic>
        <p:nvPicPr>
          <p:cNvPr id="30" name="Picture 6" descr="http://faculty.harford.edu/faculty/WRappazzo/bio203/laboratory/Eye_Marieb_Unlabelled.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183" b="72520" l="22842" r="75149">
                        <a14:foregroundMark x1="31771" y1="19345" x2="40476" y2="6647"/>
                        <a14:foregroundMark x1="43304" y1="5556" x2="56696" y2="3472"/>
                        <a14:foregroundMark x1="56771" y1="4663" x2="67262" y2="9921"/>
                        <a14:foregroundMark x1="60789" y1="68254" x2="69420" y2="60516"/>
                      </a14:backgroundRemoval>
                    </a14:imgEffect>
                  </a14:imgLayer>
                </a14:imgProps>
              </a:ext>
              <a:ext uri="{28A0092B-C50C-407E-A947-70E740481C1C}">
                <a14:useLocalDpi xmlns:a14="http://schemas.microsoft.com/office/drawing/2010/main" val="0"/>
              </a:ext>
            </a:extLst>
          </a:blip>
          <a:srcRect l="22904" t="2293" r="26262" b="27150"/>
          <a:stretch/>
        </p:blipFill>
        <p:spPr bwMode="auto">
          <a:xfrm>
            <a:off x="3452473" y="914400"/>
            <a:ext cx="5234327" cy="544879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2011653" y="2933417"/>
            <a:ext cx="452368" cy="338554"/>
          </a:xfrm>
          <a:prstGeom prst="rect">
            <a:avLst/>
          </a:prstGeom>
          <a:noFill/>
        </p:spPr>
        <p:txBody>
          <a:bodyPr wrap="none" rtlCol="0">
            <a:spAutoFit/>
          </a:bodyPr>
          <a:lstStyle/>
          <a:p>
            <a:r>
              <a:rPr lang="en-US" sz="1600" b="1" dirty="0" smtClean="0"/>
              <a:t>Air</a:t>
            </a:r>
          </a:p>
        </p:txBody>
      </p:sp>
      <p:cxnSp>
        <p:nvCxnSpPr>
          <p:cNvPr id="34" name="Straight Arrow Connector 33"/>
          <p:cNvCxnSpPr/>
          <p:nvPr/>
        </p:nvCxnSpPr>
        <p:spPr>
          <a:xfrm>
            <a:off x="2475707" y="3039693"/>
            <a:ext cx="1098095" cy="152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566339" y="3209809"/>
            <a:ext cx="245518" cy="152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811857" y="3360384"/>
            <a:ext cx="486684" cy="18139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4321910" y="3582837"/>
            <a:ext cx="618817" cy="49095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4954197" y="4073791"/>
            <a:ext cx="2562387" cy="142163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633978" y="3242824"/>
            <a:ext cx="933269" cy="338554"/>
          </a:xfrm>
          <a:prstGeom prst="rect">
            <a:avLst/>
          </a:prstGeom>
          <a:noFill/>
        </p:spPr>
        <p:txBody>
          <a:bodyPr wrap="none" rtlCol="0">
            <a:spAutoFit/>
          </a:bodyPr>
          <a:lstStyle/>
          <a:p>
            <a:r>
              <a:rPr lang="en-US" sz="1600" b="1" dirty="0" smtClean="0"/>
              <a:t>Cornea</a:t>
            </a:r>
          </a:p>
        </p:txBody>
      </p:sp>
      <p:sp>
        <p:nvSpPr>
          <p:cNvPr id="51" name="TextBox 50"/>
          <p:cNvSpPr txBox="1"/>
          <p:nvPr/>
        </p:nvSpPr>
        <p:spPr>
          <a:xfrm>
            <a:off x="3645820" y="3735237"/>
            <a:ext cx="476412" cy="338554"/>
          </a:xfrm>
          <a:prstGeom prst="rect">
            <a:avLst/>
          </a:prstGeom>
          <a:noFill/>
        </p:spPr>
        <p:txBody>
          <a:bodyPr wrap="none" rtlCol="0">
            <a:spAutoFit/>
          </a:bodyPr>
          <a:lstStyle/>
          <a:p>
            <a:r>
              <a:rPr lang="en-US" sz="1600" b="1" dirty="0" smtClean="0"/>
              <a:t>AH</a:t>
            </a:r>
          </a:p>
        </p:txBody>
      </p:sp>
      <p:sp>
        <p:nvSpPr>
          <p:cNvPr id="52" name="TextBox 51"/>
          <p:cNvSpPr txBox="1"/>
          <p:nvPr/>
        </p:nvSpPr>
        <p:spPr>
          <a:xfrm>
            <a:off x="4335117" y="3085662"/>
            <a:ext cx="619080" cy="338554"/>
          </a:xfrm>
          <a:prstGeom prst="rect">
            <a:avLst/>
          </a:prstGeom>
          <a:noFill/>
        </p:spPr>
        <p:txBody>
          <a:bodyPr wrap="none" rtlCol="0">
            <a:spAutoFit/>
          </a:bodyPr>
          <a:lstStyle/>
          <a:p>
            <a:r>
              <a:rPr lang="en-US" sz="1600" b="1" dirty="0" smtClean="0"/>
              <a:t>Lens</a:t>
            </a:r>
          </a:p>
        </p:txBody>
      </p:sp>
      <p:sp>
        <p:nvSpPr>
          <p:cNvPr id="53" name="TextBox 52"/>
          <p:cNvSpPr txBox="1"/>
          <p:nvPr/>
        </p:nvSpPr>
        <p:spPr>
          <a:xfrm>
            <a:off x="6535225" y="4680628"/>
            <a:ext cx="981359" cy="338554"/>
          </a:xfrm>
          <a:prstGeom prst="rect">
            <a:avLst/>
          </a:prstGeom>
          <a:noFill/>
        </p:spPr>
        <p:txBody>
          <a:bodyPr wrap="none" rtlCol="0">
            <a:spAutoFit/>
          </a:bodyPr>
          <a:lstStyle/>
          <a:p>
            <a:r>
              <a:rPr lang="en-US" sz="1600" b="1" dirty="0" smtClean="0"/>
              <a:t>Vitreous</a:t>
            </a:r>
          </a:p>
        </p:txBody>
      </p:sp>
      <p:graphicFrame>
        <p:nvGraphicFramePr>
          <p:cNvPr id="54" name="Table 53"/>
          <p:cNvGraphicFramePr>
            <a:graphicFrameLocks noGrp="1"/>
          </p:cNvGraphicFramePr>
          <p:nvPr>
            <p:extLst>
              <p:ext uri="{D42A27DB-BD31-4B8C-83A1-F6EECF244321}">
                <p14:modId xmlns:p14="http://schemas.microsoft.com/office/powerpoint/2010/main" val="468768789"/>
              </p:ext>
            </p:extLst>
          </p:nvPr>
        </p:nvGraphicFramePr>
        <p:xfrm>
          <a:off x="477743" y="4489587"/>
          <a:ext cx="2914011" cy="2011681"/>
        </p:xfrm>
        <a:graphic>
          <a:graphicData uri="http://schemas.openxmlformats.org/drawingml/2006/table">
            <a:tbl>
              <a:tblPr firstRow="1" firstCol="1" bandRow="1">
                <a:tableStyleId>{5C22544A-7EE6-4342-B048-85BDC9FD1C3A}</a:tableStyleId>
              </a:tblPr>
              <a:tblGrid>
                <a:gridCol w="1046257">
                  <a:extLst>
                    <a:ext uri="{9D8B030D-6E8A-4147-A177-3AD203B41FA5}">
                      <a16:colId xmlns="" xmlns:a16="http://schemas.microsoft.com/office/drawing/2014/main" val="20000"/>
                    </a:ext>
                  </a:extLst>
                </a:gridCol>
                <a:gridCol w="609600">
                  <a:extLst>
                    <a:ext uri="{9D8B030D-6E8A-4147-A177-3AD203B41FA5}">
                      <a16:colId xmlns="" xmlns:a16="http://schemas.microsoft.com/office/drawing/2014/main" val="20001"/>
                    </a:ext>
                  </a:extLst>
                </a:gridCol>
                <a:gridCol w="1258154">
                  <a:extLst>
                    <a:ext uri="{9D8B030D-6E8A-4147-A177-3AD203B41FA5}">
                      <a16:colId xmlns="" xmlns:a16="http://schemas.microsoft.com/office/drawing/2014/main" val="20002"/>
                    </a:ext>
                  </a:extLst>
                </a:gridCol>
              </a:tblGrid>
              <a:tr h="245326">
                <a:tc gridSpan="3">
                  <a:txBody>
                    <a:bodyPr/>
                    <a:lstStyle/>
                    <a:p>
                      <a:pPr algn="ctr" rtl="0">
                        <a:spcAft>
                          <a:spcPts val="0"/>
                        </a:spcAft>
                      </a:pPr>
                      <a:r>
                        <a:rPr lang="en-US" sz="1600" dirty="0">
                          <a:solidFill>
                            <a:schemeClr val="tx1">
                              <a:lumMod val="75000"/>
                              <a:lumOff val="25000"/>
                            </a:schemeClr>
                          </a:solidFill>
                          <a:effectLst/>
                        </a:rPr>
                        <a:t>Refractive indices (n)</a:t>
                      </a:r>
                      <a:endParaRPr lang="en-US" sz="1600" dirty="0">
                        <a:solidFill>
                          <a:schemeClr val="tx1">
                            <a:lumMod val="75000"/>
                            <a:lumOff val="25000"/>
                          </a:schemeClr>
                        </a:solidFill>
                        <a:effectLst/>
                        <a:latin typeface="Times New Roman"/>
                        <a:ea typeface="Times New Roman"/>
                        <a:cs typeface="Arial"/>
                      </a:endParaRPr>
                    </a:p>
                  </a:txBody>
                  <a:tcPr marL="68580" marR="68580" marT="0" marB="0" anchor="ct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353271">
                <a:tc>
                  <a:txBody>
                    <a:bodyPr/>
                    <a:lstStyle/>
                    <a:p>
                      <a:pPr algn="l" rtl="0">
                        <a:spcAft>
                          <a:spcPts val="0"/>
                        </a:spcAft>
                      </a:pPr>
                      <a:r>
                        <a:rPr lang="en-US" sz="1600" dirty="0">
                          <a:solidFill>
                            <a:schemeClr val="tx1">
                              <a:lumMod val="75000"/>
                              <a:lumOff val="25000"/>
                            </a:schemeClr>
                          </a:solidFill>
                          <a:effectLst/>
                        </a:rPr>
                        <a:t>Air</a:t>
                      </a:r>
                      <a:endParaRPr lang="en-US" sz="1600" dirty="0">
                        <a:solidFill>
                          <a:schemeClr val="tx1">
                            <a:lumMod val="75000"/>
                            <a:lumOff val="25000"/>
                          </a:schemeClr>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600" b="1" dirty="0" smtClean="0">
                          <a:effectLst/>
                        </a:rPr>
                        <a:t>n</a:t>
                      </a:r>
                      <a:r>
                        <a:rPr lang="en-US" sz="1600" b="1" baseline="-25000" dirty="0" smtClean="0">
                          <a:effectLst/>
                        </a:rPr>
                        <a:t>1</a:t>
                      </a:r>
                      <a:endParaRPr lang="en-US" sz="1600" b="1" dirty="0">
                        <a:effectLst/>
                        <a:latin typeface="Times New Roman"/>
                        <a:ea typeface="Times New Roman"/>
                        <a:cs typeface="Arial"/>
                      </a:endParaRPr>
                    </a:p>
                  </a:txBody>
                  <a:tcPr marL="68580" marR="68580" marT="0" marB="0" anchor="ctr"/>
                </a:tc>
                <a:tc>
                  <a:txBody>
                    <a:bodyPr/>
                    <a:lstStyle/>
                    <a:p>
                      <a:pPr algn="ctr" rtl="0">
                        <a:spcAft>
                          <a:spcPts val="0"/>
                        </a:spcAft>
                      </a:pPr>
                      <a:r>
                        <a:rPr lang="en-US" sz="1600" b="1" dirty="0">
                          <a:effectLst/>
                        </a:rPr>
                        <a:t>1</a:t>
                      </a:r>
                      <a:endParaRPr lang="en-US" sz="1600" b="1" dirty="0">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1"/>
                  </a:ext>
                </a:extLst>
              </a:tr>
              <a:tr h="353271">
                <a:tc>
                  <a:txBody>
                    <a:bodyPr/>
                    <a:lstStyle/>
                    <a:p>
                      <a:pPr algn="l" rtl="0">
                        <a:spcAft>
                          <a:spcPts val="0"/>
                        </a:spcAft>
                      </a:pPr>
                      <a:r>
                        <a:rPr lang="en-US" sz="1600" dirty="0">
                          <a:solidFill>
                            <a:schemeClr val="tx1">
                              <a:lumMod val="75000"/>
                              <a:lumOff val="25000"/>
                            </a:schemeClr>
                          </a:solidFill>
                          <a:effectLst/>
                        </a:rPr>
                        <a:t>Cornea</a:t>
                      </a:r>
                      <a:endParaRPr lang="en-US" sz="1600" dirty="0">
                        <a:solidFill>
                          <a:schemeClr val="tx1">
                            <a:lumMod val="75000"/>
                            <a:lumOff val="25000"/>
                          </a:schemeClr>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600" b="1" dirty="0">
                          <a:effectLst/>
                        </a:rPr>
                        <a:t>n</a:t>
                      </a:r>
                      <a:r>
                        <a:rPr lang="en-US" sz="1600" b="1" baseline="-25000" dirty="0">
                          <a:effectLst/>
                        </a:rPr>
                        <a:t>2</a:t>
                      </a:r>
                      <a:endParaRPr lang="en-US" sz="1600" b="1" dirty="0">
                        <a:effectLst/>
                        <a:latin typeface="Times New Roman"/>
                        <a:ea typeface="Times New Roman"/>
                        <a:cs typeface="Arial"/>
                      </a:endParaRPr>
                    </a:p>
                  </a:txBody>
                  <a:tcPr marL="68580" marR="68580" marT="0" marB="0" anchor="ctr"/>
                </a:tc>
                <a:tc>
                  <a:txBody>
                    <a:bodyPr/>
                    <a:lstStyle/>
                    <a:p>
                      <a:pPr algn="ctr" rtl="0">
                        <a:spcAft>
                          <a:spcPts val="0"/>
                        </a:spcAft>
                      </a:pPr>
                      <a:r>
                        <a:rPr lang="en-US" sz="1600" b="1" dirty="0">
                          <a:effectLst/>
                        </a:rPr>
                        <a:t>1.3775</a:t>
                      </a:r>
                      <a:endParaRPr lang="en-US" sz="1600" b="1" dirty="0">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2"/>
                  </a:ext>
                </a:extLst>
              </a:tr>
              <a:tr h="353271">
                <a:tc>
                  <a:txBody>
                    <a:bodyPr/>
                    <a:lstStyle/>
                    <a:p>
                      <a:pPr algn="l" rtl="0">
                        <a:spcAft>
                          <a:spcPts val="0"/>
                        </a:spcAft>
                      </a:pPr>
                      <a:r>
                        <a:rPr lang="en-US" sz="1600" dirty="0">
                          <a:solidFill>
                            <a:schemeClr val="tx1">
                              <a:lumMod val="75000"/>
                              <a:lumOff val="25000"/>
                            </a:schemeClr>
                          </a:solidFill>
                          <a:effectLst/>
                        </a:rPr>
                        <a:t>Aqueous</a:t>
                      </a:r>
                      <a:endParaRPr lang="en-US" sz="1600" dirty="0">
                        <a:solidFill>
                          <a:schemeClr val="tx1">
                            <a:lumMod val="75000"/>
                            <a:lumOff val="25000"/>
                          </a:schemeClr>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600" b="1" dirty="0">
                          <a:effectLst/>
                        </a:rPr>
                        <a:t>n</a:t>
                      </a:r>
                      <a:r>
                        <a:rPr lang="en-US" sz="1600" b="1" baseline="-25000" dirty="0">
                          <a:effectLst/>
                        </a:rPr>
                        <a:t>3</a:t>
                      </a:r>
                      <a:endParaRPr lang="en-US" sz="1600" b="1" dirty="0">
                        <a:effectLst/>
                        <a:latin typeface="Times New Roman"/>
                        <a:ea typeface="Times New Roman"/>
                        <a:cs typeface="Arial"/>
                      </a:endParaRPr>
                    </a:p>
                  </a:txBody>
                  <a:tcPr marL="68580" marR="68580" marT="0" marB="0" anchor="ctr"/>
                </a:tc>
                <a:tc>
                  <a:txBody>
                    <a:bodyPr/>
                    <a:lstStyle/>
                    <a:p>
                      <a:pPr algn="ctr" rtl="0">
                        <a:spcAft>
                          <a:spcPts val="0"/>
                        </a:spcAft>
                      </a:pPr>
                      <a:r>
                        <a:rPr lang="en-US" sz="1600" b="1" dirty="0">
                          <a:effectLst/>
                        </a:rPr>
                        <a:t>1.3339</a:t>
                      </a:r>
                      <a:endParaRPr lang="en-US" sz="1600" b="1" dirty="0">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3"/>
                  </a:ext>
                </a:extLst>
              </a:tr>
              <a:tr h="353271">
                <a:tc>
                  <a:txBody>
                    <a:bodyPr/>
                    <a:lstStyle/>
                    <a:p>
                      <a:pPr algn="l" rtl="0">
                        <a:spcAft>
                          <a:spcPts val="0"/>
                        </a:spcAft>
                      </a:pPr>
                      <a:r>
                        <a:rPr lang="en-US" sz="1600" dirty="0">
                          <a:solidFill>
                            <a:schemeClr val="tx1">
                              <a:lumMod val="75000"/>
                              <a:lumOff val="25000"/>
                            </a:schemeClr>
                          </a:solidFill>
                          <a:effectLst/>
                        </a:rPr>
                        <a:t>Lens</a:t>
                      </a:r>
                      <a:endParaRPr lang="en-US" sz="1600" dirty="0">
                        <a:solidFill>
                          <a:schemeClr val="tx1">
                            <a:lumMod val="75000"/>
                            <a:lumOff val="25000"/>
                          </a:schemeClr>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600" b="1">
                          <a:effectLst/>
                        </a:rPr>
                        <a:t>n</a:t>
                      </a:r>
                      <a:r>
                        <a:rPr lang="en-US" sz="1600" b="1" baseline="-25000">
                          <a:effectLst/>
                        </a:rPr>
                        <a:t>4</a:t>
                      </a:r>
                      <a:endParaRPr lang="en-US" sz="1600" b="1">
                        <a:effectLst/>
                        <a:latin typeface="Times New Roman"/>
                        <a:ea typeface="Times New Roman"/>
                        <a:cs typeface="Arial"/>
                      </a:endParaRPr>
                    </a:p>
                  </a:txBody>
                  <a:tcPr marL="68580" marR="68580" marT="0" marB="0" anchor="ctr"/>
                </a:tc>
                <a:tc>
                  <a:txBody>
                    <a:bodyPr/>
                    <a:lstStyle/>
                    <a:p>
                      <a:pPr algn="ctr" rtl="0">
                        <a:spcAft>
                          <a:spcPts val="0"/>
                        </a:spcAft>
                      </a:pPr>
                      <a:r>
                        <a:rPr lang="en-US" sz="1600" b="1" dirty="0">
                          <a:effectLst/>
                        </a:rPr>
                        <a:t>1.5178</a:t>
                      </a:r>
                      <a:endParaRPr lang="en-US" sz="1600" b="1" dirty="0">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4"/>
                  </a:ext>
                </a:extLst>
              </a:tr>
              <a:tr h="353271">
                <a:tc>
                  <a:txBody>
                    <a:bodyPr/>
                    <a:lstStyle/>
                    <a:p>
                      <a:pPr algn="l" rtl="0">
                        <a:spcAft>
                          <a:spcPts val="0"/>
                        </a:spcAft>
                      </a:pPr>
                      <a:r>
                        <a:rPr lang="en-US" sz="1600" dirty="0">
                          <a:solidFill>
                            <a:schemeClr val="tx1">
                              <a:lumMod val="75000"/>
                              <a:lumOff val="25000"/>
                            </a:schemeClr>
                          </a:solidFill>
                          <a:effectLst/>
                        </a:rPr>
                        <a:t>Vitreous</a:t>
                      </a:r>
                      <a:endParaRPr lang="en-US" sz="1600" dirty="0">
                        <a:solidFill>
                          <a:schemeClr val="tx1">
                            <a:lumMod val="75000"/>
                            <a:lumOff val="25000"/>
                          </a:schemeClr>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600" b="1">
                          <a:effectLst/>
                        </a:rPr>
                        <a:t>n</a:t>
                      </a:r>
                      <a:r>
                        <a:rPr lang="en-US" sz="1600" b="1" baseline="-25000">
                          <a:effectLst/>
                        </a:rPr>
                        <a:t>5</a:t>
                      </a:r>
                      <a:endParaRPr lang="en-US" sz="1600" b="1">
                        <a:effectLst/>
                        <a:latin typeface="Times New Roman"/>
                        <a:ea typeface="Times New Roman"/>
                        <a:cs typeface="Arial"/>
                      </a:endParaRPr>
                    </a:p>
                  </a:txBody>
                  <a:tcPr marL="68580" marR="68580" marT="0" marB="0" anchor="ctr"/>
                </a:tc>
                <a:tc>
                  <a:txBody>
                    <a:bodyPr/>
                    <a:lstStyle/>
                    <a:p>
                      <a:pPr algn="ctr" rtl="0">
                        <a:spcAft>
                          <a:spcPts val="0"/>
                        </a:spcAft>
                      </a:pPr>
                      <a:r>
                        <a:rPr lang="en-US" sz="1600" b="1" dirty="0">
                          <a:effectLst/>
                        </a:rPr>
                        <a:t>1.3338</a:t>
                      </a:r>
                      <a:endParaRPr lang="en-US" sz="1600" b="1" dirty="0">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98719739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strips(downRight)">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strips(downRight)">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strips(downRight)">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strips(downRight)">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strips(downRight)">
                                      <p:cBhvr>
                                        <p:cTn id="27" dur="500"/>
                                        <p:tgtEl>
                                          <p:spTgt spid="48"/>
                                        </p:tgtEl>
                                      </p:cBhvr>
                                    </p:animEffect>
                                  </p:childTnLst>
                                </p:cTn>
                              </p:par>
                              <p:par>
                                <p:cTn id="28" presetID="10" presetClass="entr" presetSubtype="0" fill="hold"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520700" y="954088"/>
            <a:ext cx="8089900" cy="609600"/>
            <a:chOff x="152400" y="954088"/>
            <a:chExt cx="8699500" cy="609600"/>
          </a:xfrm>
        </p:grpSpPr>
        <p:sp>
          <p:nvSpPr>
            <p:cNvPr id="8" name="Rounded Rectangle 7"/>
            <p:cNvSpPr/>
            <p:nvPr/>
          </p:nvSpPr>
          <p:spPr>
            <a:xfrm>
              <a:off x="850900" y="9540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Eye vs “</a:t>
              </a:r>
              <a:r>
                <a:rPr lang="en-US" sz="2800" i="1" dirty="0" smtClean="0">
                  <a:solidFill>
                    <a:schemeClr val="tx1"/>
                  </a:solidFill>
                  <a:latin typeface="Franklin Gothic Demi Cond" pitchFamily="34" charset="0"/>
                </a:rPr>
                <a:t>Schematic eye</a:t>
              </a:r>
              <a:r>
                <a:rPr lang="en-US" sz="2800" dirty="0" smtClean="0">
                  <a:solidFill>
                    <a:schemeClr val="tx1"/>
                  </a:solidFill>
                  <a:latin typeface="Franklin Gothic Demi Cond" pitchFamily="34" charset="0"/>
                </a:rPr>
                <a:t>”, models of Schematic eye</a:t>
              </a:r>
              <a:endParaRPr lang="en-US" sz="2800" dirty="0">
                <a:solidFill>
                  <a:schemeClr val="tx1"/>
                </a:solidFill>
                <a:latin typeface="Franklin Gothic Demi Cond" pitchFamily="34" charset="0"/>
              </a:endParaRPr>
            </a:p>
          </p:txBody>
        </p:sp>
        <p:sp>
          <p:nvSpPr>
            <p:cNvPr id="5" name="Rounded Rectangle 4"/>
            <p:cNvSpPr/>
            <p:nvPr/>
          </p:nvSpPr>
          <p:spPr>
            <a:xfrm>
              <a:off x="152400" y="9540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cxnSp>
          <p:nvCxnSpPr>
            <p:cNvPr id="16" name="Straight Connector 15"/>
            <p:cNvCxnSpPr>
              <a:stCxn id="5" idx="3"/>
              <a:endCxn id="8" idx="1"/>
            </p:cNvCxnSpPr>
            <p:nvPr/>
          </p:nvCxnSpPr>
          <p:spPr>
            <a:xfrm>
              <a:off x="762000" y="1258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3" name="Group 38"/>
          <p:cNvGrpSpPr>
            <a:grpSpLocks/>
          </p:cNvGrpSpPr>
          <p:nvPr/>
        </p:nvGrpSpPr>
        <p:grpSpPr bwMode="auto">
          <a:xfrm>
            <a:off x="520700" y="1639888"/>
            <a:ext cx="8089900" cy="609600"/>
            <a:chOff x="152400" y="1639888"/>
            <a:chExt cx="8699500" cy="609600"/>
          </a:xfrm>
        </p:grpSpPr>
        <p:sp>
          <p:nvSpPr>
            <p:cNvPr id="17" name="Rounded Rectangle 16"/>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Benefits/Values of schematic eye (Social/Clinical)</a:t>
              </a:r>
              <a:endParaRPr lang="en-US" sz="2800" dirty="0">
                <a:solidFill>
                  <a:schemeClr val="tx1"/>
                </a:solidFill>
                <a:latin typeface="Franklin Gothic Demi Cond" pitchFamily="34" charset="0"/>
              </a:endParaRPr>
            </a:p>
          </p:txBody>
        </p:sp>
        <p:sp>
          <p:nvSpPr>
            <p:cNvPr id="18" name="Rounded Rectangle 17"/>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19" name="Straight Connector 18"/>
            <p:cNvCxnSpPr>
              <a:stCxn id="18" idx="3"/>
              <a:endCxn id="17"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4" name="Group 39"/>
          <p:cNvGrpSpPr>
            <a:grpSpLocks/>
          </p:cNvGrpSpPr>
          <p:nvPr/>
        </p:nvGrpSpPr>
        <p:grpSpPr bwMode="auto">
          <a:xfrm>
            <a:off x="520700" y="2325688"/>
            <a:ext cx="8089900" cy="609600"/>
            <a:chOff x="152400" y="2325688"/>
            <a:chExt cx="8699500" cy="609600"/>
          </a:xfrm>
        </p:grpSpPr>
        <p:sp>
          <p:nvSpPr>
            <p:cNvPr id="20" name="Rounded Rectangle 19"/>
            <p:cNvSpPr/>
            <p:nvPr/>
          </p:nvSpPr>
          <p:spPr>
            <a:xfrm>
              <a:off x="850900" y="23256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Theory</a:t>
              </a:r>
              <a:r>
                <a:rPr lang="en-US" sz="2800" b="1" i="1" dirty="0"/>
                <a:t> </a:t>
              </a:r>
              <a:r>
                <a:rPr lang="en-US" sz="2800" dirty="0">
                  <a:solidFill>
                    <a:schemeClr val="tx1"/>
                  </a:solidFill>
                  <a:latin typeface="Franklin Gothic Demi Cond" pitchFamily="34" charset="0"/>
                </a:rPr>
                <a:t>behind the Schematic </a:t>
              </a:r>
              <a:r>
                <a:rPr lang="en-US" sz="2800" dirty="0" smtClean="0">
                  <a:solidFill>
                    <a:schemeClr val="tx1"/>
                  </a:solidFill>
                  <a:latin typeface="Franklin Gothic Demi Cond" pitchFamily="34" charset="0"/>
                </a:rPr>
                <a:t>eye</a:t>
              </a:r>
              <a:endParaRPr lang="en-US" sz="2800" dirty="0">
                <a:solidFill>
                  <a:schemeClr val="tx1"/>
                </a:solidFill>
                <a:latin typeface="Franklin Gothic Demi Cond" pitchFamily="34" charset="0"/>
              </a:endParaRPr>
            </a:p>
          </p:txBody>
        </p:sp>
        <p:sp>
          <p:nvSpPr>
            <p:cNvPr id="21" name="Rounded Rectangle 20"/>
            <p:cNvSpPr/>
            <p:nvPr/>
          </p:nvSpPr>
          <p:spPr>
            <a:xfrm>
              <a:off x="152400" y="23256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3</a:t>
              </a:r>
            </a:p>
          </p:txBody>
        </p:sp>
        <p:cxnSp>
          <p:nvCxnSpPr>
            <p:cNvPr id="22" name="Straight Connector 21"/>
            <p:cNvCxnSpPr>
              <a:stCxn id="21" idx="3"/>
              <a:endCxn id="20" idx="1"/>
            </p:cNvCxnSpPr>
            <p:nvPr/>
          </p:nvCxnSpPr>
          <p:spPr>
            <a:xfrm>
              <a:off x="762000" y="2630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6" name="Group 40"/>
          <p:cNvGrpSpPr>
            <a:grpSpLocks/>
          </p:cNvGrpSpPr>
          <p:nvPr/>
        </p:nvGrpSpPr>
        <p:grpSpPr bwMode="auto">
          <a:xfrm>
            <a:off x="520700" y="3011488"/>
            <a:ext cx="8089900" cy="609600"/>
            <a:chOff x="152400" y="3011488"/>
            <a:chExt cx="8699500" cy="609600"/>
          </a:xfrm>
        </p:grpSpPr>
        <p:sp>
          <p:nvSpPr>
            <p:cNvPr id="23" name="Rounded Rectangle 22"/>
            <p:cNvSpPr/>
            <p:nvPr/>
          </p:nvSpPr>
          <p:spPr>
            <a:xfrm>
              <a:off x="850900" y="30114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Science branches involved and their interaction</a:t>
              </a:r>
              <a:r>
                <a:rPr lang="en-US" sz="2800" dirty="0" smtClean="0">
                  <a:solidFill>
                    <a:schemeClr val="tx1"/>
                  </a:solidFill>
                  <a:latin typeface="Franklin Gothic Demi Cond" pitchFamily="34" charset="0"/>
                </a:rPr>
                <a:t>.</a:t>
              </a:r>
              <a:endParaRPr lang="en-US" sz="2800" dirty="0">
                <a:solidFill>
                  <a:schemeClr val="tx1"/>
                </a:solidFill>
                <a:latin typeface="Franklin Gothic Demi Cond" pitchFamily="34" charset="0"/>
              </a:endParaRPr>
            </a:p>
          </p:txBody>
        </p:sp>
        <p:sp>
          <p:nvSpPr>
            <p:cNvPr id="24" name="Rounded Rectangle 23"/>
            <p:cNvSpPr/>
            <p:nvPr/>
          </p:nvSpPr>
          <p:spPr>
            <a:xfrm>
              <a:off x="152400" y="30114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4</a:t>
              </a:r>
            </a:p>
          </p:txBody>
        </p:sp>
        <p:cxnSp>
          <p:nvCxnSpPr>
            <p:cNvPr id="25" name="Straight Connector 24"/>
            <p:cNvCxnSpPr>
              <a:stCxn id="24" idx="3"/>
              <a:endCxn id="23" idx="1"/>
            </p:cNvCxnSpPr>
            <p:nvPr/>
          </p:nvCxnSpPr>
          <p:spPr>
            <a:xfrm>
              <a:off x="762000" y="33162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7" name="Group 41"/>
          <p:cNvGrpSpPr>
            <a:grpSpLocks/>
          </p:cNvGrpSpPr>
          <p:nvPr/>
        </p:nvGrpSpPr>
        <p:grpSpPr bwMode="auto">
          <a:xfrm>
            <a:off x="520700" y="3697288"/>
            <a:ext cx="8089900" cy="609600"/>
            <a:chOff x="152400" y="3697288"/>
            <a:chExt cx="8699500" cy="609600"/>
          </a:xfrm>
        </p:grpSpPr>
        <p:sp>
          <p:nvSpPr>
            <p:cNvPr id="26" name="Rounded Rectangle 25"/>
            <p:cNvSpPr/>
            <p:nvPr/>
          </p:nvSpPr>
          <p:spPr>
            <a:xfrm>
              <a:off x="850900" y="36972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What is the required </a:t>
              </a:r>
              <a:r>
                <a:rPr lang="en-US" sz="2800" dirty="0" smtClean="0">
                  <a:solidFill>
                    <a:schemeClr val="tx1"/>
                  </a:solidFill>
                  <a:latin typeface="Franklin Gothic Demi Cond" pitchFamily="34" charset="0"/>
                </a:rPr>
                <a:t>data?</a:t>
              </a:r>
              <a:endParaRPr lang="en-US" sz="2800" dirty="0">
                <a:solidFill>
                  <a:schemeClr val="tx1"/>
                </a:solidFill>
                <a:latin typeface="Franklin Gothic Demi Cond" pitchFamily="34" charset="0"/>
              </a:endParaRPr>
            </a:p>
          </p:txBody>
        </p:sp>
        <p:sp>
          <p:nvSpPr>
            <p:cNvPr id="27" name="Rounded Rectangle 26"/>
            <p:cNvSpPr/>
            <p:nvPr/>
          </p:nvSpPr>
          <p:spPr>
            <a:xfrm>
              <a:off x="152400" y="36972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5</a:t>
              </a:r>
            </a:p>
          </p:txBody>
        </p:sp>
        <p:cxnSp>
          <p:nvCxnSpPr>
            <p:cNvPr id="28" name="Straight Connector 27"/>
            <p:cNvCxnSpPr>
              <a:stCxn id="27" idx="3"/>
              <a:endCxn id="26" idx="1"/>
            </p:cNvCxnSpPr>
            <p:nvPr/>
          </p:nvCxnSpPr>
          <p:spPr>
            <a:xfrm>
              <a:off x="762000" y="40020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Group 42"/>
          <p:cNvGrpSpPr>
            <a:grpSpLocks/>
          </p:cNvGrpSpPr>
          <p:nvPr/>
        </p:nvGrpSpPr>
        <p:grpSpPr bwMode="auto">
          <a:xfrm>
            <a:off x="520700" y="4383088"/>
            <a:ext cx="8089900" cy="609600"/>
            <a:chOff x="152400" y="4383088"/>
            <a:chExt cx="8699500" cy="609600"/>
          </a:xfrm>
        </p:grpSpPr>
        <p:sp>
          <p:nvSpPr>
            <p:cNvPr id="29" name="Rounded Rectangle 28"/>
            <p:cNvSpPr/>
            <p:nvPr/>
          </p:nvSpPr>
          <p:spPr>
            <a:xfrm>
              <a:off x="850900" y="43830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Steps: 1 (a, b&amp; c), 2 &amp; 3</a:t>
              </a:r>
            </a:p>
          </p:txBody>
        </p:sp>
        <p:sp>
          <p:nvSpPr>
            <p:cNvPr id="30" name="Rounded Rectangle 29"/>
            <p:cNvSpPr/>
            <p:nvPr/>
          </p:nvSpPr>
          <p:spPr>
            <a:xfrm>
              <a:off x="152400" y="43830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6</a:t>
              </a:r>
            </a:p>
          </p:txBody>
        </p:sp>
        <p:cxnSp>
          <p:nvCxnSpPr>
            <p:cNvPr id="31" name="Straight Connector 30"/>
            <p:cNvCxnSpPr>
              <a:stCxn id="30" idx="3"/>
              <a:endCxn id="29" idx="1"/>
            </p:cNvCxnSpPr>
            <p:nvPr/>
          </p:nvCxnSpPr>
          <p:spPr>
            <a:xfrm>
              <a:off x="762000" y="4687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Group 43"/>
          <p:cNvGrpSpPr>
            <a:grpSpLocks/>
          </p:cNvGrpSpPr>
          <p:nvPr/>
        </p:nvGrpSpPr>
        <p:grpSpPr bwMode="auto">
          <a:xfrm>
            <a:off x="520700" y="5110452"/>
            <a:ext cx="8089900" cy="609600"/>
            <a:chOff x="152400" y="5068888"/>
            <a:chExt cx="8699500" cy="609600"/>
          </a:xfrm>
        </p:grpSpPr>
        <p:sp>
          <p:nvSpPr>
            <p:cNvPr id="32" name="Rounded Rectangle 31"/>
            <p:cNvSpPr/>
            <p:nvPr/>
          </p:nvSpPr>
          <p:spPr>
            <a:xfrm>
              <a:off x="850900" y="50688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Interpretations </a:t>
              </a:r>
              <a:r>
                <a:rPr lang="en-US" sz="2800" dirty="0" smtClean="0">
                  <a:solidFill>
                    <a:schemeClr val="tx1"/>
                  </a:solidFill>
                  <a:latin typeface="Franklin Gothic Demi Cond" pitchFamily="34" charset="0"/>
                </a:rPr>
                <a:t>of obtained results</a:t>
              </a:r>
              <a:endParaRPr lang="en-US" sz="2800" dirty="0">
                <a:solidFill>
                  <a:schemeClr val="tx1"/>
                </a:solidFill>
                <a:latin typeface="Franklin Gothic Demi Cond" pitchFamily="34" charset="0"/>
              </a:endParaRPr>
            </a:p>
          </p:txBody>
        </p:sp>
        <p:sp>
          <p:nvSpPr>
            <p:cNvPr id="33" name="Rounded Rectangle 32"/>
            <p:cNvSpPr/>
            <p:nvPr/>
          </p:nvSpPr>
          <p:spPr>
            <a:xfrm>
              <a:off x="152400" y="50688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7</a:t>
              </a:r>
            </a:p>
          </p:txBody>
        </p:sp>
        <p:cxnSp>
          <p:nvCxnSpPr>
            <p:cNvPr id="34" name="Straight Connector 33"/>
            <p:cNvCxnSpPr>
              <a:stCxn id="33" idx="3"/>
              <a:endCxn id="32" idx="1"/>
            </p:cNvCxnSpPr>
            <p:nvPr/>
          </p:nvCxnSpPr>
          <p:spPr>
            <a:xfrm>
              <a:off x="762000" y="5373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Group 44"/>
          <p:cNvGrpSpPr>
            <a:grpSpLocks/>
          </p:cNvGrpSpPr>
          <p:nvPr/>
        </p:nvGrpSpPr>
        <p:grpSpPr bwMode="auto">
          <a:xfrm>
            <a:off x="520700" y="5754688"/>
            <a:ext cx="8089900" cy="609600"/>
            <a:chOff x="152400" y="5754688"/>
            <a:chExt cx="8699500" cy="609600"/>
          </a:xfrm>
        </p:grpSpPr>
        <p:sp>
          <p:nvSpPr>
            <p:cNvPr id="35" name="Rounded Rectangle 34"/>
            <p:cNvSpPr/>
            <p:nvPr/>
          </p:nvSpPr>
          <p:spPr>
            <a:xfrm>
              <a:off x="850900" y="57546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Questions?</a:t>
              </a:r>
              <a:endParaRPr lang="en-US" sz="2800" dirty="0">
                <a:solidFill>
                  <a:schemeClr val="tx1"/>
                </a:solidFill>
                <a:latin typeface="Franklin Gothic Demi Cond" pitchFamily="34" charset="0"/>
              </a:endParaRPr>
            </a:p>
          </p:txBody>
        </p:sp>
        <p:sp>
          <p:nvSpPr>
            <p:cNvPr id="36" name="Rounded Rectangle 35"/>
            <p:cNvSpPr/>
            <p:nvPr/>
          </p:nvSpPr>
          <p:spPr>
            <a:xfrm>
              <a:off x="152400" y="57546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8</a:t>
              </a:r>
            </a:p>
          </p:txBody>
        </p:sp>
        <p:cxnSp>
          <p:nvCxnSpPr>
            <p:cNvPr id="37" name="Straight Connector 36"/>
            <p:cNvCxnSpPr>
              <a:stCxn id="36" idx="3"/>
              <a:endCxn id="35" idx="1"/>
            </p:cNvCxnSpPr>
            <p:nvPr/>
          </p:nvCxnSpPr>
          <p:spPr>
            <a:xfrm>
              <a:off x="762000" y="6059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39" name="Rounded Rectangle 38"/>
          <p:cNvSpPr/>
          <p:nvPr/>
        </p:nvSpPr>
        <p:spPr>
          <a:xfrm>
            <a:off x="520700" y="66675"/>
            <a:ext cx="8089900" cy="7254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smtClean="0">
                <a:solidFill>
                  <a:schemeClr val="bg1"/>
                </a:solidFill>
                <a:latin typeface="Edwardian Script ITC" pitchFamily="66" charset="0"/>
              </a:rPr>
              <a:t>Points </a:t>
            </a:r>
            <a:r>
              <a:rPr lang="en-US" sz="5400" b="1" dirty="0">
                <a:solidFill>
                  <a:schemeClr val="bg1"/>
                </a:solidFill>
                <a:latin typeface="Edwardian Script ITC" pitchFamily="66" charset="0"/>
              </a:rPr>
              <a:t>to be Discussed</a:t>
            </a:r>
          </a:p>
        </p:txBody>
      </p:sp>
      <p:sp>
        <p:nvSpPr>
          <p:cNvPr id="38" name="Rounded Rectangle 37"/>
          <p:cNvSpPr/>
          <p:nvPr/>
        </p:nvSpPr>
        <p:spPr>
          <a:xfrm>
            <a:off x="515555" y="954088"/>
            <a:ext cx="572029" cy="609600"/>
          </a:xfrm>
          <a:prstGeom prst="round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sp>
        <p:nvSpPr>
          <p:cNvPr id="40" name="Rounded Rectangle 39"/>
          <p:cNvSpPr/>
          <p:nvPr/>
        </p:nvSpPr>
        <p:spPr>
          <a:xfrm>
            <a:off x="519155" y="1643000"/>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2</a:t>
            </a:r>
            <a:endParaRPr lang="en-US" sz="2800" dirty="0">
              <a:solidFill>
                <a:schemeClr val="tx1"/>
              </a:solidFill>
              <a:latin typeface="Franklin Gothic Demi Cond" pitchFamily="34" charset="0"/>
            </a:endParaRPr>
          </a:p>
        </p:txBody>
      </p:sp>
      <p:sp>
        <p:nvSpPr>
          <p:cNvPr id="41" name="Rounded Rectangle 40"/>
          <p:cNvSpPr/>
          <p:nvPr/>
        </p:nvSpPr>
        <p:spPr>
          <a:xfrm>
            <a:off x="519155" y="2322576"/>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3</a:t>
            </a:r>
            <a:endParaRPr lang="en-US" sz="2800" dirty="0">
              <a:solidFill>
                <a:schemeClr val="tx1"/>
              </a:solidFill>
              <a:latin typeface="Franklin Gothic Demi Cond" pitchFamily="34" charset="0"/>
            </a:endParaRPr>
          </a:p>
        </p:txBody>
      </p:sp>
    </p:spTree>
    <p:extLst>
      <p:ext uri="{BB962C8B-B14F-4D97-AF65-F5344CB8AC3E}">
        <p14:creationId xmlns:p14="http://schemas.microsoft.com/office/powerpoint/2010/main" val="37864078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Science branches involved.</a:t>
            </a:r>
            <a:endParaRPr lang="en-US" sz="1600" dirty="0"/>
          </a:p>
        </p:txBody>
      </p:sp>
      <p:sp>
        <p:nvSpPr>
          <p:cNvPr id="9" name="TextBox 8"/>
          <p:cNvSpPr txBox="1"/>
          <p:nvPr/>
        </p:nvSpPr>
        <p:spPr>
          <a:xfrm>
            <a:off x="566470" y="2362200"/>
            <a:ext cx="8001000" cy="400110"/>
          </a:xfrm>
          <a:prstGeom prst="rect">
            <a:avLst/>
          </a:prstGeom>
          <a:noFill/>
        </p:spPr>
        <p:txBody>
          <a:bodyPr wrap="square" rtlCol="0">
            <a:spAutoFit/>
          </a:bodyPr>
          <a:lstStyle/>
          <a:p>
            <a:pPr algn="ctr"/>
            <a:r>
              <a:rPr lang="en-US" sz="2000" b="1" dirty="0" smtClean="0"/>
              <a:t>Which comes first?</a:t>
            </a:r>
            <a:endParaRPr lang="en-US" sz="2000" b="1" dirty="0"/>
          </a:p>
        </p:txBody>
      </p:sp>
      <p:sp>
        <p:nvSpPr>
          <p:cNvPr id="11" name="TextBox 10"/>
          <p:cNvSpPr txBox="1"/>
          <p:nvPr/>
        </p:nvSpPr>
        <p:spPr>
          <a:xfrm>
            <a:off x="566470" y="4374998"/>
            <a:ext cx="8001000" cy="400110"/>
          </a:xfrm>
          <a:prstGeom prst="rect">
            <a:avLst/>
          </a:prstGeom>
          <a:noFill/>
        </p:spPr>
        <p:txBody>
          <a:bodyPr wrap="square" rtlCol="0">
            <a:spAutoFit/>
          </a:bodyPr>
          <a:lstStyle/>
          <a:p>
            <a:pPr algn="ctr"/>
            <a:r>
              <a:rPr lang="en-US" sz="2000" b="1" dirty="0" smtClean="0"/>
              <a:t>Who should do this?</a:t>
            </a:r>
            <a:endParaRPr lang="en-US" sz="2000" b="1" dirty="0"/>
          </a:p>
        </p:txBody>
      </p:sp>
      <p:sp>
        <p:nvSpPr>
          <p:cNvPr id="12" name="Rectangle 11"/>
          <p:cNvSpPr/>
          <p:nvPr/>
        </p:nvSpPr>
        <p:spPr>
          <a:xfrm>
            <a:off x="609600" y="4927937"/>
            <a:ext cx="7924800" cy="1015663"/>
          </a:xfrm>
          <a:prstGeom prst="rect">
            <a:avLst/>
          </a:prstGeom>
        </p:spPr>
        <p:txBody>
          <a:bodyPr wrap="square">
            <a:spAutoFit/>
          </a:bodyPr>
          <a:lstStyle/>
          <a:p>
            <a:pPr algn="just"/>
            <a:r>
              <a:rPr lang="en-US" sz="2000" b="1" dirty="0" smtClean="0"/>
              <a:t>Ophthalmologist is the number one-man. The Optometrist’s job is to build/construct a hand-on model of the ophthalmologist-provided data.</a:t>
            </a:r>
            <a:endParaRPr lang="en-US" sz="2000" b="1" dirty="0"/>
          </a:p>
        </p:txBody>
      </p:sp>
      <p:grpSp>
        <p:nvGrpSpPr>
          <p:cNvPr id="3" name="Group 2"/>
          <p:cNvGrpSpPr/>
          <p:nvPr/>
        </p:nvGrpSpPr>
        <p:grpSpPr>
          <a:xfrm>
            <a:off x="609601" y="1066800"/>
            <a:ext cx="7924799" cy="1015663"/>
            <a:chOff x="609601" y="2411088"/>
            <a:chExt cx="7924799" cy="1015663"/>
          </a:xfrm>
        </p:grpSpPr>
        <p:sp>
          <p:nvSpPr>
            <p:cNvPr id="8" name="Rectangle 7"/>
            <p:cNvSpPr/>
            <p:nvPr/>
          </p:nvSpPr>
          <p:spPr>
            <a:xfrm>
              <a:off x="2209800" y="2411088"/>
              <a:ext cx="6324600" cy="1015663"/>
            </a:xfrm>
            <a:prstGeom prst="rect">
              <a:avLst/>
            </a:prstGeom>
          </p:spPr>
          <p:txBody>
            <a:bodyPr wrap="square">
              <a:spAutoFit/>
            </a:bodyPr>
            <a:lstStyle/>
            <a:p>
              <a:pPr algn="just"/>
              <a:r>
                <a:rPr lang="en-US" sz="2000" b="1" dirty="0" smtClean="0"/>
                <a:t>Two science branches are involved in this dilemma, Ophthalmology and Physics of optics or Optometry. </a:t>
              </a:r>
              <a:endParaRPr lang="en-US" sz="2000" b="1" dirty="0"/>
            </a:p>
          </p:txBody>
        </p:sp>
        <p:sp>
          <p:nvSpPr>
            <p:cNvPr id="13" name="Pentagon 12"/>
            <p:cNvSpPr/>
            <p:nvPr/>
          </p:nvSpPr>
          <p:spPr>
            <a:xfrm>
              <a:off x="609601" y="2411088"/>
              <a:ext cx="1600199" cy="1015663"/>
            </a:xfrm>
            <a:prstGeom prst="homePlate">
              <a:avLst/>
            </a:prstGeom>
            <a:ln>
              <a:solidFill>
                <a:schemeClr val="tx1"/>
              </a:solidFill>
            </a:ln>
          </p:spPr>
          <p:txBody>
            <a:bodyPr wrap="square">
              <a:spAutoFit/>
            </a:bodyPr>
            <a:lstStyle/>
            <a:p>
              <a:pPr algn="ctr"/>
              <a:r>
                <a:rPr lang="en-US" sz="2000" b="1" dirty="0" smtClean="0"/>
                <a:t>From where to start</a:t>
              </a:r>
              <a:endParaRPr lang="en-US" sz="2000" b="1" dirty="0"/>
            </a:p>
          </p:txBody>
        </p:sp>
      </p:grpSp>
      <p:grpSp>
        <p:nvGrpSpPr>
          <p:cNvPr id="17" name="Group 16"/>
          <p:cNvGrpSpPr/>
          <p:nvPr/>
        </p:nvGrpSpPr>
        <p:grpSpPr>
          <a:xfrm>
            <a:off x="609601" y="2895600"/>
            <a:ext cx="7924799" cy="1323439"/>
            <a:chOff x="609601" y="3477888"/>
            <a:chExt cx="7924799" cy="1323439"/>
          </a:xfrm>
        </p:grpSpPr>
        <p:sp>
          <p:nvSpPr>
            <p:cNvPr id="10" name="Rectangle 9"/>
            <p:cNvSpPr/>
            <p:nvPr/>
          </p:nvSpPr>
          <p:spPr>
            <a:xfrm>
              <a:off x="2209800" y="3477888"/>
              <a:ext cx="6324600" cy="1323439"/>
            </a:xfrm>
            <a:prstGeom prst="rect">
              <a:avLst/>
            </a:prstGeom>
          </p:spPr>
          <p:txBody>
            <a:bodyPr wrap="square">
              <a:spAutoFit/>
            </a:bodyPr>
            <a:lstStyle/>
            <a:p>
              <a:pPr algn="just"/>
              <a:r>
                <a:rPr lang="en-US" sz="2000" b="1" dirty="0" smtClean="0"/>
                <a:t>Ophthalmology comes first through getting the normal measurements of the eye and using these values to study the corresponding Optical Physics.</a:t>
              </a:r>
              <a:endParaRPr lang="en-US" sz="2000" b="1" dirty="0"/>
            </a:p>
          </p:txBody>
        </p:sp>
        <p:sp>
          <p:nvSpPr>
            <p:cNvPr id="14" name="Pentagon 13"/>
            <p:cNvSpPr/>
            <p:nvPr/>
          </p:nvSpPr>
          <p:spPr>
            <a:xfrm>
              <a:off x="609601" y="3600998"/>
              <a:ext cx="1600199" cy="707886"/>
            </a:xfrm>
            <a:prstGeom prst="homePlate">
              <a:avLst/>
            </a:prstGeom>
            <a:ln>
              <a:solidFill>
                <a:schemeClr val="tx1"/>
              </a:solidFill>
            </a:ln>
          </p:spPr>
          <p:txBody>
            <a:bodyPr wrap="square">
              <a:spAutoFit/>
            </a:bodyPr>
            <a:lstStyle/>
            <a:p>
              <a:pPr algn="ctr"/>
              <a:r>
                <a:rPr lang="en-US" sz="2000" b="1" dirty="0" smtClean="0"/>
                <a:t>Study analysis</a:t>
              </a:r>
              <a:endParaRPr lang="en-US" sz="2000" b="1" dirty="0"/>
            </a:p>
          </p:txBody>
        </p:sp>
      </p:grpSp>
    </p:spTree>
    <p:extLst>
      <p:ext uri="{BB962C8B-B14F-4D97-AF65-F5344CB8AC3E}">
        <p14:creationId xmlns:p14="http://schemas.microsoft.com/office/powerpoint/2010/main" val="24776653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circle(out)">
                                      <p:cBhvr>
                                        <p:cTn id="23" dur="1000"/>
                                        <p:tgtEl>
                                          <p:spTgt spid="11"/>
                                        </p:tgtEl>
                                      </p:cBhvr>
                                    </p:animEffect>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520700" y="954088"/>
            <a:ext cx="8089900" cy="609600"/>
            <a:chOff x="152400" y="954088"/>
            <a:chExt cx="8699500" cy="609600"/>
          </a:xfrm>
        </p:grpSpPr>
        <p:sp>
          <p:nvSpPr>
            <p:cNvPr id="8" name="Rounded Rectangle 7"/>
            <p:cNvSpPr/>
            <p:nvPr/>
          </p:nvSpPr>
          <p:spPr>
            <a:xfrm>
              <a:off x="850900" y="9540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Eye vs “</a:t>
              </a:r>
              <a:r>
                <a:rPr lang="en-US" sz="2800" i="1" dirty="0" smtClean="0">
                  <a:solidFill>
                    <a:schemeClr val="tx1"/>
                  </a:solidFill>
                  <a:latin typeface="Franklin Gothic Demi Cond" pitchFamily="34" charset="0"/>
                </a:rPr>
                <a:t>Schematic eye</a:t>
              </a:r>
              <a:r>
                <a:rPr lang="en-US" sz="2800" dirty="0" smtClean="0">
                  <a:solidFill>
                    <a:schemeClr val="tx1"/>
                  </a:solidFill>
                  <a:latin typeface="Franklin Gothic Demi Cond" pitchFamily="34" charset="0"/>
                </a:rPr>
                <a:t>”, models of Schematic eye</a:t>
              </a:r>
              <a:endParaRPr lang="en-US" sz="2800" dirty="0">
                <a:solidFill>
                  <a:schemeClr val="tx1"/>
                </a:solidFill>
                <a:latin typeface="Franklin Gothic Demi Cond" pitchFamily="34" charset="0"/>
              </a:endParaRPr>
            </a:p>
          </p:txBody>
        </p:sp>
        <p:sp>
          <p:nvSpPr>
            <p:cNvPr id="5" name="Rounded Rectangle 4"/>
            <p:cNvSpPr/>
            <p:nvPr/>
          </p:nvSpPr>
          <p:spPr>
            <a:xfrm>
              <a:off x="152400" y="9540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cxnSp>
          <p:nvCxnSpPr>
            <p:cNvPr id="16" name="Straight Connector 15"/>
            <p:cNvCxnSpPr>
              <a:stCxn id="5" idx="3"/>
              <a:endCxn id="8" idx="1"/>
            </p:cNvCxnSpPr>
            <p:nvPr/>
          </p:nvCxnSpPr>
          <p:spPr>
            <a:xfrm>
              <a:off x="762000" y="1258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3" name="Group 38"/>
          <p:cNvGrpSpPr>
            <a:grpSpLocks/>
          </p:cNvGrpSpPr>
          <p:nvPr/>
        </p:nvGrpSpPr>
        <p:grpSpPr bwMode="auto">
          <a:xfrm>
            <a:off x="520700" y="1639888"/>
            <a:ext cx="8089900" cy="609600"/>
            <a:chOff x="152400" y="1639888"/>
            <a:chExt cx="8699500" cy="609600"/>
          </a:xfrm>
        </p:grpSpPr>
        <p:sp>
          <p:nvSpPr>
            <p:cNvPr id="17" name="Rounded Rectangle 16"/>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Benefits/Values of schematic eye (Social/Clinical)</a:t>
              </a:r>
              <a:endParaRPr lang="en-US" sz="2800" dirty="0">
                <a:solidFill>
                  <a:schemeClr val="tx1"/>
                </a:solidFill>
                <a:latin typeface="Franklin Gothic Demi Cond" pitchFamily="34" charset="0"/>
              </a:endParaRPr>
            </a:p>
          </p:txBody>
        </p:sp>
        <p:sp>
          <p:nvSpPr>
            <p:cNvPr id="18" name="Rounded Rectangle 17"/>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19" name="Straight Connector 18"/>
            <p:cNvCxnSpPr>
              <a:stCxn id="18" idx="3"/>
              <a:endCxn id="17"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4" name="Group 39"/>
          <p:cNvGrpSpPr>
            <a:grpSpLocks/>
          </p:cNvGrpSpPr>
          <p:nvPr/>
        </p:nvGrpSpPr>
        <p:grpSpPr bwMode="auto">
          <a:xfrm>
            <a:off x="520700" y="2325688"/>
            <a:ext cx="8089900" cy="609600"/>
            <a:chOff x="152400" y="2325688"/>
            <a:chExt cx="8699500" cy="609600"/>
          </a:xfrm>
        </p:grpSpPr>
        <p:sp>
          <p:nvSpPr>
            <p:cNvPr id="20" name="Rounded Rectangle 19"/>
            <p:cNvSpPr/>
            <p:nvPr/>
          </p:nvSpPr>
          <p:spPr>
            <a:xfrm>
              <a:off x="850900" y="23256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Theory</a:t>
              </a:r>
              <a:r>
                <a:rPr lang="en-US" sz="2800" b="1" i="1" dirty="0"/>
                <a:t> </a:t>
              </a:r>
              <a:r>
                <a:rPr lang="en-US" sz="2800" dirty="0">
                  <a:solidFill>
                    <a:schemeClr val="tx1"/>
                  </a:solidFill>
                  <a:latin typeface="Franklin Gothic Demi Cond" pitchFamily="34" charset="0"/>
                </a:rPr>
                <a:t>behind the Schematic </a:t>
              </a:r>
              <a:r>
                <a:rPr lang="en-US" sz="2800" dirty="0" smtClean="0">
                  <a:solidFill>
                    <a:schemeClr val="tx1"/>
                  </a:solidFill>
                  <a:latin typeface="Franklin Gothic Demi Cond" pitchFamily="34" charset="0"/>
                </a:rPr>
                <a:t>eye</a:t>
              </a:r>
              <a:endParaRPr lang="en-US" sz="2800" dirty="0">
                <a:solidFill>
                  <a:schemeClr val="tx1"/>
                </a:solidFill>
                <a:latin typeface="Franklin Gothic Demi Cond" pitchFamily="34" charset="0"/>
              </a:endParaRPr>
            </a:p>
          </p:txBody>
        </p:sp>
        <p:sp>
          <p:nvSpPr>
            <p:cNvPr id="21" name="Rounded Rectangle 20"/>
            <p:cNvSpPr/>
            <p:nvPr/>
          </p:nvSpPr>
          <p:spPr>
            <a:xfrm>
              <a:off x="152400" y="23256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3</a:t>
              </a:r>
            </a:p>
          </p:txBody>
        </p:sp>
        <p:cxnSp>
          <p:nvCxnSpPr>
            <p:cNvPr id="22" name="Straight Connector 21"/>
            <p:cNvCxnSpPr>
              <a:stCxn id="21" idx="3"/>
              <a:endCxn id="20" idx="1"/>
            </p:cNvCxnSpPr>
            <p:nvPr/>
          </p:nvCxnSpPr>
          <p:spPr>
            <a:xfrm>
              <a:off x="762000" y="2630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6" name="Group 40"/>
          <p:cNvGrpSpPr>
            <a:grpSpLocks/>
          </p:cNvGrpSpPr>
          <p:nvPr/>
        </p:nvGrpSpPr>
        <p:grpSpPr bwMode="auto">
          <a:xfrm>
            <a:off x="520700" y="3011488"/>
            <a:ext cx="8089900" cy="609600"/>
            <a:chOff x="152400" y="3011488"/>
            <a:chExt cx="8699500" cy="609600"/>
          </a:xfrm>
        </p:grpSpPr>
        <p:sp>
          <p:nvSpPr>
            <p:cNvPr id="23" name="Rounded Rectangle 22"/>
            <p:cNvSpPr/>
            <p:nvPr/>
          </p:nvSpPr>
          <p:spPr>
            <a:xfrm>
              <a:off x="850900" y="30114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Science branches involved and their interaction</a:t>
              </a:r>
              <a:r>
                <a:rPr lang="en-US" sz="2800" dirty="0" smtClean="0">
                  <a:solidFill>
                    <a:schemeClr val="tx1"/>
                  </a:solidFill>
                  <a:latin typeface="Franklin Gothic Demi Cond" pitchFamily="34" charset="0"/>
                </a:rPr>
                <a:t>.</a:t>
              </a:r>
              <a:endParaRPr lang="en-US" sz="2800" dirty="0">
                <a:solidFill>
                  <a:schemeClr val="tx1"/>
                </a:solidFill>
                <a:latin typeface="Franklin Gothic Demi Cond" pitchFamily="34" charset="0"/>
              </a:endParaRPr>
            </a:p>
          </p:txBody>
        </p:sp>
        <p:sp>
          <p:nvSpPr>
            <p:cNvPr id="24" name="Rounded Rectangle 23"/>
            <p:cNvSpPr/>
            <p:nvPr/>
          </p:nvSpPr>
          <p:spPr>
            <a:xfrm>
              <a:off x="152400" y="30114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4</a:t>
              </a:r>
            </a:p>
          </p:txBody>
        </p:sp>
        <p:cxnSp>
          <p:nvCxnSpPr>
            <p:cNvPr id="25" name="Straight Connector 24"/>
            <p:cNvCxnSpPr>
              <a:stCxn id="24" idx="3"/>
              <a:endCxn id="23" idx="1"/>
            </p:cNvCxnSpPr>
            <p:nvPr/>
          </p:nvCxnSpPr>
          <p:spPr>
            <a:xfrm>
              <a:off x="762000" y="33162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7" name="Group 41"/>
          <p:cNvGrpSpPr>
            <a:grpSpLocks/>
          </p:cNvGrpSpPr>
          <p:nvPr/>
        </p:nvGrpSpPr>
        <p:grpSpPr bwMode="auto">
          <a:xfrm>
            <a:off x="520700" y="3697288"/>
            <a:ext cx="8089900" cy="609600"/>
            <a:chOff x="152400" y="3697288"/>
            <a:chExt cx="8699500" cy="609600"/>
          </a:xfrm>
        </p:grpSpPr>
        <p:sp>
          <p:nvSpPr>
            <p:cNvPr id="26" name="Rounded Rectangle 25"/>
            <p:cNvSpPr/>
            <p:nvPr/>
          </p:nvSpPr>
          <p:spPr>
            <a:xfrm>
              <a:off x="850900" y="36972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What is the required </a:t>
              </a:r>
              <a:r>
                <a:rPr lang="en-US" sz="2800" dirty="0" smtClean="0">
                  <a:solidFill>
                    <a:schemeClr val="tx1"/>
                  </a:solidFill>
                  <a:latin typeface="Franklin Gothic Demi Cond" pitchFamily="34" charset="0"/>
                </a:rPr>
                <a:t>data?</a:t>
              </a:r>
              <a:endParaRPr lang="en-US" sz="2800" dirty="0">
                <a:solidFill>
                  <a:schemeClr val="tx1"/>
                </a:solidFill>
                <a:latin typeface="Franklin Gothic Demi Cond" pitchFamily="34" charset="0"/>
              </a:endParaRPr>
            </a:p>
          </p:txBody>
        </p:sp>
        <p:sp>
          <p:nvSpPr>
            <p:cNvPr id="27" name="Rounded Rectangle 26"/>
            <p:cNvSpPr/>
            <p:nvPr/>
          </p:nvSpPr>
          <p:spPr>
            <a:xfrm>
              <a:off x="152400" y="36972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5</a:t>
              </a:r>
            </a:p>
          </p:txBody>
        </p:sp>
        <p:cxnSp>
          <p:nvCxnSpPr>
            <p:cNvPr id="28" name="Straight Connector 27"/>
            <p:cNvCxnSpPr>
              <a:stCxn id="27" idx="3"/>
              <a:endCxn id="26" idx="1"/>
            </p:cNvCxnSpPr>
            <p:nvPr/>
          </p:nvCxnSpPr>
          <p:spPr>
            <a:xfrm>
              <a:off x="762000" y="40020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Group 42"/>
          <p:cNvGrpSpPr>
            <a:grpSpLocks/>
          </p:cNvGrpSpPr>
          <p:nvPr/>
        </p:nvGrpSpPr>
        <p:grpSpPr bwMode="auto">
          <a:xfrm>
            <a:off x="520700" y="4383088"/>
            <a:ext cx="8089900" cy="609600"/>
            <a:chOff x="152400" y="4383088"/>
            <a:chExt cx="8699500" cy="609600"/>
          </a:xfrm>
        </p:grpSpPr>
        <p:sp>
          <p:nvSpPr>
            <p:cNvPr id="29" name="Rounded Rectangle 28"/>
            <p:cNvSpPr/>
            <p:nvPr/>
          </p:nvSpPr>
          <p:spPr>
            <a:xfrm>
              <a:off x="850900" y="43830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Steps: 1 (a, b&amp; c), 2 &amp; 3</a:t>
              </a:r>
              <a:endParaRPr lang="en-US" sz="2800" dirty="0">
                <a:solidFill>
                  <a:schemeClr val="tx1"/>
                </a:solidFill>
                <a:latin typeface="Franklin Gothic Demi Cond" pitchFamily="34" charset="0"/>
              </a:endParaRPr>
            </a:p>
          </p:txBody>
        </p:sp>
        <p:sp>
          <p:nvSpPr>
            <p:cNvPr id="30" name="Rounded Rectangle 29"/>
            <p:cNvSpPr/>
            <p:nvPr/>
          </p:nvSpPr>
          <p:spPr>
            <a:xfrm>
              <a:off x="152400" y="43830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6</a:t>
              </a:r>
            </a:p>
          </p:txBody>
        </p:sp>
        <p:cxnSp>
          <p:nvCxnSpPr>
            <p:cNvPr id="31" name="Straight Connector 30"/>
            <p:cNvCxnSpPr>
              <a:stCxn id="30" idx="3"/>
              <a:endCxn id="29" idx="1"/>
            </p:cNvCxnSpPr>
            <p:nvPr/>
          </p:nvCxnSpPr>
          <p:spPr>
            <a:xfrm>
              <a:off x="762000" y="4687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Group 43"/>
          <p:cNvGrpSpPr>
            <a:grpSpLocks/>
          </p:cNvGrpSpPr>
          <p:nvPr/>
        </p:nvGrpSpPr>
        <p:grpSpPr bwMode="auto">
          <a:xfrm>
            <a:off x="520700" y="5110452"/>
            <a:ext cx="8089900" cy="609600"/>
            <a:chOff x="152400" y="5068888"/>
            <a:chExt cx="8699500" cy="609600"/>
          </a:xfrm>
        </p:grpSpPr>
        <p:sp>
          <p:nvSpPr>
            <p:cNvPr id="32" name="Rounded Rectangle 31"/>
            <p:cNvSpPr/>
            <p:nvPr/>
          </p:nvSpPr>
          <p:spPr>
            <a:xfrm>
              <a:off x="850900" y="50688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Interpretations </a:t>
              </a:r>
              <a:r>
                <a:rPr lang="en-US" sz="2800" dirty="0" smtClean="0">
                  <a:solidFill>
                    <a:schemeClr val="tx1"/>
                  </a:solidFill>
                  <a:latin typeface="Franklin Gothic Demi Cond" pitchFamily="34" charset="0"/>
                </a:rPr>
                <a:t>of obtained results</a:t>
              </a:r>
              <a:endParaRPr lang="en-US" sz="2800" dirty="0">
                <a:solidFill>
                  <a:schemeClr val="tx1"/>
                </a:solidFill>
                <a:latin typeface="Franklin Gothic Demi Cond" pitchFamily="34" charset="0"/>
              </a:endParaRPr>
            </a:p>
          </p:txBody>
        </p:sp>
        <p:sp>
          <p:nvSpPr>
            <p:cNvPr id="33" name="Rounded Rectangle 32"/>
            <p:cNvSpPr/>
            <p:nvPr/>
          </p:nvSpPr>
          <p:spPr>
            <a:xfrm>
              <a:off x="152400" y="50688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7</a:t>
              </a:r>
            </a:p>
          </p:txBody>
        </p:sp>
        <p:cxnSp>
          <p:nvCxnSpPr>
            <p:cNvPr id="34" name="Straight Connector 33"/>
            <p:cNvCxnSpPr>
              <a:stCxn id="33" idx="3"/>
              <a:endCxn id="32" idx="1"/>
            </p:cNvCxnSpPr>
            <p:nvPr/>
          </p:nvCxnSpPr>
          <p:spPr>
            <a:xfrm>
              <a:off x="762000" y="5373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Group 44"/>
          <p:cNvGrpSpPr>
            <a:grpSpLocks/>
          </p:cNvGrpSpPr>
          <p:nvPr/>
        </p:nvGrpSpPr>
        <p:grpSpPr bwMode="auto">
          <a:xfrm>
            <a:off x="520700" y="5754688"/>
            <a:ext cx="8089900" cy="609600"/>
            <a:chOff x="152400" y="5754688"/>
            <a:chExt cx="8699500" cy="609600"/>
          </a:xfrm>
        </p:grpSpPr>
        <p:sp>
          <p:nvSpPr>
            <p:cNvPr id="35" name="Rounded Rectangle 34"/>
            <p:cNvSpPr/>
            <p:nvPr/>
          </p:nvSpPr>
          <p:spPr>
            <a:xfrm>
              <a:off x="850900" y="57546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Questions?</a:t>
              </a:r>
              <a:endParaRPr lang="en-US" sz="2800" dirty="0">
                <a:solidFill>
                  <a:schemeClr val="tx1"/>
                </a:solidFill>
                <a:latin typeface="Franklin Gothic Demi Cond" pitchFamily="34" charset="0"/>
              </a:endParaRPr>
            </a:p>
          </p:txBody>
        </p:sp>
        <p:sp>
          <p:nvSpPr>
            <p:cNvPr id="36" name="Rounded Rectangle 35"/>
            <p:cNvSpPr/>
            <p:nvPr/>
          </p:nvSpPr>
          <p:spPr>
            <a:xfrm>
              <a:off x="152400" y="57546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8</a:t>
              </a:r>
            </a:p>
          </p:txBody>
        </p:sp>
        <p:cxnSp>
          <p:nvCxnSpPr>
            <p:cNvPr id="37" name="Straight Connector 36"/>
            <p:cNvCxnSpPr>
              <a:stCxn id="36" idx="3"/>
              <a:endCxn id="35" idx="1"/>
            </p:cNvCxnSpPr>
            <p:nvPr/>
          </p:nvCxnSpPr>
          <p:spPr>
            <a:xfrm>
              <a:off x="762000" y="6059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39" name="Rounded Rectangle 38"/>
          <p:cNvSpPr/>
          <p:nvPr/>
        </p:nvSpPr>
        <p:spPr>
          <a:xfrm>
            <a:off x="520700" y="66675"/>
            <a:ext cx="8089900" cy="7254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smtClean="0">
                <a:solidFill>
                  <a:schemeClr val="bg1"/>
                </a:solidFill>
                <a:latin typeface="Edwardian Script ITC" pitchFamily="66" charset="0"/>
              </a:rPr>
              <a:t>Points </a:t>
            </a:r>
            <a:r>
              <a:rPr lang="en-US" sz="5400" b="1" dirty="0">
                <a:solidFill>
                  <a:schemeClr val="bg1"/>
                </a:solidFill>
                <a:latin typeface="Edwardian Script ITC" pitchFamily="66" charset="0"/>
              </a:rPr>
              <a:t>to be Discussed</a:t>
            </a:r>
          </a:p>
        </p:txBody>
      </p:sp>
      <p:sp>
        <p:nvSpPr>
          <p:cNvPr id="38" name="Rounded Rectangle 37"/>
          <p:cNvSpPr/>
          <p:nvPr/>
        </p:nvSpPr>
        <p:spPr>
          <a:xfrm>
            <a:off x="515555" y="954088"/>
            <a:ext cx="572029" cy="609600"/>
          </a:xfrm>
          <a:prstGeom prst="round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sp>
        <p:nvSpPr>
          <p:cNvPr id="40" name="Rounded Rectangle 39"/>
          <p:cNvSpPr/>
          <p:nvPr/>
        </p:nvSpPr>
        <p:spPr>
          <a:xfrm>
            <a:off x="519155" y="1643000"/>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2</a:t>
            </a:r>
            <a:endParaRPr lang="en-US" sz="2800" dirty="0">
              <a:solidFill>
                <a:schemeClr val="tx1"/>
              </a:solidFill>
              <a:latin typeface="Franklin Gothic Demi Cond" pitchFamily="34" charset="0"/>
            </a:endParaRPr>
          </a:p>
        </p:txBody>
      </p:sp>
      <p:sp>
        <p:nvSpPr>
          <p:cNvPr id="41" name="Rounded Rectangle 40"/>
          <p:cNvSpPr/>
          <p:nvPr/>
        </p:nvSpPr>
        <p:spPr>
          <a:xfrm>
            <a:off x="519155" y="2322576"/>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3</a:t>
            </a:r>
            <a:endParaRPr lang="en-US" sz="2800" dirty="0">
              <a:solidFill>
                <a:schemeClr val="tx1"/>
              </a:solidFill>
              <a:latin typeface="Franklin Gothic Demi Cond" pitchFamily="34" charset="0"/>
            </a:endParaRPr>
          </a:p>
        </p:txBody>
      </p:sp>
      <p:sp>
        <p:nvSpPr>
          <p:cNvPr id="42" name="Rounded Rectangle 41"/>
          <p:cNvSpPr/>
          <p:nvPr/>
        </p:nvSpPr>
        <p:spPr>
          <a:xfrm>
            <a:off x="519155" y="3011424"/>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4</a:t>
            </a:r>
            <a:endParaRPr lang="en-US" sz="2800" dirty="0">
              <a:solidFill>
                <a:schemeClr val="tx1"/>
              </a:solidFill>
              <a:latin typeface="Franklin Gothic Demi Cond" pitchFamily="34" charset="0"/>
            </a:endParaRPr>
          </a:p>
        </p:txBody>
      </p:sp>
    </p:spTree>
    <p:extLst>
      <p:ext uri="{BB962C8B-B14F-4D97-AF65-F5344CB8AC3E}">
        <p14:creationId xmlns:p14="http://schemas.microsoft.com/office/powerpoint/2010/main" val="29240430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Introduction</a:t>
            </a:r>
            <a:endParaRPr lang="en-US" sz="2400" b="1" dirty="0">
              <a:solidFill>
                <a:schemeClr val="bg1"/>
              </a:solidFill>
            </a:endParaRPr>
          </a:p>
        </p:txBody>
      </p:sp>
      <p:sp>
        <p:nvSpPr>
          <p:cNvPr id="6" name="Rectangle 5"/>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What is needed?</a:t>
            </a:r>
            <a:endParaRPr lang="en-US" sz="1600" dirty="0"/>
          </a:p>
        </p:txBody>
      </p:sp>
      <p:pic>
        <p:nvPicPr>
          <p:cNvPr id="5" name="Picture 4"/>
          <p:cNvPicPr>
            <a:picLocks noChangeAspect="1"/>
          </p:cNvPicPr>
          <p:nvPr/>
        </p:nvPicPr>
        <p:blipFill>
          <a:blip r:embed="rId2"/>
          <a:stretch>
            <a:fillRect/>
          </a:stretch>
        </p:blipFill>
        <p:spPr>
          <a:xfrm>
            <a:off x="528740" y="1154721"/>
            <a:ext cx="8103894" cy="5330258"/>
          </a:xfrm>
          <a:prstGeom prst="rect">
            <a:avLst/>
          </a:prstGeom>
        </p:spPr>
      </p:pic>
      <p:sp>
        <p:nvSpPr>
          <p:cNvPr id="18" name="Rectangle 17"/>
          <p:cNvSpPr/>
          <p:nvPr/>
        </p:nvSpPr>
        <p:spPr>
          <a:xfrm>
            <a:off x="481100" y="776644"/>
            <a:ext cx="5029200" cy="400110"/>
          </a:xfrm>
          <a:prstGeom prst="rect">
            <a:avLst/>
          </a:prstGeom>
        </p:spPr>
        <p:txBody>
          <a:bodyPr wrap="square">
            <a:spAutoFit/>
          </a:bodyPr>
          <a:lstStyle/>
          <a:p>
            <a:pPr algn="just"/>
            <a:r>
              <a:rPr lang="en-US" sz="2000" b="1" dirty="0" smtClean="0"/>
              <a:t>Controlled/Sedated camel</a:t>
            </a:r>
            <a:endParaRPr lang="en-US" sz="2000" b="1" dirty="0"/>
          </a:p>
        </p:txBody>
      </p:sp>
      <p:sp>
        <p:nvSpPr>
          <p:cNvPr id="16" name="Rectangle 15"/>
          <p:cNvSpPr/>
          <p:nvPr/>
        </p:nvSpPr>
        <p:spPr>
          <a:xfrm>
            <a:off x="762000" y="3505200"/>
            <a:ext cx="3166474" cy="287692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Tree>
    <p:extLst>
      <p:ext uri="{BB962C8B-B14F-4D97-AF65-F5344CB8AC3E}">
        <p14:creationId xmlns:p14="http://schemas.microsoft.com/office/powerpoint/2010/main" val="1619205010"/>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a:t>Data Required</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3992" t="2409" r="33337" b="10845"/>
          <a:stretch/>
        </p:blipFill>
        <p:spPr>
          <a:xfrm rot="16200000">
            <a:off x="1698121" y="-494702"/>
            <a:ext cx="5789763" cy="8209058"/>
          </a:xfrm>
          <a:prstGeom prst="rect">
            <a:avLst/>
          </a:prstGeom>
        </p:spPr>
      </p:pic>
      <p:sp>
        <p:nvSpPr>
          <p:cNvPr id="3" name="Oval 2"/>
          <p:cNvSpPr/>
          <p:nvPr/>
        </p:nvSpPr>
        <p:spPr>
          <a:xfrm>
            <a:off x="2667000" y="2057400"/>
            <a:ext cx="1752784" cy="2819400"/>
          </a:xfrm>
          <a:custGeom>
            <a:avLst/>
            <a:gdLst>
              <a:gd name="connsiteX0" fmla="*/ 0 w 1752600"/>
              <a:gd name="connsiteY0" fmla="*/ 1219200 h 2438400"/>
              <a:gd name="connsiteX1" fmla="*/ 876300 w 1752600"/>
              <a:gd name="connsiteY1" fmla="*/ 0 h 2438400"/>
              <a:gd name="connsiteX2" fmla="*/ 1752600 w 1752600"/>
              <a:gd name="connsiteY2" fmla="*/ 1219200 h 2438400"/>
              <a:gd name="connsiteX3" fmla="*/ 876300 w 1752600"/>
              <a:gd name="connsiteY3" fmla="*/ 2438400 h 2438400"/>
              <a:gd name="connsiteX4" fmla="*/ 0 w 1752600"/>
              <a:gd name="connsiteY4" fmla="*/ 1219200 h 2438400"/>
              <a:gd name="connsiteX0" fmla="*/ 28005 w 1780605"/>
              <a:gd name="connsiteY0" fmla="*/ 1230239 h 2449439"/>
              <a:gd name="connsiteX1" fmla="*/ 279303 w 1780605"/>
              <a:gd name="connsiteY1" fmla="*/ 661171 h 2449439"/>
              <a:gd name="connsiteX2" fmla="*/ 904305 w 1780605"/>
              <a:gd name="connsiteY2" fmla="*/ 11039 h 2449439"/>
              <a:gd name="connsiteX3" fmla="*/ 1780605 w 1780605"/>
              <a:gd name="connsiteY3" fmla="*/ 1230239 h 2449439"/>
              <a:gd name="connsiteX4" fmla="*/ 904305 w 1780605"/>
              <a:gd name="connsiteY4" fmla="*/ 2449439 h 2449439"/>
              <a:gd name="connsiteX5" fmla="*/ 28005 w 1780605"/>
              <a:gd name="connsiteY5" fmla="*/ 1230239 h 2449439"/>
              <a:gd name="connsiteX0" fmla="*/ 28005 w 1803357"/>
              <a:gd name="connsiteY0" fmla="*/ 1230239 h 2468714"/>
              <a:gd name="connsiteX1" fmla="*/ 279303 w 1803357"/>
              <a:gd name="connsiteY1" fmla="*/ 661171 h 2468714"/>
              <a:gd name="connsiteX2" fmla="*/ 904305 w 1803357"/>
              <a:gd name="connsiteY2" fmla="*/ 11039 h 2468714"/>
              <a:gd name="connsiteX3" fmla="*/ 1780605 w 1803357"/>
              <a:gd name="connsiteY3" fmla="*/ 1230239 h 2468714"/>
              <a:gd name="connsiteX4" fmla="*/ 1446623 w 1803357"/>
              <a:gd name="connsiteY4" fmla="*/ 1925768 h 2468714"/>
              <a:gd name="connsiteX5" fmla="*/ 904305 w 1803357"/>
              <a:gd name="connsiteY5" fmla="*/ 2449439 h 2468714"/>
              <a:gd name="connsiteX6" fmla="*/ 28005 w 1803357"/>
              <a:gd name="connsiteY6" fmla="*/ 1230239 h 2468714"/>
              <a:gd name="connsiteX0" fmla="*/ 28005 w 1780763"/>
              <a:gd name="connsiteY0" fmla="*/ 1222065 h 2460540"/>
              <a:gd name="connsiteX1" fmla="*/ 279303 w 1780763"/>
              <a:gd name="connsiteY1" fmla="*/ 652997 h 2460540"/>
              <a:gd name="connsiteX2" fmla="*/ 904305 w 1780763"/>
              <a:gd name="connsiteY2" fmla="*/ 2865 h 2460540"/>
              <a:gd name="connsiteX3" fmla="*/ 1495261 w 1780763"/>
              <a:gd name="connsiteY3" fmla="*/ 448716 h 2460540"/>
              <a:gd name="connsiteX4" fmla="*/ 1780605 w 1780763"/>
              <a:gd name="connsiteY4" fmla="*/ 1222065 h 2460540"/>
              <a:gd name="connsiteX5" fmla="*/ 1446623 w 1780763"/>
              <a:gd name="connsiteY5" fmla="*/ 1917594 h 2460540"/>
              <a:gd name="connsiteX6" fmla="*/ 904305 w 1780763"/>
              <a:gd name="connsiteY6" fmla="*/ 2441265 h 2460540"/>
              <a:gd name="connsiteX7" fmla="*/ 28005 w 1780763"/>
              <a:gd name="connsiteY7" fmla="*/ 1222065 h 2460540"/>
              <a:gd name="connsiteX0" fmla="*/ 28005 w 1780789"/>
              <a:gd name="connsiteY0" fmla="*/ 1222065 h 2466789"/>
              <a:gd name="connsiteX1" fmla="*/ 279303 w 1780789"/>
              <a:gd name="connsiteY1" fmla="*/ 652997 h 2466789"/>
              <a:gd name="connsiteX2" fmla="*/ 904305 w 1780789"/>
              <a:gd name="connsiteY2" fmla="*/ 2865 h 2466789"/>
              <a:gd name="connsiteX3" fmla="*/ 1495261 w 1780789"/>
              <a:gd name="connsiteY3" fmla="*/ 448716 h 2466789"/>
              <a:gd name="connsiteX4" fmla="*/ 1780605 w 1780789"/>
              <a:gd name="connsiteY4" fmla="*/ 1222065 h 2466789"/>
              <a:gd name="connsiteX5" fmla="*/ 1475806 w 1780789"/>
              <a:gd name="connsiteY5" fmla="*/ 1985688 h 2466789"/>
              <a:gd name="connsiteX6" fmla="*/ 904305 w 1780789"/>
              <a:gd name="connsiteY6" fmla="*/ 2441265 h 2466789"/>
              <a:gd name="connsiteX7" fmla="*/ 28005 w 1780789"/>
              <a:gd name="connsiteY7" fmla="*/ 1222065 h 2466789"/>
              <a:gd name="connsiteX0" fmla="*/ 25163 w 1777947"/>
              <a:gd name="connsiteY0" fmla="*/ 1220223 h 2464947"/>
              <a:gd name="connsiteX1" fmla="*/ 295916 w 1777947"/>
              <a:gd name="connsiteY1" fmla="*/ 563606 h 2464947"/>
              <a:gd name="connsiteX2" fmla="*/ 901463 w 1777947"/>
              <a:gd name="connsiteY2" fmla="*/ 1023 h 2464947"/>
              <a:gd name="connsiteX3" fmla="*/ 1492419 w 1777947"/>
              <a:gd name="connsiteY3" fmla="*/ 446874 h 2464947"/>
              <a:gd name="connsiteX4" fmla="*/ 1777763 w 1777947"/>
              <a:gd name="connsiteY4" fmla="*/ 1220223 h 2464947"/>
              <a:gd name="connsiteX5" fmla="*/ 1472964 w 1777947"/>
              <a:gd name="connsiteY5" fmla="*/ 1983846 h 2464947"/>
              <a:gd name="connsiteX6" fmla="*/ 901463 w 1777947"/>
              <a:gd name="connsiteY6" fmla="*/ 2439423 h 2464947"/>
              <a:gd name="connsiteX7" fmla="*/ 25163 w 1777947"/>
              <a:gd name="connsiteY7" fmla="*/ 1220223 h 2464947"/>
              <a:gd name="connsiteX0" fmla="*/ 0 w 1752784"/>
              <a:gd name="connsiteY0" fmla="*/ 1245750 h 2490474"/>
              <a:gd name="connsiteX1" fmla="*/ 876300 w 1752784"/>
              <a:gd name="connsiteY1" fmla="*/ 26550 h 2490474"/>
              <a:gd name="connsiteX2" fmla="*/ 1467256 w 1752784"/>
              <a:gd name="connsiteY2" fmla="*/ 472401 h 2490474"/>
              <a:gd name="connsiteX3" fmla="*/ 1752600 w 1752784"/>
              <a:gd name="connsiteY3" fmla="*/ 1245750 h 2490474"/>
              <a:gd name="connsiteX4" fmla="*/ 1447801 w 1752784"/>
              <a:gd name="connsiteY4" fmla="*/ 2009373 h 2490474"/>
              <a:gd name="connsiteX5" fmla="*/ 876300 w 1752784"/>
              <a:gd name="connsiteY5" fmla="*/ 2464950 h 2490474"/>
              <a:gd name="connsiteX6" fmla="*/ 0 w 1752784"/>
              <a:gd name="connsiteY6" fmla="*/ 1245750 h 249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2784" h="2490474">
                <a:moveTo>
                  <a:pt x="0" y="1245750"/>
                </a:moveTo>
                <a:cubicBezTo>
                  <a:pt x="0" y="839350"/>
                  <a:pt x="631757" y="155441"/>
                  <a:pt x="876300" y="26550"/>
                </a:cubicBezTo>
                <a:cubicBezTo>
                  <a:pt x="1120843" y="-102341"/>
                  <a:pt x="1321206" y="269201"/>
                  <a:pt x="1467256" y="472401"/>
                </a:cubicBezTo>
                <a:cubicBezTo>
                  <a:pt x="1613306" y="675601"/>
                  <a:pt x="1746115" y="1018771"/>
                  <a:pt x="1752600" y="1245750"/>
                </a:cubicBezTo>
                <a:cubicBezTo>
                  <a:pt x="1759085" y="1472729"/>
                  <a:pt x="1593851" y="1806173"/>
                  <a:pt x="1447801" y="2009373"/>
                </a:cubicBezTo>
                <a:cubicBezTo>
                  <a:pt x="1301751" y="2212573"/>
                  <a:pt x="1117600" y="2592220"/>
                  <a:pt x="876300" y="2464950"/>
                </a:cubicBezTo>
                <a:cubicBezTo>
                  <a:pt x="635000" y="2337680"/>
                  <a:pt x="100925" y="1558386"/>
                  <a:pt x="0" y="1245750"/>
                </a:cubicBezTo>
                <a:close/>
              </a:path>
            </a:pathLst>
          </a:custGeom>
          <a:solidFill>
            <a:schemeClr val="bg1">
              <a:alpha val="1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1158637" y="2971800"/>
            <a:ext cx="838200" cy="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996837" y="2971800"/>
            <a:ext cx="746363" cy="11514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3" idx="3"/>
          </p:cNvCxnSpPr>
          <p:nvPr/>
        </p:nvCxnSpPr>
        <p:spPr>
          <a:xfrm>
            <a:off x="2743200" y="3086949"/>
            <a:ext cx="1676400" cy="380732"/>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419600" y="3505200"/>
            <a:ext cx="2606304" cy="9906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88473" y="714945"/>
            <a:ext cx="4836425" cy="646331"/>
          </a:xfrm>
          <a:prstGeom prst="rect">
            <a:avLst/>
          </a:prstGeom>
          <a:noFill/>
        </p:spPr>
        <p:txBody>
          <a:bodyPr wrap="square" rtlCol="0">
            <a:spAutoFit/>
          </a:bodyPr>
          <a:lstStyle/>
          <a:p>
            <a:r>
              <a:rPr lang="en-US" dirty="0" smtClean="0">
                <a:solidFill>
                  <a:schemeClr val="bg1"/>
                </a:solidFill>
              </a:rPr>
              <a:t>Cornea has a thickness (layers)</a:t>
            </a:r>
          </a:p>
          <a:p>
            <a:r>
              <a:rPr lang="en-US" dirty="0" smtClean="0">
                <a:solidFill>
                  <a:schemeClr val="bg1"/>
                </a:solidFill>
              </a:rPr>
              <a:t>Lens has a thickness…………..</a:t>
            </a:r>
            <a:endParaRPr lang="en-US" dirty="0">
              <a:solidFill>
                <a:schemeClr val="bg1"/>
              </a:solidFill>
            </a:endParaRPr>
          </a:p>
        </p:txBody>
      </p:sp>
      <p:sp>
        <p:nvSpPr>
          <p:cNvPr id="29" name="TextBox 28"/>
          <p:cNvSpPr txBox="1"/>
          <p:nvPr/>
        </p:nvSpPr>
        <p:spPr>
          <a:xfrm>
            <a:off x="609600" y="5754469"/>
            <a:ext cx="6629400" cy="646331"/>
          </a:xfrm>
          <a:prstGeom prst="rect">
            <a:avLst/>
          </a:prstGeom>
          <a:noFill/>
        </p:spPr>
        <p:txBody>
          <a:bodyPr wrap="square" rtlCol="0">
            <a:spAutoFit/>
          </a:bodyPr>
          <a:lstStyle/>
          <a:p>
            <a:r>
              <a:rPr lang="en-US" dirty="0" smtClean="0">
                <a:solidFill>
                  <a:schemeClr val="bg1"/>
                </a:solidFill>
              </a:rPr>
              <a:t>Cornea has 2 surfaces </a:t>
            </a:r>
          </a:p>
          <a:p>
            <a:r>
              <a:rPr lang="en-US" dirty="0" smtClean="0">
                <a:solidFill>
                  <a:schemeClr val="bg1"/>
                </a:solidFill>
              </a:rPr>
              <a:t>Lens has a surfaces…..Reduced/simplified model</a:t>
            </a:r>
            <a:endParaRPr lang="en-US" dirty="0">
              <a:solidFill>
                <a:schemeClr val="bg1"/>
              </a:solidFill>
            </a:endParaRPr>
          </a:p>
        </p:txBody>
      </p:sp>
      <p:cxnSp>
        <p:nvCxnSpPr>
          <p:cNvPr id="13" name="Straight Arrow Connector 12"/>
          <p:cNvCxnSpPr/>
          <p:nvPr/>
        </p:nvCxnSpPr>
        <p:spPr>
          <a:xfrm>
            <a:off x="1219200" y="3467100"/>
            <a:ext cx="6019800" cy="76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219200" y="3981450"/>
            <a:ext cx="838200" cy="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057400" y="3877167"/>
            <a:ext cx="816879" cy="95553"/>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874279" y="3496256"/>
            <a:ext cx="1545321" cy="380911"/>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3" idx="3"/>
          </p:cNvCxnSpPr>
          <p:nvPr/>
        </p:nvCxnSpPr>
        <p:spPr>
          <a:xfrm flipV="1">
            <a:off x="4419600" y="2559786"/>
            <a:ext cx="2606304" cy="907895"/>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0543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par>
                                <p:cTn id="8" presetID="18" presetClass="entr" presetSubtype="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strips(downRight)">
                                      <p:cBhvr>
                                        <p:cTn id="10" dur="500"/>
                                        <p:tgtEl>
                                          <p:spTgt spid="14"/>
                                        </p:tgtEl>
                                      </p:cBhvr>
                                    </p:animEffect>
                                  </p:childTnLst>
                                </p:cTn>
                              </p:par>
                              <p:par>
                                <p:cTn id="11" presetID="18" presetClass="entr" presetSubtype="6"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strips(downRight)">
                                      <p:cBhvr>
                                        <p:cTn id="13" dur="2500"/>
                                        <p:tgtEl>
                                          <p:spTgt spid="13"/>
                                        </p:tgtEl>
                                      </p:cBhvr>
                                    </p:animEffect>
                                  </p:childTnLst>
                                </p:cTn>
                              </p:par>
                              <p:par>
                                <p:cTn id="14" presetID="18" presetClass="entr" presetSubtype="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downRight)">
                                      <p:cBhvr>
                                        <p:cTn id="16" dur="500"/>
                                        <p:tgtEl>
                                          <p:spTgt spid="8"/>
                                        </p:tgtEl>
                                      </p:cBhvr>
                                    </p:animEffect>
                                  </p:childTnLst>
                                </p:cTn>
                              </p:par>
                              <p:par>
                                <p:cTn id="17" presetID="18" presetClass="entr" presetSubtype="6"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strips(downRight)">
                                      <p:cBhvr>
                                        <p:cTn id="19" dur="500"/>
                                        <p:tgtEl>
                                          <p:spTgt spid="15"/>
                                        </p:tgtEl>
                                      </p:cBhvr>
                                    </p:animEffect>
                                  </p:childTnLst>
                                </p:cTn>
                              </p:par>
                              <p:par>
                                <p:cTn id="20" presetID="18" presetClass="entr" presetSubtype="6" fill="hold" nodeType="withEffect">
                                  <p:stCondLst>
                                    <p:cond delay="500"/>
                                  </p:stCondLst>
                                  <p:childTnLst>
                                    <p:set>
                                      <p:cBhvr>
                                        <p:cTn id="21" dur="1" fill="hold">
                                          <p:stCondLst>
                                            <p:cond delay="0"/>
                                          </p:stCondLst>
                                        </p:cTn>
                                        <p:tgtEl>
                                          <p:spTgt spid="10"/>
                                        </p:tgtEl>
                                        <p:attrNameLst>
                                          <p:attrName>style.visibility</p:attrName>
                                        </p:attrNameLst>
                                      </p:cBhvr>
                                      <p:to>
                                        <p:strVal val="visible"/>
                                      </p:to>
                                    </p:set>
                                    <p:animEffect transition="in" filter="strips(downRight)">
                                      <p:cBhvr>
                                        <p:cTn id="22" dur="500"/>
                                        <p:tgtEl>
                                          <p:spTgt spid="10"/>
                                        </p:tgtEl>
                                      </p:cBhvr>
                                    </p:animEffect>
                                  </p:childTnLst>
                                </p:cTn>
                              </p:par>
                              <p:par>
                                <p:cTn id="23" presetID="18" presetClass="entr" presetSubtype="6" fill="hold" nodeType="withEffect">
                                  <p:stCondLst>
                                    <p:cond delay="500"/>
                                  </p:stCondLst>
                                  <p:childTnLst>
                                    <p:set>
                                      <p:cBhvr>
                                        <p:cTn id="24" dur="1" fill="hold">
                                          <p:stCondLst>
                                            <p:cond delay="0"/>
                                          </p:stCondLst>
                                        </p:cTn>
                                        <p:tgtEl>
                                          <p:spTgt spid="16"/>
                                        </p:tgtEl>
                                        <p:attrNameLst>
                                          <p:attrName>style.visibility</p:attrName>
                                        </p:attrNameLst>
                                      </p:cBhvr>
                                      <p:to>
                                        <p:strVal val="visible"/>
                                      </p:to>
                                    </p:set>
                                    <p:animEffect transition="in" filter="strips(downRight)">
                                      <p:cBhvr>
                                        <p:cTn id="25" dur="500"/>
                                        <p:tgtEl>
                                          <p:spTgt spid="16"/>
                                        </p:tgtEl>
                                      </p:cBhvr>
                                    </p:animEffect>
                                  </p:childTnLst>
                                </p:cTn>
                              </p:par>
                              <p:par>
                                <p:cTn id="26" presetID="18" presetClass="entr" presetSubtype="6" fill="hold" nodeType="withEffect">
                                  <p:stCondLst>
                                    <p:cond delay="1000"/>
                                  </p:stCondLst>
                                  <p:childTnLst>
                                    <p:set>
                                      <p:cBhvr>
                                        <p:cTn id="27" dur="1" fill="hold">
                                          <p:stCondLst>
                                            <p:cond delay="0"/>
                                          </p:stCondLst>
                                        </p:cTn>
                                        <p:tgtEl>
                                          <p:spTgt spid="12"/>
                                        </p:tgtEl>
                                        <p:attrNameLst>
                                          <p:attrName>style.visibility</p:attrName>
                                        </p:attrNameLst>
                                      </p:cBhvr>
                                      <p:to>
                                        <p:strVal val="visible"/>
                                      </p:to>
                                    </p:set>
                                    <p:animEffect transition="in" filter="strips(downRight)">
                                      <p:cBhvr>
                                        <p:cTn id="28" dur="500"/>
                                        <p:tgtEl>
                                          <p:spTgt spid="12"/>
                                        </p:tgtEl>
                                      </p:cBhvr>
                                    </p:animEffect>
                                  </p:childTnLst>
                                </p:cTn>
                              </p:par>
                              <p:par>
                                <p:cTn id="29" presetID="18" presetClass="entr" presetSubtype="6" fill="hold" nodeType="withEffect">
                                  <p:stCondLst>
                                    <p:cond delay="1000"/>
                                  </p:stCondLst>
                                  <p:childTnLst>
                                    <p:set>
                                      <p:cBhvr>
                                        <p:cTn id="30" dur="1" fill="hold">
                                          <p:stCondLst>
                                            <p:cond delay="0"/>
                                          </p:stCondLst>
                                        </p:cTn>
                                        <p:tgtEl>
                                          <p:spTgt spid="17"/>
                                        </p:tgtEl>
                                        <p:attrNameLst>
                                          <p:attrName>style.visibility</p:attrName>
                                        </p:attrNameLst>
                                      </p:cBhvr>
                                      <p:to>
                                        <p:strVal val="visible"/>
                                      </p:to>
                                    </p:set>
                                    <p:animEffect transition="in" filter="strips(downRight)">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520700" y="954088"/>
            <a:ext cx="8089900" cy="609600"/>
            <a:chOff x="152400" y="954088"/>
            <a:chExt cx="8699500" cy="609600"/>
          </a:xfrm>
        </p:grpSpPr>
        <p:sp>
          <p:nvSpPr>
            <p:cNvPr id="8" name="Rounded Rectangle 7"/>
            <p:cNvSpPr/>
            <p:nvPr/>
          </p:nvSpPr>
          <p:spPr>
            <a:xfrm>
              <a:off x="850900" y="9540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Eye vs “</a:t>
              </a:r>
              <a:r>
                <a:rPr lang="en-US" sz="2800" i="1" dirty="0" smtClean="0">
                  <a:solidFill>
                    <a:schemeClr val="tx1"/>
                  </a:solidFill>
                  <a:latin typeface="Franklin Gothic Demi Cond" pitchFamily="34" charset="0"/>
                </a:rPr>
                <a:t>Schematic eye</a:t>
              </a:r>
              <a:r>
                <a:rPr lang="en-US" sz="2800" dirty="0" smtClean="0">
                  <a:solidFill>
                    <a:schemeClr val="tx1"/>
                  </a:solidFill>
                  <a:latin typeface="Franklin Gothic Demi Cond" pitchFamily="34" charset="0"/>
                </a:rPr>
                <a:t>”, models of Schematic eye</a:t>
              </a:r>
              <a:endParaRPr lang="en-US" sz="2800" dirty="0">
                <a:solidFill>
                  <a:schemeClr val="tx1"/>
                </a:solidFill>
                <a:latin typeface="Franklin Gothic Demi Cond" pitchFamily="34" charset="0"/>
              </a:endParaRPr>
            </a:p>
          </p:txBody>
        </p:sp>
        <p:sp>
          <p:nvSpPr>
            <p:cNvPr id="5" name="Rounded Rectangle 4"/>
            <p:cNvSpPr/>
            <p:nvPr/>
          </p:nvSpPr>
          <p:spPr>
            <a:xfrm>
              <a:off x="152400" y="9540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cxnSp>
          <p:nvCxnSpPr>
            <p:cNvPr id="16" name="Straight Connector 15"/>
            <p:cNvCxnSpPr>
              <a:stCxn id="5" idx="3"/>
              <a:endCxn id="8" idx="1"/>
            </p:cNvCxnSpPr>
            <p:nvPr/>
          </p:nvCxnSpPr>
          <p:spPr>
            <a:xfrm>
              <a:off x="762000" y="1258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3" name="Group 38"/>
          <p:cNvGrpSpPr>
            <a:grpSpLocks/>
          </p:cNvGrpSpPr>
          <p:nvPr/>
        </p:nvGrpSpPr>
        <p:grpSpPr bwMode="auto">
          <a:xfrm>
            <a:off x="520700" y="1639888"/>
            <a:ext cx="8089900" cy="609600"/>
            <a:chOff x="152400" y="1639888"/>
            <a:chExt cx="8699500" cy="609600"/>
          </a:xfrm>
        </p:grpSpPr>
        <p:sp>
          <p:nvSpPr>
            <p:cNvPr id="17" name="Rounded Rectangle 16"/>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Benefits/Values of schematic eye (Social/Clinical)</a:t>
              </a:r>
              <a:endParaRPr lang="en-US" sz="2800" dirty="0">
                <a:solidFill>
                  <a:schemeClr val="tx1"/>
                </a:solidFill>
                <a:latin typeface="Franklin Gothic Demi Cond" pitchFamily="34" charset="0"/>
              </a:endParaRPr>
            </a:p>
          </p:txBody>
        </p:sp>
        <p:sp>
          <p:nvSpPr>
            <p:cNvPr id="18" name="Rounded Rectangle 17"/>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19" name="Straight Connector 18"/>
            <p:cNvCxnSpPr>
              <a:stCxn id="18" idx="3"/>
              <a:endCxn id="17"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4" name="Group 39"/>
          <p:cNvGrpSpPr>
            <a:grpSpLocks/>
          </p:cNvGrpSpPr>
          <p:nvPr/>
        </p:nvGrpSpPr>
        <p:grpSpPr bwMode="auto">
          <a:xfrm>
            <a:off x="520700" y="2325688"/>
            <a:ext cx="8089900" cy="609600"/>
            <a:chOff x="152400" y="2325688"/>
            <a:chExt cx="8699500" cy="609600"/>
          </a:xfrm>
        </p:grpSpPr>
        <p:sp>
          <p:nvSpPr>
            <p:cNvPr id="20" name="Rounded Rectangle 19"/>
            <p:cNvSpPr/>
            <p:nvPr/>
          </p:nvSpPr>
          <p:spPr>
            <a:xfrm>
              <a:off x="850900" y="23256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Theory</a:t>
              </a:r>
              <a:r>
                <a:rPr lang="en-US" sz="2800" b="1" i="1" dirty="0"/>
                <a:t> </a:t>
              </a:r>
              <a:r>
                <a:rPr lang="en-US" sz="2800" dirty="0">
                  <a:solidFill>
                    <a:schemeClr val="tx1"/>
                  </a:solidFill>
                  <a:latin typeface="Franklin Gothic Demi Cond" pitchFamily="34" charset="0"/>
                </a:rPr>
                <a:t>behind the Schematic </a:t>
              </a:r>
              <a:r>
                <a:rPr lang="en-US" sz="2800" dirty="0" smtClean="0">
                  <a:solidFill>
                    <a:schemeClr val="tx1"/>
                  </a:solidFill>
                  <a:latin typeface="Franklin Gothic Demi Cond" pitchFamily="34" charset="0"/>
                </a:rPr>
                <a:t>eye</a:t>
              </a:r>
              <a:endParaRPr lang="en-US" sz="2800" dirty="0">
                <a:solidFill>
                  <a:schemeClr val="tx1"/>
                </a:solidFill>
                <a:latin typeface="Franklin Gothic Demi Cond" pitchFamily="34" charset="0"/>
              </a:endParaRPr>
            </a:p>
          </p:txBody>
        </p:sp>
        <p:sp>
          <p:nvSpPr>
            <p:cNvPr id="21" name="Rounded Rectangle 20"/>
            <p:cNvSpPr/>
            <p:nvPr/>
          </p:nvSpPr>
          <p:spPr>
            <a:xfrm>
              <a:off x="152400" y="23256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3</a:t>
              </a:r>
            </a:p>
          </p:txBody>
        </p:sp>
        <p:cxnSp>
          <p:nvCxnSpPr>
            <p:cNvPr id="22" name="Straight Connector 21"/>
            <p:cNvCxnSpPr>
              <a:stCxn id="21" idx="3"/>
              <a:endCxn id="20" idx="1"/>
            </p:cNvCxnSpPr>
            <p:nvPr/>
          </p:nvCxnSpPr>
          <p:spPr>
            <a:xfrm>
              <a:off x="762000" y="2630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6" name="Group 40"/>
          <p:cNvGrpSpPr>
            <a:grpSpLocks/>
          </p:cNvGrpSpPr>
          <p:nvPr/>
        </p:nvGrpSpPr>
        <p:grpSpPr bwMode="auto">
          <a:xfrm>
            <a:off x="520700" y="3011488"/>
            <a:ext cx="8089900" cy="609600"/>
            <a:chOff x="152400" y="3011488"/>
            <a:chExt cx="8699500" cy="609600"/>
          </a:xfrm>
        </p:grpSpPr>
        <p:sp>
          <p:nvSpPr>
            <p:cNvPr id="23" name="Rounded Rectangle 22"/>
            <p:cNvSpPr/>
            <p:nvPr/>
          </p:nvSpPr>
          <p:spPr>
            <a:xfrm>
              <a:off x="850900" y="30114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Science branches involved and their interaction</a:t>
              </a:r>
              <a:r>
                <a:rPr lang="en-US" sz="2800" dirty="0" smtClean="0">
                  <a:solidFill>
                    <a:schemeClr val="tx1"/>
                  </a:solidFill>
                  <a:latin typeface="Franklin Gothic Demi Cond" pitchFamily="34" charset="0"/>
                </a:rPr>
                <a:t>.</a:t>
              </a:r>
              <a:endParaRPr lang="en-US" sz="2800" dirty="0">
                <a:solidFill>
                  <a:schemeClr val="tx1"/>
                </a:solidFill>
                <a:latin typeface="Franklin Gothic Demi Cond" pitchFamily="34" charset="0"/>
              </a:endParaRPr>
            </a:p>
          </p:txBody>
        </p:sp>
        <p:sp>
          <p:nvSpPr>
            <p:cNvPr id="24" name="Rounded Rectangle 23"/>
            <p:cNvSpPr/>
            <p:nvPr/>
          </p:nvSpPr>
          <p:spPr>
            <a:xfrm>
              <a:off x="152400" y="30114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4</a:t>
              </a:r>
            </a:p>
          </p:txBody>
        </p:sp>
        <p:cxnSp>
          <p:nvCxnSpPr>
            <p:cNvPr id="25" name="Straight Connector 24"/>
            <p:cNvCxnSpPr>
              <a:stCxn id="24" idx="3"/>
              <a:endCxn id="23" idx="1"/>
            </p:cNvCxnSpPr>
            <p:nvPr/>
          </p:nvCxnSpPr>
          <p:spPr>
            <a:xfrm>
              <a:off x="762000" y="33162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7" name="Group 41"/>
          <p:cNvGrpSpPr>
            <a:grpSpLocks/>
          </p:cNvGrpSpPr>
          <p:nvPr/>
        </p:nvGrpSpPr>
        <p:grpSpPr bwMode="auto">
          <a:xfrm>
            <a:off x="520700" y="3697288"/>
            <a:ext cx="8089900" cy="609600"/>
            <a:chOff x="152400" y="3697288"/>
            <a:chExt cx="8699500" cy="609600"/>
          </a:xfrm>
        </p:grpSpPr>
        <p:sp>
          <p:nvSpPr>
            <p:cNvPr id="26" name="Rounded Rectangle 25"/>
            <p:cNvSpPr/>
            <p:nvPr/>
          </p:nvSpPr>
          <p:spPr>
            <a:xfrm>
              <a:off x="850900" y="36972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What is the required </a:t>
              </a:r>
              <a:r>
                <a:rPr lang="en-US" sz="2800" dirty="0" smtClean="0">
                  <a:solidFill>
                    <a:schemeClr val="tx1"/>
                  </a:solidFill>
                  <a:latin typeface="Franklin Gothic Demi Cond" pitchFamily="34" charset="0"/>
                </a:rPr>
                <a:t>data?</a:t>
              </a:r>
              <a:endParaRPr lang="en-US" sz="2800" dirty="0">
                <a:solidFill>
                  <a:schemeClr val="tx1"/>
                </a:solidFill>
                <a:latin typeface="Franklin Gothic Demi Cond" pitchFamily="34" charset="0"/>
              </a:endParaRPr>
            </a:p>
          </p:txBody>
        </p:sp>
        <p:sp>
          <p:nvSpPr>
            <p:cNvPr id="27" name="Rounded Rectangle 26"/>
            <p:cNvSpPr/>
            <p:nvPr/>
          </p:nvSpPr>
          <p:spPr>
            <a:xfrm>
              <a:off x="152400" y="36972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5</a:t>
              </a:r>
            </a:p>
          </p:txBody>
        </p:sp>
        <p:cxnSp>
          <p:nvCxnSpPr>
            <p:cNvPr id="28" name="Straight Connector 27"/>
            <p:cNvCxnSpPr>
              <a:stCxn id="27" idx="3"/>
              <a:endCxn id="26" idx="1"/>
            </p:cNvCxnSpPr>
            <p:nvPr/>
          </p:nvCxnSpPr>
          <p:spPr>
            <a:xfrm>
              <a:off x="762000" y="40020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Group 42"/>
          <p:cNvGrpSpPr>
            <a:grpSpLocks/>
          </p:cNvGrpSpPr>
          <p:nvPr/>
        </p:nvGrpSpPr>
        <p:grpSpPr bwMode="auto">
          <a:xfrm>
            <a:off x="520700" y="4383088"/>
            <a:ext cx="8089900" cy="609600"/>
            <a:chOff x="152400" y="4383088"/>
            <a:chExt cx="8699500" cy="609600"/>
          </a:xfrm>
        </p:grpSpPr>
        <p:sp>
          <p:nvSpPr>
            <p:cNvPr id="29" name="Rounded Rectangle 28"/>
            <p:cNvSpPr/>
            <p:nvPr/>
          </p:nvSpPr>
          <p:spPr>
            <a:xfrm>
              <a:off x="850900" y="43830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Steps: 1 (a, b&amp; c), 2 &amp; 3</a:t>
              </a:r>
              <a:endParaRPr lang="en-US" sz="2800" dirty="0">
                <a:solidFill>
                  <a:schemeClr val="tx1"/>
                </a:solidFill>
                <a:latin typeface="Franklin Gothic Demi Cond" pitchFamily="34" charset="0"/>
              </a:endParaRPr>
            </a:p>
          </p:txBody>
        </p:sp>
        <p:sp>
          <p:nvSpPr>
            <p:cNvPr id="30" name="Rounded Rectangle 29"/>
            <p:cNvSpPr/>
            <p:nvPr/>
          </p:nvSpPr>
          <p:spPr>
            <a:xfrm>
              <a:off x="152400" y="43830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6</a:t>
              </a:r>
            </a:p>
          </p:txBody>
        </p:sp>
        <p:cxnSp>
          <p:nvCxnSpPr>
            <p:cNvPr id="31" name="Straight Connector 30"/>
            <p:cNvCxnSpPr>
              <a:stCxn id="30" idx="3"/>
              <a:endCxn id="29" idx="1"/>
            </p:cNvCxnSpPr>
            <p:nvPr/>
          </p:nvCxnSpPr>
          <p:spPr>
            <a:xfrm>
              <a:off x="762000" y="4687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Group 43"/>
          <p:cNvGrpSpPr>
            <a:grpSpLocks/>
          </p:cNvGrpSpPr>
          <p:nvPr/>
        </p:nvGrpSpPr>
        <p:grpSpPr bwMode="auto">
          <a:xfrm>
            <a:off x="520700" y="5110452"/>
            <a:ext cx="8089900" cy="609600"/>
            <a:chOff x="152400" y="5068888"/>
            <a:chExt cx="8699500" cy="609600"/>
          </a:xfrm>
        </p:grpSpPr>
        <p:sp>
          <p:nvSpPr>
            <p:cNvPr id="32" name="Rounded Rectangle 31"/>
            <p:cNvSpPr/>
            <p:nvPr/>
          </p:nvSpPr>
          <p:spPr>
            <a:xfrm>
              <a:off x="850900" y="50688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Interpretations </a:t>
              </a:r>
              <a:r>
                <a:rPr lang="en-US" sz="2800" dirty="0" smtClean="0">
                  <a:solidFill>
                    <a:schemeClr val="tx1"/>
                  </a:solidFill>
                  <a:latin typeface="Franklin Gothic Demi Cond" pitchFamily="34" charset="0"/>
                </a:rPr>
                <a:t>of obtained results</a:t>
              </a:r>
              <a:endParaRPr lang="en-US" sz="2800" dirty="0">
                <a:solidFill>
                  <a:schemeClr val="tx1"/>
                </a:solidFill>
                <a:latin typeface="Franklin Gothic Demi Cond" pitchFamily="34" charset="0"/>
              </a:endParaRPr>
            </a:p>
          </p:txBody>
        </p:sp>
        <p:sp>
          <p:nvSpPr>
            <p:cNvPr id="33" name="Rounded Rectangle 32"/>
            <p:cNvSpPr/>
            <p:nvPr/>
          </p:nvSpPr>
          <p:spPr>
            <a:xfrm>
              <a:off x="152400" y="50688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7</a:t>
              </a:r>
            </a:p>
          </p:txBody>
        </p:sp>
        <p:cxnSp>
          <p:nvCxnSpPr>
            <p:cNvPr id="34" name="Straight Connector 33"/>
            <p:cNvCxnSpPr>
              <a:stCxn id="33" idx="3"/>
              <a:endCxn id="32" idx="1"/>
            </p:cNvCxnSpPr>
            <p:nvPr/>
          </p:nvCxnSpPr>
          <p:spPr>
            <a:xfrm>
              <a:off x="762000" y="5373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Group 44"/>
          <p:cNvGrpSpPr>
            <a:grpSpLocks/>
          </p:cNvGrpSpPr>
          <p:nvPr/>
        </p:nvGrpSpPr>
        <p:grpSpPr bwMode="auto">
          <a:xfrm>
            <a:off x="520700" y="5754688"/>
            <a:ext cx="8089900" cy="609600"/>
            <a:chOff x="152400" y="5754688"/>
            <a:chExt cx="8699500" cy="609600"/>
          </a:xfrm>
        </p:grpSpPr>
        <p:sp>
          <p:nvSpPr>
            <p:cNvPr id="35" name="Rounded Rectangle 34"/>
            <p:cNvSpPr/>
            <p:nvPr/>
          </p:nvSpPr>
          <p:spPr>
            <a:xfrm>
              <a:off x="850900" y="57546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Questions?</a:t>
              </a:r>
              <a:endParaRPr lang="en-US" sz="2800" dirty="0">
                <a:solidFill>
                  <a:schemeClr val="tx1"/>
                </a:solidFill>
                <a:latin typeface="Franklin Gothic Demi Cond" pitchFamily="34" charset="0"/>
              </a:endParaRPr>
            </a:p>
          </p:txBody>
        </p:sp>
        <p:sp>
          <p:nvSpPr>
            <p:cNvPr id="36" name="Rounded Rectangle 35"/>
            <p:cNvSpPr/>
            <p:nvPr/>
          </p:nvSpPr>
          <p:spPr>
            <a:xfrm>
              <a:off x="152400" y="57546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8</a:t>
              </a:r>
            </a:p>
          </p:txBody>
        </p:sp>
        <p:cxnSp>
          <p:nvCxnSpPr>
            <p:cNvPr id="37" name="Straight Connector 36"/>
            <p:cNvCxnSpPr>
              <a:stCxn id="36" idx="3"/>
              <a:endCxn id="35" idx="1"/>
            </p:cNvCxnSpPr>
            <p:nvPr/>
          </p:nvCxnSpPr>
          <p:spPr>
            <a:xfrm>
              <a:off x="762000" y="6059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39" name="Rounded Rectangle 38"/>
          <p:cNvSpPr/>
          <p:nvPr/>
        </p:nvSpPr>
        <p:spPr>
          <a:xfrm>
            <a:off x="520700" y="66675"/>
            <a:ext cx="8089900" cy="7254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smtClean="0">
                <a:solidFill>
                  <a:schemeClr val="bg1"/>
                </a:solidFill>
                <a:latin typeface="Edwardian Script ITC" pitchFamily="66" charset="0"/>
              </a:rPr>
              <a:t>Points </a:t>
            </a:r>
            <a:r>
              <a:rPr lang="en-US" sz="5400" b="1" dirty="0">
                <a:solidFill>
                  <a:schemeClr val="bg1"/>
                </a:solidFill>
                <a:latin typeface="Edwardian Script ITC" pitchFamily="66" charset="0"/>
              </a:rPr>
              <a:t>to be Discussed</a:t>
            </a:r>
          </a:p>
        </p:txBody>
      </p:sp>
      <p:sp>
        <p:nvSpPr>
          <p:cNvPr id="38" name="Rounded Rectangle 37"/>
          <p:cNvSpPr/>
          <p:nvPr/>
        </p:nvSpPr>
        <p:spPr>
          <a:xfrm>
            <a:off x="515555" y="954088"/>
            <a:ext cx="572029" cy="609600"/>
          </a:xfrm>
          <a:prstGeom prst="round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sp>
        <p:nvSpPr>
          <p:cNvPr id="40" name="Rounded Rectangle 39"/>
          <p:cNvSpPr/>
          <p:nvPr/>
        </p:nvSpPr>
        <p:spPr>
          <a:xfrm>
            <a:off x="519155" y="1643000"/>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2</a:t>
            </a:r>
            <a:endParaRPr lang="en-US" sz="2800" dirty="0">
              <a:solidFill>
                <a:schemeClr val="tx1"/>
              </a:solidFill>
              <a:latin typeface="Franklin Gothic Demi Cond" pitchFamily="34" charset="0"/>
            </a:endParaRPr>
          </a:p>
        </p:txBody>
      </p:sp>
      <p:sp>
        <p:nvSpPr>
          <p:cNvPr id="41" name="Rounded Rectangle 40"/>
          <p:cNvSpPr/>
          <p:nvPr/>
        </p:nvSpPr>
        <p:spPr>
          <a:xfrm>
            <a:off x="519155" y="2322576"/>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3</a:t>
            </a:r>
            <a:endParaRPr lang="en-US" sz="2800" dirty="0">
              <a:solidFill>
                <a:schemeClr val="tx1"/>
              </a:solidFill>
              <a:latin typeface="Franklin Gothic Demi Cond" pitchFamily="34" charset="0"/>
            </a:endParaRPr>
          </a:p>
        </p:txBody>
      </p:sp>
      <p:sp>
        <p:nvSpPr>
          <p:cNvPr id="42" name="Rounded Rectangle 41"/>
          <p:cNvSpPr/>
          <p:nvPr/>
        </p:nvSpPr>
        <p:spPr>
          <a:xfrm>
            <a:off x="519155" y="3011424"/>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4</a:t>
            </a:r>
            <a:endParaRPr lang="en-US" sz="2800" dirty="0">
              <a:solidFill>
                <a:schemeClr val="tx1"/>
              </a:solidFill>
              <a:latin typeface="Franklin Gothic Demi Cond" pitchFamily="34" charset="0"/>
            </a:endParaRPr>
          </a:p>
        </p:txBody>
      </p:sp>
      <p:sp>
        <p:nvSpPr>
          <p:cNvPr id="43" name="Rounded Rectangle 42"/>
          <p:cNvSpPr/>
          <p:nvPr/>
        </p:nvSpPr>
        <p:spPr>
          <a:xfrm>
            <a:off x="533400" y="3694176"/>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5</a:t>
            </a:r>
            <a:endParaRPr lang="en-US" sz="2800" dirty="0">
              <a:solidFill>
                <a:schemeClr val="tx1"/>
              </a:solidFill>
              <a:latin typeface="Franklin Gothic Demi Cond" pitchFamily="34" charset="0"/>
            </a:endParaRPr>
          </a:p>
        </p:txBody>
      </p:sp>
    </p:spTree>
    <p:extLst>
      <p:ext uri="{BB962C8B-B14F-4D97-AF65-F5344CB8AC3E}">
        <p14:creationId xmlns:p14="http://schemas.microsoft.com/office/powerpoint/2010/main" val="38828935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a:t>
            </a:r>
            <a:endParaRPr lang="en-US" sz="1600" dirty="0"/>
          </a:p>
        </p:txBody>
      </p:sp>
      <p:sp>
        <p:nvSpPr>
          <p:cNvPr id="3" name="TextBox 2"/>
          <p:cNvSpPr txBox="1"/>
          <p:nvPr/>
        </p:nvSpPr>
        <p:spPr>
          <a:xfrm>
            <a:off x="2512283" y="2514600"/>
            <a:ext cx="4172937" cy="1569660"/>
          </a:xfrm>
          <a:prstGeom prst="rect">
            <a:avLst/>
          </a:prstGeom>
          <a:noFill/>
        </p:spPr>
        <p:txBody>
          <a:bodyPr wrap="none" rtlCol="0">
            <a:spAutoFit/>
          </a:bodyPr>
          <a:lstStyle/>
          <a:p>
            <a:r>
              <a:rPr lang="en-US" sz="9600" b="1" i="1" dirty="0" smtClean="0">
                <a:solidFill>
                  <a:srgbClr val="FF0000"/>
                </a:solidFill>
              </a:rPr>
              <a:t>Step: 1</a:t>
            </a:r>
            <a:endParaRPr lang="en-US" sz="9600" b="1" i="1" dirty="0">
              <a:solidFill>
                <a:srgbClr val="FF0000"/>
              </a:solidFill>
            </a:endParaRPr>
          </a:p>
        </p:txBody>
      </p:sp>
    </p:spTree>
    <p:extLst>
      <p:ext uri="{BB962C8B-B14F-4D97-AF65-F5344CB8AC3E}">
        <p14:creationId xmlns:p14="http://schemas.microsoft.com/office/powerpoint/2010/main" val="814376816"/>
      </p:ext>
    </p:extLst>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3505200" y="17526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a:t>
            </a:r>
            <a:endParaRPr lang="en-US" sz="1600" dirty="0"/>
          </a:p>
        </p:txBody>
      </p:sp>
      <p:sp>
        <p:nvSpPr>
          <p:cNvPr id="32" name="Rounded Rectangle 31"/>
          <p:cNvSpPr/>
          <p:nvPr/>
        </p:nvSpPr>
        <p:spPr>
          <a:xfrm>
            <a:off x="533400" y="742950"/>
            <a:ext cx="8077200" cy="9144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Step </a:t>
            </a:r>
            <a:r>
              <a:rPr lang="en-US" b="1" dirty="0" smtClean="0">
                <a:solidFill>
                  <a:schemeClr val="tx1"/>
                </a:solidFill>
              </a:rPr>
              <a:t>1</a:t>
            </a:r>
            <a:r>
              <a:rPr lang="en-US" dirty="0" smtClean="0">
                <a:solidFill>
                  <a:schemeClr val="tx1"/>
                </a:solidFill>
              </a:rPr>
              <a:t>: </a:t>
            </a:r>
            <a:r>
              <a:rPr lang="en-US" dirty="0">
                <a:solidFill>
                  <a:schemeClr val="tx1"/>
                </a:solidFill>
              </a:rPr>
              <a:t>collecting the inputs required to build the schematic </a:t>
            </a:r>
            <a:r>
              <a:rPr lang="en-US" dirty="0" smtClean="0">
                <a:solidFill>
                  <a:schemeClr val="tx1"/>
                </a:solidFill>
              </a:rPr>
              <a:t>model, this included </a:t>
            </a:r>
            <a:r>
              <a:rPr lang="en-US" dirty="0">
                <a:solidFill>
                  <a:schemeClr val="tx1"/>
                </a:solidFill>
              </a:rPr>
              <a:t>constants as refractive </a:t>
            </a:r>
            <a:r>
              <a:rPr lang="en-US" dirty="0" smtClean="0">
                <a:solidFill>
                  <a:schemeClr val="tx1"/>
                </a:solidFill>
              </a:rPr>
              <a:t>indices, </a:t>
            </a:r>
            <a:r>
              <a:rPr lang="en-US" dirty="0">
                <a:solidFill>
                  <a:schemeClr val="tx1"/>
                </a:solidFill>
              </a:rPr>
              <a:t>calculating the radii of </a:t>
            </a:r>
            <a:r>
              <a:rPr lang="en-US" dirty="0" smtClean="0">
                <a:solidFill>
                  <a:schemeClr val="tx1"/>
                </a:solidFill>
              </a:rPr>
              <a:t>curvature and the normal measurements of the ocular tissue</a:t>
            </a:r>
            <a:endParaRPr lang="en-US" dirty="0">
              <a:solidFill>
                <a:schemeClr val="tx1"/>
              </a:solidFill>
            </a:endParaRPr>
          </a:p>
        </p:txBody>
      </p:sp>
      <p:sp>
        <p:nvSpPr>
          <p:cNvPr id="9" name="Oval 6"/>
          <p:cNvSpPr/>
          <p:nvPr/>
        </p:nvSpPr>
        <p:spPr>
          <a:xfrm>
            <a:off x="4168178" y="3017695"/>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6"/>
          <p:cNvSpPr/>
          <p:nvPr/>
        </p:nvSpPr>
        <p:spPr>
          <a:xfrm>
            <a:off x="3507339" y="2837925"/>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c 4"/>
          <p:cNvSpPr/>
          <p:nvPr/>
        </p:nvSpPr>
        <p:spPr>
          <a:xfrm rot="14424035">
            <a:off x="2944586" y="3311644"/>
            <a:ext cx="1934340" cy="1418345"/>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27862" stroke="0" extrusionOk="0">
                <a:moveTo>
                  <a:pt x="53966" y="0"/>
                </a:moveTo>
                <a:cubicBezTo>
                  <a:pt x="1063984" y="0"/>
                  <a:pt x="1908895" y="675463"/>
                  <a:pt x="1908895" y="1427862"/>
                </a:cubicBezTo>
                <a:lnTo>
                  <a:pt x="80095" y="1427862"/>
                </a:lnTo>
                <a:lnTo>
                  <a:pt x="53966" y="0"/>
                </a:lnTo>
                <a:close/>
              </a:path>
              <a:path w="1908895" h="142786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48735" y="409194"/>
                  <a:pt x="1360604" y="510191"/>
                </a:cubicBezTo>
                <a:cubicBezTo>
                  <a:pt x="1472473" y="611188"/>
                  <a:pt x="1641306" y="776487"/>
                  <a:pt x="1732688" y="929432"/>
                </a:cubicBezTo>
                <a:cubicBezTo>
                  <a:pt x="1824070" y="1082377"/>
                  <a:pt x="1897524" y="1346567"/>
                  <a:pt x="1908895" y="1427862"/>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4"/>
          <p:cNvSpPr/>
          <p:nvPr/>
        </p:nvSpPr>
        <p:spPr>
          <a:xfrm rot="14565723">
            <a:off x="3614859" y="3486540"/>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73484 w 2263611"/>
              <a:gd name="connsiteY3" fmla="*/ 326236 h 1427862"/>
              <a:gd name="connsiteX4" fmla="*/ 1585202 w 2263611"/>
              <a:gd name="connsiteY4" fmla="*/ 481453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71747" y="143826"/>
                  <a:pt x="525607" y="144320"/>
                </a:cubicBezTo>
                <a:cubicBezTo>
                  <a:pt x="679467" y="144814"/>
                  <a:pt x="801050" y="199472"/>
                  <a:pt x="923161" y="219402"/>
                </a:cubicBezTo>
                <a:cubicBezTo>
                  <a:pt x="1045272" y="239332"/>
                  <a:pt x="1163144" y="282561"/>
                  <a:pt x="1273484" y="326236"/>
                </a:cubicBezTo>
                <a:cubicBezTo>
                  <a:pt x="1383824" y="369911"/>
                  <a:pt x="1456923" y="392874"/>
                  <a:pt x="1585202" y="481453"/>
                </a:cubicBezTo>
                <a:cubicBezTo>
                  <a:pt x="1713481" y="570032"/>
                  <a:pt x="1930090" y="710836"/>
                  <a:pt x="2043158" y="857713"/>
                </a:cubicBezTo>
                <a:cubicBezTo>
                  <a:pt x="2156226" y="1004590"/>
                  <a:pt x="2252240" y="1281420"/>
                  <a:pt x="2263611" y="1362715"/>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4"/>
          <p:cNvSpPr/>
          <p:nvPr/>
        </p:nvSpPr>
        <p:spPr>
          <a:xfrm rot="7034277" flipH="1">
            <a:off x="3932397" y="3474508"/>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617231 w 2263611"/>
              <a:gd name="connsiteY4" fmla="*/ 451451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68507" y="149861"/>
                  <a:pt x="525607" y="144320"/>
                </a:cubicBezTo>
                <a:cubicBezTo>
                  <a:pt x="682707" y="138779"/>
                  <a:pt x="820491" y="163258"/>
                  <a:pt x="942602" y="183188"/>
                </a:cubicBezTo>
                <a:cubicBezTo>
                  <a:pt x="1064713" y="203118"/>
                  <a:pt x="1182585" y="246345"/>
                  <a:pt x="1292925" y="290020"/>
                </a:cubicBezTo>
                <a:cubicBezTo>
                  <a:pt x="1403265" y="333695"/>
                  <a:pt x="1492192" y="356836"/>
                  <a:pt x="1617231" y="451451"/>
                </a:cubicBezTo>
                <a:cubicBezTo>
                  <a:pt x="1742270" y="546066"/>
                  <a:pt x="1935428" y="705836"/>
                  <a:pt x="2043158" y="857713"/>
                </a:cubicBezTo>
                <a:cubicBezTo>
                  <a:pt x="2150888" y="1009590"/>
                  <a:pt x="2252240" y="1281420"/>
                  <a:pt x="2263611" y="1362715"/>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462136" y="1655064"/>
            <a:ext cx="793807" cy="1200329"/>
          </a:xfrm>
          <a:prstGeom prst="rect">
            <a:avLst/>
          </a:prstGeom>
          <a:noFill/>
        </p:spPr>
        <p:txBody>
          <a:bodyPr wrap="none" rtlCol="0">
            <a:spAutoFit/>
          </a:bodyPr>
          <a:lstStyle/>
          <a:p>
            <a:r>
              <a:rPr lang="en-US" sz="7200" b="1" dirty="0" smtClean="0">
                <a:solidFill>
                  <a:srgbClr val="FF0000"/>
                </a:solidFill>
              </a:rPr>
              <a:t>a</a:t>
            </a:r>
            <a:endParaRPr lang="en-US" sz="7200" b="1" dirty="0">
              <a:solidFill>
                <a:srgbClr val="FF0000"/>
              </a:solidFill>
            </a:endParaRPr>
          </a:p>
        </p:txBody>
      </p:sp>
      <p:sp>
        <p:nvSpPr>
          <p:cNvPr id="18" name="TextBox 17"/>
          <p:cNvSpPr txBox="1"/>
          <p:nvPr/>
        </p:nvSpPr>
        <p:spPr>
          <a:xfrm>
            <a:off x="3070413" y="2052159"/>
            <a:ext cx="793807" cy="1200329"/>
          </a:xfrm>
          <a:prstGeom prst="rect">
            <a:avLst/>
          </a:prstGeom>
          <a:noFill/>
        </p:spPr>
        <p:txBody>
          <a:bodyPr wrap="none" rtlCol="0">
            <a:spAutoFit/>
          </a:bodyPr>
          <a:lstStyle/>
          <a:p>
            <a:r>
              <a:rPr lang="en-US" sz="7200" b="1" dirty="0" smtClean="0">
                <a:solidFill>
                  <a:srgbClr val="FF0000"/>
                </a:solidFill>
              </a:rPr>
              <a:t>b</a:t>
            </a:r>
            <a:endParaRPr lang="en-US" sz="7200" b="1" dirty="0">
              <a:solidFill>
                <a:srgbClr val="FF0000"/>
              </a:solidFill>
            </a:endParaRPr>
          </a:p>
        </p:txBody>
      </p:sp>
      <p:sp>
        <p:nvSpPr>
          <p:cNvPr id="19" name="TextBox 18"/>
          <p:cNvSpPr txBox="1"/>
          <p:nvPr/>
        </p:nvSpPr>
        <p:spPr>
          <a:xfrm>
            <a:off x="2752921" y="4561476"/>
            <a:ext cx="776175" cy="1200329"/>
          </a:xfrm>
          <a:prstGeom prst="rect">
            <a:avLst/>
          </a:prstGeom>
          <a:noFill/>
        </p:spPr>
        <p:txBody>
          <a:bodyPr wrap="none" rtlCol="0">
            <a:spAutoFit/>
          </a:bodyPr>
          <a:lstStyle/>
          <a:p>
            <a:r>
              <a:rPr lang="en-US" sz="7200" b="1" dirty="0" smtClean="0">
                <a:solidFill>
                  <a:srgbClr val="FF0000"/>
                </a:solidFill>
              </a:rPr>
              <a:t>c</a:t>
            </a:r>
            <a:endParaRPr lang="en-US" sz="7200" b="1" dirty="0">
              <a:solidFill>
                <a:srgbClr val="FF0000"/>
              </a:solidFill>
            </a:endParaRPr>
          </a:p>
        </p:txBody>
      </p:sp>
      <p:cxnSp>
        <p:nvCxnSpPr>
          <p:cNvPr id="54" name="Straight Arrow Connector 53"/>
          <p:cNvCxnSpPr>
            <a:stCxn id="9" idx="0"/>
            <a:endCxn id="9" idx="4"/>
          </p:cNvCxnSpPr>
          <p:nvPr/>
        </p:nvCxnSpPr>
        <p:spPr>
          <a:xfrm>
            <a:off x="4168178" y="4021274"/>
            <a:ext cx="1012206" cy="8964"/>
          </a:xfrm>
          <a:prstGeom prst="straightConnector1">
            <a:avLst/>
          </a:prstGeom>
          <a:ln w="25400">
            <a:solidFill>
              <a:srgbClr val="00206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3479421" y="4021274"/>
            <a:ext cx="202243" cy="8964"/>
          </a:xfrm>
          <a:prstGeom prst="straightConnector1">
            <a:avLst/>
          </a:prstGeom>
          <a:ln w="25400">
            <a:solidFill>
              <a:srgbClr val="00206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59" name="Arc 4"/>
          <p:cNvSpPr/>
          <p:nvPr/>
        </p:nvSpPr>
        <p:spPr>
          <a:xfrm rot="14424035">
            <a:off x="3109575" y="3276890"/>
            <a:ext cx="1847339" cy="1404101"/>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732688 w 1908895"/>
              <a:gd name="connsiteY5" fmla="*/ 929432 h 1454212"/>
              <a:gd name="connsiteX6" fmla="*/ 1879662 w 1908895"/>
              <a:gd name="connsiteY6" fmla="*/ 1454212 h 145421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698787 w 1908895"/>
              <a:gd name="connsiteY5" fmla="*/ 938792 h 1454212"/>
              <a:gd name="connsiteX6" fmla="*/ 1879662 w 1908895"/>
              <a:gd name="connsiteY6" fmla="*/ 1454212 h 145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54212" stroke="0" extrusionOk="0">
                <a:moveTo>
                  <a:pt x="53966" y="0"/>
                </a:moveTo>
                <a:cubicBezTo>
                  <a:pt x="1063984" y="0"/>
                  <a:pt x="1908895" y="675463"/>
                  <a:pt x="1908895" y="1427862"/>
                </a:cubicBezTo>
                <a:lnTo>
                  <a:pt x="80095" y="1427862"/>
                </a:lnTo>
                <a:lnTo>
                  <a:pt x="53966" y="0"/>
                </a:lnTo>
                <a:close/>
              </a:path>
              <a:path w="1908895" h="145421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54385" y="407634"/>
                  <a:pt x="1360604" y="510191"/>
                </a:cubicBezTo>
                <a:cubicBezTo>
                  <a:pt x="1466823" y="612748"/>
                  <a:pt x="1612277" y="781455"/>
                  <a:pt x="1698787" y="938792"/>
                </a:cubicBezTo>
                <a:cubicBezTo>
                  <a:pt x="1785297" y="1096129"/>
                  <a:pt x="1868291" y="1372917"/>
                  <a:pt x="1879662" y="1454212"/>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1" name="Picture 60"/>
          <p:cNvPicPr>
            <a:picLocks noChangeAspect="1"/>
          </p:cNvPicPr>
          <p:nvPr/>
        </p:nvPicPr>
        <p:blipFill rotWithShape="1">
          <a:blip r:embed="rId4">
            <a:extLst>
              <a:ext uri="{28A0092B-C50C-407E-A947-70E740481C1C}">
                <a14:useLocalDpi xmlns:a14="http://schemas.microsoft.com/office/drawing/2010/main" val="0"/>
              </a:ext>
            </a:extLst>
          </a:blip>
          <a:srcRect l="4167" t="15714" r="50000"/>
          <a:stretch/>
        </p:blipFill>
        <p:spPr>
          <a:xfrm>
            <a:off x="893895" y="2642462"/>
            <a:ext cx="1053147" cy="1949414"/>
          </a:xfrm>
          <a:prstGeom prst="rect">
            <a:avLst/>
          </a:prstGeom>
        </p:spPr>
      </p:pic>
    </p:spTree>
    <p:extLst>
      <p:ext uri="{BB962C8B-B14F-4D97-AF65-F5344CB8AC3E}">
        <p14:creationId xmlns:p14="http://schemas.microsoft.com/office/powerpoint/2010/main" val="351733260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250"/>
                                        <p:tgtEl>
                                          <p:spTgt spid="6"/>
                                        </p:tgtEl>
                                      </p:cBhvr>
                                    </p:animEffect>
                                  </p:childTnLst>
                                </p:cTn>
                              </p:par>
                            </p:childTnLst>
                          </p:cTn>
                        </p:par>
                        <p:par>
                          <p:cTn id="13" fill="hold">
                            <p:stCondLst>
                              <p:cond delay="250"/>
                            </p:stCondLst>
                            <p:childTnLst>
                              <p:par>
                                <p:cTn id="14" presetID="10" presetClass="entr" presetSubtype="0"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randombar(horizontal)">
                                      <p:cBhvr>
                                        <p:cTn id="21" dur="250"/>
                                        <p:tgtEl>
                                          <p:spTgt spid="18"/>
                                        </p:tgtEl>
                                      </p:cBhvr>
                                    </p:animEffect>
                                  </p:childTnLst>
                                </p:cTn>
                              </p:par>
                              <p:par>
                                <p:cTn id="22" presetID="6" presetClass="entr" presetSubtype="16" repeatCount="500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1000"/>
                                        <p:tgtEl>
                                          <p:spTgt spid="5"/>
                                        </p:tgtEl>
                                      </p:cBhvr>
                                    </p:animEffect>
                                  </p:childTnLst>
                                </p:cTn>
                              </p:par>
                              <p:par>
                                <p:cTn id="25" presetID="6" presetClass="entr" presetSubtype="16" repeatCount="5000"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circle(in)">
                                      <p:cBhvr>
                                        <p:cTn id="27" dur="1000"/>
                                        <p:tgtEl>
                                          <p:spTgt spid="59"/>
                                        </p:tgtEl>
                                      </p:cBhvr>
                                    </p:animEffect>
                                  </p:childTnLst>
                                </p:cTn>
                              </p:par>
                              <p:par>
                                <p:cTn id="28" presetID="6" presetClass="entr" presetSubtype="16" repeatCount="500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circle(in)">
                                      <p:cBhvr>
                                        <p:cTn id="30" dur="1000"/>
                                        <p:tgtEl>
                                          <p:spTgt spid="16"/>
                                        </p:tgtEl>
                                      </p:cBhvr>
                                    </p:animEffect>
                                  </p:childTnLst>
                                </p:cTn>
                              </p:par>
                              <p:par>
                                <p:cTn id="31" presetID="6" presetClass="entr" presetSubtype="16" repeatCount="500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circle(in)">
                                      <p:cBhvr>
                                        <p:cTn id="33" dur="10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randombar(horizontal)">
                                      <p:cBhvr>
                                        <p:cTn id="38" dur="250"/>
                                        <p:tgtEl>
                                          <p:spTgt spid="19"/>
                                        </p:tgtEl>
                                      </p:cBhvr>
                                    </p:animEffect>
                                  </p:childTnLst>
                                </p:cTn>
                              </p:par>
                            </p:childTnLst>
                          </p:cTn>
                        </p:par>
                        <p:par>
                          <p:cTn id="39" fill="hold">
                            <p:stCondLst>
                              <p:cond delay="250"/>
                            </p:stCondLst>
                            <p:childTnLst>
                              <p:par>
                                <p:cTn id="40" presetID="6" presetClass="entr" presetSubtype="32" repeatCount="indefinite" fill="hold" nodeType="afterEffect">
                                  <p:stCondLst>
                                    <p:cond delay="0"/>
                                  </p:stCondLst>
                                  <p:endCondLst>
                                    <p:cond evt="onNext" delay="0">
                                      <p:tgtEl>
                                        <p:sldTgt/>
                                      </p:tgtEl>
                                    </p:cond>
                                  </p:endCondLst>
                                  <p:childTnLst>
                                    <p:set>
                                      <p:cBhvr>
                                        <p:cTn id="41" dur="1" fill="hold">
                                          <p:stCondLst>
                                            <p:cond delay="0"/>
                                          </p:stCondLst>
                                        </p:cTn>
                                        <p:tgtEl>
                                          <p:spTgt spid="54"/>
                                        </p:tgtEl>
                                        <p:attrNameLst>
                                          <p:attrName>style.visibility</p:attrName>
                                        </p:attrNameLst>
                                      </p:cBhvr>
                                      <p:to>
                                        <p:strVal val="visible"/>
                                      </p:to>
                                    </p:set>
                                    <p:animEffect transition="in" filter="circle(out)">
                                      <p:cBhvr>
                                        <p:cTn id="42" dur="1000"/>
                                        <p:tgtEl>
                                          <p:spTgt spid="54"/>
                                        </p:tgtEl>
                                      </p:cBhvr>
                                    </p:animEffect>
                                  </p:childTnLst>
                                </p:cTn>
                              </p:par>
                              <p:par>
                                <p:cTn id="43" presetID="6" presetClass="entr" presetSubtype="32" repeatCount="indefinite" fill="hold" nodeType="withEffect">
                                  <p:stCondLst>
                                    <p:cond delay="0"/>
                                  </p:stCondLst>
                                  <p:endCondLst>
                                    <p:cond evt="onNext" delay="0">
                                      <p:tgtEl>
                                        <p:sldTgt/>
                                      </p:tgtEl>
                                    </p:cond>
                                  </p:endCondLst>
                                  <p:childTnLst>
                                    <p:set>
                                      <p:cBhvr>
                                        <p:cTn id="44" dur="1" fill="hold">
                                          <p:stCondLst>
                                            <p:cond delay="0"/>
                                          </p:stCondLst>
                                        </p:cTn>
                                        <p:tgtEl>
                                          <p:spTgt spid="55"/>
                                        </p:tgtEl>
                                        <p:attrNameLst>
                                          <p:attrName>style.visibility</p:attrName>
                                        </p:attrNameLst>
                                      </p:cBhvr>
                                      <p:to>
                                        <p:strVal val="visible"/>
                                      </p:to>
                                    </p:set>
                                    <p:animEffect transition="in" filter="circle(out)">
                                      <p:cBhvr>
                                        <p:cTn id="45"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 grpId="0" animBg="1"/>
      <p:bldP spid="16" grpId="0" animBg="1"/>
      <p:bldP spid="17" grpId="0" animBg="1"/>
      <p:bldP spid="6" grpId="0"/>
      <p:bldP spid="18" grpId="0"/>
      <p:bldP spid="19" grpId="0"/>
      <p:bldP spid="5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iencewithme.com/wp-content/uploads/2010/11/light_refraction_3.png"/>
          <p:cNvPicPr>
            <a:picLocks noChangeAspect="1" noChangeArrowheads="1"/>
          </p:cNvPicPr>
          <p:nvPr/>
        </p:nvPicPr>
        <p:blipFill rotWithShape="1">
          <a:blip r:embed="rId2">
            <a:extLst>
              <a:ext uri="{28A0092B-C50C-407E-A947-70E740481C1C}">
                <a14:useLocalDpi xmlns:a14="http://schemas.microsoft.com/office/drawing/2010/main" val="0"/>
              </a:ext>
            </a:extLst>
          </a:blip>
          <a:srcRect t="6992" b="3618"/>
          <a:stretch/>
        </p:blipFill>
        <p:spPr bwMode="auto">
          <a:xfrm>
            <a:off x="4880764" y="914400"/>
            <a:ext cx="3503429" cy="27432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534242" y="717718"/>
            <a:ext cx="3962400" cy="2971781"/>
            <a:chOff x="4648200" y="762019"/>
            <a:chExt cx="3962400" cy="2971781"/>
          </a:xfrm>
        </p:grpSpPr>
        <p:sp>
          <p:nvSpPr>
            <p:cNvPr id="2" name="Rectangle 1"/>
            <p:cNvSpPr/>
            <p:nvPr/>
          </p:nvSpPr>
          <p:spPr>
            <a:xfrm>
              <a:off x="4648200" y="2247909"/>
              <a:ext cx="3962400" cy="14858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648200" y="762019"/>
              <a:ext cx="3962400" cy="14858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 name="Straight Connector 9"/>
          <p:cNvCxnSpPr>
            <a:stCxn id="11" idx="0"/>
            <a:endCxn id="2" idx="2"/>
          </p:cNvCxnSpPr>
          <p:nvPr/>
        </p:nvCxnSpPr>
        <p:spPr>
          <a:xfrm>
            <a:off x="2515442" y="717718"/>
            <a:ext cx="0" cy="297178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10442" y="2851299"/>
            <a:ext cx="763351" cy="584775"/>
          </a:xfrm>
          <a:prstGeom prst="rect">
            <a:avLst/>
          </a:prstGeom>
          <a:noFill/>
        </p:spPr>
        <p:txBody>
          <a:bodyPr wrap="none" rtlCol="0">
            <a:spAutoFit/>
          </a:bodyPr>
          <a:lstStyle/>
          <a:p>
            <a:r>
              <a:rPr lang="en-US" sz="1600" b="1" dirty="0" smtClean="0"/>
              <a:t>Water</a:t>
            </a:r>
          </a:p>
          <a:p>
            <a:pPr algn="ctr"/>
            <a:r>
              <a:rPr lang="en-US" sz="1600" b="1" dirty="0" smtClean="0"/>
              <a:t>n’</a:t>
            </a:r>
            <a:endParaRPr lang="en-US" sz="1600" b="1" dirty="0"/>
          </a:p>
        </p:txBody>
      </p:sp>
      <p:sp>
        <p:nvSpPr>
          <p:cNvPr id="16" name="TextBox 15"/>
          <p:cNvSpPr txBox="1"/>
          <p:nvPr/>
        </p:nvSpPr>
        <p:spPr>
          <a:xfrm>
            <a:off x="757533" y="1168274"/>
            <a:ext cx="469167" cy="584775"/>
          </a:xfrm>
          <a:prstGeom prst="rect">
            <a:avLst/>
          </a:prstGeom>
          <a:noFill/>
        </p:spPr>
        <p:txBody>
          <a:bodyPr wrap="none" rtlCol="0">
            <a:spAutoFit/>
          </a:bodyPr>
          <a:lstStyle/>
          <a:p>
            <a:r>
              <a:rPr lang="en-US" sz="1600" b="1" dirty="0" smtClean="0"/>
              <a:t>Air</a:t>
            </a:r>
          </a:p>
          <a:p>
            <a:pPr algn="ctr"/>
            <a:r>
              <a:rPr lang="en-US" sz="1600" b="1" dirty="0" smtClean="0"/>
              <a:t>n</a:t>
            </a:r>
            <a:endParaRPr lang="en-US" sz="1600" b="1" dirty="0"/>
          </a:p>
        </p:txBody>
      </p:sp>
      <p:grpSp>
        <p:nvGrpSpPr>
          <p:cNvPr id="26" name="Group 25"/>
          <p:cNvGrpSpPr/>
          <p:nvPr/>
        </p:nvGrpSpPr>
        <p:grpSpPr>
          <a:xfrm>
            <a:off x="1420289" y="1022499"/>
            <a:ext cx="2620080" cy="2667000"/>
            <a:chOff x="5534247" y="1066800"/>
            <a:chExt cx="2620080" cy="2667000"/>
          </a:xfrm>
        </p:grpSpPr>
        <p:cxnSp>
          <p:nvCxnSpPr>
            <p:cNvPr id="14" name="Straight Arrow Connector 13"/>
            <p:cNvCxnSpPr/>
            <p:nvPr/>
          </p:nvCxnSpPr>
          <p:spPr>
            <a:xfrm flipH="1">
              <a:off x="6645349" y="1066800"/>
              <a:ext cx="1508978" cy="118110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534247" y="2247909"/>
              <a:ext cx="1111102" cy="14858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2163944" y="1724780"/>
            <a:ext cx="718395" cy="1165099"/>
            <a:chOff x="6277902" y="1769081"/>
            <a:chExt cx="718395" cy="1165099"/>
          </a:xfrm>
        </p:grpSpPr>
        <p:sp>
          <p:nvSpPr>
            <p:cNvPr id="24" name="Arc 23"/>
            <p:cNvSpPr/>
            <p:nvPr/>
          </p:nvSpPr>
          <p:spPr>
            <a:xfrm rot="6963963">
              <a:off x="6258411" y="2466885"/>
              <a:ext cx="486786" cy="447803"/>
            </a:xfrm>
            <a:prstGeom prst="arc">
              <a:avLst>
                <a:gd name="adj1" fmla="val 17632060"/>
                <a:gd name="adj2" fmla="val 3019929"/>
              </a:avLst>
            </a:prstGeom>
            <a:ln w="41275" cmpd="dbl">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p:cNvSpPr/>
            <p:nvPr/>
          </p:nvSpPr>
          <p:spPr>
            <a:xfrm rot="6963963" flipH="1" flipV="1">
              <a:off x="6529003" y="1788572"/>
              <a:ext cx="486786" cy="447803"/>
            </a:xfrm>
            <a:prstGeom prst="arc">
              <a:avLst>
                <a:gd name="adj1" fmla="val 17632060"/>
                <a:gd name="adj2" fmla="val 3019929"/>
              </a:avLst>
            </a:prstGeom>
            <a:ln w="41275" cmpd="dbl">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8" name="Group 27"/>
          <p:cNvGrpSpPr/>
          <p:nvPr/>
        </p:nvGrpSpPr>
        <p:grpSpPr>
          <a:xfrm>
            <a:off x="2184906" y="1753049"/>
            <a:ext cx="708371" cy="1098250"/>
            <a:chOff x="6298864" y="1797350"/>
            <a:chExt cx="708371" cy="1098250"/>
          </a:xfrm>
        </p:grpSpPr>
        <p:sp>
          <p:nvSpPr>
            <p:cNvPr id="23" name="TextBox 22"/>
            <p:cNvSpPr txBox="1"/>
            <p:nvPr/>
          </p:nvSpPr>
          <p:spPr>
            <a:xfrm>
              <a:off x="6298864" y="2557046"/>
              <a:ext cx="405880" cy="338554"/>
            </a:xfrm>
            <a:prstGeom prst="rect">
              <a:avLst/>
            </a:prstGeom>
            <a:noFill/>
          </p:spPr>
          <p:txBody>
            <a:bodyPr wrap="none" rtlCol="0">
              <a:spAutoFit/>
            </a:bodyPr>
            <a:lstStyle/>
            <a:p>
              <a:r>
                <a:rPr lang="el-GR" sz="1600" b="1" dirty="0" smtClean="0"/>
                <a:t>θ</a:t>
              </a:r>
              <a:r>
                <a:rPr lang="en-US" sz="1200" b="1" dirty="0" smtClean="0"/>
                <a:t>2</a:t>
              </a:r>
              <a:endParaRPr lang="en-US" sz="1200" b="1" dirty="0"/>
            </a:p>
          </p:txBody>
        </p:sp>
        <p:sp>
          <p:nvSpPr>
            <p:cNvPr id="29" name="TextBox 28"/>
            <p:cNvSpPr txBox="1"/>
            <p:nvPr/>
          </p:nvSpPr>
          <p:spPr>
            <a:xfrm>
              <a:off x="6601355" y="1797350"/>
              <a:ext cx="405880" cy="338554"/>
            </a:xfrm>
            <a:prstGeom prst="rect">
              <a:avLst/>
            </a:prstGeom>
            <a:noFill/>
          </p:spPr>
          <p:txBody>
            <a:bodyPr wrap="none" rtlCol="0">
              <a:spAutoFit/>
            </a:bodyPr>
            <a:lstStyle/>
            <a:p>
              <a:r>
                <a:rPr lang="el-GR" sz="1600" b="1" dirty="0" smtClean="0"/>
                <a:t>θ</a:t>
              </a:r>
              <a:r>
                <a:rPr lang="en-US" sz="1200" b="1" dirty="0" smtClean="0"/>
                <a:t>1</a:t>
              </a:r>
              <a:endParaRPr lang="en-US" sz="1200" b="1" dirty="0"/>
            </a:p>
          </p:txBody>
        </p:sp>
      </p:grpSp>
      <p:sp>
        <p:nvSpPr>
          <p:cNvPr id="2049" name="TextBox 2048"/>
          <p:cNvSpPr txBox="1"/>
          <p:nvPr/>
        </p:nvSpPr>
        <p:spPr>
          <a:xfrm rot="19270800">
            <a:off x="2889064" y="1138763"/>
            <a:ext cx="998991" cy="338554"/>
          </a:xfrm>
          <a:prstGeom prst="rect">
            <a:avLst/>
          </a:prstGeom>
          <a:noFill/>
        </p:spPr>
        <p:txBody>
          <a:bodyPr wrap="none" rtlCol="0">
            <a:spAutoFit/>
          </a:bodyPr>
          <a:lstStyle/>
          <a:p>
            <a:r>
              <a:rPr lang="en-US" sz="1600" b="1" dirty="0" smtClean="0"/>
              <a:t>Incident</a:t>
            </a:r>
            <a:endParaRPr lang="en-US" sz="1600" b="1" dirty="0"/>
          </a:p>
        </p:txBody>
      </p:sp>
      <p:sp>
        <p:nvSpPr>
          <p:cNvPr id="40" name="TextBox 39"/>
          <p:cNvSpPr txBox="1"/>
          <p:nvPr/>
        </p:nvSpPr>
        <p:spPr>
          <a:xfrm rot="18408589">
            <a:off x="1227370" y="2756504"/>
            <a:ext cx="1154483" cy="338554"/>
          </a:xfrm>
          <a:prstGeom prst="rect">
            <a:avLst/>
          </a:prstGeom>
          <a:noFill/>
        </p:spPr>
        <p:txBody>
          <a:bodyPr wrap="none" rtlCol="0">
            <a:spAutoFit/>
          </a:bodyPr>
          <a:lstStyle/>
          <a:p>
            <a:r>
              <a:rPr lang="en-US" sz="1600" b="1" dirty="0" smtClean="0"/>
              <a:t>Refracted</a:t>
            </a:r>
            <a:endParaRPr lang="en-US" sz="1600" b="1" dirty="0"/>
          </a:p>
        </p:txBody>
      </p:sp>
      <p:sp>
        <p:nvSpPr>
          <p:cNvPr id="2051" name="TextBox 2050"/>
          <p:cNvSpPr txBox="1"/>
          <p:nvPr/>
        </p:nvSpPr>
        <p:spPr>
          <a:xfrm>
            <a:off x="506505" y="4049450"/>
            <a:ext cx="3990137" cy="1323439"/>
          </a:xfrm>
          <a:prstGeom prst="rect">
            <a:avLst/>
          </a:prstGeom>
          <a:noFill/>
        </p:spPr>
        <p:txBody>
          <a:bodyPr wrap="square" rtlCol="0">
            <a:spAutoFit/>
          </a:bodyPr>
          <a:lstStyle/>
          <a:p>
            <a:r>
              <a:rPr lang="en-US" sz="2000" b="1" dirty="0" smtClean="0"/>
              <a:t>Refraction happens because of the change of the speed of light with different refractive indices</a:t>
            </a:r>
            <a:endParaRPr lang="en-US" sz="2000" b="1" dirty="0"/>
          </a:p>
        </p:txBody>
      </p:sp>
      <p:sp>
        <p:nvSpPr>
          <p:cNvPr id="30" name="Rectangle 29"/>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 (1a) Refractive index</a:t>
            </a:r>
            <a:endParaRPr lang="en-US" sz="1600" dirty="0"/>
          </a:p>
        </p:txBody>
      </p:sp>
      <p:graphicFrame>
        <p:nvGraphicFramePr>
          <p:cNvPr id="31" name="Table 30"/>
          <p:cNvGraphicFramePr>
            <a:graphicFrameLocks noGrp="1"/>
          </p:cNvGraphicFramePr>
          <p:nvPr>
            <p:extLst>
              <p:ext uri="{D42A27DB-BD31-4B8C-83A1-F6EECF244321}">
                <p14:modId xmlns:p14="http://schemas.microsoft.com/office/powerpoint/2010/main" val="2286138474"/>
              </p:ext>
            </p:extLst>
          </p:nvPr>
        </p:nvGraphicFramePr>
        <p:xfrm>
          <a:off x="4880764" y="3886200"/>
          <a:ext cx="3577435" cy="2424214"/>
        </p:xfrm>
        <a:graphic>
          <a:graphicData uri="http://schemas.openxmlformats.org/drawingml/2006/table">
            <a:tbl>
              <a:tblPr firstRow="1" firstCol="1" bandRow="1">
                <a:tableStyleId>{5C22544A-7EE6-4342-B048-85BDC9FD1C3A}</a:tableStyleId>
              </a:tblPr>
              <a:tblGrid>
                <a:gridCol w="1566310">
                  <a:extLst>
                    <a:ext uri="{9D8B030D-6E8A-4147-A177-3AD203B41FA5}">
                      <a16:colId xmlns="" xmlns:a16="http://schemas.microsoft.com/office/drawing/2014/main" val="20000"/>
                    </a:ext>
                  </a:extLst>
                </a:gridCol>
                <a:gridCol w="670376">
                  <a:extLst>
                    <a:ext uri="{9D8B030D-6E8A-4147-A177-3AD203B41FA5}">
                      <a16:colId xmlns="" xmlns:a16="http://schemas.microsoft.com/office/drawing/2014/main" val="20001"/>
                    </a:ext>
                  </a:extLst>
                </a:gridCol>
                <a:gridCol w="1340749">
                  <a:extLst>
                    <a:ext uri="{9D8B030D-6E8A-4147-A177-3AD203B41FA5}">
                      <a16:colId xmlns="" xmlns:a16="http://schemas.microsoft.com/office/drawing/2014/main" val="20002"/>
                    </a:ext>
                  </a:extLst>
                </a:gridCol>
              </a:tblGrid>
              <a:tr h="295634">
                <a:tc gridSpan="3">
                  <a:txBody>
                    <a:bodyPr/>
                    <a:lstStyle/>
                    <a:p>
                      <a:pPr algn="ctr" rtl="0">
                        <a:spcAft>
                          <a:spcPts val="0"/>
                        </a:spcAft>
                      </a:pPr>
                      <a:r>
                        <a:rPr lang="en-US" sz="1800" dirty="0">
                          <a:solidFill>
                            <a:schemeClr val="tx1">
                              <a:lumMod val="75000"/>
                              <a:lumOff val="25000"/>
                            </a:schemeClr>
                          </a:solidFill>
                          <a:effectLst/>
                        </a:rPr>
                        <a:t>Refractive indices (n)</a:t>
                      </a:r>
                      <a:endParaRPr lang="en-US" sz="1800" dirty="0">
                        <a:solidFill>
                          <a:schemeClr val="tx1">
                            <a:lumMod val="75000"/>
                            <a:lumOff val="25000"/>
                          </a:schemeClr>
                        </a:solidFill>
                        <a:effectLst/>
                        <a:latin typeface="Times New Roman"/>
                        <a:ea typeface="Times New Roman"/>
                        <a:cs typeface="Arial"/>
                      </a:endParaRPr>
                    </a:p>
                  </a:txBody>
                  <a:tcPr marL="68580" marR="68580" marT="0" marB="0" anchor="ctr">
                    <a:solidFill>
                      <a:schemeClr val="accent1">
                        <a:lumMod val="40000"/>
                        <a:lumOff val="60000"/>
                        <a:alpha val="51000"/>
                      </a:schemeClr>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425716">
                <a:tc>
                  <a:txBody>
                    <a:bodyPr/>
                    <a:lstStyle/>
                    <a:p>
                      <a:pPr algn="l" rtl="0">
                        <a:spcAft>
                          <a:spcPts val="0"/>
                        </a:spcAft>
                      </a:pPr>
                      <a:r>
                        <a:rPr lang="en-US" sz="1800" dirty="0">
                          <a:solidFill>
                            <a:schemeClr val="tx1">
                              <a:lumMod val="75000"/>
                              <a:lumOff val="25000"/>
                            </a:schemeClr>
                          </a:solidFill>
                          <a:effectLst/>
                        </a:rPr>
                        <a:t>Air</a:t>
                      </a:r>
                      <a:endParaRPr lang="en-US" sz="1800" dirty="0">
                        <a:solidFill>
                          <a:schemeClr val="tx1">
                            <a:lumMod val="75000"/>
                            <a:lumOff val="25000"/>
                          </a:schemeClr>
                        </a:solidFill>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smtClean="0">
                          <a:effectLst/>
                        </a:rPr>
                        <a:t>n</a:t>
                      </a:r>
                      <a:r>
                        <a:rPr lang="en-US" sz="1800" b="1" baseline="-25000" dirty="0" smtClean="0">
                          <a:effectLst/>
                        </a:rPr>
                        <a:t>1</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a:effectLst/>
                        </a:rPr>
                        <a:t>1</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extLst>
                  <a:ext uri="{0D108BD9-81ED-4DB2-BD59-A6C34878D82A}">
                    <a16:rowId xmlns="" xmlns:a16="http://schemas.microsoft.com/office/drawing/2014/main" val="10001"/>
                  </a:ext>
                </a:extLst>
              </a:tr>
              <a:tr h="425716">
                <a:tc>
                  <a:txBody>
                    <a:bodyPr/>
                    <a:lstStyle/>
                    <a:p>
                      <a:pPr algn="l" rtl="0">
                        <a:spcAft>
                          <a:spcPts val="0"/>
                        </a:spcAft>
                      </a:pPr>
                      <a:r>
                        <a:rPr lang="en-US" sz="1800" dirty="0">
                          <a:solidFill>
                            <a:schemeClr val="tx1">
                              <a:lumMod val="75000"/>
                              <a:lumOff val="25000"/>
                            </a:schemeClr>
                          </a:solidFill>
                          <a:effectLst/>
                        </a:rPr>
                        <a:t>Cornea</a:t>
                      </a:r>
                      <a:endParaRPr lang="en-US" sz="1800" dirty="0">
                        <a:solidFill>
                          <a:schemeClr val="tx1">
                            <a:lumMod val="75000"/>
                            <a:lumOff val="25000"/>
                          </a:schemeClr>
                        </a:solidFill>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a:effectLst/>
                        </a:rPr>
                        <a:t>n</a:t>
                      </a:r>
                      <a:r>
                        <a:rPr lang="en-US" sz="1800" b="1" baseline="-25000" dirty="0">
                          <a:effectLst/>
                        </a:rPr>
                        <a:t>2</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a:effectLst/>
                        </a:rPr>
                        <a:t>1.3775</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extLst>
                  <a:ext uri="{0D108BD9-81ED-4DB2-BD59-A6C34878D82A}">
                    <a16:rowId xmlns="" xmlns:a16="http://schemas.microsoft.com/office/drawing/2014/main" val="10002"/>
                  </a:ext>
                </a:extLst>
              </a:tr>
              <a:tr h="425716">
                <a:tc>
                  <a:txBody>
                    <a:bodyPr/>
                    <a:lstStyle/>
                    <a:p>
                      <a:pPr algn="l" rtl="0">
                        <a:spcAft>
                          <a:spcPts val="0"/>
                        </a:spcAft>
                      </a:pPr>
                      <a:r>
                        <a:rPr lang="en-US" sz="1800" dirty="0">
                          <a:solidFill>
                            <a:schemeClr val="tx1">
                              <a:lumMod val="75000"/>
                              <a:lumOff val="25000"/>
                            </a:schemeClr>
                          </a:solidFill>
                          <a:effectLst/>
                        </a:rPr>
                        <a:t>Aqueous</a:t>
                      </a:r>
                      <a:endParaRPr lang="en-US" sz="1800" dirty="0">
                        <a:solidFill>
                          <a:schemeClr val="tx1">
                            <a:lumMod val="75000"/>
                            <a:lumOff val="25000"/>
                          </a:schemeClr>
                        </a:solidFill>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a:effectLst/>
                        </a:rPr>
                        <a:t>n</a:t>
                      </a:r>
                      <a:r>
                        <a:rPr lang="en-US" sz="1800" b="1" baseline="-25000" dirty="0">
                          <a:effectLst/>
                        </a:rPr>
                        <a:t>3</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a:effectLst/>
                        </a:rPr>
                        <a:t>1.3339</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extLst>
                  <a:ext uri="{0D108BD9-81ED-4DB2-BD59-A6C34878D82A}">
                    <a16:rowId xmlns="" xmlns:a16="http://schemas.microsoft.com/office/drawing/2014/main" val="10003"/>
                  </a:ext>
                </a:extLst>
              </a:tr>
              <a:tr h="425716">
                <a:tc>
                  <a:txBody>
                    <a:bodyPr/>
                    <a:lstStyle/>
                    <a:p>
                      <a:pPr algn="l" rtl="0">
                        <a:spcAft>
                          <a:spcPts val="0"/>
                        </a:spcAft>
                      </a:pPr>
                      <a:r>
                        <a:rPr lang="en-US" sz="1800" dirty="0">
                          <a:solidFill>
                            <a:schemeClr val="tx1">
                              <a:lumMod val="75000"/>
                              <a:lumOff val="25000"/>
                            </a:schemeClr>
                          </a:solidFill>
                          <a:effectLst/>
                        </a:rPr>
                        <a:t>Lens</a:t>
                      </a:r>
                      <a:endParaRPr lang="en-US" sz="1800" dirty="0">
                        <a:solidFill>
                          <a:schemeClr val="tx1">
                            <a:lumMod val="75000"/>
                            <a:lumOff val="25000"/>
                          </a:schemeClr>
                        </a:solidFill>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a:effectLst/>
                        </a:rPr>
                        <a:t>n</a:t>
                      </a:r>
                      <a:r>
                        <a:rPr lang="en-US" sz="1800" b="1" baseline="-25000" dirty="0">
                          <a:effectLst/>
                        </a:rPr>
                        <a:t>4</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a:effectLst/>
                        </a:rPr>
                        <a:t>1.5178</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extLst>
                  <a:ext uri="{0D108BD9-81ED-4DB2-BD59-A6C34878D82A}">
                    <a16:rowId xmlns="" xmlns:a16="http://schemas.microsoft.com/office/drawing/2014/main" val="10004"/>
                  </a:ext>
                </a:extLst>
              </a:tr>
              <a:tr h="425716">
                <a:tc>
                  <a:txBody>
                    <a:bodyPr/>
                    <a:lstStyle/>
                    <a:p>
                      <a:pPr algn="l" rtl="0">
                        <a:spcAft>
                          <a:spcPts val="0"/>
                        </a:spcAft>
                      </a:pPr>
                      <a:r>
                        <a:rPr lang="en-US" sz="1800" dirty="0">
                          <a:solidFill>
                            <a:schemeClr val="tx1">
                              <a:lumMod val="75000"/>
                              <a:lumOff val="25000"/>
                            </a:schemeClr>
                          </a:solidFill>
                          <a:effectLst/>
                        </a:rPr>
                        <a:t>Vitreous</a:t>
                      </a:r>
                      <a:endParaRPr lang="en-US" sz="1800" dirty="0">
                        <a:solidFill>
                          <a:schemeClr val="tx1">
                            <a:lumMod val="75000"/>
                            <a:lumOff val="25000"/>
                          </a:schemeClr>
                        </a:solidFill>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a:effectLst/>
                        </a:rPr>
                        <a:t>n</a:t>
                      </a:r>
                      <a:r>
                        <a:rPr lang="en-US" sz="1800" b="1" baseline="-25000" dirty="0">
                          <a:effectLst/>
                        </a:rPr>
                        <a:t>5</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tc>
                  <a:txBody>
                    <a:bodyPr/>
                    <a:lstStyle/>
                    <a:p>
                      <a:pPr algn="ctr" rtl="0">
                        <a:spcAft>
                          <a:spcPts val="0"/>
                        </a:spcAft>
                      </a:pPr>
                      <a:r>
                        <a:rPr lang="en-US" sz="1800" b="1" dirty="0">
                          <a:effectLst/>
                        </a:rPr>
                        <a:t>1.3338</a:t>
                      </a:r>
                      <a:endParaRPr lang="en-US" sz="1800" b="1" dirty="0">
                        <a:effectLst/>
                        <a:latin typeface="Times New Roman"/>
                        <a:ea typeface="Times New Roman"/>
                        <a:cs typeface="Arial"/>
                      </a:endParaRPr>
                    </a:p>
                  </a:txBody>
                  <a:tcPr marL="68580" marR="68580" marT="0" marB="0" anchor="ctr">
                    <a:solidFill>
                      <a:schemeClr val="accent1">
                        <a:lumMod val="40000"/>
                        <a:lumOff val="60000"/>
                        <a:alpha val="51000"/>
                      </a:schemeClr>
                    </a:solidFill>
                  </a:tcPr>
                </a:tc>
                <a:extLst>
                  <a:ext uri="{0D108BD9-81ED-4DB2-BD59-A6C34878D82A}">
                    <a16:rowId xmlns="" xmlns:a16="http://schemas.microsoft.com/office/drawing/2014/main" val="10005"/>
                  </a:ext>
                </a:extLst>
              </a:tr>
            </a:tbl>
          </a:graphicData>
        </a:graphic>
      </p:graphicFrame>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3727084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Left)">
                                      <p:cBhvr>
                                        <p:cTn id="7" dur="30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49"/>
                                        </p:tgtEl>
                                        <p:attrNameLst>
                                          <p:attrName>style.visibility</p:attrName>
                                        </p:attrNameLst>
                                      </p:cBhvr>
                                      <p:to>
                                        <p:strVal val="visible"/>
                                      </p:to>
                                    </p:set>
                                    <p:animEffect transition="in" filter="fade">
                                      <p:cBhvr>
                                        <p:cTn id="10" dur="1000"/>
                                        <p:tgtEl>
                                          <p:spTgt spid="2049"/>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1000"/>
                                        <p:tgtEl>
                                          <p:spTgt spid="40"/>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strips(downRight)">
                                      <p:cBhvr>
                                        <p:cTn id="23" dur="2000"/>
                                        <p:tgtEl>
                                          <p:spTgt spid="27"/>
                                        </p:tgtEl>
                                      </p:cBhvr>
                                    </p:animEffect>
                                  </p:childTnLst>
                                </p:cTn>
                              </p:par>
                            </p:childTnLst>
                          </p:cTn>
                        </p:par>
                        <p:par>
                          <p:cTn id="24" fill="hold">
                            <p:stCondLst>
                              <p:cond delay="2000"/>
                            </p:stCondLst>
                            <p:childTnLst>
                              <p:par>
                                <p:cTn id="25" presetID="16" presetClass="entr" presetSubtype="21"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051"/>
                                        </p:tgtEl>
                                        <p:attrNameLst>
                                          <p:attrName>style.visibility</p:attrName>
                                        </p:attrNameLst>
                                      </p:cBhvr>
                                      <p:to>
                                        <p:strVal val="visible"/>
                                      </p:to>
                                    </p:set>
                                    <p:anim calcmode="lin" valueType="num">
                                      <p:cBhvr additive="base">
                                        <p:cTn id="32" dur="500" fill="hold"/>
                                        <p:tgtEl>
                                          <p:spTgt spid="2051"/>
                                        </p:tgtEl>
                                        <p:attrNameLst>
                                          <p:attrName>ppt_x</p:attrName>
                                        </p:attrNameLst>
                                      </p:cBhvr>
                                      <p:tavLst>
                                        <p:tav tm="0">
                                          <p:val>
                                            <p:strVal val="0-#ppt_w/2"/>
                                          </p:val>
                                        </p:tav>
                                        <p:tav tm="100000">
                                          <p:val>
                                            <p:strVal val="#ppt_x"/>
                                          </p:val>
                                        </p:tav>
                                      </p:tavLst>
                                    </p:anim>
                                    <p:anim calcmode="lin" valueType="num">
                                      <p:cBhvr additive="base">
                                        <p:cTn id="33" dur="500" fill="hold"/>
                                        <p:tgtEl>
                                          <p:spTgt spid="20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 grpId="0"/>
      <p:bldP spid="40" grpId="0"/>
      <p:bldP spid="205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arizona.com/acb/basics/optics/radius_curvat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0" y="781465"/>
            <a:ext cx="4286250" cy="3552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opticampus.com/high_powered/images/slide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4860" y="838200"/>
            <a:ext cx="4015740" cy="2362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33400" y="4800600"/>
            <a:ext cx="4648200" cy="830997"/>
          </a:xfrm>
          <a:prstGeom prst="rect">
            <a:avLst/>
          </a:prstGeom>
        </p:spPr>
        <p:txBody>
          <a:bodyPr wrap="square">
            <a:spAutoFit/>
          </a:bodyPr>
          <a:lstStyle/>
          <a:p>
            <a:r>
              <a:rPr lang="en-US" sz="4800" b="1" i="1" dirty="0" smtClean="0">
                <a:solidFill>
                  <a:srgbClr val="FF0000"/>
                </a:solidFill>
              </a:rPr>
              <a:t>r= </a:t>
            </a:r>
            <a:r>
              <a:rPr lang="en-US" sz="4800" b="1" i="1" dirty="0">
                <a:solidFill>
                  <a:srgbClr val="FF0000"/>
                </a:solidFill>
              </a:rPr>
              <a:t>(4h</a:t>
            </a:r>
            <a:r>
              <a:rPr lang="en-US" sz="4800" b="1" i="1" baseline="30000" dirty="0">
                <a:solidFill>
                  <a:srgbClr val="FF0000"/>
                </a:solidFill>
              </a:rPr>
              <a:t>2</a:t>
            </a:r>
            <a:r>
              <a:rPr lang="en-US" sz="4800" b="1" i="1" dirty="0">
                <a:solidFill>
                  <a:srgbClr val="FF0000"/>
                </a:solidFill>
              </a:rPr>
              <a:t>+w</a:t>
            </a:r>
            <a:r>
              <a:rPr lang="en-US" sz="4800" b="1" i="1" baseline="30000" dirty="0">
                <a:solidFill>
                  <a:srgbClr val="FF0000"/>
                </a:solidFill>
              </a:rPr>
              <a:t>2</a:t>
            </a:r>
            <a:r>
              <a:rPr lang="en-US" sz="4800" b="1" i="1" dirty="0">
                <a:solidFill>
                  <a:srgbClr val="FF0000"/>
                </a:solidFill>
              </a:rPr>
              <a:t>)/8h</a:t>
            </a:r>
            <a:endParaRPr lang="en-US" sz="4800" dirty="0">
              <a:solidFill>
                <a:srgbClr val="FF0000"/>
              </a:solidFill>
            </a:endParaRPr>
          </a:p>
        </p:txBody>
      </p:sp>
      <p:grpSp>
        <p:nvGrpSpPr>
          <p:cNvPr id="3" name="Group 2"/>
          <p:cNvGrpSpPr/>
          <p:nvPr/>
        </p:nvGrpSpPr>
        <p:grpSpPr>
          <a:xfrm>
            <a:off x="4914900" y="3276600"/>
            <a:ext cx="3619500" cy="3158836"/>
            <a:chOff x="4914900" y="3276600"/>
            <a:chExt cx="3619500" cy="3158836"/>
          </a:xfrm>
        </p:grpSpPr>
        <p:pic>
          <p:nvPicPr>
            <p:cNvPr id="1032" name="Picture 8" descr="http://www.opticampus.com/high_powered/images/slide3.gif"/>
            <p:cNvPicPr>
              <a:picLocks noChangeAspect="1" noChangeArrowheads="1"/>
            </p:cNvPicPr>
            <p:nvPr/>
          </p:nvPicPr>
          <p:blipFill rotWithShape="1">
            <a:blip r:embed="rId4">
              <a:extLst>
                <a:ext uri="{28A0092B-C50C-407E-A947-70E740481C1C}">
                  <a14:useLocalDpi xmlns:a14="http://schemas.microsoft.com/office/drawing/2010/main" val="0"/>
                </a:ext>
              </a:extLst>
            </a:blip>
            <a:srcRect l="15890" r="16707"/>
            <a:stretch/>
          </p:blipFill>
          <p:spPr bwMode="auto">
            <a:xfrm>
              <a:off x="4914900" y="3276600"/>
              <a:ext cx="3619500" cy="315883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6734175" y="3505200"/>
              <a:ext cx="498855" cy="369332"/>
            </a:xfrm>
            <a:prstGeom prst="rect">
              <a:avLst/>
            </a:prstGeom>
          </p:spPr>
          <p:txBody>
            <a:bodyPr wrap="none">
              <a:spAutoFit/>
            </a:bodyPr>
            <a:lstStyle/>
            <a:p>
              <a:r>
                <a:rPr lang="en-US" b="1" i="1" dirty="0" smtClean="0"/>
                <a:t>(</a:t>
              </a:r>
              <a:r>
                <a:rPr lang="en-US" b="1" i="1" dirty="0" smtClean="0">
                  <a:solidFill>
                    <a:srgbClr val="FF0000"/>
                  </a:solidFill>
                </a:rPr>
                <a:t>h</a:t>
              </a:r>
              <a:r>
                <a:rPr lang="en-US" b="1" i="1" dirty="0" smtClean="0"/>
                <a:t>)</a:t>
              </a:r>
              <a:endParaRPr lang="en-US" dirty="0"/>
            </a:p>
          </p:txBody>
        </p:sp>
        <p:sp>
          <p:nvSpPr>
            <p:cNvPr id="16" name="Rectangle 15"/>
            <p:cNvSpPr/>
            <p:nvPr/>
          </p:nvSpPr>
          <p:spPr>
            <a:xfrm>
              <a:off x="6934200" y="4191000"/>
              <a:ext cx="545342" cy="369332"/>
            </a:xfrm>
            <a:prstGeom prst="rect">
              <a:avLst/>
            </a:prstGeom>
          </p:spPr>
          <p:txBody>
            <a:bodyPr wrap="none">
              <a:spAutoFit/>
            </a:bodyPr>
            <a:lstStyle/>
            <a:p>
              <a:r>
                <a:rPr lang="en-US" b="1" i="1" dirty="0" smtClean="0"/>
                <a:t>(</a:t>
              </a:r>
              <a:r>
                <a:rPr lang="en-US" b="1" i="1" dirty="0" smtClean="0">
                  <a:solidFill>
                    <a:srgbClr val="FF0000"/>
                  </a:solidFill>
                </a:rPr>
                <a:t>w</a:t>
              </a:r>
              <a:r>
                <a:rPr lang="en-US" b="1" i="1" dirty="0" smtClean="0"/>
                <a:t>)</a:t>
              </a:r>
              <a:endParaRPr lang="en-US" dirty="0"/>
            </a:p>
          </p:txBody>
        </p:sp>
      </p:grpSp>
      <p:sp>
        <p:nvSpPr>
          <p:cNvPr id="11" name="Rectangle 10"/>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 (1b) </a:t>
            </a:r>
            <a:r>
              <a:rPr lang="en-US" sz="1600" b="1" i="1" dirty="0"/>
              <a:t>Radius of Curvature</a:t>
            </a:r>
            <a:endParaRPr lang="en-US" sz="1600" dirty="0"/>
          </a:p>
        </p:txBody>
      </p:sp>
      <p:sp>
        <p:nvSpPr>
          <p:cNvPr id="12" name="Rectangle 11"/>
          <p:cNvSpPr/>
          <p:nvPr/>
        </p:nvSpPr>
        <p:spPr>
          <a:xfrm>
            <a:off x="533400" y="6096882"/>
            <a:ext cx="4648200" cy="338554"/>
          </a:xfrm>
          <a:prstGeom prst="rect">
            <a:avLst/>
          </a:prstGeom>
          <a:solidFill>
            <a:schemeClr val="accent1"/>
          </a:solidFill>
          <a:ln>
            <a:noFill/>
          </a:ln>
        </p:spPr>
        <p:txBody>
          <a:bodyPr wrap="square">
            <a:spAutoFit/>
          </a:bodyPr>
          <a:lstStyle/>
          <a:p>
            <a:r>
              <a:rPr lang="en-US" sz="1600" b="1" i="1" dirty="0" smtClean="0"/>
              <a:t>r= radius </a:t>
            </a:r>
            <a:r>
              <a:rPr lang="en-US" sz="1600" b="1" i="1" dirty="0"/>
              <a:t>of </a:t>
            </a:r>
            <a:r>
              <a:rPr lang="en-US" sz="1600" b="1" i="1" dirty="0" smtClean="0"/>
              <a:t>curvature, w= width, h= height</a:t>
            </a:r>
            <a:endParaRPr lang="en-US" sz="1600" dirty="0"/>
          </a:p>
        </p:txBody>
      </p:sp>
      <p:cxnSp>
        <p:nvCxnSpPr>
          <p:cNvPr id="13" name="Straight Arrow Connector 12"/>
          <p:cNvCxnSpPr/>
          <p:nvPr/>
        </p:nvCxnSpPr>
        <p:spPr>
          <a:xfrm>
            <a:off x="5791200" y="4038600"/>
            <a:ext cx="1828800" cy="0"/>
          </a:xfrm>
          <a:prstGeom prst="straightConnector1">
            <a:avLst/>
          </a:prstGeom>
          <a:ln w="38100">
            <a:solidFill>
              <a:srgbClr val="FF0000"/>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6705600" y="3429000"/>
            <a:ext cx="0" cy="445532"/>
          </a:xfrm>
          <a:prstGeom prst="straightConnector1">
            <a:avLst/>
          </a:prstGeom>
          <a:ln w="38100">
            <a:solidFill>
              <a:srgbClr val="FF0000"/>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4038599" y="3409951"/>
            <a:ext cx="851453" cy="1480269"/>
            <a:chOff x="4038599" y="3409951"/>
            <a:chExt cx="851453" cy="1480269"/>
          </a:xfrm>
        </p:grpSpPr>
        <p:pic>
          <p:nvPicPr>
            <p:cNvPr id="19" name="Picture 2" descr="http://media-2.web.britannica.com/eb-media/83/2083-004-A94D44C1.jpg"/>
            <p:cNvPicPr>
              <a:picLocks noChangeAspect="1" noChangeArrowheads="1"/>
            </p:cNvPicPr>
            <p:nvPr/>
          </p:nvPicPr>
          <p:blipFill rotWithShape="1">
            <a:blip r:embed="rId5">
              <a:extLst>
                <a:ext uri="{28A0092B-C50C-407E-A947-70E740481C1C}">
                  <a14:useLocalDpi xmlns:a14="http://schemas.microsoft.com/office/drawing/2010/main" val="0"/>
                </a:ext>
              </a:extLst>
            </a:blip>
            <a:srcRect l="25140" t="2000" r="70026" b="58750"/>
            <a:stretch/>
          </p:blipFill>
          <p:spPr bwMode="auto">
            <a:xfrm flipH="1">
              <a:off x="4610004" y="3765830"/>
              <a:ext cx="280048" cy="89732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media-2.web.britannica.com/eb-media/83/2083-004-A94D44C1.jpg"/>
            <p:cNvPicPr>
              <a:picLocks noChangeAspect="1" noChangeArrowheads="1"/>
            </p:cNvPicPr>
            <p:nvPr/>
          </p:nvPicPr>
          <p:blipFill rotWithShape="1">
            <a:blip r:embed="rId5">
              <a:extLst>
                <a:ext uri="{28A0092B-C50C-407E-A947-70E740481C1C}">
                  <a14:useLocalDpi xmlns:a14="http://schemas.microsoft.com/office/drawing/2010/main" val="0"/>
                </a:ext>
              </a:extLst>
            </a:blip>
            <a:srcRect l="1307" t="2000" r="89026" b="58750"/>
            <a:stretch/>
          </p:blipFill>
          <p:spPr bwMode="auto">
            <a:xfrm flipH="1">
              <a:off x="4038599" y="3409951"/>
              <a:ext cx="705545" cy="148026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5481594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wheel(1)">
                                      <p:cBhvr>
                                        <p:cTn id="14" dur="2000"/>
                                        <p:tgtEl>
                                          <p:spTgt spid="102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randombar(horizontal)">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par>
                          <p:cTn id="34" fill="hold">
                            <p:stCondLst>
                              <p:cond delay="500"/>
                            </p:stCondLst>
                            <p:childTnLst>
                              <p:par>
                                <p:cTn id="35" presetID="16" presetClass="entr" presetSubtype="37" repeatCount="indefinite" fill="hold" nodeType="afterEffect">
                                  <p:stCondLst>
                                    <p:cond delay="0"/>
                                  </p:stCondLst>
                                  <p:endCondLst>
                                    <p:cond evt="onNext" delay="0">
                                      <p:tgtEl>
                                        <p:sldTgt/>
                                      </p:tgtEl>
                                    </p:cond>
                                  </p:endCondLst>
                                  <p:childTnLst>
                                    <p:set>
                                      <p:cBhvr>
                                        <p:cTn id="36" dur="1" fill="hold">
                                          <p:stCondLst>
                                            <p:cond delay="0"/>
                                          </p:stCondLst>
                                        </p:cTn>
                                        <p:tgtEl>
                                          <p:spTgt spid="13"/>
                                        </p:tgtEl>
                                        <p:attrNameLst>
                                          <p:attrName>style.visibility</p:attrName>
                                        </p:attrNameLst>
                                      </p:cBhvr>
                                      <p:to>
                                        <p:strVal val="visible"/>
                                      </p:to>
                                    </p:set>
                                    <p:animEffect transition="in" filter="barn(outVertical)">
                                      <p:cBhvr>
                                        <p:cTn id="37" dur="1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42" repeatCount="indefinite" fill="hold" nodeType="clickEffect">
                                  <p:stCondLst>
                                    <p:cond delay="0"/>
                                  </p:stCondLst>
                                  <p:endCondLst>
                                    <p:cond evt="onNext" delay="0">
                                      <p:tgtEl>
                                        <p:sldTgt/>
                                      </p:tgtEl>
                                    </p:cond>
                                  </p:endCondLst>
                                  <p:childTnLst>
                                    <p:set>
                                      <p:cBhvr>
                                        <p:cTn id="41" dur="1" fill="hold">
                                          <p:stCondLst>
                                            <p:cond delay="0"/>
                                          </p:stCondLst>
                                        </p:cTn>
                                        <p:tgtEl>
                                          <p:spTgt spid="15"/>
                                        </p:tgtEl>
                                        <p:attrNameLst>
                                          <p:attrName>style.visibility</p:attrName>
                                        </p:attrNameLst>
                                      </p:cBhvr>
                                      <p:to>
                                        <p:strVal val="visible"/>
                                      </p:to>
                                    </p:set>
                                    <p:animEffect transition="in" filter="barn(outHorizontal)">
                                      <p:cBhvr>
                                        <p:cTn id="4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23874" y="847725"/>
            <a:ext cx="3924300" cy="3505200"/>
            <a:chOff x="523874" y="847725"/>
            <a:chExt cx="3924300" cy="3505200"/>
          </a:xfrm>
        </p:grpSpPr>
        <p:pic>
          <p:nvPicPr>
            <p:cNvPr id="2050" name="Picture 2" descr="http://www.carlomasci.it/orbscan/coantdata.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4" y="847725"/>
              <a:ext cx="3924300" cy="35052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4563" t="3666" r="13592" b="6842"/>
            <a:stretch/>
          </p:blipFill>
          <p:spPr bwMode="auto">
            <a:xfrm flipH="1">
              <a:off x="3495676" y="2152329"/>
              <a:ext cx="704850" cy="1619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aphicFrame>
        <p:nvGraphicFramePr>
          <p:cNvPr id="6" name="Table 5"/>
          <p:cNvGraphicFramePr>
            <a:graphicFrameLocks noGrp="1"/>
          </p:cNvGraphicFramePr>
          <p:nvPr>
            <p:extLst>
              <p:ext uri="{D42A27DB-BD31-4B8C-83A1-F6EECF244321}">
                <p14:modId xmlns:p14="http://schemas.microsoft.com/office/powerpoint/2010/main" val="4163077665"/>
              </p:ext>
            </p:extLst>
          </p:nvPr>
        </p:nvGraphicFramePr>
        <p:xfrm>
          <a:off x="4724400" y="4572001"/>
          <a:ext cx="3924300" cy="1891415"/>
        </p:xfrm>
        <a:graphic>
          <a:graphicData uri="http://schemas.openxmlformats.org/drawingml/2006/table">
            <a:tbl>
              <a:tblPr firstRow="1" firstCol="1" bandRow="1">
                <a:tableStyleId>{5C22544A-7EE6-4342-B048-85BDC9FD1C3A}</a:tableStyleId>
              </a:tblPr>
              <a:tblGrid>
                <a:gridCol w="1638539">
                  <a:extLst>
                    <a:ext uri="{9D8B030D-6E8A-4147-A177-3AD203B41FA5}">
                      <a16:colId xmlns="" xmlns:a16="http://schemas.microsoft.com/office/drawing/2014/main" val="20000"/>
                    </a:ext>
                  </a:extLst>
                </a:gridCol>
                <a:gridCol w="655414">
                  <a:extLst>
                    <a:ext uri="{9D8B030D-6E8A-4147-A177-3AD203B41FA5}">
                      <a16:colId xmlns="" xmlns:a16="http://schemas.microsoft.com/office/drawing/2014/main" val="20001"/>
                    </a:ext>
                  </a:extLst>
                </a:gridCol>
                <a:gridCol w="1630347">
                  <a:extLst>
                    <a:ext uri="{9D8B030D-6E8A-4147-A177-3AD203B41FA5}">
                      <a16:colId xmlns="" xmlns:a16="http://schemas.microsoft.com/office/drawing/2014/main" val="20002"/>
                    </a:ext>
                  </a:extLst>
                </a:gridCol>
              </a:tblGrid>
              <a:tr h="274320">
                <a:tc>
                  <a:txBody>
                    <a:bodyPr/>
                    <a:lstStyle/>
                    <a:p>
                      <a:pPr algn="l" rtl="0">
                        <a:spcAft>
                          <a:spcPts val="0"/>
                        </a:spcAft>
                      </a:pPr>
                      <a:r>
                        <a:rPr lang="en-US" sz="1400" b="1" dirty="0">
                          <a:solidFill>
                            <a:schemeClr val="tx1">
                              <a:lumMod val="75000"/>
                              <a:lumOff val="25000"/>
                            </a:schemeClr>
                          </a:solidFill>
                          <a:effectLst/>
                        </a:rPr>
                        <a:t>Radii of curvature</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l"/>
                      <a:endParaRPr lang="en-US" sz="1400" b="1" dirty="0">
                        <a:effectLst/>
                        <a:latin typeface="Calibri"/>
                        <a:cs typeface="Arial"/>
                      </a:endParaRPr>
                    </a:p>
                  </a:txBody>
                  <a:tcPr marL="20606" marR="20606" marT="0" marB="0" anchor="b"/>
                </a:tc>
                <a:tc>
                  <a:txBody>
                    <a:bodyPr/>
                    <a:lstStyle/>
                    <a:p>
                      <a:pPr algn="ctr" rtl="0">
                        <a:spcAft>
                          <a:spcPts val="0"/>
                        </a:spcAft>
                      </a:pPr>
                      <a:r>
                        <a:rPr lang="en-US" sz="1400" b="1" i="1" dirty="0">
                          <a:solidFill>
                            <a:schemeClr val="tx1"/>
                          </a:solidFill>
                          <a:effectLst/>
                        </a:rPr>
                        <a:t>r</a:t>
                      </a:r>
                      <a:endParaRPr lang="en-US" sz="1400" b="1" i="1" dirty="0">
                        <a:solidFill>
                          <a:schemeClr val="tx1"/>
                        </a:solidFill>
                        <a:effectLst/>
                        <a:latin typeface="Times New Roman"/>
                        <a:ea typeface="Times New Roman"/>
                        <a:cs typeface="Arial"/>
                      </a:endParaRPr>
                    </a:p>
                  </a:txBody>
                  <a:tcPr marL="20606" marR="20606" marT="0" marB="0" anchor="b"/>
                </a:tc>
                <a:extLst>
                  <a:ext uri="{0D108BD9-81ED-4DB2-BD59-A6C34878D82A}">
                    <a16:rowId xmlns="" xmlns:a16="http://schemas.microsoft.com/office/drawing/2014/main" val="10000"/>
                  </a:ext>
                </a:extLst>
              </a:tr>
              <a:tr h="410834">
                <a:tc>
                  <a:txBody>
                    <a:bodyPr/>
                    <a:lstStyle/>
                    <a:p>
                      <a:pPr indent="127000" algn="l" rtl="0">
                        <a:spcAft>
                          <a:spcPts val="0"/>
                        </a:spcAft>
                      </a:pPr>
                      <a:r>
                        <a:rPr lang="en-US" sz="1400" b="1" dirty="0">
                          <a:solidFill>
                            <a:schemeClr val="tx1">
                              <a:lumMod val="75000"/>
                              <a:lumOff val="25000"/>
                            </a:schemeClr>
                          </a:solidFill>
                          <a:effectLst/>
                        </a:rPr>
                        <a:t>Anterior Cornea</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r</a:t>
                      </a:r>
                      <a:r>
                        <a:rPr lang="en-US" sz="1400" b="1" baseline="-25000" dirty="0">
                          <a:effectLst/>
                        </a:rPr>
                        <a:t>1</a:t>
                      </a:r>
                      <a:endParaRPr lang="en-US" sz="1400" b="1" dirty="0">
                        <a:effectLst/>
                        <a:latin typeface="Times New Roman"/>
                        <a:ea typeface="Times New Roman"/>
                        <a:cs typeface="Arial"/>
                      </a:endParaRPr>
                    </a:p>
                  </a:txBody>
                  <a:tcPr marL="20606" marR="20606" marT="0" marB="0" anchor="ctr"/>
                </a:tc>
                <a:tc>
                  <a:txBody>
                    <a:bodyPr/>
                    <a:lstStyle/>
                    <a:p>
                      <a:pPr algn="ctr" rtl="0">
                        <a:spcAft>
                          <a:spcPts val="0"/>
                        </a:spcAft>
                      </a:pPr>
                      <a:r>
                        <a:rPr lang="en-US" sz="1400" b="1">
                          <a:effectLst/>
                        </a:rPr>
                        <a:t>12.096</a:t>
                      </a:r>
                      <a:endParaRPr lang="en-US" sz="1400" b="1">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1"/>
                  </a:ext>
                </a:extLst>
              </a:tr>
              <a:tr h="410834">
                <a:tc>
                  <a:txBody>
                    <a:bodyPr/>
                    <a:lstStyle/>
                    <a:p>
                      <a:pPr indent="127000" algn="l" rtl="0">
                        <a:spcAft>
                          <a:spcPts val="0"/>
                        </a:spcAft>
                      </a:pPr>
                      <a:r>
                        <a:rPr lang="en-US" sz="1400" b="1" dirty="0">
                          <a:solidFill>
                            <a:schemeClr val="tx1">
                              <a:lumMod val="75000"/>
                              <a:lumOff val="25000"/>
                            </a:schemeClr>
                          </a:solidFill>
                          <a:effectLst/>
                        </a:rPr>
                        <a:t>Posterior Cornea</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r</a:t>
                      </a:r>
                      <a:r>
                        <a:rPr lang="en-US" sz="1400" b="1" baseline="-25000" dirty="0">
                          <a:effectLst/>
                        </a:rPr>
                        <a:t>2</a:t>
                      </a:r>
                      <a:endParaRPr lang="en-US" sz="1400" b="1" dirty="0">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15.656</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2"/>
                  </a:ext>
                </a:extLst>
              </a:tr>
              <a:tr h="410834">
                <a:tc>
                  <a:txBody>
                    <a:bodyPr/>
                    <a:lstStyle/>
                    <a:p>
                      <a:pPr indent="127000" algn="l" rtl="0">
                        <a:spcAft>
                          <a:spcPts val="0"/>
                        </a:spcAft>
                      </a:pPr>
                      <a:r>
                        <a:rPr lang="en-US" sz="1400" b="1" dirty="0" smtClean="0">
                          <a:solidFill>
                            <a:schemeClr val="tx1">
                              <a:lumMod val="75000"/>
                              <a:lumOff val="25000"/>
                            </a:schemeClr>
                          </a:solidFill>
                          <a:effectLst/>
                        </a:rPr>
                        <a:t>Anterior Lens</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r</a:t>
                      </a:r>
                      <a:r>
                        <a:rPr lang="en-US" sz="1400" b="1" baseline="-25000" dirty="0">
                          <a:effectLst/>
                        </a:rPr>
                        <a:t>3</a:t>
                      </a:r>
                      <a:endParaRPr lang="en-US" sz="1400" b="1" dirty="0">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8.181</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3"/>
                  </a:ext>
                </a:extLst>
              </a:tr>
              <a:tr h="384593">
                <a:tc>
                  <a:txBody>
                    <a:bodyPr/>
                    <a:lstStyle/>
                    <a:p>
                      <a:pPr indent="127000" algn="l" rtl="0">
                        <a:spcAft>
                          <a:spcPts val="0"/>
                        </a:spcAft>
                      </a:pPr>
                      <a:r>
                        <a:rPr lang="en-US" sz="1400" b="1" dirty="0">
                          <a:solidFill>
                            <a:schemeClr val="tx1">
                              <a:lumMod val="75000"/>
                              <a:lumOff val="25000"/>
                            </a:schemeClr>
                          </a:solidFill>
                          <a:effectLst/>
                        </a:rPr>
                        <a:t>Posterior Lens</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r</a:t>
                      </a:r>
                      <a:r>
                        <a:rPr lang="en-US" sz="1400" b="1" baseline="-25000" dirty="0">
                          <a:effectLst/>
                        </a:rPr>
                        <a:t>4</a:t>
                      </a:r>
                      <a:endParaRPr lang="en-US" sz="1400" b="1" dirty="0">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-10.483</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4"/>
                  </a:ext>
                </a:extLst>
              </a:tr>
            </a:tbl>
          </a:graphicData>
        </a:graphic>
      </p:graphicFrame>
      <p:pic>
        <p:nvPicPr>
          <p:cNvPr id="2054"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b="5460"/>
          <a:stretch/>
        </p:blipFill>
        <p:spPr bwMode="auto">
          <a:xfrm>
            <a:off x="4600575" y="1209675"/>
            <a:ext cx="4029075" cy="313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2" name="Table 11"/>
          <p:cNvGraphicFramePr>
            <a:graphicFrameLocks noGrp="1"/>
          </p:cNvGraphicFramePr>
          <p:nvPr>
            <p:extLst>
              <p:ext uri="{D42A27DB-BD31-4B8C-83A1-F6EECF244321}">
                <p14:modId xmlns:p14="http://schemas.microsoft.com/office/powerpoint/2010/main" val="2741696729"/>
              </p:ext>
            </p:extLst>
          </p:nvPr>
        </p:nvGraphicFramePr>
        <p:xfrm>
          <a:off x="533400" y="4572001"/>
          <a:ext cx="4191000" cy="1832424"/>
        </p:xfrm>
        <a:graphic>
          <a:graphicData uri="http://schemas.openxmlformats.org/drawingml/2006/table">
            <a:tbl>
              <a:tblPr firstRow="1" firstCol="1" bandRow="1">
                <a:tableStyleId>{5C22544A-7EE6-4342-B048-85BDC9FD1C3A}</a:tableStyleId>
              </a:tblPr>
              <a:tblGrid>
                <a:gridCol w="1749895">
                  <a:extLst>
                    <a:ext uri="{9D8B030D-6E8A-4147-A177-3AD203B41FA5}">
                      <a16:colId xmlns="" xmlns:a16="http://schemas.microsoft.com/office/drawing/2014/main" val="20000"/>
                    </a:ext>
                  </a:extLst>
                </a:gridCol>
                <a:gridCol w="699958">
                  <a:extLst>
                    <a:ext uri="{9D8B030D-6E8A-4147-A177-3AD203B41FA5}">
                      <a16:colId xmlns="" xmlns:a16="http://schemas.microsoft.com/office/drawing/2014/main" val="20001"/>
                    </a:ext>
                  </a:extLst>
                </a:gridCol>
                <a:gridCol w="1741147">
                  <a:extLst>
                    <a:ext uri="{9D8B030D-6E8A-4147-A177-3AD203B41FA5}">
                      <a16:colId xmlns="" xmlns:a16="http://schemas.microsoft.com/office/drawing/2014/main" val="20002"/>
                    </a:ext>
                  </a:extLst>
                </a:gridCol>
              </a:tblGrid>
              <a:tr h="274320">
                <a:tc gridSpan="3">
                  <a:txBody>
                    <a:bodyPr/>
                    <a:lstStyle/>
                    <a:p>
                      <a:pPr algn="l" rtl="0">
                        <a:spcAft>
                          <a:spcPts val="0"/>
                        </a:spcAft>
                      </a:pPr>
                      <a:r>
                        <a:rPr lang="en-US" sz="1400" b="1" dirty="0">
                          <a:solidFill>
                            <a:schemeClr val="tx1">
                              <a:lumMod val="75000"/>
                              <a:lumOff val="25000"/>
                            </a:schemeClr>
                          </a:solidFill>
                          <a:effectLst/>
                        </a:rPr>
                        <a:t>Distance </a:t>
                      </a:r>
                      <a:r>
                        <a:rPr lang="en-US" sz="1400" b="1" i="1" dirty="0" smtClean="0">
                          <a:solidFill>
                            <a:schemeClr val="tx1"/>
                          </a:solidFill>
                          <a:effectLst/>
                        </a:rPr>
                        <a:t>(h)</a:t>
                      </a:r>
                      <a:r>
                        <a:rPr lang="en-US" sz="1400" b="1" dirty="0" smtClean="0">
                          <a:solidFill>
                            <a:schemeClr val="tx1">
                              <a:lumMod val="75000"/>
                              <a:lumOff val="25000"/>
                            </a:schemeClr>
                          </a:solidFill>
                          <a:effectLst/>
                        </a:rPr>
                        <a:t> from </a:t>
                      </a:r>
                      <a:r>
                        <a:rPr lang="en-US" sz="1400" b="1" dirty="0">
                          <a:solidFill>
                            <a:schemeClr val="tx1">
                              <a:lumMod val="75000"/>
                              <a:lumOff val="25000"/>
                            </a:schemeClr>
                          </a:solidFill>
                          <a:effectLst/>
                        </a:rPr>
                        <a:t>Anterior cornea vertex to</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389526">
                <a:tc>
                  <a:txBody>
                    <a:bodyPr/>
                    <a:lstStyle/>
                    <a:p>
                      <a:pPr indent="127000" algn="l" rtl="0">
                        <a:spcAft>
                          <a:spcPts val="0"/>
                        </a:spcAft>
                      </a:pPr>
                      <a:r>
                        <a:rPr lang="en-US" sz="1400" b="1" dirty="0" smtClean="0">
                          <a:solidFill>
                            <a:schemeClr val="tx1">
                              <a:lumMod val="75000"/>
                              <a:lumOff val="25000"/>
                            </a:schemeClr>
                          </a:solidFill>
                          <a:effectLst/>
                        </a:rPr>
                        <a:t>Posterior Cornea</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t</a:t>
                      </a:r>
                      <a:r>
                        <a:rPr lang="en-US" sz="1400" b="1" baseline="-25000" dirty="0">
                          <a:effectLst/>
                        </a:rPr>
                        <a:t>1</a:t>
                      </a:r>
                      <a:endParaRPr lang="en-US" sz="1400" b="1" dirty="0">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smtClean="0">
                          <a:effectLst/>
                        </a:rPr>
                        <a:t>0.9</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1"/>
                  </a:ext>
                </a:extLst>
              </a:tr>
              <a:tr h="389526">
                <a:tc>
                  <a:txBody>
                    <a:bodyPr/>
                    <a:lstStyle/>
                    <a:p>
                      <a:pPr indent="127000" algn="l" rtl="0">
                        <a:spcAft>
                          <a:spcPts val="0"/>
                        </a:spcAft>
                      </a:pPr>
                      <a:r>
                        <a:rPr lang="en-US" sz="1400" b="1" dirty="0">
                          <a:solidFill>
                            <a:schemeClr val="tx1">
                              <a:lumMod val="75000"/>
                              <a:lumOff val="25000"/>
                            </a:schemeClr>
                          </a:solidFill>
                          <a:effectLst/>
                        </a:rPr>
                        <a:t>Anterior Lens</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l"/>
                      <a:endParaRPr lang="en-US" sz="1400" b="1" dirty="0">
                        <a:effectLst/>
                        <a:latin typeface="Calibri"/>
                        <a:cs typeface="Arial"/>
                      </a:endParaRPr>
                    </a:p>
                  </a:txBody>
                  <a:tcPr marL="20606" marR="20606" marT="0" marB="0" anchor="ctr"/>
                </a:tc>
                <a:tc>
                  <a:txBody>
                    <a:bodyPr/>
                    <a:lstStyle/>
                    <a:p>
                      <a:pPr algn="ctr" rtl="0">
                        <a:spcAft>
                          <a:spcPts val="0"/>
                        </a:spcAft>
                      </a:pPr>
                      <a:r>
                        <a:rPr lang="en-US" sz="1400" b="1" dirty="0">
                          <a:effectLst/>
                        </a:rPr>
                        <a:t>3.25</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2"/>
                  </a:ext>
                </a:extLst>
              </a:tr>
              <a:tr h="389526">
                <a:tc>
                  <a:txBody>
                    <a:bodyPr/>
                    <a:lstStyle/>
                    <a:p>
                      <a:pPr indent="127000" algn="l" rtl="0">
                        <a:spcAft>
                          <a:spcPts val="0"/>
                        </a:spcAft>
                      </a:pPr>
                      <a:r>
                        <a:rPr lang="en-US" sz="1400" b="1" dirty="0">
                          <a:solidFill>
                            <a:schemeClr val="tx1">
                              <a:lumMod val="75000"/>
                              <a:lumOff val="25000"/>
                            </a:schemeClr>
                          </a:solidFill>
                          <a:effectLst/>
                        </a:rPr>
                        <a:t>Posterior Lens</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d</a:t>
                      </a:r>
                      <a:r>
                        <a:rPr lang="en-US" sz="1400" b="1" baseline="-25000" dirty="0">
                          <a:effectLst/>
                        </a:rPr>
                        <a:t>1</a:t>
                      </a:r>
                      <a:endParaRPr lang="en-US" sz="1400" b="1" dirty="0">
                        <a:effectLst/>
                        <a:latin typeface="Times New Roman"/>
                        <a:ea typeface="Times New Roman"/>
                        <a:cs typeface="Arial"/>
                      </a:endParaRPr>
                    </a:p>
                  </a:txBody>
                  <a:tcPr marL="20606" marR="20606" marT="0" marB="0" anchor="ctr"/>
                </a:tc>
                <a:tc>
                  <a:txBody>
                    <a:bodyPr/>
                    <a:lstStyle/>
                    <a:p>
                      <a:pPr algn="ctr" rtl="0">
                        <a:spcAft>
                          <a:spcPts val="0"/>
                        </a:spcAft>
                      </a:pPr>
                      <a:r>
                        <a:rPr lang="en-US" sz="1400" b="1">
                          <a:effectLst/>
                        </a:rPr>
                        <a:t>12.85</a:t>
                      </a:r>
                      <a:endParaRPr lang="en-US" sz="1400" b="1">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3"/>
                  </a:ext>
                </a:extLst>
              </a:tr>
              <a:tr h="389526">
                <a:tc>
                  <a:txBody>
                    <a:bodyPr/>
                    <a:lstStyle/>
                    <a:p>
                      <a:pPr indent="127000" algn="l" rtl="0">
                        <a:spcAft>
                          <a:spcPts val="0"/>
                        </a:spcAft>
                      </a:pPr>
                      <a:r>
                        <a:rPr lang="en-US" sz="1400" b="1" dirty="0">
                          <a:solidFill>
                            <a:schemeClr val="tx1">
                              <a:lumMod val="75000"/>
                              <a:lumOff val="25000"/>
                            </a:schemeClr>
                          </a:solidFill>
                          <a:effectLst/>
                        </a:rPr>
                        <a:t>Retina</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d</a:t>
                      </a:r>
                      <a:r>
                        <a:rPr lang="en-US" sz="1400" b="1" baseline="-25000" dirty="0">
                          <a:effectLst/>
                        </a:rPr>
                        <a:t>2</a:t>
                      </a:r>
                      <a:endParaRPr lang="en-US" sz="1400" b="1" dirty="0">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a:effectLst/>
                        </a:rPr>
                        <a:t>28.45</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4"/>
                  </a:ext>
                </a:extLst>
              </a:tr>
            </a:tbl>
          </a:graphicData>
        </a:graphic>
      </p:graphicFrame>
      <p:cxnSp>
        <p:nvCxnSpPr>
          <p:cNvPr id="5" name="Straight Arrow Connector 4"/>
          <p:cNvCxnSpPr/>
          <p:nvPr/>
        </p:nvCxnSpPr>
        <p:spPr>
          <a:xfrm>
            <a:off x="3200400" y="1905000"/>
            <a:ext cx="0" cy="2133600"/>
          </a:xfrm>
          <a:prstGeom prst="straightConnector1">
            <a:avLst/>
          </a:prstGeom>
          <a:ln w="2540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rot="16200000">
            <a:off x="2685897" y="2404508"/>
            <a:ext cx="819455" cy="276999"/>
          </a:xfrm>
          <a:prstGeom prst="rect">
            <a:avLst/>
          </a:prstGeom>
        </p:spPr>
        <p:txBody>
          <a:bodyPr wrap="none">
            <a:spAutoFit/>
          </a:bodyPr>
          <a:lstStyle/>
          <a:p>
            <a:r>
              <a:rPr lang="en-US" sz="1200" b="1" dirty="0" smtClean="0"/>
              <a:t>(w)=16.5</a:t>
            </a:r>
            <a:endParaRPr lang="en-US" sz="1200" dirty="0"/>
          </a:p>
        </p:txBody>
      </p:sp>
      <p:sp>
        <p:nvSpPr>
          <p:cNvPr id="16" name="Rectangle 15"/>
          <p:cNvSpPr/>
          <p:nvPr/>
        </p:nvSpPr>
        <p:spPr>
          <a:xfrm>
            <a:off x="542925" y="4274582"/>
            <a:ext cx="8010526" cy="307777"/>
          </a:xfrm>
          <a:prstGeom prst="rect">
            <a:avLst/>
          </a:prstGeom>
        </p:spPr>
        <p:txBody>
          <a:bodyPr wrap="square">
            <a:spAutoFit/>
          </a:bodyPr>
          <a:lstStyle/>
          <a:p>
            <a:pPr algn="r"/>
            <a:r>
              <a:rPr lang="en-US" sz="1400" b="1" i="1" dirty="0" smtClean="0">
                <a:solidFill>
                  <a:srgbClr val="FF0000"/>
                </a:solidFill>
              </a:rPr>
              <a:t>r = </a:t>
            </a:r>
            <a:r>
              <a:rPr lang="en-US" sz="1400" b="1" i="1" dirty="0">
                <a:solidFill>
                  <a:srgbClr val="FF0000"/>
                </a:solidFill>
              </a:rPr>
              <a:t>(4h</a:t>
            </a:r>
            <a:r>
              <a:rPr lang="en-US" sz="1400" b="1" i="1" baseline="30000" dirty="0">
                <a:solidFill>
                  <a:srgbClr val="FF0000"/>
                </a:solidFill>
              </a:rPr>
              <a:t>2</a:t>
            </a:r>
            <a:r>
              <a:rPr lang="en-US" sz="1400" b="1" i="1" dirty="0">
                <a:solidFill>
                  <a:srgbClr val="FF0000"/>
                </a:solidFill>
              </a:rPr>
              <a:t>+w</a:t>
            </a:r>
            <a:r>
              <a:rPr lang="en-US" sz="1400" b="1" i="1" baseline="30000" dirty="0">
                <a:solidFill>
                  <a:srgbClr val="FF0000"/>
                </a:solidFill>
              </a:rPr>
              <a:t>2</a:t>
            </a:r>
            <a:r>
              <a:rPr lang="en-US" sz="1400" b="1" i="1" dirty="0">
                <a:solidFill>
                  <a:srgbClr val="FF0000"/>
                </a:solidFill>
              </a:rPr>
              <a:t>)/8h</a:t>
            </a:r>
            <a:endParaRPr lang="en-US" sz="1400" dirty="0">
              <a:solidFill>
                <a:srgbClr val="FF0000"/>
              </a:solidFill>
            </a:endParaRPr>
          </a:p>
        </p:txBody>
      </p:sp>
      <p:cxnSp>
        <p:nvCxnSpPr>
          <p:cNvPr id="17" name="Straight Arrow Connector 16"/>
          <p:cNvCxnSpPr/>
          <p:nvPr/>
        </p:nvCxnSpPr>
        <p:spPr>
          <a:xfrm>
            <a:off x="3905250" y="2152329"/>
            <a:ext cx="0" cy="1600521"/>
          </a:xfrm>
          <a:prstGeom prst="straightConnector1">
            <a:avLst/>
          </a:prstGeom>
          <a:ln w="254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505200" y="2952589"/>
            <a:ext cx="685800" cy="146"/>
          </a:xfrm>
          <a:prstGeom prst="straightConnector1">
            <a:avLst/>
          </a:prstGeom>
          <a:ln w="254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rot="16200000">
            <a:off x="3404124" y="2488417"/>
            <a:ext cx="763351" cy="261610"/>
          </a:xfrm>
          <a:prstGeom prst="rect">
            <a:avLst/>
          </a:prstGeom>
        </p:spPr>
        <p:txBody>
          <a:bodyPr wrap="none">
            <a:spAutoFit/>
          </a:bodyPr>
          <a:lstStyle/>
          <a:p>
            <a:r>
              <a:rPr lang="en-US" sz="1100" b="1" dirty="0" smtClean="0">
                <a:solidFill>
                  <a:schemeClr val="bg1"/>
                </a:solidFill>
              </a:rPr>
              <a:t>(w)=15.9</a:t>
            </a:r>
            <a:endParaRPr lang="en-US" sz="1100" dirty="0">
              <a:solidFill>
                <a:schemeClr val="bg1"/>
              </a:solidFill>
            </a:endParaRPr>
          </a:p>
        </p:txBody>
      </p:sp>
      <p:sp>
        <p:nvSpPr>
          <p:cNvPr id="27" name="Rectangle 26"/>
          <p:cNvSpPr/>
          <p:nvPr/>
        </p:nvSpPr>
        <p:spPr>
          <a:xfrm>
            <a:off x="3467102" y="2962107"/>
            <a:ext cx="460382" cy="261610"/>
          </a:xfrm>
          <a:prstGeom prst="rect">
            <a:avLst/>
          </a:prstGeom>
        </p:spPr>
        <p:txBody>
          <a:bodyPr wrap="none">
            <a:spAutoFit/>
          </a:bodyPr>
          <a:lstStyle/>
          <a:p>
            <a:r>
              <a:rPr lang="en-US" sz="1100" b="1" dirty="0" smtClean="0">
                <a:solidFill>
                  <a:schemeClr val="bg1"/>
                </a:solidFill>
              </a:rPr>
              <a:t>6.25</a:t>
            </a:r>
            <a:endParaRPr lang="en-US" sz="1100" dirty="0">
              <a:solidFill>
                <a:schemeClr val="bg1"/>
              </a:solidFill>
            </a:endParaRPr>
          </a:p>
        </p:txBody>
      </p:sp>
      <p:sp>
        <p:nvSpPr>
          <p:cNvPr id="28" name="Rectangle 27"/>
          <p:cNvSpPr/>
          <p:nvPr/>
        </p:nvSpPr>
        <p:spPr>
          <a:xfrm>
            <a:off x="3829050" y="2962107"/>
            <a:ext cx="460382" cy="261610"/>
          </a:xfrm>
          <a:prstGeom prst="rect">
            <a:avLst/>
          </a:prstGeom>
        </p:spPr>
        <p:txBody>
          <a:bodyPr wrap="none">
            <a:spAutoFit/>
          </a:bodyPr>
          <a:lstStyle/>
          <a:p>
            <a:r>
              <a:rPr lang="en-US" sz="1100" b="1" dirty="0" smtClean="0">
                <a:solidFill>
                  <a:schemeClr val="bg1"/>
                </a:solidFill>
              </a:rPr>
              <a:t>3.65</a:t>
            </a:r>
            <a:endParaRPr lang="en-US" sz="1100" dirty="0">
              <a:solidFill>
                <a:schemeClr val="bg1"/>
              </a:solidFill>
            </a:endParaRPr>
          </a:p>
        </p:txBody>
      </p:sp>
      <p:sp>
        <p:nvSpPr>
          <p:cNvPr id="19" name="Rectangle 1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 (1b) </a:t>
            </a:r>
            <a:r>
              <a:rPr lang="en-US" sz="1600" b="1" i="1" dirty="0"/>
              <a:t>Radius of Curvature</a:t>
            </a:r>
            <a:endParaRPr lang="en-US" sz="1600" dirty="0"/>
          </a:p>
        </p:txBody>
      </p:sp>
    </p:spTree>
    <p:extLst>
      <p:ext uri="{BB962C8B-B14F-4D97-AF65-F5344CB8AC3E}">
        <p14:creationId xmlns:p14="http://schemas.microsoft.com/office/powerpoint/2010/main" val="120069015"/>
      </p:ext>
    </p:extLst>
  </p:cSld>
  <p:clrMapOvr>
    <a:masterClrMapping/>
  </p:clrMapOvr>
  <p:transition spd="slow">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73000" contrast="-25000"/>
                    </a14:imgEffect>
                  </a14:imgLayer>
                </a14:imgProps>
              </a:ext>
            </a:extLst>
          </a:blip>
          <a:srcRect l="12390" t="1234" r="15248" b="7595"/>
          <a:stretch/>
        </p:blipFill>
        <p:spPr bwMode="auto">
          <a:xfrm rot="16200000">
            <a:off x="2021288" y="952500"/>
            <a:ext cx="5105400" cy="5791202"/>
          </a:xfrm>
          <a:prstGeom prst="ellipse">
            <a:avLst/>
          </a:prstGeom>
          <a:noFill/>
          <a:ln w="9525">
            <a:noFill/>
            <a:miter lim="800000"/>
            <a:headEnd/>
            <a:tailEnd/>
          </a:ln>
        </p:spPr>
      </p:pic>
      <p:sp>
        <p:nvSpPr>
          <p:cNvPr id="32" name="Rounded Rectangle 31"/>
          <p:cNvSpPr/>
          <p:nvPr/>
        </p:nvSpPr>
        <p:spPr>
          <a:xfrm>
            <a:off x="533400" y="742950"/>
            <a:ext cx="8077200" cy="40005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1- Ophthalmic ultrasonography</a:t>
            </a:r>
          </a:p>
        </p:txBody>
      </p:sp>
      <p:sp>
        <p:nvSpPr>
          <p:cNvPr id="9" name="Rectangle 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 (1c) </a:t>
            </a:r>
            <a:r>
              <a:rPr lang="en-US" sz="1600" b="1" i="1" dirty="0" err="1" smtClean="0"/>
              <a:t>i</a:t>
            </a:r>
            <a:r>
              <a:rPr lang="en-US" sz="1600" b="1" i="1" dirty="0" smtClean="0"/>
              <a:t>- Corneal-Thickness</a:t>
            </a:r>
            <a:endParaRPr lang="en-US" sz="1600" dirty="0"/>
          </a:p>
        </p:txBody>
      </p:sp>
      <p:pic>
        <p:nvPicPr>
          <p:cNvPr id="7" name="Picture 2" descr="http://hyperphysics.phy-astr.gsu.edu/hbase/vision/imgvis/eyesca.gif"/>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2364187" y="1676401"/>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6"/>
          <p:cNvSpPr/>
          <p:nvPr/>
        </p:nvSpPr>
        <p:spPr>
          <a:xfrm>
            <a:off x="3027165" y="2941496"/>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6"/>
          <p:cNvSpPr/>
          <p:nvPr/>
        </p:nvSpPr>
        <p:spPr>
          <a:xfrm>
            <a:off x="2366326" y="2761726"/>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4"/>
          <p:cNvSpPr/>
          <p:nvPr/>
        </p:nvSpPr>
        <p:spPr>
          <a:xfrm rot="14424035">
            <a:off x="1803573" y="3235445"/>
            <a:ext cx="1934340" cy="1418345"/>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27862" stroke="0" extrusionOk="0">
                <a:moveTo>
                  <a:pt x="53966" y="0"/>
                </a:moveTo>
                <a:cubicBezTo>
                  <a:pt x="1063984" y="0"/>
                  <a:pt x="1908895" y="675463"/>
                  <a:pt x="1908895" y="1427862"/>
                </a:cubicBezTo>
                <a:lnTo>
                  <a:pt x="80095" y="1427862"/>
                </a:lnTo>
                <a:lnTo>
                  <a:pt x="53966" y="0"/>
                </a:lnTo>
                <a:close/>
              </a:path>
              <a:path w="1908895" h="142786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48735" y="409194"/>
                  <a:pt x="1360604" y="510191"/>
                </a:cubicBezTo>
                <a:cubicBezTo>
                  <a:pt x="1472473" y="611188"/>
                  <a:pt x="1641306" y="776487"/>
                  <a:pt x="1732688" y="929432"/>
                </a:cubicBezTo>
                <a:cubicBezTo>
                  <a:pt x="1824070" y="1082377"/>
                  <a:pt x="1897524" y="1346567"/>
                  <a:pt x="1908895" y="1427862"/>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 name="Straight Arrow Connector 17"/>
          <p:cNvCxnSpPr/>
          <p:nvPr/>
        </p:nvCxnSpPr>
        <p:spPr>
          <a:xfrm flipV="1">
            <a:off x="2338408" y="3945075"/>
            <a:ext cx="202243" cy="8964"/>
          </a:xfrm>
          <a:prstGeom prst="straightConnector1">
            <a:avLst/>
          </a:prstGeom>
          <a:ln w="25400">
            <a:solidFill>
              <a:srgbClr val="00206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Arc 4"/>
          <p:cNvSpPr/>
          <p:nvPr/>
        </p:nvSpPr>
        <p:spPr>
          <a:xfrm rot="14424035">
            <a:off x="1968562" y="3200691"/>
            <a:ext cx="1847339" cy="1404101"/>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732688 w 1908895"/>
              <a:gd name="connsiteY5" fmla="*/ 929432 h 1454212"/>
              <a:gd name="connsiteX6" fmla="*/ 1879662 w 1908895"/>
              <a:gd name="connsiteY6" fmla="*/ 1454212 h 145421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698787 w 1908895"/>
              <a:gd name="connsiteY5" fmla="*/ 938792 h 1454212"/>
              <a:gd name="connsiteX6" fmla="*/ 1879662 w 1908895"/>
              <a:gd name="connsiteY6" fmla="*/ 1454212 h 145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54212" stroke="0" extrusionOk="0">
                <a:moveTo>
                  <a:pt x="53966" y="0"/>
                </a:moveTo>
                <a:cubicBezTo>
                  <a:pt x="1063984" y="0"/>
                  <a:pt x="1908895" y="675463"/>
                  <a:pt x="1908895" y="1427862"/>
                </a:cubicBezTo>
                <a:lnTo>
                  <a:pt x="80095" y="1427862"/>
                </a:lnTo>
                <a:lnTo>
                  <a:pt x="53966" y="0"/>
                </a:lnTo>
                <a:close/>
              </a:path>
              <a:path w="1908895" h="145421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54385" y="407634"/>
                  <a:pt x="1360604" y="510191"/>
                </a:cubicBezTo>
                <a:cubicBezTo>
                  <a:pt x="1466823" y="612748"/>
                  <a:pt x="1612277" y="781455"/>
                  <a:pt x="1698787" y="938792"/>
                </a:cubicBezTo>
                <a:cubicBezTo>
                  <a:pt x="1785297" y="1096129"/>
                  <a:pt x="1868291" y="1372917"/>
                  <a:pt x="1879662" y="1454212"/>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8980625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repeatCount="indefinite"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1000"/>
                                        <p:tgtEl>
                                          <p:spTgt spid="12"/>
                                        </p:tgtEl>
                                      </p:cBhvr>
                                    </p:animEffect>
                                  </p:childTnLst>
                                </p:cTn>
                              </p:par>
                              <p:par>
                                <p:cTn id="8" presetID="6" presetClass="entr" presetSubtype="16" repeatCount="indefinite"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ircle(in)">
                                      <p:cBhvr>
                                        <p:cTn id="10" dur="1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par>
                                <p:cTn id="16" presetID="6" presetClass="entr" presetSubtype="32" repeatCount="indefinite" fill="hold" nodeType="withEffect">
                                  <p:stCondLst>
                                    <p:cond delay="0"/>
                                  </p:stCondLst>
                                  <p:endCondLst>
                                    <p:cond evt="onNext" delay="0">
                                      <p:tgtEl>
                                        <p:sldTgt/>
                                      </p:tgtEl>
                                    </p:cond>
                                  </p:endCondLst>
                                  <p:childTnLst>
                                    <p:set>
                                      <p:cBhvr>
                                        <p:cTn id="17" dur="1" fill="hold">
                                          <p:stCondLst>
                                            <p:cond delay="0"/>
                                          </p:stCondLst>
                                        </p:cTn>
                                        <p:tgtEl>
                                          <p:spTgt spid="18"/>
                                        </p:tgtEl>
                                        <p:attrNameLst>
                                          <p:attrName>style.visibility</p:attrName>
                                        </p:attrNameLst>
                                      </p:cBhvr>
                                      <p:to>
                                        <p:strVal val="visible"/>
                                      </p:to>
                                    </p:set>
                                    <p:animEffect transition="in" filter="circle(out)">
                                      <p:cBhvr>
                                        <p:cTn id="18" dur="10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32"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circle(out)">
                                      <p:cBhvr>
                                        <p:cTn id="23"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2" grpId="0" animBg="1"/>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p:cNvSpPr/>
          <p:nvPr/>
        </p:nvSpPr>
        <p:spPr>
          <a:xfrm>
            <a:off x="533400" y="742950"/>
            <a:ext cx="8077200" cy="40005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2- </a:t>
            </a:r>
            <a:r>
              <a:rPr lang="en-US" dirty="0" err="1">
                <a:solidFill>
                  <a:schemeClr val="tx1"/>
                </a:solidFill>
              </a:rPr>
              <a:t>Pachymetery</a:t>
            </a:r>
            <a:r>
              <a:rPr lang="en-US" dirty="0">
                <a:solidFill>
                  <a:schemeClr val="tx1"/>
                </a:solidFill>
              </a:rPr>
              <a:t> for cornea thickness (ultrasonic &amp;optical)</a:t>
            </a:r>
          </a:p>
        </p:txBody>
      </p:sp>
      <p:sp>
        <p:nvSpPr>
          <p:cNvPr id="9" name="Rectangle 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 (3) </a:t>
            </a:r>
            <a:r>
              <a:rPr lang="en-US" sz="1600" b="1" i="1" dirty="0" err="1" smtClean="0"/>
              <a:t>i</a:t>
            </a:r>
            <a:r>
              <a:rPr lang="en-US" sz="1600" b="1" i="1" dirty="0" smtClean="0"/>
              <a:t>- Corneal-Thickness</a:t>
            </a:r>
            <a:endParaRPr lang="en-US" sz="1600" dirty="0"/>
          </a:p>
        </p:txBody>
      </p:sp>
      <p:pic>
        <p:nvPicPr>
          <p:cNvPr id="7"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2364187" y="1676401"/>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6"/>
          <p:cNvSpPr/>
          <p:nvPr/>
        </p:nvSpPr>
        <p:spPr>
          <a:xfrm>
            <a:off x="3027165" y="2941496"/>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6"/>
          <p:cNvSpPr/>
          <p:nvPr/>
        </p:nvSpPr>
        <p:spPr>
          <a:xfrm>
            <a:off x="2366326" y="2761726"/>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4"/>
          <p:cNvSpPr/>
          <p:nvPr/>
        </p:nvSpPr>
        <p:spPr>
          <a:xfrm rot="14424035">
            <a:off x="1803573" y="3235445"/>
            <a:ext cx="1934340" cy="1418345"/>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27862" stroke="0" extrusionOk="0">
                <a:moveTo>
                  <a:pt x="53966" y="0"/>
                </a:moveTo>
                <a:cubicBezTo>
                  <a:pt x="1063984" y="0"/>
                  <a:pt x="1908895" y="675463"/>
                  <a:pt x="1908895" y="1427862"/>
                </a:cubicBezTo>
                <a:lnTo>
                  <a:pt x="80095" y="1427862"/>
                </a:lnTo>
                <a:lnTo>
                  <a:pt x="53966" y="0"/>
                </a:lnTo>
                <a:close/>
              </a:path>
              <a:path w="1908895" h="142786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48735" y="409194"/>
                  <a:pt x="1360604" y="510191"/>
                </a:cubicBezTo>
                <a:cubicBezTo>
                  <a:pt x="1472473" y="611188"/>
                  <a:pt x="1641306" y="776487"/>
                  <a:pt x="1732688" y="929432"/>
                </a:cubicBezTo>
                <a:cubicBezTo>
                  <a:pt x="1824070" y="1082377"/>
                  <a:pt x="1897524" y="1346567"/>
                  <a:pt x="1908895" y="1427862"/>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 name="Straight Arrow Connector 17"/>
          <p:cNvCxnSpPr/>
          <p:nvPr/>
        </p:nvCxnSpPr>
        <p:spPr>
          <a:xfrm flipV="1">
            <a:off x="2338408" y="3945075"/>
            <a:ext cx="202243" cy="8964"/>
          </a:xfrm>
          <a:prstGeom prst="straightConnector1">
            <a:avLst/>
          </a:prstGeom>
          <a:ln w="25400">
            <a:solidFill>
              <a:srgbClr val="00206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Arc 4"/>
          <p:cNvSpPr/>
          <p:nvPr/>
        </p:nvSpPr>
        <p:spPr>
          <a:xfrm rot="14424035">
            <a:off x="1968562" y="3200691"/>
            <a:ext cx="1847339" cy="1404101"/>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732688 w 1908895"/>
              <a:gd name="connsiteY5" fmla="*/ 929432 h 1454212"/>
              <a:gd name="connsiteX6" fmla="*/ 1879662 w 1908895"/>
              <a:gd name="connsiteY6" fmla="*/ 1454212 h 145421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698787 w 1908895"/>
              <a:gd name="connsiteY5" fmla="*/ 938792 h 1454212"/>
              <a:gd name="connsiteX6" fmla="*/ 1879662 w 1908895"/>
              <a:gd name="connsiteY6" fmla="*/ 1454212 h 145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54212" stroke="0" extrusionOk="0">
                <a:moveTo>
                  <a:pt x="53966" y="0"/>
                </a:moveTo>
                <a:cubicBezTo>
                  <a:pt x="1063984" y="0"/>
                  <a:pt x="1908895" y="675463"/>
                  <a:pt x="1908895" y="1427862"/>
                </a:cubicBezTo>
                <a:lnTo>
                  <a:pt x="80095" y="1427862"/>
                </a:lnTo>
                <a:lnTo>
                  <a:pt x="53966" y="0"/>
                </a:lnTo>
                <a:close/>
              </a:path>
              <a:path w="1908895" h="145421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54385" y="407634"/>
                  <a:pt x="1360604" y="510191"/>
                </a:cubicBezTo>
                <a:cubicBezTo>
                  <a:pt x="1466823" y="612748"/>
                  <a:pt x="1612277" y="781455"/>
                  <a:pt x="1698787" y="938792"/>
                </a:cubicBezTo>
                <a:cubicBezTo>
                  <a:pt x="1785297" y="1096129"/>
                  <a:pt x="1868291" y="1372917"/>
                  <a:pt x="1879662" y="1454212"/>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3" name="Picture 1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100000" l="0" r="99825">
                        <a14:foregroundMark x1="1228" y1="95977" x2="3860" y2="89655"/>
                        <a14:backgroundMark x1="90642" y1="69277" x2="90642" y2="69277"/>
                        <a14:backgroundMark x1="93578" y1="21687" x2="71009" y2="6024"/>
                        <a14:backgroundMark x1="29541" y1="82530" x2="9908" y2="75904"/>
                      </a14:backgroundRemoval>
                    </a14:imgEffect>
                  </a14:imgLayer>
                </a14:imgProps>
              </a:ext>
              <a:ext uri="{28A0092B-C50C-407E-A947-70E740481C1C}">
                <a14:useLocalDpi xmlns:a14="http://schemas.microsoft.com/office/drawing/2010/main" val="0"/>
              </a:ext>
            </a:extLst>
          </a:blip>
          <a:srcRect/>
          <a:stretch/>
        </p:blipFill>
        <p:spPr>
          <a:xfrm rot="808483" flipH="1">
            <a:off x="587295" y="1996375"/>
            <a:ext cx="2263383" cy="690928"/>
          </a:xfrm>
          <a:prstGeom prst="rect">
            <a:avLst/>
          </a:prstGeom>
        </p:spPr>
      </p:pic>
    </p:spTree>
    <p:extLst>
      <p:ext uri="{BB962C8B-B14F-4D97-AF65-F5344CB8AC3E}">
        <p14:creationId xmlns:p14="http://schemas.microsoft.com/office/powerpoint/2010/main" val="238069935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repeatCount="indefinite"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1000"/>
                                        <p:tgtEl>
                                          <p:spTgt spid="12"/>
                                        </p:tgtEl>
                                      </p:cBhvr>
                                    </p:animEffect>
                                  </p:childTnLst>
                                </p:cTn>
                              </p:par>
                              <p:par>
                                <p:cTn id="8" presetID="6" presetClass="entr" presetSubtype="16" repeatCount="indefinite"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ircle(in)">
                                      <p:cBhvr>
                                        <p:cTn id="10" dur="1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par>
                                <p:cTn id="16" presetID="6" presetClass="entr" presetSubtype="32" repeatCount="indefinite" fill="hold" nodeType="withEffect">
                                  <p:stCondLst>
                                    <p:cond delay="0"/>
                                  </p:stCondLst>
                                  <p:endCondLst>
                                    <p:cond evt="onNext" delay="0">
                                      <p:tgtEl>
                                        <p:sldTgt/>
                                      </p:tgtEl>
                                    </p:cond>
                                  </p:endCondLst>
                                  <p:childTnLst>
                                    <p:set>
                                      <p:cBhvr>
                                        <p:cTn id="17" dur="1" fill="hold">
                                          <p:stCondLst>
                                            <p:cond delay="0"/>
                                          </p:stCondLst>
                                        </p:cTn>
                                        <p:tgtEl>
                                          <p:spTgt spid="18"/>
                                        </p:tgtEl>
                                        <p:attrNameLst>
                                          <p:attrName>style.visibility</p:attrName>
                                        </p:attrNameLst>
                                      </p:cBhvr>
                                      <p:to>
                                        <p:strVal val="visible"/>
                                      </p:to>
                                    </p:set>
                                    <p:animEffect transition="in" filter="circle(out)">
                                      <p:cBhvr>
                                        <p:cTn id="18" dur="10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2" grpId="0" animBg="1"/>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 (3) </a:t>
            </a:r>
            <a:r>
              <a:rPr lang="en-US" sz="1600" b="1" i="1" dirty="0" err="1" smtClean="0"/>
              <a:t>i</a:t>
            </a:r>
            <a:r>
              <a:rPr lang="en-US" sz="1600" b="1" i="1" dirty="0" smtClean="0"/>
              <a:t>- Corneal-Thickness</a:t>
            </a:r>
            <a:endParaRPr lang="en-US" sz="1600" dirty="0"/>
          </a:p>
        </p:txBody>
      </p:sp>
      <p:pic>
        <p:nvPicPr>
          <p:cNvPr id="7"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2364187" y="1676401"/>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6"/>
          <p:cNvSpPr/>
          <p:nvPr/>
        </p:nvSpPr>
        <p:spPr>
          <a:xfrm>
            <a:off x="3027165" y="2941496"/>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6"/>
          <p:cNvSpPr/>
          <p:nvPr/>
        </p:nvSpPr>
        <p:spPr>
          <a:xfrm>
            <a:off x="2366326" y="2761726"/>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4"/>
          <p:cNvSpPr/>
          <p:nvPr/>
        </p:nvSpPr>
        <p:spPr>
          <a:xfrm rot="14424035">
            <a:off x="1803573" y="3235445"/>
            <a:ext cx="1934340" cy="1418345"/>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27862" stroke="0" extrusionOk="0">
                <a:moveTo>
                  <a:pt x="53966" y="0"/>
                </a:moveTo>
                <a:cubicBezTo>
                  <a:pt x="1063984" y="0"/>
                  <a:pt x="1908895" y="675463"/>
                  <a:pt x="1908895" y="1427862"/>
                </a:cubicBezTo>
                <a:lnTo>
                  <a:pt x="80095" y="1427862"/>
                </a:lnTo>
                <a:lnTo>
                  <a:pt x="53966" y="0"/>
                </a:lnTo>
                <a:close/>
              </a:path>
              <a:path w="1908895" h="142786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48735" y="409194"/>
                  <a:pt x="1360604" y="510191"/>
                </a:cubicBezTo>
                <a:cubicBezTo>
                  <a:pt x="1472473" y="611188"/>
                  <a:pt x="1641306" y="776487"/>
                  <a:pt x="1732688" y="929432"/>
                </a:cubicBezTo>
                <a:cubicBezTo>
                  <a:pt x="1824070" y="1082377"/>
                  <a:pt x="1897524" y="1346567"/>
                  <a:pt x="1908895" y="1427862"/>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 name="Straight Arrow Connector 17"/>
          <p:cNvCxnSpPr/>
          <p:nvPr/>
        </p:nvCxnSpPr>
        <p:spPr>
          <a:xfrm flipV="1">
            <a:off x="2338408" y="3945075"/>
            <a:ext cx="202243" cy="8964"/>
          </a:xfrm>
          <a:prstGeom prst="straightConnector1">
            <a:avLst/>
          </a:prstGeom>
          <a:ln w="25400">
            <a:solidFill>
              <a:srgbClr val="00206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Arc 4"/>
          <p:cNvSpPr/>
          <p:nvPr/>
        </p:nvSpPr>
        <p:spPr>
          <a:xfrm rot="14424035">
            <a:off x="1968562" y="3200691"/>
            <a:ext cx="1847339" cy="1404101"/>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732688 w 1908895"/>
              <a:gd name="connsiteY5" fmla="*/ 929432 h 1454212"/>
              <a:gd name="connsiteX6" fmla="*/ 1879662 w 1908895"/>
              <a:gd name="connsiteY6" fmla="*/ 1454212 h 145421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698787 w 1908895"/>
              <a:gd name="connsiteY5" fmla="*/ 938792 h 1454212"/>
              <a:gd name="connsiteX6" fmla="*/ 1879662 w 1908895"/>
              <a:gd name="connsiteY6" fmla="*/ 1454212 h 145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54212" stroke="0" extrusionOk="0">
                <a:moveTo>
                  <a:pt x="53966" y="0"/>
                </a:moveTo>
                <a:cubicBezTo>
                  <a:pt x="1063984" y="0"/>
                  <a:pt x="1908895" y="675463"/>
                  <a:pt x="1908895" y="1427862"/>
                </a:cubicBezTo>
                <a:lnTo>
                  <a:pt x="80095" y="1427862"/>
                </a:lnTo>
                <a:lnTo>
                  <a:pt x="53966" y="0"/>
                </a:lnTo>
                <a:close/>
              </a:path>
              <a:path w="1908895" h="145421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54385" y="407634"/>
                  <a:pt x="1360604" y="510191"/>
                </a:cubicBezTo>
                <a:cubicBezTo>
                  <a:pt x="1466823" y="612748"/>
                  <a:pt x="1612277" y="781455"/>
                  <a:pt x="1698787" y="938792"/>
                </a:cubicBezTo>
                <a:cubicBezTo>
                  <a:pt x="1785297" y="1096129"/>
                  <a:pt x="1868291" y="1372917"/>
                  <a:pt x="1879662" y="1454212"/>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ounded Rectangle 13"/>
          <p:cNvSpPr/>
          <p:nvPr/>
        </p:nvSpPr>
        <p:spPr>
          <a:xfrm>
            <a:off x="533400" y="742950"/>
            <a:ext cx="8077200" cy="29334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3- </a:t>
            </a:r>
            <a:r>
              <a:rPr lang="en-US" dirty="0">
                <a:solidFill>
                  <a:schemeClr val="tx1"/>
                </a:solidFill>
              </a:rPr>
              <a:t>Partial Coherence Interferometry (</a:t>
            </a:r>
            <a:r>
              <a:rPr lang="en-US" dirty="0" smtClean="0">
                <a:solidFill>
                  <a:schemeClr val="tx1"/>
                </a:solidFill>
              </a:rPr>
              <a:t>PCI), laser-Doppler</a:t>
            </a:r>
            <a:endParaRPr lang="en-US" dirty="0">
              <a:solidFill>
                <a:schemeClr val="tx1"/>
              </a:solidFill>
            </a:endParaRPr>
          </a:p>
        </p:txBody>
      </p:sp>
      <p:sp>
        <p:nvSpPr>
          <p:cNvPr id="15" name="Rounded Rectangle 14"/>
          <p:cNvSpPr/>
          <p:nvPr/>
        </p:nvSpPr>
        <p:spPr>
          <a:xfrm>
            <a:off x="533400" y="1143000"/>
            <a:ext cx="8077200" cy="29334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4- </a:t>
            </a:r>
            <a:r>
              <a:rPr lang="en-US" dirty="0">
                <a:solidFill>
                  <a:schemeClr val="tx1"/>
                </a:solidFill>
              </a:rPr>
              <a:t>High-speed Optical Coherence Tomography (OCT</a:t>
            </a:r>
            <a:r>
              <a:rPr lang="en-US" dirty="0" smtClean="0">
                <a:solidFill>
                  <a:schemeClr val="tx1"/>
                </a:solidFill>
              </a:rPr>
              <a:t>)</a:t>
            </a:r>
            <a:endParaRPr lang="en-US" dirty="0">
              <a:solidFill>
                <a:schemeClr val="tx1"/>
              </a:solidFill>
            </a:endParaRPr>
          </a:p>
        </p:txBody>
      </p:sp>
      <p:sp>
        <p:nvSpPr>
          <p:cNvPr id="16" name="Rounded Rectangle 15"/>
          <p:cNvSpPr/>
          <p:nvPr/>
        </p:nvSpPr>
        <p:spPr>
          <a:xfrm>
            <a:off x="533400" y="3721942"/>
            <a:ext cx="1143000" cy="27523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5- MRI</a:t>
            </a:r>
            <a:endParaRPr lang="en-US" dirty="0">
              <a:solidFill>
                <a:schemeClr val="tx1"/>
              </a:solidFill>
            </a:endParaRPr>
          </a:p>
        </p:txBody>
      </p:sp>
      <p:sp>
        <p:nvSpPr>
          <p:cNvPr id="17" name="Rounded Rectangle 16"/>
          <p:cNvSpPr/>
          <p:nvPr/>
        </p:nvSpPr>
        <p:spPr>
          <a:xfrm>
            <a:off x="533400" y="4495800"/>
            <a:ext cx="1906129" cy="293346"/>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6- </a:t>
            </a:r>
            <a:r>
              <a:rPr lang="en-US" dirty="0" err="1" smtClean="0">
                <a:solidFill>
                  <a:schemeClr val="tx1"/>
                </a:solidFill>
              </a:rPr>
              <a:t>Keratometer</a:t>
            </a:r>
            <a:endParaRPr lang="en-US" dirty="0">
              <a:solidFill>
                <a:schemeClr val="tx1"/>
              </a:solidFill>
            </a:endParaRPr>
          </a:p>
        </p:txBody>
      </p:sp>
    </p:spTree>
    <p:extLst>
      <p:ext uri="{BB962C8B-B14F-4D97-AF65-F5344CB8AC3E}">
        <p14:creationId xmlns:p14="http://schemas.microsoft.com/office/powerpoint/2010/main" val="186788180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repeatCount="indefinite"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1000"/>
                                        <p:tgtEl>
                                          <p:spTgt spid="12"/>
                                        </p:tgtEl>
                                      </p:cBhvr>
                                    </p:animEffect>
                                  </p:childTnLst>
                                </p:cTn>
                              </p:par>
                              <p:par>
                                <p:cTn id="8" presetID="6" presetClass="entr" presetSubtype="16" repeatCount="indefinite"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ircle(in)">
                                      <p:cBhvr>
                                        <p:cTn id="10" dur="1000"/>
                                        <p:tgtEl>
                                          <p:spTgt spid="19"/>
                                        </p:tgtEl>
                                      </p:cBhvr>
                                    </p:animEffect>
                                  </p:childTnLst>
                                </p:cTn>
                              </p:par>
                              <p:par>
                                <p:cTn id="11" presetID="6" presetClass="entr" presetSubtype="32" repeatCount="indefinite" fill="hold" nodeType="withEffect">
                                  <p:stCondLst>
                                    <p:cond delay="0"/>
                                  </p:stCondLst>
                                  <p:endCondLst>
                                    <p:cond evt="onNext" delay="0">
                                      <p:tgtEl>
                                        <p:sldTgt/>
                                      </p:tgtEl>
                                    </p:cond>
                                  </p:endCondLst>
                                  <p:childTnLst>
                                    <p:set>
                                      <p:cBhvr>
                                        <p:cTn id="12" dur="1" fill="hold">
                                          <p:stCondLst>
                                            <p:cond delay="0"/>
                                          </p:stCondLst>
                                        </p:cTn>
                                        <p:tgtEl>
                                          <p:spTgt spid="18"/>
                                        </p:tgtEl>
                                        <p:attrNameLst>
                                          <p:attrName>style.visibility</p:attrName>
                                        </p:attrNameLst>
                                      </p:cBhvr>
                                      <p:to>
                                        <p:strVal val="visible"/>
                                      </p:to>
                                    </p:set>
                                    <p:animEffect transition="in" filter="circle(out)">
                                      <p:cBhvr>
                                        <p:cTn id="13" dur="10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14" grpId="0" animBg="1"/>
      <p:bldP spid="15" grpId="0" animBg="1"/>
      <p:bldP spid="16"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73000" contrast="-25000"/>
                    </a14:imgEffect>
                  </a14:imgLayer>
                </a14:imgProps>
              </a:ext>
            </a:extLst>
          </a:blip>
          <a:srcRect l="12390" t="1234" r="15248" b="7595"/>
          <a:stretch/>
        </p:blipFill>
        <p:spPr bwMode="auto">
          <a:xfrm rot="16200000">
            <a:off x="2019302" y="952500"/>
            <a:ext cx="5105400" cy="5791202"/>
          </a:xfrm>
          <a:prstGeom prst="ellipse">
            <a:avLst/>
          </a:prstGeom>
          <a:noFill/>
          <a:ln w="9525">
            <a:noFill/>
            <a:miter lim="800000"/>
            <a:headEnd/>
            <a:tailEnd/>
          </a:ln>
        </p:spPr>
      </p:pic>
      <p:sp>
        <p:nvSpPr>
          <p:cNvPr id="9" name="Rectangle 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 (3) ii- Lens-Thickness</a:t>
            </a:r>
            <a:endParaRPr lang="en-US" sz="1600" dirty="0"/>
          </a:p>
        </p:txBody>
      </p:sp>
      <p:pic>
        <p:nvPicPr>
          <p:cNvPr id="7" name="Picture 2" descr="http://hyperphysics.phy-astr.gsu.edu/hbase/vision/imgvis/eyesca.gif"/>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2362201" y="1676401"/>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6"/>
          <p:cNvSpPr/>
          <p:nvPr/>
        </p:nvSpPr>
        <p:spPr>
          <a:xfrm>
            <a:off x="3025179" y="2941496"/>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6"/>
          <p:cNvSpPr/>
          <p:nvPr/>
        </p:nvSpPr>
        <p:spPr>
          <a:xfrm>
            <a:off x="2364340" y="2761726"/>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4"/>
          <p:cNvSpPr/>
          <p:nvPr/>
        </p:nvSpPr>
        <p:spPr>
          <a:xfrm rot="14565723">
            <a:off x="2471860" y="3410341"/>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73484 w 2263611"/>
              <a:gd name="connsiteY3" fmla="*/ 326236 h 1427862"/>
              <a:gd name="connsiteX4" fmla="*/ 1585202 w 2263611"/>
              <a:gd name="connsiteY4" fmla="*/ 481453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71747" y="143826"/>
                  <a:pt x="525607" y="144320"/>
                </a:cubicBezTo>
                <a:cubicBezTo>
                  <a:pt x="679467" y="144814"/>
                  <a:pt x="801050" y="199472"/>
                  <a:pt x="923161" y="219402"/>
                </a:cubicBezTo>
                <a:cubicBezTo>
                  <a:pt x="1045272" y="239332"/>
                  <a:pt x="1163144" y="282561"/>
                  <a:pt x="1273484" y="326236"/>
                </a:cubicBezTo>
                <a:cubicBezTo>
                  <a:pt x="1383824" y="369911"/>
                  <a:pt x="1456923" y="392874"/>
                  <a:pt x="1585202" y="481453"/>
                </a:cubicBezTo>
                <a:cubicBezTo>
                  <a:pt x="1713481" y="570032"/>
                  <a:pt x="1930090" y="710836"/>
                  <a:pt x="2043158" y="857713"/>
                </a:cubicBezTo>
                <a:cubicBezTo>
                  <a:pt x="2156226" y="1004590"/>
                  <a:pt x="2252240" y="1281420"/>
                  <a:pt x="2263611" y="1362715"/>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4"/>
          <p:cNvSpPr/>
          <p:nvPr/>
        </p:nvSpPr>
        <p:spPr>
          <a:xfrm rot="7034277" flipH="1">
            <a:off x="2789398" y="3398309"/>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617231 w 2263611"/>
              <a:gd name="connsiteY4" fmla="*/ 451451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68507" y="149861"/>
                  <a:pt x="525607" y="144320"/>
                </a:cubicBezTo>
                <a:cubicBezTo>
                  <a:pt x="682707" y="138779"/>
                  <a:pt x="820491" y="163258"/>
                  <a:pt x="942602" y="183188"/>
                </a:cubicBezTo>
                <a:cubicBezTo>
                  <a:pt x="1064713" y="203118"/>
                  <a:pt x="1182585" y="246345"/>
                  <a:pt x="1292925" y="290020"/>
                </a:cubicBezTo>
                <a:cubicBezTo>
                  <a:pt x="1403265" y="333695"/>
                  <a:pt x="1492192" y="356836"/>
                  <a:pt x="1617231" y="451451"/>
                </a:cubicBezTo>
                <a:cubicBezTo>
                  <a:pt x="1742270" y="546066"/>
                  <a:pt x="1935428" y="705836"/>
                  <a:pt x="2043158" y="857713"/>
                </a:cubicBezTo>
                <a:cubicBezTo>
                  <a:pt x="2150888" y="1009590"/>
                  <a:pt x="2252240" y="1281420"/>
                  <a:pt x="2263611" y="1362715"/>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4" name="Straight Arrow Connector 13"/>
          <p:cNvCxnSpPr>
            <a:stCxn id="10" idx="0"/>
            <a:endCxn id="10" idx="4"/>
          </p:cNvCxnSpPr>
          <p:nvPr/>
        </p:nvCxnSpPr>
        <p:spPr>
          <a:xfrm>
            <a:off x="3025179" y="3945075"/>
            <a:ext cx="1012206" cy="8964"/>
          </a:xfrm>
          <a:prstGeom prst="straightConnector1">
            <a:avLst/>
          </a:prstGeom>
          <a:ln w="25400">
            <a:solidFill>
              <a:srgbClr val="00206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533400" y="742950"/>
            <a:ext cx="8077200" cy="40005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1- Ophthalmic ultrasonography</a:t>
            </a:r>
          </a:p>
        </p:txBody>
      </p:sp>
    </p:spTree>
    <p:extLst>
      <p:ext uri="{BB962C8B-B14F-4D97-AF65-F5344CB8AC3E}">
        <p14:creationId xmlns:p14="http://schemas.microsoft.com/office/powerpoint/2010/main" val="177509231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repeatCount="5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1000"/>
                                        <p:tgtEl>
                                          <p:spTgt spid="12"/>
                                        </p:tgtEl>
                                      </p:cBhvr>
                                    </p:animEffect>
                                  </p:childTnLst>
                                </p:cTn>
                              </p:par>
                              <p:par>
                                <p:cTn id="8" presetID="6" presetClass="entr" presetSubtype="16" repeatCount="500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1000"/>
                                        <p:tgtEl>
                                          <p:spTgt spid="13"/>
                                        </p:tgtEl>
                                      </p:cBhvr>
                                    </p:animEffect>
                                  </p:childTnLst>
                                </p:cTn>
                              </p:par>
                            </p:childTnLst>
                          </p:cTn>
                        </p:par>
                        <p:par>
                          <p:cTn id="11" fill="hold">
                            <p:stCondLst>
                              <p:cond delay="5000"/>
                            </p:stCondLst>
                            <p:childTnLst>
                              <p:par>
                                <p:cTn id="12" presetID="6" presetClass="entr" presetSubtype="32" repeatCount="indefinite" fill="hold" nodeType="afterEffect">
                                  <p:stCondLst>
                                    <p:cond delay="0"/>
                                  </p:stCondLst>
                                  <p:endCondLst>
                                    <p:cond evt="onNext" delay="0">
                                      <p:tgtEl>
                                        <p:sldTgt/>
                                      </p:tgtEl>
                                    </p:cond>
                                  </p:endCondLst>
                                  <p:childTnLst>
                                    <p:set>
                                      <p:cBhvr>
                                        <p:cTn id="13" dur="1" fill="hold">
                                          <p:stCondLst>
                                            <p:cond delay="0"/>
                                          </p:stCondLst>
                                        </p:cTn>
                                        <p:tgtEl>
                                          <p:spTgt spid="14"/>
                                        </p:tgtEl>
                                        <p:attrNameLst>
                                          <p:attrName>style.visibility</p:attrName>
                                        </p:attrNameLst>
                                      </p:cBhvr>
                                      <p:to>
                                        <p:strVal val="visible"/>
                                      </p:to>
                                    </p:set>
                                    <p:animEffect transition="in" filter="circle(out)">
                                      <p:cBhvr>
                                        <p:cTn id="14" dur="1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32"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circle(out)">
                                      <p:cBhvr>
                                        <p:cTn id="24"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p:cNvSpPr/>
          <p:nvPr/>
        </p:nvSpPr>
        <p:spPr>
          <a:xfrm>
            <a:off x="533400" y="1295401"/>
            <a:ext cx="8077200" cy="4572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3- </a:t>
            </a:r>
            <a:r>
              <a:rPr lang="en-US" dirty="0">
                <a:solidFill>
                  <a:schemeClr val="tx1"/>
                </a:solidFill>
              </a:rPr>
              <a:t>Purkinje </a:t>
            </a:r>
            <a:r>
              <a:rPr lang="en-US" dirty="0" smtClean="0">
                <a:solidFill>
                  <a:schemeClr val="tx1"/>
                </a:solidFill>
              </a:rPr>
              <a:t>Method seq. </a:t>
            </a:r>
            <a:r>
              <a:rPr lang="en-US" dirty="0">
                <a:solidFill>
                  <a:schemeClr val="tx1"/>
                </a:solidFill>
              </a:rPr>
              <a:t>of </a:t>
            </a:r>
            <a:r>
              <a:rPr lang="en-US" dirty="0" smtClean="0">
                <a:solidFill>
                  <a:schemeClr val="tx1"/>
                </a:solidFill>
              </a:rPr>
              <a:t>reflections from </a:t>
            </a:r>
            <a:r>
              <a:rPr lang="en-US" dirty="0">
                <a:solidFill>
                  <a:schemeClr val="tx1"/>
                </a:solidFill>
              </a:rPr>
              <a:t>the </a:t>
            </a:r>
            <a:r>
              <a:rPr lang="en-US" dirty="0" smtClean="0">
                <a:solidFill>
                  <a:schemeClr val="tx1"/>
                </a:solidFill>
              </a:rPr>
              <a:t>eye refracting surfaces</a:t>
            </a:r>
            <a:endParaRPr lang="en-US" dirty="0">
              <a:solidFill>
                <a:schemeClr val="tx1"/>
              </a:solidFill>
            </a:endParaRPr>
          </a:p>
        </p:txBody>
      </p:sp>
      <p:sp>
        <p:nvSpPr>
          <p:cNvPr id="9" name="Rectangle 8"/>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 (3) ii- Lens-Thickness</a:t>
            </a:r>
            <a:endParaRPr lang="en-US" sz="1600" dirty="0"/>
          </a:p>
        </p:txBody>
      </p:sp>
      <p:pic>
        <p:nvPicPr>
          <p:cNvPr id="7"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2362201" y="1676401"/>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6"/>
          <p:cNvSpPr/>
          <p:nvPr/>
        </p:nvSpPr>
        <p:spPr>
          <a:xfrm>
            <a:off x="3025179" y="2941496"/>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6"/>
          <p:cNvSpPr/>
          <p:nvPr/>
        </p:nvSpPr>
        <p:spPr>
          <a:xfrm>
            <a:off x="2364340" y="2761726"/>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4"/>
          <p:cNvSpPr/>
          <p:nvPr/>
        </p:nvSpPr>
        <p:spPr>
          <a:xfrm rot="14565723">
            <a:off x="2471860" y="3410341"/>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73484 w 2263611"/>
              <a:gd name="connsiteY3" fmla="*/ 326236 h 1427862"/>
              <a:gd name="connsiteX4" fmla="*/ 1585202 w 2263611"/>
              <a:gd name="connsiteY4" fmla="*/ 481453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71747" y="143826"/>
                  <a:pt x="525607" y="144320"/>
                </a:cubicBezTo>
                <a:cubicBezTo>
                  <a:pt x="679467" y="144814"/>
                  <a:pt x="801050" y="199472"/>
                  <a:pt x="923161" y="219402"/>
                </a:cubicBezTo>
                <a:cubicBezTo>
                  <a:pt x="1045272" y="239332"/>
                  <a:pt x="1163144" y="282561"/>
                  <a:pt x="1273484" y="326236"/>
                </a:cubicBezTo>
                <a:cubicBezTo>
                  <a:pt x="1383824" y="369911"/>
                  <a:pt x="1456923" y="392874"/>
                  <a:pt x="1585202" y="481453"/>
                </a:cubicBezTo>
                <a:cubicBezTo>
                  <a:pt x="1713481" y="570032"/>
                  <a:pt x="1930090" y="710836"/>
                  <a:pt x="2043158" y="857713"/>
                </a:cubicBezTo>
                <a:cubicBezTo>
                  <a:pt x="2156226" y="1004590"/>
                  <a:pt x="2252240" y="1281420"/>
                  <a:pt x="2263611" y="1362715"/>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4"/>
          <p:cNvSpPr/>
          <p:nvPr/>
        </p:nvSpPr>
        <p:spPr>
          <a:xfrm rot="7034277" flipH="1">
            <a:off x="2789398" y="3398309"/>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617231 w 2263611"/>
              <a:gd name="connsiteY4" fmla="*/ 451451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68507" y="149861"/>
                  <a:pt x="525607" y="144320"/>
                </a:cubicBezTo>
                <a:cubicBezTo>
                  <a:pt x="682707" y="138779"/>
                  <a:pt x="820491" y="163258"/>
                  <a:pt x="942602" y="183188"/>
                </a:cubicBezTo>
                <a:cubicBezTo>
                  <a:pt x="1064713" y="203118"/>
                  <a:pt x="1182585" y="246345"/>
                  <a:pt x="1292925" y="290020"/>
                </a:cubicBezTo>
                <a:cubicBezTo>
                  <a:pt x="1403265" y="333695"/>
                  <a:pt x="1492192" y="356836"/>
                  <a:pt x="1617231" y="451451"/>
                </a:cubicBezTo>
                <a:cubicBezTo>
                  <a:pt x="1742270" y="546066"/>
                  <a:pt x="1935428" y="705836"/>
                  <a:pt x="2043158" y="857713"/>
                </a:cubicBezTo>
                <a:cubicBezTo>
                  <a:pt x="2150888" y="1009590"/>
                  <a:pt x="2252240" y="1281420"/>
                  <a:pt x="2263611" y="1362715"/>
                </a:cubicBezTo>
              </a:path>
            </a:pathLst>
          </a:custGeom>
          <a:ln w="254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Rounded Rectangle 14"/>
          <p:cNvSpPr/>
          <p:nvPr/>
        </p:nvSpPr>
        <p:spPr>
          <a:xfrm>
            <a:off x="533400" y="742950"/>
            <a:ext cx="8077200" cy="458024"/>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2- </a:t>
            </a:r>
            <a:r>
              <a:rPr lang="en-US" dirty="0">
                <a:solidFill>
                  <a:schemeClr val="tx1"/>
                </a:solidFill>
              </a:rPr>
              <a:t>High-speed Optical Coherence Tomography (OCT)</a:t>
            </a:r>
          </a:p>
        </p:txBody>
      </p:sp>
      <p:cxnSp>
        <p:nvCxnSpPr>
          <p:cNvPr id="19" name="Straight Arrow Connector 18"/>
          <p:cNvCxnSpPr/>
          <p:nvPr/>
        </p:nvCxnSpPr>
        <p:spPr>
          <a:xfrm>
            <a:off x="1143000" y="3440539"/>
            <a:ext cx="281940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143000" y="3716093"/>
            <a:ext cx="188217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143000" y="3991647"/>
            <a:ext cx="135833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143000" y="4267200"/>
            <a:ext cx="129540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11" idx="1"/>
          </p:cNvCxnSpPr>
          <p:nvPr/>
        </p:nvCxnSpPr>
        <p:spPr>
          <a:xfrm flipH="1">
            <a:off x="2379517" y="3438525"/>
            <a:ext cx="1582884" cy="230624"/>
          </a:xfrm>
          <a:prstGeom prst="line">
            <a:avLst/>
          </a:prstGeom>
          <a:ln w="25400">
            <a:solidFill>
              <a:srgbClr val="FF0000"/>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endCxn id="11" idx="0"/>
          </p:cNvCxnSpPr>
          <p:nvPr/>
        </p:nvCxnSpPr>
        <p:spPr>
          <a:xfrm flipH="1">
            <a:off x="2368749" y="3716093"/>
            <a:ext cx="625375" cy="215988"/>
          </a:xfrm>
          <a:prstGeom prst="line">
            <a:avLst/>
          </a:prstGeom>
          <a:ln w="25400">
            <a:solidFill>
              <a:srgbClr val="FF0000"/>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379517" y="4030664"/>
            <a:ext cx="59594" cy="84136"/>
          </a:xfrm>
          <a:prstGeom prst="line">
            <a:avLst/>
          </a:prstGeom>
          <a:ln w="25400">
            <a:solidFill>
              <a:srgbClr val="FF0000"/>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rot="16200000">
            <a:off x="228564" y="3648039"/>
            <a:ext cx="1345240" cy="369332"/>
          </a:xfrm>
          <a:prstGeom prst="rect">
            <a:avLst/>
          </a:prstGeom>
        </p:spPr>
        <p:txBody>
          <a:bodyPr wrap="none">
            <a:spAutoFit/>
          </a:bodyPr>
          <a:lstStyle/>
          <a:p>
            <a:r>
              <a:rPr lang="en-US" spc="-150" dirty="0"/>
              <a:t>PI, PII, </a:t>
            </a:r>
            <a:r>
              <a:rPr lang="en-US" spc="-150" dirty="0" smtClean="0"/>
              <a:t>PIII, </a:t>
            </a:r>
            <a:r>
              <a:rPr lang="en-US" spc="-150" dirty="0"/>
              <a:t>PIV </a:t>
            </a:r>
          </a:p>
        </p:txBody>
      </p:sp>
    </p:spTree>
    <p:extLst>
      <p:ext uri="{BB962C8B-B14F-4D97-AF65-F5344CB8AC3E}">
        <p14:creationId xmlns:p14="http://schemas.microsoft.com/office/powerpoint/2010/main" val="391550314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repeatCount="5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1000"/>
                                        <p:tgtEl>
                                          <p:spTgt spid="12"/>
                                        </p:tgtEl>
                                      </p:cBhvr>
                                    </p:animEffect>
                                  </p:childTnLst>
                                </p:cTn>
                              </p:par>
                              <p:par>
                                <p:cTn id="8" presetID="6" presetClass="entr" presetSubtype="16" repeatCount="500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Materials and Methods</a:t>
            </a:r>
            <a:endParaRPr lang="en-US" sz="2400" b="1" dirty="0">
              <a:solidFill>
                <a:schemeClr val="bg1"/>
              </a:solidFill>
            </a:endParaRPr>
          </a:p>
        </p:txBody>
      </p:sp>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a:t>
            </a:r>
            <a:endParaRPr lang="en-US" sz="1600" dirty="0"/>
          </a:p>
        </p:txBody>
      </p:sp>
      <p:sp>
        <p:nvSpPr>
          <p:cNvPr id="3" name="TextBox 2"/>
          <p:cNvSpPr txBox="1"/>
          <p:nvPr/>
        </p:nvSpPr>
        <p:spPr>
          <a:xfrm>
            <a:off x="2512283" y="2514600"/>
            <a:ext cx="4198585" cy="1569660"/>
          </a:xfrm>
          <a:prstGeom prst="rect">
            <a:avLst/>
          </a:prstGeom>
          <a:noFill/>
        </p:spPr>
        <p:txBody>
          <a:bodyPr wrap="none" rtlCol="0">
            <a:spAutoFit/>
          </a:bodyPr>
          <a:lstStyle/>
          <a:p>
            <a:r>
              <a:rPr lang="en-US" sz="9600" b="1" i="1" dirty="0" smtClean="0">
                <a:solidFill>
                  <a:srgbClr val="FF0000"/>
                </a:solidFill>
              </a:rPr>
              <a:t>Step: 2</a:t>
            </a:r>
            <a:endParaRPr lang="en-US" sz="9600" b="1" i="1" dirty="0">
              <a:solidFill>
                <a:srgbClr val="FF0000"/>
              </a:solidFill>
            </a:endParaRPr>
          </a:p>
        </p:txBody>
      </p:sp>
    </p:spTree>
    <p:extLst>
      <p:ext uri="{BB962C8B-B14F-4D97-AF65-F5344CB8AC3E}">
        <p14:creationId xmlns:p14="http://schemas.microsoft.com/office/powerpoint/2010/main" val="3146107566"/>
      </p:ext>
    </p:extLst>
  </p:cSld>
  <p:clrMapOvr>
    <a:masterClrMapping/>
  </p:clrMapOvr>
  <p:transition spd="slow">
    <p:cov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edia-2.web.britannica.com/eb-media/83/2083-004-A94D44C1.jpg"/>
          <p:cNvPicPr>
            <a:picLocks noChangeAspect="1" noChangeArrowheads="1"/>
          </p:cNvPicPr>
          <p:nvPr/>
        </p:nvPicPr>
        <p:blipFill rotWithShape="1">
          <a:blip r:embed="rId2">
            <a:extLst>
              <a:ext uri="{28A0092B-C50C-407E-A947-70E740481C1C}">
                <a14:useLocalDpi xmlns:a14="http://schemas.microsoft.com/office/drawing/2010/main" val="0"/>
              </a:ext>
            </a:extLst>
          </a:blip>
          <a:srcRect l="25140" t="2000" r="70026" b="58750"/>
          <a:stretch/>
        </p:blipFill>
        <p:spPr bwMode="auto">
          <a:xfrm>
            <a:off x="2667000" y="1970705"/>
            <a:ext cx="762000" cy="412529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media-2.web.britannica.com/eb-media/83/2083-004-A94D44C1.jpg"/>
          <p:cNvPicPr>
            <a:picLocks noChangeAspect="1" noChangeArrowheads="1"/>
          </p:cNvPicPr>
          <p:nvPr/>
        </p:nvPicPr>
        <p:blipFill rotWithShape="1">
          <a:blip r:embed="rId2">
            <a:extLst>
              <a:ext uri="{28A0092B-C50C-407E-A947-70E740481C1C}">
                <a14:useLocalDpi xmlns:a14="http://schemas.microsoft.com/office/drawing/2010/main" val="0"/>
              </a:ext>
            </a:extLst>
          </a:blip>
          <a:srcRect l="1307" t="2000" r="89026" b="58750"/>
          <a:stretch/>
        </p:blipFill>
        <p:spPr bwMode="auto">
          <a:xfrm>
            <a:off x="3657600" y="1676400"/>
            <a:ext cx="1752600" cy="474410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a:t>
            </a:r>
            <a:endParaRPr lang="en-US" sz="1600" dirty="0"/>
          </a:p>
        </p:txBody>
      </p:sp>
      <p:cxnSp>
        <p:nvCxnSpPr>
          <p:cNvPr id="23" name="Straight Arrow Connector 22"/>
          <p:cNvCxnSpPr/>
          <p:nvPr/>
        </p:nvCxnSpPr>
        <p:spPr>
          <a:xfrm flipV="1">
            <a:off x="790211" y="4038600"/>
            <a:ext cx="7524967" cy="13025"/>
          </a:xfrm>
          <a:prstGeom prst="straightConnector1">
            <a:avLst/>
          </a:prstGeom>
          <a:ln w="38100">
            <a:solidFill>
              <a:schemeClr val="tx1">
                <a:lumMod val="75000"/>
                <a:lumOff val="2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5" name="Up Arrow 24"/>
          <p:cNvSpPr/>
          <p:nvPr/>
        </p:nvSpPr>
        <p:spPr>
          <a:xfrm>
            <a:off x="714011" y="3380566"/>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790211" y="3376571"/>
            <a:ext cx="7452531" cy="1347829"/>
            <a:chOff x="914400" y="3619139"/>
            <a:chExt cx="7452531" cy="1347829"/>
          </a:xfrm>
        </p:grpSpPr>
        <p:cxnSp>
          <p:nvCxnSpPr>
            <p:cNvPr id="27" name="Straight Arrow Connector 26"/>
            <p:cNvCxnSpPr>
              <a:stCxn id="25" idx="0"/>
              <a:endCxn id="29" idx="0"/>
            </p:cNvCxnSpPr>
            <p:nvPr/>
          </p:nvCxnSpPr>
          <p:spPr>
            <a:xfrm>
              <a:off x="1028700" y="3619139"/>
              <a:ext cx="7325441" cy="1347829"/>
            </a:xfrm>
            <a:prstGeom prst="straightConnector1">
              <a:avLst/>
            </a:prstGeom>
            <a:ln w="25400">
              <a:solidFill>
                <a:srgbClr val="00206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9" idx="2"/>
            </p:cNvCxnSpPr>
            <p:nvPr/>
          </p:nvCxnSpPr>
          <p:spPr>
            <a:xfrm>
              <a:off x="914400" y="4271926"/>
              <a:ext cx="7452531" cy="33261"/>
            </a:xfrm>
            <a:prstGeom prst="straightConnector1">
              <a:avLst/>
            </a:prstGeom>
            <a:ln w="254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29" name="Up Arrow 28"/>
          <p:cNvSpPr/>
          <p:nvPr/>
        </p:nvSpPr>
        <p:spPr>
          <a:xfrm rot="10866434">
            <a:off x="8045847" y="4066552"/>
            <a:ext cx="381000" cy="661905"/>
          </a:xfrm>
          <a:prstGeom prst="upArrow">
            <a:avLst>
              <a:gd name="adj1" fmla="val 50000"/>
              <a:gd name="adj2" fmla="val 8849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533400" y="742950"/>
            <a:ext cx="8077200" cy="9144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Building </a:t>
            </a:r>
            <a:r>
              <a:rPr lang="en-US" dirty="0">
                <a:solidFill>
                  <a:schemeClr val="tx1"/>
                </a:solidFill>
              </a:rPr>
              <a:t>a theoretical/physical model based on the inputs and obtaining it’s theoretical visual properties (such as the lens power, focal distance and focal points, …</a:t>
            </a:r>
            <a:r>
              <a:rPr lang="en-US" dirty="0" err="1">
                <a:solidFill>
                  <a:schemeClr val="tx1"/>
                </a:solidFill>
              </a:rPr>
              <a:t>etc</a:t>
            </a:r>
            <a:r>
              <a:rPr lang="en-US" dirty="0">
                <a:solidFill>
                  <a:schemeClr val="tx1"/>
                </a:solidFill>
              </a:rPr>
              <a:t>).</a:t>
            </a: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04" t="35084" r="28750" b="23148"/>
          <a:stretch/>
        </p:blipFill>
        <p:spPr bwMode="auto">
          <a:xfrm>
            <a:off x="5410200" y="1704166"/>
            <a:ext cx="3204299" cy="1724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633627" y="4054853"/>
            <a:ext cx="309700"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17" name="TextBox 16"/>
          <p:cNvSpPr txBox="1"/>
          <p:nvPr/>
        </p:nvSpPr>
        <p:spPr>
          <a:xfrm>
            <a:off x="8164334" y="3694164"/>
            <a:ext cx="364202"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18" name="TextBox 17"/>
          <p:cNvSpPr txBox="1"/>
          <p:nvPr/>
        </p:nvSpPr>
        <p:spPr>
          <a:xfrm>
            <a:off x="4273857" y="4080412"/>
            <a:ext cx="317716" cy="369332"/>
          </a:xfrm>
          <a:prstGeom prst="rect">
            <a:avLst/>
          </a:prstGeom>
          <a:noFill/>
        </p:spPr>
        <p:txBody>
          <a:bodyPr wrap="none" rtlCol="0">
            <a:spAutoFit/>
          </a:bodyPr>
          <a:lstStyle/>
          <a:p>
            <a:r>
              <a:rPr lang="en-US" b="1" dirty="0" smtClean="0">
                <a:latin typeface="Baskerville Old Face" pitchFamily="18" charset="0"/>
              </a:rPr>
              <a:t>P</a:t>
            </a:r>
            <a:endParaRPr lang="en-US" b="1" dirty="0">
              <a:latin typeface="Baskerville Old Face" pitchFamily="18" charset="0"/>
            </a:endParaRPr>
          </a:p>
        </p:txBody>
      </p:sp>
      <p:sp>
        <p:nvSpPr>
          <p:cNvPr id="19" name="TextBox 18"/>
          <p:cNvSpPr txBox="1"/>
          <p:nvPr/>
        </p:nvSpPr>
        <p:spPr>
          <a:xfrm>
            <a:off x="4518322" y="4080412"/>
            <a:ext cx="434678" cy="369332"/>
          </a:xfrm>
          <a:prstGeom prst="rect">
            <a:avLst/>
          </a:prstGeom>
          <a:noFill/>
        </p:spPr>
        <p:txBody>
          <a:bodyPr wrap="square" rtlCol="0">
            <a:spAutoFit/>
          </a:bodyPr>
          <a:lstStyle/>
          <a:p>
            <a:r>
              <a:rPr lang="en-US" b="1" dirty="0" smtClean="0">
                <a:latin typeface="Baskerville Old Face" pitchFamily="18" charset="0"/>
              </a:rPr>
              <a:t>P’</a:t>
            </a:r>
            <a:endParaRPr lang="en-US" b="1" dirty="0">
              <a:latin typeface="Baskerville Old Face" pitchFamily="18" charset="0"/>
            </a:endParaRPr>
          </a:p>
        </p:txBody>
      </p:sp>
      <p:sp>
        <p:nvSpPr>
          <p:cNvPr id="20" name="TextBox 19"/>
          <p:cNvSpPr txBox="1"/>
          <p:nvPr/>
        </p:nvSpPr>
        <p:spPr>
          <a:xfrm>
            <a:off x="3667584" y="4073750"/>
            <a:ext cx="341760" cy="369332"/>
          </a:xfrm>
          <a:prstGeom prst="rect">
            <a:avLst/>
          </a:prstGeom>
          <a:noFill/>
        </p:spPr>
        <p:txBody>
          <a:bodyPr wrap="none" rtlCol="0">
            <a:spAutoFit/>
          </a:bodyPr>
          <a:lstStyle/>
          <a:p>
            <a:r>
              <a:rPr lang="en-US" b="1" dirty="0" smtClean="0">
                <a:latin typeface="Baskerville Old Face" pitchFamily="18" charset="0"/>
              </a:rPr>
              <a:t>V</a:t>
            </a:r>
            <a:endParaRPr lang="en-US" b="1" dirty="0">
              <a:latin typeface="Baskerville Old Face" pitchFamily="18" charset="0"/>
            </a:endParaRPr>
          </a:p>
        </p:txBody>
      </p:sp>
      <p:sp>
        <p:nvSpPr>
          <p:cNvPr id="21" name="TextBox 20"/>
          <p:cNvSpPr txBox="1"/>
          <p:nvPr/>
        </p:nvSpPr>
        <p:spPr>
          <a:xfrm>
            <a:off x="5183215" y="4063702"/>
            <a:ext cx="453970" cy="369332"/>
          </a:xfrm>
          <a:prstGeom prst="rect">
            <a:avLst/>
          </a:prstGeom>
          <a:noFill/>
        </p:spPr>
        <p:txBody>
          <a:bodyPr wrap="none" rtlCol="0">
            <a:spAutoFit/>
          </a:bodyPr>
          <a:lstStyle/>
          <a:p>
            <a:r>
              <a:rPr lang="en-US" b="1" dirty="0" smtClean="0">
                <a:latin typeface="Baskerville Old Face" pitchFamily="18" charset="0"/>
              </a:rPr>
              <a:t>V</a:t>
            </a:r>
            <a:r>
              <a:rPr lang="en-US" b="1" dirty="0">
                <a:latin typeface="Baskerville Old Face" pitchFamily="18" charset="0"/>
              </a:rPr>
              <a:t> ’</a:t>
            </a:r>
          </a:p>
        </p:txBody>
      </p:sp>
    </p:spTree>
    <p:extLst>
      <p:ext uri="{BB962C8B-B14F-4D97-AF65-F5344CB8AC3E}">
        <p14:creationId xmlns:p14="http://schemas.microsoft.com/office/powerpoint/2010/main" val="4491315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3000"/>
                                        <p:tgtEl>
                                          <p:spTgt spid="23"/>
                                        </p:tgtEl>
                                      </p:cBhvr>
                                    </p:animEffect>
                                  </p:childTnLst>
                                </p:cTn>
                              </p:par>
                            </p:childTnLst>
                          </p:cTn>
                        </p:par>
                        <p:par>
                          <p:cTn id="20" fill="hold">
                            <p:stCondLst>
                              <p:cond delay="3500"/>
                            </p:stCondLst>
                            <p:childTnLst>
                              <p:par>
                                <p:cTn id="21" presetID="2" presetClass="entr" presetSubtype="9"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0-#ppt_h/2"/>
                                          </p:val>
                                        </p:tav>
                                        <p:tav tm="100000">
                                          <p:val>
                                            <p:strVal val="#ppt_y"/>
                                          </p:val>
                                        </p:tav>
                                      </p:tavLst>
                                    </p:anim>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par>
                          <p:cTn id="29" fill="hold">
                            <p:stCondLst>
                              <p:cond delay="4500"/>
                            </p:stCondLst>
                            <p:childTnLst>
                              <p:par>
                                <p:cTn id="30" presetID="18" presetClass="entr" presetSubtype="6" repeatCount="3000"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strips(downRight)">
                                      <p:cBhvr>
                                        <p:cTn id="32" dur="500"/>
                                        <p:tgtEl>
                                          <p:spTgt spid="26"/>
                                        </p:tgtEl>
                                      </p:cBhvr>
                                    </p:animEffect>
                                  </p:childTnLst>
                                </p:cTn>
                              </p:par>
                            </p:childTnLst>
                          </p:cTn>
                        </p:par>
                        <p:par>
                          <p:cTn id="33" fill="hold">
                            <p:stCondLst>
                              <p:cond delay="6000"/>
                            </p:stCondLst>
                            <p:childTnLst>
                              <p:par>
                                <p:cTn id="34" presetID="10" presetClass="entr" presetSubtype="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childTnLst>
                          </p:cTn>
                        </p:par>
                        <p:par>
                          <p:cTn id="37" fill="hold">
                            <p:stCondLst>
                              <p:cond delay="6500"/>
                            </p:stCondLst>
                            <p:childTnLst>
                              <p:par>
                                <p:cTn id="38" presetID="10" presetClass="entr" presetSubtype="0"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7000"/>
                            </p:stCondLst>
                            <p:childTnLst>
                              <p:par>
                                <p:cTn id="42" presetID="10"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7500"/>
                            </p:stCondLst>
                            <p:childTnLst>
                              <p:par>
                                <p:cTn id="46" presetID="10"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par>
                          <p:cTn id="49" fill="hold">
                            <p:stCondLst>
                              <p:cond delay="8000"/>
                            </p:stCondLst>
                            <p:childTnLst>
                              <p:par>
                                <p:cTn id="50" presetID="10"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par>
                          <p:cTn id="53" fill="hold">
                            <p:stCondLst>
                              <p:cond delay="8500"/>
                            </p:stCondLst>
                            <p:childTnLst>
                              <p:par>
                                <p:cTn id="54" presetID="10"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2" grpId="0" animBg="1"/>
      <p:bldP spid="16" grpId="0"/>
      <p:bldP spid="17" grpId="0"/>
      <p:bldP spid="18" grpId="0"/>
      <p:bldP spid="19" grpId="0"/>
      <p:bldP spid="20" grpId="0"/>
      <p:bldP spid="2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Consider</a:t>
            </a:r>
            <a:endParaRPr lang="en-US" sz="2400" b="1" dirty="0">
              <a:solidFill>
                <a:schemeClr val="bg1"/>
              </a:solidFill>
            </a:endParaRPr>
          </a:p>
        </p:txBody>
      </p:sp>
      <p:sp>
        <p:nvSpPr>
          <p:cNvPr id="2" name="Rectangle 1"/>
          <p:cNvSpPr/>
          <p:nvPr/>
        </p:nvSpPr>
        <p:spPr>
          <a:xfrm>
            <a:off x="533400" y="838200"/>
            <a:ext cx="8077200" cy="1754326"/>
          </a:xfrm>
          <a:prstGeom prst="rect">
            <a:avLst/>
          </a:prstGeom>
        </p:spPr>
        <p:txBody>
          <a:bodyPr wrap="square">
            <a:spAutoFit/>
          </a:bodyPr>
          <a:lstStyle/>
          <a:p>
            <a:r>
              <a:rPr lang="en-US" dirty="0" smtClean="0"/>
              <a:t>1-age of animal</a:t>
            </a:r>
          </a:p>
          <a:p>
            <a:r>
              <a:rPr lang="en-US" dirty="0" smtClean="0"/>
              <a:t>The </a:t>
            </a:r>
            <a:r>
              <a:rPr lang="en-US" dirty="0"/>
              <a:t>dimensions of ocular tissues vary from infantile to adult animals. These changes are probably the necessary concomitant of the increase in size of the eye during growth. </a:t>
            </a:r>
            <a:endParaRPr lang="en-US" dirty="0" smtClean="0"/>
          </a:p>
          <a:p>
            <a:endParaRPr lang="en-US" dirty="0"/>
          </a:p>
          <a:p>
            <a:r>
              <a:rPr lang="en-US" dirty="0" smtClean="0"/>
              <a:t>2-Adaptation (no adaptation is calculated).</a:t>
            </a:r>
            <a:endParaRPr lang="en-US" dirty="0"/>
          </a:p>
        </p:txBody>
      </p:sp>
      <p:sp>
        <p:nvSpPr>
          <p:cNvPr id="6" name="Rectangle 5"/>
          <p:cNvSpPr/>
          <p:nvPr/>
        </p:nvSpPr>
        <p:spPr>
          <a:xfrm>
            <a:off x="478466" y="364073"/>
            <a:ext cx="4069080" cy="372409"/>
          </a:xfrm>
          <a:prstGeom prst="rect">
            <a:avLst/>
          </a:prstGeom>
          <a:solidFill>
            <a:schemeClr val="accent1"/>
          </a:solidFill>
          <a:ln>
            <a:noFill/>
          </a:ln>
        </p:spPr>
        <p:txBody>
          <a:bodyPr wrap="square">
            <a:spAutoFit/>
          </a:bodyPr>
          <a:lstStyle/>
          <a:p>
            <a:r>
              <a:rPr lang="en-US" sz="1600" b="1" i="1" dirty="0" smtClean="0"/>
              <a:t>Points to consider</a:t>
            </a:r>
            <a:endParaRPr lang="en-US" sz="1600" dirty="0"/>
          </a:p>
        </p:txBody>
      </p:sp>
    </p:spTree>
    <p:extLst>
      <p:ext uri="{BB962C8B-B14F-4D97-AF65-F5344CB8AC3E}">
        <p14:creationId xmlns:p14="http://schemas.microsoft.com/office/powerpoint/2010/main" val="14199312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a:t>
            </a:r>
            <a:endParaRPr lang="en-US" sz="1600" dirty="0"/>
          </a:p>
        </p:txBody>
      </p:sp>
      <p:sp>
        <p:nvSpPr>
          <p:cNvPr id="3" name="TextBox 2"/>
          <p:cNvSpPr txBox="1"/>
          <p:nvPr/>
        </p:nvSpPr>
        <p:spPr>
          <a:xfrm>
            <a:off x="2512283" y="2514600"/>
            <a:ext cx="4172937" cy="1569660"/>
          </a:xfrm>
          <a:prstGeom prst="rect">
            <a:avLst/>
          </a:prstGeom>
          <a:noFill/>
        </p:spPr>
        <p:txBody>
          <a:bodyPr wrap="none" rtlCol="0">
            <a:spAutoFit/>
          </a:bodyPr>
          <a:lstStyle/>
          <a:p>
            <a:r>
              <a:rPr lang="en-US" sz="9600" b="1" i="1" dirty="0" smtClean="0">
                <a:solidFill>
                  <a:srgbClr val="FF0000"/>
                </a:solidFill>
              </a:rPr>
              <a:t>Step: 3</a:t>
            </a:r>
            <a:endParaRPr lang="en-US" sz="9600" b="1" i="1" dirty="0">
              <a:solidFill>
                <a:srgbClr val="FF0000"/>
              </a:solidFill>
            </a:endParaRPr>
          </a:p>
        </p:txBody>
      </p:sp>
    </p:spTree>
    <p:extLst>
      <p:ext uri="{BB962C8B-B14F-4D97-AF65-F5344CB8AC3E}">
        <p14:creationId xmlns:p14="http://schemas.microsoft.com/office/powerpoint/2010/main" val="3306064146"/>
      </p:ext>
    </p:extLst>
  </p:cSld>
  <p:clrMapOvr>
    <a:masterClrMapping/>
  </p:clrMapOvr>
  <p:transition spd="slow">
    <p:cov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a:t>
            </a:r>
            <a:endParaRPr lang="en-US" sz="1600" dirty="0"/>
          </a:p>
        </p:txBody>
      </p:sp>
      <p:sp>
        <p:nvSpPr>
          <p:cNvPr id="32" name="Rounded Rectangle 31"/>
          <p:cNvSpPr/>
          <p:nvPr/>
        </p:nvSpPr>
        <p:spPr>
          <a:xfrm>
            <a:off x="533400" y="742950"/>
            <a:ext cx="8077200" cy="55245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Step </a:t>
            </a:r>
            <a:r>
              <a:rPr lang="en-US" b="1" dirty="0" smtClean="0">
                <a:solidFill>
                  <a:schemeClr val="tx1"/>
                </a:solidFill>
              </a:rPr>
              <a:t>C</a:t>
            </a:r>
            <a:r>
              <a:rPr lang="en-US" dirty="0" smtClean="0">
                <a:solidFill>
                  <a:schemeClr val="tx1"/>
                </a:solidFill>
              </a:rPr>
              <a:t>: </a:t>
            </a:r>
            <a:r>
              <a:rPr lang="en-US" dirty="0">
                <a:solidFill>
                  <a:schemeClr val="tx1"/>
                </a:solidFill>
              </a:rPr>
              <a:t>Two eye models </a:t>
            </a:r>
            <a:r>
              <a:rPr lang="en-US" dirty="0" smtClean="0">
                <a:solidFill>
                  <a:schemeClr val="tx1"/>
                </a:solidFill>
              </a:rPr>
              <a:t>can be developed</a:t>
            </a:r>
            <a:r>
              <a:rPr lang="en-US" dirty="0">
                <a:solidFill>
                  <a:schemeClr val="tx1"/>
                </a:solidFill>
              </a:rPr>
              <a:t>; </a:t>
            </a:r>
            <a:r>
              <a:rPr lang="en-US" dirty="0" smtClean="0">
                <a:solidFill>
                  <a:schemeClr val="tx1"/>
                </a:solidFill>
              </a:rPr>
              <a:t>Full </a:t>
            </a:r>
            <a:r>
              <a:rPr lang="en-US" b="1" dirty="0" smtClean="0">
                <a:solidFill>
                  <a:schemeClr val="tx1"/>
                </a:solidFill>
              </a:rPr>
              <a:t>schematic</a:t>
            </a:r>
            <a:r>
              <a:rPr lang="en-US" dirty="0" smtClean="0">
                <a:solidFill>
                  <a:schemeClr val="tx1"/>
                </a:solidFill>
              </a:rPr>
              <a:t>/Reduced</a:t>
            </a:r>
            <a:endParaRPr lang="en-US" dirty="0">
              <a:solidFill>
                <a:schemeClr val="tx1"/>
              </a:solidFill>
            </a:endParaRPr>
          </a:p>
        </p:txBody>
      </p:sp>
      <p:pic>
        <p:nvPicPr>
          <p:cNvPr id="25" name="Picture 2" descr="http://hyperphysics.phy-astr.gsu.edu/hbase/vision/imgvis/eyesca.gif"/>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2967491" y="16764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26" name="Oval 6"/>
          <p:cNvSpPr/>
          <p:nvPr/>
        </p:nvSpPr>
        <p:spPr>
          <a:xfrm>
            <a:off x="3630469" y="2941495"/>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6"/>
          <p:cNvSpPr/>
          <p:nvPr/>
        </p:nvSpPr>
        <p:spPr>
          <a:xfrm>
            <a:off x="2969630" y="2761725"/>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c 4"/>
          <p:cNvSpPr/>
          <p:nvPr/>
        </p:nvSpPr>
        <p:spPr>
          <a:xfrm rot="14424035">
            <a:off x="2406877" y="3235444"/>
            <a:ext cx="1934340" cy="1418345"/>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27862" stroke="0" extrusionOk="0">
                <a:moveTo>
                  <a:pt x="53966" y="0"/>
                </a:moveTo>
                <a:cubicBezTo>
                  <a:pt x="1063984" y="0"/>
                  <a:pt x="1908895" y="675463"/>
                  <a:pt x="1908895" y="1427862"/>
                </a:cubicBezTo>
                <a:lnTo>
                  <a:pt x="80095" y="1427862"/>
                </a:lnTo>
                <a:lnTo>
                  <a:pt x="53966" y="0"/>
                </a:lnTo>
                <a:close/>
              </a:path>
              <a:path w="1908895" h="142786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48735" y="409194"/>
                  <a:pt x="1360604" y="510191"/>
                </a:cubicBezTo>
                <a:cubicBezTo>
                  <a:pt x="1472473" y="611188"/>
                  <a:pt x="1641306" y="776487"/>
                  <a:pt x="1732688" y="929432"/>
                </a:cubicBezTo>
                <a:cubicBezTo>
                  <a:pt x="1824070" y="1082377"/>
                  <a:pt x="1897524" y="1346567"/>
                  <a:pt x="1908895" y="1427862"/>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Arc 4"/>
          <p:cNvSpPr/>
          <p:nvPr/>
        </p:nvSpPr>
        <p:spPr>
          <a:xfrm rot="14565723">
            <a:off x="3077150" y="3410340"/>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73484 w 2263611"/>
              <a:gd name="connsiteY3" fmla="*/ 326236 h 1427862"/>
              <a:gd name="connsiteX4" fmla="*/ 1585202 w 2263611"/>
              <a:gd name="connsiteY4" fmla="*/ 481453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71747" y="143826"/>
                  <a:pt x="525607" y="144320"/>
                </a:cubicBezTo>
                <a:cubicBezTo>
                  <a:pt x="679467" y="144814"/>
                  <a:pt x="801050" y="199472"/>
                  <a:pt x="923161" y="219402"/>
                </a:cubicBezTo>
                <a:cubicBezTo>
                  <a:pt x="1045272" y="239332"/>
                  <a:pt x="1163144" y="282561"/>
                  <a:pt x="1273484" y="326236"/>
                </a:cubicBezTo>
                <a:cubicBezTo>
                  <a:pt x="1383824" y="369911"/>
                  <a:pt x="1456923" y="392874"/>
                  <a:pt x="1585202" y="481453"/>
                </a:cubicBezTo>
                <a:cubicBezTo>
                  <a:pt x="1713481" y="570032"/>
                  <a:pt x="1930090" y="710836"/>
                  <a:pt x="2043158" y="857713"/>
                </a:cubicBezTo>
                <a:cubicBezTo>
                  <a:pt x="2156226" y="1004590"/>
                  <a:pt x="2252240" y="1281420"/>
                  <a:pt x="2263611" y="1362715"/>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4"/>
          <p:cNvSpPr/>
          <p:nvPr/>
        </p:nvSpPr>
        <p:spPr>
          <a:xfrm rot="7034277" flipH="1">
            <a:off x="3394688" y="3398308"/>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617231 w 2263611"/>
              <a:gd name="connsiteY4" fmla="*/ 451451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68507" y="149861"/>
                  <a:pt x="525607" y="144320"/>
                </a:cubicBezTo>
                <a:cubicBezTo>
                  <a:pt x="682707" y="138779"/>
                  <a:pt x="820491" y="163258"/>
                  <a:pt x="942602" y="183188"/>
                </a:cubicBezTo>
                <a:cubicBezTo>
                  <a:pt x="1064713" y="203118"/>
                  <a:pt x="1182585" y="246345"/>
                  <a:pt x="1292925" y="290020"/>
                </a:cubicBezTo>
                <a:cubicBezTo>
                  <a:pt x="1403265" y="333695"/>
                  <a:pt x="1492192" y="356836"/>
                  <a:pt x="1617231" y="451451"/>
                </a:cubicBezTo>
                <a:cubicBezTo>
                  <a:pt x="1742270" y="546066"/>
                  <a:pt x="1935428" y="705836"/>
                  <a:pt x="2043158" y="857713"/>
                </a:cubicBezTo>
                <a:cubicBezTo>
                  <a:pt x="2150888" y="1009590"/>
                  <a:pt x="2252240" y="1281420"/>
                  <a:pt x="2263611" y="1362715"/>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Arc 4"/>
          <p:cNvSpPr/>
          <p:nvPr/>
        </p:nvSpPr>
        <p:spPr>
          <a:xfrm rot="14424035">
            <a:off x="2571866" y="3200690"/>
            <a:ext cx="1847339" cy="1404101"/>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732688 w 1908895"/>
              <a:gd name="connsiteY5" fmla="*/ 929432 h 1454212"/>
              <a:gd name="connsiteX6" fmla="*/ 1879662 w 1908895"/>
              <a:gd name="connsiteY6" fmla="*/ 1454212 h 145421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698787 w 1908895"/>
              <a:gd name="connsiteY5" fmla="*/ 938792 h 1454212"/>
              <a:gd name="connsiteX6" fmla="*/ 1879662 w 1908895"/>
              <a:gd name="connsiteY6" fmla="*/ 1454212 h 145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54212" stroke="0" extrusionOk="0">
                <a:moveTo>
                  <a:pt x="53966" y="0"/>
                </a:moveTo>
                <a:cubicBezTo>
                  <a:pt x="1063984" y="0"/>
                  <a:pt x="1908895" y="675463"/>
                  <a:pt x="1908895" y="1427862"/>
                </a:cubicBezTo>
                <a:lnTo>
                  <a:pt x="80095" y="1427862"/>
                </a:lnTo>
                <a:lnTo>
                  <a:pt x="53966" y="0"/>
                </a:lnTo>
                <a:close/>
              </a:path>
              <a:path w="1908895" h="145421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54385" y="407634"/>
                  <a:pt x="1360604" y="510191"/>
                </a:cubicBezTo>
                <a:cubicBezTo>
                  <a:pt x="1466823" y="612748"/>
                  <a:pt x="1612277" y="781455"/>
                  <a:pt x="1698787" y="938792"/>
                </a:cubicBezTo>
                <a:cubicBezTo>
                  <a:pt x="1785297" y="1096129"/>
                  <a:pt x="1868291" y="1372917"/>
                  <a:pt x="1879662" y="1454212"/>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Arc 4"/>
          <p:cNvSpPr/>
          <p:nvPr/>
        </p:nvSpPr>
        <p:spPr>
          <a:xfrm rot="14565723">
            <a:off x="3257194" y="3403574"/>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617231 w 2263611"/>
              <a:gd name="connsiteY4" fmla="*/ 451451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68507" y="149861"/>
                  <a:pt x="525607" y="144320"/>
                </a:cubicBezTo>
                <a:cubicBezTo>
                  <a:pt x="682707" y="138779"/>
                  <a:pt x="820491" y="163258"/>
                  <a:pt x="942602" y="183188"/>
                </a:cubicBezTo>
                <a:cubicBezTo>
                  <a:pt x="1064713" y="203118"/>
                  <a:pt x="1182585" y="246345"/>
                  <a:pt x="1292925" y="290020"/>
                </a:cubicBezTo>
                <a:cubicBezTo>
                  <a:pt x="1403265" y="333695"/>
                  <a:pt x="1492192" y="356836"/>
                  <a:pt x="1617231" y="451451"/>
                </a:cubicBezTo>
                <a:cubicBezTo>
                  <a:pt x="1742270" y="546066"/>
                  <a:pt x="1935428" y="705836"/>
                  <a:pt x="2043158" y="857713"/>
                </a:cubicBezTo>
                <a:cubicBezTo>
                  <a:pt x="2150888" y="1009590"/>
                  <a:pt x="2252240" y="1281420"/>
                  <a:pt x="2263611" y="1362715"/>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ounded Rectangle 15"/>
          <p:cNvSpPr/>
          <p:nvPr/>
        </p:nvSpPr>
        <p:spPr>
          <a:xfrm>
            <a:off x="533401" y="1447800"/>
            <a:ext cx="2209800" cy="55245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Thick lens theory</a:t>
            </a:r>
            <a:endParaRPr lang="en-US" dirty="0">
              <a:solidFill>
                <a:schemeClr val="tx1"/>
              </a:solidFill>
            </a:endParaRPr>
          </a:p>
        </p:txBody>
      </p:sp>
      <p:sp>
        <p:nvSpPr>
          <p:cNvPr id="17" name="Rounded Rectangle 16"/>
          <p:cNvSpPr/>
          <p:nvPr/>
        </p:nvSpPr>
        <p:spPr>
          <a:xfrm>
            <a:off x="533401" y="3200400"/>
            <a:ext cx="2209800" cy="55245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Thin lens</a:t>
            </a:r>
            <a:endParaRPr lang="en-US" dirty="0">
              <a:solidFill>
                <a:schemeClr val="tx1"/>
              </a:solidFill>
            </a:endParaRPr>
          </a:p>
        </p:txBody>
      </p:sp>
      <p:sp>
        <p:nvSpPr>
          <p:cNvPr id="3" name="Down Arrow 2"/>
          <p:cNvSpPr/>
          <p:nvPr/>
        </p:nvSpPr>
        <p:spPr>
          <a:xfrm>
            <a:off x="949048" y="2000250"/>
            <a:ext cx="1371600" cy="11880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a:t>
            </a:r>
          </a:p>
        </p:txBody>
      </p:sp>
      <p:grpSp>
        <p:nvGrpSpPr>
          <p:cNvPr id="43" name="Group 42"/>
          <p:cNvGrpSpPr/>
          <p:nvPr/>
        </p:nvGrpSpPr>
        <p:grpSpPr>
          <a:xfrm>
            <a:off x="4410895" y="2227404"/>
            <a:ext cx="3030285" cy="3035302"/>
            <a:chOff x="5092032" y="2318953"/>
            <a:chExt cx="3030285" cy="3035302"/>
          </a:xfrm>
        </p:grpSpPr>
        <p:sp>
          <p:nvSpPr>
            <p:cNvPr id="44" name="Rectangle 43"/>
            <p:cNvSpPr/>
            <p:nvPr/>
          </p:nvSpPr>
          <p:spPr>
            <a:xfrm rot="20896415">
              <a:off x="5509237" y="3766438"/>
              <a:ext cx="1933543" cy="369332"/>
            </a:xfrm>
            <a:prstGeom prst="rect">
              <a:avLst/>
            </a:prstGeom>
          </p:spPr>
          <p:txBody>
            <a:bodyPr wrap="none">
              <a:spAutoFit/>
            </a:bodyPr>
            <a:lstStyle/>
            <a:p>
              <a:r>
                <a:rPr lang="en-US" b="1" i="1" dirty="0" err="1" smtClean="0">
                  <a:solidFill>
                    <a:schemeClr val="tx1">
                      <a:lumMod val="75000"/>
                      <a:lumOff val="25000"/>
                    </a:schemeClr>
                  </a:solidFill>
                </a:rPr>
                <a:t>P</a:t>
              </a:r>
              <a:r>
                <a:rPr lang="en-US" b="1" i="1" baseline="-25000" dirty="0" err="1" smtClean="0">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*n’)/F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45" name="Rectangle 44"/>
            <p:cNvSpPr/>
            <p:nvPr/>
          </p:nvSpPr>
          <p:spPr>
            <a:xfrm rot="656427">
              <a:off x="5173409" y="4984923"/>
              <a:ext cx="2605200" cy="369332"/>
            </a:xfrm>
            <a:prstGeom prst="rect">
              <a:avLst/>
            </a:prstGeom>
          </p:spPr>
          <p:txBody>
            <a:bodyPr wrap="none">
              <a:spAutoFit/>
            </a:bodyPr>
            <a:lstStyle/>
            <a:p>
              <a:r>
                <a:rPr lang="en-US" b="1" i="1" dirty="0" smtClean="0">
                  <a:solidFill>
                    <a:schemeClr val="tx1">
                      <a:lumMod val="75000"/>
                      <a:lumOff val="25000"/>
                    </a:schemeClr>
                  </a:solidFill>
                </a:rPr>
                <a:t>F</a:t>
              </a:r>
              <a:r>
                <a:rPr lang="en-US" b="1" i="1" baseline="-25000" dirty="0" smtClean="0">
                  <a:solidFill>
                    <a:schemeClr val="tx1">
                      <a:lumMod val="75000"/>
                      <a:lumOff val="25000"/>
                    </a:schemeClr>
                  </a:solidFill>
                </a:rPr>
                <a:t>6</a:t>
              </a:r>
              <a:r>
                <a:rPr lang="en-US" b="1" i="1" dirty="0" smtClean="0">
                  <a:solidFill>
                    <a:schemeClr val="tx1">
                      <a:lumMod val="75000"/>
                      <a:lumOff val="25000"/>
                    </a:schemeClr>
                  </a:solidFill>
                </a:rPr>
                <a:t>= </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 F</a:t>
              </a:r>
              <a:r>
                <a:rPr lang="en-US" b="1" i="1" baseline="-25000" dirty="0">
                  <a:solidFill>
                    <a:schemeClr val="tx1">
                      <a:lumMod val="75000"/>
                      <a:lumOff val="25000"/>
                    </a:schemeClr>
                  </a:solidFill>
                </a:rPr>
                <a:t>5</a:t>
              </a:r>
              <a:r>
                <a:rPr lang="en-US" b="1" i="1" dirty="0">
                  <a:solidFill>
                    <a:schemeClr val="tx1">
                      <a:lumMod val="75000"/>
                      <a:lumOff val="25000"/>
                    </a:schemeClr>
                  </a:solidFill>
                </a:rPr>
                <a:t>) – (C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46" name="Rectangle 45"/>
            <p:cNvSpPr/>
            <p:nvPr/>
          </p:nvSpPr>
          <p:spPr>
            <a:xfrm>
              <a:off x="5874603" y="4390183"/>
              <a:ext cx="1107996" cy="369332"/>
            </a:xfrm>
            <a:prstGeom prst="rect">
              <a:avLst/>
            </a:prstGeom>
          </p:spPr>
          <p:txBody>
            <a:bodyPr wrap="none">
              <a:spAutoFit/>
            </a:bodyPr>
            <a:lstStyle/>
            <a:p>
              <a:r>
                <a:rPr lang="en-US" b="1" i="1" dirty="0" smtClean="0">
                  <a:solidFill>
                    <a:schemeClr val="tx1">
                      <a:lumMod val="75000"/>
                      <a:lumOff val="25000"/>
                    </a:schemeClr>
                  </a:solidFill>
                </a:rPr>
                <a:t>f= </a:t>
              </a:r>
              <a:r>
                <a:rPr lang="en-US" b="1" i="1" dirty="0">
                  <a:solidFill>
                    <a:schemeClr val="tx1">
                      <a:lumMod val="75000"/>
                      <a:lumOff val="25000"/>
                    </a:schemeClr>
                  </a:solidFill>
                </a:rPr>
                <a:t>n</a:t>
              </a:r>
              <a:r>
                <a:rPr lang="en-US" b="1" i="1" baseline="-25000" dirty="0">
                  <a:solidFill>
                    <a:schemeClr val="tx1">
                      <a:lumMod val="75000"/>
                      <a:lumOff val="25000"/>
                    </a:schemeClr>
                  </a:solidFill>
                </a:rPr>
                <a:t>1</a:t>
              </a:r>
              <a:r>
                <a:rPr lang="en-US" b="1" i="1" dirty="0">
                  <a:solidFill>
                    <a:schemeClr val="tx1">
                      <a:lumMod val="75000"/>
                      <a:lumOff val="25000"/>
                    </a:schemeClr>
                  </a:solidFill>
                </a:rPr>
                <a:t>/F</a:t>
              </a:r>
              <a:r>
                <a:rPr lang="en-US" b="1" i="1" baseline="-25000" dirty="0">
                  <a:solidFill>
                    <a:schemeClr val="tx1">
                      <a:lumMod val="75000"/>
                      <a:lumOff val="25000"/>
                    </a:schemeClr>
                  </a:solidFill>
                </a:rPr>
                <a:t>t	</a:t>
              </a:r>
              <a:endParaRPr lang="en-US" dirty="0">
                <a:solidFill>
                  <a:schemeClr val="tx1">
                    <a:lumMod val="75000"/>
                    <a:lumOff val="25000"/>
                  </a:schemeClr>
                </a:solidFill>
              </a:endParaRPr>
            </a:p>
          </p:txBody>
        </p:sp>
        <p:sp>
          <p:nvSpPr>
            <p:cNvPr id="47" name="Rectangle 46"/>
            <p:cNvSpPr/>
            <p:nvPr/>
          </p:nvSpPr>
          <p:spPr>
            <a:xfrm>
              <a:off x="6036490" y="3066838"/>
              <a:ext cx="2085827" cy="369332"/>
            </a:xfrm>
            <a:prstGeom prst="rect">
              <a:avLst/>
            </a:prstGeom>
          </p:spPr>
          <p:txBody>
            <a:bodyPr wrap="none">
              <a:spAutoFit/>
            </a:bodyPr>
            <a:lstStyle/>
            <a:p>
              <a:r>
                <a:rPr lang="en-US" b="1" i="1" dirty="0" smtClean="0">
                  <a:solidFill>
                    <a:schemeClr val="tx1">
                      <a:lumMod val="75000"/>
                      <a:lumOff val="25000"/>
                    </a:schemeClr>
                  </a:solidFill>
                </a:rPr>
                <a:t>H= </a:t>
              </a:r>
              <a:r>
                <a:rPr lang="en-US" b="1" i="1" dirty="0">
                  <a:solidFill>
                    <a:schemeClr val="tx1">
                      <a:lumMod val="75000"/>
                      <a:lumOff val="25000"/>
                    </a:schemeClr>
                  </a:solidFill>
                </a:rPr>
                <a:t>(t</a:t>
              </a:r>
              <a:r>
                <a:rPr lang="en-US" b="1" i="1" baseline="-25000" dirty="0">
                  <a:solidFill>
                    <a:schemeClr val="tx1">
                      <a:lumMod val="75000"/>
                      <a:lumOff val="25000"/>
                    </a:schemeClr>
                  </a:solidFill>
                </a:rPr>
                <a:t>2</a:t>
              </a:r>
              <a:r>
                <a:rPr lang="en-US" b="1" i="1" dirty="0">
                  <a:solidFill>
                    <a:schemeClr val="tx1">
                      <a:lumMod val="75000"/>
                      <a:lumOff val="25000"/>
                    </a:schemeClr>
                  </a:solidFill>
                </a:rPr>
                <a:t>*d</a:t>
              </a:r>
              <a:r>
                <a:rPr lang="en-US" b="1" i="1" baseline="-25000" dirty="0">
                  <a:solidFill>
                    <a:schemeClr val="tx1">
                      <a:lumMod val="75000"/>
                      <a:lumOff val="25000"/>
                    </a:schemeClr>
                  </a:solidFill>
                </a:rPr>
                <a:t>1</a:t>
              </a:r>
              <a:r>
                <a:rPr lang="en-US" b="1" i="1" dirty="0">
                  <a:solidFill>
                    <a:schemeClr val="tx1">
                      <a:lumMod val="75000"/>
                      <a:lumOff val="25000"/>
                    </a:schemeClr>
                  </a:solidFill>
                </a:rPr>
                <a:t>) / (n’*F</a:t>
              </a:r>
              <a:r>
                <a:rPr lang="en-US" b="1" i="1" baseline="-25000" dirty="0">
                  <a:solidFill>
                    <a:schemeClr val="tx1">
                      <a:lumMod val="75000"/>
                      <a:lumOff val="25000"/>
                    </a:schemeClr>
                  </a:solidFill>
                </a:rPr>
                <a:t>t</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48" name="Rectangle 47"/>
            <p:cNvSpPr/>
            <p:nvPr/>
          </p:nvSpPr>
          <p:spPr>
            <a:xfrm rot="926556">
              <a:off x="5650218" y="2318953"/>
              <a:ext cx="2276585" cy="369332"/>
            </a:xfrm>
            <a:prstGeom prst="rect">
              <a:avLst/>
            </a:prstGeom>
          </p:spPr>
          <p:txBody>
            <a:bodyPr wrap="none">
              <a:spAutoFit/>
            </a:bodyPr>
            <a:lstStyle/>
            <a:p>
              <a:r>
                <a:rPr lang="en-US" b="1" i="1" dirty="0" smtClean="0">
                  <a:solidFill>
                    <a:schemeClr val="tx1">
                      <a:lumMod val="75000"/>
                      <a:lumOff val="25000"/>
                    </a:schemeClr>
                  </a:solidFill>
                </a:rPr>
                <a:t>P’</a:t>
              </a:r>
              <a:r>
                <a:rPr lang="en-US" b="1" i="1" baseline="-25000" dirty="0" smtClean="0">
                  <a:solidFill>
                    <a:schemeClr val="tx1">
                      <a:lumMod val="75000"/>
                      <a:lumOff val="25000"/>
                    </a:schemeClr>
                  </a:solidFill>
                </a:rPr>
                <a:t>2</a:t>
              </a:r>
              <a:r>
                <a:rPr lang="en-US" b="1" i="1" dirty="0" smtClean="0">
                  <a:solidFill>
                    <a:schemeClr val="tx1">
                      <a:lumMod val="75000"/>
                      <a:lumOff val="25000"/>
                    </a:schemeClr>
                  </a:solidFill>
                </a:rPr>
                <a:t>= </a:t>
              </a:r>
              <a:r>
                <a:rPr lang="en-US" b="1" i="1" dirty="0">
                  <a:solidFill>
                    <a:schemeClr val="tx1">
                      <a:lumMod val="75000"/>
                      <a:lumOff val="25000"/>
                    </a:schemeClr>
                  </a:solidFill>
                </a:rPr>
                <a:t>(C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3</a:t>
              </a:r>
              <a:r>
                <a:rPr lang="en-US" b="1" i="1" dirty="0">
                  <a:solidFill>
                    <a:schemeClr val="tx1">
                      <a:lumMod val="75000"/>
                      <a:lumOff val="25000"/>
                    </a:schemeClr>
                  </a:solidFill>
                </a:rPr>
                <a:t>)/ (F</a:t>
              </a:r>
              <a:r>
                <a:rPr lang="en-US" b="1" i="1" baseline="-25000" dirty="0">
                  <a:solidFill>
                    <a:schemeClr val="tx1">
                      <a:lumMod val="75000"/>
                      <a:lumOff val="25000"/>
                    </a:schemeClr>
                  </a:solidFill>
                </a:rPr>
                <a:t>6</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49" name="Rectangle 48"/>
            <p:cNvSpPr/>
            <p:nvPr/>
          </p:nvSpPr>
          <p:spPr>
            <a:xfrm rot="18366612">
              <a:off x="6607059" y="4060086"/>
              <a:ext cx="2020105" cy="369332"/>
            </a:xfrm>
            <a:prstGeom prst="rect">
              <a:avLst/>
            </a:prstGeom>
          </p:spPr>
          <p:txBody>
            <a:bodyPr wrap="none">
              <a:spAutoFit/>
            </a:bodyPr>
            <a:lstStyle/>
            <a:p>
              <a:r>
                <a:rPr lang="en-US" b="1" i="1" dirty="0" err="1">
                  <a:solidFill>
                    <a:schemeClr val="tx1">
                      <a:lumMod val="75000"/>
                      <a:lumOff val="25000"/>
                    </a:schemeClr>
                  </a:solidFill>
                </a:rPr>
                <a:t>P</a:t>
              </a:r>
              <a:r>
                <a:rPr lang="en-US" b="1" i="1" baseline="-25000" dirty="0" err="1">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50" name="Rectangle 49"/>
            <p:cNvSpPr/>
            <p:nvPr/>
          </p:nvSpPr>
          <p:spPr>
            <a:xfrm rot="19418814">
              <a:off x="5092032" y="2618824"/>
              <a:ext cx="930063" cy="369332"/>
            </a:xfrm>
            <a:prstGeom prst="rect">
              <a:avLst/>
            </a:prstGeom>
          </p:spPr>
          <p:txBody>
            <a:bodyPr wrap="none">
              <a:spAutoFit/>
            </a:bodyPr>
            <a:lstStyle/>
            <a:p>
              <a:r>
                <a:rPr lang="en-US" b="1" i="1" dirty="0">
                  <a:solidFill>
                    <a:schemeClr val="tx1">
                      <a:lumMod val="75000"/>
                      <a:lumOff val="25000"/>
                    </a:schemeClr>
                  </a:solidFill>
                </a:rPr>
                <a:t>59.25D</a:t>
              </a:r>
              <a:endParaRPr lang="en-US" dirty="0">
                <a:solidFill>
                  <a:schemeClr val="tx1">
                    <a:lumMod val="75000"/>
                    <a:lumOff val="25000"/>
                  </a:schemeClr>
                </a:solidFill>
              </a:endParaRPr>
            </a:p>
          </p:txBody>
        </p:sp>
      </p:grpSp>
    </p:spTree>
    <p:extLst>
      <p:ext uri="{BB962C8B-B14F-4D97-AF65-F5344CB8AC3E}">
        <p14:creationId xmlns:p14="http://schemas.microsoft.com/office/powerpoint/2010/main" val="12741530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1000" fill="hold"/>
                                        <p:tgtEl>
                                          <p:spTgt spid="43"/>
                                        </p:tgtEl>
                                        <p:attrNameLst>
                                          <p:attrName>ppt_w</p:attrName>
                                        </p:attrNameLst>
                                      </p:cBhvr>
                                      <p:tavLst>
                                        <p:tav tm="0">
                                          <p:val>
                                            <p:fltVal val="0"/>
                                          </p:val>
                                        </p:tav>
                                        <p:tav tm="100000">
                                          <p:val>
                                            <p:strVal val="#ppt_w"/>
                                          </p:val>
                                        </p:tav>
                                      </p:tavLst>
                                    </p:anim>
                                    <p:anim calcmode="lin" valueType="num">
                                      <p:cBhvr>
                                        <p:cTn id="13" dur="1000" fill="hold"/>
                                        <p:tgtEl>
                                          <p:spTgt spid="43"/>
                                        </p:tgtEl>
                                        <p:attrNameLst>
                                          <p:attrName>ppt_h</p:attrName>
                                        </p:attrNameLst>
                                      </p:cBhvr>
                                      <p:tavLst>
                                        <p:tav tm="0">
                                          <p:val>
                                            <p:fltVal val="0"/>
                                          </p:val>
                                        </p:tav>
                                        <p:tav tm="100000">
                                          <p:val>
                                            <p:strVal val="#ppt_h"/>
                                          </p:val>
                                        </p:tav>
                                      </p:tavLst>
                                    </p:anim>
                                    <p:animEffect transition="in" filter="fade">
                                      <p:cBhvr>
                                        <p:cTn id="14" dur="1000"/>
                                        <p:tgtEl>
                                          <p:spTgt spid="43"/>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par>
                                <p:cTn id="18" presetID="6" presetClass="entr" presetSubtype="16" repeatCount="500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circle(in)">
                                      <p:cBhvr>
                                        <p:cTn id="20" dur="1000"/>
                                        <p:tgtEl>
                                          <p:spTgt spid="28"/>
                                        </p:tgtEl>
                                      </p:cBhvr>
                                    </p:animEffect>
                                  </p:childTnLst>
                                </p:cTn>
                              </p:par>
                              <p:par>
                                <p:cTn id="21" presetID="6" presetClass="entr" presetSubtype="16" repeatCount="500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circle(in)">
                                      <p:cBhvr>
                                        <p:cTn id="23" dur="1000"/>
                                        <p:tgtEl>
                                          <p:spTgt spid="36"/>
                                        </p:tgtEl>
                                      </p:cBhvr>
                                    </p:animEffect>
                                  </p:childTnLst>
                                </p:cTn>
                              </p:par>
                              <p:par>
                                <p:cTn id="24" presetID="6" presetClass="entr" presetSubtype="16" repeatCount="500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circle(in)">
                                      <p:cBhvr>
                                        <p:cTn id="26" dur="1000"/>
                                        <p:tgtEl>
                                          <p:spTgt spid="29"/>
                                        </p:tgtEl>
                                      </p:cBhvr>
                                    </p:animEffect>
                                  </p:childTnLst>
                                </p:cTn>
                              </p:par>
                              <p:par>
                                <p:cTn id="27" presetID="6" presetClass="entr" presetSubtype="16" repeatCount="500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circle(in)">
                                      <p:cBhvr>
                                        <p:cTn id="29" dur="10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path" presetSubtype="0" repeatCount="indefinite" accel="50000" decel="50000" fill="hold" grpId="1" nodeType="clickEffect">
                                  <p:stCondLst>
                                    <p:cond delay="0"/>
                                  </p:stCondLst>
                                  <p:childTnLst>
                                    <p:animMotion origin="layout" path="M -3.33333E-6 2.01342E-7 L -0.01666 -0.00162 " pathEditMode="relative" rAng="0" ptsTypes="AA">
                                      <p:cBhvr>
                                        <p:cTn id="33" dur="2000" fill="hold"/>
                                        <p:tgtEl>
                                          <p:spTgt spid="36"/>
                                        </p:tgtEl>
                                        <p:attrNameLst>
                                          <p:attrName>ppt_x</p:attrName>
                                          <p:attrName>ppt_y</p:attrName>
                                        </p:attrNameLst>
                                      </p:cBhvr>
                                      <p:rCtr x="-83300" y="-9300"/>
                                    </p:animMotion>
                                  </p:childTnLst>
                                </p:cTn>
                              </p:par>
                              <p:par>
                                <p:cTn id="34" presetID="1" presetClass="exit" presetSubtype="0" fill="hold" grpId="1" nodeType="withEffect">
                                  <p:stCondLst>
                                    <p:cond delay="0"/>
                                  </p:stCondLst>
                                  <p:childTnLst>
                                    <p:set>
                                      <p:cBhvr>
                                        <p:cTn id="35" dur="1" fill="hold">
                                          <p:stCondLst>
                                            <p:cond delay="0"/>
                                          </p:stCondLst>
                                        </p:cTn>
                                        <p:tgtEl>
                                          <p:spTgt spid="30"/>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childTnLst>
                                </p:cTn>
                              </p:par>
                              <p:par>
                                <p:cTn id="38" presetID="42" presetClass="path" presetSubtype="0" repeatCount="indefinite" accel="50000" decel="50000" fill="hold" grpId="1" nodeType="withEffect">
                                  <p:stCondLst>
                                    <p:cond delay="0"/>
                                  </p:stCondLst>
                                  <p:childTnLst>
                                    <p:animMotion origin="layout" path="M -5.55556E-7 -2.62671E-6 L -0.0191 -0.00208 " pathEditMode="relative" rAng="0" ptsTypes="AA">
                                      <p:cBhvr>
                                        <p:cTn id="39" dur="2000" fill="hold"/>
                                        <p:tgtEl>
                                          <p:spTgt spid="37"/>
                                        </p:tgtEl>
                                        <p:attrNameLst>
                                          <p:attrName>ppt_x</p:attrName>
                                          <p:attrName>ppt_y</p:attrName>
                                        </p:attrNameLst>
                                      </p:cBhvr>
                                      <p:rCtr x="-95500" y="-11600"/>
                                    </p:animMotion>
                                  </p:childTnLst>
                                </p:cTn>
                              </p:par>
                              <p:par>
                                <p:cTn id="40" presetID="22" presetClass="entr" presetSubtype="1"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up)">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8" grpId="0" animBg="1"/>
      <p:bldP spid="29" grpId="0" animBg="1"/>
      <p:bldP spid="30" grpId="0" animBg="1"/>
      <p:bldP spid="30" grpId="1" animBg="1"/>
      <p:bldP spid="36" grpId="0" animBg="1"/>
      <p:bldP spid="36" grpId="1" animBg="1"/>
      <p:bldP spid="37" grpId="0" animBg="1"/>
      <p:bldP spid="37" grpId="1" animBg="1"/>
      <p:bldP spid="16" grpId="0" animBg="1"/>
      <p:bldP spid="17"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a:t>
            </a:r>
            <a:endParaRPr lang="en-US" sz="1600" dirty="0"/>
          </a:p>
        </p:txBody>
      </p:sp>
      <p:sp>
        <p:nvSpPr>
          <p:cNvPr id="32" name="Rounded Rectangle 31"/>
          <p:cNvSpPr/>
          <p:nvPr/>
        </p:nvSpPr>
        <p:spPr>
          <a:xfrm>
            <a:off x="533400" y="742950"/>
            <a:ext cx="8077200" cy="55245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Step </a:t>
            </a:r>
            <a:r>
              <a:rPr lang="en-US" b="1" dirty="0" smtClean="0">
                <a:solidFill>
                  <a:schemeClr val="tx1"/>
                </a:solidFill>
              </a:rPr>
              <a:t>C</a:t>
            </a:r>
            <a:r>
              <a:rPr lang="en-US" dirty="0" smtClean="0">
                <a:solidFill>
                  <a:schemeClr val="tx1"/>
                </a:solidFill>
              </a:rPr>
              <a:t>: </a:t>
            </a:r>
            <a:r>
              <a:rPr lang="en-US" dirty="0">
                <a:solidFill>
                  <a:schemeClr val="tx1"/>
                </a:solidFill>
              </a:rPr>
              <a:t>Two eye models </a:t>
            </a:r>
            <a:r>
              <a:rPr lang="en-US" dirty="0" smtClean="0">
                <a:solidFill>
                  <a:schemeClr val="tx1"/>
                </a:solidFill>
              </a:rPr>
              <a:t>can be developed</a:t>
            </a:r>
            <a:r>
              <a:rPr lang="en-US" dirty="0">
                <a:solidFill>
                  <a:schemeClr val="tx1"/>
                </a:solidFill>
              </a:rPr>
              <a:t>; </a:t>
            </a:r>
            <a:r>
              <a:rPr lang="en-US" dirty="0" smtClean="0">
                <a:solidFill>
                  <a:schemeClr val="tx1"/>
                </a:solidFill>
              </a:rPr>
              <a:t>Full schematic/</a:t>
            </a:r>
            <a:r>
              <a:rPr lang="en-US" b="1" dirty="0" smtClean="0">
                <a:solidFill>
                  <a:schemeClr val="tx1"/>
                </a:solidFill>
              </a:rPr>
              <a:t>Reduced</a:t>
            </a:r>
            <a:endParaRPr lang="en-US" b="1" dirty="0">
              <a:solidFill>
                <a:schemeClr val="tx1"/>
              </a:solidFill>
            </a:endParaRPr>
          </a:p>
        </p:txBody>
      </p:sp>
      <p:pic>
        <p:nvPicPr>
          <p:cNvPr id="25" name="Picture 2" descr="http://hyperphysics.phy-astr.gsu.edu/hbase/vision/imgvis/eyesca.gif"/>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2967491" y="16764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26" name="Oval 6"/>
          <p:cNvSpPr/>
          <p:nvPr/>
        </p:nvSpPr>
        <p:spPr>
          <a:xfrm>
            <a:off x="3630469" y="2941495"/>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6"/>
          <p:cNvSpPr/>
          <p:nvPr/>
        </p:nvSpPr>
        <p:spPr>
          <a:xfrm>
            <a:off x="2969630" y="2761725"/>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c 4"/>
          <p:cNvSpPr/>
          <p:nvPr/>
        </p:nvSpPr>
        <p:spPr>
          <a:xfrm rot="14424035">
            <a:off x="2406877" y="3235444"/>
            <a:ext cx="1934340" cy="1418345"/>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27862" stroke="0" extrusionOk="0">
                <a:moveTo>
                  <a:pt x="53966" y="0"/>
                </a:moveTo>
                <a:cubicBezTo>
                  <a:pt x="1063984" y="0"/>
                  <a:pt x="1908895" y="675463"/>
                  <a:pt x="1908895" y="1427862"/>
                </a:cubicBezTo>
                <a:lnTo>
                  <a:pt x="80095" y="1427862"/>
                </a:lnTo>
                <a:lnTo>
                  <a:pt x="53966" y="0"/>
                </a:lnTo>
                <a:close/>
              </a:path>
              <a:path w="1908895" h="142786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48735" y="409194"/>
                  <a:pt x="1360604" y="510191"/>
                </a:cubicBezTo>
                <a:cubicBezTo>
                  <a:pt x="1472473" y="611188"/>
                  <a:pt x="1641306" y="776487"/>
                  <a:pt x="1732688" y="929432"/>
                </a:cubicBezTo>
                <a:cubicBezTo>
                  <a:pt x="1824070" y="1082377"/>
                  <a:pt x="1897524" y="1346567"/>
                  <a:pt x="1908895" y="1427862"/>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Arc 4"/>
          <p:cNvSpPr/>
          <p:nvPr/>
        </p:nvSpPr>
        <p:spPr>
          <a:xfrm rot="14565723">
            <a:off x="3077150" y="3410340"/>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73484 w 2263611"/>
              <a:gd name="connsiteY3" fmla="*/ 326236 h 1427862"/>
              <a:gd name="connsiteX4" fmla="*/ 1585202 w 2263611"/>
              <a:gd name="connsiteY4" fmla="*/ 481453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71747" y="143826"/>
                  <a:pt x="525607" y="144320"/>
                </a:cubicBezTo>
                <a:cubicBezTo>
                  <a:pt x="679467" y="144814"/>
                  <a:pt x="801050" y="199472"/>
                  <a:pt x="923161" y="219402"/>
                </a:cubicBezTo>
                <a:cubicBezTo>
                  <a:pt x="1045272" y="239332"/>
                  <a:pt x="1163144" y="282561"/>
                  <a:pt x="1273484" y="326236"/>
                </a:cubicBezTo>
                <a:cubicBezTo>
                  <a:pt x="1383824" y="369911"/>
                  <a:pt x="1456923" y="392874"/>
                  <a:pt x="1585202" y="481453"/>
                </a:cubicBezTo>
                <a:cubicBezTo>
                  <a:pt x="1713481" y="570032"/>
                  <a:pt x="1930090" y="710836"/>
                  <a:pt x="2043158" y="857713"/>
                </a:cubicBezTo>
                <a:cubicBezTo>
                  <a:pt x="2156226" y="1004590"/>
                  <a:pt x="2252240" y="1281420"/>
                  <a:pt x="2263611" y="1362715"/>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6" name="Group 15"/>
          <p:cNvGrpSpPr/>
          <p:nvPr/>
        </p:nvGrpSpPr>
        <p:grpSpPr>
          <a:xfrm>
            <a:off x="4410895" y="2227404"/>
            <a:ext cx="3030285" cy="3035302"/>
            <a:chOff x="5092032" y="2318953"/>
            <a:chExt cx="3030285" cy="3035302"/>
          </a:xfrm>
        </p:grpSpPr>
        <p:sp>
          <p:nvSpPr>
            <p:cNvPr id="17" name="Rectangle 16"/>
            <p:cNvSpPr/>
            <p:nvPr/>
          </p:nvSpPr>
          <p:spPr>
            <a:xfrm rot="20896415">
              <a:off x="5509237" y="3766438"/>
              <a:ext cx="1933543" cy="369332"/>
            </a:xfrm>
            <a:prstGeom prst="rect">
              <a:avLst/>
            </a:prstGeom>
          </p:spPr>
          <p:txBody>
            <a:bodyPr wrap="none">
              <a:spAutoFit/>
            </a:bodyPr>
            <a:lstStyle/>
            <a:p>
              <a:r>
                <a:rPr lang="en-US" b="1" i="1" dirty="0" err="1" smtClean="0">
                  <a:solidFill>
                    <a:schemeClr val="tx1">
                      <a:lumMod val="75000"/>
                      <a:lumOff val="25000"/>
                    </a:schemeClr>
                  </a:solidFill>
                </a:rPr>
                <a:t>P</a:t>
              </a:r>
              <a:r>
                <a:rPr lang="en-US" b="1" i="1" baseline="-25000" dirty="0" err="1" smtClean="0">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*n’)/F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18" name="Rectangle 17"/>
            <p:cNvSpPr/>
            <p:nvPr/>
          </p:nvSpPr>
          <p:spPr>
            <a:xfrm rot="656427">
              <a:off x="5173409" y="4984923"/>
              <a:ext cx="2605200" cy="369332"/>
            </a:xfrm>
            <a:prstGeom prst="rect">
              <a:avLst/>
            </a:prstGeom>
          </p:spPr>
          <p:txBody>
            <a:bodyPr wrap="none">
              <a:spAutoFit/>
            </a:bodyPr>
            <a:lstStyle/>
            <a:p>
              <a:r>
                <a:rPr lang="en-US" b="1" i="1" dirty="0" smtClean="0">
                  <a:solidFill>
                    <a:schemeClr val="tx1">
                      <a:lumMod val="75000"/>
                      <a:lumOff val="25000"/>
                    </a:schemeClr>
                  </a:solidFill>
                </a:rPr>
                <a:t>F</a:t>
              </a:r>
              <a:r>
                <a:rPr lang="en-US" b="1" i="1" baseline="-25000" dirty="0" smtClean="0">
                  <a:solidFill>
                    <a:schemeClr val="tx1">
                      <a:lumMod val="75000"/>
                      <a:lumOff val="25000"/>
                    </a:schemeClr>
                  </a:solidFill>
                </a:rPr>
                <a:t>6</a:t>
              </a:r>
              <a:r>
                <a:rPr lang="en-US" b="1" i="1" dirty="0" smtClean="0">
                  <a:solidFill>
                    <a:schemeClr val="tx1">
                      <a:lumMod val="75000"/>
                      <a:lumOff val="25000"/>
                    </a:schemeClr>
                  </a:solidFill>
                </a:rPr>
                <a:t>= </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 F</a:t>
              </a:r>
              <a:r>
                <a:rPr lang="en-US" b="1" i="1" baseline="-25000" dirty="0">
                  <a:solidFill>
                    <a:schemeClr val="tx1">
                      <a:lumMod val="75000"/>
                      <a:lumOff val="25000"/>
                    </a:schemeClr>
                  </a:solidFill>
                </a:rPr>
                <a:t>5</a:t>
              </a:r>
              <a:r>
                <a:rPr lang="en-US" b="1" i="1" dirty="0">
                  <a:solidFill>
                    <a:schemeClr val="tx1">
                      <a:lumMod val="75000"/>
                      <a:lumOff val="25000"/>
                    </a:schemeClr>
                  </a:solidFill>
                </a:rPr>
                <a:t>) – (C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5</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19" name="Rectangle 18"/>
            <p:cNvSpPr/>
            <p:nvPr/>
          </p:nvSpPr>
          <p:spPr>
            <a:xfrm>
              <a:off x="5874603" y="4390183"/>
              <a:ext cx="1107996" cy="369332"/>
            </a:xfrm>
            <a:prstGeom prst="rect">
              <a:avLst/>
            </a:prstGeom>
          </p:spPr>
          <p:txBody>
            <a:bodyPr wrap="none">
              <a:spAutoFit/>
            </a:bodyPr>
            <a:lstStyle/>
            <a:p>
              <a:r>
                <a:rPr lang="en-US" b="1" i="1" dirty="0" smtClean="0">
                  <a:solidFill>
                    <a:schemeClr val="tx1">
                      <a:lumMod val="75000"/>
                      <a:lumOff val="25000"/>
                    </a:schemeClr>
                  </a:solidFill>
                </a:rPr>
                <a:t>f= </a:t>
              </a:r>
              <a:r>
                <a:rPr lang="en-US" b="1" i="1" dirty="0">
                  <a:solidFill>
                    <a:schemeClr val="tx1">
                      <a:lumMod val="75000"/>
                      <a:lumOff val="25000"/>
                    </a:schemeClr>
                  </a:solidFill>
                </a:rPr>
                <a:t>n</a:t>
              </a:r>
              <a:r>
                <a:rPr lang="en-US" b="1" i="1" baseline="-25000" dirty="0">
                  <a:solidFill>
                    <a:schemeClr val="tx1">
                      <a:lumMod val="75000"/>
                      <a:lumOff val="25000"/>
                    </a:schemeClr>
                  </a:solidFill>
                </a:rPr>
                <a:t>1</a:t>
              </a:r>
              <a:r>
                <a:rPr lang="en-US" b="1" i="1" dirty="0">
                  <a:solidFill>
                    <a:schemeClr val="tx1">
                      <a:lumMod val="75000"/>
                      <a:lumOff val="25000"/>
                    </a:schemeClr>
                  </a:solidFill>
                </a:rPr>
                <a:t>/F</a:t>
              </a:r>
              <a:r>
                <a:rPr lang="en-US" b="1" i="1" baseline="-25000" dirty="0">
                  <a:solidFill>
                    <a:schemeClr val="tx1">
                      <a:lumMod val="75000"/>
                      <a:lumOff val="25000"/>
                    </a:schemeClr>
                  </a:solidFill>
                </a:rPr>
                <a:t>t	</a:t>
              </a:r>
              <a:endParaRPr lang="en-US" dirty="0">
                <a:solidFill>
                  <a:schemeClr val="tx1">
                    <a:lumMod val="75000"/>
                    <a:lumOff val="25000"/>
                  </a:schemeClr>
                </a:solidFill>
              </a:endParaRPr>
            </a:p>
          </p:txBody>
        </p:sp>
        <p:sp>
          <p:nvSpPr>
            <p:cNvPr id="20" name="Rectangle 19"/>
            <p:cNvSpPr/>
            <p:nvPr/>
          </p:nvSpPr>
          <p:spPr>
            <a:xfrm>
              <a:off x="6036490" y="3066838"/>
              <a:ext cx="2085827" cy="369332"/>
            </a:xfrm>
            <a:prstGeom prst="rect">
              <a:avLst/>
            </a:prstGeom>
          </p:spPr>
          <p:txBody>
            <a:bodyPr wrap="none">
              <a:spAutoFit/>
            </a:bodyPr>
            <a:lstStyle/>
            <a:p>
              <a:r>
                <a:rPr lang="en-US" b="1" i="1" dirty="0" smtClean="0">
                  <a:solidFill>
                    <a:schemeClr val="tx1">
                      <a:lumMod val="75000"/>
                      <a:lumOff val="25000"/>
                    </a:schemeClr>
                  </a:solidFill>
                </a:rPr>
                <a:t>H= </a:t>
              </a:r>
              <a:r>
                <a:rPr lang="en-US" b="1" i="1" dirty="0">
                  <a:solidFill>
                    <a:schemeClr val="tx1">
                      <a:lumMod val="75000"/>
                      <a:lumOff val="25000"/>
                    </a:schemeClr>
                  </a:solidFill>
                </a:rPr>
                <a:t>(t</a:t>
              </a:r>
              <a:r>
                <a:rPr lang="en-US" b="1" i="1" baseline="-25000" dirty="0">
                  <a:solidFill>
                    <a:schemeClr val="tx1">
                      <a:lumMod val="75000"/>
                      <a:lumOff val="25000"/>
                    </a:schemeClr>
                  </a:solidFill>
                </a:rPr>
                <a:t>2</a:t>
              </a:r>
              <a:r>
                <a:rPr lang="en-US" b="1" i="1" dirty="0">
                  <a:solidFill>
                    <a:schemeClr val="tx1">
                      <a:lumMod val="75000"/>
                      <a:lumOff val="25000"/>
                    </a:schemeClr>
                  </a:solidFill>
                </a:rPr>
                <a:t>*d</a:t>
              </a:r>
              <a:r>
                <a:rPr lang="en-US" b="1" i="1" baseline="-25000" dirty="0">
                  <a:solidFill>
                    <a:schemeClr val="tx1">
                      <a:lumMod val="75000"/>
                      <a:lumOff val="25000"/>
                    </a:schemeClr>
                  </a:solidFill>
                </a:rPr>
                <a:t>1</a:t>
              </a:r>
              <a:r>
                <a:rPr lang="en-US" b="1" i="1" dirty="0">
                  <a:solidFill>
                    <a:schemeClr val="tx1">
                      <a:lumMod val="75000"/>
                      <a:lumOff val="25000"/>
                    </a:schemeClr>
                  </a:solidFill>
                </a:rPr>
                <a:t>) / (n’*F</a:t>
              </a:r>
              <a:r>
                <a:rPr lang="en-US" b="1" i="1" baseline="-25000" dirty="0">
                  <a:solidFill>
                    <a:schemeClr val="tx1">
                      <a:lumMod val="75000"/>
                      <a:lumOff val="25000"/>
                    </a:schemeClr>
                  </a:solidFill>
                </a:rPr>
                <a:t>t</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21" name="Rectangle 20"/>
            <p:cNvSpPr/>
            <p:nvPr/>
          </p:nvSpPr>
          <p:spPr>
            <a:xfrm rot="926556">
              <a:off x="5650218" y="2318953"/>
              <a:ext cx="2276585" cy="369332"/>
            </a:xfrm>
            <a:prstGeom prst="rect">
              <a:avLst/>
            </a:prstGeom>
          </p:spPr>
          <p:txBody>
            <a:bodyPr wrap="none">
              <a:spAutoFit/>
            </a:bodyPr>
            <a:lstStyle/>
            <a:p>
              <a:r>
                <a:rPr lang="en-US" b="1" i="1" dirty="0" smtClean="0">
                  <a:solidFill>
                    <a:schemeClr val="tx1">
                      <a:lumMod val="75000"/>
                      <a:lumOff val="25000"/>
                    </a:schemeClr>
                  </a:solidFill>
                </a:rPr>
                <a:t>P’</a:t>
              </a:r>
              <a:r>
                <a:rPr lang="en-US" b="1" i="1" baseline="-25000" dirty="0" smtClean="0">
                  <a:solidFill>
                    <a:schemeClr val="tx1">
                      <a:lumMod val="75000"/>
                      <a:lumOff val="25000"/>
                    </a:schemeClr>
                  </a:solidFill>
                </a:rPr>
                <a:t>2</a:t>
              </a:r>
              <a:r>
                <a:rPr lang="en-US" b="1" i="1" dirty="0" smtClean="0">
                  <a:solidFill>
                    <a:schemeClr val="tx1">
                      <a:lumMod val="75000"/>
                      <a:lumOff val="25000"/>
                    </a:schemeClr>
                  </a:solidFill>
                </a:rPr>
                <a:t>= </a:t>
              </a:r>
              <a:r>
                <a:rPr lang="en-US" b="1" i="1" dirty="0">
                  <a:solidFill>
                    <a:schemeClr val="tx1">
                      <a:lumMod val="75000"/>
                      <a:lumOff val="25000"/>
                    </a:schemeClr>
                  </a:solidFill>
                </a:rPr>
                <a:t>(C</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3</a:t>
              </a:r>
              <a:r>
                <a:rPr lang="en-US" b="1" i="1" dirty="0">
                  <a:solidFill>
                    <a:schemeClr val="tx1">
                      <a:lumMod val="75000"/>
                      <a:lumOff val="25000"/>
                    </a:schemeClr>
                  </a:solidFill>
                </a:rPr>
                <a:t>)/ (F</a:t>
              </a:r>
              <a:r>
                <a:rPr lang="en-US" b="1" i="1" baseline="-25000" dirty="0">
                  <a:solidFill>
                    <a:schemeClr val="tx1">
                      <a:lumMod val="75000"/>
                      <a:lumOff val="25000"/>
                    </a:schemeClr>
                  </a:solidFill>
                </a:rPr>
                <a:t>6</a:t>
              </a:r>
              <a:r>
                <a:rPr lang="en-US" b="1" i="1" dirty="0">
                  <a:solidFill>
                    <a:schemeClr val="tx1">
                      <a:lumMod val="75000"/>
                      <a:lumOff val="25000"/>
                    </a:schemeClr>
                  </a:solidFill>
                </a:rPr>
                <a:t>)</a:t>
              </a:r>
              <a:endParaRPr lang="en-US" dirty="0">
                <a:solidFill>
                  <a:schemeClr val="tx1">
                    <a:lumMod val="75000"/>
                    <a:lumOff val="25000"/>
                  </a:schemeClr>
                </a:solidFill>
              </a:endParaRPr>
            </a:p>
          </p:txBody>
        </p:sp>
        <p:sp>
          <p:nvSpPr>
            <p:cNvPr id="22" name="Rectangle 21"/>
            <p:cNvSpPr/>
            <p:nvPr/>
          </p:nvSpPr>
          <p:spPr>
            <a:xfrm rot="18366612">
              <a:off x="6607059" y="4060086"/>
              <a:ext cx="2020105" cy="369332"/>
            </a:xfrm>
            <a:prstGeom prst="rect">
              <a:avLst/>
            </a:prstGeom>
          </p:spPr>
          <p:txBody>
            <a:bodyPr wrap="none">
              <a:spAutoFit/>
            </a:bodyPr>
            <a:lstStyle/>
            <a:p>
              <a:r>
                <a:rPr lang="en-US" b="1" i="1" dirty="0" err="1">
                  <a:solidFill>
                    <a:schemeClr val="tx1">
                      <a:lumMod val="75000"/>
                      <a:lumOff val="25000"/>
                    </a:schemeClr>
                  </a:solidFill>
                </a:rPr>
                <a:t>P</a:t>
              </a:r>
              <a:r>
                <a:rPr lang="en-US" b="1" i="1" baseline="-25000" dirty="0" err="1">
                  <a:solidFill>
                    <a:schemeClr val="tx1">
                      <a:lumMod val="75000"/>
                      <a:lumOff val="25000"/>
                    </a:schemeClr>
                  </a:solidFill>
                </a:rPr>
                <a:t>e</a:t>
              </a:r>
              <a:r>
                <a:rPr lang="en-US" b="1" i="1" dirty="0" smtClean="0">
                  <a:solidFill>
                    <a:schemeClr val="tx1">
                      <a:lumMod val="75000"/>
                      <a:lumOff val="25000"/>
                    </a:schemeClr>
                  </a:solidFill>
                </a:rPr>
                <a:t>’= </a:t>
              </a:r>
              <a:r>
                <a:rPr lang="en-US" b="1" i="1" dirty="0">
                  <a:solidFill>
                    <a:schemeClr val="tx1">
                      <a:lumMod val="75000"/>
                      <a:lumOff val="25000"/>
                    </a:schemeClr>
                  </a:solidFill>
                </a:rPr>
                <a:t>(d</a:t>
              </a:r>
              <a:r>
                <a:rPr lang="en-US" b="1" i="1" baseline="-25000" dirty="0">
                  <a:solidFill>
                    <a:schemeClr val="tx1">
                      <a:lumMod val="75000"/>
                      <a:lumOff val="25000"/>
                    </a:schemeClr>
                  </a:solidFill>
                </a:rPr>
                <a:t>2</a:t>
              </a:r>
              <a:r>
                <a:rPr lang="en-US" b="1" i="1" dirty="0">
                  <a:solidFill>
                    <a:schemeClr val="tx1">
                      <a:lumMod val="75000"/>
                      <a:lumOff val="25000"/>
                    </a:schemeClr>
                  </a:solidFill>
                </a:rPr>
                <a:t>*F</a:t>
              </a:r>
              <a:r>
                <a:rPr lang="en-US" b="1" i="1" baseline="-25000" dirty="0">
                  <a:solidFill>
                    <a:schemeClr val="tx1">
                      <a:lumMod val="75000"/>
                      <a:lumOff val="25000"/>
                    </a:schemeClr>
                  </a:solidFill>
                </a:rPr>
                <a:t>4</a:t>
              </a:r>
              <a:r>
                <a:rPr lang="en-US" b="1" i="1" dirty="0">
                  <a:solidFill>
                    <a:schemeClr val="tx1">
                      <a:lumMod val="75000"/>
                      <a:lumOff val="25000"/>
                    </a:schemeClr>
                  </a:solidFill>
                </a:rPr>
                <a:t>*n</a:t>
              </a:r>
              <a:r>
                <a:rPr lang="en-US" b="1" i="1" baseline="-25000" dirty="0">
                  <a:solidFill>
                    <a:schemeClr val="tx1">
                      <a:lumMod val="75000"/>
                      <a:lumOff val="25000"/>
                    </a:schemeClr>
                  </a:solidFill>
                </a:rPr>
                <a:t>4</a:t>
              </a:r>
              <a:r>
                <a:rPr lang="en-US" b="1" i="1" dirty="0">
                  <a:solidFill>
                    <a:schemeClr val="tx1">
                      <a:lumMod val="75000"/>
                      <a:lumOff val="25000"/>
                    </a:schemeClr>
                  </a:solidFill>
                </a:rPr>
                <a:t>)/F</a:t>
              </a:r>
              <a:r>
                <a:rPr lang="en-US" b="1" i="1" baseline="-25000" dirty="0">
                  <a:solidFill>
                    <a:schemeClr val="tx1">
                      <a:lumMod val="75000"/>
                      <a:lumOff val="25000"/>
                    </a:schemeClr>
                  </a:solidFill>
                </a:rPr>
                <a:t>6</a:t>
              </a:r>
              <a:endParaRPr lang="en-US" dirty="0">
                <a:solidFill>
                  <a:schemeClr val="tx1">
                    <a:lumMod val="75000"/>
                    <a:lumOff val="25000"/>
                  </a:schemeClr>
                </a:solidFill>
              </a:endParaRPr>
            </a:p>
          </p:txBody>
        </p:sp>
        <p:sp>
          <p:nvSpPr>
            <p:cNvPr id="23" name="Rectangle 22"/>
            <p:cNvSpPr/>
            <p:nvPr/>
          </p:nvSpPr>
          <p:spPr>
            <a:xfrm rot="19418814">
              <a:off x="5092032" y="2618824"/>
              <a:ext cx="930063" cy="369332"/>
            </a:xfrm>
            <a:prstGeom prst="rect">
              <a:avLst/>
            </a:prstGeom>
          </p:spPr>
          <p:txBody>
            <a:bodyPr wrap="none">
              <a:spAutoFit/>
            </a:bodyPr>
            <a:lstStyle/>
            <a:p>
              <a:r>
                <a:rPr lang="en-US" b="1" i="1" dirty="0">
                  <a:solidFill>
                    <a:schemeClr val="tx1">
                      <a:lumMod val="75000"/>
                      <a:lumOff val="25000"/>
                    </a:schemeClr>
                  </a:solidFill>
                </a:rPr>
                <a:t>59.25D</a:t>
              </a:r>
              <a:endParaRPr lang="en-US" dirty="0">
                <a:solidFill>
                  <a:schemeClr val="tx1">
                    <a:lumMod val="75000"/>
                    <a:lumOff val="25000"/>
                  </a:schemeClr>
                </a:solidFill>
              </a:endParaRPr>
            </a:p>
          </p:txBody>
        </p:sp>
      </p:grpSp>
      <p:sp>
        <p:nvSpPr>
          <p:cNvPr id="3" name="Rectangle 2"/>
          <p:cNvSpPr/>
          <p:nvPr/>
        </p:nvSpPr>
        <p:spPr>
          <a:xfrm>
            <a:off x="533400" y="1371792"/>
            <a:ext cx="4238661" cy="369332"/>
          </a:xfrm>
          <a:prstGeom prst="rect">
            <a:avLst/>
          </a:prstGeom>
        </p:spPr>
        <p:txBody>
          <a:bodyPr wrap="none">
            <a:spAutoFit/>
          </a:bodyPr>
          <a:lstStyle/>
          <a:p>
            <a:r>
              <a:rPr lang="en-US" dirty="0"/>
              <a:t>To make simple optical calculations </a:t>
            </a:r>
          </a:p>
        </p:txBody>
      </p:sp>
      <p:sp>
        <p:nvSpPr>
          <p:cNvPr id="24" name="Rounded Rectangle 23"/>
          <p:cNvSpPr/>
          <p:nvPr/>
        </p:nvSpPr>
        <p:spPr>
          <a:xfrm>
            <a:off x="533401" y="1828800"/>
            <a:ext cx="3097068" cy="55245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combining all the refractive indices </a:t>
            </a:r>
            <a:r>
              <a:rPr lang="en-US" dirty="0" smtClean="0">
                <a:solidFill>
                  <a:schemeClr val="tx1"/>
                </a:solidFill>
              </a:rPr>
              <a:t>into 1</a:t>
            </a:r>
            <a:endParaRPr lang="en-US" dirty="0">
              <a:solidFill>
                <a:schemeClr val="tx1"/>
              </a:solidFill>
            </a:endParaRPr>
          </a:p>
        </p:txBody>
      </p:sp>
      <p:sp>
        <p:nvSpPr>
          <p:cNvPr id="31" name="Rounded Rectangle 30"/>
          <p:cNvSpPr/>
          <p:nvPr/>
        </p:nvSpPr>
        <p:spPr>
          <a:xfrm>
            <a:off x="533401" y="5715000"/>
            <a:ext cx="3276599" cy="6858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all </a:t>
            </a:r>
            <a:r>
              <a:rPr lang="en-US" dirty="0" smtClean="0">
                <a:solidFill>
                  <a:schemeClr val="tx1"/>
                </a:solidFill>
              </a:rPr>
              <a:t>refracting </a:t>
            </a:r>
            <a:r>
              <a:rPr lang="en-US" dirty="0">
                <a:solidFill>
                  <a:schemeClr val="tx1"/>
                </a:solidFill>
              </a:rPr>
              <a:t>surfaces into </a:t>
            </a:r>
            <a:r>
              <a:rPr lang="en-US" dirty="0" smtClean="0">
                <a:solidFill>
                  <a:schemeClr val="tx1"/>
                </a:solidFill>
              </a:rPr>
              <a:t>1-power, 1-location</a:t>
            </a:r>
            <a:endParaRPr lang="en-US" dirty="0">
              <a:solidFill>
                <a:schemeClr val="tx1"/>
              </a:solidFill>
            </a:endParaRPr>
          </a:p>
        </p:txBody>
      </p:sp>
      <p:grpSp>
        <p:nvGrpSpPr>
          <p:cNvPr id="13" name="Group 12"/>
          <p:cNvGrpSpPr/>
          <p:nvPr/>
        </p:nvGrpSpPr>
        <p:grpSpPr>
          <a:xfrm>
            <a:off x="2081935" y="2381250"/>
            <a:ext cx="2690126" cy="2102050"/>
            <a:chOff x="2081935" y="2381250"/>
            <a:chExt cx="2690126" cy="2102050"/>
          </a:xfrm>
        </p:grpSpPr>
        <p:cxnSp>
          <p:nvCxnSpPr>
            <p:cNvPr id="6" name="Straight Arrow Connector 5"/>
            <p:cNvCxnSpPr>
              <a:stCxn id="24" idx="2"/>
              <a:endCxn id="25" idx="1"/>
            </p:cNvCxnSpPr>
            <p:nvPr/>
          </p:nvCxnSpPr>
          <p:spPr>
            <a:xfrm>
              <a:off x="2081935" y="2381250"/>
              <a:ext cx="885556" cy="1504950"/>
            </a:xfrm>
            <a:prstGeom prst="straightConnector1">
              <a:avLst/>
            </a:prstGeom>
            <a:ln w="15875">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24" idx="2"/>
            </p:cNvCxnSpPr>
            <p:nvPr/>
          </p:nvCxnSpPr>
          <p:spPr>
            <a:xfrm>
              <a:off x="2081935" y="2381250"/>
              <a:ext cx="1201890" cy="1608383"/>
            </a:xfrm>
            <a:prstGeom prst="straightConnector1">
              <a:avLst/>
            </a:prstGeom>
            <a:ln w="15875">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24" idx="2"/>
              <a:endCxn id="29" idx="3"/>
            </p:cNvCxnSpPr>
            <p:nvPr/>
          </p:nvCxnSpPr>
          <p:spPr>
            <a:xfrm>
              <a:off x="2081935" y="2381250"/>
              <a:ext cx="1545717" cy="1654347"/>
            </a:xfrm>
            <a:prstGeom prst="straightConnector1">
              <a:avLst/>
            </a:prstGeom>
            <a:ln w="15875">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24" idx="2"/>
            </p:cNvCxnSpPr>
            <p:nvPr/>
          </p:nvCxnSpPr>
          <p:spPr>
            <a:xfrm>
              <a:off x="2081935" y="2381250"/>
              <a:ext cx="2690126" cy="2102050"/>
            </a:xfrm>
            <a:prstGeom prst="straightConnector1">
              <a:avLst/>
            </a:prstGeom>
            <a:ln w="15875">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52048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repeatCount="500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circle(in)">
                                      <p:cBhvr>
                                        <p:cTn id="7" dur="1000"/>
                                        <p:tgtEl>
                                          <p:spTgt spid="28"/>
                                        </p:tgtEl>
                                      </p:cBhvr>
                                    </p:animEffect>
                                  </p:childTnLst>
                                </p:cTn>
                              </p:par>
                              <p:par>
                                <p:cTn id="8" presetID="6" presetClass="entr" presetSubtype="16" repeatCount="500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circle(in)">
                                      <p:cBhvr>
                                        <p:cTn id="10" dur="1000"/>
                                        <p:tgtEl>
                                          <p:spTgt spid="2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5000"/>
                            </p:stCondLst>
                            <p:childTnLst>
                              <p:par>
                                <p:cTn id="15" presetID="18" presetClass="entr" presetSubtype="6"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10" presetClass="exit" presetSubtype="0" fill="hold" nodeType="withEffect">
                                  <p:stCondLst>
                                    <p:cond delay="0"/>
                                  </p:stCondLst>
                                  <p:childTnLst>
                                    <p:animEffect transition="out" filter="fade">
                                      <p:cBhvr>
                                        <p:cTn id="24" dur="1000"/>
                                        <p:tgtEl>
                                          <p:spTgt spid="13"/>
                                        </p:tgtEl>
                                      </p:cBhvr>
                                    </p:animEffect>
                                    <p:set>
                                      <p:cBhvr>
                                        <p:cTn id="25" dur="1" fill="hold">
                                          <p:stCondLst>
                                            <p:cond delay="999"/>
                                          </p:stCondLst>
                                        </p:cTn>
                                        <p:tgtEl>
                                          <p:spTgt spid="13"/>
                                        </p:tgtEl>
                                        <p:attrNameLst>
                                          <p:attrName>style.visibility</p:attrName>
                                        </p:attrNameLst>
                                      </p:cBhvr>
                                      <p:to>
                                        <p:strVal val="hidden"/>
                                      </p:to>
                                    </p:set>
                                  </p:childTnLst>
                                </p:cTn>
                              </p:par>
                            </p:childTnLst>
                          </p:cTn>
                        </p:par>
                        <p:par>
                          <p:cTn id="26" fill="hold">
                            <p:stCondLst>
                              <p:cond delay="1000"/>
                            </p:stCondLst>
                            <p:childTnLst>
                              <p:par>
                                <p:cTn id="27" presetID="42" presetClass="path" presetSubtype="0" accel="50000" decel="50000" fill="hold" grpId="1" nodeType="afterEffect">
                                  <p:stCondLst>
                                    <p:cond delay="0"/>
                                  </p:stCondLst>
                                  <p:childTnLst>
                                    <p:animMotion origin="layout" path="M -0.00225 0.00232 L 0.04775 0.00093 " pathEditMode="relative" rAng="0" ptsTypes="AA">
                                      <p:cBhvr>
                                        <p:cTn id="28" dur="2000" fill="hold"/>
                                        <p:tgtEl>
                                          <p:spTgt spid="28"/>
                                        </p:tgtEl>
                                        <p:attrNameLst>
                                          <p:attrName>ppt_x</p:attrName>
                                          <p:attrName>ppt_y</p:attrName>
                                        </p:attrNameLst>
                                      </p:cBhvr>
                                      <p:rCtr x="2500" y="-69"/>
                                    </p:animMotion>
                                  </p:childTnLst>
                                </p:cTn>
                              </p:par>
                              <p:par>
                                <p:cTn id="29" presetID="42" presetClass="path" presetSubtype="0" accel="50000" decel="50000" fill="hold" grpId="1" nodeType="withEffect">
                                  <p:stCondLst>
                                    <p:cond delay="0"/>
                                  </p:stCondLst>
                                  <p:childTnLst>
                                    <p:animMotion origin="layout" path="M 0.00347 -0.00926 L -0.021 -0.00949 " pathEditMode="relative" rAng="0" ptsTypes="AA">
                                      <p:cBhvr>
                                        <p:cTn id="30" dur="2000" fill="hold"/>
                                        <p:tgtEl>
                                          <p:spTgt spid="29"/>
                                        </p:tgtEl>
                                        <p:attrNameLst>
                                          <p:attrName>ppt_x</p:attrName>
                                          <p:attrName>ppt_y</p:attrName>
                                        </p:attrNameLst>
                                      </p:cBhvr>
                                      <p:rCtr x="-1233" y="-23"/>
                                    </p:animMotion>
                                  </p:childTnLst>
                                </p:cTn>
                              </p:par>
                            </p:childTnLst>
                          </p:cTn>
                        </p:par>
                        <p:par>
                          <p:cTn id="31" fill="hold">
                            <p:stCondLst>
                              <p:cond delay="3000"/>
                            </p:stCondLst>
                            <p:childTnLst>
                              <p:par>
                                <p:cTn id="32" presetID="26" presetClass="emph" presetSubtype="0" repeatCount="indefinite" fill="hold" grpId="2" nodeType="afterEffect">
                                  <p:stCondLst>
                                    <p:cond delay="0"/>
                                  </p:stCondLst>
                                  <p:childTnLst>
                                    <p:animEffect transition="out" filter="fade">
                                      <p:cBhvr>
                                        <p:cTn id="33" dur="500" tmFilter="0, 0; .2, .5; .8, .5; 1, 0"/>
                                        <p:tgtEl>
                                          <p:spTgt spid="28"/>
                                        </p:tgtEl>
                                      </p:cBhvr>
                                    </p:animEffect>
                                    <p:animScale>
                                      <p:cBhvr>
                                        <p:cTn id="34" dur="250" autoRev="1" fill="hold"/>
                                        <p:tgtEl>
                                          <p:spTgt spid="28"/>
                                        </p:tgtEl>
                                      </p:cBhvr>
                                      <p:by x="105000" y="105000"/>
                                    </p:animScale>
                                  </p:childTnLst>
                                </p:cTn>
                              </p:par>
                              <p:par>
                                <p:cTn id="35" presetID="26" presetClass="emph" presetSubtype="0" repeatCount="indefinite" fill="hold" grpId="2" nodeType="withEffect">
                                  <p:stCondLst>
                                    <p:cond delay="0"/>
                                  </p:stCondLst>
                                  <p:childTnLst>
                                    <p:animEffect transition="out" filter="fade">
                                      <p:cBhvr>
                                        <p:cTn id="36" dur="500" tmFilter="0, 0; .2, .5; .8, .5; 1, 0"/>
                                        <p:tgtEl>
                                          <p:spTgt spid="29"/>
                                        </p:tgtEl>
                                      </p:cBhvr>
                                    </p:animEffect>
                                    <p:animScale>
                                      <p:cBhvr>
                                        <p:cTn id="37" dur="250" autoRev="1" fill="hold"/>
                                        <p:tgtEl>
                                          <p:spTgt spid="29"/>
                                        </p:tgtEl>
                                      </p:cBhvr>
                                      <p:by x="105000" y="105000"/>
                                    </p:animScale>
                                  </p:childTnLst>
                                </p:cTn>
                              </p:par>
                              <p:par>
                                <p:cTn id="38" presetID="7" presetClass="emph" presetSubtype="2" fill="hold" nodeType="withEffect">
                                  <p:stCondLst>
                                    <p:cond delay="0"/>
                                  </p:stCondLst>
                                  <p:childTnLst>
                                    <p:animClr clrSpc="rgb" dir="cw">
                                      <p:cBhvr>
                                        <p:cTn id="39" dur="2000" fill="hold"/>
                                        <p:tgtEl>
                                          <p:spTgt spid="28"/>
                                        </p:tgtEl>
                                        <p:attrNameLst>
                                          <p:attrName>stroke.color</p:attrName>
                                        </p:attrNameLst>
                                      </p:cBhvr>
                                      <p:to>
                                        <a:srgbClr val="FF0000"/>
                                      </p:to>
                                    </p:animClr>
                                    <p:set>
                                      <p:cBhvr>
                                        <p:cTn id="40" dur="2000" fill="hold"/>
                                        <p:tgtEl>
                                          <p:spTgt spid="28"/>
                                        </p:tgtEl>
                                        <p:attrNameLst>
                                          <p:attrName>stroke.on</p:attrName>
                                        </p:attrNameLst>
                                      </p:cBhvr>
                                      <p:to>
                                        <p:strVal val="true"/>
                                      </p:to>
                                    </p:set>
                                  </p:childTnLst>
                                </p:cTn>
                              </p:par>
                              <p:par>
                                <p:cTn id="41" presetID="7" presetClass="emph" presetSubtype="2" fill="hold" nodeType="withEffect">
                                  <p:stCondLst>
                                    <p:cond delay="0"/>
                                  </p:stCondLst>
                                  <p:childTnLst>
                                    <p:animClr clrSpc="rgb" dir="cw">
                                      <p:cBhvr>
                                        <p:cTn id="42" dur="2000" fill="hold"/>
                                        <p:tgtEl>
                                          <p:spTgt spid="29"/>
                                        </p:tgtEl>
                                        <p:attrNameLst>
                                          <p:attrName>stroke.color</p:attrName>
                                        </p:attrNameLst>
                                      </p:cBhvr>
                                      <p:to>
                                        <a:srgbClr val="FF0000"/>
                                      </p:to>
                                    </p:animClr>
                                    <p:set>
                                      <p:cBhvr>
                                        <p:cTn id="43" dur="2000" fill="hold"/>
                                        <p:tgtEl>
                                          <p:spTgt spid="29"/>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8" grpId="2" animBg="1"/>
      <p:bldP spid="29" grpId="0" animBg="1"/>
      <p:bldP spid="29" grpId="1" animBg="1"/>
      <p:bldP spid="29" grpId="2" animBg="1"/>
      <p:bldP spid="24" grpId="0" animBg="1"/>
      <p:bldP spid="31"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2" descr="http://hyperphysics.phy-astr.gsu.edu/hbase/vision/imgvis/eyesca.gif"/>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94" b="97151" l="21000" r="95800">
                        <a14:foregroundMark x1="34600" y1="33048" x2="31800" y2="41595"/>
                        <a14:foregroundMark x1="32200" y1="42165" x2="30800" y2="50142"/>
                        <a14:foregroundMark x1="31800" y1="45869" x2="31800" y2="39886"/>
                        <a14:foregroundMark x1="31600" y1="50142" x2="32200" y2="60969"/>
                        <a14:foregroundMark x1="44400" y1="61823" x2="46400" y2="50997"/>
                        <a14:foregroundMark x1="46400" y1="49288" x2="43200" y2="37037"/>
                        <a14:foregroundMark x1="62800" y1="3704" x2="58400" y2="3419"/>
                        <a14:foregroundMark x1="58400" y1="3419" x2="52200" y2="3989"/>
                        <a14:foregroundMark x1="47600" y1="89174" x2="51000" y2="91168"/>
                        <a14:foregroundMark x1="53200" y1="91453" x2="57000" y2="92023"/>
                        <a14:foregroundMark x1="62000" y1="92023" x2="66800" y2="91738"/>
                        <a14:foregroundMark x1="66400" y1="91453" x2="73000" y2="88889"/>
                        <a14:foregroundMark x1="73400" y1="88889" x2="80600" y2="82621"/>
                        <a14:foregroundMark x1="81200" y1="82051" x2="85200" y2="76068"/>
                        <a14:foregroundMark x1="86000" y1="75214" x2="89800" y2="66667"/>
                        <a14:foregroundMark x1="92600" y1="49573" x2="91800" y2="40456"/>
                        <a14:foregroundMark x1="91800" y1="40456" x2="90000" y2="32764"/>
                        <a14:foregroundMark x1="90000" y1="32764" x2="87200" y2="25641"/>
                        <a14:foregroundMark x1="87200" y1="25641" x2="83000" y2="18803"/>
                        <a14:foregroundMark x1="83000" y1="18803" x2="76800" y2="12821"/>
                        <a14:foregroundMark x1="76800" y1="12821" x2="71000" y2="9117"/>
                        <a14:foregroundMark x1="70800" y1="9117" x2="63800" y2="6838"/>
                        <a14:foregroundMark x1="63800" y1="6838" x2="55200" y2="6268"/>
                        <a14:foregroundMark x1="55600" y1="6553" x2="50400" y2="7977"/>
                        <a14:foregroundMark x1="50400" y1="7977" x2="46400" y2="10256"/>
                        <a14:foregroundMark x1="89800" y1="66667" x2="91400" y2="60969"/>
                        <a14:foregroundMark x1="91800" y1="60114" x2="92400" y2="56125"/>
                        <a14:foregroundMark x1="92400" y1="56125" x2="92800" y2="50427"/>
                        <a14:foregroundMark x1="92800" y1="50427" x2="92800" y2="45584"/>
                        <a14:foregroundMark x1="92800" y1="45584" x2="92200" y2="40456"/>
                        <a14:foregroundMark x1="92200" y1="40456" x2="91000" y2="35613"/>
                        <a14:foregroundMark x1="22000" y1="55556" x2="21800" y2="52991"/>
                        <a14:foregroundMark x1="21800" y1="52991" x2="21400" y2="49858"/>
                        <a14:foregroundMark x1="21400" y1="49858" x2="21600" y2="46724"/>
                        <a14:foregroundMark x1="21600" y1="46724" x2="21800" y2="43875"/>
                        <a14:foregroundMark x1="22600" y1="40456" x2="23200" y2="37037"/>
                        <a14:foregroundMark x1="54000" y1="95157" x2="56800" y2="95726"/>
                        <a14:foregroundMark x1="56800" y1="95726" x2="59600" y2="96011"/>
                        <a14:foregroundMark x1="60000" y1="96011" x2="63600" y2="95726"/>
                        <a14:foregroundMark x1="64400" y1="95442" x2="66800" y2="94872"/>
                        <a14:foregroundMark x1="68800" y1="94302" x2="68800" y2="94302"/>
                        <a14:foregroundMark x1="71800" y1="93162" x2="71800" y2="93162"/>
                        <a14:foregroundMark x1="72800" y1="92877" x2="78000" y2="88889"/>
                        <a14:foregroundMark x1="73800" y1="9117" x2="80600" y2="8832"/>
                        <a14:foregroundMark x1="66400" y1="4274" x2="74400" y2="7123"/>
                        <a14:foregroundMark x1="81000" y1="12251" x2="87200" y2="20228"/>
                        <a14:foregroundMark x1="87400" y1="21083" x2="94000" y2="36182"/>
                        <a14:foregroundMark x1="93800" y1="35897" x2="95600" y2="48433"/>
                        <a14:foregroundMark x1="94600" y1="57835" x2="93000" y2="66097"/>
                        <a14:foregroundMark x1="92800" y1="67236" x2="87400" y2="78917"/>
                        <a14:foregroundMark x1="87400" y1="78917" x2="79400" y2="88604"/>
                        <a14:foregroundMark x1="33200" y1="80342" x2="38600" y2="87464"/>
                        <a14:foregroundMark x1="38600" y1="87464" x2="46800" y2="92877"/>
                        <a14:foregroundMark x1="46800" y1="92877" x2="54600" y2="95157"/>
                        <a14:foregroundMark x1="24200" y1="35043" x2="28200" y2="27066"/>
                        <a14:foregroundMark x1="29000" y1="25926" x2="34600" y2="16809"/>
                        <a14:foregroundMark x1="35200" y1="16239" x2="41400" y2="9117"/>
                        <a14:foregroundMark x1="42800" y1="9117" x2="51800" y2="4274"/>
                        <a14:foregroundMark x1="27000" y1="71225" x2="32200" y2="79202"/>
                        <a14:foregroundMark x1="27400" y1="72365" x2="28800" y2="75783"/>
                        <a14:foregroundMark x1="95200" y1="48718" x2="94800" y2="57265"/>
                        <a14:foregroundMark x1="57400" y1="92308" x2="62800" y2="92023"/>
                        <a14:backgroundMark x1="47400" y1="13675" x2="76600" y2="80912"/>
                        <a14:backgroundMark x1="49400" y1="88034" x2="79800" y2="22222"/>
                        <a14:backgroundMark x1="61400" y1="86895" x2="87200" y2="36752"/>
                        <a14:backgroundMark x1="76400" y1="81766" x2="91200" y2="39601"/>
                        <a14:backgroundMark x1="88800" y1="42450" x2="62800" y2="8832"/>
                        <a14:backgroundMark x1="46400" y1="87749" x2="58600" y2="11396"/>
                        <a14:backgroundMark x1="48600" y1="41595" x2="43800" y2="14815"/>
                        <a14:backgroundMark x1="29000" y1="63248" x2="28800" y2="35328"/>
                        <a14:backgroundMark x1="43600" y1="50997" x2="33400" y2="50712"/>
                        <a14:backgroundMark x1="43400" y1="40171" x2="33200" y2="40456"/>
                        <a14:backgroundMark x1="39600" y1="37607" x2="39600" y2="56410"/>
                        <a14:backgroundMark x1="42200" y1="59829" x2="43600" y2="43305"/>
                        <a14:backgroundMark x1="36400" y1="64103" x2="36600" y2="34473"/>
                        <a14:backgroundMark x1="52800" y1="86610" x2="83800" y2="76068"/>
                        <a14:backgroundMark x1="30000" y1="41026" x2="30400" y2="48718"/>
                        <a14:backgroundMark x1="74400" y1="87179" x2="83000" y2="76923"/>
                        <a14:backgroundMark x1="91400" y1="51852" x2="91200" y2="39316"/>
                        <a14:backgroundMark x1="78400" y1="17949" x2="64000" y2="10826"/>
                        <a14:backgroundMark x1="78000" y1="84046" x2="84200" y2="76353"/>
                        <a14:backgroundMark x1="84200" y1="76353" x2="91600" y2="52137"/>
                        <a14:backgroundMark x1="22200" y1="38462" x2="22200" y2="38462"/>
                        <a14:backgroundMark x1="22800" y1="38462" x2="22800" y2="38462"/>
                        <a14:backgroundMark x1="22800" y1="37892" x2="22800" y2="37892"/>
                      </a14:backgroundRemoval>
                    </a14:imgEffect>
                  </a14:imgLayer>
                </a14:imgProps>
              </a:ext>
              <a:ext uri="{28A0092B-C50C-407E-A947-70E740481C1C}">
                <a14:useLocalDpi xmlns:a14="http://schemas.microsoft.com/office/drawing/2010/main" val="0"/>
              </a:ext>
            </a:extLst>
          </a:blip>
          <a:srcRect l="21355" t="3167" r="4397" b="4043"/>
          <a:stretch/>
        </p:blipFill>
        <p:spPr bwMode="auto">
          <a:xfrm>
            <a:off x="3505200" y="1752600"/>
            <a:ext cx="5033509" cy="44196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Materials and Methods</a:t>
            </a:r>
            <a:endParaRPr lang="en-US" sz="2400" b="1" dirty="0">
              <a:solidFill>
                <a:schemeClr val="bg1"/>
              </a:solidFill>
            </a:endParaRPr>
          </a:p>
        </p:txBody>
      </p:sp>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a:t>
            </a:r>
            <a:endParaRPr lang="en-US" sz="1600" dirty="0"/>
          </a:p>
        </p:txBody>
      </p:sp>
      <p:sp>
        <p:nvSpPr>
          <p:cNvPr id="32" name="Rounded Rectangle 31"/>
          <p:cNvSpPr/>
          <p:nvPr/>
        </p:nvSpPr>
        <p:spPr>
          <a:xfrm>
            <a:off x="533400" y="742950"/>
            <a:ext cx="8077200" cy="9144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Steps </a:t>
            </a:r>
            <a:r>
              <a:rPr lang="en-US" b="1" dirty="0" smtClean="0">
                <a:solidFill>
                  <a:schemeClr val="tx1"/>
                </a:solidFill>
              </a:rPr>
              <a:t>A/B/C</a:t>
            </a:r>
            <a:r>
              <a:rPr lang="en-US" dirty="0" smtClean="0">
                <a:solidFill>
                  <a:schemeClr val="tx1"/>
                </a:solidFill>
              </a:rPr>
              <a:t>: </a:t>
            </a:r>
            <a:r>
              <a:rPr lang="en-US" dirty="0">
                <a:solidFill>
                  <a:schemeClr val="tx1"/>
                </a:solidFill>
              </a:rPr>
              <a:t>collecting the inputs required to build the schematic </a:t>
            </a:r>
            <a:r>
              <a:rPr lang="en-US" dirty="0" smtClean="0">
                <a:solidFill>
                  <a:schemeClr val="tx1"/>
                </a:solidFill>
              </a:rPr>
              <a:t>model, </a:t>
            </a:r>
            <a:endParaRPr lang="en-US" dirty="0">
              <a:solidFill>
                <a:schemeClr val="tx1"/>
              </a:solidFill>
            </a:endParaRPr>
          </a:p>
        </p:txBody>
      </p:sp>
      <p:sp>
        <p:nvSpPr>
          <p:cNvPr id="9" name="Oval 6"/>
          <p:cNvSpPr/>
          <p:nvPr/>
        </p:nvSpPr>
        <p:spPr>
          <a:xfrm>
            <a:off x="4168178" y="3017695"/>
            <a:ext cx="1012717" cy="1980520"/>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717" h="1980520">
                <a:moveTo>
                  <a:pt x="0" y="1003579"/>
                </a:moveTo>
                <a:cubicBezTo>
                  <a:pt x="0" y="777967"/>
                  <a:pt x="69485" y="484561"/>
                  <a:pt x="151594" y="321782"/>
                </a:cubicBezTo>
                <a:cubicBezTo>
                  <a:pt x="233703" y="159003"/>
                  <a:pt x="344738" y="-1484"/>
                  <a:pt x="456797" y="10"/>
                </a:cubicBezTo>
                <a:cubicBezTo>
                  <a:pt x="568856" y="1504"/>
                  <a:pt x="737355" y="166474"/>
                  <a:pt x="823947" y="330747"/>
                </a:cubicBezTo>
                <a:cubicBezTo>
                  <a:pt x="910539" y="495020"/>
                  <a:pt x="1021171" y="807849"/>
                  <a:pt x="1012206" y="1012543"/>
                </a:cubicBezTo>
                <a:cubicBezTo>
                  <a:pt x="1003241" y="1217237"/>
                  <a:pt x="919504" y="1469344"/>
                  <a:pt x="832912" y="1630629"/>
                </a:cubicBezTo>
                <a:cubicBezTo>
                  <a:pt x="746320" y="1791914"/>
                  <a:pt x="606209" y="1972782"/>
                  <a:pt x="492656" y="1980252"/>
                </a:cubicBezTo>
                <a:cubicBezTo>
                  <a:pt x="379103" y="1987723"/>
                  <a:pt x="233703" y="1838231"/>
                  <a:pt x="151594" y="1675452"/>
                </a:cubicBezTo>
                <a:cubicBezTo>
                  <a:pt x="69485" y="1512673"/>
                  <a:pt x="0" y="1229191"/>
                  <a:pt x="0" y="1003579"/>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6"/>
          <p:cNvSpPr/>
          <p:nvPr/>
        </p:nvSpPr>
        <p:spPr>
          <a:xfrm>
            <a:off x="3507339" y="2837925"/>
            <a:ext cx="628390" cy="2195662"/>
          </a:xfrm>
          <a:custGeom>
            <a:avLst/>
            <a:gdLst>
              <a:gd name="connsiteX0" fmla="*/ 0 w 1039100"/>
              <a:gd name="connsiteY0" fmla="*/ 985639 h 1971278"/>
              <a:gd name="connsiteX1" fmla="*/ 519550 w 1039100"/>
              <a:gd name="connsiteY1" fmla="*/ 0 h 1971278"/>
              <a:gd name="connsiteX2" fmla="*/ 1039100 w 1039100"/>
              <a:gd name="connsiteY2" fmla="*/ 985639 h 1971278"/>
              <a:gd name="connsiteX3" fmla="*/ 519550 w 1039100"/>
              <a:gd name="connsiteY3" fmla="*/ 1971278 h 1971278"/>
              <a:gd name="connsiteX4" fmla="*/ 0 w 1039100"/>
              <a:gd name="connsiteY4" fmla="*/ 985639 h 1971278"/>
              <a:gd name="connsiteX0" fmla="*/ 0 w 1012206"/>
              <a:gd name="connsiteY0" fmla="*/ 976678 h 1971284"/>
              <a:gd name="connsiteX1" fmla="*/ 492656 w 1012206"/>
              <a:gd name="connsiteY1" fmla="*/ 3 h 1971284"/>
              <a:gd name="connsiteX2" fmla="*/ 1012206 w 1012206"/>
              <a:gd name="connsiteY2" fmla="*/ 985642 h 1971284"/>
              <a:gd name="connsiteX3" fmla="*/ 492656 w 1012206"/>
              <a:gd name="connsiteY3" fmla="*/ 1971281 h 1971284"/>
              <a:gd name="connsiteX4" fmla="*/ 0 w 1012206"/>
              <a:gd name="connsiteY4" fmla="*/ 976678 h 1971284"/>
              <a:gd name="connsiteX0" fmla="*/ 0 w 1012206"/>
              <a:gd name="connsiteY0" fmla="*/ 976678 h 1953354"/>
              <a:gd name="connsiteX1" fmla="*/ 492656 w 1012206"/>
              <a:gd name="connsiteY1" fmla="*/ 3 h 1953354"/>
              <a:gd name="connsiteX2" fmla="*/ 1012206 w 1012206"/>
              <a:gd name="connsiteY2" fmla="*/ 985642 h 1953354"/>
              <a:gd name="connsiteX3" fmla="*/ 492656 w 1012206"/>
              <a:gd name="connsiteY3" fmla="*/ 1953351 h 1953354"/>
              <a:gd name="connsiteX4" fmla="*/ 0 w 1012206"/>
              <a:gd name="connsiteY4" fmla="*/ 976678 h 1953354"/>
              <a:gd name="connsiteX0" fmla="*/ 13032 w 1025238"/>
              <a:gd name="connsiteY0" fmla="*/ 976678 h 1974000"/>
              <a:gd name="connsiteX1" fmla="*/ 505688 w 1025238"/>
              <a:gd name="connsiteY1" fmla="*/ 3 h 1974000"/>
              <a:gd name="connsiteX2" fmla="*/ 1025238 w 1025238"/>
              <a:gd name="connsiteY2" fmla="*/ 985642 h 1974000"/>
              <a:gd name="connsiteX3" fmla="*/ 505688 w 1025238"/>
              <a:gd name="connsiteY3" fmla="*/ 1953351 h 1974000"/>
              <a:gd name="connsiteX4" fmla="*/ 173591 w 1025238"/>
              <a:gd name="connsiteY4" fmla="*/ 1594763 h 1974000"/>
              <a:gd name="connsiteX5" fmla="*/ 13032 w 1025238"/>
              <a:gd name="connsiteY5" fmla="*/ 976678 h 1974000"/>
              <a:gd name="connsiteX0" fmla="*/ 24 w 1012230"/>
              <a:gd name="connsiteY0" fmla="*/ 1006230 h 2003552"/>
              <a:gd name="connsiteX1" fmla="*/ 151618 w 1012230"/>
              <a:gd name="connsiteY1" fmla="*/ 324433 h 2003552"/>
              <a:gd name="connsiteX2" fmla="*/ 492680 w 1012230"/>
              <a:gd name="connsiteY2" fmla="*/ 29555 h 2003552"/>
              <a:gd name="connsiteX3" fmla="*/ 1012230 w 1012230"/>
              <a:gd name="connsiteY3" fmla="*/ 1015194 h 2003552"/>
              <a:gd name="connsiteX4" fmla="*/ 492680 w 1012230"/>
              <a:gd name="connsiteY4" fmla="*/ 1982903 h 2003552"/>
              <a:gd name="connsiteX5" fmla="*/ 160583 w 1012230"/>
              <a:gd name="connsiteY5" fmla="*/ 1624315 h 2003552"/>
              <a:gd name="connsiteX6" fmla="*/ 24 w 1012230"/>
              <a:gd name="connsiteY6" fmla="*/ 1006230 h 2003552"/>
              <a:gd name="connsiteX0" fmla="*/ 24 w 1020984"/>
              <a:gd name="connsiteY0" fmla="*/ 976688 h 1974010"/>
              <a:gd name="connsiteX1" fmla="*/ 151618 w 1020984"/>
              <a:gd name="connsiteY1" fmla="*/ 294891 h 1974010"/>
              <a:gd name="connsiteX2" fmla="*/ 492680 w 1020984"/>
              <a:gd name="connsiteY2" fmla="*/ 13 h 1974010"/>
              <a:gd name="connsiteX3" fmla="*/ 823971 w 1020984"/>
              <a:gd name="connsiteY3" fmla="*/ 303856 h 1974010"/>
              <a:gd name="connsiteX4" fmla="*/ 1012230 w 1020984"/>
              <a:gd name="connsiteY4" fmla="*/ 985652 h 1974010"/>
              <a:gd name="connsiteX5" fmla="*/ 492680 w 1020984"/>
              <a:gd name="connsiteY5" fmla="*/ 1953361 h 1974010"/>
              <a:gd name="connsiteX6" fmla="*/ 160583 w 1020984"/>
              <a:gd name="connsiteY6" fmla="*/ 1594773 h 1974010"/>
              <a:gd name="connsiteX7" fmla="*/ 24 w 1020984"/>
              <a:gd name="connsiteY7" fmla="*/ 976688 h 1974010"/>
              <a:gd name="connsiteX0" fmla="*/ 24 w 1012741"/>
              <a:gd name="connsiteY0" fmla="*/ 976688 h 1953369"/>
              <a:gd name="connsiteX1" fmla="*/ 151618 w 1012741"/>
              <a:gd name="connsiteY1" fmla="*/ 294891 h 1953369"/>
              <a:gd name="connsiteX2" fmla="*/ 492680 w 1012741"/>
              <a:gd name="connsiteY2" fmla="*/ 13 h 1953369"/>
              <a:gd name="connsiteX3" fmla="*/ 823971 w 1012741"/>
              <a:gd name="connsiteY3" fmla="*/ 303856 h 1953369"/>
              <a:gd name="connsiteX4" fmla="*/ 1012230 w 1012741"/>
              <a:gd name="connsiteY4" fmla="*/ 985652 h 1953369"/>
              <a:gd name="connsiteX5" fmla="*/ 832936 w 1012741"/>
              <a:gd name="connsiteY5" fmla="*/ 1603738 h 1953369"/>
              <a:gd name="connsiteX6" fmla="*/ 492680 w 1012741"/>
              <a:gd name="connsiteY6" fmla="*/ 1953361 h 1953369"/>
              <a:gd name="connsiteX7" fmla="*/ 160583 w 1012741"/>
              <a:gd name="connsiteY7" fmla="*/ 1594773 h 1953369"/>
              <a:gd name="connsiteX8" fmla="*/ 24 w 1012741"/>
              <a:gd name="connsiteY8" fmla="*/ 976688 h 1953369"/>
              <a:gd name="connsiteX0" fmla="*/ 0 w 1012717"/>
              <a:gd name="connsiteY0" fmla="*/ 976688 h 1953629"/>
              <a:gd name="connsiteX1" fmla="*/ 151594 w 1012717"/>
              <a:gd name="connsiteY1" fmla="*/ 294891 h 1953629"/>
              <a:gd name="connsiteX2" fmla="*/ 492656 w 1012717"/>
              <a:gd name="connsiteY2" fmla="*/ 13 h 1953629"/>
              <a:gd name="connsiteX3" fmla="*/ 823947 w 1012717"/>
              <a:gd name="connsiteY3" fmla="*/ 303856 h 1953629"/>
              <a:gd name="connsiteX4" fmla="*/ 1012206 w 1012717"/>
              <a:gd name="connsiteY4" fmla="*/ 985652 h 1953629"/>
              <a:gd name="connsiteX5" fmla="*/ 832912 w 1012717"/>
              <a:gd name="connsiteY5" fmla="*/ 1603738 h 1953629"/>
              <a:gd name="connsiteX6" fmla="*/ 492656 w 1012717"/>
              <a:gd name="connsiteY6" fmla="*/ 1953361 h 1953629"/>
              <a:gd name="connsiteX7" fmla="*/ 151594 w 1012717"/>
              <a:gd name="connsiteY7" fmla="*/ 1648561 h 1953629"/>
              <a:gd name="connsiteX8" fmla="*/ 0 w 1012717"/>
              <a:gd name="connsiteY8" fmla="*/ 976688 h 1953629"/>
              <a:gd name="connsiteX0" fmla="*/ 0 w 1012717"/>
              <a:gd name="connsiteY0" fmla="*/ 1003579 h 1980520"/>
              <a:gd name="connsiteX1" fmla="*/ 151594 w 1012717"/>
              <a:gd name="connsiteY1" fmla="*/ 321782 h 1980520"/>
              <a:gd name="connsiteX2" fmla="*/ 456797 w 1012717"/>
              <a:gd name="connsiteY2" fmla="*/ 10 h 1980520"/>
              <a:gd name="connsiteX3" fmla="*/ 823947 w 1012717"/>
              <a:gd name="connsiteY3" fmla="*/ 330747 h 1980520"/>
              <a:gd name="connsiteX4" fmla="*/ 1012206 w 1012717"/>
              <a:gd name="connsiteY4" fmla="*/ 1012543 h 1980520"/>
              <a:gd name="connsiteX5" fmla="*/ 832912 w 1012717"/>
              <a:gd name="connsiteY5" fmla="*/ 1630629 h 1980520"/>
              <a:gd name="connsiteX6" fmla="*/ 492656 w 1012717"/>
              <a:gd name="connsiteY6" fmla="*/ 1980252 h 1980520"/>
              <a:gd name="connsiteX7" fmla="*/ 151594 w 1012717"/>
              <a:gd name="connsiteY7" fmla="*/ 1675452 h 1980520"/>
              <a:gd name="connsiteX8" fmla="*/ 0 w 1012717"/>
              <a:gd name="connsiteY8" fmla="*/ 1003579 h 1980520"/>
              <a:gd name="connsiteX0" fmla="*/ 0 w 1507838"/>
              <a:gd name="connsiteY0" fmla="*/ 1134303 h 2111244"/>
              <a:gd name="connsiteX1" fmla="*/ 151594 w 1507838"/>
              <a:gd name="connsiteY1" fmla="*/ 452506 h 2111244"/>
              <a:gd name="connsiteX2" fmla="*/ 1497882 w 1507838"/>
              <a:gd name="connsiteY2" fmla="*/ 5 h 2111244"/>
              <a:gd name="connsiteX3" fmla="*/ 823947 w 1507838"/>
              <a:gd name="connsiteY3" fmla="*/ 461471 h 2111244"/>
              <a:gd name="connsiteX4" fmla="*/ 1012206 w 1507838"/>
              <a:gd name="connsiteY4" fmla="*/ 1143267 h 2111244"/>
              <a:gd name="connsiteX5" fmla="*/ 832912 w 1507838"/>
              <a:gd name="connsiteY5" fmla="*/ 1761353 h 2111244"/>
              <a:gd name="connsiteX6" fmla="*/ 492656 w 1507838"/>
              <a:gd name="connsiteY6" fmla="*/ 2110976 h 2111244"/>
              <a:gd name="connsiteX7" fmla="*/ 151594 w 1507838"/>
              <a:gd name="connsiteY7" fmla="*/ 1806176 h 2111244"/>
              <a:gd name="connsiteX8" fmla="*/ 0 w 1507838"/>
              <a:gd name="connsiteY8" fmla="*/ 1134303 h 2111244"/>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832912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1507838"/>
              <a:gd name="connsiteY0" fmla="*/ 1134303 h 2167200"/>
              <a:gd name="connsiteX1" fmla="*/ 151594 w 1507838"/>
              <a:gd name="connsiteY1" fmla="*/ 452506 h 2167200"/>
              <a:gd name="connsiteX2" fmla="*/ 1497882 w 1507838"/>
              <a:gd name="connsiteY2" fmla="*/ 5 h 2167200"/>
              <a:gd name="connsiteX3" fmla="*/ 823947 w 1507838"/>
              <a:gd name="connsiteY3" fmla="*/ 461471 h 2167200"/>
              <a:gd name="connsiteX4" fmla="*/ 1012206 w 1507838"/>
              <a:gd name="connsiteY4" fmla="*/ 1143267 h 2167200"/>
              <a:gd name="connsiteX5" fmla="*/ 1145238 w 1507838"/>
              <a:gd name="connsiteY5" fmla="*/ 1761353 h 2167200"/>
              <a:gd name="connsiteX6" fmla="*/ 1429628 w 1507838"/>
              <a:gd name="connsiteY6" fmla="*/ 2167003 h 2167200"/>
              <a:gd name="connsiteX7" fmla="*/ 151594 w 1507838"/>
              <a:gd name="connsiteY7" fmla="*/ 1806176 h 2167200"/>
              <a:gd name="connsiteX8" fmla="*/ 0 w 1507838"/>
              <a:gd name="connsiteY8" fmla="*/ 1134303 h 2167200"/>
              <a:gd name="connsiteX0" fmla="*/ 0 w 2063080"/>
              <a:gd name="connsiteY0" fmla="*/ 1134303 h 2167200"/>
              <a:gd name="connsiteX1" fmla="*/ 706836 w 2063080"/>
              <a:gd name="connsiteY1" fmla="*/ 452506 h 2167200"/>
              <a:gd name="connsiteX2" fmla="*/ 2053124 w 2063080"/>
              <a:gd name="connsiteY2" fmla="*/ 5 h 2167200"/>
              <a:gd name="connsiteX3" fmla="*/ 1379189 w 2063080"/>
              <a:gd name="connsiteY3" fmla="*/ 461471 h 2167200"/>
              <a:gd name="connsiteX4" fmla="*/ 1567448 w 2063080"/>
              <a:gd name="connsiteY4" fmla="*/ 1143267 h 2167200"/>
              <a:gd name="connsiteX5" fmla="*/ 1700480 w 2063080"/>
              <a:gd name="connsiteY5" fmla="*/ 1761353 h 2167200"/>
              <a:gd name="connsiteX6" fmla="*/ 1984870 w 2063080"/>
              <a:gd name="connsiteY6" fmla="*/ 2167003 h 2167200"/>
              <a:gd name="connsiteX7" fmla="*/ 706836 w 2063080"/>
              <a:gd name="connsiteY7" fmla="*/ 1806176 h 2167200"/>
              <a:gd name="connsiteX8" fmla="*/ 0 w 2063080"/>
              <a:gd name="connsiteY8" fmla="*/ 1134303 h 2167200"/>
              <a:gd name="connsiteX0" fmla="*/ 1254 w 2069374"/>
              <a:gd name="connsiteY0" fmla="*/ 1134355 h 2167252"/>
              <a:gd name="connsiteX1" fmla="*/ 534578 w 2069374"/>
              <a:gd name="connsiteY1" fmla="*/ 433882 h 2167252"/>
              <a:gd name="connsiteX2" fmla="*/ 2054378 w 2069374"/>
              <a:gd name="connsiteY2" fmla="*/ 57 h 2167252"/>
              <a:gd name="connsiteX3" fmla="*/ 1380443 w 2069374"/>
              <a:gd name="connsiteY3" fmla="*/ 461523 h 2167252"/>
              <a:gd name="connsiteX4" fmla="*/ 1568702 w 2069374"/>
              <a:gd name="connsiteY4" fmla="*/ 1143319 h 2167252"/>
              <a:gd name="connsiteX5" fmla="*/ 1701734 w 2069374"/>
              <a:gd name="connsiteY5" fmla="*/ 1761405 h 2167252"/>
              <a:gd name="connsiteX6" fmla="*/ 1986124 w 2069374"/>
              <a:gd name="connsiteY6" fmla="*/ 2167055 h 2167252"/>
              <a:gd name="connsiteX7" fmla="*/ 708090 w 2069374"/>
              <a:gd name="connsiteY7" fmla="*/ 1806228 h 2167252"/>
              <a:gd name="connsiteX8" fmla="*/ 1254 w 2069374"/>
              <a:gd name="connsiteY8" fmla="*/ 1134355 h 2167252"/>
              <a:gd name="connsiteX0" fmla="*/ 21674 w 2089794"/>
              <a:gd name="connsiteY0" fmla="*/ 1134348 h 2167245"/>
              <a:gd name="connsiteX1" fmla="*/ 214688 w 2089794"/>
              <a:gd name="connsiteY1" fmla="*/ 740604 h 2167245"/>
              <a:gd name="connsiteX2" fmla="*/ 554998 w 2089794"/>
              <a:gd name="connsiteY2" fmla="*/ 433875 h 2167245"/>
              <a:gd name="connsiteX3" fmla="*/ 2074798 w 2089794"/>
              <a:gd name="connsiteY3" fmla="*/ 50 h 2167245"/>
              <a:gd name="connsiteX4" fmla="*/ 1400863 w 2089794"/>
              <a:gd name="connsiteY4" fmla="*/ 461516 h 2167245"/>
              <a:gd name="connsiteX5" fmla="*/ 1589122 w 2089794"/>
              <a:gd name="connsiteY5" fmla="*/ 1143312 h 2167245"/>
              <a:gd name="connsiteX6" fmla="*/ 1722154 w 2089794"/>
              <a:gd name="connsiteY6" fmla="*/ 1761398 h 2167245"/>
              <a:gd name="connsiteX7" fmla="*/ 2006544 w 2089794"/>
              <a:gd name="connsiteY7" fmla="*/ 2167048 h 2167245"/>
              <a:gd name="connsiteX8" fmla="*/ 728510 w 2089794"/>
              <a:gd name="connsiteY8" fmla="*/ 1806221 h 2167245"/>
              <a:gd name="connsiteX9" fmla="*/ 21674 w 2089794"/>
              <a:gd name="connsiteY9" fmla="*/ 1134348 h 2167245"/>
              <a:gd name="connsiteX0" fmla="*/ 221 w 2068341"/>
              <a:gd name="connsiteY0" fmla="*/ 1134348 h 2167208"/>
              <a:gd name="connsiteX1" fmla="*/ 193235 w 2068341"/>
              <a:gd name="connsiteY1" fmla="*/ 740604 h 2167208"/>
              <a:gd name="connsiteX2" fmla="*/ 533545 w 2068341"/>
              <a:gd name="connsiteY2" fmla="*/ 433875 h 2167208"/>
              <a:gd name="connsiteX3" fmla="*/ 2053345 w 2068341"/>
              <a:gd name="connsiteY3" fmla="*/ 50 h 2167208"/>
              <a:gd name="connsiteX4" fmla="*/ 1379410 w 2068341"/>
              <a:gd name="connsiteY4" fmla="*/ 461516 h 2167208"/>
              <a:gd name="connsiteX5" fmla="*/ 1567669 w 2068341"/>
              <a:gd name="connsiteY5" fmla="*/ 1143312 h 2167208"/>
              <a:gd name="connsiteX6" fmla="*/ 1700701 w 2068341"/>
              <a:gd name="connsiteY6" fmla="*/ 1761398 h 2167208"/>
              <a:gd name="connsiteX7" fmla="*/ 1985091 w 2068341"/>
              <a:gd name="connsiteY7" fmla="*/ 2167048 h 2167208"/>
              <a:gd name="connsiteX8" fmla="*/ 707057 w 2068341"/>
              <a:gd name="connsiteY8" fmla="*/ 1806221 h 2167208"/>
              <a:gd name="connsiteX9" fmla="*/ 227938 w 2068341"/>
              <a:gd name="connsiteY9" fmla="*/ 1487625 h 2167208"/>
              <a:gd name="connsiteX10" fmla="*/ 221 w 2068341"/>
              <a:gd name="connsiteY10" fmla="*/ 1134348 h 2167208"/>
              <a:gd name="connsiteX0" fmla="*/ 1104 w 2069224"/>
              <a:gd name="connsiteY0" fmla="*/ 1134348 h 2167208"/>
              <a:gd name="connsiteX1" fmla="*/ 159417 w 2069224"/>
              <a:gd name="connsiteY1" fmla="*/ 740604 h 2167208"/>
              <a:gd name="connsiteX2" fmla="*/ 534428 w 2069224"/>
              <a:gd name="connsiteY2" fmla="*/ 433875 h 2167208"/>
              <a:gd name="connsiteX3" fmla="*/ 2054228 w 2069224"/>
              <a:gd name="connsiteY3" fmla="*/ 50 h 2167208"/>
              <a:gd name="connsiteX4" fmla="*/ 1380293 w 2069224"/>
              <a:gd name="connsiteY4" fmla="*/ 461516 h 2167208"/>
              <a:gd name="connsiteX5" fmla="*/ 1568552 w 2069224"/>
              <a:gd name="connsiteY5" fmla="*/ 1143312 h 2167208"/>
              <a:gd name="connsiteX6" fmla="*/ 1701584 w 2069224"/>
              <a:gd name="connsiteY6" fmla="*/ 1761398 h 2167208"/>
              <a:gd name="connsiteX7" fmla="*/ 1985974 w 2069224"/>
              <a:gd name="connsiteY7" fmla="*/ 2167048 h 2167208"/>
              <a:gd name="connsiteX8" fmla="*/ 707940 w 2069224"/>
              <a:gd name="connsiteY8" fmla="*/ 1806221 h 2167208"/>
              <a:gd name="connsiteX9" fmla="*/ 228821 w 2069224"/>
              <a:gd name="connsiteY9" fmla="*/ 1487625 h 2167208"/>
              <a:gd name="connsiteX10" fmla="*/ 1104 w 2069224"/>
              <a:gd name="connsiteY10" fmla="*/ 1134348 h 2167208"/>
              <a:gd name="connsiteX0" fmla="*/ 1104 w 2069224"/>
              <a:gd name="connsiteY0" fmla="*/ 1134344 h 2167204"/>
              <a:gd name="connsiteX1" fmla="*/ 159417 w 2069224"/>
              <a:gd name="connsiteY1" fmla="*/ 740600 h 2167204"/>
              <a:gd name="connsiteX2" fmla="*/ 361323 w 2069224"/>
              <a:gd name="connsiteY2" fmla="*/ 547617 h 2167204"/>
              <a:gd name="connsiteX3" fmla="*/ 534428 w 2069224"/>
              <a:gd name="connsiteY3" fmla="*/ 433871 h 2167204"/>
              <a:gd name="connsiteX4" fmla="*/ 2054228 w 2069224"/>
              <a:gd name="connsiteY4" fmla="*/ 46 h 2167204"/>
              <a:gd name="connsiteX5" fmla="*/ 1380293 w 2069224"/>
              <a:gd name="connsiteY5" fmla="*/ 461512 h 2167204"/>
              <a:gd name="connsiteX6" fmla="*/ 1568552 w 2069224"/>
              <a:gd name="connsiteY6" fmla="*/ 1143308 h 2167204"/>
              <a:gd name="connsiteX7" fmla="*/ 1701584 w 2069224"/>
              <a:gd name="connsiteY7" fmla="*/ 1761394 h 2167204"/>
              <a:gd name="connsiteX8" fmla="*/ 1985974 w 2069224"/>
              <a:gd name="connsiteY8" fmla="*/ 2167044 h 2167204"/>
              <a:gd name="connsiteX9" fmla="*/ 707940 w 2069224"/>
              <a:gd name="connsiteY9" fmla="*/ 1806217 h 2167204"/>
              <a:gd name="connsiteX10" fmla="*/ 228821 w 2069224"/>
              <a:gd name="connsiteY10" fmla="*/ 1487621 h 2167204"/>
              <a:gd name="connsiteX11" fmla="*/ 1104 w 2069224"/>
              <a:gd name="connsiteY11" fmla="*/ 1134344 h 2167204"/>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1568552 w 2054599"/>
              <a:gd name="connsiteY6" fmla="*/ 1157750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54599"/>
              <a:gd name="connsiteY0" fmla="*/ 1148786 h 2181646"/>
              <a:gd name="connsiteX1" fmla="*/ 159417 w 2054599"/>
              <a:gd name="connsiteY1" fmla="*/ 755042 h 2181646"/>
              <a:gd name="connsiteX2" fmla="*/ 361323 w 2054599"/>
              <a:gd name="connsiteY2" fmla="*/ 562059 h 2181646"/>
              <a:gd name="connsiteX3" fmla="*/ 1261432 w 2054599"/>
              <a:gd name="connsiteY3" fmla="*/ 156483 h 2181646"/>
              <a:gd name="connsiteX4" fmla="*/ 2054228 w 2054599"/>
              <a:gd name="connsiteY4" fmla="*/ 14488 h 2181646"/>
              <a:gd name="connsiteX5" fmla="*/ 1380293 w 2054599"/>
              <a:gd name="connsiteY5" fmla="*/ 475954 h 2181646"/>
              <a:gd name="connsiteX6" fmla="*/ 436332 w 2054599"/>
              <a:gd name="connsiteY6" fmla="*/ 1154543 h 2181646"/>
              <a:gd name="connsiteX7" fmla="*/ 1701584 w 2054599"/>
              <a:gd name="connsiteY7" fmla="*/ 1775836 h 2181646"/>
              <a:gd name="connsiteX8" fmla="*/ 1985974 w 2054599"/>
              <a:gd name="connsiteY8" fmla="*/ 2181486 h 2181646"/>
              <a:gd name="connsiteX9" fmla="*/ 707940 w 2054599"/>
              <a:gd name="connsiteY9" fmla="*/ 1820659 h 2181646"/>
              <a:gd name="connsiteX10" fmla="*/ 228821 w 2054599"/>
              <a:gd name="connsiteY10" fmla="*/ 1502063 h 2181646"/>
              <a:gd name="connsiteX11" fmla="*/ 1104 w 2054599"/>
              <a:gd name="connsiteY11" fmla="*/ 1148786 h 2181646"/>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701584 w 2073428"/>
              <a:gd name="connsiteY6" fmla="*/ 1822294 h 2228104"/>
              <a:gd name="connsiteX7" fmla="*/ 1985974 w 2073428"/>
              <a:gd name="connsiteY7" fmla="*/ 2227944 h 2228104"/>
              <a:gd name="connsiteX8" fmla="*/ 707940 w 2073428"/>
              <a:gd name="connsiteY8" fmla="*/ 1867117 h 2228104"/>
              <a:gd name="connsiteX9" fmla="*/ 228821 w 2073428"/>
              <a:gd name="connsiteY9" fmla="*/ 1548521 h 2228104"/>
              <a:gd name="connsiteX10" fmla="*/ 1104 w 2073428"/>
              <a:gd name="connsiteY10" fmla="*/ 1195244 h 2228104"/>
              <a:gd name="connsiteX0" fmla="*/ 1104 w 2073428"/>
              <a:gd name="connsiteY0" fmla="*/ 1195244 h 2228104"/>
              <a:gd name="connsiteX1" fmla="*/ 159417 w 2073428"/>
              <a:gd name="connsiteY1" fmla="*/ 801500 h 2228104"/>
              <a:gd name="connsiteX2" fmla="*/ 361323 w 2073428"/>
              <a:gd name="connsiteY2" fmla="*/ 608517 h 2228104"/>
              <a:gd name="connsiteX3" fmla="*/ 1261432 w 2073428"/>
              <a:gd name="connsiteY3" fmla="*/ 202941 h 2228104"/>
              <a:gd name="connsiteX4" fmla="*/ 2054228 w 2073428"/>
              <a:gd name="connsiteY4" fmla="*/ 60946 h 2228104"/>
              <a:gd name="connsiteX5" fmla="*/ 436332 w 2073428"/>
              <a:gd name="connsiteY5" fmla="*/ 1201001 h 2228104"/>
              <a:gd name="connsiteX6" fmla="*/ 1985974 w 2073428"/>
              <a:gd name="connsiteY6" fmla="*/ 2227944 h 2228104"/>
              <a:gd name="connsiteX7" fmla="*/ 707940 w 2073428"/>
              <a:gd name="connsiteY7" fmla="*/ 1867117 h 2228104"/>
              <a:gd name="connsiteX8" fmla="*/ 228821 w 2073428"/>
              <a:gd name="connsiteY8" fmla="*/ 1548521 h 2228104"/>
              <a:gd name="connsiteX9" fmla="*/ 1104 w 2073428"/>
              <a:gd name="connsiteY9" fmla="*/ 1195244 h 2228104"/>
              <a:gd name="connsiteX0" fmla="*/ 1104 w 2059341"/>
              <a:gd name="connsiteY0" fmla="*/ 1154265 h 2187125"/>
              <a:gd name="connsiteX1" fmla="*/ 159417 w 2059341"/>
              <a:gd name="connsiteY1" fmla="*/ 760521 h 2187125"/>
              <a:gd name="connsiteX2" fmla="*/ 361323 w 2059341"/>
              <a:gd name="connsiteY2" fmla="*/ 567538 h 2187125"/>
              <a:gd name="connsiteX3" fmla="*/ 1261432 w 2059341"/>
              <a:gd name="connsiteY3" fmla="*/ 161962 h 2187125"/>
              <a:gd name="connsiteX4" fmla="*/ 2054228 w 2059341"/>
              <a:gd name="connsiteY4" fmla="*/ 19967 h 2187125"/>
              <a:gd name="connsiteX5" fmla="*/ 873801 w 2059341"/>
              <a:gd name="connsiteY5" fmla="*/ 567539 h 2187125"/>
              <a:gd name="connsiteX6" fmla="*/ 436332 w 2059341"/>
              <a:gd name="connsiteY6" fmla="*/ 1160022 h 2187125"/>
              <a:gd name="connsiteX7" fmla="*/ 1985974 w 2059341"/>
              <a:gd name="connsiteY7" fmla="*/ 2186965 h 2187125"/>
              <a:gd name="connsiteX8" fmla="*/ 707940 w 2059341"/>
              <a:gd name="connsiteY8" fmla="*/ 1826138 h 2187125"/>
              <a:gd name="connsiteX9" fmla="*/ 228821 w 2059341"/>
              <a:gd name="connsiteY9" fmla="*/ 1507542 h 2187125"/>
              <a:gd name="connsiteX10" fmla="*/ 1104 w 2059341"/>
              <a:gd name="connsiteY10" fmla="*/ 1154265 h 2187125"/>
              <a:gd name="connsiteX0" fmla="*/ 1104 w 2059341"/>
              <a:gd name="connsiteY0" fmla="*/ 1154265 h 2190109"/>
              <a:gd name="connsiteX1" fmla="*/ 159417 w 2059341"/>
              <a:gd name="connsiteY1" fmla="*/ 760521 h 2190109"/>
              <a:gd name="connsiteX2" fmla="*/ 361323 w 2059341"/>
              <a:gd name="connsiteY2" fmla="*/ 567538 h 2190109"/>
              <a:gd name="connsiteX3" fmla="*/ 1261432 w 2059341"/>
              <a:gd name="connsiteY3" fmla="*/ 161962 h 2190109"/>
              <a:gd name="connsiteX4" fmla="*/ 2054228 w 2059341"/>
              <a:gd name="connsiteY4" fmla="*/ 19967 h 2190109"/>
              <a:gd name="connsiteX5" fmla="*/ 873801 w 2059341"/>
              <a:gd name="connsiteY5" fmla="*/ 567539 h 2190109"/>
              <a:gd name="connsiteX6" fmla="*/ 436332 w 2059341"/>
              <a:gd name="connsiteY6" fmla="*/ 1160022 h 2190109"/>
              <a:gd name="connsiteX7" fmla="*/ 849967 w 2059341"/>
              <a:gd name="connsiteY7" fmla="*/ 1609788 h 2190109"/>
              <a:gd name="connsiteX8" fmla="*/ 1985974 w 2059341"/>
              <a:gd name="connsiteY8" fmla="*/ 2186965 h 2190109"/>
              <a:gd name="connsiteX9" fmla="*/ 707940 w 2059341"/>
              <a:gd name="connsiteY9" fmla="*/ 1826138 h 2190109"/>
              <a:gd name="connsiteX10" fmla="*/ 228821 w 2059341"/>
              <a:gd name="connsiteY10" fmla="*/ 1507542 h 2190109"/>
              <a:gd name="connsiteX11" fmla="*/ 1104 w 2059341"/>
              <a:gd name="connsiteY11" fmla="*/ 1154265 h 2190109"/>
              <a:gd name="connsiteX0" fmla="*/ 295 w 2058532"/>
              <a:gd name="connsiteY0" fmla="*/ 1154265 h 2190109"/>
              <a:gd name="connsiteX1" fmla="*/ 158608 w 2058532"/>
              <a:gd name="connsiteY1" fmla="*/ 760521 h 2190109"/>
              <a:gd name="connsiteX2" fmla="*/ 360514 w 2058532"/>
              <a:gd name="connsiteY2" fmla="*/ 567538 h 2190109"/>
              <a:gd name="connsiteX3" fmla="*/ 1260623 w 2058532"/>
              <a:gd name="connsiteY3" fmla="*/ 161962 h 2190109"/>
              <a:gd name="connsiteX4" fmla="*/ 2053419 w 2058532"/>
              <a:gd name="connsiteY4" fmla="*/ 19967 h 2190109"/>
              <a:gd name="connsiteX5" fmla="*/ 872992 w 2058532"/>
              <a:gd name="connsiteY5" fmla="*/ 567539 h 2190109"/>
              <a:gd name="connsiteX6" fmla="*/ 435523 w 2058532"/>
              <a:gd name="connsiteY6" fmla="*/ 1160022 h 2190109"/>
              <a:gd name="connsiteX7" fmla="*/ 849158 w 2058532"/>
              <a:gd name="connsiteY7" fmla="*/ 1609788 h 2190109"/>
              <a:gd name="connsiteX8" fmla="*/ 1985165 w 2058532"/>
              <a:gd name="connsiteY8" fmla="*/ 2186965 h 2190109"/>
              <a:gd name="connsiteX9" fmla="*/ 707131 w 2058532"/>
              <a:gd name="connsiteY9" fmla="*/ 1826138 h 2190109"/>
              <a:gd name="connsiteX10" fmla="*/ 192259 w 2058532"/>
              <a:gd name="connsiteY10" fmla="*/ 1507542 h 2190109"/>
              <a:gd name="connsiteX11" fmla="*/ 295 w 2058532"/>
              <a:gd name="connsiteY11" fmla="*/ 1154265 h 2190109"/>
              <a:gd name="connsiteX0" fmla="*/ 1077 w 2059314"/>
              <a:gd name="connsiteY0" fmla="*/ 1154265 h 2190109"/>
              <a:gd name="connsiteX1" fmla="*/ 135552 w 2059314"/>
              <a:gd name="connsiteY1" fmla="*/ 760521 h 2190109"/>
              <a:gd name="connsiteX2" fmla="*/ 361296 w 2059314"/>
              <a:gd name="connsiteY2" fmla="*/ 567538 h 2190109"/>
              <a:gd name="connsiteX3" fmla="*/ 1261405 w 2059314"/>
              <a:gd name="connsiteY3" fmla="*/ 161962 h 2190109"/>
              <a:gd name="connsiteX4" fmla="*/ 2054201 w 2059314"/>
              <a:gd name="connsiteY4" fmla="*/ 19967 h 2190109"/>
              <a:gd name="connsiteX5" fmla="*/ 873774 w 2059314"/>
              <a:gd name="connsiteY5" fmla="*/ 567539 h 2190109"/>
              <a:gd name="connsiteX6" fmla="*/ 436305 w 2059314"/>
              <a:gd name="connsiteY6" fmla="*/ 1160022 h 2190109"/>
              <a:gd name="connsiteX7" fmla="*/ 849940 w 2059314"/>
              <a:gd name="connsiteY7" fmla="*/ 1609788 h 2190109"/>
              <a:gd name="connsiteX8" fmla="*/ 1985947 w 2059314"/>
              <a:gd name="connsiteY8" fmla="*/ 2186965 h 2190109"/>
              <a:gd name="connsiteX9" fmla="*/ 707913 w 2059314"/>
              <a:gd name="connsiteY9" fmla="*/ 1826138 h 2190109"/>
              <a:gd name="connsiteX10" fmla="*/ 193041 w 2059314"/>
              <a:gd name="connsiteY10" fmla="*/ 1507542 h 2190109"/>
              <a:gd name="connsiteX11" fmla="*/ 1077 w 2059314"/>
              <a:gd name="connsiteY11" fmla="*/ 1154265 h 2190109"/>
              <a:gd name="connsiteX0" fmla="*/ 1 w 2058238"/>
              <a:gd name="connsiteY0" fmla="*/ 1154265 h 2190109"/>
              <a:gd name="connsiteX1" fmla="*/ 360220 w 2058238"/>
              <a:gd name="connsiteY1" fmla="*/ 567538 h 2190109"/>
              <a:gd name="connsiteX2" fmla="*/ 1260329 w 2058238"/>
              <a:gd name="connsiteY2" fmla="*/ 161962 h 2190109"/>
              <a:gd name="connsiteX3" fmla="*/ 2053125 w 2058238"/>
              <a:gd name="connsiteY3" fmla="*/ 19967 h 2190109"/>
              <a:gd name="connsiteX4" fmla="*/ 872698 w 2058238"/>
              <a:gd name="connsiteY4" fmla="*/ 567539 h 2190109"/>
              <a:gd name="connsiteX5" fmla="*/ 435229 w 2058238"/>
              <a:gd name="connsiteY5" fmla="*/ 1160022 h 2190109"/>
              <a:gd name="connsiteX6" fmla="*/ 848864 w 2058238"/>
              <a:gd name="connsiteY6" fmla="*/ 1609788 h 2190109"/>
              <a:gd name="connsiteX7" fmla="*/ 1984871 w 2058238"/>
              <a:gd name="connsiteY7" fmla="*/ 2186965 h 2190109"/>
              <a:gd name="connsiteX8" fmla="*/ 706837 w 2058238"/>
              <a:gd name="connsiteY8" fmla="*/ 1826138 h 2190109"/>
              <a:gd name="connsiteX9" fmla="*/ 191965 w 2058238"/>
              <a:gd name="connsiteY9" fmla="*/ 1507542 h 2190109"/>
              <a:gd name="connsiteX10" fmla="*/ 1 w 2058238"/>
              <a:gd name="connsiteY10" fmla="*/ 1154265 h 2190109"/>
              <a:gd name="connsiteX0" fmla="*/ 1755 w 2059992"/>
              <a:gd name="connsiteY0" fmla="*/ 1154265 h 2190109"/>
              <a:gd name="connsiteX1" fmla="*/ 361974 w 2059992"/>
              <a:gd name="connsiteY1" fmla="*/ 567538 h 2190109"/>
              <a:gd name="connsiteX2" fmla="*/ 1262083 w 2059992"/>
              <a:gd name="connsiteY2" fmla="*/ 161962 h 2190109"/>
              <a:gd name="connsiteX3" fmla="*/ 2054879 w 2059992"/>
              <a:gd name="connsiteY3" fmla="*/ 19967 h 2190109"/>
              <a:gd name="connsiteX4" fmla="*/ 874452 w 2059992"/>
              <a:gd name="connsiteY4" fmla="*/ 567539 h 2190109"/>
              <a:gd name="connsiteX5" fmla="*/ 436983 w 2059992"/>
              <a:gd name="connsiteY5" fmla="*/ 1160022 h 2190109"/>
              <a:gd name="connsiteX6" fmla="*/ 850618 w 2059992"/>
              <a:gd name="connsiteY6" fmla="*/ 1609788 h 2190109"/>
              <a:gd name="connsiteX7" fmla="*/ 1986625 w 2059992"/>
              <a:gd name="connsiteY7" fmla="*/ 2186965 h 2190109"/>
              <a:gd name="connsiteX8" fmla="*/ 708591 w 2059992"/>
              <a:gd name="connsiteY8" fmla="*/ 1826138 h 2190109"/>
              <a:gd name="connsiteX9" fmla="*/ 245517 w 2059992"/>
              <a:gd name="connsiteY9" fmla="*/ 1512189 h 2190109"/>
              <a:gd name="connsiteX10" fmla="*/ 1755 w 2059992"/>
              <a:gd name="connsiteY10" fmla="*/ 1154265 h 2190109"/>
              <a:gd name="connsiteX0" fmla="*/ 2563 w 2009003"/>
              <a:gd name="connsiteY0" fmla="*/ 1144973 h 2190109"/>
              <a:gd name="connsiteX1" fmla="*/ 310985 w 2009003"/>
              <a:gd name="connsiteY1" fmla="*/ 567538 h 2190109"/>
              <a:gd name="connsiteX2" fmla="*/ 1211094 w 2009003"/>
              <a:gd name="connsiteY2" fmla="*/ 161962 h 2190109"/>
              <a:gd name="connsiteX3" fmla="*/ 2003890 w 2009003"/>
              <a:gd name="connsiteY3" fmla="*/ 19967 h 2190109"/>
              <a:gd name="connsiteX4" fmla="*/ 823463 w 2009003"/>
              <a:gd name="connsiteY4" fmla="*/ 567539 h 2190109"/>
              <a:gd name="connsiteX5" fmla="*/ 385994 w 2009003"/>
              <a:gd name="connsiteY5" fmla="*/ 1160022 h 2190109"/>
              <a:gd name="connsiteX6" fmla="*/ 799629 w 2009003"/>
              <a:gd name="connsiteY6" fmla="*/ 1609788 h 2190109"/>
              <a:gd name="connsiteX7" fmla="*/ 1935636 w 2009003"/>
              <a:gd name="connsiteY7" fmla="*/ 2186965 h 2190109"/>
              <a:gd name="connsiteX8" fmla="*/ 657602 w 2009003"/>
              <a:gd name="connsiteY8" fmla="*/ 1826138 h 2190109"/>
              <a:gd name="connsiteX9" fmla="*/ 194528 w 2009003"/>
              <a:gd name="connsiteY9" fmla="*/ 1512189 h 2190109"/>
              <a:gd name="connsiteX10" fmla="*/ 2563 w 2009003"/>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999"/>
              <a:gd name="connsiteY0" fmla="*/ 1144973 h 2190109"/>
              <a:gd name="connsiteX1" fmla="*/ 310981 w 2008999"/>
              <a:gd name="connsiteY1" fmla="*/ 567538 h 2190109"/>
              <a:gd name="connsiteX2" fmla="*/ 1211090 w 2008999"/>
              <a:gd name="connsiteY2" fmla="*/ 161962 h 2190109"/>
              <a:gd name="connsiteX3" fmla="*/ 2003886 w 2008999"/>
              <a:gd name="connsiteY3" fmla="*/ 19967 h 2190109"/>
              <a:gd name="connsiteX4" fmla="*/ 823459 w 2008999"/>
              <a:gd name="connsiteY4" fmla="*/ 567539 h 2190109"/>
              <a:gd name="connsiteX5" fmla="*/ 385990 w 2008999"/>
              <a:gd name="connsiteY5" fmla="*/ 1160022 h 2190109"/>
              <a:gd name="connsiteX6" fmla="*/ 799625 w 2008999"/>
              <a:gd name="connsiteY6" fmla="*/ 1609788 h 2190109"/>
              <a:gd name="connsiteX7" fmla="*/ 1935632 w 2008999"/>
              <a:gd name="connsiteY7" fmla="*/ 2186965 h 2190109"/>
              <a:gd name="connsiteX8" fmla="*/ 657598 w 2008999"/>
              <a:gd name="connsiteY8" fmla="*/ 1826138 h 2190109"/>
              <a:gd name="connsiteX9" fmla="*/ 194524 w 2008999"/>
              <a:gd name="connsiteY9" fmla="*/ 1512189 h 2190109"/>
              <a:gd name="connsiteX10" fmla="*/ 2559 w 2008999"/>
              <a:gd name="connsiteY10" fmla="*/ 1144973 h 2190109"/>
              <a:gd name="connsiteX0" fmla="*/ 2559 w 2008569"/>
              <a:gd name="connsiteY0" fmla="*/ 1142330 h 2187466"/>
              <a:gd name="connsiteX1" fmla="*/ 310981 w 2008569"/>
              <a:gd name="connsiteY1" fmla="*/ 564895 h 2187466"/>
              <a:gd name="connsiteX2" fmla="*/ 634181 w 2008569"/>
              <a:gd name="connsiteY2" fmla="*/ 383873 h 2187466"/>
              <a:gd name="connsiteX3" fmla="*/ 1211090 w 2008569"/>
              <a:gd name="connsiteY3" fmla="*/ 159319 h 2187466"/>
              <a:gd name="connsiteX4" fmla="*/ 2003886 w 2008569"/>
              <a:gd name="connsiteY4" fmla="*/ 17324 h 2187466"/>
              <a:gd name="connsiteX5" fmla="*/ 823459 w 2008569"/>
              <a:gd name="connsiteY5" fmla="*/ 564896 h 2187466"/>
              <a:gd name="connsiteX6" fmla="*/ 385990 w 2008569"/>
              <a:gd name="connsiteY6" fmla="*/ 1157379 h 2187466"/>
              <a:gd name="connsiteX7" fmla="*/ 799625 w 2008569"/>
              <a:gd name="connsiteY7" fmla="*/ 1607145 h 2187466"/>
              <a:gd name="connsiteX8" fmla="*/ 1935632 w 2008569"/>
              <a:gd name="connsiteY8" fmla="*/ 2184322 h 2187466"/>
              <a:gd name="connsiteX9" fmla="*/ 657598 w 2008569"/>
              <a:gd name="connsiteY9" fmla="*/ 1823495 h 2187466"/>
              <a:gd name="connsiteX10" fmla="*/ 194524 w 2008569"/>
              <a:gd name="connsiteY10" fmla="*/ 1509546 h 2187466"/>
              <a:gd name="connsiteX11" fmla="*/ 2559 w 2008569"/>
              <a:gd name="connsiteY11" fmla="*/ 1142330 h 2187466"/>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559 w 1936088"/>
              <a:gd name="connsiteY0" fmla="*/ 1153855 h 2198991"/>
              <a:gd name="connsiteX1" fmla="*/ 310981 w 1936088"/>
              <a:gd name="connsiteY1" fmla="*/ 576420 h 2198991"/>
              <a:gd name="connsiteX2" fmla="*/ 634181 w 1936088"/>
              <a:gd name="connsiteY2" fmla="*/ 395398 h 2198991"/>
              <a:gd name="connsiteX3" fmla="*/ 1211090 w 1936088"/>
              <a:gd name="connsiteY3" fmla="*/ 170844 h 2198991"/>
              <a:gd name="connsiteX4" fmla="*/ 1895210 w 1936088"/>
              <a:gd name="connsiteY4" fmla="*/ 16317 h 2198991"/>
              <a:gd name="connsiteX5" fmla="*/ 823459 w 1936088"/>
              <a:gd name="connsiteY5" fmla="*/ 576421 h 2198991"/>
              <a:gd name="connsiteX6" fmla="*/ 385990 w 1936088"/>
              <a:gd name="connsiteY6" fmla="*/ 1168904 h 2198991"/>
              <a:gd name="connsiteX7" fmla="*/ 799625 w 1936088"/>
              <a:gd name="connsiteY7" fmla="*/ 1618670 h 2198991"/>
              <a:gd name="connsiteX8" fmla="*/ 1935632 w 1936088"/>
              <a:gd name="connsiteY8" fmla="*/ 2195847 h 2198991"/>
              <a:gd name="connsiteX9" fmla="*/ 657598 w 1936088"/>
              <a:gd name="connsiteY9" fmla="*/ 1835020 h 2198991"/>
              <a:gd name="connsiteX10" fmla="*/ 194524 w 1936088"/>
              <a:gd name="connsiteY10" fmla="*/ 1521071 h 2198991"/>
              <a:gd name="connsiteX11" fmla="*/ 2559 w 1936088"/>
              <a:gd name="connsiteY11" fmla="*/ 1153855 h 2198991"/>
              <a:gd name="connsiteX0" fmla="*/ 2009 w 1966588"/>
              <a:gd name="connsiteY0" fmla="*/ 1153855 h 2198991"/>
              <a:gd name="connsiteX1" fmla="*/ 341481 w 1966588"/>
              <a:gd name="connsiteY1" fmla="*/ 576420 h 2198991"/>
              <a:gd name="connsiteX2" fmla="*/ 664681 w 1966588"/>
              <a:gd name="connsiteY2" fmla="*/ 395398 h 2198991"/>
              <a:gd name="connsiteX3" fmla="*/ 1241590 w 1966588"/>
              <a:gd name="connsiteY3" fmla="*/ 170844 h 2198991"/>
              <a:gd name="connsiteX4" fmla="*/ 1925710 w 1966588"/>
              <a:gd name="connsiteY4" fmla="*/ 16317 h 2198991"/>
              <a:gd name="connsiteX5" fmla="*/ 853959 w 1966588"/>
              <a:gd name="connsiteY5" fmla="*/ 576421 h 2198991"/>
              <a:gd name="connsiteX6" fmla="*/ 416490 w 1966588"/>
              <a:gd name="connsiteY6" fmla="*/ 1168904 h 2198991"/>
              <a:gd name="connsiteX7" fmla="*/ 830125 w 1966588"/>
              <a:gd name="connsiteY7" fmla="*/ 1618670 h 2198991"/>
              <a:gd name="connsiteX8" fmla="*/ 1966132 w 1966588"/>
              <a:gd name="connsiteY8" fmla="*/ 2195847 h 2198991"/>
              <a:gd name="connsiteX9" fmla="*/ 688098 w 1966588"/>
              <a:gd name="connsiteY9" fmla="*/ 1835020 h 2198991"/>
              <a:gd name="connsiteX10" fmla="*/ 225024 w 1966588"/>
              <a:gd name="connsiteY10" fmla="*/ 1521071 h 2198991"/>
              <a:gd name="connsiteX11" fmla="*/ 2009 w 1966588"/>
              <a:gd name="connsiteY11" fmla="*/ 1153855 h 2198991"/>
              <a:gd name="connsiteX0" fmla="*/ 3786 w 1968365"/>
              <a:gd name="connsiteY0" fmla="*/ 1153855 h 2198991"/>
              <a:gd name="connsiteX1" fmla="*/ 343258 w 1968365"/>
              <a:gd name="connsiteY1" fmla="*/ 576420 h 2198991"/>
              <a:gd name="connsiteX2" fmla="*/ 666458 w 1968365"/>
              <a:gd name="connsiteY2" fmla="*/ 395398 h 2198991"/>
              <a:gd name="connsiteX3" fmla="*/ 1243367 w 1968365"/>
              <a:gd name="connsiteY3" fmla="*/ 170844 h 2198991"/>
              <a:gd name="connsiteX4" fmla="*/ 1927487 w 1968365"/>
              <a:gd name="connsiteY4" fmla="*/ 16317 h 2198991"/>
              <a:gd name="connsiteX5" fmla="*/ 855736 w 1968365"/>
              <a:gd name="connsiteY5" fmla="*/ 576421 h 2198991"/>
              <a:gd name="connsiteX6" fmla="*/ 418267 w 1968365"/>
              <a:gd name="connsiteY6" fmla="*/ 1168904 h 2198991"/>
              <a:gd name="connsiteX7" fmla="*/ 831902 w 1968365"/>
              <a:gd name="connsiteY7" fmla="*/ 1618670 h 2198991"/>
              <a:gd name="connsiteX8" fmla="*/ 1967909 w 1968365"/>
              <a:gd name="connsiteY8" fmla="*/ 2195847 h 2198991"/>
              <a:gd name="connsiteX9" fmla="*/ 689875 w 1968365"/>
              <a:gd name="connsiteY9" fmla="*/ 1835020 h 2198991"/>
              <a:gd name="connsiteX10" fmla="*/ 195751 w 1968365"/>
              <a:gd name="connsiteY10" fmla="*/ 1529426 h 2198991"/>
              <a:gd name="connsiteX11" fmla="*/ 3786 w 1968365"/>
              <a:gd name="connsiteY11" fmla="*/ 1153855 h 2198991"/>
              <a:gd name="connsiteX0" fmla="*/ 5872 w 1970451"/>
              <a:gd name="connsiteY0" fmla="*/ 1153855 h 2198991"/>
              <a:gd name="connsiteX1" fmla="*/ 391915 w 1970451"/>
              <a:gd name="connsiteY1" fmla="*/ 576420 h 2198991"/>
              <a:gd name="connsiteX2" fmla="*/ 668544 w 1970451"/>
              <a:gd name="connsiteY2" fmla="*/ 395398 h 2198991"/>
              <a:gd name="connsiteX3" fmla="*/ 1245453 w 1970451"/>
              <a:gd name="connsiteY3" fmla="*/ 170844 h 2198991"/>
              <a:gd name="connsiteX4" fmla="*/ 1929573 w 1970451"/>
              <a:gd name="connsiteY4" fmla="*/ 16317 h 2198991"/>
              <a:gd name="connsiteX5" fmla="*/ 857822 w 1970451"/>
              <a:gd name="connsiteY5" fmla="*/ 576421 h 2198991"/>
              <a:gd name="connsiteX6" fmla="*/ 420353 w 1970451"/>
              <a:gd name="connsiteY6" fmla="*/ 1168904 h 2198991"/>
              <a:gd name="connsiteX7" fmla="*/ 833988 w 1970451"/>
              <a:gd name="connsiteY7" fmla="*/ 1618670 h 2198991"/>
              <a:gd name="connsiteX8" fmla="*/ 1969995 w 1970451"/>
              <a:gd name="connsiteY8" fmla="*/ 2195847 h 2198991"/>
              <a:gd name="connsiteX9" fmla="*/ 691961 w 1970451"/>
              <a:gd name="connsiteY9" fmla="*/ 1835020 h 2198991"/>
              <a:gd name="connsiteX10" fmla="*/ 197837 w 1970451"/>
              <a:gd name="connsiteY10" fmla="*/ 1529426 h 2198991"/>
              <a:gd name="connsiteX11" fmla="*/ 5872 w 1970451"/>
              <a:gd name="connsiteY11" fmla="*/ 1153855 h 2198991"/>
              <a:gd name="connsiteX0" fmla="*/ 5872 w 2166658"/>
              <a:gd name="connsiteY0" fmla="*/ 1139879 h 2185015"/>
              <a:gd name="connsiteX1" fmla="*/ 391915 w 2166658"/>
              <a:gd name="connsiteY1" fmla="*/ 562444 h 2185015"/>
              <a:gd name="connsiteX2" fmla="*/ 668544 w 2166658"/>
              <a:gd name="connsiteY2" fmla="*/ 381422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857822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5872 w 2166658"/>
              <a:gd name="connsiteY0" fmla="*/ 1139879 h 2185015"/>
              <a:gd name="connsiteX1" fmla="*/ 391915 w 2166658"/>
              <a:gd name="connsiteY1" fmla="*/ 562444 h 2185015"/>
              <a:gd name="connsiteX2" fmla="*/ 699593 w 2166658"/>
              <a:gd name="connsiteY2" fmla="*/ 364713 h 2185015"/>
              <a:gd name="connsiteX3" fmla="*/ 1245453 w 2166658"/>
              <a:gd name="connsiteY3" fmla="*/ 156868 h 2185015"/>
              <a:gd name="connsiteX4" fmla="*/ 1929573 w 2166658"/>
              <a:gd name="connsiteY4" fmla="*/ 2341 h 2185015"/>
              <a:gd name="connsiteX5" fmla="*/ 2096840 w 2166658"/>
              <a:gd name="connsiteY5" fmla="*/ 101534 h 2185015"/>
              <a:gd name="connsiteX6" fmla="*/ 904398 w 2166658"/>
              <a:gd name="connsiteY6" fmla="*/ 562445 h 2185015"/>
              <a:gd name="connsiteX7" fmla="*/ 420353 w 2166658"/>
              <a:gd name="connsiteY7" fmla="*/ 1154928 h 2185015"/>
              <a:gd name="connsiteX8" fmla="*/ 833988 w 2166658"/>
              <a:gd name="connsiteY8" fmla="*/ 1604694 h 2185015"/>
              <a:gd name="connsiteX9" fmla="*/ 1969995 w 2166658"/>
              <a:gd name="connsiteY9" fmla="*/ 2181871 h 2185015"/>
              <a:gd name="connsiteX10" fmla="*/ 691961 w 2166658"/>
              <a:gd name="connsiteY10" fmla="*/ 1821044 h 2185015"/>
              <a:gd name="connsiteX11" fmla="*/ 197837 w 2166658"/>
              <a:gd name="connsiteY11" fmla="*/ 1515450 h 2185015"/>
              <a:gd name="connsiteX12" fmla="*/ 5872 w 2166658"/>
              <a:gd name="connsiteY12"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424216 w 2170521"/>
              <a:gd name="connsiteY8" fmla="*/ 1154928 h 2185015"/>
              <a:gd name="connsiteX9" fmla="*/ 837851 w 2170521"/>
              <a:gd name="connsiteY9" fmla="*/ 1604694 h 2185015"/>
              <a:gd name="connsiteX10" fmla="*/ 1973858 w 2170521"/>
              <a:gd name="connsiteY10" fmla="*/ 2181871 h 2185015"/>
              <a:gd name="connsiteX11" fmla="*/ 695824 w 2170521"/>
              <a:gd name="connsiteY11" fmla="*/ 1821044 h 2185015"/>
              <a:gd name="connsiteX12" fmla="*/ 201700 w 2170521"/>
              <a:gd name="connsiteY12" fmla="*/ 1515450 h 2185015"/>
              <a:gd name="connsiteX13" fmla="*/ 9735 w 2170521"/>
              <a:gd name="connsiteY13" fmla="*/ 1139879 h 2185015"/>
              <a:gd name="connsiteX0" fmla="*/ 9735 w 2170521"/>
              <a:gd name="connsiteY0" fmla="*/ 1139879 h 2185015"/>
              <a:gd name="connsiteX1" fmla="*/ 66942 w 2170521"/>
              <a:gd name="connsiteY1" fmla="*/ 891069 h 2185015"/>
              <a:gd name="connsiteX2" fmla="*/ 395778 w 2170521"/>
              <a:gd name="connsiteY2" fmla="*/ 562444 h 2185015"/>
              <a:gd name="connsiteX3" fmla="*/ 703456 w 2170521"/>
              <a:gd name="connsiteY3" fmla="*/ 364713 h 2185015"/>
              <a:gd name="connsiteX4" fmla="*/ 1249316 w 2170521"/>
              <a:gd name="connsiteY4" fmla="*/ 156868 h 2185015"/>
              <a:gd name="connsiteX5" fmla="*/ 1933436 w 2170521"/>
              <a:gd name="connsiteY5" fmla="*/ 2341 h 2185015"/>
              <a:gd name="connsiteX6" fmla="*/ 2100703 w 2170521"/>
              <a:gd name="connsiteY6" fmla="*/ 101534 h 2185015"/>
              <a:gd name="connsiteX7" fmla="*/ 908261 w 2170521"/>
              <a:gd name="connsiteY7" fmla="*/ 562445 h 2185015"/>
              <a:gd name="connsiteX8" fmla="*/ 563739 w 2170521"/>
              <a:gd name="connsiteY8" fmla="*/ 807520 h 2185015"/>
              <a:gd name="connsiteX9" fmla="*/ 424216 w 2170521"/>
              <a:gd name="connsiteY9" fmla="*/ 1154928 h 2185015"/>
              <a:gd name="connsiteX10" fmla="*/ 837851 w 2170521"/>
              <a:gd name="connsiteY10" fmla="*/ 1604694 h 2185015"/>
              <a:gd name="connsiteX11" fmla="*/ 1973858 w 2170521"/>
              <a:gd name="connsiteY11" fmla="*/ 2181871 h 2185015"/>
              <a:gd name="connsiteX12" fmla="*/ 695824 w 2170521"/>
              <a:gd name="connsiteY12" fmla="*/ 1821044 h 2185015"/>
              <a:gd name="connsiteX13" fmla="*/ 201700 w 2170521"/>
              <a:gd name="connsiteY13" fmla="*/ 1515450 h 2185015"/>
              <a:gd name="connsiteX14" fmla="*/ 9735 w 2170521"/>
              <a:gd name="connsiteY14" fmla="*/ 1139879 h 2185015"/>
              <a:gd name="connsiteX0" fmla="*/ 9735 w 2130816"/>
              <a:gd name="connsiteY0" fmla="*/ 1138651 h 2183787"/>
              <a:gd name="connsiteX1" fmla="*/ 66942 w 2130816"/>
              <a:gd name="connsiteY1" fmla="*/ 889841 h 2183787"/>
              <a:gd name="connsiteX2" fmla="*/ 395778 w 2130816"/>
              <a:gd name="connsiteY2" fmla="*/ 561216 h 2183787"/>
              <a:gd name="connsiteX3" fmla="*/ 703456 w 2130816"/>
              <a:gd name="connsiteY3" fmla="*/ 363485 h 2183787"/>
              <a:gd name="connsiteX4" fmla="*/ 1249316 w 2130816"/>
              <a:gd name="connsiteY4" fmla="*/ 155640 h 2183787"/>
              <a:gd name="connsiteX5" fmla="*/ 1933436 w 2130816"/>
              <a:gd name="connsiteY5" fmla="*/ 1113 h 2183787"/>
              <a:gd name="connsiteX6" fmla="*/ 2100703 w 2130816"/>
              <a:gd name="connsiteY6" fmla="*/ 100306 h 2183787"/>
              <a:gd name="connsiteX7" fmla="*/ 1355509 w 2130816"/>
              <a:gd name="connsiteY7" fmla="*/ 350952 h 2183787"/>
              <a:gd name="connsiteX8" fmla="*/ 908261 w 2130816"/>
              <a:gd name="connsiteY8" fmla="*/ 561217 h 2183787"/>
              <a:gd name="connsiteX9" fmla="*/ 563739 w 2130816"/>
              <a:gd name="connsiteY9" fmla="*/ 806292 h 2183787"/>
              <a:gd name="connsiteX10" fmla="*/ 424216 w 2130816"/>
              <a:gd name="connsiteY10" fmla="*/ 1153700 h 2183787"/>
              <a:gd name="connsiteX11" fmla="*/ 837851 w 2130816"/>
              <a:gd name="connsiteY11" fmla="*/ 1603466 h 2183787"/>
              <a:gd name="connsiteX12" fmla="*/ 1973858 w 2130816"/>
              <a:gd name="connsiteY12" fmla="*/ 2180643 h 2183787"/>
              <a:gd name="connsiteX13" fmla="*/ 695824 w 2130816"/>
              <a:gd name="connsiteY13" fmla="*/ 1819816 h 2183787"/>
              <a:gd name="connsiteX14" fmla="*/ 201700 w 2130816"/>
              <a:gd name="connsiteY14" fmla="*/ 1514222 h 2183787"/>
              <a:gd name="connsiteX15" fmla="*/ 9735 w 2130816"/>
              <a:gd name="connsiteY15" fmla="*/ 1138651 h 2183787"/>
              <a:gd name="connsiteX0" fmla="*/ 9735 w 2172426"/>
              <a:gd name="connsiteY0" fmla="*/ 1138119 h 2183255"/>
              <a:gd name="connsiteX1" fmla="*/ 66942 w 2172426"/>
              <a:gd name="connsiteY1" fmla="*/ 889309 h 2183255"/>
              <a:gd name="connsiteX2" fmla="*/ 395778 w 2172426"/>
              <a:gd name="connsiteY2" fmla="*/ 560684 h 2183255"/>
              <a:gd name="connsiteX3" fmla="*/ 703456 w 2172426"/>
              <a:gd name="connsiteY3" fmla="*/ 362953 h 2183255"/>
              <a:gd name="connsiteX4" fmla="*/ 1249316 w 2172426"/>
              <a:gd name="connsiteY4" fmla="*/ 155108 h 2183255"/>
              <a:gd name="connsiteX5" fmla="*/ 1933436 w 2172426"/>
              <a:gd name="connsiteY5" fmla="*/ 581 h 2183255"/>
              <a:gd name="connsiteX6" fmla="*/ 2147280 w 2172426"/>
              <a:gd name="connsiteY6" fmla="*/ 112305 h 2183255"/>
              <a:gd name="connsiteX7" fmla="*/ 1355509 w 2172426"/>
              <a:gd name="connsiteY7" fmla="*/ 350420 h 2183255"/>
              <a:gd name="connsiteX8" fmla="*/ 908261 w 2172426"/>
              <a:gd name="connsiteY8" fmla="*/ 560685 h 2183255"/>
              <a:gd name="connsiteX9" fmla="*/ 563739 w 2172426"/>
              <a:gd name="connsiteY9" fmla="*/ 805760 h 2183255"/>
              <a:gd name="connsiteX10" fmla="*/ 424216 w 2172426"/>
              <a:gd name="connsiteY10" fmla="*/ 1153168 h 2183255"/>
              <a:gd name="connsiteX11" fmla="*/ 837851 w 2172426"/>
              <a:gd name="connsiteY11" fmla="*/ 1602934 h 2183255"/>
              <a:gd name="connsiteX12" fmla="*/ 1973858 w 2172426"/>
              <a:gd name="connsiteY12" fmla="*/ 2180111 h 2183255"/>
              <a:gd name="connsiteX13" fmla="*/ 695824 w 2172426"/>
              <a:gd name="connsiteY13" fmla="*/ 1819284 h 2183255"/>
              <a:gd name="connsiteX14" fmla="*/ 201700 w 2172426"/>
              <a:gd name="connsiteY14" fmla="*/ 1513690 h 2183255"/>
              <a:gd name="connsiteX15" fmla="*/ 9735 w 2172426"/>
              <a:gd name="connsiteY15" fmla="*/ 1138119 h 2183255"/>
              <a:gd name="connsiteX0" fmla="*/ 9735 w 2166112"/>
              <a:gd name="connsiteY0" fmla="*/ 1146408 h 2191544"/>
              <a:gd name="connsiteX1" fmla="*/ 66942 w 2166112"/>
              <a:gd name="connsiteY1" fmla="*/ 897598 h 2191544"/>
              <a:gd name="connsiteX2" fmla="*/ 395778 w 2166112"/>
              <a:gd name="connsiteY2" fmla="*/ 568973 h 2191544"/>
              <a:gd name="connsiteX3" fmla="*/ 703456 w 2166112"/>
              <a:gd name="connsiteY3" fmla="*/ 371242 h 2191544"/>
              <a:gd name="connsiteX4" fmla="*/ 1249316 w 2166112"/>
              <a:gd name="connsiteY4" fmla="*/ 163397 h 2191544"/>
              <a:gd name="connsiteX5" fmla="*/ 1855810 w 2166112"/>
              <a:gd name="connsiteY5" fmla="*/ 515 h 2191544"/>
              <a:gd name="connsiteX6" fmla="*/ 2147280 w 2166112"/>
              <a:gd name="connsiteY6" fmla="*/ 120594 h 2191544"/>
              <a:gd name="connsiteX7" fmla="*/ 1355509 w 2166112"/>
              <a:gd name="connsiteY7" fmla="*/ 358709 h 2191544"/>
              <a:gd name="connsiteX8" fmla="*/ 908261 w 2166112"/>
              <a:gd name="connsiteY8" fmla="*/ 568974 h 2191544"/>
              <a:gd name="connsiteX9" fmla="*/ 563739 w 2166112"/>
              <a:gd name="connsiteY9" fmla="*/ 814049 h 2191544"/>
              <a:gd name="connsiteX10" fmla="*/ 424216 w 2166112"/>
              <a:gd name="connsiteY10" fmla="*/ 1161457 h 2191544"/>
              <a:gd name="connsiteX11" fmla="*/ 837851 w 2166112"/>
              <a:gd name="connsiteY11" fmla="*/ 1611223 h 2191544"/>
              <a:gd name="connsiteX12" fmla="*/ 1973858 w 2166112"/>
              <a:gd name="connsiteY12" fmla="*/ 2188400 h 2191544"/>
              <a:gd name="connsiteX13" fmla="*/ 695824 w 2166112"/>
              <a:gd name="connsiteY13" fmla="*/ 1827573 h 2191544"/>
              <a:gd name="connsiteX14" fmla="*/ 201700 w 2166112"/>
              <a:gd name="connsiteY14" fmla="*/ 1521979 h 2191544"/>
              <a:gd name="connsiteX15" fmla="*/ 9735 w 2166112"/>
              <a:gd name="connsiteY15" fmla="*/ 1146408 h 2191544"/>
              <a:gd name="connsiteX0" fmla="*/ 14787 w 2171164"/>
              <a:gd name="connsiteY0" fmla="*/ 1146408 h 2191544"/>
              <a:gd name="connsiteX1" fmla="*/ 56471 w 2171164"/>
              <a:gd name="connsiteY1" fmla="*/ 872534 h 2191544"/>
              <a:gd name="connsiteX2" fmla="*/ 400830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191544"/>
              <a:gd name="connsiteX1" fmla="*/ 56471 w 2171164"/>
              <a:gd name="connsiteY1" fmla="*/ 872534 h 2191544"/>
              <a:gd name="connsiteX2" fmla="*/ 369781 w 2171164"/>
              <a:gd name="connsiteY2" fmla="*/ 568973 h 2191544"/>
              <a:gd name="connsiteX3" fmla="*/ 708508 w 2171164"/>
              <a:gd name="connsiteY3" fmla="*/ 371242 h 2191544"/>
              <a:gd name="connsiteX4" fmla="*/ 1254368 w 2171164"/>
              <a:gd name="connsiteY4" fmla="*/ 163397 h 2191544"/>
              <a:gd name="connsiteX5" fmla="*/ 1860862 w 2171164"/>
              <a:gd name="connsiteY5" fmla="*/ 515 h 2191544"/>
              <a:gd name="connsiteX6" fmla="*/ 2152332 w 2171164"/>
              <a:gd name="connsiteY6" fmla="*/ 120594 h 2191544"/>
              <a:gd name="connsiteX7" fmla="*/ 1360561 w 2171164"/>
              <a:gd name="connsiteY7" fmla="*/ 358709 h 2191544"/>
              <a:gd name="connsiteX8" fmla="*/ 913313 w 2171164"/>
              <a:gd name="connsiteY8" fmla="*/ 568974 h 2191544"/>
              <a:gd name="connsiteX9" fmla="*/ 568791 w 2171164"/>
              <a:gd name="connsiteY9" fmla="*/ 814049 h 2191544"/>
              <a:gd name="connsiteX10" fmla="*/ 429268 w 2171164"/>
              <a:gd name="connsiteY10" fmla="*/ 1161457 h 2191544"/>
              <a:gd name="connsiteX11" fmla="*/ 842903 w 2171164"/>
              <a:gd name="connsiteY11" fmla="*/ 1611223 h 2191544"/>
              <a:gd name="connsiteX12" fmla="*/ 1978910 w 2171164"/>
              <a:gd name="connsiteY12" fmla="*/ 2188400 h 2191544"/>
              <a:gd name="connsiteX13" fmla="*/ 700876 w 2171164"/>
              <a:gd name="connsiteY13" fmla="*/ 1827573 h 2191544"/>
              <a:gd name="connsiteX14" fmla="*/ 206752 w 2171164"/>
              <a:gd name="connsiteY14" fmla="*/ 1521979 h 2191544"/>
              <a:gd name="connsiteX15" fmla="*/ 14787 w 2171164"/>
              <a:gd name="connsiteY15" fmla="*/ 1146408 h 2191544"/>
              <a:gd name="connsiteX0" fmla="*/ 14787 w 2171164"/>
              <a:gd name="connsiteY0" fmla="*/ 1146408 h 2219586"/>
              <a:gd name="connsiteX1" fmla="*/ 56471 w 2171164"/>
              <a:gd name="connsiteY1" fmla="*/ 872534 h 2219586"/>
              <a:gd name="connsiteX2" fmla="*/ 369781 w 2171164"/>
              <a:gd name="connsiteY2" fmla="*/ 568973 h 2219586"/>
              <a:gd name="connsiteX3" fmla="*/ 708508 w 2171164"/>
              <a:gd name="connsiteY3" fmla="*/ 371242 h 2219586"/>
              <a:gd name="connsiteX4" fmla="*/ 1254368 w 2171164"/>
              <a:gd name="connsiteY4" fmla="*/ 163397 h 2219586"/>
              <a:gd name="connsiteX5" fmla="*/ 1860862 w 2171164"/>
              <a:gd name="connsiteY5" fmla="*/ 515 h 2219586"/>
              <a:gd name="connsiteX6" fmla="*/ 2152332 w 2171164"/>
              <a:gd name="connsiteY6" fmla="*/ 120594 h 2219586"/>
              <a:gd name="connsiteX7" fmla="*/ 1360561 w 2171164"/>
              <a:gd name="connsiteY7" fmla="*/ 358709 h 2219586"/>
              <a:gd name="connsiteX8" fmla="*/ 913313 w 2171164"/>
              <a:gd name="connsiteY8" fmla="*/ 568974 h 2219586"/>
              <a:gd name="connsiteX9" fmla="*/ 568791 w 2171164"/>
              <a:gd name="connsiteY9" fmla="*/ 814049 h 2219586"/>
              <a:gd name="connsiteX10" fmla="*/ 429268 w 2171164"/>
              <a:gd name="connsiteY10" fmla="*/ 1161457 h 2219586"/>
              <a:gd name="connsiteX11" fmla="*/ 842903 w 2171164"/>
              <a:gd name="connsiteY11" fmla="*/ 1611223 h 2219586"/>
              <a:gd name="connsiteX12" fmla="*/ 1978910 w 2171164"/>
              <a:gd name="connsiteY12" fmla="*/ 2188400 h 2219586"/>
              <a:gd name="connsiteX13" fmla="*/ 1453714 w 2171164"/>
              <a:gd name="connsiteY13" fmla="*/ 2109052 h 2219586"/>
              <a:gd name="connsiteX14" fmla="*/ 700876 w 2171164"/>
              <a:gd name="connsiteY14" fmla="*/ 1827573 h 2219586"/>
              <a:gd name="connsiteX15" fmla="*/ 206752 w 2171164"/>
              <a:gd name="connsiteY15" fmla="*/ 1521979 h 2219586"/>
              <a:gd name="connsiteX16" fmla="*/ 14787 w 2171164"/>
              <a:gd name="connsiteY16" fmla="*/ 1146408 h 2219586"/>
              <a:gd name="connsiteX0" fmla="*/ 14787 w 2171164"/>
              <a:gd name="connsiteY0" fmla="*/ 1146408 h 2147268"/>
              <a:gd name="connsiteX1" fmla="*/ 56471 w 2171164"/>
              <a:gd name="connsiteY1" fmla="*/ 872534 h 2147268"/>
              <a:gd name="connsiteX2" fmla="*/ 369781 w 2171164"/>
              <a:gd name="connsiteY2" fmla="*/ 568973 h 2147268"/>
              <a:gd name="connsiteX3" fmla="*/ 708508 w 2171164"/>
              <a:gd name="connsiteY3" fmla="*/ 371242 h 2147268"/>
              <a:gd name="connsiteX4" fmla="*/ 1254368 w 2171164"/>
              <a:gd name="connsiteY4" fmla="*/ 163397 h 2147268"/>
              <a:gd name="connsiteX5" fmla="*/ 1860862 w 2171164"/>
              <a:gd name="connsiteY5" fmla="*/ 515 h 2147268"/>
              <a:gd name="connsiteX6" fmla="*/ 2152332 w 2171164"/>
              <a:gd name="connsiteY6" fmla="*/ 120594 h 2147268"/>
              <a:gd name="connsiteX7" fmla="*/ 1360561 w 2171164"/>
              <a:gd name="connsiteY7" fmla="*/ 358709 h 2147268"/>
              <a:gd name="connsiteX8" fmla="*/ 913313 w 2171164"/>
              <a:gd name="connsiteY8" fmla="*/ 568974 h 2147268"/>
              <a:gd name="connsiteX9" fmla="*/ 568791 w 2171164"/>
              <a:gd name="connsiteY9" fmla="*/ 814049 h 2147268"/>
              <a:gd name="connsiteX10" fmla="*/ 429268 w 2171164"/>
              <a:gd name="connsiteY10" fmla="*/ 1161457 h 2147268"/>
              <a:gd name="connsiteX11" fmla="*/ 842903 w 2171164"/>
              <a:gd name="connsiteY11" fmla="*/ 1611223 h 2147268"/>
              <a:gd name="connsiteX12" fmla="*/ 1901287 w 2171164"/>
              <a:gd name="connsiteY12" fmla="*/ 2075610 h 2147268"/>
              <a:gd name="connsiteX13" fmla="*/ 1453714 w 2171164"/>
              <a:gd name="connsiteY13" fmla="*/ 2109052 h 2147268"/>
              <a:gd name="connsiteX14" fmla="*/ 700876 w 2171164"/>
              <a:gd name="connsiteY14" fmla="*/ 1827573 h 2147268"/>
              <a:gd name="connsiteX15" fmla="*/ 206752 w 2171164"/>
              <a:gd name="connsiteY15" fmla="*/ 1521979 h 2147268"/>
              <a:gd name="connsiteX16" fmla="*/ 14787 w 217116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173444"/>
              <a:gd name="connsiteY0" fmla="*/ 1146408 h 2147268"/>
              <a:gd name="connsiteX1" fmla="*/ 58751 w 2173444"/>
              <a:gd name="connsiteY1" fmla="*/ 872534 h 2147268"/>
              <a:gd name="connsiteX2" fmla="*/ 372061 w 2173444"/>
              <a:gd name="connsiteY2" fmla="*/ 568973 h 2147268"/>
              <a:gd name="connsiteX3" fmla="*/ 710788 w 2173444"/>
              <a:gd name="connsiteY3" fmla="*/ 371242 h 2147268"/>
              <a:gd name="connsiteX4" fmla="*/ 1256648 w 2173444"/>
              <a:gd name="connsiteY4" fmla="*/ 163397 h 2147268"/>
              <a:gd name="connsiteX5" fmla="*/ 1863142 w 2173444"/>
              <a:gd name="connsiteY5" fmla="*/ 515 h 2147268"/>
              <a:gd name="connsiteX6" fmla="*/ 2154612 w 2173444"/>
              <a:gd name="connsiteY6" fmla="*/ 120594 h 2147268"/>
              <a:gd name="connsiteX7" fmla="*/ 1362841 w 2173444"/>
              <a:gd name="connsiteY7" fmla="*/ 358709 h 2147268"/>
              <a:gd name="connsiteX8" fmla="*/ 915593 w 2173444"/>
              <a:gd name="connsiteY8" fmla="*/ 568974 h 2147268"/>
              <a:gd name="connsiteX9" fmla="*/ 571071 w 2173444"/>
              <a:gd name="connsiteY9" fmla="*/ 814049 h 2147268"/>
              <a:gd name="connsiteX10" fmla="*/ 431548 w 2173444"/>
              <a:gd name="connsiteY10" fmla="*/ 1161457 h 2147268"/>
              <a:gd name="connsiteX11" fmla="*/ 845183 w 2173444"/>
              <a:gd name="connsiteY11" fmla="*/ 1611223 h 2147268"/>
              <a:gd name="connsiteX12" fmla="*/ 1903567 w 2173444"/>
              <a:gd name="connsiteY12" fmla="*/ 2075610 h 2147268"/>
              <a:gd name="connsiteX13" fmla="*/ 1455994 w 2173444"/>
              <a:gd name="connsiteY13" fmla="*/ 2109052 h 2147268"/>
              <a:gd name="connsiteX14" fmla="*/ 703156 w 2173444"/>
              <a:gd name="connsiteY14" fmla="*/ 1827573 h 2147268"/>
              <a:gd name="connsiteX15" fmla="*/ 240082 w 2173444"/>
              <a:gd name="connsiteY15" fmla="*/ 1513624 h 2147268"/>
              <a:gd name="connsiteX16" fmla="*/ 17067 w 2173444"/>
              <a:gd name="connsiteY16" fmla="*/ 1146408 h 2147268"/>
              <a:gd name="connsiteX0" fmla="*/ 17067 w 2435896"/>
              <a:gd name="connsiteY0" fmla="*/ 1219062 h 2219922"/>
              <a:gd name="connsiteX1" fmla="*/ 58751 w 2435896"/>
              <a:gd name="connsiteY1" fmla="*/ 945188 h 2219922"/>
              <a:gd name="connsiteX2" fmla="*/ 372061 w 2435896"/>
              <a:gd name="connsiteY2" fmla="*/ 641627 h 2219922"/>
              <a:gd name="connsiteX3" fmla="*/ 710788 w 2435896"/>
              <a:gd name="connsiteY3" fmla="*/ 443896 h 2219922"/>
              <a:gd name="connsiteX4" fmla="*/ 1256648 w 2435896"/>
              <a:gd name="connsiteY4" fmla="*/ 236051 h 2219922"/>
              <a:gd name="connsiteX5" fmla="*/ 1863142 w 2435896"/>
              <a:gd name="connsiteY5" fmla="*/ 73169 h 2219922"/>
              <a:gd name="connsiteX6" fmla="*/ 2428534 w 2435896"/>
              <a:gd name="connsiteY6" fmla="*/ 4561 h 2219922"/>
              <a:gd name="connsiteX7" fmla="*/ 2154612 w 2435896"/>
              <a:gd name="connsiteY7" fmla="*/ 193248 h 2219922"/>
              <a:gd name="connsiteX8" fmla="*/ 1362841 w 2435896"/>
              <a:gd name="connsiteY8" fmla="*/ 431363 h 2219922"/>
              <a:gd name="connsiteX9" fmla="*/ 915593 w 2435896"/>
              <a:gd name="connsiteY9" fmla="*/ 641628 h 2219922"/>
              <a:gd name="connsiteX10" fmla="*/ 571071 w 2435896"/>
              <a:gd name="connsiteY10" fmla="*/ 886703 h 2219922"/>
              <a:gd name="connsiteX11" fmla="*/ 431548 w 2435896"/>
              <a:gd name="connsiteY11" fmla="*/ 1234111 h 2219922"/>
              <a:gd name="connsiteX12" fmla="*/ 845183 w 2435896"/>
              <a:gd name="connsiteY12" fmla="*/ 1683877 h 2219922"/>
              <a:gd name="connsiteX13" fmla="*/ 1903567 w 2435896"/>
              <a:gd name="connsiteY13" fmla="*/ 2148264 h 2219922"/>
              <a:gd name="connsiteX14" fmla="*/ 1455994 w 2435896"/>
              <a:gd name="connsiteY14" fmla="*/ 2181706 h 2219922"/>
              <a:gd name="connsiteX15" fmla="*/ 703156 w 2435896"/>
              <a:gd name="connsiteY15" fmla="*/ 1900227 h 2219922"/>
              <a:gd name="connsiteX16" fmla="*/ 240082 w 2435896"/>
              <a:gd name="connsiteY16" fmla="*/ 1586278 h 2219922"/>
              <a:gd name="connsiteX17" fmla="*/ 17067 w 2435896"/>
              <a:gd name="connsiteY17" fmla="*/ 1219062 h 2219922"/>
              <a:gd name="connsiteX0" fmla="*/ 17067 w 2435896"/>
              <a:gd name="connsiteY0" fmla="*/ 1219062 h 2287040"/>
              <a:gd name="connsiteX1" fmla="*/ 58751 w 2435896"/>
              <a:gd name="connsiteY1" fmla="*/ 945188 h 2287040"/>
              <a:gd name="connsiteX2" fmla="*/ 372061 w 2435896"/>
              <a:gd name="connsiteY2" fmla="*/ 641627 h 2287040"/>
              <a:gd name="connsiteX3" fmla="*/ 710788 w 2435896"/>
              <a:gd name="connsiteY3" fmla="*/ 443896 h 2287040"/>
              <a:gd name="connsiteX4" fmla="*/ 1256648 w 2435896"/>
              <a:gd name="connsiteY4" fmla="*/ 236051 h 2287040"/>
              <a:gd name="connsiteX5" fmla="*/ 1863142 w 2435896"/>
              <a:gd name="connsiteY5" fmla="*/ 73169 h 2287040"/>
              <a:gd name="connsiteX6" fmla="*/ 2428534 w 2435896"/>
              <a:gd name="connsiteY6" fmla="*/ 4561 h 2287040"/>
              <a:gd name="connsiteX7" fmla="*/ 2154612 w 2435896"/>
              <a:gd name="connsiteY7" fmla="*/ 193248 h 2287040"/>
              <a:gd name="connsiteX8" fmla="*/ 1362841 w 2435896"/>
              <a:gd name="connsiteY8" fmla="*/ 431363 h 2287040"/>
              <a:gd name="connsiteX9" fmla="*/ 915593 w 2435896"/>
              <a:gd name="connsiteY9" fmla="*/ 641628 h 2287040"/>
              <a:gd name="connsiteX10" fmla="*/ 571071 w 2435896"/>
              <a:gd name="connsiteY10" fmla="*/ 886703 h 2287040"/>
              <a:gd name="connsiteX11" fmla="*/ 431548 w 2435896"/>
              <a:gd name="connsiteY11" fmla="*/ 1234111 h 2287040"/>
              <a:gd name="connsiteX12" fmla="*/ 845183 w 2435896"/>
              <a:gd name="connsiteY12" fmla="*/ 1683877 h 2287040"/>
              <a:gd name="connsiteX13" fmla="*/ 1903567 w 2435896"/>
              <a:gd name="connsiteY13" fmla="*/ 2148264 h 2287040"/>
              <a:gd name="connsiteX14" fmla="*/ 2113110 w 2435896"/>
              <a:gd name="connsiteY14" fmla="*/ 2286681 h 2287040"/>
              <a:gd name="connsiteX15" fmla="*/ 1455994 w 2435896"/>
              <a:gd name="connsiteY15" fmla="*/ 2181706 h 2287040"/>
              <a:gd name="connsiteX16" fmla="*/ 703156 w 2435896"/>
              <a:gd name="connsiteY16" fmla="*/ 1900227 h 2287040"/>
              <a:gd name="connsiteX17" fmla="*/ 240082 w 2435896"/>
              <a:gd name="connsiteY17" fmla="*/ 1586278 h 2287040"/>
              <a:gd name="connsiteX18" fmla="*/ 17067 w 2435896"/>
              <a:gd name="connsiteY18" fmla="*/ 1219062 h 2287040"/>
              <a:gd name="connsiteX0" fmla="*/ 17067 w 2432520"/>
              <a:gd name="connsiteY0" fmla="*/ 1219062 h 2287040"/>
              <a:gd name="connsiteX1" fmla="*/ 58751 w 2432520"/>
              <a:gd name="connsiteY1" fmla="*/ 945188 h 2287040"/>
              <a:gd name="connsiteX2" fmla="*/ 372061 w 2432520"/>
              <a:gd name="connsiteY2" fmla="*/ 641627 h 2287040"/>
              <a:gd name="connsiteX3" fmla="*/ 710788 w 2432520"/>
              <a:gd name="connsiteY3" fmla="*/ 443896 h 2287040"/>
              <a:gd name="connsiteX4" fmla="*/ 1256648 w 2432520"/>
              <a:gd name="connsiteY4" fmla="*/ 236051 h 2287040"/>
              <a:gd name="connsiteX5" fmla="*/ 1863142 w 2432520"/>
              <a:gd name="connsiteY5" fmla="*/ 73169 h 2287040"/>
              <a:gd name="connsiteX6" fmla="*/ 2428534 w 2432520"/>
              <a:gd name="connsiteY6" fmla="*/ 4561 h 2287040"/>
              <a:gd name="connsiteX7" fmla="*/ 1948815 w 2432520"/>
              <a:gd name="connsiteY7" fmla="*/ 204323 h 2287040"/>
              <a:gd name="connsiteX8" fmla="*/ 1362841 w 2432520"/>
              <a:gd name="connsiteY8" fmla="*/ 431363 h 2287040"/>
              <a:gd name="connsiteX9" fmla="*/ 915593 w 2432520"/>
              <a:gd name="connsiteY9" fmla="*/ 641628 h 2287040"/>
              <a:gd name="connsiteX10" fmla="*/ 571071 w 2432520"/>
              <a:gd name="connsiteY10" fmla="*/ 886703 h 2287040"/>
              <a:gd name="connsiteX11" fmla="*/ 431548 w 2432520"/>
              <a:gd name="connsiteY11" fmla="*/ 1234111 h 2287040"/>
              <a:gd name="connsiteX12" fmla="*/ 845183 w 2432520"/>
              <a:gd name="connsiteY12" fmla="*/ 1683877 h 2287040"/>
              <a:gd name="connsiteX13" fmla="*/ 1903567 w 2432520"/>
              <a:gd name="connsiteY13" fmla="*/ 2148264 h 2287040"/>
              <a:gd name="connsiteX14" fmla="*/ 2113110 w 2432520"/>
              <a:gd name="connsiteY14" fmla="*/ 2286681 h 2287040"/>
              <a:gd name="connsiteX15" fmla="*/ 1455994 w 2432520"/>
              <a:gd name="connsiteY15" fmla="*/ 2181706 h 2287040"/>
              <a:gd name="connsiteX16" fmla="*/ 703156 w 2432520"/>
              <a:gd name="connsiteY16" fmla="*/ 1900227 h 2287040"/>
              <a:gd name="connsiteX17" fmla="*/ 240082 w 2432520"/>
              <a:gd name="connsiteY17" fmla="*/ 1586278 h 2287040"/>
              <a:gd name="connsiteX18" fmla="*/ 17067 w 2432520"/>
              <a:gd name="connsiteY18" fmla="*/ 1219062 h 22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32520" h="2287040">
                <a:moveTo>
                  <a:pt x="17067" y="1219062"/>
                </a:moveTo>
                <a:cubicBezTo>
                  <a:pt x="-13155" y="1112214"/>
                  <a:pt x="-5589" y="1041427"/>
                  <a:pt x="58751" y="945188"/>
                </a:cubicBezTo>
                <a:cubicBezTo>
                  <a:pt x="123091" y="848949"/>
                  <a:pt x="209051" y="730049"/>
                  <a:pt x="372061" y="641627"/>
                </a:cubicBezTo>
                <a:cubicBezTo>
                  <a:pt x="547189" y="515914"/>
                  <a:pt x="560770" y="511492"/>
                  <a:pt x="710788" y="443896"/>
                </a:cubicBezTo>
                <a:cubicBezTo>
                  <a:pt x="860806" y="376300"/>
                  <a:pt x="1020601" y="297839"/>
                  <a:pt x="1256648" y="236051"/>
                </a:cubicBezTo>
                <a:cubicBezTo>
                  <a:pt x="1492695" y="174263"/>
                  <a:pt x="1667828" y="111751"/>
                  <a:pt x="1863142" y="73169"/>
                </a:cubicBezTo>
                <a:cubicBezTo>
                  <a:pt x="2058456" y="34587"/>
                  <a:pt x="2379956" y="-15452"/>
                  <a:pt x="2428534" y="4561"/>
                </a:cubicBezTo>
                <a:cubicBezTo>
                  <a:pt x="2477112" y="24574"/>
                  <a:pt x="2068020" y="145763"/>
                  <a:pt x="1948815" y="204323"/>
                </a:cubicBezTo>
                <a:cubicBezTo>
                  <a:pt x="1829610" y="262883"/>
                  <a:pt x="1561581" y="354545"/>
                  <a:pt x="1362841" y="431363"/>
                </a:cubicBezTo>
                <a:cubicBezTo>
                  <a:pt x="1164101" y="508181"/>
                  <a:pt x="1057905" y="566434"/>
                  <a:pt x="915593" y="641628"/>
                </a:cubicBezTo>
                <a:cubicBezTo>
                  <a:pt x="773282" y="716822"/>
                  <a:pt x="651745" y="787956"/>
                  <a:pt x="571071" y="886703"/>
                </a:cubicBezTo>
                <a:cubicBezTo>
                  <a:pt x="490397" y="985450"/>
                  <a:pt x="393625" y="1100553"/>
                  <a:pt x="431548" y="1234111"/>
                </a:cubicBezTo>
                <a:cubicBezTo>
                  <a:pt x="469471" y="1367669"/>
                  <a:pt x="586909" y="1512720"/>
                  <a:pt x="845183" y="1683877"/>
                </a:cubicBezTo>
                <a:cubicBezTo>
                  <a:pt x="1103457" y="1855034"/>
                  <a:pt x="1692246" y="2047797"/>
                  <a:pt x="1903567" y="2148264"/>
                </a:cubicBezTo>
                <a:cubicBezTo>
                  <a:pt x="2114888" y="2248731"/>
                  <a:pt x="2187705" y="2281107"/>
                  <a:pt x="2113110" y="2286681"/>
                </a:cubicBezTo>
                <a:cubicBezTo>
                  <a:pt x="2038515" y="2292255"/>
                  <a:pt x="1644258" y="2231970"/>
                  <a:pt x="1455994" y="2181706"/>
                </a:cubicBezTo>
                <a:cubicBezTo>
                  <a:pt x="1267730" y="2131442"/>
                  <a:pt x="918746" y="1993895"/>
                  <a:pt x="703156" y="1900227"/>
                </a:cubicBezTo>
                <a:cubicBezTo>
                  <a:pt x="462182" y="1782344"/>
                  <a:pt x="357893" y="1698257"/>
                  <a:pt x="240082" y="1586278"/>
                </a:cubicBezTo>
                <a:cubicBezTo>
                  <a:pt x="122276" y="1474299"/>
                  <a:pt x="47289" y="1325910"/>
                  <a:pt x="17067" y="1219062"/>
                </a:cubicBezTo>
                <a:close/>
              </a:path>
            </a:pathLst>
          </a:custGeom>
          <a:solidFill>
            <a:schemeClr val="accent1">
              <a:alpha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c 4"/>
          <p:cNvSpPr/>
          <p:nvPr/>
        </p:nvSpPr>
        <p:spPr>
          <a:xfrm rot="14424035">
            <a:off x="2944586" y="3311644"/>
            <a:ext cx="1934340" cy="1418345"/>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27862" stroke="0" extrusionOk="0">
                <a:moveTo>
                  <a:pt x="53966" y="0"/>
                </a:moveTo>
                <a:cubicBezTo>
                  <a:pt x="1063984" y="0"/>
                  <a:pt x="1908895" y="675463"/>
                  <a:pt x="1908895" y="1427862"/>
                </a:cubicBezTo>
                <a:lnTo>
                  <a:pt x="80095" y="1427862"/>
                </a:lnTo>
                <a:lnTo>
                  <a:pt x="53966" y="0"/>
                </a:lnTo>
                <a:close/>
              </a:path>
              <a:path w="1908895" h="142786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48735" y="409194"/>
                  <a:pt x="1360604" y="510191"/>
                </a:cubicBezTo>
                <a:cubicBezTo>
                  <a:pt x="1472473" y="611188"/>
                  <a:pt x="1641306" y="776487"/>
                  <a:pt x="1732688" y="929432"/>
                </a:cubicBezTo>
                <a:cubicBezTo>
                  <a:pt x="1824070" y="1082377"/>
                  <a:pt x="1897524" y="1346567"/>
                  <a:pt x="1908895" y="1427862"/>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4"/>
          <p:cNvSpPr/>
          <p:nvPr/>
        </p:nvSpPr>
        <p:spPr>
          <a:xfrm rot="14565723">
            <a:off x="3614859" y="3486540"/>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73484 w 2263611"/>
              <a:gd name="connsiteY3" fmla="*/ 326236 h 1427862"/>
              <a:gd name="connsiteX4" fmla="*/ 1585202 w 2263611"/>
              <a:gd name="connsiteY4" fmla="*/ 481453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71747" y="143826"/>
                  <a:pt x="525607" y="144320"/>
                </a:cubicBezTo>
                <a:cubicBezTo>
                  <a:pt x="679467" y="144814"/>
                  <a:pt x="801050" y="199472"/>
                  <a:pt x="923161" y="219402"/>
                </a:cubicBezTo>
                <a:cubicBezTo>
                  <a:pt x="1045272" y="239332"/>
                  <a:pt x="1163144" y="282561"/>
                  <a:pt x="1273484" y="326236"/>
                </a:cubicBezTo>
                <a:cubicBezTo>
                  <a:pt x="1383824" y="369911"/>
                  <a:pt x="1456923" y="392874"/>
                  <a:pt x="1585202" y="481453"/>
                </a:cubicBezTo>
                <a:cubicBezTo>
                  <a:pt x="1713481" y="570032"/>
                  <a:pt x="1930090" y="710836"/>
                  <a:pt x="2043158" y="857713"/>
                </a:cubicBezTo>
                <a:cubicBezTo>
                  <a:pt x="2156226" y="1004590"/>
                  <a:pt x="2252240" y="1281420"/>
                  <a:pt x="2263611" y="1362715"/>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4"/>
          <p:cNvSpPr/>
          <p:nvPr/>
        </p:nvSpPr>
        <p:spPr>
          <a:xfrm rot="7034277" flipH="1">
            <a:off x="3932397" y="3474508"/>
            <a:ext cx="1761311" cy="1158586"/>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2055338"/>
              <a:gd name="connsiteY0" fmla="*/ 0 h 1427862"/>
              <a:gd name="connsiteX1" fmla="*/ 1908895 w 2055338"/>
              <a:gd name="connsiteY1" fmla="*/ 1427862 h 1427862"/>
              <a:gd name="connsiteX2" fmla="*/ 80095 w 2055338"/>
              <a:gd name="connsiteY2" fmla="*/ 1427862 h 1427862"/>
              <a:gd name="connsiteX3" fmla="*/ 53966 w 2055338"/>
              <a:gd name="connsiteY3" fmla="*/ 0 h 1427862"/>
              <a:gd name="connsiteX0" fmla="*/ 0 w 2055338"/>
              <a:gd name="connsiteY0" fmla="*/ 273433 h 1427862"/>
              <a:gd name="connsiteX1" fmla="*/ 335660 w 2055338"/>
              <a:gd name="connsiteY1" fmla="*/ 199178 h 1427862"/>
              <a:gd name="connsiteX2" fmla="*/ 714888 w 2055338"/>
              <a:gd name="connsiteY2" fmla="*/ 219402 h 1427862"/>
              <a:gd name="connsiteX3" fmla="*/ 1084652 w 2055338"/>
              <a:gd name="connsiteY3" fmla="*/ 290020 h 1427862"/>
              <a:gd name="connsiteX4" fmla="*/ 1376929 w 2055338"/>
              <a:gd name="connsiteY4" fmla="*/ 481453 h 1427862"/>
              <a:gd name="connsiteX5" fmla="*/ 1732688 w 2055338"/>
              <a:gd name="connsiteY5" fmla="*/ 929432 h 1427862"/>
              <a:gd name="connsiteX6" fmla="*/ 2055338 w 2055338"/>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43933 w 2263611"/>
              <a:gd name="connsiteY1" fmla="*/ 199178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1940961 w 2263611"/>
              <a:gd name="connsiteY5" fmla="*/ 929432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23161 w 2263611"/>
              <a:gd name="connsiteY2" fmla="*/ 219402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585202 w 2263611"/>
              <a:gd name="connsiteY4" fmla="*/ 481453 h 1427862"/>
              <a:gd name="connsiteX5" fmla="*/ 2043158 w 2263611"/>
              <a:gd name="connsiteY5" fmla="*/ 857713 h 1427862"/>
              <a:gd name="connsiteX6" fmla="*/ 2263611 w 2263611"/>
              <a:gd name="connsiteY6" fmla="*/ 1362715 h 1427862"/>
              <a:gd name="connsiteX0" fmla="*/ 262239 w 2263611"/>
              <a:gd name="connsiteY0" fmla="*/ 0 h 1427862"/>
              <a:gd name="connsiteX1" fmla="*/ 2117168 w 2263611"/>
              <a:gd name="connsiteY1" fmla="*/ 1427862 h 1427862"/>
              <a:gd name="connsiteX2" fmla="*/ 288368 w 2263611"/>
              <a:gd name="connsiteY2" fmla="*/ 1427862 h 1427862"/>
              <a:gd name="connsiteX3" fmla="*/ 262239 w 2263611"/>
              <a:gd name="connsiteY3" fmla="*/ 0 h 1427862"/>
              <a:gd name="connsiteX0" fmla="*/ 0 w 2263611"/>
              <a:gd name="connsiteY0" fmla="*/ 216436 h 1427862"/>
              <a:gd name="connsiteX1" fmla="*/ 525607 w 2263611"/>
              <a:gd name="connsiteY1" fmla="*/ 144320 h 1427862"/>
              <a:gd name="connsiteX2" fmla="*/ 942602 w 2263611"/>
              <a:gd name="connsiteY2" fmla="*/ 183188 h 1427862"/>
              <a:gd name="connsiteX3" fmla="*/ 1292925 w 2263611"/>
              <a:gd name="connsiteY3" fmla="*/ 290020 h 1427862"/>
              <a:gd name="connsiteX4" fmla="*/ 1617231 w 2263611"/>
              <a:gd name="connsiteY4" fmla="*/ 451451 h 1427862"/>
              <a:gd name="connsiteX5" fmla="*/ 2043158 w 2263611"/>
              <a:gd name="connsiteY5" fmla="*/ 857713 h 1427862"/>
              <a:gd name="connsiteX6" fmla="*/ 2263611 w 2263611"/>
              <a:gd name="connsiteY6" fmla="*/ 1362715 h 142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3611" h="1427862" stroke="0" extrusionOk="0">
                <a:moveTo>
                  <a:pt x="262239" y="0"/>
                </a:moveTo>
                <a:cubicBezTo>
                  <a:pt x="1272257" y="0"/>
                  <a:pt x="2117168" y="675463"/>
                  <a:pt x="2117168" y="1427862"/>
                </a:cubicBezTo>
                <a:lnTo>
                  <a:pt x="288368" y="1427862"/>
                </a:lnTo>
                <a:lnTo>
                  <a:pt x="262239" y="0"/>
                </a:lnTo>
                <a:close/>
              </a:path>
              <a:path w="2263611" h="1427862" fill="none">
                <a:moveTo>
                  <a:pt x="0" y="216436"/>
                </a:moveTo>
                <a:cubicBezTo>
                  <a:pt x="69405" y="213819"/>
                  <a:pt x="368507" y="149861"/>
                  <a:pt x="525607" y="144320"/>
                </a:cubicBezTo>
                <a:cubicBezTo>
                  <a:pt x="682707" y="138779"/>
                  <a:pt x="820491" y="163258"/>
                  <a:pt x="942602" y="183188"/>
                </a:cubicBezTo>
                <a:cubicBezTo>
                  <a:pt x="1064713" y="203118"/>
                  <a:pt x="1182585" y="246345"/>
                  <a:pt x="1292925" y="290020"/>
                </a:cubicBezTo>
                <a:cubicBezTo>
                  <a:pt x="1403265" y="333695"/>
                  <a:pt x="1492192" y="356836"/>
                  <a:pt x="1617231" y="451451"/>
                </a:cubicBezTo>
                <a:cubicBezTo>
                  <a:pt x="1742270" y="546066"/>
                  <a:pt x="1935428" y="705836"/>
                  <a:pt x="2043158" y="857713"/>
                </a:cubicBezTo>
                <a:cubicBezTo>
                  <a:pt x="2150888" y="1009590"/>
                  <a:pt x="2252240" y="1281420"/>
                  <a:pt x="2263611" y="1362715"/>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462136" y="1752600"/>
            <a:ext cx="702436" cy="1200329"/>
          </a:xfrm>
          <a:prstGeom prst="rect">
            <a:avLst/>
          </a:prstGeom>
          <a:noFill/>
        </p:spPr>
        <p:txBody>
          <a:bodyPr wrap="none" rtlCol="0">
            <a:spAutoFit/>
          </a:bodyPr>
          <a:lstStyle/>
          <a:p>
            <a:r>
              <a:rPr lang="en-US" sz="7200" b="1" dirty="0" smtClean="0">
                <a:solidFill>
                  <a:srgbClr val="FF0000"/>
                </a:solidFill>
              </a:rPr>
              <a:t>1</a:t>
            </a:r>
            <a:endParaRPr lang="en-US" sz="7200" b="1" dirty="0">
              <a:solidFill>
                <a:srgbClr val="FF0000"/>
              </a:solidFill>
            </a:endParaRPr>
          </a:p>
        </p:txBody>
      </p:sp>
      <p:sp>
        <p:nvSpPr>
          <p:cNvPr id="18" name="TextBox 17"/>
          <p:cNvSpPr txBox="1"/>
          <p:nvPr/>
        </p:nvSpPr>
        <p:spPr>
          <a:xfrm>
            <a:off x="3070413" y="2052159"/>
            <a:ext cx="702436" cy="1200329"/>
          </a:xfrm>
          <a:prstGeom prst="rect">
            <a:avLst/>
          </a:prstGeom>
          <a:noFill/>
        </p:spPr>
        <p:txBody>
          <a:bodyPr wrap="none" rtlCol="0">
            <a:spAutoFit/>
          </a:bodyPr>
          <a:lstStyle/>
          <a:p>
            <a:r>
              <a:rPr lang="en-US" sz="7200" b="1" dirty="0" smtClean="0">
                <a:solidFill>
                  <a:srgbClr val="FF0000"/>
                </a:solidFill>
              </a:rPr>
              <a:t>2</a:t>
            </a:r>
            <a:endParaRPr lang="en-US" sz="7200" b="1" dirty="0">
              <a:solidFill>
                <a:srgbClr val="FF0000"/>
              </a:solidFill>
            </a:endParaRPr>
          </a:p>
        </p:txBody>
      </p:sp>
      <p:sp>
        <p:nvSpPr>
          <p:cNvPr id="19" name="TextBox 18"/>
          <p:cNvSpPr txBox="1"/>
          <p:nvPr/>
        </p:nvSpPr>
        <p:spPr>
          <a:xfrm>
            <a:off x="2752921" y="4561476"/>
            <a:ext cx="702436" cy="1200329"/>
          </a:xfrm>
          <a:prstGeom prst="rect">
            <a:avLst/>
          </a:prstGeom>
          <a:noFill/>
        </p:spPr>
        <p:txBody>
          <a:bodyPr wrap="none" rtlCol="0">
            <a:spAutoFit/>
          </a:bodyPr>
          <a:lstStyle/>
          <a:p>
            <a:r>
              <a:rPr lang="en-US" sz="7200" b="1" dirty="0" smtClean="0">
                <a:solidFill>
                  <a:srgbClr val="FF0000"/>
                </a:solidFill>
              </a:rPr>
              <a:t>3</a:t>
            </a:r>
            <a:endParaRPr lang="en-US" sz="7200" b="1" dirty="0">
              <a:solidFill>
                <a:srgbClr val="FF0000"/>
              </a:solidFill>
            </a:endParaRPr>
          </a:p>
        </p:txBody>
      </p:sp>
      <p:cxnSp>
        <p:nvCxnSpPr>
          <p:cNvPr id="54" name="Straight Arrow Connector 53"/>
          <p:cNvCxnSpPr>
            <a:stCxn id="9" idx="0"/>
            <a:endCxn id="9" idx="4"/>
          </p:cNvCxnSpPr>
          <p:nvPr/>
        </p:nvCxnSpPr>
        <p:spPr>
          <a:xfrm>
            <a:off x="4168178" y="4021274"/>
            <a:ext cx="1012206" cy="8964"/>
          </a:xfrm>
          <a:prstGeom prst="straightConnector1">
            <a:avLst/>
          </a:prstGeom>
          <a:ln w="25400">
            <a:solidFill>
              <a:srgbClr val="00206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3479421" y="4021274"/>
            <a:ext cx="202243" cy="8964"/>
          </a:xfrm>
          <a:prstGeom prst="straightConnector1">
            <a:avLst/>
          </a:prstGeom>
          <a:ln w="25400">
            <a:solidFill>
              <a:srgbClr val="00206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59" name="Arc 4"/>
          <p:cNvSpPr/>
          <p:nvPr/>
        </p:nvSpPr>
        <p:spPr>
          <a:xfrm rot="14424035">
            <a:off x="3109575" y="3276890"/>
            <a:ext cx="1847339" cy="1404101"/>
          </a:xfrm>
          <a:custGeom>
            <a:avLst/>
            <a:gdLst>
              <a:gd name="connsiteX0" fmla="*/ 1828800 w 3657600"/>
              <a:gd name="connsiteY0" fmla="*/ 0 h 2724675"/>
              <a:gd name="connsiteX1" fmla="*/ 3657600 w 3657600"/>
              <a:gd name="connsiteY1" fmla="*/ 1362338 h 2724675"/>
              <a:gd name="connsiteX2" fmla="*/ 1828800 w 3657600"/>
              <a:gd name="connsiteY2" fmla="*/ 1362338 h 2724675"/>
              <a:gd name="connsiteX3" fmla="*/ 1828800 w 3657600"/>
              <a:gd name="connsiteY3" fmla="*/ 0 h 2724675"/>
              <a:gd name="connsiteX0" fmla="*/ 1828800 w 3657600"/>
              <a:gd name="connsiteY0" fmla="*/ 0 h 2724675"/>
              <a:gd name="connsiteX1" fmla="*/ 3657600 w 3657600"/>
              <a:gd name="connsiteY1" fmla="*/ 1362338 h 2724675"/>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1908895 w 1908895"/>
              <a:gd name="connsiteY1"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778458 w 1908895"/>
              <a:gd name="connsiteY1" fmla="*/ 157127 h 1362338"/>
              <a:gd name="connsiteX2" fmla="*/ 1908895 w 1908895"/>
              <a:gd name="connsiteY2"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78458 w 1908895"/>
              <a:gd name="connsiteY2" fmla="*/ 157127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091737 w 1908895"/>
              <a:gd name="connsiteY2" fmla="*/ 297078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908895 w 1908895"/>
              <a:gd name="connsiteY3"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105228 w 1908895"/>
              <a:gd name="connsiteY2" fmla="*/ 228720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796909 w 1908895"/>
              <a:gd name="connsiteY3" fmla="*/ 862377 h 1362338"/>
              <a:gd name="connsiteX4" fmla="*/ 1908895 w 1908895"/>
              <a:gd name="connsiteY4"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1201019 w 1908895"/>
              <a:gd name="connsiteY2" fmla="*/ 283135 h 1362338"/>
              <a:gd name="connsiteX3" fmla="*/ 1595945 w 1908895"/>
              <a:gd name="connsiteY3" fmla="*/ 565685 h 1362338"/>
              <a:gd name="connsiteX4" fmla="*/ 1796909 w 1908895"/>
              <a:gd name="connsiteY4" fmla="*/ 862377 h 1362338"/>
              <a:gd name="connsiteX5" fmla="*/ 1908895 w 1908895"/>
              <a:gd name="connsiteY5"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96909 w 1908895"/>
              <a:gd name="connsiteY5" fmla="*/ 862377 h 1362338"/>
              <a:gd name="connsiteX6" fmla="*/ 1908895 w 1908895"/>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10819"/>
              <a:gd name="connsiteY0" fmla="*/ 0 h 1362338"/>
              <a:gd name="connsiteX1" fmla="*/ 1908895 w 1910819"/>
              <a:gd name="connsiteY1" fmla="*/ 1362338 h 1362338"/>
              <a:gd name="connsiteX2" fmla="*/ 80095 w 1910819"/>
              <a:gd name="connsiteY2" fmla="*/ 1362338 h 1362338"/>
              <a:gd name="connsiteX3" fmla="*/ 80095 w 1910819"/>
              <a:gd name="connsiteY3" fmla="*/ 0 h 1362338"/>
              <a:gd name="connsiteX0" fmla="*/ 0 w 1910819"/>
              <a:gd name="connsiteY0" fmla="*/ 207909 h 1362338"/>
              <a:gd name="connsiteX1" fmla="*/ 335660 w 1910819"/>
              <a:gd name="connsiteY1" fmla="*/ 133654 h 1362338"/>
              <a:gd name="connsiteX2" fmla="*/ 731213 w 1910819"/>
              <a:gd name="connsiteY2" fmla="*/ 125141 h 1362338"/>
              <a:gd name="connsiteX3" fmla="*/ 1201019 w 1910819"/>
              <a:gd name="connsiteY3" fmla="*/ 283135 h 1362338"/>
              <a:gd name="connsiteX4" fmla="*/ 1595945 w 1910819"/>
              <a:gd name="connsiteY4" fmla="*/ 565685 h 1362338"/>
              <a:gd name="connsiteX5" fmla="*/ 1818676 w 1910819"/>
              <a:gd name="connsiteY5" fmla="*/ 824060 h 1362338"/>
              <a:gd name="connsiteX6" fmla="*/ 1908895 w 1910819"/>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595945 w 1908895"/>
              <a:gd name="connsiteY4" fmla="*/ 565685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201019 w 1908895"/>
              <a:gd name="connsiteY3" fmla="*/ 283135 h 1362338"/>
              <a:gd name="connsiteX4" fmla="*/ 1376929 w 1908895"/>
              <a:gd name="connsiteY4" fmla="*/ 415929 h 1362338"/>
              <a:gd name="connsiteX5" fmla="*/ 1754455 w 1908895"/>
              <a:gd name="connsiteY5" fmla="*/ 825590 h 1362338"/>
              <a:gd name="connsiteX6" fmla="*/ 1908895 w 1908895"/>
              <a:gd name="connsiteY6" fmla="*/ 1362338 h 1362338"/>
              <a:gd name="connsiteX0" fmla="*/ 80095 w 1908895"/>
              <a:gd name="connsiteY0" fmla="*/ 0 h 1362338"/>
              <a:gd name="connsiteX1" fmla="*/ 1908895 w 1908895"/>
              <a:gd name="connsiteY1" fmla="*/ 1362338 h 1362338"/>
              <a:gd name="connsiteX2" fmla="*/ 80095 w 1908895"/>
              <a:gd name="connsiteY2" fmla="*/ 1362338 h 1362338"/>
              <a:gd name="connsiteX3" fmla="*/ 80095 w 1908895"/>
              <a:gd name="connsiteY3" fmla="*/ 0 h 1362338"/>
              <a:gd name="connsiteX0" fmla="*/ 0 w 1908895"/>
              <a:gd name="connsiteY0" fmla="*/ 207909 h 1362338"/>
              <a:gd name="connsiteX1" fmla="*/ 335660 w 1908895"/>
              <a:gd name="connsiteY1" fmla="*/ 133654 h 1362338"/>
              <a:gd name="connsiteX2" fmla="*/ 731213 w 1908895"/>
              <a:gd name="connsiteY2" fmla="*/ 125141 h 1362338"/>
              <a:gd name="connsiteX3" fmla="*/ 1376929 w 1908895"/>
              <a:gd name="connsiteY3" fmla="*/ 415929 h 1362338"/>
              <a:gd name="connsiteX4" fmla="*/ 1754455 w 1908895"/>
              <a:gd name="connsiteY4" fmla="*/ 825590 h 1362338"/>
              <a:gd name="connsiteX5" fmla="*/ 1908895 w 1908895"/>
              <a:gd name="connsiteY5" fmla="*/ 1362338 h 1362338"/>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31213 w 1908895"/>
              <a:gd name="connsiteY2" fmla="*/ 190665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54455 w 1908895"/>
              <a:gd name="connsiteY4" fmla="*/ 891114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376929 w 1908895"/>
              <a:gd name="connsiteY3" fmla="*/ 481453 h 1427862"/>
              <a:gd name="connsiteX4" fmla="*/ 1732688 w 1908895"/>
              <a:gd name="connsiteY4" fmla="*/ 929432 h 1427862"/>
              <a:gd name="connsiteX5" fmla="*/ 1908895 w 1908895"/>
              <a:gd name="connsiteY5"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76929 w 1908895"/>
              <a:gd name="connsiteY4" fmla="*/ 481453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84652 w 1908895"/>
              <a:gd name="connsiteY3" fmla="*/ 290020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57445 w 1908895"/>
              <a:gd name="connsiteY3" fmla="*/ 337916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27862"/>
              <a:gd name="connsiteX1" fmla="*/ 1908895 w 1908895"/>
              <a:gd name="connsiteY1" fmla="*/ 1427862 h 1427862"/>
              <a:gd name="connsiteX2" fmla="*/ 80095 w 1908895"/>
              <a:gd name="connsiteY2" fmla="*/ 1427862 h 1427862"/>
              <a:gd name="connsiteX3" fmla="*/ 53966 w 1908895"/>
              <a:gd name="connsiteY3" fmla="*/ 0 h 1427862"/>
              <a:gd name="connsiteX0" fmla="*/ 0 w 1908895"/>
              <a:gd name="connsiteY0" fmla="*/ 273433 h 1427862"/>
              <a:gd name="connsiteX1" fmla="*/ 335660 w 1908895"/>
              <a:gd name="connsiteY1" fmla="*/ 199178 h 1427862"/>
              <a:gd name="connsiteX2" fmla="*/ 714888 w 1908895"/>
              <a:gd name="connsiteY2" fmla="*/ 219402 h 1427862"/>
              <a:gd name="connsiteX3" fmla="*/ 1061475 w 1908895"/>
              <a:gd name="connsiteY3" fmla="*/ 323447 h 1427862"/>
              <a:gd name="connsiteX4" fmla="*/ 1360604 w 1908895"/>
              <a:gd name="connsiteY4" fmla="*/ 510191 h 1427862"/>
              <a:gd name="connsiteX5" fmla="*/ 1732688 w 1908895"/>
              <a:gd name="connsiteY5" fmla="*/ 929432 h 1427862"/>
              <a:gd name="connsiteX6" fmla="*/ 1908895 w 1908895"/>
              <a:gd name="connsiteY6" fmla="*/ 1427862 h 142786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732688 w 1908895"/>
              <a:gd name="connsiteY5" fmla="*/ 929432 h 1454212"/>
              <a:gd name="connsiteX6" fmla="*/ 1879662 w 1908895"/>
              <a:gd name="connsiteY6" fmla="*/ 1454212 h 1454212"/>
              <a:gd name="connsiteX0" fmla="*/ 53966 w 1908895"/>
              <a:gd name="connsiteY0" fmla="*/ 0 h 1454212"/>
              <a:gd name="connsiteX1" fmla="*/ 1908895 w 1908895"/>
              <a:gd name="connsiteY1" fmla="*/ 1427862 h 1454212"/>
              <a:gd name="connsiteX2" fmla="*/ 80095 w 1908895"/>
              <a:gd name="connsiteY2" fmla="*/ 1427862 h 1454212"/>
              <a:gd name="connsiteX3" fmla="*/ 53966 w 1908895"/>
              <a:gd name="connsiteY3" fmla="*/ 0 h 1454212"/>
              <a:gd name="connsiteX0" fmla="*/ 0 w 1908895"/>
              <a:gd name="connsiteY0" fmla="*/ 273433 h 1454212"/>
              <a:gd name="connsiteX1" fmla="*/ 335660 w 1908895"/>
              <a:gd name="connsiteY1" fmla="*/ 199178 h 1454212"/>
              <a:gd name="connsiteX2" fmla="*/ 714888 w 1908895"/>
              <a:gd name="connsiteY2" fmla="*/ 219402 h 1454212"/>
              <a:gd name="connsiteX3" fmla="*/ 1061475 w 1908895"/>
              <a:gd name="connsiteY3" fmla="*/ 323447 h 1454212"/>
              <a:gd name="connsiteX4" fmla="*/ 1360604 w 1908895"/>
              <a:gd name="connsiteY4" fmla="*/ 510191 h 1454212"/>
              <a:gd name="connsiteX5" fmla="*/ 1698787 w 1908895"/>
              <a:gd name="connsiteY5" fmla="*/ 938792 h 1454212"/>
              <a:gd name="connsiteX6" fmla="*/ 1879662 w 1908895"/>
              <a:gd name="connsiteY6" fmla="*/ 1454212 h 145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895" h="1454212" stroke="0" extrusionOk="0">
                <a:moveTo>
                  <a:pt x="53966" y="0"/>
                </a:moveTo>
                <a:cubicBezTo>
                  <a:pt x="1063984" y="0"/>
                  <a:pt x="1908895" y="675463"/>
                  <a:pt x="1908895" y="1427862"/>
                </a:cubicBezTo>
                <a:lnTo>
                  <a:pt x="80095" y="1427862"/>
                </a:lnTo>
                <a:lnTo>
                  <a:pt x="53966" y="0"/>
                </a:lnTo>
                <a:close/>
              </a:path>
              <a:path w="1908895" h="1454212" fill="none">
                <a:moveTo>
                  <a:pt x="0" y="273433"/>
                </a:moveTo>
                <a:cubicBezTo>
                  <a:pt x="69405" y="270816"/>
                  <a:pt x="216512" y="208183"/>
                  <a:pt x="335660" y="199178"/>
                </a:cubicBezTo>
                <a:cubicBezTo>
                  <a:pt x="454808" y="190173"/>
                  <a:pt x="592777" y="199472"/>
                  <a:pt x="714888" y="219402"/>
                </a:cubicBezTo>
                <a:cubicBezTo>
                  <a:pt x="836999" y="239332"/>
                  <a:pt x="951135" y="279772"/>
                  <a:pt x="1061475" y="323447"/>
                </a:cubicBezTo>
                <a:cubicBezTo>
                  <a:pt x="1171815" y="367122"/>
                  <a:pt x="1254385" y="407634"/>
                  <a:pt x="1360604" y="510191"/>
                </a:cubicBezTo>
                <a:cubicBezTo>
                  <a:pt x="1466823" y="612748"/>
                  <a:pt x="1612277" y="781455"/>
                  <a:pt x="1698787" y="938792"/>
                </a:cubicBezTo>
                <a:cubicBezTo>
                  <a:pt x="1785297" y="1096129"/>
                  <a:pt x="1868291" y="1372917"/>
                  <a:pt x="1879662" y="1454212"/>
                </a:cubicBezTo>
              </a:path>
            </a:pathLst>
          </a:custGeom>
          <a:ln w="254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1" name="Picture 60"/>
          <p:cNvPicPr>
            <a:picLocks noChangeAspect="1"/>
          </p:cNvPicPr>
          <p:nvPr/>
        </p:nvPicPr>
        <p:blipFill rotWithShape="1">
          <a:blip r:embed="rId4">
            <a:extLst>
              <a:ext uri="{28A0092B-C50C-407E-A947-70E740481C1C}">
                <a14:useLocalDpi xmlns:a14="http://schemas.microsoft.com/office/drawing/2010/main" val="0"/>
              </a:ext>
            </a:extLst>
          </a:blip>
          <a:srcRect l="4167" t="15714" r="50000"/>
          <a:stretch/>
        </p:blipFill>
        <p:spPr>
          <a:xfrm>
            <a:off x="893895" y="2642462"/>
            <a:ext cx="1053147" cy="1949414"/>
          </a:xfrm>
          <a:prstGeom prst="rect">
            <a:avLst/>
          </a:prstGeom>
        </p:spPr>
      </p:pic>
      <p:pic>
        <p:nvPicPr>
          <p:cNvPr id="2" name="Picture 1"/>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99745"/>
                    </a14:imgEffect>
                  </a14:imgLayer>
                </a14:imgProps>
              </a:ext>
              <a:ext uri="{28A0092B-C50C-407E-A947-70E740481C1C}">
                <a14:useLocalDpi xmlns:a14="http://schemas.microsoft.com/office/drawing/2010/main" val="0"/>
              </a:ext>
            </a:extLst>
          </a:blip>
          <a:stretch>
            <a:fillRect/>
          </a:stretch>
        </p:blipFill>
        <p:spPr>
          <a:xfrm>
            <a:off x="942982" y="1745922"/>
            <a:ext cx="760210" cy="744696"/>
          </a:xfrm>
          <a:prstGeom prst="rect">
            <a:avLst/>
          </a:prstGeom>
        </p:spPr>
      </p:pic>
      <p:pic>
        <p:nvPicPr>
          <p:cNvPr id="20" name="Picture 19"/>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99745"/>
                    </a14:imgEffect>
                  </a14:imgLayer>
                </a14:imgProps>
              </a:ext>
              <a:ext uri="{28A0092B-C50C-407E-A947-70E740481C1C}">
                <a14:useLocalDpi xmlns:a14="http://schemas.microsoft.com/office/drawing/2010/main" val="0"/>
              </a:ext>
            </a:extLst>
          </a:blip>
          <a:stretch>
            <a:fillRect/>
          </a:stretch>
        </p:blipFill>
        <p:spPr>
          <a:xfrm>
            <a:off x="3593528" y="1677370"/>
            <a:ext cx="760210" cy="744696"/>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35221" y="4189128"/>
            <a:ext cx="760210" cy="744696"/>
          </a:xfrm>
          <a:prstGeom prst="rect">
            <a:avLst/>
          </a:prstGeom>
        </p:spPr>
      </p:pic>
    </p:spTree>
    <p:extLst>
      <p:ext uri="{BB962C8B-B14F-4D97-AF65-F5344CB8AC3E}">
        <p14:creationId xmlns:p14="http://schemas.microsoft.com/office/powerpoint/2010/main" val="386977471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520700" y="954088"/>
            <a:ext cx="8089900" cy="609600"/>
            <a:chOff x="152400" y="954088"/>
            <a:chExt cx="8699500" cy="609600"/>
          </a:xfrm>
        </p:grpSpPr>
        <p:sp>
          <p:nvSpPr>
            <p:cNvPr id="8" name="Rounded Rectangle 7"/>
            <p:cNvSpPr/>
            <p:nvPr/>
          </p:nvSpPr>
          <p:spPr>
            <a:xfrm>
              <a:off x="850900" y="9540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Eye vs “</a:t>
              </a:r>
              <a:r>
                <a:rPr lang="en-US" sz="2800" i="1" dirty="0" smtClean="0">
                  <a:solidFill>
                    <a:schemeClr val="tx1"/>
                  </a:solidFill>
                  <a:latin typeface="Franklin Gothic Demi Cond" pitchFamily="34" charset="0"/>
                </a:rPr>
                <a:t>Schematic eye</a:t>
              </a:r>
              <a:r>
                <a:rPr lang="en-US" sz="2800" dirty="0" smtClean="0">
                  <a:solidFill>
                    <a:schemeClr val="tx1"/>
                  </a:solidFill>
                  <a:latin typeface="Franklin Gothic Demi Cond" pitchFamily="34" charset="0"/>
                </a:rPr>
                <a:t>”, models of Schematic eye</a:t>
              </a:r>
              <a:endParaRPr lang="en-US" sz="2800" dirty="0">
                <a:solidFill>
                  <a:schemeClr val="tx1"/>
                </a:solidFill>
                <a:latin typeface="Franklin Gothic Demi Cond" pitchFamily="34" charset="0"/>
              </a:endParaRPr>
            </a:p>
          </p:txBody>
        </p:sp>
        <p:sp>
          <p:nvSpPr>
            <p:cNvPr id="5" name="Rounded Rectangle 4"/>
            <p:cNvSpPr/>
            <p:nvPr/>
          </p:nvSpPr>
          <p:spPr>
            <a:xfrm>
              <a:off x="152400" y="9540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cxnSp>
          <p:nvCxnSpPr>
            <p:cNvPr id="16" name="Straight Connector 15"/>
            <p:cNvCxnSpPr>
              <a:stCxn id="5" idx="3"/>
              <a:endCxn id="8" idx="1"/>
            </p:cNvCxnSpPr>
            <p:nvPr/>
          </p:nvCxnSpPr>
          <p:spPr>
            <a:xfrm>
              <a:off x="762000" y="1258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3" name="Group 38"/>
          <p:cNvGrpSpPr>
            <a:grpSpLocks/>
          </p:cNvGrpSpPr>
          <p:nvPr/>
        </p:nvGrpSpPr>
        <p:grpSpPr bwMode="auto">
          <a:xfrm>
            <a:off x="520700" y="1639888"/>
            <a:ext cx="8089900" cy="609600"/>
            <a:chOff x="152400" y="1639888"/>
            <a:chExt cx="8699500" cy="609600"/>
          </a:xfrm>
        </p:grpSpPr>
        <p:sp>
          <p:nvSpPr>
            <p:cNvPr id="17" name="Rounded Rectangle 16"/>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Benefits/Values of schematic eye (Social/Clinical)</a:t>
              </a:r>
              <a:endParaRPr lang="en-US" sz="2800" dirty="0">
                <a:solidFill>
                  <a:schemeClr val="tx1"/>
                </a:solidFill>
                <a:latin typeface="Franklin Gothic Demi Cond" pitchFamily="34" charset="0"/>
              </a:endParaRPr>
            </a:p>
          </p:txBody>
        </p:sp>
        <p:sp>
          <p:nvSpPr>
            <p:cNvPr id="18" name="Rounded Rectangle 17"/>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19" name="Straight Connector 18"/>
            <p:cNvCxnSpPr>
              <a:stCxn id="18" idx="3"/>
              <a:endCxn id="17"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4" name="Group 39"/>
          <p:cNvGrpSpPr>
            <a:grpSpLocks/>
          </p:cNvGrpSpPr>
          <p:nvPr/>
        </p:nvGrpSpPr>
        <p:grpSpPr bwMode="auto">
          <a:xfrm>
            <a:off x="520700" y="2325688"/>
            <a:ext cx="8089900" cy="609600"/>
            <a:chOff x="152400" y="2325688"/>
            <a:chExt cx="8699500" cy="609600"/>
          </a:xfrm>
        </p:grpSpPr>
        <p:sp>
          <p:nvSpPr>
            <p:cNvPr id="20" name="Rounded Rectangle 19"/>
            <p:cNvSpPr/>
            <p:nvPr/>
          </p:nvSpPr>
          <p:spPr>
            <a:xfrm>
              <a:off x="850900" y="23256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Theory</a:t>
              </a:r>
              <a:r>
                <a:rPr lang="en-US" sz="2800" b="1" i="1" dirty="0"/>
                <a:t> </a:t>
              </a:r>
              <a:r>
                <a:rPr lang="en-US" sz="2800" dirty="0">
                  <a:solidFill>
                    <a:schemeClr val="tx1"/>
                  </a:solidFill>
                  <a:latin typeface="Franklin Gothic Demi Cond" pitchFamily="34" charset="0"/>
                </a:rPr>
                <a:t>behind the Schematic </a:t>
              </a:r>
              <a:r>
                <a:rPr lang="en-US" sz="2800" dirty="0" smtClean="0">
                  <a:solidFill>
                    <a:schemeClr val="tx1"/>
                  </a:solidFill>
                  <a:latin typeface="Franklin Gothic Demi Cond" pitchFamily="34" charset="0"/>
                </a:rPr>
                <a:t>eye</a:t>
              </a:r>
              <a:endParaRPr lang="en-US" sz="2800" dirty="0">
                <a:solidFill>
                  <a:schemeClr val="tx1"/>
                </a:solidFill>
                <a:latin typeface="Franklin Gothic Demi Cond" pitchFamily="34" charset="0"/>
              </a:endParaRPr>
            </a:p>
          </p:txBody>
        </p:sp>
        <p:sp>
          <p:nvSpPr>
            <p:cNvPr id="21" name="Rounded Rectangle 20"/>
            <p:cNvSpPr/>
            <p:nvPr/>
          </p:nvSpPr>
          <p:spPr>
            <a:xfrm>
              <a:off x="152400" y="23256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3</a:t>
              </a:r>
            </a:p>
          </p:txBody>
        </p:sp>
        <p:cxnSp>
          <p:nvCxnSpPr>
            <p:cNvPr id="22" name="Straight Connector 21"/>
            <p:cNvCxnSpPr>
              <a:stCxn id="21" idx="3"/>
              <a:endCxn id="20" idx="1"/>
            </p:cNvCxnSpPr>
            <p:nvPr/>
          </p:nvCxnSpPr>
          <p:spPr>
            <a:xfrm>
              <a:off x="762000" y="2630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6" name="Group 40"/>
          <p:cNvGrpSpPr>
            <a:grpSpLocks/>
          </p:cNvGrpSpPr>
          <p:nvPr/>
        </p:nvGrpSpPr>
        <p:grpSpPr bwMode="auto">
          <a:xfrm>
            <a:off x="520700" y="3011488"/>
            <a:ext cx="8089900" cy="609600"/>
            <a:chOff x="152400" y="3011488"/>
            <a:chExt cx="8699500" cy="609600"/>
          </a:xfrm>
        </p:grpSpPr>
        <p:sp>
          <p:nvSpPr>
            <p:cNvPr id="23" name="Rounded Rectangle 22"/>
            <p:cNvSpPr/>
            <p:nvPr/>
          </p:nvSpPr>
          <p:spPr>
            <a:xfrm>
              <a:off x="850900" y="30114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Science branches involved and their interaction</a:t>
              </a:r>
              <a:r>
                <a:rPr lang="en-US" sz="2800" dirty="0" smtClean="0">
                  <a:solidFill>
                    <a:schemeClr val="tx1"/>
                  </a:solidFill>
                  <a:latin typeface="Franklin Gothic Demi Cond" pitchFamily="34" charset="0"/>
                </a:rPr>
                <a:t>.</a:t>
              </a:r>
              <a:endParaRPr lang="en-US" sz="2800" dirty="0">
                <a:solidFill>
                  <a:schemeClr val="tx1"/>
                </a:solidFill>
                <a:latin typeface="Franklin Gothic Demi Cond" pitchFamily="34" charset="0"/>
              </a:endParaRPr>
            </a:p>
          </p:txBody>
        </p:sp>
        <p:sp>
          <p:nvSpPr>
            <p:cNvPr id="24" name="Rounded Rectangle 23"/>
            <p:cNvSpPr/>
            <p:nvPr/>
          </p:nvSpPr>
          <p:spPr>
            <a:xfrm>
              <a:off x="152400" y="30114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4</a:t>
              </a:r>
            </a:p>
          </p:txBody>
        </p:sp>
        <p:cxnSp>
          <p:nvCxnSpPr>
            <p:cNvPr id="25" name="Straight Connector 24"/>
            <p:cNvCxnSpPr>
              <a:stCxn id="24" idx="3"/>
              <a:endCxn id="23" idx="1"/>
            </p:cNvCxnSpPr>
            <p:nvPr/>
          </p:nvCxnSpPr>
          <p:spPr>
            <a:xfrm>
              <a:off x="762000" y="33162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7" name="Group 41"/>
          <p:cNvGrpSpPr>
            <a:grpSpLocks/>
          </p:cNvGrpSpPr>
          <p:nvPr/>
        </p:nvGrpSpPr>
        <p:grpSpPr bwMode="auto">
          <a:xfrm>
            <a:off x="520700" y="3697288"/>
            <a:ext cx="8089900" cy="609600"/>
            <a:chOff x="152400" y="3697288"/>
            <a:chExt cx="8699500" cy="609600"/>
          </a:xfrm>
        </p:grpSpPr>
        <p:sp>
          <p:nvSpPr>
            <p:cNvPr id="26" name="Rounded Rectangle 25"/>
            <p:cNvSpPr/>
            <p:nvPr/>
          </p:nvSpPr>
          <p:spPr>
            <a:xfrm>
              <a:off x="850900" y="36972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What is the required </a:t>
              </a:r>
              <a:r>
                <a:rPr lang="en-US" sz="2800" dirty="0" smtClean="0">
                  <a:solidFill>
                    <a:schemeClr val="tx1"/>
                  </a:solidFill>
                  <a:latin typeface="Franklin Gothic Demi Cond" pitchFamily="34" charset="0"/>
                </a:rPr>
                <a:t>data?</a:t>
              </a:r>
              <a:endParaRPr lang="en-US" sz="2800" dirty="0">
                <a:solidFill>
                  <a:schemeClr val="tx1"/>
                </a:solidFill>
                <a:latin typeface="Franklin Gothic Demi Cond" pitchFamily="34" charset="0"/>
              </a:endParaRPr>
            </a:p>
          </p:txBody>
        </p:sp>
        <p:sp>
          <p:nvSpPr>
            <p:cNvPr id="27" name="Rounded Rectangle 26"/>
            <p:cNvSpPr/>
            <p:nvPr/>
          </p:nvSpPr>
          <p:spPr>
            <a:xfrm>
              <a:off x="152400" y="36972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5</a:t>
              </a:r>
            </a:p>
          </p:txBody>
        </p:sp>
        <p:cxnSp>
          <p:nvCxnSpPr>
            <p:cNvPr id="28" name="Straight Connector 27"/>
            <p:cNvCxnSpPr>
              <a:stCxn id="27" idx="3"/>
              <a:endCxn id="26" idx="1"/>
            </p:cNvCxnSpPr>
            <p:nvPr/>
          </p:nvCxnSpPr>
          <p:spPr>
            <a:xfrm>
              <a:off x="762000" y="40020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Group 42"/>
          <p:cNvGrpSpPr>
            <a:grpSpLocks/>
          </p:cNvGrpSpPr>
          <p:nvPr/>
        </p:nvGrpSpPr>
        <p:grpSpPr bwMode="auto">
          <a:xfrm>
            <a:off x="520700" y="4383088"/>
            <a:ext cx="8089900" cy="609600"/>
            <a:chOff x="152400" y="4383088"/>
            <a:chExt cx="8699500" cy="609600"/>
          </a:xfrm>
        </p:grpSpPr>
        <p:sp>
          <p:nvSpPr>
            <p:cNvPr id="29" name="Rounded Rectangle 28"/>
            <p:cNvSpPr/>
            <p:nvPr/>
          </p:nvSpPr>
          <p:spPr>
            <a:xfrm>
              <a:off x="850900" y="43830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Steps: 1 (a, b&amp; c), 2 &amp; 3</a:t>
              </a:r>
              <a:endParaRPr lang="en-US" sz="2800" dirty="0">
                <a:solidFill>
                  <a:schemeClr val="tx1"/>
                </a:solidFill>
                <a:latin typeface="Franklin Gothic Demi Cond" pitchFamily="34" charset="0"/>
              </a:endParaRPr>
            </a:p>
          </p:txBody>
        </p:sp>
        <p:sp>
          <p:nvSpPr>
            <p:cNvPr id="30" name="Rounded Rectangle 29"/>
            <p:cNvSpPr/>
            <p:nvPr/>
          </p:nvSpPr>
          <p:spPr>
            <a:xfrm>
              <a:off x="152400" y="43830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6</a:t>
              </a:r>
            </a:p>
          </p:txBody>
        </p:sp>
        <p:cxnSp>
          <p:nvCxnSpPr>
            <p:cNvPr id="31" name="Straight Connector 30"/>
            <p:cNvCxnSpPr>
              <a:stCxn id="30" idx="3"/>
              <a:endCxn id="29" idx="1"/>
            </p:cNvCxnSpPr>
            <p:nvPr/>
          </p:nvCxnSpPr>
          <p:spPr>
            <a:xfrm>
              <a:off x="762000" y="4687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Group 43"/>
          <p:cNvGrpSpPr>
            <a:grpSpLocks/>
          </p:cNvGrpSpPr>
          <p:nvPr/>
        </p:nvGrpSpPr>
        <p:grpSpPr bwMode="auto">
          <a:xfrm>
            <a:off x="520700" y="5110452"/>
            <a:ext cx="8089900" cy="609600"/>
            <a:chOff x="152400" y="5068888"/>
            <a:chExt cx="8699500" cy="609600"/>
          </a:xfrm>
        </p:grpSpPr>
        <p:sp>
          <p:nvSpPr>
            <p:cNvPr id="32" name="Rounded Rectangle 31"/>
            <p:cNvSpPr/>
            <p:nvPr/>
          </p:nvSpPr>
          <p:spPr>
            <a:xfrm>
              <a:off x="850900" y="50688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Interpretations </a:t>
              </a:r>
              <a:r>
                <a:rPr lang="en-US" sz="2800" dirty="0" smtClean="0">
                  <a:solidFill>
                    <a:schemeClr val="tx1"/>
                  </a:solidFill>
                  <a:latin typeface="Franklin Gothic Demi Cond" pitchFamily="34" charset="0"/>
                </a:rPr>
                <a:t>of obtained results</a:t>
              </a:r>
              <a:endParaRPr lang="en-US" sz="2800" dirty="0">
                <a:solidFill>
                  <a:schemeClr val="tx1"/>
                </a:solidFill>
                <a:latin typeface="Franklin Gothic Demi Cond" pitchFamily="34" charset="0"/>
              </a:endParaRPr>
            </a:p>
          </p:txBody>
        </p:sp>
        <p:sp>
          <p:nvSpPr>
            <p:cNvPr id="33" name="Rounded Rectangle 32"/>
            <p:cNvSpPr/>
            <p:nvPr/>
          </p:nvSpPr>
          <p:spPr>
            <a:xfrm>
              <a:off x="152400" y="50688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7</a:t>
              </a:r>
            </a:p>
          </p:txBody>
        </p:sp>
        <p:cxnSp>
          <p:nvCxnSpPr>
            <p:cNvPr id="34" name="Straight Connector 33"/>
            <p:cNvCxnSpPr>
              <a:stCxn id="33" idx="3"/>
              <a:endCxn id="32" idx="1"/>
            </p:cNvCxnSpPr>
            <p:nvPr/>
          </p:nvCxnSpPr>
          <p:spPr>
            <a:xfrm>
              <a:off x="762000" y="5373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Group 44"/>
          <p:cNvGrpSpPr>
            <a:grpSpLocks/>
          </p:cNvGrpSpPr>
          <p:nvPr/>
        </p:nvGrpSpPr>
        <p:grpSpPr bwMode="auto">
          <a:xfrm>
            <a:off x="520700" y="5754688"/>
            <a:ext cx="8089900" cy="609600"/>
            <a:chOff x="152400" y="5754688"/>
            <a:chExt cx="8699500" cy="609600"/>
          </a:xfrm>
        </p:grpSpPr>
        <p:sp>
          <p:nvSpPr>
            <p:cNvPr id="35" name="Rounded Rectangle 34"/>
            <p:cNvSpPr/>
            <p:nvPr/>
          </p:nvSpPr>
          <p:spPr>
            <a:xfrm>
              <a:off x="850900" y="57546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Questions?</a:t>
              </a:r>
              <a:endParaRPr lang="en-US" sz="2800" dirty="0">
                <a:solidFill>
                  <a:schemeClr val="tx1"/>
                </a:solidFill>
                <a:latin typeface="Franklin Gothic Demi Cond" pitchFamily="34" charset="0"/>
              </a:endParaRPr>
            </a:p>
          </p:txBody>
        </p:sp>
        <p:sp>
          <p:nvSpPr>
            <p:cNvPr id="36" name="Rounded Rectangle 35"/>
            <p:cNvSpPr/>
            <p:nvPr/>
          </p:nvSpPr>
          <p:spPr>
            <a:xfrm>
              <a:off x="152400" y="57546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8</a:t>
              </a:r>
            </a:p>
          </p:txBody>
        </p:sp>
        <p:cxnSp>
          <p:nvCxnSpPr>
            <p:cNvPr id="37" name="Straight Connector 36"/>
            <p:cNvCxnSpPr>
              <a:stCxn id="36" idx="3"/>
              <a:endCxn id="35" idx="1"/>
            </p:cNvCxnSpPr>
            <p:nvPr/>
          </p:nvCxnSpPr>
          <p:spPr>
            <a:xfrm>
              <a:off x="762000" y="6059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39" name="Rounded Rectangle 38"/>
          <p:cNvSpPr/>
          <p:nvPr/>
        </p:nvSpPr>
        <p:spPr>
          <a:xfrm>
            <a:off x="520700" y="66675"/>
            <a:ext cx="8089900" cy="7254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smtClean="0">
                <a:solidFill>
                  <a:schemeClr val="bg1"/>
                </a:solidFill>
                <a:latin typeface="Edwardian Script ITC" pitchFamily="66" charset="0"/>
              </a:rPr>
              <a:t>Points </a:t>
            </a:r>
            <a:r>
              <a:rPr lang="en-US" sz="5400" b="1" dirty="0">
                <a:solidFill>
                  <a:schemeClr val="bg1"/>
                </a:solidFill>
                <a:latin typeface="Edwardian Script ITC" pitchFamily="66" charset="0"/>
              </a:rPr>
              <a:t>to be Discussed</a:t>
            </a:r>
          </a:p>
        </p:txBody>
      </p:sp>
      <p:sp>
        <p:nvSpPr>
          <p:cNvPr id="38" name="Rounded Rectangle 37"/>
          <p:cNvSpPr/>
          <p:nvPr/>
        </p:nvSpPr>
        <p:spPr>
          <a:xfrm>
            <a:off x="515555" y="954088"/>
            <a:ext cx="572029" cy="609600"/>
          </a:xfrm>
          <a:prstGeom prst="round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sp>
        <p:nvSpPr>
          <p:cNvPr id="40" name="Rounded Rectangle 39"/>
          <p:cNvSpPr/>
          <p:nvPr/>
        </p:nvSpPr>
        <p:spPr>
          <a:xfrm>
            <a:off x="519155" y="1643000"/>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2</a:t>
            </a:r>
            <a:endParaRPr lang="en-US" sz="2800" dirty="0">
              <a:solidFill>
                <a:schemeClr val="tx1"/>
              </a:solidFill>
              <a:latin typeface="Franklin Gothic Demi Cond" pitchFamily="34" charset="0"/>
            </a:endParaRPr>
          </a:p>
        </p:txBody>
      </p:sp>
      <p:sp>
        <p:nvSpPr>
          <p:cNvPr id="41" name="Rounded Rectangle 40"/>
          <p:cNvSpPr/>
          <p:nvPr/>
        </p:nvSpPr>
        <p:spPr>
          <a:xfrm>
            <a:off x="519155" y="2322576"/>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3</a:t>
            </a:r>
            <a:endParaRPr lang="en-US" sz="2800" dirty="0">
              <a:solidFill>
                <a:schemeClr val="tx1"/>
              </a:solidFill>
              <a:latin typeface="Franklin Gothic Demi Cond" pitchFamily="34" charset="0"/>
            </a:endParaRPr>
          </a:p>
        </p:txBody>
      </p:sp>
      <p:sp>
        <p:nvSpPr>
          <p:cNvPr id="42" name="Rounded Rectangle 41"/>
          <p:cNvSpPr/>
          <p:nvPr/>
        </p:nvSpPr>
        <p:spPr>
          <a:xfrm>
            <a:off x="519155" y="3011424"/>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4</a:t>
            </a:r>
            <a:endParaRPr lang="en-US" sz="2800" dirty="0">
              <a:solidFill>
                <a:schemeClr val="tx1"/>
              </a:solidFill>
              <a:latin typeface="Franklin Gothic Demi Cond" pitchFamily="34" charset="0"/>
            </a:endParaRPr>
          </a:p>
        </p:txBody>
      </p:sp>
      <p:sp>
        <p:nvSpPr>
          <p:cNvPr id="43" name="Rounded Rectangle 42"/>
          <p:cNvSpPr/>
          <p:nvPr/>
        </p:nvSpPr>
        <p:spPr>
          <a:xfrm>
            <a:off x="533400" y="3694176"/>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5</a:t>
            </a:r>
            <a:endParaRPr lang="en-US" sz="2800" dirty="0">
              <a:solidFill>
                <a:schemeClr val="tx1"/>
              </a:solidFill>
              <a:latin typeface="Franklin Gothic Demi Cond" pitchFamily="34" charset="0"/>
            </a:endParaRPr>
          </a:p>
        </p:txBody>
      </p:sp>
      <p:sp>
        <p:nvSpPr>
          <p:cNvPr id="44" name="Rounded Rectangle 43"/>
          <p:cNvSpPr/>
          <p:nvPr/>
        </p:nvSpPr>
        <p:spPr>
          <a:xfrm>
            <a:off x="533400" y="4384675"/>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6</a:t>
            </a:r>
            <a:endParaRPr lang="en-US" sz="2800" dirty="0">
              <a:solidFill>
                <a:schemeClr val="tx1"/>
              </a:solidFill>
              <a:latin typeface="Franklin Gothic Demi Cond" pitchFamily="34" charset="0"/>
            </a:endParaRPr>
          </a:p>
        </p:txBody>
      </p:sp>
    </p:spTree>
    <p:extLst>
      <p:ext uri="{BB962C8B-B14F-4D97-AF65-F5344CB8AC3E}">
        <p14:creationId xmlns:p14="http://schemas.microsoft.com/office/powerpoint/2010/main" val="2748477297"/>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Steps</a:t>
            </a:r>
            <a:endParaRPr lang="en-US" sz="1600" dirty="0"/>
          </a:p>
        </p:txBody>
      </p:sp>
      <p:sp>
        <p:nvSpPr>
          <p:cNvPr id="19" name="Rounded Rectangle 18"/>
          <p:cNvSpPr/>
          <p:nvPr/>
        </p:nvSpPr>
        <p:spPr>
          <a:xfrm>
            <a:off x="572763" y="5486400"/>
            <a:ext cx="8065188" cy="914400"/>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Comparing the obtained data with the measured data on live animals and interpreting the results</a:t>
            </a:r>
            <a:endParaRPr lang="en-US" dirty="0">
              <a:solidFill>
                <a:schemeClr val="tx1"/>
              </a:solidFill>
            </a:endParaRPr>
          </a:p>
        </p:txBody>
      </p:sp>
      <p:pic>
        <p:nvPicPr>
          <p:cNvPr id="20" name="Picture 6" descr="http://faculty.harford.edu/faculty/WRappazzo/bio203/laboratory/Eye_Marieb_Unlabelled.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183" b="72520" l="22842" r="75149">
                        <a14:foregroundMark x1="31771" y1="19345" x2="40476" y2="6647"/>
                        <a14:foregroundMark x1="43304" y1="5556" x2="56696" y2="3472"/>
                        <a14:foregroundMark x1="56771" y1="4663" x2="67262" y2="9921"/>
                        <a14:foregroundMark x1="60789" y1="68254" x2="69420" y2="60516"/>
                      </a14:backgroundRemoval>
                    </a14:imgEffect>
                  </a14:imgLayer>
                </a14:imgProps>
              </a:ext>
              <a:ext uri="{28A0092B-C50C-407E-A947-70E740481C1C}">
                <a14:useLocalDpi xmlns:a14="http://schemas.microsoft.com/office/drawing/2010/main" val="0"/>
              </a:ext>
            </a:extLst>
          </a:blip>
          <a:srcRect l="22904" t="2293" r="26262" b="27150"/>
          <a:stretch/>
        </p:blipFill>
        <p:spPr bwMode="auto">
          <a:xfrm rot="20950466">
            <a:off x="948222" y="1922567"/>
            <a:ext cx="2908160" cy="3027317"/>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p:cNvSpPr txBox="1"/>
          <p:nvPr/>
        </p:nvSpPr>
        <p:spPr>
          <a:xfrm>
            <a:off x="555793" y="3476850"/>
            <a:ext cx="268022" cy="276999"/>
          </a:xfrm>
          <a:prstGeom prst="rect">
            <a:avLst/>
          </a:prstGeom>
          <a:noFill/>
        </p:spPr>
        <p:txBody>
          <a:bodyPr wrap="none" rtlCol="0">
            <a:spAutoFit/>
          </a:bodyPr>
          <a:lstStyle/>
          <a:p>
            <a:r>
              <a:rPr lang="en-US" sz="1200" b="1" dirty="0" smtClean="0">
                <a:latin typeface="Baskerville Old Face" pitchFamily="18" charset="0"/>
              </a:rPr>
              <a:t>F</a:t>
            </a:r>
            <a:endParaRPr lang="en-US" sz="1200" b="1" dirty="0">
              <a:latin typeface="Baskerville Old Face" pitchFamily="18" charset="0"/>
            </a:endParaRPr>
          </a:p>
        </p:txBody>
      </p:sp>
      <p:sp>
        <p:nvSpPr>
          <p:cNvPr id="47" name="TextBox 46"/>
          <p:cNvSpPr txBox="1"/>
          <p:nvPr/>
        </p:nvSpPr>
        <p:spPr>
          <a:xfrm>
            <a:off x="3691422" y="3446154"/>
            <a:ext cx="304892" cy="276999"/>
          </a:xfrm>
          <a:prstGeom prst="rect">
            <a:avLst/>
          </a:prstGeom>
          <a:noFill/>
        </p:spPr>
        <p:txBody>
          <a:bodyPr wrap="none" rtlCol="0">
            <a:spAutoFit/>
          </a:bodyPr>
          <a:lstStyle/>
          <a:p>
            <a:r>
              <a:rPr lang="en-US" sz="1200" b="1" dirty="0" smtClean="0">
                <a:latin typeface="Baskerville Old Face" pitchFamily="18" charset="0"/>
              </a:rPr>
              <a:t>F’</a:t>
            </a:r>
            <a:endParaRPr lang="en-US" sz="1200" b="1" dirty="0">
              <a:latin typeface="Baskerville Old Face" pitchFamily="18" charset="0"/>
            </a:endParaRPr>
          </a:p>
        </p:txBody>
      </p:sp>
      <p:sp>
        <p:nvSpPr>
          <p:cNvPr id="48" name="TextBox 47"/>
          <p:cNvSpPr txBox="1"/>
          <p:nvPr/>
        </p:nvSpPr>
        <p:spPr>
          <a:xfrm>
            <a:off x="1427769" y="3449171"/>
            <a:ext cx="274434" cy="276999"/>
          </a:xfrm>
          <a:prstGeom prst="rect">
            <a:avLst/>
          </a:prstGeom>
          <a:noFill/>
        </p:spPr>
        <p:txBody>
          <a:bodyPr wrap="none" rtlCol="0">
            <a:spAutoFit/>
          </a:bodyPr>
          <a:lstStyle/>
          <a:p>
            <a:r>
              <a:rPr lang="en-US" sz="1200" b="1" dirty="0" smtClean="0">
                <a:latin typeface="Baskerville Old Face" pitchFamily="18" charset="0"/>
              </a:rPr>
              <a:t>P</a:t>
            </a:r>
            <a:endParaRPr lang="en-US" sz="1200" b="1" dirty="0">
              <a:latin typeface="Baskerville Old Face" pitchFamily="18" charset="0"/>
            </a:endParaRPr>
          </a:p>
        </p:txBody>
      </p:sp>
      <p:sp>
        <p:nvSpPr>
          <p:cNvPr id="49" name="TextBox 48"/>
          <p:cNvSpPr txBox="1"/>
          <p:nvPr/>
        </p:nvSpPr>
        <p:spPr>
          <a:xfrm>
            <a:off x="1557822" y="3453359"/>
            <a:ext cx="380999" cy="276999"/>
          </a:xfrm>
          <a:prstGeom prst="rect">
            <a:avLst/>
          </a:prstGeom>
          <a:noFill/>
        </p:spPr>
        <p:txBody>
          <a:bodyPr wrap="square" rtlCol="0">
            <a:spAutoFit/>
          </a:bodyPr>
          <a:lstStyle/>
          <a:p>
            <a:r>
              <a:rPr lang="en-US" sz="1200" b="1" dirty="0" smtClean="0">
                <a:latin typeface="Baskerville Old Face" pitchFamily="18" charset="0"/>
              </a:rPr>
              <a:t>P’</a:t>
            </a:r>
            <a:endParaRPr lang="en-US" sz="1200" b="1" dirty="0">
              <a:latin typeface="Baskerville Old Face" pitchFamily="18" charset="0"/>
            </a:endParaRPr>
          </a:p>
        </p:txBody>
      </p:sp>
      <p:sp>
        <p:nvSpPr>
          <p:cNvPr id="50" name="TextBox 49"/>
          <p:cNvSpPr txBox="1"/>
          <p:nvPr/>
        </p:nvSpPr>
        <p:spPr>
          <a:xfrm>
            <a:off x="1238387" y="3446589"/>
            <a:ext cx="288862" cy="276999"/>
          </a:xfrm>
          <a:prstGeom prst="rect">
            <a:avLst/>
          </a:prstGeom>
          <a:noFill/>
        </p:spPr>
        <p:txBody>
          <a:bodyPr wrap="none" rtlCol="0">
            <a:spAutoFit/>
          </a:bodyPr>
          <a:lstStyle/>
          <a:p>
            <a:r>
              <a:rPr lang="en-US" sz="1200" b="1" dirty="0" smtClean="0">
                <a:latin typeface="Baskerville Old Face" pitchFamily="18" charset="0"/>
              </a:rPr>
              <a:t>V</a:t>
            </a:r>
            <a:endParaRPr lang="en-US" sz="1200" b="1" dirty="0">
              <a:latin typeface="Baskerville Old Face" pitchFamily="18" charset="0"/>
            </a:endParaRPr>
          </a:p>
        </p:txBody>
      </p:sp>
      <p:sp>
        <p:nvSpPr>
          <p:cNvPr id="51" name="TextBox 50"/>
          <p:cNvSpPr txBox="1"/>
          <p:nvPr/>
        </p:nvSpPr>
        <p:spPr>
          <a:xfrm>
            <a:off x="1755461" y="3447194"/>
            <a:ext cx="364202" cy="276999"/>
          </a:xfrm>
          <a:prstGeom prst="rect">
            <a:avLst/>
          </a:prstGeom>
          <a:noFill/>
        </p:spPr>
        <p:txBody>
          <a:bodyPr wrap="none" rtlCol="0">
            <a:spAutoFit/>
          </a:bodyPr>
          <a:lstStyle/>
          <a:p>
            <a:r>
              <a:rPr lang="en-US" sz="1200" b="1" dirty="0" smtClean="0">
                <a:latin typeface="Baskerville Old Face" pitchFamily="18" charset="0"/>
              </a:rPr>
              <a:t>V</a:t>
            </a:r>
            <a:r>
              <a:rPr lang="en-US" sz="1200" b="1" dirty="0">
                <a:latin typeface="Baskerville Old Face" pitchFamily="18" charset="0"/>
              </a:rPr>
              <a:t> ’</a:t>
            </a:r>
          </a:p>
        </p:txBody>
      </p:sp>
      <p:cxnSp>
        <p:nvCxnSpPr>
          <p:cNvPr id="52" name="Straight Arrow Connector 51"/>
          <p:cNvCxnSpPr>
            <a:stCxn id="46" idx="3"/>
            <a:endCxn id="47" idx="1"/>
          </p:cNvCxnSpPr>
          <p:nvPr/>
        </p:nvCxnSpPr>
        <p:spPr>
          <a:xfrm flipV="1">
            <a:off x="823815" y="3584654"/>
            <a:ext cx="2867607" cy="30696"/>
          </a:xfrm>
          <a:prstGeom prst="straightConnector1">
            <a:avLst/>
          </a:prstGeom>
          <a:ln w="38100">
            <a:solidFill>
              <a:schemeClr val="tx1">
                <a:lumMod val="75000"/>
                <a:lumOff val="2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45672" y="2297015"/>
            <a:ext cx="4209864" cy="2359669"/>
          </a:xfrm>
          <a:prstGeom prst="rect">
            <a:avLst/>
          </a:prstGeom>
        </p:spPr>
      </p:pic>
    </p:spTree>
    <p:extLst>
      <p:ext uri="{BB962C8B-B14F-4D97-AF65-F5344CB8AC3E}">
        <p14:creationId xmlns:p14="http://schemas.microsoft.com/office/powerpoint/2010/main" val="28422137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31"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p:cTn id="10" dur="1000" fill="hold"/>
                                        <p:tgtEl>
                                          <p:spTgt spid="20"/>
                                        </p:tgtEl>
                                        <p:attrNameLst>
                                          <p:attrName>ppt_w</p:attrName>
                                        </p:attrNameLst>
                                      </p:cBhvr>
                                      <p:tavLst>
                                        <p:tav tm="0">
                                          <p:val>
                                            <p:fltVal val="0"/>
                                          </p:val>
                                        </p:tav>
                                        <p:tav tm="100000">
                                          <p:val>
                                            <p:strVal val="#ppt_w"/>
                                          </p:val>
                                        </p:tav>
                                      </p:tavLst>
                                    </p:anim>
                                    <p:anim calcmode="lin" valueType="num">
                                      <p:cBhvr>
                                        <p:cTn id="11" dur="1000" fill="hold"/>
                                        <p:tgtEl>
                                          <p:spTgt spid="20"/>
                                        </p:tgtEl>
                                        <p:attrNameLst>
                                          <p:attrName>ppt_h</p:attrName>
                                        </p:attrNameLst>
                                      </p:cBhvr>
                                      <p:tavLst>
                                        <p:tav tm="0">
                                          <p:val>
                                            <p:fltVal val="0"/>
                                          </p:val>
                                        </p:tav>
                                        <p:tav tm="100000">
                                          <p:val>
                                            <p:strVal val="#ppt_h"/>
                                          </p:val>
                                        </p:tav>
                                      </p:tavLst>
                                    </p:anim>
                                    <p:anim calcmode="lin" valueType="num">
                                      <p:cBhvr>
                                        <p:cTn id="12" dur="1000" fill="hold"/>
                                        <p:tgtEl>
                                          <p:spTgt spid="20"/>
                                        </p:tgtEl>
                                        <p:attrNameLst>
                                          <p:attrName>style.rotation</p:attrName>
                                        </p:attrNameLst>
                                      </p:cBhvr>
                                      <p:tavLst>
                                        <p:tav tm="0">
                                          <p:val>
                                            <p:fltVal val="90"/>
                                          </p:val>
                                        </p:tav>
                                        <p:tav tm="100000">
                                          <p:val>
                                            <p:fltVal val="0"/>
                                          </p:val>
                                        </p:tav>
                                      </p:tavLst>
                                    </p:anim>
                                    <p:animEffect transition="in" filter="fade">
                                      <p:cBhvr>
                                        <p:cTn id="13" dur="1000"/>
                                        <p:tgtEl>
                                          <p:spTgt spid="2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left)">
                                      <p:cBhvr>
                                        <p:cTn id="17" dur="3000"/>
                                        <p:tgtEl>
                                          <p:spTgt spid="52"/>
                                        </p:tgtEl>
                                      </p:cBhvr>
                                    </p:animEffect>
                                  </p:childTnLst>
                                </p:cTn>
                              </p:par>
                            </p:childTnLst>
                          </p:cTn>
                        </p:par>
                        <p:par>
                          <p:cTn id="18" fill="hold">
                            <p:stCondLst>
                              <p:cond delay="4000"/>
                            </p:stCondLst>
                            <p:childTnLst>
                              <p:par>
                                <p:cTn id="19" presetID="10"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childTnLst>
                          </p:cTn>
                        </p:par>
                        <p:par>
                          <p:cTn id="22" fill="hold">
                            <p:stCondLst>
                              <p:cond delay="4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5000"/>
                            </p:stCondLst>
                            <p:childTnLst>
                              <p:par>
                                <p:cTn id="27" presetID="10" presetClass="entr" presetSubtype="0"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par>
                          <p:cTn id="30" fill="hold">
                            <p:stCondLst>
                              <p:cond delay="5500"/>
                            </p:stCondLst>
                            <p:childTnLst>
                              <p:par>
                                <p:cTn id="31" presetID="10" presetClass="entr" presetSubtype="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childTnLst>
                          </p:cTn>
                        </p:par>
                        <p:par>
                          <p:cTn id="34" fill="hold">
                            <p:stCondLst>
                              <p:cond delay="6000"/>
                            </p:stCondLst>
                            <p:childTnLst>
                              <p:par>
                                <p:cTn id="35" presetID="10" presetClass="entr" presetSubtype="0"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par>
                          <p:cTn id="38" fill="hold">
                            <p:stCondLst>
                              <p:cond delay="6500"/>
                            </p:stCondLst>
                            <p:childTnLst>
                              <p:par>
                                <p:cTn id="39" presetID="10" presetClass="entr" presetSubtype="0"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6" grpId="0"/>
      <p:bldP spid="47" grpId="0"/>
      <p:bldP spid="48" grpId="0"/>
      <p:bldP spid="49" grpId="0"/>
      <p:bldP spid="50" grpId="0"/>
      <p:bldP spid="5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http://faculty.harford.edu/faculty/WRappazzo/bio203/laboratory/Eye_Marieb_Unlabelled.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183" b="72520" l="22842" r="75149">
                        <a14:foregroundMark x1="31771" y1="19345" x2="40476" y2="6647"/>
                        <a14:foregroundMark x1="43304" y1="5556" x2="56696" y2="3472"/>
                        <a14:foregroundMark x1="56771" y1="4663" x2="67262" y2="9921"/>
                        <a14:foregroundMark x1="60789" y1="68254" x2="69420" y2="60516"/>
                      </a14:backgroundRemoval>
                    </a14:imgEffect>
                  </a14:imgLayer>
                </a14:imgProps>
              </a:ext>
              <a:ext uri="{28A0092B-C50C-407E-A947-70E740481C1C}">
                <a14:useLocalDpi xmlns:a14="http://schemas.microsoft.com/office/drawing/2010/main" val="0"/>
              </a:ext>
            </a:extLst>
          </a:blip>
          <a:srcRect l="22904" t="2293" r="26262" b="27150"/>
          <a:stretch/>
        </p:blipFill>
        <p:spPr bwMode="auto">
          <a:xfrm>
            <a:off x="3429000" y="681550"/>
            <a:ext cx="5234327" cy="544879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4648200" y="66675"/>
            <a:ext cx="3505200" cy="438150"/>
          </a:xfrm>
        </p:spPr>
        <p:txBody>
          <a:bodyPr>
            <a:normAutofit fontScale="90000"/>
          </a:bodyPr>
          <a:lstStyle/>
          <a:p>
            <a:pPr algn="ctr"/>
            <a:r>
              <a:rPr lang="en-US" sz="2400" b="1" dirty="0" smtClean="0">
                <a:solidFill>
                  <a:schemeClr val="bg1"/>
                </a:solidFill>
              </a:rPr>
              <a:t>Results</a:t>
            </a:r>
            <a:endParaRPr lang="en-US" sz="2400" b="1" dirty="0">
              <a:solidFill>
                <a:schemeClr val="bg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4014745295"/>
              </p:ext>
            </p:extLst>
          </p:nvPr>
        </p:nvGraphicFramePr>
        <p:xfrm>
          <a:off x="561976" y="729079"/>
          <a:ext cx="2847132" cy="1463041"/>
        </p:xfrm>
        <a:graphic>
          <a:graphicData uri="http://schemas.openxmlformats.org/drawingml/2006/table">
            <a:tbl>
              <a:tblPr firstRow="1" firstCol="1" bandRow="1">
                <a:tableStyleId>{5C22544A-7EE6-4342-B048-85BDC9FD1C3A}</a:tableStyleId>
              </a:tblPr>
              <a:tblGrid>
                <a:gridCol w="1845324">
                  <a:extLst>
                    <a:ext uri="{9D8B030D-6E8A-4147-A177-3AD203B41FA5}">
                      <a16:colId xmlns="" xmlns:a16="http://schemas.microsoft.com/office/drawing/2014/main" val="20000"/>
                    </a:ext>
                  </a:extLst>
                </a:gridCol>
                <a:gridCol w="1001808">
                  <a:extLst>
                    <a:ext uri="{9D8B030D-6E8A-4147-A177-3AD203B41FA5}">
                      <a16:colId xmlns="" xmlns:a16="http://schemas.microsoft.com/office/drawing/2014/main" val="20001"/>
                    </a:ext>
                  </a:extLst>
                </a:gridCol>
              </a:tblGrid>
              <a:tr h="259375">
                <a:tc gridSpan="2">
                  <a:txBody>
                    <a:bodyPr/>
                    <a:lstStyle/>
                    <a:p>
                      <a:pPr algn="l" rtl="0">
                        <a:spcAft>
                          <a:spcPts val="0"/>
                        </a:spcAft>
                      </a:pPr>
                      <a:r>
                        <a:rPr lang="en-US" sz="1400" b="1" dirty="0" smtClean="0">
                          <a:solidFill>
                            <a:schemeClr val="tx1"/>
                          </a:solidFill>
                          <a:effectLst/>
                        </a:rPr>
                        <a:t>Powers</a:t>
                      </a:r>
                      <a:endParaRPr lang="en-US" sz="1400" b="1" dirty="0">
                        <a:solidFill>
                          <a:schemeClr val="tx1"/>
                        </a:solidFill>
                        <a:effectLst/>
                        <a:latin typeface="Times New Roman"/>
                        <a:ea typeface="Times New Roman"/>
                        <a:cs typeface="Arial"/>
                      </a:endParaRPr>
                    </a:p>
                  </a:txBody>
                  <a:tcPr marL="20606" marR="20606" marT="0" marB="0" anchor="ctr"/>
                </a:tc>
                <a:tc hMerge="1">
                  <a:txBody>
                    <a:bodyPr/>
                    <a:lstStyle/>
                    <a:p>
                      <a:pPr algn="l" rtl="0">
                        <a:spcAft>
                          <a:spcPts val="0"/>
                        </a:spcAft>
                      </a:pPr>
                      <a:endParaRPr lang="en-US" sz="1400" b="1" dirty="0">
                        <a:effectLst/>
                        <a:latin typeface="Times New Roman"/>
                        <a:ea typeface="Times New Roman"/>
                        <a:cs typeface="Arial"/>
                      </a:endParaRPr>
                    </a:p>
                  </a:txBody>
                  <a:tcPr marL="20606" marR="20606" marT="0" marB="0" anchor="b"/>
                </a:tc>
                <a:extLst>
                  <a:ext uri="{0D108BD9-81ED-4DB2-BD59-A6C34878D82A}">
                    <a16:rowId xmlns="" xmlns:a16="http://schemas.microsoft.com/office/drawing/2014/main" val="10000"/>
                  </a:ext>
                </a:extLst>
              </a:tr>
              <a:tr h="401222">
                <a:tc>
                  <a:txBody>
                    <a:bodyPr/>
                    <a:lstStyle/>
                    <a:p>
                      <a:pPr indent="110490" algn="just" rtl="0">
                        <a:spcAft>
                          <a:spcPts val="0"/>
                        </a:spcAft>
                      </a:pPr>
                      <a:r>
                        <a:rPr lang="en-US" sz="1400" b="1" dirty="0">
                          <a:solidFill>
                            <a:schemeClr val="tx1"/>
                          </a:solidFill>
                          <a:effectLst/>
                        </a:rPr>
                        <a:t>Anterior Cornea</a:t>
                      </a:r>
                      <a:endParaRPr lang="en-US" sz="1400" b="1" dirty="0">
                        <a:solidFill>
                          <a:schemeClr val="tx1"/>
                        </a:solidFill>
                        <a:effectLst/>
                        <a:latin typeface="Times New Roman"/>
                        <a:ea typeface="Times New Roman"/>
                        <a:cs typeface="Arial"/>
                      </a:endParaRPr>
                    </a:p>
                  </a:txBody>
                  <a:tcPr marL="20606" marR="20606" marT="0" marB="0" anchor="ctr"/>
                </a:tc>
                <a:tc>
                  <a:txBody>
                    <a:bodyPr/>
                    <a:lstStyle/>
                    <a:p>
                      <a:pPr algn="r" rtl="0">
                        <a:spcAft>
                          <a:spcPts val="0"/>
                        </a:spcAft>
                      </a:pPr>
                      <a:r>
                        <a:rPr lang="en-US" sz="1400" b="1" dirty="0">
                          <a:effectLst/>
                        </a:rPr>
                        <a:t>31.2087</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1"/>
                  </a:ext>
                </a:extLst>
              </a:tr>
              <a:tr h="401222">
                <a:tc>
                  <a:txBody>
                    <a:bodyPr/>
                    <a:lstStyle/>
                    <a:p>
                      <a:pPr indent="110490" algn="just" rtl="0">
                        <a:spcAft>
                          <a:spcPts val="0"/>
                        </a:spcAft>
                      </a:pPr>
                      <a:r>
                        <a:rPr lang="en-US" sz="1400" b="1" dirty="0">
                          <a:solidFill>
                            <a:schemeClr val="tx1"/>
                          </a:solidFill>
                          <a:effectLst/>
                        </a:rPr>
                        <a:t>Posterior Cornea</a:t>
                      </a:r>
                      <a:endParaRPr lang="en-US" sz="1400" b="1" dirty="0">
                        <a:solidFill>
                          <a:schemeClr val="tx1"/>
                        </a:solidFill>
                        <a:effectLst/>
                        <a:latin typeface="Times New Roman"/>
                        <a:ea typeface="Times New Roman"/>
                        <a:cs typeface="Arial"/>
                      </a:endParaRPr>
                    </a:p>
                  </a:txBody>
                  <a:tcPr marL="20606" marR="20606" marT="0" marB="0" anchor="ctr"/>
                </a:tc>
                <a:tc>
                  <a:txBody>
                    <a:bodyPr/>
                    <a:lstStyle/>
                    <a:p>
                      <a:pPr algn="r" rtl="0">
                        <a:spcAft>
                          <a:spcPts val="0"/>
                        </a:spcAft>
                      </a:pPr>
                      <a:r>
                        <a:rPr lang="en-US" sz="1400" b="1" dirty="0">
                          <a:effectLst/>
                        </a:rPr>
                        <a:t>-2.7849</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2"/>
                  </a:ext>
                </a:extLst>
              </a:tr>
              <a:tr h="401222">
                <a:tc>
                  <a:txBody>
                    <a:bodyPr/>
                    <a:lstStyle/>
                    <a:p>
                      <a:pPr indent="110490" algn="just" rtl="0">
                        <a:spcAft>
                          <a:spcPts val="0"/>
                        </a:spcAft>
                      </a:pPr>
                      <a:r>
                        <a:rPr lang="en-US" sz="1400" b="1" dirty="0">
                          <a:solidFill>
                            <a:schemeClr val="tx1"/>
                          </a:solidFill>
                          <a:effectLst/>
                        </a:rPr>
                        <a:t>Total Cornea</a:t>
                      </a:r>
                      <a:endParaRPr lang="en-US" sz="1400" b="1" dirty="0">
                        <a:solidFill>
                          <a:schemeClr val="tx1"/>
                        </a:solidFill>
                        <a:effectLst/>
                        <a:latin typeface="Times New Roman"/>
                        <a:ea typeface="Times New Roman"/>
                        <a:cs typeface="Arial"/>
                      </a:endParaRPr>
                    </a:p>
                  </a:txBody>
                  <a:tcPr marL="20606" marR="20606" marT="0" marB="0" anchor="ctr"/>
                </a:tc>
                <a:tc>
                  <a:txBody>
                    <a:bodyPr/>
                    <a:lstStyle/>
                    <a:p>
                      <a:pPr algn="r" rtl="0">
                        <a:spcAft>
                          <a:spcPts val="0"/>
                        </a:spcAft>
                      </a:pPr>
                      <a:r>
                        <a:rPr lang="en-US" sz="1400" b="1" dirty="0">
                          <a:solidFill>
                            <a:schemeClr val="bg1"/>
                          </a:solidFill>
                          <a:effectLst/>
                        </a:rPr>
                        <a:t>28.481</a:t>
                      </a:r>
                      <a:endParaRPr lang="en-US" sz="1400" b="1" dirty="0">
                        <a:solidFill>
                          <a:schemeClr val="bg1"/>
                        </a:solidFill>
                        <a:effectLst/>
                        <a:latin typeface="Times New Roman"/>
                        <a:ea typeface="Times New Roman"/>
                        <a:cs typeface="Arial"/>
                      </a:endParaRPr>
                    </a:p>
                  </a:txBody>
                  <a:tcPr marL="20606" marR="20606" marT="0" marB="0" anchor="ctr">
                    <a:solidFill>
                      <a:srgbClr val="FF0000"/>
                    </a:solidFill>
                  </a:tcPr>
                </a:tc>
                <a:extLst>
                  <a:ext uri="{0D108BD9-81ED-4DB2-BD59-A6C34878D82A}">
                    <a16:rowId xmlns="" xmlns:a16="http://schemas.microsoft.com/office/drawing/2014/main" val="10003"/>
                  </a:ext>
                </a:extLst>
              </a:tr>
            </a:tbl>
          </a:graphicData>
        </a:graphic>
      </p:graphicFrame>
      <p:sp>
        <p:nvSpPr>
          <p:cNvPr id="10" name="Rectangle 9"/>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a:t>Refractive </a:t>
            </a:r>
            <a:r>
              <a:rPr lang="en-US" sz="1600" b="1" i="1" dirty="0" smtClean="0"/>
              <a:t>power-Cornea/Lens/Eye</a:t>
            </a:r>
            <a:endParaRPr lang="en-US" sz="1600" dirty="0"/>
          </a:p>
        </p:txBody>
      </p:sp>
      <p:graphicFrame>
        <p:nvGraphicFramePr>
          <p:cNvPr id="9" name="Table 8"/>
          <p:cNvGraphicFramePr>
            <a:graphicFrameLocks noGrp="1"/>
          </p:cNvGraphicFramePr>
          <p:nvPr>
            <p:extLst>
              <p:ext uri="{D42A27DB-BD31-4B8C-83A1-F6EECF244321}">
                <p14:modId xmlns:p14="http://schemas.microsoft.com/office/powerpoint/2010/main" val="3414758285"/>
              </p:ext>
            </p:extLst>
          </p:nvPr>
        </p:nvGraphicFramePr>
        <p:xfrm>
          <a:off x="609600" y="5105400"/>
          <a:ext cx="2592950" cy="1309689"/>
        </p:xfrm>
        <a:graphic>
          <a:graphicData uri="http://schemas.openxmlformats.org/drawingml/2006/table">
            <a:tbl>
              <a:tblPr firstRow="1" firstCol="1" bandRow="1">
                <a:tableStyleId>{5C22544A-7EE6-4342-B048-85BDC9FD1C3A}</a:tableStyleId>
              </a:tblPr>
              <a:tblGrid>
                <a:gridCol w="1808257">
                  <a:extLst>
                    <a:ext uri="{9D8B030D-6E8A-4147-A177-3AD203B41FA5}">
                      <a16:colId xmlns="" xmlns:a16="http://schemas.microsoft.com/office/drawing/2014/main" val="20000"/>
                    </a:ext>
                  </a:extLst>
                </a:gridCol>
                <a:gridCol w="784693">
                  <a:extLst>
                    <a:ext uri="{9D8B030D-6E8A-4147-A177-3AD203B41FA5}">
                      <a16:colId xmlns="" xmlns:a16="http://schemas.microsoft.com/office/drawing/2014/main" val="20001"/>
                    </a:ext>
                  </a:extLst>
                </a:gridCol>
              </a:tblGrid>
              <a:tr h="471488">
                <a:tc>
                  <a:txBody>
                    <a:bodyPr/>
                    <a:lstStyle/>
                    <a:p>
                      <a:pPr indent="110490" algn="just" rtl="0">
                        <a:spcAft>
                          <a:spcPts val="0"/>
                        </a:spcAft>
                      </a:pPr>
                      <a:r>
                        <a:rPr lang="en-US" sz="1400" b="1" dirty="0">
                          <a:solidFill>
                            <a:schemeClr val="tx1"/>
                          </a:solidFill>
                          <a:effectLst/>
                        </a:rPr>
                        <a:t>Anterior Lens</a:t>
                      </a:r>
                      <a:endParaRPr lang="en-US" sz="1400" b="1" dirty="0">
                        <a:solidFill>
                          <a:schemeClr val="tx1"/>
                        </a:solidFill>
                        <a:effectLst/>
                        <a:latin typeface="Times New Roman"/>
                        <a:ea typeface="Times New Roman"/>
                        <a:cs typeface="Arial"/>
                      </a:endParaRPr>
                    </a:p>
                  </a:txBody>
                  <a:tcPr marL="20606" marR="20606" marT="0" marB="0" anchor="ctr"/>
                </a:tc>
                <a:tc>
                  <a:txBody>
                    <a:bodyPr/>
                    <a:lstStyle/>
                    <a:p>
                      <a:pPr algn="r" rtl="0">
                        <a:spcAft>
                          <a:spcPts val="0"/>
                        </a:spcAft>
                      </a:pPr>
                      <a:r>
                        <a:rPr lang="en-US" sz="1400" b="1" dirty="0">
                          <a:solidFill>
                            <a:schemeClr val="tx1"/>
                          </a:solidFill>
                          <a:effectLst/>
                        </a:rPr>
                        <a:t>22.4789</a:t>
                      </a:r>
                      <a:endParaRPr lang="en-US" sz="1400" b="1" dirty="0">
                        <a:solidFill>
                          <a:schemeClr val="tx1"/>
                        </a:solidFill>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0"/>
                  </a:ext>
                </a:extLst>
              </a:tr>
              <a:tr h="471488">
                <a:tc>
                  <a:txBody>
                    <a:bodyPr/>
                    <a:lstStyle/>
                    <a:p>
                      <a:pPr indent="110490" algn="just" rtl="0">
                        <a:spcAft>
                          <a:spcPts val="0"/>
                        </a:spcAft>
                      </a:pPr>
                      <a:r>
                        <a:rPr lang="en-US" sz="1400" b="1" dirty="0">
                          <a:solidFill>
                            <a:schemeClr val="tx1"/>
                          </a:solidFill>
                          <a:effectLst/>
                        </a:rPr>
                        <a:t>Posterior Lens</a:t>
                      </a:r>
                      <a:endParaRPr lang="en-US" sz="1400" b="1" dirty="0">
                        <a:solidFill>
                          <a:schemeClr val="tx1"/>
                        </a:solidFill>
                        <a:effectLst/>
                        <a:latin typeface="Times New Roman"/>
                        <a:ea typeface="Times New Roman"/>
                        <a:cs typeface="Arial"/>
                      </a:endParaRPr>
                    </a:p>
                  </a:txBody>
                  <a:tcPr marL="20606" marR="20606" marT="0" marB="0" anchor="ctr"/>
                </a:tc>
                <a:tc>
                  <a:txBody>
                    <a:bodyPr/>
                    <a:lstStyle/>
                    <a:p>
                      <a:pPr algn="r" rtl="0">
                        <a:spcAft>
                          <a:spcPts val="0"/>
                        </a:spcAft>
                      </a:pPr>
                      <a:r>
                        <a:rPr lang="en-US" sz="1400" b="1" dirty="0">
                          <a:effectLst/>
                        </a:rPr>
                        <a:t>17.5522</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1"/>
                  </a:ext>
                </a:extLst>
              </a:tr>
              <a:tr h="366713">
                <a:tc>
                  <a:txBody>
                    <a:bodyPr/>
                    <a:lstStyle/>
                    <a:p>
                      <a:pPr indent="110490" algn="just" rtl="0">
                        <a:spcAft>
                          <a:spcPts val="0"/>
                        </a:spcAft>
                      </a:pPr>
                      <a:r>
                        <a:rPr lang="en-US" sz="1400" b="1" dirty="0">
                          <a:solidFill>
                            <a:schemeClr val="tx1"/>
                          </a:solidFill>
                          <a:effectLst/>
                        </a:rPr>
                        <a:t>Total Lens</a:t>
                      </a:r>
                      <a:endParaRPr lang="en-US" sz="1400" b="1" dirty="0">
                        <a:solidFill>
                          <a:schemeClr val="tx1"/>
                        </a:solidFill>
                        <a:effectLst/>
                        <a:latin typeface="Times New Roman"/>
                        <a:ea typeface="Times New Roman"/>
                        <a:cs typeface="Arial"/>
                      </a:endParaRPr>
                    </a:p>
                  </a:txBody>
                  <a:tcPr marL="20606" marR="20606" marT="0" marB="0" anchor="ctr"/>
                </a:tc>
                <a:tc>
                  <a:txBody>
                    <a:bodyPr/>
                    <a:lstStyle/>
                    <a:p>
                      <a:pPr algn="r" rtl="0">
                        <a:spcAft>
                          <a:spcPts val="0"/>
                        </a:spcAft>
                      </a:pPr>
                      <a:r>
                        <a:rPr lang="en-US" sz="1400" b="1" dirty="0">
                          <a:solidFill>
                            <a:schemeClr val="bg1"/>
                          </a:solidFill>
                          <a:effectLst/>
                        </a:rPr>
                        <a:t>37.5356</a:t>
                      </a:r>
                      <a:endParaRPr lang="en-US" sz="1400" b="1" dirty="0">
                        <a:solidFill>
                          <a:schemeClr val="bg1"/>
                        </a:solidFill>
                        <a:effectLst/>
                        <a:latin typeface="Times New Roman"/>
                        <a:ea typeface="Times New Roman"/>
                        <a:cs typeface="Arial"/>
                      </a:endParaRPr>
                    </a:p>
                  </a:txBody>
                  <a:tcPr marL="20606" marR="20606" marT="0" marB="0" anchor="ctr">
                    <a:solidFill>
                      <a:srgbClr val="FF0000"/>
                    </a:solidFill>
                  </a:tcPr>
                </a:tc>
                <a:extLst>
                  <a:ext uri="{0D108BD9-81ED-4DB2-BD59-A6C34878D82A}">
                    <a16:rowId xmlns="" xmlns:a16="http://schemas.microsoft.com/office/drawing/2014/main" val="10002"/>
                  </a:ext>
                </a:extLst>
              </a:tr>
            </a:tbl>
          </a:graphicData>
        </a:graphic>
      </p:graphicFrame>
      <p:cxnSp>
        <p:nvCxnSpPr>
          <p:cNvPr id="5" name="Elbow Connector 4"/>
          <p:cNvCxnSpPr/>
          <p:nvPr/>
        </p:nvCxnSpPr>
        <p:spPr>
          <a:xfrm rot="16200000" flipH="1">
            <a:off x="3099748" y="1472252"/>
            <a:ext cx="1143000" cy="484496"/>
          </a:xfrm>
          <a:prstGeom prst="bentConnector3">
            <a:avLst>
              <a:gd name="adj1" fmla="val 2239"/>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p:nvPr/>
        </p:nvCxnSpPr>
        <p:spPr>
          <a:xfrm rot="16200000" flipH="1">
            <a:off x="2809454" y="2199854"/>
            <a:ext cx="1524000" cy="324692"/>
          </a:xfrm>
          <a:prstGeom prst="bentConnector3">
            <a:avLst>
              <a:gd name="adj1" fmla="val 746"/>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flipH="1" flipV="1">
            <a:off x="2774475" y="3854925"/>
            <a:ext cx="1918651" cy="1066803"/>
          </a:xfrm>
          <a:prstGeom prst="bentConnector3">
            <a:avLst>
              <a:gd name="adj1" fmla="val -504"/>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p:nvPr/>
        </p:nvCxnSpPr>
        <p:spPr>
          <a:xfrm rot="5400000" flipH="1" flipV="1">
            <a:off x="2920049" y="3709350"/>
            <a:ext cx="2389500" cy="1828801"/>
          </a:xfrm>
          <a:prstGeom prst="bentConnector3">
            <a:avLst>
              <a:gd name="adj1" fmla="val -833"/>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30" name="Rectangle 5129"/>
          <p:cNvSpPr/>
          <p:nvPr/>
        </p:nvSpPr>
        <p:spPr>
          <a:xfrm rot="691376">
            <a:off x="5574873" y="3571617"/>
            <a:ext cx="2245487" cy="369332"/>
          </a:xfrm>
          <a:prstGeom prst="rect">
            <a:avLst/>
          </a:prstGeom>
        </p:spPr>
        <p:txBody>
          <a:bodyPr wrap="none">
            <a:spAutoFit/>
          </a:bodyPr>
          <a:lstStyle/>
          <a:p>
            <a:pPr indent="110490" algn="just"/>
            <a:r>
              <a:rPr lang="en-US" b="1" dirty="0"/>
              <a:t>Whole </a:t>
            </a:r>
            <a:r>
              <a:rPr lang="en-US" b="1" dirty="0" smtClean="0"/>
              <a:t>Eye= 59.25</a:t>
            </a:r>
            <a:endParaRPr lang="en-US" b="1" dirty="0">
              <a:latin typeface="Times New Roman"/>
              <a:ea typeface="Times New Roman"/>
              <a:cs typeface="Arial"/>
            </a:endParaRPr>
          </a:p>
        </p:txBody>
      </p:sp>
    </p:spTree>
    <p:extLst>
      <p:ext uri="{BB962C8B-B14F-4D97-AF65-F5344CB8AC3E}">
        <p14:creationId xmlns:p14="http://schemas.microsoft.com/office/powerpoint/2010/main" val="315845204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126"/>
                                        </p:tgtEl>
                                        <p:attrNameLst>
                                          <p:attrName>style.visibility</p:attrName>
                                        </p:attrNameLst>
                                      </p:cBhvr>
                                      <p:to>
                                        <p:strVal val="visible"/>
                                      </p:to>
                                    </p:set>
                                    <p:anim calcmode="lin" valueType="num">
                                      <p:cBhvr>
                                        <p:cTn id="7" dur="1000" fill="hold"/>
                                        <p:tgtEl>
                                          <p:spTgt spid="5126"/>
                                        </p:tgtEl>
                                        <p:attrNameLst>
                                          <p:attrName>ppt_w</p:attrName>
                                        </p:attrNameLst>
                                      </p:cBhvr>
                                      <p:tavLst>
                                        <p:tav tm="0">
                                          <p:val>
                                            <p:fltVal val="0"/>
                                          </p:val>
                                        </p:tav>
                                        <p:tav tm="100000">
                                          <p:val>
                                            <p:strVal val="#ppt_w"/>
                                          </p:val>
                                        </p:tav>
                                      </p:tavLst>
                                    </p:anim>
                                    <p:anim calcmode="lin" valueType="num">
                                      <p:cBhvr>
                                        <p:cTn id="8" dur="1000" fill="hold"/>
                                        <p:tgtEl>
                                          <p:spTgt spid="5126"/>
                                        </p:tgtEl>
                                        <p:attrNameLst>
                                          <p:attrName>ppt_h</p:attrName>
                                        </p:attrNameLst>
                                      </p:cBhvr>
                                      <p:tavLst>
                                        <p:tav tm="0">
                                          <p:val>
                                            <p:fltVal val="0"/>
                                          </p:val>
                                        </p:tav>
                                        <p:tav tm="100000">
                                          <p:val>
                                            <p:strVal val="#ppt_h"/>
                                          </p:val>
                                        </p:tav>
                                      </p:tavLst>
                                    </p:anim>
                                    <p:anim calcmode="lin" valueType="num">
                                      <p:cBhvr>
                                        <p:cTn id="9" dur="1000" fill="hold"/>
                                        <p:tgtEl>
                                          <p:spTgt spid="5126"/>
                                        </p:tgtEl>
                                        <p:attrNameLst>
                                          <p:attrName>style.rotation</p:attrName>
                                        </p:attrNameLst>
                                      </p:cBhvr>
                                      <p:tavLst>
                                        <p:tav tm="0">
                                          <p:val>
                                            <p:fltVal val="90"/>
                                          </p:val>
                                        </p:tav>
                                        <p:tav tm="100000">
                                          <p:val>
                                            <p:fltVal val="0"/>
                                          </p:val>
                                        </p:tav>
                                      </p:tavLst>
                                    </p:anim>
                                    <p:animEffect transition="in" filter="fade">
                                      <p:cBhvr>
                                        <p:cTn id="10" dur="1000"/>
                                        <p:tgtEl>
                                          <p:spTgt spid="5126"/>
                                        </p:tgtEl>
                                      </p:cBhvr>
                                    </p:animEffect>
                                  </p:childTnLst>
                                </p:cTn>
                              </p:par>
                            </p:childTnLst>
                          </p:cTn>
                        </p:par>
                        <p:par>
                          <p:cTn id="11" fill="hold">
                            <p:stCondLst>
                              <p:cond delay="1000"/>
                            </p:stCondLst>
                            <p:childTnLst>
                              <p:par>
                                <p:cTn id="12" presetID="16" presetClass="entr" presetSubtype="37"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childTnLst>
                          </p:cTn>
                        </p:par>
                        <p:par>
                          <p:cTn id="15" fill="hold">
                            <p:stCondLst>
                              <p:cond delay="1500"/>
                            </p:stCondLst>
                            <p:childTnLst>
                              <p:par>
                                <p:cTn id="16" presetID="18" presetClass="entr" presetSubtype="6"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trips(downRight)">
                                      <p:cBhvr>
                                        <p:cTn id="18" dur="500"/>
                                        <p:tgtEl>
                                          <p:spTgt spid="5"/>
                                        </p:tgtEl>
                                      </p:cBhvr>
                                    </p:animEffect>
                                  </p:childTnLst>
                                </p:cTn>
                              </p:par>
                              <p:par>
                                <p:cTn id="19" presetID="18" presetClass="entr" presetSubtype="6"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strips(downRight)">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Effect transition="in" filter="fade">
                                      <p:cBhvr>
                                        <p:cTn id="28" dur="1000"/>
                                        <p:tgtEl>
                                          <p:spTgt spid="9"/>
                                        </p:tgtEl>
                                      </p:cBhvr>
                                    </p:animEffect>
                                  </p:childTnLst>
                                </p:cTn>
                              </p:par>
                            </p:childTnLst>
                          </p:cTn>
                        </p:par>
                        <p:par>
                          <p:cTn id="29" fill="hold">
                            <p:stCondLst>
                              <p:cond delay="1000"/>
                            </p:stCondLst>
                            <p:childTnLst>
                              <p:par>
                                <p:cTn id="30" presetID="18" presetClass="entr" presetSubtype="3"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strips(upRight)">
                                      <p:cBhvr>
                                        <p:cTn id="32" dur="500"/>
                                        <p:tgtEl>
                                          <p:spTgt spid="21"/>
                                        </p:tgtEl>
                                      </p:cBhvr>
                                    </p:animEffect>
                                  </p:childTnLst>
                                </p:cTn>
                              </p:par>
                              <p:par>
                                <p:cTn id="33" presetID="18" presetClass="entr" presetSubtype="3"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strips(upRight)">
                                      <p:cBhvr>
                                        <p:cTn id="35" dur="500"/>
                                        <p:tgtEl>
                                          <p:spTgt spid="30"/>
                                        </p:tgtEl>
                                      </p:cBhvr>
                                    </p:animEffect>
                                  </p:childTnLst>
                                </p:cTn>
                              </p:par>
                            </p:childTnLst>
                          </p:cTn>
                        </p:par>
                        <p:par>
                          <p:cTn id="36" fill="hold">
                            <p:stCondLst>
                              <p:cond delay="1500"/>
                            </p:stCondLst>
                            <p:childTnLst>
                              <p:par>
                                <p:cTn id="37" presetID="14" presetClass="entr" presetSubtype="5" fill="hold" grpId="0" nodeType="afterEffect">
                                  <p:stCondLst>
                                    <p:cond delay="0"/>
                                  </p:stCondLst>
                                  <p:childTnLst>
                                    <p:set>
                                      <p:cBhvr>
                                        <p:cTn id="38" dur="1" fill="hold">
                                          <p:stCondLst>
                                            <p:cond delay="0"/>
                                          </p:stCondLst>
                                        </p:cTn>
                                        <p:tgtEl>
                                          <p:spTgt spid="5130"/>
                                        </p:tgtEl>
                                        <p:attrNameLst>
                                          <p:attrName>style.visibility</p:attrName>
                                        </p:attrNameLst>
                                      </p:cBhvr>
                                      <p:to>
                                        <p:strVal val="visible"/>
                                      </p:to>
                                    </p:set>
                                    <p:animEffect transition="in" filter="randombar(vertical)">
                                      <p:cBhvr>
                                        <p:cTn id="39" dur="1000"/>
                                        <p:tgtEl>
                                          <p:spTgt spid="5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2" descr="http://www.iconarchive.com/download/i76192/guillendesign/variations-3/Microsoft-Excel.ic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descr="Screen Clipping">
            <a:hlinkClick r:id="rId2" action="ppaction://hlinkfile"/>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707" y="687237"/>
            <a:ext cx="8113992" cy="5810313"/>
          </a:xfrm>
          <a:prstGeom prst="rect">
            <a:avLst/>
          </a:prstGeom>
        </p:spPr>
      </p:pic>
      <p:sp>
        <p:nvSpPr>
          <p:cNvPr id="10" name="Title 1"/>
          <p:cNvSpPr>
            <a:spLocks noGrp="1"/>
          </p:cNvSpPr>
          <p:nvPr>
            <p:ph type="title"/>
          </p:nvPr>
        </p:nvSpPr>
        <p:spPr>
          <a:xfrm>
            <a:off x="4648200" y="66675"/>
            <a:ext cx="3505200" cy="438150"/>
          </a:xfrm>
        </p:spPr>
        <p:txBody>
          <a:bodyPr>
            <a:normAutofit fontScale="90000"/>
          </a:bodyPr>
          <a:lstStyle/>
          <a:p>
            <a:pPr algn="ctr"/>
            <a:r>
              <a:rPr lang="en-US" sz="2400" b="1" dirty="0" smtClean="0">
                <a:solidFill>
                  <a:schemeClr val="bg1"/>
                </a:solidFill>
              </a:rPr>
              <a:t>Results</a:t>
            </a:r>
            <a:endParaRPr lang="en-US" sz="2400" b="1" dirty="0">
              <a:solidFill>
                <a:schemeClr val="bg1"/>
              </a:solidFill>
            </a:endParaRPr>
          </a:p>
        </p:txBody>
      </p:sp>
      <p:sp>
        <p:nvSpPr>
          <p:cNvPr id="12" name="Rectangle 11"/>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Step 2: Calculations</a:t>
            </a:r>
            <a:endParaRPr lang="en-US" sz="1600" dirty="0"/>
          </a:p>
        </p:txBody>
      </p:sp>
      <p:pic>
        <p:nvPicPr>
          <p:cNvPr id="4099" name="Picture 3">
            <a:hlinkClick r:id="rId2" action="ppaction://hlinkfile"/>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469" b="94531" l="4688" r="93750"/>
                    </a14:imgEffect>
                  </a14:imgLayer>
                </a14:imgProps>
              </a:ext>
              <a:ext uri="{28A0092B-C50C-407E-A947-70E740481C1C}">
                <a14:useLocalDpi xmlns:a14="http://schemas.microsoft.com/office/drawing/2010/main" val="0"/>
              </a:ext>
            </a:extLst>
          </a:blip>
          <a:srcRect/>
          <a:stretch>
            <a:fillRect/>
          </a:stretch>
        </p:blipFill>
        <p:spPr bwMode="auto">
          <a:xfrm>
            <a:off x="6020653" y="4648200"/>
            <a:ext cx="1333499" cy="133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97985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4416" b="72727" l="0" r="14370">
                        <a14:foregroundMark x1="11730" y1="29870" x2="2346" y2="47532"/>
                        <a14:foregroundMark x1="3812" y1="47532" x2="3812" y2="57143"/>
                        <a14:foregroundMark x1="4399" y1="57662" x2="11144" y2="68312"/>
                        <a14:foregroundMark x1="11144" y1="68312" x2="14370" y2="70130"/>
                        <a14:foregroundMark x1="11730" y1="30390" x2="14370" y2="28052"/>
                        <a14:foregroundMark x1="7038" y1="32727" x2="4399" y2="37922"/>
                        <a14:foregroundMark x1="1466" y1="44416" x2="4106" y2="38442"/>
                        <a14:foregroundMark x1="880" y1="50130" x2="2053" y2="56623"/>
                        <a14:foregroundMark x1="13490" y1="33247" x2="9091" y2="37922"/>
                        <a14:backgroundMark x1="880" y1="43636" x2="880" y2="43636"/>
                        <a14:backgroundMark x1="880" y1="44935" x2="880" y2="44935"/>
                      </a14:backgroundRemoval>
                    </a14:imgEffect>
                    <a14:imgEffect>
                      <a14:brightnessContrast bright="-36000" contrast="100000"/>
                    </a14:imgEffect>
                  </a14:imgLayer>
                </a14:imgProps>
              </a:ext>
              <a:ext uri="{28A0092B-C50C-407E-A947-70E740481C1C}">
                <a14:useLocalDpi xmlns:a14="http://schemas.microsoft.com/office/drawing/2010/main" val="0"/>
              </a:ext>
            </a:extLst>
          </a:blip>
          <a:srcRect t="24498" r="83946" b="27190"/>
          <a:stretch/>
        </p:blipFill>
        <p:spPr bwMode="auto">
          <a:xfrm>
            <a:off x="2067814" y="1367894"/>
            <a:ext cx="1210175" cy="4111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ttp://ajpcell.physiology.org/content/ajpcell/293/2/C797/F5.large.jpg"/>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9579" b="45742" l="66000" r="100000"/>
                    </a14:imgEffect>
                  </a14:imgLayer>
                </a14:imgProps>
              </a:ext>
              <a:ext uri="{28A0092B-C50C-407E-A947-70E740481C1C}">
                <a14:useLocalDpi xmlns:a14="http://schemas.microsoft.com/office/drawing/2010/main" val="0"/>
              </a:ext>
            </a:extLst>
          </a:blip>
          <a:srcRect l="65927" t="19645" r="-282" b="54198"/>
          <a:stretch/>
        </p:blipFill>
        <p:spPr bwMode="auto">
          <a:xfrm rot="5400000">
            <a:off x="2177761" y="2195577"/>
            <a:ext cx="5082802" cy="24488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smtClean="0">
                <a:solidFill>
                  <a:schemeClr val="bg1"/>
                </a:solidFill>
              </a:rPr>
              <a:t>Results</a:t>
            </a:r>
            <a:endParaRPr lang="en-US" sz="2400" b="1" dirty="0">
              <a:solidFill>
                <a:schemeClr val="bg1"/>
              </a:solidFill>
            </a:endParaRPr>
          </a:p>
        </p:txBody>
      </p:sp>
      <p:cxnSp>
        <p:nvCxnSpPr>
          <p:cNvPr id="8" name="Straight Arrow Connector 7"/>
          <p:cNvCxnSpPr>
            <a:stCxn id="1027" idx="3"/>
          </p:cNvCxnSpPr>
          <p:nvPr/>
        </p:nvCxnSpPr>
        <p:spPr>
          <a:xfrm flipV="1">
            <a:off x="1219200" y="1699939"/>
            <a:ext cx="2921275" cy="1712858"/>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38500" y="1468987"/>
            <a:ext cx="1714500" cy="0"/>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246866" y="3429000"/>
            <a:ext cx="7068312" cy="0"/>
          </a:xfrm>
          <a:prstGeom prst="straightConnector1">
            <a:avLst/>
          </a:prstGeom>
          <a:ln w="38100">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4114800" y="1468989"/>
            <a:ext cx="838200" cy="230949"/>
            <a:chOff x="4114800" y="1140652"/>
            <a:chExt cx="838200" cy="230949"/>
          </a:xfrm>
        </p:grpSpPr>
        <p:cxnSp>
          <p:nvCxnSpPr>
            <p:cNvPr id="22" name="Straight Arrow Connector 21"/>
            <p:cNvCxnSpPr/>
            <p:nvPr/>
          </p:nvCxnSpPr>
          <p:spPr>
            <a:xfrm flipV="1">
              <a:off x="4114800" y="1140652"/>
              <a:ext cx="380999" cy="230948"/>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140475" y="1140652"/>
              <a:ext cx="812525" cy="230949"/>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p:cNvCxnSpPr>
            <a:stCxn id="1027" idx="3"/>
          </p:cNvCxnSpPr>
          <p:nvPr/>
        </p:nvCxnSpPr>
        <p:spPr>
          <a:xfrm flipV="1">
            <a:off x="1219200" y="2438401"/>
            <a:ext cx="2533397" cy="974396"/>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3734783" y="2127663"/>
            <a:ext cx="1541710" cy="310740"/>
            <a:chOff x="4114800" y="1122404"/>
            <a:chExt cx="1089100" cy="125801"/>
          </a:xfrm>
        </p:grpSpPr>
        <p:cxnSp>
          <p:nvCxnSpPr>
            <p:cNvPr id="26" name="Straight Arrow Connector 25"/>
            <p:cNvCxnSpPr/>
            <p:nvPr/>
          </p:nvCxnSpPr>
          <p:spPr>
            <a:xfrm flipV="1">
              <a:off x="4114800" y="1124808"/>
              <a:ext cx="538844" cy="123397"/>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4127384" y="1122404"/>
              <a:ext cx="1076516" cy="123397"/>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32" name="Straight Arrow Connector 31"/>
          <p:cNvCxnSpPr/>
          <p:nvPr/>
        </p:nvCxnSpPr>
        <p:spPr>
          <a:xfrm flipV="1">
            <a:off x="4497569" y="2133602"/>
            <a:ext cx="780163" cy="5452"/>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027" idx="3"/>
          </p:cNvCxnSpPr>
          <p:nvPr/>
        </p:nvCxnSpPr>
        <p:spPr>
          <a:xfrm flipV="1">
            <a:off x="1219200" y="2897317"/>
            <a:ext cx="2438400" cy="515480"/>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3581401" y="2728717"/>
            <a:ext cx="1696331" cy="168598"/>
            <a:chOff x="3952613" y="1081539"/>
            <a:chExt cx="1198326" cy="68256"/>
          </a:xfrm>
        </p:grpSpPr>
        <p:cxnSp>
          <p:nvCxnSpPr>
            <p:cNvPr id="44" name="Straight Arrow Connector 43"/>
            <p:cNvCxnSpPr/>
            <p:nvPr/>
          </p:nvCxnSpPr>
          <p:spPr>
            <a:xfrm flipV="1">
              <a:off x="3952613" y="1081539"/>
              <a:ext cx="645951" cy="68256"/>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3952613" y="1087402"/>
              <a:ext cx="1198326" cy="62393"/>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46" name="Straight Arrow Connector 45"/>
          <p:cNvCxnSpPr/>
          <p:nvPr/>
        </p:nvCxnSpPr>
        <p:spPr>
          <a:xfrm>
            <a:off x="4519050" y="2728720"/>
            <a:ext cx="758682" cy="14479"/>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4497569" y="1291694"/>
            <a:ext cx="0" cy="4242206"/>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027" name="TextBox 1026"/>
          <p:cNvSpPr txBox="1"/>
          <p:nvPr/>
        </p:nvSpPr>
        <p:spPr>
          <a:xfrm>
            <a:off x="909500" y="3228131"/>
            <a:ext cx="309700"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68" name="TextBox 67"/>
          <p:cNvSpPr txBox="1"/>
          <p:nvPr/>
        </p:nvSpPr>
        <p:spPr>
          <a:xfrm>
            <a:off x="8322598" y="3228131"/>
            <a:ext cx="364202"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72" name="TextBox 71"/>
          <p:cNvSpPr txBox="1"/>
          <p:nvPr/>
        </p:nvSpPr>
        <p:spPr>
          <a:xfrm>
            <a:off x="4140475" y="3429000"/>
            <a:ext cx="317716" cy="369332"/>
          </a:xfrm>
          <a:prstGeom prst="rect">
            <a:avLst/>
          </a:prstGeom>
          <a:noFill/>
        </p:spPr>
        <p:txBody>
          <a:bodyPr wrap="none" rtlCol="0">
            <a:spAutoFit/>
          </a:bodyPr>
          <a:lstStyle/>
          <a:p>
            <a:r>
              <a:rPr lang="en-US" b="1" dirty="0" smtClean="0">
                <a:latin typeface="Baskerville Old Face" pitchFamily="18" charset="0"/>
              </a:rPr>
              <a:t>P</a:t>
            </a:r>
            <a:endParaRPr lang="en-US" b="1" dirty="0">
              <a:latin typeface="Baskerville Old Face" pitchFamily="18" charset="0"/>
            </a:endParaRPr>
          </a:p>
        </p:txBody>
      </p:sp>
      <p:cxnSp>
        <p:nvCxnSpPr>
          <p:cNvPr id="90" name="Straight Arrow Connector 89"/>
          <p:cNvCxnSpPr/>
          <p:nvPr/>
        </p:nvCxnSpPr>
        <p:spPr>
          <a:xfrm flipV="1">
            <a:off x="4923177" y="943100"/>
            <a:ext cx="0" cy="4970816"/>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4975522" y="3429000"/>
            <a:ext cx="434678" cy="369332"/>
          </a:xfrm>
          <a:prstGeom prst="rect">
            <a:avLst/>
          </a:prstGeom>
          <a:noFill/>
        </p:spPr>
        <p:txBody>
          <a:bodyPr wrap="square" rtlCol="0">
            <a:spAutoFit/>
          </a:bodyPr>
          <a:lstStyle/>
          <a:p>
            <a:r>
              <a:rPr lang="en-US" b="1" dirty="0" smtClean="0">
                <a:latin typeface="Baskerville Old Face" pitchFamily="18" charset="0"/>
              </a:rPr>
              <a:t>P’</a:t>
            </a:r>
            <a:endParaRPr lang="en-US" b="1" dirty="0">
              <a:latin typeface="Baskerville Old Face" pitchFamily="18" charset="0"/>
            </a:endParaRPr>
          </a:p>
        </p:txBody>
      </p:sp>
      <p:grpSp>
        <p:nvGrpSpPr>
          <p:cNvPr id="2065" name="Group 2064"/>
          <p:cNvGrpSpPr/>
          <p:nvPr/>
        </p:nvGrpSpPr>
        <p:grpSpPr>
          <a:xfrm>
            <a:off x="4299333" y="1468989"/>
            <a:ext cx="1272954" cy="230948"/>
            <a:chOff x="4299333" y="1468989"/>
            <a:chExt cx="1272954" cy="230948"/>
          </a:xfrm>
        </p:grpSpPr>
        <p:cxnSp>
          <p:nvCxnSpPr>
            <p:cNvPr id="97" name="Straight Arrow Connector 96"/>
            <p:cNvCxnSpPr/>
            <p:nvPr/>
          </p:nvCxnSpPr>
          <p:spPr>
            <a:xfrm>
              <a:off x="4497569" y="1468989"/>
              <a:ext cx="425608" cy="0"/>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flipH="1">
              <a:off x="4299333" y="1468990"/>
              <a:ext cx="1272954" cy="230947"/>
              <a:chOff x="4157025" y="1140653"/>
              <a:chExt cx="1272954" cy="230947"/>
            </a:xfrm>
          </p:grpSpPr>
          <p:cxnSp>
            <p:nvCxnSpPr>
              <p:cNvPr id="103" name="Straight Arrow Connector 102"/>
              <p:cNvCxnSpPr/>
              <p:nvPr/>
            </p:nvCxnSpPr>
            <p:spPr>
              <a:xfrm flipV="1">
                <a:off x="4166712" y="1140653"/>
                <a:ext cx="639422" cy="211907"/>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V="1">
                <a:off x="4157025" y="1140653"/>
                <a:ext cx="1272954" cy="23094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106" name="Straight Arrow Connector 105"/>
          <p:cNvCxnSpPr/>
          <p:nvPr/>
        </p:nvCxnSpPr>
        <p:spPr>
          <a:xfrm flipH="1" flipV="1">
            <a:off x="5572287" y="1699939"/>
            <a:ext cx="2731262" cy="172007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132" name="Group 131"/>
          <p:cNvGrpSpPr/>
          <p:nvPr/>
        </p:nvGrpSpPr>
        <p:grpSpPr>
          <a:xfrm>
            <a:off x="3886200" y="2127663"/>
            <a:ext cx="1874074" cy="225114"/>
            <a:chOff x="3698215" y="1451287"/>
            <a:chExt cx="1874074" cy="225114"/>
          </a:xfrm>
        </p:grpSpPr>
        <p:cxnSp>
          <p:nvCxnSpPr>
            <p:cNvPr id="133" name="Straight Arrow Connector 132"/>
            <p:cNvCxnSpPr/>
            <p:nvPr/>
          </p:nvCxnSpPr>
          <p:spPr>
            <a:xfrm>
              <a:off x="3698215" y="1451287"/>
              <a:ext cx="1036977" cy="11392"/>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34" name="Group 133"/>
            <p:cNvGrpSpPr/>
            <p:nvPr/>
          </p:nvGrpSpPr>
          <p:grpSpPr>
            <a:xfrm flipH="1">
              <a:off x="3698215" y="1456983"/>
              <a:ext cx="1874074" cy="219418"/>
              <a:chOff x="4157023" y="1128646"/>
              <a:chExt cx="1874074" cy="219418"/>
            </a:xfrm>
          </p:grpSpPr>
          <p:cxnSp>
            <p:nvCxnSpPr>
              <p:cNvPr id="135" name="Straight Arrow Connector 134"/>
              <p:cNvCxnSpPr/>
              <p:nvPr/>
            </p:nvCxnSpPr>
            <p:spPr>
              <a:xfrm flipV="1">
                <a:off x="4157023" y="1134341"/>
                <a:ext cx="837097" cy="213723"/>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4157025" y="1128646"/>
                <a:ext cx="1874072" cy="21941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137" name="Straight Arrow Connector 136"/>
          <p:cNvCxnSpPr>
            <a:stCxn id="68" idx="1"/>
          </p:cNvCxnSpPr>
          <p:nvPr/>
        </p:nvCxnSpPr>
        <p:spPr>
          <a:xfrm flipH="1" flipV="1">
            <a:off x="5769797" y="2352776"/>
            <a:ext cx="2552801" cy="1060021"/>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3657600" y="2728717"/>
            <a:ext cx="2218345" cy="213946"/>
            <a:chOff x="3353943" y="1462455"/>
            <a:chExt cx="2218345" cy="213946"/>
          </a:xfrm>
        </p:grpSpPr>
        <p:cxnSp>
          <p:nvCxnSpPr>
            <p:cNvPr id="139" name="Straight Arrow Connector 138"/>
            <p:cNvCxnSpPr/>
            <p:nvPr/>
          </p:nvCxnSpPr>
          <p:spPr>
            <a:xfrm>
              <a:off x="3353943" y="1462455"/>
              <a:ext cx="1265577" cy="7242"/>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40" name="Group 139"/>
            <p:cNvGrpSpPr/>
            <p:nvPr/>
          </p:nvGrpSpPr>
          <p:grpSpPr>
            <a:xfrm flipH="1">
              <a:off x="3353943" y="1462456"/>
              <a:ext cx="2218345" cy="213945"/>
              <a:chOff x="4157024" y="1134119"/>
              <a:chExt cx="2218345" cy="213945"/>
            </a:xfrm>
          </p:grpSpPr>
          <p:cxnSp>
            <p:nvCxnSpPr>
              <p:cNvPr id="141" name="Straight Arrow Connector 140"/>
              <p:cNvCxnSpPr/>
              <p:nvPr/>
            </p:nvCxnSpPr>
            <p:spPr>
              <a:xfrm flipV="1">
                <a:off x="4201862" y="1141361"/>
                <a:ext cx="907930" cy="189639"/>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flipV="1">
                <a:off x="4157024" y="1134119"/>
                <a:ext cx="2218345" cy="213945"/>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143" name="Straight Arrow Connector 142"/>
          <p:cNvCxnSpPr>
            <a:stCxn id="68" idx="1"/>
          </p:cNvCxnSpPr>
          <p:nvPr/>
        </p:nvCxnSpPr>
        <p:spPr>
          <a:xfrm flipH="1" flipV="1">
            <a:off x="5885470" y="2942663"/>
            <a:ext cx="2437128" cy="470134"/>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4213703" y="1468625"/>
            <a:ext cx="609664" cy="205023"/>
            <a:chOff x="4213703" y="1468625"/>
            <a:chExt cx="609664" cy="205023"/>
          </a:xfrm>
        </p:grpSpPr>
        <p:sp>
          <p:nvSpPr>
            <p:cNvPr id="17" name="Block Arc 16"/>
            <p:cNvSpPr/>
            <p:nvPr/>
          </p:nvSpPr>
          <p:spPr>
            <a:xfrm rot="4020141">
              <a:off x="4214048" y="1627583"/>
              <a:ext cx="45720" cy="46409"/>
            </a:xfrm>
            <a:prstGeom prst="blockArc">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Block Arc 63"/>
            <p:cNvSpPr/>
            <p:nvPr/>
          </p:nvSpPr>
          <p:spPr>
            <a:xfrm rot="15240000" flipH="1">
              <a:off x="4777303" y="1468280"/>
              <a:ext cx="45720" cy="46409"/>
            </a:xfrm>
            <a:prstGeom prst="blockArc">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58" name="Rectangle 57"/>
          <p:cNvSpPr/>
          <p:nvPr/>
        </p:nvSpPr>
        <p:spPr>
          <a:xfrm>
            <a:off x="3698207" y="885929"/>
            <a:ext cx="2208818" cy="1171472"/>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3245853" y="3429000"/>
            <a:ext cx="341760" cy="369332"/>
          </a:xfrm>
          <a:prstGeom prst="rect">
            <a:avLst/>
          </a:prstGeom>
          <a:noFill/>
        </p:spPr>
        <p:txBody>
          <a:bodyPr wrap="none" rtlCol="0">
            <a:spAutoFit/>
          </a:bodyPr>
          <a:lstStyle/>
          <a:p>
            <a:r>
              <a:rPr lang="en-US" b="1" dirty="0" smtClean="0">
                <a:latin typeface="Baskerville Old Face" pitchFamily="18" charset="0"/>
              </a:rPr>
              <a:t>V</a:t>
            </a:r>
            <a:endParaRPr lang="en-US" b="1" dirty="0">
              <a:latin typeface="Baskerville Old Face" pitchFamily="18" charset="0"/>
            </a:endParaRPr>
          </a:p>
        </p:txBody>
      </p:sp>
      <p:sp>
        <p:nvSpPr>
          <p:cNvPr id="75" name="TextBox 74"/>
          <p:cNvSpPr txBox="1"/>
          <p:nvPr/>
        </p:nvSpPr>
        <p:spPr>
          <a:xfrm>
            <a:off x="5953125" y="3429000"/>
            <a:ext cx="453970" cy="369332"/>
          </a:xfrm>
          <a:prstGeom prst="rect">
            <a:avLst/>
          </a:prstGeom>
          <a:noFill/>
        </p:spPr>
        <p:txBody>
          <a:bodyPr wrap="none" rtlCol="0">
            <a:spAutoFit/>
          </a:bodyPr>
          <a:lstStyle/>
          <a:p>
            <a:r>
              <a:rPr lang="en-US" b="1" dirty="0" smtClean="0">
                <a:latin typeface="Baskerville Old Face" pitchFamily="18" charset="0"/>
              </a:rPr>
              <a:t>V</a:t>
            </a:r>
            <a:r>
              <a:rPr lang="en-US" b="1" dirty="0">
                <a:latin typeface="Baskerville Old Face" pitchFamily="18" charset="0"/>
              </a:rPr>
              <a:t> ’</a:t>
            </a:r>
          </a:p>
        </p:txBody>
      </p:sp>
      <p:cxnSp>
        <p:nvCxnSpPr>
          <p:cNvPr id="55" name="Straight Arrow Connector 54"/>
          <p:cNvCxnSpPr/>
          <p:nvPr/>
        </p:nvCxnSpPr>
        <p:spPr>
          <a:xfrm>
            <a:off x="2087278" y="3423734"/>
            <a:ext cx="2391258" cy="5412"/>
          </a:xfrm>
          <a:prstGeom prst="straightConnector1">
            <a:avLst/>
          </a:prstGeom>
          <a:ln w="44450">
            <a:solidFill>
              <a:schemeClr val="accent3">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2077753" y="3423734"/>
            <a:ext cx="2856611" cy="5266"/>
          </a:xfrm>
          <a:prstGeom prst="straightConnector1">
            <a:avLst/>
          </a:prstGeom>
          <a:ln w="31750">
            <a:solidFill>
              <a:schemeClr val="accent1">
                <a:lumMod val="50000"/>
              </a:schemeClr>
            </a:solidFill>
            <a:prstDash val="sysDash"/>
            <a:headEnd type="arrow"/>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826287" y="3667527"/>
            <a:ext cx="647934" cy="261610"/>
          </a:xfrm>
          <a:prstGeom prst="rect">
            <a:avLst/>
          </a:prstGeom>
        </p:spPr>
        <p:txBody>
          <a:bodyPr wrap="none">
            <a:spAutoFit/>
          </a:bodyPr>
          <a:lstStyle/>
          <a:p>
            <a:pPr algn="ctr"/>
            <a:r>
              <a:rPr lang="en-US" sz="1100" b="1" dirty="0" smtClean="0"/>
              <a:t>6.2mm</a:t>
            </a:r>
            <a:endParaRPr lang="en-US" sz="1100" b="1" dirty="0">
              <a:latin typeface="Times New Roman"/>
              <a:ea typeface="Times New Roman"/>
              <a:cs typeface="Arial"/>
            </a:endParaRPr>
          </a:p>
        </p:txBody>
      </p:sp>
      <p:sp>
        <p:nvSpPr>
          <p:cNvPr id="10" name="Rectangle 9"/>
          <p:cNvSpPr/>
          <p:nvPr/>
        </p:nvSpPr>
        <p:spPr>
          <a:xfrm>
            <a:off x="4943475" y="3667527"/>
            <a:ext cx="726481" cy="261610"/>
          </a:xfrm>
          <a:prstGeom prst="rect">
            <a:avLst/>
          </a:prstGeom>
        </p:spPr>
        <p:txBody>
          <a:bodyPr wrap="none">
            <a:spAutoFit/>
          </a:bodyPr>
          <a:lstStyle/>
          <a:p>
            <a:pPr algn="ctr"/>
            <a:r>
              <a:rPr lang="en-US" sz="1100" b="1" dirty="0"/>
              <a:t>19.2mm</a:t>
            </a:r>
          </a:p>
        </p:txBody>
      </p:sp>
      <p:sp>
        <p:nvSpPr>
          <p:cNvPr id="56" name="Rectangle 55"/>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a:t>Principle points </a:t>
            </a:r>
            <a:r>
              <a:rPr lang="en-US" sz="1600" b="1" i="1" dirty="0" smtClean="0"/>
              <a:t>1/5</a:t>
            </a:r>
            <a:endParaRPr lang="en-US" sz="1600" b="1" i="1" dirty="0"/>
          </a:p>
        </p:txBody>
      </p:sp>
      <p:sp>
        <p:nvSpPr>
          <p:cNvPr id="60" name="Rectangle 59"/>
          <p:cNvSpPr/>
          <p:nvPr/>
        </p:nvSpPr>
        <p:spPr>
          <a:xfrm>
            <a:off x="533400" y="6096882"/>
            <a:ext cx="5943600" cy="338554"/>
          </a:xfrm>
          <a:prstGeom prst="rect">
            <a:avLst/>
          </a:prstGeom>
          <a:solidFill>
            <a:schemeClr val="accent1"/>
          </a:solidFill>
          <a:ln>
            <a:noFill/>
          </a:ln>
        </p:spPr>
        <p:txBody>
          <a:bodyPr wrap="square">
            <a:spAutoFit/>
          </a:bodyPr>
          <a:lstStyle/>
          <a:p>
            <a:r>
              <a:rPr lang="en-US" sz="1600" b="1" i="1" dirty="0" smtClean="0"/>
              <a:t>F,F’= focal points, V,V’= vertices, P,P’= principle points</a:t>
            </a:r>
            <a:endParaRPr lang="en-US" sz="1600" dirty="0"/>
          </a:p>
        </p:txBody>
      </p:sp>
    </p:spTree>
    <p:extLst>
      <p:ext uri="{BB962C8B-B14F-4D97-AF65-F5344CB8AC3E}">
        <p14:creationId xmlns:p14="http://schemas.microsoft.com/office/powerpoint/2010/main" val="31908142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0"/>
                                        <p:tgtEl>
                                          <p:spTgt spid="18"/>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fade">
                                      <p:cBhvr>
                                        <p:cTn id="11" dur="500"/>
                                        <p:tgtEl>
                                          <p:spTgt spid="1027"/>
                                        </p:tgtEl>
                                      </p:cBhvr>
                                    </p:animEffect>
                                  </p:childTnLst>
                                </p:cTn>
                              </p:par>
                            </p:childTnLst>
                          </p:cTn>
                        </p:par>
                        <p:par>
                          <p:cTn id="12" fill="hold">
                            <p:stCondLst>
                              <p:cond delay="3500"/>
                            </p:stCondLst>
                            <p:childTnLst>
                              <p:par>
                                <p:cTn id="13" presetID="10" presetClass="entr" presetSubtype="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par>
                          <p:cTn id="16" fill="hold">
                            <p:stCondLst>
                              <p:cond delay="4000"/>
                            </p:stCondLst>
                            <p:childTnLst>
                              <p:par>
                                <p:cTn id="17" presetID="18" presetClass="entr" presetSubtype="3"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trips(upRight)">
                                      <p:cBhvr>
                                        <p:cTn id="19" dur="500"/>
                                        <p:tgtEl>
                                          <p:spTgt spid="8"/>
                                        </p:tgtEl>
                                      </p:cBhvr>
                                    </p:animEffect>
                                  </p:childTnLst>
                                </p:cTn>
                              </p:par>
                            </p:childTnLst>
                          </p:cTn>
                        </p:par>
                        <p:par>
                          <p:cTn id="20" fill="hold">
                            <p:stCondLst>
                              <p:cond delay="4500"/>
                            </p:stCondLst>
                            <p:childTnLst>
                              <p:par>
                                <p:cTn id="21" presetID="18" presetClass="entr" presetSubtype="3"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strips(upRight)">
                                      <p:cBhvr>
                                        <p:cTn id="23" dur="3000"/>
                                        <p:tgtEl>
                                          <p:spTgt spid="33"/>
                                        </p:tgtEl>
                                      </p:cBhvr>
                                    </p:animEffect>
                                  </p:childTnLst>
                                </p:cTn>
                              </p:par>
                              <p:par>
                                <p:cTn id="24" presetID="22" presetClass="entr" presetSubtype="8"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1" nodeType="click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childTnLst>
                          </p:cTn>
                        </p:par>
                        <p:par>
                          <p:cTn id="37" fill="hold">
                            <p:stCondLst>
                              <p:cond delay="500"/>
                            </p:stCondLst>
                            <p:childTnLst>
                              <p:par>
                                <p:cTn id="38" presetID="42" presetClass="path" presetSubtype="0" accel="50000" decel="50000" fill="hold" grpId="3" nodeType="afterEffect">
                                  <p:stCondLst>
                                    <p:cond delay="0"/>
                                  </p:stCondLst>
                                  <p:childTnLst>
                                    <p:animMotion origin="layout" path="M -3.61111E-6 -4.03517E-6 L -0.00034 0.17423 " pathEditMode="relative" rAng="0" ptsTypes="AA">
                                      <p:cBhvr>
                                        <p:cTn id="39" dur="2000" fill="hold"/>
                                        <p:tgtEl>
                                          <p:spTgt spid="58"/>
                                        </p:tgtEl>
                                        <p:attrNameLst>
                                          <p:attrName>ppt_x</p:attrName>
                                          <p:attrName>ppt_y</p:attrName>
                                        </p:attrNameLst>
                                      </p:cBhvr>
                                      <p:rCtr x="-17" y="8700"/>
                                    </p:animMotion>
                                  </p:childTnLst>
                                </p:cTn>
                              </p:par>
                              <p:par>
                                <p:cTn id="40" presetID="6" presetClass="emph" presetSubtype="0" fill="hold" grpId="0" nodeType="withEffect">
                                  <p:stCondLst>
                                    <p:cond delay="0"/>
                                  </p:stCondLst>
                                  <p:childTnLst>
                                    <p:animScale>
                                      <p:cBhvr>
                                        <p:cTn id="41" dur="2000" fill="hold"/>
                                        <p:tgtEl>
                                          <p:spTgt spid="58"/>
                                        </p:tgtEl>
                                      </p:cBhvr>
                                      <p:by x="260000" y="260000"/>
                                    </p:animScale>
                                  </p:childTnLst>
                                </p:cTn>
                              </p:par>
                            </p:childTnLst>
                          </p:cTn>
                        </p:par>
                      </p:childTnLst>
                    </p:cTn>
                  </p:par>
                  <p:par>
                    <p:cTn id="42" fill="hold">
                      <p:stCondLst>
                        <p:cond delay="indefinite"/>
                      </p:stCondLst>
                      <p:childTnLst>
                        <p:par>
                          <p:cTn id="43" fill="hold">
                            <p:stCondLst>
                              <p:cond delay="0"/>
                            </p:stCondLst>
                            <p:childTnLst>
                              <p:par>
                                <p:cTn id="44" presetID="53" presetClass="exit" presetSubtype="32" fill="hold" grpId="2" nodeType="clickEffect">
                                  <p:stCondLst>
                                    <p:cond delay="0"/>
                                  </p:stCondLst>
                                  <p:childTnLst>
                                    <p:anim calcmode="lin" valueType="num">
                                      <p:cBhvr>
                                        <p:cTn id="45" dur="500"/>
                                        <p:tgtEl>
                                          <p:spTgt spid="58"/>
                                        </p:tgtEl>
                                        <p:attrNameLst>
                                          <p:attrName>ppt_w</p:attrName>
                                        </p:attrNameLst>
                                      </p:cBhvr>
                                      <p:tavLst>
                                        <p:tav tm="0">
                                          <p:val>
                                            <p:strVal val="ppt_w"/>
                                          </p:val>
                                        </p:tav>
                                        <p:tav tm="100000">
                                          <p:val>
                                            <p:fltVal val="0"/>
                                          </p:val>
                                        </p:tav>
                                      </p:tavLst>
                                    </p:anim>
                                    <p:anim calcmode="lin" valueType="num">
                                      <p:cBhvr>
                                        <p:cTn id="46" dur="500"/>
                                        <p:tgtEl>
                                          <p:spTgt spid="58"/>
                                        </p:tgtEl>
                                        <p:attrNameLst>
                                          <p:attrName>ppt_h</p:attrName>
                                        </p:attrNameLst>
                                      </p:cBhvr>
                                      <p:tavLst>
                                        <p:tav tm="0">
                                          <p:val>
                                            <p:strVal val="ppt_h"/>
                                          </p:val>
                                        </p:tav>
                                        <p:tav tm="100000">
                                          <p:val>
                                            <p:fltVal val="0"/>
                                          </p:val>
                                        </p:tav>
                                      </p:tavLst>
                                    </p:anim>
                                    <p:animEffect transition="out" filter="fade">
                                      <p:cBhvr>
                                        <p:cTn id="47" dur="500"/>
                                        <p:tgtEl>
                                          <p:spTgt spid="58"/>
                                        </p:tgtEl>
                                      </p:cBhvr>
                                    </p:animEffect>
                                    <p:set>
                                      <p:cBhvr>
                                        <p:cTn id="48" dur="1" fill="hold">
                                          <p:stCondLst>
                                            <p:cond delay="499"/>
                                          </p:stCondLst>
                                        </p:cTn>
                                        <p:tgtEl>
                                          <p:spTgt spid="58"/>
                                        </p:tgtEl>
                                        <p:attrNameLst>
                                          <p:attrName>style.visibility</p:attrName>
                                        </p:attrNameLst>
                                      </p:cBhvr>
                                      <p:to>
                                        <p:strVal val="hidden"/>
                                      </p:to>
                                    </p:set>
                                  </p:childTnLst>
                                </p:cTn>
                              </p:par>
                            </p:childTnLst>
                          </p:cTn>
                        </p:par>
                        <p:par>
                          <p:cTn id="49" fill="hold">
                            <p:stCondLst>
                              <p:cond delay="500"/>
                            </p:stCondLst>
                            <p:childTnLst>
                              <p:par>
                                <p:cTn id="50" presetID="18" presetClass="entr" presetSubtype="3"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strips(upRight)">
                                      <p:cBhvr>
                                        <p:cTn id="52" dur="500"/>
                                        <p:tgtEl>
                                          <p:spTgt spid="21"/>
                                        </p:tgtEl>
                                      </p:cBhvr>
                                    </p:animEffect>
                                  </p:childTnLst>
                                </p:cTn>
                              </p:par>
                            </p:childTnLst>
                          </p:cTn>
                        </p:par>
                        <p:par>
                          <p:cTn id="53" fill="hold">
                            <p:stCondLst>
                              <p:cond delay="1000"/>
                            </p:stCondLst>
                            <p:childTnLst>
                              <p:par>
                                <p:cTn id="54" presetID="18" presetClass="entr" presetSubtype="3"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strips(upRight)">
                                      <p:cBhvr>
                                        <p:cTn id="56" dur="3000"/>
                                        <p:tgtEl>
                                          <p:spTgt spid="25"/>
                                        </p:tgtEl>
                                      </p:cBhvr>
                                    </p:animEffect>
                                  </p:childTnLst>
                                </p:cTn>
                              </p:par>
                              <p:par>
                                <p:cTn id="57" presetID="22" presetClass="entr" presetSubtype="8"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wipe(left)">
                                      <p:cBhvr>
                                        <p:cTn id="59" dur="2000"/>
                                        <p:tgtEl>
                                          <p:spTgt spid="32"/>
                                        </p:tgtEl>
                                      </p:cBhvr>
                                    </p:animEffect>
                                  </p:childTnLst>
                                </p:cTn>
                              </p:par>
                            </p:childTnLst>
                          </p:cTn>
                        </p:par>
                        <p:par>
                          <p:cTn id="60" fill="hold">
                            <p:stCondLst>
                              <p:cond delay="4000"/>
                            </p:stCondLst>
                            <p:childTnLst>
                              <p:par>
                                <p:cTn id="61" presetID="18" presetClass="entr" presetSubtype="3" fill="hold"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strips(upRight)">
                                      <p:cBhvr>
                                        <p:cTn id="63" dur="500"/>
                                        <p:tgtEl>
                                          <p:spTgt spid="42"/>
                                        </p:tgtEl>
                                      </p:cBhvr>
                                    </p:animEffect>
                                  </p:childTnLst>
                                </p:cTn>
                              </p:par>
                            </p:childTnLst>
                          </p:cTn>
                        </p:par>
                        <p:par>
                          <p:cTn id="64" fill="hold">
                            <p:stCondLst>
                              <p:cond delay="4500"/>
                            </p:stCondLst>
                            <p:childTnLst>
                              <p:par>
                                <p:cTn id="65" presetID="18" presetClass="entr" presetSubtype="3"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strips(upRight)">
                                      <p:cBhvr>
                                        <p:cTn id="67" dur="3000"/>
                                        <p:tgtEl>
                                          <p:spTgt spid="43"/>
                                        </p:tgtEl>
                                      </p:cBhvr>
                                    </p:animEffect>
                                  </p:childTnLst>
                                </p:cTn>
                              </p:par>
                              <p:par>
                                <p:cTn id="68" presetID="22" presetClass="entr" presetSubtype="8" fill="hold"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2000"/>
                                        <p:tgtEl>
                                          <p:spTgt spid="46"/>
                                        </p:tgtEl>
                                      </p:cBhvr>
                                    </p:animEffect>
                                  </p:childTnLst>
                                </p:cTn>
                              </p:par>
                            </p:childTnLst>
                          </p:cTn>
                        </p:par>
                        <p:par>
                          <p:cTn id="71" fill="hold">
                            <p:stCondLst>
                              <p:cond delay="7500"/>
                            </p:stCondLst>
                            <p:childTnLst>
                              <p:par>
                                <p:cTn id="72" presetID="10" presetClass="entr" presetSubtype="0"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childTnLst>
                          </p:cTn>
                        </p:par>
                        <p:par>
                          <p:cTn id="75" fill="hold">
                            <p:stCondLst>
                              <p:cond delay="8000"/>
                            </p:stCondLst>
                            <p:childTnLst>
                              <p:par>
                                <p:cTn id="76" presetID="10" presetClass="entr" presetSubtype="0" fill="hold" grpId="0" nodeType="afterEffect">
                                  <p:stCondLst>
                                    <p:cond delay="0"/>
                                  </p:stCondLst>
                                  <p:childTnLst>
                                    <p:set>
                                      <p:cBhvr>
                                        <p:cTn id="77" dur="1" fill="hold">
                                          <p:stCondLst>
                                            <p:cond delay="0"/>
                                          </p:stCondLst>
                                        </p:cTn>
                                        <p:tgtEl>
                                          <p:spTgt spid="72"/>
                                        </p:tgtEl>
                                        <p:attrNameLst>
                                          <p:attrName>style.visibility</p:attrName>
                                        </p:attrNameLst>
                                      </p:cBhvr>
                                      <p:to>
                                        <p:strVal val="visible"/>
                                      </p:to>
                                    </p:set>
                                    <p:animEffect transition="in" filter="fade">
                                      <p:cBhvr>
                                        <p:cTn id="78" dur="500"/>
                                        <p:tgtEl>
                                          <p:spTgt spid="72"/>
                                        </p:tgtEl>
                                      </p:cBhvr>
                                    </p:animEffect>
                                  </p:childTnLst>
                                </p:cTn>
                              </p:par>
                            </p:childTnLst>
                          </p:cTn>
                        </p:par>
                      </p:childTnLst>
                    </p:cTn>
                  </p:par>
                  <p:par>
                    <p:cTn id="79" fill="hold">
                      <p:stCondLst>
                        <p:cond delay="indefinite"/>
                      </p:stCondLst>
                      <p:childTnLst>
                        <p:par>
                          <p:cTn id="80" fill="hold">
                            <p:stCondLst>
                              <p:cond delay="0"/>
                            </p:stCondLst>
                            <p:childTnLst>
                              <p:par>
                                <p:cTn id="81" presetID="18" presetClass="entr" presetSubtype="6" fill="hold" nodeType="clickEffect">
                                  <p:stCondLst>
                                    <p:cond delay="0"/>
                                  </p:stCondLst>
                                  <p:childTnLst>
                                    <p:set>
                                      <p:cBhvr>
                                        <p:cTn id="82" dur="1" fill="hold">
                                          <p:stCondLst>
                                            <p:cond delay="0"/>
                                          </p:stCondLst>
                                        </p:cTn>
                                        <p:tgtEl>
                                          <p:spTgt spid="2065"/>
                                        </p:tgtEl>
                                        <p:attrNameLst>
                                          <p:attrName>style.visibility</p:attrName>
                                        </p:attrNameLst>
                                      </p:cBhvr>
                                      <p:to>
                                        <p:strVal val="visible"/>
                                      </p:to>
                                    </p:set>
                                    <p:animEffect transition="in" filter="strips(downRight)">
                                      <p:cBhvr>
                                        <p:cTn id="83" dur="500"/>
                                        <p:tgtEl>
                                          <p:spTgt spid="2065"/>
                                        </p:tgtEl>
                                      </p:cBhvr>
                                    </p:animEffect>
                                  </p:childTnLst>
                                </p:cTn>
                              </p:par>
                            </p:childTnLst>
                          </p:cTn>
                        </p:par>
                        <p:par>
                          <p:cTn id="84" fill="hold">
                            <p:stCondLst>
                              <p:cond delay="500"/>
                            </p:stCondLst>
                            <p:childTnLst>
                              <p:par>
                                <p:cTn id="85" presetID="18" presetClass="entr" presetSubtype="6" fill="hold" nodeType="afterEffect">
                                  <p:stCondLst>
                                    <p:cond delay="0"/>
                                  </p:stCondLst>
                                  <p:childTnLst>
                                    <p:set>
                                      <p:cBhvr>
                                        <p:cTn id="86" dur="1" fill="hold">
                                          <p:stCondLst>
                                            <p:cond delay="0"/>
                                          </p:stCondLst>
                                        </p:cTn>
                                        <p:tgtEl>
                                          <p:spTgt spid="106"/>
                                        </p:tgtEl>
                                        <p:attrNameLst>
                                          <p:attrName>style.visibility</p:attrName>
                                        </p:attrNameLst>
                                      </p:cBhvr>
                                      <p:to>
                                        <p:strVal val="visible"/>
                                      </p:to>
                                    </p:set>
                                    <p:animEffect transition="in" filter="strips(downRight)">
                                      <p:cBhvr>
                                        <p:cTn id="87" dur="500"/>
                                        <p:tgtEl>
                                          <p:spTgt spid="106"/>
                                        </p:tgtEl>
                                      </p:cBhvr>
                                    </p:animEffect>
                                  </p:childTnLst>
                                </p:cTn>
                              </p:par>
                            </p:childTnLst>
                          </p:cTn>
                        </p:par>
                        <p:par>
                          <p:cTn id="88" fill="hold">
                            <p:stCondLst>
                              <p:cond delay="1000"/>
                            </p:stCondLst>
                            <p:childTnLst>
                              <p:par>
                                <p:cTn id="89" presetID="10" presetClass="entr" presetSubtype="0" fill="hold" nodeType="afterEffect">
                                  <p:stCondLst>
                                    <p:cond delay="0"/>
                                  </p:stCondLst>
                                  <p:childTnLst>
                                    <p:set>
                                      <p:cBhvr>
                                        <p:cTn id="90" dur="1" fill="hold">
                                          <p:stCondLst>
                                            <p:cond delay="0"/>
                                          </p:stCondLst>
                                        </p:cTn>
                                        <p:tgtEl>
                                          <p:spTgt spid="90"/>
                                        </p:tgtEl>
                                        <p:attrNameLst>
                                          <p:attrName>style.visibility</p:attrName>
                                        </p:attrNameLst>
                                      </p:cBhvr>
                                      <p:to>
                                        <p:strVal val="visible"/>
                                      </p:to>
                                    </p:set>
                                    <p:animEffect transition="in" filter="fade">
                                      <p:cBhvr>
                                        <p:cTn id="91" dur="500"/>
                                        <p:tgtEl>
                                          <p:spTgt spid="90"/>
                                        </p:tgtEl>
                                      </p:cBhvr>
                                    </p:animEffect>
                                  </p:childTnLst>
                                </p:cTn>
                              </p:par>
                            </p:childTnLst>
                          </p:cTn>
                        </p:par>
                        <p:par>
                          <p:cTn id="92" fill="hold">
                            <p:stCondLst>
                              <p:cond delay="1500"/>
                            </p:stCondLst>
                            <p:childTnLst>
                              <p:par>
                                <p:cTn id="93" presetID="10" presetClass="entr" presetSubtype="0" fill="hold" grpId="0" nodeType="afterEffect">
                                  <p:stCondLst>
                                    <p:cond delay="0"/>
                                  </p:stCondLst>
                                  <p:childTnLst>
                                    <p:set>
                                      <p:cBhvr>
                                        <p:cTn id="94" dur="1" fill="hold">
                                          <p:stCondLst>
                                            <p:cond delay="0"/>
                                          </p:stCondLst>
                                        </p:cTn>
                                        <p:tgtEl>
                                          <p:spTgt spid="91"/>
                                        </p:tgtEl>
                                        <p:attrNameLst>
                                          <p:attrName>style.visibility</p:attrName>
                                        </p:attrNameLst>
                                      </p:cBhvr>
                                      <p:to>
                                        <p:strVal val="visible"/>
                                      </p:to>
                                    </p:set>
                                    <p:animEffect transition="in" filter="fade">
                                      <p:cBhvr>
                                        <p:cTn id="95" dur="500"/>
                                        <p:tgtEl>
                                          <p:spTgt spid="91"/>
                                        </p:tgtEl>
                                      </p:cBhvr>
                                    </p:animEffect>
                                  </p:childTnLst>
                                </p:cTn>
                              </p:par>
                            </p:childTnLst>
                          </p:cTn>
                        </p:par>
                      </p:childTnLst>
                    </p:cTn>
                  </p:par>
                  <p:par>
                    <p:cTn id="96" fill="hold">
                      <p:stCondLst>
                        <p:cond delay="indefinite"/>
                      </p:stCondLst>
                      <p:childTnLst>
                        <p:par>
                          <p:cTn id="97" fill="hold">
                            <p:stCondLst>
                              <p:cond delay="0"/>
                            </p:stCondLst>
                            <p:childTnLst>
                              <p:par>
                                <p:cTn id="98" presetID="18" presetClass="entr" presetSubtype="6" fill="hold" nodeType="clickEffect">
                                  <p:stCondLst>
                                    <p:cond delay="0"/>
                                  </p:stCondLst>
                                  <p:childTnLst>
                                    <p:set>
                                      <p:cBhvr>
                                        <p:cTn id="99" dur="1" fill="hold">
                                          <p:stCondLst>
                                            <p:cond delay="0"/>
                                          </p:stCondLst>
                                        </p:cTn>
                                        <p:tgtEl>
                                          <p:spTgt spid="132"/>
                                        </p:tgtEl>
                                        <p:attrNameLst>
                                          <p:attrName>style.visibility</p:attrName>
                                        </p:attrNameLst>
                                      </p:cBhvr>
                                      <p:to>
                                        <p:strVal val="visible"/>
                                      </p:to>
                                    </p:set>
                                    <p:animEffect transition="in" filter="strips(downRight)">
                                      <p:cBhvr>
                                        <p:cTn id="100" dur="500"/>
                                        <p:tgtEl>
                                          <p:spTgt spid="132"/>
                                        </p:tgtEl>
                                      </p:cBhvr>
                                    </p:animEffect>
                                  </p:childTnLst>
                                </p:cTn>
                              </p:par>
                            </p:childTnLst>
                          </p:cTn>
                        </p:par>
                        <p:par>
                          <p:cTn id="101" fill="hold">
                            <p:stCondLst>
                              <p:cond delay="500"/>
                            </p:stCondLst>
                            <p:childTnLst>
                              <p:par>
                                <p:cTn id="102" presetID="18" presetClass="entr" presetSubtype="6" fill="hold" nodeType="afterEffect">
                                  <p:stCondLst>
                                    <p:cond delay="0"/>
                                  </p:stCondLst>
                                  <p:childTnLst>
                                    <p:set>
                                      <p:cBhvr>
                                        <p:cTn id="103" dur="1" fill="hold">
                                          <p:stCondLst>
                                            <p:cond delay="0"/>
                                          </p:stCondLst>
                                        </p:cTn>
                                        <p:tgtEl>
                                          <p:spTgt spid="137"/>
                                        </p:tgtEl>
                                        <p:attrNameLst>
                                          <p:attrName>style.visibility</p:attrName>
                                        </p:attrNameLst>
                                      </p:cBhvr>
                                      <p:to>
                                        <p:strVal val="visible"/>
                                      </p:to>
                                    </p:set>
                                    <p:animEffect transition="in" filter="strips(downRight)">
                                      <p:cBhvr>
                                        <p:cTn id="104" dur="500"/>
                                        <p:tgtEl>
                                          <p:spTgt spid="137"/>
                                        </p:tgtEl>
                                      </p:cBhvr>
                                    </p:animEffect>
                                  </p:childTnLst>
                                </p:cTn>
                              </p:par>
                            </p:childTnLst>
                          </p:cTn>
                        </p:par>
                      </p:childTnLst>
                    </p:cTn>
                  </p:par>
                  <p:par>
                    <p:cTn id="105" fill="hold">
                      <p:stCondLst>
                        <p:cond delay="indefinite"/>
                      </p:stCondLst>
                      <p:childTnLst>
                        <p:par>
                          <p:cTn id="106" fill="hold">
                            <p:stCondLst>
                              <p:cond delay="0"/>
                            </p:stCondLst>
                            <p:childTnLst>
                              <p:par>
                                <p:cTn id="107" presetID="18" presetClass="entr" presetSubtype="6" fill="hold" nodeType="clickEffect">
                                  <p:stCondLst>
                                    <p:cond delay="0"/>
                                  </p:stCondLst>
                                  <p:childTnLst>
                                    <p:set>
                                      <p:cBhvr>
                                        <p:cTn id="108" dur="1" fill="hold">
                                          <p:stCondLst>
                                            <p:cond delay="0"/>
                                          </p:stCondLst>
                                        </p:cTn>
                                        <p:tgtEl>
                                          <p:spTgt spid="138"/>
                                        </p:tgtEl>
                                        <p:attrNameLst>
                                          <p:attrName>style.visibility</p:attrName>
                                        </p:attrNameLst>
                                      </p:cBhvr>
                                      <p:to>
                                        <p:strVal val="visible"/>
                                      </p:to>
                                    </p:set>
                                    <p:animEffect transition="in" filter="strips(downRight)">
                                      <p:cBhvr>
                                        <p:cTn id="109" dur="500"/>
                                        <p:tgtEl>
                                          <p:spTgt spid="138"/>
                                        </p:tgtEl>
                                      </p:cBhvr>
                                    </p:animEffect>
                                  </p:childTnLst>
                                </p:cTn>
                              </p:par>
                            </p:childTnLst>
                          </p:cTn>
                        </p:par>
                        <p:par>
                          <p:cTn id="110" fill="hold">
                            <p:stCondLst>
                              <p:cond delay="500"/>
                            </p:stCondLst>
                            <p:childTnLst>
                              <p:par>
                                <p:cTn id="111" presetID="18" presetClass="entr" presetSubtype="6" fill="hold" nodeType="afterEffect">
                                  <p:stCondLst>
                                    <p:cond delay="0"/>
                                  </p:stCondLst>
                                  <p:childTnLst>
                                    <p:set>
                                      <p:cBhvr>
                                        <p:cTn id="112" dur="1" fill="hold">
                                          <p:stCondLst>
                                            <p:cond delay="0"/>
                                          </p:stCondLst>
                                        </p:cTn>
                                        <p:tgtEl>
                                          <p:spTgt spid="143"/>
                                        </p:tgtEl>
                                        <p:attrNameLst>
                                          <p:attrName>style.visibility</p:attrName>
                                        </p:attrNameLst>
                                      </p:cBhvr>
                                      <p:to>
                                        <p:strVal val="visible"/>
                                      </p:to>
                                    </p:set>
                                    <p:animEffect transition="in" filter="strips(downRight)">
                                      <p:cBhvr>
                                        <p:cTn id="113" dur="500"/>
                                        <p:tgtEl>
                                          <p:spTgt spid="143"/>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57"/>
                                        </p:tgtEl>
                                        <p:attrNameLst>
                                          <p:attrName>style.visibility</p:attrName>
                                        </p:attrNameLst>
                                      </p:cBhvr>
                                      <p:to>
                                        <p:strVal val="visible"/>
                                      </p:to>
                                    </p:set>
                                    <p:animEffect transition="in" filter="fade">
                                      <p:cBhvr>
                                        <p:cTn id="118" dur="500"/>
                                        <p:tgtEl>
                                          <p:spTgt spid="57"/>
                                        </p:tgtEl>
                                      </p:cBhvr>
                                    </p:animEffect>
                                  </p:childTnLst>
                                </p:cTn>
                              </p:par>
                            </p:childTnLst>
                          </p:cTn>
                        </p:par>
                      </p:childTnLst>
                    </p:cTn>
                  </p:par>
                  <p:par>
                    <p:cTn id="119" fill="hold">
                      <p:stCondLst>
                        <p:cond delay="indefinite"/>
                      </p:stCondLst>
                      <p:childTnLst>
                        <p:par>
                          <p:cTn id="120" fill="hold">
                            <p:stCondLst>
                              <p:cond delay="0"/>
                            </p:stCondLst>
                            <p:childTnLst>
                              <p:par>
                                <p:cTn id="121" presetID="16" presetClass="entr" presetSubtype="37" fill="hold" nodeType="clickEffect">
                                  <p:stCondLst>
                                    <p:cond delay="0"/>
                                  </p:stCondLst>
                                  <p:childTnLst>
                                    <p:set>
                                      <p:cBhvr>
                                        <p:cTn id="122" dur="1" fill="hold">
                                          <p:stCondLst>
                                            <p:cond delay="0"/>
                                          </p:stCondLst>
                                        </p:cTn>
                                        <p:tgtEl>
                                          <p:spTgt spid="55"/>
                                        </p:tgtEl>
                                        <p:attrNameLst>
                                          <p:attrName>style.visibility</p:attrName>
                                        </p:attrNameLst>
                                      </p:cBhvr>
                                      <p:to>
                                        <p:strVal val="visible"/>
                                      </p:to>
                                    </p:set>
                                    <p:animEffect transition="in" filter="barn(outVertical)">
                                      <p:cBhvr>
                                        <p:cTn id="123" dur="2000"/>
                                        <p:tgtEl>
                                          <p:spTgt spid="55"/>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6"/>
                                        </p:tgtEl>
                                        <p:attrNameLst>
                                          <p:attrName>style.visibility</p:attrName>
                                        </p:attrNameLst>
                                      </p:cBhvr>
                                      <p:to>
                                        <p:strVal val="visible"/>
                                      </p:to>
                                    </p:set>
                                    <p:animEffect transition="in" filter="fade">
                                      <p:cBhvr>
                                        <p:cTn id="128" dur="500"/>
                                        <p:tgtEl>
                                          <p:spTgt spid="6"/>
                                        </p:tgtEl>
                                      </p:cBhvr>
                                    </p:animEffect>
                                  </p:childTnLst>
                                </p:cTn>
                              </p:par>
                            </p:childTnLst>
                          </p:cTn>
                        </p:par>
                      </p:childTnLst>
                    </p:cTn>
                  </p:par>
                  <p:par>
                    <p:cTn id="129" fill="hold">
                      <p:stCondLst>
                        <p:cond delay="indefinite"/>
                      </p:stCondLst>
                      <p:childTnLst>
                        <p:par>
                          <p:cTn id="130" fill="hold">
                            <p:stCondLst>
                              <p:cond delay="0"/>
                            </p:stCondLst>
                            <p:childTnLst>
                              <p:par>
                                <p:cTn id="131" presetID="16" presetClass="entr" presetSubtype="37" fill="hold" nodeType="clickEffect">
                                  <p:stCondLst>
                                    <p:cond delay="0"/>
                                  </p:stCondLst>
                                  <p:childTnLst>
                                    <p:set>
                                      <p:cBhvr>
                                        <p:cTn id="132" dur="1" fill="hold">
                                          <p:stCondLst>
                                            <p:cond delay="0"/>
                                          </p:stCondLst>
                                        </p:cTn>
                                        <p:tgtEl>
                                          <p:spTgt spid="59"/>
                                        </p:tgtEl>
                                        <p:attrNameLst>
                                          <p:attrName>style.visibility</p:attrName>
                                        </p:attrNameLst>
                                      </p:cBhvr>
                                      <p:to>
                                        <p:strVal val="visible"/>
                                      </p:to>
                                    </p:set>
                                    <p:animEffect transition="in" filter="barn(outVertical)">
                                      <p:cBhvr>
                                        <p:cTn id="133" dur="500"/>
                                        <p:tgtEl>
                                          <p:spTgt spid="59"/>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10"/>
                                        </p:tgtEl>
                                        <p:attrNameLst>
                                          <p:attrName>style.visibility</p:attrName>
                                        </p:attrNameLst>
                                      </p:cBhvr>
                                      <p:to>
                                        <p:strVal val="visible"/>
                                      </p:to>
                                    </p:set>
                                    <p:animEffect transition="in" filter="fade">
                                      <p:cBhvr>
                                        <p:cTn id="1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P spid="68" grpId="0"/>
      <p:bldP spid="72" grpId="0"/>
      <p:bldP spid="91" grpId="0"/>
      <p:bldP spid="58" grpId="0" animBg="1"/>
      <p:bldP spid="58" grpId="1" animBg="1"/>
      <p:bldP spid="58" grpId="2" animBg="1"/>
      <p:bldP spid="58" grpId="3" animBg="1"/>
      <p:bldP spid="6"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smtClean="0">
                <a:solidFill>
                  <a:schemeClr val="bg1"/>
                </a:solidFill>
              </a:rPr>
              <a:t>Results</a:t>
            </a:r>
            <a:endParaRPr lang="en-US" sz="2400" b="1" dirty="0">
              <a:solidFill>
                <a:schemeClr val="bg1"/>
              </a:solidFill>
            </a:endParaRPr>
          </a:p>
        </p:txBody>
      </p:sp>
      <p:grpSp>
        <p:nvGrpSpPr>
          <p:cNvPr id="3" name="Group 2"/>
          <p:cNvGrpSpPr/>
          <p:nvPr/>
        </p:nvGrpSpPr>
        <p:grpSpPr>
          <a:xfrm>
            <a:off x="1651495" y="2540384"/>
            <a:ext cx="5816105" cy="3927091"/>
            <a:chOff x="909500" y="878614"/>
            <a:chExt cx="7777300" cy="5082802"/>
          </a:xfrm>
        </p:grpSpPr>
        <p:pic>
          <p:nvPicPr>
            <p:cNvPr id="1026" name="Picture 2" descr="http://ajpcell.physiology.org/content/ajpcell/293/2/C797/F5.large.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9579" b="45742" l="66000" r="100000"/>
                      </a14:imgEffect>
                    </a14:imgLayer>
                  </a14:imgProps>
                </a:ext>
                <a:ext uri="{28A0092B-C50C-407E-A947-70E740481C1C}">
                  <a14:useLocalDpi xmlns:a14="http://schemas.microsoft.com/office/drawing/2010/main" val="0"/>
                </a:ext>
              </a:extLst>
            </a:blip>
            <a:srcRect l="65927" t="19645" r="-282" b="54198"/>
            <a:stretch/>
          </p:blipFill>
          <p:spPr bwMode="auto">
            <a:xfrm rot="5400000">
              <a:off x="2177761" y="2195577"/>
              <a:ext cx="5082802" cy="244887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a:stCxn id="1027" idx="3"/>
            </p:cNvCxnSpPr>
            <p:nvPr/>
          </p:nvCxnSpPr>
          <p:spPr>
            <a:xfrm flipV="1">
              <a:off x="1219200" y="1699939"/>
              <a:ext cx="2921275" cy="1712858"/>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38500" y="1468987"/>
              <a:ext cx="1714500" cy="0"/>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246866" y="3429000"/>
              <a:ext cx="7068312" cy="0"/>
            </a:xfrm>
            <a:prstGeom prst="straightConnector1">
              <a:avLst/>
            </a:prstGeom>
            <a:ln w="38100">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4114800" y="1468989"/>
              <a:ext cx="838200" cy="230949"/>
              <a:chOff x="4114800" y="1140652"/>
              <a:chExt cx="838200" cy="230949"/>
            </a:xfrm>
          </p:grpSpPr>
          <p:cxnSp>
            <p:nvCxnSpPr>
              <p:cNvPr id="22" name="Straight Arrow Connector 21"/>
              <p:cNvCxnSpPr/>
              <p:nvPr/>
            </p:nvCxnSpPr>
            <p:spPr>
              <a:xfrm flipV="1">
                <a:off x="4114800" y="1140652"/>
                <a:ext cx="380999" cy="230948"/>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140475" y="1140652"/>
                <a:ext cx="812525" cy="230949"/>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p:cNvCxnSpPr>
              <a:stCxn id="1027" idx="3"/>
            </p:cNvCxnSpPr>
            <p:nvPr/>
          </p:nvCxnSpPr>
          <p:spPr>
            <a:xfrm flipV="1">
              <a:off x="1219200" y="2438401"/>
              <a:ext cx="2533397" cy="974396"/>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3734783" y="2127663"/>
              <a:ext cx="1541710" cy="310740"/>
              <a:chOff x="4114800" y="1122404"/>
              <a:chExt cx="1089100" cy="125801"/>
            </a:xfrm>
          </p:grpSpPr>
          <p:cxnSp>
            <p:nvCxnSpPr>
              <p:cNvPr id="26" name="Straight Arrow Connector 25"/>
              <p:cNvCxnSpPr/>
              <p:nvPr/>
            </p:nvCxnSpPr>
            <p:spPr>
              <a:xfrm flipV="1">
                <a:off x="4114800" y="1124808"/>
                <a:ext cx="538844" cy="123397"/>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4127384" y="1122404"/>
                <a:ext cx="1076516" cy="123397"/>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32" name="Straight Arrow Connector 31"/>
            <p:cNvCxnSpPr/>
            <p:nvPr/>
          </p:nvCxnSpPr>
          <p:spPr>
            <a:xfrm flipV="1">
              <a:off x="4497569" y="2133602"/>
              <a:ext cx="780163" cy="5452"/>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027" idx="3"/>
            </p:cNvCxnSpPr>
            <p:nvPr/>
          </p:nvCxnSpPr>
          <p:spPr>
            <a:xfrm flipV="1">
              <a:off x="1219200" y="2897317"/>
              <a:ext cx="2438400" cy="515480"/>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3581401" y="2728717"/>
              <a:ext cx="1696331" cy="168598"/>
              <a:chOff x="3952613" y="1081539"/>
              <a:chExt cx="1198326" cy="68256"/>
            </a:xfrm>
          </p:grpSpPr>
          <p:cxnSp>
            <p:nvCxnSpPr>
              <p:cNvPr id="44" name="Straight Arrow Connector 43"/>
              <p:cNvCxnSpPr/>
              <p:nvPr/>
            </p:nvCxnSpPr>
            <p:spPr>
              <a:xfrm flipV="1">
                <a:off x="3952613" y="1081539"/>
                <a:ext cx="645951" cy="68256"/>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3952613" y="1087402"/>
                <a:ext cx="1198326" cy="62393"/>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46" name="Straight Arrow Connector 45"/>
            <p:cNvCxnSpPr/>
            <p:nvPr/>
          </p:nvCxnSpPr>
          <p:spPr>
            <a:xfrm>
              <a:off x="4519050" y="2728720"/>
              <a:ext cx="758682" cy="14479"/>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4497569" y="1291694"/>
              <a:ext cx="0" cy="4242206"/>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027" name="TextBox 1026"/>
            <p:cNvSpPr txBox="1"/>
            <p:nvPr/>
          </p:nvSpPr>
          <p:spPr>
            <a:xfrm>
              <a:off x="909500" y="3228131"/>
              <a:ext cx="309700"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68" name="TextBox 67"/>
            <p:cNvSpPr txBox="1"/>
            <p:nvPr/>
          </p:nvSpPr>
          <p:spPr>
            <a:xfrm>
              <a:off x="8322598" y="3228131"/>
              <a:ext cx="364202"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72" name="TextBox 71"/>
            <p:cNvSpPr txBox="1"/>
            <p:nvPr/>
          </p:nvSpPr>
          <p:spPr>
            <a:xfrm>
              <a:off x="4140475" y="3429000"/>
              <a:ext cx="317716" cy="369332"/>
            </a:xfrm>
            <a:prstGeom prst="rect">
              <a:avLst/>
            </a:prstGeom>
            <a:noFill/>
          </p:spPr>
          <p:txBody>
            <a:bodyPr wrap="none" rtlCol="0">
              <a:spAutoFit/>
            </a:bodyPr>
            <a:lstStyle/>
            <a:p>
              <a:r>
                <a:rPr lang="en-US" b="1" dirty="0" smtClean="0">
                  <a:latin typeface="Baskerville Old Face" pitchFamily="18" charset="0"/>
                </a:rPr>
                <a:t>P</a:t>
              </a:r>
              <a:endParaRPr lang="en-US" b="1" dirty="0">
                <a:latin typeface="Baskerville Old Face" pitchFamily="18" charset="0"/>
              </a:endParaRPr>
            </a:p>
          </p:txBody>
        </p:sp>
        <p:cxnSp>
          <p:nvCxnSpPr>
            <p:cNvPr id="90" name="Straight Arrow Connector 89"/>
            <p:cNvCxnSpPr/>
            <p:nvPr/>
          </p:nvCxnSpPr>
          <p:spPr>
            <a:xfrm flipV="1">
              <a:off x="4923177" y="943100"/>
              <a:ext cx="0" cy="4970816"/>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4975522" y="3429001"/>
              <a:ext cx="587077" cy="478023"/>
            </a:xfrm>
            <a:prstGeom prst="rect">
              <a:avLst/>
            </a:prstGeom>
            <a:noFill/>
          </p:spPr>
          <p:txBody>
            <a:bodyPr wrap="square" rtlCol="0">
              <a:spAutoFit/>
            </a:bodyPr>
            <a:lstStyle/>
            <a:p>
              <a:r>
                <a:rPr lang="en-US" b="1" dirty="0" smtClean="0">
                  <a:latin typeface="Baskerville Old Face" pitchFamily="18" charset="0"/>
                </a:rPr>
                <a:t>P’</a:t>
              </a:r>
              <a:endParaRPr lang="en-US" b="1" dirty="0">
                <a:latin typeface="Baskerville Old Face" pitchFamily="18" charset="0"/>
              </a:endParaRPr>
            </a:p>
          </p:txBody>
        </p:sp>
        <p:grpSp>
          <p:nvGrpSpPr>
            <p:cNvPr id="2065" name="Group 2064"/>
            <p:cNvGrpSpPr/>
            <p:nvPr/>
          </p:nvGrpSpPr>
          <p:grpSpPr>
            <a:xfrm>
              <a:off x="4299333" y="1468989"/>
              <a:ext cx="1272954" cy="230948"/>
              <a:chOff x="4299333" y="1468989"/>
              <a:chExt cx="1272954" cy="230948"/>
            </a:xfrm>
          </p:grpSpPr>
          <p:cxnSp>
            <p:nvCxnSpPr>
              <p:cNvPr id="97" name="Straight Arrow Connector 96"/>
              <p:cNvCxnSpPr/>
              <p:nvPr/>
            </p:nvCxnSpPr>
            <p:spPr>
              <a:xfrm>
                <a:off x="4497569" y="1468989"/>
                <a:ext cx="425608" cy="0"/>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flipH="1">
                <a:off x="4299333" y="1468990"/>
                <a:ext cx="1272954" cy="230947"/>
                <a:chOff x="4157025" y="1140653"/>
                <a:chExt cx="1272954" cy="230947"/>
              </a:xfrm>
            </p:grpSpPr>
            <p:cxnSp>
              <p:nvCxnSpPr>
                <p:cNvPr id="103" name="Straight Arrow Connector 102"/>
                <p:cNvCxnSpPr/>
                <p:nvPr/>
              </p:nvCxnSpPr>
              <p:spPr>
                <a:xfrm flipV="1">
                  <a:off x="4166712" y="1140653"/>
                  <a:ext cx="639422" cy="211907"/>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V="1">
                  <a:off x="4157025" y="1140653"/>
                  <a:ext cx="1272954" cy="23094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106" name="Straight Arrow Connector 105"/>
            <p:cNvCxnSpPr/>
            <p:nvPr/>
          </p:nvCxnSpPr>
          <p:spPr>
            <a:xfrm flipH="1" flipV="1">
              <a:off x="5572287" y="1699939"/>
              <a:ext cx="2731262" cy="172007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132" name="Group 131"/>
            <p:cNvGrpSpPr/>
            <p:nvPr/>
          </p:nvGrpSpPr>
          <p:grpSpPr>
            <a:xfrm>
              <a:off x="3886200" y="2127663"/>
              <a:ext cx="1874074" cy="225114"/>
              <a:chOff x="3698215" y="1451287"/>
              <a:chExt cx="1874074" cy="225114"/>
            </a:xfrm>
          </p:grpSpPr>
          <p:cxnSp>
            <p:nvCxnSpPr>
              <p:cNvPr id="133" name="Straight Arrow Connector 132"/>
              <p:cNvCxnSpPr/>
              <p:nvPr/>
            </p:nvCxnSpPr>
            <p:spPr>
              <a:xfrm>
                <a:off x="3698215" y="1451287"/>
                <a:ext cx="1036977" cy="11392"/>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34" name="Group 133"/>
              <p:cNvGrpSpPr/>
              <p:nvPr/>
            </p:nvGrpSpPr>
            <p:grpSpPr>
              <a:xfrm flipH="1">
                <a:off x="3698215" y="1456983"/>
                <a:ext cx="1874074" cy="219418"/>
                <a:chOff x="4157023" y="1128646"/>
                <a:chExt cx="1874074" cy="219418"/>
              </a:xfrm>
            </p:grpSpPr>
            <p:cxnSp>
              <p:nvCxnSpPr>
                <p:cNvPr id="135" name="Straight Arrow Connector 134"/>
                <p:cNvCxnSpPr/>
                <p:nvPr/>
              </p:nvCxnSpPr>
              <p:spPr>
                <a:xfrm flipV="1">
                  <a:off x="4157023" y="1134341"/>
                  <a:ext cx="837097" cy="213723"/>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4157025" y="1128646"/>
                  <a:ext cx="1874072" cy="21941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137" name="Straight Arrow Connector 136"/>
            <p:cNvCxnSpPr>
              <a:stCxn id="68" idx="1"/>
            </p:cNvCxnSpPr>
            <p:nvPr/>
          </p:nvCxnSpPr>
          <p:spPr>
            <a:xfrm flipH="1" flipV="1">
              <a:off x="5769797" y="2352776"/>
              <a:ext cx="2552801" cy="1060021"/>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3657600" y="2728717"/>
              <a:ext cx="2218345" cy="213946"/>
              <a:chOff x="3353943" y="1462455"/>
              <a:chExt cx="2218345" cy="213946"/>
            </a:xfrm>
          </p:grpSpPr>
          <p:cxnSp>
            <p:nvCxnSpPr>
              <p:cNvPr id="139" name="Straight Arrow Connector 138"/>
              <p:cNvCxnSpPr/>
              <p:nvPr/>
            </p:nvCxnSpPr>
            <p:spPr>
              <a:xfrm>
                <a:off x="3353943" y="1462455"/>
                <a:ext cx="1265577" cy="7242"/>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40" name="Group 139"/>
              <p:cNvGrpSpPr/>
              <p:nvPr/>
            </p:nvGrpSpPr>
            <p:grpSpPr>
              <a:xfrm flipH="1">
                <a:off x="3353943" y="1462456"/>
                <a:ext cx="2218345" cy="213945"/>
                <a:chOff x="4157024" y="1134119"/>
                <a:chExt cx="2218345" cy="213945"/>
              </a:xfrm>
            </p:grpSpPr>
            <p:cxnSp>
              <p:nvCxnSpPr>
                <p:cNvPr id="141" name="Straight Arrow Connector 140"/>
                <p:cNvCxnSpPr/>
                <p:nvPr/>
              </p:nvCxnSpPr>
              <p:spPr>
                <a:xfrm flipV="1">
                  <a:off x="4201862" y="1141361"/>
                  <a:ext cx="907930" cy="189639"/>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flipV="1">
                  <a:off x="4157024" y="1134119"/>
                  <a:ext cx="2218345" cy="213945"/>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143" name="Straight Arrow Connector 142"/>
            <p:cNvCxnSpPr>
              <a:stCxn id="68" idx="1"/>
            </p:cNvCxnSpPr>
            <p:nvPr/>
          </p:nvCxnSpPr>
          <p:spPr>
            <a:xfrm flipH="1" flipV="1">
              <a:off x="5885470" y="2942663"/>
              <a:ext cx="2437128" cy="470134"/>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4213703" y="1468625"/>
              <a:ext cx="609664" cy="205023"/>
              <a:chOff x="4213703" y="1468625"/>
              <a:chExt cx="609664" cy="205023"/>
            </a:xfrm>
          </p:grpSpPr>
          <p:sp>
            <p:nvSpPr>
              <p:cNvPr id="17" name="Block Arc 16"/>
              <p:cNvSpPr/>
              <p:nvPr/>
            </p:nvSpPr>
            <p:spPr>
              <a:xfrm rot="4020141">
                <a:off x="4214048" y="1627583"/>
                <a:ext cx="45720" cy="46409"/>
              </a:xfrm>
              <a:prstGeom prst="blockArc">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Block Arc 63"/>
              <p:cNvSpPr/>
              <p:nvPr/>
            </p:nvSpPr>
            <p:spPr>
              <a:xfrm rot="15240000" flipH="1">
                <a:off x="4777303" y="1468280"/>
                <a:ext cx="45720" cy="46409"/>
              </a:xfrm>
              <a:prstGeom prst="blockArc">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4" name="TextBox 73"/>
            <p:cNvSpPr txBox="1"/>
            <p:nvPr/>
          </p:nvSpPr>
          <p:spPr>
            <a:xfrm>
              <a:off x="3245853" y="3429000"/>
              <a:ext cx="341760" cy="369332"/>
            </a:xfrm>
            <a:prstGeom prst="rect">
              <a:avLst/>
            </a:prstGeom>
            <a:noFill/>
          </p:spPr>
          <p:txBody>
            <a:bodyPr wrap="none" rtlCol="0">
              <a:spAutoFit/>
            </a:bodyPr>
            <a:lstStyle/>
            <a:p>
              <a:r>
                <a:rPr lang="en-US" b="1" dirty="0" smtClean="0">
                  <a:latin typeface="Baskerville Old Face" pitchFamily="18" charset="0"/>
                </a:rPr>
                <a:t>V</a:t>
              </a:r>
              <a:endParaRPr lang="en-US" b="1" dirty="0">
                <a:latin typeface="Baskerville Old Face" pitchFamily="18" charset="0"/>
              </a:endParaRPr>
            </a:p>
          </p:txBody>
        </p:sp>
        <p:sp>
          <p:nvSpPr>
            <p:cNvPr id="75" name="TextBox 74"/>
            <p:cNvSpPr txBox="1"/>
            <p:nvPr/>
          </p:nvSpPr>
          <p:spPr>
            <a:xfrm>
              <a:off x="5953125" y="3429000"/>
              <a:ext cx="453970" cy="369332"/>
            </a:xfrm>
            <a:prstGeom prst="rect">
              <a:avLst/>
            </a:prstGeom>
            <a:noFill/>
          </p:spPr>
          <p:txBody>
            <a:bodyPr wrap="none" rtlCol="0">
              <a:spAutoFit/>
            </a:bodyPr>
            <a:lstStyle/>
            <a:p>
              <a:r>
                <a:rPr lang="en-US" b="1" dirty="0" smtClean="0">
                  <a:latin typeface="Baskerville Old Face" pitchFamily="18" charset="0"/>
                </a:rPr>
                <a:t>V</a:t>
              </a:r>
              <a:r>
                <a:rPr lang="en-US" b="1" dirty="0">
                  <a:latin typeface="Baskerville Old Face" pitchFamily="18" charset="0"/>
                </a:rPr>
                <a:t> ’</a:t>
              </a:r>
            </a:p>
          </p:txBody>
        </p:sp>
      </p:grpSp>
      <p:grpSp>
        <p:nvGrpSpPr>
          <p:cNvPr id="56" name="Group 37"/>
          <p:cNvGrpSpPr>
            <a:grpSpLocks/>
          </p:cNvGrpSpPr>
          <p:nvPr/>
        </p:nvGrpSpPr>
        <p:grpSpPr bwMode="auto">
          <a:xfrm>
            <a:off x="559615" y="1130307"/>
            <a:ext cx="8001000" cy="609600"/>
            <a:chOff x="152400" y="954088"/>
            <a:chExt cx="8699500" cy="609600"/>
          </a:xfrm>
        </p:grpSpPr>
        <p:sp>
          <p:nvSpPr>
            <p:cNvPr id="57" name="Rounded Rectangle 56"/>
            <p:cNvSpPr/>
            <p:nvPr/>
          </p:nvSpPr>
          <p:spPr>
            <a:xfrm>
              <a:off x="850900" y="9540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chemeClr val="tx1"/>
                  </a:solidFill>
                </a:rPr>
                <a:t>What happens if the P moves forward </a:t>
              </a:r>
              <a:r>
                <a:rPr lang="en-US" dirty="0" smtClean="0">
                  <a:solidFill>
                    <a:schemeClr val="tx1"/>
                  </a:solidFill>
                </a:rPr>
                <a:t>or backward</a:t>
              </a:r>
              <a:r>
                <a:rPr lang="en-US" dirty="0" smtClean="0">
                  <a:solidFill>
                    <a:schemeClr val="tx1"/>
                  </a:solidFill>
                  <a:latin typeface="Franklin Gothic Demi Cond" pitchFamily="34" charset="0"/>
                </a:rPr>
                <a:t>?</a:t>
              </a:r>
              <a:endParaRPr lang="en-US" dirty="0">
                <a:solidFill>
                  <a:schemeClr val="tx1"/>
                </a:solidFill>
                <a:latin typeface="Franklin Gothic Demi Cond" pitchFamily="34" charset="0"/>
              </a:endParaRPr>
            </a:p>
          </p:txBody>
        </p:sp>
        <p:sp>
          <p:nvSpPr>
            <p:cNvPr id="59" name="Rounded Rectangle 58"/>
            <p:cNvSpPr/>
            <p:nvPr/>
          </p:nvSpPr>
          <p:spPr>
            <a:xfrm>
              <a:off x="152400" y="9540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cxnSp>
          <p:nvCxnSpPr>
            <p:cNvPr id="60" name="Straight Connector 59"/>
            <p:cNvCxnSpPr>
              <a:stCxn id="59" idx="3"/>
              <a:endCxn id="57" idx="1"/>
            </p:cNvCxnSpPr>
            <p:nvPr/>
          </p:nvCxnSpPr>
          <p:spPr>
            <a:xfrm>
              <a:off x="762000" y="1258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61" name="Group 38"/>
          <p:cNvGrpSpPr>
            <a:grpSpLocks/>
          </p:cNvGrpSpPr>
          <p:nvPr/>
        </p:nvGrpSpPr>
        <p:grpSpPr bwMode="auto">
          <a:xfrm>
            <a:off x="559615" y="1816107"/>
            <a:ext cx="8001000" cy="609600"/>
            <a:chOff x="152400" y="1639888"/>
            <a:chExt cx="8699500" cy="609600"/>
          </a:xfrm>
        </p:grpSpPr>
        <p:sp>
          <p:nvSpPr>
            <p:cNvPr id="62" name="Rounded Rectangle 61"/>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chemeClr val="tx1"/>
                  </a:solidFill>
                </a:rPr>
                <a:t>What is the value of knowing the exact mathematical </a:t>
              </a:r>
              <a:r>
                <a:rPr lang="en-US" dirty="0" smtClean="0">
                  <a:solidFill>
                    <a:schemeClr val="tx1"/>
                  </a:solidFill>
                </a:rPr>
                <a:t>P-points</a:t>
              </a:r>
              <a:r>
                <a:rPr lang="en-US" dirty="0" smtClean="0">
                  <a:solidFill>
                    <a:schemeClr val="tx1"/>
                  </a:solidFill>
                  <a:latin typeface="Franklin Gothic Demi Cond" pitchFamily="34" charset="0"/>
                </a:rPr>
                <a:t>?</a:t>
              </a:r>
              <a:endParaRPr lang="en-US" dirty="0">
                <a:solidFill>
                  <a:schemeClr val="tx1"/>
                </a:solidFill>
                <a:latin typeface="Franklin Gothic Demi Cond" pitchFamily="34" charset="0"/>
              </a:endParaRPr>
            </a:p>
          </p:txBody>
        </p:sp>
        <p:sp>
          <p:nvSpPr>
            <p:cNvPr id="63" name="Rounded Rectangle 62"/>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65" name="Straight Connector 64"/>
            <p:cNvCxnSpPr>
              <a:stCxn id="63" idx="3"/>
              <a:endCxn id="62"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66" name="Rectangle 65"/>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a:t>Principle points </a:t>
            </a:r>
            <a:r>
              <a:rPr lang="en-US" sz="1600" b="1" i="1" dirty="0" smtClean="0"/>
              <a:t>2/5</a:t>
            </a:r>
            <a:endParaRPr lang="en-US" sz="1600" b="1" i="1" dirty="0"/>
          </a:p>
        </p:txBody>
      </p:sp>
    </p:spTree>
    <p:extLst>
      <p:ext uri="{BB962C8B-B14F-4D97-AF65-F5344CB8AC3E}">
        <p14:creationId xmlns:p14="http://schemas.microsoft.com/office/powerpoint/2010/main" val="36497719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10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left)">
                                      <p:cBhvr>
                                        <p:cTn id="12"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208029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3664" l="0" r="100000">
                        <a14:foregroundMark x1="76923" y1="44077" x2="76923" y2="50138"/>
                        <a14:backgroundMark x1="16239" y1="826" x2="92308" y2="17631"/>
                        <a14:backgroundMark x1="5128" y1="9917" x2="33333" y2="75758"/>
                      </a14:backgroundRemoval>
                    </a14:imgEffect>
                    <a14:imgEffect>
                      <a14:colorTemperature colorTemp="11500"/>
                    </a14:imgEffect>
                    <a14:imgEffect>
                      <a14:brightnessContrast bright="-12000" contrast="57000"/>
                    </a14:imgEffect>
                  </a14:imgLayer>
                </a14:imgProps>
              </a:ext>
              <a:ext uri="{28A0092B-C50C-407E-A947-70E740481C1C}">
                <a14:useLocalDpi xmlns:a14="http://schemas.microsoft.com/office/drawing/2010/main" val="0"/>
              </a:ext>
            </a:extLst>
          </a:blip>
          <a:srcRect/>
          <a:stretch>
            <a:fillRect/>
          </a:stretch>
        </p:blipFill>
        <p:spPr bwMode="auto">
          <a:xfrm>
            <a:off x="7094509" y="709337"/>
            <a:ext cx="1582766" cy="6118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ttp://ajpcell.physiology.org/content/ajpcell/293/2/C797/F5.large.jpg"/>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9579" b="45742" l="66000" r="100000"/>
                    </a14:imgEffect>
                  </a14:imgLayer>
                </a14:imgProps>
              </a:ext>
              <a:ext uri="{28A0092B-C50C-407E-A947-70E740481C1C}">
                <a14:useLocalDpi xmlns:a14="http://schemas.microsoft.com/office/drawing/2010/main" val="0"/>
              </a:ext>
            </a:extLst>
          </a:blip>
          <a:srcRect l="65927" t="19645" r="-282" b="54198"/>
          <a:stretch/>
        </p:blipFill>
        <p:spPr bwMode="auto">
          <a:xfrm rot="5400000">
            <a:off x="2177761" y="2195577"/>
            <a:ext cx="5082802" cy="24488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smtClean="0">
                <a:solidFill>
                  <a:schemeClr val="bg1"/>
                </a:solidFill>
              </a:rPr>
              <a:t>Results</a:t>
            </a:r>
            <a:endParaRPr lang="en-US" sz="2400" b="1" dirty="0">
              <a:solidFill>
                <a:schemeClr val="bg1"/>
              </a:solidFill>
            </a:endParaRPr>
          </a:p>
        </p:txBody>
      </p:sp>
      <p:cxnSp>
        <p:nvCxnSpPr>
          <p:cNvPr id="8" name="Straight Arrow Connector 7"/>
          <p:cNvCxnSpPr>
            <a:stCxn id="1027" idx="3"/>
          </p:cNvCxnSpPr>
          <p:nvPr/>
        </p:nvCxnSpPr>
        <p:spPr>
          <a:xfrm flipV="1">
            <a:off x="1219200" y="1699939"/>
            <a:ext cx="2921275" cy="1712858"/>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38500" y="1468987"/>
            <a:ext cx="1714500" cy="0"/>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246866" y="3429000"/>
            <a:ext cx="7068312" cy="0"/>
          </a:xfrm>
          <a:prstGeom prst="straightConnector1">
            <a:avLst/>
          </a:prstGeom>
          <a:ln w="38100">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4114800" y="1468989"/>
            <a:ext cx="838200" cy="230949"/>
            <a:chOff x="4114800" y="1140652"/>
            <a:chExt cx="838200" cy="230949"/>
          </a:xfrm>
        </p:grpSpPr>
        <p:cxnSp>
          <p:nvCxnSpPr>
            <p:cNvPr id="22" name="Straight Arrow Connector 21"/>
            <p:cNvCxnSpPr/>
            <p:nvPr/>
          </p:nvCxnSpPr>
          <p:spPr>
            <a:xfrm flipV="1">
              <a:off x="4114800" y="1140652"/>
              <a:ext cx="380999" cy="230948"/>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140475" y="1140652"/>
              <a:ext cx="812525" cy="230949"/>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p:cNvCxnSpPr>
            <a:stCxn id="1027" idx="3"/>
          </p:cNvCxnSpPr>
          <p:nvPr/>
        </p:nvCxnSpPr>
        <p:spPr>
          <a:xfrm flipV="1">
            <a:off x="1219200" y="2438401"/>
            <a:ext cx="2533397" cy="974396"/>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3734783" y="2127663"/>
            <a:ext cx="1541710" cy="310740"/>
            <a:chOff x="4114800" y="1122404"/>
            <a:chExt cx="1089100" cy="125801"/>
          </a:xfrm>
        </p:grpSpPr>
        <p:cxnSp>
          <p:nvCxnSpPr>
            <p:cNvPr id="26" name="Straight Arrow Connector 25"/>
            <p:cNvCxnSpPr/>
            <p:nvPr/>
          </p:nvCxnSpPr>
          <p:spPr>
            <a:xfrm flipV="1">
              <a:off x="4114800" y="1124808"/>
              <a:ext cx="538844" cy="123397"/>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4127384" y="1122404"/>
              <a:ext cx="1076516" cy="123397"/>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32" name="Straight Arrow Connector 31"/>
          <p:cNvCxnSpPr/>
          <p:nvPr/>
        </p:nvCxnSpPr>
        <p:spPr>
          <a:xfrm flipV="1">
            <a:off x="4497569" y="2133602"/>
            <a:ext cx="780163" cy="5452"/>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027" idx="3"/>
          </p:cNvCxnSpPr>
          <p:nvPr/>
        </p:nvCxnSpPr>
        <p:spPr>
          <a:xfrm flipV="1">
            <a:off x="1219200" y="2897317"/>
            <a:ext cx="2438400" cy="515480"/>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3581401" y="2728717"/>
            <a:ext cx="1696331" cy="168598"/>
            <a:chOff x="3952613" y="1081539"/>
            <a:chExt cx="1198326" cy="68256"/>
          </a:xfrm>
        </p:grpSpPr>
        <p:cxnSp>
          <p:nvCxnSpPr>
            <p:cNvPr id="44" name="Straight Arrow Connector 43"/>
            <p:cNvCxnSpPr/>
            <p:nvPr/>
          </p:nvCxnSpPr>
          <p:spPr>
            <a:xfrm flipV="1">
              <a:off x="3952613" y="1081539"/>
              <a:ext cx="645951" cy="68256"/>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3952613" y="1087402"/>
              <a:ext cx="1198326" cy="62393"/>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46" name="Straight Arrow Connector 45"/>
          <p:cNvCxnSpPr/>
          <p:nvPr/>
        </p:nvCxnSpPr>
        <p:spPr>
          <a:xfrm>
            <a:off x="4519050" y="2728720"/>
            <a:ext cx="758682" cy="14479"/>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4497569" y="1291694"/>
            <a:ext cx="0" cy="4242206"/>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027" name="TextBox 1026"/>
          <p:cNvSpPr txBox="1"/>
          <p:nvPr/>
        </p:nvSpPr>
        <p:spPr>
          <a:xfrm>
            <a:off x="909500" y="3228131"/>
            <a:ext cx="309700"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68" name="TextBox 67"/>
          <p:cNvSpPr txBox="1"/>
          <p:nvPr/>
        </p:nvSpPr>
        <p:spPr>
          <a:xfrm>
            <a:off x="8322598" y="3228131"/>
            <a:ext cx="364202"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72" name="TextBox 71"/>
          <p:cNvSpPr txBox="1"/>
          <p:nvPr/>
        </p:nvSpPr>
        <p:spPr>
          <a:xfrm>
            <a:off x="4140475" y="3429000"/>
            <a:ext cx="317716" cy="369332"/>
          </a:xfrm>
          <a:prstGeom prst="rect">
            <a:avLst/>
          </a:prstGeom>
          <a:noFill/>
        </p:spPr>
        <p:txBody>
          <a:bodyPr wrap="none" rtlCol="0">
            <a:spAutoFit/>
          </a:bodyPr>
          <a:lstStyle/>
          <a:p>
            <a:r>
              <a:rPr lang="en-US" b="1" dirty="0" smtClean="0">
                <a:latin typeface="Baskerville Old Face" pitchFamily="18" charset="0"/>
              </a:rPr>
              <a:t>P</a:t>
            </a:r>
            <a:endParaRPr lang="en-US" b="1" dirty="0">
              <a:latin typeface="Baskerville Old Face" pitchFamily="18" charset="0"/>
            </a:endParaRPr>
          </a:p>
        </p:txBody>
      </p:sp>
      <p:cxnSp>
        <p:nvCxnSpPr>
          <p:cNvPr id="90" name="Straight Arrow Connector 89"/>
          <p:cNvCxnSpPr/>
          <p:nvPr/>
        </p:nvCxnSpPr>
        <p:spPr>
          <a:xfrm flipV="1">
            <a:off x="4923177" y="943100"/>
            <a:ext cx="0" cy="4970816"/>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4975522" y="3429000"/>
            <a:ext cx="434678" cy="369332"/>
          </a:xfrm>
          <a:prstGeom prst="rect">
            <a:avLst/>
          </a:prstGeom>
          <a:noFill/>
        </p:spPr>
        <p:txBody>
          <a:bodyPr wrap="square" rtlCol="0">
            <a:spAutoFit/>
          </a:bodyPr>
          <a:lstStyle/>
          <a:p>
            <a:r>
              <a:rPr lang="en-US" b="1" dirty="0" smtClean="0">
                <a:latin typeface="Baskerville Old Face" pitchFamily="18" charset="0"/>
              </a:rPr>
              <a:t>P’</a:t>
            </a:r>
            <a:endParaRPr lang="en-US" b="1" dirty="0">
              <a:latin typeface="Baskerville Old Face" pitchFamily="18" charset="0"/>
            </a:endParaRPr>
          </a:p>
        </p:txBody>
      </p:sp>
      <p:grpSp>
        <p:nvGrpSpPr>
          <p:cNvPr id="2065" name="Group 2064"/>
          <p:cNvGrpSpPr/>
          <p:nvPr/>
        </p:nvGrpSpPr>
        <p:grpSpPr>
          <a:xfrm>
            <a:off x="4299333" y="1468989"/>
            <a:ext cx="1272954" cy="230948"/>
            <a:chOff x="4299333" y="1468989"/>
            <a:chExt cx="1272954" cy="230948"/>
          </a:xfrm>
        </p:grpSpPr>
        <p:cxnSp>
          <p:nvCxnSpPr>
            <p:cNvPr id="97" name="Straight Arrow Connector 96"/>
            <p:cNvCxnSpPr/>
            <p:nvPr/>
          </p:nvCxnSpPr>
          <p:spPr>
            <a:xfrm>
              <a:off x="4497569" y="1468989"/>
              <a:ext cx="425608" cy="0"/>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flipH="1">
              <a:off x="4299333" y="1468990"/>
              <a:ext cx="1272954" cy="230947"/>
              <a:chOff x="4157025" y="1140653"/>
              <a:chExt cx="1272954" cy="230947"/>
            </a:xfrm>
          </p:grpSpPr>
          <p:cxnSp>
            <p:nvCxnSpPr>
              <p:cNvPr id="103" name="Straight Arrow Connector 102"/>
              <p:cNvCxnSpPr/>
              <p:nvPr/>
            </p:nvCxnSpPr>
            <p:spPr>
              <a:xfrm flipV="1">
                <a:off x="4166712" y="1140653"/>
                <a:ext cx="639422" cy="211907"/>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V="1">
                <a:off x="4157025" y="1140653"/>
                <a:ext cx="1272954" cy="23094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106" name="Straight Arrow Connector 105"/>
          <p:cNvCxnSpPr/>
          <p:nvPr/>
        </p:nvCxnSpPr>
        <p:spPr>
          <a:xfrm flipH="1" flipV="1">
            <a:off x="5572287" y="1699939"/>
            <a:ext cx="2731262" cy="172007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132" name="Group 131"/>
          <p:cNvGrpSpPr/>
          <p:nvPr/>
        </p:nvGrpSpPr>
        <p:grpSpPr>
          <a:xfrm>
            <a:off x="3886200" y="2127663"/>
            <a:ext cx="1874074" cy="225114"/>
            <a:chOff x="3698215" y="1451287"/>
            <a:chExt cx="1874074" cy="225114"/>
          </a:xfrm>
        </p:grpSpPr>
        <p:cxnSp>
          <p:nvCxnSpPr>
            <p:cNvPr id="133" name="Straight Arrow Connector 132"/>
            <p:cNvCxnSpPr/>
            <p:nvPr/>
          </p:nvCxnSpPr>
          <p:spPr>
            <a:xfrm>
              <a:off x="3698215" y="1451287"/>
              <a:ext cx="1036977" cy="11392"/>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34" name="Group 133"/>
            <p:cNvGrpSpPr/>
            <p:nvPr/>
          </p:nvGrpSpPr>
          <p:grpSpPr>
            <a:xfrm flipH="1">
              <a:off x="3698215" y="1456983"/>
              <a:ext cx="1874074" cy="219418"/>
              <a:chOff x="4157023" y="1128646"/>
              <a:chExt cx="1874074" cy="219418"/>
            </a:xfrm>
          </p:grpSpPr>
          <p:cxnSp>
            <p:nvCxnSpPr>
              <p:cNvPr id="135" name="Straight Arrow Connector 134"/>
              <p:cNvCxnSpPr/>
              <p:nvPr/>
            </p:nvCxnSpPr>
            <p:spPr>
              <a:xfrm flipV="1">
                <a:off x="4157023" y="1134341"/>
                <a:ext cx="837097" cy="213723"/>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4157025" y="1128646"/>
                <a:ext cx="1874072" cy="21941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137" name="Straight Arrow Connector 136"/>
          <p:cNvCxnSpPr>
            <a:stCxn id="68" idx="1"/>
          </p:cNvCxnSpPr>
          <p:nvPr/>
        </p:nvCxnSpPr>
        <p:spPr>
          <a:xfrm flipH="1" flipV="1">
            <a:off x="5769797" y="2352776"/>
            <a:ext cx="2552801" cy="1060021"/>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3657600" y="2728717"/>
            <a:ext cx="2218345" cy="213946"/>
            <a:chOff x="3353943" y="1462455"/>
            <a:chExt cx="2218345" cy="213946"/>
          </a:xfrm>
        </p:grpSpPr>
        <p:cxnSp>
          <p:nvCxnSpPr>
            <p:cNvPr id="139" name="Straight Arrow Connector 138"/>
            <p:cNvCxnSpPr/>
            <p:nvPr/>
          </p:nvCxnSpPr>
          <p:spPr>
            <a:xfrm>
              <a:off x="3353943" y="1462455"/>
              <a:ext cx="1265577" cy="7242"/>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40" name="Group 139"/>
            <p:cNvGrpSpPr/>
            <p:nvPr/>
          </p:nvGrpSpPr>
          <p:grpSpPr>
            <a:xfrm flipH="1">
              <a:off x="3353943" y="1462456"/>
              <a:ext cx="2218345" cy="213945"/>
              <a:chOff x="4157024" y="1134119"/>
              <a:chExt cx="2218345" cy="213945"/>
            </a:xfrm>
          </p:grpSpPr>
          <p:cxnSp>
            <p:nvCxnSpPr>
              <p:cNvPr id="141" name="Straight Arrow Connector 140"/>
              <p:cNvCxnSpPr/>
              <p:nvPr/>
            </p:nvCxnSpPr>
            <p:spPr>
              <a:xfrm flipV="1">
                <a:off x="4201862" y="1141361"/>
                <a:ext cx="907930" cy="189639"/>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flipV="1">
                <a:off x="4157024" y="1134119"/>
                <a:ext cx="2218345" cy="213945"/>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143" name="Straight Arrow Connector 142"/>
          <p:cNvCxnSpPr>
            <a:stCxn id="68" idx="1"/>
          </p:cNvCxnSpPr>
          <p:nvPr/>
        </p:nvCxnSpPr>
        <p:spPr>
          <a:xfrm flipH="1" flipV="1">
            <a:off x="5885470" y="2942663"/>
            <a:ext cx="2437128" cy="470134"/>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4213703" y="1468625"/>
            <a:ext cx="609664" cy="205023"/>
            <a:chOff x="4213703" y="1468625"/>
            <a:chExt cx="609664" cy="205023"/>
          </a:xfrm>
        </p:grpSpPr>
        <p:sp>
          <p:nvSpPr>
            <p:cNvPr id="17" name="Block Arc 16"/>
            <p:cNvSpPr/>
            <p:nvPr/>
          </p:nvSpPr>
          <p:spPr>
            <a:xfrm rot="4020141">
              <a:off x="4214048" y="1627583"/>
              <a:ext cx="45720" cy="46409"/>
            </a:xfrm>
            <a:prstGeom prst="blockArc">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Block Arc 63"/>
            <p:cNvSpPr/>
            <p:nvPr/>
          </p:nvSpPr>
          <p:spPr>
            <a:xfrm rot="15240000" flipH="1">
              <a:off x="4777303" y="1468280"/>
              <a:ext cx="45720" cy="46409"/>
            </a:xfrm>
            <a:prstGeom prst="blockArc">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4" name="TextBox 73"/>
          <p:cNvSpPr txBox="1"/>
          <p:nvPr/>
        </p:nvSpPr>
        <p:spPr>
          <a:xfrm>
            <a:off x="3245853" y="3429000"/>
            <a:ext cx="341760" cy="369332"/>
          </a:xfrm>
          <a:prstGeom prst="rect">
            <a:avLst/>
          </a:prstGeom>
          <a:noFill/>
        </p:spPr>
        <p:txBody>
          <a:bodyPr wrap="none" rtlCol="0">
            <a:spAutoFit/>
          </a:bodyPr>
          <a:lstStyle/>
          <a:p>
            <a:r>
              <a:rPr lang="en-US" b="1" dirty="0" smtClean="0">
                <a:latin typeface="Baskerville Old Face" pitchFamily="18" charset="0"/>
              </a:rPr>
              <a:t>V</a:t>
            </a:r>
            <a:endParaRPr lang="en-US" b="1" dirty="0">
              <a:latin typeface="Baskerville Old Face" pitchFamily="18" charset="0"/>
            </a:endParaRPr>
          </a:p>
        </p:txBody>
      </p:sp>
      <p:sp>
        <p:nvSpPr>
          <p:cNvPr id="75" name="TextBox 74"/>
          <p:cNvSpPr txBox="1"/>
          <p:nvPr/>
        </p:nvSpPr>
        <p:spPr>
          <a:xfrm>
            <a:off x="5953125" y="3429000"/>
            <a:ext cx="453970" cy="369332"/>
          </a:xfrm>
          <a:prstGeom prst="rect">
            <a:avLst/>
          </a:prstGeom>
          <a:noFill/>
        </p:spPr>
        <p:txBody>
          <a:bodyPr wrap="none" rtlCol="0">
            <a:spAutoFit/>
          </a:bodyPr>
          <a:lstStyle/>
          <a:p>
            <a:r>
              <a:rPr lang="en-US" b="1" dirty="0" smtClean="0">
                <a:latin typeface="Baskerville Old Face" pitchFamily="18" charset="0"/>
              </a:rPr>
              <a:t>V</a:t>
            </a:r>
            <a:r>
              <a:rPr lang="en-US" b="1" dirty="0">
                <a:latin typeface="Baskerville Old Face" pitchFamily="18" charset="0"/>
              </a:rPr>
              <a:t> ’</a:t>
            </a:r>
          </a:p>
        </p:txBody>
      </p:sp>
      <p:grpSp>
        <p:nvGrpSpPr>
          <p:cNvPr id="76" name="Group 38"/>
          <p:cNvGrpSpPr>
            <a:grpSpLocks/>
          </p:cNvGrpSpPr>
          <p:nvPr/>
        </p:nvGrpSpPr>
        <p:grpSpPr bwMode="auto">
          <a:xfrm>
            <a:off x="559615" y="5867400"/>
            <a:ext cx="8001000" cy="609600"/>
            <a:chOff x="152400" y="1639888"/>
            <a:chExt cx="8699500" cy="609600"/>
          </a:xfrm>
        </p:grpSpPr>
        <p:sp>
          <p:nvSpPr>
            <p:cNvPr id="77" name="Rounded Rectangle 76"/>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en-US" sz="1200" dirty="0">
                  <a:solidFill>
                    <a:schemeClr val="tx1"/>
                  </a:solidFill>
                </a:rPr>
                <a:t>It confirms the location of the focal point which corresponds to the retina. The value of the retinal location has been measured by the US. If these value are correct then the image will fall exactly on the </a:t>
              </a:r>
              <a:r>
                <a:rPr lang="en-US" sz="1200" dirty="0" smtClean="0">
                  <a:solidFill>
                    <a:schemeClr val="tx1"/>
                  </a:solidFill>
                </a:rPr>
                <a:t>retina.</a:t>
              </a:r>
              <a:endParaRPr lang="en-US" sz="1200" dirty="0">
                <a:solidFill>
                  <a:schemeClr val="tx1"/>
                </a:solidFill>
              </a:endParaRPr>
            </a:p>
          </p:txBody>
        </p:sp>
        <p:sp>
          <p:nvSpPr>
            <p:cNvPr id="78" name="Rounded Rectangle 77"/>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79" name="Straight Connector 78"/>
            <p:cNvCxnSpPr>
              <a:stCxn id="78" idx="3"/>
              <a:endCxn id="77"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55" name="Rectangle 5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a:t>Principle points </a:t>
            </a:r>
            <a:r>
              <a:rPr lang="en-US" sz="1600" b="1" i="1" dirty="0" smtClean="0"/>
              <a:t>5/5</a:t>
            </a:r>
            <a:endParaRPr lang="en-US" sz="1600" b="1" i="1" dirty="0"/>
          </a:p>
        </p:txBody>
      </p:sp>
    </p:spTree>
    <p:extLst>
      <p:ext uri="{BB962C8B-B14F-4D97-AF65-F5344CB8AC3E}">
        <p14:creationId xmlns:p14="http://schemas.microsoft.com/office/powerpoint/2010/main" val="176836415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animEffect transition="in" filter="fade">
                                      <p:cBhvr>
                                        <p:cTn id="7" dur="500"/>
                                        <p:tgtEl>
                                          <p:spTgt spid="205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repeatCount="indefinite" fill="hold" nodeType="clickEffect">
                                  <p:stCondLst>
                                    <p:cond delay="0"/>
                                  </p:stCondLst>
                                  <p:endCondLst>
                                    <p:cond evt="onNext" delay="0">
                                      <p:tgtEl>
                                        <p:sldTgt/>
                                      </p:tgtEl>
                                    </p:cond>
                                  </p:endCondLst>
                                  <p:childTnLst>
                                    <p:animEffect transition="out" filter="fade">
                                      <p:cBhvr>
                                        <p:cTn id="11" dur="2000" tmFilter="0, 0; .2, .5; .8, .5; 1, 0"/>
                                        <p:tgtEl>
                                          <p:spTgt spid="2056"/>
                                        </p:tgtEl>
                                      </p:cBhvr>
                                    </p:animEffect>
                                    <p:animScale>
                                      <p:cBhvr>
                                        <p:cTn id="12" dur="1000" autoRev="1" fill="hold"/>
                                        <p:tgtEl>
                                          <p:spTgt spid="205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smtClean="0">
                <a:solidFill>
                  <a:schemeClr val="bg1"/>
                </a:solidFill>
              </a:rPr>
              <a:t>Results</a:t>
            </a:r>
            <a:endParaRPr lang="en-US" sz="2400" b="1" dirty="0">
              <a:solidFill>
                <a:schemeClr val="bg1"/>
              </a:solidFill>
            </a:endParaRPr>
          </a:p>
        </p:txBody>
      </p:sp>
      <p:sp>
        <p:nvSpPr>
          <p:cNvPr id="7" name="Rectangle 6"/>
          <p:cNvSpPr/>
          <p:nvPr/>
        </p:nvSpPr>
        <p:spPr>
          <a:xfrm>
            <a:off x="477743" y="348683"/>
            <a:ext cx="4069080" cy="307776"/>
          </a:xfrm>
          <a:prstGeom prst="rect">
            <a:avLst/>
          </a:prstGeom>
          <a:solidFill>
            <a:schemeClr val="accent1"/>
          </a:solidFill>
          <a:ln>
            <a:noFill/>
          </a:ln>
        </p:spPr>
        <p:txBody>
          <a:bodyPr wrap="square">
            <a:spAutoFit/>
          </a:bodyPr>
          <a:lstStyle/>
          <a:p>
            <a:r>
              <a:rPr lang="en-US" sz="1600" b="1" i="1" dirty="0" smtClean="0"/>
              <a:t>Nodal points</a:t>
            </a:r>
            <a:endParaRPr lang="en-US" sz="1600" b="1" i="1" dirty="0"/>
          </a:p>
        </p:txBody>
      </p:sp>
      <p:pic>
        <p:nvPicPr>
          <p:cNvPr id="8" name="Picture 2" descr="http://ajpcell.physiology.org/content/ajpcell/293/2/C797/F5.large.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579" b="45742" l="66000" r="100000"/>
                    </a14:imgEffect>
                  </a14:imgLayer>
                </a14:imgProps>
              </a:ext>
              <a:ext uri="{28A0092B-C50C-407E-A947-70E740481C1C}">
                <a14:useLocalDpi xmlns:a14="http://schemas.microsoft.com/office/drawing/2010/main" val="0"/>
              </a:ext>
            </a:extLst>
          </a:blip>
          <a:srcRect l="65927" t="19645" r="-282" b="54198"/>
          <a:stretch/>
        </p:blipFill>
        <p:spPr bwMode="auto">
          <a:xfrm rot="5400000">
            <a:off x="2177761" y="2195577"/>
            <a:ext cx="5082802" cy="2448875"/>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smtClean="0">
                <a:solidFill>
                  <a:schemeClr val="bg1"/>
                </a:solidFill>
              </a:rPr>
              <a:t>Results</a:t>
            </a:r>
            <a:endParaRPr lang="en-US" sz="2400" b="1" dirty="0">
              <a:solidFill>
                <a:schemeClr val="bg1"/>
              </a:solidFill>
            </a:endParaRPr>
          </a:p>
        </p:txBody>
      </p:sp>
      <p:cxnSp>
        <p:nvCxnSpPr>
          <p:cNvPr id="16" name="Straight Arrow Connector 15"/>
          <p:cNvCxnSpPr/>
          <p:nvPr/>
        </p:nvCxnSpPr>
        <p:spPr>
          <a:xfrm>
            <a:off x="1246866" y="3429000"/>
            <a:ext cx="7068312" cy="0"/>
          </a:xfrm>
          <a:prstGeom prst="straightConnector1">
            <a:avLst/>
          </a:prstGeom>
          <a:ln w="38100">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4572001" y="1219200"/>
            <a:ext cx="4286" cy="4343400"/>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909500" y="3228131"/>
            <a:ext cx="309700"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32" name="TextBox 31"/>
          <p:cNvSpPr txBox="1"/>
          <p:nvPr/>
        </p:nvSpPr>
        <p:spPr>
          <a:xfrm>
            <a:off x="8322598" y="3228131"/>
            <a:ext cx="364202"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33" name="TextBox 32"/>
          <p:cNvSpPr txBox="1"/>
          <p:nvPr/>
        </p:nvSpPr>
        <p:spPr>
          <a:xfrm>
            <a:off x="4277838" y="3127917"/>
            <a:ext cx="359394" cy="369332"/>
          </a:xfrm>
          <a:prstGeom prst="rect">
            <a:avLst/>
          </a:prstGeom>
          <a:noFill/>
        </p:spPr>
        <p:txBody>
          <a:bodyPr wrap="none" rtlCol="0">
            <a:spAutoFit/>
          </a:bodyPr>
          <a:lstStyle/>
          <a:p>
            <a:r>
              <a:rPr lang="en-US" b="1" dirty="0" smtClean="0">
                <a:latin typeface="Baskerville Old Face" pitchFamily="18" charset="0"/>
              </a:rPr>
              <a:t>N</a:t>
            </a:r>
            <a:endParaRPr lang="en-US" b="1" dirty="0">
              <a:latin typeface="Baskerville Old Face" pitchFamily="18" charset="0"/>
            </a:endParaRPr>
          </a:p>
        </p:txBody>
      </p:sp>
      <p:cxnSp>
        <p:nvCxnSpPr>
          <p:cNvPr id="34" name="Straight Arrow Connector 33"/>
          <p:cNvCxnSpPr/>
          <p:nvPr/>
        </p:nvCxnSpPr>
        <p:spPr>
          <a:xfrm flipV="1">
            <a:off x="5334000" y="1219200"/>
            <a:ext cx="0" cy="4343400"/>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282984" y="3373343"/>
            <a:ext cx="434678" cy="369332"/>
          </a:xfrm>
          <a:prstGeom prst="rect">
            <a:avLst/>
          </a:prstGeom>
          <a:noFill/>
        </p:spPr>
        <p:txBody>
          <a:bodyPr wrap="square" rtlCol="0">
            <a:spAutoFit/>
          </a:bodyPr>
          <a:lstStyle/>
          <a:p>
            <a:r>
              <a:rPr lang="en-US" b="1" dirty="0" smtClean="0">
                <a:latin typeface="Baskerville Old Face" pitchFamily="18" charset="0"/>
              </a:rPr>
              <a:t>N’</a:t>
            </a:r>
            <a:endParaRPr lang="en-US" b="1" dirty="0">
              <a:latin typeface="Baskerville Old Face" pitchFamily="18" charset="0"/>
            </a:endParaRPr>
          </a:p>
        </p:txBody>
      </p:sp>
      <p:cxnSp>
        <p:nvCxnSpPr>
          <p:cNvPr id="59" name="Straight Arrow Connector 58"/>
          <p:cNvCxnSpPr/>
          <p:nvPr/>
        </p:nvCxnSpPr>
        <p:spPr>
          <a:xfrm flipV="1">
            <a:off x="3686175" y="3420014"/>
            <a:ext cx="885825" cy="729284"/>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23" name="Group 122"/>
          <p:cNvGrpSpPr/>
          <p:nvPr/>
        </p:nvGrpSpPr>
        <p:grpSpPr>
          <a:xfrm>
            <a:off x="2286000" y="2162860"/>
            <a:ext cx="4724400" cy="3018740"/>
            <a:chOff x="2286000" y="2162860"/>
            <a:chExt cx="4724400" cy="3018740"/>
          </a:xfrm>
        </p:grpSpPr>
        <p:cxnSp>
          <p:nvCxnSpPr>
            <p:cNvPr id="25" name="Straight Arrow Connector 24"/>
            <p:cNvCxnSpPr/>
            <p:nvPr/>
          </p:nvCxnSpPr>
          <p:spPr>
            <a:xfrm flipV="1">
              <a:off x="2286000" y="4130934"/>
              <a:ext cx="1400175" cy="1050666"/>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flipV="1">
              <a:off x="3686175" y="3021568"/>
              <a:ext cx="2169964" cy="1109368"/>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flipV="1">
              <a:off x="5835353" y="2162860"/>
              <a:ext cx="1175047" cy="866090"/>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96" name="Straight Arrow Connector 95"/>
          <p:cNvCxnSpPr/>
          <p:nvPr/>
        </p:nvCxnSpPr>
        <p:spPr>
          <a:xfrm flipV="1">
            <a:off x="5334000" y="3021568"/>
            <a:ext cx="522139" cy="369332"/>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2667000" y="3424844"/>
            <a:ext cx="1904999" cy="705858"/>
            <a:chOff x="2667000" y="3425076"/>
            <a:chExt cx="1904999" cy="705858"/>
          </a:xfrm>
        </p:grpSpPr>
        <p:cxnSp>
          <p:nvCxnSpPr>
            <p:cNvPr id="132" name="Straight Arrow Connector 131"/>
            <p:cNvCxnSpPr/>
            <p:nvPr/>
          </p:nvCxnSpPr>
          <p:spPr>
            <a:xfrm>
              <a:off x="2667000" y="3429610"/>
              <a:ext cx="1904999" cy="0"/>
            </a:xfrm>
            <a:prstGeom prst="straightConnector1">
              <a:avLst/>
            </a:prstGeom>
            <a:ln w="38100" cap="sq">
              <a:solidFill>
                <a:srgbClr val="7030A0"/>
              </a:solidFill>
              <a:prstDash val="solid"/>
              <a:bevel/>
              <a:tailEnd type="none"/>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V="1">
              <a:off x="3686174" y="3425076"/>
              <a:ext cx="885825" cy="705858"/>
            </a:xfrm>
            <a:prstGeom prst="straightConnector1">
              <a:avLst/>
            </a:prstGeom>
            <a:ln w="38100" cap="sq">
              <a:solidFill>
                <a:srgbClr val="7030A0"/>
              </a:solidFill>
              <a:prstDash val="solid"/>
              <a:bevel/>
              <a:tailEnd type="none"/>
            </a:ln>
          </p:spPr>
          <p:style>
            <a:lnRef idx="1">
              <a:schemeClr val="accent1"/>
            </a:lnRef>
            <a:fillRef idx="0">
              <a:schemeClr val="accent1"/>
            </a:fillRef>
            <a:effectRef idx="0">
              <a:schemeClr val="accent1"/>
            </a:effectRef>
            <a:fontRef idx="minor">
              <a:schemeClr val="tx1"/>
            </a:fontRef>
          </p:style>
        </p:cxnSp>
      </p:grpSp>
      <p:sp>
        <p:nvSpPr>
          <p:cNvPr id="120" name="Arc 119"/>
          <p:cNvSpPr/>
          <p:nvPr/>
        </p:nvSpPr>
        <p:spPr>
          <a:xfrm rot="19259828" flipH="1">
            <a:off x="3888075" y="3374431"/>
            <a:ext cx="486786" cy="365396"/>
          </a:xfrm>
          <a:prstGeom prst="arc">
            <a:avLst>
              <a:gd name="adj1" fmla="val 17214201"/>
              <a:gd name="adj2" fmla="val 3019929"/>
            </a:avLst>
          </a:prstGeom>
          <a:ln w="41275" cmpd="dbl">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1" name="Arc 160"/>
          <p:cNvSpPr/>
          <p:nvPr/>
        </p:nvSpPr>
        <p:spPr>
          <a:xfrm rot="20915313">
            <a:off x="5534254" y="3064529"/>
            <a:ext cx="486786" cy="447803"/>
          </a:xfrm>
          <a:prstGeom prst="arc">
            <a:avLst>
              <a:gd name="adj1" fmla="val 17632060"/>
              <a:gd name="adj2" fmla="val 3019929"/>
            </a:avLst>
          </a:prstGeom>
          <a:ln w="41275" cmpd="dbl">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39" name="Group 138"/>
          <p:cNvGrpSpPr/>
          <p:nvPr/>
        </p:nvGrpSpPr>
        <p:grpSpPr>
          <a:xfrm flipH="1" flipV="1">
            <a:off x="5337050" y="2743200"/>
            <a:ext cx="1904999" cy="687008"/>
            <a:chOff x="2667000" y="3407665"/>
            <a:chExt cx="1904999" cy="687008"/>
          </a:xfrm>
        </p:grpSpPr>
        <p:cxnSp>
          <p:nvCxnSpPr>
            <p:cNvPr id="140" name="Straight Arrow Connector 139"/>
            <p:cNvCxnSpPr/>
            <p:nvPr/>
          </p:nvCxnSpPr>
          <p:spPr>
            <a:xfrm>
              <a:off x="2667000" y="3407665"/>
              <a:ext cx="1904999" cy="0"/>
            </a:xfrm>
            <a:prstGeom prst="straightConnector1">
              <a:avLst/>
            </a:prstGeom>
            <a:ln w="38100" cap="sq">
              <a:solidFill>
                <a:srgbClr val="7030A0"/>
              </a:solidFill>
              <a:prstDash val="solid"/>
              <a:bevel/>
              <a:tailEnd type="none"/>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flipV="1">
              <a:off x="3686174" y="3425076"/>
              <a:ext cx="885824" cy="669597"/>
            </a:xfrm>
            <a:prstGeom prst="straightConnector1">
              <a:avLst/>
            </a:prstGeom>
            <a:ln w="38100" cap="sq">
              <a:solidFill>
                <a:srgbClr val="7030A0"/>
              </a:solidFill>
              <a:prstDash val="solid"/>
              <a:bevel/>
              <a:tailEnd type="none"/>
            </a:ln>
          </p:spPr>
          <p:style>
            <a:lnRef idx="1">
              <a:schemeClr val="accent1"/>
            </a:lnRef>
            <a:fillRef idx="0">
              <a:schemeClr val="accent1"/>
            </a:fillRef>
            <a:effectRef idx="0">
              <a:schemeClr val="accent1"/>
            </a:effectRef>
            <a:fontRef idx="minor">
              <a:schemeClr val="tx1"/>
            </a:fontRef>
          </p:style>
        </p:cxnSp>
      </p:grpSp>
      <p:cxnSp>
        <p:nvCxnSpPr>
          <p:cNvPr id="124" name="Straight Arrow Connector 123"/>
          <p:cNvCxnSpPr/>
          <p:nvPr/>
        </p:nvCxnSpPr>
        <p:spPr>
          <a:xfrm flipV="1">
            <a:off x="2522551" y="2157453"/>
            <a:ext cx="4495800" cy="3298545"/>
          </a:xfrm>
          <a:prstGeom prst="straightConnector1">
            <a:avLst/>
          </a:prstGeom>
          <a:ln w="25400" cap="sq">
            <a:solidFill>
              <a:srgbClr val="00B050"/>
            </a:solidFill>
            <a:beve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37988" y="719554"/>
            <a:ext cx="3598068" cy="1384995"/>
          </a:xfrm>
          <a:prstGeom prst="rect">
            <a:avLst/>
          </a:prstGeom>
        </p:spPr>
        <p:txBody>
          <a:bodyPr wrap="square">
            <a:spAutoFit/>
          </a:bodyPr>
          <a:lstStyle/>
          <a:p>
            <a:pPr algn="just"/>
            <a:r>
              <a:rPr lang="en-US" sz="1400" dirty="0"/>
              <a:t>The front and rear nodal points have the property that a ray aimed at one of them will be refracted by the lens such that it appears to have come from the other, and with the same angle with respect to the optical axis. </a:t>
            </a:r>
          </a:p>
        </p:txBody>
      </p:sp>
      <p:sp>
        <p:nvSpPr>
          <p:cNvPr id="165" name="Rectangle 164"/>
          <p:cNvSpPr/>
          <p:nvPr/>
        </p:nvSpPr>
        <p:spPr>
          <a:xfrm>
            <a:off x="5779963" y="4243626"/>
            <a:ext cx="2869067" cy="2246769"/>
          </a:xfrm>
          <a:prstGeom prst="rect">
            <a:avLst/>
          </a:prstGeom>
        </p:spPr>
        <p:txBody>
          <a:bodyPr wrap="square">
            <a:spAutoFit/>
          </a:bodyPr>
          <a:lstStyle/>
          <a:p>
            <a:pPr algn="just"/>
            <a:r>
              <a:rPr lang="en-US" sz="1400" dirty="0" smtClean="0"/>
              <a:t>The </a:t>
            </a:r>
            <a:r>
              <a:rPr lang="en-US" sz="1400" dirty="0"/>
              <a:t>nodal points therefore do for angles what the principal planes do for transverse distance. If the medium on both sides of the optical system is the same (e.g., air), then the front and rear nodal points coincide with the front and rear principal points, respectively.</a:t>
            </a:r>
          </a:p>
        </p:txBody>
      </p:sp>
      <p:graphicFrame>
        <p:nvGraphicFramePr>
          <p:cNvPr id="166" name="Table 165"/>
          <p:cNvGraphicFramePr>
            <a:graphicFrameLocks noGrp="1"/>
          </p:cNvGraphicFramePr>
          <p:nvPr>
            <p:extLst>
              <p:ext uri="{D42A27DB-BD31-4B8C-83A1-F6EECF244321}">
                <p14:modId xmlns:p14="http://schemas.microsoft.com/office/powerpoint/2010/main" val="297356680"/>
              </p:ext>
            </p:extLst>
          </p:nvPr>
        </p:nvGraphicFramePr>
        <p:xfrm>
          <a:off x="518963" y="5778608"/>
          <a:ext cx="4072254" cy="676374"/>
        </p:xfrm>
        <a:graphic>
          <a:graphicData uri="http://schemas.openxmlformats.org/drawingml/2006/table">
            <a:tbl>
              <a:tblPr firstRow="1" firstCol="1" bandRow="1">
                <a:tableStyleId>{5C22544A-7EE6-4342-B048-85BDC9FD1C3A}</a:tableStyleId>
              </a:tblPr>
              <a:tblGrid>
                <a:gridCol w="2340134">
                  <a:extLst>
                    <a:ext uri="{9D8B030D-6E8A-4147-A177-3AD203B41FA5}">
                      <a16:colId xmlns="" xmlns:a16="http://schemas.microsoft.com/office/drawing/2014/main" val="20000"/>
                    </a:ext>
                  </a:extLst>
                </a:gridCol>
                <a:gridCol w="495028">
                  <a:extLst>
                    <a:ext uri="{9D8B030D-6E8A-4147-A177-3AD203B41FA5}">
                      <a16:colId xmlns="" xmlns:a16="http://schemas.microsoft.com/office/drawing/2014/main" val="20001"/>
                    </a:ext>
                  </a:extLst>
                </a:gridCol>
                <a:gridCol w="1237092">
                  <a:extLst>
                    <a:ext uri="{9D8B030D-6E8A-4147-A177-3AD203B41FA5}">
                      <a16:colId xmlns="" xmlns:a16="http://schemas.microsoft.com/office/drawing/2014/main" val="20002"/>
                    </a:ext>
                  </a:extLst>
                </a:gridCol>
              </a:tblGrid>
              <a:tr h="338187">
                <a:tc>
                  <a:txBody>
                    <a:bodyPr/>
                    <a:lstStyle/>
                    <a:p>
                      <a:pPr algn="l" rtl="0">
                        <a:spcAft>
                          <a:spcPts val="0"/>
                        </a:spcAft>
                      </a:pPr>
                      <a:r>
                        <a:rPr lang="en-US" sz="1000" dirty="0">
                          <a:solidFill>
                            <a:schemeClr val="tx1"/>
                          </a:solidFill>
                          <a:effectLst/>
                        </a:rPr>
                        <a:t>Anterior nodal point</a:t>
                      </a:r>
                      <a:endParaRPr lang="en-US" sz="1200" dirty="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a:solidFill>
                            <a:schemeClr val="tx1"/>
                          </a:solidFill>
                          <a:effectLst/>
                        </a:rPr>
                        <a:t>N</a:t>
                      </a:r>
                      <a:endParaRPr lang="en-US" sz="120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a:solidFill>
                            <a:schemeClr val="tx1"/>
                          </a:solidFill>
                          <a:effectLst/>
                        </a:rPr>
                        <a:t>10.05</a:t>
                      </a:r>
                      <a:endParaRPr lang="en-US" sz="1200">
                        <a:solidFill>
                          <a:schemeClr val="tx1"/>
                        </a:solidFill>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0"/>
                  </a:ext>
                </a:extLst>
              </a:tr>
              <a:tr h="338187">
                <a:tc>
                  <a:txBody>
                    <a:bodyPr/>
                    <a:lstStyle/>
                    <a:p>
                      <a:pPr algn="l" rtl="0">
                        <a:spcAft>
                          <a:spcPts val="0"/>
                        </a:spcAft>
                      </a:pPr>
                      <a:r>
                        <a:rPr lang="en-US" sz="1000" dirty="0">
                          <a:solidFill>
                            <a:schemeClr val="tx1"/>
                          </a:solidFill>
                          <a:effectLst/>
                        </a:rPr>
                        <a:t>Posterior nodal point</a:t>
                      </a:r>
                      <a:endParaRPr lang="en-US" sz="1200" dirty="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dirty="0">
                          <a:solidFill>
                            <a:schemeClr val="tx1"/>
                          </a:solidFill>
                          <a:effectLst/>
                        </a:rPr>
                        <a:t>N'</a:t>
                      </a:r>
                      <a:endParaRPr lang="en-US" sz="1200" b="1" dirty="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dirty="0">
                          <a:solidFill>
                            <a:schemeClr val="tx1"/>
                          </a:solidFill>
                          <a:effectLst/>
                        </a:rPr>
                        <a:t>11.219</a:t>
                      </a:r>
                      <a:endParaRPr lang="en-US" sz="1200" b="1" dirty="0">
                        <a:solidFill>
                          <a:schemeClr val="tx1"/>
                        </a:solidFill>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66739968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strips(upRight)">
                                      <p:cBhvr>
                                        <p:cTn id="7" dur="3000"/>
                                        <p:tgtEl>
                                          <p:spTgt spid="12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strips(upRight)">
                                      <p:cBhvr>
                                        <p:cTn id="12" dur="3000"/>
                                        <p:tgtEl>
                                          <p:spTgt spid="59"/>
                                        </p:tgtEl>
                                      </p:cBhvr>
                                    </p:animEffect>
                                  </p:childTnLst>
                                </p:cTn>
                              </p:par>
                              <p:par>
                                <p:cTn id="13" presetID="18" presetClass="entr" presetSubtype="12" fill="hold" nodeType="with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strips(downLeft)">
                                      <p:cBhvr>
                                        <p:cTn id="15" dur="3000"/>
                                        <p:tgtEl>
                                          <p:spTgt spid="96"/>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strips(downRight)">
                                      <p:cBhvr>
                                        <p:cTn id="20" dur="2000"/>
                                        <p:tgtEl>
                                          <p:spTgt spid="102"/>
                                        </p:tgtEl>
                                      </p:cBhvr>
                                    </p:animEffect>
                                  </p:childTnLst>
                                </p:cTn>
                              </p:par>
                              <p:par>
                                <p:cTn id="21" presetID="18" presetClass="entr" presetSubtype="9" fill="hold" nodeType="withEffect">
                                  <p:stCondLst>
                                    <p:cond delay="0"/>
                                  </p:stCondLst>
                                  <p:childTnLst>
                                    <p:set>
                                      <p:cBhvr>
                                        <p:cTn id="22" dur="1" fill="hold">
                                          <p:stCondLst>
                                            <p:cond delay="0"/>
                                          </p:stCondLst>
                                        </p:cTn>
                                        <p:tgtEl>
                                          <p:spTgt spid="139"/>
                                        </p:tgtEl>
                                        <p:attrNameLst>
                                          <p:attrName>style.visibility</p:attrName>
                                        </p:attrNameLst>
                                      </p:cBhvr>
                                      <p:to>
                                        <p:strVal val="visible"/>
                                      </p:to>
                                    </p:set>
                                    <p:animEffect transition="in" filter="strips(upLeft)">
                                      <p:cBhvr>
                                        <p:cTn id="23" dur="2000"/>
                                        <p:tgtEl>
                                          <p:spTgt spid="139"/>
                                        </p:tgtEl>
                                      </p:cBhvr>
                                    </p:animEffect>
                                  </p:childTnLst>
                                </p:cTn>
                              </p:par>
                            </p:childTnLst>
                          </p:cTn>
                        </p:par>
                        <p:par>
                          <p:cTn id="24" fill="hold">
                            <p:stCondLst>
                              <p:cond delay="2000"/>
                            </p:stCondLst>
                            <p:childTnLst>
                              <p:par>
                                <p:cTn id="25" presetID="18" presetClass="entr" presetSubtype="6" fill="hold" grpId="0" nodeType="after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strips(downRight)">
                                      <p:cBhvr>
                                        <p:cTn id="27" dur="1000"/>
                                        <p:tgtEl>
                                          <p:spTgt spid="120"/>
                                        </p:tgtEl>
                                      </p:cBhvr>
                                    </p:animEffect>
                                  </p:childTnLst>
                                </p:cTn>
                              </p:par>
                              <p:par>
                                <p:cTn id="28" presetID="18" presetClass="entr" presetSubtype="6" fill="hold" grpId="0" nodeType="withEffect">
                                  <p:stCondLst>
                                    <p:cond delay="0"/>
                                  </p:stCondLst>
                                  <p:childTnLst>
                                    <p:set>
                                      <p:cBhvr>
                                        <p:cTn id="29" dur="1" fill="hold">
                                          <p:stCondLst>
                                            <p:cond delay="0"/>
                                          </p:stCondLst>
                                        </p:cTn>
                                        <p:tgtEl>
                                          <p:spTgt spid="161"/>
                                        </p:tgtEl>
                                        <p:attrNameLst>
                                          <p:attrName>style.visibility</p:attrName>
                                        </p:attrNameLst>
                                      </p:cBhvr>
                                      <p:to>
                                        <p:strVal val="visible"/>
                                      </p:to>
                                    </p:set>
                                    <p:animEffect transition="in" filter="strips(downRight)">
                                      <p:cBhvr>
                                        <p:cTn id="30" dur="1000"/>
                                        <p:tgtEl>
                                          <p:spTgt spid="161"/>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3" fill="hold" nodeType="click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strips(upRight)">
                                      <p:cBhvr>
                                        <p:cTn id="35" dur="10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6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442317560"/>
              </p:ext>
            </p:extLst>
          </p:nvPr>
        </p:nvGraphicFramePr>
        <p:xfrm>
          <a:off x="499746" y="5791200"/>
          <a:ext cx="4072254" cy="700088"/>
        </p:xfrm>
        <a:graphic>
          <a:graphicData uri="http://schemas.openxmlformats.org/drawingml/2006/table">
            <a:tbl>
              <a:tblPr firstRow="1" firstCol="1" bandRow="1">
                <a:tableStyleId>{5C22544A-7EE6-4342-B048-85BDC9FD1C3A}</a:tableStyleId>
              </a:tblPr>
              <a:tblGrid>
                <a:gridCol w="2340134">
                  <a:extLst>
                    <a:ext uri="{9D8B030D-6E8A-4147-A177-3AD203B41FA5}">
                      <a16:colId xmlns="" xmlns:a16="http://schemas.microsoft.com/office/drawing/2014/main" val="20000"/>
                    </a:ext>
                  </a:extLst>
                </a:gridCol>
                <a:gridCol w="495028">
                  <a:extLst>
                    <a:ext uri="{9D8B030D-6E8A-4147-A177-3AD203B41FA5}">
                      <a16:colId xmlns="" xmlns:a16="http://schemas.microsoft.com/office/drawing/2014/main" val="20001"/>
                    </a:ext>
                  </a:extLst>
                </a:gridCol>
                <a:gridCol w="1237092">
                  <a:extLst>
                    <a:ext uri="{9D8B030D-6E8A-4147-A177-3AD203B41FA5}">
                      <a16:colId xmlns="" xmlns:a16="http://schemas.microsoft.com/office/drawing/2014/main" val="20002"/>
                    </a:ext>
                  </a:extLst>
                </a:gridCol>
              </a:tblGrid>
              <a:tr h="350044">
                <a:tc>
                  <a:txBody>
                    <a:bodyPr/>
                    <a:lstStyle/>
                    <a:p>
                      <a:pPr algn="l" rtl="0">
                        <a:spcAft>
                          <a:spcPts val="0"/>
                        </a:spcAft>
                      </a:pPr>
                      <a:r>
                        <a:rPr lang="en-US" sz="1000" b="1" dirty="0">
                          <a:solidFill>
                            <a:schemeClr val="tx1"/>
                          </a:solidFill>
                          <a:effectLst/>
                        </a:rPr>
                        <a:t>Anterior focal point</a:t>
                      </a:r>
                      <a:endParaRPr lang="en-US" sz="1200" b="1" dirty="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dirty="0">
                          <a:solidFill>
                            <a:schemeClr val="tx1"/>
                          </a:solidFill>
                          <a:effectLst/>
                        </a:rPr>
                        <a:t>F</a:t>
                      </a:r>
                      <a:endParaRPr lang="en-US" sz="1200" b="1" dirty="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a:solidFill>
                            <a:schemeClr val="tx1"/>
                          </a:solidFill>
                          <a:effectLst/>
                        </a:rPr>
                        <a:t>-13.4208</a:t>
                      </a:r>
                      <a:endParaRPr lang="en-US" sz="1200" b="1">
                        <a:solidFill>
                          <a:schemeClr val="tx1"/>
                        </a:solidFill>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0"/>
                  </a:ext>
                </a:extLst>
              </a:tr>
              <a:tr h="350044">
                <a:tc>
                  <a:txBody>
                    <a:bodyPr/>
                    <a:lstStyle/>
                    <a:p>
                      <a:pPr algn="l" rtl="0">
                        <a:spcAft>
                          <a:spcPts val="0"/>
                        </a:spcAft>
                      </a:pPr>
                      <a:r>
                        <a:rPr lang="en-US" sz="1000" b="1">
                          <a:solidFill>
                            <a:schemeClr val="tx1"/>
                          </a:solidFill>
                          <a:effectLst/>
                        </a:rPr>
                        <a:t>Posterior focal point</a:t>
                      </a:r>
                      <a:endParaRPr lang="en-US" sz="1200" b="1">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dirty="0">
                          <a:solidFill>
                            <a:schemeClr val="tx1"/>
                          </a:solidFill>
                          <a:effectLst/>
                        </a:rPr>
                        <a:t>F'</a:t>
                      </a:r>
                      <a:endParaRPr lang="en-US" sz="1200" b="1" dirty="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dirty="0">
                          <a:solidFill>
                            <a:schemeClr val="tx1"/>
                          </a:solidFill>
                          <a:effectLst/>
                        </a:rPr>
                        <a:t>28.0961</a:t>
                      </a:r>
                      <a:endParaRPr lang="en-US" sz="1200" b="1" dirty="0">
                        <a:solidFill>
                          <a:schemeClr val="tx1"/>
                        </a:solidFill>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1"/>
                  </a:ext>
                </a:extLst>
              </a:tr>
            </a:tbl>
          </a:graphicData>
        </a:graphic>
      </p:graphicFrame>
      <p:sp>
        <p:nvSpPr>
          <p:cNvPr id="5"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smtClean="0">
                <a:solidFill>
                  <a:schemeClr val="bg1"/>
                </a:solidFill>
              </a:rPr>
              <a:t>Results</a:t>
            </a:r>
            <a:endParaRPr lang="en-US" sz="2400" b="1" dirty="0">
              <a:solidFill>
                <a:schemeClr val="bg1"/>
              </a:solidFill>
            </a:endParaRPr>
          </a:p>
        </p:txBody>
      </p:sp>
      <p:sp>
        <p:nvSpPr>
          <p:cNvPr id="8" name="Rectangle 7"/>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a:t>Focal points</a:t>
            </a:r>
          </a:p>
        </p:txBody>
      </p:sp>
      <p:sp>
        <p:nvSpPr>
          <p:cNvPr id="2" name="AutoShape 2" descr="http://upload.wikimedia.org/wikipedia/commons/thumb/e/e3/Cardinal-points-1.svg/250px-Cardinal-points-1.svg.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3" name="Picture 2" descr="http://ajpcell.physiology.org/content/ajpcell/293/2/C797/F5.large.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9579" b="45742" l="66000" r="100000"/>
                    </a14:imgEffect>
                  </a14:imgLayer>
                </a14:imgProps>
              </a:ext>
              <a:ext uri="{28A0092B-C50C-407E-A947-70E740481C1C}">
                <a14:useLocalDpi xmlns:a14="http://schemas.microsoft.com/office/drawing/2010/main" val="0"/>
              </a:ext>
            </a:extLst>
          </a:blip>
          <a:srcRect l="65927" t="19645" r="-282" b="54198"/>
          <a:stretch/>
        </p:blipFill>
        <p:spPr bwMode="auto">
          <a:xfrm rot="5400000">
            <a:off x="2177761" y="2195577"/>
            <a:ext cx="5082802" cy="2448875"/>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Straight Arrow Connector 33"/>
          <p:cNvCxnSpPr>
            <a:stCxn id="51" idx="3"/>
          </p:cNvCxnSpPr>
          <p:nvPr/>
        </p:nvCxnSpPr>
        <p:spPr>
          <a:xfrm flipV="1">
            <a:off x="1219200" y="1699939"/>
            <a:ext cx="2921275" cy="1712858"/>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238500" y="1468987"/>
            <a:ext cx="1714500" cy="0"/>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246866" y="3429000"/>
            <a:ext cx="7068312" cy="0"/>
          </a:xfrm>
          <a:prstGeom prst="straightConnector1">
            <a:avLst/>
          </a:prstGeom>
          <a:ln w="38100">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4114800" y="1468989"/>
            <a:ext cx="838200" cy="230949"/>
            <a:chOff x="4114800" y="1140652"/>
            <a:chExt cx="838200" cy="230949"/>
          </a:xfrm>
        </p:grpSpPr>
        <p:cxnSp>
          <p:nvCxnSpPr>
            <p:cNvPr id="38" name="Straight Arrow Connector 37"/>
            <p:cNvCxnSpPr/>
            <p:nvPr/>
          </p:nvCxnSpPr>
          <p:spPr>
            <a:xfrm flipV="1">
              <a:off x="4114800" y="1140652"/>
              <a:ext cx="380999" cy="230948"/>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4140475" y="1140652"/>
              <a:ext cx="812525" cy="230949"/>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40" name="Straight Arrow Connector 39"/>
          <p:cNvCxnSpPr>
            <a:stCxn id="51" idx="3"/>
          </p:cNvCxnSpPr>
          <p:nvPr/>
        </p:nvCxnSpPr>
        <p:spPr>
          <a:xfrm flipV="1">
            <a:off x="1219200" y="2438401"/>
            <a:ext cx="2533397" cy="974396"/>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3734783" y="2127663"/>
            <a:ext cx="1541710" cy="310740"/>
            <a:chOff x="4114800" y="1122404"/>
            <a:chExt cx="1089100" cy="125801"/>
          </a:xfrm>
        </p:grpSpPr>
        <p:cxnSp>
          <p:nvCxnSpPr>
            <p:cNvPr id="42" name="Straight Arrow Connector 41"/>
            <p:cNvCxnSpPr/>
            <p:nvPr/>
          </p:nvCxnSpPr>
          <p:spPr>
            <a:xfrm flipV="1">
              <a:off x="4114800" y="1124808"/>
              <a:ext cx="538844" cy="123397"/>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4127384" y="1122404"/>
              <a:ext cx="1076516" cy="123397"/>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44" name="Straight Arrow Connector 43"/>
          <p:cNvCxnSpPr/>
          <p:nvPr/>
        </p:nvCxnSpPr>
        <p:spPr>
          <a:xfrm flipV="1">
            <a:off x="4497569" y="2133602"/>
            <a:ext cx="780163" cy="5452"/>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51" idx="3"/>
          </p:cNvCxnSpPr>
          <p:nvPr/>
        </p:nvCxnSpPr>
        <p:spPr>
          <a:xfrm flipV="1">
            <a:off x="1219200" y="2897317"/>
            <a:ext cx="2438400" cy="515480"/>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3581401" y="2728717"/>
            <a:ext cx="1696331" cy="168598"/>
            <a:chOff x="3952613" y="1081539"/>
            <a:chExt cx="1198326" cy="68256"/>
          </a:xfrm>
        </p:grpSpPr>
        <p:cxnSp>
          <p:nvCxnSpPr>
            <p:cNvPr id="47" name="Straight Arrow Connector 46"/>
            <p:cNvCxnSpPr/>
            <p:nvPr/>
          </p:nvCxnSpPr>
          <p:spPr>
            <a:xfrm flipV="1">
              <a:off x="3952613" y="1081539"/>
              <a:ext cx="645951" cy="68256"/>
            </a:xfrm>
            <a:prstGeom prst="straightConnector1">
              <a:avLst/>
            </a:prstGeom>
            <a:ln w="25400" cap="sq">
              <a:solidFill>
                <a:srgbClr val="FF0000"/>
              </a:solidFill>
              <a:prstDash val="sysDot"/>
              <a:beve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3952613" y="1087402"/>
              <a:ext cx="1198326" cy="62393"/>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grpSp>
      <p:cxnSp>
        <p:nvCxnSpPr>
          <p:cNvPr id="49" name="Straight Arrow Connector 48"/>
          <p:cNvCxnSpPr/>
          <p:nvPr/>
        </p:nvCxnSpPr>
        <p:spPr>
          <a:xfrm>
            <a:off x="4519050" y="2728720"/>
            <a:ext cx="758682" cy="14479"/>
          </a:xfrm>
          <a:prstGeom prst="straightConnector1">
            <a:avLst/>
          </a:prstGeom>
          <a:ln w="25400" cap="sq">
            <a:solidFill>
              <a:srgbClr val="FF0000"/>
            </a:solidFill>
            <a:beve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4497569" y="1291694"/>
            <a:ext cx="0" cy="4242206"/>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09500" y="3228131"/>
            <a:ext cx="309700"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52" name="TextBox 51"/>
          <p:cNvSpPr txBox="1"/>
          <p:nvPr/>
        </p:nvSpPr>
        <p:spPr>
          <a:xfrm>
            <a:off x="8322598" y="3228131"/>
            <a:ext cx="364202" cy="369332"/>
          </a:xfrm>
          <a:prstGeom prst="rect">
            <a:avLst/>
          </a:prstGeom>
          <a:noFill/>
        </p:spPr>
        <p:txBody>
          <a:bodyPr wrap="none" rtlCol="0">
            <a:spAutoFit/>
          </a:bodyPr>
          <a:lstStyle/>
          <a:p>
            <a:r>
              <a:rPr lang="en-US" b="1" dirty="0" smtClean="0">
                <a:latin typeface="Baskerville Old Face" pitchFamily="18" charset="0"/>
              </a:rPr>
              <a:t>F’</a:t>
            </a:r>
            <a:endParaRPr lang="en-US" b="1" dirty="0">
              <a:latin typeface="Baskerville Old Face" pitchFamily="18" charset="0"/>
            </a:endParaRPr>
          </a:p>
        </p:txBody>
      </p:sp>
      <p:sp>
        <p:nvSpPr>
          <p:cNvPr id="53" name="TextBox 52"/>
          <p:cNvSpPr txBox="1"/>
          <p:nvPr/>
        </p:nvSpPr>
        <p:spPr>
          <a:xfrm>
            <a:off x="4140475" y="3429000"/>
            <a:ext cx="317716" cy="369332"/>
          </a:xfrm>
          <a:prstGeom prst="rect">
            <a:avLst/>
          </a:prstGeom>
          <a:noFill/>
        </p:spPr>
        <p:txBody>
          <a:bodyPr wrap="none" rtlCol="0">
            <a:spAutoFit/>
          </a:bodyPr>
          <a:lstStyle/>
          <a:p>
            <a:r>
              <a:rPr lang="en-US" b="1" dirty="0" smtClean="0">
                <a:latin typeface="Baskerville Old Face" pitchFamily="18" charset="0"/>
              </a:rPr>
              <a:t>P</a:t>
            </a:r>
            <a:endParaRPr lang="en-US" b="1" dirty="0">
              <a:latin typeface="Baskerville Old Face" pitchFamily="18" charset="0"/>
            </a:endParaRPr>
          </a:p>
        </p:txBody>
      </p:sp>
      <p:cxnSp>
        <p:nvCxnSpPr>
          <p:cNvPr id="54" name="Straight Arrow Connector 53"/>
          <p:cNvCxnSpPr/>
          <p:nvPr/>
        </p:nvCxnSpPr>
        <p:spPr>
          <a:xfrm flipV="1">
            <a:off x="4923177" y="943100"/>
            <a:ext cx="0" cy="4970816"/>
          </a:xfrm>
          <a:prstGeom prst="straightConnector1">
            <a:avLst/>
          </a:prstGeom>
          <a:ln w="38100">
            <a:solidFill>
              <a:srgbClr val="00B0F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975522" y="3429000"/>
            <a:ext cx="434678" cy="369332"/>
          </a:xfrm>
          <a:prstGeom prst="rect">
            <a:avLst/>
          </a:prstGeom>
          <a:noFill/>
        </p:spPr>
        <p:txBody>
          <a:bodyPr wrap="square" rtlCol="0">
            <a:spAutoFit/>
          </a:bodyPr>
          <a:lstStyle/>
          <a:p>
            <a:r>
              <a:rPr lang="en-US" b="1" dirty="0" smtClean="0">
                <a:latin typeface="Baskerville Old Face" pitchFamily="18" charset="0"/>
              </a:rPr>
              <a:t>P’</a:t>
            </a:r>
            <a:endParaRPr lang="en-US" b="1" dirty="0">
              <a:latin typeface="Baskerville Old Face" pitchFamily="18" charset="0"/>
            </a:endParaRPr>
          </a:p>
        </p:txBody>
      </p:sp>
      <p:grpSp>
        <p:nvGrpSpPr>
          <p:cNvPr id="56" name="Group 55"/>
          <p:cNvGrpSpPr/>
          <p:nvPr/>
        </p:nvGrpSpPr>
        <p:grpSpPr>
          <a:xfrm>
            <a:off x="4299333" y="1468989"/>
            <a:ext cx="1272954" cy="230948"/>
            <a:chOff x="4299333" y="1468989"/>
            <a:chExt cx="1272954" cy="230948"/>
          </a:xfrm>
        </p:grpSpPr>
        <p:cxnSp>
          <p:nvCxnSpPr>
            <p:cNvPr id="57" name="Straight Arrow Connector 56"/>
            <p:cNvCxnSpPr/>
            <p:nvPr/>
          </p:nvCxnSpPr>
          <p:spPr>
            <a:xfrm>
              <a:off x="4497569" y="1468989"/>
              <a:ext cx="425608" cy="0"/>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flipH="1">
              <a:off x="4299333" y="1468990"/>
              <a:ext cx="1272954" cy="230947"/>
              <a:chOff x="4157025" y="1140653"/>
              <a:chExt cx="1272954" cy="230947"/>
            </a:xfrm>
          </p:grpSpPr>
          <p:cxnSp>
            <p:nvCxnSpPr>
              <p:cNvPr id="59" name="Straight Arrow Connector 58"/>
              <p:cNvCxnSpPr/>
              <p:nvPr/>
            </p:nvCxnSpPr>
            <p:spPr>
              <a:xfrm flipV="1">
                <a:off x="4166712" y="1140653"/>
                <a:ext cx="639422" cy="211907"/>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4157025" y="1140653"/>
                <a:ext cx="1272954" cy="23094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61" name="Straight Arrow Connector 60"/>
          <p:cNvCxnSpPr/>
          <p:nvPr/>
        </p:nvCxnSpPr>
        <p:spPr>
          <a:xfrm flipH="1" flipV="1">
            <a:off x="5572287" y="1699939"/>
            <a:ext cx="2731262" cy="172007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3886200" y="2127663"/>
            <a:ext cx="1874074" cy="225114"/>
            <a:chOff x="3698215" y="1451287"/>
            <a:chExt cx="1874074" cy="225114"/>
          </a:xfrm>
        </p:grpSpPr>
        <p:cxnSp>
          <p:nvCxnSpPr>
            <p:cNvPr id="63" name="Straight Arrow Connector 62"/>
            <p:cNvCxnSpPr/>
            <p:nvPr/>
          </p:nvCxnSpPr>
          <p:spPr>
            <a:xfrm>
              <a:off x="3698215" y="1451287"/>
              <a:ext cx="1036977" cy="11392"/>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flipH="1">
              <a:off x="3698215" y="1456983"/>
              <a:ext cx="1874074" cy="219418"/>
              <a:chOff x="4157023" y="1128646"/>
              <a:chExt cx="1874074" cy="219418"/>
            </a:xfrm>
          </p:grpSpPr>
          <p:cxnSp>
            <p:nvCxnSpPr>
              <p:cNvPr id="65" name="Straight Arrow Connector 64"/>
              <p:cNvCxnSpPr/>
              <p:nvPr/>
            </p:nvCxnSpPr>
            <p:spPr>
              <a:xfrm flipV="1">
                <a:off x="4157023" y="1134341"/>
                <a:ext cx="837097" cy="213723"/>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V="1">
                <a:off x="4157025" y="1128646"/>
                <a:ext cx="1874072" cy="219417"/>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67" name="Straight Arrow Connector 66"/>
          <p:cNvCxnSpPr>
            <a:stCxn id="52" idx="1"/>
          </p:cNvCxnSpPr>
          <p:nvPr/>
        </p:nvCxnSpPr>
        <p:spPr>
          <a:xfrm flipH="1" flipV="1">
            <a:off x="5769797" y="2352776"/>
            <a:ext cx="2552801" cy="1060021"/>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3657600" y="2728717"/>
            <a:ext cx="2218345" cy="213946"/>
            <a:chOff x="3353943" y="1462455"/>
            <a:chExt cx="2218345" cy="213946"/>
          </a:xfrm>
        </p:grpSpPr>
        <p:cxnSp>
          <p:nvCxnSpPr>
            <p:cNvPr id="69" name="Straight Arrow Connector 68"/>
            <p:cNvCxnSpPr/>
            <p:nvPr/>
          </p:nvCxnSpPr>
          <p:spPr>
            <a:xfrm>
              <a:off x="3353943" y="1462455"/>
              <a:ext cx="1265577" cy="7242"/>
            </a:xfrm>
            <a:prstGeom prst="straightConnector1">
              <a:avLst/>
            </a:prstGeom>
            <a:ln w="25400" cap="sq">
              <a:solidFill>
                <a:srgbClr val="00B050"/>
              </a:solidFill>
              <a:prstDash val="sysDot"/>
              <a:bevel/>
              <a:tailEnd type="triangle"/>
            </a:ln>
          </p:spPr>
          <p:style>
            <a:lnRef idx="1">
              <a:schemeClr val="accent1"/>
            </a:lnRef>
            <a:fillRef idx="0">
              <a:schemeClr val="accent1"/>
            </a:fillRef>
            <a:effectRef idx="0">
              <a:schemeClr val="accent1"/>
            </a:effectRef>
            <a:fontRef idx="minor">
              <a:schemeClr val="tx1"/>
            </a:fontRef>
          </p:style>
        </p:cxnSp>
        <p:grpSp>
          <p:nvGrpSpPr>
            <p:cNvPr id="70" name="Group 69"/>
            <p:cNvGrpSpPr/>
            <p:nvPr/>
          </p:nvGrpSpPr>
          <p:grpSpPr>
            <a:xfrm flipH="1">
              <a:off x="3353943" y="1462456"/>
              <a:ext cx="2218345" cy="213945"/>
              <a:chOff x="4157024" y="1134119"/>
              <a:chExt cx="2218345" cy="213945"/>
            </a:xfrm>
          </p:grpSpPr>
          <p:cxnSp>
            <p:nvCxnSpPr>
              <p:cNvPr id="71" name="Straight Arrow Connector 70"/>
              <p:cNvCxnSpPr/>
              <p:nvPr/>
            </p:nvCxnSpPr>
            <p:spPr>
              <a:xfrm flipV="1">
                <a:off x="4201862" y="1141361"/>
                <a:ext cx="907930" cy="189639"/>
              </a:xfrm>
              <a:prstGeom prst="straightConnector1">
                <a:avLst/>
              </a:prstGeom>
              <a:ln w="25400" cap="sq">
                <a:solidFill>
                  <a:srgbClr val="00B050"/>
                </a:solidFill>
                <a:prstDash val="sysDot"/>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4157024" y="1134119"/>
                <a:ext cx="2218345" cy="213945"/>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grpSp>
      <p:cxnSp>
        <p:nvCxnSpPr>
          <p:cNvPr id="73" name="Straight Arrow Connector 72"/>
          <p:cNvCxnSpPr>
            <a:stCxn id="52" idx="1"/>
          </p:cNvCxnSpPr>
          <p:nvPr/>
        </p:nvCxnSpPr>
        <p:spPr>
          <a:xfrm flipH="1" flipV="1">
            <a:off x="5885470" y="2942663"/>
            <a:ext cx="2437128" cy="470134"/>
          </a:xfrm>
          <a:prstGeom prst="straightConnector1">
            <a:avLst/>
          </a:prstGeom>
          <a:ln w="25400" cap="sq">
            <a:solidFill>
              <a:srgbClr val="00B050"/>
            </a:solidFill>
            <a:beve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74" name="Group 73"/>
          <p:cNvGrpSpPr/>
          <p:nvPr/>
        </p:nvGrpSpPr>
        <p:grpSpPr>
          <a:xfrm>
            <a:off x="4213703" y="1468625"/>
            <a:ext cx="609664" cy="205023"/>
            <a:chOff x="4213703" y="1468625"/>
            <a:chExt cx="609664" cy="205023"/>
          </a:xfrm>
        </p:grpSpPr>
        <p:sp>
          <p:nvSpPr>
            <p:cNvPr id="75" name="Block Arc 74"/>
            <p:cNvSpPr/>
            <p:nvPr/>
          </p:nvSpPr>
          <p:spPr>
            <a:xfrm rot="4020141">
              <a:off x="4214048" y="1627583"/>
              <a:ext cx="45720" cy="46409"/>
            </a:xfrm>
            <a:prstGeom prst="blockArc">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Block Arc 75"/>
            <p:cNvSpPr/>
            <p:nvPr/>
          </p:nvSpPr>
          <p:spPr>
            <a:xfrm rot="15240000" flipH="1">
              <a:off x="4777303" y="1468280"/>
              <a:ext cx="45720" cy="46409"/>
            </a:xfrm>
            <a:prstGeom prst="blockArc">
              <a:avLst/>
            </a:prstGeom>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8" name="TextBox 77"/>
          <p:cNvSpPr txBox="1"/>
          <p:nvPr/>
        </p:nvSpPr>
        <p:spPr>
          <a:xfrm>
            <a:off x="3245853" y="3429000"/>
            <a:ext cx="341760" cy="369332"/>
          </a:xfrm>
          <a:prstGeom prst="rect">
            <a:avLst/>
          </a:prstGeom>
          <a:noFill/>
        </p:spPr>
        <p:txBody>
          <a:bodyPr wrap="none" rtlCol="0">
            <a:spAutoFit/>
          </a:bodyPr>
          <a:lstStyle/>
          <a:p>
            <a:r>
              <a:rPr lang="en-US" b="1" dirty="0" smtClean="0">
                <a:latin typeface="Baskerville Old Face" pitchFamily="18" charset="0"/>
              </a:rPr>
              <a:t>V</a:t>
            </a:r>
            <a:endParaRPr lang="en-US" b="1" dirty="0">
              <a:latin typeface="Baskerville Old Face" pitchFamily="18" charset="0"/>
            </a:endParaRPr>
          </a:p>
        </p:txBody>
      </p:sp>
      <p:sp>
        <p:nvSpPr>
          <p:cNvPr id="79" name="TextBox 78"/>
          <p:cNvSpPr txBox="1"/>
          <p:nvPr/>
        </p:nvSpPr>
        <p:spPr>
          <a:xfrm>
            <a:off x="5953125" y="3429000"/>
            <a:ext cx="453970" cy="369332"/>
          </a:xfrm>
          <a:prstGeom prst="rect">
            <a:avLst/>
          </a:prstGeom>
          <a:noFill/>
        </p:spPr>
        <p:txBody>
          <a:bodyPr wrap="none" rtlCol="0">
            <a:spAutoFit/>
          </a:bodyPr>
          <a:lstStyle/>
          <a:p>
            <a:r>
              <a:rPr lang="en-US" b="1" dirty="0" smtClean="0">
                <a:latin typeface="Baskerville Old Face" pitchFamily="18" charset="0"/>
              </a:rPr>
              <a:t>V</a:t>
            </a:r>
            <a:r>
              <a:rPr lang="en-US" b="1" dirty="0">
                <a:latin typeface="Baskerville Old Face" pitchFamily="18" charset="0"/>
              </a:rPr>
              <a:t> ’</a:t>
            </a:r>
          </a:p>
        </p:txBody>
      </p:sp>
      <p:cxnSp>
        <p:nvCxnSpPr>
          <p:cNvPr id="81" name="Straight Arrow Connector 80"/>
          <p:cNvCxnSpPr/>
          <p:nvPr/>
        </p:nvCxnSpPr>
        <p:spPr>
          <a:xfrm>
            <a:off x="1219200" y="5029200"/>
            <a:ext cx="3276599" cy="5412"/>
          </a:xfrm>
          <a:prstGeom prst="straightConnector1">
            <a:avLst/>
          </a:prstGeom>
          <a:ln w="44450">
            <a:solidFill>
              <a:schemeClr val="accent3">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3826287" y="3667527"/>
            <a:ext cx="647934" cy="261610"/>
          </a:xfrm>
          <a:prstGeom prst="rect">
            <a:avLst/>
          </a:prstGeom>
        </p:spPr>
        <p:txBody>
          <a:bodyPr wrap="none">
            <a:spAutoFit/>
          </a:bodyPr>
          <a:lstStyle/>
          <a:p>
            <a:pPr algn="ctr"/>
            <a:r>
              <a:rPr lang="en-US" sz="1100" b="1" dirty="0" smtClean="0"/>
              <a:t>6.2mm</a:t>
            </a:r>
            <a:endParaRPr lang="en-US" sz="1100" b="1" dirty="0">
              <a:latin typeface="Times New Roman"/>
              <a:ea typeface="Times New Roman"/>
              <a:cs typeface="Arial"/>
            </a:endParaRPr>
          </a:p>
        </p:txBody>
      </p:sp>
      <p:sp>
        <p:nvSpPr>
          <p:cNvPr id="83" name="Rectangle 82"/>
          <p:cNvSpPr/>
          <p:nvPr/>
        </p:nvSpPr>
        <p:spPr>
          <a:xfrm>
            <a:off x="4943475" y="3667527"/>
            <a:ext cx="726481" cy="261610"/>
          </a:xfrm>
          <a:prstGeom prst="rect">
            <a:avLst/>
          </a:prstGeom>
        </p:spPr>
        <p:txBody>
          <a:bodyPr wrap="none">
            <a:spAutoFit/>
          </a:bodyPr>
          <a:lstStyle/>
          <a:p>
            <a:pPr algn="ctr"/>
            <a:r>
              <a:rPr lang="en-US" sz="1100" b="1" dirty="0"/>
              <a:t>19.2mm</a:t>
            </a:r>
          </a:p>
        </p:txBody>
      </p:sp>
      <p:sp>
        <p:nvSpPr>
          <p:cNvPr id="3" name="AutoShape 4" descr="http://upload.wikimedia.org/wikipedia/commons/thumb/e/e3/Cardinal-points-1.svg/250px-Cardinal-points-1.svg.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85" name="Straight Arrow Connector 84"/>
          <p:cNvCxnSpPr/>
          <p:nvPr/>
        </p:nvCxnSpPr>
        <p:spPr>
          <a:xfrm flipV="1">
            <a:off x="1237792" y="1367894"/>
            <a:ext cx="0" cy="4242206"/>
          </a:xfrm>
          <a:prstGeom prst="straightConnector1">
            <a:avLst/>
          </a:prstGeom>
          <a:ln w="38100">
            <a:solidFill>
              <a:srgbClr val="7030A0"/>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3554261" y="1367894"/>
            <a:ext cx="0" cy="4242206"/>
          </a:xfrm>
          <a:prstGeom prst="straightConnector1">
            <a:avLst/>
          </a:prstGeom>
          <a:ln w="38100">
            <a:solidFill>
              <a:srgbClr val="7030A0"/>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V="1">
            <a:off x="5912760" y="1367894"/>
            <a:ext cx="0" cy="4242206"/>
          </a:xfrm>
          <a:prstGeom prst="straightConnector1">
            <a:avLst/>
          </a:prstGeom>
          <a:ln w="38100">
            <a:solidFill>
              <a:srgbClr val="7030A0"/>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flipV="1">
            <a:off x="8303549" y="1291694"/>
            <a:ext cx="0" cy="4242206"/>
          </a:xfrm>
          <a:prstGeom prst="straightConnector1">
            <a:avLst/>
          </a:prstGeom>
          <a:ln w="38100">
            <a:solidFill>
              <a:srgbClr val="7030A0"/>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1219199" y="4761907"/>
            <a:ext cx="2335062" cy="19065"/>
          </a:xfrm>
          <a:prstGeom prst="straightConnector1">
            <a:avLst/>
          </a:prstGeom>
          <a:ln w="44450">
            <a:solidFill>
              <a:schemeClr val="accent3">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4923177" y="5034612"/>
            <a:ext cx="3380372" cy="5412"/>
          </a:xfrm>
          <a:prstGeom prst="straightConnector1">
            <a:avLst/>
          </a:prstGeom>
          <a:ln w="44450">
            <a:solidFill>
              <a:schemeClr val="accent3">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5912760" y="4771439"/>
            <a:ext cx="2391779" cy="19065"/>
          </a:xfrm>
          <a:prstGeom prst="straightConnector1">
            <a:avLst/>
          </a:prstGeom>
          <a:ln w="44450">
            <a:solidFill>
              <a:schemeClr val="accent3">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84612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smtClean="0">
                <a:solidFill>
                  <a:schemeClr val="bg1"/>
                </a:solidFill>
              </a:rPr>
              <a:t>Results</a:t>
            </a:r>
            <a:endParaRPr lang="en-US" sz="2400" b="1"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826162581"/>
              </p:ext>
            </p:extLst>
          </p:nvPr>
        </p:nvGraphicFramePr>
        <p:xfrm>
          <a:off x="499746" y="5791200"/>
          <a:ext cx="4072254" cy="700088"/>
        </p:xfrm>
        <a:graphic>
          <a:graphicData uri="http://schemas.openxmlformats.org/drawingml/2006/table">
            <a:tbl>
              <a:tblPr firstRow="1" firstCol="1" bandRow="1">
                <a:tableStyleId>{5C22544A-7EE6-4342-B048-85BDC9FD1C3A}</a:tableStyleId>
              </a:tblPr>
              <a:tblGrid>
                <a:gridCol w="2340134">
                  <a:extLst>
                    <a:ext uri="{9D8B030D-6E8A-4147-A177-3AD203B41FA5}">
                      <a16:colId xmlns="" xmlns:a16="http://schemas.microsoft.com/office/drawing/2014/main" val="20000"/>
                    </a:ext>
                  </a:extLst>
                </a:gridCol>
                <a:gridCol w="495028">
                  <a:extLst>
                    <a:ext uri="{9D8B030D-6E8A-4147-A177-3AD203B41FA5}">
                      <a16:colId xmlns="" xmlns:a16="http://schemas.microsoft.com/office/drawing/2014/main" val="20001"/>
                    </a:ext>
                  </a:extLst>
                </a:gridCol>
                <a:gridCol w="1237092">
                  <a:extLst>
                    <a:ext uri="{9D8B030D-6E8A-4147-A177-3AD203B41FA5}">
                      <a16:colId xmlns="" xmlns:a16="http://schemas.microsoft.com/office/drawing/2014/main" val="20002"/>
                    </a:ext>
                  </a:extLst>
                </a:gridCol>
              </a:tblGrid>
              <a:tr h="350044">
                <a:tc>
                  <a:txBody>
                    <a:bodyPr/>
                    <a:lstStyle/>
                    <a:p>
                      <a:pPr algn="l" rtl="0">
                        <a:spcAft>
                          <a:spcPts val="0"/>
                        </a:spcAft>
                      </a:pPr>
                      <a:r>
                        <a:rPr lang="en-US" sz="1000" b="1" dirty="0">
                          <a:solidFill>
                            <a:schemeClr val="tx1"/>
                          </a:solidFill>
                          <a:effectLst/>
                        </a:rPr>
                        <a:t>Anterior focal point</a:t>
                      </a:r>
                      <a:endParaRPr lang="en-US" sz="1200" b="1" dirty="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dirty="0">
                          <a:solidFill>
                            <a:schemeClr val="tx1"/>
                          </a:solidFill>
                          <a:effectLst/>
                        </a:rPr>
                        <a:t>F</a:t>
                      </a:r>
                      <a:endParaRPr lang="en-US" sz="1200" b="1" dirty="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a:solidFill>
                            <a:schemeClr val="tx1"/>
                          </a:solidFill>
                          <a:effectLst/>
                        </a:rPr>
                        <a:t>-13.4208</a:t>
                      </a:r>
                      <a:endParaRPr lang="en-US" sz="1200" b="1">
                        <a:solidFill>
                          <a:schemeClr val="tx1"/>
                        </a:solidFill>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0"/>
                  </a:ext>
                </a:extLst>
              </a:tr>
              <a:tr h="350044">
                <a:tc>
                  <a:txBody>
                    <a:bodyPr/>
                    <a:lstStyle/>
                    <a:p>
                      <a:pPr algn="l" rtl="0">
                        <a:spcAft>
                          <a:spcPts val="0"/>
                        </a:spcAft>
                      </a:pPr>
                      <a:r>
                        <a:rPr lang="en-US" sz="1000" b="1">
                          <a:solidFill>
                            <a:schemeClr val="tx1"/>
                          </a:solidFill>
                          <a:effectLst/>
                        </a:rPr>
                        <a:t>Posterior focal point</a:t>
                      </a:r>
                      <a:endParaRPr lang="en-US" sz="1200" b="1">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dirty="0">
                          <a:solidFill>
                            <a:schemeClr val="tx1"/>
                          </a:solidFill>
                          <a:effectLst/>
                        </a:rPr>
                        <a:t>F'</a:t>
                      </a:r>
                      <a:endParaRPr lang="en-US" sz="1200" b="1" dirty="0">
                        <a:solidFill>
                          <a:schemeClr val="tx1"/>
                        </a:solidFill>
                        <a:effectLst/>
                        <a:latin typeface="Times New Roman"/>
                        <a:ea typeface="Times New Roman"/>
                        <a:cs typeface="Arial"/>
                      </a:endParaRPr>
                    </a:p>
                  </a:txBody>
                  <a:tcPr marL="68580" marR="68580" marT="0" marB="0" anchor="ctr"/>
                </a:tc>
                <a:tc>
                  <a:txBody>
                    <a:bodyPr/>
                    <a:lstStyle/>
                    <a:p>
                      <a:pPr algn="ctr" rtl="0">
                        <a:spcAft>
                          <a:spcPts val="0"/>
                        </a:spcAft>
                      </a:pPr>
                      <a:r>
                        <a:rPr lang="en-US" sz="1100" b="1" dirty="0">
                          <a:solidFill>
                            <a:schemeClr val="tx1"/>
                          </a:solidFill>
                          <a:effectLst/>
                        </a:rPr>
                        <a:t>28.0961</a:t>
                      </a:r>
                      <a:endParaRPr lang="en-US" sz="1200" b="1" dirty="0">
                        <a:solidFill>
                          <a:schemeClr val="tx1"/>
                        </a:solidFill>
                        <a:effectLst/>
                        <a:latin typeface="Times New Roman"/>
                        <a:ea typeface="Times New Roman"/>
                        <a:cs typeface="Arial"/>
                      </a:endParaRPr>
                    </a:p>
                  </a:txBody>
                  <a:tcPr marL="68580" marR="68580" marT="0" marB="0" anchor="ctr"/>
                </a:tc>
                <a:extLst>
                  <a:ext uri="{0D108BD9-81ED-4DB2-BD59-A6C34878D82A}">
                    <a16:rowId xmlns="" xmlns:a16="http://schemas.microsoft.com/office/drawing/2014/main" val="10001"/>
                  </a:ext>
                </a:extLst>
              </a:tr>
            </a:tbl>
          </a:graphicData>
        </a:graphic>
      </p:graphicFrame>
      <p:sp>
        <p:nvSpPr>
          <p:cNvPr id="7" name="Rectangle 6"/>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Full Schematic eye</a:t>
            </a:r>
            <a:endParaRPr lang="en-US" sz="1600" b="1" i="1" dirty="0"/>
          </a:p>
        </p:txBody>
      </p:sp>
      <p:sp>
        <p:nvSpPr>
          <p:cNvPr id="2" name="Rectangle 1"/>
          <p:cNvSpPr/>
          <p:nvPr/>
        </p:nvSpPr>
        <p:spPr>
          <a:xfrm>
            <a:off x="1019175" y="838200"/>
            <a:ext cx="7086600" cy="4876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83899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47800" y="838200"/>
            <a:ext cx="6477000" cy="495300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smtClean="0">
                <a:solidFill>
                  <a:schemeClr val="bg1"/>
                </a:solidFill>
              </a:rPr>
              <a:t>Results</a:t>
            </a:r>
            <a:endParaRPr lang="en-US" sz="2400" b="1" dirty="0">
              <a:solidFill>
                <a:schemeClr val="bg1"/>
              </a:solidFill>
            </a:endParaRPr>
          </a:p>
        </p:txBody>
      </p:sp>
      <p:sp>
        <p:nvSpPr>
          <p:cNvPr id="5" name="Rectangle 4"/>
          <p:cNvSpPr/>
          <p:nvPr/>
        </p:nvSpPr>
        <p:spPr>
          <a:xfrm>
            <a:off x="477743" y="348683"/>
            <a:ext cx="4069080" cy="338554"/>
          </a:xfrm>
          <a:prstGeom prst="rect">
            <a:avLst/>
          </a:prstGeom>
          <a:solidFill>
            <a:schemeClr val="accent1"/>
          </a:solidFill>
          <a:ln>
            <a:noFill/>
          </a:ln>
        </p:spPr>
        <p:txBody>
          <a:bodyPr wrap="square">
            <a:spAutoFit/>
          </a:bodyPr>
          <a:lstStyle/>
          <a:p>
            <a:r>
              <a:rPr lang="en-US" sz="1600" b="1" i="1" dirty="0" smtClean="0"/>
              <a:t>Reduced eye</a:t>
            </a:r>
            <a:endParaRPr lang="en-US" sz="1600" b="1" i="1" dirty="0"/>
          </a:p>
        </p:txBody>
      </p:sp>
    </p:spTree>
    <p:extLst>
      <p:ext uri="{BB962C8B-B14F-4D97-AF65-F5344CB8AC3E}">
        <p14:creationId xmlns:p14="http://schemas.microsoft.com/office/powerpoint/2010/main" val="561148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1.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5837" y="728181"/>
            <a:ext cx="7563492" cy="5672619"/>
          </a:xfrm>
          <a:prstGeom prst="rect">
            <a:avLst/>
          </a:prstGeom>
        </p:spPr>
      </p:pic>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smtClean="0">
                <a:solidFill>
                  <a:schemeClr val="bg1"/>
                </a:solidFill>
              </a:rPr>
              <a:t>Results</a:t>
            </a:r>
            <a:endParaRPr lang="en-US" sz="2400" b="1" dirty="0">
              <a:solidFill>
                <a:schemeClr val="bg1"/>
              </a:solidFill>
            </a:endParaRPr>
          </a:p>
        </p:txBody>
      </p:sp>
      <p:sp>
        <p:nvSpPr>
          <p:cNvPr id="10" name="Rectangle 9"/>
          <p:cNvSpPr/>
          <p:nvPr/>
        </p:nvSpPr>
        <p:spPr>
          <a:xfrm>
            <a:off x="477743" y="348683"/>
            <a:ext cx="4069080" cy="338554"/>
          </a:xfrm>
          <a:prstGeom prst="rect">
            <a:avLst/>
          </a:prstGeom>
          <a:solidFill>
            <a:schemeClr val="accent1"/>
          </a:solidFill>
          <a:ln>
            <a:noFill/>
          </a:ln>
        </p:spPr>
        <p:txBody>
          <a:bodyPr wrap="square">
            <a:spAutoFit/>
          </a:bodyPr>
          <a:lstStyle/>
          <a:p>
            <a:r>
              <a:rPr lang="en-US" sz="1600" b="1" dirty="0"/>
              <a:t>RIM</a:t>
            </a:r>
            <a:r>
              <a:rPr lang="en-US" sz="1600" dirty="0"/>
              <a:t> </a:t>
            </a:r>
            <a:r>
              <a:rPr lang="en-US" sz="1600" b="1" dirty="0"/>
              <a:t>(Retinal Image </a:t>
            </a:r>
            <a:r>
              <a:rPr lang="en-US" sz="1600" b="1" dirty="0" smtClean="0"/>
              <a:t>Size/Magnification</a:t>
            </a:r>
            <a:r>
              <a:rPr lang="en-US" sz="1600" b="1" dirty="0"/>
              <a:t>)</a:t>
            </a:r>
            <a:endParaRPr lang="en-US" sz="1600" b="1" i="1" dirty="0"/>
          </a:p>
        </p:txBody>
      </p:sp>
      <p:sp>
        <p:nvSpPr>
          <p:cNvPr id="8" name="Rectangle 7"/>
          <p:cNvSpPr/>
          <p:nvPr/>
        </p:nvSpPr>
        <p:spPr>
          <a:xfrm>
            <a:off x="487637" y="4438471"/>
            <a:ext cx="2865163" cy="1200329"/>
          </a:xfrm>
          <a:prstGeom prst="rect">
            <a:avLst/>
          </a:prstGeom>
        </p:spPr>
        <p:txBody>
          <a:bodyPr wrap="square">
            <a:spAutoFit/>
          </a:bodyPr>
          <a:lstStyle/>
          <a:p>
            <a:pPr algn="just"/>
            <a:r>
              <a:rPr lang="en-US" dirty="0" smtClean="0"/>
              <a:t>(17.6 mm) by the angle, in radians, subtended by the object, where 1 radian = 57.296 degree. </a:t>
            </a:r>
            <a:endParaRPr lang="en-US" dirty="0"/>
          </a:p>
        </p:txBody>
      </p:sp>
      <p:sp>
        <p:nvSpPr>
          <p:cNvPr id="7" name="Rectangle 6"/>
          <p:cNvSpPr/>
          <p:nvPr/>
        </p:nvSpPr>
        <p:spPr>
          <a:xfrm>
            <a:off x="2819400" y="5854419"/>
            <a:ext cx="5831775" cy="646331"/>
          </a:xfrm>
          <a:prstGeom prst="rect">
            <a:avLst/>
          </a:prstGeom>
        </p:spPr>
        <p:txBody>
          <a:bodyPr wrap="square">
            <a:spAutoFit/>
          </a:bodyPr>
          <a:lstStyle/>
          <a:p>
            <a:r>
              <a:rPr lang="en-US" dirty="0" smtClean="0"/>
              <a:t>If </a:t>
            </a:r>
            <a:r>
              <a:rPr lang="en-US" dirty="0"/>
              <a:t>the same object moves closer, the subtending angle will increase, the larger the retinal image size </a:t>
            </a:r>
          </a:p>
        </p:txBody>
      </p:sp>
      <p:sp>
        <p:nvSpPr>
          <p:cNvPr id="6" name="Rectangle 5"/>
          <p:cNvSpPr/>
          <p:nvPr/>
        </p:nvSpPr>
        <p:spPr>
          <a:xfrm>
            <a:off x="483679" y="762000"/>
            <a:ext cx="8167495" cy="646331"/>
          </a:xfrm>
          <a:prstGeom prst="rect">
            <a:avLst/>
          </a:prstGeom>
        </p:spPr>
        <p:txBody>
          <a:bodyPr wrap="square">
            <a:spAutoFit/>
          </a:bodyPr>
          <a:lstStyle/>
          <a:p>
            <a:r>
              <a:rPr lang="en-US" dirty="0"/>
              <a:t>The retinal image size </a:t>
            </a:r>
            <a:r>
              <a:rPr lang="en-US" dirty="0" smtClean="0"/>
              <a:t>is calculated by multiplying the distance from the posterior </a:t>
            </a:r>
            <a:r>
              <a:rPr lang="en-US" dirty="0" err="1" smtClean="0"/>
              <a:t>nodel</a:t>
            </a:r>
            <a:r>
              <a:rPr lang="en-US" dirty="0" smtClean="0"/>
              <a:t> point to the retina</a:t>
            </a:r>
            <a:endParaRPr lang="en-US" dirty="0"/>
          </a:p>
        </p:txBody>
      </p:sp>
    </p:spTree>
    <p:extLst>
      <p:ext uri="{BB962C8B-B14F-4D97-AF65-F5344CB8AC3E}">
        <p14:creationId xmlns:p14="http://schemas.microsoft.com/office/powerpoint/2010/main" val="28128829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Consider</a:t>
            </a:r>
            <a:endParaRPr lang="en-US" sz="2400" b="1" dirty="0">
              <a:solidFill>
                <a:schemeClr val="bg1"/>
              </a:solidFill>
            </a:endParaRPr>
          </a:p>
        </p:txBody>
      </p:sp>
      <p:sp>
        <p:nvSpPr>
          <p:cNvPr id="5" name="Rectangle 4"/>
          <p:cNvSpPr/>
          <p:nvPr/>
        </p:nvSpPr>
        <p:spPr>
          <a:xfrm>
            <a:off x="478466" y="825579"/>
            <a:ext cx="7994276" cy="1477328"/>
          </a:xfrm>
          <a:prstGeom prst="rect">
            <a:avLst/>
          </a:prstGeom>
        </p:spPr>
        <p:txBody>
          <a:bodyPr wrap="square">
            <a:spAutoFit/>
          </a:bodyPr>
          <a:lstStyle/>
          <a:p>
            <a:r>
              <a:rPr lang="en-US" dirty="0" smtClean="0"/>
              <a:t>Industry</a:t>
            </a:r>
          </a:p>
          <a:p>
            <a:endParaRPr lang="en-US" dirty="0" smtClean="0"/>
          </a:p>
          <a:p>
            <a:r>
              <a:rPr lang="en-US" dirty="0" smtClean="0"/>
              <a:t>Artificial IOL design to compensate visual defects.</a:t>
            </a:r>
          </a:p>
          <a:p>
            <a:endParaRPr lang="en-US" dirty="0" smtClean="0"/>
          </a:p>
          <a:p>
            <a:r>
              <a:rPr lang="en-US" dirty="0" smtClean="0"/>
              <a:t>In Human: Spectacles and contact lenses.</a:t>
            </a:r>
          </a:p>
        </p:txBody>
      </p:sp>
      <p:sp>
        <p:nvSpPr>
          <p:cNvPr id="6" name="Rectangle 5"/>
          <p:cNvSpPr/>
          <p:nvPr/>
        </p:nvSpPr>
        <p:spPr>
          <a:xfrm>
            <a:off x="478466" y="364073"/>
            <a:ext cx="4069080" cy="338554"/>
          </a:xfrm>
          <a:prstGeom prst="rect">
            <a:avLst/>
          </a:prstGeom>
          <a:solidFill>
            <a:schemeClr val="accent1"/>
          </a:solidFill>
          <a:ln>
            <a:noFill/>
          </a:ln>
        </p:spPr>
        <p:txBody>
          <a:bodyPr wrap="square">
            <a:spAutoFit/>
          </a:bodyPr>
          <a:lstStyle/>
          <a:p>
            <a:r>
              <a:rPr lang="en-US" sz="1600" b="1" i="1" dirty="0"/>
              <a:t>Clinical values</a:t>
            </a:r>
            <a:endParaRPr lang="en-US" sz="1600" dirty="0"/>
          </a:p>
        </p:txBody>
      </p:sp>
    </p:spTree>
    <p:extLst>
      <p:ext uri="{BB962C8B-B14F-4D97-AF65-F5344CB8AC3E}">
        <p14:creationId xmlns:p14="http://schemas.microsoft.com/office/powerpoint/2010/main" val="29228672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Consider</a:t>
            </a:r>
            <a:endParaRPr lang="en-US" sz="2400" b="1" dirty="0">
              <a:solidFill>
                <a:schemeClr val="bg1"/>
              </a:solidFill>
            </a:endParaRPr>
          </a:p>
        </p:txBody>
      </p:sp>
      <p:sp>
        <p:nvSpPr>
          <p:cNvPr id="5" name="Rectangle 4"/>
          <p:cNvSpPr/>
          <p:nvPr/>
        </p:nvSpPr>
        <p:spPr>
          <a:xfrm>
            <a:off x="478466" y="825579"/>
            <a:ext cx="7994276" cy="1477328"/>
          </a:xfrm>
          <a:prstGeom prst="rect">
            <a:avLst/>
          </a:prstGeom>
        </p:spPr>
        <p:txBody>
          <a:bodyPr wrap="square">
            <a:spAutoFit/>
          </a:bodyPr>
          <a:lstStyle/>
          <a:p>
            <a:r>
              <a:rPr lang="en-US" dirty="0" smtClean="0"/>
              <a:t>Surgery</a:t>
            </a:r>
          </a:p>
          <a:p>
            <a:r>
              <a:rPr lang="en-US" dirty="0" smtClean="0"/>
              <a:t>For visual rehabilitation of animals suffering from cataract and/or other Refractive surgery.</a:t>
            </a:r>
          </a:p>
          <a:p>
            <a:r>
              <a:rPr lang="en-US" dirty="0" smtClean="0"/>
              <a:t>LASIK</a:t>
            </a:r>
          </a:p>
          <a:p>
            <a:endParaRPr lang="en-US" dirty="0"/>
          </a:p>
        </p:txBody>
      </p:sp>
      <p:sp>
        <p:nvSpPr>
          <p:cNvPr id="6" name="Rectangle 5"/>
          <p:cNvSpPr/>
          <p:nvPr/>
        </p:nvSpPr>
        <p:spPr>
          <a:xfrm>
            <a:off x="478466" y="364073"/>
            <a:ext cx="4069080" cy="338554"/>
          </a:xfrm>
          <a:prstGeom prst="rect">
            <a:avLst/>
          </a:prstGeom>
          <a:solidFill>
            <a:schemeClr val="accent1"/>
          </a:solidFill>
          <a:ln>
            <a:noFill/>
          </a:ln>
        </p:spPr>
        <p:txBody>
          <a:bodyPr wrap="square">
            <a:spAutoFit/>
          </a:bodyPr>
          <a:lstStyle/>
          <a:p>
            <a:r>
              <a:rPr lang="en-US" sz="1600" b="1" i="1" dirty="0"/>
              <a:t>Clinical values</a:t>
            </a:r>
            <a:endParaRPr lang="en-US" sz="1600" dirty="0"/>
          </a:p>
        </p:txBody>
      </p:sp>
    </p:spTree>
    <p:extLst>
      <p:ext uri="{BB962C8B-B14F-4D97-AF65-F5344CB8AC3E}">
        <p14:creationId xmlns:p14="http://schemas.microsoft.com/office/powerpoint/2010/main" val="19976138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Consider</a:t>
            </a:r>
            <a:endParaRPr lang="en-US" sz="2400" b="1" dirty="0">
              <a:solidFill>
                <a:schemeClr val="bg1"/>
              </a:solidFill>
            </a:endParaRPr>
          </a:p>
        </p:txBody>
      </p:sp>
      <p:sp>
        <p:nvSpPr>
          <p:cNvPr id="5" name="Rectangle 4"/>
          <p:cNvSpPr/>
          <p:nvPr/>
        </p:nvSpPr>
        <p:spPr>
          <a:xfrm>
            <a:off x="540124" y="766223"/>
            <a:ext cx="7994276" cy="800219"/>
          </a:xfrm>
          <a:prstGeom prst="rect">
            <a:avLst/>
          </a:prstGeom>
        </p:spPr>
        <p:txBody>
          <a:bodyPr wrap="square">
            <a:spAutoFit/>
          </a:bodyPr>
          <a:lstStyle/>
          <a:p>
            <a:r>
              <a:rPr lang="en-US" dirty="0" smtClean="0"/>
              <a:t>Optical properties of animal eye </a:t>
            </a:r>
            <a:endParaRPr lang="en-US" dirty="0"/>
          </a:p>
          <a:p>
            <a:r>
              <a:rPr lang="en-US" dirty="0" smtClean="0"/>
              <a:t>Mice are Myopic </a:t>
            </a:r>
            <a:r>
              <a:rPr lang="en-US" sz="1000" dirty="0"/>
              <a:t>(Optical properties of the mouse eye, Ying Geng,1,2,* Lee Anne Schery,1 Robin Sharma,1,2 Alfredo Dubra,1,3 Kamran Ahmad,1Richard T. Libby,1,3 and David R. Williams1,2</a:t>
            </a:r>
            <a:r>
              <a:rPr lang="en-US" sz="1000" dirty="0" smtClean="0"/>
              <a:t>,)</a:t>
            </a:r>
            <a:endParaRPr lang="en-US" dirty="0"/>
          </a:p>
        </p:txBody>
      </p:sp>
      <p:sp>
        <p:nvSpPr>
          <p:cNvPr id="6" name="Rectangle 5"/>
          <p:cNvSpPr/>
          <p:nvPr/>
        </p:nvSpPr>
        <p:spPr>
          <a:xfrm>
            <a:off x="478466" y="364073"/>
            <a:ext cx="4069080" cy="338554"/>
          </a:xfrm>
          <a:prstGeom prst="rect">
            <a:avLst/>
          </a:prstGeom>
          <a:solidFill>
            <a:schemeClr val="accent1"/>
          </a:solidFill>
          <a:ln>
            <a:noFill/>
          </a:ln>
        </p:spPr>
        <p:txBody>
          <a:bodyPr wrap="square">
            <a:spAutoFit/>
          </a:bodyPr>
          <a:lstStyle/>
          <a:p>
            <a:r>
              <a:rPr lang="en-US" sz="1600" b="1" i="1" dirty="0"/>
              <a:t>Clinical values</a:t>
            </a:r>
            <a:endParaRPr lang="en-US" sz="1600" dirty="0"/>
          </a:p>
        </p:txBody>
      </p:sp>
      <p:sp>
        <p:nvSpPr>
          <p:cNvPr id="2" name="AutoShape 2" descr="Image result for white mi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581" b="95808" l="3311" r="89404">
                        <a14:foregroundMark x1="23179" y1="25749" x2="5629" y2="64671"/>
                        <a14:foregroundMark x1="3974" y1="53293" x2="11258" y2="91617"/>
                        <a14:foregroundMark x1="9272" y1="92216" x2="26821" y2="92814"/>
                      </a14:backgroundRemoval>
                    </a14:imgEffect>
                  </a14:imgLayer>
                </a14:imgProps>
              </a:ext>
              <a:ext uri="{28A0092B-C50C-407E-A947-70E740481C1C}">
                <a14:useLocalDpi xmlns:a14="http://schemas.microsoft.com/office/drawing/2010/main" val="0"/>
              </a:ext>
            </a:extLst>
          </a:blip>
          <a:srcRect t="13024" r="17497" b="8712"/>
          <a:stretch/>
        </p:blipFill>
        <p:spPr bwMode="auto">
          <a:xfrm>
            <a:off x="508762" y="1574493"/>
            <a:ext cx="2373217" cy="1244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
          <p:cNvGrpSpPr/>
          <p:nvPr/>
        </p:nvGrpSpPr>
        <p:grpSpPr>
          <a:xfrm>
            <a:off x="2755526" y="1447800"/>
            <a:ext cx="5644431" cy="2520591"/>
            <a:chOff x="2755526" y="1447800"/>
            <a:chExt cx="5644431" cy="2520591"/>
          </a:xfrm>
        </p:grpSpPr>
        <p:sp>
          <p:nvSpPr>
            <p:cNvPr id="7" name="Rectangle 6"/>
            <p:cNvSpPr/>
            <p:nvPr/>
          </p:nvSpPr>
          <p:spPr>
            <a:xfrm>
              <a:off x="2755526" y="1752599"/>
              <a:ext cx="4724400" cy="646331"/>
            </a:xfrm>
            <a:prstGeom prst="rect">
              <a:avLst/>
            </a:prstGeom>
          </p:spPr>
          <p:txBody>
            <a:bodyPr wrap="square">
              <a:spAutoFit/>
            </a:bodyPr>
            <a:lstStyle/>
            <a:p>
              <a:r>
                <a:rPr lang="en-US" dirty="0"/>
                <a:t>Rabbits can see what’s behind them. They are also however, myopic </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1800" y="1447800"/>
              <a:ext cx="1618157" cy="2520591"/>
            </a:xfrm>
            <a:prstGeom prst="rect">
              <a:avLst/>
            </a:prstGeom>
          </p:spPr>
        </p:pic>
      </p:grpSp>
      <p:sp>
        <p:nvSpPr>
          <p:cNvPr id="9" name="AutoShape 5" descr="Image result for ray ban eyeglasses for kid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211" b="89474" l="1250" r="98125"/>
                    </a14:imgEffect>
                  </a14:imgLayer>
                </a14:imgProps>
              </a:ext>
              <a:ext uri="{28A0092B-C50C-407E-A947-70E740481C1C}">
                <a14:useLocalDpi xmlns:a14="http://schemas.microsoft.com/office/drawing/2010/main" val="0"/>
              </a:ext>
            </a:extLst>
          </a:blip>
          <a:srcRect/>
          <a:stretch>
            <a:fillRect/>
          </a:stretch>
        </p:blipFill>
        <p:spPr bwMode="auto">
          <a:xfrm rot="20863125">
            <a:off x="7387521" y="2014995"/>
            <a:ext cx="712631" cy="3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AutoShape 8" descr="Image result for rhinoceros drawi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1695370" y="3101616"/>
            <a:ext cx="5083211" cy="1733550"/>
            <a:chOff x="1695370" y="3101616"/>
            <a:chExt cx="5083211" cy="1733550"/>
          </a:xfrm>
        </p:grpSpPr>
        <p:pic>
          <p:nvPicPr>
            <p:cNvPr id="10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695370" y="3101616"/>
              <a:ext cx="2638425"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4537262" y="3644900"/>
              <a:ext cx="2241319" cy="369332"/>
            </a:xfrm>
            <a:prstGeom prst="rect">
              <a:avLst/>
            </a:prstGeom>
          </p:spPr>
          <p:txBody>
            <a:bodyPr wrap="none">
              <a:spAutoFit/>
            </a:bodyPr>
            <a:lstStyle/>
            <a:p>
              <a:r>
                <a:rPr lang="en-US" dirty="0"/>
                <a:t>Rhinos are myopic</a:t>
              </a:r>
            </a:p>
          </p:txBody>
        </p:sp>
      </p:grpSp>
      <p:pic>
        <p:nvPicPr>
          <p:cNvPr id="15" name="Picture 6"/>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211" b="89474" l="1250" r="98125"/>
                    </a14:imgEffect>
                  </a14:imgLayer>
                </a14:imgProps>
              </a:ext>
              <a:ext uri="{28A0092B-C50C-407E-A947-70E740481C1C}">
                <a14:useLocalDpi xmlns:a14="http://schemas.microsoft.com/office/drawing/2010/main" val="0"/>
              </a:ext>
            </a:extLst>
          </a:blip>
          <a:srcRect/>
          <a:stretch>
            <a:fillRect/>
          </a:stretch>
        </p:blipFill>
        <p:spPr bwMode="auto">
          <a:xfrm rot="20703028" flipH="1">
            <a:off x="3293366" y="3956008"/>
            <a:ext cx="834132" cy="39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211" b="89474" l="1250" r="98125"/>
                    </a14:imgEffect>
                  </a14:imgLayer>
                </a14:imgProps>
              </a:ext>
              <a:ext uri="{28A0092B-C50C-407E-A947-70E740481C1C}">
                <a14:useLocalDpi xmlns:a14="http://schemas.microsoft.com/office/drawing/2010/main" val="0"/>
              </a:ext>
            </a:extLst>
          </a:blip>
          <a:srcRect/>
          <a:stretch>
            <a:fillRect/>
          </a:stretch>
        </p:blipFill>
        <p:spPr bwMode="auto">
          <a:xfrm rot="20703028" flipH="1">
            <a:off x="627913" y="2175843"/>
            <a:ext cx="834132" cy="396213"/>
          </a:xfrm>
          <a:prstGeom prst="rect">
            <a:avLst/>
          </a:prstGeom>
          <a:noFill/>
          <a:ln>
            <a:noFill/>
          </a:ln>
          <a:effectLst/>
          <a:scene3d>
            <a:camera prst="orthographicFront">
              <a:rot lat="10200000" lon="0" rev="2100000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AutoShape 11" descr="Image result for rottweiler drawin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7" name="Group 16"/>
          <p:cNvGrpSpPr/>
          <p:nvPr/>
        </p:nvGrpSpPr>
        <p:grpSpPr>
          <a:xfrm>
            <a:off x="612774" y="4648200"/>
            <a:ext cx="7787183" cy="1505129"/>
            <a:chOff x="612774" y="4648200"/>
            <a:chExt cx="7787183" cy="1505129"/>
          </a:xfrm>
        </p:grpSpPr>
        <p:pic>
          <p:nvPicPr>
            <p:cNvPr id="1036" name="Picture 1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062" b="100000" l="9653" r="89575"/>
                      </a14:imgEffect>
                    </a14:imgLayer>
                  </a14:imgProps>
                </a:ext>
                <a:ext uri="{28A0092B-C50C-407E-A947-70E740481C1C}">
                  <a14:useLocalDpi xmlns:a14="http://schemas.microsoft.com/office/drawing/2010/main" val="0"/>
                </a:ext>
              </a:extLst>
            </a:blip>
            <a:srcRect/>
            <a:stretch>
              <a:fillRect/>
            </a:stretch>
          </p:blipFill>
          <p:spPr bwMode="auto">
            <a:xfrm>
              <a:off x="6842222" y="4648200"/>
              <a:ext cx="1557735" cy="1166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612774" y="4953000"/>
              <a:ext cx="6473826" cy="1200329"/>
            </a:xfrm>
            <a:prstGeom prst="rect">
              <a:avLst/>
            </a:prstGeom>
          </p:spPr>
          <p:txBody>
            <a:bodyPr wrap="square">
              <a:spAutoFit/>
            </a:bodyPr>
            <a:lstStyle/>
            <a:p>
              <a:r>
                <a:rPr lang="en-US" dirty="0"/>
                <a:t>Most </a:t>
              </a:r>
              <a:r>
                <a:rPr lang="en-US" dirty="0" smtClean="0"/>
                <a:t>dog breeds </a:t>
              </a:r>
              <a:r>
                <a:rPr lang="en-US" dirty="0"/>
                <a:t>have good vision, but some show a genetic predisposition for myopia – such as </a:t>
              </a:r>
              <a:r>
                <a:rPr lang="en-US" dirty="0" smtClean="0"/>
                <a:t>Rottweilers</a:t>
              </a:r>
            </a:p>
            <a:p>
              <a:r>
                <a:rPr lang="en-US" dirty="0" smtClean="0"/>
                <a:t>(</a:t>
              </a:r>
              <a:r>
                <a:rPr lang="en-US" sz="1000" dirty="0" err="1" smtClean="0"/>
                <a:t>Coren</a:t>
              </a:r>
              <a:r>
                <a:rPr lang="en-US" sz="1000" dirty="0"/>
                <a:t>, Stanley (2004). How Dogs Think. First Free Press, Simon &amp; Schuster. </a:t>
              </a:r>
              <a:r>
                <a:rPr lang="en-US" sz="1000" dirty="0">
                  <a:hlinkClick r:id="rId10" tooltip="International Standard Book Number"/>
                </a:rPr>
                <a:t>ISBN</a:t>
              </a:r>
              <a:r>
                <a:rPr lang="en-US" sz="1000" dirty="0"/>
                <a:t> </a:t>
              </a:r>
              <a:r>
                <a:rPr lang="en-US" sz="1000" dirty="0">
                  <a:hlinkClick r:id="rId11" tooltip="Special:BookSources/0-7432-2232-6"/>
                </a:rPr>
                <a:t>0-7432-2232-6</a:t>
              </a:r>
              <a:r>
                <a:rPr lang="en-US" sz="1000" dirty="0"/>
                <a:t>.)</a:t>
              </a:r>
            </a:p>
            <a:p>
              <a:endParaRPr lang="en-US" dirty="0"/>
            </a:p>
          </p:txBody>
        </p:sp>
      </p:grpSp>
    </p:spTree>
    <p:extLst>
      <p:ext uri="{BB962C8B-B14F-4D97-AF65-F5344CB8AC3E}">
        <p14:creationId xmlns:p14="http://schemas.microsoft.com/office/powerpoint/2010/main" val="1793304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2" presetClass="emph" presetSubtype="0" repeatCount="3000" fill="hold" nodeType="after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30"/>
                                        </p:tgtEl>
                                        <p:attrNameLst>
                                          <p:attrName>style.visibility</p:attrName>
                                        </p:attrNameLst>
                                      </p:cBhvr>
                                      <p:to>
                                        <p:strVal val="visible"/>
                                      </p:to>
                                    </p:set>
                                    <p:anim calcmode="lin" valueType="num">
                                      <p:cBhvr additive="base">
                                        <p:cTn id="25" dur="500" fill="hold"/>
                                        <p:tgtEl>
                                          <p:spTgt spid="1030"/>
                                        </p:tgtEl>
                                        <p:attrNameLst>
                                          <p:attrName>ppt_x</p:attrName>
                                        </p:attrNameLst>
                                      </p:cBhvr>
                                      <p:tavLst>
                                        <p:tav tm="0">
                                          <p:val>
                                            <p:strVal val="#ppt_x"/>
                                          </p:val>
                                        </p:tav>
                                        <p:tav tm="100000">
                                          <p:val>
                                            <p:strVal val="#ppt_x"/>
                                          </p:val>
                                        </p:tav>
                                      </p:tavLst>
                                    </p:anim>
                                    <p:anim calcmode="lin" valueType="num">
                                      <p:cBhvr additive="base">
                                        <p:cTn id="26" dur="500" fill="hold"/>
                                        <p:tgtEl>
                                          <p:spTgt spid="1030"/>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32" presetClass="emph" presetSubtype="0" repeatCount="3000" fill="hold" nodeType="afterEffect">
                                  <p:stCondLst>
                                    <p:cond delay="0"/>
                                  </p:stCondLst>
                                  <p:childTnLst>
                                    <p:animRot by="120000">
                                      <p:cBhvr>
                                        <p:cTn id="29" dur="100" fill="hold">
                                          <p:stCondLst>
                                            <p:cond delay="0"/>
                                          </p:stCondLst>
                                        </p:cTn>
                                        <p:tgtEl>
                                          <p:spTgt spid="1030"/>
                                        </p:tgtEl>
                                        <p:attrNameLst>
                                          <p:attrName>r</p:attrName>
                                        </p:attrNameLst>
                                      </p:cBhvr>
                                    </p:animRot>
                                    <p:animRot by="-240000">
                                      <p:cBhvr>
                                        <p:cTn id="30" dur="200" fill="hold">
                                          <p:stCondLst>
                                            <p:cond delay="200"/>
                                          </p:stCondLst>
                                        </p:cTn>
                                        <p:tgtEl>
                                          <p:spTgt spid="1030"/>
                                        </p:tgtEl>
                                        <p:attrNameLst>
                                          <p:attrName>r</p:attrName>
                                        </p:attrNameLst>
                                      </p:cBhvr>
                                    </p:animRot>
                                    <p:animRot by="240000">
                                      <p:cBhvr>
                                        <p:cTn id="31" dur="200" fill="hold">
                                          <p:stCondLst>
                                            <p:cond delay="400"/>
                                          </p:stCondLst>
                                        </p:cTn>
                                        <p:tgtEl>
                                          <p:spTgt spid="1030"/>
                                        </p:tgtEl>
                                        <p:attrNameLst>
                                          <p:attrName>r</p:attrName>
                                        </p:attrNameLst>
                                      </p:cBhvr>
                                    </p:animRot>
                                    <p:animRot by="-240000">
                                      <p:cBhvr>
                                        <p:cTn id="32" dur="200" fill="hold">
                                          <p:stCondLst>
                                            <p:cond delay="600"/>
                                          </p:stCondLst>
                                        </p:cTn>
                                        <p:tgtEl>
                                          <p:spTgt spid="1030"/>
                                        </p:tgtEl>
                                        <p:attrNameLst>
                                          <p:attrName>r</p:attrName>
                                        </p:attrNameLst>
                                      </p:cBhvr>
                                    </p:animRot>
                                    <p:animRot by="120000">
                                      <p:cBhvr>
                                        <p:cTn id="33" dur="200" fill="hold">
                                          <p:stCondLst>
                                            <p:cond delay="800"/>
                                          </p:stCondLst>
                                        </p:cTn>
                                        <p:tgtEl>
                                          <p:spTgt spid="1030"/>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0-#ppt_w/2"/>
                                          </p:val>
                                        </p:tav>
                                        <p:tav tm="100000">
                                          <p:val>
                                            <p:strVal val="#ppt_x"/>
                                          </p:val>
                                        </p:tav>
                                      </p:tavLst>
                                    </p:anim>
                                    <p:anim calcmode="lin" valueType="num">
                                      <p:cBhvr additive="base">
                                        <p:cTn id="3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3" fill="hold" nodeType="click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0-#ppt_h/2"/>
                                          </p:val>
                                        </p:tav>
                                        <p:tav tm="100000">
                                          <p:val>
                                            <p:strVal val="#ppt_y"/>
                                          </p:val>
                                        </p:tav>
                                      </p:tavLst>
                                    </p:anim>
                                  </p:childTnLst>
                                </p:cTn>
                              </p:par>
                            </p:childTnLst>
                          </p:cTn>
                        </p:par>
                        <p:par>
                          <p:cTn id="46" fill="hold">
                            <p:stCondLst>
                              <p:cond delay="500"/>
                            </p:stCondLst>
                            <p:childTnLst>
                              <p:par>
                                <p:cTn id="47" presetID="32" presetClass="emph" presetSubtype="0" repeatCount="3000" fill="hold" nodeType="afterEffect">
                                  <p:stCondLst>
                                    <p:cond delay="0"/>
                                  </p:stCondLst>
                                  <p:childTnLst>
                                    <p:animRot by="120000">
                                      <p:cBhvr>
                                        <p:cTn id="48" dur="100" fill="hold">
                                          <p:stCondLst>
                                            <p:cond delay="0"/>
                                          </p:stCondLst>
                                        </p:cTn>
                                        <p:tgtEl>
                                          <p:spTgt spid="15"/>
                                        </p:tgtEl>
                                        <p:attrNameLst>
                                          <p:attrName>r</p:attrName>
                                        </p:attrNameLst>
                                      </p:cBhvr>
                                    </p:animRot>
                                    <p:animRot by="-240000">
                                      <p:cBhvr>
                                        <p:cTn id="49" dur="200" fill="hold">
                                          <p:stCondLst>
                                            <p:cond delay="200"/>
                                          </p:stCondLst>
                                        </p:cTn>
                                        <p:tgtEl>
                                          <p:spTgt spid="15"/>
                                        </p:tgtEl>
                                        <p:attrNameLst>
                                          <p:attrName>r</p:attrName>
                                        </p:attrNameLst>
                                      </p:cBhvr>
                                    </p:animRot>
                                    <p:animRot by="240000">
                                      <p:cBhvr>
                                        <p:cTn id="50" dur="200" fill="hold">
                                          <p:stCondLst>
                                            <p:cond delay="400"/>
                                          </p:stCondLst>
                                        </p:cTn>
                                        <p:tgtEl>
                                          <p:spTgt spid="15"/>
                                        </p:tgtEl>
                                        <p:attrNameLst>
                                          <p:attrName>r</p:attrName>
                                        </p:attrNameLst>
                                      </p:cBhvr>
                                    </p:animRot>
                                    <p:animRot by="-240000">
                                      <p:cBhvr>
                                        <p:cTn id="51" dur="200" fill="hold">
                                          <p:stCondLst>
                                            <p:cond delay="600"/>
                                          </p:stCondLst>
                                        </p:cTn>
                                        <p:tgtEl>
                                          <p:spTgt spid="15"/>
                                        </p:tgtEl>
                                        <p:attrNameLst>
                                          <p:attrName>r</p:attrName>
                                        </p:attrNameLst>
                                      </p:cBhvr>
                                    </p:animRot>
                                    <p:animRot by="120000">
                                      <p:cBhvr>
                                        <p:cTn id="52" dur="200" fill="hold">
                                          <p:stCondLst>
                                            <p:cond delay="800"/>
                                          </p:stCondLst>
                                        </p:cTn>
                                        <p:tgtEl>
                                          <p:spTgt spid="15"/>
                                        </p:tgtEl>
                                        <p:attrNameLst>
                                          <p:attrName>r</p:attrName>
                                        </p:attrNameLst>
                                      </p:cBhvr>
                                    </p:animRo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Consider</a:t>
            </a:r>
            <a:endParaRPr lang="en-US" sz="2400" b="1" dirty="0">
              <a:solidFill>
                <a:schemeClr val="bg1"/>
              </a:solidFill>
            </a:endParaRPr>
          </a:p>
        </p:txBody>
      </p:sp>
      <p:sp>
        <p:nvSpPr>
          <p:cNvPr id="5" name="Rectangle 4"/>
          <p:cNvSpPr/>
          <p:nvPr/>
        </p:nvSpPr>
        <p:spPr>
          <a:xfrm>
            <a:off x="540124" y="766223"/>
            <a:ext cx="7994276" cy="369332"/>
          </a:xfrm>
          <a:prstGeom prst="rect">
            <a:avLst/>
          </a:prstGeom>
        </p:spPr>
        <p:txBody>
          <a:bodyPr wrap="square">
            <a:spAutoFit/>
          </a:bodyPr>
          <a:lstStyle/>
          <a:p>
            <a:r>
              <a:rPr lang="en-US" dirty="0" smtClean="0"/>
              <a:t>Optical properties of animal eye </a:t>
            </a:r>
            <a:endParaRPr lang="en-US" dirty="0"/>
          </a:p>
        </p:txBody>
      </p:sp>
      <p:sp>
        <p:nvSpPr>
          <p:cNvPr id="6" name="Rectangle 5"/>
          <p:cNvSpPr/>
          <p:nvPr/>
        </p:nvSpPr>
        <p:spPr>
          <a:xfrm>
            <a:off x="478466" y="364073"/>
            <a:ext cx="4069080" cy="338554"/>
          </a:xfrm>
          <a:prstGeom prst="rect">
            <a:avLst/>
          </a:prstGeom>
          <a:solidFill>
            <a:schemeClr val="accent1"/>
          </a:solidFill>
          <a:ln>
            <a:noFill/>
          </a:ln>
        </p:spPr>
        <p:txBody>
          <a:bodyPr wrap="square">
            <a:spAutoFit/>
          </a:bodyPr>
          <a:lstStyle/>
          <a:p>
            <a:r>
              <a:rPr lang="en-US" sz="1600" b="1" i="1" dirty="0"/>
              <a:t>Clinical values</a:t>
            </a:r>
            <a:endParaRPr lang="en-US" sz="1600" dirty="0"/>
          </a:p>
        </p:txBody>
      </p:sp>
      <p:sp>
        <p:nvSpPr>
          <p:cNvPr id="2" name="AutoShape 2" descr="Image result for white mi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5" descr="Image result for ray ban eyeglasses for kid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Image result for rhinoceros drawi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1" descr="Image result for rottweiler drawin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7" name="Group 6"/>
          <p:cNvGrpSpPr/>
          <p:nvPr/>
        </p:nvGrpSpPr>
        <p:grpSpPr>
          <a:xfrm>
            <a:off x="661394" y="665708"/>
            <a:ext cx="8249161" cy="2611757"/>
            <a:chOff x="661394" y="665708"/>
            <a:chExt cx="8249161" cy="2611757"/>
          </a:xfrm>
        </p:grpSpPr>
        <p:sp>
          <p:nvSpPr>
            <p:cNvPr id="3" name="Rectangle 2"/>
            <p:cNvSpPr/>
            <p:nvPr/>
          </p:nvSpPr>
          <p:spPr>
            <a:xfrm>
              <a:off x="661394" y="1150634"/>
              <a:ext cx="3644392" cy="1785104"/>
            </a:xfrm>
            <a:prstGeom prst="rect">
              <a:avLst/>
            </a:prstGeom>
          </p:spPr>
          <p:txBody>
            <a:bodyPr wrap="square">
              <a:spAutoFit/>
            </a:bodyPr>
            <a:lstStyle/>
            <a:p>
              <a:r>
                <a:rPr lang="en-US" dirty="0"/>
                <a:t>Many domestic horses </a:t>
              </a:r>
              <a:r>
                <a:rPr lang="en-US" dirty="0" smtClean="0"/>
                <a:t>(1/3) </a:t>
              </a:r>
              <a:r>
                <a:rPr lang="en-US" dirty="0"/>
                <a:t>tend to have </a:t>
              </a:r>
              <a:r>
                <a:rPr lang="en-US" dirty="0" smtClean="0"/>
                <a:t>myopia, </a:t>
              </a:r>
              <a:r>
                <a:rPr lang="en-US" dirty="0"/>
                <a:t>with few being far-sighted. </a:t>
              </a:r>
              <a:r>
                <a:rPr lang="en-US" dirty="0" smtClean="0"/>
                <a:t>Wild </a:t>
              </a:r>
              <a:r>
                <a:rPr lang="en-US" dirty="0"/>
                <a:t>horses, however, are usually far-sighted</a:t>
              </a:r>
              <a:r>
                <a:rPr lang="en-US" dirty="0" smtClean="0"/>
                <a:t>. </a:t>
              </a:r>
              <a:r>
                <a:rPr lang="en-US" sz="1000" dirty="0" err="1" smtClean="0"/>
                <a:t>Giffin</a:t>
              </a:r>
              <a:r>
                <a:rPr lang="en-US" sz="1000" dirty="0"/>
                <a:t>, James M and Tom Gore. </a:t>
              </a:r>
              <a:r>
                <a:rPr lang="en-US" sz="1000" i="1" dirty="0"/>
                <a:t>Horse Owner's Veterinary Handbook, Second Edition</a:t>
              </a:r>
              <a:r>
                <a:rPr lang="en-US" sz="1000" dirty="0"/>
                <a:t>. Howell Book House. New York, NY. Copyright 1998.</a:t>
              </a:r>
            </a:p>
          </p:txBody>
        </p:sp>
        <p:pic>
          <p:nvPicPr>
            <p:cNvPr id="7170"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140" b="89785" l="3690" r="100000">
                          <a14:foregroundMark x1="90406" y1="50538" x2="88930" y2="56989"/>
                          <a14:backgroundMark x1="69373" y1="34409" x2="69373" y2="43548"/>
                        </a14:backgroundRemoval>
                      </a14:imgEffect>
                    </a14:imgLayer>
                  </a14:imgProps>
                </a:ext>
                <a:ext uri="{28A0092B-C50C-407E-A947-70E740481C1C}">
                  <a14:useLocalDpi xmlns:a14="http://schemas.microsoft.com/office/drawing/2010/main" val="0"/>
                </a:ext>
              </a:extLst>
            </a:blip>
            <a:srcRect l="6042" t="10091" b="10241"/>
            <a:stretch/>
          </p:blipFill>
          <p:spPr bwMode="auto">
            <a:xfrm rot="21263439">
              <a:off x="4422685" y="665708"/>
              <a:ext cx="4487870" cy="2611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Group 7"/>
          <p:cNvGrpSpPr/>
          <p:nvPr/>
        </p:nvGrpSpPr>
        <p:grpSpPr>
          <a:xfrm>
            <a:off x="593441" y="3129865"/>
            <a:ext cx="2549096" cy="2000850"/>
            <a:chOff x="593441" y="3129865"/>
            <a:chExt cx="2549096" cy="2000850"/>
          </a:xfrm>
        </p:grpSpPr>
        <p:pic>
          <p:nvPicPr>
            <p:cNvPr id="7171" name="Picture 3"/>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0" b="100000" l="0" r="100000">
                          <a14:foregroundMark x1="80874" y1="16312" x2="80874" y2="47518"/>
                        </a14:backgroundRemoval>
                      </a14:imgEffect>
                    </a14:imgLayer>
                  </a14:imgProps>
                </a:ext>
                <a:ext uri="{28A0092B-C50C-407E-A947-70E740481C1C}">
                  <a14:useLocalDpi xmlns:a14="http://schemas.microsoft.com/office/drawing/2010/main" val="0"/>
                </a:ext>
              </a:extLst>
            </a:blip>
            <a:srcRect/>
            <a:stretch/>
          </p:blipFill>
          <p:spPr bwMode="auto">
            <a:xfrm flipH="1">
              <a:off x="612775" y="3129865"/>
              <a:ext cx="1739899"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593441" y="4484384"/>
              <a:ext cx="2549096" cy="646331"/>
            </a:xfrm>
            <a:prstGeom prst="rect">
              <a:avLst/>
            </a:prstGeom>
          </p:spPr>
          <p:txBody>
            <a:bodyPr wrap="none">
              <a:spAutoFit/>
            </a:bodyPr>
            <a:lstStyle/>
            <a:p>
              <a:r>
                <a:rPr lang="en-US" dirty="0"/>
                <a:t>Sheep are </a:t>
              </a:r>
              <a:r>
                <a:rPr lang="en-US" dirty="0" smtClean="0"/>
                <a:t>hyperopic</a:t>
              </a:r>
            </a:p>
            <a:p>
              <a:r>
                <a:rPr lang="en-US" dirty="0" smtClean="0"/>
                <a:t> </a:t>
              </a:r>
              <a:r>
                <a:rPr lang="en-US" dirty="0"/>
                <a:t>with large RIM</a:t>
              </a:r>
            </a:p>
          </p:txBody>
        </p:sp>
      </p:grpSp>
      <p:sp>
        <p:nvSpPr>
          <p:cNvPr id="17" name="AutoShape 5" descr="Image result for eagle fishing drawings"/>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1" name="Group 10"/>
          <p:cNvGrpSpPr/>
          <p:nvPr/>
        </p:nvGrpSpPr>
        <p:grpSpPr>
          <a:xfrm>
            <a:off x="998324" y="3480310"/>
            <a:ext cx="7630852" cy="2956010"/>
            <a:chOff x="998324" y="3480310"/>
            <a:chExt cx="7630852" cy="2956010"/>
          </a:xfrm>
        </p:grpSpPr>
        <p:pic>
          <p:nvPicPr>
            <p:cNvPr id="7174" name="Picture 6"/>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130" b="89831" l="0" r="89789"/>
                      </a14:imgEffect>
                    </a14:imgLayer>
                  </a14:imgProps>
                </a:ext>
                <a:ext uri="{28A0092B-C50C-407E-A947-70E740481C1C}">
                  <a14:useLocalDpi xmlns:a14="http://schemas.microsoft.com/office/drawing/2010/main" val="0"/>
                </a:ext>
              </a:extLst>
            </a:blip>
            <a:srcRect/>
            <a:stretch>
              <a:fillRect/>
            </a:stretch>
          </p:blipFill>
          <p:spPr bwMode="auto">
            <a:xfrm>
              <a:off x="3886200" y="3480310"/>
              <a:ext cx="4742976" cy="2956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998324" y="6066988"/>
              <a:ext cx="3785011" cy="369332"/>
            </a:xfrm>
            <a:prstGeom prst="rect">
              <a:avLst/>
            </a:prstGeom>
          </p:spPr>
          <p:txBody>
            <a:bodyPr wrap="none">
              <a:spAutoFit/>
            </a:bodyPr>
            <a:lstStyle/>
            <a:p>
              <a:r>
                <a:rPr lang="en-US" dirty="0"/>
                <a:t>Eagles, young: myopic, adult no</a:t>
              </a:r>
            </a:p>
          </p:txBody>
        </p:sp>
      </p:grpSp>
    </p:spTree>
    <p:extLst>
      <p:ext uri="{BB962C8B-B14F-4D97-AF65-F5344CB8AC3E}">
        <p14:creationId xmlns:p14="http://schemas.microsoft.com/office/powerpoint/2010/main" val="41942678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Consider</a:t>
            </a:r>
            <a:endParaRPr lang="en-US" sz="2400" b="1" dirty="0">
              <a:solidFill>
                <a:schemeClr val="bg1"/>
              </a:solidFill>
            </a:endParaRPr>
          </a:p>
        </p:txBody>
      </p:sp>
      <p:sp>
        <p:nvSpPr>
          <p:cNvPr id="6" name="Rectangle 5"/>
          <p:cNvSpPr/>
          <p:nvPr/>
        </p:nvSpPr>
        <p:spPr>
          <a:xfrm>
            <a:off x="478466" y="364073"/>
            <a:ext cx="4069080" cy="338554"/>
          </a:xfrm>
          <a:prstGeom prst="rect">
            <a:avLst/>
          </a:prstGeom>
          <a:solidFill>
            <a:schemeClr val="accent1"/>
          </a:solidFill>
          <a:ln>
            <a:noFill/>
          </a:ln>
        </p:spPr>
        <p:txBody>
          <a:bodyPr wrap="square">
            <a:spAutoFit/>
          </a:bodyPr>
          <a:lstStyle/>
          <a:p>
            <a:r>
              <a:rPr lang="en-US" sz="1600" b="1" i="1" dirty="0"/>
              <a:t>Clinical values</a:t>
            </a:r>
            <a:endParaRPr lang="en-US" sz="1600" dirty="0"/>
          </a:p>
        </p:txBody>
      </p:sp>
      <p:sp>
        <p:nvSpPr>
          <p:cNvPr id="11" name="Rectangle 10"/>
          <p:cNvSpPr/>
          <p:nvPr/>
        </p:nvSpPr>
        <p:spPr>
          <a:xfrm>
            <a:off x="540124" y="766223"/>
            <a:ext cx="7994276" cy="369332"/>
          </a:xfrm>
          <a:prstGeom prst="rect">
            <a:avLst/>
          </a:prstGeom>
        </p:spPr>
        <p:txBody>
          <a:bodyPr wrap="square">
            <a:spAutoFit/>
          </a:bodyPr>
          <a:lstStyle/>
          <a:p>
            <a:r>
              <a:rPr lang="en-US" dirty="0" smtClean="0"/>
              <a:t>Optical properties of animal eye </a:t>
            </a:r>
            <a:r>
              <a:rPr lang="en-US" b="1" dirty="0" smtClean="0"/>
              <a:t>Ocular size and Lens power/</a:t>
            </a:r>
            <a:r>
              <a:rPr lang="en-US" b="1" dirty="0" err="1" smtClean="0"/>
              <a:t>accom</a:t>
            </a:r>
            <a:r>
              <a:rPr lang="en-US" b="1" dirty="0" smtClean="0"/>
              <a:t>.</a:t>
            </a:r>
            <a:endParaRPr lang="en-US" dirty="0"/>
          </a:p>
        </p:txBody>
      </p:sp>
      <p:sp>
        <p:nvSpPr>
          <p:cNvPr id="12" name="Rectangle 11"/>
          <p:cNvSpPr/>
          <p:nvPr/>
        </p:nvSpPr>
        <p:spPr>
          <a:xfrm>
            <a:off x="574344" y="2362200"/>
            <a:ext cx="3771900" cy="923330"/>
          </a:xfrm>
          <a:prstGeom prst="rect">
            <a:avLst/>
          </a:prstGeom>
        </p:spPr>
        <p:txBody>
          <a:bodyPr wrap="square">
            <a:spAutoFit/>
          </a:bodyPr>
          <a:lstStyle/>
          <a:p>
            <a:r>
              <a:rPr lang="en-US" dirty="0" smtClean="0"/>
              <a:t>Camels has </a:t>
            </a:r>
            <a:r>
              <a:rPr lang="en-US" dirty="0"/>
              <a:t>normal vision but with a great capability of lens accommodation.</a:t>
            </a:r>
          </a:p>
        </p:txBody>
      </p:sp>
      <p:graphicFrame>
        <p:nvGraphicFramePr>
          <p:cNvPr id="14" name="Table 13"/>
          <p:cNvGraphicFramePr>
            <a:graphicFrameLocks noGrp="1"/>
          </p:cNvGraphicFramePr>
          <p:nvPr>
            <p:extLst>
              <p:ext uri="{D42A27DB-BD31-4B8C-83A1-F6EECF244321}">
                <p14:modId xmlns:p14="http://schemas.microsoft.com/office/powerpoint/2010/main" val="3726398103"/>
              </p:ext>
            </p:extLst>
          </p:nvPr>
        </p:nvGraphicFramePr>
        <p:xfrm>
          <a:off x="4547546" y="2362200"/>
          <a:ext cx="3769389" cy="2016543"/>
        </p:xfrm>
        <a:graphic>
          <a:graphicData uri="http://schemas.openxmlformats.org/drawingml/2006/table">
            <a:tbl>
              <a:tblPr firstRow="1" firstCol="1" bandRow="1">
                <a:tableStyleId>{5C22544A-7EE6-4342-B048-85BDC9FD1C3A}</a:tableStyleId>
              </a:tblPr>
              <a:tblGrid>
                <a:gridCol w="994561">
                  <a:extLst>
                    <a:ext uri="{9D8B030D-6E8A-4147-A177-3AD203B41FA5}">
                      <a16:colId xmlns="" xmlns:a16="http://schemas.microsoft.com/office/drawing/2014/main" val="20000"/>
                    </a:ext>
                  </a:extLst>
                </a:gridCol>
                <a:gridCol w="1387414">
                  <a:extLst>
                    <a:ext uri="{9D8B030D-6E8A-4147-A177-3AD203B41FA5}">
                      <a16:colId xmlns="" xmlns:a16="http://schemas.microsoft.com/office/drawing/2014/main" val="20001"/>
                    </a:ext>
                  </a:extLst>
                </a:gridCol>
                <a:gridCol w="1387414">
                  <a:extLst>
                    <a:ext uri="{9D8B030D-6E8A-4147-A177-3AD203B41FA5}">
                      <a16:colId xmlns="" xmlns:a16="http://schemas.microsoft.com/office/drawing/2014/main" val="20002"/>
                    </a:ext>
                  </a:extLst>
                </a:gridCol>
              </a:tblGrid>
              <a:tr h="304800">
                <a:tc gridSpan="2">
                  <a:txBody>
                    <a:bodyPr/>
                    <a:lstStyle/>
                    <a:p>
                      <a:pPr algn="l" rtl="0">
                        <a:spcAft>
                          <a:spcPts val="0"/>
                        </a:spcAft>
                      </a:pPr>
                      <a:r>
                        <a:rPr lang="en-US" sz="1400" b="1" dirty="0" smtClean="0">
                          <a:solidFill>
                            <a:schemeClr val="tx1">
                              <a:lumMod val="75000"/>
                              <a:lumOff val="25000"/>
                            </a:schemeClr>
                          </a:solidFill>
                          <a:effectLst/>
                        </a:rPr>
                        <a:t>Ocular size</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hMerge="1">
                  <a:txBody>
                    <a:bodyPr/>
                    <a:lstStyle/>
                    <a:p>
                      <a:endParaRPr lang="en-US"/>
                    </a:p>
                  </a:txBody>
                  <a:tcPr/>
                </a:tc>
                <a:tc>
                  <a:txBody>
                    <a:bodyPr/>
                    <a:lstStyle/>
                    <a:p>
                      <a:pPr algn="ctr" rtl="0">
                        <a:spcAft>
                          <a:spcPts val="0"/>
                        </a:spcAft>
                      </a:pPr>
                      <a:r>
                        <a:rPr lang="en-US" sz="1400" b="1" dirty="0" smtClean="0">
                          <a:solidFill>
                            <a:schemeClr val="tx1">
                              <a:lumMod val="75000"/>
                              <a:lumOff val="25000"/>
                            </a:schemeClr>
                          </a:solidFill>
                          <a:effectLst/>
                          <a:latin typeface="Times New Roman"/>
                          <a:ea typeface="Times New Roman"/>
                          <a:cs typeface="Arial"/>
                        </a:rPr>
                        <a:t>diopter</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0"/>
                  </a:ext>
                </a:extLst>
              </a:tr>
              <a:tr h="707341">
                <a:tc>
                  <a:txBody>
                    <a:bodyPr/>
                    <a:lstStyle/>
                    <a:p>
                      <a:pPr indent="127000" algn="l" rtl="0">
                        <a:spcAft>
                          <a:spcPts val="0"/>
                        </a:spcAft>
                      </a:pPr>
                      <a:r>
                        <a:rPr lang="en-US" sz="1400" b="1" dirty="0" smtClean="0">
                          <a:solidFill>
                            <a:schemeClr val="tx1">
                              <a:lumMod val="75000"/>
                              <a:lumOff val="25000"/>
                            </a:schemeClr>
                          </a:solidFill>
                          <a:effectLst/>
                          <a:latin typeface="+mn-lt"/>
                          <a:ea typeface="+mn-ea"/>
                          <a:cs typeface="+mn-cs"/>
                        </a:rPr>
                        <a:t>Camel</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3600" b="1" dirty="0" smtClean="0">
                          <a:effectLst/>
                        </a:rPr>
                        <a:t>29.1</a:t>
                      </a:r>
                      <a:endParaRPr lang="en-US" sz="3600" b="1" dirty="0">
                        <a:effectLst/>
                        <a:latin typeface="Times New Roman"/>
                        <a:ea typeface="Times New Roman"/>
                        <a:cs typeface="Arial"/>
                      </a:endParaRPr>
                    </a:p>
                  </a:txBody>
                  <a:tcPr marL="20606" marR="20606" marT="0" marB="0" anchor="ctr"/>
                </a:tc>
                <a:tc>
                  <a:txBody>
                    <a:bodyPr/>
                    <a:lstStyle/>
                    <a:p>
                      <a:pPr algn="ctr" rtl="0">
                        <a:spcAft>
                          <a:spcPts val="0"/>
                        </a:spcAft>
                      </a:pPr>
                      <a:r>
                        <a:rPr lang="en-US" sz="3600" b="1" kern="1200" dirty="0" smtClean="0">
                          <a:solidFill>
                            <a:schemeClr val="dk1"/>
                          </a:solidFill>
                          <a:effectLst/>
                          <a:latin typeface="+mn-lt"/>
                          <a:ea typeface="+mn-ea"/>
                          <a:cs typeface="+mn-cs"/>
                        </a:rPr>
                        <a:t>59.25</a:t>
                      </a:r>
                      <a:endParaRPr lang="en-US" sz="3600" b="1" kern="1200" dirty="0">
                        <a:solidFill>
                          <a:schemeClr val="dk1"/>
                        </a:solidFill>
                        <a:effectLst/>
                        <a:latin typeface="+mn-lt"/>
                        <a:ea typeface="+mn-ea"/>
                        <a:cs typeface="+mn-cs"/>
                      </a:endParaRPr>
                    </a:p>
                  </a:txBody>
                  <a:tcPr marL="20606" marR="20606" marT="0" marB="0" anchor="ctr"/>
                </a:tc>
                <a:extLst>
                  <a:ext uri="{0D108BD9-81ED-4DB2-BD59-A6C34878D82A}">
                    <a16:rowId xmlns="" xmlns:a16="http://schemas.microsoft.com/office/drawing/2014/main" val="10001"/>
                  </a:ext>
                </a:extLst>
              </a:tr>
              <a:tr h="502201">
                <a:tc>
                  <a:txBody>
                    <a:bodyPr/>
                    <a:lstStyle/>
                    <a:p>
                      <a:pPr indent="127000" algn="l" rtl="0">
                        <a:spcAft>
                          <a:spcPts val="0"/>
                        </a:spcAft>
                      </a:pPr>
                      <a:r>
                        <a:rPr lang="en-US" sz="1400" b="1" dirty="0" smtClean="0">
                          <a:solidFill>
                            <a:schemeClr val="tx1">
                              <a:lumMod val="75000"/>
                              <a:lumOff val="25000"/>
                            </a:schemeClr>
                          </a:solidFill>
                          <a:effectLst/>
                        </a:rPr>
                        <a:t>Horse</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smtClean="0">
                          <a:effectLst/>
                        </a:rPr>
                        <a:t>41.4</a:t>
                      </a:r>
                      <a:endParaRPr lang="en-US" sz="1400" b="1" dirty="0">
                        <a:effectLst/>
                        <a:latin typeface="Times New Roman"/>
                        <a:ea typeface="Times New Roman"/>
                        <a:cs typeface="Arial"/>
                      </a:endParaRPr>
                    </a:p>
                  </a:txBody>
                  <a:tcPr marL="20606" marR="20606" marT="0" marB="0" anchor="ctr"/>
                </a:tc>
                <a:tc>
                  <a:txBody>
                    <a:bodyPr/>
                    <a:lstStyle/>
                    <a:p>
                      <a:pPr algn="ctr" rtl="0">
                        <a:spcAft>
                          <a:spcPts val="0"/>
                        </a:spcAft>
                      </a:pPr>
                      <a:r>
                        <a:rPr lang="en-US" sz="1400" b="1" kern="1200" dirty="0" smtClean="0">
                          <a:solidFill>
                            <a:schemeClr val="dk1"/>
                          </a:solidFill>
                          <a:effectLst/>
                          <a:latin typeface="+mn-lt"/>
                          <a:ea typeface="+mn-ea"/>
                          <a:cs typeface="+mn-cs"/>
                        </a:rPr>
                        <a:t>38.5</a:t>
                      </a:r>
                      <a:r>
                        <a:rPr lang="en-US" sz="1800" kern="1200" dirty="0" smtClean="0">
                          <a:solidFill>
                            <a:schemeClr val="dk1"/>
                          </a:solidFill>
                          <a:effectLst/>
                          <a:latin typeface="+mn-lt"/>
                          <a:ea typeface="+mn-ea"/>
                          <a:cs typeface="+mn-cs"/>
                        </a:rPr>
                        <a:t> </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2"/>
                  </a:ext>
                </a:extLst>
              </a:tr>
              <a:tr h="502201">
                <a:tc>
                  <a:txBody>
                    <a:bodyPr/>
                    <a:lstStyle/>
                    <a:p>
                      <a:pPr indent="127000" algn="l" rtl="0">
                        <a:spcAft>
                          <a:spcPts val="0"/>
                        </a:spcAft>
                      </a:pPr>
                      <a:r>
                        <a:rPr lang="en-US" sz="1400" b="1" dirty="0" smtClean="0">
                          <a:solidFill>
                            <a:schemeClr val="tx1">
                              <a:lumMod val="75000"/>
                              <a:lumOff val="25000"/>
                            </a:schemeClr>
                          </a:solidFill>
                          <a:effectLst/>
                        </a:rPr>
                        <a:t>Cow</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smtClean="0">
                          <a:effectLst/>
                        </a:rPr>
                        <a:t>36</a:t>
                      </a:r>
                      <a:endParaRPr lang="en-US" sz="1400" b="1" dirty="0">
                        <a:effectLst/>
                        <a:latin typeface="Times New Roman"/>
                        <a:ea typeface="Times New Roman"/>
                        <a:cs typeface="Arial"/>
                      </a:endParaRPr>
                    </a:p>
                  </a:txBody>
                  <a:tcPr marL="20606" marR="20606" marT="0" marB="0" anchor="ctr"/>
                </a:tc>
                <a:tc>
                  <a:txBody>
                    <a:bodyPr/>
                    <a:lstStyle/>
                    <a:p>
                      <a:pPr algn="ctr" rtl="0">
                        <a:spcAft>
                          <a:spcPts val="0"/>
                        </a:spcAft>
                      </a:pP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3"/>
                  </a:ext>
                </a:extLst>
              </a:tr>
            </a:tbl>
          </a:graphicData>
        </a:graphic>
      </p:graphicFrame>
      <p:sp>
        <p:nvSpPr>
          <p:cNvPr id="15" name="Rectangle 14"/>
          <p:cNvSpPr/>
          <p:nvPr/>
        </p:nvSpPr>
        <p:spPr>
          <a:xfrm>
            <a:off x="574344" y="1143000"/>
            <a:ext cx="7731456" cy="1077218"/>
          </a:xfrm>
          <a:prstGeom prst="rect">
            <a:avLst/>
          </a:prstGeom>
        </p:spPr>
        <p:txBody>
          <a:bodyPr wrap="square">
            <a:spAutoFit/>
          </a:bodyPr>
          <a:lstStyle/>
          <a:p>
            <a:pPr algn="just"/>
            <a:r>
              <a:rPr lang="en-US" sz="1600" dirty="0"/>
              <a:t>The data obtained from the schematic model shows that camels with their relatively small sized-eyes compared to </a:t>
            </a:r>
            <a:r>
              <a:rPr lang="en-US" sz="1600" dirty="0" smtClean="0"/>
              <a:t>horse and </a:t>
            </a:r>
            <a:r>
              <a:rPr lang="en-US" sz="1600" dirty="0"/>
              <a:t>cow necessitated the existence of an optical system with a higher dioptric power to achieve image focusing over a short focal length. </a:t>
            </a:r>
          </a:p>
        </p:txBody>
      </p:sp>
    </p:spTree>
    <p:extLst>
      <p:ext uri="{BB962C8B-B14F-4D97-AF65-F5344CB8AC3E}">
        <p14:creationId xmlns:p14="http://schemas.microsoft.com/office/powerpoint/2010/main" val="6635467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Consider</a:t>
            </a:r>
            <a:endParaRPr lang="en-US" sz="2400" b="1" dirty="0">
              <a:solidFill>
                <a:schemeClr val="bg1"/>
              </a:solidFill>
            </a:endParaRPr>
          </a:p>
        </p:txBody>
      </p:sp>
      <p:sp>
        <p:nvSpPr>
          <p:cNvPr id="6" name="Rectangle 5"/>
          <p:cNvSpPr/>
          <p:nvPr/>
        </p:nvSpPr>
        <p:spPr>
          <a:xfrm>
            <a:off x="478466" y="364073"/>
            <a:ext cx="4069080" cy="338554"/>
          </a:xfrm>
          <a:prstGeom prst="rect">
            <a:avLst/>
          </a:prstGeom>
          <a:solidFill>
            <a:schemeClr val="accent1"/>
          </a:solidFill>
          <a:ln>
            <a:noFill/>
          </a:ln>
        </p:spPr>
        <p:txBody>
          <a:bodyPr wrap="square">
            <a:spAutoFit/>
          </a:bodyPr>
          <a:lstStyle/>
          <a:p>
            <a:r>
              <a:rPr lang="en-US" sz="1600" b="1" i="1" dirty="0"/>
              <a:t>Clinical values</a:t>
            </a:r>
            <a:endParaRPr lang="en-US" sz="1600" dirty="0"/>
          </a:p>
        </p:txBody>
      </p:sp>
      <p:pic>
        <p:nvPicPr>
          <p:cNvPr id="7" name="Picture 2" descr="R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7698" y="1581683"/>
            <a:ext cx="4189102" cy="2497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600491" y="1183857"/>
            <a:ext cx="3897208" cy="1200329"/>
          </a:xfrm>
          <a:prstGeom prst="rect">
            <a:avLst/>
          </a:prstGeom>
        </p:spPr>
        <p:txBody>
          <a:bodyPr wrap="square">
            <a:spAutoFit/>
          </a:bodyPr>
          <a:lstStyle/>
          <a:p>
            <a:r>
              <a:rPr lang="en-US" dirty="0"/>
              <a:t>The retinal image magnification (RIM) indicates the visual </a:t>
            </a:r>
            <a:r>
              <a:rPr lang="en-US" dirty="0" smtClean="0"/>
              <a:t>acuity and inversely proportional to the lens power. </a:t>
            </a:r>
            <a:endParaRPr lang="en-US" dirty="0"/>
          </a:p>
        </p:txBody>
      </p:sp>
      <p:sp>
        <p:nvSpPr>
          <p:cNvPr id="9" name="Rectangle 8"/>
          <p:cNvSpPr/>
          <p:nvPr/>
        </p:nvSpPr>
        <p:spPr>
          <a:xfrm>
            <a:off x="633959" y="2390124"/>
            <a:ext cx="3292852" cy="1200329"/>
          </a:xfrm>
          <a:prstGeom prst="rect">
            <a:avLst/>
          </a:prstGeom>
        </p:spPr>
        <p:txBody>
          <a:bodyPr wrap="square">
            <a:spAutoFit/>
          </a:bodyPr>
          <a:lstStyle/>
          <a:p>
            <a:pPr algn="just"/>
            <a:r>
              <a:rPr lang="en-US" dirty="0"/>
              <a:t>the stronger the lens, the smaller the retinal image size will </a:t>
            </a:r>
            <a:r>
              <a:rPr lang="en-US" dirty="0" smtClean="0"/>
              <a:t>become, the better the visual acuity is</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3760969140"/>
              </p:ext>
            </p:extLst>
          </p:nvPr>
        </p:nvGraphicFramePr>
        <p:xfrm>
          <a:off x="729300" y="3774657"/>
          <a:ext cx="3769389" cy="2016543"/>
        </p:xfrm>
        <a:graphic>
          <a:graphicData uri="http://schemas.openxmlformats.org/drawingml/2006/table">
            <a:tbl>
              <a:tblPr firstRow="1" firstCol="1" bandRow="1">
                <a:tableStyleId>{5C22544A-7EE6-4342-B048-85BDC9FD1C3A}</a:tableStyleId>
              </a:tblPr>
              <a:tblGrid>
                <a:gridCol w="1573857">
                  <a:extLst>
                    <a:ext uri="{9D8B030D-6E8A-4147-A177-3AD203B41FA5}">
                      <a16:colId xmlns="" xmlns:a16="http://schemas.microsoft.com/office/drawing/2014/main" val="20000"/>
                    </a:ext>
                  </a:extLst>
                </a:gridCol>
                <a:gridCol w="2195532">
                  <a:extLst>
                    <a:ext uri="{9D8B030D-6E8A-4147-A177-3AD203B41FA5}">
                      <a16:colId xmlns="" xmlns:a16="http://schemas.microsoft.com/office/drawing/2014/main" val="20001"/>
                    </a:ext>
                  </a:extLst>
                </a:gridCol>
              </a:tblGrid>
              <a:tr h="304800">
                <a:tc gridSpan="2">
                  <a:txBody>
                    <a:bodyPr/>
                    <a:lstStyle/>
                    <a:p>
                      <a:pPr algn="l" rtl="0">
                        <a:spcAft>
                          <a:spcPts val="0"/>
                        </a:spcAft>
                      </a:pPr>
                      <a:r>
                        <a:rPr lang="en-US" sz="1400" b="1" dirty="0" smtClean="0">
                          <a:solidFill>
                            <a:schemeClr val="tx1">
                              <a:lumMod val="75000"/>
                              <a:lumOff val="25000"/>
                            </a:schemeClr>
                          </a:solidFill>
                          <a:effectLst/>
                        </a:rPr>
                        <a:t>RIM</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hMerge="1">
                  <a:txBody>
                    <a:bodyPr/>
                    <a:lstStyle/>
                    <a:p>
                      <a:endParaRPr lang="en-US"/>
                    </a:p>
                  </a:txBody>
                  <a:tcPr/>
                </a:tc>
                <a:extLst>
                  <a:ext uri="{0D108BD9-81ED-4DB2-BD59-A6C34878D82A}">
                    <a16:rowId xmlns="" xmlns:a16="http://schemas.microsoft.com/office/drawing/2014/main" val="10000"/>
                  </a:ext>
                </a:extLst>
              </a:tr>
              <a:tr h="707341">
                <a:tc>
                  <a:txBody>
                    <a:bodyPr/>
                    <a:lstStyle/>
                    <a:p>
                      <a:pPr indent="127000" algn="l" rtl="0">
                        <a:spcAft>
                          <a:spcPts val="0"/>
                        </a:spcAft>
                      </a:pPr>
                      <a:r>
                        <a:rPr lang="en-US" sz="1400" b="1" dirty="0" smtClean="0">
                          <a:solidFill>
                            <a:schemeClr val="tx1">
                              <a:lumMod val="75000"/>
                              <a:lumOff val="25000"/>
                            </a:schemeClr>
                          </a:solidFill>
                          <a:effectLst/>
                          <a:latin typeface="+mn-lt"/>
                          <a:ea typeface="+mn-ea"/>
                          <a:cs typeface="+mn-cs"/>
                        </a:rPr>
                        <a:t>Camel</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3600" b="1" dirty="0" smtClean="0">
                          <a:effectLst/>
                        </a:rPr>
                        <a:t>16.89</a:t>
                      </a:r>
                      <a:endParaRPr lang="en-US" sz="36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1"/>
                  </a:ext>
                </a:extLst>
              </a:tr>
              <a:tr h="502201">
                <a:tc>
                  <a:txBody>
                    <a:bodyPr/>
                    <a:lstStyle/>
                    <a:p>
                      <a:pPr indent="127000" algn="l" rtl="0">
                        <a:spcAft>
                          <a:spcPts val="0"/>
                        </a:spcAft>
                      </a:pPr>
                      <a:r>
                        <a:rPr lang="en-US" sz="1400" b="1" dirty="0" smtClean="0">
                          <a:solidFill>
                            <a:schemeClr val="tx1">
                              <a:lumMod val="75000"/>
                              <a:lumOff val="25000"/>
                            </a:schemeClr>
                          </a:solidFill>
                          <a:effectLst/>
                        </a:rPr>
                        <a:t>Horse</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smtClean="0">
                          <a:effectLst/>
                        </a:rPr>
                        <a:t>25.9</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2"/>
                  </a:ext>
                </a:extLst>
              </a:tr>
              <a:tr h="502201">
                <a:tc>
                  <a:txBody>
                    <a:bodyPr/>
                    <a:lstStyle/>
                    <a:p>
                      <a:pPr indent="127000" algn="l" rtl="0">
                        <a:spcAft>
                          <a:spcPts val="0"/>
                        </a:spcAft>
                      </a:pPr>
                      <a:r>
                        <a:rPr lang="en-US" sz="1400" b="1" dirty="0" smtClean="0">
                          <a:solidFill>
                            <a:schemeClr val="tx1">
                              <a:lumMod val="75000"/>
                              <a:lumOff val="25000"/>
                            </a:schemeClr>
                          </a:solidFill>
                          <a:effectLst/>
                        </a:rPr>
                        <a:t>Cow</a:t>
                      </a:r>
                      <a:endParaRPr lang="en-US" sz="1400" b="1" dirty="0">
                        <a:solidFill>
                          <a:schemeClr val="tx1">
                            <a:lumMod val="75000"/>
                            <a:lumOff val="25000"/>
                          </a:schemeClr>
                        </a:solidFill>
                        <a:effectLst/>
                        <a:latin typeface="Times New Roman"/>
                        <a:ea typeface="Times New Roman"/>
                        <a:cs typeface="Arial"/>
                      </a:endParaRPr>
                    </a:p>
                  </a:txBody>
                  <a:tcPr marL="20606" marR="20606" marT="0" marB="0" anchor="ctr"/>
                </a:tc>
                <a:tc>
                  <a:txBody>
                    <a:bodyPr/>
                    <a:lstStyle/>
                    <a:p>
                      <a:pPr algn="ctr" rtl="0">
                        <a:spcAft>
                          <a:spcPts val="0"/>
                        </a:spcAft>
                      </a:pPr>
                      <a:r>
                        <a:rPr lang="en-US" sz="1400" b="1" dirty="0" smtClean="0">
                          <a:effectLst/>
                        </a:rPr>
                        <a:t>20.98</a:t>
                      </a:r>
                      <a:endParaRPr lang="en-US" sz="1400" b="1" dirty="0">
                        <a:effectLst/>
                        <a:latin typeface="Times New Roman"/>
                        <a:ea typeface="Times New Roman"/>
                        <a:cs typeface="Arial"/>
                      </a:endParaRPr>
                    </a:p>
                  </a:txBody>
                  <a:tcPr marL="20606" marR="20606" marT="0" marB="0" anchor="ctr"/>
                </a:tc>
                <a:extLst>
                  <a:ext uri="{0D108BD9-81ED-4DB2-BD59-A6C34878D82A}">
                    <a16:rowId xmlns="" xmlns:a16="http://schemas.microsoft.com/office/drawing/2014/main" val="10003"/>
                  </a:ext>
                </a:extLst>
              </a:tr>
            </a:tbl>
          </a:graphicData>
        </a:graphic>
      </p:graphicFrame>
      <p:sp>
        <p:nvSpPr>
          <p:cNvPr id="11" name="Rectangle 10"/>
          <p:cNvSpPr/>
          <p:nvPr/>
        </p:nvSpPr>
        <p:spPr>
          <a:xfrm>
            <a:off x="540124" y="766223"/>
            <a:ext cx="7994276" cy="369332"/>
          </a:xfrm>
          <a:prstGeom prst="rect">
            <a:avLst/>
          </a:prstGeom>
        </p:spPr>
        <p:txBody>
          <a:bodyPr wrap="square">
            <a:spAutoFit/>
          </a:bodyPr>
          <a:lstStyle/>
          <a:p>
            <a:r>
              <a:rPr lang="en-US" dirty="0" smtClean="0"/>
              <a:t>Optical properties of animal eye </a:t>
            </a:r>
            <a:r>
              <a:rPr lang="en-US" b="1" dirty="0" smtClean="0"/>
              <a:t>(RIM)</a:t>
            </a:r>
            <a:r>
              <a:rPr lang="en-US" dirty="0" smtClean="0"/>
              <a:t> </a:t>
            </a:r>
            <a:endParaRPr lang="en-US" dirty="0"/>
          </a:p>
        </p:txBody>
      </p:sp>
    </p:spTree>
    <p:extLst>
      <p:ext uri="{BB962C8B-B14F-4D97-AF65-F5344CB8AC3E}">
        <p14:creationId xmlns:p14="http://schemas.microsoft.com/office/powerpoint/2010/main" val="16208149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8200" y="66675"/>
            <a:ext cx="3505200" cy="438150"/>
          </a:xfrm>
          <a:prstGeom prst="rect">
            <a:avLst/>
          </a:prstGeom>
        </p:spPr>
        <p:txBody>
          <a:bodyPr vert="horz" lIns="91440" tIns="45720" rIns="91440" bIns="45720" rtlCol="0" anchor="b">
            <a:normAutofit fontScale="97500" lnSpcReduction="100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smtClean="0">
                <a:solidFill>
                  <a:schemeClr val="bg1"/>
                </a:solidFill>
              </a:rPr>
              <a:t>Consider</a:t>
            </a:r>
            <a:endParaRPr lang="en-US" sz="2400" b="1" dirty="0">
              <a:solidFill>
                <a:schemeClr val="bg1"/>
              </a:solidFill>
            </a:endParaRPr>
          </a:p>
        </p:txBody>
      </p:sp>
      <p:sp>
        <p:nvSpPr>
          <p:cNvPr id="5" name="Rectangle 4"/>
          <p:cNvSpPr/>
          <p:nvPr/>
        </p:nvSpPr>
        <p:spPr>
          <a:xfrm>
            <a:off x="533400" y="769960"/>
            <a:ext cx="8077200" cy="2462213"/>
          </a:xfrm>
          <a:prstGeom prst="rect">
            <a:avLst/>
          </a:prstGeom>
        </p:spPr>
        <p:txBody>
          <a:bodyPr wrap="square">
            <a:spAutoFit/>
          </a:bodyPr>
          <a:lstStyle/>
          <a:p>
            <a:r>
              <a:rPr lang="en-US" dirty="0"/>
              <a:t>Optical properties of animal eye </a:t>
            </a:r>
          </a:p>
          <a:p>
            <a:endParaRPr lang="en-US" dirty="0"/>
          </a:p>
          <a:p>
            <a:r>
              <a:rPr lang="en-US" b="1" dirty="0" smtClean="0"/>
              <a:t>Visual </a:t>
            </a:r>
            <a:r>
              <a:rPr lang="en-US" b="1" dirty="0"/>
              <a:t>acuity and sensitivity to </a:t>
            </a:r>
            <a:r>
              <a:rPr lang="en-US" b="1" dirty="0" smtClean="0"/>
              <a:t>motion</a:t>
            </a:r>
            <a:endParaRPr lang="en-US" b="1" dirty="0"/>
          </a:p>
          <a:p>
            <a:r>
              <a:rPr lang="en-US" dirty="0"/>
              <a:t>The visual acuity of the horse, or how well it is able to see details, is around 20/33. This is slightly worse than the usual 20/20 in humans, but much better than the visual acuity of dogs (20/50), cats (20/75), and rats (20/300).</a:t>
            </a:r>
            <a:r>
              <a:rPr lang="en-US" baseline="30000" dirty="0">
                <a:hlinkClick r:id="rId2"/>
              </a:rPr>
              <a:t>[13]</a:t>
            </a:r>
            <a:r>
              <a:rPr lang="en-US" dirty="0"/>
              <a:t> However, it is difficult to test an animal's visual acuity, so the results may vary between studies.</a:t>
            </a:r>
          </a:p>
          <a:p>
            <a:r>
              <a:rPr lang="en-US" sz="1000" dirty="0"/>
              <a:t> </a:t>
            </a:r>
            <a:r>
              <a:rPr lang="en-US" sz="1000" u="sng" dirty="0">
                <a:hlinkClick r:id="rId3"/>
              </a:rPr>
              <a:t>Animal Eye Care. "About animal vision." Accessed March 11, </a:t>
            </a:r>
            <a:r>
              <a:rPr lang="en-US" sz="1000" u="sng" dirty="0" smtClean="0">
                <a:hlinkClick r:id="rId3"/>
              </a:rPr>
              <a:t>2010</a:t>
            </a:r>
            <a:endParaRPr lang="en-US" sz="1000" dirty="0"/>
          </a:p>
        </p:txBody>
      </p:sp>
      <p:sp>
        <p:nvSpPr>
          <p:cNvPr id="6" name="Rectangle 5"/>
          <p:cNvSpPr/>
          <p:nvPr/>
        </p:nvSpPr>
        <p:spPr>
          <a:xfrm>
            <a:off x="478466" y="364073"/>
            <a:ext cx="4069080" cy="338554"/>
          </a:xfrm>
          <a:prstGeom prst="rect">
            <a:avLst/>
          </a:prstGeom>
          <a:solidFill>
            <a:schemeClr val="accent1"/>
          </a:solidFill>
          <a:ln>
            <a:noFill/>
          </a:ln>
        </p:spPr>
        <p:txBody>
          <a:bodyPr wrap="square">
            <a:spAutoFit/>
          </a:bodyPr>
          <a:lstStyle/>
          <a:p>
            <a:r>
              <a:rPr lang="en-US" sz="1600" b="1" i="1" dirty="0"/>
              <a:t>Clinical values</a:t>
            </a:r>
            <a:endParaRPr lang="en-US" sz="1600" dirty="0"/>
          </a:p>
        </p:txBody>
      </p:sp>
    </p:spTree>
    <p:extLst>
      <p:ext uri="{BB962C8B-B14F-4D97-AF65-F5344CB8AC3E}">
        <p14:creationId xmlns:p14="http://schemas.microsoft.com/office/powerpoint/2010/main" val="5995188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520700" y="954088"/>
            <a:ext cx="8089900" cy="609600"/>
            <a:chOff x="152400" y="954088"/>
            <a:chExt cx="8699500" cy="609600"/>
          </a:xfrm>
        </p:grpSpPr>
        <p:sp>
          <p:nvSpPr>
            <p:cNvPr id="8" name="Rounded Rectangle 7"/>
            <p:cNvSpPr/>
            <p:nvPr/>
          </p:nvSpPr>
          <p:spPr>
            <a:xfrm>
              <a:off x="850900" y="9540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Eye vs “</a:t>
              </a:r>
              <a:r>
                <a:rPr lang="en-US" sz="2800" i="1" dirty="0" smtClean="0">
                  <a:solidFill>
                    <a:schemeClr val="tx1"/>
                  </a:solidFill>
                  <a:latin typeface="Franklin Gothic Demi Cond" pitchFamily="34" charset="0"/>
                </a:rPr>
                <a:t>Schematic eye</a:t>
              </a:r>
              <a:r>
                <a:rPr lang="en-US" sz="2800" dirty="0" smtClean="0">
                  <a:solidFill>
                    <a:schemeClr val="tx1"/>
                  </a:solidFill>
                  <a:latin typeface="Franklin Gothic Demi Cond" pitchFamily="34" charset="0"/>
                </a:rPr>
                <a:t>”, models of Schematic eye</a:t>
              </a:r>
              <a:endParaRPr lang="en-US" sz="2800" dirty="0">
                <a:solidFill>
                  <a:schemeClr val="tx1"/>
                </a:solidFill>
                <a:latin typeface="Franklin Gothic Demi Cond" pitchFamily="34" charset="0"/>
              </a:endParaRPr>
            </a:p>
          </p:txBody>
        </p:sp>
        <p:sp>
          <p:nvSpPr>
            <p:cNvPr id="5" name="Rounded Rectangle 4"/>
            <p:cNvSpPr/>
            <p:nvPr/>
          </p:nvSpPr>
          <p:spPr>
            <a:xfrm>
              <a:off x="152400" y="9540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cxnSp>
          <p:nvCxnSpPr>
            <p:cNvPr id="16" name="Straight Connector 15"/>
            <p:cNvCxnSpPr>
              <a:stCxn id="5" idx="3"/>
              <a:endCxn id="8" idx="1"/>
            </p:cNvCxnSpPr>
            <p:nvPr/>
          </p:nvCxnSpPr>
          <p:spPr>
            <a:xfrm>
              <a:off x="762000" y="1258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3" name="Group 38"/>
          <p:cNvGrpSpPr>
            <a:grpSpLocks/>
          </p:cNvGrpSpPr>
          <p:nvPr/>
        </p:nvGrpSpPr>
        <p:grpSpPr bwMode="auto">
          <a:xfrm>
            <a:off x="520700" y="1639888"/>
            <a:ext cx="8089900" cy="609600"/>
            <a:chOff x="152400" y="1639888"/>
            <a:chExt cx="8699500" cy="609600"/>
          </a:xfrm>
        </p:grpSpPr>
        <p:sp>
          <p:nvSpPr>
            <p:cNvPr id="17" name="Rounded Rectangle 16"/>
            <p:cNvSpPr/>
            <p:nvPr/>
          </p:nvSpPr>
          <p:spPr>
            <a:xfrm>
              <a:off x="850900" y="16398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Benefits/Values of schematic eye (Social/Clinical)</a:t>
              </a:r>
              <a:endParaRPr lang="en-US" sz="2800" dirty="0">
                <a:solidFill>
                  <a:schemeClr val="tx1"/>
                </a:solidFill>
                <a:latin typeface="Franklin Gothic Demi Cond" pitchFamily="34" charset="0"/>
              </a:endParaRPr>
            </a:p>
          </p:txBody>
        </p:sp>
        <p:sp>
          <p:nvSpPr>
            <p:cNvPr id="18" name="Rounded Rectangle 17"/>
            <p:cNvSpPr/>
            <p:nvPr/>
          </p:nvSpPr>
          <p:spPr>
            <a:xfrm>
              <a:off x="152400" y="16398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2</a:t>
              </a:r>
            </a:p>
          </p:txBody>
        </p:sp>
        <p:cxnSp>
          <p:nvCxnSpPr>
            <p:cNvPr id="19" name="Straight Connector 18"/>
            <p:cNvCxnSpPr>
              <a:stCxn id="18" idx="3"/>
              <a:endCxn id="17" idx="1"/>
            </p:cNvCxnSpPr>
            <p:nvPr/>
          </p:nvCxnSpPr>
          <p:spPr>
            <a:xfrm>
              <a:off x="762000" y="1944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4" name="Group 39"/>
          <p:cNvGrpSpPr>
            <a:grpSpLocks/>
          </p:cNvGrpSpPr>
          <p:nvPr/>
        </p:nvGrpSpPr>
        <p:grpSpPr bwMode="auto">
          <a:xfrm>
            <a:off x="520700" y="2325688"/>
            <a:ext cx="8089900" cy="609600"/>
            <a:chOff x="152400" y="2325688"/>
            <a:chExt cx="8699500" cy="609600"/>
          </a:xfrm>
        </p:grpSpPr>
        <p:sp>
          <p:nvSpPr>
            <p:cNvPr id="20" name="Rounded Rectangle 19"/>
            <p:cNvSpPr/>
            <p:nvPr/>
          </p:nvSpPr>
          <p:spPr>
            <a:xfrm>
              <a:off x="850900" y="23256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Theory</a:t>
              </a:r>
              <a:r>
                <a:rPr lang="en-US" sz="2800" b="1" i="1" dirty="0"/>
                <a:t> </a:t>
              </a:r>
              <a:r>
                <a:rPr lang="en-US" sz="2800" dirty="0">
                  <a:solidFill>
                    <a:schemeClr val="tx1"/>
                  </a:solidFill>
                  <a:latin typeface="Franklin Gothic Demi Cond" pitchFamily="34" charset="0"/>
                </a:rPr>
                <a:t>behind the Schematic </a:t>
              </a:r>
              <a:r>
                <a:rPr lang="en-US" sz="2800" dirty="0" smtClean="0">
                  <a:solidFill>
                    <a:schemeClr val="tx1"/>
                  </a:solidFill>
                  <a:latin typeface="Franklin Gothic Demi Cond" pitchFamily="34" charset="0"/>
                </a:rPr>
                <a:t>eye</a:t>
              </a:r>
              <a:endParaRPr lang="en-US" sz="2800" dirty="0">
                <a:solidFill>
                  <a:schemeClr val="tx1"/>
                </a:solidFill>
                <a:latin typeface="Franklin Gothic Demi Cond" pitchFamily="34" charset="0"/>
              </a:endParaRPr>
            </a:p>
          </p:txBody>
        </p:sp>
        <p:sp>
          <p:nvSpPr>
            <p:cNvPr id="21" name="Rounded Rectangle 20"/>
            <p:cNvSpPr/>
            <p:nvPr/>
          </p:nvSpPr>
          <p:spPr>
            <a:xfrm>
              <a:off x="152400" y="23256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3</a:t>
              </a:r>
            </a:p>
          </p:txBody>
        </p:sp>
        <p:cxnSp>
          <p:nvCxnSpPr>
            <p:cNvPr id="22" name="Straight Connector 21"/>
            <p:cNvCxnSpPr>
              <a:stCxn id="21" idx="3"/>
              <a:endCxn id="20" idx="1"/>
            </p:cNvCxnSpPr>
            <p:nvPr/>
          </p:nvCxnSpPr>
          <p:spPr>
            <a:xfrm>
              <a:off x="762000" y="2630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6" name="Group 40"/>
          <p:cNvGrpSpPr>
            <a:grpSpLocks/>
          </p:cNvGrpSpPr>
          <p:nvPr/>
        </p:nvGrpSpPr>
        <p:grpSpPr bwMode="auto">
          <a:xfrm>
            <a:off x="520700" y="3011488"/>
            <a:ext cx="8089900" cy="609600"/>
            <a:chOff x="152400" y="3011488"/>
            <a:chExt cx="8699500" cy="609600"/>
          </a:xfrm>
        </p:grpSpPr>
        <p:sp>
          <p:nvSpPr>
            <p:cNvPr id="23" name="Rounded Rectangle 22"/>
            <p:cNvSpPr/>
            <p:nvPr/>
          </p:nvSpPr>
          <p:spPr>
            <a:xfrm>
              <a:off x="850900" y="30114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Science branches involved and their interaction</a:t>
              </a:r>
              <a:r>
                <a:rPr lang="en-US" sz="2800" dirty="0" smtClean="0">
                  <a:solidFill>
                    <a:schemeClr val="tx1"/>
                  </a:solidFill>
                  <a:latin typeface="Franklin Gothic Demi Cond" pitchFamily="34" charset="0"/>
                </a:rPr>
                <a:t>.</a:t>
              </a:r>
              <a:endParaRPr lang="en-US" sz="2800" dirty="0">
                <a:solidFill>
                  <a:schemeClr val="tx1"/>
                </a:solidFill>
                <a:latin typeface="Franklin Gothic Demi Cond" pitchFamily="34" charset="0"/>
              </a:endParaRPr>
            </a:p>
          </p:txBody>
        </p:sp>
        <p:sp>
          <p:nvSpPr>
            <p:cNvPr id="24" name="Rounded Rectangle 23"/>
            <p:cNvSpPr/>
            <p:nvPr/>
          </p:nvSpPr>
          <p:spPr>
            <a:xfrm>
              <a:off x="152400" y="30114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4</a:t>
              </a:r>
            </a:p>
          </p:txBody>
        </p:sp>
        <p:cxnSp>
          <p:nvCxnSpPr>
            <p:cNvPr id="25" name="Straight Connector 24"/>
            <p:cNvCxnSpPr>
              <a:stCxn id="24" idx="3"/>
              <a:endCxn id="23" idx="1"/>
            </p:cNvCxnSpPr>
            <p:nvPr/>
          </p:nvCxnSpPr>
          <p:spPr>
            <a:xfrm>
              <a:off x="762000" y="33162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7" name="Group 41"/>
          <p:cNvGrpSpPr>
            <a:grpSpLocks/>
          </p:cNvGrpSpPr>
          <p:nvPr/>
        </p:nvGrpSpPr>
        <p:grpSpPr bwMode="auto">
          <a:xfrm>
            <a:off x="520700" y="3697288"/>
            <a:ext cx="8089900" cy="609600"/>
            <a:chOff x="152400" y="3697288"/>
            <a:chExt cx="8699500" cy="609600"/>
          </a:xfrm>
        </p:grpSpPr>
        <p:sp>
          <p:nvSpPr>
            <p:cNvPr id="26" name="Rounded Rectangle 25"/>
            <p:cNvSpPr/>
            <p:nvPr/>
          </p:nvSpPr>
          <p:spPr>
            <a:xfrm>
              <a:off x="850900" y="36972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What is the required </a:t>
              </a:r>
              <a:r>
                <a:rPr lang="en-US" sz="2800" dirty="0" smtClean="0">
                  <a:solidFill>
                    <a:schemeClr val="tx1"/>
                  </a:solidFill>
                  <a:latin typeface="Franklin Gothic Demi Cond" pitchFamily="34" charset="0"/>
                </a:rPr>
                <a:t>data?</a:t>
              </a:r>
              <a:endParaRPr lang="en-US" sz="2800" dirty="0">
                <a:solidFill>
                  <a:schemeClr val="tx1"/>
                </a:solidFill>
                <a:latin typeface="Franklin Gothic Demi Cond" pitchFamily="34" charset="0"/>
              </a:endParaRPr>
            </a:p>
          </p:txBody>
        </p:sp>
        <p:sp>
          <p:nvSpPr>
            <p:cNvPr id="27" name="Rounded Rectangle 26"/>
            <p:cNvSpPr/>
            <p:nvPr/>
          </p:nvSpPr>
          <p:spPr>
            <a:xfrm>
              <a:off x="152400" y="36972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5</a:t>
              </a:r>
            </a:p>
          </p:txBody>
        </p:sp>
        <p:cxnSp>
          <p:nvCxnSpPr>
            <p:cNvPr id="28" name="Straight Connector 27"/>
            <p:cNvCxnSpPr>
              <a:stCxn id="27" idx="3"/>
              <a:endCxn id="26" idx="1"/>
            </p:cNvCxnSpPr>
            <p:nvPr/>
          </p:nvCxnSpPr>
          <p:spPr>
            <a:xfrm>
              <a:off x="762000" y="40020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Group 42"/>
          <p:cNvGrpSpPr>
            <a:grpSpLocks/>
          </p:cNvGrpSpPr>
          <p:nvPr/>
        </p:nvGrpSpPr>
        <p:grpSpPr bwMode="auto">
          <a:xfrm>
            <a:off x="520700" y="4383088"/>
            <a:ext cx="8089900" cy="609600"/>
            <a:chOff x="152400" y="4383088"/>
            <a:chExt cx="8699500" cy="609600"/>
          </a:xfrm>
        </p:grpSpPr>
        <p:sp>
          <p:nvSpPr>
            <p:cNvPr id="29" name="Rounded Rectangle 28"/>
            <p:cNvSpPr/>
            <p:nvPr/>
          </p:nvSpPr>
          <p:spPr>
            <a:xfrm>
              <a:off x="850900" y="43830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Steps: 1 (a, b&amp; c), 2 &amp; 3</a:t>
              </a:r>
              <a:endParaRPr lang="en-US" sz="2800" dirty="0">
                <a:solidFill>
                  <a:schemeClr val="tx1"/>
                </a:solidFill>
                <a:latin typeface="Franklin Gothic Demi Cond" pitchFamily="34" charset="0"/>
              </a:endParaRPr>
            </a:p>
          </p:txBody>
        </p:sp>
        <p:sp>
          <p:nvSpPr>
            <p:cNvPr id="30" name="Rounded Rectangle 29"/>
            <p:cNvSpPr/>
            <p:nvPr/>
          </p:nvSpPr>
          <p:spPr>
            <a:xfrm>
              <a:off x="152400" y="43830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6</a:t>
              </a:r>
            </a:p>
          </p:txBody>
        </p:sp>
        <p:cxnSp>
          <p:nvCxnSpPr>
            <p:cNvPr id="31" name="Straight Connector 30"/>
            <p:cNvCxnSpPr>
              <a:stCxn id="30" idx="3"/>
              <a:endCxn id="29" idx="1"/>
            </p:cNvCxnSpPr>
            <p:nvPr/>
          </p:nvCxnSpPr>
          <p:spPr>
            <a:xfrm>
              <a:off x="762000" y="46878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Group 43"/>
          <p:cNvGrpSpPr>
            <a:grpSpLocks/>
          </p:cNvGrpSpPr>
          <p:nvPr/>
        </p:nvGrpSpPr>
        <p:grpSpPr bwMode="auto">
          <a:xfrm>
            <a:off x="520700" y="5110452"/>
            <a:ext cx="8089900" cy="609600"/>
            <a:chOff x="152400" y="5068888"/>
            <a:chExt cx="8699500" cy="609600"/>
          </a:xfrm>
        </p:grpSpPr>
        <p:sp>
          <p:nvSpPr>
            <p:cNvPr id="32" name="Rounded Rectangle 31"/>
            <p:cNvSpPr/>
            <p:nvPr/>
          </p:nvSpPr>
          <p:spPr>
            <a:xfrm>
              <a:off x="850900" y="5068888"/>
              <a:ext cx="80010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a:solidFill>
                    <a:schemeClr val="tx1"/>
                  </a:solidFill>
                  <a:latin typeface="Franklin Gothic Demi Cond" pitchFamily="34" charset="0"/>
                </a:rPr>
                <a:t>Interpretations </a:t>
              </a:r>
              <a:r>
                <a:rPr lang="en-US" sz="2800" dirty="0" smtClean="0">
                  <a:solidFill>
                    <a:schemeClr val="tx1"/>
                  </a:solidFill>
                  <a:latin typeface="Franklin Gothic Demi Cond" pitchFamily="34" charset="0"/>
                </a:rPr>
                <a:t>of obtained results</a:t>
              </a:r>
              <a:endParaRPr lang="en-US" sz="2800" dirty="0">
                <a:solidFill>
                  <a:schemeClr val="tx1"/>
                </a:solidFill>
                <a:latin typeface="Franklin Gothic Demi Cond" pitchFamily="34" charset="0"/>
              </a:endParaRPr>
            </a:p>
          </p:txBody>
        </p:sp>
        <p:sp>
          <p:nvSpPr>
            <p:cNvPr id="33" name="Rounded Rectangle 32"/>
            <p:cNvSpPr/>
            <p:nvPr/>
          </p:nvSpPr>
          <p:spPr>
            <a:xfrm>
              <a:off x="152400" y="5068888"/>
              <a:ext cx="609600" cy="609600"/>
            </a:xfrm>
            <a:prstGeom prst="roundRect">
              <a:avLst/>
            </a:prstGeom>
            <a:solidFill>
              <a:schemeClr val="bg2">
                <a:lumMod val="50000"/>
                <a:lumOff val="50000"/>
                <a:alpha val="23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7</a:t>
              </a:r>
            </a:p>
          </p:txBody>
        </p:sp>
        <p:cxnSp>
          <p:nvCxnSpPr>
            <p:cNvPr id="34" name="Straight Connector 33"/>
            <p:cNvCxnSpPr>
              <a:stCxn id="33" idx="3"/>
              <a:endCxn id="32" idx="1"/>
            </p:cNvCxnSpPr>
            <p:nvPr/>
          </p:nvCxnSpPr>
          <p:spPr>
            <a:xfrm>
              <a:off x="762000" y="53736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Group 44"/>
          <p:cNvGrpSpPr>
            <a:grpSpLocks/>
          </p:cNvGrpSpPr>
          <p:nvPr/>
        </p:nvGrpSpPr>
        <p:grpSpPr bwMode="auto">
          <a:xfrm>
            <a:off x="520700" y="5754688"/>
            <a:ext cx="8089900" cy="609600"/>
            <a:chOff x="152400" y="5754688"/>
            <a:chExt cx="8699500" cy="609600"/>
          </a:xfrm>
        </p:grpSpPr>
        <p:sp>
          <p:nvSpPr>
            <p:cNvPr id="35" name="Rounded Rectangle 34"/>
            <p:cNvSpPr/>
            <p:nvPr/>
          </p:nvSpPr>
          <p:spPr>
            <a:xfrm>
              <a:off x="850900" y="5754688"/>
              <a:ext cx="80010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800" dirty="0" smtClean="0">
                  <a:solidFill>
                    <a:schemeClr val="tx1"/>
                  </a:solidFill>
                  <a:latin typeface="Franklin Gothic Demi Cond" pitchFamily="34" charset="0"/>
                </a:rPr>
                <a:t>Questions?</a:t>
              </a:r>
              <a:endParaRPr lang="en-US" sz="2800" dirty="0">
                <a:solidFill>
                  <a:schemeClr val="tx1"/>
                </a:solidFill>
                <a:latin typeface="Franklin Gothic Demi Cond" pitchFamily="34" charset="0"/>
              </a:endParaRPr>
            </a:p>
          </p:txBody>
        </p:sp>
        <p:sp>
          <p:nvSpPr>
            <p:cNvPr id="36" name="Rounded Rectangle 35"/>
            <p:cNvSpPr/>
            <p:nvPr/>
          </p:nvSpPr>
          <p:spPr>
            <a:xfrm>
              <a:off x="152400" y="5754688"/>
              <a:ext cx="609600" cy="609600"/>
            </a:xfrm>
            <a:prstGeom prst="roundRect">
              <a:avLst/>
            </a:prstGeom>
            <a:solidFill>
              <a:srgbClr val="C00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8</a:t>
              </a:r>
            </a:p>
          </p:txBody>
        </p:sp>
        <p:cxnSp>
          <p:nvCxnSpPr>
            <p:cNvPr id="37" name="Straight Connector 36"/>
            <p:cNvCxnSpPr>
              <a:stCxn id="36" idx="3"/>
              <a:endCxn id="35" idx="1"/>
            </p:cNvCxnSpPr>
            <p:nvPr/>
          </p:nvCxnSpPr>
          <p:spPr>
            <a:xfrm>
              <a:off x="762000" y="6059488"/>
              <a:ext cx="88900" cy="1587"/>
            </a:xfrm>
            <a:prstGeom prst="line">
              <a:avLst/>
            </a:prstGeom>
            <a:ln w="25400">
              <a:solidFill>
                <a:schemeClr val="accent1"/>
              </a:solidFill>
              <a:tailEnd type="none"/>
            </a:ln>
          </p:spPr>
          <p:style>
            <a:lnRef idx="1">
              <a:schemeClr val="accent1"/>
            </a:lnRef>
            <a:fillRef idx="0">
              <a:schemeClr val="accent1"/>
            </a:fillRef>
            <a:effectRef idx="0">
              <a:schemeClr val="accent1"/>
            </a:effectRef>
            <a:fontRef idx="minor">
              <a:schemeClr val="tx1"/>
            </a:fontRef>
          </p:style>
        </p:cxnSp>
      </p:grpSp>
      <p:sp>
        <p:nvSpPr>
          <p:cNvPr id="39" name="Rounded Rectangle 38"/>
          <p:cNvSpPr/>
          <p:nvPr/>
        </p:nvSpPr>
        <p:spPr>
          <a:xfrm>
            <a:off x="520700" y="66675"/>
            <a:ext cx="8089900" cy="7254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b="1" dirty="0" smtClean="0">
                <a:solidFill>
                  <a:schemeClr val="bg1"/>
                </a:solidFill>
                <a:latin typeface="Edwardian Script ITC" pitchFamily="66" charset="0"/>
              </a:rPr>
              <a:t>Points </a:t>
            </a:r>
            <a:r>
              <a:rPr lang="en-US" sz="5400" b="1" dirty="0">
                <a:solidFill>
                  <a:schemeClr val="bg1"/>
                </a:solidFill>
                <a:latin typeface="Edwardian Script ITC" pitchFamily="66" charset="0"/>
              </a:rPr>
              <a:t>to be Discussed</a:t>
            </a:r>
          </a:p>
        </p:txBody>
      </p:sp>
      <p:sp>
        <p:nvSpPr>
          <p:cNvPr id="38" name="Rounded Rectangle 37"/>
          <p:cNvSpPr/>
          <p:nvPr/>
        </p:nvSpPr>
        <p:spPr>
          <a:xfrm>
            <a:off x="515555" y="954088"/>
            <a:ext cx="572029" cy="609600"/>
          </a:xfrm>
          <a:prstGeom prst="round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latin typeface="Franklin Gothic Demi Cond" pitchFamily="34" charset="0"/>
              </a:rPr>
              <a:t>1</a:t>
            </a:r>
          </a:p>
        </p:txBody>
      </p:sp>
      <p:sp>
        <p:nvSpPr>
          <p:cNvPr id="40" name="Rounded Rectangle 39"/>
          <p:cNvSpPr/>
          <p:nvPr/>
        </p:nvSpPr>
        <p:spPr>
          <a:xfrm>
            <a:off x="519155" y="1643000"/>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2</a:t>
            </a:r>
            <a:endParaRPr lang="en-US" sz="2800" dirty="0">
              <a:solidFill>
                <a:schemeClr val="tx1"/>
              </a:solidFill>
              <a:latin typeface="Franklin Gothic Demi Cond" pitchFamily="34" charset="0"/>
            </a:endParaRPr>
          </a:p>
        </p:txBody>
      </p:sp>
      <p:sp>
        <p:nvSpPr>
          <p:cNvPr id="41" name="Rounded Rectangle 40"/>
          <p:cNvSpPr/>
          <p:nvPr/>
        </p:nvSpPr>
        <p:spPr>
          <a:xfrm>
            <a:off x="519155" y="2322576"/>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3</a:t>
            </a:r>
            <a:endParaRPr lang="en-US" sz="2800" dirty="0">
              <a:solidFill>
                <a:schemeClr val="tx1"/>
              </a:solidFill>
              <a:latin typeface="Franklin Gothic Demi Cond" pitchFamily="34" charset="0"/>
            </a:endParaRPr>
          </a:p>
        </p:txBody>
      </p:sp>
      <p:sp>
        <p:nvSpPr>
          <p:cNvPr id="42" name="Rounded Rectangle 41"/>
          <p:cNvSpPr/>
          <p:nvPr/>
        </p:nvSpPr>
        <p:spPr>
          <a:xfrm>
            <a:off x="519155" y="3011424"/>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4</a:t>
            </a:r>
            <a:endParaRPr lang="en-US" sz="2800" dirty="0">
              <a:solidFill>
                <a:schemeClr val="tx1"/>
              </a:solidFill>
              <a:latin typeface="Franklin Gothic Demi Cond" pitchFamily="34" charset="0"/>
            </a:endParaRPr>
          </a:p>
        </p:txBody>
      </p:sp>
      <p:sp>
        <p:nvSpPr>
          <p:cNvPr id="43" name="Rounded Rectangle 42"/>
          <p:cNvSpPr/>
          <p:nvPr/>
        </p:nvSpPr>
        <p:spPr>
          <a:xfrm>
            <a:off x="533400" y="3694176"/>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5</a:t>
            </a:r>
            <a:endParaRPr lang="en-US" sz="2800" dirty="0">
              <a:solidFill>
                <a:schemeClr val="tx1"/>
              </a:solidFill>
              <a:latin typeface="Franklin Gothic Demi Cond" pitchFamily="34" charset="0"/>
            </a:endParaRPr>
          </a:p>
        </p:txBody>
      </p:sp>
      <p:sp>
        <p:nvSpPr>
          <p:cNvPr id="44" name="Rounded Rectangle 43"/>
          <p:cNvSpPr/>
          <p:nvPr/>
        </p:nvSpPr>
        <p:spPr>
          <a:xfrm>
            <a:off x="533400" y="4384675"/>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6</a:t>
            </a:r>
            <a:endParaRPr lang="en-US" sz="2800" dirty="0">
              <a:solidFill>
                <a:schemeClr val="tx1"/>
              </a:solidFill>
              <a:latin typeface="Franklin Gothic Demi Cond" pitchFamily="34" charset="0"/>
            </a:endParaRPr>
          </a:p>
        </p:txBody>
      </p:sp>
      <p:sp>
        <p:nvSpPr>
          <p:cNvPr id="45" name="Rounded Rectangle 44"/>
          <p:cNvSpPr/>
          <p:nvPr/>
        </p:nvSpPr>
        <p:spPr>
          <a:xfrm>
            <a:off x="533400" y="5112039"/>
            <a:ext cx="572029" cy="609600"/>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latin typeface="Franklin Gothic Demi Cond" pitchFamily="34" charset="0"/>
              </a:rPr>
              <a:t>7</a:t>
            </a:r>
            <a:endParaRPr lang="en-US" sz="2800" dirty="0">
              <a:solidFill>
                <a:schemeClr val="tx1"/>
              </a:solidFill>
              <a:latin typeface="Franklin Gothic Demi Cond" pitchFamily="34" charset="0"/>
            </a:endParaRPr>
          </a:p>
        </p:txBody>
      </p:sp>
    </p:spTree>
    <p:extLst>
      <p:ext uri="{BB962C8B-B14F-4D97-AF65-F5344CB8AC3E}">
        <p14:creationId xmlns:p14="http://schemas.microsoft.com/office/powerpoint/2010/main" val="71582491"/>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descr="https://chemicalparadigms.wikispaces.com/file/view/65018453.JPG/33790803/6501845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5785" y="514351"/>
            <a:ext cx="1906651" cy="1382946"/>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54858" y="2687572"/>
            <a:ext cx="4297578" cy="1579627"/>
          </a:xfrm>
          <a:solidFill>
            <a:schemeClr val="tx1"/>
          </a:solidFill>
        </p:spPr>
        <p:txBody>
          <a:bodyPr>
            <a:normAutofit fontScale="92500" lnSpcReduction="10000"/>
          </a:bodyPr>
          <a:lstStyle/>
          <a:p>
            <a:r>
              <a:rPr lang="en-US" sz="2400" b="1" dirty="0" smtClean="0">
                <a:solidFill>
                  <a:schemeClr val="bg1"/>
                </a:solidFill>
              </a:rPr>
              <a:t>El-TOOKHY, Omar</a:t>
            </a:r>
          </a:p>
          <a:p>
            <a:r>
              <a:rPr lang="en-US" sz="2400" b="1" dirty="0" smtClean="0">
                <a:solidFill>
                  <a:schemeClr val="bg1"/>
                </a:solidFill>
              </a:rPr>
              <a:t>Prof. Surgery, Fac. Vet. Med.</a:t>
            </a:r>
          </a:p>
          <a:p>
            <a:r>
              <a:rPr lang="en-US" sz="2400" b="1" dirty="0" smtClean="0">
                <a:solidFill>
                  <a:srgbClr val="FF0000"/>
                </a:solidFill>
                <a:hlinkClick r:id="rId3"/>
              </a:rPr>
              <a:t>omar.eltookhy@cu.edu.eg</a:t>
            </a:r>
            <a:endParaRPr lang="en-US" sz="2400" b="1" dirty="0" smtClean="0">
              <a:solidFill>
                <a:srgbClr val="FF0000"/>
              </a:solidFill>
            </a:endParaRPr>
          </a:p>
          <a:p>
            <a:r>
              <a:rPr lang="en-US" sz="2400" b="1" dirty="0" smtClean="0">
                <a:solidFill>
                  <a:srgbClr val="FF0000"/>
                </a:solidFill>
              </a:rPr>
              <a:t>+20 (111) 293 4411</a:t>
            </a:r>
            <a:endParaRPr lang="en-US" sz="3200" dirty="0">
              <a:gradFill>
                <a:gsLst>
                  <a:gs pos="0">
                    <a:srgbClr val="FF0000"/>
                  </a:gs>
                  <a:gs pos="60000">
                    <a:schemeClr val="tx1"/>
                  </a:gs>
                </a:gsLst>
                <a:lin ang="5400000" scaled="0"/>
              </a:gradFill>
            </a:endParaRPr>
          </a:p>
        </p:txBody>
      </p:sp>
      <p:pic>
        <p:nvPicPr>
          <p:cNvPr id="2056" name="Picture 8" descr="D:\00\0-My Data\09-Veterinary\ترقية أستاذ\00-Researches\10-Camel Schematic Eye\diagram0.bmp"/>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8750" b="72204" l="18750" r="62917"/>
                    </a14:imgEffect>
                  </a14:imgLayer>
                </a14:imgProps>
              </a:ext>
              <a:ext uri="{28A0092B-C50C-407E-A947-70E740481C1C}">
                <a14:useLocalDpi xmlns:a14="http://schemas.microsoft.com/office/drawing/2010/main" val="0"/>
              </a:ext>
            </a:extLst>
          </a:blip>
          <a:srcRect l="14439" t="18914" r="37149" b="27711"/>
          <a:stretch/>
        </p:blipFill>
        <p:spPr bwMode="auto">
          <a:xfrm flipH="1">
            <a:off x="-76200" y="19050"/>
            <a:ext cx="4190999" cy="24210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rot="1736582">
            <a:off x="195599" y="1712630"/>
            <a:ext cx="1236236" cy="369332"/>
          </a:xfrm>
          <a:prstGeom prst="rect">
            <a:avLst/>
          </a:prstGeom>
        </p:spPr>
        <p:txBody>
          <a:bodyPr wrap="none">
            <a:spAutoFit/>
          </a:bodyPr>
          <a:lstStyle/>
          <a:p>
            <a:r>
              <a:rPr lang="en-US" b="1" i="1" dirty="0" smtClean="0">
                <a:solidFill>
                  <a:schemeClr val="tx1">
                    <a:lumMod val="75000"/>
                    <a:lumOff val="25000"/>
                  </a:schemeClr>
                </a:solidFill>
              </a:rPr>
              <a:t>N= </a:t>
            </a:r>
            <a:r>
              <a:rPr lang="en-US" b="1" i="1" dirty="0">
                <a:solidFill>
                  <a:schemeClr val="tx1">
                    <a:lumMod val="75000"/>
                    <a:lumOff val="25000"/>
                  </a:schemeClr>
                </a:solidFill>
              </a:rPr>
              <a:t>F +</a:t>
            </a:r>
            <a:r>
              <a:rPr lang="en-US" b="1" i="1" baseline="-25000" dirty="0">
                <a:solidFill>
                  <a:schemeClr val="tx1">
                    <a:lumMod val="75000"/>
                    <a:lumOff val="25000"/>
                  </a:schemeClr>
                </a:solidFill>
              </a:rPr>
              <a:t>	</a:t>
            </a:r>
            <a:r>
              <a:rPr lang="en-US" b="1" i="1" dirty="0">
                <a:solidFill>
                  <a:schemeClr val="tx1">
                    <a:lumMod val="75000"/>
                    <a:lumOff val="25000"/>
                  </a:schemeClr>
                </a:solidFill>
              </a:rPr>
              <a:t>f’</a:t>
            </a:r>
            <a:endParaRPr lang="en-US" dirty="0">
              <a:solidFill>
                <a:schemeClr val="tx1">
                  <a:lumMod val="75000"/>
                  <a:lumOff val="25000"/>
                </a:schemeClr>
              </a:solidFill>
            </a:endParaRPr>
          </a:p>
        </p:txBody>
      </p:sp>
      <p:sp>
        <p:nvSpPr>
          <p:cNvPr id="23" name="Rectangle 22"/>
          <p:cNvSpPr/>
          <p:nvPr/>
        </p:nvSpPr>
        <p:spPr>
          <a:xfrm rot="19418814">
            <a:off x="173816" y="506627"/>
            <a:ext cx="930063" cy="369332"/>
          </a:xfrm>
          <a:prstGeom prst="rect">
            <a:avLst/>
          </a:prstGeom>
        </p:spPr>
        <p:txBody>
          <a:bodyPr wrap="none">
            <a:spAutoFit/>
          </a:bodyPr>
          <a:lstStyle/>
          <a:p>
            <a:r>
              <a:rPr lang="en-US" b="1" i="1" dirty="0">
                <a:solidFill>
                  <a:schemeClr val="tx1">
                    <a:lumMod val="75000"/>
                    <a:lumOff val="25000"/>
                  </a:schemeClr>
                </a:solidFill>
              </a:rPr>
              <a:t>59.25D</a:t>
            </a:r>
            <a:endParaRPr lang="en-US" dirty="0">
              <a:solidFill>
                <a:schemeClr val="tx1">
                  <a:lumMod val="75000"/>
                  <a:lumOff val="25000"/>
                </a:schemeClr>
              </a:solidFill>
            </a:endParaRP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32456" y="902454"/>
            <a:ext cx="1821465" cy="607155"/>
          </a:xfrm>
          <a:prstGeom prst="rect">
            <a:avLst/>
          </a:prstGeom>
        </p:spPr>
      </p:pic>
      <p:pic>
        <p:nvPicPr>
          <p:cNvPr id="31" name="Picture 2" descr="http://capscu.eng.cu.edu.eg/index_files/cuLogo2.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99304">
                        <a14:foregroundMark x1="1856" y1="72461" x2="9745" y2="84682"/>
                        <a14:foregroundMark x1="9745" y1="84682" x2="29930" y2="95697"/>
                        <a14:foregroundMark x1="30626" y1="95697" x2="56148" y2="97762"/>
                        <a14:foregroundMark x1="56148" y1="97762" x2="83063" y2="89845"/>
                        <a14:foregroundMark x1="83063" y1="89845" x2="96984" y2="73666"/>
                        <a14:foregroundMark x1="96984" y1="73666" x2="97448" y2="1549"/>
                        <a14:foregroundMark x1="97448" y1="1549" x2="1624" y2="2065"/>
                        <a14:foregroundMark x1="59861" y1="12392" x2="64037" y2="22547"/>
                        <a14:foregroundMark x1="60093" y1="12565" x2="67285" y2="17556"/>
                        <a14:foregroundMark x1="33411" y1="16695" x2="40139" y2="12048"/>
                        <a14:foregroundMark x1="40139" y1="11015" x2="39675" y2="11704"/>
                        <a14:foregroundMark x1="2320" y1="50775" x2="2320" y2="72289"/>
                        <a14:backgroundMark x1="30858" y1="21515" x2="30858" y2="21515"/>
                        <a14:backgroundMark x1="43387" y1="48365" x2="43387" y2="56627"/>
                        <a14:backgroundMark x1="32251" y1="44923" x2="31323" y2="47332"/>
                        <a14:backgroundMark x1="31323" y1="51119" x2="31787" y2="58520"/>
                        <a14:backgroundMark x1="54292" y1="40448" x2="54292" y2="40448"/>
                        <a14:backgroundMark x1="41763" y1="38210" x2="41763" y2="38210"/>
                        <a14:backgroundMark x1="42691" y1="38382" x2="42691" y2="38382"/>
                        <a14:backgroundMark x1="29002" y1="20998" x2="29002" y2="20998"/>
                        <a14:backgroundMark x1="27610" y1="22892" x2="27610" y2="22892"/>
                        <a14:backgroundMark x1="51276" y1="40792" x2="51276" y2="40792"/>
                        <a14:backgroundMark x1="34803" y1="28744" x2="37123" y2="30981"/>
                      </a14:backgroundRemoval>
                    </a14:imgEffect>
                  </a14:imgLayer>
                </a14:imgProps>
              </a:ext>
              <a:ext uri="{28A0092B-C50C-407E-A947-70E740481C1C}">
                <a14:useLocalDpi xmlns:a14="http://schemas.microsoft.com/office/drawing/2010/main" val="0"/>
              </a:ext>
            </a:extLst>
          </a:blip>
          <a:srcRect/>
          <a:stretch>
            <a:fillRect/>
          </a:stretch>
        </p:blipFill>
        <p:spPr bwMode="auto">
          <a:xfrm>
            <a:off x="6742319" y="90653"/>
            <a:ext cx="1231710" cy="1661703"/>
          </a:xfrm>
          <a:prstGeom prst="rect">
            <a:avLst/>
          </a:prstGeom>
          <a:noFill/>
          <a:extLst>
            <a:ext uri="{909E8E84-426E-40DD-AFC4-6F175D3DCCD1}">
              <a14:hiddenFill xmlns:a14="http://schemas.microsoft.com/office/drawing/2010/main">
                <a:solidFill>
                  <a:srgbClr val="FFFFFF"/>
                </a:solidFill>
              </a14:hiddenFill>
            </a:ext>
          </a:extLst>
        </p:spPr>
      </p:pic>
      <p:sp>
        <p:nvSpPr>
          <p:cNvPr id="32" name="Subtitle 2"/>
          <p:cNvSpPr txBox="1">
            <a:spLocks/>
          </p:cNvSpPr>
          <p:nvPr/>
        </p:nvSpPr>
        <p:spPr>
          <a:xfrm>
            <a:off x="4667338" y="91047"/>
            <a:ext cx="2074981" cy="811407"/>
          </a:xfrm>
          <a:prstGeom prst="rect">
            <a:avLst/>
          </a:prstGeom>
          <a:noFill/>
        </p:spPr>
        <p:txBody>
          <a:bodyPr vert="horz" lIns="91440" tIns="45720" rIns="91440" bIns="45720" rtlCol="0">
            <a:noAutofit/>
          </a:bodyPr>
          <a:lstStyle>
            <a:lvl1pPr marL="0" indent="0" algn="l" defTabSz="914400" rtl="0" eaLnBrk="1" latinLnBrk="0" hangingPunct="1">
              <a:spcBef>
                <a:spcPct val="20000"/>
              </a:spcBef>
              <a:buClr>
                <a:schemeClr val="accent1"/>
              </a:buClr>
              <a:buSzPct val="76000"/>
              <a:buFont typeface="Wingdings 2" pitchFamily="18" charset="2"/>
              <a:buNone/>
              <a:defRPr sz="1800" kern="1200">
                <a:solidFill>
                  <a:srgbClr val="424242"/>
                </a:solidFill>
                <a:latin typeface="+mn-lt"/>
                <a:ea typeface="+mn-ea"/>
                <a:cs typeface="+mn-cs"/>
              </a:defRPr>
            </a:lvl1pPr>
            <a:lvl2pPr marL="457200" indent="0" algn="ctr" defTabSz="914400" rtl="0" eaLnBrk="1" latinLnBrk="0" hangingPunct="1">
              <a:spcBef>
                <a:spcPct val="20000"/>
              </a:spcBef>
              <a:buClr>
                <a:schemeClr val="accent1"/>
              </a:buClr>
              <a:buSzPct val="76000"/>
              <a:buFont typeface="Wingdings 2" pitchFamily="18"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76000"/>
              <a:buFont typeface="Wingdings 2" pitchFamily="18"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76000"/>
              <a:buFont typeface="Wingdings 2" pitchFamily="18"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76000"/>
              <a:buFont typeface="Wingdings 2" pitchFamily="18" charset="2"/>
              <a:buNone/>
              <a:defRPr sz="16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9pPr>
          </a:lstStyle>
          <a:p>
            <a:r>
              <a:rPr lang="en-US" sz="2000" dirty="0">
                <a:solidFill>
                  <a:schemeClr val="tx1"/>
                </a:solidFill>
                <a:latin typeface="Impact" pitchFamily="34" charset="0"/>
                <a:ea typeface="+mj-ea"/>
                <a:cs typeface="+mj-cs"/>
              </a:rPr>
              <a:t>CAIRO </a:t>
            </a:r>
            <a:r>
              <a:rPr lang="en-US" sz="2000" dirty="0" smtClean="0">
                <a:solidFill>
                  <a:schemeClr val="tx1"/>
                </a:solidFill>
                <a:latin typeface="Impact" pitchFamily="34" charset="0"/>
                <a:ea typeface="+mj-ea"/>
                <a:cs typeface="+mj-cs"/>
              </a:rPr>
              <a:t>UNIVERSITY</a:t>
            </a:r>
          </a:p>
          <a:p>
            <a:pPr algn="ctr"/>
            <a:r>
              <a:rPr lang="en-US" sz="2000" dirty="0" smtClean="0">
                <a:solidFill>
                  <a:schemeClr val="tx1"/>
                </a:solidFill>
                <a:latin typeface="Impact" pitchFamily="34" charset="0"/>
                <a:ea typeface="+mj-ea"/>
                <a:cs typeface="+mj-cs"/>
              </a:rPr>
              <a:t>EGYPT</a:t>
            </a:r>
            <a:endParaRPr lang="en-US" sz="2000" dirty="0">
              <a:solidFill>
                <a:schemeClr val="tx1"/>
              </a:solidFill>
              <a:latin typeface="Impact" pitchFamily="34" charset="0"/>
              <a:ea typeface="+mj-ea"/>
              <a:cs typeface="+mj-cs"/>
            </a:endParaRPr>
          </a:p>
        </p:txBody>
      </p:sp>
      <p:sp>
        <p:nvSpPr>
          <p:cNvPr id="17" name="Rectangle 16"/>
          <p:cNvSpPr/>
          <p:nvPr/>
        </p:nvSpPr>
        <p:spPr>
          <a:xfrm>
            <a:off x="4638677" y="1314043"/>
            <a:ext cx="2009863" cy="553998"/>
          </a:xfrm>
          <a:prstGeom prst="rect">
            <a:avLst/>
          </a:prstGeom>
        </p:spPr>
        <p:txBody>
          <a:bodyPr wrap="square">
            <a:spAutoFit/>
          </a:bodyPr>
          <a:lstStyle/>
          <a:p>
            <a:pPr algn="ctr"/>
            <a:r>
              <a:rPr lang="en-US" sz="1000" dirty="0"/>
              <a:t>Global Veterinary Summit</a:t>
            </a:r>
          </a:p>
          <a:p>
            <a:pPr algn="ctr"/>
            <a:r>
              <a:rPr lang="en-US" sz="1000" dirty="0" smtClean="0"/>
              <a:t>August </a:t>
            </a:r>
            <a:r>
              <a:rPr lang="en-US" sz="1000" dirty="0"/>
              <a:t>31-September 2, 2015 Florida, USA</a:t>
            </a:r>
          </a:p>
        </p:txBody>
      </p:sp>
      <p:sp>
        <p:nvSpPr>
          <p:cNvPr id="14" name="Rectangle 2"/>
          <p:cNvSpPr txBox="1">
            <a:spLocks noChangeArrowheads="1"/>
          </p:cNvSpPr>
          <p:nvPr/>
        </p:nvSpPr>
        <p:spPr>
          <a:xfrm>
            <a:off x="4114800" y="2743092"/>
            <a:ext cx="4555606" cy="3124308"/>
          </a:xfrm>
          <a:prstGeom prst="rect">
            <a:avLst/>
          </a:prstGeom>
        </p:spPr>
        <p:txBody>
          <a:bodyPr vert="horz" lIns="91440" tIns="45720" rIns="91440" bIns="45720" rtlCol="0">
            <a:noAutofit/>
          </a:bodyPr>
          <a:lstStyle>
            <a:lvl1pPr marL="0" indent="0" algn="l" defTabSz="914400" rtl="0" eaLnBrk="1" latinLnBrk="0" hangingPunct="1">
              <a:spcBef>
                <a:spcPct val="20000"/>
              </a:spcBef>
              <a:buClr>
                <a:schemeClr val="accent1"/>
              </a:buClr>
              <a:buSzPct val="76000"/>
              <a:buFont typeface="Wingdings 2" pitchFamily="18" charset="2"/>
              <a:buNone/>
              <a:defRPr sz="1800" kern="1200">
                <a:solidFill>
                  <a:srgbClr val="424242"/>
                </a:solidFill>
                <a:latin typeface="+mn-lt"/>
                <a:ea typeface="+mn-ea"/>
                <a:cs typeface="+mn-cs"/>
              </a:defRPr>
            </a:lvl1pPr>
            <a:lvl2pPr marL="457200" indent="0" algn="ctr" defTabSz="914400" rtl="0" eaLnBrk="1" latinLnBrk="0" hangingPunct="1">
              <a:spcBef>
                <a:spcPct val="20000"/>
              </a:spcBef>
              <a:buClr>
                <a:schemeClr val="accent1"/>
              </a:buClr>
              <a:buSzPct val="76000"/>
              <a:buFont typeface="Wingdings 2" pitchFamily="18"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76000"/>
              <a:buFont typeface="Wingdings 2" pitchFamily="18"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76000"/>
              <a:buFont typeface="Wingdings 2" pitchFamily="18"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76000"/>
              <a:buFont typeface="Wingdings 2" pitchFamily="18" charset="2"/>
              <a:buNone/>
              <a:defRPr sz="16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SzPct val="76000"/>
              <a:buFont typeface="Wingdings 2" pitchFamily="18" charset="2"/>
              <a:buNone/>
              <a:defRPr sz="1400" kern="1200">
                <a:solidFill>
                  <a:schemeClr val="tx1">
                    <a:tint val="75000"/>
                  </a:schemeClr>
                </a:solidFill>
                <a:latin typeface="+mn-lt"/>
                <a:ea typeface="+mn-ea"/>
                <a:cs typeface="+mn-cs"/>
              </a:defRPr>
            </a:lvl9pPr>
          </a:lstStyle>
          <a:p>
            <a:pPr algn="ctr">
              <a:buClr>
                <a:srgbClr val="FF0000"/>
              </a:buClr>
              <a:buFont typeface="Wingdings" pitchFamily="2" charset="2"/>
              <a:buNone/>
            </a:pPr>
            <a:r>
              <a:rPr lang="en-GB" sz="9600" dirty="0" smtClean="0">
                <a:ln w="41275">
                  <a:solidFill>
                    <a:schemeClr val="tx1"/>
                  </a:solidFill>
                </a:ln>
                <a:gradFill>
                  <a:gsLst>
                    <a:gs pos="0">
                      <a:srgbClr val="FF0000"/>
                    </a:gs>
                    <a:gs pos="47000">
                      <a:srgbClr val="FFFF00"/>
                    </a:gs>
                    <a:gs pos="100000">
                      <a:srgbClr val="0070C0"/>
                    </a:gs>
                  </a:gsLst>
                  <a:lin ang="5400000" scaled="0"/>
                </a:gradFill>
                <a:latin typeface="Impact" pitchFamily="34" charset="0"/>
              </a:rPr>
              <a:t>Thank </a:t>
            </a:r>
            <a:br>
              <a:rPr lang="en-GB" sz="9600" dirty="0" smtClean="0">
                <a:ln w="41275">
                  <a:solidFill>
                    <a:schemeClr val="tx1"/>
                  </a:solidFill>
                </a:ln>
                <a:gradFill>
                  <a:gsLst>
                    <a:gs pos="0">
                      <a:srgbClr val="FF0000"/>
                    </a:gs>
                    <a:gs pos="47000">
                      <a:srgbClr val="FFFF00"/>
                    </a:gs>
                    <a:gs pos="100000">
                      <a:srgbClr val="0070C0"/>
                    </a:gs>
                  </a:gsLst>
                  <a:lin ang="5400000" scaled="0"/>
                </a:gradFill>
                <a:latin typeface="Impact" pitchFamily="34" charset="0"/>
              </a:rPr>
            </a:br>
            <a:r>
              <a:rPr lang="en-GB" sz="9600" dirty="0" smtClean="0">
                <a:ln w="41275">
                  <a:solidFill>
                    <a:schemeClr val="tx1"/>
                  </a:solidFill>
                </a:ln>
                <a:gradFill>
                  <a:gsLst>
                    <a:gs pos="0">
                      <a:srgbClr val="FF0000"/>
                    </a:gs>
                    <a:gs pos="47000">
                      <a:srgbClr val="FFFF00"/>
                    </a:gs>
                    <a:gs pos="100000">
                      <a:srgbClr val="0070C0"/>
                    </a:gs>
                  </a:gsLst>
                  <a:lin ang="5400000" scaled="0"/>
                </a:gradFill>
                <a:latin typeface="Impact" pitchFamily="34" charset="0"/>
              </a:rPr>
              <a:t>you</a:t>
            </a:r>
            <a:endParaRPr lang="en-GB" sz="9600" dirty="0">
              <a:ln w="41275">
                <a:solidFill>
                  <a:schemeClr val="tx1"/>
                </a:solidFill>
              </a:ln>
              <a:gradFill>
                <a:gsLst>
                  <a:gs pos="0">
                    <a:srgbClr val="FF0000"/>
                  </a:gs>
                  <a:gs pos="47000">
                    <a:srgbClr val="FFFF00"/>
                  </a:gs>
                  <a:gs pos="100000">
                    <a:srgbClr val="0070C0"/>
                  </a:gs>
                </a:gsLst>
                <a:lin ang="5400000" scaled="0"/>
              </a:gradFill>
              <a:latin typeface="Impact" pitchFamily="34" charset="0"/>
            </a:endParaRPr>
          </a:p>
        </p:txBody>
      </p:sp>
      <p:sp>
        <p:nvSpPr>
          <p:cNvPr id="15" name="Title 1"/>
          <p:cNvSpPr>
            <a:spLocks noGrp="1"/>
          </p:cNvSpPr>
          <p:nvPr>
            <p:ph type="ctrTitle"/>
          </p:nvPr>
        </p:nvSpPr>
        <p:spPr>
          <a:xfrm>
            <a:off x="154858" y="4495692"/>
            <a:ext cx="4297578" cy="1828908"/>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chor="ctr">
            <a:normAutofit/>
          </a:bodyPr>
          <a:lstStyle/>
          <a:p>
            <a:pPr algn="ctr"/>
            <a:r>
              <a:rPr lang="it-IT" sz="2400" dirty="0" smtClean="0">
                <a:gradFill>
                  <a:gsLst>
                    <a:gs pos="0">
                      <a:srgbClr val="FF0000"/>
                    </a:gs>
                    <a:gs pos="54000">
                      <a:schemeClr val="tx1"/>
                    </a:gs>
                  </a:gsLst>
                  <a:lin ang="5400000" scaled="0"/>
                </a:gradFill>
                <a:latin typeface="Impact" pitchFamily="34" charset="0"/>
              </a:rPr>
              <a:t>Constructing </a:t>
            </a:r>
            <a:r>
              <a:rPr lang="it-IT" sz="2400" dirty="0">
                <a:gradFill>
                  <a:gsLst>
                    <a:gs pos="0">
                      <a:srgbClr val="FF0000"/>
                    </a:gs>
                    <a:gs pos="54000">
                      <a:schemeClr val="tx1"/>
                    </a:gs>
                  </a:gsLst>
                  <a:lin ang="5400000" scaled="0"/>
                </a:gradFill>
                <a:latin typeface="Impact" pitchFamily="34" charset="0"/>
              </a:rPr>
              <a:t>Schematic E</a:t>
            </a:r>
            <a:r>
              <a:rPr lang="it-IT" sz="2400" dirty="0" smtClean="0">
                <a:gradFill>
                  <a:gsLst>
                    <a:gs pos="0">
                      <a:srgbClr val="FF0000"/>
                    </a:gs>
                    <a:gs pos="54000">
                      <a:schemeClr val="tx1"/>
                    </a:gs>
                  </a:gsLst>
                  <a:lin ang="5400000" scaled="0"/>
                </a:gradFill>
                <a:latin typeface="Impact" pitchFamily="34" charset="0"/>
              </a:rPr>
              <a:t>ye</a:t>
            </a:r>
            <a:br>
              <a:rPr lang="it-IT" sz="2400" dirty="0" smtClean="0">
                <a:gradFill>
                  <a:gsLst>
                    <a:gs pos="0">
                      <a:srgbClr val="FF0000"/>
                    </a:gs>
                    <a:gs pos="54000">
                      <a:schemeClr val="tx1"/>
                    </a:gs>
                  </a:gsLst>
                  <a:lin ang="5400000" scaled="0"/>
                </a:gradFill>
                <a:latin typeface="Impact" pitchFamily="34" charset="0"/>
              </a:rPr>
            </a:br>
            <a:r>
              <a:rPr lang="it-IT" sz="2400" dirty="0" smtClean="0">
                <a:gradFill>
                  <a:gsLst>
                    <a:gs pos="0">
                      <a:srgbClr val="FF0000"/>
                    </a:gs>
                    <a:gs pos="54000">
                      <a:schemeClr val="tx1"/>
                    </a:gs>
                  </a:gsLst>
                  <a:lin ang="5400000" scaled="0"/>
                </a:gradFill>
                <a:latin typeface="Impact" pitchFamily="34" charset="0"/>
              </a:rPr>
              <a:t> </a:t>
            </a:r>
            <a:r>
              <a:rPr lang="it-IT" sz="2400" dirty="0">
                <a:gradFill>
                  <a:gsLst>
                    <a:gs pos="0">
                      <a:srgbClr val="FF0000"/>
                    </a:gs>
                    <a:gs pos="54000">
                      <a:schemeClr val="tx1"/>
                    </a:gs>
                  </a:gsLst>
                  <a:lin ang="5400000" scaled="0"/>
                </a:gradFill>
                <a:latin typeface="Impact" pitchFamily="34" charset="0"/>
              </a:rPr>
              <a:t>Requirements, Steps and the Obtained clinical values. </a:t>
            </a:r>
            <a:r>
              <a:rPr lang="it-IT" sz="2400" dirty="0" smtClean="0">
                <a:gradFill>
                  <a:gsLst>
                    <a:gs pos="0">
                      <a:srgbClr val="FF0000"/>
                    </a:gs>
                    <a:gs pos="54000">
                      <a:schemeClr val="tx1"/>
                    </a:gs>
                  </a:gsLst>
                  <a:lin ang="5400000" scaled="0"/>
                </a:gradFill>
                <a:latin typeface="Impact" pitchFamily="34" charset="0"/>
              </a:rPr>
              <a:t/>
            </a:r>
            <a:br>
              <a:rPr lang="it-IT" sz="2400" dirty="0" smtClean="0">
                <a:gradFill>
                  <a:gsLst>
                    <a:gs pos="0">
                      <a:srgbClr val="FF0000"/>
                    </a:gs>
                    <a:gs pos="54000">
                      <a:schemeClr val="tx1"/>
                    </a:gs>
                  </a:gsLst>
                  <a:lin ang="5400000" scaled="0"/>
                </a:gradFill>
                <a:latin typeface="Impact" pitchFamily="34" charset="0"/>
              </a:rPr>
            </a:br>
            <a:r>
              <a:rPr lang="it-IT" sz="2400" dirty="0" smtClean="0">
                <a:gradFill>
                  <a:gsLst>
                    <a:gs pos="0">
                      <a:srgbClr val="FF0000"/>
                    </a:gs>
                    <a:gs pos="54000">
                      <a:schemeClr val="tx1"/>
                    </a:gs>
                  </a:gsLst>
                  <a:lin ang="5400000" scaled="0"/>
                </a:gradFill>
                <a:latin typeface="Impact" pitchFamily="34" charset="0"/>
              </a:rPr>
              <a:t>A </a:t>
            </a:r>
            <a:r>
              <a:rPr lang="it-IT" sz="2400" dirty="0">
                <a:gradFill>
                  <a:gsLst>
                    <a:gs pos="0">
                      <a:srgbClr val="FF0000"/>
                    </a:gs>
                    <a:gs pos="54000">
                      <a:schemeClr val="tx1"/>
                    </a:gs>
                  </a:gsLst>
                  <a:lin ang="5400000" scaled="0"/>
                </a:gradFill>
                <a:latin typeface="Impact" pitchFamily="34" charset="0"/>
              </a:rPr>
              <a:t>Camel-eye model</a:t>
            </a:r>
            <a:endParaRPr lang="en-US" sz="2400" dirty="0">
              <a:gradFill>
                <a:gsLst>
                  <a:gs pos="0">
                    <a:srgbClr val="FF0000"/>
                  </a:gs>
                  <a:gs pos="54000">
                    <a:schemeClr val="tx1"/>
                  </a:gs>
                </a:gsLst>
                <a:lin ang="5400000" scaled="0"/>
              </a:gradFill>
              <a:latin typeface="Impact" pitchFamily="34" charset="0"/>
            </a:endParaRPr>
          </a:p>
        </p:txBody>
      </p:sp>
    </p:spTree>
    <p:extLst>
      <p:ext uri="{BB962C8B-B14F-4D97-AF65-F5344CB8AC3E}">
        <p14:creationId xmlns:p14="http://schemas.microsoft.com/office/powerpoint/2010/main" val="143013268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iterate type="lt">
                                    <p:tmPct val="10000"/>
                                  </p:iterate>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down)">
                                      <p:cBhvr>
                                        <p:cTn id="7" dur="362">
                                          <p:stCondLst>
                                            <p:cond delay="0"/>
                                          </p:stCondLst>
                                        </p:cTn>
                                        <p:tgtEl>
                                          <p:spTgt spid="14">
                                            <p:txEl>
                                              <p:pRg st="0" end="0"/>
                                            </p:txEl>
                                          </p:spTgt>
                                        </p:tgtEl>
                                      </p:cBhvr>
                                    </p:animEffect>
                                    <p:anim calcmode="lin" valueType="num">
                                      <p:cBhvr>
                                        <p:cTn id="8" dur="1139" tmFilter="0,0; 0.14,0.36; 0.43,0.73; 0.71,0.91; 1.0,1.0">
                                          <p:stCondLst>
                                            <p:cond delay="0"/>
                                          </p:stCondLst>
                                        </p:cTn>
                                        <p:tgtEl>
                                          <p:spTgt spid="14">
                                            <p:txEl>
                                              <p:pRg st="0" end="0"/>
                                            </p:txEl>
                                          </p:spTgt>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14">
                                            <p:txEl>
                                              <p:pRg st="0" end="0"/>
                                            </p:txEl>
                                          </p:spTgt>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14">
                                            <p:txEl>
                                              <p:pRg st="0" end="0"/>
                                            </p:txEl>
                                          </p:spTgt>
                                        </p:tgtEl>
                                        <p:attrNameLst>
                                          <p:attrName>ppt_y</p:attrName>
                                        </p:attrNameLst>
                                      </p:cBhvr>
                                      <p:tavLst>
                                        <p:tav tm="0" fmla="#ppt_y-sin(pi*$)/9">
                                          <p:val>
                                            <p:fltVal val="0"/>
                                          </p:val>
                                        </p:tav>
                                        <p:tav tm="100000">
                                          <p:val>
                                            <p:fltVal val="1"/>
                                          </p:val>
                                        </p:tav>
                                      </p:tavLst>
                                    </p:anim>
                                    <p:anim calcmode="lin" valueType="num">
                                      <p:cBhvr>
                                        <p:cTn id="11" dur="208" tmFilter="0, 0; 0.125,0.2665; 0.25,0.4; 0.375,0.465; 0.5,0.5;  0.625,0.535; 0.75,0.6; 0.875,0.7335; 1,1">
                                          <p:stCondLst>
                                            <p:cond delay="827"/>
                                          </p:stCondLst>
                                        </p:cTn>
                                        <p:tgtEl>
                                          <p:spTgt spid="14">
                                            <p:txEl>
                                              <p:pRg st="0" end="0"/>
                                            </p:txEl>
                                          </p:spTgt>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14">
                                            <p:txEl>
                                              <p:pRg st="0" end="0"/>
                                            </p:txEl>
                                          </p:spTgt>
                                        </p:tgtEl>
                                        <p:attrNameLst>
                                          <p:attrName>ppt_y</p:attrName>
                                        </p:attrNameLst>
                                      </p:cBhvr>
                                      <p:tavLst>
                                        <p:tav tm="0" fmla="#ppt_y-sin(pi*$)/81">
                                          <p:val>
                                            <p:fltVal val="0"/>
                                          </p:val>
                                        </p:tav>
                                        <p:tav tm="100000">
                                          <p:val>
                                            <p:fltVal val="1"/>
                                          </p:val>
                                        </p:tav>
                                      </p:tavLst>
                                    </p:anim>
                                    <p:animScale>
                                      <p:cBhvr>
                                        <p:cTn id="13" dur="16">
                                          <p:stCondLst>
                                            <p:cond delay="406"/>
                                          </p:stCondLst>
                                        </p:cTn>
                                        <p:tgtEl>
                                          <p:spTgt spid="14">
                                            <p:txEl>
                                              <p:pRg st="0" end="0"/>
                                            </p:txEl>
                                          </p:spTgt>
                                        </p:tgtEl>
                                      </p:cBhvr>
                                      <p:to x="100000" y="60000"/>
                                    </p:animScale>
                                    <p:animScale>
                                      <p:cBhvr>
                                        <p:cTn id="14" dur="104" decel="50000">
                                          <p:stCondLst>
                                            <p:cond delay="422"/>
                                          </p:stCondLst>
                                        </p:cTn>
                                        <p:tgtEl>
                                          <p:spTgt spid="14">
                                            <p:txEl>
                                              <p:pRg st="0" end="0"/>
                                            </p:txEl>
                                          </p:spTgt>
                                        </p:tgtEl>
                                      </p:cBhvr>
                                      <p:to x="100000" y="100000"/>
                                    </p:animScale>
                                    <p:animScale>
                                      <p:cBhvr>
                                        <p:cTn id="15" dur="16">
                                          <p:stCondLst>
                                            <p:cond delay="820"/>
                                          </p:stCondLst>
                                        </p:cTn>
                                        <p:tgtEl>
                                          <p:spTgt spid="14">
                                            <p:txEl>
                                              <p:pRg st="0" end="0"/>
                                            </p:txEl>
                                          </p:spTgt>
                                        </p:tgtEl>
                                      </p:cBhvr>
                                      <p:to x="100000" y="80000"/>
                                    </p:animScale>
                                    <p:animScale>
                                      <p:cBhvr>
                                        <p:cTn id="16" dur="104" decel="50000">
                                          <p:stCondLst>
                                            <p:cond delay="836"/>
                                          </p:stCondLst>
                                        </p:cTn>
                                        <p:tgtEl>
                                          <p:spTgt spid="14">
                                            <p:txEl>
                                              <p:pRg st="0" end="0"/>
                                            </p:txEl>
                                          </p:spTgt>
                                        </p:tgtEl>
                                      </p:cBhvr>
                                      <p:to x="100000" y="100000"/>
                                    </p:animScale>
                                    <p:animScale>
                                      <p:cBhvr>
                                        <p:cTn id="17" dur="16">
                                          <p:stCondLst>
                                            <p:cond delay="1026"/>
                                          </p:stCondLst>
                                        </p:cTn>
                                        <p:tgtEl>
                                          <p:spTgt spid="14">
                                            <p:txEl>
                                              <p:pRg st="0" end="0"/>
                                            </p:txEl>
                                          </p:spTgt>
                                        </p:tgtEl>
                                      </p:cBhvr>
                                      <p:to x="100000" y="90000"/>
                                    </p:animScale>
                                    <p:animScale>
                                      <p:cBhvr>
                                        <p:cTn id="18" dur="104" decel="50000">
                                          <p:stCondLst>
                                            <p:cond delay="1043"/>
                                          </p:stCondLst>
                                        </p:cTn>
                                        <p:tgtEl>
                                          <p:spTgt spid="14">
                                            <p:txEl>
                                              <p:pRg st="0" end="0"/>
                                            </p:txEl>
                                          </p:spTgt>
                                        </p:tgtEl>
                                      </p:cBhvr>
                                      <p:to x="100000" y="100000"/>
                                    </p:animScale>
                                    <p:animScale>
                                      <p:cBhvr>
                                        <p:cTn id="19" dur="16">
                                          <p:stCondLst>
                                            <p:cond delay="1130"/>
                                          </p:stCondLst>
                                        </p:cTn>
                                        <p:tgtEl>
                                          <p:spTgt spid="14">
                                            <p:txEl>
                                              <p:pRg st="0" end="0"/>
                                            </p:txEl>
                                          </p:spTgt>
                                        </p:tgtEl>
                                      </p:cBhvr>
                                      <p:to x="100000" y="95000"/>
                                    </p:animScale>
                                    <p:animScale>
                                      <p:cBhvr>
                                        <p:cTn id="20" dur="104" decel="50000">
                                          <p:stCondLst>
                                            <p:cond delay="1146"/>
                                          </p:stCondLst>
                                        </p:cTn>
                                        <p:tgtEl>
                                          <p:spTgt spid="14">
                                            <p:txEl>
                                              <p:pRg st="0" end="0"/>
                                            </p:txEl>
                                          </p:spTgt>
                                        </p:tgtEl>
                                      </p:cBhvr>
                                      <p:to x="100000" y="100000"/>
                                    </p:animScale>
                                  </p:childTnLst>
                                </p:cTn>
                              </p:par>
                            </p:childTnLst>
                          </p:cTn>
                        </p:par>
                        <p:par>
                          <p:cTn id="21" fill="hold">
                            <p:stCondLst>
                              <p:cond delay="2125"/>
                            </p:stCondLst>
                            <p:childTnLst>
                              <p:par>
                                <p:cTn id="22" presetID="27" presetClass="emph" presetSubtype="0" repeatCount="2000" fill="remove" grpId="0" nodeType="afterEffect">
                                  <p:stCondLst>
                                    <p:cond delay="0"/>
                                  </p:stCondLst>
                                  <p:iterate type="lt">
                                    <p:tmPct val="0"/>
                                  </p:iterate>
                                  <p:childTnLst>
                                    <p:animClr clrSpc="rgb" dir="cw">
                                      <p:cBhvr override="childStyle">
                                        <p:cTn id="23" dur="250" autoRev="1" fill="remove"/>
                                        <p:tgtEl>
                                          <p:spTgt spid="14">
                                            <p:txEl>
                                              <p:pRg st="0" end="0"/>
                                            </p:txEl>
                                          </p:spTgt>
                                        </p:tgtEl>
                                        <p:attrNameLst>
                                          <p:attrName>style.color</p:attrName>
                                        </p:attrNameLst>
                                      </p:cBhvr>
                                      <p:to>
                                        <a:schemeClr val="bg1"/>
                                      </p:to>
                                    </p:animClr>
                                    <p:animClr clrSpc="rgb" dir="cw">
                                      <p:cBhvr>
                                        <p:cTn id="24" dur="250" autoRev="1" fill="remove"/>
                                        <p:tgtEl>
                                          <p:spTgt spid="14">
                                            <p:txEl>
                                              <p:pRg st="0" end="0"/>
                                            </p:txEl>
                                          </p:spTgt>
                                        </p:tgtEl>
                                        <p:attrNameLst>
                                          <p:attrName>fillcolor</p:attrName>
                                        </p:attrNameLst>
                                      </p:cBhvr>
                                      <p:to>
                                        <a:schemeClr val="bg1"/>
                                      </p:to>
                                    </p:animClr>
                                    <p:set>
                                      <p:cBhvr>
                                        <p:cTn id="25" dur="250" autoRev="1" fill="remove"/>
                                        <p:tgtEl>
                                          <p:spTgt spid="14">
                                            <p:txEl>
                                              <p:pRg st="0" end="0"/>
                                            </p:txEl>
                                          </p:spTgt>
                                        </p:tgtEl>
                                        <p:attrNameLst>
                                          <p:attrName>fill.type</p:attrName>
                                        </p:attrNameLst>
                                      </p:cBhvr>
                                      <p:to>
                                        <p:strVal val="solid"/>
                                      </p:to>
                                    </p:set>
                                    <p:set>
                                      <p:cBhvr>
                                        <p:cTn id="26" dur="250" autoRev="1" fill="remove"/>
                                        <p:tgtEl>
                                          <p:spTgt spid="14">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lnDef>
      <a:spPr>
        <a:ln w="25400">
          <a:solidFill>
            <a:schemeClr val="tx1"/>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7736</TotalTime>
  <Words>2735</Words>
  <Application>Microsoft Office PowerPoint</Application>
  <PresentationFormat>On-screen Show (4:3)</PresentationFormat>
  <Paragraphs>628</Paragraphs>
  <Slides>62</Slides>
  <Notes>6</Notes>
  <HiddenSlides>5</HiddenSlides>
  <MMClips>1</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Austin</vt:lpstr>
      <vt:lpstr>Constructing Schematic Eye  Requirements, Steps and the Obtained clinical values A Camel - eye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vt:lpstr>
      <vt:lpstr>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Constructing Schematic Eye  Requirements, Steps and the Obtained clinical values.  A Camel-eye model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Schematic eye of the Adult Arabian Camel  (Camelus dromedarius)</dc:title>
  <dc:creator>Omar</dc:creator>
  <cp:lastModifiedBy>Omar Salah</cp:lastModifiedBy>
  <cp:revision>464</cp:revision>
  <dcterms:created xsi:type="dcterms:W3CDTF">2014-01-02T09:13:20Z</dcterms:created>
  <dcterms:modified xsi:type="dcterms:W3CDTF">2015-09-01T14:39:15Z</dcterms:modified>
</cp:coreProperties>
</file>