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7" r:id="rId4"/>
    <p:sldId id="260" r:id="rId5"/>
    <p:sldId id="256" r:id="rId6"/>
    <p:sldId id="259" r:id="rId7"/>
    <p:sldId id="265" r:id="rId8"/>
    <p:sldId id="262" r:id="rId9"/>
    <p:sldId id="263" r:id="rId10"/>
    <p:sldId id="281" r:id="rId11"/>
    <p:sldId id="285" r:id="rId12"/>
    <p:sldId id="286" r:id="rId13"/>
    <p:sldId id="267" r:id="rId14"/>
    <p:sldId id="283" r:id="rId15"/>
    <p:sldId id="284" r:id="rId16"/>
    <p:sldId id="276" r:id="rId17"/>
    <p:sldId id="268" r:id="rId18"/>
    <p:sldId id="287" r:id="rId19"/>
    <p:sldId id="271" r:id="rId20"/>
    <p:sldId id="279" r:id="rId21"/>
    <p:sldId id="289" r:id="rId22"/>
    <p:sldId id="264" r:id="rId23"/>
    <p:sldId id="269" r:id="rId24"/>
    <p:sldId id="270" r:id="rId2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CCB4BEF-0A20-42EA-974A-3425F671A11F}" type="datetimeFigureOut">
              <a:rPr lang="ar-SA" smtClean="0"/>
              <a:pPr/>
              <a:t>25/09/1435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523788A7-0562-4F46-803E-C34317D9678E}"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CCB4BEF-0A20-42EA-974A-3425F671A11F}" type="datetimeFigureOut">
              <a:rPr lang="ar-SA" smtClean="0"/>
              <a:pPr/>
              <a:t>25/09/1435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23788A7-0562-4F46-803E-C34317D9678E}"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omaimafadhel-77@hot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57158" y="2000240"/>
            <a:ext cx="8501122"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rPr>
              <a:t>Assessment of Water Resources in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400" b="1" i="1"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Gabeit</a:t>
            </a:r>
            <a:r>
              <a:rPr kumimoji="0" lang="en-US" sz="2400" b="1" i="1"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rPr>
              <a:t>and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400" b="1" i="1"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Adalaweb</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rPr>
              <a:t> Areas,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Gabeit</a:t>
            </a:r>
            <a:r>
              <a:rPr kumimoji="0" lang="en-US" sz="2400" b="1" i="1"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400" b="1" i="1" u="none" strike="noStrike" cap="none" normalizeH="0" baseline="0" dirty="0" err="1" smtClean="0">
                <a:ln>
                  <a:noFill/>
                </a:ln>
                <a:solidFill>
                  <a:schemeClr val="tx1"/>
                </a:solidFill>
                <a:effectLst/>
                <a:latin typeface="Times New Roman" pitchFamily="18" charset="0"/>
                <a:ea typeface="Calibri" pitchFamily="34" charset="0"/>
                <a:cs typeface="+mj-cs"/>
              </a:rPr>
              <a:t>aLMaaden</a:t>
            </a: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rPr>
              <a:t>, Red Sea St</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400" b="1" dirty="0" smtClean="0">
              <a:latin typeface="Times New Roman" pitchFamily="18" charset="0"/>
              <a:ea typeface="Calibri" pitchFamily="34" charset="0"/>
              <a:cs typeface="+mj-cs"/>
            </a:endParaRPr>
          </a:p>
          <a:p>
            <a:pPr marL="0" marR="0" lvl="0" indent="0" algn="just" defTabSz="914400" rtl="0" eaLnBrk="1" fontAlgn="base" latinLnBrk="0" hangingPunct="1">
              <a:lnSpc>
                <a:spcPct val="100000"/>
              </a:lnSpc>
              <a:spcBef>
                <a:spcPct val="0"/>
              </a:spcBef>
              <a:spcAft>
                <a:spcPct val="0"/>
              </a:spcAft>
              <a:buClrTx/>
              <a:buSzTx/>
              <a:buFontTx/>
              <a:buNone/>
              <a:tabLst/>
            </a:pPr>
            <a:r>
              <a:rPr lang="en-US" sz="2400" b="1" dirty="0" smtClean="0">
                <a:latin typeface="Times New Roman" pitchFamily="18" charset="0"/>
                <a:ea typeface="Calibri" pitchFamily="34" charset="0"/>
                <a:cs typeface="+mj-cs"/>
              </a:rPr>
              <a:t>By:</a:t>
            </a:r>
          </a:p>
          <a:p>
            <a:pPr marL="0" marR="0" lvl="0" indent="0" algn="just" defTabSz="914400" rtl="0" eaLnBrk="1" fontAlgn="base" latinLnBrk="0" hangingPunct="1">
              <a:lnSpc>
                <a:spcPct val="100000"/>
              </a:lnSpc>
              <a:spcBef>
                <a:spcPct val="0"/>
              </a:spcBef>
              <a:spcAft>
                <a:spcPct val="0"/>
              </a:spcAft>
              <a:buClrTx/>
              <a:buSzTx/>
              <a:buFontTx/>
              <a:buNone/>
              <a:tabLst/>
            </a:pPr>
            <a:r>
              <a:rPr lang="en-US" sz="2400" b="1" dirty="0" err="1" smtClean="0">
                <a:latin typeface="Times New Roman" pitchFamily="18" charset="0"/>
                <a:ea typeface="Calibri" pitchFamily="34" charset="0"/>
                <a:cs typeface="+mj-cs"/>
              </a:rPr>
              <a:t>Omaima</a:t>
            </a:r>
            <a:r>
              <a:rPr lang="en-US" sz="2400" b="1" dirty="0" smtClean="0">
                <a:latin typeface="Times New Roman" pitchFamily="18" charset="0"/>
                <a:ea typeface="Calibri" pitchFamily="34" charset="0"/>
                <a:cs typeface="+mj-cs"/>
              </a:rPr>
              <a:t> </a:t>
            </a:r>
            <a:r>
              <a:rPr lang="en-US" sz="2400" b="1" dirty="0">
                <a:latin typeface="Times New Roman" pitchFamily="18" charset="0"/>
                <a:ea typeface="Calibri" pitchFamily="34" charset="0"/>
                <a:cs typeface="+mj-cs"/>
              </a:rPr>
              <a:t>El </a:t>
            </a:r>
            <a:r>
              <a:rPr lang="en-US" sz="2400" b="1" dirty="0" err="1">
                <a:latin typeface="Times New Roman" pitchFamily="18" charset="0"/>
                <a:ea typeface="Calibri" pitchFamily="34" charset="0"/>
                <a:cs typeface="+mj-cs"/>
              </a:rPr>
              <a:t>Fadil</a:t>
            </a:r>
            <a:r>
              <a:rPr lang="en-US" sz="2400" b="1" dirty="0">
                <a:latin typeface="Times New Roman" pitchFamily="18" charset="0"/>
                <a:ea typeface="Calibri" pitchFamily="34" charset="0"/>
                <a:cs typeface="+mj-cs"/>
              </a:rPr>
              <a:t> </a:t>
            </a:r>
            <a:r>
              <a:rPr lang="en-US" sz="2400" b="1" dirty="0" smtClean="0">
                <a:latin typeface="Times New Roman" pitchFamily="18" charset="0"/>
                <a:ea typeface="Calibri" pitchFamily="34" charset="0"/>
                <a:cs typeface="+mj-cs"/>
              </a:rPr>
              <a:t>Mohamed</a:t>
            </a:r>
          </a:p>
          <a:p>
            <a:pPr lvl="0" algn="just" rtl="0" fontAlgn="base">
              <a:spcBef>
                <a:spcPct val="0"/>
              </a:spcBef>
              <a:spcAft>
                <a:spcPct val="0"/>
              </a:spcAft>
            </a:pPr>
            <a:r>
              <a:rPr lang="en-US" sz="2400" b="1" dirty="0" smtClean="0">
                <a:latin typeface="Times New Roman" pitchFamily="18" charset="0"/>
                <a:ea typeface="Calibri" pitchFamily="34" charset="0"/>
                <a:cs typeface="+mj-cs"/>
                <a:hlinkClick r:id="rId2"/>
              </a:rPr>
              <a:t>omaimafadhel-77@hotmail.com</a:t>
            </a:r>
            <a:endParaRPr lang="en-US" sz="2400" b="1" dirty="0" smtClean="0">
              <a:latin typeface="Times New Roman" pitchFamily="18" charset="0"/>
              <a:ea typeface="Calibri" pitchFamily="34" charset="0"/>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571736" y="2000240"/>
            <a:ext cx="4143404"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rPr>
              <a:t>Presentation contents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Times New Roman" pitchFamily="18" charset="0"/>
              <a:ea typeface="Calibri" pitchFamily="34" charset="0"/>
              <a:cs typeface="+mj-cs"/>
            </a:endParaRP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Introduction</a:t>
            </a: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Study area</a:t>
            </a: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Objectives</a:t>
            </a: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Methodology</a:t>
            </a: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Results</a:t>
            </a:r>
          </a:p>
          <a:p>
            <a:pPr marL="457200" marR="0" lvl="0" indent="-457200" algn="just" defTabSz="914400" rtl="0" eaLnBrk="1" fontAlgn="base" latinLnBrk="0" hangingPunct="1">
              <a:lnSpc>
                <a:spcPct val="100000"/>
              </a:lnSpc>
              <a:spcBef>
                <a:spcPct val="0"/>
              </a:spcBef>
              <a:spcAft>
                <a:spcPct val="0"/>
              </a:spcAft>
              <a:buClrTx/>
              <a:buSzTx/>
              <a:buFont typeface="+mj-lt"/>
              <a:buAutoNum type="arabicPeriod"/>
              <a:tabLst/>
            </a:pPr>
            <a:r>
              <a:rPr lang="en-US" sz="2400" b="1" dirty="0" smtClean="0">
                <a:latin typeface="Times New Roman" pitchFamily="18" charset="0"/>
                <a:ea typeface="Calibri" pitchFamily="34" charset="0"/>
                <a:cs typeface="+mj-cs"/>
              </a:rPr>
              <a:t>Conclusion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14282" y="785794"/>
            <a:ext cx="81439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This study aimed at assessing water resources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Adalaweb</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areas (Red Sea State) and providing a technical assistance for effective and efficient management of the Mining activities.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lang="en-US" sz="2000" dirty="0" smtClean="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lang="en-US" sz="2000" dirty="0" smtClean="0">
                <a:latin typeface="Times New Roman" pitchFamily="18" charset="0"/>
                <a:ea typeface="Calibri" pitchFamily="34" charset="0"/>
              </a:rPr>
              <a:t>Many of the </a:t>
            </a:r>
            <a:r>
              <a:rPr lang="en-US" sz="2000" dirty="0" err="1" smtClean="0">
                <a:latin typeface="Times New Roman" pitchFamily="18" charset="0"/>
                <a:ea typeface="Calibri" pitchFamily="34" charset="0"/>
              </a:rPr>
              <a:t>wadi</a:t>
            </a:r>
            <a:r>
              <a:rPr lang="en-US" sz="2000" dirty="0" smtClean="0">
                <a:latin typeface="Times New Roman" pitchFamily="18" charset="0"/>
                <a:ea typeface="Calibri" pitchFamily="34" charset="0"/>
              </a:rPr>
              <a:t> and </a:t>
            </a:r>
            <a:r>
              <a:rPr lang="en-US" sz="2000" dirty="0" err="1" smtClean="0">
                <a:latin typeface="Times New Roman" pitchFamily="18" charset="0"/>
                <a:ea typeface="Calibri" pitchFamily="34" charset="0"/>
              </a:rPr>
              <a:t>khor</a:t>
            </a:r>
            <a:r>
              <a:rPr lang="en-US" sz="2000" dirty="0" smtClean="0">
                <a:latin typeface="Times New Roman" pitchFamily="18" charset="0"/>
                <a:ea typeface="Calibri" pitchFamily="34" charset="0"/>
              </a:rPr>
              <a:t> drainages in the area contain seasonal rock pools during and after the short rainy seasons, and shallow, hand-dug wells that have accessed small aquifers developed within the </a:t>
            </a:r>
            <a:r>
              <a:rPr lang="en-US" sz="2000" dirty="0" err="1" smtClean="0">
                <a:latin typeface="Times New Roman" pitchFamily="18" charset="0"/>
                <a:ea typeface="Calibri" pitchFamily="34" charset="0"/>
              </a:rPr>
              <a:t>wadi</a:t>
            </a:r>
            <a:r>
              <a:rPr lang="en-US" sz="2000" dirty="0" smtClean="0">
                <a:latin typeface="Times New Roman" pitchFamily="18" charset="0"/>
                <a:ea typeface="Calibri" pitchFamily="34" charset="0"/>
              </a:rPr>
              <a:t> gravels.  Such aquifers may comprise </a:t>
            </a:r>
            <a:r>
              <a:rPr lang="en-US" sz="2000" dirty="0" err="1" smtClean="0">
                <a:latin typeface="Times New Roman" pitchFamily="18" charset="0"/>
                <a:ea typeface="Calibri" pitchFamily="34" charset="0"/>
              </a:rPr>
              <a:t>palaeo</a:t>
            </a:r>
            <a:r>
              <a:rPr lang="en-US" sz="2000" dirty="0" smtClean="0">
                <a:latin typeface="Times New Roman" pitchFamily="18" charset="0"/>
                <a:ea typeface="Calibri" pitchFamily="34" charset="0"/>
              </a:rPr>
              <a:t>-water accumulations that have only partial replenishment during the rains and therefore, may not sustain prolonged usage.  Many of the hand-dug wells are distributed in distinctive zones of the </a:t>
            </a:r>
            <a:r>
              <a:rPr lang="en-US" sz="2000" dirty="0" err="1" smtClean="0">
                <a:latin typeface="Times New Roman" pitchFamily="18" charset="0"/>
                <a:ea typeface="Calibri" pitchFamily="34" charset="0"/>
              </a:rPr>
              <a:t>wadi</a:t>
            </a:r>
            <a:r>
              <a:rPr lang="en-US" sz="2000" dirty="0" smtClean="0">
                <a:latin typeface="Times New Roman" pitchFamily="18" charset="0"/>
                <a:ea typeface="Calibri" pitchFamily="34" charset="0"/>
              </a:rPr>
              <a:t>/</a:t>
            </a:r>
            <a:r>
              <a:rPr lang="en-US" sz="2000" dirty="0" err="1" smtClean="0">
                <a:latin typeface="Times New Roman" pitchFamily="18" charset="0"/>
                <a:ea typeface="Calibri" pitchFamily="34" charset="0"/>
              </a:rPr>
              <a:t>khor</a:t>
            </a:r>
            <a:r>
              <a:rPr lang="en-US" sz="2000" dirty="0" smtClean="0">
                <a:latin typeface="Times New Roman" pitchFamily="18" charset="0"/>
                <a:ea typeface="Calibri" pitchFamily="34" charset="0"/>
              </a:rPr>
              <a:t> networks, whereby the flow of water has been held-up or retarded by </a:t>
            </a:r>
            <a:r>
              <a:rPr lang="en-US" sz="2000" dirty="0" err="1" smtClean="0">
                <a:latin typeface="Times New Roman" pitchFamily="18" charset="0"/>
                <a:ea typeface="Calibri" pitchFamily="34" charset="0"/>
              </a:rPr>
              <a:t>geomorphological</a:t>
            </a:r>
            <a:r>
              <a:rPr lang="en-US" sz="2000" dirty="0" smtClean="0">
                <a:latin typeface="Times New Roman" pitchFamily="18" charset="0"/>
                <a:ea typeface="Calibri" pitchFamily="34" charset="0"/>
              </a:rPr>
              <a:t> features.  In particular, it has been noted that wells commonly occupy changes in the direction of the </a:t>
            </a:r>
            <a:r>
              <a:rPr lang="en-US" sz="2000" dirty="0" err="1" smtClean="0">
                <a:latin typeface="Times New Roman" pitchFamily="18" charset="0"/>
                <a:ea typeface="Calibri" pitchFamily="34" charset="0"/>
              </a:rPr>
              <a:t>wadis</a:t>
            </a:r>
            <a:r>
              <a:rPr lang="en-US" sz="2000" dirty="0" smtClean="0">
                <a:latin typeface="Times New Roman" pitchFamily="18" charset="0"/>
                <a:ea typeface="Calibri" pitchFamily="34" charset="0"/>
              </a:rPr>
              <a:t>/</a:t>
            </a:r>
            <a:r>
              <a:rPr lang="en-US" sz="2000" dirty="0" err="1" smtClean="0">
                <a:latin typeface="Times New Roman" pitchFamily="18" charset="0"/>
                <a:ea typeface="Calibri" pitchFamily="34" charset="0"/>
              </a:rPr>
              <a:t>khors</a:t>
            </a:r>
            <a:r>
              <a:rPr lang="en-US" sz="2000" dirty="0" smtClean="0">
                <a:latin typeface="Times New Roman" pitchFamily="18" charset="0"/>
                <a:ea typeface="Calibri" pitchFamily="34" charset="0"/>
              </a:rPr>
              <a:t> and where there are constrictions in the drainages.  In this latter case, it is suggested that shallow bedrock or rock barriers have provided natural dams interrupting the flow of water through the </a:t>
            </a:r>
            <a:r>
              <a:rPr lang="en-US" sz="2000" dirty="0" err="1" smtClean="0">
                <a:latin typeface="Times New Roman" pitchFamily="18" charset="0"/>
                <a:ea typeface="Calibri" pitchFamily="34" charset="0"/>
              </a:rPr>
              <a:t>wadi</a:t>
            </a:r>
            <a:r>
              <a:rPr lang="en-US" sz="2000" dirty="0" smtClean="0">
                <a:latin typeface="Times New Roman" pitchFamily="18" charset="0"/>
                <a:ea typeface="Calibri" pitchFamily="34" charset="0"/>
              </a:rPr>
              <a:t> gravels</a:t>
            </a:r>
            <a:endParaRPr lang="ar-SA" sz="2000" dirty="0" smtClean="0">
              <a:latin typeface="Times New Roman" pitchFamily="18" charset="0"/>
              <a:ea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a:spLocks noChangeArrowheads="1"/>
          </p:cNvSpPr>
          <p:nvPr/>
        </p:nvSpPr>
        <p:spPr bwMode="auto">
          <a:xfrm>
            <a:off x="214282" y="181253"/>
            <a:ext cx="41434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400" b="1" dirty="0" smtClean="0">
                <a:latin typeface="Times New Roman" pitchFamily="18" charset="0"/>
                <a:ea typeface="Calibri" pitchFamily="34" charset="0"/>
                <a:cs typeface="+mj-cs"/>
              </a:rPr>
              <a:t>1. Introduction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4282" y="181253"/>
            <a:ext cx="41434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400" b="1" dirty="0" smtClean="0">
                <a:latin typeface="Times New Roman" pitchFamily="18" charset="0"/>
                <a:ea typeface="Calibri" pitchFamily="34" charset="0"/>
                <a:cs typeface="+mj-cs"/>
              </a:rPr>
              <a:t>2. Study area</a:t>
            </a:r>
          </a:p>
        </p:txBody>
      </p:sp>
      <p:pic>
        <p:nvPicPr>
          <p:cNvPr id="3" name="Picture 5"/>
          <p:cNvPicPr>
            <a:picLocks noChangeAspect="1" noChangeArrowheads="1"/>
          </p:cNvPicPr>
          <p:nvPr/>
        </p:nvPicPr>
        <p:blipFill>
          <a:blip r:embed="rId2"/>
          <a:srcRect l="1572" t="1778" r="1213" b="3333"/>
          <a:stretch>
            <a:fillRect/>
          </a:stretch>
        </p:blipFill>
        <p:spPr bwMode="auto">
          <a:xfrm>
            <a:off x="0" y="1357298"/>
            <a:ext cx="4714908" cy="3257897"/>
          </a:xfrm>
          <a:prstGeom prst="rect">
            <a:avLst/>
          </a:prstGeom>
          <a:noFill/>
          <a:ln w="9525">
            <a:noFill/>
            <a:miter lim="800000"/>
            <a:headEnd/>
            <a:tailEnd/>
          </a:ln>
        </p:spPr>
      </p:pic>
      <p:pic>
        <p:nvPicPr>
          <p:cNvPr id="17409" name="Picture 3"/>
          <p:cNvPicPr>
            <a:picLocks noChangeAspect="1" noChangeArrowheads="1"/>
          </p:cNvPicPr>
          <p:nvPr/>
        </p:nvPicPr>
        <p:blipFill>
          <a:blip r:embed="rId3"/>
          <a:srcRect/>
          <a:stretch>
            <a:fillRect/>
          </a:stretch>
        </p:blipFill>
        <p:spPr bwMode="auto">
          <a:xfrm>
            <a:off x="5429256" y="673656"/>
            <a:ext cx="3357586" cy="2969658"/>
          </a:xfrm>
          <a:prstGeom prst="rect">
            <a:avLst/>
          </a:prstGeom>
          <a:noFill/>
          <a:ln w="9525">
            <a:noFill/>
            <a:miter lim="800000"/>
            <a:headEnd/>
            <a:tailEnd/>
          </a:ln>
        </p:spPr>
      </p:pic>
      <p:pic>
        <p:nvPicPr>
          <p:cNvPr id="17410" name="Picture 18"/>
          <p:cNvPicPr>
            <a:picLocks noChangeAspect="1" noChangeArrowheads="1"/>
          </p:cNvPicPr>
          <p:nvPr/>
        </p:nvPicPr>
        <p:blipFill>
          <a:blip r:embed="rId4"/>
          <a:srcRect/>
          <a:stretch>
            <a:fillRect/>
          </a:stretch>
        </p:blipFill>
        <p:spPr bwMode="auto">
          <a:xfrm>
            <a:off x="5429256" y="3765499"/>
            <a:ext cx="3368931" cy="3021087"/>
          </a:xfrm>
          <a:prstGeom prst="rect">
            <a:avLst/>
          </a:prstGeom>
          <a:noFill/>
          <a:ln w="9525">
            <a:noFill/>
            <a:miter lim="800000"/>
            <a:headEnd/>
            <a:tailEnd/>
          </a:ln>
        </p:spPr>
      </p:pic>
      <p:sp>
        <p:nvSpPr>
          <p:cNvPr id="6" name="Rectangle 5"/>
          <p:cNvSpPr/>
          <p:nvPr/>
        </p:nvSpPr>
        <p:spPr>
          <a:xfrm>
            <a:off x="1071538" y="5857892"/>
            <a:ext cx="4181721" cy="369332"/>
          </a:xfrm>
          <a:prstGeom prst="rect">
            <a:avLst/>
          </a:prstGeom>
        </p:spPr>
        <p:txBody>
          <a:bodyPr wrap="none">
            <a:spAutoFit/>
          </a:bodyPr>
          <a:lstStyle/>
          <a:p>
            <a:r>
              <a:rPr lang="en-US" i="1" dirty="0"/>
              <a:t>Drainage pattern of </a:t>
            </a:r>
            <a:r>
              <a:rPr lang="en-US" i="1" dirty="0" err="1"/>
              <a:t>Gabet</a:t>
            </a:r>
            <a:r>
              <a:rPr lang="en-US" i="1" dirty="0"/>
              <a:t> </a:t>
            </a:r>
            <a:r>
              <a:rPr lang="en-US" i="1" dirty="0" err="1"/>
              <a:t>aL</a:t>
            </a:r>
            <a:r>
              <a:rPr lang="en-US" i="1" dirty="0"/>
              <a:t> </a:t>
            </a:r>
            <a:r>
              <a:rPr lang="en-US" i="1" dirty="0" err="1"/>
              <a:t>Maadin</a:t>
            </a:r>
            <a:r>
              <a:rPr lang="en-US" i="1" dirty="0"/>
              <a:t> area</a:t>
            </a:r>
            <a:endParaRPr lang="ar-SA" dirty="0"/>
          </a:p>
        </p:txBody>
      </p:sp>
      <p:sp>
        <p:nvSpPr>
          <p:cNvPr id="7" name="Rectangle 6"/>
          <p:cNvSpPr/>
          <p:nvPr/>
        </p:nvSpPr>
        <p:spPr>
          <a:xfrm>
            <a:off x="4357686" y="68025"/>
            <a:ext cx="4572000" cy="646331"/>
          </a:xfrm>
          <a:prstGeom prst="rect">
            <a:avLst/>
          </a:prstGeom>
        </p:spPr>
        <p:txBody>
          <a:bodyPr>
            <a:spAutoFit/>
          </a:bodyPr>
          <a:lstStyle/>
          <a:p>
            <a:pPr algn="just" rtl="0"/>
            <a:r>
              <a:rPr lang="en-US" i="1" dirty="0"/>
              <a:t>DEM image displaying the general elevation of </a:t>
            </a:r>
            <a:r>
              <a:rPr lang="en-US" i="1" dirty="0" err="1"/>
              <a:t>Gabet</a:t>
            </a:r>
            <a:r>
              <a:rPr lang="en-US" i="1" dirty="0"/>
              <a:t> </a:t>
            </a:r>
            <a:r>
              <a:rPr lang="en-US" i="1" dirty="0" err="1"/>
              <a:t>aL</a:t>
            </a:r>
            <a:r>
              <a:rPr lang="en-US" i="1" dirty="0"/>
              <a:t> </a:t>
            </a:r>
            <a:r>
              <a:rPr lang="en-US" i="1" dirty="0" err="1"/>
              <a:t>Maadin</a:t>
            </a:r>
            <a:r>
              <a:rPr lang="en-US" i="1" dirty="0"/>
              <a:t> area</a:t>
            </a:r>
            <a:endParaRPr lang="ar-SA" dirty="0"/>
          </a:p>
        </p:txBody>
      </p:sp>
      <p:sp>
        <p:nvSpPr>
          <p:cNvPr id="17411" name="Rectangle 3"/>
          <p:cNvSpPr>
            <a:spLocks noChangeArrowheads="1"/>
          </p:cNvSpPr>
          <p:nvPr/>
        </p:nvSpPr>
        <p:spPr bwMode="auto">
          <a:xfrm>
            <a:off x="714348" y="4643446"/>
            <a:ext cx="240322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i="0" u="none" strike="noStrike" cap="none" normalizeH="0" baseline="0" dirty="0" smtClean="0">
                <a:ln>
                  <a:noFill/>
                </a:ln>
                <a:solidFill>
                  <a:schemeClr val="tx1"/>
                </a:solidFill>
                <a:effectLst/>
                <a:latin typeface="Arial Narrow" pitchFamily="34" charset="0"/>
                <a:cs typeface="Arial" pitchFamily="34" charset="0"/>
              </a:rPr>
              <a:t>Location of the Study area</a:t>
            </a:r>
            <a:endParaRPr kumimoji="0" lang="en-US" sz="18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285720" y="857232"/>
            <a:ext cx="8429684"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Gabet</a:t>
            </a:r>
            <a:r>
              <a:rPr kumimoji="0" lang="en-US" sz="2000" b="0" i="0" u="none" strike="noStrike" cap="none" normalizeH="0" baseline="0" dirty="0" smtClean="0">
                <a:ln>
                  <a:noFill/>
                </a:ln>
                <a:solidFill>
                  <a:schemeClr val="tx1"/>
                </a:solidFill>
                <a:effectLst/>
                <a:latin typeface="Arial Narrow" pitchFamily="34" charset="0"/>
                <a:cs typeface="+mj-cs"/>
              </a:rPr>
              <a:t> and </a:t>
            </a:r>
            <a:r>
              <a:rPr kumimoji="0" lang="en-US" sz="2000" b="0" i="0" u="none" strike="noStrike" cap="none" normalizeH="0" baseline="0" dirty="0" err="1" smtClean="0">
                <a:ln>
                  <a:noFill/>
                </a:ln>
                <a:solidFill>
                  <a:schemeClr val="tx1"/>
                </a:solidFill>
                <a:effectLst/>
                <a:latin typeface="Arial" pitchFamily="34" charset="0"/>
                <a:cs typeface="+mj-cs"/>
              </a:rPr>
              <a:t>Khor</a:t>
            </a:r>
            <a:r>
              <a:rPr kumimoji="0" lang="en-US" sz="2000" b="0" i="0" u="none" strike="noStrike" cap="none" normalizeH="0" baseline="0" dirty="0" smtClean="0">
                <a:ln>
                  <a:noFill/>
                </a:ln>
                <a:solidFill>
                  <a:schemeClr val="tx1"/>
                </a:solidFill>
                <a:effectLst/>
                <a:latin typeface="Arial" pitchFamily="34" charset="0"/>
                <a:cs typeface="+mj-cs"/>
              </a:rPr>
              <a:t> </a:t>
            </a:r>
            <a:r>
              <a:rPr kumimoji="0" lang="en-US" sz="2000" b="0" i="0" u="none" strike="noStrike" cap="none" normalizeH="0" baseline="0" dirty="0" err="1" smtClean="0">
                <a:ln>
                  <a:noFill/>
                </a:ln>
                <a:solidFill>
                  <a:schemeClr val="tx1"/>
                </a:solidFill>
                <a:effectLst/>
                <a:latin typeface="Arial" pitchFamily="34" charset="0"/>
                <a:cs typeface="+mj-cs"/>
              </a:rPr>
              <a:t>Adalaweb</a:t>
            </a:r>
            <a:r>
              <a:rPr kumimoji="0" lang="en-US" sz="2000" b="0" i="0" u="none" strike="noStrike" cap="none" normalizeH="0" baseline="0" dirty="0" smtClean="0">
                <a:ln>
                  <a:noFill/>
                </a:ln>
                <a:solidFill>
                  <a:schemeClr val="tx1"/>
                </a:solidFill>
                <a:effectLst/>
                <a:latin typeface="Arial Narrow" pitchFamily="34" charset="0"/>
                <a:cs typeface="+mj-cs"/>
              </a:rPr>
              <a:t> represent the study area targeted for assessment of the available water resources.  </a:t>
            </a: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Gabet</a:t>
            </a:r>
            <a:r>
              <a:rPr kumimoji="0" lang="en-US" sz="2000" b="0" i="0" u="none" strike="noStrike" cap="none" normalizeH="0" baseline="0" dirty="0" smtClean="0">
                <a:ln>
                  <a:noFill/>
                </a:ln>
                <a:solidFill>
                  <a:schemeClr val="tx1"/>
                </a:solidFill>
                <a:effectLst/>
                <a:latin typeface="Arial Narrow" pitchFamily="34" charset="0"/>
                <a:cs typeface="+mj-cs"/>
              </a:rPr>
              <a:t> groundwater basin is the main source of water supply for </a:t>
            </a:r>
            <a:r>
              <a:rPr kumimoji="0" lang="en-US" sz="2000" b="0" i="0" u="none" strike="noStrike" cap="none" normalizeH="0" baseline="0" dirty="0" err="1" smtClean="0">
                <a:ln>
                  <a:noFill/>
                </a:ln>
                <a:solidFill>
                  <a:schemeClr val="tx1"/>
                </a:solidFill>
                <a:effectLst/>
                <a:latin typeface="Arial Narrow" pitchFamily="34" charset="0"/>
                <a:cs typeface="+mj-cs"/>
              </a:rPr>
              <a:t>Gabet</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aL</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Maddin</a:t>
            </a:r>
            <a:r>
              <a:rPr kumimoji="0" lang="en-US" sz="2000" b="0" i="0" u="none" strike="noStrike" cap="none" normalizeH="0" baseline="0" dirty="0" smtClean="0">
                <a:ln>
                  <a:noFill/>
                </a:ln>
                <a:solidFill>
                  <a:schemeClr val="tx1"/>
                </a:solidFill>
                <a:effectLst/>
                <a:latin typeface="Arial Narrow" pitchFamily="34" charset="0"/>
                <a:cs typeface="+mj-cs"/>
              </a:rPr>
              <a:t> town and mining. The start of the basin lies at 75 km east of </a:t>
            </a:r>
            <a:r>
              <a:rPr kumimoji="0" lang="en-US" sz="2000" b="0" i="0" u="none" strike="noStrike" cap="none" normalizeH="0" baseline="0" dirty="0" err="1" smtClean="0">
                <a:ln>
                  <a:noFill/>
                </a:ln>
                <a:solidFill>
                  <a:schemeClr val="tx1"/>
                </a:solidFill>
                <a:effectLst/>
                <a:latin typeface="Arial Narrow" pitchFamily="34" charset="0"/>
                <a:cs typeface="+mj-cs"/>
              </a:rPr>
              <a:t>Dungunab</a:t>
            </a:r>
            <a:r>
              <a:rPr kumimoji="0" lang="en-US" sz="2000" b="0" i="0" u="none" strike="noStrike" cap="none" normalizeH="0" baseline="0" dirty="0" smtClean="0">
                <a:ln>
                  <a:noFill/>
                </a:ln>
                <a:solidFill>
                  <a:schemeClr val="tx1"/>
                </a:solidFill>
                <a:effectLst/>
                <a:latin typeface="Arial Narrow" pitchFamily="34" charset="0"/>
                <a:cs typeface="+mj-cs"/>
              </a:rPr>
              <a:t> Gulf and extends over 52 km upstream. The catchment area or the area drained; by </a:t>
            </a: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Gabet</a:t>
            </a:r>
            <a:r>
              <a:rPr kumimoji="0" lang="en-US" sz="2000" b="0" i="0" u="none" strike="noStrike" cap="none" normalizeH="0" baseline="0" dirty="0" smtClean="0">
                <a:ln>
                  <a:noFill/>
                </a:ln>
                <a:solidFill>
                  <a:schemeClr val="tx1"/>
                </a:solidFill>
                <a:effectLst/>
                <a:latin typeface="Arial Narrow" pitchFamily="34" charset="0"/>
                <a:cs typeface="+mj-cs"/>
              </a:rPr>
              <a:t> and </a:t>
            </a:r>
            <a:r>
              <a:rPr kumimoji="0" lang="en-US" sz="2000" b="0" i="0" u="none" strike="noStrike" cap="none" normalizeH="0" baseline="0" dirty="0" err="1" smtClean="0">
                <a:ln>
                  <a:noFill/>
                </a:ln>
                <a:solidFill>
                  <a:schemeClr val="tx1"/>
                </a:solidFill>
                <a:effectLst/>
                <a:latin typeface="Arial" pitchFamily="34" charset="0"/>
                <a:cs typeface="+mj-cs"/>
              </a:rPr>
              <a:t>Khor</a:t>
            </a:r>
            <a:r>
              <a:rPr kumimoji="0" lang="en-US" sz="2000" b="0" i="0" u="none" strike="noStrike" cap="none" normalizeH="0" baseline="0" dirty="0" smtClean="0">
                <a:ln>
                  <a:noFill/>
                </a:ln>
                <a:solidFill>
                  <a:schemeClr val="tx1"/>
                </a:solidFill>
                <a:effectLst/>
                <a:latin typeface="Arial" pitchFamily="34" charset="0"/>
                <a:cs typeface="+mj-cs"/>
              </a:rPr>
              <a:t> </a:t>
            </a:r>
            <a:r>
              <a:rPr kumimoji="0" lang="en-US" sz="2000" b="0" i="0" u="none" strike="noStrike" cap="none" normalizeH="0" baseline="0" dirty="0" err="1" smtClean="0">
                <a:ln>
                  <a:noFill/>
                </a:ln>
                <a:solidFill>
                  <a:schemeClr val="tx1"/>
                </a:solidFill>
                <a:effectLst/>
                <a:latin typeface="Arial" pitchFamily="34" charset="0"/>
                <a:cs typeface="+mj-cs"/>
              </a:rPr>
              <a:t>Adalaweb</a:t>
            </a:r>
            <a:r>
              <a:rPr kumimoji="0" lang="en-US" sz="2000" b="0" i="0" u="none" strike="noStrike" cap="none" normalizeH="0" baseline="0" dirty="0" smtClean="0">
                <a:ln>
                  <a:noFill/>
                </a:ln>
                <a:solidFill>
                  <a:schemeClr val="tx1"/>
                </a:solidFill>
                <a:effectLst/>
                <a:latin typeface="Arial Narrow" pitchFamily="34" charset="0"/>
                <a:cs typeface="+mj-cs"/>
              </a:rPr>
              <a:t> is about 537.6  km2 and </a:t>
            </a:r>
            <a:r>
              <a:rPr kumimoji="0" lang="en-US" sz="2000" b="0" i="0" u="none" strike="noStrike" cap="none" normalizeH="0" baseline="0" dirty="0" smtClean="0">
                <a:ln>
                  <a:noFill/>
                </a:ln>
                <a:solidFill>
                  <a:schemeClr val="tx1"/>
                </a:solidFill>
                <a:effectLst/>
                <a:latin typeface="Arial" pitchFamily="34" charset="0"/>
                <a:cs typeface="+mj-cs"/>
              </a:rPr>
              <a:t>525.3 km2 respectively </a:t>
            </a:r>
            <a:r>
              <a:rPr kumimoji="0" lang="en-US" sz="2000" b="0" i="0" u="none" strike="noStrike" cap="none" normalizeH="0" baseline="0" dirty="0" smtClean="0">
                <a:ln>
                  <a:noFill/>
                </a:ln>
                <a:solidFill>
                  <a:schemeClr val="tx1"/>
                </a:solidFill>
                <a:effectLst/>
                <a:latin typeface="Arial Narrow" pitchFamily="34" charset="0"/>
                <a:cs typeface="+mj-cs"/>
              </a:rPr>
              <a:t>composed of basement rocks. Morphologically the area can be divided into three distinctive parts.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Arial Narrow" pitchFamily="34" charset="0"/>
                <a:cs typeface="+mj-cs"/>
              </a:rPr>
              <a:t>The upper mountainous part incised by narrow (about 5m wide) channel (s) forming the upstream (catchment) area of </a:t>
            </a: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Arbaat</a:t>
            </a:r>
            <a:r>
              <a:rPr kumimoji="0" lang="en-US" sz="2000" b="0" i="0" u="none" strike="noStrike" cap="none" normalizeH="0" baseline="0" dirty="0" smtClean="0">
                <a:ln>
                  <a:noFill/>
                </a:ln>
                <a:solidFill>
                  <a:schemeClr val="tx1"/>
                </a:solidFill>
                <a:effectLst/>
                <a:latin typeface="Arial Narrow" pitchFamily="34" charset="0"/>
                <a:cs typeface="+mj-cs"/>
              </a:rPr>
              <a:t> and extending more than 30 km west of the high dam</a:t>
            </a:r>
            <a:r>
              <a:rPr lang="en-US" sz="2000" dirty="0" smtClean="0">
                <a:latin typeface="Arial" pitchFamily="34" charset="0"/>
                <a:cs typeface="+mj-cs"/>
              </a:rPr>
              <a:t>;</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Arial Narrow" pitchFamily="34" charset="0"/>
                <a:cs typeface="+mj-cs"/>
              </a:rPr>
              <a:t>The down/lower  stream part, starting  from the upper  gorge (gate) beyond which the </a:t>
            </a: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Arbaat</a:t>
            </a:r>
            <a:r>
              <a:rPr kumimoji="0" lang="en-US" sz="2000" b="0" i="0" u="none" strike="noStrike" cap="none" normalizeH="0" baseline="0" dirty="0" smtClean="0">
                <a:ln>
                  <a:noFill/>
                </a:ln>
                <a:solidFill>
                  <a:schemeClr val="tx1"/>
                </a:solidFill>
                <a:effectLst/>
                <a:latin typeface="Arial Narrow" pitchFamily="34" charset="0"/>
                <a:cs typeface="+mj-cs"/>
              </a:rPr>
              <a:t> opens out into an alluvium  plain extending further down towards  the Red Sea;</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Arial Narrow" pitchFamily="34" charset="0"/>
                <a:cs typeface="+mj-cs"/>
              </a:rPr>
              <a:t>The delta of </a:t>
            </a:r>
            <a:r>
              <a:rPr kumimoji="0" lang="en-US" sz="2000" b="0" i="0" u="none" strike="noStrike" cap="none" normalizeH="0" baseline="0" dirty="0" err="1" smtClean="0">
                <a:ln>
                  <a:noFill/>
                </a:ln>
                <a:solidFill>
                  <a:schemeClr val="tx1"/>
                </a:solidFill>
                <a:effectLst/>
                <a:latin typeface="Arial Narrow" pitchFamily="34" charset="0"/>
                <a:cs typeface="+mj-cs"/>
              </a:rPr>
              <a:t>khor</a:t>
            </a:r>
            <a:r>
              <a:rPr kumimoji="0" lang="en-US" sz="2000" b="0" i="0" u="none" strike="noStrike" cap="none" normalizeH="0" baseline="0" dirty="0" smtClean="0">
                <a:ln>
                  <a:noFill/>
                </a:ln>
                <a:solidFill>
                  <a:schemeClr val="tx1"/>
                </a:solidFill>
                <a:effectLst/>
                <a:latin typeface="Arial Narrow" pitchFamily="34" charset="0"/>
                <a:cs typeface="+mj-cs"/>
              </a:rPr>
              <a:t> </a:t>
            </a:r>
            <a:r>
              <a:rPr kumimoji="0" lang="en-US" sz="2000" b="0" i="0" u="none" strike="noStrike" cap="none" normalizeH="0" baseline="0" dirty="0" err="1" smtClean="0">
                <a:ln>
                  <a:noFill/>
                </a:ln>
                <a:solidFill>
                  <a:schemeClr val="tx1"/>
                </a:solidFill>
                <a:effectLst/>
                <a:latin typeface="Arial Narrow" pitchFamily="34" charset="0"/>
                <a:cs typeface="+mj-cs"/>
              </a:rPr>
              <a:t>Arbaat</a:t>
            </a:r>
            <a:r>
              <a:rPr kumimoji="0" lang="en-US" sz="2000" b="0" i="0" u="none" strike="noStrike" cap="none" normalizeH="0" baseline="0" dirty="0" smtClean="0">
                <a:ln>
                  <a:noFill/>
                </a:ln>
                <a:solidFill>
                  <a:schemeClr val="tx1"/>
                </a:solidFill>
                <a:effectLst/>
                <a:latin typeface="Arial Narrow" pitchFamily="34" charset="0"/>
                <a:cs typeface="+mj-cs"/>
              </a:rPr>
              <a:t> where agriculture was practiced by the local people   </a:t>
            </a:r>
            <a:endParaRPr kumimoji="0" lang="en-US"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4357694"/>
            <a:ext cx="7858180" cy="2246769"/>
          </a:xfrm>
          <a:prstGeom prst="rect">
            <a:avLst/>
          </a:prstGeom>
        </p:spPr>
        <p:txBody>
          <a:bodyPr wrap="square">
            <a:spAutoFit/>
          </a:bodyPr>
          <a:lstStyle/>
          <a:p>
            <a:pPr algn="just" rtl="0">
              <a:buFont typeface="Wingdings" pitchFamily="2" charset="2"/>
              <a:buChar char="q"/>
            </a:pPr>
            <a:r>
              <a:rPr lang="en-US" sz="2000" dirty="0" smtClean="0">
                <a:latin typeface="Times New Roman" pitchFamily="18" charset="0"/>
                <a:ea typeface="Calibri" pitchFamily="34" charset="0"/>
                <a:cs typeface="+mj-cs"/>
              </a:rPr>
              <a:t> The overall objectives of the study are to identify the most potential zones for surface and groundwater occurrences. The identification process based mainly on detailed geological, hydrogeological, hydrological, and remotely sensed data and its manipulation as digital image processing, GIS spatial analysis and structural analysis of the extracted hydrogeological/ hydrological criteria. The study is done with hydro-geophysical and hydrological investigation, and ground truth checking</a:t>
            </a:r>
            <a:endParaRPr lang="ar-SA" sz="2000" dirty="0" smtClean="0">
              <a:latin typeface="Times New Roman" pitchFamily="18" charset="0"/>
              <a:ea typeface="Calibri" pitchFamily="34" charset="0"/>
              <a:cs typeface="+mj-cs"/>
            </a:endParaRPr>
          </a:p>
        </p:txBody>
      </p:sp>
      <p:sp>
        <p:nvSpPr>
          <p:cNvPr id="3" name="Rectangle 2"/>
          <p:cNvSpPr>
            <a:spLocks noChangeArrowheads="1"/>
          </p:cNvSpPr>
          <p:nvPr/>
        </p:nvSpPr>
        <p:spPr bwMode="auto">
          <a:xfrm>
            <a:off x="214282" y="181253"/>
            <a:ext cx="41434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400" b="1" dirty="0" smtClean="0">
                <a:latin typeface="Times New Roman" pitchFamily="18" charset="0"/>
                <a:ea typeface="Calibri" pitchFamily="34" charset="0"/>
                <a:cs typeface="+mj-cs"/>
              </a:rPr>
              <a:t>2. Objectives</a:t>
            </a:r>
          </a:p>
        </p:txBody>
      </p:sp>
      <p:pic>
        <p:nvPicPr>
          <p:cNvPr id="6" name="Picture 5"/>
          <p:cNvPicPr/>
          <p:nvPr/>
        </p:nvPicPr>
        <p:blipFill>
          <a:blip r:embed="rId2" cstate="print"/>
          <a:srcRect/>
          <a:stretch>
            <a:fillRect/>
          </a:stretch>
        </p:blipFill>
        <p:spPr bwMode="auto">
          <a:xfrm>
            <a:off x="3643306" y="-24"/>
            <a:ext cx="5429288" cy="428628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ChangeArrowheads="1"/>
          </p:cNvSpPr>
          <p:nvPr/>
        </p:nvSpPr>
        <p:spPr bwMode="auto">
          <a:xfrm>
            <a:off x="500034" y="785794"/>
            <a:ext cx="700092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lang="en-US" sz="2000" dirty="0" smtClean="0">
                <a:solidFill>
                  <a:srgbClr val="FF0000"/>
                </a:solidFill>
                <a:latin typeface="Times New Roman" pitchFamily="18" charset="0"/>
                <a:ea typeface="Calibri" pitchFamily="34" charset="0"/>
                <a:cs typeface="+mj-cs"/>
              </a:rPr>
              <a:t>Preparation of base maps</a:t>
            </a:r>
          </a:p>
        </p:txBody>
      </p:sp>
      <p:sp>
        <p:nvSpPr>
          <p:cNvPr id="3" name="Rectangle 2"/>
          <p:cNvSpPr>
            <a:spLocks noChangeArrowheads="1"/>
          </p:cNvSpPr>
          <p:nvPr/>
        </p:nvSpPr>
        <p:spPr bwMode="auto">
          <a:xfrm>
            <a:off x="214282" y="181253"/>
            <a:ext cx="41434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400" b="1" dirty="0" smtClean="0">
                <a:latin typeface="Times New Roman" pitchFamily="18" charset="0"/>
                <a:ea typeface="Calibri" pitchFamily="34" charset="0"/>
                <a:cs typeface="+mj-cs"/>
              </a:rPr>
              <a:t>3. Methodology</a:t>
            </a:r>
          </a:p>
        </p:txBody>
      </p:sp>
      <p:sp>
        <p:nvSpPr>
          <p:cNvPr id="12290" name="Rectangle 2"/>
          <p:cNvSpPr>
            <a:spLocks noChangeArrowheads="1"/>
          </p:cNvSpPr>
          <p:nvPr/>
        </p:nvSpPr>
        <p:spPr bwMode="auto">
          <a:xfrm>
            <a:off x="214282" y="1285860"/>
            <a:ext cx="857256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rtl="0" fontAlgn="base">
              <a:spcBef>
                <a:spcPct val="0"/>
              </a:spcBef>
              <a:spcAft>
                <a:spcPct val="0"/>
              </a:spcAft>
              <a:buFont typeface="Wingdings" pitchFamily="2" charset="2"/>
              <a:buChar char="ü"/>
            </a:pPr>
            <a:r>
              <a:rPr lang="en-US" sz="2000" dirty="0" smtClean="0">
                <a:latin typeface="Times New Roman" pitchFamily="18" charset="0"/>
                <a:ea typeface="Calibri" pitchFamily="34" charset="0"/>
                <a:cs typeface="+mj-cs"/>
              </a:rPr>
              <a:t>Mapping of the whole catchment of </a:t>
            </a:r>
            <a:r>
              <a:rPr lang="en-US" sz="2000" dirty="0" err="1" smtClean="0">
                <a:latin typeface="Times New Roman" pitchFamily="18" charset="0"/>
                <a:ea typeface="Calibri" pitchFamily="34" charset="0"/>
                <a:cs typeface="+mj-cs"/>
              </a:rPr>
              <a:t>Gabet</a:t>
            </a:r>
            <a:r>
              <a:rPr lang="en-US" sz="2000" dirty="0" smtClean="0">
                <a:latin typeface="Times New Roman" pitchFamily="18" charset="0"/>
                <a:ea typeface="Calibri" pitchFamily="34" charset="0"/>
                <a:cs typeface="+mj-cs"/>
              </a:rPr>
              <a:t> area</a:t>
            </a:r>
          </a:p>
          <a:p>
            <a:pPr algn="just" rtl="0" fontAlgn="base">
              <a:spcBef>
                <a:spcPct val="0"/>
              </a:spcBef>
              <a:spcAft>
                <a:spcPct val="0"/>
              </a:spcAft>
              <a:buFont typeface="Wingdings" pitchFamily="2" charset="2"/>
              <a:buChar char="ü"/>
            </a:pPr>
            <a:r>
              <a:rPr lang="en-US" sz="2000" dirty="0" smtClean="0">
                <a:latin typeface="Times New Roman" pitchFamily="18" charset="0"/>
                <a:ea typeface="Calibri" pitchFamily="34" charset="0"/>
                <a:cs typeface="+mj-cs"/>
              </a:rPr>
              <a:t>Major drainage channels and tributaries and the flood delta of </a:t>
            </a:r>
            <a:r>
              <a:rPr lang="en-US" sz="2000" dirty="0" err="1" smtClean="0">
                <a:latin typeface="Times New Roman" pitchFamily="18" charset="0"/>
                <a:ea typeface="Calibri" pitchFamily="34" charset="0"/>
                <a:cs typeface="+mj-cs"/>
              </a:rPr>
              <a:t>Khor</a:t>
            </a:r>
            <a:r>
              <a:rPr lang="en-US" sz="2000" dirty="0" smtClean="0">
                <a:latin typeface="Times New Roman" pitchFamily="18" charset="0"/>
                <a:ea typeface="Calibri" pitchFamily="34" charset="0"/>
                <a:cs typeface="+mj-cs"/>
              </a:rPr>
              <a:t> </a:t>
            </a:r>
            <a:r>
              <a:rPr lang="en-US" sz="2000" dirty="0" err="1" smtClean="0">
                <a:latin typeface="Times New Roman" pitchFamily="18" charset="0"/>
                <a:ea typeface="Calibri" pitchFamily="34" charset="0"/>
                <a:cs typeface="+mj-cs"/>
              </a:rPr>
              <a:t>Gabet</a:t>
            </a:r>
            <a:endParaRPr lang="en-US" sz="2000" dirty="0" smtClean="0">
              <a:latin typeface="Times New Roman" pitchFamily="18" charset="0"/>
              <a:ea typeface="Calibri" pitchFamily="34" charset="0"/>
              <a:cs typeface="+mj-cs"/>
            </a:endParaRPr>
          </a:p>
          <a:p>
            <a:pPr algn="just" rtl="0" fontAlgn="base">
              <a:spcBef>
                <a:spcPct val="0"/>
              </a:spcBef>
              <a:spcAft>
                <a:spcPct val="0"/>
              </a:spcAft>
              <a:buFont typeface="Wingdings" pitchFamily="2" charset="2"/>
              <a:buChar char="ü"/>
            </a:pPr>
            <a:r>
              <a:rPr lang="en-US" sz="2000" dirty="0" smtClean="0">
                <a:latin typeface="Times New Roman" pitchFamily="18" charset="0"/>
                <a:ea typeface="Calibri" pitchFamily="34" charset="0"/>
                <a:cs typeface="+mj-cs"/>
              </a:rPr>
              <a:t>Major topographic features and general elevation of the area based on Digital elevation modeling  (DEM) </a:t>
            </a:r>
          </a:p>
          <a:p>
            <a:pPr algn="just" rtl="0" fontAlgn="base">
              <a:spcBef>
                <a:spcPct val="0"/>
              </a:spcBef>
              <a:spcAft>
                <a:spcPct val="0"/>
              </a:spcAft>
              <a:buFont typeface="Wingdings" pitchFamily="2" charset="2"/>
              <a:buChar char="ü"/>
            </a:pPr>
            <a:r>
              <a:rPr lang="en-US" sz="2000" dirty="0" smtClean="0">
                <a:latin typeface="Times New Roman" pitchFamily="18" charset="0"/>
                <a:ea typeface="Calibri" pitchFamily="34" charset="0"/>
                <a:cs typeface="+mj-cs"/>
              </a:rPr>
              <a:t>Study survey sites and infrastructure have been located using GPS and plotted in these base maps.</a:t>
            </a:r>
          </a:p>
        </p:txBody>
      </p:sp>
      <p:sp>
        <p:nvSpPr>
          <p:cNvPr id="5" name="Rectangle 1"/>
          <p:cNvSpPr>
            <a:spLocks noChangeArrowheads="1"/>
          </p:cNvSpPr>
          <p:nvPr/>
        </p:nvSpPr>
        <p:spPr bwMode="auto">
          <a:xfrm>
            <a:off x="500034" y="5600658"/>
            <a:ext cx="700092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lang="en-US" sz="2000" dirty="0" smtClean="0">
                <a:solidFill>
                  <a:srgbClr val="FF0000"/>
                </a:solidFill>
                <a:latin typeface="Times New Roman" pitchFamily="18" charset="0"/>
                <a:ea typeface="Calibri" pitchFamily="34" charset="0"/>
                <a:cs typeface="+mj-cs"/>
              </a:rPr>
              <a:t>Field visits</a:t>
            </a:r>
          </a:p>
        </p:txBody>
      </p:sp>
      <p:pic>
        <p:nvPicPr>
          <p:cNvPr id="6" name="Picture 1" descr="2013-11-22 09"/>
          <p:cNvPicPr>
            <a:picLocks noChangeAspect="1" noChangeArrowheads="1"/>
          </p:cNvPicPr>
          <p:nvPr/>
        </p:nvPicPr>
        <p:blipFill>
          <a:blip r:embed="rId2" cstate="print"/>
          <a:srcRect/>
          <a:stretch>
            <a:fillRect/>
          </a:stretch>
        </p:blipFill>
        <p:spPr bwMode="auto">
          <a:xfrm>
            <a:off x="3286116" y="3143248"/>
            <a:ext cx="4860602" cy="364333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28758" y="827089"/>
            <a:ext cx="6172200" cy="5602307"/>
            <a:chOff x="228600" y="1447800"/>
            <a:chExt cx="6172200" cy="5602307"/>
          </a:xfrm>
        </p:grpSpPr>
        <p:sp>
          <p:nvSpPr>
            <p:cNvPr id="4" name="Rectangle 3"/>
            <p:cNvSpPr/>
            <p:nvPr/>
          </p:nvSpPr>
          <p:spPr>
            <a:xfrm>
              <a:off x="2438400" y="1447800"/>
              <a:ext cx="12954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ectangle 4"/>
            <p:cNvSpPr/>
            <p:nvPr/>
          </p:nvSpPr>
          <p:spPr>
            <a:xfrm>
              <a:off x="3810000" y="2438400"/>
              <a:ext cx="1371600" cy="381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ectangle 5"/>
            <p:cNvSpPr/>
            <p:nvPr/>
          </p:nvSpPr>
          <p:spPr>
            <a:xfrm>
              <a:off x="381000" y="3352800"/>
              <a:ext cx="7620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ectangle 6"/>
            <p:cNvSpPr/>
            <p:nvPr/>
          </p:nvSpPr>
          <p:spPr>
            <a:xfrm>
              <a:off x="1219200" y="3352800"/>
              <a:ext cx="10668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Rectangle 7"/>
            <p:cNvSpPr/>
            <p:nvPr/>
          </p:nvSpPr>
          <p:spPr>
            <a:xfrm>
              <a:off x="2366746" y="3352800"/>
              <a:ext cx="757453"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ectangle 8"/>
            <p:cNvSpPr/>
            <p:nvPr/>
          </p:nvSpPr>
          <p:spPr>
            <a:xfrm>
              <a:off x="3200400" y="3352800"/>
              <a:ext cx="10668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Rectangle 9"/>
            <p:cNvSpPr/>
            <p:nvPr/>
          </p:nvSpPr>
          <p:spPr>
            <a:xfrm>
              <a:off x="4343400" y="3352800"/>
              <a:ext cx="842748"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ectangle 10"/>
            <p:cNvSpPr/>
            <p:nvPr/>
          </p:nvSpPr>
          <p:spPr>
            <a:xfrm>
              <a:off x="5257801" y="3352800"/>
              <a:ext cx="10668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Rectangle 11"/>
            <p:cNvSpPr/>
            <p:nvPr/>
          </p:nvSpPr>
          <p:spPr>
            <a:xfrm>
              <a:off x="2514600" y="4343400"/>
              <a:ext cx="1371600" cy="381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Rectangle 12"/>
            <p:cNvSpPr/>
            <p:nvPr/>
          </p:nvSpPr>
          <p:spPr>
            <a:xfrm>
              <a:off x="1219200" y="5257800"/>
              <a:ext cx="1219200" cy="4572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ectangle 13"/>
            <p:cNvSpPr/>
            <p:nvPr/>
          </p:nvSpPr>
          <p:spPr>
            <a:xfrm>
              <a:off x="685800" y="6248400"/>
              <a:ext cx="1371600" cy="4572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ectangle 14"/>
            <p:cNvSpPr/>
            <p:nvPr/>
          </p:nvSpPr>
          <p:spPr>
            <a:xfrm>
              <a:off x="2667000" y="6248400"/>
              <a:ext cx="1828800" cy="5334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ectangle 15"/>
            <p:cNvSpPr/>
            <p:nvPr/>
          </p:nvSpPr>
          <p:spPr>
            <a:xfrm>
              <a:off x="4953000" y="6096000"/>
              <a:ext cx="1371600" cy="914400"/>
            </a:xfrm>
            <a:prstGeom prst="rect">
              <a:avLst/>
            </a:prstGeom>
            <a:solidFill>
              <a:srgbClr val="FFFF00"/>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Box 16"/>
            <p:cNvSpPr txBox="1"/>
            <p:nvPr/>
          </p:nvSpPr>
          <p:spPr>
            <a:xfrm>
              <a:off x="2488049" y="1524000"/>
              <a:ext cx="1169551" cy="307777"/>
            </a:xfrm>
            <a:prstGeom prst="rect">
              <a:avLst/>
            </a:prstGeom>
            <a:noFill/>
          </p:spPr>
          <p:txBody>
            <a:bodyPr wrap="none" rtlCol="0">
              <a:spAutoFit/>
            </a:bodyPr>
            <a:lstStyle/>
            <a:p>
              <a:r>
                <a:rPr lang="en-US" sz="1400" dirty="0" smtClean="0"/>
                <a:t>Methodology</a:t>
              </a:r>
              <a:endParaRPr lang="en-US" sz="1400" dirty="0"/>
            </a:p>
          </p:txBody>
        </p:sp>
        <p:sp>
          <p:nvSpPr>
            <p:cNvPr id="18" name="TextBox 17"/>
            <p:cNvSpPr txBox="1"/>
            <p:nvPr/>
          </p:nvSpPr>
          <p:spPr>
            <a:xfrm>
              <a:off x="4038600" y="2511623"/>
              <a:ext cx="939616" cy="307777"/>
            </a:xfrm>
            <a:prstGeom prst="rect">
              <a:avLst/>
            </a:prstGeom>
            <a:noFill/>
          </p:spPr>
          <p:txBody>
            <a:bodyPr wrap="none" rtlCol="0">
              <a:spAutoFit/>
            </a:bodyPr>
            <a:lstStyle/>
            <a:p>
              <a:r>
                <a:rPr lang="en-US" sz="1400" dirty="0" smtClean="0"/>
                <a:t>Field work</a:t>
              </a:r>
              <a:endParaRPr lang="en-US" sz="1400" dirty="0"/>
            </a:p>
          </p:txBody>
        </p:sp>
        <p:sp>
          <p:nvSpPr>
            <p:cNvPr id="19" name="TextBox 18"/>
            <p:cNvSpPr txBox="1"/>
            <p:nvPr/>
          </p:nvSpPr>
          <p:spPr>
            <a:xfrm>
              <a:off x="381000" y="3352800"/>
              <a:ext cx="779381" cy="523220"/>
            </a:xfrm>
            <a:prstGeom prst="rect">
              <a:avLst/>
            </a:prstGeom>
            <a:noFill/>
          </p:spPr>
          <p:txBody>
            <a:bodyPr wrap="none" rtlCol="0">
              <a:spAutoFit/>
            </a:bodyPr>
            <a:lstStyle/>
            <a:p>
              <a:pPr algn="ctr"/>
              <a:r>
                <a:rPr lang="en-US" sz="1400" dirty="0" smtClean="0"/>
                <a:t>Ground </a:t>
              </a:r>
            </a:p>
            <a:p>
              <a:pPr algn="ctr"/>
              <a:r>
                <a:rPr lang="en-US" sz="1400" dirty="0" err="1" smtClean="0"/>
                <a:t>truthing</a:t>
              </a:r>
              <a:endParaRPr lang="en-US" sz="1400" dirty="0"/>
            </a:p>
          </p:txBody>
        </p:sp>
        <p:sp>
          <p:nvSpPr>
            <p:cNvPr id="20" name="TextBox 19"/>
            <p:cNvSpPr txBox="1"/>
            <p:nvPr/>
          </p:nvSpPr>
          <p:spPr>
            <a:xfrm>
              <a:off x="2368737" y="3429000"/>
              <a:ext cx="785793" cy="307777"/>
            </a:xfrm>
            <a:prstGeom prst="rect">
              <a:avLst/>
            </a:prstGeom>
            <a:noFill/>
          </p:spPr>
          <p:txBody>
            <a:bodyPr wrap="none" rtlCol="0">
              <a:spAutoFit/>
            </a:bodyPr>
            <a:lstStyle/>
            <a:p>
              <a:r>
                <a:rPr lang="en-US" sz="1400" dirty="0" smtClean="0"/>
                <a:t>Geology</a:t>
              </a:r>
              <a:endParaRPr lang="en-US" sz="1400" dirty="0"/>
            </a:p>
          </p:txBody>
        </p:sp>
        <p:sp>
          <p:nvSpPr>
            <p:cNvPr id="21" name="TextBox 20"/>
            <p:cNvSpPr txBox="1"/>
            <p:nvPr/>
          </p:nvSpPr>
          <p:spPr>
            <a:xfrm>
              <a:off x="3124200" y="3429000"/>
              <a:ext cx="1196097" cy="307777"/>
            </a:xfrm>
            <a:prstGeom prst="rect">
              <a:avLst/>
            </a:prstGeom>
            <a:noFill/>
          </p:spPr>
          <p:txBody>
            <a:bodyPr wrap="none" rtlCol="0">
              <a:spAutoFit/>
            </a:bodyPr>
            <a:lstStyle/>
            <a:p>
              <a:r>
                <a:rPr lang="en-US" sz="1400" dirty="0" smtClean="0"/>
                <a:t>Hydrogeology</a:t>
              </a:r>
              <a:endParaRPr lang="en-US" sz="1400" dirty="0"/>
            </a:p>
          </p:txBody>
        </p:sp>
        <p:sp>
          <p:nvSpPr>
            <p:cNvPr id="22" name="TextBox 21"/>
            <p:cNvSpPr txBox="1"/>
            <p:nvPr/>
          </p:nvSpPr>
          <p:spPr>
            <a:xfrm>
              <a:off x="4267200" y="3429000"/>
              <a:ext cx="928267" cy="307777"/>
            </a:xfrm>
            <a:prstGeom prst="rect">
              <a:avLst/>
            </a:prstGeom>
            <a:noFill/>
          </p:spPr>
          <p:txBody>
            <a:bodyPr wrap="none" rtlCol="0">
              <a:spAutoFit/>
            </a:bodyPr>
            <a:lstStyle/>
            <a:p>
              <a:r>
                <a:rPr lang="en-US" sz="1400" dirty="0" smtClean="0"/>
                <a:t>Hydrology</a:t>
              </a:r>
              <a:endParaRPr lang="en-US" sz="1400" dirty="0"/>
            </a:p>
          </p:txBody>
        </p:sp>
        <p:sp>
          <p:nvSpPr>
            <p:cNvPr id="23" name="TextBox 22"/>
            <p:cNvSpPr txBox="1"/>
            <p:nvPr/>
          </p:nvSpPr>
          <p:spPr>
            <a:xfrm>
              <a:off x="5232634" y="3352800"/>
              <a:ext cx="1091966" cy="523220"/>
            </a:xfrm>
            <a:prstGeom prst="rect">
              <a:avLst/>
            </a:prstGeom>
            <a:noFill/>
          </p:spPr>
          <p:txBody>
            <a:bodyPr wrap="none" rtlCol="0">
              <a:spAutoFit/>
            </a:bodyPr>
            <a:lstStyle/>
            <a:p>
              <a:pPr algn="ctr"/>
              <a:r>
                <a:rPr lang="en-US" sz="1400" dirty="0" smtClean="0"/>
                <a:t>Engineering </a:t>
              </a:r>
            </a:p>
            <a:p>
              <a:pPr algn="ctr"/>
              <a:r>
                <a:rPr lang="en-US" sz="1400" dirty="0" smtClean="0"/>
                <a:t>parameters</a:t>
              </a:r>
              <a:endParaRPr lang="en-US" sz="1400" dirty="0"/>
            </a:p>
          </p:txBody>
        </p:sp>
        <p:sp>
          <p:nvSpPr>
            <p:cNvPr id="24" name="TextBox 23"/>
            <p:cNvSpPr txBox="1"/>
            <p:nvPr/>
          </p:nvSpPr>
          <p:spPr>
            <a:xfrm>
              <a:off x="2514600" y="4343400"/>
              <a:ext cx="1344599" cy="307777"/>
            </a:xfrm>
            <a:prstGeom prst="rect">
              <a:avLst/>
            </a:prstGeom>
            <a:noFill/>
          </p:spPr>
          <p:txBody>
            <a:bodyPr wrap="none" rtlCol="0">
              <a:spAutoFit/>
            </a:bodyPr>
            <a:lstStyle/>
            <a:p>
              <a:r>
                <a:rPr lang="en-US" sz="1400" dirty="0" smtClean="0"/>
                <a:t>Data processing</a:t>
              </a:r>
              <a:endParaRPr lang="en-US" sz="1400" dirty="0"/>
            </a:p>
          </p:txBody>
        </p:sp>
        <p:sp>
          <p:nvSpPr>
            <p:cNvPr id="25" name="TextBox 24"/>
            <p:cNvSpPr txBox="1"/>
            <p:nvPr/>
          </p:nvSpPr>
          <p:spPr>
            <a:xfrm>
              <a:off x="1219200" y="5334000"/>
              <a:ext cx="1137747" cy="307777"/>
            </a:xfrm>
            <a:prstGeom prst="rect">
              <a:avLst/>
            </a:prstGeom>
            <a:noFill/>
          </p:spPr>
          <p:txBody>
            <a:bodyPr wrap="none" rtlCol="0">
              <a:spAutoFit/>
            </a:bodyPr>
            <a:lstStyle/>
            <a:p>
              <a:r>
                <a:rPr lang="en-US" sz="1400" dirty="0" smtClean="0"/>
                <a:t>Data analysis</a:t>
              </a:r>
              <a:endParaRPr lang="en-US" sz="1400" dirty="0"/>
            </a:p>
          </p:txBody>
        </p:sp>
        <p:sp>
          <p:nvSpPr>
            <p:cNvPr id="26" name="TextBox 25"/>
            <p:cNvSpPr txBox="1"/>
            <p:nvPr/>
          </p:nvSpPr>
          <p:spPr>
            <a:xfrm>
              <a:off x="2514600" y="5334000"/>
              <a:ext cx="1590307" cy="307777"/>
            </a:xfrm>
            <a:prstGeom prst="rect">
              <a:avLst/>
            </a:prstGeom>
            <a:noFill/>
          </p:spPr>
          <p:txBody>
            <a:bodyPr wrap="none" rtlCol="0">
              <a:spAutoFit/>
            </a:bodyPr>
            <a:lstStyle/>
            <a:p>
              <a:r>
                <a:rPr lang="en-US" sz="1400" dirty="0" smtClean="0"/>
                <a:t>Data interpretation</a:t>
              </a:r>
              <a:endParaRPr lang="en-US" sz="1400" dirty="0"/>
            </a:p>
          </p:txBody>
        </p:sp>
        <p:sp>
          <p:nvSpPr>
            <p:cNvPr id="27" name="TextBox 26"/>
            <p:cNvSpPr txBox="1"/>
            <p:nvPr/>
          </p:nvSpPr>
          <p:spPr>
            <a:xfrm>
              <a:off x="4192032" y="5334000"/>
              <a:ext cx="1370568" cy="307777"/>
            </a:xfrm>
            <a:prstGeom prst="rect">
              <a:avLst/>
            </a:prstGeom>
            <a:noFill/>
          </p:spPr>
          <p:txBody>
            <a:bodyPr wrap="none" rtlCol="0">
              <a:spAutoFit/>
            </a:bodyPr>
            <a:lstStyle/>
            <a:p>
              <a:r>
                <a:rPr lang="en-US" sz="1400" dirty="0" smtClean="0"/>
                <a:t>Data production</a:t>
              </a:r>
              <a:endParaRPr lang="en-US" sz="1400" dirty="0"/>
            </a:p>
          </p:txBody>
        </p:sp>
        <p:sp>
          <p:nvSpPr>
            <p:cNvPr id="28" name="TextBox 27"/>
            <p:cNvSpPr txBox="1"/>
            <p:nvPr/>
          </p:nvSpPr>
          <p:spPr>
            <a:xfrm>
              <a:off x="685800" y="6324600"/>
              <a:ext cx="1377365" cy="307777"/>
            </a:xfrm>
            <a:prstGeom prst="rect">
              <a:avLst/>
            </a:prstGeom>
            <a:noFill/>
          </p:spPr>
          <p:txBody>
            <a:bodyPr wrap="none" rtlCol="0">
              <a:spAutoFit/>
            </a:bodyPr>
            <a:lstStyle/>
            <a:p>
              <a:pPr algn="ctr"/>
              <a:r>
                <a:rPr lang="en-US" sz="1400" dirty="0" smtClean="0"/>
                <a:t>Inception report</a:t>
              </a:r>
              <a:endParaRPr lang="en-US" sz="1400" dirty="0"/>
            </a:p>
          </p:txBody>
        </p:sp>
        <p:sp>
          <p:nvSpPr>
            <p:cNvPr id="29" name="TextBox 28"/>
            <p:cNvSpPr txBox="1"/>
            <p:nvPr/>
          </p:nvSpPr>
          <p:spPr>
            <a:xfrm>
              <a:off x="2590800" y="6258580"/>
              <a:ext cx="1961243" cy="523220"/>
            </a:xfrm>
            <a:prstGeom prst="rect">
              <a:avLst/>
            </a:prstGeom>
            <a:noFill/>
          </p:spPr>
          <p:txBody>
            <a:bodyPr wrap="none" rtlCol="0">
              <a:spAutoFit/>
            </a:bodyPr>
            <a:lstStyle/>
            <a:p>
              <a:pPr algn="ctr"/>
              <a:r>
                <a:rPr lang="en-US" sz="1400" dirty="0" smtClean="0"/>
                <a:t>Preliminary design of</a:t>
              </a:r>
            </a:p>
            <a:p>
              <a:pPr algn="ctr"/>
              <a:r>
                <a:rPr lang="en-US" sz="1400" dirty="0" smtClean="0"/>
                <a:t> proposed recharge dam</a:t>
              </a:r>
              <a:endParaRPr lang="en-US" sz="1400" dirty="0"/>
            </a:p>
          </p:txBody>
        </p:sp>
        <p:sp>
          <p:nvSpPr>
            <p:cNvPr id="30" name="TextBox 29"/>
            <p:cNvSpPr txBox="1"/>
            <p:nvPr/>
          </p:nvSpPr>
          <p:spPr>
            <a:xfrm>
              <a:off x="5029200" y="6096000"/>
              <a:ext cx="1087157" cy="954107"/>
            </a:xfrm>
            <a:prstGeom prst="rect">
              <a:avLst/>
            </a:prstGeom>
            <a:noFill/>
          </p:spPr>
          <p:txBody>
            <a:bodyPr wrap="none" rtlCol="0">
              <a:spAutoFit/>
            </a:bodyPr>
            <a:lstStyle/>
            <a:p>
              <a:pPr algn="ctr"/>
              <a:r>
                <a:rPr lang="en-US" sz="1400" dirty="0" smtClean="0"/>
                <a:t>Final report</a:t>
              </a:r>
            </a:p>
            <a:p>
              <a:pPr algn="ctr"/>
              <a:r>
                <a:rPr lang="en-US" sz="1400" dirty="0" smtClean="0"/>
                <a:t>Final design </a:t>
              </a:r>
            </a:p>
            <a:p>
              <a:pPr algn="ctr"/>
              <a:r>
                <a:rPr lang="en-US" sz="1400" dirty="0" smtClean="0"/>
                <a:t>&amp;</a:t>
              </a:r>
            </a:p>
            <a:p>
              <a:pPr algn="ctr"/>
              <a:r>
                <a:rPr lang="en-US" sz="1400" dirty="0" smtClean="0"/>
                <a:t>BOQs</a:t>
              </a:r>
              <a:endParaRPr lang="en-US" sz="1400" dirty="0"/>
            </a:p>
          </p:txBody>
        </p:sp>
        <p:sp>
          <p:nvSpPr>
            <p:cNvPr id="31" name="Rectangle 30"/>
            <p:cNvSpPr/>
            <p:nvPr/>
          </p:nvSpPr>
          <p:spPr>
            <a:xfrm>
              <a:off x="2590800" y="5257800"/>
              <a:ext cx="1524000" cy="4572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2" name="Rectangle 31"/>
            <p:cNvSpPr/>
            <p:nvPr/>
          </p:nvSpPr>
          <p:spPr>
            <a:xfrm>
              <a:off x="4268232" y="5257800"/>
              <a:ext cx="1219200" cy="4572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3" name="Elbow Connector 32"/>
            <p:cNvCxnSpPr>
              <a:stCxn id="4" idx="2"/>
              <a:endCxn id="5" idx="0"/>
            </p:cNvCxnSpPr>
            <p:nvPr/>
          </p:nvCxnSpPr>
          <p:spPr>
            <a:xfrm rot="16200000" flipH="1">
              <a:off x="3562350" y="1504950"/>
              <a:ext cx="457200" cy="14097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5" idx="2"/>
              <a:endCxn id="6" idx="0"/>
            </p:cNvCxnSpPr>
            <p:nvPr/>
          </p:nvCxnSpPr>
          <p:spPr>
            <a:xfrm rot="5400000">
              <a:off x="2362200" y="1219200"/>
              <a:ext cx="533400" cy="37338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743200" y="3114020"/>
              <a:ext cx="1876" cy="238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655724" y="3114020"/>
              <a:ext cx="1876" cy="238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hape 36"/>
            <p:cNvCxnSpPr>
              <a:stCxn id="5" idx="3"/>
              <a:endCxn id="11" idx="0"/>
            </p:cNvCxnSpPr>
            <p:nvPr/>
          </p:nvCxnSpPr>
          <p:spPr>
            <a:xfrm>
              <a:off x="5181600" y="2628900"/>
              <a:ext cx="609601" cy="72390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5" idx="2"/>
              <a:endCxn id="10" idx="0"/>
            </p:cNvCxnSpPr>
            <p:nvPr/>
          </p:nvCxnSpPr>
          <p:spPr>
            <a:xfrm rot="16200000" flipH="1">
              <a:off x="4363587" y="2951613"/>
              <a:ext cx="533400" cy="268974"/>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28600" y="3200400"/>
              <a:ext cx="6172200" cy="8382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p:nvPr/>
          </p:nvCxnSpPr>
          <p:spPr>
            <a:xfrm flipV="1">
              <a:off x="1750724" y="3114020"/>
              <a:ext cx="1876" cy="238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295400" y="2511623"/>
              <a:ext cx="1274195" cy="307777"/>
            </a:xfrm>
            <a:prstGeom prst="rect">
              <a:avLst/>
            </a:prstGeom>
          </p:spPr>
          <p:txBody>
            <a:bodyPr wrap="none">
              <a:spAutoFit/>
            </a:bodyPr>
            <a:lstStyle/>
            <a:p>
              <a:r>
                <a:rPr lang="en-US" sz="1400" dirty="0" smtClean="0"/>
                <a:t>Data collection</a:t>
              </a:r>
              <a:endParaRPr lang="en-US" sz="1400" dirty="0"/>
            </a:p>
          </p:txBody>
        </p:sp>
        <p:sp>
          <p:nvSpPr>
            <p:cNvPr id="42" name="Rectangle 41"/>
            <p:cNvSpPr/>
            <p:nvPr/>
          </p:nvSpPr>
          <p:spPr>
            <a:xfrm>
              <a:off x="1295400" y="2438400"/>
              <a:ext cx="1371600" cy="38100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43" name="Elbow Connector 42"/>
            <p:cNvCxnSpPr>
              <a:stCxn id="4" idx="2"/>
              <a:endCxn id="42" idx="0"/>
            </p:cNvCxnSpPr>
            <p:nvPr/>
          </p:nvCxnSpPr>
          <p:spPr>
            <a:xfrm rot="5400000">
              <a:off x="2305050" y="1657350"/>
              <a:ext cx="457200" cy="11049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39" idx="2"/>
              <a:endCxn id="24" idx="0"/>
            </p:cNvCxnSpPr>
            <p:nvPr/>
          </p:nvCxnSpPr>
          <p:spPr>
            <a:xfrm rot="5400000">
              <a:off x="3098400" y="4127100"/>
              <a:ext cx="304800" cy="1278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12" idx="2"/>
              <a:endCxn id="13" idx="0"/>
            </p:cNvCxnSpPr>
            <p:nvPr/>
          </p:nvCxnSpPr>
          <p:spPr>
            <a:xfrm rot="5400000">
              <a:off x="2247900" y="4305300"/>
              <a:ext cx="533400" cy="13716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12" idx="2"/>
              <a:endCxn id="31" idx="0"/>
            </p:cNvCxnSpPr>
            <p:nvPr/>
          </p:nvCxnSpPr>
          <p:spPr>
            <a:xfrm rot="16200000" flipH="1">
              <a:off x="3009900" y="4914900"/>
              <a:ext cx="533400" cy="15240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12" idx="2"/>
              <a:endCxn id="32" idx="0"/>
            </p:cNvCxnSpPr>
            <p:nvPr/>
          </p:nvCxnSpPr>
          <p:spPr>
            <a:xfrm rot="16200000" flipH="1">
              <a:off x="3772416" y="4152384"/>
              <a:ext cx="533400" cy="1677432"/>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ectangle 47"/>
            <p:cNvSpPr/>
            <p:nvPr/>
          </p:nvSpPr>
          <p:spPr>
            <a:xfrm>
              <a:off x="1066800" y="5105400"/>
              <a:ext cx="4648200" cy="762000"/>
            </a:xfrm>
            <a:prstGeom prst="rect">
              <a:avLst/>
            </a:prstGeom>
            <a:no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1219200" y="3352800"/>
              <a:ext cx="1143000" cy="523220"/>
            </a:xfrm>
            <a:prstGeom prst="rect">
              <a:avLst/>
            </a:prstGeom>
          </p:spPr>
          <p:txBody>
            <a:bodyPr wrap="square">
              <a:spAutoFit/>
            </a:bodyPr>
            <a:lstStyle/>
            <a:p>
              <a:r>
                <a:rPr lang="en-US" sz="1400" dirty="0" smtClean="0"/>
                <a:t>Geophysical</a:t>
              </a:r>
            </a:p>
            <a:p>
              <a:r>
                <a:rPr lang="en-US" sz="1400" dirty="0" smtClean="0"/>
                <a:t> survey</a:t>
              </a:r>
              <a:endParaRPr lang="en-US" sz="1400" dirty="0"/>
            </a:p>
          </p:txBody>
        </p:sp>
        <p:cxnSp>
          <p:nvCxnSpPr>
            <p:cNvPr id="50" name="Elbow Connector 49"/>
            <p:cNvCxnSpPr>
              <a:stCxn id="48" idx="1"/>
              <a:endCxn id="28" idx="1"/>
            </p:cNvCxnSpPr>
            <p:nvPr/>
          </p:nvCxnSpPr>
          <p:spPr>
            <a:xfrm rot="10800000" flipV="1">
              <a:off x="685800" y="5486399"/>
              <a:ext cx="381000" cy="992089"/>
            </a:xfrm>
            <a:prstGeom prst="bentConnector3">
              <a:avLst>
                <a:gd name="adj1" fmla="val 16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057400" y="6520190"/>
              <a:ext cx="55335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Elbow Connector 51"/>
            <p:cNvCxnSpPr/>
            <p:nvPr/>
          </p:nvCxnSpPr>
          <p:spPr>
            <a:xfrm>
              <a:off x="4495800" y="6520190"/>
              <a:ext cx="477157" cy="33010"/>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Rectangle 1"/>
          <p:cNvSpPr>
            <a:spLocks noChangeArrowheads="1"/>
          </p:cNvSpPr>
          <p:nvPr/>
        </p:nvSpPr>
        <p:spPr bwMode="auto">
          <a:xfrm>
            <a:off x="285720" y="214290"/>
            <a:ext cx="700092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lang="en-US" sz="2000" dirty="0" smtClean="0">
                <a:solidFill>
                  <a:srgbClr val="FF0000"/>
                </a:solidFill>
                <a:latin typeface="Times New Roman" pitchFamily="18" charset="0"/>
                <a:ea typeface="Calibri" pitchFamily="34" charset="0"/>
                <a:cs typeface="+mj-cs"/>
              </a:rPr>
              <a:t>Data Processing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4282" y="181253"/>
            <a:ext cx="41434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400" b="1" dirty="0" smtClean="0">
                <a:latin typeface="Times New Roman" pitchFamily="18" charset="0"/>
                <a:ea typeface="Calibri" pitchFamily="34" charset="0"/>
                <a:cs typeface="+mj-cs"/>
              </a:rPr>
              <a:t>4. Results</a:t>
            </a:r>
          </a:p>
        </p:txBody>
      </p:sp>
      <p:sp>
        <p:nvSpPr>
          <p:cNvPr id="3" name="Rectangle 1"/>
          <p:cNvSpPr>
            <a:spLocks noChangeArrowheads="1"/>
          </p:cNvSpPr>
          <p:nvPr/>
        </p:nvSpPr>
        <p:spPr bwMode="auto">
          <a:xfrm>
            <a:off x="285720" y="714356"/>
            <a:ext cx="857256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000" b="1" dirty="0" smtClean="0">
                <a:solidFill>
                  <a:srgbClr val="FF0000"/>
                </a:solidFill>
                <a:latin typeface="Times New Roman" pitchFamily="18" charset="0"/>
                <a:ea typeface="Calibri" pitchFamily="34" charset="0"/>
                <a:cs typeface="+mj-cs"/>
              </a:rPr>
              <a:t>GEOLOGICALLY:</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the area surrounding the project area is occupied by intermediate-basic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metavolcanics</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with two granitic types dominated by a young post tectonic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batholic</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of medium-coarse-grained size pint granite of about 4 km in diameter. The pink granite is intruded into a huge biotitic granite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granodiotite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intruded into the older metamorphic rocks. Two sets of acidic and basic dykes have intruded the pink granite mainly along NNE-SSW and NNW-SSE directions.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3"/>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2202" t="2888" r="2348" b="4668"/>
          <a:stretch>
            <a:fillRect/>
          </a:stretch>
        </p:blipFill>
        <p:spPr bwMode="auto">
          <a:xfrm>
            <a:off x="4643438" y="2786058"/>
            <a:ext cx="4286280" cy="3143272"/>
          </a:xfrm>
          <a:prstGeom prst="rect">
            <a:avLst/>
          </a:prstGeom>
          <a:noFill/>
          <a:ln>
            <a:noFill/>
          </a:ln>
        </p:spPr>
      </p:pic>
      <p:pic>
        <p:nvPicPr>
          <p:cNvPr id="5" name="Picture 4"/>
          <p:cNvPicPr/>
          <p:nvPr/>
        </p:nvPicPr>
        <p:blipFill>
          <a:blip r:embed="rId3" cstate="print"/>
          <a:srcRect/>
          <a:stretch>
            <a:fillRect/>
          </a:stretch>
        </p:blipFill>
        <p:spPr bwMode="auto">
          <a:xfrm>
            <a:off x="214282" y="2714620"/>
            <a:ext cx="4286248" cy="3304756"/>
          </a:xfrm>
          <a:prstGeom prst="rect">
            <a:avLst/>
          </a:prstGeom>
          <a:noFill/>
          <a:ln w="9525">
            <a:noFill/>
            <a:miter lim="800000"/>
            <a:headEnd/>
            <a:tailEnd/>
          </a:ln>
        </p:spPr>
      </p:pic>
      <p:sp>
        <p:nvSpPr>
          <p:cNvPr id="6" name="Rectangle 5"/>
          <p:cNvSpPr/>
          <p:nvPr/>
        </p:nvSpPr>
        <p:spPr>
          <a:xfrm>
            <a:off x="641044" y="6143644"/>
            <a:ext cx="3127779" cy="369332"/>
          </a:xfrm>
          <a:prstGeom prst="rect">
            <a:avLst/>
          </a:prstGeom>
        </p:spPr>
        <p:txBody>
          <a:bodyPr wrap="none">
            <a:spAutoFit/>
          </a:bodyPr>
          <a:lstStyle/>
          <a:p>
            <a:r>
              <a:rPr lang="en-US" dirty="0" err="1" smtClean="0">
                <a:solidFill>
                  <a:srgbClr val="FF0000"/>
                </a:solidFill>
                <a:latin typeface="Times New Roman" pitchFamily="18" charset="0"/>
                <a:ea typeface="Calibri" pitchFamily="34" charset="0"/>
                <a:cs typeface="Times New Roman" pitchFamily="18" charset="0"/>
              </a:rPr>
              <a:t>Landsat</a:t>
            </a:r>
            <a:r>
              <a:rPr lang="en-US" dirty="0" smtClean="0">
                <a:solidFill>
                  <a:srgbClr val="FF0000"/>
                </a:solidFill>
                <a:latin typeface="Times New Roman" pitchFamily="18" charset="0"/>
                <a:ea typeface="Calibri" pitchFamily="34" charset="0"/>
                <a:cs typeface="Times New Roman" pitchFamily="18" charset="0"/>
              </a:rPr>
              <a:t> image of the study area</a:t>
            </a:r>
            <a:endParaRPr lang="ar-SA" dirty="0" smtClean="0">
              <a:solidFill>
                <a:srgbClr val="FF0000"/>
              </a:solidFill>
              <a:latin typeface="Times New Roman" pitchFamily="18" charset="0"/>
              <a:ea typeface="Calibri" pitchFamily="34" charset="0"/>
              <a:cs typeface="Times New Roman" pitchFamily="18" charset="0"/>
            </a:endParaRPr>
          </a:p>
        </p:txBody>
      </p:sp>
      <p:sp>
        <p:nvSpPr>
          <p:cNvPr id="7" name="Rectangle 6"/>
          <p:cNvSpPr/>
          <p:nvPr/>
        </p:nvSpPr>
        <p:spPr>
          <a:xfrm>
            <a:off x="5143504" y="6143644"/>
            <a:ext cx="3251979" cy="369332"/>
          </a:xfrm>
          <a:prstGeom prst="rect">
            <a:avLst/>
          </a:prstGeom>
        </p:spPr>
        <p:txBody>
          <a:bodyPr wrap="none">
            <a:spAutoFit/>
          </a:bodyPr>
          <a:lstStyle/>
          <a:p>
            <a:r>
              <a:rPr lang="en-US" dirty="0" smtClean="0">
                <a:solidFill>
                  <a:srgbClr val="FF0000"/>
                </a:solidFill>
                <a:latin typeface="Times New Roman" pitchFamily="18" charset="0"/>
                <a:ea typeface="Calibri" pitchFamily="34" charset="0"/>
                <a:cs typeface="Times New Roman" pitchFamily="18" charset="0"/>
              </a:rPr>
              <a:t>geological map of the study area</a:t>
            </a:r>
            <a:endParaRPr lang="ar-SA" dirty="0" smtClean="0">
              <a:solidFill>
                <a:srgbClr val="FF0000"/>
              </a:solidFill>
              <a:latin typeface="Times New Roman" pitchFamily="18" charset="0"/>
              <a:ea typeface="Calibri" pitchFamily="34"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214290"/>
            <a:ext cx="7429552" cy="2985433"/>
          </a:xfrm>
          <a:prstGeom prst="rect">
            <a:avLst/>
          </a:prstGeom>
        </p:spPr>
        <p:txBody>
          <a:bodyPr wrap="square">
            <a:spAutoFit/>
          </a:bodyPr>
          <a:lstStyle/>
          <a:p>
            <a:pPr algn="just" rtl="0"/>
            <a:r>
              <a:rPr lang="en-US" sz="2000" b="1" dirty="0" smtClean="0">
                <a:solidFill>
                  <a:srgbClr val="FF0000"/>
                </a:solidFill>
                <a:latin typeface="Times New Roman" pitchFamily="18" charset="0"/>
                <a:ea typeface="Calibri" pitchFamily="34" charset="0"/>
                <a:cs typeface="+mj-cs"/>
              </a:rPr>
              <a:t>CLIMATICALLY:</a:t>
            </a:r>
            <a:r>
              <a:rPr lang="en-US" sz="2000" dirty="0" smtClean="0">
                <a:latin typeface="Times New Roman" pitchFamily="18" charset="0"/>
                <a:ea typeface="Calibri" pitchFamily="34" charset="0"/>
                <a:cs typeface="+mj-cs"/>
              </a:rPr>
              <a:t> </a:t>
            </a:r>
          </a:p>
          <a:p>
            <a:pPr algn="just" rtl="0">
              <a:buFont typeface="Wingdings" pitchFamily="2" charset="2"/>
              <a:buChar char="q"/>
            </a:pPr>
            <a:r>
              <a:rPr lang="en-US" sz="2000" dirty="0" smtClean="0">
                <a:latin typeface="Times New Roman" pitchFamily="18" charset="0"/>
                <a:ea typeface="Calibri" pitchFamily="34" charset="0"/>
                <a:cs typeface="+mj-cs"/>
              </a:rPr>
              <a:t>the study area lies within the transmission climatic zone between the Red Sea coastal region and arid/semi-arid northern Sudan region, with a maximum   temperature of about 40 C during the months June, July and August, while the minimum temperature is about 26 C during January and February. </a:t>
            </a:r>
          </a:p>
          <a:p>
            <a:pPr algn="just" rtl="0"/>
            <a:endParaRPr lang="en-US" sz="800" dirty="0" smtClean="0">
              <a:latin typeface="Times New Roman" pitchFamily="18" charset="0"/>
              <a:ea typeface="Calibri" pitchFamily="34" charset="0"/>
              <a:cs typeface="+mj-cs"/>
            </a:endParaRPr>
          </a:p>
          <a:p>
            <a:pPr algn="just" rtl="0">
              <a:buFont typeface="Wingdings" pitchFamily="2" charset="2"/>
              <a:buChar char="q"/>
            </a:pPr>
            <a:r>
              <a:rPr lang="en-US" sz="2000" dirty="0" smtClean="0">
                <a:latin typeface="Times New Roman" pitchFamily="18" charset="0"/>
                <a:ea typeface="Calibri" pitchFamily="34" charset="0"/>
                <a:cs typeface="+mj-cs"/>
              </a:rPr>
              <a:t>It normally receives two rainstorms in; summer and winter. The summer rains commence from July and end in October, while winter rains prevail during the period December to February. </a:t>
            </a:r>
          </a:p>
        </p:txBody>
      </p:sp>
      <p:pic>
        <p:nvPicPr>
          <p:cNvPr id="4" name="Picture 3"/>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3017" t="1598" r="7240" b="15068"/>
          <a:stretch>
            <a:fillRect/>
          </a:stretch>
        </p:blipFill>
        <p:spPr bwMode="auto">
          <a:xfrm>
            <a:off x="3857620" y="3643314"/>
            <a:ext cx="5210170" cy="3143272"/>
          </a:xfrm>
          <a:prstGeom prst="rect">
            <a:avLst/>
          </a:prstGeom>
          <a:noFill/>
          <a:ln>
            <a:noFill/>
          </a:ln>
        </p:spPr>
      </p:pic>
      <p:sp>
        <p:nvSpPr>
          <p:cNvPr id="6" name="Rectangle 5"/>
          <p:cNvSpPr/>
          <p:nvPr/>
        </p:nvSpPr>
        <p:spPr>
          <a:xfrm>
            <a:off x="285720" y="3214686"/>
            <a:ext cx="3357586" cy="1938992"/>
          </a:xfrm>
          <a:prstGeom prst="rect">
            <a:avLst/>
          </a:prstGeom>
        </p:spPr>
        <p:txBody>
          <a:bodyPr wrap="square">
            <a:spAutoFit/>
          </a:bodyPr>
          <a:lstStyle/>
          <a:p>
            <a:pPr algn="just" rtl="0">
              <a:buFont typeface="Wingdings" pitchFamily="2" charset="2"/>
              <a:buChar char="q"/>
            </a:pPr>
            <a:r>
              <a:rPr lang="en-US" sz="2000" dirty="0" smtClean="0">
                <a:latin typeface="Times New Roman" pitchFamily="18" charset="0"/>
                <a:ea typeface="Calibri" pitchFamily="34" charset="0"/>
                <a:cs typeface="+mj-cs"/>
              </a:rPr>
              <a:t>The probability of rain failure (not receiving rainfall) is high amounting about 50% and highly variable, with a coefficient of variability (</a:t>
            </a:r>
            <a:r>
              <a:rPr lang="en-US" sz="2000" dirty="0" err="1" smtClean="0">
                <a:latin typeface="Times New Roman" pitchFamily="18" charset="0"/>
                <a:ea typeface="Calibri" pitchFamily="34" charset="0"/>
                <a:cs typeface="+mj-cs"/>
              </a:rPr>
              <a:t>Cv</a:t>
            </a:r>
            <a:r>
              <a:rPr lang="en-US" sz="2000" dirty="0" smtClean="0">
                <a:latin typeface="Times New Roman" pitchFamily="18" charset="0"/>
                <a:ea typeface="Calibri" pitchFamily="34" charset="0"/>
                <a:cs typeface="+mj-cs"/>
              </a:rPr>
              <a:t>) amounting 80%. </a:t>
            </a:r>
          </a:p>
        </p:txBody>
      </p:sp>
      <p:sp>
        <p:nvSpPr>
          <p:cNvPr id="7" name="Rectangle 6"/>
          <p:cNvSpPr/>
          <p:nvPr/>
        </p:nvSpPr>
        <p:spPr>
          <a:xfrm>
            <a:off x="285720" y="6143644"/>
            <a:ext cx="3839641" cy="369332"/>
          </a:xfrm>
          <a:prstGeom prst="rect">
            <a:avLst/>
          </a:prstGeom>
        </p:spPr>
        <p:txBody>
          <a:bodyPr wrap="none">
            <a:spAutoFit/>
          </a:bodyPr>
          <a:lstStyle/>
          <a:p>
            <a:r>
              <a:rPr lang="en-US" dirty="0" smtClean="0">
                <a:solidFill>
                  <a:srgbClr val="FF0000"/>
                </a:solidFill>
                <a:latin typeface="Times New Roman" pitchFamily="18" charset="0"/>
                <a:ea typeface="Calibri" pitchFamily="34" charset="0"/>
                <a:cs typeface="+mj-cs"/>
              </a:rPr>
              <a:t>Variability of Rainfall in the study Area</a:t>
            </a:r>
            <a:endParaRPr lang="ar-SA" dirty="0" smtClean="0">
              <a:solidFill>
                <a:srgbClr val="FF0000"/>
              </a:solidFill>
              <a:latin typeface="Times New Roman" pitchFamily="18" charset="0"/>
              <a:ea typeface="Calibri" pitchFamily="34" charset="0"/>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5720" y="214290"/>
            <a:ext cx="8001056" cy="2246769"/>
          </a:xfrm>
          <a:prstGeom prst="rect">
            <a:avLst/>
          </a:prstGeom>
        </p:spPr>
        <p:txBody>
          <a:bodyPr wrap="square">
            <a:spAutoFit/>
          </a:bodyPr>
          <a:lstStyle/>
          <a:p>
            <a:pPr algn="just" rtl="0"/>
            <a:r>
              <a:rPr lang="en-US" sz="2000" b="1" dirty="0" smtClean="0">
                <a:solidFill>
                  <a:srgbClr val="FF0000"/>
                </a:solidFill>
                <a:latin typeface="Times New Roman" pitchFamily="18" charset="0"/>
                <a:ea typeface="Calibri" pitchFamily="34" charset="0"/>
                <a:cs typeface="+mj-cs"/>
              </a:rPr>
              <a:t>Climatically</a:t>
            </a:r>
            <a:r>
              <a:rPr lang="en-US" sz="2000" dirty="0" smtClean="0">
                <a:latin typeface="Times New Roman" pitchFamily="18" charset="0"/>
                <a:ea typeface="Calibri" pitchFamily="34" charset="0"/>
                <a:cs typeface="+mj-cs"/>
              </a:rPr>
              <a:t> </a:t>
            </a:r>
          </a:p>
          <a:p>
            <a:pPr algn="just" rtl="0">
              <a:buFont typeface="Wingdings" pitchFamily="2" charset="2"/>
              <a:buChar char="q"/>
            </a:pPr>
            <a:r>
              <a:rPr lang="en-US" sz="2000" dirty="0" smtClean="0">
                <a:latin typeface="Times New Roman" pitchFamily="18" charset="0"/>
                <a:ea typeface="Calibri" pitchFamily="34" charset="0"/>
                <a:cs typeface="+mj-cs"/>
              </a:rPr>
              <a:t>Thirty year climatic average (1956- 1987) indicates an average  rainfall of 111mm per year, while last 30 years(1976 to 2007)  indicates an average of 85mm/year, indicating a decrease in the trend of the rainfall in the area since mid-1990s. Also the period from 1976 to 1990 was characterized by low rain falls below the average, while   the period between 1990 and 1997 witnessed higher rainfall; above the average.</a:t>
            </a:r>
            <a:endParaRPr lang="ar-SA" sz="2000" dirty="0" smtClean="0">
              <a:latin typeface="Times New Roman" pitchFamily="18" charset="0"/>
              <a:ea typeface="Calibri" pitchFamily="34" charset="0"/>
              <a:cs typeface="+mj-cs"/>
            </a:endParaRPr>
          </a:p>
        </p:txBody>
      </p:sp>
      <p:pic>
        <p:nvPicPr>
          <p:cNvPr id="39937" name="Picture 1"/>
          <p:cNvPicPr>
            <a:picLocks noChangeAspect="1" noChangeArrowheads="1"/>
          </p:cNvPicPr>
          <p:nvPr/>
        </p:nvPicPr>
        <p:blipFill>
          <a:blip r:embed="rId2"/>
          <a:srcRect/>
          <a:stretch>
            <a:fillRect/>
          </a:stretch>
        </p:blipFill>
        <p:spPr bwMode="auto">
          <a:xfrm>
            <a:off x="2352530" y="2643182"/>
            <a:ext cx="6791470" cy="4071942"/>
          </a:xfrm>
          <a:prstGeom prst="rect">
            <a:avLst/>
          </a:prstGeom>
          <a:noFill/>
          <a:ln w="9525">
            <a:noFill/>
            <a:miter lim="800000"/>
            <a:headEnd/>
            <a:tailEnd/>
          </a:ln>
          <a:effectLst/>
        </p:spPr>
      </p:pic>
      <p:sp>
        <p:nvSpPr>
          <p:cNvPr id="8" name="Rectangle 7"/>
          <p:cNvSpPr/>
          <p:nvPr/>
        </p:nvSpPr>
        <p:spPr>
          <a:xfrm>
            <a:off x="71438" y="3891511"/>
            <a:ext cx="2285984" cy="1323439"/>
          </a:xfrm>
          <a:prstGeom prst="rect">
            <a:avLst/>
          </a:prstGeom>
        </p:spPr>
        <p:txBody>
          <a:bodyPr wrap="square">
            <a:spAutoFit/>
          </a:bodyPr>
          <a:lstStyle/>
          <a:p>
            <a:pPr algn="just" rtl="0"/>
            <a:r>
              <a:rPr lang="en-US" sz="2000" dirty="0" smtClean="0">
                <a:solidFill>
                  <a:srgbClr val="FF0000"/>
                </a:solidFill>
                <a:latin typeface="Times New Roman" pitchFamily="18" charset="0"/>
                <a:ea typeface="Calibri" pitchFamily="34" charset="0"/>
                <a:cs typeface="+mj-cs"/>
              </a:rPr>
              <a:t>30- years average climatic parameters in the Study area, Red Sea State</a:t>
            </a:r>
            <a:endParaRPr lang="ar-SA" sz="2000" dirty="0" smtClean="0">
              <a:solidFill>
                <a:srgbClr val="FF0000"/>
              </a:solidFill>
              <a:latin typeface="Times New Roman" pitchFamily="18" charset="0"/>
              <a:ea typeface="Calibri" pitchFamily="34" charset="0"/>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214314" y="285728"/>
            <a:ext cx="528638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pPr>
            <a:r>
              <a:rPr lang="en-US" sz="2000" b="1" dirty="0" smtClean="0">
                <a:solidFill>
                  <a:srgbClr val="FF0000"/>
                </a:solidFill>
                <a:latin typeface="Times New Roman" pitchFamily="18" charset="0"/>
                <a:ea typeface="Calibri" pitchFamily="34" charset="0"/>
                <a:cs typeface="Times New Roman" pitchFamily="18" charset="0"/>
              </a:rPr>
              <a:t>HYDROGEOPHYSICAL INVESTIGATION:</a:t>
            </a:r>
          </a:p>
        </p:txBody>
      </p:sp>
      <p:sp>
        <p:nvSpPr>
          <p:cNvPr id="6" name="Rectangle 1"/>
          <p:cNvSpPr>
            <a:spLocks noChangeArrowheads="1"/>
          </p:cNvSpPr>
          <p:nvPr/>
        </p:nvSpPr>
        <p:spPr bwMode="auto">
          <a:xfrm>
            <a:off x="285720" y="857232"/>
            <a:ext cx="8572560" cy="200054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buFont typeface="Wingdings" pitchFamily="2" charset="2"/>
              <a:buChar char="q"/>
            </a:pPr>
            <a:r>
              <a:rPr lang="en-US" sz="2000" dirty="0" smtClean="0">
                <a:latin typeface="Times New Roman" pitchFamily="18" charset="0"/>
                <a:ea typeface="Calibri" pitchFamily="34" charset="0"/>
                <a:cs typeface="Times New Roman" pitchFamily="18" charset="0"/>
              </a:rPr>
              <a:t>40</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(VES) measured in electrical profiling techniques. </a:t>
            </a:r>
          </a:p>
          <a:p>
            <a:pPr lvl="0" algn="just" rtl="0" fontAlgn="base">
              <a:spcBef>
                <a:spcPct val="0"/>
              </a:spcBef>
              <a:spcAft>
                <a:spcPct val="0"/>
              </a:spcAft>
              <a:buFont typeface="Wingdings" pitchFamily="2" charset="2"/>
              <a:buChar char="q"/>
            </a:pPr>
            <a:endParaRPr kumimoji="0" lang="en-US" sz="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rtl="0" fontAlgn="base">
              <a:spcBef>
                <a:spcPct val="0"/>
              </a:spcBef>
              <a:spcAft>
                <a:spcPct val="0"/>
              </a:spcAft>
              <a:buFont typeface="Wingdings" pitchFamily="2" charset="2"/>
              <a:buChar char="q"/>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area is known to be a crystalline basement terrains in which relatively thin weathered basement occur below the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wadi</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fill deposits in the area. </a:t>
            </a:r>
          </a:p>
          <a:p>
            <a:pPr lvl="0" algn="just" rtl="0" fontAlgn="base">
              <a:spcBef>
                <a:spcPct val="0"/>
              </a:spcBef>
              <a:spcAft>
                <a:spcPct val="0"/>
              </a:spcAft>
            </a:pPr>
            <a:endParaRPr kumimoji="0" lang="en-US" sz="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rtl="0" fontAlgn="base">
              <a:spcBef>
                <a:spcPct val="0"/>
              </a:spcBef>
              <a:spcAft>
                <a:spcPct val="0"/>
              </a:spcAft>
              <a:buFont typeface="Wingdings" pitchFamily="2" charset="2"/>
              <a:buChar char="q"/>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All the observed VES curves reveal relatively thin multi-layered earth. The range of resistivity for the area is generally very low to high. </a:t>
            </a:r>
          </a:p>
          <a:p>
            <a:pPr lvl="0" algn="just" rtl="0" fontAlgn="base">
              <a:spcBef>
                <a:spcPct val="0"/>
              </a:spcBef>
              <a:spcAft>
                <a:spcPct val="0"/>
              </a:spcAft>
            </a:pPr>
            <a:endParaRPr kumimoji="0" lang="en-US" sz="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p:txBody>
      </p:sp>
      <p:pic>
        <p:nvPicPr>
          <p:cNvPr id="7" name="Picture 6"/>
          <p:cNvPicPr/>
          <p:nvPr/>
        </p:nvPicPr>
        <p:blipFill>
          <a:blip r:embed="rId2" cstate="print"/>
          <a:srcRect/>
          <a:stretch>
            <a:fillRect/>
          </a:stretch>
        </p:blipFill>
        <p:spPr bwMode="auto">
          <a:xfrm>
            <a:off x="3500431" y="2714621"/>
            <a:ext cx="5643570" cy="4143380"/>
          </a:xfrm>
          <a:prstGeom prst="rect">
            <a:avLst/>
          </a:prstGeom>
          <a:noFill/>
          <a:ln w="9525">
            <a:noFill/>
            <a:miter lim="800000"/>
            <a:headEnd/>
            <a:tailEnd/>
          </a:ln>
        </p:spPr>
      </p:pic>
      <p:sp>
        <p:nvSpPr>
          <p:cNvPr id="8" name="Rectangle 7"/>
          <p:cNvSpPr/>
          <p:nvPr/>
        </p:nvSpPr>
        <p:spPr>
          <a:xfrm>
            <a:off x="214282" y="5000636"/>
            <a:ext cx="3143272" cy="646331"/>
          </a:xfrm>
          <a:prstGeom prst="rect">
            <a:avLst/>
          </a:prstGeom>
        </p:spPr>
        <p:txBody>
          <a:bodyPr wrap="square">
            <a:spAutoFit/>
          </a:bodyPr>
          <a:lstStyle/>
          <a:p>
            <a:pPr algn="just" rtl="0"/>
            <a:r>
              <a:rPr lang="en-US" dirty="0" smtClean="0">
                <a:solidFill>
                  <a:srgbClr val="FF0000"/>
                </a:solidFill>
                <a:latin typeface="Times New Roman" pitchFamily="18" charset="0"/>
                <a:ea typeface="Calibri" pitchFamily="34" charset="0"/>
                <a:cs typeface="+mj-cs"/>
              </a:rPr>
              <a:t>Location of VES points along </a:t>
            </a:r>
            <a:r>
              <a:rPr lang="en-US" dirty="0" err="1" smtClean="0">
                <a:solidFill>
                  <a:srgbClr val="FF0000"/>
                </a:solidFill>
                <a:latin typeface="Times New Roman" pitchFamily="18" charset="0"/>
                <a:ea typeface="Calibri" pitchFamily="34" charset="0"/>
                <a:cs typeface="+mj-cs"/>
              </a:rPr>
              <a:t>khor</a:t>
            </a:r>
            <a:r>
              <a:rPr lang="en-US" dirty="0" smtClean="0">
                <a:solidFill>
                  <a:srgbClr val="FF0000"/>
                </a:solidFill>
                <a:latin typeface="Times New Roman" pitchFamily="18" charset="0"/>
                <a:ea typeface="Calibri" pitchFamily="34" charset="0"/>
                <a:cs typeface="+mj-cs"/>
              </a:rPr>
              <a:t> </a:t>
            </a:r>
            <a:r>
              <a:rPr lang="en-US" dirty="0" err="1" smtClean="0">
                <a:solidFill>
                  <a:srgbClr val="FF0000"/>
                </a:solidFill>
                <a:latin typeface="Times New Roman" pitchFamily="18" charset="0"/>
                <a:ea typeface="Calibri" pitchFamily="34" charset="0"/>
                <a:cs typeface="+mj-cs"/>
              </a:rPr>
              <a:t>Gabet</a:t>
            </a:r>
            <a:r>
              <a:rPr lang="en-US" dirty="0" smtClean="0">
                <a:solidFill>
                  <a:srgbClr val="FF0000"/>
                </a:solidFill>
                <a:latin typeface="Times New Roman" pitchFamily="18" charset="0"/>
                <a:ea typeface="Calibri" pitchFamily="34" charset="0"/>
                <a:cs typeface="+mj-cs"/>
              </a:rPr>
              <a:t> and </a:t>
            </a:r>
            <a:r>
              <a:rPr lang="en-US" dirty="0" err="1" smtClean="0">
                <a:solidFill>
                  <a:srgbClr val="FF0000"/>
                </a:solidFill>
                <a:latin typeface="Times New Roman" pitchFamily="18" charset="0"/>
                <a:ea typeface="Calibri" pitchFamily="34" charset="0"/>
                <a:cs typeface="+mj-cs"/>
              </a:rPr>
              <a:t>khor</a:t>
            </a:r>
            <a:r>
              <a:rPr lang="en-US" dirty="0" smtClean="0">
                <a:solidFill>
                  <a:srgbClr val="FF0000"/>
                </a:solidFill>
                <a:latin typeface="Times New Roman" pitchFamily="18" charset="0"/>
                <a:ea typeface="Calibri" pitchFamily="34" charset="0"/>
                <a:cs typeface="+mj-cs"/>
              </a:rPr>
              <a:t> </a:t>
            </a:r>
            <a:r>
              <a:rPr lang="en-US" dirty="0" err="1" smtClean="0">
                <a:solidFill>
                  <a:srgbClr val="FF0000"/>
                </a:solidFill>
                <a:latin typeface="Times New Roman" pitchFamily="18" charset="0"/>
                <a:ea typeface="Calibri" pitchFamily="34" charset="0"/>
                <a:cs typeface="+mj-cs"/>
              </a:rPr>
              <a:t>Adalaweb</a:t>
            </a:r>
            <a:endParaRPr lang="ar-SA" dirty="0" smtClean="0">
              <a:solidFill>
                <a:srgbClr val="FF0000"/>
              </a:solidFill>
              <a:latin typeface="Times New Roman" pitchFamily="18" charset="0"/>
              <a:ea typeface="Calibri" pitchFamily="34" charset="0"/>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4282" y="285728"/>
            <a:ext cx="557213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pPr>
            <a:r>
              <a:rPr lang="en-US" sz="2000" b="1" dirty="0" smtClean="0">
                <a:solidFill>
                  <a:srgbClr val="FF0000"/>
                </a:solidFill>
                <a:latin typeface="Times New Roman" pitchFamily="18" charset="0"/>
                <a:ea typeface="Calibri" pitchFamily="34" charset="0"/>
                <a:cs typeface="Times New Roman" pitchFamily="18" charset="0"/>
              </a:rPr>
              <a:t>HYDROGEOPHYSICAL INVESTIGATION:</a:t>
            </a:r>
            <a:endParaRPr lang="en-US" sz="2000" dirty="0" smtClean="0">
              <a:solidFill>
                <a:srgbClr val="FF0000"/>
              </a:solidFill>
              <a:latin typeface="Times New Roman" pitchFamily="18" charset="0"/>
              <a:ea typeface="Calibri" pitchFamily="34" charset="0"/>
              <a:cs typeface="Times New Roman" pitchFamily="18" charset="0"/>
            </a:endParaRPr>
          </a:p>
        </p:txBody>
      </p:sp>
      <p:sp>
        <p:nvSpPr>
          <p:cNvPr id="3" name="Rectangle 2"/>
          <p:cNvSpPr>
            <a:spLocks noChangeArrowheads="1"/>
          </p:cNvSpPr>
          <p:nvPr/>
        </p:nvSpPr>
        <p:spPr bwMode="auto">
          <a:xfrm>
            <a:off x="214282" y="642918"/>
            <a:ext cx="4929222" cy="36009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buFont typeface="Wingdings" pitchFamily="2" charset="2"/>
              <a:buChar char="q"/>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dominant types of curves are HA, HAA </a:t>
            </a:r>
            <a:r>
              <a:rPr kumimoji="0" lang="ar-SA"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sym typeface="Symbol" pitchFamily="18" charset="2"/>
              </a:rPr>
              <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KHA, and the dominant types are the HAA-type indicating 5 to 7 geo-electric layers reflecting thin and very low to high resistivity ground. </a:t>
            </a:r>
          </a:p>
          <a:p>
            <a:pPr lvl="0" algn="just" rtl="0" fontAlgn="base">
              <a:spcBef>
                <a:spcPct val="0"/>
              </a:spcBef>
              <a:spcAft>
                <a:spcPct val="0"/>
              </a:spcAft>
            </a:pPr>
            <a:endParaRPr kumimoji="0" lang="en-US" sz="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rtl="0" fontAlgn="base">
              <a:spcBef>
                <a:spcPct val="0"/>
              </a:spcBef>
              <a:spcAft>
                <a:spcPct val="0"/>
              </a:spcAft>
              <a:buFont typeface="Wingdings" pitchFamily="2" charset="2"/>
              <a:buChar char="q"/>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basement trends are revealed within the surveyed area within the range between (74-9000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Ωm</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However, most of the curves tend to indicate relatively low resistivity range (10 -30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Ωm</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the maximum separation attained at 300-400m.</a:t>
            </a: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sym typeface="Symbol" pitchFamily="18" charset="2"/>
            </a:endParaRPr>
          </a:p>
        </p:txBody>
      </p:sp>
      <p:pic>
        <p:nvPicPr>
          <p:cNvPr id="4" name="Picture 1"/>
          <p:cNvPicPr>
            <a:picLocks noChangeAspect="1" noChangeArrowheads="1"/>
          </p:cNvPicPr>
          <p:nvPr/>
        </p:nvPicPr>
        <p:blipFill>
          <a:blip r:embed="rId2"/>
          <a:srcRect/>
          <a:stretch>
            <a:fillRect/>
          </a:stretch>
        </p:blipFill>
        <p:spPr bwMode="auto">
          <a:xfrm>
            <a:off x="1035806" y="4214818"/>
            <a:ext cx="7893912" cy="2366972"/>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5388831" y="133210"/>
            <a:ext cx="3683763" cy="3152914"/>
          </a:xfrm>
          <a:prstGeom prst="rect">
            <a:avLst/>
          </a:prstGeom>
          <a:noFill/>
          <a:ln w="9525">
            <a:noFill/>
            <a:miter lim="800000"/>
            <a:headEnd/>
            <a:tailEnd/>
          </a:ln>
          <a:effectLst/>
        </p:spPr>
      </p:pic>
      <p:sp>
        <p:nvSpPr>
          <p:cNvPr id="6" name="Rectangle 5"/>
          <p:cNvSpPr/>
          <p:nvPr/>
        </p:nvSpPr>
        <p:spPr>
          <a:xfrm>
            <a:off x="6072198" y="3500438"/>
            <a:ext cx="2428892" cy="369332"/>
          </a:xfrm>
          <a:prstGeom prst="rect">
            <a:avLst/>
          </a:prstGeom>
        </p:spPr>
        <p:txBody>
          <a:bodyPr wrap="square">
            <a:spAutoFit/>
          </a:bodyPr>
          <a:lstStyle/>
          <a:p>
            <a:pPr algn="just" rtl="0"/>
            <a:r>
              <a:rPr lang="en-US" dirty="0" smtClean="0">
                <a:solidFill>
                  <a:srgbClr val="FF0000"/>
                </a:solidFill>
                <a:latin typeface="Times New Roman" pitchFamily="18" charset="0"/>
                <a:ea typeface="Calibri" pitchFamily="34" charset="0"/>
                <a:cs typeface="+mj-cs"/>
              </a:rPr>
              <a:t>Typical Measured VESs </a:t>
            </a:r>
            <a:endParaRPr lang="ar-SA" dirty="0" smtClean="0">
              <a:solidFill>
                <a:srgbClr val="FF0000"/>
              </a:solidFill>
              <a:latin typeface="Times New Roman" pitchFamily="18" charset="0"/>
              <a:ea typeface="Calibri" pitchFamily="34" charset="0"/>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5"/>
          <p:cNvSpPr>
            <a:spLocks noChangeArrowheads="1"/>
          </p:cNvSpPr>
          <p:nvPr/>
        </p:nvSpPr>
        <p:spPr bwMode="auto">
          <a:xfrm>
            <a:off x="214282" y="142852"/>
            <a:ext cx="8715436"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ea typeface="Calibri" pitchFamily="34" charset="0"/>
                <a:cs typeface="+mj-cs"/>
              </a:rPr>
              <a:t>HYDROGEOLOGICALLY: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lang="en-US" sz="2000" b="1" dirty="0" smtClean="0">
                <a:latin typeface="Times New Roman" pitchFamily="18" charset="0"/>
                <a:ea typeface="Calibri" pitchFamily="34" charset="0"/>
                <a:cs typeface="+mj-cs"/>
              </a:rPr>
              <a:t> T</a:t>
            </a:r>
            <a:r>
              <a:rPr kumimoji="0" lang="en-US" sz="2000" b="0" i="0" u="none" strike="noStrike" cap="none" normalizeH="0" baseline="0" dirty="0" smtClean="0">
                <a:ln>
                  <a:noFill/>
                </a:ln>
                <a:effectLst/>
                <a:latin typeface="Times New Roman" pitchFamily="18" charset="0"/>
                <a:ea typeface="Calibri" pitchFamily="34" charset="0"/>
                <a:cs typeface="+mj-cs"/>
              </a:rPr>
              <a:t>he study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area, associates with the alluvium sediments; underlain by fractured basement rocks, along the channel of </a:t>
            </a:r>
            <a:r>
              <a:rPr lang="en-US" sz="2000" dirty="0" err="1" smtClean="0">
                <a:latin typeface="Times New Roman" pitchFamily="18" charset="0"/>
                <a:ea typeface="Calibri" pitchFamily="34" charset="0"/>
                <a:cs typeface="+mj-cs"/>
              </a:rPr>
              <a:t>Wadi</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basins. The aquifer covers an area of 21 km</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mj-cs"/>
              </a:rPr>
              <a:t>2</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of a longitudinal strip of 35 km by 0.6 km.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Deposit the aquifer heterogeneity and presence of appreciable percentage of fine-grained material of the whole saturated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wadi</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-fill can be considered as one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anisotopic</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aquifer body.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The thickness of the area ranges from 4.0 m in the vicinity of the upper stream to 30.0 m at the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Mangam</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area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Village). The saturated aquifer thickness depends on the depth to water level and its spatial variation. </a:t>
            </a:r>
            <a:endParaRPr lang="ar-SA" sz="2000" dirty="0" smtClean="0">
              <a:latin typeface="Times New Roman" pitchFamily="18" charset="0"/>
              <a:ea typeface="Calibri" pitchFamily="34" charset="0"/>
            </a:endParaRPr>
          </a:p>
        </p:txBody>
      </p:sp>
      <p:pic>
        <p:nvPicPr>
          <p:cNvPr id="11" name="Picture 10"/>
          <p:cNvPicPr/>
          <p:nvPr/>
        </p:nvPicPr>
        <p:blipFill>
          <a:blip r:embed="rId2" cstate="print"/>
          <a:srcRect/>
          <a:stretch>
            <a:fillRect/>
          </a:stretch>
        </p:blipFill>
        <p:spPr bwMode="auto">
          <a:xfrm>
            <a:off x="4643438" y="3357562"/>
            <a:ext cx="4286248" cy="3286124"/>
          </a:xfrm>
          <a:prstGeom prst="rect">
            <a:avLst/>
          </a:prstGeom>
          <a:noFill/>
          <a:ln w="9525">
            <a:noFill/>
            <a:miter lim="800000"/>
            <a:headEnd/>
            <a:tailEnd/>
          </a:ln>
        </p:spPr>
      </p:pic>
      <p:pic>
        <p:nvPicPr>
          <p:cNvPr id="12" name="Picture 11"/>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l="2953" t="2245" r="4861" b="6088"/>
          <a:stretch>
            <a:fillRect/>
          </a:stretch>
        </p:blipFill>
        <p:spPr bwMode="auto">
          <a:xfrm>
            <a:off x="178905" y="3571876"/>
            <a:ext cx="4393095" cy="2365900"/>
          </a:xfrm>
          <a:prstGeom prst="rect">
            <a:avLst/>
          </a:prstGeom>
          <a:noFill/>
          <a:ln>
            <a:noFill/>
          </a:ln>
        </p:spPr>
      </p:pic>
      <p:sp>
        <p:nvSpPr>
          <p:cNvPr id="13" name="Rectangle 12"/>
          <p:cNvSpPr/>
          <p:nvPr/>
        </p:nvSpPr>
        <p:spPr>
          <a:xfrm>
            <a:off x="571472" y="6215082"/>
            <a:ext cx="3526606" cy="338554"/>
          </a:xfrm>
          <a:prstGeom prst="rect">
            <a:avLst/>
          </a:prstGeom>
        </p:spPr>
        <p:txBody>
          <a:bodyPr wrap="none">
            <a:spAutoFit/>
          </a:bodyPr>
          <a:lstStyle/>
          <a:p>
            <a:pPr algn="just" rtl="0"/>
            <a:r>
              <a:rPr lang="en-US" sz="1600" dirty="0" smtClean="0">
                <a:solidFill>
                  <a:srgbClr val="FF0000"/>
                </a:solidFill>
                <a:cs typeface="+mj-cs"/>
              </a:rPr>
              <a:t>Water level fluctuation in the study area</a:t>
            </a:r>
            <a:endParaRPr lang="ar-SA" sz="1600" dirty="0">
              <a:solidFill>
                <a:srgbClr val="FF0000"/>
              </a:solidFill>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ChangeArrowheads="1"/>
          </p:cNvSpPr>
          <p:nvPr/>
        </p:nvSpPr>
        <p:spPr bwMode="auto">
          <a:xfrm>
            <a:off x="214282" y="214290"/>
            <a:ext cx="850112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Generally depth to groundwater caries from 1-31 m depending on type of aquifer, the time of the year, location, intensity of the flood (recharge) and the relative elevation of ground surface. Results of the pumping test have revealed a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transmissivity</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(T) value in the range of 0.84×102 </a:t>
            </a:r>
            <a:r>
              <a:rPr kumimoji="0" lang="en-US" sz="2000" b="0" i="0" u="none" strike="noStrike" cap="none" normalizeH="0" baseline="0" dirty="0" smtClean="0">
                <a:ln>
                  <a:noFill/>
                </a:ln>
                <a:solidFill>
                  <a:schemeClr val="tx1"/>
                </a:solidFill>
                <a:effectLst/>
                <a:latin typeface="Arial"/>
                <a:ea typeface="Calibri" pitchFamily="34" charset="0"/>
                <a:cs typeface="+mj-cs"/>
              </a:rPr>
              <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0.86×102 m</a:t>
            </a:r>
            <a:r>
              <a:rPr kumimoji="0" lang="en-US" sz="2000" b="0" i="0" u="none" strike="noStrike" cap="none" normalizeH="0" baseline="30000" dirty="0" smtClean="0">
                <a:ln>
                  <a:noFill/>
                </a:ln>
                <a:solidFill>
                  <a:schemeClr val="tx1"/>
                </a:solidFill>
                <a:effectLst/>
                <a:latin typeface="Times New Roman" pitchFamily="18" charset="0"/>
                <a:ea typeface="Calibri" pitchFamily="34" charset="0"/>
                <a:cs typeface="+mj-cs"/>
              </a:rPr>
              <a:t>2</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/day.</a:t>
            </a:r>
          </a:p>
          <a:p>
            <a:pPr algn="just" rtl="0" fontAlgn="base">
              <a:spcBef>
                <a:spcPct val="0"/>
              </a:spcBef>
              <a:spcAft>
                <a:spcPct val="0"/>
              </a:spcAft>
              <a:buFont typeface="Wingdings" pitchFamily="2" charset="2"/>
              <a:buChar char="q"/>
            </a:pPr>
            <a:r>
              <a:rPr lang="en-US" sz="2000" dirty="0" smtClean="0">
                <a:latin typeface="Times New Roman" pitchFamily="18" charset="0"/>
                <a:ea typeface="Calibri" pitchFamily="34" charset="0"/>
              </a:rPr>
              <a:t>The quality of water varies between potable, brackish and intensely saline, reflecting the geological and </a:t>
            </a:r>
            <a:r>
              <a:rPr lang="en-US" sz="2000" dirty="0" err="1" smtClean="0">
                <a:latin typeface="Times New Roman" pitchFamily="18" charset="0"/>
                <a:ea typeface="Calibri" pitchFamily="34" charset="0"/>
              </a:rPr>
              <a:t>geomorphological</a:t>
            </a:r>
            <a:r>
              <a:rPr lang="en-US" sz="2000" dirty="0" smtClean="0">
                <a:latin typeface="Times New Roman" pitchFamily="18" charset="0"/>
                <a:ea typeface="Calibri" pitchFamily="34" charset="0"/>
              </a:rPr>
              <a:t> environment in the watershed and along the route of the drainages.  Experience suggests that potable water is more often found in narrower </a:t>
            </a:r>
            <a:r>
              <a:rPr lang="en-US" sz="2000" dirty="0" err="1" smtClean="0">
                <a:latin typeface="Times New Roman" pitchFamily="18" charset="0"/>
                <a:ea typeface="Calibri" pitchFamily="34" charset="0"/>
              </a:rPr>
              <a:t>wadi</a:t>
            </a:r>
            <a:r>
              <a:rPr lang="en-US" sz="2000" dirty="0" smtClean="0">
                <a:latin typeface="Times New Roman" pitchFamily="18" charset="0"/>
                <a:ea typeface="Calibri" pitchFamily="34" charset="0"/>
              </a:rPr>
              <a:t>/</a:t>
            </a:r>
            <a:r>
              <a:rPr lang="en-US" sz="2000" dirty="0" err="1" smtClean="0">
                <a:latin typeface="Times New Roman" pitchFamily="18" charset="0"/>
                <a:ea typeface="Calibri" pitchFamily="34" charset="0"/>
              </a:rPr>
              <a:t>khor</a:t>
            </a:r>
            <a:r>
              <a:rPr lang="en-US" sz="2000" dirty="0" smtClean="0">
                <a:latin typeface="Times New Roman" pitchFamily="18" charset="0"/>
                <a:ea typeface="Calibri" pitchFamily="34" charset="0"/>
              </a:rPr>
              <a:t> systems where there is a high run-off factor, and a natural sub-surface damming of the drainage system. </a:t>
            </a:r>
            <a:endParaRPr lang="ar-SA" sz="2000" dirty="0" smtClean="0">
              <a:latin typeface="Times New Roman" pitchFamily="18" charset="0"/>
              <a:ea typeface="Calibri" pitchFamily="34" charset="0"/>
            </a:endParaRPr>
          </a:p>
        </p:txBody>
      </p:sp>
      <p:pic>
        <p:nvPicPr>
          <p:cNvPr id="4" name="Picture 3" descr="E:\GABEIT ALMAADEIN\New Photos\DSC_0178.jpg"/>
          <p:cNvPicPr/>
          <p:nvPr/>
        </p:nvPicPr>
        <p:blipFill>
          <a:blip r:embed="rId2" cstate="print"/>
          <a:srcRect t="5021" b="23002"/>
          <a:stretch>
            <a:fillRect/>
          </a:stretch>
        </p:blipFill>
        <p:spPr bwMode="auto">
          <a:xfrm>
            <a:off x="1214414" y="3143248"/>
            <a:ext cx="6572296" cy="35719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214282" y="4303455"/>
            <a:ext cx="8929718"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pPr>
            <a:r>
              <a:rPr lang="en-US" sz="2000" b="1" i="1" u="sng" dirty="0" smtClean="0">
                <a:latin typeface="Times New Roman" pitchFamily="18" charset="0"/>
                <a:ea typeface="Calibri" pitchFamily="34" charset="0"/>
                <a:cs typeface="Times New Roman" pitchFamily="18" charset="0"/>
              </a:rPr>
              <a:t>Analysis of Rainfall Data:</a:t>
            </a:r>
            <a:r>
              <a:rPr lang="en-US" sz="2000" b="1" dirty="0" smtClean="0">
                <a:latin typeface="Times New Roman" pitchFamily="18" charset="0"/>
                <a:ea typeface="Calibri" pitchFamily="34"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The study area lies within the transmission climatic zone between the red sea coastal region (where the annual mean is 30 mm). Rainfall datasets was provided from three main sources: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MoWRE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SMA and USGS satellite estimates, rainfall in the study area is characterized by scarcity and extreme variability of occurrence with high frequency of drought. Statistical analysis of rainfall maximum 24 hours series, the obtained 100 year storm equals 44.15 mm and following SCS storm (type II).</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1"/>
          <p:cNvSpPr>
            <a:spLocks noChangeArrowheads="1"/>
          </p:cNvSpPr>
          <p:nvPr/>
        </p:nvSpPr>
        <p:spPr bwMode="auto">
          <a:xfrm>
            <a:off x="214314" y="428604"/>
            <a:ext cx="278605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0" fontAlgn="base">
              <a:spcBef>
                <a:spcPct val="0"/>
              </a:spcBef>
              <a:spcAft>
                <a:spcPct val="0"/>
              </a:spcAft>
            </a:pPr>
            <a:r>
              <a:rPr lang="en-US" sz="2000" b="1" dirty="0" smtClean="0">
                <a:solidFill>
                  <a:srgbClr val="FF0000"/>
                </a:solidFill>
                <a:latin typeface="Times New Roman" pitchFamily="18" charset="0"/>
                <a:ea typeface="Calibri" pitchFamily="34" charset="0"/>
                <a:cs typeface="Times New Roman" pitchFamily="18" charset="0"/>
              </a:rPr>
              <a:t>HYDROLOGICALLY:</a:t>
            </a:r>
          </a:p>
        </p:txBody>
      </p:sp>
      <p:pic>
        <p:nvPicPr>
          <p:cNvPr id="5" name="Picture 4" descr="Watershed_Pro_07_Rainfall3.jpg"/>
          <p:cNvPicPr/>
          <p:nvPr/>
        </p:nvPicPr>
        <p:blipFill>
          <a:blip r:embed="rId2" cstate="print"/>
          <a:srcRect l="1210" r="1752"/>
          <a:stretch>
            <a:fillRect/>
          </a:stretch>
        </p:blipFill>
        <p:spPr>
          <a:xfrm>
            <a:off x="3571868" y="71414"/>
            <a:ext cx="5572132" cy="4214842"/>
          </a:xfrm>
          <a:prstGeom prst="rect">
            <a:avLst/>
          </a:prstGeom>
          <a:ln>
            <a:solidFill>
              <a:schemeClr val="bg1">
                <a:lumMod val="85000"/>
              </a:schemeClr>
            </a:solidFill>
          </a:ln>
        </p:spPr>
      </p:pic>
      <p:pic>
        <p:nvPicPr>
          <p:cNvPr id="6" name="Picture 5" descr="Nov_Rain_Atlas.jpg"/>
          <p:cNvPicPr/>
          <p:nvPr/>
        </p:nvPicPr>
        <p:blipFill>
          <a:blip r:embed="rId3" cstate="print"/>
          <a:srcRect b="2130"/>
          <a:stretch>
            <a:fillRect/>
          </a:stretch>
        </p:blipFill>
        <p:spPr>
          <a:xfrm>
            <a:off x="357158" y="1285860"/>
            <a:ext cx="3000396" cy="264320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285720" y="285728"/>
            <a:ext cx="857256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shows a comparison between the average monthly precipitation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Portsudan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Arbaat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it is noticed that only half of winter rain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Portsudan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occurred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Arbaat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which is 36.2 km northwest, this reveals significant reduction in rainfall west of the coastal region.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285852" y="5845750"/>
            <a:ext cx="7143800" cy="369332"/>
          </a:xfrm>
          <a:prstGeom prst="rect">
            <a:avLst/>
          </a:prstGeom>
        </p:spPr>
        <p:txBody>
          <a:bodyPr wrap="square">
            <a:spAutoFit/>
          </a:bodyPr>
          <a:lstStyle/>
          <a:p>
            <a:pPr algn="just" rtl="0"/>
            <a:r>
              <a:rPr lang="en-US" dirty="0" smtClean="0">
                <a:solidFill>
                  <a:srgbClr val="FF0000"/>
                </a:solidFill>
                <a:latin typeface="Times New Roman" pitchFamily="18" charset="0"/>
                <a:ea typeface="Calibri" pitchFamily="34" charset="0"/>
                <a:cs typeface="Times New Roman" pitchFamily="18" charset="0"/>
              </a:rPr>
              <a:t>Monthly Mean Rainfall (</a:t>
            </a:r>
            <a:r>
              <a:rPr lang="en-US" dirty="0" err="1" smtClean="0">
                <a:solidFill>
                  <a:srgbClr val="FF0000"/>
                </a:solidFill>
                <a:latin typeface="Times New Roman" pitchFamily="18" charset="0"/>
                <a:ea typeface="Calibri" pitchFamily="34" charset="0"/>
                <a:cs typeface="Times New Roman" pitchFamily="18" charset="0"/>
              </a:rPr>
              <a:t>MoWRE</a:t>
            </a:r>
            <a:r>
              <a:rPr lang="en-US" dirty="0" smtClean="0">
                <a:solidFill>
                  <a:srgbClr val="FF0000"/>
                </a:solidFill>
                <a:latin typeface="Times New Roman" pitchFamily="18" charset="0"/>
                <a:ea typeface="Calibri" pitchFamily="34" charset="0"/>
                <a:cs typeface="Times New Roman" pitchFamily="18" charset="0"/>
              </a:rPr>
              <a:t> 1975-1998) in </a:t>
            </a:r>
            <a:r>
              <a:rPr lang="en-US" dirty="0" err="1" smtClean="0">
                <a:solidFill>
                  <a:srgbClr val="FF0000"/>
                </a:solidFill>
                <a:latin typeface="Times New Roman" pitchFamily="18" charset="0"/>
                <a:ea typeface="Calibri" pitchFamily="34" charset="0"/>
                <a:cs typeface="Times New Roman" pitchFamily="18" charset="0"/>
              </a:rPr>
              <a:t>Portsudan</a:t>
            </a:r>
            <a:r>
              <a:rPr lang="en-US" dirty="0" smtClean="0">
                <a:solidFill>
                  <a:srgbClr val="FF0000"/>
                </a:solidFill>
                <a:latin typeface="Times New Roman" pitchFamily="18" charset="0"/>
                <a:ea typeface="Calibri" pitchFamily="34" charset="0"/>
                <a:cs typeface="Times New Roman" pitchFamily="18" charset="0"/>
              </a:rPr>
              <a:t> and </a:t>
            </a:r>
            <a:r>
              <a:rPr lang="en-US" dirty="0" err="1" smtClean="0">
                <a:solidFill>
                  <a:srgbClr val="FF0000"/>
                </a:solidFill>
                <a:latin typeface="Times New Roman" pitchFamily="18" charset="0"/>
                <a:ea typeface="Calibri" pitchFamily="34" charset="0"/>
                <a:cs typeface="Times New Roman" pitchFamily="18" charset="0"/>
              </a:rPr>
              <a:t>Arbaat</a:t>
            </a:r>
            <a:endParaRPr lang="ar-SA" dirty="0" smtClean="0">
              <a:solidFill>
                <a:srgbClr val="FF0000"/>
              </a:solidFill>
              <a:latin typeface="Times New Roman" pitchFamily="18" charset="0"/>
              <a:ea typeface="Calibri" pitchFamily="34" charset="0"/>
              <a:cs typeface="Times New Roman" pitchFamily="18" charset="0"/>
            </a:endParaRPr>
          </a:p>
        </p:txBody>
      </p:sp>
      <p:pic>
        <p:nvPicPr>
          <p:cNvPr id="13314" name="Picture 2"/>
          <p:cNvPicPr>
            <a:picLocks noChangeAspect="1" noChangeArrowheads="1"/>
          </p:cNvPicPr>
          <p:nvPr/>
        </p:nvPicPr>
        <p:blipFill>
          <a:blip r:embed="rId2"/>
          <a:srcRect/>
          <a:stretch>
            <a:fillRect/>
          </a:stretch>
        </p:blipFill>
        <p:spPr bwMode="auto">
          <a:xfrm>
            <a:off x="419100" y="1857365"/>
            <a:ext cx="8305800" cy="3786214"/>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214282" y="857232"/>
            <a:ext cx="842968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en-US" sz="2000" dirty="0" smtClean="0">
                <a:latin typeface="Times New Roman" pitchFamily="18" charset="0"/>
                <a:ea typeface="Calibri" pitchFamily="34" charset="0"/>
                <a:cs typeface="Times New Roman" pitchFamily="18" charset="0"/>
              </a:rPr>
              <a:t>Shows the </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plot of the probability of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exceedence</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of monthly events of October and November, these charts indicated that monthly mean value have low reliability e.g. the reliability of mean November rainfall is about 28%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Arbaat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and 34%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Portsudan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On the other hand, wide range of high rainfall (40mm to 100mm) might occur with shorter range of reliability.</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 name="Picture 3"/>
          <p:cNvPicPr/>
          <p:nvPr/>
        </p:nvPicPr>
        <p:blipFill>
          <a:blip r:embed="rId2" cstate="print"/>
          <a:srcRect l="4223" t="3042" r="3504" b="2276"/>
          <a:stretch>
            <a:fillRect/>
          </a:stretch>
        </p:blipFill>
        <p:spPr bwMode="auto">
          <a:xfrm>
            <a:off x="118040" y="2928934"/>
            <a:ext cx="4382522" cy="2762230"/>
          </a:xfrm>
          <a:prstGeom prst="rect">
            <a:avLst/>
          </a:prstGeom>
          <a:noFill/>
          <a:ln w="9525">
            <a:noFill/>
            <a:miter lim="800000"/>
            <a:headEnd/>
            <a:tailEnd/>
          </a:ln>
        </p:spPr>
      </p:pic>
      <p:pic>
        <p:nvPicPr>
          <p:cNvPr id="5" name="Picture 4"/>
          <p:cNvPicPr/>
          <p:nvPr/>
        </p:nvPicPr>
        <p:blipFill>
          <a:blip r:embed="rId3" cstate="print"/>
          <a:srcRect l="2688" t="3509" r="3367" b="2105"/>
          <a:stretch>
            <a:fillRect/>
          </a:stretch>
        </p:blipFill>
        <p:spPr bwMode="auto">
          <a:xfrm>
            <a:off x="4572000" y="3000372"/>
            <a:ext cx="4412367" cy="2428892"/>
          </a:xfrm>
          <a:prstGeom prst="rect">
            <a:avLst/>
          </a:prstGeom>
          <a:noFill/>
          <a:ln w="9525">
            <a:noFill/>
            <a:miter lim="800000"/>
            <a:headEnd/>
            <a:tailEnd/>
          </a:ln>
        </p:spPr>
      </p:pic>
      <p:sp>
        <p:nvSpPr>
          <p:cNvPr id="45058" name="Rectangle 2"/>
          <p:cNvSpPr>
            <a:spLocks noChangeArrowheads="1"/>
          </p:cNvSpPr>
          <p:nvPr/>
        </p:nvSpPr>
        <p:spPr bwMode="auto">
          <a:xfrm>
            <a:off x="0" y="5786454"/>
            <a:ext cx="4572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Rainfall Probability of </a:t>
            </a:r>
            <a:r>
              <a:rPr kumimoji="0" lang="en-US" sz="1600" b="0" i="1"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Exceedence</a:t>
            </a:r>
            <a:r>
              <a:rPr kumimoji="0" lang="en-US" sz="16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Comparison (October)</a:t>
            </a:r>
            <a:endParaRPr kumimoji="0" lang="en-US" sz="1600" b="0" i="0" u="none" strike="noStrike" cap="none" normalizeH="0" baseline="0" dirty="0" smtClean="0">
              <a:ln>
                <a:noFill/>
              </a:ln>
              <a:solidFill>
                <a:srgbClr val="FF0000"/>
              </a:solidFill>
              <a:effectLst/>
              <a:latin typeface="Arial" pitchFamily="34" charset="0"/>
              <a:cs typeface="Arial" pitchFamily="34" charset="0"/>
            </a:endParaRPr>
          </a:p>
        </p:txBody>
      </p:sp>
      <p:sp>
        <p:nvSpPr>
          <p:cNvPr id="7" name="Rectangle 2"/>
          <p:cNvSpPr>
            <a:spLocks noChangeArrowheads="1"/>
          </p:cNvSpPr>
          <p:nvPr/>
        </p:nvSpPr>
        <p:spPr bwMode="auto">
          <a:xfrm>
            <a:off x="4429156" y="5786454"/>
            <a:ext cx="4572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6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Rainfall Probability of </a:t>
            </a:r>
            <a:r>
              <a:rPr kumimoji="0" lang="en-US" sz="1600" b="0" i="1" u="none" strike="noStrike" cap="none" normalizeH="0" baseline="0" dirty="0" err="1" smtClean="0">
                <a:ln>
                  <a:noFill/>
                </a:ln>
                <a:solidFill>
                  <a:srgbClr val="FF0000"/>
                </a:solidFill>
                <a:effectLst/>
                <a:latin typeface="Times New Roman" pitchFamily="18" charset="0"/>
                <a:ea typeface="Calibri" pitchFamily="34" charset="0"/>
                <a:cs typeface="Times New Roman" pitchFamily="18" charset="0"/>
              </a:rPr>
              <a:t>Exceedence</a:t>
            </a:r>
            <a:r>
              <a:rPr kumimoji="0" lang="en-US" sz="1600" b="0" i="1"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 Comparison (November)</a:t>
            </a:r>
            <a:endParaRPr kumimoji="0" lang="en-US" sz="16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214282" y="857232"/>
            <a:ext cx="350046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1" u="sng" strike="noStrike" cap="none" normalizeH="0" baseline="0" dirty="0" smtClean="0">
                <a:ln>
                  <a:noFill/>
                </a:ln>
                <a:solidFill>
                  <a:schemeClr val="tx1"/>
                </a:solidFill>
                <a:effectLst/>
                <a:latin typeface="Times New Roman" pitchFamily="18" charset="0"/>
                <a:ea typeface="Calibri" pitchFamily="34" charset="0"/>
                <a:cs typeface="+mj-cs"/>
              </a:rPr>
              <a:t>Physical basin characteristics:</a:t>
            </a:r>
            <a:endParaRPr kumimoji="0" lang="en-US"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The physical basins characteristics in the study are were determined from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Archydro</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GeoHMS</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tools as described previously. HEC-HMS schematic of the interested locations can be seen in figure (29) below.</a:t>
            </a:r>
            <a:endParaRPr kumimoji="0" lang="en-US" sz="2000" b="0" i="0" u="none" strike="noStrike" cap="none" normalizeH="0" baseline="0" dirty="0" smtClean="0">
              <a:ln>
                <a:noFill/>
              </a:ln>
              <a:solidFill>
                <a:schemeClr val="tx1"/>
              </a:solidFill>
              <a:effectLst/>
              <a:latin typeface="Arial" pitchFamily="34" charset="0"/>
              <a:cs typeface="+mj-cs"/>
            </a:endParaRPr>
          </a:p>
        </p:txBody>
      </p:sp>
      <p:pic>
        <p:nvPicPr>
          <p:cNvPr id="4" name="Picture 3"/>
          <p:cNvPicPr/>
          <p:nvPr/>
        </p:nvPicPr>
        <p:blipFill>
          <a:blip r:embed="rId2" cstate="print"/>
          <a:srcRect/>
          <a:stretch>
            <a:fillRect/>
          </a:stretch>
        </p:blipFill>
        <p:spPr bwMode="auto">
          <a:xfrm>
            <a:off x="3786182" y="285728"/>
            <a:ext cx="5357818" cy="2909276"/>
          </a:xfrm>
          <a:prstGeom prst="rect">
            <a:avLst/>
          </a:prstGeom>
          <a:noFill/>
          <a:ln w="9525">
            <a:noFill/>
            <a:miter lim="800000"/>
            <a:headEnd/>
            <a:tailEnd/>
          </a:ln>
        </p:spPr>
      </p:pic>
      <p:pic>
        <p:nvPicPr>
          <p:cNvPr id="5" name="Picture 4" descr="Land Cover.jpg"/>
          <p:cNvPicPr/>
          <p:nvPr/>
        </p:nvPicPr>
        <p:blipFill>
          <a:blip r:embed="rId3" cstate="print"/>
          <a:srcRect t="1528" b="1463"/>
          <a:stretch>
            <a:fillRect/>
          </a:stretch>
        </p:blipFill>
        <p:spPr>
          <a:xfrm>
            <a:off x="4357686" y="3286124"/>
            <a:ext cx="4786314" cy="3465647"/>
          </a:xfrm>
          <a:prstGeom prst="rect">
            <a:avLst/>
          </a:prstGeom>
        </p:spPr>
      </p:pic>
      <p:sp>
        <p:nvSpPr>
          <p:cNvPr id="6" name="Rectangle 5"/>
          <p:cNvSpPr/>
          <p:nvPr/>
        </p:nvSpPr>
        <p:spPr>
          <a:xfrm>
            <a:off x="142844" y="4017727"/>
            <a:ext cx="4071966" cy="2554545"/>
          </a:xfrm>
          <a:prstGeom prst="rect">
            <a:avLst/>
          </a:prstGeom>
        </p:spPr>
        <p:txBody>
          <a:bodyPr wrap="square">
            <a:spAutoFit/>
          </a:bodyPr>
          <a:lstStyle/>
          <a:p>
            <a:pPr algn="just" rtl="0"/>
            <a:r>
              <a:rPr lang="en-US" sz="2000" b="1" i="1" u="sng" dirty="0" smtClean="0">
                <a:cs typeface="+mj-cs"/>
              </a:rPr>
              <a:t>Watershed Land Cover </a:t>
            </a:r>
            <a:endParaRPr lang="en-US" sz="2000" dirty="0" smtClean="0">
              <a:cs typeface="+mj-cs"/>
            </a:endParaRPr>
          </a:p>
          <a:p>
            <a:pPr algn="just" rtl="0"/>
            <a:r>
              <a:rPr lang="en-US" sz="2000" dirty="0" smtClean="0">
                <a:latin typeface="Times New Roman" pitchFamily="18" charset="0"/>
                <a:ea typeface="Calibri" pitchFamily="34" charset="0"/>
                <a:cs typeface="+mj-cs"/>
              </a:rPr>
              <a:t>most of lands are covered by bare soil, only </a:t>
            </a:r>
            <a:r>
              <a:rPr lang="en-US" sz="2000" dirty="0" err="1" smtClean="0">
                <a:latin typeface="Times New Roman" pitchFamily="18" charset="0"/>
                <a:ea typeface="Calibri" pitchFamily="34" charset="0"/>
                <a:cs typeface="+mj-cs"/>
              </a:rPr>
              <a:t>wadies</a:t>
            </a:r>
            <a:r>
              <a:rPr lang="en-US" sz="2000" dirty="0" smtClean="0">
                <a:latin typeface="Times New Roman" pitchFamily="18" charset="0"/>
                <a:ea typeface="Calibri" pitchFamily="34" charset="0"/>
                <a:cs typeface="+mj-cs"/>
              </a:rPr>
              <a:t> patterns being covered by sandy and non cohesive materials with very open and scattered shrubs .Some locations on the upper watershed found widely bounded by tine sandy layers</a:t>
            </a:r>
            <a:endParaRPr lang="ar-SA" sz="2000" dirty="0" smtClean="0">
              <a:latin typeface="Times New Roman" pitchFamily="18" charset="0"/>
              <a:ea typeface="Calibri" pitchFamily="34" charset="0"/>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285720" y="214290"/>
            <a:ext cx="750095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1" i="1" u="sng" strike="noStrike" cap="none" normalizeH="0" baseline="0" dirty="0" smtClean="0">
                <a:ln>
                  <a:noFill/>
                </a:ln>
                <a:solidFill>
                  <a:schemeClr val="tx1"/>
                </a:solidFill>
                <a:effectLst/>
                <a:latin typeface="Times New Roman" pitchFamily="18" charset="0"/>
                <a:ea typeface="Calibri" pitchFamily="34" charset="0"/>
                <a:cs typeface="+mj-cs"/>
              </a:rPr>
              <a:t>Rainfall Hyetograph</a:t>
            </a:r>
            <a:endParaRPr kumimoji="0" lang="en-US"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Hydrologic analysis SCS method as defined in HEC-HMS suggests several storm types that describe possible hourly distribution of rainfall, based on local observation of seasonal rainfall behavior. </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The maximum annual rainfall event most frequently occurred during a very short duration about (01:00 -01:30 hours). </a:t>
            </a:r>
          </a:p>
          <a:p>
            <a:pPr lvl="0" algn="just" rtl="0" eaLnBrk="0" fontAlgn="base" hangingPunct="0">
              <a:spcBef>
                <a:spcPct val="0"/>
              </a:spcBef>
              <a:spcAft>
                <a:spcPct val="0"/>
              </a:spcAft>
              <a:buFont typeface="Wingdings" pitchFamily="2" charset="2"/>
              <a:buChar char="q"/>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SCS Storm Type 2 found the best in representing the actual storm case in which more than 50 % of the rainfall occurred within 2 hours. Hence, </a:t>
            </a:r>
            <a:r>
              <a:rPr lang="en-US" sz="2000" dirty="0" smtClean="0">
                <a:latin typeface="Times New Roman" pitchFamily="18" charset="0"/>
                <a:ea typeface="Calibri" pitchFamily="34" charset="0"/>
                <a:cs typeface="+mj-cs"/>
              </a:rPr>
              <a:t>the 100-year storm can be distributed accordingly as presented in this curve (</a:t>
            </a:r>
            <a:r>
              <a:rPr lang="en-US" sz="2000" dirty="0" smtClean="0">
                <a:solidFill>
                  <a:srgbClr val="FF0000"/>
                </a:solidFill>
                <a:latin typeface="Times New Roman" pitchFamily="18" charset="0"/>
                <a:ea typeface="Calibri" pitchFamily="34" charset="0"/>
                <a:cs typeface="+mj-cs"/>
              </a:rPr>
              <a:t>Temporal distribution of design storm</a:t>
            </a:r>
            <a:r>
              <a:rPr lang="en-US" sz="2000" dirty="0" smtClean="0">
                <a:latin typeface="Times New Roman" pitchFamily="18" charset="0"/>
                <a:ea typeface="Calibri" pitchFamily="34" charset="0"/>
                <a:cs typeface="+mj-cs"/>
              </a:rPr>
              <a:t>) </a:t>
            </a:r>
          </a:p>
        </p:txBody>
      </p:sp>
      <p:pic>
        <p:nvPicPr>
          <p:cNvPr id="5" name="Picture 4" descr="New Bitmap Image.bmp"/>
          <p:cNvPicPr/>
          <p:nvPr/>
        </p:nvPicPr>
        <p:blipFill>
          <a:blip r:embed="rId2" cstate="print"/>
          <a:srcRect b="2540"/>
          <a:stretch>
            <a:fillRect/>
          </a:stretch>
        </p:blipFill>
        <p:spPr>
          <a:xfrm>
            <a:off x="1142976" y="3500438"/>
            <a:ext cx="6593581" cy="3214710"/>
          </a:xfrm>
          <a:prstGeom prst="rect">
            <a:avLst/>
          </a:prstGeom>
          <a:ln>
            <a:solidFill>
              <a:schemeClr val="bg1">
                <a:lumMod val="75000"/>
              </a:schemeClr>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357158" y="4214818"/>
            <a:ext cx="857256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HEC-HMS hydrological model was configured to produce the design flood hydrograph at the interested locations based on selected rainfall frequency event. The resulted range of peak discharge values is 14 - 48 m3/s. The suggested type of spillway is broad-crested weir with a 30 m width and 1 m height found to be satisfactory in conveying the upper boundary of design discharge.</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Sediment supply in the study area is governed by the scarcity of flood occurrence, USBR regression method was used to estimate the annual sediment yield, the obtained results given an average of 380 m3/ km2/yr.</a:t>
            </a:r>
            <a:endParaRPr kumimoji="0" lang="en-US" sz="2000" b="0" i="0" u="none" strike="noStrike" cap="none" normalizeH="0" baseline="0" dirty="0" smtClean="0">
              <a:ln>
                <a:noFill/>
              </a:ln>
              <a:solidFill>
                <a:schemeClr val="tx1"/>
              </a:solidFill>
              <a:effectLst/>
              <a:latin typeface="Arial" pitchFamily="34" charset="0"/>
              <a:cs typeface="+mj-cs"/>
            </a:endParaRPr>
          </a:p>
        </p:txBody>
      </p:sp>
      <p:pic>
        <p:nvPicPr>
          <p:cNvPr id="4" name="Picture 3"/>
          <p:cNvPicPr/>
          <p:nvPr/>
        </p:nvPicPr>
        <p:blipFill>
          <a:blip r:embed="rId2" cstate="print"/>
          <a:srcRect/>
          <a:stretch>
            <a:fillRect/>
          </a:stretch>
        </p:blipFill>
        <p:spPr bwMode="auto">
          <a:xfrm>
            <a:off x="2781598" y="0"/>
            <a:ext cx="6362402" cy="406274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14282" y="181253"/>
            <a:ext cx="4143404"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just" defTabSz="914400" rtl="0" eaLnBrk="1" fontAlgn="base" latinLnBrk="0" hangingPunct="1">
              <a:lnSpc>
                <a:spcPct val="100000"/>
              </a:lnSpc>
              <a:spcBef>
                <a:spcPct val="0"/>
              </a:spcBef>
              <a:spcAft>
                <a:spcPct val="0"/>
              </a:spcAft>
              <a:buClrTx/>
              <a:buSzTx/>
              <a:tabLst/>
            </a:pPr>
            <a:r>
              <a:rPr lang="en-US" sz="2200" b="1" dirty="0" smtClean="0">
                <a:latin typeface="Times New Roman" pitchFamily="18" charset="0"/>
                <a:ea typeface="Calibri" pitchFamily="34" charset="0"/>
                <a:cs typeface="+mj-cs"/>
              </a:rPr>
              <a:t>5. Conclusion</a:t>
            </a:r>
          </a:p>
        </p:txBody>
      </p:sp>
      <p:sp>
        <p:nvSpPr>
          <p:cNvPr id="15362" name="Rectangle 2"/>
          <p:cNvSpPr>
            <a:spLocks noChangeArrowheads="1"/>
          </p:cNvSpPr>
          <p:nvPr/>
        </p:nvSpPr>
        <p:spPr bwMode="auto">
          <a:xfrm>
            <a:off x="428596" y="1006035"/>
            <a:ext cx="800105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The proposed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Al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Maaden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proposed Dam is an aquifer recharge facility meant to replenish the groundwater aquifer of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and thus relieve water demand pressure on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RedRock</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mining activities well field. There are no other cheap and reliable water supply options in the vicinity. Current water supply is reduced in the dry season.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aquifer has been identified as being vulnerable to drought in the event of rainfall failure. It is the only option for water supply to the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Al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Maaden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population which has grown to 2,000 in 2013. During the dry season, 3 of the 8 hand pumps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well field dried up while the remaining ones supply less of the wet season yield by about 50%. Water is also supplied by three motorized boreholes. Ground water table around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has dropped in the last years.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Al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Maaden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proposed dam is the top priority project since it will recharge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aquifer, increase well yield, provide sustainable water supply source for surrounding communities and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RedRock</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camps, and contribute to sustainable water supply to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Al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Maaden</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town.</a:t>
            </a:r>
            <a:endParaRPr kumimoji="0" lang="en-US"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428596" y="285728"/>
            <a:ext cx="800105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The proposed artificial recharge facility and the surface water storage facility suggested in option 1 in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Khor</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en-US" sz="2000" b="0" i="0" u="none" strike="noStrike" cap="none" normalizeH="0" baseline="0" dirty="0" err="1" smtClean="0">
                <a:ln>
                  <a:noFill/>
                </a:ln>
                <a:solidFill>
                  <a:schemeClr val="tx1"/>
                </a:solidFill>
                <a:effectLst/>
                <a:latin typeface="Times New Roman" pitchFamily="18" charset="0"/>
                <a:ea typeface="Calibri" pitchFamily="34" charset="0"/>
                <a:cs typeface="+mj-cs"/>
              </a:rPr>
              <a:t>Gabet</a:t>
            </a: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should be protected from the pollutants, waste disposal, and the harmful human activities. </a:t>
            </a:r>
            <a:endParaRPr lang="en-US" sz="2000" dirty="0" smtClean="0">
              <a:latin typeface="Arial" pitchFamily="34" charset="0"/>
              <a:ea typeface="Calibri" pitchFamily="34" charset="0"/>
              <a:cs typeface="+mj-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kumimoji="0" lang="en-US" sz="2000" b="0" i="0" u="none" strike="noStrike" cap="none" normalizeH="0" baseline="0" dirty="0" smtClean="0">
              <a:ln>
                <a:noFill/>
              </a:ln>
              <a:solidFill>
                <a:schemeClr val="tx1"/>
              </a:solidFill>
              <a:effectLst/>
              <a:latin typeface="Arial" pitchFamily="34" charset="0"/>
              <a:ea typeface="Calibri" pitchFamily="34" charset="0"/>
              <a:cs typeface="+mj-cs"/>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Development of groundwater for mining purposes can be achieved by drilling of boreholes tapping the weathered/fractured and alluvial aquifer (low yield) with the following specifications:</a:t>
            </a:r>
          </a:p>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rPr>
              <a:t> </a:t>
            </a:r>
            <a:endParaRPr kumimoji="0" lang="en-US"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Total depth of the well = 20-30m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Diameter of the drilled hole = 311mm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Diameter of the cased hole =140mm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Length of casing = 10-20m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Diameter of the screen (filters) =140mm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Length of the screen = 9-12m</a:t>
            </a:r>
            <a:endParaRPr lang="en-US" sz="2000" dirty="0" smtClean="0">
              <a:latin typeface="Arial" pitchFamily="34" charset="0"/>
              <a:ea typeface="Calibri" pitchFamily="34" charset="0"/>
              <a:cs typeface="+mj-cs"/>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Designed yield = 1000 </a:t>
            </a:r>
            <a:r>
              <a:rPr kumimoji="0" lang="en-US" sz="2000" b="0" i="0" u="none" strike="noStrike" cap="none" normalizeH="0" baseline="0" dirty="0" err="1" smtClean="0">
                <a:ln>
                  <a:noFill/>
                </a:ln>
                <a:solidFill>
                  <a:srgbClr val="000000"/>
                </a:solidFill>
                <a:effectLst/>
                <a:latin typeface="Times New Roman" pitchFamily="18" charset="0"/>
                <a:ea typeface="Calibri" pitchFamily="34" charset="0"/>
                <a:cs typeface="+mj-cs"/>
              </a:rPr>
              <a:t>gph</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 (4.5 m</a:t>
            </a:r>
            <a:r>
              <a:rPr kumimoji="0" lang="en-US" sz="2000" b="0" i="0" u="none" strike="noStrike" cap="none" normalizeH="0" baseline="30000" dirty="0" smtClean="0">
                <a:ln>
                  <a:noFill/>
                </a:ln>
                <a:solidFill>
                  <a:srgbClr val="000000"/>
                </a:solidFill>
                <a:effectLst/>
                <a:latin typeface="Times New Roman" pitchFamily="18" charset="0"/>
                <a:ea typeface="Calibri" pitchFamily="34" charset="0"/>
                <a:cs typeface="+mj-cs"/>
              </a:rPr>
              <a:t>3</a:t>
            </a:r>
            <a:r>
              <a:rPr kumimoji="0" lang="en-US" sz="2000" b="0" i="0" u="none" strike="noStrike" cap="none" normalizeH="0" baseline="0" dirty="0" smtClean="0">
                <a:ln>
                  <a:noFill/>
                </a:ln>
                <a:solidFill>
                  <a:srgbClr val="000000"/>
                </a:solidFill>
                <a:effectLst/>
                <a:latin typeface="Times New Roman" pitchFamily="18" charset="0"/>
                <a:ea typeface="Calibri" pitchFamily="34" charset="0"/>
                <a:cs typeface="+mj-cs"/>
              </a:rPr>
              <a:t>/h)</a:t>
            </a:r>
            <a:endParaRPr kumimoji="0" lang="en-US"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3240" y="2857496"/>
            <a:ext cx="2394502" cy="707886"/>
          </a:xfrm>
          <a:prstGeom prst="rect">
            <a:avLst/>
          </a:prstGeom>
          <a:noFill/>
        </p:spPr>
        <p:txBody>
          <a:bodyPr wrap="none" rtlCol="1">
            <a:spAutoFit/>
          </a:bodyPr>
          <a:lstStyle/>
          <a:p>
            <a:pPr algn="ctr"/>
            <a:r>
              <a:rPr lang="en-US" sz="4000" b="1" dirty="0" smtClean="0"/>
              <a:t>Thank you</a:t>
            </a:r>
            <a:endParaRPr lang="ar-SA" sz="40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2137</Words>
  <Application>Microsoft Office PowerPoint</Application>
  <PresentationFormat>On-screen Show (4:3)</PresentationFormat>
  <Paragraphs>122</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dc:creator>
  <cp:lastModifiedBy>ravindra-s</cp:lastModifiedBy>
  <cp:revision>22</cp:revision>
  <dcterms:created xsi:type="dcterms:W3CDTF">2014-07-14T11:08:43Z</dcterms:created>
  <dcterms:modified xsi:type="dcterms:W3CDTF">2014-07-22T06:13:48Z</dcterms:modified>
</cp:coreProperties>
</file>