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484" r:id="rId2"/>
    <p:sldId id="325" r:id="rId3"/>
    <p:sldId id="492" r:id="rId4"/>
    <p:sldId id="494" r:id="rId5"/>
    <p:sldId id="331" r:id="rId6"/>
    <p:sldId id="329" r:id="rId7"/>
    <p:sldId id="516" r:id="rId8"/>
    <p:sldId id="517" r:id="rId9"/>
    <p:sldId id="518" r:id="rId10"/>
    <p:sldId id="495" r:id="rId11"/>
    <p:sldId id="519" r:id="rId12"/>
    <p:sldId id="520" r:id="rId13"/>
    <p:sldId id="486" r:id="rId14"/>
    <p:sldId id="521" r:id="rId15"/>
    <p:sldId id="493" r:id="rId16"/>
    <p:sldId id="522" r:id="rId17"/>
    <p:sldId id="523" r:id="rId18"/>
    <p:sldId id="524" r:id="rId19"/>
    <p:sldId id="526" r:id="rId20"/>
    <p:sldId id="525" r:id="rId21"/>
    <p:sldId id="497" r:id="rId22"/>
    <p:sldId id="499" r:id="rId23"/>
    <p:sldId id="515" r:id="rId24"/>
    <p:sldId id="500" r:id="rId25"/>
    <p:sldId id="507" r:id="rId26"/>
    <p:sldId id="508" r:id="rId27"/>
    <p:sldId id="509" r:id="rId28"/>
    <p:sldId id="510" r:id="rId29"/>
    <p:sldId id="528" r:id="rId30"/>
    <p:sldId id="527" r:id="rId31"/>
    <p:sldId id="529" r:id="rId32"/>
    <p:sldId id="511" r:id="rId33"/>
    <p:sldId id="512" r:id="rId3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192" userDrawn="1">
          <p15:clr>
            <a:srgbClr val="A4A3A4"/>
          </p15:clr>
        </p15:guide>
        <p15:guide id="5" orient="horz" pos="3576" userDrawn="1">
          <p15:clr>
            <a:srgbClr val="A4A3A4"/>
          </p15:clr>
        </p15:guide>
        <p15:guide id="6" orient="horz" pos="1776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ine Merjagnan-Vilcocq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FF33"/>
    <a:srgbClr val="FF6600"/>
    <a:srgbClr val="F79646"/>
    <a:srgbClr val="66FFFF"/>
    <a:srgbClr val="FBF9FF"/>
    <a:srgbClr val="FFCC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56" autoAdjust="0"/>
    <p:restoredTop sz="95291" autoAdjust="0"/>
  </p:normalViewPr>
  <p:slideViewPr>
    <p:cSldViewPr snapToGrid="0" snapToObjects="1" showGuides="1">
      <p:cViewPr varScale="1">
        <p:scale>
          <a:sx n="87" d="100"/>
          <a:sy n="87" d="100"/>
        </p:scale>
        <p:origin x="1555" y="67"/>
      </p:cViewPr>
      <p:guideLst>
        <p:guide pos="192"/>
        <p:guide orient="horz" pos="3576"/>
        <p:guide orient="horz" pos="177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A389E-93A3-6C4A-8ED8-58264A0C5EF8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44540-3D09-1846-9C73-34173EC7ED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947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25F8825-6F05-4AB8-BBC0-61114A183B76}" type="slidenum">
              <a:rPr lang="fr-FR" altLang="en-US" sz="1200"/>
              <a:pPr eaLnBrk="1" hangingPunct="1"/>
              <a:t>2</a:t>
            </a:fld>
            <a:endParaRPr lang="fr-FR" altLang="en-US" sz="1200"/>
          </a:p>
        </p:txBody>
      </p:sp>
    </p:spTree>
    <p:extLst>
      <p:ext uri="{BB962C8B-B14F-4D97-AF65-F5344CB8AC3E}">
        <p14:creationId xmlns:p14="http://schemas.microsoft.com/office/powerpoint/2010/main" val="4181120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25F8825-6F05-4AB8-BBC0-61114A183B76}" type="slidenum">
              <a:rPr lang="fr-FR" altLang="en-US" sz="1200"/>
              <a:pPr eaLnBrk="1" hangingPunct="1"/>
              <a:t>3</a:t>
            </a:fld>
            <a:endParaRPr lang="fr-FR" altLang="en-US" sz="1200"/>
          </a:p>
        </p:txBody>
      </p:sp>
    </p:spTree>
    <p:extLst>
      <p:ext uri="{BB962C8B-B14F-4D97-AF65-F5344CB8AC3E}">
        <p14:creationId xmlns:p14="http://schemas.microsoft.com/office/powerpoint/2010/main" val="2477684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ce réservé du numéro de diapositiv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CAA13B-56A7-4D63-8233-F8181EB17879}" type="slidenum">
              <a:rPr lang="fr-FR" altLang="en-US"/>
              <a:pPr/>
              <a:t>7</a:t>
            </a:fld>
            <a:endParaRPr lang="fr-FR" altLang="en-US"/>
          </a:p>
        </p:txBody>
      </p:sp>
      <p:sp>
        <p:nvSpPr>
          <p:cNvPr id="1536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CA">
              <a:ea typeface="ＭＳ Ｐゴシック" charset="0"/>
              <a:cs typeface="+mn-cs"/>
            </a:endParaRPr>
          </a:p>
        </p:txBody>
      </p:sp>
      <p:sp>
        <p:nvSpPr>
          <p:cNvPr id="15365" name="Slide Number Placeholder 3"/>
          <p:cNvSpPr txBox="1">
            <a:spLocks noGrp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D1DF3D27-5179-461C-BF77-72A317CFC4B1}" type="slidenum">
              <a:rPr lang="fr-FR" altLang="en-US" sz="1200">
                <a:latin typeface="Times New Roman" panose="02020603050405020304" pitchFamily="18" charset="0"/>
              </a:rPr>
              <a:pPr algn="r" eaLnBrk="1" hangingPunct="1"/>
              <a:t>7</a:t>
            </a:fld>
            <a:endParaRPr lang="fr-FR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110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numéro de diapositiv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FB2729A-BE19-43B8-8884-AB74281AAF7C}" type="slidenum">
              <a:rPr lang="fr-FR" altLang="en-US"/>
              <a:pPr/>
              <a:t>8</a:t>
            </a:fld>
            <a:endParaRPr lang="fr-FR" altLang="en-US"/>
          </a:p>
        </p:txBody>
      </p:sp>
      <p:sp>
        <p:nvSpPr>
          <p:cNvPr id="174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CA">
              <a:ea typeface="ＭＳ Ｐゴシック" charset="0"/>
              <a:cs typeface="+mn-cs"/>
            </a:endParaRPr>
          </a:p>
        </p:txBody>
      </p:sp>
      <p:sp>
        <p:nvSpPr>
          <p:cNvPr id="17413" name="Slide Number Placeholder 3"/>
          <p:cNvSpPr txBox="1">
            <a:spLocks noGrp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BBDD65BB-20F2-414E-B3FA-A11992B2F687}" type="slidenum">
              <a:rPr lang="fr-FR" altLang="en-US" sz="1200">
                <a:latin typeface="Times New Roman" panose="02020603050405020304" pitchFamily="18" charset="0"/>
              </a:rPr>
              <a:pPr algn="r" eaLnBrk="1" hangingPunct="1"/>
              <a:t>8</a:t>
            </a:fld>
            <a:endParaRPr lang="fr-FR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82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 txBox="1">
            <a:spLocks noGrp="1" noChangeArrowheads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9AE23C-5AB2-4782-B7B5-4CDF0E649F44}" type="slidenum">
              <a:rPr lang="fr-FR" altLang="en-US"/>
              <a:pPr algn="r" eaLnBrk="1" hangingPunct="1">
                <a:spcBef>
                  <a:spcPct val="0"/>
                </a:spcBef>
              </a:pPr>
              <a:t>10</a:t>
            </a:fld>
            <a:endParaRPr lang="fr-FR" altLang="en-US"/>
          </a:p>
        </p:txBody>
      </p:sp>
      <p:sp>
        <p:nvSpPr>
          <p:cNvPr id="8" name="Espace réservé du numéro de diapositive 7"/>
          <p:cNvSpPr txBox="1">
            <a:spLocks noGrp="1" noChangeArrowheads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FFF266A-6D36-4AF6-90B6-D9CF064E494C}" type="slidenum">
              <a:rPr lang="fr-FR" altLang="en-US"/>
              <a:pPr algn="r" eaLnBrk="1" hangingPunct="1">
                <a:spcBef>
                  <a:spcPct val="0"/>
                </a:spcBef>
              </a:pPr>
              <a:t>10</a:t>
            </a:fld>
            <a:endParaRPr lang="fr-FR" altLang="en-US"/>
          </a:p>
        </p:txBody>
      </p:sp>
      <p:sp>
        <p:nvSpPr>
          <p:cNvPr id="23556" name="Rectangle 7"/>
          <p:cNvSpPr txBox="1">
            <a:spLocks noGrp="1" noChangeArrowheads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568D0E9-037F-4567-93CF-57449D310E39}" type="slidenum">
              <a:rPr lang="fr-FR" altLang="en-US"/>
              <a:pPr algn="r" eaLnBrk="1" hangingPunct="1">
                <a:spcBef>
                  <a:spcPct val="0"/>
                </a:spcBef>
              </a:pPr>
              <a:t>10</a:t>
            </a:fld>
            <a:endParaRPr lang="fr-FR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9325" y="744538"/>
            <a:ext cx="4964113" cy="3722687"/>
          </a:xfrm>
          <a:ln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The second main question of the first part of my talk is: Why study gait variability?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In fact, there are in my mind two main clinical interests to measure gait variability: 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First, it is an index of gait stability.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Second, it is a way to quantity changes in gait stability related to ageing, diseases, drugs and rehabilitations programs.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In the other hand, there is of course a fundamental interest which is to access to gait control, and more particularly higher-level of gait control.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It is important to understand that gait is a </a:t>
            </a:r>
            <a:r>
              <a:rPr lang="en-US" altLang="fr-FR">
                <a:ea typeface="ＭＳ Ｐゴシック" charset="-128"/>
              </a:rPr>
              <a:t>“</a:t>
            </a:r>
            <a:r>
              <a:rPr lang="en-US" altLang="en-US">
                <a:ea typeface="ＭＳ Ｐゴシック" charset="-128"/>
              </a:rPr>
              <a:t>paradoxal</a:t>
            </a:r>
            <a:r>
              <a:rPr lang="en-US" altLang="fr-FR">
                <a:ea typeface="ＭＳ Ｐゴシック" charset="-128"/>
              </a:rPr>
              <a:t>”</a:t>
            </a:r>
            <a:r>
              <a:rPr lang="en-US" altLang="en-US">
                <a:ea typeface="ＭＳ Ｐゴシック" charset="-128"/>
              </a:rPr>
              <a:t> or a "Mixed" motor behavior which depends on different levels of control and also different types of control.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The paradox is highlighted by the fact that although gait is a simple in term of execution, it is a complex motor behavior in term of biomechanics. In addition, gait could be defined as a hard motor behavior because of its automatic component related to locomotion, while gait is also a flexible motor behavior because of its ability to adaptation related to navigation.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In term of level of control, the simplicity and automaticity depend on a medullar and sub-cortical control, whereas the flexibility and navigation are related to the frontal lobe and thus to executive function.</a:t>
            </a:r>
          </a:p>
          <a:p>
            <a:pPr defTabSz="457200" eaLnBrk="1" hangingPunct="1">
              <a:spcBef>
                <a:spcPct val="0"/>
              </a:spcBef>
              <a:defRPr/>
            </a:pPr>
            <a:r>
              <a:rPr lang="en-US" altLang="en-US">
                <a:ea typeface="ＭＳ Ｐゴシック" charset="-128"/>
              </a:rPr>
              <a:t>Lastly, reflex and automatic movement depend on muscular contraction and movement coordination, whereas frontal lobe is the structure that produces adapted gait behavior</a:t>
            </a:r>
          </a:p>
        </p:txBody>
      </p:sp>
    </p:spTree>
    <p:extLst>
      <p:ext uri="{BB962C8B-B14F-4D97-AF65-F5344CB8AC3E}">
        <p14:creationId xmlns:p14="http://schemas.microsoft.com/office/powerpoint/2010/main" val="3239483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BD0BDE-43FA-400E-8E73-5D76B7C49614}" type="slidenum">
              <a:rPr lang="fr-FR" altLang="en-US" sz="1200"/>
              <a:pPr eaLnBrk="1" hangingPunct="1"/>
              <a:t>13</a:t>
            </a:fld>
            <a:endParaRPr lang="fr-FR" altLang="en-US" sz="1200"/>
          </a:p>
        </p:txBody>
      </p:sp>
    </p:spTree>
    <p:extLst>
      <p:ext uri="{BB962C8B-B14F-4D97-AF65-F5344CB8AC3E}">
        <p14:creationId xmlns:p14="http://schemas.microsoft.com/office/powerpoint/2010/main" val="1679016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BD0BDE-43FA-400E-8E73-5D76B7C49614}" type="slidenum">
              <a:rPr lang="fr-FR" altLang="en-US" sz="1200"/>
              <a:pPr eaLnBrk="1" hangingPunct="1"/>
              <a:t>14</a:t>
            </a:fld>
            <a:endParaRPr lang="fr-FR" altLang="en-US" sz="1200"/>
          </a:p>
        </p:txBody>
      </p:sp>
    </p:spTree>
    <p:extLst>
      <p:ext uri="{BB962C8B-B14F-4D97-AF65-F5344CB8AC3E}">
        <p14:creationId xmlns:p14="http://schemas.microsoft.com/office/powerpoint/2010/main" val="3949180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BD0BDE-43FA-400E-8E73-5D76B7C49614}" type="slidenum">
              <a:rPr lang="fr-FR" altLang="en-US" sz="1200"/>
              <a:pPr eaLnBrk="1" hangingPunct="1"/>
              <a:t>15</a:t>
            </a:fld>
            <a:endParaRPr lang="fr-FR" altLang="en-US" sz="1200"/>
          </a:p>
        </p:txBody>
      </p:sp>
    </p:spTree>
    <p:extLst>
      <p:ext uri="{BB962C8B-B14F-4D97-AF65-F5344CB8AC3E}">
        <p14:creationId xmlns:p14="http://schemas.microsoft.com/office/powerpoint/2010/main" val="2657914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73DC4DD-7167-45C8-9A39-E761169CF3AF}" type="slidenum">
              <a:rPr lang="fr-FR" altLang="en-US"/>
              <a:pPr/>
              <a:t>16</a:t>
            </a:fld>
            <a:endParaRPr lang="fr-FR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44538"/>
            <a:ext cx="4960937" cy="3722687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963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4613" y="942816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265C4ED4-76B2-4AB4-BFEA-6B9C6824B3A2}" type="slidenum">
              <a:rPr lang="fr-FR" altLang="en-US" sz="1200"/>
              <a:pPr algn="r" eaLnBrk="1" hangingPunct="1"/>
              <a:t>18</a:t>
            </a:fld>
            <a:endParaRPr lang="fr-FR" alt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744538"/>
            <a:ext cx="4962525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4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7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58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08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72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06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469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9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4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0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54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776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B0975-7AE5-E14C-870A-C0E6373A48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22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3D44-9178-4D4E-98DB-4AEECD55AB7B}" type="datetimeFigureOut">
              <a:rPr lang="fr-FR" smtClean="0"/>
              <a:t>05/08/2016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98304-7FED-3C4A-A204-CEF1C95017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36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10" Type="http://schemas.openxmlformats.org/officeDocument/2006/relationships/image" Target="../media/image4.png"/><Relationship Id="rId4" Type="http://schemas.openxmlformats.org/officeDocument/2006/relationships/image" Target="../media/image10.wmf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file:///\\AW21\MesDocumentsPC\BEAUOL\Mes%20vid&#233;os\Dual-Task_MPEG.mpg" TargetMode="External"/><Relationship Id="rId1" Type="http://schemas.openxmlformats.org/officeDocument/2006/relationships/video" Target="file:///\\AW21\MesDocumentsPC\BEAUOL\Mes%20vid&#233;os\Single_Task_MPEG.mpg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png"/><Relationship Id="rId7" Type="http://schemas.openxmlformats.org/officeDocument/2006/relationships/image" Target="../media/image24.wmf"/><Relationship Id="rId12" Type="http://schemas.openxmlformats.org/officeDocument/2006/relationships/image" Target="../media/image4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image" Target="../media/image3.png"/><Relationship Id="rId5" Type="http://schemas.openxmlformats.org/officeDocument/2006/relationships/image" Target="../media/image22.wmf"/><Relationship Id="rId10" Type="http://schemas.openxmlformats.org/officeDocument/2006/relationships/image" Target="../media/image2.png"/><Relationship Id="rId4" Type="http://schemas.openxmlformats.org/officeDocument/2006/relationships/image" Target="../media/image21.png"/><Relationship Id="rId9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png"/><Relationship Id="rId18" Type="http://schemas.openxmlformats.org/officeDocument/2006/relationships/image" Target="../media/image4.png"/><Relationship Id="rId3" Type="http://schemas.openxmlformats.org/officeDocument/2006/relationships/image" Target="../media/image28.wmf"/><Relationship Id="rId7" Type="http://schemas.openxmlformats.org/officeDocument/2006/relationships/image" Target="../media/image32.png"/><Relationship Id="rId12" Type="http://schemas.openxmlformats.org/officeDocument/2006/relationships/image" Target="../media/image37.wmf"/><Relationship Id="rId17" Type="http://schemas.openxmlformats.org/officeDocument/2006/relationships/image" Target="../media/image3.png"/><Relationship Id="rId2" Type="http://schemas.openxmlformats.org/officeDocument/2006/relationships/image" Target="../media/image27.wmf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wmf"/><Relationship Id="rId11" Type="http://schemas.openxmlformats.org/officeDocument/2006/relationships/image" Target="../media/image36.wmf"/><Relationship Id="rId5" Type="http://schemas.openxmlformats.org/officeDocument/2006/relationships/image" Target="../media/image30.wmf"/><Relationship Id="rId15" Type="http://schemas.openxmlformats.org/officeDocument/2006/relationships/image" Target="../media/image40.wmf"/><Relationship Id="rId10" Type="http://schemas.openxmlformats.org/officeDocument/2006/relationships/image" Target="../media/image35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Relationship Id="rId14" Type="http://schemas.openxmlformats.org/officeDocument/2006/relationships/image" Target="../media/image3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emf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emf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emf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39975" y="260351"/>
            <a:ext cx="6553200" cy="586934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5954" name="ZoneTexte 3"/>
          <p:cNvSpPr txBox="1">
            <a:spLocks noChangeArrowheads="1"/>
          </p:cNvSpPr>
          <p:nvPr/>
        </p:nvSpPr>
        <p:spPr bwMode="auto">
          <a:xfrm>
            <a:off x="2482524" y="1350139"/>
            <a:ext cx="634483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IN" sz="3500" dirty="0"/>
              <a:t>HIPPOCAMPAL VOLUME, </a:t>
            </a:r>
          </a:p>
          <a:p>
            <a:r>
              <a:rPr lang="en-IN" sz="3500" dirty="0"/>
              <a:t>EARLY COGNITIVE DECLINE </a:t>
            </a:r>
          </a:p>
          <a:p>
            <a:r>
              <a:rPr lang="en-IN" sz="3500" dirty="0"/>
              <a:t>AND GAIT VARIABILITY: </a:t>
            </a:r>
          </a:p>
          <a:p>
            <a:endParaRPr lang="en-IN" sz="2000" dirty="0"/>
          </a:p>
          <a:p>
            <a:r>
              <a:rPr lang="en-IN" sz="3500" dirty="0">
                <a:solidFill>
                  <a:schemeClr val="bg1"/>
                </a:solidFill>
              </a:rPr>
              <a:t>WHICH ASSOCIATION?</a:t>
            </a:r>
            <a:endParaRPr lang="fr-FR" altLang="en-US" sz="3500" dirty="0">
              <a:solidFill>
                <a:schemeClr val="bg1"/>
              </a:solidFill>
            </a:endParaRPr>
          </a:p>
        </p:txBody>
      </p:sp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09538" y="1229602"/>
            <a:ext cx="2230437" cy="487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Olivier </a:t>
            </a:r>
            <a:r>
              <a:rPr lang="en-US" b="1" dirty="0" err="1">
                <a:latin typeface="Arial"/>
                <a:cs typeface="Arial"/>
              </a:rPr>
              <a:t>Beauchet</a:t>
            </a:r>
            <a:r>
              <a:rPr lang="en-US" b="1" dirty="0">
                <a:latin typeface="Arial"/>
                <a:cs typeface="Arial"/>
              </a:rPr>
              <a:t>, MD, PhD</a:t>
            </a:r>
            <a:endParaRPr lang="en-US" dirty="0">
              <a:latin typeface="Arial"/>
              <a:cs typeface="Arial"/>
            </a:endParaRPr>
          </a:p>
          <a:p>
            <a:pPr eaLnBrk="1" hangingPunct="1"/>
            <a:endParaRPr lang="en-US" sz="800" dirty="0">
              <a:latin typeface="Arial"/>
              <a:cs typeface="Arial"/>
            </a:endParaRPr>
          </a:p>
          <a:p>
            <a:pPr eaLnBrk="1" hangingPunct="1"/>
            <a:r>
              <a:rPr lang="en-US" sz="1200" dirty="0">
                <a:latin typeface="Arial"/>
                <a:cs typeface="Arial"/>
              </a:rPr>
              <a:t>Professor of Geriatrics</a:t>
            </a:r>
          </a:p>
          <a:p>
            <a:endParaRPr lang="en-US" sz="500" dirty="0">
              <a:latin typeface="Arial"/>
              <a:cs typeface="Arial"/>
            </a:endParaRPr>
          </a:p>
          <a:p>
            <a:r>
              <a:rPr lang="en-US" sz="1200" dirty="0">
                <a:latin typeface="Arial"/>
                <a:cs typeface="Arial"/>
              </a:rPr>
              <a:t>Holder of the Dr. Joseph Kaufmann Chair in Geriatric Medicine - Faculty of Medicine, McGill University</a:t>
            </a:r>
          </a:p>
          <a:p>
            <a:endParaRPr lang="en-US" sz="500" dirty="0">
              <a:latin typeface="Arial"/>
              <a:cs typeface="Arial"/>
            </a:endParaRPr>
          </a:p>
          <a:p>
            <a:pPr eaLnBrk="1" hangingPunct="1"/>
            <a:r>
              <a:rPr lang="en-US" sz="1200" dirty="0">
                <a:latin typeface="Arial"/>
                <a:cs typeface="Arial"/>
              </a:rPr>
              <a:t>Department of Medicine, Division of Geriatric Medicine, Sir Mortimer B. Davis Jewish General Hospital</a:t>
            </a:r>
          </a:p>
          <a:p>
            <a:pPr eaLnBrk="1" hangingPunct="1"/>
            <a:endParaRPr lang="en-US" sz="500" dirty="0">
              <a:latin typeface="Arial"/>
              <a:cs typeface="Arial"/>
            </a:endParaRPr>
          </a:p>
          <a:p>
            <a:pPr eaLnBrk="1" hangingPunct="1"/>
            <a:r>
              <a:rPr lang="en-CA" sz="1200" dirty="0">
                <a:latin typeface="Arial"/>
                <a:cs typeface="Arial"/>
              </a:rPr>
              <a:t>Director, RUIS McGill Centre of Excellence on aging and chronic disease </a:t>
            </a: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1200" dirty="0">
              <a:latin typeface="Arial"/>
              <a:cs typeface="Arial"/>
            </a:endParaRPr>
          </a:p>
          <a:p>
            <a:pPr eaLnBrk="1" hangingPunct="1"/>
            <a:endParaRPr lang="en-CA" sz="2000" dirty="0">
              <a:latin typeface="Arial"/>
              <a:cs typeface="Arial"/>
            </a:endParaRPr>
          </a:p>
          <a:p>
            <a:pPr eaLnBrk="1" hangingPunct="1"/>
            <a:r>
              <a:rPr lang="en-CA" sz="1200" b="1" dirty="0" err="1">
                <a:latin typeface="Arial"/>
                <a:cs typeface="Arial"/>
              </a:rPr>
              <a:t>olivier.beauchet@mcgill.ca</a:t>
            </a:r>
            <a:endParaRPr lang="en-CA" sz="1200" b="1" dirty="0">
              <a:latin typeface="Arial"/>
              <a:cs typeface="Arial"/>
            </a:endParaRPr>
          </a:p>
        </p:txBody>
      </p:sp>
      <p:pic>
        <p:nvPicPr>
          <p:cNvPr id="10" name="Picture 6" descr="JGHphoto4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" t="8113" r="1559" b="10751"/>
          <a:stretch>
            <a:fillRect/>
          </a:stretch>
        </p:blipFill>
        <p:spPr bwMode="auto">
          <a:xfrm>
            <a:off x="188319" y="4564165"/>
            <a:ext cx="6433589" cy="103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apture d’écran 2015-09-04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651" y="651990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apture d’écran 2015-09-03 à 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7919587" y="645983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51" y="637544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7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79"/>
    </mc:Choice>
    <mc:Fallback xmlns="">
      <p:transition xmlns:p14="http://schemas.microsoft.com/office/powerpoint/2010/main" spd="slow" advTm="4857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ZoneTexte 2"/>
          <p:cNvSpPr txBox="1">
            <a:spLocks noChangeArrowheads="1"/>
          </p:cNvSpPr>
          <p:nvPr/>
        </p:nvSpPr>
        <p:spPr bwMode="auto">
          <a:xfrm>
            <a:off x="502417" y="968037"/>
            <a:ext cx="8078876" cy="504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No financial but </a:t>
            </a:r>
            <a:r>
              <a:rPr lang="en-US" altLang="en-US" b="1" dirty="0">
                <a:latin typeface="Arial" panose="020B0604020202020204" pitchFamily="34" charset="0"/>
              </a:rPr>
              <a:t>scientist </a:t>
            </a:r>
            <a:r>
              <a:rPr lang="en-US" altLang="en-US" dirty="0">
                <a:latin typeface="Arial" panose="020B0604020202020204" pitchFamily="34" charset="0"/>
              </a:rPr>
              <a:t>conflict of interest</a:t>
            </a:r>
            <a:r>
              <a:rPr lang="fr-FR" altLang="en-US" dirty="0">
                <a:latin typeface="Arial" panose="020B0604020202020204" pitchFamily="34" charset="0"/>
              </a:rPr>
              <a:t>!</a:t>
            </a:r>
          </a:p>
          <a:p>
            <a:pPr eaLnBrk="1" hangingPunct="1">
              <a:buFont typeface="Arial" panose="020B0604020202020204" pitchFamily="34" charset="0"/>
              <a:buChar char="−"/>
            </a:pPr>
            <a:endParaRPr lang="fr-FR" altLang="en-US" dirty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Study</a:t>
            </a:r>
            <a:r>
              <a:rPr lang="fr-FR" altLang="en-US" dirty="0">
                <a:latin typeface="Arial" panose="020B0604020202020204" pitchFamily="34" charset="0"/>
              </a:rPr>
              <a:t> of </a:t>
            </a:r>
            <a:r>
              <a:rPr lang="en-US" altLang="en-US" dirty="0">
                <a:latin typeface="Arial" panose="020B0604020202020204" pitchFamily="34" charset="0"/>
              </a:rPr>
              <a:t>age-related</a:t>
            </a:r>
            <a:r>
              <a:rPr lang="fr-FR" altLang="en-US" dirty="0">
                <a:latin typeface="Arial" panose="020B0604020202020204" pitchFamily="34" charset="0"/>
              </a:rPr>
              <a:t> changes in </a:t>
            </a:r>
            <a:r>
              <a:rPr lang="en-US" altLang="en-US" dirty="0">
                <a:latin typeface="Arial" panose="020B0604020202020204" pitchFamily="34" charset="0"/>
              </a:rPr>
              <a:t>higher levels of gait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   control</a:t>
            </a:r>
            <a:r>
              <a:rPr lang="fr-FR" altLang="en-US" b="1" dirty="0">
                <a:latin typeface="Arial" panose="020B0604020202020204" pitchFamily="34" charset="0"/>
              </a:rPr>
              <a:t>:</a:t>
            </a:r>
            <a:r>
              <a:rPr lang="fr-FR" altLang="en-US" dirty="0">
                <a:latin typeface="Arial" panose="020B0604020202020204" pitchFamily="34" charset="0"/>
              </a:rPr>
              <a:t> </a:t>
            </a:r>
          </a:p>
          <a:p>
            <a:pPr marL="800100" lvl="1" indent="-342900" eaLnBrk="1" hangingPunct="1">
              <a:buFont typeface="Wingdings" charset="2"/>
              <a:buChar char="§"/>
            </a:pPr>
            <a:r>
              <a:rPr lang="en-CA" altLang="en-US" b="1" dirty="0">
                <a:latin typeface="Arial" panose="020B0604020202020204" pitchFamily="34" charset="0"/>
              </a:rPr>
              <a:t>Favorite and major research</a:t>
            </a:r>
          </a:p>
          <a:p>
            <a:pPr lvl="1" eaLnBrk="1" hangingPunct="1"/>
            <a:r>
              <a:rPr lang="en-CA" altLang="en-US" b="1" dirty="0">
                <a:latin typeface="Arial" panose="020B0604020202020204" pitchFamily="34" charset="0"/>
              </a:rPr>
              <a:t>    stream for 17 years</a:t>
            </a:r>
          </a:p>
          <a:p>
            <a:pPr marL="800100" lvl="1" indent="-342900" eaLnBrk="1" hangingPunct="1">
              <a:buFont typeface="Wingdings" charset="2"/>
              <a:buChar char="§"/>
            </a:pPr>
            <a:r>
              <a:rPr lang="is-IS" altLang="en-US" b="1" dirty="0">
                <a:latin typeface="Arial" panose="020B0604020202020204" pitchFamily="34" charset="0"/>
              </a:rPr>
              <a:t>Partial... and </a:t>
            </a:r>
            <a:r>
              <a:rPr lang="is-IS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practice-</a:t>
            </a:r>
            <a:r>
              <a:rPr lang="is-IS" altLang="en-US" b="1" dirty="0">
                <a:latin typeface="Arial" panose="020B0604020202020204" pitchFamily="34" charset="0"/>
              </a:rPr>
              <a:t>oriented</a:t>
            </a:r>
          </a:p>
          <a:p>
            <a:pPr lvl="1" eaLnBrk="1" hangingPunct="1"/>
            <a:r>
              <a:rPr lang="is-IS" altLang="en-US" b="1" dirty="0">
                <a:latin typeface="Arial" panose="020B0604020202020204" pitchFamily="34" charset="0"/>
              </a:rPr>
              <a:t>    arguments</a:t>
            </a:r>
          </a:p>
          <a:p>
            <a:pPr marL="800100" lvl="1" indent="-342900" eaLnBrk="1" hangingPunct="1">
              <a:buFont typeface="Wingdings" charset="2"/>
              <a:buChar char="§"/>
            </a:pPr>
            <a:endParaRPr lang="is-IS" altLang="en-US" b="1" dirty="0">
              <a:latin typeface="Arial" panose="020B0604020202020204" pitchFamily="34" charset="0"/>
            </a:endParaRPr>
          </a:p>
          <a:p>
            <a:pPr marL="800100" lvl="1" indent="-342900" eaLnBrk="1" hangingPunct="1">
              <a:buFont typeface="Wingdings" charset="2"/>
              <a:buChar char="§"/>
            </a:pPr>
            <a:endParaRPr lang="is-IS" altLang="en-US" sz="1000" b="1" dirty="0">
              <a:latin typeface="Arial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−"/>
            </a:pPr>
            <a:r>
              <a:rPr lang="is-IS" altLang="en-US" dirty="0">
                <a:latin typeface="Arial" panose="020B0604020202020204" pitchFamily="34" charset="0"/>
              </a:rPr>
              <a:t>Short time period... Not an overview</a:t>
            </a:r>
          </a:p>
          <a:p>
            <a:pPr eaLnBrk="1" hangingPunct="1"/>
            <a:r>
              <a:rPr lang="is-IS" altLang="en-US" dirty="0">
                <a:latin typeface="Arial" panose="020B0604020202020204" pitchFamily="34" charset="0"/>
              </a:rPr>
              <a:t>    but a </a:t>
            </a:r>
            <a:r>
              <a:rPr lang="is-IS" altLang="en-US" b="1" dirty="0">
                <a:latin typeface="Arial" panose="020B0604020202020204" pitchFamily="34" charset="0"/>
              </a:rPr>
              <a:t>snapshot</a:t>
            </a:r>
            <a:r>
              <a:rPr lang="is-IS" altLang="en-US" dirty="0">
                <a:latin typeface="Arial" panose="020B0604020202020204" pitchFamily="34" charset="0"/>
              </a:rPr>
              <a:t> of facts, issues, and</a:t>
            </a:r>
          </a:p>
          <a:p>
            <a:pPr eaLnBrk="1" hangingPunct="1"/>
            <a:r>
              <a:rPr lang="is-IS" altLang="en-US" dirty="0">
                <a:latin typeface="Arial" panose="020B0604020202020204" pitchFamily="34" charset="0"/>
              </a:rPr>
              <a:t>    perspectives of interactions between</a:t>
            </a:r>
          </a:p>
          <a:p>
            <a:pPr eaLnBrk="1" hangingPunct="1"/>
            <a:r>
              <a:rPr lang="is-IS" altLang="en-US" dirty="0">
                <a:latin typeface="Arial" panose="020B0604020202020204" pitchFamily="34" charset="0"/>
              </a:rPr>
              <a:t>    </a:t>
            </a:r>
            <a:r>
              <a:rPr lang="is-IS" altLang="en-US" b="1" dirty="0">
                <a:solidFill>
                  <a:schemeClr val="accent6"/>
                </a:solidFill>
                <a:latin typeface="Arial" panose="020B0604020202020204" pitchFamily="34" charset="0"/>
              </a:rPr>
              <a:t>hypocampus</a:t>
            </a:r>
            <a:r>
              <a:rPr lang="is-IS" altLang="en-US" dirty="0">
                <a:latin typeface="Arial" panose="020B0604020202020204" pitchFamily="34" charset="0"/>
              </a:rPr>
              <a:t>, </a:t>
            </a:r>
            <a:r>
              <a:rPr lang="is-IS" altLang="en-US" b="1" dirty="0">
                <a:solidFill>
                  <a:schemeClr val="accent6"/>
                </a:solidFill>
                <a:latin typeface="Arial" panose="020B0604020202020204" pitchFamily="34" charset="0"/>
              </a:rPr>
              <a:t>gait</a:t>
            </a:r>
            <a:r>
              <a:rPr lang="is-IS" altLang="en-US" dirty="0">
                <a:latin typeface="Arial" panose="020B0604020202020204" pitchFamily="34" charset="0"/>
              </a:rPr>
              <a:t>... and </a:t>
            </a:r>
            <a:r>
              <a:rPr lang="is-IS" altLang="en-US" b="1" dirty="0">
                <a:solidFill>
                  <a:schemeClr val="accent6"/>
                </a:solidFill>
                <a:latin typeface="Arial" panose="020B0604020202020204" pitchFamily="34" charset="0"/>
              </a:rPr>
              <a:t>cognition</a:t>
            </a:r>
            <a:endParaRPr lang="fr-FR" altLang="en-US" b="1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dirty="0"/>
              <a:t>DISCLOSURE OF INTERESTS</a:t>
            </a:r>
          </a:p>
        </p:txBody>
      </p:sp>
      <p:pic>
        <p:nvPicPr>
          <p:cNvPr id="9" name="Image 1" descr="Capture d’écran 2016-04-18 à 20.59.29.png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6"/>
          <a:stretch/>
        </p:blipFill>
        <p:spPr>
          <a:xfrm>
            <a:off x="6296034" y="2351314"/>
            <a:ext cx="2051200" cy="1550691"/>
          </a:xfrm>
          <a:prstGeom prst="rect">
            <a:avLst/>
          </a:prstGeom>
        </p:spPr>
      </p:pic>
      <p:pic>
        <p:nvPicPr>
          <p:cNvPr id="10" name="Picture 3" descr="Capture d’écran 2015-09-04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apture d’écran 2015-09-03 à 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grayscl/>
          </a:blip>
          <a:srcRect l="15360" t="23071" r="14010" b="20517"/>
          <a:stretch/>
        </p:blipFill>
        <p:spPr>
          <a:xfrm>
            <a:off x="6320866" y="4483453"/>
            <a:ext cx="2026368" cy="163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7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47"/>
    </mc:Choice>
    <mc:Fallback xmlns="">
      <p:transition xmlns:p14="http://schemas.microsoft.com/office/powerpoint/2010/main" spd="slow" advTm="7474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ZoneTexte 2"/>
          <p:cNvSpPr txBox="1">
            <a:spLocks noChangeArrowheads="1"/>
          </p:cNvSpPr>
          <p:nvPr/>
        </p:nvSpPr>
        <p:spPr bwMode="auto">
          <a:xfrm>
            <a:off x="571963" y="1910478"/>
            <a:ext cx="571850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To better understand the relationship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   between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/>
                </a:solidFill>
                <a:latin typeface="Arial" panose="020B0604020202020204" pitchFamily="34" charset="0"/>
              </a:rPr>
              <a:t>cortex and gait control</a:t>
            </a:r>
          </a:p>
          <a:p>
            <a:pPr marL="800100" lvl="1" indent="-342900" eaLnBrk="1" hangingPunct="1">
              <a:buFont typeface="Wingdings" charset="2"/>
              <a:buChar char="§"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−"/>
            </a:pPr>
            <a:r>
              <a:rPr lang="en-US" altLang="en-US" dirty="0">
                <a:latin typeface="Arial" panose="020B0604020202020204" pitchFamily="34" charset="0"/>
              </a:rPr>
              <a:t> To underscore that this relationship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   is </a:t>
            </a:r>
            <a:r>
              <a:rPr lang="en-US" altLang="en-US" b="1" dirty="0">
                <a:latin typeface="Arial" panose="020B0604020202020204" pitchFamily="34" charset="0"/>
              </a:rPr>
              <a:t>more complex than expected </a:t>
            </a:r>
          </a:p>
          <a:p>
            <a:pPr eaLnBrk="1" hangingPunct="1">
              <a:buFont typeface="Arial" panose="020B0604020202020204" pitchFamily="34" charset="0"/>
              <a:buChar char="−"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−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To show the </a:t>
            </a:r>
            <a:r>
              <a:rPr lang="en-US" altLang="en-US" b="1" dirty="0">
                <a:solidFill>
                  <a:schemeClr val="accent6"/>
                </a:solidFill>
                <a:latin typeface="Arial" panose="020B0604020202020204" pitchFamily="34" charset="0"/>
              </a:rPr>
              <a:t>perspectives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related to</a:t>
            </a:r>
          </a:p>
          <a:p>
            <a:pPr eaLnBrk="1" hangingPunct="1"/>
            <a:r>
              <a:rPr lang="fr-CA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  the association 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</a:rPr>
              <a:t>between</a:t>
            </a:r>
            <a:r>
              <a:rPr lang="fr-CA" alt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hippocampal</a:t>
            </a:r>
            <a:r>
              <a:rPr lang="fr-CA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</a:p>
          <a:p>
            <a:pPr eaLnBrk="1" hangingPunct="1"/>
            <a:r>
              <a:rPr lang="fr-CA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  volume and </a:t>
            </a:r>
            <a:r>
              <a:rPr lang="fr-CA" alt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gait</a:t>
            </a:r>
            <a:r>
              <a:rPr lang="fr-CA" alt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performance</a:t>
            </a:r>
            <a:endParaRPr lang="en-US" altLang="en-US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H" altLang="en-US" dirty="0">
                <a:latin typeface="Arial" panose="020B0604020202020204" pitchFamily="34" charset="0"/>
              </a:rPr>
              <a:t>OBJECTIVES</a:t>
            </a:r>
            <a:endParaRPr lang="fr-FR" altLang="en-US" dirty="0">
              <a:latin typeface="Arial" panose="020B0604020202020204" pitchFamily="34" charset="0"/>
            </a:endParaRPr>
          </a:p>
        </p:txBody>
      </p:sp>
      <p:pic>
        <p:nvPicPr>
          <p:cNvPr id="6" name="Picture 3" descr="Capture d’écran 2015-09-04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apture d’écran 2015-09-03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cible-600x300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0473" y="2873616"/>
            <a:ext cx="3666855" cy="183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4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WHY THIS TOPIC?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310554" y="1449375"/>
            <a:ext cx="3740152" cy="3397429"/>
            <a:chOff x="3616" y="2376"/>
            <a:chExt cx="2099" cy="1825"/>
          </a:xfrm>
        </p:grpSpPr>
        <p:grpSp>
          <p:nvGrpSpPr>
            <p:cNvPr id="11" name="Group 9"/>
            <p:cNvGrpSpPr>
              <a:grpSpLocks noChangeAspect="1"/>
            </p:cNvGrpSpPr>
            <p:nvPr/>
          </p:nvGrpSpPr>
          <p:grpSpPr bwMode="auto">
            <a:xfrm>
              <a:off x="3616" y="2376"/>
              <a:ext cx="2076" cy="1784"/>
              <a:chOff x="3616" y="2376"/>
              <a:chExt cx="2076" cy="1784"/>
            </a:xfrm>
          </p:grpSpPr>
          <p:sp>
            <p:nvSpPr>
              <p:cNvPr id="13" name="AutoShape 8"/>
              <p:cNvSpPr>
                <a:spLocks noChangeAspect="1" noChangeArrowheads="1" noTextEdit="1"/>
              </p:cNvSpPr>
              <p:nvPr/>
            </p:nvSpPr>
            <p:spPr bwMode="auto">
              <a:xfrm>
                <a:off x="3616" y="2376"/>
                <a:ext cx="2076" cy="1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4" name="Picture 1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6" y="2376"/>
                <a:ext cx="2081" cy="1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4150" y="4065"/>
              <a:ext cx="1565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" name="Rectangle 1"/>
          <p:cNvSpPr/>
          <p:nvPr/>
        </p:nvSpPr>
        <p:spPr>
          <a:xfrm>
            <a:off x="218910" y="884630"/>
            <a:ext cx="86173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Char char="−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Prominent function of h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ippocampus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memorization</a:t>
            </a:r>
          </a:p>
          <a:p>
            <a:pPr>
              <a:spcBef>
                <a:spcPct val="0"/>
              </a:spcBef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−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Gait: 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Not an action performed “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</a:p>
          <a:p>
            <a:pPr lvl="1">
              <a:spcBef>
                <a:spcPct val="0"/>
              </a:spcBef>
            </a:pP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vacuo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Involvement of </a:t>
            </a:r>
            <a:r>
              <a:rPr lang="en-US" altLang="en-US" sz="2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</a:t>
            </a:r>
          </a:p>
          <a:p>
            <a:pPr lvl="1">
              <a:spcBef>
                <a:spcPct val="0"/>
              </a:spcBef>
            </a:pPr>
            <a:r>
              <a:rPr lang="en-US" altLang="en-US" sz="2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functions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(attention, </a:t>
            </a:r>
          </a:p>
          <a:p>
            <a:pPr lvl="1"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planning, updating –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PFC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and </a:t>
            </a:r>
            <a:r>
              <a:rPr lang="en-US" altLang="en-US" sz="2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[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hippocampus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])</a:t>
            </a: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0" y="6545818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1000"/>
              <a:t>Scherder E et al. Neurosci Biobehav Rev. 2007;31:485-97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8831" y="4850807"/>
            <a:ext cx="8471105" cy="1569660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buAutoNum type="arabicParenR"/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Involvement of the hippocampus in gait control, and thus in the maintaining of gait stability, still matter of debate</a:t>
            </a:r>
          </a:p>
          <a:p>
            <a:pPr marL="457200" indent="-457200">
              <a:spcBef>
                <a:spcPct val="0"/>
              </a:spcBef>
              <a:buAutoNum type="arabicParenR"/>
            </a:pP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better understanding of this association </a:t>
            </a:r>
            <a:r>
              <a:rPr lang="en-GB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 have an impact in early diagnosis of dementia.</a:t>
            </a: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53"/>
    </mc:Choice>
    <mc:Fallback xmlns="">
      <p:transition xmlns:p14="http://schemas.microsoft.com/office/powerpoint/2010/main" spd="slow" advTm="7195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46" name="Group 2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580509"/>
              </p:ext>
            </p:extLst>
          </p:nvPr>
        </p:nvGraphicFramePr>
        <p:xfrm>
          <a:off x="335495" y="1570032"/>
          <a:ext cx="8503269" cy="2840409"/>
        </p:xfrm>
        <a:graphic>
          <a:graphicData uri="http://schemas.openxmlformats.org/drawingml/2006/table">
            <a:tbl>
              <a:tblPr/>
              <a:tblGrid>
                <a:gridCol w="137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1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708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Disorders</a:t>
                      </a:r>
                    </a:p>
                  </a:txBody>
                  <a:tcPr marL="91436" marR="91436" marT="45729" marB="45729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Prevalence</a:t>
                      </a: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Morbi-mortality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Treatment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Causal link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GAIT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20-80 %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Same adverse outcomes: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Function decline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Falls and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  fractures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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quality of life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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expenditures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…Death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Symptomatic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&gt;&gt;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curative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Association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more important than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 expected as a result of the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normal aging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COGNITION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rPr>
                        <a:t>10-50 %</a:t>
                      </a: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0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36" marR="91436" marT="45729" marB="4572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255287" y="1017333"/>
            <a:ext cx="8503269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Char char="−"/>
            </a:pPr>
            <a:r>
              <a:rPr lang="en-US" altLang="en-US" sz="2000" spc="-20" dirty="0">
                <a:latin typeface="Arial" panose="020B0604020202020204" pitchFamily="34" charset="0"/>
              </a:rPr>
              <a:t>Gait and cognitive (memory+++) disorders share </a:t>
            </a:r>
            <a:r>
              <a:rPr lang="en-US" altLang="en-US" sz="2000" b="1" spc="-20" dirty="0">
                <a:latin typeface="Arial" panose="020B0604020202020204" pitchFamily="34" charset="0"/>
              </a:rPr>
              <a:t>similar health issues.</a:t>
            </a: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spc="-20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marL="0" indent="0" defTabSz="914400" eaLnBrk="1" hangingPunct="1"/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endParaRPr lang="en-US" altLang="en-US" sz="1000" b="1" dirty="0">
              <a:latin typeface="Arial" panose="020B0604020202020204" pitchFamily="34" charset="0"/>
            </a:endParaRPr>
          </a:p>
          <a:p>
            <a:pPr defTabSz="914400" eaLnBrk="1" hangingPunct="1">
              <a:buFont typeface="Arial" panose="020B0604020202020204" pitchFamily="34" charset="0"/>
              <a:buChar char="−"/>
            </a:pPr>
            <a:r>
              <a:rPr lang="en-US" altLang="en-US" sz="2000" dirty="0">
                <a:latin typeface="Arial" panose="020B0604020202020204" pitchFamily="34" charset="0"/>
              </a:rPr>
              <a:t>Tow related questions:</a:t>
            </a:r>
          </a:p>
          <a:p>
            <a:pPr marL="857250" lvl="1" indent="-457200" defTabSz="914400" eaLnBrk="1" hangingPunct="1"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</a:rPr>
              <a:t>Simple </a:t>
            </a:r>
            <a:r>
              <a:rPr lang="en-US" altLang="en-US" sz="2000" b="1" dirty="0">
                <a:solidFill>
                  <a:srgbClr val="F79646"/>
                </a:solidFill>
                <a:latin typeface="Arial" panose="020B0604020202020204" pitchFamily="34" charset="0"/>
              </a:rPr>
              <a:t>accumulation</a:t>
            </a:r>
            <a:r>
              <a:rPr lang="en-US" altLang="en-US" sz="2000" dirty="0">
                <a:latin typeface="Arial" panose="020B0604020202020204" pitchFamily="34" charset="0"/>
              </a:rPr>
              <a:t> due to a high prevalence or to a </a:t>
            </a:r>
            <a:r>
              <a:rPr lang="en-US" altLang="en-US" sz="2000" b="1" dirty="0">
                <a:solidFill>
                  <a:srgbClr val="F79646"/>
                </a:solidFill>
                <a:latin typeface="Arial" panose="020B0604020202020204" pitchFamily="34" charset="0"/>
              </a:rPr>
              <a:t>causal</a:t>
            </a:r>
            <a:r>
              <a:rPr lang="en-US" altLang="en-US" sz="2000" b="1" dirty="0">
                <a:solidFill>
                  <a:srgbClr val="FF99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latin typeface="Arial" panose="020B0604020202020204" pitchFamily="34" charset="0"/>
              </a:rPr>
              <a:t>relationship</a:t>
            </a:r>
            <a:r>
              <a:rPr lang="en-US" altLang="en-US" sz="2000" dirty="0">
                <a:latin typeface="Arial" panose="020B0604020202020204" pitchFamily="34" charset="0"/>
              </a:rPr>
              <a:t>? </a:t>
            </a:r>
          </a:p>
          <a:p>
            <a:pPr marL="857250" lvl="1" indent="-457200" defTabSz="914400" eaLnBrk="1" hangingPunct="1"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</a:rPr>
              <a:t>Clinical applications </a:t>
            </a:r>
            <a:r>
              <a:rPr lang="en-US" altLang="en-US" sz="2000" dirty="0">
                <a:latin typeface="Arial" panose="020B0604020202020204" pitchFamily="34" charset="0"/>
              </a:rPr>
              <a:t>for diagnosis?</a:t>
            </a:r>
          </a:p>
        </p:txBody>
      </p:sp>
      <p:pic>
        <p:nvPicPr>
          <p:cNvPr id="7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WHY THIS TOPIC?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53"/>
    </mc:Choice>
    <mc:Fallback xmlns="">
      <p:transition xmlns:p14="http://schemas.microsoft.com/office/powerpoint/2010/main" spd="slow" advTm="7195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oneTexte 2"/>
          <p:cNvSpPr txBox="1">
            <a:spLocks noChangeArrowheads="1"/>
          </p:cNvSpPr>
          <p:nvPr/>
        </p:nvSpPr>
        <p:spPr bwMode="auto">
          <a:xfrm>
            <a:off x="263767" y="902286"/>
            <a:ext cx="8607669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257300" indent="-3429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–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Gait: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Medical term to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describe human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bipedal locomotion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Distinctive attribute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that:</a:t>
            </a:r>
          </a:p>
          <a:p>
            <a:pPr lvl="2" eaLnBrk="1" hangingPunct="1">
              <a:buFont typeface="Wingdings" panose="05000000000000000000" pitchFamily="2" charset="2"/>
              <a:buChar char="ü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Changes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the life span</a:t>
            </a:r>
          </a:p>
          <a:p>
            <a:pPr lvl="2"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Due to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normal aging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r>
              <a:rPr lang="en-US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(dementia +++)</a:t>
            </a:r>
          </a:p>
          <a:p>
            <a:pPr lvl="2" eaLnBrk="1" hangingPunct="1"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All changes leading to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gait disorders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Implicit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rhythmic and automatic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motor behavior </a:t>
            </a:r>
          </a:p>
          <a:p>
            <a:pPr marL="457200" lvl="1" indent="0" eaLnBrk="1" hangingPunct="1">
              <a:buClr>
                <a:schemeClr val="tx1"/>
              </a:buClr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   mainly controlled by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and subcortical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Whereas</a:t>
            </a:r>
          </a:p>
          <a:p>
            <a:pPr indent="-342900" eaLnBrk="1" hangingPunct="1"/>
            <a:endParaRPr lang="en-US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 eaLnBrk="1" hangingPunct="1">
              <a:buFont typeface="Arial" panose="020B0604020202020204" pitchFamily="34" charset="0"/>
              <a:buChar char="−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Cognition: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mental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processes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producing -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   understanding language, solving problems and making  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   decisions controlled by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cortical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regions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GAIT &amp; COGNITION // </a:t>
            </a:r>
            <a:r>
              <a:rPr lang="en-US" dirty="0">
                <a:solidFill>
                  <a:schemeClr val="bg1"/>
                </a:solidFill>
              </a:rPr>
              <a:t>Unusual question 20 years ago!</a:t>
            </a:r>
          </a:p>
        </p:txBody>
      </p:sp>
      <p:pic>
        <p:nvPicPr>
          <p:cNvPr id="6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012"/>
    </mc:Choice>
    <mc:Fallback xmlns="">
      <p:transition xmlns:p14="http://schemas.microsoft.com/office/powerpoint/2010/main" spd="slow" advTm="9701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9"/>
          <p:cNvGrpSpPr>
            <a:grpSpLocks/>
          </p:cNvGrpSpPr>
          <p:nvPr/>
        </p:nvGrpSpPr>
        <p:grpSpPr bwMode="auto">
          <a:xfrm>
            <a:off x="250825" y="836613"/>
            <a:ext cx="6873875" cy="608012"/>
            <a:chOff x="715" y="572"/>
            <a:chExt cx="4330" cy="383"/>
          </a:xfrm>
        </p:grpSpPr>
        <p:pic>
          <p:nvPicPr>
            <p:cNvPr id="14350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" y="572"/>
              <a:ext cx="4330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51" name="Group 8"/>
            <p:cNvGrpSpPr>
              <a:grpSpLocks/>
            </p:cNvGrpSpPr>
            <p:nvPr/>
          </p:nvGrpSpPr>
          <p:grpSpPr bwMode="auto">
            <a:xfrm>
              <a:off x="3641" y="799"/>
              <a:ext cx="1371" cy="112"/>
              <a:chOff x="2950" y="823"/>
              <a:chExt cx="1371" cy="112"/>
            </a:xfrm>
          </p:grpSpPr>
          <p:pic>
            <p:nvPicPr>
              <p:cNvPr id="14352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0" y="845"/>
                <a:ext cx="565" cy="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53" name="Picture 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5" y="823"/>
                <a:ext cx="806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33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5750"/>
            <a:ext cx="4897437" cy="4886325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Rectangle 13"/>
          <p:cNvSpPr>
            <a:spLocks noChangeArrowheads="1"/>
          </p:cNvSpPr>
          <p:nvPr/>
        </p:nvSpPr>
        <p:spPr bwMode="auto">
          <a:xfrm>
            <a:off x="5364163" y="1649413"/>
            <a:ext cx="374491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Results showed that:</a:t>
            </a:r>
            <a:endParaRPr lang="en-US" altLang="en-US" sz="16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/>
              <a:t> Gait </a:t>
            </a:r>
            <a:r>
              <a:rPr lang="en-US" altLang="en-US" sz="1600" b="1" dirty="0"/>
              <a:t>was not only</a:t>
            </a:r>
            <a:r>
              <a:rPr lang="en-US" altLang="en-US" sz="1600" dirty="0"/>
              <a:t> an </a:t>
            </a:r>
            <a:r>
              <a:rPr lang="en-US" altLang="en-US" sz="1600" b="1" dirty="0"/>
              <a:t>automatic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rhythmic motor task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/>
              <a:t> Gait assessment while </a:t>
            </a:r>
            <a:r>
              <a:rPr lang="en-US" altLang="en-US" sz="1600" b="1" dirty="0"/>
              <a:t>dual-tasking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</a:t>
            </a:r>
            <a:r>
              <a:rPr lang="en-US" altLang="en-US" sz="1600" dirty="0"/>
              <a:t>underlined:</a:t>
            </a:r>
            <a:r>
              <a:rPr lang="en-US" altLang="en-US" sz="1600" b="1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</a:t>
            </a:r>
            <a:r>
              <a:rPr lang="en-US" altLang="en-US" sz="1600" dirty="0"/>
              <a:t>1)</a:t>
            </a:r>
            <a:r>
              <a:rPr lang="en-US" altLang="en-US" sz="1600" b="1" dirty="0"/>
              <a:t> </a:t>
            </a:r>
            <a:r>
              <a:rPr lang="en-US" altLang="en-US" sz="1600" dirty="0"/>
              <a:t>Involvement of</a:t>
            </a:r>
            <a:r>
              <a:rPr lang="en-US" altLang="en-US" sz="1600" b="1" dirty="0"/>
              <a:t> cognitive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    resources </a:t>
            </a:r>
            <a:r>
              <a:rPr lang="en-US" altLang="en-US" sz="1600" dirty="0"/>
              <a:t>(</a:t>
            </a:r>
            <a:r>
              <a:rPr lang="en-US" altLang="en-US" sz="1600" b="1" dirty="0"/>
              <a:t>attention +++</a:t>
            </a:r>
            <a:r>
              <a:rPr lang="en-US" altLang="en-US" sz="1600" dirty="0"/>
              <a:t>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   2) Highest gait control level: </a:t>
            </a:r>
            <a:r>
              <a:rPr lang="en-US" altLang="en-US" sz="1600" b="1" dirty="0"/>
              <a:t>cortical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too high</a:t>
            </a:r>
            <a:r>
              <a:rPr lang="en-US" altLang="en-US" sz="1600" dirty="0"/>
              <a:t> in older adults with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       neuropsychiatric disorders)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   3) </a:t>
            </a:r>
            <a:r>
              <a:rPr lang="en-US" altLang="en-US" sz="1600" b="1" dirty="0"/>
              <a:t>An apparent good predictive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       tool for risk of fall!  </a:t>
            </a:r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3203575" y="2625725"/>
            <a:ext cx="1890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200" b="1"/>
              <a:t>Log rank test: P &lt; 0.001</a:t>
            </a:r>
            <a:endParaRPr lang="fr-FR" altLang="en-US" sz="1200" b="1"/>
          </a:p>
        </p:txBody>
      </p:sp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FAMOUS MANUSCRIPT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grpSp>
        <p:nvGrpSpPr>
          <p:cNvPr id="14343" name="Group 18"/>
          <p:cNvGrpSpPr>
            <a:grpSpLocks/>
          </p:cNvGrpSpPr>
          <p:nvPr/>
        </p:nvGrpSpPr>
        <p:grpSpPr bwMode="auto">
          <a:xfrm>
            <a:off x="4427538" y="5732463"/>
            <a:ext cx="4537075" cy="796925"/>
            <a:chOff x="2653" y="3700"/>
            <a:chExt cx="2994" cy="547"/>
          </a:xfrm>
        </p:grpSpPr>
        <p:pic>
          <p:nvPicPr>
            <p:cNvPr id="14347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700"/>
              <a:ext cx="2988" cy="547"/>
            </a:xfrm>
            <a:prstGeom prst="rect">
              <a:avLst/>
            </a:prstGeom>
            <a:noFill/>
            <a:ln w="28575">
              <a:solidFill>
                <a:srgbClr val="0099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48" name="Rectangle 16"/>
            <p:cNvSpPr>
              <a:spLocks noChangeArrowheads="1"/>
            </p:cNvSpPr>
            <p:nvPr/>
          </p:nvSpPr>
          <p:spPr bwMode="auto">
            <a:xfrm>
              <a:off x="2653" y="3703"/>
              <a:ext cx="545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49" name="Rectangle 17"/>
            <p:cNvSpPr>
              <a:spLocks noChangeArrowheads="1"/>
            </p:cNvSpPr>
            <p:nvPr/>
          </p:nvSpPr>
          <p:spPr bwMode="auto">
            <a:xfrm>
              <a:off x="5057" y="4111"/>
              <a:ext cx="590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pic>
        <p:nvPicPr>
          <p:cNvPr id="14344" name="Picture 3" descr="Capture d’écran 2015-09-04 à 0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4" descr="Capture d’écran 2015-09-03 à 0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2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27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DUAL TASK PARADIGM // </a:t>
            </a:r>
            <a:r>
              <a:rPr lang="en-US" altLang="en-US" sz="2400" dirty="0">
                <a:solidFill>
                  <a:schemeClr val="bg1"/>
                </a:solidFill>
              </a:rPr>
              <a:t>How does it work?</a:t>
            </a:r>
          </a:p>
        </p:txBody>
      </p:sp>
      <p:sp>
        <p:nvSpPr>
          <p:cNvPr id="16387" name="Rectangle 1"/>
          <p:cNvSpPr>
            <a:spLocks noChangeArrowheads="1"/>
          </p:cNvSpPr>
          <p:nvPr/>
        </p:nvSpPr>
        <p:spPr bwMode="auto">
          <a:xfrm>
            <a:off x="576262" y="973555"/>
            <a:ext cx="7991475" cy="275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Char char="–"/>
            </a:pPr>
            <a:r>
              <a:rPr lang="en-US" altLang="en-US" sz="1800" dirty="0">
                <a:cs typeface="Arial" panose="020B0604020202020204" pitchFamily="34" charset="0"/>
              </a:rPr>
              <a:t> Brain: </a:t>
            </a:r>
            <a:r>
              <a:rPr lang="en-US" altLang="en-US" sz="1800" b="1" dirty="0">
                <a:cs typeface="Arial" panose="020B0604020202020204" pitchFamily="34" charset="0"/>
              </a:rPr>
              <a:t>limited capacity</a:t>
            </a:r>
            <a:r>
              <a:rPr lang="en-US" altLang="en-US" sz="1800" dirty="0">
                <a:cs typeface="Arial" panose="020B0604020202020204" pitchFamily="34" charset="0"/>
              </a:rPr>
              <a:t> in terms of cognitive resources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Char char="–"/>
            </a:pPr>
            <a:endParaRPr lang="en-US" altLang="en-US" sz="1000" dirty="0"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Char char="–"/>
            </a:pPr>
            <a:r>
              <a:rPr lang="en-US" altLang="en-US" sz="1800" dirty="0">
                <a:cs typeface="Arial" panose="020B0604020202020204" pitchFamily="34" charset="0"/>
              </a:rPr>
              <a:t> Combination of two cognitive-demanding tasks (walking &amp; cognitive task):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   overload</a:t>
            </a:r>
            <a:r>
              <a:rPr lang="en-US" altLang="en-US" sz="1800" dirty="0">
                <a:cs typeface="Arial" panose="020B0604020202020204" pitchFamily="34" charset="0"/>
              </a:rPr>
              <a:t> of the brain capacity leading to share resources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en-US" altLang="en-US" sz="1000" dirty="0"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Char char="–"/>
            </a:pPr>
            <a:r>
              <a:rPr lang="en-US" altLang="en-US" sz="1800" dirty="0">
                <a:cs typeface="Arial" panose="020B0604020202020204" pitchFamily="34" charset="0"/>
              </a:rPr>
              <a:t> Changes in performance while dual tasking: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 b="1" dirty="0">
                <a:cs typeface="Arial" panose="020B0604020202020204" pitchFamily="34" charset="0"/>
              </a:rPr>
              <a:t> Interference</a:t>
            </a:r>
            <a:r>
              <a:rPr lang="en-US" altLang="en-US" sz="1800" dirty="0">
                <a:cs typeface="Arial" panose="020B0604020202020204" pitchFamily="34" charset="0"/>
              </a:rPr>
              <a:t> due to </a:t>
            </a:r>
            <a:r>
              <a:rPr lang="en-US" altLang="en-US" sz="1800" b="1" dirty="0">
                <a:cs typeface="Arial" panose="020B0604020202020204" pitchFamily="34" charset="0"/>
              </a:rPr>
              <a:t>competing demands for cognitive resources</a:t>
            </a:r>
            <a:r>
              <a:rPr lang="en-US" altLang="en-US" sz="1800" dirty="0">
                <a:cs typeface="Arial" panose="020B0604020202020204" pitchFamily="34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   needed for both task</a:t>
            </a:r>
            <a:r>
              <a:rPr lang="en-GB" altLang="en-US" sz="1800" dirty="0">
                <a:cs typeface="Arial" panose="020B0604020202020204" pitchFamily="34" charset="0"/>
              </a:rPr>
              <a:t>s</a:t>
            </a:r>
          </a:p>
          <a:p>
            <a:pPr lvl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 dirty="0">
                <a:cs typeface="Arial" panose="020B0604020202020204" pitchFamily="34" charset="0"/>
              </a:rPr>
              <a:t> Depending on one</a:t>
            </a:r>
            <a:r>
              <a:rPr lang="en-US" altLang="fr-FR" sz="1800" dirty="0">
                <a:cs typeface="Arial" panose="020B0604020202020204" pitchFamily="34" charset="0"/>
              </a:rPr>
              <a:t>’</a:t>
            </a:r>
            <a:r>
              <a:rPr lang="en-US" altLang="en-US" sz="1800" dirty="0">
                <a:cs typeface="Arial" panose="020B0604020202020204" pitchFamily="34" charset="0"/>
              </a:rPr>
              <a:t>s capacity to </a:t>
            </a:r>
            <a:r>
              <a:rPr lang="en-US" altLang="en-US" sz="1800" b="1" dirty="0">
                <a:cs typeface="Arial" panose="020B0604020202020204" pitchFamily="34" charset="0"/>
              </a:rPr>
              <a:t>properly allocate </a:t>
            </a:r>
            <a:r>
              <a:rPr lang="en-US" altLang="en-US" sz="1800" dirty="0">
                <a:cs typeface="Arial" panose="020B0604020202020204" pitchFamily="34" charset="0"/>
              </a:rPr>
              <a:t>cognitive resources</a:t>
            </a:r>
            <a:r>
              <a:rPr lang="en-US" altLang="en-US" sz="1800" b="1" dirty="0">
                <a:cs typeface="Arial" panose="020B0604020202020204" pitchFamily="34" charset="0"/>
              </a:rPr>
              <a:t> </a:t>
            </a:r>
          </a:p>
          <a:p>
            <a:pPr lvl="1">
              <a:spcBef>
                <a:spcPct val="0"/>
              </a:spcBef>
              <a:buNone/>
            </a:pPr>
            <a:r>
              <a:rPr lang="en-US" altLang="en-US" sz="1800" b="1" dirty="0">
                <a:cs typeface="Arial" panose="020B0604020202020204" pitchFamily="34" charset="0"/>
              </a:rPr>
              <a:t>   </a:t>
            </a:r>
            <a:r>
              <a:rPr lang="en-US" altLang="en-US" sz="1800" dirty="0">
                <a:cs typeface="Arial" panose="020B0604020202020204" pitchFamily="34" charset="0"/>
              </a:rPr>
              <a:t>between tasks</a:t>
            </a:r>
            <a:endParaRPr lang="fr-FR" altLang="en-US" sz="1800" dirty="0">
              <a:cs typeface="Arial" panose="020B0604020202020204" pitchFamily="34" charset="0"/>
            </a:endParaRPr>
          </a:p>
        </p:txBody>
      </p:sp>
      <p:sp>
        <p:nvSpPr>
          <p:cNvPr id="16388" name="Text Box 20"/>
          <p:cNvSpPr txBox="1">
            <a:spLocks noChangeArrowheads="1"/>
          </p:cNvSpPr>
          <p:nvPr/>
        </p:nvSpPr>
        <p:spPr bwMode="auto">
          <a:xfrm>
            <a:off x="0" y="6597650"/>
            <a:ext cx="9144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>
                <a:cs typeface="Arial" panose="020B0604020202020204" pitchFamily="34" charset="0"/>
              </a:rPr>
              <a:t>Pashler H. Psychol Bull. 1994;116: 220-44</a:t>
            </a:r>
            <a:endParaRPr lang="fr-FR" altLang="en-US" sz="1000">
              <a:cs typeface="Arial" panose="020B0604020202020204" pitchFamily="34" charset="0"/>
            </a:endParaRPr>
          </a:p>
        </p:txBody>
      </p: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827088" y="3787775"/>
            <a:ext cx="7632700" cy="2395538"/>
            <a:chOff x="521" y="1752"/>
            <a:chExt cx="4808" cy="1509"/>
          </a:xfrm>
        </p:grpSpPr>
        <p:pic>
          <p:nvPicPr>
            <p:cNvPr id="16398" name="Picture 7" descr="f39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752"/>
              <a:ext cx="1509" cy="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Freeform 8"/>
            <p:cNvSpPr>
              <a:spLocks/>
            </p:cNvSpPr>
            <p:nvPr/>
          </p:nvSpPr>
          <p:spPr bwMode="auto">
            <a:xfrm>
              <a:off x="573" y="2380"/>
              <a:ext cx="1111" cy="733"/>
            </a:xfrm>
            <a:custGeom>
              <a:avLst/>
              <a:gdLst>
                <a:gd name="T0" fmla="*/ 741 w 1111"/>
                <a:gd name="T1" fmla="*/ 415 h 733"/>
                <a:gd name="T2" fmla="*/ 695 w 1111"/>
                <a:gd name="T3" fmla="*/ 551 h 733"/>
                <a:gd name="T4" fmla="*/ 650 w 1111"/>
                <a:gd name="T5" fmla="*/ 597 h 733"/>
                <a:gd name="T6" fmla="*/ 605 w 1111"/>
                <a:gd name="T7" fmla="*/ 687 h 733"/>
                <a:gd name="T8" fmla="*/ 514 w 1111"/>
                <a:gd name="T9" fmla="*/ 733 h 733"/>
                <a:gd name="T10" fmla="*/ 469 w 1111"/>
                <a:gd name="T11" fmla="*/ 687 h 733"/>
                <a:gd name="T12" fmla="*/ 514 w 1111"/>
                <a:gd name="T13" fmla="*/ 642 h 733"/>
                <a:gd name="T14" fmla="*/ 423 w 1111"/>
                <a:gd name="T15" fmla="*/ 642 h 733"/>
                <a:gd name="T16" fmla="*/ 333 w 1111"/>
                <a:gd name="T17" fmla="*/ 597 h 733"/>
                <a:gd name="T18" fmla="*/ 287 w 1111"/>
                <a:gd name="T19" fmla="*/ 597 h 733"/>
                <a:gd name="T20" fmla="*/ 196 w 1111"/>
                <a:gd name="T21" fmla="*/ 597 h 733"/>
                <a:gd name="T22" fmla="*/ 151 w 1111"/>
                <a:gd name="T23" fmla="*/ 506 h 733"/>
                <a:gd name="T24" fmla="*/ 106 w 1111"/>
                <a:gd name="T25" fmla="*/ 415 h 733"/>
                <a:gd name="T26" fmla="*/ 151 w 1111"/>
                <a:gd name="T27" fmla="*/ 370 h 733"/>
                <a:gd name="T28" fmla="*/ 287 w 1111"/>
                <a:gd name="T29" fmla="*/ 324 h 733"/>
                <a:gd name="T30" fmla="*/ 196 w 1111"/>
                <a:gd name="T31" fmla="*/ 324 h 733"/>
                <a:gd name="T32" fmla="*/ 106 w 1111"/>
                <a:gd name="T33" fmla="*/ 370 h 733"/>
                <a:gd name="T34" fmla="*/ 15 w 1111"/>
                <a:gd name="T35" fmla="*/ 279 h 733"/>
                <a:gd name="T36" fmla="*/ 15 w 1111"/>
                <a:gd name="T37" fmla="*/ 188 h 733"/>
                <a:gd name="T38" fmla="*/ 15 w 1111"/>
                <a:gd name="T39" fmla="*/ 98 h 733"/>
                <a:gd name="T40" fmla="*/ 60 w 1111"/>
                <a:gd name="T41" fmla="*/ 52 h 733"/>
                <a:gd name="T42" fmla="*/ 242 w 1111"/>
                <a:gd name="T43" fmla="*/ 7 h 733"/>
                <a:gd name="T44" fmla="*/ 378 w 1111"/>
                <a:gd name="T45" fmla="*/ 7 h 733"/>
                <a:gd name="T46" fmla="*/ 469 w 1111"/>
                <a:gd name="T47" fmla="*/ 7 h 733"/>
                <a:gd name="T48" fmla="*/ 605 w 1111"/>
                <a:gd name="T49" fmla="*/ 7 h 733"/>
                <a:gd name="T50" fmla="*/ 786 w 1111"/>
                <a:gd name="T51" fmla="*/ 7 h 733"/>
                <a:gd name="T52" fmla="*/ 877 w 1111"/>
                <a:gd name="T53" fmla="*/ 52 h 733"/>
                <a:gd name="T54" fmla="*/ 1013 w 1111"/>
                <a:gd name="T55" fmla="*/ 143 h 733"/>
                <a:gd name="T56" fmla="*/ 1058 w 1111"/>
                <a:gd name="T57" fmla="*/ 188 h 733"/>
                <a:gd name="T58" fmla="*/ 1104 w 1111"/>
                <a:gd name="T59" fmla="*/ 279 h 733"/>
                <a:gd name="T60" fmla="*/ 1013 w 1111"/>
                <a:gd name="T61" fmla="*/ 370 h 733"/>
                <a:gd name="T62" fmla="*/ 877 w 1111"/>
                <a:gd name="T63" fmla="*/ 415 h 733"/>
                <a:gd name="T64" fmla="*/ 741 w 1111"/>
                <a:gd name="T65" fmla="*/ 415 h 7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11" h="733">
                  <a:moveTo>
                    <a:pt x="741" y="415"/>
                  </a:moveTo>
                  <a:cubicBezTo>
                    <a:pt x="711" y="438"/>
                    <a:pt x="710" y="521"/>
                    <a:pt x="695" y="551"/>
                  </a:cubicBezTo>
                  <a:cubicBezTo>
                    <a:pt x="680" y="581"/>
                    <a:pt x="665" y="574"/>
                    <a:pt x="650" y="597"/>
                  </a:cubicBezTo>
                  <a:cubicBezTo>
                    <a:pt x="635" y="620"/>
                    <a:pt x="628" y="664"/>
                    <a:pt x="605" y="687"/>
                  </a:cubicBezTo>
                  <a:cubicBezTo>
                    <a:pt x="582" y="710"/>
                    <a:pt x="537" y="733"/>
                    <a:pt x="514" y="733"/>
                  </a:cubicBezTo>
                  <a:cubicBezTo>
                    <a:pt x="491" y="733"/>
                    <a:pt x="469" y="702"/>
                    <a:pt x="469" y="687"/>
                  </a:cubicBezTo>
                  <a:cubicBezTo>
                    <a:pt x="469" y="672"/>
                    <a:pt x="522" y="649"/>
                    <a:pt x="514" y="642"/>
                  </a:cubicBezTo>
                  <a:cubicBezTo>
                    <a:pt x="506" y="635"/>
                    <a:pt x="453" y="649"/>
                    <a:pt x="423" y="642"/>
                  </a:cubicBezTo>
                  <a:cubicBezTo>
                    <a:pt x="393" y="635"/>
                    <a:pt x="356" y="604"/>
                    <a:pt x="333" y="597"/>
                  </a:cubicBezTo>
                  <a:cubicBezTo>
                    <a:pt x="310" y="590"/>
                    <a:pt x="310" y="597"/>
                    <a:pt x="287" y="597"/>
                  </a:cubicBezTo>
                  <a:cubicBezTo>
                    <a:pt x="264" y="597"/>
                    <a:pt x="219" y="612"/>
                    <a:pt x="196" y="597"/>
                  </a:cubicBezTo>
                  <a:cubicBezTo>
                    <a:pt x="173" y="582"/>
                    <a:pt x="166" y="536"/>
                    <a:pt x="151" y="506"/>
                  </a:cubicBezTo>
                  <a:cubicBezTo>
                    <a:pt x="136" y="476"/>
                    <a:pt x="106" y="438"/>
                    <a:pt x="106" y="415"/>
                  </a:cubicBezTo>
                  <a:cubicBezTo>
                    <a:pt x="106" y="392"/>
                    <a:pt x="121" y="385"/>
                    <a:pt x="151" y="370"/>
                  </a:cubicBezTo>
                  <a:cubicBezTo>
                    <a:pt x="181" y="355"/>
                    <a:pt x="280" y="332"/>
                    <a:pt x="287" y="324"/>
                  </a:cubicBezTo>
                  <a:cubicBezTo>
                    <a:pt x="294" y="316"/>
                    <a:pt x="226" y="316"/>
                    <a:pt x="196" y="324"/>
                  </a:cubicBezTo>
                  <a:cubicBezTo>
                    <a:pt x="166" y="332"/>
                    <a:pt x="136" y="377"/>
                    <a:pt x="106" y="370"/>
                  </a:cubicBezTo>
                  <a:cubicBezTo>
                    <a:pt x="76" y="363"/>
                    <a:pt x="30" y="309"/>
                    <a:pt x="15" y="279"/>
                  </a:cubicBezTo>
                  <a:cubicBezTo>
                    <a:pt x="0" y="249"/>
                    <a:pt x="15" y="218"/>
                    <a:pt x="15" y="188"/>
                  </a:cubicBezTo>
                  <a:cubicBezTo>
                    <a:pt x="15" y="158"/>
                    <a:pt x="8" y="121"/>
                    <a:pt x="15" y="98"/>
                  </a:cubicBezTo>
                  <a:cubicBezTo>
                    <a:pt x="22" y="75"/>
                    <a:pt x="22" y="67"/>
                    <a:pt x="60" y="52"/>
                  </a:cubicBezTo>
                  <a:cubicBezTo>
                    <a:pt x="98" y="37"/>
                    <a:pt x="189" y="14"/>
                    <a:pt x="242" y="7"/>
                  </a:cubicBezTo>
                  <a:cubicBezTo>
                    <a:pt x="295" y="0"/>
                    <a:pt x="340" y="7"/>
                    <a:pt x="378" y="7"/>
                  </a:cubicBezTo>
                  <a:cubicBezTo>
                    <a:pt x="416" y="7"/>
                    <a:pt x="431" y="7"/>
                    <a:pt x="469" y="7"/>
                  </a:cubicBezTo>
                  <a:cubicBezTo>
                    <a:pt x="507" y="7"/>
                    <a:pt x="552" y="7"/>
                    <a:pt x="605" y="7"/>
                  </a:cubicBezTo>
                  <a:cubicBezTo>
                    <a:pt x="658" y="7"/>
                    <a:pt x="741" y="0"/>
                    <a:pt x="786" y="7"/>
                  </a:cubicBezTo>
                  <a:cubicBezTo>
                    <a:pt x="831" y="14"/>
                    <a:pt x="839" y="29"/>
                    <a:pt x="877" y="52"/>
                  </a:cubicBezTo>
                  <a:cubicBezTo>
                    <a:pt x="915" y="75"/>
                    <a:pt x="983" y="120"/>
                    <a:pt x="1013" y="143"/>
                  </a:cubicBezTo>
                  <a:cubicBezTo>
                    <a:pt x="1043" y="166"/>
                    <a:pt x="1043" y="165"/>
                    <a:pt x="1058" y="188"/>
                  </a:cubicBezTo>
                  <a:cubicBezTo>
                    <a:pt x="1073" y="211"/>
                    <a:pt x="1111" y="249"/>
                    <a:pt x="1104" y="279"/>
                  </a:cubicBezTo>
                  <a:cubicBezTo>
                    <a:pt x="1097" y="309"/>
                    <a:pt x="1051" y="347"/>
                    <a:pt x="1013" y="370"/>
                  </a:cubicBezTo>
                  <a:cubicBezTo>
                    <a:pt x="975" y="393"/>
                    <a:pt x="915" y="408"/>
                    <a:pt x="877" y="415"/>
                  </a:cubicBezTo>
                  <a:cubicBezTo>
                    <a:pt x="839" y="422"/>
                    <a:pt x="771" y="392"/>
                    <a:pt x="741" y="415"/>
                  </a:cubicBez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6400" name="Picture 9" descr="f39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1752"/>
              <a:ext cx="1509" cy="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1" name="Picture 10" descr="f39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752"/>
              <a:ext cx="1509" cy="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Freeform 11"/>
            <p:cNvSpPr>
              <a:spLocks/>
            </p:cNvSpPr>
            <p:nvPr/>
          </p:nvSpPr>
          <p:spPr bwMode="auto">
            <a:xfrm>
              <a:off x="3831" y="1903"/>
              <a:ext cx="1498" cy="907"/>
            </a:xfrm>
            <a:custGeom>
              <a:avLst/>
              <a:gdLst>
                <a:gd name="T0" fmla="*/ 1112 w 1498"/>
                <a:gd name="T1" fmla="*/ 756 h 907"/>
                <a:gd name="T2" fmla="*/ 1248 w 1498"/>
                <a:gd name="T3" fmla="*/ 711 h 907"/>
                <a:gd name="T4" fmla="*/ 1384 w 1498"/>
                <a:gd name="T5" fmla="*/ 665 h 907"/>
                <a:gd name="T6" fmla="*/ 1475 w 1498"/>
                <a:gd name="T7" fmla="*/ 575 h 907"/>
                <a:gd name="T8" fmla="*/ 1475 w 1498"/>
                <a:gd name="T9" fmla="*/ 439 h 907"/>
                <a:gd name="T10" fmla="*/ 1338 w 1498"/>
                <a:gd name="T11" fmla="*/ 257 h 907"/>
                <a:gd name="T12" fmla="*/ 1248 w 1498"/>
                <a:gd name="T13" fmla="*/ 121 h 907"/>
                <a:gd name="T14" fmla="*/ 1021 w 1498"/>
                <a:gd name="T15" fmla="*/ 30 h 907"/>
                <a:gd name="T16" fmla="*/ 794 w 1498"/>
                <a:gd name="T17" fmla="*/ 30 h 907"/>
                <a:gd name="T18" fmla="*/ 386 w 1498"/>
                <a:gd name="T19" fmla="*/ 30 h 907"/>
                <a:gd name="T20" fmla="*/ 159 w 1498"/>
                <a:gd name="T21" fmla="*/ 212 h 907"/>
                <a:gd name="T22" fmla="*/ 114 w 1498"/>
                <a:gd name="T23" fmla="*/ 302 h 907"/>
                <a:gd name="T24" fmla="*/ 68 w 1498"/>
                <a:gd name="T25" fmla="*/ 393 h 907"/>
                <a:gd name="T26" fmla="*/ 23 w 1498"/>
                <a:gd name="T27" fmla="*/ 665 h 907"/>
                <a:gd name="T28" fmla="*/ 23 w 1498"/>
                <a:gd name="T29" fmla="*/ 756 h 907"/>
                <a:gd name="T30" fmla="*/ 159 w 1498"/>
                <a:gd name="T31" fmla="*/ 801 h 907"/>
                <a:gd name="T32" fmla="*/ 341 w 1498"/>
                <a:gd name="T33" fmla="*/ 847 h 907"/>
                <a:gd name="T34" fmla="*/ 522 w 1498"/>
                <a:gd name="T35" fmla="*/ 847 h 907"/>
                <a:gd name="T36" fmla="*/ 658 w 1498"/>
                <a:gd name="T37" fmla="*/ 847 h 907"/>
                <a:gd name="T38" fmla="*/ 840 w 1498"/>
                <a:gd name="T39" fmla="*/ 892 h 907"/>
                <a:gd name="T40" fmla="*/ 930 w 1498"/>
                <a:gd name="T41" fmla="*/ 892 h 907"/>
                <a:gd name="T42" fmla="*/ 1112 w 1498"/>
                <a:gd name="T43" fmla="*/ 756 h 90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98" h="907">
                  <a:moveTo>
                    <a:pt x="1112" y="756"/>
                  </a:moveTo>
                  <a:cubicBezTo>
                    <a:pt x="1165" y="726"/>
                    <a:pt x="1203" y="726"/>
                    <a:pt x="1248" y="711"/>
                  </a:cubicBezTo>
                  <a:cubicBezTo>
                    <a:pt x="1293" y="696"/>
                    <a:pt x="1346" y="688"/>
                    <a:pt x="1384" y="665"/>
                  </a:cubicBezTo>
                  <a:cubicBezTo>
                    <a:pt x="1422" y="642"/>
                    <a:pt x="1460" y="613"/>
                    <a:pt x="1475" y="575"/>
                  </a:cubicBezTo>
                  <a:cubicBezTo>
                    <a:pt x="1490" y="537"/>
                    <a:pt x="1498" y="492"/>
                    <a:pt x="1475" y="439"/>
                  </a:cubicBezTo>
                  <a:cubicBezTo>
                    <a:pt x="1452" y="386"/>
                    <a:pt x="1376" y="310"/>
                    <a:pt x="1338" y="257"/>
                  </a:cubicBezTo>
                  <a:cubicBezTo>
                    <a:pt x="1300" y="204"/>
                    <a:pt x="1301" y="159"/>
                    <a:pt x="1248" y="121"/>
                  </a:cubicBezTo>
                  <a:cubicBezTo>
                    <a:pt x="1195" y="83"/>
                    <a:pt x="1097" y="45"/>
                    <a:pt x="1021" y="30"/>
                  </a:cubicBezTo>
                  <a:cubicBezTo>
                    <a:pt x="945" y="15"/>
                    <a:pt x="900" y="30"/>
                    <a:pt x="794" y="30"/>
                  </a:cubicBezTo>
                  <a:cubicBezTo>
                    <a:pt x="688" y="30"/>
                    <a:pt x="492" y="0"/>
                    <a:pt x="386" y="30"/>
                  </a:cubicBezTo>
                  <a:cubicBezTo>
                    <a:pt x="280" y="60"/>
                    <a:pt x="204" y="167"/>
                    <a:pt x="159" y="212"/>
                  </a:cubicBezTo>
                  <a:cubicBezTo>
                    <a:pt x="114" y="257"/>
                    <a:pt x="129" y="272"/>
                    <a:pt x="114" y="302"/>
                  </a:cubicBezTo>
                  <a:cubicBezTo>
                    <a:pt x="99" y="332"/>
                    <a:pt x="83" y="333"/>
                    <a:pt x="68" y="393"/>
                  </a:cubicBezTo>
                  <a:cubicBezTo>
                    <a:pt x="53" y="453"/>
                    <a:pt x="30" y="605"/>
                    <a:pt x="23" y="665"/>
                  </a:cubicBezTo>
                  <a:cubicBezTo>
                    <a:pt x="16" y="725"/>
                    <a:pt x="0" y="733"/>
                    <a:pt x="23" y="756"/>
                  </a:cubicBezTo>
                  <a:cubicBezTo>
                    <a:pt x="46" y="779"/>
                    <a:pt x="106" y="786"/>
                    <a:pt x="159" y="801"/>
                  </a:cubicBezTo>
                  <a:cubicBezTo>
                    <a:pt x="212" y="816"/>
                    <a:pt x="281" y="839"/>
                    <a:pt x="341" y="847"/>
                  </a:cubicBezTo>
                  <a:cubicBezTo>
                    <a:pt x="401" y="855"/>
                    <a:pt x="469" y="847"/>
                    <a:pt x="522" y="847"/>
                  </a:cubicBezTo>
                  <a:cubicBezTo>
                    <a:pt x="575" y="847"/>
                    <a:pt x="605" y="840"/>
                    <a:pt x="658" y="847"/>
                  </a:cubicBezTo>
                  <a:cubicBezTo>
                    <a:pt x="711" y="854"/>
                    <a:pt x="795" y="885"/>
                    <a:pt x="840" y="892"/>
                  </a:cubicBezTo>
                  <a:cubicBezTo>
                    <a:pt x="885" y="899"/>
                    <a:pt x="885" y="907"/>
                    <a:pt x="930" y="892"/>
                  </a:cubicBezTo>
                  <a:cubicBezTo>
                    <a:pt x="975" y="877"/>
                    <a:pt x="1059" y="786"/>
                    <a:pt x="1112" y="756"/>
                  </a:cubicBezTo>
                  <a:close/>
                </a:path>
              </a:pathLst>
            </a:cu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auto">
            <a:xfrm>
              <a:off x="2200" y="1888"/>
              <a:ext cx="1498" cy="907"/>
            </a:xfrm>
            <a:custGeom>
              <a:avLst/>
              <a:gdLst>
                <a:gd name="T0" fmla="*/ 1112 w 1498"/>
                <a:gd name="T1" fmla="*/ 756 h 907"/>
                <a:gd name="T2" fmla="*/ 1248 w 1498"/>
                <a:gd name="T3" fmla="*/ 711 h 907"/>
                <a:gd name="T4" fmla="*/ 1384 w 1498"/>
                <a:gd name="T5" fmla="*/ 665 h 907"/>
                <a:gd name="T6" fmla="*/ 1475 w 1498"/>
                <a:gd name="T7" fmla="*/ 575 h 907"/>
                <a:gd name="T8" fmla="*/ 1475 w 1498"/>
                <a:gd name="T9" fmla="*/ 439 h 907"/>
                <a:gd name="T10" fmla="*/ 1338 w 1498"/>
                <a:gd name="T11" fmla="*/ 257 h 907"/>
                <a:gd name="T12" fmla="*/ 1248 w 1498"/>
                <a:gd name="T13" fmla="*/ 121 h 907"/>
                <a:gd name="T14" fmla="*/ 1021 w 1498"/>
                <a:gd name="T15" fmla="*/ 30 h 907"/>
                <a:gd name="T16" fmla="*/ 794 w 1498"/>
                <a:gd name="T17" fmla="*/ 30 h 907"/>
                <a:gd name="T18" fmla="*/ 386 w 1498"/>
                <a:gd name="T19" fmla="*/ 30 h 907"/>
                <a:gd name="T20" fmla="*/ 159 w 1498"/>
                <a:gd name="T21" fmla="*/ 212 h 907"/>
                <a:gd name="T22" fmla="*/ 114 w 1498"/>
                <a:gd name="T23" fmla="*/ 302 h 907"/>
                <a:gd name="T24" fmla="*/ 68 w 1498"/>
                <a:gd name="T25" fmla="*/ 393 h 907"/>
                <a:gd name="T26" fmla="*/ 23 w 1498"/>
                <a:gd name="T27" fmla="*/ 665 h 907"/>
                <a:gd name="T28" fmla="*/ 23 w 1498"/>
                <a:gd name="T29" fmla="*/ 756 h 907"/>
                <a:gd name="T30" fmla="*/ 159 w 1498"/>
                <a:gd name="T31" fmla="*/ 801 h 907"/>
                <a:gd name="T32" fmla="*/ 341 w 1498"/>
                <a:gd name="T33" fmla="*/ 847 h 907"/>
                <a:gd name="T34" fmla="*/ 522 w 1498"/>
                <a:gd name="T35" fmla="*/ 847 h 907"/>
                <a:gd name="T36" fmla="*/ 658 w 1498"/>
                <a:gd name="T37" fmla="*/ 847 h 907"/>
                <a:gd name="T38" fmla="*/ 840 w 1498"/>
                <a:gd name="T39" fmla="*/ 892 h 907"/>
                <a:gd name="T40" fmla="*/ 930 w 1498"/>
                <a:gd name="T41" fmla="*/ 892 h 907"/>
                <a:gd name="T42" fmla="*/ 1112 w 1498"/>
                <a:gd name="T43" fmla="*/ 756 h 90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98" h="907">
                  <a:moveTo>
                    <a:pt x="1112" y="756"/>
                  </a:moveTo>
                  <a:cubicBezTo>
                    <a:pt x="1165" y="726"/>
                    <a:pt x="1203" y="726"/>
                    <a:pt x="1248" y="711"/>
                  </a:cubicBezTo>
                  <a:cubicBezTo>
                    <a:pt x="1293" y="696"/>
                    <a:pt x="1346" y="688"/>
                    <a:pt x="1384" y="665"/>
                  </a:cubicBezTo>
                  <a:cubicBezTo>
                    <a:pt x="1422" y="642"/>
                    <a:pt x="1460" y="613"/>
                    <a:pt x="1475" y="575"/>
                  </a:cubicBezTo>
                  <a:cubicBezTo>
                    <a:pt x="1490" y="537"/>
                    <a:pt x="1498" y="492"/>
                    <a:pt x="1475" y="439"/>
                  </a:cubicBezTo>
                  <a:cubicBezTo>
                    <a:pt x="1452" y="386"/>
                    <a:pt x="1376" y="310"/>
                    <a:pt x="1338" y="257"/>
                  </a:cubicBezTo>
                  <a:cubicBezTo>
                    <a:pt x="1300" y="204"/>
                    <a:pt x="1301" y="159"/>
                    <a:pt x="1248" y="121"/>
                  </a:cubicBezTo>
                  <a:cubicBezTo>
                    <a:pt x="1195" y="83"/>
                    <a:pt x="1097" y="45"/>
                    <a:pt x="1021" y="30"/>
                  </a:cubicBezTo>
                  <a:cubicBezTo>
                    <a:pt x="945" y="15"/>
                    <a:pt x="900" y="30"/>
                    <a:pt x="794" y="30"/>
                  </a:cubicBezTo>
                  <a:cubicBezTo>
                    <a:pt x="688" y="30"/>
                    <a:pt x="492" y="0"/>
                    <a:pt x="386" y="30"/>
                  </a:cubicBezTo>
                  <a:cubicBezTo>
                    <a:pt x="280" y="60"/>
                    <a:pt x="204" y="167"/>
                    <a:pt x="159" y="212"/>
                  </a:cubicBezTo>
                  <a:cubicBezTo>
                    <a:pt x="114" y="257"/>
                    <a:pt x="129" y="272"/>
                    <a:pt x="114" y="302"/>
                  </a:cubicBezTo>
                  <a:cubicBezTo>
                    <a:pt x="99" y="332"/>
                    <a:pt x="83" y="333"/>
                    <a:pt x="68" y="393"/>
                  </a:cubicBezTo>
                  <a:cubicBezTo>
                    <a:pt x="53" y="453"/>
                    <a:pt x="30" y="605"/>
                    <a:pt x="23" y="665"/>
                  </a:cubicBezTo>
                  <a:cubicBezTo>
                    <a:pt x="16" y="725"/>
                    <a:pt x="0" y="733"/>
                    <a:pt x="23" y="756"/>
                  </a:cubicBezTo>
                  <a:cubicBezTo>
                    <a:pt x="46" y="779"/>
                    <a:pt x="106" y="786"/>
                    <a:pt x="159" y="801"/>
                  </a:cubicBezTo>
                  <a:cubicBezTo>
                    <a:pt x="212" y="816"/>
                    <a:pt x="281" y="839"/>
                    <a:pt x="341" y="847"/>
                  </a:cubicBezTo>
                  <a:cubicBezTo>
                    <a:pt x="401" y="855"/>
                    <a:pt x="469" y="847"/>
                    <a:pt x="522" y="847"/>
                  </a:cubicBezTo>
                  <a:cubicBezTo>
                    <a:pt x="575" y="847"/>
                    <a:pt x="605" y="840"/>
                    <a:pt x="658" y="847"/>
                  </a:cubicBezTo>
                  <a:cubicBezTo>
                    <a:pt x="711" y="854"/>
                    <a:pt x="795" y="885"/>
                    <a:pt x="840" y="892"/>
                  </a:cubicBezTo>
                  <a:cubicBezTo>
                    <a:pt x="885" y="899"/>
                    <a:pt x="885" y="907"/>
                    <a:pt x="930" y="892"/>
                  </a:cubicBezTo>
                  <a:cubicBezTo>
                    <a:pt x="975" y="877"/>
                    <a:pt x="1059" y="786"/>
                    <a:pt x="1112" y="756"/>
                  </a:cubicBezTo>
                  <a:close/>
                </a:path>
              </a:pathLst>
            </a:cu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53" name="Freeform 13"/>
            <p:cNvSpPr>
              <a:spLocks/>
            </p:cNvSpPr>
            <p:nvPr/>
          </p:nvSpPr>
          <p:spPr bwMode="auto">
            <a:xfrm>
              <a:off x="3833" y="2380"/>
              <a:ext cx="1111" cy="733"/>
            </a:xfrm>
            <a:custGeom>
              <a:avLst/>
              <a:gdLst>
                <a:gd name="T0" fmla="*/ 741 w 1111"/>
                <a:gd name="T1" fmla="*/ 415 h 733"/>
                <a:gd name="T2" fmla="*/ 695 w 1111"/>
                <a:gd name="T3" fmla="*/ 551 h 733"/>
                <a:gd name="T4" fmla="*/ 650 w 1111"/>
                <a:gd name="T5" fmla="*/ 597 h 733"/>
                <a:gd name="T6" fmla="*/ 605 w 1111"/>
                <a:gd name="T7" fmla="*/ 687 h 733"/>
                <a:gd name="T8" fmla="*/ 514 w 1111"/>
                <a:gd name="T9" fmla="*/ 733 h 733"/>
                <a:gd name="T10" fmla="*/ 469 w 1111"/>
                <a:gd name="T11" fmla="*/ 687 h 733"/>
                <a:gd name="T12" fmla="*/ 514 w 1111"/>
                <a:gd name="T13" fmla="*/ 642 h 733"/>
                <a:gd name="T14" fmla="*/ 423 w 1111"/>
                <a:gd name="T15" fmla="*/ 642 h 733"/>
                <a:gd name="T16" fmla="*/ 333 w 1111"/>
                <a:gd name="T17" fmla="*/ 597 h 733"/>
                <a:gd name="T18" fmla="*/ 287 w 1111"/>
                <a:gd name="T19" fmla="*/ 597 h 733"/>
                <a:gd name="T20" fmla="*/ 196 w 1111"/>
                <a:gd name="T21" fmla="*/ 597 h 733"/>
                <a:gd name="T22" fmla="*/ 151 w 1111"/>
                <a:gd name="T23" fmla="*/ 506 h 733"/>
                <a:gd name="T24" fmla="*/ 106 w 1111"/>
                <a:gd name="T25" fmla="*/ 415 h 733"/>
                <a:gd name="T26" fmla="*/ 151 w 1111"/>
                <a:gd name="T27" fmla="*/ 370 h 733"/>
                <a:gd name="T28" fmla="*/ 287 w 1111"/>
                <a:gd name="T29" fmla="*/ 324 h 733"/>
                <a:gd name="T30" fmla="*/ 196 w 1111"/>
                <a:gd name="T31" fmla="*/ 324 h 733"/>
                <a:gd name="T32" fmla="*/ 106 w 1111"/>
                <a:gd name="T33" fmla="*/ 370 h 733"/>
                <a:gd name="T34" fmla="*/ 15 w 1111"/>
                <a:gd name="T35" fmla="*/ 279 h 733"/>
                <a:gd name="T36" fmla="*/ 15 w 1111"/>
                <a:gd name="T37" fmla="*/ 188 h 733"/>
                <a:gd name="T38" fmla="*/ 15 w 1111"/>
                <a:gd name="T39" fmla="*/ 98 h 733"/>
                <a:gd name="T40" fmla="*/ 60 w 1111"/>
                <a:gd name="T41" fmla="*/ 52 h 733"/>
                <a:gd name="T42" fmla="*/ 242 w 1111"/>
                <a:gd name="T43" fmla="*/ 7 h 733"/>
                <a:gd name="T44" fmla="*/ 378 w 1111"/>
                <a:gd name="T45" fmla="*/ 7 h 733"/>
                <a:gd name="T46" fmla="*/ 469 w 1111"/>
                <a:gd name="T47" fmla="*/ 7 h 733"/>
                <a:gd name="T48" fmla="*/ 605 w 1111"/>
                <a:gd name="T49" fmla="*/ 7 h 733"/>
                <a:gd name="T50" fmla="*/ 786 w 1111"/>
                <a:gd name="T51" fmla="*/ 7 h 733"/>
                <a:gd name="T52" fmla="*/ 877 w 1111"/>
                <a:gd name="T53" fmla="*/ 52 h 733"/>
                <a:gd name="T54" fmla="*/ 1013 w 1111"/>
                <a:gd name="T55" fmla="*/ 143 h 733"/>
                <a:gd name="T56" fmla="*/ 1058 w 1111"/>
                <a:gd name="T57" fmla="*/ 188 h 733"/>
                <a:gd name="T58" fmla="*/ 1104 w 1111"/>
                <a:gd name="T59" fmla="*/ 279 h 733"/>
                <a:gd name="T60" fmla="*/ 1013 w 1111"/>
                <a:gd name="T61" fmla="*/ 370 h 733"/>
                <a:gd name="T62" fmla="*/ 877 w 1111"/>
                <a:gd name="T63" fmla="*/ 415 h 733"/>
                <a:gd name="T64" fmla="*/ 741 w 1111"/>
                <a:gd name="T65" fmla="*/ 415 h 7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11" h="733">
                  <a:moveTo>
                    <a:pt x="741" y="415"/>
                  </a:moveTo>
                  <a:cubicBezTo>
                    <a:pt x="711" y="438"/>
                    <a:pt x="710" y="521"/>
                    <a:pt x="695" y="551"/>
                  </a:cubicBezTo>
                  <a:cubicBezTo>
                    <a:pt x="680" y="581"/>
                    <a:pt x="665" y="574"/>
                    <a:pt x="650" y="597"/>
                  </a:cubicBezTo>
                  <a:cubicBezTo>
                    <a:pt x="635" y="620"/>
                    <a:pt x="628" y="664"/>
                    <a:pt x="605" y="687"/>
                  </a:cubicBezTo>
                  <a:cubicBezTo>
                    <a:pt x="582" y="710"/>
                    <a:pt x="537" y="733"/>
                    <a:pt x="514" y="733"/>
                  </a:cubicBezTo>
                  <a:cubicBezTo>
                    <a:pt x="491" y="733"/>
                    <a:pt x="469" y="702"/>
                    <a:pt x="469" y="687"/>
                  </a:cubicBezTo>
                  <a:cubicBezTo>
                    <a:pt x="469" y="672"/>
                    <a:pt x="522" y="649"/>
                    <a:pt x="514" y="642"/>
                  </a:cubicBezTo>
                  <a:cubicBezTo>
                    <a:pt x="506" y="635"/>
                    <a:pt x="453" y="649"/>
                    <a:pt x="423" y="642"/>
                  </a:cubicBezTo>
                  <a:cubicBezTo>
                    <a:pt x="393" y="635"/>
                    <a:pt x="356" y="604"/>
                    <a:pt x="333" y="597"/>
                  </a:cubicBezTo>
                  <a:cubicBezTo>
                    <a:pt x="310" y="590"/>
                    <a:pt x="310" y="597"/>
                    <a:pt x="287" y="597"/>
                  </a:cubicBezTo>
                  <a:cubicBezTo>
                    <a:pt x="264" y="597"/>
                    <a:pt x="219" y="612"/>
                    <a:pt x="196" y="597"/>
                  </a:cubicBezTo>
                  <a:cubicBezTo>
                    <a:pt x="173" y="582"/>
                    <a:pt x="166" y="536"/>
                    <a:pt x="151" y="506"/>
                  </a:cubicBezTo>
                  <a:cubicBezTo>
                    <a:pt x="136" y="476"/>
                    <a:pt x="106" y="438"/>
                    <a:pt x="106" y="415"/>
                  </a:cubicBezTo>
                  <a:cubicBezTo>
                    <a:pt x="106" y="392"/>
                    <a:pt x="121" y="385"/>
                    <a:pt x="151" y="370"/>
                  </a:cubicBezTo>
                  <a:cubicBezTo>
                    <a:pt x="181" y="355"/>
                    <a:pt x="280" y="332"/>
                    <a:pt x="287" y="324"/>
                  </a:cubicBezTo>
                  <a:cubicBezTo>
                    <a:pt x="294" y="316"/>
                    <a:pt x="226" y="316"/>
                    <a:pt x="196" y="324"/>
                  </a:cubicBezTo>
                  <a:cubicBezTo>
                    <a:pt x="166" y="332"/>
                    <a:pt x="136" y="377"/>
                    <a:pt x="106" y="370"/>
                  </a:cubicBezTo>
                  <a:cubicBezTo>
                    <a:pt x="76" y="363"/>
                    <a:pt x="30" y="309"/>
                    <a:pt x="15" y="279"/>
                  </a:cubicBezTo>
                  <a:cubicBezTo>
                    <a:pt x="0" y="249"/>
                    <a:pt x="15" y="218"/>
                    <a:pt x="15" y="188"/>
                  </a:cubicBezTo>
                  <a:cubicBezTo>
                    <a:pt x="15" y="158"/>
                    <a:pt x="8" y="121"/>
                    <a:pt x="15" y="98"/>
                  </a:cubicBezTo>
                  <a:cubicBezTo>
                    <a:pt x="22" y="75"/>
                    <a:pt x="22" y="67"/>
                    <a:pt x="60" y="52"/>
                  </a:cubicBezTo>
                  <a:cubicBezTo>
                    <a:pt x="98" y="37"/>
                    <a:pt x="189" y="14"/>
                    <a:pt x="242" y="7"/>
                  </a:cubicBezTo>
                  <a:cubicBezTo>
                    <a:pt x="295" y="0"/>
                    <a:pt x="340" y="7"/>
                    <a:pt x="378" y="7"/>
                  </a:cubicBezTo>
                  <a:cubicBezTo>
                    <a:pt x="416" y="7"/>
                    <a:pt x="431" y="7"/>
                    <a:pt x="469" y="7"/>
                  </a:cubicBezTo>
                  <a:cubicBezTo>
                    <a:pt x="507" y="7"/>
                    <a:pt x="552" y="7"/>
                    <a:pt x="605" y="7"/>
                  </a:cubicBezTo>
                  <a:cubicBezTo>
                    <a:pt x="658" y="7"/>
                    <a:pt x="741" y="0"/>
                    <a:pt x="786" y="7"/>
                  </a:cubicBezTo>
                  <a:cubicBezTo>
                    <a:pt x="831" y="14"/>
                    <a:pt x="839" y="29"/>
                    <a:pt x="877" y="52"/>
                  </a:cubicBezTo>
                  <a:cubicBezTo>
                    <a:pt x="915" y="75"/>
                    <a:pt x="983" y="120"/>
                    <a:pt x="1013" y="143"/>
                  </a:cubicBezTo>
                  <a:cubicBezTo>
                    <a:pt x="1043" y="166"/>
                    <a:pt x="1043" y="165"/>
                    <a:pt x="1058" y="188"/>
                  </a:cubicBezTo>
                  <a:cubicBezTo>
                    <a:pt x="1073" y="211"/>
                    <a:pt x="1111" y="249"/>
                    <a:pt x="1104" y="279"/>
                  </a:cubicBezTo>
                  <a:cubicBezTo>
                    <a:pt x="1097" y="309"/>
                    <a:pt x="1051" y="347"/>
                    <a:pt x="1013" y="370"/>
                  </a:cubicBezTo>
                  <a:cubicBezTo>
                    <a:pt x="975" y="393"/>
                    <a:pt x="915" y="408"/>
                    <a:pt x="877" y="415"/>
                  </a:cubicBezTo>
                  <a:cubicBezTo>
                    <a:pt x="839" y="422"/>
                    <a:pt x="771" y="392"/>
                    <a:pt x="741" y="415"/>
                  </a:cubicBezTo>
                  <a:close/>
                </a:path>
              </a:pathLst>
            </a:custGeom>
            <a:solidFill>
              <a:srgbClr val="FFFF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390" name="Text Box 14"/>
          <p:cNvSpPr txBox="1">
            <a:spLocks noChangeArrowheads="1"/>
          </p:cNvSpPr>
          <p:nvPr/>
        </p:nvSpPr>
        <p:spPr bwMode="auto">
          <a:xfrm>
            <a:off x="900113" y="5961063"/>
            <a:ext cx="74882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Level of cognitive resources involvement</a:t>
            </a:r>
          </a:p>
        </p:txBody>
      </p:sp>
      <p:sp>
        <p:nvSpPr>
          <p:cNvPr id="16391" name="Text Box 15"/>
          <p:cNvSpPr txBox="1">
            <a:spLocks noChangeArrowheads="1"/>
          </p:cNvSpPr>
          <p:nvPr/>
        </p:nvSpPr>
        <p:spPr bwMode="auto">
          <a:xfrm>
            <a:off x="1331913" y="6266470"/>
            <a:ext cx="7699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Walking</a:t>
            </a:r>
          </a:p>
        </p:txBody>
      </p:sp>
      <p:sp>
        <p:nvSpPr>
          <p:cNvPr id="16392" name="Text Box 16"/>
          <p:cNvSpPr txBox="1">
            <a:spLocks noChangeArrowheads="1"/>
          </p:cNvSpPr>
          <p:nvPr/>
        </p:nvSpPr>
        <p:spPr bwMode="auto">
          <a:xfrm>
            <a:off x="3514725" y="6244245"/>
            <a:ext cx="21098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Cognitive-demanding task</a:t>
            </a:r>
          </a:p>
        </p:txBody>
      </p:sp>
      <p:sp>
        <p:nvSpPr>
          <p:cNvPr id="16393" name="Text Box 17"/>
          <p:cNvSpPr txBox="1">
            <a:spLocks noChangeArrowheads="1"/>
          </p:cNvSpPr>
          <p:nvPr/>
        </p:nvSpPr>
        <p:spPr bwMode="auto">
          <a:xfrm>
            <a:off x="6569075" y="6244245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Dual-tasking</a:t>
            </a:r>
          </a:p>
        </p:txBody>
      </p:sp>
      <p:sp>
        <p:nvSpPr>
          <p:cNvPr id="16394" name="Text Box 18"/>
          <p:cNvSpPr txBox="1">
            <a:spLocks noChangeArrowheads="1"/>
          </p:cNvSpPr>
          <p:nvPr/>
        </p:nvSpPr>
        <p:spPr bwMode="auto">
          <a:xfrm>
            <a:off x="6204233" y="4952270"/>
            <a:ext cx="15343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Sharing resources</a:t>
            </a:r>
          </a:p>
        </p:txBody>
      </p:sp>
      <p:pic>
        <p:nvPicPr>
          <p:cNvPr id="16395" name="Picture 3" descr="Capture d’écran 2015-09-04 à 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4" descr="Capture d’écran 2015-09-03 à 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2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29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DUAL TASK PARADIGM // </a:t>
            </a:r>
            <a:r>
              <a:rPr lang="en-US" altLang="en-US" sz="2400">
                <a:solidFill>
                  <a:schemeClr val="bg1"/>
                </a:solidFill>
              </a:rPr>
              <a:t>A clinical example</a:t>
            </a:r>
          </a:p>
        </p:txBody>
      </p:sp>
      <p:pic>
        <p:nvPicPr>
          <p:cNvPr id="28675" name="Single_Task_MPEG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25675"/>
            <a:ext cx="3810000" cy="304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Dual-Task_MPEG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88" y="2225675"/>
            <a:ext cx="3810000" cy="3048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68313" y="17002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SINGLE TASK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1800" b="1"/>
              <a:t>DUAL TASK</a:t>
            </a:r>
          </a:p>
        </p:txBody>
      </p:sp>
      <p:pic>
        <p:nvPicPr>
          <p:cNvPr id="18439" name="Picture 3" descr="Capture d’écran 2015-09-04 à 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4" descr="Capture d’écran 2015-09-03 à 0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2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65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86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86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675"/>
                </p:tgtEl>
              </p:cMediaNode>
            </p:video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67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45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889723"/>
              </p:ext>
            </p:extLst>
          </p:nvPr>
        </p:nvGraphicFramePr>
        <p:xfrm>
          <a:off x="250825" y="801688"/>
          <a:ext cx="8642350" cy="6029325"/>
        </p:xfrm>
        <a:graphic>
          <a:graphicData uri="http://schemas.openxmlformats.org/drawingml/2006/table">
            <a:tbl>
              <a:tblPr/>
              <a:tblGrid>
                <a:gridCol w="474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2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324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PARADOXICAL MOTOR BEHAVIOR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Simple 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execution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Complex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biomechanics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(dynamic balance)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5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« 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Hard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 » motor behavior: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Automatic = 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Propulsion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/ Balance</a:t>
                      </a: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« 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Flexible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 » motor behavior: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Adaptation = 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Navigation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4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LEVELS AND TYPES OF CONTROL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914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1143000" marR="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CORTICAL LEVEL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              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Initiation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and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              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adaptation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of gait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190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99CC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99CC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0404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SUBCORTICAL LEVEL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Modulation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of automatic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movements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99CC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At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steady walking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without stimulation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and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straight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(gait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propulsion condition): </a:t>
                      </a: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</a:t>
                      </a:r>
                      <a:r>
                        <a:rPr kumimoji="0" lang="en-US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involvement of cortical level in gait control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99CC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99CC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3247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−"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SPINAL LEVEL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Gait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patterns generation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of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automatic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regular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and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rhythmic 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movements</a:t>
                      </a: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728" marB="4572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305" name="Picture 41"/>
          <p:cNvPicPr>
            <a:picLocks noChangeAspect="1" noChangeArrowheads="1"/>
          </p:cNvPicPr>
          <p:nvPr/>
        </p:nvPicPr>
        <p:blipFill>
          <a:blip r:embed="rId3"/>
          <a:srcRect l="2434"/>
          <a:stretch>
            <a:fillRect/>
          </a:stretch>
        </p:blipFill>
        <p:spPr bwMode="auto">
          <a:xfrm>
            <a:off x="3119179" y="2586038"/>
            <a:ext cx="2927350" cy="401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139" name="Picture 7" descr="ga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379663"/>
            <a:ext cx="23034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48" name="Rectangle 84"/>
          <p:cNvSpPr>
            <a:spLocks noChangeArrowheads="1"/>
          </p:cNvSpPr>
          <p:nvPr/>
        </p:nvSpPr>
        <p:spPr bwMode="auto">
          <a:xfrm>
            <a:off x="5940425" y="5949950"/>
            <a:ext cx="2159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600">
              <a:latin typeface="Arial" charset="0"/>
              <a:ea typeface="ＭＳ Ｐゴシック" charset="0"/>
            </a:endParaRP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>
            <a:off x="5873750" y="5805488"/>
            <a:ext cx="3100388" cy="8636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−"/>
              <a:defRPr/>
            </a:pP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SLR: </a:t>
            </a:r>
            <a:r>
              <a:rPr lang="en-US" sz="1000" dirty="0" err="1">
                <a:solidFill>
                  <a:srgbClr val="C0C0C0"/>
                </a:solidFill>
                <a:cs typeface="ＭＳ Ｐゴシック" charset="0"/>
              </a:rPr>
              <a:t>Subthalamic</a:t>
            </a: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</a:t>
            </a:r>
            <a:r>
              <a:rPr lang="en-US" sz="1000" dirty="0" err="1">
                <a:solidFill>
                  <a:srgbClr val="C0C0C0"/>
                </a:solidFill>
                <a:cs typeface="ＭＳ Ｐゴシック" charset="0"/>
              </a:rPr>
              <a:t>locomotor</a:t>
            </a: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region</a:t>
            </a:r>
          </a:p>
          <a:p>
            <a:pPr>
              <a:buFont typeface="Arial" charset="0"/>
              <a:buChar char="−"/>
              <a:defRPr/>
            </a:pP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MLR: </a:t>
            </a:r>
            <a:r>
              <a:rPr lang="en-US" sz="1000" dirty="0" err="1">
                <a:solidFill>
                  <a:srgbClr val="C0C0C0"/>
                </a:solidFill>
                <a:cs typeface="ＭＳ Ｐゴシック" charset="0"/>
              </a:rPr>
              <a:t>Mesencephalic</a:t>
            </a: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</a:t>
            </a:r>
            <a:r>
              <a:rPr lang="en-US" sz="1000" dirty="0" err="1">
                <a:solidFill>
                  <a:srgbClr val="C0C0C0"/>
                </a:solidFill>
                <a:cs typeface="ＭＳ Ｐゴシック" charset="0"/>
              </a:rPr>
              <a:t>locomotor</a:t>
            </a: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region</a:t>
            </a:r>
          </a:p>
          <a:p>
            <a:pPr>
              <a:buFont typeface="Arial" charset="0"/>
              <a:buChar char="−"/>
              <a:defRPr/>
            </a:pP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CLR: Cerebellar </a:t>
            </a:r>
            <a:r>
              <a:rPr lang="en-US" sz="1000" dirty="0" err="1">
                <a:solidFill>
                  <a:srgbClr val="C0C0C0"/>
                </a:solidFill>
                <a:cs typeface="ＭＳ Ｐゴシック" charset="0"/>
              </a:rPr>
              <a:t>locomotor</a:t>
            </a: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region</a:t>
            </a:r>
          </a:p>
          <a:p>
            <a:pPr>
              <a:buFont typeface="Arial" charset="0"/>
              <a:buChar char="−"/>
              <a:defRPr/>
            </a:pP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PMRF: Pontine and medullary reticular formations</a:t>
            </a:r>
          </a:p>
          <a:p>
            <a:pPr>
              <a:buFont typeface="Arial" charset="0"/>
              <a:buChar char="−"/>
              <a:defRPr/>
            </a:pPr>
            <a:r>
              <a:rPr lang="en-US" sz="1000" dirty="0">
                <a:solidFill>
                  <a:srgbClr val="C0C0C0"/>
                </a:solidFill>
                <a:cs typeface="ＭＳ Ｐゴシック" charset="0"/>
              </a:rPr>
              <a:t> CPG: Central pattern generators</a:t>
            </a:r>
          </a:p>
        </p:txBody>
      </p:sp>
      <p:sp>
        <p:nvSpPr>
          <p:cNvPr id="514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GAIT // </a:t>
            </a:r>
            <a:r>
              <a:rPr lang="en-US" altLang="en-US" sz="2400" dirty="0">
                <a:solidFill>
                  <a:schemeClr val="bg1"/>
                </a:solidFill>
              </a:rPr>
              <a:t>Which control? </a:t>
            </a:r>
          </a:p>
        </p:txBody>
      </p:sp>
    </p:spTree>
    <p:extLst>
      <p:ext uri="{BB962C8B-B14F-4D97-AF65-F5344CB8AC3E}">
        <p14:creationId xmlns:p14="http://schemas.microsoft.com/office/powerpoint/2010/main" val="1430450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10" b="48810"/>
          <a:stretch>
            <a:fillRect/>
          </a:stretch>
        </p:blipFill>
        <p:spPr bwMode="auto">
          <a:xfrm>
            <a:off x="4572000" y="1392238"/>
            <a:ext cx="3671888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1341438"/>
            <a:ext cx="400050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grpSp>
        <p:nvGrpSpPr>
          <p:cNvPr id="34819" name="Group 12"/>
          <p:cNvGrpSpPr>
            <a:grpSpLocks/>
          </p:cNvGrpSpPr>
          <p:nvPr/>
        </p:nvGrpSpPr>
        <p:grpSpPr bwMode="auto">
          <a:xfrm>
            <a:off x="4500563" y="2925763"/>
            <a:ext cx="4537075" cy="504825"/>
            <a:chOff x="431" y="2750"/>
            <a:chExt cx="3266" cy="408"/>
          </a:xfrm>
        </p:grpSpPr>
        <p:pic>
          <p:nvPicPr>
            <p:cNvPr id="4403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1" r="43842" b="44939"/>
            <a:stretch>
              <a:fillRect/>
            </a:stretch>
          </p:blipFill>
          <p:spPr bwMode="auto">
            <a:xfrm>
              <a:off x="476" y="2750"/>
              <a:ext cx="3177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404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58" r="35712" b="44939"/>
            <a:stretch>
              <a:fillRect/>
            </a:stretch>
          </p:blipFill>
          <p:spPr bwMode="auto">
            <a:xfrm>
              <a:off x="476" y="2886"/>
              <a:ext cx="49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404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2" t="55061" r="47523" b="-10123"/>
            <a:stretch>
              <a:fillRect/>
            </a:stretch>
          </p:blipFill>
          <p:spPr bwMode="auto">
            <a:xfrm>
              <a:off x="431" y="3022"/>
              <a:ext cx="3266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4042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18" r="-505" b="44939"/>
            <a:stretch>
              <a:fillRect/>
            </a:stretch>
          </p:blipFill>
          <p:spPr bwMode="auto">
            <a:xfrm>
              <a:off x="975" y="2886"/>
              <a:ext cx="1724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4248150" cy="316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404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4249738" cy="7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grpSp>
        <p:nvGrpSpPr>
          <p:cNvPr id="34822" name="Group 19"/>
          <p:cNvGrpSpPr>
            <a:grpSpLocks/>
          </p:cNvGrpSpPr>
          <p:nvPr/>
        </p:nvGrpSpPr>
        <p:grpSpPr bwMode="auto">
          <a:xfrm>
            <a:off x="107950" y="4581525"/>
            <a:ext cx="4541838" cy="792163"/>
            <a:chOff x="155" y="3203"/>
            <a:chExt cx="2861" cy="499"/>
          </a:xfrm>
        </p:grpSpPr>
        <p:pic>
          <p:nvPicPr>
            <p:cNvPr id="44049" name="Picture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" y="3203"/>
              <a:ext cx="2861" cy="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44050" name="Rectangle 18"/>
            <p:cNvSpPr>
              <a:spLocks noChangeArrowheads="1"/>
            </p:cNvSpPr>
            <p:nvPr/>
          </p:nvSpPr>
          <p:spPr bwMode="auto">
            <a:xfrm>
              <a:off x="1247" y="3566"/>
              <a:ext cx="1769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 sz="1600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4823" name="Group 24"/>
          <p:cNvGrpSpPr>
            <a:grpSpLocks/>
          </p:cNvGrpSpPr>
          <p:nvPr/>
        </p:nvGrpSpPr>
        <p:grpSpPr bwMode="auto">
          <a:xfrm>
            <a:off x="107950" y="5300663"/>
            <a:ext cx="4608513" cy="709612"/>
            <a:chOff x="113" y="3391"/>
            <a:chExt cx="2903" cy="447"/>
          </a:xfrm>
        </p:grpSpPr>
        <p:pic>
          <p:nvPicPr>
            <p:cNvPr id="44048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780"/>
            <a:stretch>
              <a:fillRect/>
            </a:stretch>
          </p:blipFill>
          <p:spPr bwMode="auto">
            <a:xfrm>
              <a:off x="113" y="3391"/>
              <a:ext cx="2776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44053" name="Rectangle 21"/>
            <p:cNvSpPr>
              <a:spLocks noChangeArrowheads="1"/>
            </p:cNvSpPr>
            <p:nvPr/>
          </p:nvSpPr>
          <p:spPr bwMode="auto">
            <a:xfrm>
              <a:off x="2018" y="3702"/>
              <a:ext cx="998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 sz="1600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4824" name="Group 23"/>
          <p:cNvGrpSpPr>
            <a:grpSpLocks/>
          </p:cNvGrpSpPr>
          <p:nvPr/>
        </p:nvGrpSpPr>
        <p:grpSpPr bwMode="auto">
          <a:xfrm>
            <a:off x="128588" y="5949950"/>
            <a:ext cx="4587875" cy="431800"/>
            <a:chOff x="126" y="3884"/>
            <a:chExt cx="2890" cy="272"/>
          </a:xfrm>
        </p:grpSpPr>
        <p:pic>
          <p:nvPicPr>
            <p:cNvPr id="44052" name="Picture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224" r="-4106"/>
            <a:stretch>
              <a:fillRect/>
            </a:stretch>
          </p:blipFill>
          <p:spPr bwMode="auto">
            <a:xfrm>
              <a:off x="126" y="3884"/>
              <a:ext cx="2890" cy="2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44054" name="Rectangle 22"/>
            <p:cNvSpPr>
              <a:spLocks noChangeArrowheads="1"/>
            </p:cNvSpPr>
            <p:nvPr/>
          </p:nvSpPr>
          <p:spPr bwMode="auto">
            <a:xfrm>
              <a:off x="158" y="3884"/>
              <a:ext cx="1271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 sz="1600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34825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fr-FR" altLang="en-US" sz="1000"/>
              <a:t>Zwergal A et al. Neurobiol Aging. 2012;33:1073-84</a:t>
            </a:r>
          </a:p>
        </p:txBody>
      </p:sp>
      <p:grpSp>
        <p:nvGrpSpPr>
          <p:cNvPr id="34826" name="Group 30"/>
          <p:cNvGrpSpPr>
            <a:grpSpLocks/>
          </p:cNvGrpSpPr>
          <p:nvPr/>
        </p:nvGrpSpPr>
        <p:grpSpPr bwMode="auto">
          <a:xfrm>
            <a:off x="4716463" y="3429000"/>
            <a:ext cx="4248150" cy="720725"/>
            <a:chOff x="2971" y="2976"/>
            <a:chExt cx="2676" cy="454"/>
          </a:xfrm>
        </p:grpSpPr>
        <p:pic>
          <p:nvPicPr>
            <p:cNvPr id="44058" name="Picture 2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2976"/>
              <a:ext cx="2653" cy="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44059" name="Rectangle 27"/>
            <p:cNvSpPr>
              <a:spLocks noChangeArrowheads="1"/>
            </p:cNvSpPr>
            <p:nvPr/>
          </p:nvSpPr>
          <p:spPr bwMode="auto">
            <a:xfrm>
              <a:off x="2971" y="2976"/>
              <a:ext cx="363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 sz="1600">
                <a:latin typeface="Arial" charset="0"/>
                <a:ea typeface="ＭＳ Ｐゴシック" charset="0"/>
              </a:endParaRPr>
            </a:p>
          </p:txBody>
        </p:sp>
        <p:sp>
          <p:nvSpPr>
            <p:cNvPr id="44060" name="Rectangle 28"/>
            <p:cNvSpPr>
              <a:spLocks noChangeArrowheads="1"/>
            </p:cNvSpPr>
            <p:nvPr/>
          </p:nvSpPr>
          <p:spPr bwMode="auto">
            <a:xfrm>
              <a:off x="4694" y="3248"/>
              <a:ext cx="953" cy="1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 sz="1600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4063" name="Text Box 31"/>
          <p:cNvSpPr txBox="1">
            <a:spLocks noChangeArrowheads="1"/>
          </p:cNvSpPr>
          <p:nvPr/>
        </p:nvSpPr>
        <p:spPr bwMode="auto">
          <a:xfrm>
            <a:off x="4716463" y="4249738"/>
            <a:ext cx="4319587" cy="2132012"/>
          </a:xfrm>
          <a:prstGeom prst="rect">
            <a:avLst/>
          </a:prstGeom>
          <a:noFill/>
          <a:ln w="28575">
            <a:solidFill>
              <a:srgbClr val="0099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0000"/>
              </a:lnSpc>
              <a:defRPr/>
            </a:pPr>
            <a:endParaRPr lang="en-US" sz="900" dirty="0">
              <a:cs typeface="Arial" charset="0"/>
            </a:endParaRPr>
          </a:p>
          <a:p>
            <a:pPr>
              <a:lnSpc>
                <a:spcPct val="110000"/>
              </a:lnSpc>
              <a:buFontTx/>
              <a:buChar char="–"/>
              <a:defRPr/>
            </a:pPr>
            <a:r>
              <a:rPr lang="en-US" dirty="0"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Involvement of cortical level (</a:t>
            </a:r>
            <a:r>
              <a:rPr lang="en-US" dirty="0">
                <a:solidFill>
                  <a:srgbClr val="000000"/>
                </a:solidFill>
              </a:rPr>
              <a:t>premotor 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    cortex)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in gait control while usual walking</a:t>
            </a:r>
          </a:p>
          <a:p>
            <a:pPr>
              <a:lnSpc>
                <a:spcPct val="110000"/>
              </a:lnSpc>
              <a:buFontTx/>
              <a:buChar char="–"/>
              <a:defRPr/>
            </a:pPr>
            <a:endParaRPr lang="en-US" sz="900" dirty="0">
              <a:cs typeface="Arial" charset="0"/>
            </a:endParaRPr>
          </a:p>
          <a:p>
            <a:pPr>
              <a:lnSpc>
                <a:spcPct val="110000"/>
              </a:lnSpc>
              <a:buFontTx/>
              <a:buChar char="–"/>
              <a:defRPr/>
            </a:pPr>
            <a:r>
              <a:rPr lang="en-US" dirty="0"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No age-related change in </a:t>
            </a:r>
            <a:r>
              <a:rPr lang="en-US" b="1" dirty="0" err="1">
                <a:solidFill>
                  <a:srgbClr val="000000"/>
                </a:solidFill>
              </a:rPr>
              <a:t>locomotor</a:t>
            </a:r>
            <a:r>
              <a:rPr lang="en-US" b="1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10000"/>
              </a:lnSpc>
              <a:defRPr/>
            </a:pPr>
            <a:r>
              <a:rPr lang="en-US" b="1" dirty="0">
                <a:solidFill>
                  <a:srgbClr val="000000"/>
                </a:solidFill>
              </a:rPr>
              <a:t>   brain network</a:t>
            </a:r>
            <a:r>
              <a:rPr lang="en-US" dirty="0">
                <a:solidFill>
                  <a:srgbClr val="000000"/>
                </a:solidFill>
              </a:rPr>
              <a:t> (premotor cortex, basal </a:t>
            </a:r>
          </a:p>
          <a:p>
            <a:pPr>
              <a:lnSpc>
                <a:spcPct val="11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   </a:t>
            </a:r>
            <a:r>
              <a:rPr lang="en-US" dirty="0" err="1">
                <a:solidFill>
                  <a:srgbClr val="000000"/>
                </a:solidFill>
              </a:rPr>
              <a:t>ganglia,midline</a:t>
            </a:r>
            <a:r>
              <a:rPr lang="en-US" dirty="0">
                <a:solidFill>
                  <a:srgbClr val="000000"/>
                </a:solidFill>
              </a:rPr>
              <a:t> cerebellum, </a:t>
            </a:r>
          </a:p>
          <a:p>
            <a:pPr>
              <a:lnSpc>
                <a:spcPct val="110000"/>
              </a:lnSpc>
              <a:defRPr/>
            </a:pPr>
            <a:r>
              <a:rPr lang="en-US" dirty="0">
                <a:solidFill>
                  <a:srgbClr val="000000"/>
                </a:solidFill>
              </a:rPr>
              <a:t>   </a:t>
            </a:r>
            <a:r>
              <a:rPr lang="en-US" dirty="0" err="1">
                <a:solidFill>
                  <a:srgbClr val="000000"/>
                </a:solidFill>
              </a:rPr>
              <a:t>pontomesencephalic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tegmentum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>
              <a:lnSpc>
                <a:spcPct val="110000"/>
              </a:lnSpc>
              <a:defRPr/>
            </a:pPr>
            <a:endParaRPr lang="en-US" sz="800" b="1" dirty="0">
              <a:solidFill>
                <a:srgbClr val="000000"/>
              </a:solidFill>
            </a:endParaRPr>
          </a:p>
        </p:txBody>
      </p:sp>
      <p:sp>
        <p:nvSpPr>
          <p:cNvPr id="50204" name="Rectangle 28"/>
          <p:cNvSpPr>
            <a:spLocks noChangeArrowheads="1"/>
          </p:cNvSpPr>
          <p:nvPr/>
        </p:nvSpPr>
        <p:spPr bwMode="auto">
          <a:xfrm>
            <a:off x="3708400" y="6165850"/>
            <a:ext cx="863600" cy="2873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6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GAIT CONTROL //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brain imaging</a:t>
            </a:r>
          </a:p>
        </p:txBody>
      </p:sp>
      <p:pic>
        <p:nvPicPr>
          <p:cNvPr id="32" name="Picture 3" descr="Capture d’écran 2015-09-04 à 0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Capture d’écran 2015-09-03 à 0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700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fr-FR" altLang="en-US" sz="1000"/>
              <a:t>Zwergal A et al. Neurobiol Aging. 2012;33:1073-84</a:t>
            </a:r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6"/>
          <a:stretch>
            <a:fillRect/>
          </a:stretch>
        </p:blipFill>
        <p:spPr bwMode="auto">
          <a:xfrm>
            <a:off x="5003800" y="1203325"/>
            <a:ext cx="3816350" cy="164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96" b="-15442"/>
          <a:stretch>
            <a:fillRect/>
          </a:stretch>
        </p:blipFill>
        <p:spPr bwMode="auto">
          <a:xfrm>
            <a:off x="5148263" y="2852738"/>
            <a:ext cx="381635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4" t="-33089"/>
          <a:stretch>
            <a:fillRect/>
          </a:stretch>
        </p:blipFill>
        <p:spPr bwMode="auto">
          <a:xfrm>
            <a:off x="5148263" y="2973388"/>
            <a:ext cx="3746500" cy="23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grpSp>
        <p:nvGrpSpPr>
          <p:cNvPr id="35846" name="Group 12"/>
          <p:cNvGrpSpPr>
            <a:grpSpLocks/>
          </p:cNvGrpSpPr>
          <p:nvPr/>
        </p:nvGrpSpPr>
        <p:grpSpPr bwMode="auto">
          <a:xfrm>
            <a:off x="250825" y="1125538"/>
            <a:ext cx="4694238" cy="1744662"/>
            <a:chOff x="158" y="981"/>
            <a:chExt cx="3366" cy="1371"/>
          </a:xfrm>
        </p:grpSpPr>
        <p:pic>
          <p:nvPicPr>
            <p:cNvPr id="4506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981"/>
              <a:ext cx="3366" cy="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66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480"/>
              <a:ext cx="3336" cy="7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67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296"/>
              <a:ext cx="3366" cy="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1763713" y="3573463"/>
            <a:ext cx="431800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fr-FR" sz="1600">
              <a:latin typeface="Arial" charset="0"/>
              <a:ea typeface="ＭＳ Ｐゴシック" charset="0"/>
            </a:endParaRPr>
          </a:p>
        </p:txBody>
      </p:sp>
      <p:pic>
        <p:nvPicPr>
          <p:cNvPr id="4507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44"/>
          <a:stretch>
            <a:fillRect/>
          </a:stretch>
        </p:blipFill>
        <p:spPr bwMode="auto">
          <a:xfrm>
            <a:off x="4859338" y="3270250"/>
            <a:ext cx="2808287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5073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7"/>
          <a:stretch>
            <a:fillRect/>
          </a:stretch>
        </p:blipFill>
        <p:spPr bwMode="auto">
          <a:xfrm>
            <a:off x="7716838" y="4005263"/>
            <a:ext cx="1176337" cy="143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45074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3789363"/>
            <a:ext cx="1500187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grpSp>
        <p:nvGrpSpPr>
          <p:cNvPr id="35851" name="Group 28"/>
          <p:cNvGrpSpPr>
            <a:grpSpLocks/>
          </p:cNvGrpSpPr>
          <p:nvPr/>
        </p:nvGrpSpPr>
        <p:grpSpPr bwMode="auto">
          <a:xfrm>
            <a:off x="179388" y="3141663"/>
            <a:ext cx="4681537" cy="3097212"/>
            <a:chOff x="158" y="2024"/>
            <a:chExt cx="3576" cy="2237"/>
          </a:xfrm>
        </p:grpSpPr>
        <p:pic>
          <p:nvPicPr>
            <p:cNvPr id="45082" name="Picture 2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024"/>
              <a:ext cx="3576" cy="4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83" name="Picture 2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523"/>
              <a:ext cx="3576" cy="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35852" name="Group 25"/>
          <p:cNvGrpSpPr>
            <a:grpSpLocks/>
          </p:cNvGrpSpPr>
          <p:nvPr/>
        </p:nvGrpSpPr>
        <p:grpSpPr bwMode="auto">
          <a:xfrm>
            <a:off x="4643438" y="6021388"/>
            <a:ext cx="4464050" cy="504825"/>
            <a:chOff x="204" y="2704"/>
            <a:chExt cx="2812" cy="318"/>
          </a:xfrm>
        </p:grpSpPr>
        <p:pic>
          <p:nvPicPr>
            <p:cNvPr id="45077" name="Picture 2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46" b="-6250"/>
            <a:stretch>
              <a:fillRect/>
            </a:stretch>
          </p:blipFill>
          <p:spPr bwMode="auto">
            <a:xfrm>
              <a:off x="1437" y="2786"/>
              <a:ext cx="1479" cy="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75" name="Picture 19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159" b="14954"/>
            <a:stretch>
              <a:fillRect/>
            </a:stretch>
          </p:blipFill>
          <p:spPr bwMode="auto">
            <a:xfrm>
              <a:off x="204" y="2704"/>
              <a:ext cx="2812" cy="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76" name="Picture 20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826"/>
              <a:ext cx="1221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5078" name="Picture 2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54"/>
            <a:stretch>
              <a:fillRect/>
            </a:stretch>
          </p:blipFill>
          <p:spPr bwMode="auto">
            <a:xfrm>
              <a:off x="245" y="2907"/>
              <a:ext cx="2114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55" t="7004" r="1682" b="50926"/>
          <a:stretch>
            <a:fillRect/>
          </a:stretch>
        </p:blipFill>
        <p:spPr bwMode="auto">
          <a:xfrm>
            <a:off x="8821738" y="1773238"/>
            <a:ext cx="28733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73" t="51390" r="1682" b="6592"/>
          <a:stretch>
            <a:fillRect/>
          </a:stretch>
        </p:blipFill>
        <p:spPr bwMode="auto">
          <a:xfrm>
            <a:off x="8893175" y="4292600"/>
            <a:ext cx="2270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179388" y="2781300"/>
            <a:ext cx="3168650" cy="333375"/>
          </a:xfrm>
          <a:prstGeom prst="rect">
            <a:avLst/>
          </a:prstGeom>
          <a:solidFill>
            <a:schemeClr val="bg1"/>
          </a:solidFill>
          <a:ln w="28575">
            <a:solidFill>
              <a:srgbClr val="00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More</a:t>
            </a: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cortical </a:t>
            </a:r>
            <a:r>
              <a:rPr lang="en-US" sz="1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activation</a:t>
            </a: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with aging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179388" y="6089650"/>
            <a:ext cx="3155950" cy="333375"/>
          </a:xfrm>
          <a:prstGeom prst="rect">
            <a:avLst/>
          </a:prstGeom>
          <a:solidFill>
            <a:schemeClr val="bg1"/>
          </a:solidFill>
          <a:ln w="28575">
            <a:solidFill>
              <a:srgbClr val="00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Less</a:t>
            </a:r>
            <a:r>
              <a:rPr lang="en-US" sz="1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cortical 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deactivation</a:t>
            </a:r>
            <a:r>
              <a:rPr lang="en-US" sz="1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with aging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348038" y="4508500"/>
            <a:ext cx="431800" cy="144463"/>
          </a:xfrm>
          <a:prstGeom prst="rect">
            <a:avLst/>
          </a:prstGeom>
          <a:solidFill>
            <a:srgbClr val="FF0000">
              <a:alpha val="2117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6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348038" y="5021263"/>
            <a:ext cx="431800" cy="136525"/>
          </a:xfrm>
          <a:prstGeom prst="rect">
            <a:avLst/>
          </a:prstGeom>
          <a:solidFill>
            <a:srgbClr val="FF0000">
              <a:alpha val="2117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6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492500" y="1916113"/>
            <a:ext cx="431800" cy="144462"/>
          </a:xfrm>
          <a:prstGeom prst="rect">
            <a:avLst/>
          </a:prstGeom>
          <a:solidFill>
            <a:srgbClr val="FF0000">
              <a:alpha val="2117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6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492500" y="2060575"/>
            <a:ext cx="431800" cy="144463"/>
          </a:xfrm>
          <a:prstGeom prst="rect">
            <a:avLst/>
          </a:prstGeom>
          <a:solidFill>
            <a:srgbClr val="FF0000">
              <a:alpha val="21176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16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5861" name="ZoneTexte 2"/>
          <p:cNvSpPr txBox="1">
            <a:spLocks noChangeArrowheads="1"/>
          </p:cNvSpPr>
          <p:nvPr/>
        </p:nvSpPr>
        <p:spPr bwMode="auto">
          <a:xfrm>
            <a:off x="3851275" y="4254500"/>
            <a:ext cx="4033838" cy="854075"/>
          </a:xfrm>
          <a:prstGeom prst="rect">
            <a:avLst/>
          </a:prstGeom>
          <a:solidFill>
            <a:srgbClr val="FFFFFF"/>
          </a:solidFill>
          <a:ln w="28575">
            <a:solidFill>
              <a:srgbClr val="0099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cs typeface="Arial" panose="020B0604020202020204" pitchFamily="34" charset="0"/>
              </a:rPr>
              <a:t>Increase and decrease in cortical activity: </a:t>
            </a:r>
          </a:p>
          <a:p>
            <a:pPr eaLnBrk="1" hangingPunct="1"/>
            <a:r>
              <a:rPr lang="en-US" altLang="en-US" sz="1600" dirty="0">
                <a:cs typeface="Arial" panose="020B0604020202020204" pitchFamily="34" charset="0"/>
              </a:rPr>
              <a:t>a </a:t>
            </a:r>
            <a:r>
              <a:rPr lang="en-US" altLang="en-US" sz="1600" b="1" dirty="0">
                <a:cs typeface="Arial" panose="020B0604020202020204" pitchFamily="34" charset="0"/>
              </a:rPr>
              <a:t>compensatory</a:t>
            </a:r>
            <a:r>
              <a:rPr lang="en-US" altLang="en-US" sz="1600" dirty="0">
                <a:cs typeface="Arial" panose="020B0604020202020204" pitchFamily="34" charset="0"/>
              </a:rPr>
              <a:t> </a:t>
            </a:r>
            <a:r>
              <a:rPr lang="en-US" altLang="en-US" sz="1600" b="1" dirty="0">
                <a:cs typeface="Arial" panose="020B0604020202020204" pitchFamily="34" charset="0"/>
              </a:rPr>
              <a:t>mechanism </a:t>
            </a:r>
            <a:r>
              <a:rPr lang="en-US" altLang="en-US" sz="1600" dirty="0">
                <a:cs typeface="Arial" panose="020B0604020202020204" pitchFamily="34" charset="0"/>
              </a:rPr>
              <a:t>due to </a:t>
            </a:r>
            <a:r>
              <a:rPr lang="en-US" altLang="en-US" sz="1600" b="1" dirty="0">
                <a:cs typeface="Arial" panose="020B0604020202020204" pitchFamily="34" charset="0"/>
              </a:rPr>
              <a:t>age-related sensorimotor decline</a:t>
            </a:r>
          </a:p>
        </p:txBody>
      </p:sp>
      <p:cxnSp>
        <p:nvCxnSpPr>
          <p:cNvPr id="35862" name="Connecteur en angle 6"/>
          <p:cNvCxnSpPr>
            <a:cxnSpLocks noChangeShapeType="1"/>
            <a:stCxn id="17435" idx="3"/>
            <a:endCxn id="35861" idx="0"/>
          </p:cNvCxnSpPr>
          <p:nvPr/>
        </p:nvCxnSpPr>
        <p:spPr bwMode="auto">
          <a:xfrm>
            <a:off x="3362325" y="2947988"/>
            <a:ext cx="2506663" cy="1292225"/>
          </a:xfrm>
          <a:prstGeom prst="bentConnector2">
            <a:avLst/>
          </a:prstGeom>
          <a:noFill/>
          <a:ln w="28575">
            <a:solidFill>
              <a:srgbClr val="0099F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5863" name="Connecteur en angle 8"/>
          <p:cNvCxnSpPr>
            <a:cxnSpLocks noChangeShapeType="1"/>
            <a:stCxn id="17436" idx="3"/>
            <a:endCxn id="35861" idx="2"/>
          </p:cNvCxnSpPr>
          <p:nvPr/>
        </p:nvCxnSpPr>
        <p:spPr bwMode="auto">
          <a:xfrm flipV="1">
            <a:off x="3335338" y="5108575"/>
            <a:ext cx="2532856" cy="1147763"/>
          </a:xfrm>
          <a:prstGeom prst="bentConnector2">
            <a:avLst/>
          </a:prstGeom>
          <a:noFill/>
          <a:ln w="28575">
            <a:solidFill>
              <a:srgbClr val="0099F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38" name="Picture 3" descr="Capture d’écran 2015-09-04 à 0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apture d’écran 2015-09-03 à 0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logo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GAIT CONTROL //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brain imaging</a:t>
            </a:r>
          </a:p>
        </p:txBody>
      </p:sp>
    </p:spTree>
    <p:extLst>
      <p:ext uri="{BB962C8B-B14F-4D97-AF65-F5344CB8AC3E}">
        <p14:creationId xmlns:p14="http://schemas.microsoft.com/office/powerpoint/2010/main" val="42721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834084" y="4213777"/>
            <a:ext cx="337958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gait parameter?</a:t>
            </a: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810182" y="2921282"/>
            <a:ext cx="3379580" cy="415498"/>
          </a:xfrm>
          <a:prstGeom prst="rect">
            <a:avLst/>
          </a:prstGeom>
          <a:solidFill>
            <a:srgbClr val="F79646">
              <a:alpha val="83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Gait-related questions:</a:t>
            </a:r>
          </a:p>
        </p:txBody>
      </p:sp>
      <p:cxnSp>
        <p:nvCxnSpPr>
          <p:cNvPr id="19465" name="AutoShape 8"/>
          <p:cNvCxnSpPr>
            <a:cxnSpLocks noChangeShapeType="1"/>
            <a:stCxn id="19463" idx="1"/>
            <a:endCxn id="19462" idx="1"/>
          </p:cNvCxnSpPr>
          <p:nvPr/>
        </p:nvCxnSpPr>
        <p:spPr bwMode="auto">
          <a:xfrm rot="10800000" flipH="1" flipV="1">
            <a:off x="810182" y="3129030"/>
            <a:ext cx="23902" cy="1284801"/>
          </a:xfrm>
          <a:prstGeom prst="bentConnector3">
            <a:avLst>
              <a:gd name="adj1" fmla="val -9564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4999626" y="2929368"/>
            <a:ext cx="3359649" cy="400110"/>
          </a:xfrm>
          <a:prstGeom prst="rect">
            <a:avLst/>
          </a:prstGeom>
          <a:solidFill>
            <a:srgbClr val="F79646">
              <a:alpha val="83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Cognitive-related questions:</a:t>
            </a:r>
          </a:p>
        </p:txBody>
      </p:sp>
      <p:sp>
        <p:nvSpPr>
          <p:cNvPr id="19467" name="Rectangle 10"/>
          <p:cNvSpPr>
            <a:spLocks noChangeArrowheads="1"/>
          </p:cNvSpPr>
          <p:nvPr/>
        </p:nvSpPr>
        <p:spPr bwMode="auto">
          <a:xfrm>
            <a:off x="4999626" y="3570569"/>
            <a:ext cx="3359649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cognitive function?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999626" y="4213777"/>
            <a:ext cx="3359649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brain structure?</a:t>
            </a:r>
          </a:p>
        </p:txBody>
      </p:sp>
      <p:cxnSp>
        <p:nvCxnSpPr>
          <p:cNvPr id="19469" name="AutoShape 14"/>
          <p:cNvCxnSpPr>
            <a:cxnSpLocks noChangeShapeType="1"/>
            <a:stCxn id="19466" idx="3"/>
            <a:endCxn id="19468" idx="3"/>
          </p:cNvCxnSpPr>
          <p:nvPr/>
        </p:nvCxnSpPr>
        <p:spPr bwMode="auto">
          <a:xfrm>
            <a:off x="8359275" y="3129423"/>
            <a:ext cx="12700" cy="1284409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575736" y="2095782"/>
            <a:ext cx="799944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latin typeface="Arial" panose="020B0604020202020204" pitchFamily="34" charset="0"/>
              </a:rPr>
              <a:t> Q2</a:t>
            </a:r>
            <a:r>
              <a:rPr lang="fr-FR" altLang="en-US" dirty="0">
                <a:latin typeface="Arial" panose="020B0604020202020204" pitchFamily="34" charset="0"/>
              </a:rPr>
              <a:t>: </a:t>
            </a:r>
            <a:r>
              <a:rPr lang="fr-FR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How</a:t>
            </a:r>
            <a:r>
              <a:rPr lang="fr-FR" altLang="en-US" b="1" dirty="0">
                <a:solidFill>
                  <a:srgbClr val="6699FF"/>
                </a:solidFill>
                <a:latin typeface="Arial" panose="020B0604020202020204" pitchFamily="34" charset="0"/>
              </a:rPr>
              <a:t> </a:t>
            </a:r>
            <a:r>
              <a:rPr lang="fr-FR" altLang="en-US" b="1" dirty="0">
                <a:latin typeface="Arial" panose="020B0604020202020204" pitchFamily="34" charset="0"/>
              </a:rPr>
              <a:t>cognition influences </a:t>
            </a:r>
            <a:r>
              <a:rPr lang="en-US" altLang="en-US" b="1" dirty="0">
                <a:latin typeface="Arial" panose="020B0604020202020204" pitchFamily="34" charset="0"/>
              </a:rPr>
              <a:t>gait</a:t>
            </a:r>
            <a:r>
              <a:rPr lang="fr-FR" altLang="en-US" b="1" dirty="0"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19471" name="Rectangle 17"/>
          <p:cNvSpPr>
            <a:spLocks noChangeArrowheads="1"/>
          </p:cNvSpPr>
          <p:nvPr/>
        </p:nvSpPr>
        <p:spPr bwMode="auto">
          <a:xfrm>
            <a:off x="575736" y="1409982"/>
            <a:ext cx="799944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dirty="0">
                <a:latin typeface="Arial" panose="020B0604020202020204" pitchFamily="34" charset="0"/>
              </a:rPr>
              <a:t> </a:t>
            </a:r>
            <a:r>
              <a:rPr lang="fr-FR" altLang="en-US" i="1" dirty="0">
                <a:latin typeface="Arial" panose="020B0604020202020204" pitchFamily="34" charset="0"/>
              </a:rPr>
              <a:t>Q1</a:t>
            </a:r>
            <a:r>
              <a:rPr lang="fr-FR" altLang="en-US" dirty="0"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Does</a:t>
            </a:r>
            <a:r>
              <a:rPr lang="en-US" altLang="en-US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en-US" b="1" dirty="0">
                <a:latin typeface="Arial" panose="020B0604020202020204" pitchFamily="34" charset="0"/>
              </a:rPr>
              <a:t>cognition influence gait?</a:t>
            </a:r>
            <a:endParaRPr lang="en-US" altLang="en-US" sz="1800" b="1" dirty="0">
              <a:latin typeface="Arial" panose="020B0604020202020204" pitchFamily="34" charset="0"/>
            </a:endParaRPr>
          </a:p>
        </p:txBody>
      </p:sp>
      <p:cxnSp>
        <p:nvCxnSpPr>
          <p:cNvPr id="19472" name="AutoShape 18"/>
          <p:cNvCxnSpPr>
            <a:cxnSpLocks noChangeShapeType="1"/>
            <a:stCxn id="19470" idx="2"/>
            <a:endCxn id="19463" idx="0"/>
          </p:cNvCxnSpPr>
          <p:nvPr/>
        </p:nvCxnSpPr>
        <p:spPr bwMode="auto">
          <a:xfrm rot="5400000">
            <a:off x="3355945" y="1701771"/>
            <a:ext cx="363538" cy="207548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73" name="AutoShape 19"/>
          <p:cNvCxnSpPr>
            <a:cxnSpLocks noChangeShapeType="1"/>
            <a:stCxn id="19470" idx="2"/>
            <a:endCxn id="19466" idx="0"/>
          </p:cNvCxnSpPr>
          <p:nvPr/>
        </p:nvCxnSpPr>
        <p:spPr bwMode="auto">
          <a:xfrm rot="16200000" flipH="1">
            <a:off x="5441641" y="1691558"/>
            <a:ext cx="371624" cy="210399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75" name="AutoShape 21"/>
          <p:cNvCxnSpPr>
            <a:cxnSpLocks noChangeShapeType="1"/>
            <a:stCxn id="19471" idx="2"/>
            <a:endCxn id="19470" idx="0"/>
          </p:cNvCxnSpPr>
          <p:nvPr/>
        </p:nvCxnSpPr>
        <p:spPr bwMode="auto">
          <a:xfrm>
            <a:off x="4575456" y="1876707"/>
            <a:ext cx="0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19" name="AutoShape 23"/>
          <p:cNvCxnSpPr>
            <a:cxnSpLocks noChangeShapeType="1"/>
            <a:stCxn id="19466" idx="3"/>
            <a:endCxn id="19467" idx="3"/>
          </p:cNvCxnSpPr>
          <p:nvPr/>
        </p:nvCxnSpPr>
        <p:spPr bwMode="auto">
          <a:xfrm>
            <a:off x="8359275" y="3129423"/>
            <a:ext cx="12700" cy="641201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9478" name="ZoneTexte 3"/>
          <p:cNvSpPr txBox="1">
            <a:spLocks noChangeArrowheads="1"/>
          </p:cNvSpPr>
          <p:nvPr/>
        </p:nvSpPr>
        <p:spPr bwMode="auto">
          <a:xfrm>
            <a:off x="0" y="6613141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FR" alt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Question</a:t>
            </a: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596875" y="5147536"/>
            <a:ext cx="799944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latin typeface="Arial" panose="020B0604020202020204" pitchFamily="34" charset="0"/>
              </a:rPr>
              <a:t> </a:t>
            </a:r>
            <a:r>
              <a:rPr lang="en-US" altLang="en-US" i="1" dirty="0">
                <a:latin typeface="Arial" panose="020B0604020202020204" pitchFamily="34" charset="0"/>
              </a:rPr>
              <a:t>Q3</a:t>
            </a:r>
            <a:r>
              <a:rPr lang="en-US" altLang="en-US" dirty="0"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Do gait performances predict </a:t>
            </a:r>
            <a:r>
              <a:rPr lang="en-US" altLang="en-US" b="1" dirty="0">
                <a:latin typeface="Arial" panose="020B0604020202020204" pitchFamily="34" charset="0"/>
              </a:rPr>
              <a:t>cognitive decline?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39816" y="3584529"/>
            <a:ext cx="3368117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walking condition?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GAIT &amp; COGNITION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</a:rPr>
              <a:t>cientific questioning</a:t>
            </a:r>
          </a:p>
        </p:txBody>
      </p:sp>
      <p:pic>
        <p:nvPicPr>
          <p:cNvPr id="33" name="Picture 3" descr="Capture d’écran 2015-09-04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Capture d’écran 2015-09-03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en angle 2"/>
          <p:cNvCxnSpPr>
            <a:stCxn id="19462" idx="2"/>
            <a:endCxn id="22" idx="0"/>
          </p:cNvCxnSpPr>
          <p:nvPr/>
        </p:nvCxnSpPr>
        <p:spPr>
          <a:xfrm rot="16200000" flipH="1">
            <a:off x="3293410" y="3844350"/>
            <a:ext cx="533649" cy="207272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en angle 4"/>
          <p:cNvCxnSpPr>
            <a:stCxn id="19468" idx="2"/>
            <a:endCxn id="22" idx="0"/>
          </p:cNvCxnSpPr>
          <p:nvPr/>
        </p:nvCxnSpPr>
        <p:spPr>
          <a:xfrm rot="5400000">
            <a:off x="5371199" y="3839283"/>
            <a:ext cx="533649" cy="2082856"/>
          </a:xfrm>
          <a:prstGeom prst="bentConnector3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Elbow Connector 3"/>
          <p:cNvCxnSpPr>
            <a:stCxn id="19463" idx="1"/>
            <a:endCxn id="23" idx="1"/>
          </p:cNvCxnSpPr>
          <p:nvPr/>
        </p:nvCxnSpPr>
        <p:spPr>
          <a:xfrm rot="10800000" flipH="1" flipV="1">
            <a:off x="810182" y="3129030"/>
            <a:ext cx="29634" cy="655553"/>
          </a:xfrm>
          <a:prstGeom prst="bentConnector3">
            <a:avLst>
              <a:gd name="adj1" fmla="val -771411"/>
            </a:avLst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8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29"/>
    </mc:Choice>
    <mc:Fallback xmlns="">
      <p:transition xmlns:p14="http://schemas.microsoft.com/office/powerpoint/2010/main" spd="slow" advTm="10602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834084" y="4213777"/>
            <a:ext cx="3379580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gait parameter?</a:t>
            </a: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810182" y="2921282"/>
            <a:ext cx="3379580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ＭＳ Ｐゴシック" charset="0"/>
              </a:rPr>
              <a:t>Gait-related questions:</a:t>
            </a:r>
          </a:p>
        </p:txBody>
      </p:sp>
      <p:cxnSp>
        <p:nvCxnSpPr>
          <p:cNvPr id="19465" name="AutoShape 8"/>
          <p:cNvCxnSpPr>
            <a:cxnSpLocks noChangeShapeType="1"/>
            <a:stCxn id="19463" idx="1"/>
            <a:endCxn id="19462" idx="1"/>
          </p:cNvCxnSpPr>
          <p:nvPr/>
        </p:nvCxnSpPr>
        <p:spPr bwMode="auto">
          <a:xfrm rot="10800000" flipH="1" flipV="1">
            <a:off x="810182" y="3129030"/>
            <a:ext cx="23902" cy="1284801"/>
          </a:xfrm>
          <a:prstGeom prst="bentConnector3">
            <a:avLst>
              <a:gd name="adj1" fmla="val -956405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4999626" y="2929368"/>
            <a:ext cx="3359649" cy="400110"/>
          </a:xfrm>
          <a:prstGeom prst="rect">
            <a:avLst/>
          </a:prstGeom>
          <a:solidFill>
            <a:srgbClr val="F79646">
              <a:alpha val="84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Cognitive-related questions:</a:t>
            </a:r>
          </a:p>
        </p:txBody>
      </p:sp>
      <p:sp>
        <p:nvSpPr>
          <p:cNvPr id="19467" name="Rectangle 10"/>
          <p:cNvSpPr>
            <a:spLocks noChangeArrowheads="1"/>
          </p:cNvSpPr>
          <p:nvPr/>
        </p:nvSpPr>
        <p:spPr bwMode="auto">
          <a:xfrm>
            <a:off x="4999626" y="3570569"/>
            <a:ext cx="3359649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cognitive function?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999626" y="4213777"/>
            <a:ext cx="3359649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brain structure?</a:t>
            </a:r>
          </a:p>
        </p:txBody>
      </p: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575736" y="2095782"/>
            <a:ext cx="799944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latin typeface="Arial" panose="020B0604020202020204" pitchFamily="34" charset="0"/>
              </a:rPr>
              <a:t> Q2</a:t>
            </a:r>
            <a:r>
              <a:rPr lang="fr-FR" altLang="en-US" dirty="0">
                <a:latin typeface="Arial" panose="020B0604020202020204" pitchFamily="34" charset="0"/>
              </a:rPr>
              <a:t>: </a:t>
            </a:r>
            <a:r>
              <a:rPr lang="fr-FR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How</a:t>
            </a:r>
            <a:r>
              <a:rPr lang="fr-FR" altLang="en-US" b="1" dirty="0">
                <a:solidFill>
                  <a:srgbClr val="6699FF"/>
                </a:solidFill>
                <a:latin typeface="Arial" panose="020B0604020202020204" pitchFamily="34" charset="0"/>
              </a:rPr>
              <a:t> </a:t>
            </a:r>
            <a:r>
              <a:rPr lang="fr-FR" altLang="en-US" b="1" dirty="0">
                <a:latin typeface="Arial" panose="020B0604020202020204" pitchFamily="34" charset="0"/>
              </a:rPr>
              <a:t>cognition influences </a:t>
            </a:r>
            <a:r>
              <a:rPr lang="en-US" altLang="en-US" b="1" dirty="0">
                <a:latin typeface="Arial" panose="020B0604020202020204" pitchFamily="34" charset="0"/>
              </a:rPr>
              <a:t>gait</a:t>
            </a:r>
            <a:r>
              <a:rPr lang="fr-FR" altLang="en-US" b="1" dirty="0"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19471" name="Rectangle 17"/>
          <p:cNvSpPr>
            <a:spLocks noChangeArrowheads="1"/>
          </p:cNvSpPr>
          <p:nvPr/>
        </p:nvSpPr>
        <p:spPr bwMode="auto">
          <a:xfrm>
            <a:off x="575736" y="1409982"/>
            <a:ext cx="7999440" cy="4667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fr-FR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Q1</a:t>
            </a:r>
            <a:r>
              <a:rPr lang="fr-FR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Does cognition influence gait?</a:t>
            </a:r>
            <a:endParaRPr lang="en-US" altLang="en-US" sz="18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472" name="AutoShape 18"/>
          <p:cNvCxnSpPr>
            <a:cxnSpLocks noChangeShapeType="1"/>
            <a:stCxn id="19470" idx="2"/>
            <a:endCxn id="19463" idx="0"/>
          </p:cNvCxnSpPr>
          <p:nvPr/>
        </p:nvCxnSpPr>
        <p:spPr bwMode="auto">
          <a:xfrm rot="5400000">
            <a:off x="3355945" y="1701771"/>
            <a:ext cx="363538" cy="207548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73" name="AutoShape 19"/>
          <p:cNvCxnSpPr>
            <a:cxnSpLocks noChangeShapeType="1"/>
            <a:stCxn id="19470" idx="2"/>
            <a:endCxn id="19466" idx="0"/>
          </p:cNvCxnSpPr>
          <p:nvPr/>
        </p:nvCxnSpPr>
        <p:spPr bwMode="auto">
          <a:xfrm rot="16200000" flipH="1">
            <a:off x="5441641" y="1691558"/>
            <a:ext cx="371624" cy="210399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75" name="AutoShape 21"/>
          <p:cNvCxnSpPr>
            <a:cxnSpLocks noChangeShapeType="1"/>
            <a:stCxn id="19471" idx="2"/>
            <a:endCxn id="19470" idx="0"/>
          </p:cNvCxnSpPr>
          <p:nvPr/>
        </p:nvCxnSpPr>
        <p:spPr bwMode="auto">
          <a:xfrm>
            <a:off x="4575456" y="1876707"/>
            <a:ext cx="0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19" name="AutoShape 23"/>
          <p:cNvCxnSpPr>
            <a:cxnSpLocks noChangeShapeType="1"/>
            <a:stCxn id="19466" idx="3"/>
            <a:endCxn id="19467" idx="3"/>
          </p:cNvCxnSpPr>
          <p:nvPr/>
        </p:nvCxnSpPr>
        <p:spPr bwMode="auto">
          <a:xfrm>
            <a:off x="8359275" y="3129423"/>
            <a:ext cx="12700" cy="641201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9478" name="ZoneTexte 3"/>
          <p:cNvSpPr txBox="1">
            <a:spLocks noChangeArrowheads="1"/>
          </p:cNvSpPr>
          <p:nvPr/>
        </p:nvSpPr>
        <p:spPr bwMode="auto">
          <a:xfrm>
            <a:off x="0" y="6613141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FR" alt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Question</a:t>
            </a: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596875" y="5147536"/>
            <a:ext cx="7999440" cy="46166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Q3</a:t>
            </a: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Do gait performances predict cognitive decline?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39816" y="3584529"/>
            <a:ext cx="3368117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walking condition?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GAIT &amp; COGNITION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</a:rPr>
              <a:t>cientific questioning</a:t>
            </a:r>
          </a:p>
        </p:txBody>
      </p:sp>
      <p:pic>
        <p:nvPicPr>
          <p:cNvPr id="33" name="Picture 3" descr="Capture d’écran 2015-09-04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Capture d’écran 2015-09-03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en angle 2"/>
          <p:cNvCxnSpPr>
            <a:stCxn id="19462" idx="2"/>
            <a:endCxn id="22" idx="0"/>
          </p:cNvCxnSpPr>
          <p:nvPr/>
        </p:nvCxnSpPr>
        <p:spPr>
          <a:xfrm rot="16200000" flipH="1">
            <a:off x="3293410" y="3844350"/>
            <a:ext cx="533649" cy="20727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en angle 4"/>
          <p:cNvCxnSpPr>
            <a:stCxn id="19468" idx="2"/>
            <a:endCxn id="22" idx="0"/>
          </p:cNvCxnSpPr>
          <p:nvPr/>
        </p:nvCxnSpPr>
        <p:spPr>
          <a:xfrm rot="5400000">
            <a:off x="5371199" y="3839283"/>
            <a:ext cx="533649" cy="2082856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Elbow Connector 3"/>
          <p:cNvCxnSpPr>
            <a:stCxn id="19463" idx="1"/>
            <a:endCxn id="23" idx="1"/>
          </p:cNvCxnSpPr>
          <p:nvPr/>
        </p:nvCxnSpPr>
        <p:spPr>
          <a:xfrm rot="10800000" flipH="1" flipV="1">
            <a:off x="810182" y="3129030"/>
            <a:ext cx="29634" cy="655553"/>
          </a:xfrm>
          <a:prstGeom prst="bentConnector3">
            <a:avLst>
              <a:gd name="adj1" fmla="val -771411"/>
            </a:avLst>
          </a:prstGeom>
          <a:ln w="31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69" name="AutoShape 14"/>
          <p:cNvCxnSpPr>
            <a:cxnSpLocks noChangeShapeType="1"/>
            <a:stCxn id="19466" idx="3"/>
            <a:endCxn id="19468" idx="3"/>
          </p:cNvCxnSpPr>
          <p:nvPr/>
        </p:nvCxnSpPr>
        <p:spPr bwMode="auto">
          <a:xfrm>
            <a:off x="8359275" y="3129423"/>
            <a:ext cx="12700" cy="1284409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483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29"/>
    </mc:Choice>
    <mc:Fallback xmlns="">
      <p:transition xmlns:p14="http://schemas.microsoft.com/office/powerpoint/2010/main" spd="slow" advTm="10602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834084" y="4213777"/>
            <a:ext cx="337958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Which gait parameter?</a:t>
            </a: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810182" y="2921282"/>
            <a:ext cx="3379580" cy="415498"/>
          </a:xfrm>
          <a:prstGeom prst="rect">
            <a:avLst/>
          </a:prstGeom>
          <a:solidFill>
            <a:srgbClr val="F79646"/>
          </a:solidFill>
          <a:ln>
            <a:solidFill>
              <a:schemeClr val="bg1">
                <a:lumMod val="8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latin typeface="Arial" charset="0"/>
                <a:ea typeface="ＭＳ Ｐゴシック" charset="0"/>
              </a:rPr>
              <a:t>Gait-related questions:</a:t>
            </a:r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4999626" y="2929368"/>
            <a:ext cx="3359649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ＭＳ Ｐゴシック" charset="0"/>
              </a:rPr>
              <a:t>Cognitive-related questions:</a:t>
            </a:r>
          </a:p>
        </p:txBody>
      </p:sp>
      <p:sp>
        <p:nvSpPr>
          <p:cNvPr id="19467" name="Rectangle 10"/>
          <p:cNvSpPr>
            <a:spLocks noChangeArrowheads="1"/>
          </p:cNvSpPr>
          <p:nvPr/>
        </p:nvSpPr>
        <p:spPr bwMode="auto">
          <a:xfrm>
            <a:off x="4999626" y="3570569"/>
            <a:ext cx="3359649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cognitive function?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999626" y="4213777"/>
            <a:ext cx="3359649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brain structure?</a:t>
            </a:r>
          </a:p>
        </p:txBody>
      </p: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575736" y="2095782"/>
            <a:ext cx="799944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latin typeface="Arial" panose="020B0604020202020204" pitchFamily="34" charset="0"/>
              </a:rPr>
              <a:t> Q2</a:t>
            </a:r>
            <a:r>
              <a:rPr lang="fr-FR" altLang="en-US" dirty="0">
                <a:latin typeface="Arial" panose="020B0604020202020204" pitchFamily="34" charset="0"/>
              </a:rPr>
              <a:t>: </a:t>
            </a:r>
            <a:r>
              <a:rPr lang="fr-FR" altLang="en-US" b="1" dirty="0">
                <a:solidFill>
                  <a:srgbClr val="F79646"/>
                </a:solidFill>
                <a:latin typeface="Arial" panose="020B0604020202020204" pitchFamily="34" charset="0"/>
              </a:rPr>
              <a:t>How</a:t>
            </a:r>
            <a:r>
              <a:rPr lang="fr-FR" altLang="en-US" b="1" dirty="0">
                <a:solidFill>
                  <a:srgbClr val="6699FF"/>
                </a:solidFill>
                <a:latin typeface="Arial" panose="020B0604020202020204" pitchFamily="34" charset="0"/>
              </a:rPr>
              <a:t> </a:t>
            </a:r>
            <a:r>
              <a:rPr lang="fr-FR" altLang="en-US" b="1" dirty="0">
                <a:latin typeface="Arial" panose="020B0604020202020204" pitchFamily="34" charset="0"/>
              </a:rPr>
              <a:t>cognition influences </a:t>
            </a:r>
            <a:r>
              <a:rPr lang="en-US" altLang="en-US" b="1" dirty="0">
                <a:latin typeface="Arial" panose="020B0604020202020204" pitchFamily="34" charset="0"/>
              </a:rPr>
              <a:t>gait</a:t>
            </a:r>
            <a:r>
              <a:rPr lang="fr-FR" altLang="en-US" b="1" dirty="0"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19471" name="Rectangle 17"/>
          <p:cNvSpPr>
            <a:spLocks noChangeArrowheads="1"/>
          </p:cNvSpPr>
          <p:nvPr/>
        </p:nvSpPr>
        <p:spPr bwMode="auto">
          <a:xfrm>
            <a:off x="575736" y="1409982"/>
            <a:ext cx="7999440" cy="4667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fr-FR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Q1</a:t>
            </a:r>
            <a:r>
              <a:rPr lang="fr-FR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Does cognition influence gait?</a:t>
            </a:r>
            <a:endParaRPr lang="en-US" altLang="en-US" sz="1800" b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473" name="AutoShape 19"/>
          <p:cNvCxnSpPr>
            <a:cxnSpLocks noChangeShapeType="1"/>
            <a:stCxn id="19470" idx="2"/>
            <a:endCxn id="19466" idx="0"/>
          </p:cNvCxnSpPr>
          <p:nvPr/>
        </p:nvCxnSpPr>
        <p:spPr bwMode="auto">
          <a:xfrm rot="16200000" flipH="1">
            <a:off x="5441641" y="1691558"/>
            <a:ext cx="371624" cy="210399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75" name="AutoShape 21"/>
          <p:cNvCxnSpPr>
            <a:cxnSpLocks noChangeShapeType="1"/>
            <a:stCxn id="19471" idx="2"/>
            <a:endCxn id="19470" idx="0"/>
          </p:cNvCxnSpPr>
          <p:nvPr/>
        </p:nvCxnSpPr>
        <p:spPr bwMode="auto">
          <a:xfrm>
            <a:off x="4575456" y="1876707"/>
            <a:ext cx="0" cy="219075"/>
          </a:xfrm>
          <a:prstGeom prst="straightConnector1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19" name="AutoShape 23"/>
          <p:cNvCxnSpPr>
            <a:cxnSpLocks noChangeShapeType="1"/>
            <a:stCxn id="19466" idx="3"/>
            <a:endCxn id="19467" idx="3"/>
          </p:cNvCxnSpPr>
          <p:nvPr/>
        </p:nvCxnSpPr>
        <p:spPr bwMode="auto">
          <a:xfrm>
            <a:off x="8359275" y="3129423"/>
            <a:ext cx="12700" cy="641201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19478" name="ZoneTexte 3"/>
          <p:cNvSpPr txBox="1">
            <a:spLocks noChangeArrowheads="1"/>
          </p:cNvSpPr>
          <p:nvPr/>
        </p:nvSpPr>
        <p:spPr bwMode="auto">
          <a:xfrm>
            <a:off x="0" y="6613141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fr-FR" alt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fr-FR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: Question</a:t>
            </a: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596875" y="5147536"/>
            <a:ext cx="7999440" cy="46166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−"/>
            </a:pPr>
            <a:r>
              <a:rPr lang="fr-FR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en-US" i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Q3</a:t>
            </a: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en-US" altLang="en-US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Do gait performances predict cognitive decline?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39816" y="3584529"/>
            <a:ext cx="3368117" cy="40011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</a:rPr>
              <a:t>Which walking condition?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GAIT &amp; COGNITION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S</a:t>
            </a:r>
            <a:r>
              <a:rPr lang="en-US" dirty="0">
                <a:solidFill>
                  <a:schemeClr val="bg1"/>
                </a:solidFill>
              </a:rPr>
              <a:t>cientific questioning</a:t>
            </a:r>
          </a:p>
        </p:txBody>
      </p:sp>
      <p:pic>
        <p:nvPicPr>
          <p:cNvPr id="33" name="Picture 3" descr="Capture d’écran 2015-09-04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Capture d’écran 2015-09-03 à 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cteur en angle 2"/>
          <p:cNvCxnSpPr>
            <a:stCxn id="19462" idx="2"/>
            <a:endCxn id="22" idx="0"/>
          </p:cNvCxnSpPr>
          <p:nvPr/>
        </p:nvCxnSpPr>
        <p:spPr>
          <a:xfrm rot="16200000" flipH="1">
            <a:off x="3293410" y="3844350"/>
            <a:ext cx="533649" cy="20727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Connecteur en angle 4"/>
          <p:cNvCxnSpPr>
            <a:stCxn id="19468" idx="2"/>
            <a:endCxn id="22" idx="0"/>
          </p:cNvCxnSpPr>
          <p:nvPr/>
        </p:nvCxnSpPr>
        <p:spPr>
          <a:xfrm rot="5400000">
            <a:off x="5371199" y="3839283"/>
            <a:ext cx="533649" cy="2082856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Elbow Connector 3"/>
          <p:cNvCxnSpPr>
            <a:stCxn id="19463" idx="1"/>
            <a:endCxn id="23" idx="1"/>
          </p:cNvCxnSpPr>
          <p:nvPr/>
        </p:nvCxnSpPr>
        <p:spPr>
          <a:xfrm rot="10800000" flipH="1" flipV="1">
            <a:off x="810182" y="3129030"/>
            <a:ext cx="29634" cy="655553"/>
          </a:xfrm>
          <a:prstGeom prst="bentConnector3">
            <a:avLst>
              <a:gd name="adj1" fmla="val -771411"/>
            </a:avLst>
          </a:prstGeom>
          <a:ln w="31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69" name="AutoShape 14"/>
          <p:cNvCxnSpPr>
            <a:cxnSpLocks noChangeShapeType="1"/>
            <a:stCxn id="19466" idx="3"/>
            <a:endCxn id="19468" idx="3"/>
          </p:cNvCxnSpPr>
          <p:nvPr/>
        </p:nvCxnSpPr>
        <p:spPr bwMode="auto">
          <a:xfrm>
            <a:off x="8359275" y="3129423"/>
            <a:ext cx="12700" cy="1284409"/>
          </a:xfrm>
          <a:prstGeom prst="bentConnector3">
            <a:avLst>
              <a:gd name="adj1" fmla="val 1800000"/>
            </a:avLst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8"/>
          <p:cNvCxnSpPr>
            <a:cxnSpLocks noChangeShapeType="1"/>
          </p:cNvCxnSpPr>
          <p:nvPr/>
        </p:nvCxnSpPr>
        <p:spPr bwMode="auto">
          <a:xfrm rot="10800000" flipH="1" flipV="1">
            <a:off x="810182" y="3129030"/>
            <a:ext cx="23902" cy="1284801"/>
          </a:xfrm>
          <a:prstGeom prst="bentConnector3">
            <a:avLst>
              <a:gd name="adj1" fmla="val -95640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18"/>
          <p:cNvCxnSpPr>
            <a:cxnSpLocks noChangeShapeType="1"/>
          </p:cNvCxnSpPr>
          <p:nvPr/>
        </p:nvCxnSpPr>
        <p:spPr bwMode="auto">
          <a:xfrm rot="5400000">
            <a:off x="3355945" y="1701771"/>
            <a:ext cx="363538" cy="207548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5945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29"/>
    </mc:Choice>
    <mc:Fallback xmlns="">
      <p:transition xmlns:p14="http://schemas.microsoft.com/office/powerpoint/2010/main" spd="slow" advTm="10602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71"/>
          <a:stretch>
            <a:fillRect/>
          </a:stretch>
        </p:blipFill>
        <p:spPr bwMode="auto">
          <a:xfrm>
            <a:off x="684213" y="4148138"/>
            <a:ext cx="37338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ZoneTexte 4"/>
          <p:cNvSpPr txBox="1">
            <a:spLocks noChangeArrowheads="1"/>
          </p:cNvSpPr>
          <p:nvPr/>
        </p:nvSpPr>
        <p:spPr bwMode="auto">
          <a:xfrm>
            <a:off x="384175" y="1316040"/>
            <a:ext cx="8724900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r>
              <a:rPr lang="en-US" altLang="en-US" sz="1800" b="1" dirty="0"/>
              <a:t> Fluctuation from stride-to-stride with time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r>
              <a:rPr lang="en-US" altLang="en-US" sz="1800" dirty="0"/>
              <a:t> Two ways to study gait variability: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 b="1" dirty="0"/>
              <a:t>Magnitude</a:t>
            </a:r>
            <a:r>
              <a:rPr lang="en-US" altLang="en-US" sz="1800" dirty="0"/>
              <a:t>: Variance calculated from standard deviation (</a:t>
            </a:r>
            <a:r>
              <a:rPr lang="en-US" altLang="en-US" sz="1800" b="1" dirty="0"/>
              <a:t>SD</a:t>
            </a:r>
            <a:r>
              <a:rPr lang="en-US" altLang="en-US" sz="1800" dirty="0"/>
              <a:t>) or coefficient of variation (</a:t>
            </a:r>
            <a:r>
              <a:rPr lang="en-US" altLang="en-US" sz="1800" b="1" dirty="0" err="1"/>
              <a:t>CoV</a:t>
            </a:r>
            <a:r>
              <a:rPr lang="en-US" altLang="en-US" sz="1800" dirty="0"/>
              <a:t>) = (SD/mean) x 100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 b="1" dirty="0"/>
              <a:t>Variation with time</a:t>
            </a:r>
            <a:r>
              <a:rPr lang="en-US" altLang="en-US" sz="1800" dirty="0"/>
              <a:t>: Change from one stride to the next with time, independently of variance (fractal dynamics of human gait: not random in healthy subjects)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r>
              <a:rPr lang="en-US" altLang="en-US" sz="1800" dirty="0"/>
              <a:t> Clinical examples with stride time: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–"/>
            </a:pPr>
            <a:r>
              <a:rPr lang="en-US" altLang="en-US" sz="1800" dirty="0"/>
              <a:t> Most important condition of measurement: </a:t>
            </a:r>
            <a:r>
              <a:rPr lang="en-US" altLang="en-US" sz="1800" b="1" dirty="0"/>
              <a:t>steady state walking</a:t>
            </a:r>
          </a:p>
        </p:txBody>
      </p:sp>
      <p:sp>
        <p:nvSpPr>
          <p:cNvPr id="41988" name="Text Box 15"/>
          <p:cNvSpPr txBox="1">
            <a:spLocks noChangeArrowheads="1"/>
          </p:cNvSpPr>
          <p:nvPr/>
        </p:nvSpPr>
        <p:spPr bwMode="auto">
          <a:xfrm>
            <a:off x="2268538" y="5372100"/>
            <a:ext cx="800100" cy="396875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000" b="1">
                <a:solidFill>
                  <a:schemeClr val="bg1"/>
                </a:solidFill>
              </a:rPr>
              <a:t>SD=15 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000" b="1">
                <a:solidFill>
                  <a:schemeClr val="bg1"/>
                </a:solidFill>
              </a:rPr>
              <a:t>CoV=1.9%</a:t>
            </a:r>
          </a:p>
        </p:txBody>
      </p:sp>
      <p:sp>
        <p:nvSpPr>
          <p:cNvPr id="41989" name="Text Box 16"/>
          <p:cNvSpPr txBox="1">
            <a:spLocks noChangeArrowheads="1"/>
          </p:cNvSpPr>
          <p:nvPr/>
        </p:nvSpPr>
        <p:spPr bwMode="auto">
          <a:xfrm>
            <a:off x="6589713" y="5372100"/>
            <a:ext cx="800100" cy="396875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000" b="1">
                <a:solidFill>
                  <a:schemeClr val="bg1"/>
                </a:solidFill>
              </a:rPr>
              <a:t>SD=15 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000" b="1">
                <a:solidFill>
                  <a:schemeClr val="bg1"/>
                </a:solidFill>
              </a:rPr>
              <a:t>CoV=2.0%</a:t>
            </a:r>
          </a:p>
        </p:txBody>
      </p:sp>
      <p:sp>
        <p:nvSpPr>
          <p:cNvPr id="41990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1000"/>
              <a:t>Hausdorff JM et al. Hum Mov Sci. 2007;26:555-89</a:t>
            </a:r>
          </a:p>
        </p:txBody>
      </p:sp>
      <p:pic>
        <p:nvPicPr>
          <p:cNvPr id="41991" name="Picture 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49" b="10045"/>
          <a:stretch>
            <a:fillRect/>
          </a:stretch>
        </p:blipFill>
        <p:spPr bwMode="auto">
          <a:xfrm>
            <a:off x="4787900" y="4149725"/>
            <a:ext cx="37322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Freeform 56"/>
          <p:cNvSpPr>
            <a:spLocks/>
          </p:cNvSpPr>
          <p:nvPr/>
        </p:nvSpPr>
        <p:spPr bwMode="auto">
          <a:xfrm>
            <a:off x="1403350" y="4545013"/>
            <a:ext cx="2817813" cy="247650"/>
          </a:xfrm>
          <a:custGeom>
            <a:avLst/>
            <a:gdLst>
              <a:gd name="T0" fmla="*/ 0 w 1775"/>
              <a:gd name="T1" fmla="*/ 2147483646 h 156"/>
              <a:gd name="T2" fmla="*/ 2147483646 w 1775"/>
              <a:gd name="T3" fmla="*/ 2147483646 h 156"/>
              <a:gd name="T4" fmla="*/ 2147483646 w 1775"/>
              <a:gd name="T5" fmla="*/ 2147483646 h 156"/>
              <a:gd name="T6" fmla="*/ 2147483646 w 1775"/>
              <a:gd name="T7" fmla="*/ 2147483646 h 156"/>
              <a:gd name="T8" fmla="*/ 2147483646 w 1775"/>
              <a:gd name="T9" fmla="*/ 2147483646 h 156"/>
              <a:gd name="T10" fmla="*/ 2147483646 w 1775"/>
              <a:gd name="T11" fmla="*/ 2147483646 h 156"/>
              <a:gd name="T12" fmla="*/ 2147483646 w 1775"/>
              <a:gd name="T13" fmla="*/ 2147483646 h 156"/>
              <a:gd name="T14" fmla="*/ 2147483646 w 1775"/>
              <a:gd name="T15" fmla="*/ 2147483646 h 156"/>
              <a:gd name="T16" fmla="*/ 2147483646 w 1775"/>
              <a:gd name="T17" fmla="*/ 2147483646 h 156"/>
              <a:gd name="T18" fmla="*/ 2147483646 w 1775"/>
              <a:gd name="T19" fmla="*/ 2147483646 h 156"/>
              <a:gd name="T20" fmla="*/ 2147483646 w 1775"/>
              <a:gd name="T21" fmla="*/ 2147483646 h 156"/>
              <a:gd name="T22" fmla="*/ 2147483646 w 1775"/>
              <a:gd name="T23" fmla="*/ 2147483646 h 156"/>
              <a:gd name="T24" fmla="*/ 2147483646 w 1775"/>
              <a:gd name="T25" fmla="*/ 2147483646 h 156"/>
              <a:gd name="T26" fmla="*/ 2147483646 w 1775"/>
              <a:gd name="T27" fmla="*/ 2147483646 h 156"/>
              <a:gd name="T28" fmla="*/ 2147483646 w 1775"/>
              <a:gd name="T29" fmla="*/ 2147483646 h 156"/>
              <a:gd name="T30" fmla="*/ 2147483646 w 1775"/>
              <a:gd name="T31" fmla="*/ 2147483646 h 156"/>
              <a:gd name="T32" fmla="*/ 2147483646 w 1775"/>
              <a:gd name="T33" fmla="*/ 2147483646 h 156"/>
              <a:gd name="T34" fmla="*/ 2147483646 w 1775"/>
              <a:gd name="T35" fmla="*/ 2147483646 h 156"/>
              <a:gd name="T36" fmla="*/ 2147483646 w 1775"/>
              <a:gd name="T37" fmla="*/ 2147483646 h 156"/>
              <a:gd name="T38" fmla="*/ 2147483646 w 1775"/>
              <a:gd name="T39" fmla="*/ 2147483646 h 156"/>
              <a:gd name="T40" fmla="*/ 2147483646 w 1775"/>
              <a:gd name="T41" fmla="*/ 2147483646 h 156"/>
              <a:gd name="T42" fmla="*/ 2147483646 w 1775"/>
              <a:gd name="T43" fmla="*/ 2147483646 h 156"/>
              <a:gd name="T44" fmla="*/ 2147483646 w 1775"/>
              <a:gd name="T45" fmla="*/ 2147483646 h 156"/>
              <a:gd name="T46" fmla="*/ 2147483646 w 1775"/>
              <a:gd name="T47" fmla="*/ 2147483646 h 15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775"/>
              <a:gd name="T73" fmla="*/ 0 h 156"/>
              <a:gd name="T74" fmla="*/ 1775 w 1775"/>
              <a:gd name="T75" fmla="*/ 156 h 15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775" h="156">
                <a:moveTo>
                  <a:pt x="0" y="62"/>
                </a:moveTo>
                <a:cubicBezTo>
                  <a:pt x="34" y="110"/>
                  <a:pt x="93" y="146"/>
                  <a:pt x="150" y="156"/>
                </a:cubicBezTo>
                <a:cubicBezTo>
                  <a:pt x="153" y="156"/>
                  <a:pt x="210" y="150"/>
                  <a:pt x="221" y="141"/>
                </a:cubicBezTo>
                <a:cubicBezTo>
                  <a:pt x="229" y="135"/>
                  <a:pt x="230" y="124"/>
                  <a:pt x="237" y="117"/>
                </a:cubicBezTo>
                <a:cubicBezTo>
                  <a:pt x="267" y="86"/>
                  <a:pt x="324" y="76"/>
                  <a:pt x="363" y="70"/>
                </a:cubicBezTo>
                <a:cubicBezTo>
                  <a:pt x="394" y="73"/>
                  <a:pt x="427" y="70"/>
                  <a:pt x="457" y="78"/>
                </a:cubicBezTo>
                <a:cubicBezTo>
                  <a:pt x="505" y="91"/>
                  <a:pt x="534" y="137"/>
                  <a:pt x="584" y="149"/>
                </a:cubicBezTo>
                <a:cubicBezTo>
                  <a:pt x="621" y="146"/>
                  <a:pt x="658" y="147"/>
                  <a:pt x="694" y="141"/>
                </a:cubicBezTo>
                <a:cubicBezTo>
                  <a:pt x="703" y="139"/>
                  <a:pt x="709" y="129"/>
                  <a:pt x="718" y="125"/>
                </a:cubicBezTo>
                <a:cubicBezTo>
                  <a:pt x="733" y="118"/>
                  <a:pt x="749" y="114"/>
                  <a:pt x="765" y="109"/>
                </a:cubicBezTo>
                <a:cubicBezTo>
                  <a:pt x="773" y="106"/>
                  <a:pt x="789" y="101"/>
                  <a:pt x="789" y="101"/>
                </a:cubicBezTo>
                <a:cubicBezTo>
                  <a:pt x="812" y="68"/>
                  <a:pt x="839" y="50"/>
                  <a:pt x="876" y="38"/>
                </a:cubicBezTo>
                <a:cubicBezTo>
                  <a:pt x="905" y="41"/>
                  <a:pt x="934" y="42"/>
                  <a:pt x="962" y="46"/>
                </a:cubicBezTo>
                <a:cubicBezTo>
                  <a:pt x="994" y="51"/>
                  <a:pt x="1025" y="76"/>
                  <a:pt x="1057" y="85"/>
                </a:cubicBezTo>
                <a:cubicBezTo>
                  <a:pt x="1118" y="126"/>
                  <a:pt x="1086" y="111"/>
                  <a:pt x="1152" y="133"/>
                </a:cubicBezTo>
                <a:cubicBezTo>
                  <a:pt x="1168" y="138"/>
                  <a:pt x="1199" y="149"/>
                  <a:pt x="1199" y="149"/>
                </a:cubicBezTo>
                <a:cubicBezTo>
                  <a:pt x="1228" y="146"/>
                  <a:pt x="1257" y="146"/>
                  <a:pt x="1286" y="141"/>
                </a:cubicBezTo>
                <a:cubicBezTo>
                  <a:pt x="1302" y="138"/>
                  <a:pt x="1333" y="125"/>
                  <a:pt x="1333" y="125"/>
                </a:cubicBezTo>
                <a:cubicBezTo>
                  <a:pt x="1362" y="96"/>
                  <a:pt x="1396" y="72"/>
                  <a:pt x="1428" y="46"/>
                </a:cubicBezTo>
                <a:cubicBezTo>
                  <a:pt x="1448" y="29"/>
                  <a:pt x="1499" y="14"/>
                  <a:pt x="1499" y="14"/>
                </a:cubicBezTo>
                <a:cubicBezTo>
                  <a:pt x="1547" y="17"/>
                  <a:pt x="1604" y="0"/>
                  <a:pt x="1641" y="30"/>
                </a:cubicBezTo>
                <a:cubicBezTo>
                  <a:pt x="1749" y="117"/>
                  <a:pt x="1574" y="4"/>
                  <a:pt x="1680" y="62"/>
                </a:cubicBezTo>
                <a:cubicBezTo>
                  <a:pt x="1697" y="71"/>
                  <a:pt x="1728" y="93"/>
                  <a:pt x="1728" y="93"/>
                </a:cubicBezTo>
                <a:cubicBezTo>
                  <a:pt x="1753" y="130"/>
                  <a:pt x="1750" y="108"/>
                  <a:pt x="1775" y="133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Freeform 58"/>
          <p:cNvSpPr>
            <a:spLocks/>
          </p:cNvSpPr>
          <p:nvPr/>
        </p:nvSpPr>
        <p:spPr bwMode="auto">
          <a:xfrm>
            <a:off x="5499100" y="4664075"/>
            <a:ext cx="2817813" cy="100013"/>
          </a:xfrm>
          <a:custGeom>
            <a:avLst/>
            <a:gdLst>
              <a:gd name="T0" fmla="*/ 0 w 1775"/>
              <a:gd name="T1" fmla="*/ 2147483646 h 63"/>
              <a:gd name="T2" fmla="*/ 2147483646 w 1775"/>
              <a:gd name="T3" fmla="*/ 2147483646 h 63"/>
              <a:gd name="T4" fmla="*/ 2147483646 w 1775"/>
              <a:gd name="T5" fmla="*/ 2147483646 h 63"/>
              <a:gd name="T6" fmla="*/ 2147483646 w 1775"/>
              <a:gd name="T7" fmla="*/ 2147483646 h 63"/>
              <a:gd name="T8" fmla="*/ 2147483646 w 1775"/>
              <a:gd name="T9" fmla="*/ 2147483646 h 63"/>
              <a:gd name="T10" fmla="*/ 2147483646 w 1775"/>
              <a:gd name="T11" fmla="*/ 2147483646 h 63"/>
              <a:gd name="T12" fmla="*/ 2147483646 w 1775"/>
              <a:gd name="T13" fmla="*/ 2147483646 h 63"/>
              <a:gd name="T14" fmla="*/ 2147483646 w 1775"/>
              <a:gd name="T15" fmla="*/ 2147483646 h 63"/>
              <a:gd name="T16" fmla="*/ 2147483646 w 1775"/>
              <a:gd name="T17" fmla="*/ 0 h 63"/>
              <a:gd name="T18" fmla="*/ 2147483646 w 1775"/>
              <a:gd name="T19" fmla="*/ 2147483646 h 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75"/>
              <a:gd name="T31" fmla="*/ 0 h 63"/>
              <a:gd name="T32" fmla="*/ 1775 w 1775"/>
              <a:gd name="T33" fmla="*/ 63 h 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75" h="63">
                <a:moveTo>
                  <a:pt x="0" y="16"/>
                </a:moveTo>
                <a:cubicBezTo>
                  <a:pt x="75" y="1"/>
                  <a:pt x="96" y="18"/>
                  <a:pt x="158" y="39"/>
                </a:cubicBezTo>
                <a:cubicBezTo>
                  <a:pt x="216" y="36"/>
                  <a:pt x="273" y="36"/>
                  <a:pt x="331" y="31"/>
                </a:cubicBezTo>
                <a:cubicBezTo>
                  <a:pt x="363" y="28"/>
                  <a:pt x="426" y="8"/>
                  <a:pt x="426" y="8"/>
                </a:cubicBezTo>
                <a:cubicBezTo>
                  <a:pt x="613" y="15"/>
                  <a:pt x="632" y="25"/>
                  <a:pt x="781" y="39"/>
                </a:cubicBezTo>
                <a:cubicBezTo>
                  <a:pt x="815" y="48"/>
                  <a:pt x="850" y="52"/>
                  <a:pt x="884" y="63"/>
                </a:cubicBezTo>
                <a:cubicBezTo>
                  <a:pt x="936" y="60"/>
                  <a:pt x="989" y="61"/>
                  <a:pt x="1041" y="55"/>
                </a:cubicBezTo>
                <a:cubicBezTo>
                  <a:pt x="1058" y="53"/>
                  <a:pt x="1089" y="39"/>
                  <a:pt x="1089" y="39"/>
                </a:cubicBezTo>
                <a:cubicBezTo>
                  <a:pt x="1125" y="14"/>
                  <a:pt x="1165" y="11"/>
                  <a:pt x="1207" y="0"/>
                </a:cubicBezTo>
                <a:cubicBezTo>
                  <a:pt x="1396" y="4"/>
                  <a:pt x="1586" y="16"/>
                  <a:pt x="1775" y="16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GAIT VARIABILITY </a:t>
            </a:r>
            <a:r>
              <a:rPr lang="fr-CA" altLang="en-US" sz="2400" dirty="0"/>
              <a:t>// </a:t>
            </a:r>
            <a:r>
              <a:rPr lang="en-US" altLang="en-US" sz="2400" dirty="0">
                <a:solidFill>
                  <a:schemeClr val="bg1"/>
                </a:solidFill>
              </a:rPr>
              <a:t>Definition</a:t>
            </a:r>
          </a:p>
        </p:txBody>
      </p:sp>
      <p:pic>
        <p:nvPicPr>
          <p:cNvPr id="41995" name="Picture 3" descr="Capture d’écran 2015-09-04 à 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Picture 4" descr="Capture d’écran 2015-09-03 à 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2" descr="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46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7"/>
          <p:cNvSpPr txBox="1">
            <a:spLocks noChangeArrowheads="1"/>
          </p:cNvSpPr>
          <p:nvPr/>
        </p:nvSpPr>
        <p:spPr bwMode="auto">
          <a:xfrm>
            <a:off x="34925" y="6597650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/>
              <a:t>Kressig RW et al. Aging Clin Exp Res. 2006;18:174-6</a:t>
            </a:r>
          </a:p>
        </p:txBody>
      </p:sp>
      <p:pic>
        <p:nvPicPr>
          <p:cNvPr id="44035" name="Picture 8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" r="4871"/>
          <a:stretch>
            <a:fillRect/>
          </a:stretch>
        </p:blipFill>
        <p:spPr bwMode="auto">
          <a:xfrm>
            <a:off x="5867400" y="2586038"/>
            <a:ext cx="2808288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0" descr="GaitR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87"/>
          <a:stretch>
            <a:fillRect/>
          </a:stretch>
        </p:blipFill>
        <p:spPr bwMode="auto">
          <a:xfrm>
            <a:off x="976313" y="4652963"/>
            <a:ext cx="22288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9"/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9" b="-279"/>
          <a:stretch>
            <a:fillRect/>
          </a:stretch>
        </p:blipFill>
        <p:spPr>
          <a:xfrm>
            <a:off x="971550" y="1052513"/>
            <a:ext cx="2252663" cy="1657350"/>
          </a:xfrm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21"/>
          <p:cNvSpPr txBox="1">
            <a:spLocks noChangeArrowheads="1"/>
          </p:cNvSpPr>
          <p:nvPr/>
        </p:nvSpPr>
        <p:spPr bwMode="auto">
          <a:xfrm>
            <a:off x="3348038" y="1555750"/>
            <a:ext cx="50577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Eyes of clinicians: </a:t>
            </a:r>
            <a:r>
              <a:rPr lang="en-US" altLang="en-US" sz="1800" b="1" dirty="0"/>
              <a:t>ineffective</a:t>
            </a:r>
            <a:r>
              <a:rPr lang="en-US" altLang="en-US" sz="1800" dirty="0"/>
              <a:t> and </a:t>
            </a:r>
            <a:r>
              <a:rPr lang="en-US" altLang="en-US" sz="1800" b="1" dirty="0"/>
              <a:t>subjective</a:t>
            </a:r>
            <a:r>
              <a:rPr lang="en-US" altLang="en-US" sz="1800" dirty="0"/>
              <a:t> ! </a:t>
            </a:r>
          </a:p>
        </p:txBody>
      </p:sp>
      <p:sp>
        <p:nvSpPr>
          <p:cNvPr id="44039" name="Text Box 22"/>
          <p:cNvSpPr txBox="1">
            <a:spLocks noChangeArrowheads="1"/>
          </p:cNvSpPr>
          <p:nvPr/>
        </p:nvSpPr>
        <p:spPr bwMode="auto">
          <a:xfrm>
            <a:off x="684213" y="3500438"/>
            <a:ext cx="538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Gait laboratory: </a:t>
            </a:r>
            <a:r>
              <a:rPr lang="en-US" altLang="en-US" sz="1800" b="1"/>
              <a:t>expensive</a:t>
            </a:r>
            <a:r>
              <a:rPr lang="en-US" altLang="en-US" sz="1800"/>
              <a:t> and </a:t>
            </a:r>
            <a:r>
              <a:rPr lang="en-US" altLang="en-US" sz="1800" b="1"/>
              <a:t>not ecological</a:t>
            </a:r>
            <a:r>
              <a:rPr lang="en-US" altLang="en-US" sz="1800"/>
              <a:t>…</a:t>
            </a:r>
          </a:p>
        </p:txBody>
      </p:sp>
      <p:sp>
        <p:nvSpPr>
          <p:cNvPr id="44040" name="Text Box 23"/>
          <p:cNvSpPr txBox="1">
            <a:spLocks noChangeArrowheads="1"/>
          </p:cNvSpPr>
          <p:nvPr/>
        </p:nvSpPr>
        <p:spPr bwMode="auto">
          <a:xfrm>
            <a:off x="3348038" y="5084763"/>
            <a:ext cx="51292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User-friendly portable gait analysis systems: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/>
              <a:t> </a:t>
            </a:r>
            <a:r>
              <a:rPr lang="en-US" altLang="en-US" sz="1800" b="1"/>
              <a:t>Simple</a:t>
            </a:r>
            <a:r>
              <a:rPr lang="en-US" altLang="en-US" sz="1800"/>
              <a:t> and </a:t>
            </a:r>
            <a:r>
              <a:rPr lang="en-US" altLang="en-US" sz="1800" b="1"/>
              <a:t>objective</a:t>
            </a:r>
            <a:r>
              <a:rPr lang="en-US" altLang="en-US" sz="1800"/>
              <a:t> gait measurements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1800"/>
              <a:t> </a:t>
            </a:r>
            <a:r>
              <a:rPr lang="en-US" altLang="en-US" sz="1800" b="1"/>
              <a:t>Less technical</a:t>
            </a:r>
            <a:r>
              <a:rPr lang="en-US" altLang="en-US" sz="1800"/>
              <a:t> equipment and </a:t>
            </a:r>
            <a:r>
              <a:rPr lang="en-US" altLang="en-US" sz="1800" b="1"/>
              <a:t>low costs</a:t>
            </a:r>
            <a:r>
              <a:rPr lang="en-US" altLang="en-US" sz="1800"/>
              <a:t> </a:t>
            </a:r>
            <a:endParaRPr lang="fr-FR" altLang="en-US" sz="1800"/>
          </a:p>
        </p:txBody>
      </p:sp>
      <p:sp>
        <p:nvSpPr>
          <p:cNvPr id="44041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GAIT VARIABILITY // </a:t>
            </a:r>
            <a:r>
              <a:rPr lang="en-US" altLang="en-US" sz="2400" dirty="0">
                <a:solidFill>
                  <a:schemeClr val="bg1"/>
                </a:solidFill>
              </a:rPr>
              <a:t>Assessment</a:t>
            </a:r>
          </a:p>
        </p:txBody>
      </p:sp>
      <p:pic>
        <p:nvPicPr>
          <p:cNvPr id="44042" name="Picture 3" descr="Capture d’écran 2015-09-04 à 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4" descr="Capture d’écran 2015-09-03 à 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4" name="Picture 2" descr="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5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95" r="3770"/>
          <a:stretch>
            <a:fillRect/>
          </a:stretch>
        </p:blipFill>
        <p:spPr bwMode="auto">
          <a:xfrm>
            <a:off x="468313" y="3524250"/>
            <a:ext cx="6735762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5"/>
          <p:cNvSpPr txBox="1">
            <a:spLocks noChangeArrowheads="1"/>
          </p:cNvSpPr>
          <p:nvPr/>
        </p:nvSpPr>
        <p:spPr bwMode="auto">
          <a:xfrm>
            <a:off x="322263" y="1076325"/>
            <a:ext cx="8497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−"/>
            </a:pPr>
            <a:r>
              <a:rPr lang="en-US" altLang="en-US" sz="1800" b="1"/>
              <a:t> Question: </a:t>
            </a:r>
            <a:r>
              <a:rPr lang="en-US" altLang="en-US" sz="1800"/>
              <a:t>Should gait be variable or not?</a:t>
            </a:r>
          </a:p>
        </p:txBody>
      </p:sp>
      <p:pic>
        <p:nvPicPr>
          <p:cNvPr id="4506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0" b="68221"/>
          <a:stretch>
            <a:fillRect/>
          </a:stretch>
        </p:blipFill>
        <p:spPr bwMode="auto">
          <a:xfrm>
            <a:off x="468313" y="1700213"/>
            <a:ext cx="673417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Line 10"/>
          <p:cNvSpPr>
            <a:spLocks noChangeShapeType="1"/>
          </p:cNvSpPr>
          <p:nvPr/>
        </p:nvSpPr>
        <p:spPr bwMode="auto">
          <a:xfrm flipV="1">
            <a:off x="755650" y="3500438"/>
            <a:ext cx="28892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2" name="Line 11"/>
          <p:cNvSpPr>
            <a:spLocks noChangeShapeType="1"/>
          </p:cNvSpPr>
          <p:nvPr/>
        </p:nvSpPr>
        <p:spPr bwMode="auto">
          <a:xfrm flipV="1">
            <a:off x="755650" y="3429000"/>
            <a:ext cx="28892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506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63713"/>
            <a:ext cx="3455988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Rectangle 11"/>
          <p:cNvSpPr>
            <a:spLocks noChangeArrowheads="1"/>
          </p:cNvSpPr>
          <p:nvPr/>
        </p:nvSpPr>
        <p:spPr bwMode="auto">
          <a:xfrm>
            <a:off x="1044575" y="4738156"/>
            <a:ext cx="1871663" cy="1295400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45065" name="Text Box 12"/>
          <p:cNvSpPr txBox="1">
            <a:spLocks noChangeArrowheads="1"/>
          </p:cNvSpPr>
          <p:nvPr/>
        </p:nvSpPr>
        <p:spPr bwMode="auto">
          <a:xfrm>
            <a:off x="1042988" y="6165850"/>
            <a:ext cx="2016125" cy="274638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6600"/>
                </a:solidFill>
                <a:sym typeface="Symbol" panose="05050102010706020507" pitchFamily="18" charset="2"/>
              </a:rPr>
              <a:t> CoV = Gait stability</a:t>
            </a:r>
          </a:p>
        </p:txBody>
      </p:sp>
      <p:sp>
        <p:nvSpPr>
          <p:cNvPr id="45066" name="Rectangle 11"/>
          <p:cNvSpPr>
            <a:spLocks noChangeArrowheads="1"/>
          </p:cNvSpPr>
          <p:nvPr/>
        </p:nvSpPr>
        <p:spPr bwMode="auto">
          <a:xfrm>
            <a:off x="5868988" y="3500438"/>
            <a:ext cx="1871662" cy="2592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2400">
              <a:solidFill>
                <a:srgbClr val="FF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67" name="Text Box 12"/>
          <p:cNvSpPr txBox="1">
            <a:spLocks noChangeArrowheads="1"/>
          </p:cNvSpPr>
          <p:nvPr/>
        </p:nvSpPr>
        <p:spPr bwMode="auto">
          <a:xfrm>
            <a:off x="5726113" y="6165850"/>
            <a:ext cx="20161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6600"/>
                </a:solidFill>
                <a:sym typeface="Symbol" panose="05050102010706020507" pitchFamily="18" charset="2"/>
              </a:rPr>
              <a:t> CoV = Gait stability</a:t>
            </a:r>
          </a:p>
        </p:txBody>
      </p:sp>
      <p:sp>
        <p:nvSpPr>
          <p:cNvPr id="45068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1000"/>
              <a:t>Beauchet O et al. Gerontology. 2010;55:702-6</a:t>
            </a:r>
          </a:p>
        </p:txBody>
      </p:sp>
      <p:sp>
        <p:nvSpPr>
          <p:cNvPr id="45069" name="Text Box 16"/>
          <p:cNvSpPr txBox="1">
            <a:spLocks noChangeArrowheads="1"/>
          </p:cNvSpPr>
          <p:nvPr/>
        </p:nvSpPr>
        <p:spPr bwMode="auto">
          <a:xfrm>
            <a:off x="7307263" y="4437063"/>
            <a:ext cx="936625" cy="523875"/>
          </a:xfrm>
          <a:prstGeom prst="rect">
            <a:avLst/>
          </a:prstGeom>
          <a:solidFill>
            <a:schemeClr val="bg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400" b="1">
                <a:solidFill>
                  <a:srgbClr val="FF6600"/>
                </a:solidFill>
              </a:rPr>
              <a:t>Balance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400" b="1">
                <a:solidFill>
                  <a:srgbClr val="FF6600"/>
                </a:solidFill>
              </a:rPr>
              <a:t>control</a:t>
            </a:r>
          </a:p>
        </p:txBody>
      </p:sp>
      <p:sp>
        <p:nvSpPr>
          <p:cNvPr id="45070" name="Text Box 17"/>
          <p:cNvSpPr txBox="1">
            <a:spLocks noChangeArrowheads="1"/>
          </p:cNvSpPr>
          <p:nvPr/>
        </p:nvSpPr>
        <p:spPr bwMode="auto">
          <a:xfrm>
            <a:off x="71438" y="5262031"/>
            <a:ext cx="1187450" cy="523875"/>
          </a:xfrm>
          <a:prstGeom prst="rect">
            <a:avLst/>
          </a:prstGeom>
          <a:solidFill>
            <a:schemeClr val="bg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400" b="1">
                <a:solidFill>
                  <a:srgbClr val="FF6600"/>
                </a:solidFill>
              </a:rPr>
              <a:t>Propulsion control</a:t>
            </a:r>
          </a:p>
        </p:txBody>
      </p:sp>
      <p:sp>
        <p:nvSpPr>
          <p:cNvPr id="45071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GAIT VARIABILITY // </a:t>
            </a:r>
            <a:r>
              <a:rPr lang="en-US" altLang="en-US" sz="2400" dirty="0">
                <a:solidFill>
                  <a:schemeClr val="bg1"/>
                </a:solidFill>
              </a:rPr>
              <a:t>Variable or not?</a:t>
            </a:r>
          </a:p>
        </p:txBody>
      </p:sp>
      <p:pic>
        <p:nvPicPr>
          <p:cNvPr id="45072" name="Picture 3" descr="Capture d’écran 2015-09-04 à 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4" descr="Capture d’écran 2015-09-03 à 0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2" descr="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845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572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572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572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572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FR" sz="1000"/>
              <a:t>Beauchet O et al. PLoS One. 2014;9:e99318 </a:t>
            </a:r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00" b="3069"/>
          <a:stretch/>
        </p:blipFill>
        <p:spPr bwMode="auto">
          <a:xfrm>
            <a:off x="73025" y="5130800"/>
            <a:ext cx="8982076" cy="589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" t="60057" r="26675" b="12022"/>
          <a:stretch/>
        </p:blipFill>
        <p:spPr bwMode="auto">
          <a:xfrm>
            <a:off x="76200" y="2147461"/>
            <a:ext cx="8963871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22" name="Rectangle 10"/>
          <p:cNvSpPr>
            <a:spLocks noChangeArrowheads="1"/>
          </p:cNvSpPr>
          <p:nvPr/>
        </p:nvSpPr>
        <p:spPr bwMode="auto">
          <a:xfrm>
            <a:off x="111125" y="2899936"/>
            <a:ext cx="6162675" cy="275064"/>
          </a:xfrm>
          <a:prstGeom prst="rect">
            <a:avLst/>
          </a:prstGeom>
          <a:solidFill>
            <a:srgbClr val="99CC00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HIGH GAIT VARIABILITY // </a:t>
            </a:r>
            <a:r>
              <a:rPr lang="en-US" altLang="en-US" sz="2400" dirty="0">
                <a:solidFill>
                  <a:schemeClr val="bg1"/>
                </a:solidFill>
              </a:rPr>
              <a:t>Association with cognitive decline</a:t>
            </a:r>
          </a:p>
        </p:txBody>
      </p:sp>
      <p:pic>
        <p:nvPicPr>
          <p:cNvPr id="14" name="Picture 3" descr="Capture d’écran 2015-09-04 à 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Capture d’écran 2015-09-03 à 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118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oneTexte 14"/>
          <p:cNvSpPr txBox="1">
            <a:spLocks noChangeArrowheads="1"/>
          </p:cNvSpPr>
          <p:nvPr/>
        </p:nvSpPr>
        <p:spPr bwMode="auto">
          <a:xfrm>
            <a:off x="0" y="6597650"/>
            <a:ext cx="914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1000" dirty="0"/>
              <a:t>Beauchet O et al. </a:t>
            </a:r>
            <a:r>
              <a:rPr lang="fr-FR" altLang="en-US" sz="1000" dirty="0" err="1"/>
              <a:t>PLoS</a:t>
            </a:r>
            <a:r>
              <a:rPr lang="fr-FR" altLang="en-US" sz="1000" dirty="0"/>
              <a:t> One. 2014;9:e99318 </a:t>
            </a:r>
          </a:p>
        </p:txBody>
      </p:sp>
      <p:pic>
        <p:nvPicPr>
          <p:cNvPr id="10244" name="Picture 7" descr="Imag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5395"/>
            <a:ext cx="9042400" cy="519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9"/>
          <p:cNvSpPr>
            <a:spLocks noChangeArrowheads="1"/>
          </p:cNvSpPr>
          <p:nvPr/>
        </p:nvSpPr>
        <p:spPr bwMode="auto">
          <a:xfrm>
            <a:off x="152401" y="2257564"/>
            <a:ext cx="8890000" cy="190604"/>
          </a:xfrm>
          <a:prstGeom prst="rect">
            <a:avLst/>
          </a:prstGeom>
          <a:solidFill>
            <a:srgbClr val="99CC00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7" name="Rectangle 10"/>
          <p:cNvSpPr>
            <a:spLocks noChangeArrowheads="1"/>
          </p:cNvSpPr>
          <p:nvPr/>
        </p:nvSpPr>
        <p:spPr bwMode="auto">
          <a:xfrm>
            <a:off x="152401" y="4408626"/>
            <a:ext cx="8890000" cy="190604"/>
          </a:xfrm>
          <a:prstGeom prst="rect">
            <a:avLst/>
          </a:prstGeom>
          <a:solidFill>
            <a:srgbClr val="99CC00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8" name="Rectangle 11"/>
          <p:cNvSpPr>
            <a:spLocks noChangeArrowheads="1"/>
          </p:cNvSpPr>
          <p:nvPr/>
        </p:nvSpPr>
        <p:spPr bwMode="auto">
          <a:xfrm>
            <a:off x="155167" y="5548450"/>
            <a:ext cx="8885645" cy="142429"/>
          </a:xfrm>
          <a:prstGeom prst="rect">
            <a:avLst/>
          </a:prstGeom>
          <a:solidFill>
            <a:srgbClr val="99CC00">
              <a:alpha val="20000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5" name="Picture 3" descr="Capture d’écran 2015-09-04 à 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2575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apture d’écran 2015-09-03 à 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59550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113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HIGH GAIT VARIABILITY // </a:t>
            </a:r>
            <a:r>
              <a:rPr lang="en-US" altLang="en-US" sz="2400" dirty="0">
                <a:solidFill>
                  <a:schemeClr val="bg1"/>
                </a:solidFill>
              </a:rPr>
              <a:t>Association with cognitive decline</a:t>
            </a:r>
          </a:p>
        </p:txBody>
      </p:sp>
    </p:spTree>
    <p:extLst>
      <p:ext uri="{BB962C8B-B14F-4D97-AF65-F5344CB8AC3E}">
        <p14:creationId xmlns:p14="http://schemas.microsoft.com/office/powerpoint/2010/main" val="3481323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GAIT &amp; HIPPOCAMPUS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Is there an association?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6242" y="1226464"/>
            <a:ext cx="780373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Divergences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results: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studies found a negative association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between hippocampal volume and gait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performance, while others did not.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Due to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studied populations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and/or the type of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spatio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-temporal gait parameters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examined</a:t>
            </a:r>
          </a:p>
          <a:p>
            <a:pPr lvl="1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Need for studies involving: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Cognitively healthy individuals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(CHI) and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mild </a:t>
            </a:r>
          </a:p>
          <a:p>
            <a:pPr lvl="1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   cognitive impairment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(MCI) patients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Sensitive and specific gait markers of cortical gait </a:t>
            </a:r>
          </a:p>
          <a:p>
            <a:pPr lvl="1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control like </a:t>
            </a:r>
            <a:r>
              <a:rPr lang="en-GB" sz="2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gait variability </a:t>
            </a:r>
            <a:r>
              <a:rPr lang="en-US" sz="2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938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STUDY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Hypothesis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19715" y="2184518"/>
            <a:ext cx="71109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US" sz="24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Facts: MCI individuals have compared to CHI: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Greater gait variability (stride time)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Lower hippocampal volume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en-US" sz="240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Hypothesis: </a:t>
            </a:r>
            <a:r>
              <a:rPr lang="en-GB" sz="2400" b="1" dirty="0">
                <a:solidFill>
                  <a:srgbClr val="F79646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higher gait variability would be associated with lower hippocampal volume in MCI individuals compared to CHI</a:t>
            </a:r>
            <a:r>
              <a:rPr lang="en-GB" sz="2400" dirty="0">
                <a:solidFill>
                  <a:srgbClr val="F79646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 </a:t>
            </a:r>
          </a:p>
          <a:p>
            <a:endParaRPr lang="en-GB" sz="1200" dirty="0">
              <a:solidFill>
                <a:srgbClr val="000000"/>
              </a:soli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003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dirty="0"/>
              <a:t>STUDY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fr-C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err="1">
                <a:solidFill>
                  <a:schemeClr val="bg1"/>
                </a:solidFill>
                <a:cs typeface="Arial" panose="020B0604020202020204" pitchFamily="34" charset="0"/>
              </a:rPr>
              <a:t>bjective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6456" y="2502630"/>
            <a:ext cx="7269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examine the association of the hippocampal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volume with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stride time, swing time and stride 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  width variability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among individuals with any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of MCI (i.e., amnestic or non-amnestic, and single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or multiple domains) and CHI.</a:t>
            </a:r>
          </a:p>
        </p:txBody>
      </p:sp>
    </p:spTree>
    <p:extLst>
      <p:ext uri="{BB962C8B-B14F-4D97-AF65-F5344CB8AC3E}">
        <p14:creationId xmlns:p14="http://schemas.microsoft.com/office/powerpoint/2010/main" val="1205130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fr-CA" dirty="0">
                <a:solidFill>
                  <a:schemeClr val="bg1"/>
                </a:solidFill>
              </a:rPr>
              <a:t>M</a:t>
            </a:r>
            <a:r>
              <a:rPr lang="en-US" dirty="0" err="1">
                <a:solidFill>
                  <a:schemeClr val="bg1"/>
                </a:solidFill>
              </a:rPr>
              <a:t>ethods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656" y="929589"/>
            <a:ext cx="8772654" cy="5724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Participants: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90 individuals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47 </a:t>
            </a:r>
            <a:r>
              <a:rPr lang="en-GB" sz="2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r>
              <a:rPr lang="en-GB" sz="24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individuals)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Recruited in Angers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Memory Clinic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(France)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Received a full standardized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medical examination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  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neuropsychological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gait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assessment, and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MRI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of the brain (1.5 Tesla)</a:t>
            </a:r>
          </a:p>
          <a:p>
            <a:endParaRPr lang="en-CA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Design: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Cross-sectional study</a:t>
            </a:r>
          </a:p>
          <a:p>
            <a:pPr marL="342900" indent="-342900">
              <a:buFont typeface="Arial" panose="020B0604020202020204" pitchFamily="34" charset="0"/>
              <a:buChar char="−"/>
            </a:pPr>
            <a:endParaRPr lang="en-CA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Outcomes: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hippocampal volume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CA" sz="2400" dirty="0" err="1">
                <a:latin typeface="Arial" panose="020B0604020202020204" pitchFamily="34" charset="0"/>
                <a:cs typeface="Arial" panose="020B0604020202020204" pitchFamily="34" charset="0"/>
              </a:rPr>
              <a:t>freesufer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) &amp;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coefficient</a:t>
            </a:r>
          </a:p>
          <a:p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   of variation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(standard deviation/mean) x 100)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of stride parameters while usual walking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GAITRite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Co-variates: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age, sex, body mass index, number of drugs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daily taken, history of falls in the past year and walking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   speed,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white matter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hyperintensities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total cranial volume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8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Results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31" y="938673"/>
            <a:ext cx="8932985" cy="522944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7550" y="2579517"/>
            <a:ext cx="8540011" cy="127609"/>
          </a:xfrm>
          <a:prstGeom prst="rect">
            <a:avLst/>
          </a:prstGeom>
          <a:solidFill>
            <a:srgbClr val="CCFF33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6631" y="3311394"/>
            <a:ext cx="8540011" cy="127609"/>
          </a:xfrm>
          <a:prstGeom prst="rect">
            <a:avLst/>
          </a:prstGeom>
          <a:solidFill>
            <a:srgbClr val="CCFF33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0773" y="4775893"/>
            <a:ext cx="8540011" cy="303948"/>
          </a:xfrm>
          <a:prstGeom prst="rect">
            <a:avLst/>
          </a:prstGeom>
          <a:solidFill>
            <a:srgbClr val="CCFF33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76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Results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1" y="1408604"/>
            <a:ext cx="8839759" cy="39063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3672" y="3775669"/>
            <a:ext cx="3344025" cy="303962"/>
          </a:xfrm>
          <a:prstGeom prst="rect">
            <a:avLst/>
          </a:prstGeom>
          <a:solidFill>
            <a:schemeClr val="accent6">
              <a:lumMod val="75000"/>
              <a:alpha val="2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5295" y="5506429"/>
            <a:ext cx="8839759" cy="646331"/>
          </a:xfrm>
          <a:prstGeom prst="rect">
            <a:avLst/>
          </a:prstGeom>
          <a:solidFill>
            <a:srgbClr val="F79646"/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(i.e., better morphological structure) hippocampal volume associated with greater (i.e., worse performance) stride time variability in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 but not MCI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556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Example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850" y="829695"/>
            <a:ext cx="7991475" cy="57007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9537" y="1512682"/>
            <a:ext cx="3595326" cy="338554"/>
          </a:xfrm>
          <a:prstGeom prst="rect">
            <a:avLst/>
          </a:prstGeom>
          <a:solidFill>
            <a:schemeClr val="bg1"/>
          </a:solidFill>
          <a:ln w="19050">
            <a:solidFill>
              <a:srgbClr val="F79646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CHI: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variability &amp;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volume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535" y="3300454"/>
            <a:ext cx="3595327" cy="338554"/>
          </a:xfrm>
          <a:prstGeom prst="rect">
            <a:avLst/>
          </a:prstGeom>
          <a:solidFill>
            <a:schemeClr val="bg1"/>
          </a:solidFill>
          <a:ln w="19050">
            <a:solidFill>
              <a:srgbClr val="F79646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CHI: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variability &amp;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volume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9537" y="5105809"/>
            <a:ext cx="3595326" cy="338554"/>
          </a:xfrm>
          <a:prstGeom prst="rect">
            <a:avLst/>
          </a:prstGeom>
          <a:solidFill>
            <a:schemeClr val="bg1"/>
          </a:solidFill>
          <a:ln w="19050">
            <a:solidFill>
              <a:srgbClr val="F79646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MCI: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variability &amp;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volume</a:t>
            </a:r>
          </a:p>
        </p:txBody>
      </p:sp>
      <p:sp>
        <p:nvSpPr>
          <p:cNvPr id="4" name="Oval 3"/>
          <p:cNvSpPr/>
          <p:nvPr/>
        </p:nvSpPr>
        <p:spPr>
          <a:xfrm>
            <a:off x="5855678" y="1266093"/>
            <a:ext cx="1107831" cy="1002323"/>
          </a:xfrm>
          <a:prstGeom prst="ellipse">
            <a:avLst/>
          </a:prstGeom>
          <a:noFill/>
          <a:ln w="3175">
            <a:solidFill>
              <a:srgbClr val="CCF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49814" y="3009897"/>
            <a:ext cx="1107831" cy="1002323"/>
          </a:xfrm>
          <a:prstGeom prst="ellipse">
            <a:avLst/>
          </a:prstGeom>
          <a:noFill/>
          <a:ln w="3175">
            <a:solidFill>
              <a:srgbClr val="CCF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852746" y="2863360"/>
            <a:ext cx="1330571" cy="1286609"/>
          </a:xfrm>
          <a:prstGeom prst="ellipse">
            <a:avLst/>
          </a:prstGeom>
          <a:noFill/>
          <a:ln w="3175">
            <a:solidFill>
              <a:srgbClr val="66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940668" y="4630609"/>
            <a:ext cx="1107831" cy="1002323"/>
          </a:xfrm>
          <a:prstGeom prst="ellipse">
            <a:avLst/>
          </a:prstGeom>
          <a:noFill/>
          <a:ln w="3175">
            <a:solidFill>
              <a:srgbClr val="CCF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943600" y="4484072"/>
            <a:ext cx="1330571" cy="1286609"/>
          </a:xfrm>
          <a:prstGeom prst="ellipse">
            <a:avLst/>
          </a:prstGeom>
          <a:noFill/>
          <a:ln w="3175">
            <a:solidFill>
              <a:srgbClr val="66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52392" y="4700949"/>
            <a:ext cx="1011117" cy="890955"/>
          </a:xfrm>
          <a:prstGeom prst="ellipse">
            <a:avLst/>
          </a:prstGeom>
          <a:noFill/>
          <a:ln w="31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96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597" y="1276172"/>
            <a:ext cx="836495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Main result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unexpected positive association of a</a:t>
            </a:r>
            <a:r>
              <a:rPr lang="en-GB" sz="23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greater 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(i.e., better morphological structure) </a:t>
            </a:r>
            <a:r>
              <a:rPr lang="en-GB" sz="23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hippocampal volume with a greater 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(i.e., worse performance) </a:t>
            </a:r>
            <a:r>
              <a:rPr lang="en-GB" sz="23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variability in CHI, but not in MCI individuals</a:t>
            </a:r>
            <a:r>
              <a:rPr lang="en-US" sz="23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CA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Explanation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Greater variability in CHI: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Highlights the role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of the hippocampus in gait control during normal aging.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Confirms the association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with hippocampal volume.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May be explained by a </a:t>
            </a:r>
            <a:r>
              <a:rPr lang="en-GB" sz="23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compensatory mechanism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used to maintain physiological gait control.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57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597" y="831823"/>
            <a:ext cx="683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Explanation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Greater variability in CHI: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Underscores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non-linear</a:t>
            </a:r>
            <a:r>
              <a:rPr lang="fr-CA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300" b="1" dirty="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Suggestion: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083781" y="2457361"/>
            <a:ext cx="26377" cy="2861985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558449" y="2457360"/>
            <a:ext cx="26377" cy="286198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96969" y="5298831"/>
            <a:ext cx="5461480" cy="205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16445" y="2324433"/>
            <a:ext cx="13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Hippocampal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34427" y="4692494"/>
            <a:ext cx="99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Gait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48551" y="5325553"/>
            <a:ext cx="550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 course of disease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6382" y="232443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75949" y="5007552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92661" y="2386094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2228" y="506921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6386" y="5611816"/>
            <a:ext cx="1328652" cy="400110"/>
          </a:xfrm>
          <a:prstGeom prst="rect">
            <a:avLst/>
          </a:prstGeom>
          <a:solidFill>
            <a:srgbClr val="CC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85039" y="5618069"/>
            <a:ext cx="2567353" cy="400110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MCI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56741" y="5617731"/>
            <a:ext cx="164548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DEMENTIA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426677" y="2558562"/>
            <a:ext cx="4932485" cy="2510651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8925" y="3375477"/>
            <a:ext cx="109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>
            <a:endCxn id="22" idx="1"/>
          </p:cNvCxnSpPr>
          <p:nvPr/>
        </p:nvCxnSpPr>
        <p:spPr>
          <a:xfrm>
            <a:off x="272562" y="3637087"/>
            <a:ext cx="36636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983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597" y="831823"/>
            <a:ext cx="683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Explanation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Greater variability in CHI: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Underscores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non-linear</a:t>
            </a:r>
            <a:r>
              <a:rPr lang="fr-CA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300" b="1" dirty="0">
              <a:solidFill>
                <a:srgbClr val="F79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Suggestion: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083781" y="2457361"/>
            <a:ext cx="26377" cy="2861985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558449" y="2457360"/>
            <a:ext cx="26377" cy="286198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96969" y="5298831"/>
            <a:ext cx="5461480" cy="205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16445" y="2324433"/>
            <a:ext cx="13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Hippocampal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34427" y="4692494"/>
            <a:ext cx="99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Gait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6382" y="232443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75949" y="5007552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92661" y="2386094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2228" y="506921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426677" y="2558562"/>
            <a:ext cx="4932485" cy="2510651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2497015" y="2549174"/>
            <a:ext cx="4826977" cy="2488818"/>
          </a:xfrm>
          <a:custGeom>
            <a:avLst/>
            <a:gdLst>
              <a:gd name="connsiteX0" fmla="*/ 0 w 4950069"/>
              <a:gd name="connsiteY0" fmla="*/ 2488818 h 2488818"/>
              <a:gd name="connsiteX1" fmla="*/ 1257300 w 4950069"/>
              <a:gd name="connsiteY1" fmla="*/ 595 h 2488818"/>
              <a:gd name="connsiteX2" fmla="*/ 4950069 w 4950069"/>
              <a:gd name="connsiteY2" fmla="*/ 2304180 h 248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0069" h="2488818">
                <a:moveTo>
                  <a:pt x="0" y="2488818"/>
                </a:moveTo>
                <a:cubicBezTo>
                  <a:pt x="216144" y="1260093"/>
                  <a:pt x="432289" y="31368"/>
                  <a:pt x="1257300" y="595"/>
                </a:cubicBezTo>
                <a:cubicBezTo>
                  <a:pt x="2082311" y="-30178"/>
                  <a:pt x="3516190" y="1137001"/>
                  <a:pt x="4950069" y="2304180"/>
                </a:cubicBezTo>
              </a:path>
            </a:pathLst>
          </a:custGeom>
          <a:ln w="28575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048551" y="5325553"/>
            <a:ext cx="550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 course of disease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6386" y="5611816"/>
            <a:ext cx="1328652" cy="400110"/>
          </a:xfrm>
          <a:prstGeom prst="rect">
            <a:avLst/>
          </a:prstGeom>
          <a:solidFill>
            <a:srgbClr val="CC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85039" y="5618069"/>
            <a:ext cx="2567353" cy="400110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MCI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56741" y="5617731"/>
            <a:ext cx="164548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DEMENTIA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925" y="3375477"/>
            <a:ext cx="109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>
            <a:endCxn id="34" idx="1"/>
          </p:cNvCxnSpPr>
          <p:nvPr/>
        </p:nvCxnSpPr>
        <p:spPr>
          <a:xfrm>
            <a:off x="272562" y="3637087"/>
            <a:ext cx="36636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0650" y="3958700"/>
            <a:ext cx="109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Suggested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endCxn id="36" idx="1"/>
          </p:cNvCxnSpPr>
          <p:nvPr/>
        </p:nvCxnSpPr>
        <p:spPr>
          <a:xfrm>
            <a:off x="284287" y="4220310"/>
            <a:ext cx="3663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3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0597" y="831823"/>
            <a:ext cx="68306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Explanation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Greater variability in CHI: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Underscores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non-linear</a:t>
            </a:r>
            <a:r>
              <a:rPr lang="fr-CA" sz="2300" b="1" dirty="0">
                <a:solidFill>
                  <a:srgbClr val="F79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CA" sz="2300" dirty="0">
                <a:latin typeface="Arial" panose="020B0604020202020204" pitchFamily="34" charset="0"/>
                <a:cs typeface="Arial" panose="020B0604020202020204" pitchFamily="34" charset="0"/>
              </a:rPr>
              <a:t>Suggestion:</a:t>
            </a: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083781" y="2457361"/>
            <a:ext cx="26377" cy="2861985"/>
          </a:xfrm>
          <a:prstGeom prst="straightConnector1">
            <a:avLst/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558449" y="2457360"/>
            <a:ext cx="26377" cy="286198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96969" y="5298831"/>
            <a:ext cx="5461480" cy="205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16445" y="2324433"/>
            <a:ext cx="13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Hippocampal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34427" y="4692494"/>
            <a:ext cx="996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Gait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6382" y="232443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75949" y="5007552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92661" y="2386094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2228" y="5069213"/>
            <a:ext cx="239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426677" y="2558562"/>
            <a:ext cx="4932485" cy="2510651"/>
          </a:xfrm>
          <a:prstGeom prst="straightConnector1">
            <a:avLst/>
          </a:prstGeom>
          <a:ln w="28575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2497015" y="2549174"/>
            <a:ext cx="4826977" cy="2488818"/>
          </a:xfrm>
          <a:custGeom>
            <a:avLst/>
            <a:gdLst>
              <a:gd name="connsiteX0" fmla="*/ 0 w 4950069"/>
              <a:gd name="connsiteY0" fmla="*/ 2488818 h 2488818"/>
              <a:gd name="connsiteX1" fmla="*/ 1257300 w 4950069"/>
              <a:gd name="connsiteY1" fmla="*/ 595 h 2488818"/>
              <a:gd name="connsiteX2" fmla="*/ 4950069 w 4950069"/>
              <a:gd name="connsiteY2" fmla="*/ 2304180 h 248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0069" h="2488818">
                <a:moveTo>
                  <a:pt x="0" y="2488818"/>
                </a:moveTo>
                <a:cubicBezTo>
                  <a:pt x="216144" y="1260093"/>
                  <a:pt x="432289" y="31368"/>
                  <a:pt x="1257300" y="595"/>
                </a:cubicBezTo>
                <a:cubicBezTo>
                  <a:pt x="2082311" y="-30178"/>
                  <a:pt x="3516190" y="1137001"/>
                  <a:pt x="4950069" y="2304180"/>
                </a:cubicBezTo>
              </a:path>
            </a:pathLst>
          </a:custGeom>
          <a:ln w="28575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048551" y="5325553"/>
            <a:ext cx="5509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 course of disease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64006" y="5619436"/>
            <a:ext cx="717294" cy="400110"/>
          </a:xfrm>
          <a:prstGeom prst="rect">
            <a:avLst/>
          </a:prstGeom>
          <a:solidFill>
            <a:srgbClr val="CCFF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97215" y="5618069"/>
            <a:ext cx="1855177" cy="400110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MCI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9121" y="5617731"/>
            <a:ext cx="1645487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DEMENTIA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8925" y="3375477"/>
            <a:ext cx="109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>
            <a:endCxn id="34" idx="1"/>
          </p:cNvCxnSpPr>
          <p:nvPr/>
        </p:nvCxnSpPr>
        <p:spPr>
          <a:xfrm>
            <a:off x="272562" y="3637087"/>
            <a:ext cx="36636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0650" y="3958700"/>
            <a:ext cx="1096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Suggested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association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>
            <a:endCxn id="36" idx="1"/>
          </p:cNvCxnSpPr>
          <p:nvPr/>
        </p:nvCxnSpPr>
        <p:spPr>
          <a:xfrm>
            <a:off x="284287" y="4220310"/>
            <a:ext cx="3663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781300" y="5615898"/>
            <a:ext cx="1315915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SCI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1300" y="2324433"/>
            <a:ext cx="1315915" cy="3289294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89660" y="6101272"/>
            <a:ext cx="6571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All participants in the study have with memory complaint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84286" y="4538083"/>
            <a:ext cx="1564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SCI: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ubjective</a:t>
            </a:r>
          </a:p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ognitive</a:t>
            </a:r>
          </a:p>
          <a:p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mpairment</a:t>
            </a: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419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633162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60137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88700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dirty="0"/>
              <a:t>STUDY </a:t>
            </a:r>
            <a:r>
              <a:rPr lang="fr-CA" dirty="0"/>
              <a:t>// </a:t>
            </a:r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9334" y="1237309"/>
            <a:ext cx="871513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−"/>
            </a:pPr>
            <a:r>
              <a:rPr lang="fr-CA" sz="2300" b="1" dirty="0">
                <a:latin typeface="Arial" panose="020B0604020202020204" pitchFamily="34" charset="0"/>
                <a:cs typeface="Arial" panose="020B0604020202020204" pitchFamily="34" charset="0"/>
              </a:rPr>
              <a:t>Limitations: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number of participants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Cross-sectional design does not afford causal inferences.</a:t>
            </a:r>
          </a:p>
          <a:p>
            <a:pPr lvl="1"/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−"/>
            </a:pP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Perspectives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Hippocampus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control gait (rhythmic stepping mechanism) during abnormal aging of cognition (early stage like SCI).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This association may be used </a:t>
            </a:r>
            <a:r>
              <a:rPr lang="en-US" sz="23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detected early stages of </a:t>
            </a:r>
          </a:p>
          <a:p>
            <a:pPr lvl="1"/>
            <a:r>
              <a:rPr lang="en-US" sz="23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cognitive decline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uniqueness of gait variability is that it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does not rely on a complex evaluation or laboratory investigations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and thus is </a:t>
            </a:r>
            <a:r>
              <a:rPr lang="en-GB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apply in </a:t>
            </a:r>
            <a:r>
              <a:rPr lang="en-CA" sz="2400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based settings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59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39975" y="260351"/>
            <a:ext cx="6553200" cy="619283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5954" name="ZoneTexte 3"/>
          <p:cNvSpPr txBox="1">
            <a:spLocks noChangeArrowheads="1"/>
          </p:cNvSpPr>
          <p:nvPr/>
        </p:nvSpPr>
        <p:spPr bwMode="auto">
          <a:xfrm>
            <a:off x="2339975" y="760667"/>
            <a:ext cx="6212233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5400" dirty="0"/>
              <a:t>THANKS FOR </a:t>
            </a:r>
          </a:p>
          <a:p>
            <a:r>
              <a:rPr lang="fr-FR" altLang="en-US" sz="5400" dirty="0"/>
              <a:t>YOUR ATTENTION</a:t>
            </a:r>
          </a:p>
        </p:txBody>
      </p:sp>
      <p:pic>
        <p:nvPicPr>
          <p:cNvPr id="5" name="Picture 3" descr="Capture d’écran 2015-09-04 à 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597650"/>
            <a:ext cx="790575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apture d’écran 2015-09-03 à 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4"/>
          <a:stretch>
            <a:fillRect/>
          </a:stretch>
        </p:blipFill>
        <p:spPr bwMode="auto">
          <a:xfrm>
            <a:off x="8101013" y="6524625"/>
            <a:ext cx="9747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453188"/>
            <a:ext cx="1200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4095113" y="5778292"/>
            <a:ext cx="4745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000" dirty="0" err="1">
                <a:solidFill>
                  <a:schemeClr val="bg1"/>
                </a:solidFill>
                <a:latin typeface="Arial"/>
                <a:cs typeface="Arial"/>
              </a:rPr>
              <a:t>olivier.beauchet@mcgill.ca</a:t>
            </a:r>
            <a:endParaRPr lang="en-US" sz="3000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fr-FR" dirty="0"/>
          </a:p>
        </p:txBody>
      </p:sp>
      <p:pic>
        <p:nvPicPr>
          <p:cNvPr id="2" name="Image 1" descr="time_to_talk.jpg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" y="2941456"/>
            <a:ext cx="4274546" cy="259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5"/>
    </mc:Choice>
    <mc:Fallback xmlns="">
      <p:transition xmlns:p14="http://schemas.microsoft.com/office/powerpoint/2010/main" spd="slow" advTm="8795"/>
    </mc:Fallback>
  </mc:AlternateContent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3479</TotalTime>
  <Words>2154</Words>
  <Application>Microsoft Office PowerPoint</Application>
  <PresentationFormat>On-screen Show (4:3)</PresentationFormat>
  <Paragraphs>415</Paragraphs>
  <Slides>33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MS Mincho</vt:lpstr>
      <vt:lpstr>MS PGothic</vt:lpstr>
      <vt:lpstr>MS PGothic</vt:lpstr>
      <vt:lpstr>Arial</vt:lpstr>
      <vt:lpstr>Calibri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Université d'Angers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DATA, GAIT &amp; COGNITION // A major step forward for researchers… Clinicians too (or a trap?)</dc:title>
  <dc:creator>Olivier  Beauchet</dc:creator>
  <cp:lastModifiedBy>Olivier Beauchet, Md.</cp:lastModifiedBy>
  <cp:revision>410</cp:revision>
  <dcterms:created xsi:type="dcterms:W3CDTF">2016-04-14T12:54:57Z</dcterms:created>
  <dcterms:modified xsi:type="dcterms:W3CDTF">2016-08-05T17:05:18Z</dcterms:modified>
</cp:coreProperties>
</file>