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5_India-5a" ContentType="image/png"/>
  <Default Extension="5_India-3" ContentType="image/p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</p:sldMasterIdLst>
  <p:notesMasterIdLst>
    <p:notesMasterId r:id="rId27"/>
  </p:notesMasterIdLst>
  <p:sldIdLst>
    <p:sldId id="285" r:id="rId4"/>
    <p:sldId id="295" r:id="rId5"/>
    <p:sldId id="288" r:id="rId6"/>
    <p:sldId id="289" r:id="rId7"/>
    <p:sldId id="296" r:id="rId8"/>
    <p:sldId id="297" r:id="rId9"/>
    <p:sldId id="290" r:id="rId10"/>
    <p:sldId id="291" r:id="rId11"/>
    <p:sldId id="315" r:id="rId12"/>
    <p:sldId id="298" r:id="rId13"/>
    <p:sldId id="324" r:id="rId14"/>
    <p:sldId id="300" r:id="rId15"/>
    <p:sldId id="316" r:id="rId16"/>
    <p:sldId id="317" r:id="rId17"/>
    <p:sldId id="318" r:id="rId18"/>
    <p:sldId id="319" r:id="rId19"/>
    <p:sldId id="312" r:id="rId20"/>
    <p:sldId id="327" r:id="rId21"/>
    <p:sldId id="320" r:id="rId22"/>
    <p:sldId id="321" r:id="rId23"/>
    <p:sldId id="328" r:id="rId24"/>
    <p:sldId id="329" r:id="rId25"/>
    <p:sldId id="32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7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CE15D-4497-C844-B0BF-2FE88AA5E2A6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365E5-A1CC-8441-ACA8-01631E001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43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Might mention</a:t>
            </a:r>
            <a:r>
              <a:rPr lang="en-US" baseline="0" dirty="0" smtClean="0"/>
              <a:t> that MISR has a narrower swath (400 km) compared to MODIS (2330 km), and therefore not near-daily coverage.  Also, mention that MODIS is on Aqua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365E5-A1CC-8441-ACA8-01631E0012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9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is a little confusing.  What is the point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365E5-A1CC-8441-ACA8-01631E0012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94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Point out that the column is now “Level</a:t>
            </a:r>
            <a:r>
              <a:rPr lang="en-US" baseline="0" dirty="0" smtClean="0"/>
              <a:t> of confidence” NOT “Level of Scientific Understanding,” which it was in the previous assessments.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365E5-A1CC-8441-ACA8-01631E0012B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78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B11DA8-94F4-0D45-8D34-3B46A35AB698}" type="slidenum">
              <a:rPr lang="en-US"/>
              <a:pPr/>
              <a:t>9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154F86-A77D-E246-8172-44AB11969D05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04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Something is missing in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365E5-A1CC-8441-ACA8-01631E0012B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54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Something is missing in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365E5-A1CC-8441-ACA8-01631E0012B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5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599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FontTx/>
              <a:buNone/>
              <a:defRPr sz="16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 smtClean="0"/>
          </a:p>
        </p:txBody>
      </p:sp>
      <p:pic>
        <p:nvPicPr>
          <p:cNvPr id="12" name="Picture 11" descr="Tribrand_ColorBlackText_RGB_small_040615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65" y="6033980"/>
            <a:ext cx="3196454" cy="684955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69198" y="5141017"/>
            <a:ext cx="7524221" cy="4301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 b="1" baseline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Presentation Title</a:t>
            </a:r>
            <a:endParaRPr lang="en-US" dirty="0"/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 hasCustomPrompt="1"/>
          </p:nvPr>
        </p:nvSpPr>
        <p:spPr>
          <a:xfrm>
            <a:off x="380315" y="5619689"/>
            <a:ext cx="7498993" cy="80443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 smtClean="0"/>
              <a:t>Click to Edit Name(s) of Presenter(s), Directorate/Division and Date</a:t>
            </a:r>
          </a:p>
        </p:txBody>
      </p:sp>
    </p:spTree>
    <p:extLst>
      <p:ext uri="{BB962C8B-B14F-4D97-AF65-F5344CB8AC3E}">
        <p14:creationId xmlns:p14="http://schemas.microsoft.com/office/powerpoint/2010/main" val="4163820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4876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1676400"/>
            <a:ext cx="7315200" cy="28956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2735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27491-D124-4F2B-85E8-2970607FE566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69991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5" indent="0">
              <a:buNone/>
              <a:defRPr sz="1800"/>
            </a:lvl2pPr>
            <a:lvl3pPr marL="914274" indent="0">
              <a:buNone/>
              <a:defRPr sz="1600"/>
            </a:lvl3pPr>
            <a:lvl4pPr marL="1371409" indent="0">
              <a:buNone/>
              <a:defRPr sz="1400"/>
            </a:lvl4pPr>
            <a:lvl5pPr marL="1828551" indent="0">
              <a:buNone/>
              <a:defRPr sz="1400"/>
            </a:lvl5pPr>
            <a:lvl6pPr marL="2285681" indent="0">
              <a:buNone/>
              <a:defRPr sz="1400"/>
            </a:lvl6pPr>
            <a:lvl7pPr marL="2742818" indent="0">
              <a:buNone/>
              <a:defRPr sz="1400"/>
            </a:lvl7pPr>
            <a:lvl8pPr marL="3199954" indent="0">
              <a:buNone/>
              <a:defRPr sz="1400"/>
            </a:lvl8pPr>
            <a:lvl9pPr marL="36570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A9476-BDCB-49E7-B4C8-ED1E3FC8DFF0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69142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9743" y="1143000"/>
            <a:ext cx="4149725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1863" y="1143000"/>
            <a:ext cx="4151312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93CBF-A559-44D9-BC4C-2A95635229F2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0552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74" indent="0">
              <a:buNone/>
              <a:defRPr sz="1800" b="1"/>
            </a:lvl3pPr>
            <a:lvl4pPr marL="1371409" indent="0">
              <a:buNone/>
              <a:defRPr sz="1600" b="1"/>
            </a:lvl4pPr>
            <a:lvl5pPr marL="1828551" indent="0">
              <a:buNone/>
              <a:defRPr sz="1600" b="1"/>
            </a:lvl5pPr>
            <a:lvl6pPr marL="2285681" indent="0">
              <a:buNone/>
              <a:defRPr sz="1600" b="1"/>
            </a:lvl6pPr>
            <a:lvl7pPr marL="2742818" indent="0">
              <a:buNone/>
              <a:defRPr sz="1600" b="1"/>
            </a:lvl7pPr>
            <a:lvl8pPr marL="3199954" indent="0">
              <a:buNone/>
              <a:defRPr sz="1600" b="1"/>
            </a:lvl8pPr>
            <a:lvl9pPr marL="36570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74" indent="0">
              <a:buNone/>
              <a:defRPr sz="1800" b="1"/>
            </a:lvl3pPr>
            <a:lvl4pPr marL="1371409" indent="0">
              <a:buNone/>
              <a:defRPr sz="1600" b="1"/>
            </a:lvl4pPr>
            <a:lvl5pPr marL="1828551" indent="0">
              <a:buNone/>
              <a:defRPr sz="1600" b="1"/>
            </a:lvl5pPr>
            <a:lvl6pPr marL="2285681" indent="0">
              <a:buNone/>
              <a:defRPr sz="1600" b="1"/>
            </a:lvl6pPr>
            <a:lvl7pPr marL="2742818" indent="0">
              <a:buNone/>
              <a:defRPr sz="1600" b="1"/>
            </a:lvl7pPr>
            <a:lvl8pPr marL="3199954" indent="0">
              <a:buNone/>
              <a:defRPr sz="1600" b="1"/>
            </a:lvl8pPr>
            <a:lvl9pPr marL="36570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6E95D-B20A-422A-9161-F6E4AB742772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60812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AEA8D-42C2-44B1-A58E-E2705C6165D7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80571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982D2-A018-4C79-9F93-6025AA598AF7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04300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74" indent="0">
              <a:buNone/>
              <a:defRPr sz="1000"/>
            </a:lvl3pPr>
            <a:lvl4pPr marL="1371409" indent="0">
              <a:buNone/>
              <a:defRPr sz="1000"/>
            </a:lvl4pPr>
            <a:lvl5pPr marL="1828551" indent="0">
              <a:buNone/>
              <a:defRPr sz="1000"/>
            </a:lvl5pPr>
            <a:lvl6pPr marL="2285681" indent="0">
              <a:buNone/>
              <a:defRPr sz="1000"/>
            </a:lvl6pPr>
            <a:lvl7pPr marL="2742818" indent="0">
              <a:buNone/>
              <a:defRPr sz="1000"/>
            </a:lvl7pPr>
            <a:lvl8pPr marL="3199954" indent="0">
              <a:buNone/>
              <a:defRPr sz="1000"/>
            </a:lvl8pPr>
            <a:lvl9pPr marL="365709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C7CC4-B3DA-4430-963F-8A56BECBB8CD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2625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4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5" indent="0">
              <a:buNone/>
              <a:defRPr sz="2800"/>
            </a:lvl2pPr>
            <a:lvl3pPr marL="914274" indent="0">
              <a:buNone/>
              <a:defRPr sz="2400"/>
            </a:lvl3pPr>
            <a:lvl4pPr marL="1371409" indent="0">
              <a:buNone/>
              <a:defRPr sz="2000"/>
            </a:lvl4pPr>
            <a:lvl5pPr marL="1828551" indent="0">
              <a:buNone/>
              <a:defRPr sz="2000"/>
            </a:lvl5pPr>
            <a:lvl6pPr marL="2285681" indent="0">
              <a:buNone/>
              <a:defRPr sz="2000"/>
            </a:lvl6pPr>
            <a:lvl7pPr marL="2742818" indent="0">
              <a:buNone/>
              <a:defRPr sz="2000"/>
            </a:lvl7pPr>
            <a:lvl8pPr marL="3199954" indent="0">
              <a:buNone/>
              <a:defRPr sz="2000"/>
            </a:lvl8pPr>
            <a:lvl9pPr marL="365709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74" indent="0">
              <a:buNone/>
              <a:defRPr sz="1000"/>
            </a:lvl3pPr>
            <a:lvl4pPr marL="1371409" indent="0">
              <a:buNone/>
              <a:defRPr sz="1000"/>
            </a:lvl4pPr>
            <a:lvl5pPr marL="1828551" indent="0">
              <a:buNone/>
              <a:defRPr sz="1000"/>
            </a:lvl5pPr>
            <a:lvl6pPr marL="2285681" indent="0">
              <a:buNone/>
              <a:defRPr sz="1000"/>
            </a:lvl6pPr>
            <a:lvl7pPr marL="2742818" indent="0">
              <a:buNone/>
              <a:defRPr sz="1000"/>
            </a:lvl7pPr>
            <a:lvl8pPr marL="3199954" indent="0">
              <a:buNone/>
              <a:defRPr sz="1000"/>
            </a:lvl8pPr>
            <a:lvl9pPr marL="365709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45BBC-2050-44A1-9088-A74567D7CE3D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9847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A85DF-CF2F-4C74-9EBC-A198FC16FC6A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72874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0213" y="-47623"/>
            <a:ext cx="2112962" cy="6448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9742" y="-47623"/>
            <a:ext cx="6188075" cy="6448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6661D-FE59-4488-818C-A32B71411561}" type="slidenum">
              <a:rPr lang="en-US">
                <a:latin typeface="Helvetica"/>
              </a:rPr>
              <a:pPr>
                <a:defRPr/>
              </a:pPr>
              <a:t>‹#›</a:t>
            </a:fld>
            <a:endParaRPr lang="en-US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229680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CE7F-E53F-FA42-A826-CBE6C9C39DC7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0689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9EA2B-2382-5B45-AEF3-4F7E34F1012C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31148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E7234-75F4-B749-99C3-7D88512B1F0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9606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19957-C909-FA43-9C29-497A154DE67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87136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163D3-8AE6-A849-8682-3A333B1917D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26773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5035B-4BDA-DD45-91C6-DE9C96AE2D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74830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3BB69-F1F3-F24E-8926-4361A2B6E4D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37374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3472-B855-AB42-BEE6-4E0EE5F3BFE6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32739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46A02-705B-F14B-B1FD-8DEF89FDB18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7427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DF485-7351-4244-A1EA-31FD922BD5E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72010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DE3D-A38A-E141-BAFE-853E13B0B5E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768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13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C3328835-F0FE-1642-AD34-9422C916F1DE}" type="datetimeFigureOut">
              <a:rPr lang="en-US" smtClean="0"/>
              <a:t>24/10/16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2FBBE56F-60A0-5D40-808B-9B3F39E2A98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-47623"/>
            <a:ext cx="77724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9739" y="1143000"/>
            <a:ext cx="845343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000" i="0">
                <a:solidFill>
                  <a:srgbClr val="000066"/>
                </a:solidFill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968A910-19C5-4D7C-A6A1-E7A9509BAE7E}" type="slidenum">
              <a:rPr lang="en-US" b="1">
                <a:latin typeface="Helvetica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latin typeface="Helvetica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 rot="10800000" flipH="1">
            <a:off x="4" y="782642"/>
            <a:ext cx="9148763" cy="217351"/>
          </a:xfrm>
          <a:prstGeom prst="rect">
            <a:avLst/>
          </a:prstGeom>
          <a:solidFill>
            <a:srgbClr val="74A6E2"/>
          </a:solidFill>
          <a:ln>
            <a:noFill/>
          </a:ln>
          <a:extLst/>
        </p:spPr>
        <p:txBody>
          <a:bodyPr wrap="none" lIns="91430" tIns="45716" rIns="91430" bIns="45716" anchor="ctr"/>
          <a:lstStyle>
            <a:lvl1pPr eaLnBrk="0" hangingPunct="0"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pitchFamily="34" charset="0"/>
                <a:ea typeface="MS PGothic" pitchFamily="34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smtClean="0">
              <a:solidFill>
                <a:srgbClr val="000000"/>
              </a:solidFill>
            </a:endParaRPr>
          </a:p>
        </p:txBody>
      </p:sp>
      <p:grpSp>
        <p:nvGrpSpPr>
          <p:cNvPr id="1032" name="Group 11"/>
          <p:cNvGrpSpPr>
            <a:grpSpLocks/>
          </p:cNvGrpSpPr>
          <p:nvPr/>
        </p:nvGrpSpPr>
        <p:grpSpPr bwMode="auto">
          <a:xfrm>
            <a:off x="7943" y="85729"/>
            <a:ext cx="769938" cy="696913"/>
            <a:chOff x="117" y="162"/>
            <a:chExt cx="605" cy="548"/>
          </a:xfrm>
        </p:grpSpPr>
        <p:sp>
          <p:nvSpPr>
            <p:cNvPr id="1035" name="Oval 12"/>
            <p:cNvSpPr>
              <a:spLocks noChangeArrowheads="1"/>
            </p:cNvSpPr>
            <p:nvPr/>
          </p:nvSpPr>
          <p:spPr bwMode="auto">
            <a:xfrm>
              <a:off x="117" y="162"/>
              <a:ext cx="565" cy="5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smtClean="0">
                <a:solidFill>
                  <a:srgbClr val="000000"/>
                </a:solidFill>
              </a:endParaRPr>
            </a:p>
          </p:txBody>
        </p:sp>
        <p:pic>
          <p:nvPicPr>
            <p:cNvPr id="1036" name="Picture 1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" y="184"/>
              <a:ext cx="602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3" name="Text Box 14"/>
          <p:cNvSpPr txBox="1">
            <a:spLocks noChangeArrowheads="1"/>
          </p:cNvSpPr>
          <p:nvPr/>
        </p:nvSpPr>
        <p:spPr bwMode="auto">
          <a:xfrm>
            <a:off x="-4510" y="750763"/>
            <a:ext cx="1776428" cy="2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i="0" dirty="0" smtClean="0">
                <a:solidFill>
                  <a:srgbClr val="FFFFFF"/>
                </a:solidFill>
              </a:rPr>
              <a:t>Jet Propulsion Laboratory</a:t>
            </a:r>
          </a:p>
        </p:txBody>
      </p:sp>
    </p:spTree>
    <p:extLst>
      <p:ext uri="{BB962C8B-B14F-4D97-AF65-F5344CB8AC3E}">
        <p14:creationId xmlns:p14="http://schemas.microsoft.com/office/powerpoint/2010/main" val="234785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660033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  <a:ea typeface="MS PGothic" pitchFamily="34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  <a:ea typeface="MS PGothic" pitchFamily="34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  <a:ea typeface="MS PGothic" pitchFamily="34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  <a:ea typeface="MS PGothic" pitchFamily="34" charset="-128"/>
          <a:cs typeface="ＭＳ Ｐゴシック" pitchFamily="-107" charset="-128"/>
        </a:defRPr>
      </a:lvl5pPr>
      <a:lvl6pPr marL="457135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</a:defRPr>
      </a:lvl6pPr>
      <a:lvl7pPr marL="914274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</a:defRPr>
      </a:lvl7pPr>
      <a:lvl8pPr marL="1371409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</a:defRPr>
      </a:lvl8pPr>
      <a:lvl9pPr marL="1828551" algn="ctr" rtl="0" fontAlgn="base">
        <a:spcBef>
          <a:spcPct val="0"/>
        </a:spcBef>
        <a:spcAft>
          <a:spcPct val="0"/>
        </a:spcAft>
        <a:defRPr sz="2800" b="1">
          <a:solidFill>
            <a:srgbClr val="990000"/>
          </a:solidFill>
          <a:latin typeface="Helvetica" pitchFamily="-112" charset="0"/>
        </a:defRPr>
      </a:lvl9pPr>
    </p:titleStyle>
    <p:bodyStyle>
      <a:lvl1pPr marL="342853" indent="-34285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  <a:ea typeface="MS PGothic" pitchFamily="34" charset="-128"/>
          <a:cs typeface="ＭＳ Ｐゴシック" pitchFamily="-107" charset="-128"/>
        </a:defRPr>
      </a:lvl1pPr>
      <a:lvl2pPr marL="742846" indent="-285711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  <a:ea typeface="MS PGothic" pitchFamily="34" charset="-128"/>
        </a:defRPr>
      </a:lvl2pPr>
      <a:lvl3pPr marL="1142842" indent="-228567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00066"/>
          </a:solidFill>
          <a:latin typeface="+mn-lt"/>
          <a:ea typeface="MS PGothic" pitchFamily="34" charset="-128"/>
        </a:defRPr>
      </a:lvl3pPr>
      <a:lvl4pPr marL="1599976" indent="-228567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  <a:ea typeface="MS PGothic" pitchFamily="34" charset="-128"/>
        </a:defRPr>
      </a:lvl4pPr>
      <a:lvl5pPr marL="2057112" indent="-228567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  <a:ea typeface="MS PGothic" pitchFamily="34" charset="-128"/>
        </a:defRPr>
      </a:lvl5pPr>
      <a:lvl6pPr marL="2514251" indent="-228567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</a:defRPr>
      </a:lvl6pPr>
      <a:lvl7pPr marL="2971385" indent="-228567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</a:defRPr>
      </a:lvl7pPr>
      <a:lvl8pPr marL="3428519" indent="-228567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</a:defRPr>
      </a:lvl8pPr>
      <a:lvl9pPr marL="3885660" indent="-228567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4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9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51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81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8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4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92" algn="l" defTabSz="9142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F0758-76B4-3F40-9A72-F3973786ECAF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MS PGothic" pitchFamily="34" charset="-128"/>
              </a:rPr>
              <a:pPr/>
              <a:t>24/10/16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43E3B-D509-2B4B-B8DE-6D16E7457F8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MS PGothic" pitchFamily="34" charset="-128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840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0.5_India-5a"/><Relationship Id="rId3" Type="http://schemas.openxmlformats.org/officeDocument/2006/relationships/image" Target="../media/image31.5_India-3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jpeg"/><Relationship Id="rId6" Type="http://schemas.openxmlformats.org/officeDocument/2006/relationships/image" Target="../media/image42.png"/><Relationship Id="rId7" Type="http://schemas.openxmlformats.org/officeDocument/2006/relationships/image" Target="../media/image43.jpe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44.jpg"/><Relationship Id="rId3" Type="http://schemas.openxmlformats.org/officeDocument/2006/relationships/image" Target="../media/image4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9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117334" y="4547253"/>
            <a:ext cx="8011006" cy="121582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800000"/>
                </a:solidFill>
              </a:rPr>
              <a:t>Satellite observations of aerosol properties: from climate to air quality</a:t>
            </a:r>
            <a:endParaRPr lang="en-US" sz="3200" dirty="0">
              <a:solidFill>
                <a:srgbClr val="8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63247" y="5754757"/>
            <a:ext cx="5719409" cy="421002"/>
          </a:xfrm>
        </p:spPr>
        <p:txBody>
          <a:bodyPr/>
          <a:lstStyle/>
          <a:p>
            <a:r>
              <a:rPr lang="en-US" sz="1800" dirty="0" smtClean="0"/>
              <a:t>Climate Change</a:t>
            </a:r>
            <a:r>
              <a:rPr lang="en-US" sz="1800" dirty="0" smtClean="0"/>
              <a:t> </a:t>
            </a:r>
            <a:r>
              <a:rPr lang="en-US" sz="1800" dirty="0" smtClean="0"/>
              <a:t>2016, </a:t>
            </a:r>
            <a:r>
              <a:rPr lang="en-US" sz="1800" dirty="0" smtClean="0"/>
              <a:t>Valencia</a:t>
            </a:r>
            <a:r>
              <a:rPr lang="en-US" sz="1800" dirty="0" smtClean="0"/>
              <a:t>, October 24-26, </a:t>
            </a:r>
            <a:r>
              <a:rPr lang="en-US" sz="1800" dirty="0" smtClean="0"/>
              <a:t>2016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2086" y="6385292"/>
            <a:ext cx="37666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solidFill>
                  <a:srgbClr val="000000"/>
                </a:solidFill>
                <a:latin typeface="Arial"/>
                <a:ea typeface="MS PGothic" pitchFamily="34" charset="-128"/>
                <a:cs typeface="Arial"/>
              </a:rPr>
              <a:t>© 2016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MS PGothic" pitchFamily="34" charset="-128"/>
                <a:cs typeface="Arial"/>
              </a:rPr>
              <a:t>California Institute of Technology. Government sponsorship </a:t>
            </a:r>
            <a:r>
              <a:rPr lang="en-US" sz="1200" b="1" dirty="0" smtClean="0">
                <a:solidFill>
                  <a:srgbClr val="000000"/>
                </a:solidFill>
                <a:latin typeface="Arial"/>
                <a:ea typeface="MS PGothic" pitchFamily="34" charset="-128"/>
                <a:cs typeface="Arial"/>
              </a:rPr>
              <a:t>acknowledged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ea typeface="MS PGothic" pitchFamily="34" charset="-128"/>
                <a:cs typeface="Arial"/>
              </a:rPr>
              <a:t>.</a:t>
            </a:r>
            <a:endParaRPr lang="en-US" sz="1200" b="1" i="1" dirty="0">
              <a:solidFill>
                <a:srgbClr val="000000"/>
              </a:solidFill>
              <a:latin typeface="Arial"/>
              <a:ea typeface="MS PGothic" pitchFamily="34" charset="-128"/>
              <a:cs typeface="Arial"/>
            </a:endParaRPr>
          </a:p>
        </p:txBody>
      </p:sp>
      <p:pic>
        <p:nvPicPr>
          <p:cNvPr id="9" name="Picture 8" descr="DustandCloud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07"/>
          <a:stretch/>
        </p:blipFill>
        <p:spPr>
          <a:xfrm>
            <a:off x="0" y="0"/>
            <a:ext cx="9159021" cy="450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08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7842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 smtClean="0"/>
              <a:t>What are atmospheric aerosols?</a:t>
            </a:r>
          </a:p>
        </p:txBody>
      </p:sp>
      <p:pic>
        <p:nvPicPr>
          <p:cNvPr id="7680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272758"/>
            <a:ext cx="3476924" cy="222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3950732"/>
            <a:ext cx="3483593" cy="26311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81"/>
          <a:stretch/>
        </p:blipFill>
        <p:spPr bwMode="auto">
          <a:xfrm>
            <a:off x="4800601" y="3972818"/>
            <a:ext cx="3328004" cy="26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10" descr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0" t="2982" r="2794" b="3525"/>
          <a:stretch/>
        </p:blipFill>
        <p:spPr bwMode="auto">
          <a:xfrm>
            <a:off x="4800600" y="1272758"/>
            <a:ext cx="3370264" cy="224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6" name="Text Box 11"/>
          <p:cNvSpPr txBox="1">
            <a:spLocks noChangeArrowheads="1"/>
          </p:cNvSpPr>
          <p:nvPr/>
        </p:nvSpPr>
        <p:spPr bwMode="auto">
          <a:xfrm>
            <a:off x="1954696" y="869258"/>
            <a:ext cx="799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Dust</a:t>
            </a:r>
          </a:p>
        </p:txBody>
      </p:sp>
      <p:sp>
        <p:nvSpPr>
          <p:cNvPr id="76807" name="Text Box 12"/>
          <p:cNvSpPr txBox="1">
            <a:spLocks noChangeArrowheads="1"/>
          </p:cNvSpPr>
          <p:nvPr/>
        </p:nvSpPr>
        <p:spPr bwMode="auto">
          <a:xfrm>
            <a:off x="5993227" y="883198"/>
            <a:ext cx="1030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Smoke</a:t>
            </a:r>
          </a:p>
        </p:txBody>
      </p:sp>
      <p:sp>
        <p:nvSpPr>
          <p:cNvPr id="76808" name="Text Box 13"/>
          <p:cNvSpPr txBox="1">
            <a:spLocks noChangeArrowheads="1"/>
          </p:cNvSpPr>
          <p:nvPr/>
        </p:nvSpPr>
        <p:spPr bwMode="auto">
          <a:xfrm>
            <a:off x="5435600" y="3523828"/>
            <a:ext cx="223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Volcanic aerosol</a:t>
            </a:r>
          </a:p>
        </p:txBody>
      </p:sp>
      <p:sp>
        <p:nvSpPr>
          <p:cNvPr id="76809" name="Text Box 14"/>
          <p:cNvSpPr txBox="1">
            <a:spLocks noChangeArrowheads="1"/>
          </p:cNvSpPr>
          <p:nvPr/>
        </p:nvSpPr>
        <p:spPr bwMode="auto">
          <a:xfrm>
            <a:off x="1755775" y="3515618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Pollution</a:t>
            </a:r>
          </a:p>
        </p:txBody>
      </p:sp>
    </p:spTree>
    <p:extLst>
      <p:ext uri="{BB962C8B-B14F-4D97-AF65-F5344CB8AC3E}">
        <p14:creationId xmlns:p14="http://schemas.microsoft.com/office/powerpoint/2010/main" val="2360884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052" t="3288" r="51449" b="6614"/>
          <a:stretch/>
        </p:blipFill>
        <p:spPr>
          <a:xfrm>
            <a:off x="85332" y="982873"/>
            <a:ext cx="4133277" cy="229999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5333" y="3126982"/>
            <a:ext cx="8902625" cy="3647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latin typeface="Arial"/>
                <a:cs typeface="Arial"/>
              </a:rPr>
              <a:t>Differences between GHG forcing and aerosol forcing: </a:t>
            </a:r>
          </a:p>
          <a:p>
            <a:endParaRPr lang="en-US" sz="800" dirty="0" smtClean="0"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 The two </a:t>
            </a:r>
            <a:r>
              <a:rPr lang="en-US" dirty="0" err="1" smtClean="0">
                <a:latin typeface="Arial"/>
                <a:cs typeface="Arial"/>
              </a:rPr>
              <a:t>forcings</a:t>
            </a:r>
            <a:r>
              <a:rPr lang="en-US" dirty="0" smtClean="0">
                <a:latin typeface="Arial"/>
                <a:cs typeface="Arial"/>
              </a:rPr>
              <a:t> have very different spatial and temporal distributions: </a:t>
            </a:r>
          </a:p>
          <a:p>
            <a:pPr marL="742950" lvl="1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GHG operates day and night, whether clear or cloudy, and is at a maximum in the hottest, driest places on Earth. </a:t>
            </a:r>
          </a:p>
          <a:p>
            <a:pPr marL="742950" lvl="1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Aerosol forcing occurs mainly by day (except dust), and is concentrated near aerosol sources and downwind from the sources. 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/>
                <a:cs typeface="Arial"/>
              </a:rPr>
              <a:t> Two forcing are determined differently:</a:t>
            </a:r>
          </a:p>
          <a:p>
            <a:pPr marL="742950" lvl="1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GHG forcing is well-posed problem in </a:t>
            </a:r>
            <a:r>
              <a:rPr lang="en-US" dirty="0" err="1" smtClean="0">
                <a:latin typeface="Arial"/>
                <a:cs typeface="Arial"/>
              </a:rPr>
              <a:t>radiative</a:t>
            </a:r>
            <a:r>
              <a:rPr lang="en-US" dirty="0" smtClean="0">
                <a:latin typeface="Arial"/>
                <a:cs typeface="Arial"/>
              </a:rPr>
              <a:t> transfer (because IR absorption is well quantified for all GHG gases). </a:t>
            </a:r>
          </a:p>
          <a:p>
            <a:pPr marL="742950" lvl="1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Aerosol forcing remains an unresolved problem because of complex spatial and temporal distribution of aerosols, and their complex chemical composition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8931" y="0"/>
            <a:ext cx="7747000" cy="796925"/>
          </a:xfrm>
        </p:spPr>
        <p:txBody>
          <a:bodyPr/>
          <a:lstStyle/>
          <a:p>
            <a:r>
              <a:rPr lang="en-US" sz="3600" dirty="0" smtClean="0">
                <a:solidFill>
                  <a:srgbClr val="800000"/>
                </a:solidFill>
              </a:rPr>
              <a:t>Aerosol DARF</a:t>
            </a:r>
            <a:endParaRPr lang="en-US" sz="3600" dirty="0">
              <a:solidFill>
                <a:srgbClr val="800000"/>
              </a:solidFill>
            </a:endParaRPr>
          </a:p>
        </p:txBody>
      </p:sp>
      <p:pic>
        <p:nvPicPr>
          <p:cNvPr id="6" name="Picture 5" descr="Screen Shot 2014-12-01 at 1.07.5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84" y="1174028"/>
            <a:ext cx="4338326" cy="5156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23619" y="1784557"/>
            <a:ext cx="502038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spcBef>
                <a:spcPts val="600"/>
              </a:spcBef>
            </a:pPr>
            <a:r>
              <a:rPr lang="en-US" u="sng" dirty="0" smtClean="0">
                <a:latin typeface="Arial"/>
                <a:cs typeface="Arial"/>
              </a:rPr>
              <a:t>Climate GCM (official IPCC definition): </a:t>
            </a:r>
          </a:p>
          <a:p>
            <a:pPr marL="91440">
              <a:spcBef>
                <a:spcPts val="600"/>
              </a:spcBef>
            </a:pPr>
            <a:r>
              <a:rPr lang="en-US" b="1" dirty="0" err="1" smtClean="0">
                <a:latin typeface="Arial"/>
                <a:cs typeface="Arial"/>
              </a:rPr>
              <a:t>Radiative</a:t>
            </a:r>
            <a:r>
              <a:rPr lang="en-US" b="1" dirty="0" smtClean="0">
                <a:latin typeface="Arial"/>
                <a:cs typeface="Arial"/>
              </a:rPr>
              <a:t> forcing is a change in net </a:t>
            </a:r>
            <a:r>
              <a:rPr lang="en-US" b="1" dirty="0" err="1" smtClean="0">
                <a:latin typeface="Arial"/>
                <a:cs typeface="Arial"/>
              </a:rPr>
              <a:t>radiative</a:t>
            </a:r>
            <a:r>
              <a:rPr lang="en-US" b="1" dirty="0" smtClean="0">
                <a:latin typeface="Arial"/>
                <a:cs typeface="Arial"/>
              </a:rPr>
              <a:t> flux at the </a:t>
            </a:r>
            <a:r>
              <a:rPr lang="en-US" b="1" dirty="0" err="1" smtClean="0">
                <a:latin typeface="Arial"/>
                <a:cs typeface="Arial"/>
              </a:rPr>
              <a:t>tropopause</a:t>
            </a:r>
            <a:r>
              <a:rPr lang="en-US" b="1" dirty="0" smtClean="0">
                <a:latin typeface="Arial"/>
                <a:cs typeface="Arial"/>
              </a:rPr>
              <a:t> after the stratosphere comes back into equilibrium.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102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9033" y="0"/>
            <a:ext cx="8130412" cy="762213"/>
          </a:xfrm>
        </p:spPr>
        <p:txBody>
          <a:bodyPr>
            <a:noAutofit/>
          </a:bodyPr>
          <a:lstStyle/>
          <a:p>
            <a:r>
              <a:rPr lang="en-US" sz="3200" dirty="0" smtClean="0"/>
              <a:t>DARF – historical level of understanding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96321" y="962577"/>
            <a:ext cx="3643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Arial"/>
                <a:cs typeface="Arial"/>
              </a:rPr>
              <a:t>IPCC </a:t>
            </a:r>
            <a:r>
              <a:rPr lang="en-US" sz="2000" b="1" i="1" dirty="0">
                <a:latin typeface="Arial"/>
                <a:cs typeface="Arial"/>
              </a:rPr>
              <a:t>AR3, 2001 </a:t>
            </a:r>
            <a:r>
              <a:rPr lang="en-US" sz="2000" b="1" dirty="0" smtClean="0">
                <a:latin typeface="Arial"/>
                <a:cs typeface="Arial"/>
              </a:rPr>
              <a:t>(</a:t>
            </a:r>
            <a:r>
              <a:rPr lang="en-US" sz="2000" b="1" dirty="0">
                <a:latin typeface="Arial"/>
                <a:cs typeface="Arial"/>
              </a:rPr>
              <a:t>Pre-EOS) 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0" y="1308872"/>
            <a:ext cx="6261652" cy="4496748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09670" y="5897217"/>
            <a:ext cx="8021134" cy="8451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Arial"/>
                <a:cs typeface="Arial"/>
              </a:rPr>
              <a:t>Aerosols contribute </a:t>
            </a:r>
            <a:r>
              <a:rPr lang="en-US" dirty="0">
                <a:latin typeface="Arial"/>
                <a:cs typeface="Arial"/>
              </a:rPr>
              <a:t>the largest uncertainty to the total </a:t>
            </a:r>
            <a:r>
              <a:rPr lang="en-US" dirty="0" err="1" smtClean="0">
                <a:latin typeface="Arial"/>
                <a:cs typeface="Arial"/>
              </a:rPr>
              <a:t>Radiative</a:t>
            </a:r>
            <a:r>
              <a:rPr lang="en-US" dirty="0" smtClean="0">
                <a:latin typeface="Arial"/>
                <a:cs typeface="Arial"/>
              </a:rPr>
              <a:t> Forcing (RF) estimate  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633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33129"/>
            <a:ext cx="8296275" cy="750957"/>
          </a:xfrm>
        </p:spPr>
        <p:txBody>
          <a:bodyPr/>
          <a:lstStyle/>
          <a:p>
            <a:r>
              <a:rPr lang="en-US" sz="3200" dirty="0" smtClean="0"/>
              <a:t>NASA climate </a:t>
            </a:r>
            <a:r>
              <a:rPr lang="en-US" sz="3200" dirty="0"/>
              <a:t>a</a:t>
            </a:r>
            <a:r>
              <a:rPr lang="en-US" sz="3200" dirty="0" smtClean="0"/>
              <a:t>erosol </a:t>
            </a:r>
            <a:r>
              <a:rPr lang="en-US" sz="3200" dirty="0"/>
              <a:t>r</a:t>
            </a:r>
            <a:r>
              <a:rPr lang="en-US" sz="3200" dirty="0" smtClean="0"/>
              <a:t>ecord (satellite)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35" y="1171714"/>
            <a:ext cx="5656261" cy="545768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3200" b="1" dirty="0">
                <a:solidFill>
                  <a:srgbClr val="000000"/>
                </a:solidFill>
                <a:latin typeface="Arial" charset="0"/>
              </a:rPr>
              <a:t>Terra 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1600" u="sng" dirty="0">
                <a:solidFill>
                  <a:srgbClr val="000000"/>
                </a:solidFill>
                <a:latin typeface="Arial" charset="0"/>
              </a:rPr>
              <a:t>Launched in December 1999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charset="0"/>
              </a:rPr>
              <a:t>Carries five instruments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en-US" sz="1600" b="1" u="sng" dirty="0">
                <a:solidFill>
                  <a:srgbClr val="000000"/>
                </a:solidFill>
                <a:latin typeface="Arial" charset="0"/>
              </a:rPr>
              <a:t>Aerosol instruments: </a:t>
            </a:r>
          </a:p>
          <a:p>
            <a:pPr marL="914400" lvl="1" indent="-457200" eaLnBrk="1" hangingPunct="1">
              <a:buFont typeface="Arial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charset="0"/>
              </a:rPr>
              <a:t>Moderate-Resolution Imaging                                     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</a:rPr>
              <a:t>Spectroradiometer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 (MODIS)</a:t>
            </a:r>
          </a:p>
          <a:p>
            <a:pPr marL="914400" lvl="1" indent="-457200" eaLnBrk="1" hangingPunct="1">
              <a:buFont typeface="Arial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charset="0"/>
              </a:rPr>
              <a:t>Multi-angle Imaging </a:t>
            </a:r>
            <a:r>
              <a:rPr lang="en-US" sz="1600" dirty="0" err="1">
                <a:solidFill>
                  <a:srgbClr val="000000"/>
                </a:solidFill>
                <a:latin typeface="Arial" charset="0"/>
              </a:rPr>
              <a:t>SpectroRadiometer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 (MISR)</a:t>
            </a:r>
          </a:p>
          <a:p>
            <a:pPr marL="457200" indent="-457200" eaLnBrk="1" hangingPunct="1"/>
            <a:endParaRPr lang="en-US" sz="1600" b="1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/>
            <a:r>
              <a:rPr lang="en-US" sz="1600" b="1" dirty="0">
                <a:solidFill>
                  <a:srgbClr val="000000"/>
                </a:solidFill>
                <a:latin typeface="Arial" charset="0"/>
              </a:rPr>
              <a:t>MODIS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 provides a comprehensive series of global observations every two days at spatial resolutions as fine as 250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meters. 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It provides data to monitor clouds and aerosols. </a:t>
            </a:r>
          </a:p>
          <a:p>
            <a:pPr marL="457200" indent="-457200" eaLnBrk="1" hangingPunct="1"/>
            <a:endParaRPr lang="en-US" sz="1600" dirty="0">
              <a:solidFill>
                <a:srgbClr val="000000"/>
              </a:solidFill>
              <a:latin typeface="Arial" charset="0"/>
            </a:endParaRPr>
          </a:p>
          <a:p>
            <a:pPr marL="457200" indent="-457200" eaLnBrk="1" hangingPunct="1"/>
            <a:r>
              <a:rPr lang="en-US" sz="1600" b="1" dirty="0">
                <a:solidFill>
                  <a:srgbClr val="000000"/>
                </a:solidFill>
                <a:latin typeface="Arial" charset="0"/>
              </a:rPr>
              <a:t>MISR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 measures the amount of sunlight scattered in different directions.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Earth’</a:t>
            </a:r>
            <a:r>
              <a:rPr lang="en-US" altLang="ja-JP" sz="1600" dirty="0" smtClean="0">
                <a:solidFill>
                  <a:srgbClr val="000000"/>
                </a:solidFill>
                <a:latin typeface="Arial" charset="0"/>
              </a:rPr>
              <a:t>s </a:t>
            </a:r>
            <a:r>
              <a:rPr lang="en-US" altLang="ja-JP" sz="1600" dirty="0">
                <a:solidFill>
                  <a:srgbClr val="000000"/>
                </a:solidFill>
                <a:latin typeface="Arial" charset="0"/>
              </a:rPr>
              <a:t>surface is successively imaged by nine </a:t>
            </a:r>
            <a:r>
              <a:rPr lang="en-US" altLang="ja-JP" sz="1600" dirty="0" smtClean="0">
                <a:solidFill>
                  <a:srgbClr val="000000"/>
                </a:solidFill>
                <a:latin typeface="Arial" charset="0"/>
              </a:rPr>
              <a:t>cameras over a period of seven minutes. </a:t>
            </a:r>
            <a:r>
              <a:rPr lang="en-US" altLang="ja-JP" sz="1600" dirty="0">
                <a:solidFill>
                  <a:srgbClr val="000000"/>
                </a:solidFill>
                <a:latin typeface="Arial" charset="0"/>
              </a:rPr>
              <a:t>Because of its different viewing angles, MISR can differentiate between various types of clouds, particles, and surfaces.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27491-D124-4F2B-85E8-2970607FE566}" type="slidenum">
              <a:rPr lang="en-US" smtClean="0">
                <a:latin typeface="Helvetica"/>
              </a:rPr>
              <a:pPr>
                <a:defRPr/>
              </a:pPr>
              <a:t>5</a:t>
            </a:fld>
            <a:endParaRPr lang="en-US">
              <a:latin typeface="Helvetica"/>
            </a:endParaRPr>
          </a:p>
        </p:txBody>
      </p:sp>
      <p:pic>
        <p:nvPicPr>
          <p:cNvPr id="6" name="Picture 2" descr="Ter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66555">
            <a:off x="4495800" y="1066800"/>
            <a:ext cx="4822825" cy="2938463"/>
          </a:xfrm>
          <a:prstGeom prst="rect">
            <a:avLst/>
          </a:prstGeom>
          <a:noFill/>
          <a:effectLst>
            <a:outerShdw blurRad="63500" dist="76199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7" name="Picture 5" descr="misrvw1-220p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" r="2727"/>
          <a:stretch>
            <a:fillRect/>
          </a:stretch>
        </p:blipFill>
        <p:spPr bwMode="auto">
          <a:xfrm>
            <a:off x="6248400" y="4724400"/>
            <a:ext cx="26670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5055704" y="6336748"/>
            <a:ext cx="1192696" cy="445052"/>
          </a:xfrm>
          <a:prstGeom prst="rightArrow">
            <a:avLst>
              <a:gd name="adj1" fmla="val 50000"/>
              <a:gd name="adj2" fmla="val 64286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" name="Picture 2" descr="Swa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460" y="1171714"/>
            <a:ext cx="1514615" cy="151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6400800" y="48006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E7EBFF"/>
                </a:solidFill>
              </a:rPr>
              <a:t>MISR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883939" y="2689088"/>
            <a:ext cx="92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 dirty="0"/>
              <a:t>MODIS</a:t>
            </a:r>
          </a:p>
        </p:txBody>
      </p:sp>
    </p:spTree>
    <p:extLst>
      <p:ext uri="{BB962C8B-B14F-4D97-AF65-F5344CB8AC3E}">
        <p14:creationId xmlns:p14="http://schemas.microsoft.com/office/powerpoint/2010/main" val="85907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130"/>
            <a:ext cx="8382000" cy="716724"/>
          </a:xfrm>
        </p:spPr>
        <p:txBody>
          <a:bodyPr/>
          <a:lstStyle/>
          <a:p>
            <a:r>
              <a:rPr lang="en-US" sz="3200" dirty="0" smtClean="0"/>
              <a:t>NASA aerosol ground-based monitoring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78145" y="5349197"/>
            <a:ext cx="420611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Globally: </a:t>
            </a:r>
            <a:r>
              <a:rPr lang="en-US" sz="1600" dirty="0" smtClean="0">
                <a:latin typeface="Arial"/>
                <a:cs typeface="Arial"/>
              </a:rPr>
              <a:t>~70-75</a:t>
            </a:r>
            <a:r>
              <a:rPr lang="en-US" sz="1600" dirty="0">
                <a:latin typeface="Arial"/>
                <a:cs typeface="Arial"/>
              </a:rPr>
              <a:t>% of MISR AOD retrievals fall within 0.05 or 20% AERONET AOD </a:t>
            </a:r>
            <a:endParaRPr lang="en-US" sz="1600" dirty="0" smtClean="0">
              <a:latin typeface="Arial"/>
              <a:cs typeface="Arial"/>
            </a:endParaRPr>
          </a:p>
        </p:txBody>
      </p:sp>
      <p:pic>
        <p:nvPicPr>
          <p:cNvPr id="6" name="Picture 5" descr="Screen Shot 2016-04-05 at 2.17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2886"/>
            <a:ext cx="9144000" cy="431109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2110" y="5966383"/>
            <a:ext cx="404858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Globally: MODIS C6 AOD fall within (</a:t>
            </a:r>
            <a:r>
              <a:rPr lang="en-US" sz="1600" dirty="0">
                <a:latin typeface="Arial"/>
                <a:cs typeface="Arial"/>
              </a:rPr>
              <a:t>-0.02–10</a:t>
            </a:r>
            <a:r>
              <a:rPr lang="en-US" sz="1600" dirty="0" smtClean="0">
                <a:latin typeface="Arial"/>
                <a:cs typeface="Arial"/>
              </a:rPr>
              <a:t>% ocean)</a:t>
            </a:r>
            <a:r>
              <a:rPr lang="en-US" sz="1600" dirty="0">
                <a:latin typeface="Arial"/>
                <a:cs typeface="Arial"/>
              </a:rPr>
              <a:t>,(+0.04+10</a:t>
            </a:r>
            <a:r>
              <a:rPr lang="en-US" sz="1600" dirty="0" smtClean="0">
                <a:latin typeface="Arial"/>
                <a:cs typeface="Arial"/>
              </a:rPr>
              <a:t>% land)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8" name="Picture 7" descr="118322main_sun_photomet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217" y="4678017"/>
            <a:ext cx="2805045" cy="210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20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7706" y="1749894"/>
            <a:ext cx="1791011" cy="1723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i="1" dirty="0" smtClean="0"/>
              <a:t>Global average when compared to other uncertainties in the models</a:t>
            </a:r>
          </a:p>
        </p:txBody>
      </p:sp>
      <p:pic>
        <p:nvPicPr>
          <p:cNvPr id="4" name="Picture 3" descr="Screen Shot 2014-11-12 at 2.39.5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" r="6578"/>
          <a:stretch/>
        </p:blipFill>
        <p:spPr>
          <a:xfrm>
            <a:off x="32565" y="1014653"/>
            <a:ext cx="6426173" cy="58019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32420" y="1103563"/>
            <a:ext cx="2148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IPCC AR5, 2013</a:t>
            </a:r>
          </a:p>
          <a:p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043" y="-47623"/>
            <a:ext cx="8624957" cy="885825"/>
          </a:xfrm>
        </p:spPr>
        <p:txBody>
          <a:bodyPr>
            <a:noAutofit/>
          </a:bodyPr>
          <a:lstStyle/>
          <a:p>
            <a:r>
              <a:rPr lang="en-US" sz="3200" i="1" dirty="0" smtClean="0"/>
              <a:t>Current </a:t>
            </a:r>
            <a:r>
              <a:rPr lang="en-US" sz="3200" dirty="0"/>
              <a:t>a</a:t>
            </a:r>
            <a:r>
              <a:rPr lang="en-US" sz="3200" dirty="0" smtClean="0"/>
              <a:t>ssessment </a:t>
            </a:r>
            <a:r>
              <a:rPr lang="en-US" sz="3200" dirty="0"/>
              <a:t>of </a:t>
            </a:r>
            <a:r>
              <a:rPr lang="en-US" sz="3200" dirty="0" smtClean="0"/>
              <a:t>climate </a:t>
            </a:r>
            <a:r>
              <a:rPr lang="en-US" sz="3200" dirty="0"/>
              <a:t>f</a:t>
            </a:r>
            <a:r>
              <a:rPr lang="en-US" sz="3200" dirty="0" smtClean="0"/>
              <a:t>orcing </a:t>
            </a:r>
            <a:endParaRPr lang="en-US" sz="3200" dirty="0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6478238" y="3691102"/>
            <a:ext cx="2542286" cy="28113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700" dirty="0" smtClean="0"/>
              <a:t>“There is high confidence that aerosols have offset a substantial portion of global mean forcing from well-mixed greenhouse gases. </a:t>
            </a:r>
            <a:r>
              <a:rPr lang="en-US" sz="1700" b="1" dirty="0" smtClean="0"/>
              <a:t>They continue to contribute the largest uncertainty to the total RF estimate.</a:t>
            </a:r>
            <a:r>
              <a:rPr lang="en-US" sz="1600" b="1" dirty="0" smtClean="0"/>
              <a:t>”  </a:t>
            </a:r>
            <a:endParaRPr lang="en-US" sz="1600" b="1" dirty="0"/>
          </a:p>
        </p:txBody>
      </p:sp>
      <p:sp>
        <p:nvSpPr>
          <p:cNvPr id="7" name="Oval 6"/>
          <p:cNvSpPr/>
          <p:nvPr/>
        </p:nvSpPr>
        <p:spPr>
          <a:xfrm>
            <a:off x="6056241" y="4057123"/>
            <a:ext cx="249319" cy="22593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3" idx="1"/>
            <a:endCxn id="7" idx="7"/>
          </p:cNvCxnSpPr>
          <p:nvPr/>
        </p:nvCxnSpPr>
        <p:spPr>
          <a:xfrm flipH="1">
            <a:off x="6269048" y="2611837"/>
            <a:ext cx="848658" cy="14783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83480" y="7803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r>
              <a:rPr lang="en-US" dirty="0" smtClean="0"/>
              <a:t>–</a:t>
            </a:r>
            <a:r>
              <a:rPr lang="en-US" dirty="0"/>
              <a:t>0.35 (–0.85 to +0.15) W/m2. </a:t>
            </a:r>
          </a:p>
        </p:txBody>
      </p:sp>
    </p:spTree>
    <p:extLst>
      <p:ext uri="{BB962C8B-B14F-4D97-AF65-F5344CB8AC3E}">
        <p14:creationId xmlns:p14="http://schemas.microsoft.com/office/powerpoint/2010/main" val="3756150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3030"/>
          <a:stretch/>
        </p:blipFill>
        <p:spPr>
          <a:xfrm>
            <a:off x="4186435" y="1040162"/>
            <a:ext cx="4487490" cy="36974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058" y="6503453"/>
            <a:ext cx="3015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/>
              <a:t>Shindell et al. </a:t>
            </a:r>
            <a:r>
              <a:rPr lang="en-US" sz="1400" b="1" dirty="0" smtClean="0"/>
              <a:t>[2013]</a:t>
            </a:r>
            <a:endParaRPr lang="en-US" sz="1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436" y="4737652"/>
            <a:ext cx="4813426" cy="1932609"/>
          </a:xfrm>
        </p:spPr>
        <p:txBody>
          <a:bodyPr>
            <a:normAutofit lnSpcReduction="10000"/>
          </a:bodyPr>
          <a:lstStyle/>
          <a:p>
            <a:pPr marL="285750" indent="-285750">
              <a:spcBef>
                <a:spcPts val="1200"/>
              </a:spcBef>
            </a:pPr>
            <a:r>
              <a:rPr lang="en-US" sz="2000" dirty="0">
                <a:latin typeface="Arial"/>
                <a:cs typeface="Arial"/>
              </a:rPr>
              <a:t>C</a:t>
            </a:r>
            <a:r>
              <a:rPr lang="en-US" sz="2000" dirty="0" smtClean="0">
                <a:latin typeface="Arial"/>
                <a:cs typeface="Arial"/>
              </a:rPr>
              <a:t>hemistry climate models (CCMs) reproduce present day total aerosol optical depth (AOD) relatively well</a:t>
            </a:r>
          </a:p>
          <a:p>
            <a:pPr marL="285750" indent="-285750">
              <a:spcBef>
                <a:spcPts val="1200"/>
              </a:spcBef>
            </a:pPr>
            <a:r>
              <a:rPr lang="en-US" sz="2000" dirty="0" smtClean="0">
                <a:latin typeface="Arial"/>
                <a:cs typeface="Arial"/>
              </a:rPr>
              <a:t>However, contributions from individual aerosol components (</a:t>
            </a:r>
            <a:r>
              <a:rPr lang="en-US" sz="2000" dirty="0" err="1" smtClean="0">
                <a:latin typeface="Arial"/>
                <a:cs typeface="Arial"/>
              </a:rPr>
              <a:t>speciated</a:t>
            </a:r>
            <a:r>
              <a:rPr lang="en-US" sz="2000" dirty="0" smtClean="0">
                <a:latin typeface="Arial"/>
                <a:cs typeface="Arial"/>
              </a:rPr>
              <a:t> AOD) are quite different   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</a:pPr>
            <a:endParaRPr lang="en-US" sz="20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86246" t="33649" b="33330"/>
          <a:stretch/>
        </p:blipFill>
        <p:spPr>
          <a:xfrm>
            <a:off x="7920693" y="1807953"/>
            <a:ext cx="1134384" cy="19515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58" y="1065687"/>
            <a:ext cx="3705059" cy="5427751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87807" y="0"/>
            <a:ext cx="7665783" cy="72732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What about </a:t>
            </a:r>
            <a:r>
              <a:rPr lang="en-US" sz="3600" dirty="0"/>
              <a:t>a</a:t>
            </a:r>
            <a:r>
              <a:rPr lang="en-US" sz="3600" dirty="0" smtClean="0"/>
              <a:t>erosol </a:t>
            </a:r>
            <a:r>
              <a:rPr lang="en-US" sz="3600" dirty="0"/>
              <a:t>t</a:t>
            </a:r>
            <a:r>
              <a:rPr lang="en-US" sz="3600" dirty="0" smtClean="0"/>
              <a:t>ypes?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0817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72852" y="126886"/>
            <a:ext cx="8078461" cy="571469"/>
          </a:xfrm>
        </p:spPr>
        <p:txBody>
          <a:bodyPr>
            <a:noAutofit/>
          </a:bodyPr>
          <a:lstStyle/>
          <a:p>
            <a:r>
              <a:rPr lang="en-US" sz="3200" dirty="0" smtClean="0"/>
              <a:t>MISR aerosol type detection</a:t>
            </a:r>
            <a:endParaRPr lang="en-US" sz="3200" dirty="0"/>
          </a:p>
        </p:txBody>
      </p:sp>
      <p:sp>
        <p:nvSpPr>
          <p:cNvPr id="9" name="Text Box 1035"/>
          <p:cNvSpPr txBox="1">
            <a:spLocks noChangeArrowheads="1"/>
          </p:cNvSpPr>
          <p:nvPr/>
        </p:nvSpPr>
        <p:spPr bwMode="auto">
          <a:xfrm>
            <a:off x="718120" y="6409304"/>
            <a:ext cx="5055495" cy="33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 anchor="ctr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-112" charset="2"/>
              <a:buNone/>
            </a:pPr>
            <a:r>
              <a:rPr lang="en-US" sz="1600" i="1" dirty="0" smtClean="0">
                <a:latin typeface="Arial"/>
                <a:cs typeface="Arial"/>
              </a:rPr>
              <a:t>Kahn et al., 2001; Kalashnikova et al., 2005, 2013</a:t>
            </a:r>
            <a:endParaRPr lang="en-US" sz="1600" i="1" dirty="0">
              <a:latin typeface="Arial"/>
              <a:cs typeface="Arial"/>
            </a:endParaRPr>
          </a:p>
        </p:txBody>
      </p:sp>
      <p:pic>
        <p:nvPicPr>
          <p:cNvPr id="4" name="Picture 3" descr="misrvw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5794" y="957213"/>
            <a:ext cx="3001444" cy="241108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0" y="1047948"/>
            <a:ext cx="61161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i="0" dirty="0">
                <a:latin typeface="Arial"/>
                <a:cs typeface="Arial"/>
              </a:rPr>
              <a:t>Launched in December 1999 on NASA’s Terra satellite </a:t>
            </a:r>
            <a:r>
              <a:rPr lang="en-US" sz="1800" i="0" dirty="0" smtClean="0">
                <a:latin typeface="Arial"/>
                <a:cs typeface="Arial"/>
              </a:rPr>
              <a:t>Operational </a:t>
            </a:r>
            <a:r>
              <a:rPr lang="en-US" sz="1800" i="0" dirty="0">
                <a:latin typeface="Arial"/>
                <a:cs typeface="Arial"/>
              </a:rPr>
              <a:t>from late February 2000 to present 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80627" y="3419518"/>
            <a:ext cx="3001289" cy="3385542"/>
          </a:xfrm>
          <a:prstGeom prst="rect">
            <a:avLst/>
          </a:prstGeom>
          <a:solidFill>
            <a:srgbClr val="A6CCFF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Arial"/>
                <a:cs typeface="Arial"/>
              </a:rPr>
              <a:t>Nine view angles at Earth surface:</a:t>
            </a:r>
          </a:p>
          <a:p>
            <a:r>
              <a:rPr lang="en-US" sz="1400" dirty="0">
                <a:latin typeface="Arial"/>
                <a:cs typeface="Arial"/>
              </a:rPr>
              <a:t>70.5º forward to 70.5º backward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Nine 14-bit </a:t>
            </a:r>
            <a:r>
              <a:rPr lang="en-US" sz="1400" dirty="0" err="1">
                <a:latin typeface="Arial"/>
                <a:cs typeface="Arial"/>
              </a:rPr>
              <a:t>pushbroom</a:t>
            </a:r>
            <a:r>
              <a:rPr lang="en-US" sz="1400" dirty="0">
                <a:latin typeface="Arial"/>
                <a:cs typeface="Arial"/>
              </a:rPr>
              <a:t> cameras</a:t>
            </a:r>
          </a:p>
          <a:p>
            <a:endParaRPr lang="en-US" sz="14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275 m - 1.1 km sampling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Four spectral bands at each angle:</a:t>
            </a:r>
          </a:p>
          <a:p>
            <a:r>
              <a:rPr lang="en-US" sz="1400" dirty="0">
                <a:solidFill>
                  <a:schemeClr val="accent2"/>
                </a:solidFill>
                <a:latin typeface="Arial"/>
                <a:cs typeface="Arial"/>
              </a:rPr>
              <a:t>446,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Arial"/>
                <a:cs typeface="Arial"/>
              </a:rPr>
              <a:t>558,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Arial"/>
                <a:cs typeface="Arial"/>
              </a:rPr>
              <a:t>672,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>
                <a:solidFill>
                  <a:srgbClr val="FF0066"/>
                </a:solidFill>
                <a:latin typeface="Arial"/>
                <a:cs typeface="Arial"/>
              </a:rPr>
              <a:t>866</a:t>
            </a:r>
            <a:r>
              <a:rPr lang="en-US" sz="1400" dirty="0">
                <a:latin typeface="Arial"/>
                <a:cs typeface="Arial"/>
              </a:rPr>
              <a:t> nm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400-km swath: 9-day coverage</a:t>
            </a:r>
          </a:p>
          <a:p>
            <a:r>
              <a:rPr lang="en-US" sz="1400" dirty="0">
                <a:latin typeface="Arial"/>
                <a:cs typeface="Arial"/>
              </a:rPr>
              <a:t>at equator, 2-day at poles</a:t>
            </a:r>
          </a:p>
          <a:p>
            <a:endParaRPr lang="en-US" sz="8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7 minutes to observe each scene</a:t>
            </a:r>
          </a:p>
          <a:p>
            <a:r>
              <a:rPr lang="en-US" sz="1400" dirty="0">
                <a:latin typeface="Arial"/>
                <a:cs typeface="Arial"/>
              </a:rPr>
              <a:t>at all nine angles</a:t>
            </a:r>
          </a:p>
        </p:txBody>
      </p:sp>
      <p:pic>
        <p:nvPicPr>
          <p:cNvPr id="12" name="Picture 11" descr="Phase_functions_dust_spheres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4" t="50812"/>
          <a:stretch/>
        </p:blipFill>
        <p:spPr>
          <a:xfrm rot="5400000">
            <a:off x="1453849" y="567116"/>
            <a:ext cx="3339357" cy="5905795"/>
          </a:xfrm>
          <a:prstGeom prst="rect">
            <a:avLst/>
          </a:prstGeom>
        </p:spPr>
      </p:pic>
      <p:sp>
        <p:nvSpPr>
          <p:cNvPr id="1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162800" y="6553200"/>
            <a:ext cx="1905000" cy="228600"/>
          </a:xfrm>
        </p:spPr>
        <p:txBody>
          <a:bodyPr/>
          <a:lstStyle/>
          <a:p>
            <a:pPr>
              <a:defRPr/>
            </a:pPr>
            <a:fld id="{19B27491-D124-4F2B-85E8-2970607FE56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1373" y="5386766"/>
            <a:ext cx="5922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MISR retrieves particle size and shape classes through their effect on the scattering of light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62386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958306" y="5664478"/>
            <a:ext cx="3227388" cy="954088"/>
            <a:chOff x="879060" y="5704166"/>
            <a:chExt cx="3227388" cy="954088"/>
          </a:xfrm>
        </p:grpSpPr>
        <p:sp>
          <p:nvSpPr>
            <p:cNvPr id="60421" name="Text Box 4"/>
            <p:cNvSpPr txBox="1">
              <a:spLocks noChangeArrowheads="1"/>
            </p:cNvSpPr>
            <p:nvPr/>
          </p:nvSpPr>
          <p:spPr bwMode="auto">
            <a:xfrm>
              <a:off x="879060" y="5704166"/>
              <a:ext cx="5778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/>
                <a:t>Key</a:t>
              </a:r>
            </a:p>
          </p:txBody>
        </p:sp>
        <p:sp>
          <p:nvSpPr>
            <p:cNvPr id="60422" name="Rectangle 5"/>
            <p:cNvSpPr>
              <a:spLocks noChangeArrowheads="1"/>
            </p:cNvSpPr>
            <p:nvPr/>
          </p:nvSpPr>
          <p:spPr bwMode="auto">
            <a:xfrm>
              <a:off x="1641060" y="6389966"/>
              <a:ext cx="228600" cy="228600"/>
            </a:xfrm>
            <a:prstGeom prst="rect">
              <a:avLst/>
            </a:prstGeom>
            <a:solidFill>
              <a:srgbClr val="FFFC2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3" name="Rectangle 6"/>
            <p:cNvSpPr>
              <a:spLocks noChangeArrowheads="1"/>
            </p:cNvSpPr>
            <p:nvPr/>
          </p:nvSpPr>
          <p:spPr bwMode="auto">
            <a:xfrm>
              <a:off x="1641060" y="5780366"/>
              <a:ext cx="228600" cy="228600"/>
            </a:xfrm>
            <a:prstGeom prst="rect">
              <a:avLst/>
            </a:prstGeom>
            <a:solidFill>
              <a:srgbClr val="5DFBF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4" name="Rectangle 7"/>
            <p:cNvSpPr>
              <a:spLocks noChangeArrowheads="1"/>
            </p:cNvSpPr>
            <p:nvPr/>
          </p:nvSpPr>
          <p:spPr bwMode="auto">
            <a:xfrm>
              <a:off x="1641060" y="6085166"/>
              <a:ext cx="228600" cy="228600"/>
            </a:xfrm>
            <a:prstGeom prst="rect">
              <a:avLst/>
            </a:prstGeom>
            <a:solidFill>
              <a:srgbClr val="E635F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5" name="Text Box 8"/>
            <p:cNvSpPr txBox="1">
              <a:spLocks noChangeArrowheads="1"/>
            </p:cNvSpPr>
            <p:nvPr/>
          </p:nvSpPr>
          <p:spPr bwMode="auto">
            <a:xfrm>
              <a:off x="1945860" y="5751791"/>
              <a:ext cx="21605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Spherical Non-Absorbing</a:t>
              </a:r>
            </a:p>
          </p:txBody>
        </p:sp>
        <p:sp>
          <p:nvSpPr>
            <p:cNvPr id="60426" name="Text Box 9"/>
            <p:cNvSpPr txBox="1">
              <a:spLocks noChangeArrowheads="1"/>
            </p:cNvSpPr>
            <p:nvPr/>
          </p:nvSpPr>
          <p:spPr bwMode="auto">
            <a:xfrm>
              <a:off x="1945860" y="6058179"/>
              <a:ext cx="17748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Spherical Absorbing</a:t>
              </a:r>
            </a:p>
          </p:txBody>
        </p:sp>
        <p:sp>
          <p:nvSpPr>
            <p:cNvPr id="60427" name="Text Box 10"/>
            <p:cNvSpPr txBox="1">
              <a:spLocks noChangeArrowheads="1"/>
            </p:cNvSpPr>
            <p:nvPr/>
          </p:nvSpPr>
          <p:spPr bwMode="auto">
            <a:xfrm>
              <a:off x="1945860" y="6353454"/>
              <a:ext cx="131127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/>
                <a:t>Non-Spherical</a:t>
              </a:r>
            </a:p>
          </p:txBody>
        </p:sp>
      </p:grpSp>
      <p:pic>
        <p:nvPicPr>
          <p:cNvPr id="60419" name="Picture 17" descr="MISR_STND_MIX_TAU_PART_W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2026"/>
            <a:ext cx="9140825" cy="4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685800" y="88348"/>
            <a:ext cx="8458200" cy="70678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pitchFamily="31" charset="0"/>
                <a:ea typeface="ＭＳ Ｐゴシック" pitchFamily="31" charset="-128"/>
                <a:cs typeface="ＭＳ Ｐゴシック" pitchFamily="31" charset="-128"/>
              </a:defRPr>
            </a:lvl9pPr>
          </a:lstStyle>
          <a:p>
            <a:pPr eaLnBrk="1" hangingPunct="1">
              <a:defRPr/>
            </a:pPr>
            <a:r>
              <a:rPr lang="en-US" sz="3200" b="1" dirty="0" smtClean="0">
                <a:solidFill>
                  <a:srgbClr val="800000"/>
                </a:solidFill>
                <a:latin typeface="Arial"/>
                <a:ea typeface="ＭＳ Ｐゴシック" charset="0"/>
                <a:cs typeface="Arial"/>
              </a:rPr>
              <a:t>MISR separates aerosol types globally</a:t>
            </a:r>
            <a:endParaRPr lang="en-US" sz="3200" b="1" dirty="0">
              <a:solidFill>
                <a:srgbClr val="8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67826" y="5247869"/>
            <a:ext cx="1979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Kahn et al., 2010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08243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17218"/>
          </a:xfrm>
        </p:spPr>
        <p:txBody>
          <a:bodyPr>
            <a:noAutofit/>
          </a:bodyPr>
          <a:lstStyle/>
          <a:p>
            <a:r>
              <a:rPr lang="en-US" dirty="0" smtClean="0"/>
              <a:t>Climatology </a:t>
            </a:r>
            <a:r>
              <a:rPr lang="en-US" dirty="0"/>
              <a:t>of </a:t>
            </a:r>
            <a:r>
              <a:rPr lang="en-US" dirty="0" smtClean="0"/>
              <a:t>AOD by components from MISR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8739"/>
            <a:ext cx="7080166" cy="55039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963381" y="1361808"/>
            <a:ext cx="2180619" cy="307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latin typeface="Arial"/>
                <a:cs typeface="Arial"/>
              </a:rPr>
              <a:t>Lee, H., Kalashnikova, O</a:t>
            </a:r>
            <a:r>
              <a:rPr lang="en-US" sz="1600" i="1" dirty="0" smtClean="0">
                <a:latin typeface="Arial"/>
                <a:cs typeface="Arial"/>
              </a:rPr>
              <a:t>., </a:t>
            </a:r>
            <a:r>
              <a:rPr lang="en-US" sz="1600" i="1" dirty="0">
                <a:latin typeface="Arial"/>
                <a:cs typeface="Arial"/>
              </a:rPr>
              <a:t>Suzuki, K., </a:t>
            </a:r>
            <a:r>
              <a:rPr lang="en-US" sz="1600" i="1" dirty="0" err="1">
                <a:latin typeface="Arial"/>
                <a:cs typeface="Arial"/>
              </a:rPr>
              <a:t>Braverman</a:t>
            </a:r>
            <a:r>
              <a:rPr lang="en-US" sz="1600" i="1" dirty="0">
                <a:latin typeface="Arial"/>
                <a:cs typeface="Arial"/>
              </a:rPr>
              <a:t>, A., </a:t>
            </a:r>
            <a:r>
              <a:rPr lang="en-US" sz="1600" i="1" dirty="0" err="1">
                <a:latin typeface="Arial"/>
                <a:cs typeface="Arial"/>
              </a:rPr>
              <a:t>Garay</a:t>
            </a:r>
            <a:r>
              <a:rPr lang="en-US" sz="1600" i="1" dirty="0">
                <a:latin typeface="Arial"/>
                <a:cs typeface="Arial"/>
              </a:rPr>
              <a:t>, M. J., and Kahn, R. A.: Climatology of the aerosol optical depth by components from the </a:t>
            </a:r>
            <a:r>
              <a:rPr lang="en-US" sz="1600" i="1" dirty="0" smtClean="0">
                <a:latin typeface="Arial"/>
                <a:cs typeface="Arial"/>
              </a:rPr>
              <a:t>MISR </a:t>
            </a:r>
            <a:r>
              <a:rPr lang="en-US" sz="1600" i="1" dirty="0">
                <a:latin typeface="Arial"/>
                <a:cs typeface="Arial"/>
              </a:rPr>
              <a:t>and chemistry transport models, Atmos. Chem. Phys</a:t>
            </a:r>
            <a:r>
              <a:rPr lang="en-US" sz="1600" i="1" dirty="0" smtClean="0">
                <a:latin typeface="Arial"/>
                <a:cs typeface="Arial"/>
              </a:rPr>
              <a:t>. </a:t>
            </a:r>
            <a:r>
              <a:rPr lang="en-US" sz="1600" i="1" dirty="0">
                <a:latin typeface="Arial"/>
                <a:cs typeface="Arial"/>
              </a:rPr>
              <a:t>2016.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1282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562" y="1242373"/>
            <a:ext cx="8354689" cy="5008236"/>
          </a:xfrm>
        </p:spPr>
        <p:txBody>
          <a:bodyPr>
            <a:normAutofit fontScale="92500"/>
          </a:bodyPr>
          <a:lstStyle/>
          <a:p>
            <a:pPr>
              <a:spcBef>
                <a:spcPts val="1128"/>
              </a:spcBef>
            </a:pPr>
            <a:r>
              <a:rPr lang="en-US" dirty="0"/>
              <a:t>How are natural and anthropogenic aerosols and their impact on the radiation budget at the top, within, and at the bottom of the atmosphere changing in response to a warming climate, and how to these changes feed back to the climate system? </a:t>
            </a:r>
            <a:endParaRPr lang="en-US" dirty="0" smtClean="0"/>
          </a:p>
          <a:p>
            <a:pPr>
              <a:spcBef>
                <a:spcPts val="1128"/>
              </a:spcBef>
            </a:pPr>
            <a:r>
              <a:rPr lang="en-US" b="1" dirty="0" smtClean="0"/>
              <a:t>What </a:t>
            </a:r>
            <a:r>
              <a:rPr lang="en-US" b="1" dirty="0"/>
              <a:t>regions are most susceptible to aerosol phenomena, how are different aerosol types affecting regional brightening or dimming </a:t>
            </a:r>
            <a:r>
              <a:rPr lang="en-US" dirty="0"/>
              <a:t>and what impacts are regional pollution controls and emissions changes having? </a:t>
            </a:r>
          </a:p>
          <a:p>
            <a:pPr>
              <a:spcBef>
                <a:spcPts val="1128"/>
              </a:spcBef>
            </a:pPr>
            <a:r>
              <a:rPr lang="en-US" b="1" dirty="0" smtClean="0"/>
              <a:t>What </a:t>
            </a:r>
            <a:r>
              <a:rPr lang="en-US" b="1" dirty="0"/>
              <a:t>are the connections between forcing in one region and impact in another and what are the underlying transport mechanisms of different aerosol types</a:t>
            </a:r>
            <a:r>
              <a:rPr lang="en-US" b="1" dirty="0" smtClean="0"/>
              <a:t>?</a:t>
            </a:r>
          </a:p>
          <a:p>
            <a:pPr>
              <a:spcBef>
                <a:spcPts val="1128"/>
              </a:spcBef>
            </a:pPr>
            <a:r>
              <a:rPr lang="en-US" dirty="0" smtClean="0"/>
              <a:t>What </a:t>
            </a:r>
            <a:r>
              <a:rPr lang="en-US" dirty="0"/>
              <a:t>are the meteorological processes that control the distribution, transport, and deposition of aerosols?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564" y="0"/>
            <a:ext cx="7838687" cy="83820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Aerosols: outstanding </a:t>
            </a:r>
            <a:r>
              <a:rPr lang="en-US" sz="3200" dirty="0" smtClean="0"/>
              <a:t>climate questions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7931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 txBox="1">
            <a:spLocks/>
          </p:cNvSpPr>
          <p:nvPr/>
        </p:nvSpPr>
        <p:spPr>
          <a:xfrm>
            <a:off x="7162800" y="6553200"/>
            <a:ext cx="19050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1pPr>
            <a:lvl2pPr marL="457143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2pPr>
            <a:lvl3pPr marL="914288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3pPr>
            <a:lvl4pPr marL="1371431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4pPr>
            <a:lvl5pPr marL="1828579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5pPr>
            <a:lvl6pPr marL="2285719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6pPr>
            <a:lvl7pPr marL="2742862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7pPr>
            <a:lvl8pPr marL="3200005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8pPr>
            <a:lvl9pPr marL="3657150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9pPr>
          </a:lstStyle>
          <a:p>
            <a:pPr algn="r">
              <a:defRPr/>
            </a:pPr>
            <a:fld id="{19B27491-D124-4F2B-85E8-2970607FE566}" type="slidenum">
              <a:rPr lang="en-US" sz="1000" smtClean="0">
                <a:latin typeface="+mn-lt"/>
                <a:cs typeface="Arial"/>
              </a:rPr>
              <a:pPr algn="r">
                <a:defRPr/>
              </a:pPr>
              <a:t>13</a:t>
            </a:fld>
            <a:endParaRPr lang="en-US" sz="1000" dirty="0">
              <a:latin typeface="+mn-lt"/>
              <a:cs typeface="Arial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 bwMode="auto">
          <a:xfrm>
            <a:off x="319714" y="118091"/>
            <a:ext cx="8592154" cy="70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600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5pPr>
            <a:lvl6pPr marL="457135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6pPr>
            <a:lvl7pPr marL="914274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7pPr>
            <a:lvl8pPr marL="1371409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8pPr>
            <a:lvl9pPr marL="1828551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9pPr>
          </a:lstStyle>
          <a:p>
            <a:r>
              <a:rPr lang="en-US" sz="3200" dirty="0" smtClean="0"/>
              <a:t>Global Burden of Disease Study 2010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6112" y="917840"/>
            <a:ext cx="8829863" cy="5243484"/>
            <a:chOff x="753389" y="1108259"/>
            <a:chExt cx="8543011" cy="4903588"/>
          </a:xfrm>
        </p:grpSpPr>
        <p:grpSp>
          <p:nvGrpSpPr>
            <p:cNvPr id="24" name="Group 23"/>
            <p:cNvGrpSpPr/>
            <p:nvPr/>
          </p:nvGrpSpPr>
          <p:grpSpPr>
            <a:xfrm>
              <a:off x="753389" y="1108259"/>
              <a:ext cx="8543011" cy="4903588"/>
              <a:chOff x="162163" y="1346199"/>
              <a:chExt cx="8543011" cy="4903588"/>
            </a:xfrm>
          </p:grpSpPr>
          <p:pic>
            <p:nvPicPr>
              <p:cNvPr id="25" name="Picture 24" descr="Lim_Global_Burden_of_Disease_comparative_risk_assessment-22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163" y="1346199"/>
                <a:ext cx="8543011" cy="4903588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6022268" y="2782441"/>
                <a:ext cx="2283324" cy="12699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>
                <a:off x="5422895" y="3310392"/>
                <a:ext cx="599373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ectangle 27"/>
              <p:cNvSpPr/>
              <p:nvPr/>
            </p:nvSpPr>
            <p:spPr>
              <a:xfrm>
                <a:off x="827704" y="3196238"/>
                <a:ext cx="2297595" cy="256841"/>
              </a:xfrm>
              <a:prstGeom prst="rect">
                <a:avLst/>
              </a:prstGeom>
              <a:solidFill>
                <a:schemeClr val="bg2">
                  <a:lumMod val="25000"/>
                  <a:alpha val="10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9" name="Picture 28" descr="Macintosh HD:Users:djdiner:Documents:Proposals:MAIA:Proposal drafts:Figures:Final figures:Sizedist_small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3494" y="3976497"/>
              <a:ext cx="2191487" cy="149786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38013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0844" y="1079908"/>
            <a:ext cx="8693530" cy="4415106"/>
            <a:chOff x="250844" y="1320786"/>
            <a:chExt cx="8693530" cy="4415106"/>
          </a:xfrm>
        </p:grpSpPr>
        <p:grpSp>
          <p:nvGrpSpPr>
            <p:cNvPr id="16" name="Group 15"/>
            <p:cNvGrpSpPr/>
            <p:nvPr/>
          </p:nvGrpSpPr>
          <p:grpSpPr>
            <a:xfrm>
              <a:off x="1324374" y="1320786"/>
              <a:ext cx="7620000" cy="4027170"/>
              <a:chOff x="854864" y="1320786"/>
              <a:chExt cx="7620000" cy="4027170"/>
            </a:xfrm>
          </p:grpSpPr>
          <p:pic>
            <p:nvPicPr>
              <p:cNvPr id="5" name="Picture 4" descr="World_Map_WSF.svg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864" y="1320786"/>
                <a:ext cx="7620000" cy="4027170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1939201" y="2597151"/>
                <a:ext cx="6981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800000"/>
                    </a:solidFill>
                    <a:latin typeface="Arial" charset="0"/>
                  </a:rPr>
                  <a:t>1500</a:t>
                </a:r>
                <a:endParaRPr lang="en-US" dirty="0">
                  <a:solidFill>
                    <a:srgbClr val="800000"/>
                  </a:solidFill>
                  <a:latin typeface="Arial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922041" y="3921806"/>
                <a:ext cx="64666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800000"/>
                    </a:solidFill>
                    <a:latin typeface="Arial" charset="0"/>
                  </a:rPr>
                  <a:t>5-10</a:t>
                </a:r>
                <a:endParaRPr lang="en-US" dirty="0">
                  <a:solidFill>
                    <a:srgbClr val="800000"/>
                  </a:solidFill>
                  <a:latin typeface="Arial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515499" y="3231648"/>
                <a:ext cx="5182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Arial" charset="0"/>
                  </a:rPr>
                  <a:t>1-5</a:t>
                </a:r>
                <a:endParaRPr lang="en-US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596926" y="2314797"/>
                <a:ext cx="7750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1FFF7"/>
                    </a:solidFill>
                    <a:latin typeface="Arial" charset="0"/>
                  </a:rPr>
                  <a:t>20-30</a:t>
                </a:r>
                <a:endParaRPr lang="en-US" dirty="0">
                  <a:solidFill>
                    <a:srgbClr val="F1FFF7"/>
                  </a:solidFill>
                  <a:latin typeface="Arial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312508" y="1945465"/>
                <a:ext cx="5182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1FFF7"/>
                    </a:solidFill>
                    <a:latin typeface="Arial" charset="0"/>
                  </a:rPr>
                  <a:t>0-3</a:t>
                </a:r>
                <a:endParaRPr lang="en-US" dirty="0">
                  <a:solidFill>
                    <a:srgbClr val="F1FFF7"/>
                  </a:solidFill>
                  <a:latin typeface="Arial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834947" y="2966483"/>
                <a:ext cx="5182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chemeClr val="bg2"/>
                    </a:solidFill>
                    <a:latin typeface="Arial" charset="0"/>
                  </a:rPr>
                  <a:t>1-5</a:t>
                </a:r>
                <a:endParaRPr lang="en-US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389874" y="2862316"/>
                <a:ext cx="5182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chemeClr val="bg2"/>
                    </a:solidFill>
                    <a:latin typeface="Arial" charset="0"/>
                  </a:rPr>
                  <a:t>3-8</a:t>
                </a:r>
                <a:endParaRPr lang="en-US" dirty="0">
                  <a:solidFill>
                    <a:schemeClr val="bg2"/>
                  </a:solidFill>
                  <a:latin typeface="Arial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019901" y="4155316"/>
                <a:ext cx="5182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DD4CE"/>
                    </a:solidFill>
                    <a:latin typeface="Arial" charset="0"/>
                  </a:rPr>
                  <a:t>4-9</a:t>
                </a:r>
                <a:endParaRPr lang="en-US" dirty="0">
                  <a:solidFill>
                    <a:srgbClr val="FDD4CE"/>
                  </a:solidFill>
                  <a:latin typeface="Arial" charset="0"/>
                </a:endParaRPr>
              </a:p>
            </p:txBody>
          </p:sp>
        </p:grpSp>
        <p:pic>
          <p:nvPicPr>
            <p:cNvPr id="15" name="Picture 14" descr="pm25_super_current_hou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844" y="3698305"/>
              <a:ext cx="2811021" cy="2037587"/>
            </a:xfrm>
            <a:prstGeom prst="rect">
              <a:avLst/>
            </a:prstGeom>
            <a:noFill/>
          </p:spPr>
        </p:pic>
        <p:sp>
          <p:nvSpPr>
            <p:cNvPr id="17" name="Right Arrow 16"/>
            <p:cNvSpPr/>
            <p:nvPr/>
          </p:nvSpPr>
          <p:spPr>
            <a:xfrm rot="7828401">
              <a:off x="1920225" y="3059539"/>
              <a:ext cx="537344" cy="634497"/>
            </a:xfrm>
            <a:prstGeom prst="rightArrow">
              <a:avLst>
                <a:gd name="adj1" fmla="val 44573"/>
                <a:gd name="adj2" fmla="val 50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500159" y="89718"/>
            <a:ext cx="8592154" cy="70762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Surface PM</a:t>
            </a:r>
            <a:r>
              <a:rPr lang="en-US" sz="3200" baseline="-25000" dirty="0" smtClean="0"/>
              <a:t>2.5</a:t>
            </a:r>
            <a:r>
              <a:rPr lang="en-US" sz="3200" dirty="0" smtClean="0"/>
              <a:t> mass monitors are sparse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5078882" y="4633265"/>
            <a:ext cx="2109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Christopher (2013)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44255" y="5665642"/>
            <a:ext cx="852915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25000"/>
              </a:spcAft>
            </a:pPr>
            <a:r>
              <a:rPr lang="en-US" sz="2000" dirty="0" smtClean="0">
                <a:latin typeface="Arial"/>
                <a:ea typeface="ＭＳ Ｐゴシック" charset="0"/>
                <a:cs typeface="Arial"/>
              </a:rPr>
              <a:t>Satellite remote sensing of aerosol amount (aerosol optical depth) may provide a useful proxy for locations without monitors both in the US and globally</a:t>
            </a:r>
            <a:endParaRPr lang="en-US" sz="2000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>
          <a:xfrm>
            <a:off x="7162800" y="6553200"/>
            <a:ext cx="19050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1pPr>
            <a:lvl2pPr marL="457143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2pPr>
            <a:lvl3pPr marL="914288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3pPr>
            <a:lvl4pPr marL="1371431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4pPr>
            <a:lvl5pPr marL="1828579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5pPr>
            <a:lvl6pPr marL="2285719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6pPr>
            <a:lvl7pPr marL="2742862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7pPr>
            <a:lvl8pPr marL="3200005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8pPr>
            <a:lvl9pPr marL="3657150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9pPr>
          </a:lstStyle>
          <a:p>
            <a:pPr algn="r">
              <a:defRPr/>
            </a:pPr>
            <a:fld id="{19B27491-D124-4F2B-85E8-2970607FE566}" type="slidenum">
              <a:rPr lang="en-US" sz="1000" smtClean="0">
                <a:latin typeface="+mn-lt"/>
                <a:cs typeface="Arial"/>
              </a:rPr>
              <a:pPr algn="r">
                <a:defRPr/>
              </a:pPr>
              <a:t>14</a:t>
            </a:fld>
            <a:endParaRPr lang="en-US" sz="10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58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06312" y="133828"/>
            <a:ext cx="684273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3200" b="1" i="0" dirty="0" smtClean="0">
                <a:solidFill>
                  <a:srgbClr val="800000"/>
                </a:solidFill>
                <a:latin typeface="Arial"/>
                <a:cs typeface="Arial"/>
              </a:rPr>
              <a:t>Linear conversion of AOD to PM</a:t>
            </a:r>
            <a:r>
              <a:rPr lang="en-US" sz="3200" b="1" i="0" baseline="-25000" dirty="0" smtClean="0">
                <a:solidFill>
                  <a:srgbClr val="800000"/>
                </a:solidFill>
                <a:latin typeface="Arial"/>
                <a:cs typeface="Arial"/>
              </a:rPr>
              <a:t>2.5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53999" y="1082470"/>
            <a:ext cx="3735623" cy="491067"/>
            <a:chOff x="254000" y="1422400"/>
            <a:chExt cx="2103688" cy="491067"/>
          </a:xfrm>
        </p:grpSpPr>
        <p:sp>
          <p:nvSpPr>
            <p:cNvPr id="8" name="Rectangle 7"/>
            <p:cNvSpPr/>
            <p:nvPr/>
          </p:nvSpPr>
          <p:spPr>
            <a:xfrm>
              <a:off x="254000" y="1422400"/>
              <a:ext cx="2103688" cy="49106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9467" y="1422400"/>
              <a:ext cx="1968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Arial"/>
                  <a:cs typeface="Arial"/>
                </a:rPr>
                <a:t>PM</a:t>
              </a:r>
              <a:r>
                <a:rPr lang="en-US" sz="2400" baseline="-25000" dirty="0" smtClean="0">
                  <a:latin typeface="Arial"/>
                  <a:cs typeface="Arial"/>
                </a:rPr>
                <a:t>2.5</a:t>
              </a:r>
              <a:r>
                <a:rPr lang="en-US" sz="2400" dirty="0" smtClean="0">
                  <a:latin typeface="Arial"/>
                  <a:cs typeface="Arial"/>
                </a:rPr>
                <a:t> = A x </a:t>
              </a:r>
              <a:r>
                <a:rPr lang="en-US" sz="2400" dirty="0" smtClean="0">
                  <a:latin typeface="Symbol" charset="2"/>
                  <a:cs typeface="Symbol" charset="2"/>
                </a:rPr>
                <a:t>h</a:t>
              </a:r>
              <a:r>
                <a:rPr lang="en-US" sz="2400" dirty="0" smtClean="0">
                  <a:latin typeface="Arial"/>
                  <a:cs typeface="Arial"/>
                </a:rPr>
                <a:t> x AOD + B</a:t>
              </a:r>
              <a:endParaRPr lang="en-US" sz="2400" dirty="0">
                <a:latin typeface="Arial"/>
                <a:cs typeface="Arial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3999" y="1674465"/>
            <a:ext cx="8669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charset="0"/>
              <a:buChar char="h"/>
            </a:pPr>
            <a:r>
              <a:rPr lang="en-US" sz="2000" b="0" dirty="0" smtClean="0">
                <a:latin typeface="Arial"/>
                <a:cs typeface="Arial"/>
              </a:rPr>
              <a:t>is calculated from the GOES-</a:t>
            </a:r>
            <a:r>
              <a:rPr lang="en-US" sz="2000" b="0" dirty="0" err="1" smtClean="0">
                <a:latin typeface="Arial"/>
                <a:cs typeface="Arial"/>
              </a:rPr>
              <a:t>Chem</a:t>
            </a:r>
            <a:r>
              <a:rPr lang="en-US" sz="2000" b="0" dirty="0" smtClean="0">
                <a:latin typeface="Arial"/>
                <a:cs typeface="Arial"/>
              </a:rPr>
              <a:t> 3-D Chemical Transport Model and is a function of aerosol size, type, diurnal variation, vertical distribution, and relative humidity</a:t>
            </a:r>
          </a:p>
          <a:p>
            <a:r>
              <a:rPr lang="en-US" sz="2000" dirty="0" smtClean="0">
                <a:latin typeface="Arial"/>
                <a:cs typeface="Arial"/>
              </a:rPr>
              <a:t>A, B = </a:t>
            </a:r>
            <a:r>
              <a:rPr lang="en-US" sz="2000" b="0" dirty="0" smtClean="0">
                <a:latin typeface="Arial"/>
                <a:cs typeface="Arial"/>
              </a:rPr>
              <a:t>correction factors are derived from surface PM</a:t>
            </a:r>
            <a:r>
              <a:rPr lang="en-US" sz="2000" b="0" baseline="-25000" dirty="0" smtClean="0">
                <a:latin typeface="Arial"/>
                <a:cs typeface="Arial"/>
              </a:rPr>
              <a:t>2.5</a:t>
            </a:r>
            <a:r>
              <a:rPr lang="en-US" sz="2000" b="0" dirty="0" smtClean="0">
                <a:latin typeface="Arial"/>
                <a:cs typeface="Arial"/>
              </a:rPr>
              <a:t> samples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9068" y="4256386"/>
            <a:ext cx="2654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Arial"/>
                <a:cs typeface="Arial"/>
              </a:rPr>
              <a:t>Dey et al. (2012); Liu et al., 2004, 2007; van Donkelaar et al., 2006, 2010</a:t>
            </a:r>
            <a:endParaRPr lang="en-US" b="0" dirty="0">
              <a:latin typeface="Arial"/>
              <a:cs typeface="Arial"/>
            </a:endParaRPr>
          </a:p>
        </p:txBody>
      </p:sp>
      <p:pic>
        <p:nvPicPr>
          <p:cNvPr id="14" name="Picture 13" descr="Dey_PM2.5_India-5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8" y="2997904"/>
            <a:ext cx="5977710" cy="3656366"/>
          </a:xfrm>
          <a:prstGeom prst="rect">
            <a:avLst/>
          </a:prstGeom>
        </p:spPr>
      </p:pic>
      <p:pic>
        <p:nvPicPr>
          <p:cNvPr id="13" name="Picture 12" descr="Dey_PM2.5_India-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36" y="3319638"/>
            <a:ext cx="2916767" cy="265895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621867" y="3962400"/>
            <a:ext cx="203200" cy="29398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7162800" y="6553200"/>
            <a:ext cx="19050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1pPr>
            <a:lvl2pPr marL="457143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2pPr>
            <a:lvl3pPr marL="914288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3pPr>
            <a:lvl4pPr marL="1371431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4pPr>
            <a:lvl5pPr marL="1828579" algn="l" rtl="0" fontAlgn="base">
              <a:spcBef>
                <a:spcPct val="0"/>
              </a:spcBef>
              <a:spcAft>
                <a:spcPct val="0"/>
              </a:spcAft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5pPr>
            <a:lvl6pPr marL="2285719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6pPr>
            <a:lvl7pPr marL="2742862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7pPr>
            <a:lvl8pPr marL="3200005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8pPr>
            <a:lvl9pPr marL="3657150" algn="l" defTabSz="914288" rtl="0" eaLnBrk="1" latinLnBrk="0" hangingPunct="1">
              <a:defRPr sz="2400" b="1" i="1" kern="1200">
                <a:solidFill>
                  <a:schemeClr val="tx1"/>
                </a:solidFill>
                <a:latin typeface="Helvetica" pitchFamily="34" charset="0"/>
                <a:ea typeface="MS PGothic" pitchFamily="34" charset="-128"/>
                <a:cs typeface="+mn-cs"/>
              </a:defRPr>
            </a:lvl9pPr>
          </a:lstStyle>
          <a:p>
            <a:pPr algn="r">
              <a:defRPr/>
            </a:pPr>
            <a:fld id="{19B27491-D124-4F2B-85E8-2970607FE566}" type="slidenum">
              <a:rPr lang="en-US" sz="1000" smtClean="0">
                <a:latin typeface="+mn-lt"/>
                <a:cs typeface="Arial"/>
              </a:rPr>
              <a:pPr algn="r">
                <a:defRPr/>
              </a:pPr>
              <a:t>15</a:t>
            </a:fld>
            <a:endParaRPr lang="en-US" sz="1000" dirty="0"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59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020"/>
            <a:ext cx="7772400" cy="885825"/>
          </a:xfrm>
        </p:spPr>
        <p:txBody>
          <a:bodyPr/>
          <a:lstStyle/>
          <a:p>
            <a:r>
              <a:rPr lang="en-US" sz="3200" dirty="0" smtClean="0"/>
              <a:t>US West Coast challenge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81" y="5602246"/>
            <a:ext cx="8166925" cy="1255754"/>
          </a:xfrm>
        </p:spPr>
        <p:txBody>
          <a:bodyPr/>
          <a:lstStyle/>
          <a:p>
            <a:pPr marL="342900" indent="-342900">
              <a:spcAft>
                <a:spcPts val="0"/>
              </a:spcAft>
              <a:buFont typeface="Wingdings" charset="2"/>
              <a:buChar char="§"/>
            </a:pPr>
            <a:r>
              <a:rPr lang="en-US" sz="1800" dirty="0" smtClean="0">
                <a:latin typeface="Arial"/>
                <a:cs typeface="Arial"/>
              </a:rPr>
              <a:t>The US </a:t>
            </a:r>
            <a:r>
              <a:rPr lang="en-US" sz="1800" dirty="0">
                <a:latin typeface="Arial"/>
                <a:cs typeface="Arial"/>
              </a:rPr>
              <a:t>West Coast is </a:t>
            </a:r>
            <a:r>
              <a:rPr lang="en-US" sz="1800" dirty="0" smtClean="0">
                <a:latin typeface="Arial"/>
                <a:cs typeface="Arial"/>
              </a:rPr>
              <a:t>a </a:t>
            </a:r>
            <a:r>
              <a:rPr lang="en-US" sz="1800" dirty="0">
                <a:latin typeface="Arial"/>
                <a:cs typeface="Arial"/>
              </a:rPr>
              <a:t>particular challenge for </a:t>
            </a:r>
            <a:r>
              <a:rPr lang="en-US" sz="1800" dirty="0" smtClean="0">
                <a:latin typeface="Arial"/>
                <a:cs typeface="Arial"/>
              </a:rPr>
              <a:t>establishing the connection between AOD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smtClean="0">
                <a:latin typeface="Arial"/>
                <a:cs typeface="Arial"/>
              </a:rPr>
              <a:t>and PM</a:t>
            </a:r>
            <a:r>
              <a:rPr lang="en-US" sz="1800" baseline="-25000" dirty="0" smtClean="0">
                <a:latin typeface="Arial"/>
                <a:cs typeface="Arial"/>
              </a:rPr>
              <a:t>2.5</a:t>
            </a:r>
            <a:endParaRPr lang="en-US" sz="1800" dirty="0">
              <a:latin typeface="Arial"/>
              <a:cs typeface="Arial"/>
            </a:endParaRPr>
          </a:p>
          <a:p>
            <a:pPr marL="342900" indent="-342900">
              <a:spcAft>
                <a:spcPts val="0"/>
              </a:spcAft>
              <a:buFont typeface="Wingdings" charset="2"/>
              <a:buChar char="§"/>
            </a:pPr>
            <a:r>
              <a:rPr lang="en-US" sz="1800" dirty="0" smtClean="0">
                <a:latin typeface="Arial"/>
                <a:cs typeface="Arial"/>
              </a:rPr>
              <a:t>Human exposure and health applications </a:t>
            </a:r>
            <a:r>
              <a:rPr lang="en-US" sz="1800" dirty="0">
                <a:latin typeface="Arial"/>
                <a:cs typeface="Arial"/>
              </a:rPr>
              <a:t>require neighborhood </a:t>
            </a:r>
            <a:r>
              <a:rPr lang="en-US" sz="1800" dirty="0" smtClean="0">
                <a:latin typeface="Arial"/>
                <a:cs typeface="Arial"/>
              </a:rPr>
              <a:t>resolution (~ 1 km) </a:t>
            </a:r>
            <a:r>
              <a:rPr lang="en-US" sz="1800" dirty="0">
                <a:latin typeface="Arial"/>
                <a:cs typeface="Arial"/>
              </a:rPr>
              <a:t>to resolve spatial gradients of pollution   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27491-D124-4F2B-85E8-2970607FE56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" name="Picture 4" descr="ScienceObjective01-720W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63" t="4940" r="6435" b="3221"/>
          <a:stretch/>
        </p:blipFill>
        <p:spPr>
          <a:xfrm>
            <a:off x="317481" y="1012497"/>
            <a:ext cx="5812527" cy="4353502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721163" y="5123996"/>
            <a:ext cx="4422837" cy="33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342853" indent="-34285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66"/>
                </a:solidFill>
                <a:latin typeface="+mn-lt"/>
                <a:ea typeface="MS PGothic" pitchFamily="34" charset="-128"/>
                <a:cs typeface="ＭＳ Ｐゴシック" pitchFamily="-107" charset="-128"/>
              </a:defRPr>
            </a:lvl1pPr>
            <a:lvl2pPr marL="742846" indent="-285711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  <a:ea typeface="MS PGothic" pitchFamily="34" charset="-128"/>
              </a:defRPr>
            </a:lvl2pPr>
            <a:lvl3pPr marL="1142842" indent="-228567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000066"/>
                </a:solidFill>
                <a:latin typeface="+mn-lt"/>
                <a:ea typeface="MS PGothic" pitchFamily="34" charset="-128"/>
              </a:defRPr>
            </a:lvl3pPr>
            <a:lvl4pPr marL="1599976" indent="-228567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000066"/>
                </a:solidFill>
                <a:latin typeface="+mn-lt"/>
                <a:ea typeface="MS PGothic" pitchFamily="34" charset="-128"/>
              </a:defRPr>
            </a:lvl4pPr>
            <a:lvl5pPr marL="2057112" indent="-228567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66"/>
                </a:solidFill>
                <a:latin typeface="+mn-lt"/>
                <a:ea typeface="MS PGothic" pitchFamily="34" charset="-128"/>
              </a:defRPr>
            </a:lvl5pPr>
            <a:lvl6pPr marL="2514251" indent="-22856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66"/>
                </a:solidFill>
                <a:latin typeface="+mn-lt"/>
              </a:defRPr>
            </a:lvl6pPr>
            <a:lvl7pPr marL="2971385" indent="-22856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66"/>
                </a:solidFill>
                <a:latin typeface="+mn-lt"/>
              </a:defRPr>
            </a:lvl7pPr>
            <a:lvl8pPr marL="3428519" indent="-22856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66"/>
                </a:solidFill>
                <a:latin typeface="+mn-lt"/>
              </a:defRPr>
            </a:lvl8pPr>
            <a:lvl9pPr marL="3885660" indent="-228567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600" b="0" dirty="0" smtClean="0">
                <a:solidFill>
                  <a:schemeClr val="tx1"/>
                </a:solidFill>
                <a:latin typeface="Arial"/>
                <a:cs typeface="Arial"/>
              </a:rPr>
              <a:t>http</a:t>
            </a:r>
            <a:r>
              <a:rPr lang="en-US" sz="1600" b="0" dirty="0">
                <a:solidFill>
                  <a:schemeClr val="tx1"/>
                </a:solidFill>
                <a:latin typeface="Arial"/>
                <a:cs typeface="Arial"/>
              </a:rPr>
              <a:t>://</a:t>
            </a:r>
            <a:r>
              <a:rPr lang="en-US" sz="1600" b="0" dirty="0" err="1">
                <a:solidFill>
                  <a:schemeClr val="tx1"/>
                </a:solidFill>
                <a:latin typeface="Arial"/>
                <a:cs typeface="Arial"/>
              </a:rPr>
              <a:t>www.star.nesdis.noaa.gov</a:t>
            </a:r>
            <a:r>
              <a:rPr lang="en-US" sz="1600" b="0" dirty="0">
                <a:solidFill>
                  <a:schemeClr val="tx1"/>
                </a:solidFill>
                <a:latin typeface="Arial"/>
                <a:cs typeface="Arial"/>
              </a:rPr>
              <a:t>/</a:t>
            </a:r>
            <a:r>
              <a:rPr lang="en-US" sz="1600" b="0" dirty="0" err="1">
                <a:solidFill>
                  <a:schemeClr val="tx1"/>
                </a:solidFill>
                <a:latin typeface="Arial"/>
                <a:cs typeface="Arial"/>
              </a:rPr>
              <a:t>smcd</a:t>
            </a:r>
            <a:r>
              <a:rPr lang="en-US" sz="1600" b="0" dirty="0">
                <a:solidFill>
                  <a:schemeClr val="tx1"/>
                </a:solidFill>
                <a:latin typeface="Arial"/>
                <a:cs typeface="Arial"/>
              </a:rPr>
              <a:t>/</a:t>
            </a:r>
            <a:r>
              <a:rPr lang="en-US" sz="1600" b="0" dirty="0" err="1">
                <a:solidFill>
                  <a:schemeClr val="tx1"/>
                </a:solidFill>
                <a:latin typeface="Arial"/>
                <a:cs typeface="Arial"/>
              </a:rPr>
              <a:t>spb</a:t>
            </a:r>
            <a:r>
              <a:rPr lang="en-US" sz="1600" b="0" dirty="0">
                <a:solidFill>
                  <a:schemeClr val="tx1"/>
                </a:solidFill>
                <a:latin typeface="Arial"/>
                <a:cs typeface="Arial"/>
              </a:rPr>
              <a:t>/</a:t>
            </a:r>
            <a:r>
              <a:rPr lang="en-US" sz="1600" b="0" dirty="0" err="1">
                <a:solidFill>
                  <a:schemeClr val="tx1"/>
                </a:solidFill>
                <a:latin typeface="Arial"/>
                <a:cs typeface="Arial"/>
              </a:rPr>
              <a:t>aq</a:t>
            </a:r>
            <a:r>
              <a:rPr lang="en-US" sz="1600" b="0" dirty="0">
                <a:solidFill>
                  <a:schemeClr val="tx1"/>
                </a:solidFill>
                <a:latin typeface="Arial"/>
                <a:cs typeface="Arial"/>
              </a:rPr>
              <a:t>/</a:t>
            </a:r>
          </a:p>
        </p:txBody>
      </p:sp>
      <p:pic>
        <p:nvPicPr>
          <p:cNvPr id="7" name="Picture 6" descr="central-valley-smog-haze_dangerismycat_flickr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7" r="16870" b="-352"/>
          <a:stretch/>
        </p:blipFill>
        <p:spPr>
          <a:xfrm>
            <a:off x="5961753" y="1012497"/>
            <a:ext cx="3182247" cy="29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39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564" y="0"/>
            <a:ext cx="8238436" cy="83820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From climate to air quality (spatial resolution)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0" y="1269858"/>
            <a:ext cx="9144000" cy="497854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MISR_AOD_O85823_60_4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85900"/>
            <a:ext cx="8817864" cy="3864864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 bwMode="auto">
          <a:xfrm>
            <a:off x="4114800" y="3181210"/>
            <a:ext cx="914400" cy="48667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58387" y="5440963"/>
            <a:ext cx="4827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2016-02-05 </a:t>
            </a:r>
            <a:endParaRPr lang="en-US" dirty="0">
              <a:solidFill>
                <a:srgbClr val="8064A2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7801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E982D2-A018-4C79-9F93-6025AA598AF7}" type="slidenum">
              <a:rPr lang="en-US" smtClean="0">
                <a:latin typeface="Helvetica"/>
              </a:rPr>
              <a:pPr>
                <a:defRPr/>
              </a:pPr>
              <a:t>18</a:t>
            </a:fld>
            <a:endParaRPr lang="en-US">
              <a:latin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191"/>
          <a:stretch/>
        </p:blipFill>
        <p:spPr>
          <a:xfrm>
            <a:off x="-2" y="1051076"/>
            <a:ext cx="4641793" cy="35035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479"/>
          <a:stretch/>
        </p:blipFill>
        <p:spPr>
          <a:xfrm>
            <a:off x="4488524" y="1040128"/>
            <a:ext cx="4655475" cy="35035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73563" y="4631306"/>
            <a:ext cx="469423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0" i="0" dirty="0" smtClean="0">
                <a:latin typeface="Arial Narrow"/>
                <a:cs typeface="Arial Narrow"/>
              </a:rPr>
              <a:t>MISR AOD 4.4 km product combined </a:t>
            </a:r>
            <a:r>
              <a:rPr lang="en-US" b="0" i="0" dirty="0">
                <a:latin typeface="Arial Narrow"/>
                <a:cs typeface="Arial Narrow"/>
              </a:rPr>
              <a:t>with surface air pollution and meteorological measurements over Southern </a:t>
            </a:r>
            <a:r>
              <a:rPr lang="en-US" b="0" i="0" dirty="0" smtClean="0">
                <a:latin typeface="Arial Narrow"/>
                <a:cs typeface="Arial Narrow"/>
              </a:rPr>
              <a:t>California were used to build </a:t>
            </a:r>
            <a:r>
              <a:rPr lang="en-US" b="0" i="0" dirty="0" err="1">
                <a:latin typeface="Arial Narrow"/>
                <a:cs typeface="Arial Narrow"/>
              </a:rPr>
              <a:t>s</a:t>
            </a:r>
            <a:r>
              <a:rPr lang="en-US" b="0" i="0" dirty="0" err="1" smtClean="0">
                <a:latin typeface="Arial Narrow"/>
                <a:cs typeface="Arial Narrow"/>
              </a:rPr>
              <a:t>patio</a:t>
            </a:r>
            <a:r>
              <a:rPr lang="en-US" b="0" i="0" dirty="0">
                <a:latin typeface="Arial Narrow"/>
                <a:cs typeface="Arial Narrow"/>
              </a:rPr>
              <a:t>-temporal statistical </a:t>
            </a:r>
            <a:r>
              <a:rPr lang="en-US" b="0" i="0" dirty="0" smtClean="0">
                <a:latin typeface="Arial Narrow"/>
                <a:cs typeface="Arial Narrow"/>
              </a:rPr>
              <a:t>models</a:t>
            </a:r>
            <a:r>
              <a:rPr lang="en-US" b="0" i="0" dirty="0">
                <a:latin typeface="Arial Narrow"/>
                <a:cs typeface="Arial Narrow"/>
              </a:rPr>
              <a:t> </a:t>
            </a:r>
            <a:r>
              <a:rPr lang="en-US" b="0" i="0" dirty="0" smtClean="0">
                <a:latin typeface="Arial Narrow"/>
                <a:cs typeface="Arial Narrow"/>
              </a:rPr>
              <a:t>to </a:t>
            </a:r>
            <a:r>
              <a:rPr lang="en-US" b="0" i="0" dirty="0">
                <a:latin typeface="Arial Narrow"/>
                <a:cs typeface="Arial Narrow"/>
              </a:rPr>
              <a:t>reliably ‘convert’ </a:t>
            </a:r>
            <a:r>
              <a:rPr lang="en-US" b="0" i="0" dirty="0" smtClean="0">
                <a:latin typeface="Arial Narrow"/>
                <a:cs typeface="Arial Narrow"/>
              </a:rPr>
              <a:t>AOD to PM concentrations of various </a:t>
            </a:r>
            <a:r>
              <a:rPr lang="en-US" b="0" i="0" dirty="0">
                <a:latin typeface="Arial Narrow"/>
                <a:cs typeface="Arial Narrow"/>
              </a:rPr>
              <a:t>sizes and </a:t>
            </a:r>
            <a:r>
              <a:rPr lang="en-US" b="0" i="0" dirty="0" smtClean="0">
                <a:latin typeface="Arial Narrow"/>
                <a:cs typeface="Arial Narrow"/>
              </a:rPr>
              <a:t>types in LA area.</a:t>
            </a:r>
            <a:endParaRPr lang="en-US" dirty="0" smtClean="0">
              <a:latin typeface="Arial Narrow"/>
              <a:cs typeface="Arial Narrow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5181" y="4761143"/>
            <a:ext cx="30188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0" dirty="0" smtClean="0">
                <a:latin typeface="Arial"/>
                <a:cs typeface="Arial"/>
              </a:rPr>
              <a:t>Franklin et al., RSE, </a:t>
            </a:r>
            <a:r>
              <a:rPr lang="en-US" sz="1500" b="0" dirty="0">
                <a:latin typeface="Arial"/>
                <a:cs typeface="Arial"/>
              </a:rPr>
              <a:t>i</a:t>
            </a:r>
            <a:r>
              <a:rPr lang="en-US" sz="1500" b="0" dirty="0" smtClean="0">
                <a:latin typeface="Arial"/>
                <a:cs typeface="Arial"/>
              </a:rPr>
              <a:t>n revision </a:t>
            </a:r>
            <a:endParaRPr lang="en-US" sz="1500" b="0" dirty="0">
              <a:latin typeface="Arial"/>
              <a:cs typeface="Arial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744438" y="-98538"/>
            <a:ext cx="8399562" cy="94158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00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5pPr>
            <a:lvl6pPr marL="457135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6pPr>
            <a:lvl7pPr marL="914274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7pPr>
            <a:lvl8pPr marL="1371409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8pPr>
            <a:lvl9pPr marL="1828551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9pPr>
          </a:lstStyle>
          <a:p>
            <a:r>
              <a:rPr lang="en-US" i="0" dirty="0" smtClean="0"/>
              <a:t>MISR-derived 4km resolution </a:t>
            </a:r>
            <a:r>
              <a:rPr lang="en-US" i="0" dirty="0" err="1" smtClean="0"/>
              <a:t>speciated</a:t>
            </a:r>
            <a:r>
              <a:rPr lang="en-US" i="0" dirty="0" smtClean="0"/>
              <a:t> PM in the </a:t>
            </a:r>
            <a:r>
              <a:rPr lang="en-US" i="0" dirty="0"/>
              <a:t>greater Los Angeles area </a:t>
            </a:r>
            <a:endParaRPr lang="en-US" i="0" dirty="0">
              <a:solidFill>
                <a:srgbClr val="80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16872" y="1121783"/>
            <a:ext cx="4108091" cy="316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000" i="0" dirty="0" smtClean="0">
                <a:solidFill>
                  <a:schemeClr val="bg1"/>
                </a:solidFill>
                <a:latin typeface="Arial"/>
                <a:cs typeface="Arial"/>
              </a:rPr>
              <a:t>MISR Mean AOD, Summer 2008</a:t>
            </a:r>
            <a:endParaRPr lang="en-US" sz="200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641787" y="1131850"/>
            <a:ext cx="4108091" cy="316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000" i="0" dirty="0" smtClean="0">
                <a:solidFill>
                  <a:schemeClr val="bg1"/>
                </a:solidFill>
                <a:latin typeface="Arial"/>
                <a:cs typeface="Arial"/>
              </a:rPr>
              <a:t>MISR-derived PM</a:t>
            </a:r>
            <a:r>
              <a:rPr lang="en-US" sz="2000" i="0" baseline="-25000" dirty="0" smtClean="0">
                <a:solidFill>
                  <a:schemeClr val="bg1"/>
                </a:solidFill>
                <a:latin typeface="Arial"/>
                <a:cs typeface="Arial"/>
              </a:rPr>
              <a:t>2.5</a:t>
            </a:r>
            <a:r>
              <a:rPr lang="en-US" sz="2000" i="0" dirty="0" smtClean="0">
                <a:solidFill>
                  <a:schemeClr val="bg1"/>
                </a:solidFill>
                <a:latin typeface="Arial"/>
                <a:cs typeface="Arial"/>
              </a:rPr>
              <a:t>, Summer 2008</a:t>
            </a:r>
            <a:endParaRPr lang="en-US" sz="200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10" descr="Macintosh HD:Users:mf:Documents:MISR:Reports:MISR.PM25.PM10.CV_new.pdf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55"/>
          <a:stretch/>
        </p:blipFill>
        <p:spPr bwMode="auto">
          <a:xfrm>
            <a:off x="0" y="4631306"/>
            <a:ext cx="4225782" cy="19707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178128" y="6207680"/>
            <a:ext cx="288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/>
                <a:cs typeface="Arial"/>
              </a:rPr>
              <a:t>Franklin et al., RSE, in review. </a:t>
            </a:r>
          </a:p>
        </p:txBody>
      </p:sp>
    </p:spTree>
    <p:extLst>
      <p:ext uri="{BB962C8B-B14F-4D97-AF65-F5344CB8AC3E}">
        <p14:creationId xmlns:p14="http://schemas.microsoft.com/office/powerpoint/2010/main" val="1593767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632870" y="1475601"/>
            <a:ext cx="13468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800000" lon="2400000" rev="0"/>
            </a:camera>
            <a:lightRig rig="threePt" dir="t"/>
          </a:scene3d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Satellite aerosol</a:t>
            </a:r>
            <a:endParaRPr lang="en-US" sz="2800" dirty="0" smtClean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858000" y="1295400"/>
            <a:ext cx="17253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800000" lon="2400000" rev="0"/>
            </a:camera>
            <a:lightRig rig="threePt" dir="t"/>
          </a:scene3d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Emissions indicators</a:t>
            </a:r>
            <a:endParaRPr lang="en-US" sz="2800" dirty="0" smtClean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143000" y="6054923"/>
            <a:ext cx="15273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sz="2000" b="1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Predicted PM</a:t>
            </a:r>
            <a:r>
              <a:rPr lang="en-US" sz="2000" b="1" baseline="-25000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2.5</a:t>
            </a:r>
            <a:endParaRPr lang="en-US" sz="2800" b="1" dirty="0" smtClean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486400" y="1399401"/>
            <a:ext cx="7789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800000" lon="2400000" rev="0"/>
            </a:camera>
            <a:lightRig rig="threePt" dir="t"/>
          </a:scene3d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Land use</a:t>
            </a:r>
            <a:endParaRPr lang="en-US" sz="2800" dirty="0" smtClean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 l="33224" t="24840" r="21300" b="15240"/>
          <a:stretch>
            <a:fillRect/>
          </a:stretch>
        </p:blipFill>
        <p:spPr bwMode="auto">
          <a:xfrm>
            <a:off x="609600" y="3784600"/>
            <a:ext cx="2644724" cy="2209800"/>
          </a:xfrm>
          <a:prstGeom prst="rect">
            <a:avLst/>
          </a:prstGeom>
          <a:noFill/>
          <a:ln w="38100">
            <a:solidFill>
              <a:srgbClr val="3F315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/>
          <a:srcRect l="44344" t="30145" r="15938" b="25488"/>
          <a:stretch>
            <a:fillRect/>
          </a:stretch>
        </p:blipFill>
        <p:spPr bwMode="auto">
          <a:xfrm>
            <a:off x="6553200" y="4953000"/>
            <a:ext cx="1974850" cy="1600200"/>
          </a:xfrm>
          <a:prstGeom prst="rect">
            <a:avLst/>
          </a:prstGeom>
          <a:noFill/>
          <a:ln w="38100">
            <a:solidFill>
              <a:srgbClr val="5F497A"/>
            </a:solidFill>
            <a:miter lim="800000"/>
            <a:headEnd/>
            <a:tailEnd/>
          </a:ln>
          <a:effectLst/>
          <a:scene3d>
            <a:camera prst="isometricLeftDown">
              <a:rot lat="1800000" lon="2400000" rev="0"/>
            </a:camera>
            <a:lightRig rig="threePt" dir="t"/>
          </a:scene3d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4" cstate="print"/>
          <a:srcRect l="32925" t="24960" r="21300" b="15601"/>
          <a:stretch>
            <a:fillRect/>
          </a:stretch>
        </p:blipFill>
        <p:spPr bwMode="auto">
          <a:xfrm>
            <a:off x="3200400" y="1706562"/>
            <a:ext cx="1974850" cy="1570038"/>
          </a:xfrm>
          <a:prstGeom prst="rect">
            <a:avLst/>
          </a:prstGeom>
          <a:noFill/>
          <a:ln w="38100">
            <a:solidFill>
              <a:srgbClr val="3F3151"/>
            </a:solidFill>
            <a:miter lim="800000"/>
            <a:headEnd/>
            <a:tailEnd/>
          </a:ln>
          <a:effectLst/>
          <a:scene3d>
            <a:camera prst="orthographicFront">
              <a:rot lat="1800000" lon="2400000" rev="0"/>
            </a:camera>
            <a:lightRig rig="threePt" dir="t"/>
          </a:scene3d>
        </p:spPr>
      </p:pic>
      <p:pic>
        <p:nvPicPr>
          <p:cNvPr id="9" name="Picture 2" descr="base_m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447800"/>
            <a:ext cx="1974850" cy="1524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scene3d>
            <a:camera prst="isometricLeftDown">
              <a:rot lat="1800000" lon="2400000" rev="0"/>
            </a:camera>
            <a:lightRig rig="threePt" dir="t"/>
          </a:scene3d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 l="68625" t="24065" r="3563" b="37650"/>
          <a:stretch>
            <a:fillRect/>
          </a:stretch>
        </p:blipFill>
        <p:spPr bwMode="auto">
          <a:xfrm>
            <a:off x="4876800" y="1600200"/>
            <a:ext cx="1974850" cy="14922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1800000" lon="2400000" rev="0"/>
            </a:camera>
            <a:lightRig rig="threePt" dir="t"/>
          </a:scene3d>
        </p:spPr>
      </p:pic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6934200" y="4752201"/>
            <a:ext cx="13959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>
              <a:rot lat="1800000" lon="2400000" rev="0"/>
            </a:camera>
            <a:lightRig rig="threePt" dir="t"/>
          </a:scene3d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EPA air monitors</a:t>
            </a:r>
            <a:endParaRPr lang="en-US" sz="2800" dirty="0" smtClean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4724400" y="3352800"/>
            <a:ext cx="1295400" cy="533400"/>
          </a:xfrm>
          <a:prstGeom prst="line">
            <a:avLst/>
          </a:prstGeom>
          <a:ln w="76200">
            <a:headEnd type="none"/>
            <a:tailEnd type="stealt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791200" y="2895600"/>
            <a:ext cx="1524000" cy="1371600"/>
          </a:xfrm>
          <a:prstGeom prst="line">
            <a:avLst/>
          </a:prstGeom>
          <a:ln w="76200">
            <a:headEnd type="none"/>
            <a:tailEnd type="stealt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5943600" y="5410200"/>
            <a:ext cx="762000" cy="152401"/>
          </a:xfrm>
          <a:prstGeom prst="line">
            <a:avLst/>
          </a:prstGeom>
          <a:ln w="76200">
            <a:headEnd type="none"/>
            <a:tailEnd type="stealt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38600" y="3276600"/>
            <a:ext cx="457200" cy="1066800"/>
          </a:xfrm>
          <a:prstGeom prst="line">
            <a:avLst/>
          </a:prstGeom>
          <a:ln w="76200">
            <a:solidFill>
              <a:srgbClr val="0070C0"/>
            </a:solidFill>
            <a:headEnd type="none"/>
            <a:tailEnd type="stealth"/>
          </a:ln>
          <a:scene3d>
            <a:camera prst="orthographicFront">
              <a:rot lat="0" lon="0" rev="0"/>
            </a:camera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19600" y="4419600"/>
            <a:ext cx="1371600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Spatial statistical model</a:t>
            </a:r>
            <a:endParaRPr lang="en-US" sz="2000" b="1" dirty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sp>
        <p:nvSpPr>
          <p:cNvPr id="17" name="Right Arrow 16"/>
          <p:cNvSpPr/>
          <p:nvPr/>
        </p:nvSpPr>
        <p:spPr>
          <a:xfrm rot="10800000">
            <a:off x="3429000" y="4800600"/>
            <a:ext cx="914400" cy="228600"/>
          </a:xfrm>
          <a:prstGeom prst="rightArrow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 prstMaterial="metal"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 Narrow"/>
              <a:cs typeface="Arial Narrow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1981200"/>
            <a:ext cx="3200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Satellite data, meteorology, land use, emissions indicators (e.g., population, traffic information), and EPA measurements are used as inputs to develop a statistical model to predict PM</a:t>
            </a:r>
            <a:r>
              <a:rPr lang="en-US" baseline="-25000" dirty="0" smtClean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2.5</a:t>
            </a:r>
            <a:r>
              <a:rPr lang="en-US" dirty="0" smtClean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 concentration.</a:t>
            </a:r>
            <a:endParaRPr lang="en-US" dirty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2800" y="3427536"/>
            <a:ext cx="1981200" cy="160166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scene3d>
            <a:camera prst="orthographicFront">
              <a:rot lat="1800000" lon="2400000" rev="0"/>
            </a:camera>
            <a:lightRig rig="threePt" dir="t"/>
          </a:scene3d>
        </p:spPr>
      </p:pic>
      <p:cxnSp>
        <p:nvCxnSpPr>
          <p:cNvPr id="20" name="Straight Connector 19"/>
          <p:cNvCxnSpPr/>
          <p:nvPr/>
        </p:nvCxnSpPr>
        <p:spPr>
          <a:xfrm rot="10800000" flipV="1">
            <a:off x="5943600" y="3962400"/>
            <a:ext cx="1371600" cy="990600"/>
          </a:xfrm>
          <a:prstGeom prst="line">
            <a:avLst/>
          </a:prstGeom>
          <a:ln w="76200">
            <a:headEnd type="none"/>
            <a:tailEnd type="stealth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7629958" y="3200400"/>
            <a:ext cx="10416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800000" lon="2400000" rev="0"/>
            </a:camera>
            <a:lightRig rig="threePt" dir="t"/>
          </a:scene3d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noProof="1" smtClean="0">
                <a:solidFill>
                  <a:prstClr val="black"/>
                </a:solidFill>
                <a:latin typeface="Arial Narrow"/>
                <a:ea typeface="SimSun" pitchFamily="2" charset="-122"/>
                <a:cs typeface="Arial Narrow"/>
              </a:rPr>
              <a:t>Meteorology</a:t>
            </a:r>
            <a:endParaRPr lang="en-US" sz="2800" dirty="0" smtClean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43400" y="762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Chemical transport model provides aerosol vertical profiles to get the boundary layer fraction of total AOD.</a:t>
            </a:r>
            <a:endParaRPr lang="en-US" dirty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343400" y="1066800"/>
            <a:ext cx="22860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28600" y="152400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Arial"/>
                <a:ea typeface="MS PGothic" pitchFamily="34" charset="-128"/>
                <a:cs typeface="Arial"/>
              </a:rPr>
              <a:t>An </a:t>
            </a:r>
            <a:r>
              <a:rPr lang="en-US" sz="2400" i="1" dirty="0" smtClean="0">
                <a:solidFill>
                  <a:srgbClr val="800000"/>
                </a:solidFill>
                <a:latin typeface="Arial"/>
                <a:ea typeface="MS PGothic" pitchFamily="34" charset="-128"/>
                <a:cs typeface="Arial"/>
              </a:rPr>
              <a:t>integrated</a:t>
            </a:r>
            <a:r>
              <a:rPr lang="en-US" sz="2400" dirty="0" smtClean="0">
                <a:solidFill>
                  <a:srgbClr val="800000"/>
                </a:solidFill>
                <a:latin typeface="Arial"/>
                <a:ea typeface="MS PGothic" pitchFamily="34" charset="-128"/>
                <a:cs typeface="Arial"/>
              </a:rPr>
              <a:t> approach, combining satellites, air quality models, and surface monitors is essential</a:t>
            </a:r>
            <a:endParaRPr lang="en-US" sz="2400" dirty="0">
              <a:solidFill>
                <a:srgbClr val="800000"/>
              </a:solidFill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1400" y="5791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S</a:t>
            </a:r>
            <a:r>
              <a:rPr lang="en-US" dirty="0" smtClean="0">
                <a:solidFill>
                  <a:prstClr val="black"/>
                </a:solidFill>
                <a:latin typeface="Arial Narrow"/>
                <a:ea typeface="MS PGothic" pitchFamily="34" charset="-128"/>
                <a:cs typeface="Arial Narrow"/>
              </a:rPr>
              <a:t>urface stations are necessary for establishing accurate mappings of satellite data to PM.</a:t>
            </a:r>
            <a:endParaRPr lang="en-US" dirty="0">
              <a:solidFill>
                <a:prstClr val="black"/>
              </a:solidFill>
              <a:latin typeface="Arial Narrow"/>
              <a:ea typeface="MS PGothic" pitchFamily="34" charset="-128"/>
              <a:cs typeface="Arial Narrow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600" y="6388100"/>
            <a:ext cx="122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"/>
                <a:ea typeface="MS PGothic" pitchFamily="34" charset="-128"/>
                <a:cs typeface="Arial"/>
              </a:rPr>
              <a:t>Liu (2013)</a:t>
            </a:r>
            <a:endParaRPr lang="en-US" dirty="0">
              <a:solidFill>
                <a:prstClr val="black"/>
              </a:solidFill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162800" y="6553200"/>
            <a:ext cx="1905000" cy="228600"/>
          </a:xfrm>
          <a:prstGeom prst="rect">
            <a:avLst/>
          </a:prstGeom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9B27491-D124-4F2B-85E8-2970607FE566}" type="slidenum">
              <a:rPr lang="en-US" sz="1000" i="0" kern="0" smtClean="0">
                <a:solidFill>
                  <a:sysClr val="windowText" lastClr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US" sz="1000" i="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9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A_Title_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180" y="1009123"/>
            <a:ext cx="5783963" cy="57484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4181" y="2990711"/>
            <a:ext cx="3860961" cy="1822808"/>
          </a:xfrm>
          <a:prstGeom prst="rect">
            <a:avLst/>
          </a:prstGeom>
          <a:solidFill>
            <a:srgbClr val="98A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MAIA_Font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372" y="3146048"/>
            <a:ext cx="2286000" cy="812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04183" y="3958332"/>
            <a:ext cx="3776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latin typeface="Optima"/>
                <a:cs typeface="Optima"/>
              </a:rPr>
              <a:t>Spectropolarimetric</a:t>
            </a:r>
            <a:r>
              <a:rPr lang="en-US" sz="1600" b="1" dirty="0" smtClean="0">
                <a:latin typeface="Optima"/>
                <a:cs typeface="Optima"/>
              </a:rPr>
              <a:t> Measurements from the Multi-Angle Imager for Aerosols:</a:t>
            </a:r>
          </a:p>
          <a:p>
            <a:pPr algn="ctr"/>
            <a:r>
              <a:rPr lang="en-US" sz="1600" b="1" dirty="0" smtClean="0">
                <a:latin typeface="Optima"/>
                <a:cs typeface="Optima"/>
              </a:rPr>
              <a:t>From Climate to Air Quality</a:t>
            </a:r>
            <a:endParaRPr lang="en-US" sz="1600" b="1" dirty="0">
              <a:latin typeface="Optima"/>
              <a:cs typeface="Optima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05564" y="129340"/>
            <a:ext cx="8238436" cy="708861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00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  <a:ea typeface="MS PGothic" pitchFamily="34" charset="-128"/>
                <a:cs typeface="ＭＳ Ｐゴシック" pitchFamily="-107" charset="-128"/>
              </a:defRPr>
            </a:lvl5pPr>
            <a:lvl6pPr marL="457135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6pPr>
            <a:lvl7pPr marL="914274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7pPr>
            <a:lvl8pPr marL="1371409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8pPr>
            <a:lvl9pPr marL="1828551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990000"/>
                </a:solidFill>
                <a:latin typeface="Helvetica" pitchFamily="-112" charset="0"/>
              </a:defRPr>
            </a:lvl9pPr>
          </a:lstStyle>
          <a:p>
            <a:r>
              <a:rPr lang="en-US" sz="3200" dirty="0" smtClean="0"/>
              <a:t>From climate to air quality (MAIA)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0151" y="1704946"/>
            <a:ext cx="18310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Earth Venture NASA mission: </a:t>
            </a:r>
          </a:p>
          <a:p>
            <a:r>
              <a:rPr lang="en-US" sz="2400" b="1" dirty="0" smtClean="0"/>
              <a:t>to be launched 2020-2022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689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740" y="-47623"/>
            <a:ext cx="7263459" cy="885825"/>
          </a:xfrm>
        </p:spPr>
        <p:txBody>
          <a:bodyPr/>
          <a:lstStyle/>
          <a:p>
            <a:r>
              <a:rPr lang="en-US" sz="3200" dirty="0" smtClean="0"/>
              <a:t>MAIA Science Objective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27491-D124-4F2B-85E8-2970607FE566}" type="slidenum">
              <a:rPr lang="en-US" smtClean="0">
                <a:latin typeface="Helvetica"/>
              </a:rPr>
              <a:pPr>
                <a:defRPr/>
              </a:pPr>
              <a:t>21</a:t>
            </a:fld>
            <a:endParaRPr lang="en-US">
              <a:latin typeface="Helvetic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11088" y="4285921"/>
            <a:ext cx="8492552" cy="226727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MAIA’s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primary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science objective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is to associate </a:t>
            </a:r>
            <a:r>
              <a:rPr lang="en-US" sz="2000" b="1" i="1" dirty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specific types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of airborne particulate matter (PM) with adverse health outcomes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Observations of major cities on five continents will provide large sample sizes to conduct statistically robust epidemiological studies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charset="0"/>
                <a:ea typeface="MS PGothic" charset="0"/>
                <a:cs typeface="Arial" charset="0"/>
              </a:rPr>
              <a:t>Secondary targets will also be observed to enable other types of aerosol and cloud investigations</a:t>
            </a:r>
          </a:p>
        </p:txBody>
      </p:sp>
      <p:pic>
        <p:nvPicPr>
          <p:cNvPr id="11" name="Picture 10" descr="window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8" y="1591823"/>
            <a:ext cx="2623854" cy="16430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974" y="1166665"/>
            <a:ext cx="5777666" cy="2911651"/>
          </a:xfrm>
          <a:prstGeom prst="rect">
            <a:avLst/>
          </a:prstGeom>
        </p:spPr>
      </p:pic>
      <p:pic>
        <p:nvPicPr>
          <p:cNvPr id="14" name="Picture 13" descr="MAI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7" y="3247990"/>
            <a:ext cx="1175670" cy="6139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8018" y="1166665"/>
            <a:ext cx="1736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PI: David Diner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83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564" y="0"/>
            <a:ext cx="7730436" cy="83820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MAIA</a:t>
            </a:r>
            <a:r>
              <a:rPr lang="en-US" sz="3200" dirty="0"/>
              <a:t> </a:t>
            </a:r>
            <a:r>
              <a:rPr lang="en-US" sz="3200" dirty="0" smtClean="0"/>
              <a:t>Science Implementation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3362431" y="1122327"/>
            <a:ext cx="11464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Optima" charset="0"/>
                <a:ea typeface="ＭＳ Ｐゴシック" charset="0"/>
                <a:cs typeface="ＭＳ Ｐゴシック" charset="0"/>
              </a:rPr>
              <a:t>Fresno, CA</a:t>
            </a:r>
            <a:endParaRPr lang="en-US" sz="1600" dirty="0">
              <a:solidFill>
                <a:schemeClr val="bg1"/>
              </a:solidFill>
              <a:latin typeface="Opti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4119" y="6126730"/>
            <a:ext cx="1236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</a:rPr>
              <a:t>2012-01-06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3" name="Picture 2" descr="MAIA_Fact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881"/>
            <a:ext cx="9144000" cy="4431082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162800" y="6553200"/>
            <a:ext cx="1905000" cy="228600"/>
          </a:xfrm>
        </p:spPr>
        <p:txBody>
          <a:bodyPr/>
          <a:lstStyle/>
          <a:p>
            <a:pPr>
              <a:defRPr/>
            </a:pPr>
            <a:fld id="{19B27491-D124-4F2B-85E8-2970607FE56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0" y="2163704"/>
            <a:ext cx="3734741" cy="4139259"/>
          </a:xfrm>
          <a:prstGeom prst="rect">
            <a:avLst/>
          </a:prstGeom>
          <a:solidFill>
            <a:srgbClr val="CCFFCC">
              <a:alpha val="2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-112" charset="0"/>
            </a:endParaRPr>
          </a:p>
        </p:txBody>
      </p:sp>
      <p:sp>
        <p:nvSpPr>
          <p:cNvPr id="8" name="Left Arrow 7"/>
          <p:cNvSpPr/>
          <p:nvPr/>
        </p:nvSpPr>
        <p:spPr bwMode="auto">
          <a:xfrm rot="526348">
            <a:off x="3765974" y="5963737"/>
            <a:ext cx="978408" cy="484632"/>
          </a:xfrm>
          <a:prstGeom prst="leftArrow">
            <a:avLst>
              <a:gd name="adj1" fmla="val 38353"/>
              <a:gd name="adj2" fmla="val 5388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pitchFamily="-11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5616" y="6126730"/>
            <a:ext cx="3084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Model-constrained retrievals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800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362" y="1729620"/>
            <a:ext cx="5462737" cy="67128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Olga.Kalashnikova@jpl.nasa.gov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27491-D124-4F2B-85E8-2970607FE566}" type="slidenum">
              <a:rPr lang="en-US" smtClean="0">
                <a:latin typeface="Helvetica"/>
              </a:rPr>
              <a:pPr>
                <a:defRPr/>
              </a:pPr>
              <a:t>23</a:t>
            </a:fld>
            <a:endParaRPr lang="en-US">
              <a:latin typeface="Helvetica"/>
            </a:endParaRPr>
          </a:p>
        </p:txBody>
      </p:sp>
      <p:pic>
        <p:nvPicPr>
          <p:cNvPr id="5" name="Picture 4" descr="ThankYou-Banner-NoTex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5" r="18891"/>
          <a:stretch/>
        </p:blipFill>
        <p:spPr>
          <a:xfrm>
            <a:off x="2633989" y="2911928"/>
            <a:ext cx="3492388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MSL-CEDL-Template-CDR Ver">
  <a:themeElements>
    <a:clrScheme name="MSL-CEDL-Template-CDR Ver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SL-CEDL-Template-CDR Ver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-112" charset="0"/>
          </a:defRPr>
        </a:defPPr>
      </a:lstStyle>
    </a:lnDef>
  </a:objectDefaults>
  <a:extraClrSchemeLst>
    <a:extraClrScheme>
      <a:clrScheme name="MSL-CEDL-Template-CDR Ver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-CEDL-Template-CDR Ver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-CEDL-Template-CDR Ver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-CEDL-Template-CDR Ver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-CEDL-Template-CDR V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-CEDL-Template-CDR V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-CEDL-Template-CDR V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1348</TotalTime>
  <Words>1455</Words>
  <Application>Microsoft Macintosh PowerPoint</Application>
  <PresentationFormat>On-screen Show (4:3)</PresentationFormat>
  <Paragraphs>161</Paragraphs>
  <Slides>23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Capital</vt:lpstr>
      <vt:lpstr>1_MSL-CEDL-Template-CDR Ver</vt:lpstr>
      <vt:lpstr>1_Office Theme</vt:lpstr>
      <vt:lpstr>PowerPoint Presentation</vt:lpstr>
      <vt:lpstr>What are atmospheric aerosols?</vt:lpstr>
      <vt:lpstr>Aerosol DARF</vt:lpstr>
      <vt:lpstr>DARF – historical level of understanding</vt:lpstr>
      <vt:lpstr>NASA climate aerosol record (satellite)</vt:lpstr>
      <vt:lpstr>NASA aerosol ground-based monitoring</vt:lpstr>
      <vt:lpstr>Current assessment of climate forcing </vt:lpstr>
      <vt:lpstr>What about aerosol types?</vt:lpstr>
      <vt:lpstr>MISR aerosol type detection</vt:lpstr>
      <vt:lpstr>PowerPoint Presentation</vt:lpstr>
      <vt:lpstr>Climatology of AOD by components from MISR</vt:lpstr>
      <vt:lpstr>Aerosols: outstanding climate questions</vt:lpstr>
      <vt:lpstr>PowerPoint Presentation</vt:lpstr>
      <vt:lpstr>Surface PM2.5 mass monitors are sparse</vt:lpstr>
      <vt:lpstr>PowerPoint Presentation</vt:lpstr>
      <vt:lpstr>US West Coast challenge</vt:lpstr>
      <vt:lpstr>From climate to air quality (spatial resolution)</vt:lpstr>
      <vt:lpstr>PowerPoint Presentation</vt:lpstr>
      <vt:lpstr>PowerPoint Presentation</vt:lpstr>
      <vt:lpstr>PowerPoint Presentation</vt:lpstr>
      <vt:lpstr>MAIA Science Objective </vt:lpstr>
      <vt:lpstr>MAIA Science Implementation</vt:lpstr>
      <vt:lpstr>Questions?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JPL</dc:creator>
  <cp:lastModifiedBy>JPL</cp:lastModifiedBy>
  <cp:revision>100</cp:revision>
  <dcterms:created xsi:type="dcterms:W3CDTF">2014-12-01T01:06:54Z</dcterms:created>
  <dcterms:modified xsi:type="dcterms:W3CDTF">2016-10-24T22:35:23Z</dcterms:modified>
</cp:coreProperties>
</file>