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8" r:id="rId5"/>
    <p:sldId id="269" r:id="rId6"/>
    <p:sldId id="256" r:id="rId7"/>
    <p:sldId id="259" r:id="rId8"/>
    <p:sldId id="257" r:id="rId9"/>
    <p:sldId id="260" r:id="rId10"/>
    <p:sldId id="261" r:id="rId11"/>
    <p:sldId id="262" r:id="rId12"/>
    <p:sldId id="263" r:id="rId13"/>
    <p:sldId id="264" r:id="rId14"/>
    <p:sldId id="265" r:id="rId15"/>
    <p:sldId id="266" r:id="rId16"/>
    <p:sldId id="267"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55">
          <p15:clr>
            <a:srgbClr val="A4A3A4"/>
          </p15:clr>
        </p15:guide>
        <p15:guide id="2" orient="horz" pos="4110">
          <p15:clr>
            <a:srgbClr val="A4A3A4"/>
          </p15:clr>
        </p15:guide>
        <p15:guide id="3" orient="horz" pos="4065">
          <p15:clr>
            <a:srgbClr val="A4A3A4"/>
          </p15:clr>
        </p15:guide>
        <p15:guide id="4" orient="horz" pos="1162">
          <p15:clr>
            <a:srgbClr val="A4A3A4"/>
          </p15:clr>
        </p15:guide>
        <p15:guide id="5" orient="horz" pos="2840">
          <p15:clr>
            <a:srgbClr val="A4A3A4"/>
          </p15:clr>
        </p15:guide>
        <p15:guide id="6" orient="horz" pos="1476">
          <p15:clr>
            <a:srgbClr val="A4A3A4"/>
          </p15:clr>
        </p15:guide>
        <p15:guide id="7" pos="2880">
          <p15:clr>
            <a:srgbClr val="A4A3A4"/>
          </p15:clr>
        </p15:guide>
        <p15:guide id="8" pos="204">
          <p15:clr>
            <a:srgbClr val="A4A3A4"/>
          </p15:clr>
        </p15:guide>
        <p15:guide id="9" pos="5244">
          <p15:clr>
            <a:srgbClr val="A4A3A4"/>
          </p15:clr>
        </p15:guide>
        <p15:guide id="10" pos="5370">
          <p15:clr>
            <a:srgbClr val="A4A3A4"/>
          </p15:clr>
        </p15:guide>
        <p15:guide id="11" pos="2789">
          <p15:clr>
            <a:srgbClr val="A4A3A4"/>
          </p15:clr>
        </p15:guide>
        <p15:guide id="12" pos="975">
          <p15:clr>
            <a:srgbClr val="A4A3A4"/>
          </p15:clr>
        </p15:guide>
        <p15:guide id="13" pos="415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2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5750" autoAdjust="0"/>
  </p:normalViewPr>
  <p:slideViewPr>
    <p:cSldViewPr showGuides="1">
      <p:cViewPr>
        <p:scale>
          <a:sx n="78" d="100"/>
          <a:sy n="78" d="100"/>
        </p:scale>
        <p:origin x="-912" y="-36"/>
      </p:cViewPr>
      <p:guideLst>
        <p:guide orient="horz" pos="255"/>
        <p:guide orient="horz" pos="4110"/>
        <p:guide orient="horz" pos="4065"/>
        <p:guide orient="horz" pos="1162"/>
        <p:guide orient="horz" pos="2840"/>
        <p:guide orient="horz" pos="1476"/>
        <p:guide pos="2880"/>
        <p:guide pos="204"/>
        <p:guide pos="5244"/>
        <p:guide pos="5370"/>
        <p:guide pos="2789"/>
        <p:guide pos="975"/>
        <p:guide pos="415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9B0E03-C90C-4258-8D02-0A4F5AC3406A}" type="datetimeFigureOut">
              <a:rPr lang="en-GB" smtClean="0"/>
              <a:t>30/10/2014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1ABCF1-EB76-4FBC-9FD9-4DF29005E979}" type="slidenum">
              <a:rPr lang="en-GB" smtClean="0"/>
              <a:t>‹#›</a:t>
            </a:fld>
            <a:endParaRPr lang="en-GB"/>
          </a:p>
        </p:txBody>
      </p:sp>
    </p:spTree>
    <p:extLst>
      <p:ext uri="{BB962C8B-B14F-4D97-AF65-F5344CB8AC3E}">
        <p14:creationId xmlns:p14="http://schemas.microsoft.com/office/powerpoint/2010/main" val="3364436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5364088" y="0"/>
            <a:ext cx="3779912" cy="6858000"/>
          </a:xfrm>
        </p:spPr>
        <p:txBody>
          <a:bodyPr/>
          <a:lstStyle/>
          <a:p>
            <a:r>
              <a:rPr lang="en-US" smtClean="0"/>
              <a:t>Click icon to add picture</a:t>
            </a:r>
            <a:endParaRPr lang="en-GB"/>
          </a:p>
        </p:txBody>
      </p:sp>
      <p:pic>
        <p:nvPicPr>
          <p:cNvPr id="15" name="Picture 14"/>
          <p:cNvPicPr>
            <a:picLocks noChangeAspect="1"/>
          </p:cNvPicPr>
          <p:nvPr userDrawn="1"/>
        </p:nvPicPr>
        <p:blipFill rotWithShape="1">
          <a:blip r:embed="rId2">
            <a:extLst>
              <a:ext uri="{28A0092B-C50C-407E-A947-70E740481C1C}">
                <a14:useLocalDpi xmlns:a14="http://schemas.microsoft.com/office/drawing/2010/main" val="0"/>
              </a:ext>
            </a:extLst>
          </a:blip>
          <a:srcRect l="54207" r="34250"/>
          <a:stretch/>
        </p:blipFill>
        <p:spPr>
          <a:xfrm>
            <a:off x="4802814" y="0"/>
            <a:ext cx="633281" cy="6858000"/>
          </a:xfrm>
          <a:prstGeom prst="rect">
            <a:avLst/>
          </a:prstGeom>
          <a:solidFill>
            <a:schemeClr val="accent1"/>
          </a:solidFill>
        </p:spPr>
      </p:pic>
      <p:grpSp>
        <p:nvGrpSpPr>
          <p:cNvPr id="8" name="Group 7"/>
          <p:cNvGrpSpPr/>
          <p:nvPr userDrawn="1"/>
        </p:nvGrpSpPr>
        <p:grpSpPr>
          <a:xfrm>
            <a:off x="4343892" y="1"/>
            <a:ext cx="458887" cy="6858000"/>
            <a:chOff x="8924955" y="2492896"/>
            <a:chExt cx="94075" cy="2544655"/>
          </a:xfrm>
        </p:grpSpPr>
        <p:sp>
          <p:nvSpPr>
            <p:cNvPr id="11" name="Rectangle 10"/>
            <p:cNvSpPr/>
            <p:nvPr userDrawn="1"/>
          </p:nvSpPr>
          <p:spPr>
            <a:xfrm flipH="1">
              <a:off x="8924955" y="2492896"/>
              <a:ext cx="72000" cy="2544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996171" y="2492896"/>
              <a:ext cx="22859" cy="254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ctrTitle"/>
          </p:nvPr>
        </p:nvSpPr>
        <p:spPr>
          <a:xfrm>
            <a:off x="293549" y="2130425"/>
            <a:ext cx="4084912" cy="1470025"/>
          </a:xfrm>
        </p:spPr>
        <p:txBody>
          <a:bodyPr lIns="36000" rIns="36000">
            <a:normAutofit/>
          </a:bodyPr>
          <a:lstStyle>
            <a:lvl1pPr algn="l">
              <a:defRPr sz="3000"/>
            </a:lvl1pPr>
          </a:lstStyle>
          <a:p>
            <a:r>
              <a:rPr lang="en-US" smtClean="0"/>
              <a:t>Click to edit Master title style</a:t>
            </a:r>
            <a:endParaRPr lang="en-GB" dirty="0"/>
          </a:p>
        </p:txBody>
      </p:sp>
      <p:sp>
        <p:nvSpPr>
          <p:cNvPr id="3" name="Subtitle 2"/>
          <p:cNvSpPr>
            <a:spLocks noGrp="1"/>
          </p:cNvSpPr>
          <p:nvPr>
            <p:ph type="subTitle" idx="1"/>
          </p:nvPr>
        </p:nvSpPr>
        <p:spPr>
          <a:xfrm>
            <a:off x="293549" y="3620616"/>
            <a:ext cx="4084911" cy="1752600"/>
          </a:xfrm>
        </p:spPr>
        <p:txBody>
          <a:bodyPr lIns="36000" rIns="36000">
            <a:normAutofit/>
          </a:bodyPr>
          <a:lstStyle>
            <a:lvl1pPr marL="0" indent="0" algn="l">
              <a:buNone/>
              <a:defRPr sz="16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6" y="295900"/>
            <a:ext cx="1842827" cy="677446"/>
          </a:xfrm>
          <a:prstGeom prst="rect">
            <a:avLst/>
          </a:prstGeom>
        </p:spPr>
      </p:pic>
    </p:spTree>
    <p:extLst>
      <p:ext uri="{BB962C8B-B14F-4D97-AF65-F5344CB8AC3E}">
        <p14:creationId xmlns:p14="http://schemas.microsoft.com/office/powerpoint/2010/main" val="396775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Divider A">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6497" b="9666"/>
          <a:stretch/>
        </p:blipFill>
        <p:spPr>
          <a:xfrm>
            <a:off x="0" y="0"/>
            <a:ext cx="8271538" cy="6858001"/>
          </a:xfrm>
          <a:prstGeom prst="rect">
            <a:avLst/>
          </a:prstGeom>
        </p:spPr>
      </p:pic>
      <p:grpSp>
        <p:nvGrpSpPr>
          <p:cNvPr id="6" name="Group 5"/>
          <p:cNvGrpSpPr/>
          <p:nvPr userDrawn="1"/>
        </p:nvGrpSpPr>
        <p:grpSpPr>
          <a:xfrm>
            <a:off x="8235165" y="1"/>
            <a:ext cx="916469" cy="6858000"/>
            <a:chOff x="8271538" y="1"/>
            <a:chExt cx="916469" cy="6858000"/>
          </a:xfrm>
        </p:grpSpPr>
        <p:sp>
          <p:nvSpPr>
            <p:cNvPr id="5" name="Rectangle 4"/>
            <p:cNvSpPr/>
            <p:nvPr userDrawn="1"/>
          </p:nvSpPr>
          <p:spPr>
            <a:xfrm>
              <a:off x="8554691" y="1"/>
              <a:ext cx="633316"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271538" y="1"/>
              <a:ext cx="2832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ctrTitle"/>
          </p:nvPr>
        </p:nvSpPr>
        <p:spPr>
          <a:xfrm>
            <a:off x="293548" y="2130425"/>
            <a:ext cx="5286563" cy="2018655"/>
          </a:xfrm>
        </p:spPr>
        <p:txBody>
          <a:bodyPr lIns="36000" rIns="36000">
            <a:normAutofit/>
          </a:bodyPr>
          <a:lstStyle>
            <a:lvl1pPr algn="l">
              <a:defRPr sz="36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hasCustomPrompt="1"/>
          </p:nvPr>
        </p:nvSpPr>
        <p:spPr>
          <a:xfrm>
            <a:off x="199057" y="4996263"/>
            <a:ext cx="4084911" cy="1752600"/>
          </a:xfrm>
        </p:spPr>
        <p:txBody>
          <a:bodyPr lIns="36000" rIns="36000" anchor="b">
            <a:normAutofit/>
          </a:bodyPr>
          <a:lstStyle>
            <a:lvl1pPr marL="0" indent="0" algn="l">
              <a:buNone/>
              <a:defRPr sz="8800" b="0" spc="-3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No.</a:t>
            </a:r>
            <a:endParaRPr lang="en-GB" dirty="0"/>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7" y="295900"/>
            <a:ext cx="1842824" cy="677445"/>
          </a:xfrm>
          <a:prstGeom prst="rect">
            <a:avLst/>
          </a:prstGeom>
        </p:spPr>
      </p:pic>
    </p:spTree>
    <p:extLst>
      <p:ext uri="{BB962C8B-B14F-4D97-AF65-F5344CB8AC3E}">
        <p14:creationId xmlns:p14="http://schemas.microsoft.com/office/powerpoint/2010/main" val="121152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Divider B">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1683" b="15890"/>
          <a:stretch/>
        </p:blipFill>
        <p:spPr>
          <a:xfrm>
            <a:off x="0" y="1"/>
            <a:ext cx="8413180" cy="6858000"/>
          </a:xfrm>
          <a:prstGeom prst="rect">
            <a:avLst/>
          </a:prstGeom>
        </p:spPr>
      </p:pic>
      <p:sp>
        <p:nvSpPr>
          <p:cNvPr id="2" name="Title 1"/>
          <p:cNvSpPr>
            <a:spLocks noGrp="1"/>
          </p:cNvSpPr>
          <p:nvPr>
            <p:ph type="ctrTitle"/>
          </p:nvPr>
        </p:nvSpPr>
        <p:spPr>
          <a:xfrm>
            <a:off x="293548" y="2130425"/>
            <a:ext cx="5286563" cy="2018655"/>
          </a:xfrm>
        </p:spPr>
        <p:txBody>
          <a:bodyPr lIns="36000" rIns="36000">
            <a:normAutofit/>
          </a:bodyPr>
          <a:lstStyle>
            <a:lvl1pPr algn="l">
              <a:defRPr sz="36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hasCustomPrompt="1"/>
          </p:nvPr>
        </p:nvSpPr>
        <p:spPr>
          <a:xfrm>
            <a:off x="199057" y="4996263"/>
            <a:ext cx="4084911" cy="1752600"/>
          </a:xfrm>
        </p:spPr>
        <p:txBody>
          <a:bodyPr lIns="36000" rIns="36000" anchor="b">
            <a:normAutofit/>
          </a:bodyPr>
          <a:lstStyle>
            <a:lvl1pPr marL="0" indent="0" algn="l">
              <a:buNone/>
              <a:defRPr sz="8800" b="0" spc="-30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No.</a:t>
            </a:r>
            <a:endParaRPr lang="en-GB"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0767" y="295900"/>
            <a:ext cx="1842824" cy="677445"/>
          </a:xfrm>
          <a:prstGeom prst="rect">
            <a:avLst/>
          </a:prstGeom>
        </p:spPr>
      </p:pic>
      <p:grpSp>
        <p:nvGrpSpPr>
          <p:cNvPr id="11" name="Group 10"/>
          <p:cNvGrpSpPr/>
          <p:nvPr userDrawn="1"/>
        </p:nvGrpSpPr>
        <p:grpSpPr>
          <a:xfrm>
            <a:off x="8235165" y="1"/>
            <a:ext cx="916469" cy="6858000"/>
            <a:chOff x="8271538" y="1"/>
            <a:chExt cx="916469" cy="6858000"/>
          </a:xfrm>
        </p:grpSpPr>
        <p:sp>
          <p:nvSpPr>
            <p:cNvPr id="12" name="Rectangle 11"/>
            <p:cNvSpPr/>
            <p:nvPr userDrawn="1"/>
          </p:nvSpPr>
          <p:spPr>
            <a:xfrm>
              <a:off x="8554691" y="1"/>
              <a:ext cx="633316"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userDrawn="1"/>
          </p:nvSpPr>
          <p:spPr>
            <a:xfrm flipH="1">
              <a:off x="8271538" y="1"/>
              <a:ext cx="28328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66260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F2AF39-F53C-4E00-924A-075C5FABD984}" type="datetime4">
              <a:rPr lang="en-GB" smtClean="0"/>
              <a:t>30 October 2014</a:t>
            </a:fld>
            <a:endParaRPr lang="en-GB"/>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3931288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427984" y="1772816"/>
            <a:ext cx="403860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9EF5E671-99CD-4177-8DBC-0CF7E502D28B}" type="datetime4">
              <a:rPr lang="en-GB" smtClean="0"/>
              <a:t>30 October 2014</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336918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lef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5436278"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A5065BC2-2DAA-4D80-B2E4-0F86901ECE4F}" type="datetime4">
              <a:rPr lang="en-GB" smtClean="0"/>
              <a:t>30 October 2014</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299069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eft - Horizontal righ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356407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211960" y="1772817"/>
            <a:ext cx="4254624" cy="2241800"/>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CDEBB757-A882-40E6-9573-0CE4F2ECDB20}" type="datetime4">
              <a:rPr lang="en-GB" smtClean="0"/>
              <a:t>30 October 2014</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0" name="Content Placeholder 3"/>
          <p:cNvSpPr>
            <a:spLocks noGrp="1"/>
          </p:cNvSpPr>
          <p:nvPr>
            <p:ph sz="half" idx="14"/>
          </p:nvPr>
        </p:nvSpPr>
        <p:spPr>
          <a:xfrm>
            <a:off x="4211960" y="4139528"/>
            <a:ext cx="4254624" cy="2241800"/>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02845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left - Vertical right">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215842" y="1772816"/>
            <a:ext cx="3564070" cy="4525963"/>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3924176" y="1772816"/>
            <a:ext cx="2232000" cy="3384376"/>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Date Placeholder 4"/>
          <p:cNvSpPr>
            <a:spLocks noGrp="1"/>
          </p:cNvSpPr>
          <p:nvPr>
            <p:ph type="dt" sz="half" idx="10"/>
          </p:nvPr>
        </p:nvSpPr>
        <p:spPr/>
        <p:txBody>
          <a:bodyPr/>
          <a:lstStyle/>
          <a:p>
            <a:fld id="{BB6139EF-FFC8-4ECA-877C-C6DEDC2F8671}" type="datetime4">
              <a:rPr lang="en-GB" smtClean="0"/>
              <a:t>30 October 2014</a:t>
            </a:fld>
            <a:endParaRPr lang="en-GB"/>
          </a:p>
        </p:txBody>
      </p:sp>
      <p:sp>
        <p:nvSpPr>
          <p:cNvPr id="6" name="Footer Placeholder 5"/>
          <p:cNvSpPr>
            <a:spLocks noGrp="1"/>
          </p:cNvSpPr>
          <p:nvPr>
            <p:ph type="ftr" sz="quarter" idx="11"/>
          </p:nvPr>
        </p:nvSpPr>
        <p:spPr/>
        <p:txBody>
          <a:bodyPr/>
          <a:lstStyle/>
          <a:p>
            <a:r>
              <a:rPr lang="en-GB" smtClean="0"/>
              <a:t>Presentation Title</a:t>
            </a:r>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0" name="Content Placeholder 3"/>
          <p:cNvSpPr>
            <a:spLocks noGrp="1"/>
          </p:cNvSpPr>
          <p:nvPr>
            <p:ph sz="half" idx="14"/>
          </p:nvPr>
        </p:nvSpPr>
        <p:spPr>
          <a:xfrm>
            <a:off x="6228432" y="1772816"/>
            <a:ext cx="2232000" cy="3384376"/>
          </a:xfrm>
        </p:spPr>
        <p:txBody>
          <a:bodyPr>
            <a:normAutofit/>
          </a:bodyPr>
          <a:lstStyle>
            <a:lvl1pP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96779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ple Image &amp; text ">
    <p:spTree>
      <p:nvGrpSpPr>
        <p:cNvPr id="1" name=""/>
        <p:cNvGrpSpPr/>
        <p:nvPr/>
      </p:nvGrpSpPr>
      <p:grpSpPr>
        <a:xfrm>
          <a:off x="0" y="0"/>
          <a:ext cx="0" cy="0"/>
          <a:chOff x="0" y="0"/>
          <a:chExt cx="0" cy="0"/>
        </a:xfrm>
      </p:grpSpPr>
      <p:sp>
        <p:nvSpPr>
          <p:cNvPr id="2" name="Title 1"/>
          <p:cNvSpPr>
            <a:spLocks noGrp="1"/>
          </p:cNvSpPr>
          <p:nvPr>
            <p:ph type="title"/>
          </p:nvPr>
        </p:nvSpPr>
        <p:spPr>
          <a:xfrm>
            <a:off x="215842" y="269776"/>
            <a:ext cx="8316598" cy="1143000"/>
          </a:xfrm>
        </p:spPr>
        <p:txBody>
          <a:bodyPr/>
          <a:lstStyle/>
          <a:p>
            <a:r>
              <a:rPr lang="en-US" smtClean="0"/>
              <a:t>Click to edit Master title style</a:t>
            </a:r>
            <a:endParaRPr lang="en-GB"/>
          </a:p>
        </p:txBody>
      </p:sp>
      <p:sp>
        <p:nvSpPr>
          <p:cNvPr id="5" name="Date Placeholder 4"/>
          <p:cNvSpPr>
            <a:spLocks noGrp="1"/>
          </p:cNvSpPr>
          <p:nvPr>
            <p:ph type="dt" sz="half" idx="10"/>
          </p:nvPr>
        </p:nvSpPr>
        <p:spPr/>
        <p:txBody>
          <a:bodyPr/>
          <a:lstStyle/>
          <a:p>
            <a:fld id="{F618F212-E481-44F7-B42C-806BFC6E29C3}" type="datetime4">
              <a:rPr lang="en-GB" smtClean="0"/>
              <a:t>30 October 2014</a:t>
            </a:fld>
            <a:endParaRPr lang="en-GB"/>
          </a:p>
        </p:txBody>
      </p:sp>
      <p:sp>
        <p:nvSpPr>
          <p:cNvPr id="7" name="Slide Number Placeholder 6"/>
          <p:cNvSpPr>
            <a:spLocks noGrp="1"/>
          </p:cNvSpPr>
          <p:nvPr>
            <p:ph type="sldNum" sz="quarter" idx="12"/>
          </p:nvPr>
        </p:nvSpPr>
        <p:spPr/>
        <p:txBody>
          <a:bodyPr/>
          <a:lstStyle/>
          <a:p>
            <a:fld id="{786194A1-5B28-41B4-A256-7AB656992733}" type="slidenum">
              <a:rPr lang="en-GB" smtClean="0"/>
              <a:t>‹#›</a:t>
            </a:fld>
            <a:endParaRPr lang="en-GB"/>
          </a:p>
        </p:txBody>
      </p:sp>
      <p:sp>
        <p:nvSpPr>
          <p:cNvPr id="11" name="Picture Placeholder 10"/>
          <p:cNvSpPr>
            <a:spLocks noGrp="1"/>
          </p:cNvSpPr>
          <p:nvPr>
            <p:ph type="pic" sz="quarter" idx="14"/>
          </p:nvPr>
        </p:nvSpPr>
        <p:spPr>
          <a:xfrm>
            <a:off x="323850" y="2420888"/>
            <a:ext cx="1656000" cy="1656184"/>
          </a:xfrm>
        </p:spPr>
        <p:txBody>
          <a:bodyPr/>
          <a:lstStyle/>
          <a:p>
            <a:r>
              <a:rPr lang="en-US" smtClean="0"/>
              <a:t>Click icon to add picture</a:t>
            </a:r>
            <a:endParaRPr lang="en-GB"/>
          </a:p>
        </p:txBody>
      </p:sp>
      <p:sp>
        <p:nvSpPr>
          <p:cNvPr id="12" name="Picture Placeholder 10"/>
          <p:cNvSpPr>
            <a:spLocks noGrp="1"/>
          </p:cNvSpPr>
          <p:nvPr>
            <p:ph type="pic" sz="quarter" idx="15"/>
          </p:nvPr>
        </p:nvSpPr>
        <p:spPr>
          <a:xfrm>
            <a:off x="1979954" y="2420888"/>
            <a:ext cx="1656000" cy="1656184"/>
          </a:xfrm>
        </p:spPr>
        <p:txBody>
          <a:bodyPr/>
          <a:lstStyle/>
          <a:p>
            <a:r>
              <a:rPr lang="en-US" smtClean="0"/>
              <a:t>Click icon to add picture</a:t>
            </a:r>
            <a:endParaRPr lang="en-GB"/>
          </a:p>
        </p:txBody>
      </p:sp>
      <p:sp>
        <p:nvSpPr>
          <p:cNvPr id="13" name="Picture Placeholder 10"/>
          <p:cNvSpPr>
            <a:spLocks noGrp="1"/>
          </p:cNvSpPr>
          <p:nvPr>
            <p:ph type="pic" sz="quarter" idx="16"/>
          </p:nvPr>
        </p:nvSpPr>
        <p:spPr>
          <a:xfrm>
            <a:off x="3636058" y="2420888"/>
            <a:ext cx="1656000" cy="1656184"/>
          </a:xfrm>
        </p:spPr>
        <p:txBody>
          <a:bodyPr/>
          <a:lstStyle/>
          <a:p>
            <a:r>
              <a:rPr lang="en-US" smtClean="0"/>
              <a:t>Click icon to add picture</a:t>
            </a:r>
            <a:endParaRPr lang="en-GB"/>
          </a:p>
        </p:txBody>
      </p:sp>
      <p:sp>
        <p:nvSpPr>
          <p:cNvPr id="14" name="Picture Placeholder 10"/>
          <p:cNvSpPr>
            <a:spLocks noGrp="1"/>
          </p:cNvSpPr>
          <p:nvPr>
            <p:ph type="pic" sz="quarter" idx="17"/>
          </p:nvPr>
        </p:nvSpPr>
        <p:spPr>
          <a:xfrm>
            <a:off x="5292162" y="2420888"/>
            <a:ext cx="1656000" cy="1656184"/>
          </a:xfrm>
        </p:spPr>
        <p:txBody>
          <a:bodyPr/>
          <a:lstStyle/>
          <a:p>
            <a:r>
              <a:rPr lang="en-US" smtClean="0"/>
              <a:t>Click icon to add picture</a:t>
            </a:r>
            <a:endParaRPr lang="en-GB"/>
          </a:p>
        </p:txBody>
      </p:sp>
      <p:sp>
        <p:nvSpPr>
          <p:cNvPr id="15" name="Picture Placeholder 10"/>
          <p:cNvSpPr>
            <a:spLocks noGrp="1"/>
          </p:cNvSpPr>
          <p:nvPr>
            <p:ph type="pic" sz="quarter" idx="18"/>
          </p:nvPr>
        </p:nvSpPr>
        <p:spPr>
          <a:xfrm>
            <a:off x="6948264" y="2420888"/>
            <a:ext cx="1656000" cy="1656184"/>
          </a:xfrm>
        </p:spPr>
        <p:txBody>
          <a:bodyPr/>
          <a:lstStyle/>
          <a:p>
            <a:r>
              <a:rPr lang="en-US" smtClean="0"/>
              <a:t>Click icon to add picture</a:t>
            </a:r>
            <a:endParaRPr lang="en-GB"/>
          </a:p>
        </p:txBody>
      </p:sp>
      <p:sp>
        <p:nvSpPr>
          <p:cNvPr id="18" name="Text Placeholder 17"/>
          <p:cNvSpPr>
            <a:spLocks noGrp="1"/>
          </p:cNvSpPr>
          <p:nvPr>
            <p:ph type="body" sz="quarter" idx="19"/>
          </p:nvPr>
        </p:nvSpPr>
        <p:spPr>
          <a:xfrm>
            <a:off x="224088"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sz="900" spc="30" baseline="0">
                <a:solidFill>
                  <a:schemeClr val="tx2"/>
                </a:solidFill>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smtClean="0"/>
              <a:t>Click to edit Master text styles</a:t>
            </a:r>
          </a:p>
          <a:p>
            <a:pPr lvl="1"/>
            <a:r>
              <a:rPr lang="en-US" smtClean="0"/>
              <a:t>Second level</a:t>
            </a:r>
          </a:p>
          <a:p>
            <a:pPr lvl="2"/>
            <a:r>
              <a:rPr lang="en-US" smtClean="0"/>
              <a:t>Third level</a:t>
            </a:r>
          </a:p>
        </p:txBody>
      </p:sp>
      <p:sp>
        <p:nvSpPr>
          <p:cNvPr id="19" name="Text Placeholder 17"/>
          <p:cNvSpPr>
            <a:spLocks noGrp="1"/>
          </p:cNvSpPr>
          <p:nvPr>
            <p:ph type="body" sz="quarter" idx="20"/>
          </p:nvPr>
        </p:nvSpPr>
        <p:spPr>
          <a:xfrm>
            <a:off x="1881614"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smtClean="0"/>
              <a:t>Click to edit Master text styles</a:t>
            </a:r>
          </a:p>
          <a:p>
            <a:pPr lvl="1"/>
            <a:r>
              <a:rPr lang="en-US" smtClean="0"/>
              <a:t>Second level</a:t>
            </a:r>
          </a:p>
          <a:p>
            <a:pPr lvl="2"/>
            <a:r>
              <a:rPr lang="en-US" smtClean="0"/>
              <a:t>Third level</a:t>
            </a:r>
          </a:p>
        </p:txBody>
      </p:sp>
      <p:sp>
        <p:nvSpPr>
          <p:cNvPr id="20" name="Text Placeholder 17"/>
          <p:cNvSpPr>
            <a:spLocks noGrp="1"/>
          </p:cNvSpPr>
          <p:nvPr>
            <p:ph type="body" sz="quarter" idx="21"/>
          </p:nvPr>
        </p:nvSpPr>
        <p:spPr>
          <a:xfrm>
            <a:off x="3539140"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smtClean="0"/>
              <a:t>Click to edit Master text styles</a:t>
            </a:r>
          </a:p>
          <a:p>
            <a:pPr lvl="1"/>
            <a:r>
              <a:rPr lang="en-US" smtClean="0"/>
              <a:t>Second level</a:t>
            </a:r>
          </a:p>
          <a:p>
            <a:pPr lvl="2"/>
            <a:r>
              <a:rPr lang="en-US" smtClean="0"/>
              <a:t>Third level</a:t>
            </a:r>
          </a:p>
        </p:txBody>
      </p:sp>
      <p:sp>
        <p:nvSpPr>
          <p:cNvPr id="21" name="Text Placeholder 17"/>
          <p:cNvSpPr>
            <a:spLocks noGrp="1"/>
          </p:cNvSpPr>
          <p:nvPr>
            <p:ph type="body" sz="quarter" idx="22"/>
          </p:nvPr>
        </p:nvSpPr>
        <p:spPr>
          <a:xfrm>
            <a:off x="5196666"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smtClean="0"/>
              <a:t>Click to edit Master text styles</a:t>
            </a:r>
          </a:p>
          <a:p>
            <a:pPr lvl="1"/>
            <a:r>
              <a:rPr lang="en-US" smtClean="0"/>
              <a:t>Second level</a:t>
            </a:r>
          </a:p>
          <a:p>
            <a:pPr lvl="2"/>
            <a:r>
              <a:rPr lang="en-US" smtClean="0"/>
              <a:t>Third level</a:t>
            </a:r>
          </a:p>
        </p:txBody>
      </p:sp>
      <p:sp>
        <p:nvSpPr>
          <p:cNvPr id="22" name="Text Placeholder 17"/>
          <p:cNvSpPr>
            <a:spLocks noGrp="1"/>
          </p:cNvSpPr>
          <p:nvPr>
            <p:ph type="body" sz="quarter" idx="23"/>
          </p:nvPr>
        </p:nvSpPr>
        <p:spPr>
          <a:xfrm>
            <a:off x="6854192" y="4221088"/>
            <a:ext cx="1620000" cy="1655763"/>
          </a:xfrm>
        </p:spPr>
        <p:txBody>
          <a:bodyPr>
            <a:normAutofit/>
          </a:bodyPr>
          <a:lstStyle>
            <a:lvl1pPr>
              <a:spcBef>
                <a:spcPts val="0"/>
              </a:spcBef>
              <a:spcAft>
                <a:spcPts val="600"/>
              </a:spcAft>
              <a:defRPr sz="1100">
                <a:solidFill>
                  <a:schemeClr val="accent1"/>
                </a:solidFill>
              </a:defRPr>
            </a:lvl1pPr>
            <a:lvl2pPr marL="0" indent="0">
              <a:spcBef>
                <a:spcPts val="0"/>
              </a:spcBef>
              <a:spcAft>
                <a:spcPts val="600"/>
              </a:spcAft>
              <a:buNone/>
              <a:defRPr lang="en-US" sz="900" kern="1200" spc="30" baseline="0" dirty="0" smtClean="0">
                <a:solidFill>
                  <a:schemeClr val="tx2"/>
                </a:solidFill>
                <a:latin typeface="+mn-lt"/>
                <a:ea typeface="+mn-ea"/>
                <a:cs typeface="+mn-cs"/>
              </a:defRPr>
            </a:lvl2pPr>
            <a:lvl3pPr marL="0" indent="0">
              <a:spcBef>
                <a:spcPts val="0"/>
              </a:spcBef>
              <a:spcAft>
                <a:spcPts val="600"/>
              </a:spcAft>
              <a:buNone/>
              <a:defRPr sz="900">
                <a:solidFill>
                  <a:schemeClr val="accent2"/>
                </a:solidFill>
              </a:defRPr>
            </a:lvl3pPr>
            <a:lvl4pPr>
              <a:defRPr sz="900"/>
            </a:lvl4pPr>
            <a:lvl5pPr>
              <a:defRPr sz="900"/>
            </a:lvl5pPr>
          </a:lstStyle>
          <a:p>
            <a:pPr lvl="0"/>
            <a:r>
              <a:rPr lang="en-US" smtClean="0"/>
              <a:t>Click to edit Master text styles</a:t>
            </a:r>
          </a:p>
          <a:p>
            <a:pPr lvl="1"/>
            <a:r>
              <a:rPr lang="en-US" smtClean="0"/>
              <a:t>Second level</a:t>
            </a:r>
          </a:p>
          <a:p>
            <a:pPr lvl="2"/>
            <a:r>
              <a:rPr lang="en-US" smtClean="0"/>
              <a:t>Third level</a:t>
            </a:r>
          </a:p>
        </p:txBody>
      </p:sp>
      <p:sp>
        <p:nvSpPr>
          <p:cNvPr id="3" name="Footer Placeholder 2"/>
          <p:cNvSpPr>
            <a:spLocks noGrp="1"/>
          </p:cNvSpPr>
          <p:nvPr>
            <p:ph type="ftr" sz="quarter" idx="24"/>
          </p:nvPr>
        </p:nvSpPr>
        <p:spPr/>
        <p:txBody>
          <a:bodyPr/>
          <a:lstStyle/>
          <a:p>
            <a:r>
              <a:rPr lang="en-GB" smtClean="0"/>
              <a:t>Presentation Title</a:t>
            </a:r>
            <a:endParaRPr lang="en-GB" dirty="0"/>
          </a:p>
        </p:txBody>
      </p:sp>
    </p:spTree>
    <p:extLst>
      <p:ext uri="{BB962C8B-B14F-4D97-AF65-F5344CB8AC3E}">
        <p14:creationId xmlns:p14="http://schemas.microsoft.com/office/powerpoint/2010/main" val="201525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24pt Blu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normAutofit/>
          </a:bodyPr>
          <a:lstStyle>
            <a:lvl1pPr marL="0" indent="0">
              <a:buNone/>
              <a:defRPr sz="2400">
                <a:solidFill>
                  <a:schemeClr val="accent1"/>
                </a:solidFill>
              </a:defRPr>
            </a:lvl1pPr>
            <a:lvl2pPr marL="457200" indent="0">
              <a:buNone/>
              <a:defRPr sz="2000">
                <a:solidFill>
                  <a:schemeClr val="accent1"/>
                </a:solidFill>
              </a:defRPr>
            </a:lvl2pPr>
            <a:lvl3pPr marL="914400" indent="0">
              <a:buNone/>
              <a:defRPr sz="1800">
                <a:solidFill>
                  <a:schemeClr val="accent1"/>
                </a:solidFill>
              </a:defRPr>
            </a:lvl3pPr>
            <a:lvl4pPr marL="1371600" indent="0">
              <a:buNone/>
              <a:defRPr sz="1600">
                <a:solidFill>
                  <a:schemeClr val="accent1"/>
                </a:solidFill>
              </a:defRPr>
            </a:lvl4pPr>
            <a:lvl5pPr marL="1828800" indent="0">
              <a:buNone/>
              <a:defRPr sz="16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CF95EB17-06C6-4232-B375-440704522892}" type="datetime4">
              <a:rPr lang="en-GB" smtClean="0"/>
              <a:t>30 October 2014</a:t>
            </a:fld>
            <a:endParaRPr lang="en-GB"/>
          </a:p>
        </p:txBody>
      </p:sp>
      <p:sp>
        <p:nvSpPr>
          <p:cNvPr id="5" name="Footer Placeholder 4"/>
          <p:cNvSpPr>
            <a:spLocks noGrp="1"/>
          </p:cNvSpPr>
          <p:nvPr>
            <p:ph type="ftr" sz="quarter" idx="11"/>
          </p:nvPr>
        </p:nvSpPr>
        <p:spPr/>
        <p:txBody>
          <a:bodyPr/>
          <a:lstStyle/>
          <a:p>
            <a:r>
              <a:rPr lang="en-GB" smtClean="0"/>
              <a:t>Presentation Title</a:t>
            </a:r>
            <a:endParaRPr lang="en-GB"/>
          </a:p>
        </p:txBody>
      </p:sp>
      <p:sp>
        <p:nvSpPr>
          <p:cNvPr id="6" name="Slide Number Placeholder 5"/>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8723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8" name="Picture Placeholder 10"/>
          <p:cNvSpPr>
            <a:spLocks noGrp="1"/>
          </p:cNvSpPr>
          <p:nvPr>
            <p:ph type="pic" sz="quarter" idx="14"/>
          </p:nvPr>
        </p:nvSpPr>
        <p:spPr>
          <a:xfrm>
            <a:off x="323850" y="1844675"/>
            <a:ext cx="5688310" cy="4392637"/>
          </a:xfrm>
        </p:spPr>
        <p:txBody>
          <a:bodyPr/>
          <a:lstStyle/>
          <a:p>
            <a:r>
              <a:rPr lang="en-US" smtClean="0"/>
              <a:t>Click icon to add picture</a:t>
            </a:r>
            <a:endParaRPr lang="en-GB"/>
          </a:p>
        </p:txBody>
      </p:sp>
      <p:sp>
        <p:nvSpPr>
          <p:cNvPr id="9" name="Date Placeholder 8"/>
          <p:cNvSpPr>
            <a:spLocks noGrp="1"/>
          </p:cNvSpPr>
          <p:nvPr>
            <p:ph type="dt" sz="half" idx="15"/>
          </p:nvPr>
        </p:nvSpPr>
        <p:spPr/>
        <p:txBody>
          <a:bodyPr/>
          <a:lstStyle/>
          <a:p>
            <a:fld id="{0D94F3F4-7326-4768-80B1-DA9CB78CFC5D}" type="datetime4">
              <a:rPr lang="en-GB" smtClean="0"/>
              <a:t>30 October 2014</a:t>
            </a:fld>
            <a:endParaRPr lang="en-GB" dirty="0"/>
          </a:p>
        </p:txBody>
      </p:sp>
      <p:sp>
        <p:nvSpPr>
          <p:cNvPr id="10" name="Footer Placeholder 9"/>
          <p:cNvSpPr>
            <a:spLocks noGrp="1"/>
          </p:cNvSpPr>
          <p:nvPr>
            <p:ph type="ftr" sz="quarter" idx="16"/>
          </p:nvPr>
        </p:nvSpPr>
        <p:spPr/>
        <p:txBody>
          <a:bodyPr/>
          <a:lstStyle/>
          <a:p>
            <a:r>
              <a:rPr lang="en-GB" smtClean="0"/>
              <a:t>Presentation Title</a:t>
            </a:r>
            <a:endParaRPr lang="en-GB" dirty="0"/>
          </a:p>
        </p:txBody>
      </p:sp>
      <p:sp>
        <p:nvSpPr>
          <p:cNvPr id="11" name="Slide Number Placeholder 10"/>
          <p:cNvSpPr>
            <a:spLocks noGrp="1"/>
          </p:cNvSpPr>
          <p:nvPr>
            <p:ph type="sldNum" sz="quarter" idx="17"/>
          </p:nvPr>
        </p:nvSpPr>
        <p:spPr/>
        <p:txBody>
          <a:bodyPr/>
          <a:lstStyle/>
          <a:p>
            <a:fld id="{786194A1-5B28-41B4-A256-7AB656992733}" type="slidenum">
              <a:rPr lang="en-GB" smtClean="0"/>
              <a:pPr/>
              <a:t>‹#›</a:t>
            </a:fld>
            <a:endParaRPr lang="en-GB"/>
          </a:p>
        </p:txBody>
      </p:sp>
    </p:spTree>
    <p:extLst>
      <p:ext uri="{BB962C8B-B14F-4D97-AF65-F5344CB8AC3E}">
        <p14:creationId xmlns:p14="http://schemas.microsoft.com/office/powerpoint/2010/main" val="32063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15CEEF1-EBA6-4FE0-BD3F-2AEC7C213697}" type="datetime4">
              <a:rPr lang="en-GB" smtClean="0"/>
              <a:t>30 October 2014</a:t>
            </a:fld>
            <a:endParaRPr lang="en-GB"/>
          </a:p>
        </p:txBody>
      </p:sp>
      <p:sp>
        <p:nvSpPr>
          <p:cNvPr id="4" name="Footer Placeholder 3"/>
          <p:cNvSpPr>
            <a:spLocks noGrp="1"/>
          </p:cNvSpPr>
          <p:nvPr>
            <p:ph type="ftr" sz="quarter" idx="11"/>
          </p:nvPr>
        </p:nvSpPr>
        <p:spPr/>
        <p:txBody>
          <a:bodyPr/>
          <a:lstStyle/>
          <a:p>
            <a:r>
              <a:rPr lang="en-GB" smtClean="0"/>
              <a:t>Presentation Title</a:t>
            </a:r>
            <a:endParaRPr lang="en-GB"/>
          </a:p>
        </p:txBody>
      </p:sp>
      <p:sp>
        <p:nvSpPr>
          <p:cNvPr id="5" name="Slide Number Placeholder 4"/>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89661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4F131E-429A-4FBD-A740-D89CA188F899}" type="datetime4">
              <a:rPr lang="en-GB" smtClean="0"/>
              <a:t>30 October 2014</a:t>
            </a:fld>
            <a:endParaRPr lang="en-GB"/>
          </a:p>
        </p:txBody>
      </p:sp>
      <p:sp>
        <p:nvSpPr>
          <p:cNvPr id="3" name="Footer Placeholder 2"/>
          <p:cNvSpPr>
            <a:spLocks noGrp="1"/>
          </p:cNvSpPr>
          <p:nvPr>
            <p:ph type="ftr" sz="quarter" idx="11"/>
          </p:nvPr>
        </p:nvSpPr>
        <p:spPr/>
        <p:txBody>
          <a:bodyPr/>
          <a:lstStyle/>
          <a:p>
            <a:r>
              <a:rPr lang="en-GB" smtClean="0"/>
              <a:t>Presentation Title</a:t>
            </a:r>
            <a:endParaRPr lang="en-GB"/>
          </a:p>
        </p:txBody>
      </p:sp>
      <p:sp>
        <p:nvSpPr>
          <p:cNvPr id="4" name="Slide Number Placeholder 3"/>
          <p:cNvSpPr>
            <a:spLocks noGrp="1"/>
          </p:cNvSpPr>
          <p:nvPr>
            <p:ph type="sldNum" sz="quarter" idx="12"/>
          </p:nvPr>
        </p:nvSpPr>
        <p:spPr/>
        <p:txBody>
          <a:bodyPr/>
          <a:lstStyle/>
          <a:p>
            <a:fld id="{786194A1-5B28-41B4-A256-7AB656992733}" type="slidenum">
              <a:rPr lang="en-GB" smtClean="0"/>
              <a:t>‹#›</a:t>
            </a:fld>
            <a:endParaRPr lang="en-GB"/>
          </a:p>
        </p:txBody>
      </p:sp>
    </p:spTree>
    <p:extLst>
      <p:ext uri="{BB962C8B-B14F-4D97-AF65-F5344CB8AC3E}">
        <p14:creationId xmlns:p14="http://schemas.microsoft.com/office/powerpoint/2010/main" val="235906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6453189"/>
            <a:ext cx="9144000" cy="404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215842" y="269776"/>
            <a:ext cx="8316598" cy="1143000"/>
          </a:xfrm>
          <a:prstGeom prst="rect">
            <a:avLst/>
          </a:prstGeom>
        </p:spPr>
        <p:txBody>
          <a:bodyPr vert="horz" lIns="91440" tIns="45720" rIns="91440" bIns="45720" rtlCol="0" anchor="t">
            <a:normAutofit/>
          </a:bodyPr>
          <a:lstStyle/>
          <a:p>
            <a:r>
              <a:rPr lang="en-US" dirty="0" smtClean="0"/>
              <a:t>Click to edit Master </a:t>
            </a:r>
            <a:br>
              <a:rPr lang="en-US" dirty="0" smtClean="0"/>
            </a:br>
            <a:r>
              <a:rPr lang="en-US" dirty="0" smtClean="0"/>
              <a:t>title style</a:t>
            </a:r>
            <a:endParaRPr lang="en-GB" dirty="0"/>
          </a:p>
        </p:txBody>
      </p:sp>
      <p:sp>
        <p:nvSpPr>
          <p:cNvPr id="3" name="Text Placeholder 2"/>
          <p:cNvSpPr>
            <a:spLocks noGrp="1"/>
          </p:cNvSpPr>
          <p:nvPr>
            <p:ph type="body" idx="1"/>
          </p:nvPr>
        </p:nvSpPr>
        <p:spPr>
          <a:xfrm>
            <a:off x="215842" y="1772816"/>
            <a:ext cx="8316598"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7308626" y="269776"/>
            <a:ext cx="1295822" cy="365125"/>
          </a:xfrm>
          <a:prstGeom prst="rect">
            <a:avLst/>
          </a:prstGeom>
        </p:spPr>
        <p:txBody>
          <a:bodyPr vert="horz" lIns="91440" tIns="45720" rIns="91440" bIns="45720" rtlCol="0" anchor="ctr"/>
          <a:lstStyle>
            <a:lvl1pPr algn="r">
              <a:defRPr sz="900">
                <a:solidFill>
                  <a:schemeClr val="accent1"/>
                </a:solidFill>
              </a:defRPr>
            </a:lvl1pPr>
          </a:lstStyle>
          <a:p>
            <a:fld id="{1993CCB5-4740-432C-BEC8-CE5EDCA961F2}" type="datetime4">
              <a:rPr lang="en-GB" smtClean="0"/>
              <a:pPr/>
              <a:t>30 October 2014</a:t>
            </a:fld>
            <a:endParaRPr lang="en-GB" dirty="0"/>
          </a:p>
        </p:txBody>
      </p:sp>
      <p:sp>
        <p:nvSpPr>
          <p:cNvPr id="5" name="Footer Placeholder 4"/>
          <p:cNvSpPr>
            <a:spLocks noGrp="1"/>
          </p:cNvSpPr>
          <p:nvPr>
            <p:ph type="ftr" sz="quarter" idx="3"/>
          </p:nvPr>
        </p:nvSpPr>
        <p:spPr>
          <a:xfrm>
            <a:off x="1695780" y="6426298"/>
            <a:ext cx="4964452" cy="365125"/>
          </a:xfrm>
          <a:prstGeom prst="rect">
            <a:avLst/>
          </a:prstGeom>
        </p:spPr>
        <p:txBody>
          <a:bodyPr vert="horz" lIns="91440" tIns="45720" rIns="91440" bIns="45720" rtlCol="0" anchor="ctr"/>
          <a:lstStyle>
            <a:lvl1pPr algn="l">
              <a:defRPr sz="900" b="1" spc="20" baseline="0">
                <a:solidFill>
                  <a:schemeClr val="accent1"/>
                </a:solidFill>
              </a:defRPr>
            </a:lvl1pPr>
          </a:lstStyle>
          <a:p>
            <a:r>
              <a:rPr lang="en-GB" smtClean="0"/>
              <a:t>Presentation Title</a:t>
            </a:r>
            <a:endParaRPr lang="en-GB" dirty="0"/>
          </a:p>
        </p:txBody>
      </p:sp>
      <p:sp>
        <p:nvSpPr>
          <p:cNvPr id="6" name="Slide Number Placeholder 5"/>
          <p:cNvSpPr>
            <a:spLocks noGrp="1"/>
          </p:cNvSpPr>
          <p:nvPr>
            <p:ph type="sldNum" sz="quarter" idx="4"/>
          </p:nvPr>
        </p:nvSpPr>
        <p:spPr>
          <a:xfrm>
            <a:off x="6516216" y="6426298"/>
            <a:ext cx="2133600" cy="365125"/>
          </a:xfrm>
          <a:prstGeom prst="rect">
            <a:avLst/>
          </a:prstGeom>
        </p:spPr>
        <p:txBody>
          <a:bodyPr vert="horz" lIns="91440" tIns="45720" rIns="91440" bIns="45720" rtlCol="0" anchor="ctr"/>
          <a:lstStyle>
            <a:lvl1pPr algn="r">
              <a:defRPr sz="1200">
                <a:solidFill>
                  <a:schemeClr val="accent2"/>
                </a:solidFill>
              </a:defRPr>
            </a:lvl1pPr>
          </a:lstStyle>
          <a:p>
            <a:fld id="{786194A1-5B28-41B4-A256-7AB656992733}" type="slidenum">
              <a:rPr lang="en-GB" smtClean="0"/>
              <a:pPr/>
              <a:t>‹#›</a:t>
            </a:fld>
            <a:endParaRPr lang="en-GB"/>
          </a:p>
        </p:txBody>
      </p:sp>
      <p:grpSp>
        <p:nvGrpSpPr>
          <p:cNvPr id="13" name="Group 12"/>
          <p:cNvGrpSpPr/>
          <p:nvPr/>
        </p:nvGrpSpPr>
        <p:grpSpPr>
          <a:xfrm>
            <a:off x="8823051" y="0"/>
            <a:ext cx="325804" cy="6858000"/>
            <a:chOff x="8924955" y="2492896"/>
            <a:chExt cx="223902" cy="2544655"/>
          </a:xfrm>
        </p:grpSpPr>
        <p:sp>
          <p:nvSpPr>
            <p:cNvPr id="9" name="Rectangle 8"/>
            <p:cNvSpPr/>
            <p:nvPr userDrawn="1"/>
          </p:nvSpPr>
          <p:spPr>
            <a:xfrm>
              <a:off x="9041353" y="2492896"/>
              <a:ext cx="107504" cy="25446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userDrawn="1"/>
          </p:nvSpPr>
          <p:spPr>
            <a:xfrm flipH="1">
              <a:off x="8996171" y="2492896"/>
              <a:ext cx="45719" cy="25446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flipH="1">
              <a:off x="8924955" y="2492896"/>
              <a:ext cx="72000" cy="2544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TextBox 6"/>
          <p:cNvSpPr txBox="1"/>
          <p:nvPr/>
        </p:nvSpPr>
        <p:spPr>
          <a:xfrm>
            <a:off x="218720" y="6502536"/>
            <a:ext cx="1616976" cy="230832"/>
          </a:xfrm>
          <a:prstGeom prst="rect">
            <a:avLst/>
          </a:prstGeom>
          <a:noFill/>
        </p:spPr>
        <p:txBody>
          <a:bodyPr wrap="square" rtlCol="0">
            <a:spAutoFit/>
          </a:bodyPr>
          <a:lstStyle/>
          <a:p>
            <a:r>
              <a:rPr lang="en-GB" sz="900" spc="20" baseline="0" dirty="0" smtClean="0">
                <a:solidFill>
                  <a:schemeClr val="accent1"/>
                </a:solidFill>
              </a:rPr>
              <a:t>Brunel University London </a:t>
            </a:r>
            <a:endParaRPr lang="en-GB" sz="900" spc="20" baseline="0" dirty="0">
              <a:solidFill>
                <a:schemeClr val="accent1"/>
              </a:solidFill>
            </a:endParaRPr>
          </a:p>
        </p:txBody>
      </p:sp>
    </p:spTree>
    <p:extLst>
      <p:ext uri="{BB962C8B-B14F-4D97-AF65-F5344CB8AC3E}">
        <p14:creationId xmlns:p14="http://schemas.microsoft.com/office/powerpoint/2010/main" val="3235908202"/>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0" r:id="rId4"/>
    <p:sldLayoutId id="2147483652" r:id="rId5"/>
    <p:sldLayoutId id="2147483660" r:id="rId6"/>
    <p:sldLayoutId id="2147483659" r:id="rId7"/>
    <p:sldLayoutId id="2147483663" r:id="rId8"/>
    <p:sldLayoutId id="2147483661" r:id="rId9"/>
    <p:sldLayoutId id="2147483658" r:id="rId10"/>
    <p:sldLayoutId id="2147483662" r:id="rId11"/>
    <p:sldLayoutId id="2147483654" r:id="rId12"/>
    <p:sldLayoutId id="2147483655"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p:txStyles>
    <p:titleStyle>
      <a:lvl1pPr algn="l" defTabSz="914400" rtl="0" eaLnBrk="1" latinLnBrk="0" hangingPunct="1">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spcBef>
          <a:spcPts val="0"/>
        </a:spcBef>
        <a:spcAft>
          <a:spcPts val="1200"/>
        </a:spcAft>
        <a:buClr>
          <a:schemeClr val="accent2"/>
        </a:buClr>
        <a:buFont typeface="Arial" panose="020B0604020202020204" pitchFamily="34" charset="0"/>
        <a:buNone/>
        <a:defRPr sz="1600" kern="1200">
          <a:solidFill>
            <a:schemeClr val="tx2"/>
          </a:solidFill>
          <a:latin typeface="+mn-lt"/>
          <a:ea typeface="+mn-ea"/>
          <a:cs typeface="+mn-cs"/>
        </a:defRPr>
      </a:lvl1pPr>
      <a:lvl2pPr marL="179388" indent="-179388" algn="l" defTabSz="914400" rtl="0" eaLnBrk="1" latinLnBrk="0" hangingPunct="1">
        <a:spcBef>
          <a:spcPts val="0"/>
        </a:spcBef>
        <a:spcAft>
          <a:spcPts val="1200"/>
        </a:spcAft>
        <a:buClr>
          <a:schemeClr val="accent2"/>
        </a:buClr>
        <a:buFont typeface="Arial" panose="020B0604020202020204" pitchFamily="34" charset="0"/>
        <a:buChar char="&gt;"/>
        <a:defRPr sz="1400" kern="1200">
          <a:solidFill>
            <a:schemeClr val="tx2"/>
          </a:solidFill>
          <a:latin typeface="+mn-lt"/>
          <a:ea typeface="+mn-ea"/>
          <a:cs typeface="+mn-cs"/>
        </a:defRPr>
      </a:lvl2pPr>
      <a:lvl3pPr marL="449263" indent="-179388" algn="l" defTabSz="914400" rtl="0" eaLnBrk="1" latinLnBrk="0" hangingPunct="1">
        <a:spcBef>
          <a:spcPts val="0"/>
        </a:spcBef>
        <a:spcAft>
          <a:spcPts val="1200"/>
        </a:spcAft>
        <a:buClr>
          <a:schemeClr val="accent2"/>
        </a:buClr>
        <a:buFont typeface="Arial" panose="020B0604020202020204" pitchFamily="34" charset="0"/>
        <a:buChar char="&gt;"/>
        <a:defRPr sz="1200" kern="1200">
          <a:solidFill>
            <a:schemeClr val="tx2"/>
          </a:solidFill>
          <a:latin typeface="+mn-lt"/>
          <a:ea typeface="+mn-ea"/>
          <a:cs typeface="+mn-cs"/>
        </a:defRPr>
      </a:lvl3pPr>
      <a:lvl4pPr marL="719138" indent="-179388" algn="l" defTabSz="914400" rtl="0" eaLnBrk="1" latinLnBrk="0" hangingPunct="1">
        <a:spcBef>
          <a:spcPts val="0"/>
        </a:spcBef>
        <a:spcAft>
          <a:spcPts val="1200"/>
        </a:spcAft>
        <a:buClr>
          <a:schemeClr val="accent2"/>
        </a:buClr>
        <a:buFont typeface="Arial" panose="020B0604020202020204" pitchFamily="34" charset="0"/>
        <a:buChar char="&gt;"/>
        <a:defRPr sz="1100" kern="1200">
          <a:solidFill>
            <a:schemeClr val="tx2"/>
          </a:solidFill>
          <a:latin typeface="+mn-lt"/>
          <a:ea typeface="+mn-ea"/>
          <a:cs typeface="+mn-cs"/>
        </a:defRPr>
      </a:lvl4pPr>
      <a:lvl5pPr marL="989013" indent="-179388" algn="l" defTabSz="914400" rtl="0" eaLnBrk="1" latinLnBrk="0" hangingPunct="1">
        <a:spcBef>
          <a:spcPts val="0"/>
        </a:spcBef>
        <a:spcAft>
          <a:spcPts val="1200"/>
        </a:spcAft>
        <a:buClr>
          <a:schemeClr val="accent2"/>
        </a:buClr>
        <a:buFont typeface="Arial" panose="020B0604020202020204" pitchFamily="34" charset="0"/>
        <a:buChar char="&gt;"/>
        <a:defRPr sz="11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4.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3326402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extLst>
      <p:ext uri="{BB962C8B-B14F-4D97-AF65-F5344CB8AC3E}">
        <p14:creationId xmlns:p14="http://schemas.microsoft.com/office/powerpoint/2010/main" val="368796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2400" y="1524000"/>
            <a:ext cx="4084912" cy="1755775"/>
          </a:xfrm>
        </p:spPr>
        <p:txBody>
          <a:bodyPr>
            <a:normAutofit fontScale="90000"/>
          </a:bodyPr>
          <a:lstStyle/>
          <a:p>
            <a:r>
              <a:rPr lang="en-GB" dirty="0" smtClean="0"/>
              <a:t>Multimodal </a:t>
            </a:r>
            <a:r>
              <a:rPr lang="en-GB" dirty="0"/>
              <a:t>Biometrics for Robust Fusion Systems Using Logic Gates </a:t>
            </a:r>
          </a:p>
        </p:txBody>
      </p:sp>
      <p:sp>
        <p:nvSpPr>
          <p:cNvPr id="4" name="Subtitle 3"/>
          <p:cNvSpPr>
            <a:spLocks noGrp="1"/>
          </p:cNvSpPr>
          <p:nvPr>
            <p:ph type="subTitle" idx="1"/>
          </p:nvPr>
        </p:nvSpPr>
        <p:spPr>
          <a:xfrm>
            <a:off x="21771" y="3657600"/>
            <a:ext cx="4084911" cy="1752600"/>
          </a:xfrm>
        </p:spPr>
        <p:txBody>
          <a:bodyPr>
            <a:normAutofit/>
          </a:bodyPr>
          <a:lstStyle/>
          <a:p>
            <a:r>
              <a:rPr lang="en-GB" sz="1200" dirty="0" err="1" smtClean="0"/>
              <a:t>Numan</a:t>
            </a:r>
            <a:r>
              <a:rPr lang="en-GB" sz="1200" dirty="0" smtClean="0"/>
              <a:t> </a:t>
            </a:r>
            <a:r>
              <a:rPr lang="en-GB" sz="1200" dirty="0" err="1" smtClean="0"/>
              <a:t>Celik</a:t>
            </a:r>
            <a:r>
              <a:rPr lang="en-GB" sz="1200" dirty="0" smtClean="0"/>
              <a:t>, </a:t>
            </a:r>
            <a:r>
              <a:rPr lang="en-GB" sz="1200" i="1" dirty="0" smtClean="0"/>
              <a:t>Student Member</a:t>
            </a:r>
            <a:r>
              <a:rPr lang="en-GB" sz="1200" dirty="0" smtClean="0"/>
              <a:t>, IEEE</a:t>
            </a:r>
          </a:p>
          <a:p>
            <a:r>
              <a:rPr lang="en-GB" sz="1200" dirty="0" smtClean="0"/>
              <a:t>Nada </a:t>
            </a:r>
            <a:r>
              <a:rPr lang="en-GB" sz="1200" dirty="0" err="1" smtClean="0"/>
              <a:t>Manivannan</a:t>
            </a:r>
            <a:r>
              <a:rPr lang="en-GB" sz="1200" dirty="0" smtClean="0"/>
              <a:t>, </a:t>
            </a:r>
            <a:r>
              <a:rPr lang="en-GB" sz="1200" i="1" dirty="0" smtClean="0"/>
              <a:t>Senior Member</a:t>
            </a:r>
            <a:r>
              <a:rPr lang="en-GB" sz="1200" dirty="0" smtClean="0"/>
              <a:t>, IEEE</a:t>
            </a:r>
          </a:p>
          <a:p>
            <a:r>
              <a:rPr lang="en-GB" sz="1200" dirty="0" err="1" smtClean="0"/>
              <a:t>Wamadeva</a:t>
            </a:r>
            <a:r>
              <a:rPr lang="en-GB" sz="1200" dirty="0" smtClean="0"/>
              <a:t> </a:t>
            </a:r>
            <a:r>
              <a:rPr lang="en-GB" sz="1200" dirty="0" err="1" smtClean="0"/>
              <a:t>Balachandran</a:t>
            </a:r>
            <a:r>
              <a:rPr lang="en-GB" sz="1200" dirty="0" smtClean="0"/>
              <a:t>, </a:t>
            </a:r>
            <a:r>
              <a:rPr lang="en-GB" sz="1200" i="1" dirty="0" smtClean="0"/>
              <a:t>Fellow</a:t>
            </a:r>
            <a:r>
              <a:rPr lang="en-GB" sz="1200" dirty="0" smtClean="0"/>
              <a:t>, IEEE</a:t>
            </a:r>
          </a:p>
        </p:txBody>
      </p:sp>
      <p:pic>
        <p:nvPicPr>
          <p:cNvPr id="1026" name="Picture 2" descr="D:\NumanCelik_PHD\Attended Conferences\Papers\20_10_14_Baltimore\12_13_2011_51751_am_8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1150" y="39584"/>
            <a:ext cx="1416050" cy="1103416"/>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p:cNvSpPr>
            <a:spLocks noGrp="1"/>
          </p:cNvSpPr>
          <p:nvPr>
            <p:ph type="pic" sz="quarter" idx="10"/>
          </p:nvPr>
        </p:nvSpPr>
        <p:spPr/>
      </p:sp>
      <p:pic>
        <p:nvPicPr>
          <p:cNvPr id="1027" name="Picture 3" descr="D:\NumanCelik_PHD\Attended Conferences\Papers\20_10_14_Baltimore\Twi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9822" y="76200"/>
            <a:ext cx="3684178" cy="6733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72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39793" y="251927"/>
            <a:ext cx="3454792" cy="369332"/>
          </a:xfrm>
          <a:prstGeom prst="rect">
            <a:avLst/>
          </a:prstGeom>
          <a:noFill/>
        </p:spPr>
        <p:txBody>
          <a:bodyPr wrap="none" rtlCol="0">
            <a:spAutoFit/>
          </a:bodyPr>
          <a:lstStyle/>
          <a:p>
            <a:pPr algn="ctr"/>
            <a:r>
              <a:rPr lang="en-GB" b="1" dirty="0" err="1" smtClean="0">
                <a:solidFill>
                  <a:srgbClr val="C00000"/>
                </a:solidFill>
              </a:rPr>
              <a:t>Unimodal</a:t>
            </a:r>
            <a:r>
              <a:rPr lang="en-GB" b="1" dirty="0" smtClean="0">
                <a:solidFill>
                  <a:srgbClr val="C00000"/>
                </a:solidFill>
              </a:rPr>
              <a:t> Biometric Systems</a:t>
            </a:r>
            <a:endParaRPr lang="en-GB" b="1" dirty="0">
              <a:solidFill>
                <a:srgbClr val="C00000"/>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762000"/>
            <a:ext cx="6630156" cy="3495901"/>
          </a:xfrm>
          <a:prstGeom prst="rect">
            <a:avLst/>
          </a:prstGeom>
        </p:spPr>
      </p:pic>
      <p:sp>
        <p:nvSpPr>
          <p:cNvPr id="8" name="TextBox 7"/>
          <p:cNvSpPr txBox="1"/>
          <p:nvPr/>
        </p:nvSpPr>
        <p:spPr>
          <a:xfrm>
            <a:off x="85531" y="4514671"/>
            <a:ext cx="8763000" cy="1200329"/>
          </a:xfrm>
          <a:prstGeom prst="rect">
            <a:avLst/>
          </a:prstGeom>
          <a:noFill/>
        </p:spPr>
        <p:txBody>
          <a:bodyPr wrap="square" numCol="2" rtlCol="0">
            <a:spAutoFit/>
          </a:bodyPr>
          <a:lstStyle/>
          <a:p>
            <a:pPr marL="171450" indent="-171450">
              <a:buFont typeface="Arial" panose="020B0604020202020204" pitchFamily="34" charset="0"/>
              <a:buChar char="•"/>
            </a:pPr>
            <a:r>
              <a:rPr lang="en-GB" sz="1200" dirty="0" smtClean="0"/>
              <a:t> </a:t>
            </a:r>
            <a:r>
              <a:rPr lang="en-GB" sz="1200" dirty="0"/>
              <a:t>Although some </a:t>
            </a:r>
            <a:r>
              <a:rPr lang="en-GB" sz="1200" dirty="0" err="1"/>
              <a:t>unimodal</a:t>
            </a:r>
            <a:r>
              <a:rPr lang="en-GB" sz="1200" dirty="0"/>
              <a:t> </a:t>
            </a:r>
            <a:r>
              <a:rPr lang="en-GB" sz="1200" dirty="0" smtClean="0"/>
              <a:t>systems have </a:t>
            </a:r>
            <a:r>
              <a:rPr lang="en-GB" sz="1200" dirty="0"/>
              <a:t>made a </a:t>
            </a:r>
            <a:r>
              <a:rPr lang="en-GB" sz="1200" dirty="0" smtClean="0"/>
              <a:t>considerable improvement </a:t>
            </a:r>
            <a:r>
              <a:rPr lang="en-GB" sz="1200" dirty="0"/>
              <a:t>in reliability and accuracy, they often </a:t>
            </a:r>
            <a:r>
              <a:rPr lang="en-GB" sz="1200" dirty="0" smtClean="0"/>
              <a:t>suffer from problems </a:t>
            </a:r>
            <a:r>
              <a:rPr lang="en-GB" sz="1200" dirty="0"/>
              <a:t>in the </a:t>
            </a:r>
            <a:r>
              <a:rPr lang="en-GB" sz="1200" dirty="0" err="1"/>
              <a:t>enrollment</a:t>
            </a:r>
            <a:r>
              <a:rPr lang="en-GB" sz="1200" dirty="0"/>
              <a:t> processes due to non-universal biometric traits, biometric spoofing and insufficient </a:t>
            </a:r>
            <a:r>
              <a:rPr lang="en-GB" sz="1200" dirty="0" smtClean="0"/>
              <a:t>accuracy caused by </a:t>
            </a:r>
            <a:r>
              <a:rPr lang="en-GB" sz="1200" dirty="0"/>
              <a:t>noisy </a:t>
            </a:r>
            <a:r>
              <a:rPr lang="en-GB" sz="1200" dirty="0" smtClean="0"/>
              <a:t>data. </a:t>
            </a:r>
          </a:p>
          <a:p>
            <a:pPr marL="171450" indent="-171450">
              <a:buFont typeface="Arial" panose="020B0604020202020204" pitchFamily="34" charset="0"/>
              <a:buChar char="•"/>
            </a:pPr>
            <a:endParaRPr lang="en-GB" sz="1200" dirty="0"/>
          </a:p>
          <a:p>
            <a:pPr marL="171450" indent="-171450">
              <a:buFont typeface="Arial" panose="020B0604020202020204" pitchFamily="34" charset="0"/>
              <a:buChar char="•"/>
            </a:pPr>
            <a:r>
              <a:rPr lang="en-GB" sz="1200" dirty="0" smtClean="0"/>
              <a:t>While </a:t>
            </a:r>
            <a:r>
              <a:rPr lang="en-GB" sz="1200" dirty="0"/>
              <a:t>the </a:t>
            </a:r>
            <a:r>
              <a:rPr lang="en-GB" sz="1200" dirty="0" err="1"/>
              <a:t>unimodal</a:t>
            </a:r>
            <a:r>
              <a:rPr lang="en-GB" sz="1200" dirty="0"/>
              <a:t> fingerprint and face biometric gives recognition rate of 94% and 90.8% respectively, the multi-modal </a:t>
            </a:r>
            <a:r>
              <a:rPr lang="en-GB" sz="1200" dirty="0" smtClean="0"/>
              <a:t>approach </a:t>
            </a:r>
            <a:r>
              <a:rPr lang="en-GB" sz="1200" dirty="0"/>
              <a:t>was giving a recognition rate of 98% at the decision level fusion, showing an improvement in the </a:t>
            </a:r>
            <a:r>
              <a:rPr lang="en-GB" sz="1200" dirty="0" smtClean="0"/>
              <a:t>accuracy.</a:t>
            </a:r>
            <a:endParaRPr lang="en-GB" sz="1200" dirty="0"/>
          </a:p>
        </p:txBody>
      </p:sp>
    </p:spTree>
    <p:extLst>
      <p:ext uri="{BB962C8B-B14F-4D97-AF65-F5344CB8AC3E}">
        <p14:creationId xmlns:p14="http://schemas.microsoft.com/office/powerpoint/2010/main" val="365552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75" y="809625"/>
            <a:ext cx="7248525" cy="3686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1712640" y="228600"/>
            <a:ext cx="5109091" cy="369332"/>
          </a:xfrm>
          <a:prstGeom prst="rect">
            <a:avLst/>
          </a:prstGeom>
          <a:noFill/>
        </p:spPr>
        <p:txBody>
          <a:bodyPr wrap="none" rtlCol="0">
            <a:spAutoFit/>
          </a:bodyPr>
          <a:lstStyle/>
          <a:p>
            <a:pPr algn="ctr"/>
            <a:r>
              <a:rPr lang="en-GB" b="1" dirty="0" smtClean="0">
                <a:solidFill>
                  <a:srgbClr val="C00000"/>
                </a:solidFill>
              </a:rPr>
              <a:t>Score Level Fusion in Multimodal Biometrics</a:t>
            </a:r>
            <a:endParaRPr lang="en-GB" b="1" dirty="0">
              <a:solidFill>
                <a:srgbClr val="C00000"/>
              </a:solidFill>
            </a:endParaRPr>
          </a:p>
        </p:txBody>
      </p:sp>
      <p:sp>
        <p:nvSpPr>
          <p:cNvPr id="11" name="TextBox 10"/>
          <p:cNvSpPr txBox="1"/>
          <p:nvPr/>
        </p:nvSpPr>
        <p:spPr>
          <a:xfrm>
            <a:off x="228600" y="4876800"/>
            <a:ext cx="8437823" cy="1200329"/>
          </a:xfrm>
          <a:prstGeom prst="rect">
            <a:avLst/>
          </a:prstGeom>
          <a:noFill/>
        </p:spPr>
        <p:txBody>
          <a:bodyPr wrap="none" rtlCol="0">
            <a:spAutoFit/>
          </a:bodyPr>
          <a:lstStyle/>
          <a:p>
            <a:pPr marL="171450" indent="-171450">
              <a:buFont typeface="Arial" panose="020B0604020202020204" pitchFamily="34" charset="0"/>
              <a:buChar char="•"/>
            </a:pPr>
            <a:r>
              <a:rPr lang="en-GB" sz="1200" dirty="0" smtClean="0"/>
              <a:t>For </a:t>
            </a:r>
            <a:r>
              <a:rPr lang="en-GB" sz="1200" dirty="0"/>
              <a:t>multimodal biometric recognition systems, information is fused from different biometric traits. The process of fusion </a:t>
            </a:r>
            <a:endParaRPr lang="en-GB" sz="1200" dirty="0" smtClean="0"/>
          </a:p>
          <a:p>
            <a:r>
              <a:rPr lang="en-GB" sz="1200" dirty="0" smtClean="0"/>
              <a:t>can </a:t>
            </a:r>
            <a:r>
              <a:rPr lang="en-GB" sz="1200" dirty="0"/>
              <a:t>be done at different levels after getting raw data; broadly divided into feature-level, score/match-level, </a:t>
            </a:r>
            <a:endParaRPr lang="en-GB" sz="1200" dirty="0" smtClean="0"/>
          </a:p>
          <a:p>
            <a:r>
              <a:rPr lang="en-GB" sz="1200" dirty="0" smtClean="0"/>
              <a:t>and </a:t>
            </a:r>
            <a:r>
              <a:rPr lang="en-GB" sz="1200" dirty="0"/>
              <a:t>decision-level fusion. </a:t>
            </a:r>
            <a:endParaRPr lang="en-GB" sz="1200" dirty="0" smtClean="0"/>
          </a:p>
          <a:p>
            <a:pPr marL="171450" indent="-171450">
              <a:buFont typeface="Arial" panose="020B0604020202020204" pitchFamily="34" charset="0"/>
              <a:buChar char="•"/>
            </a:pPr>
            <a:r>
              <a:rPr lang="en-GB" sz="1200" dirty="0" smtClean="0"/>
              <a:t>In </a:t>
            </a:r>
            <a:r>
              <a:rPr lang="en-GB" sz="1200" dirty="0"/>
              <a:t>order to make the system design more robust, </a:t>
            </a:r>
            <a:r>
              <a:rPr lang="en-GB" sz="1200" dirty="0" smtClean="0"/>
              <a:t>our proposed multimodal biometric </a:t>
            </a:r>
            <a:r>
              <a:rPr lang="en-GB" sz="1200" dirty="0"/>
              <a:t>includes fingerprint and face </a:t>
            </a:r>
          </a:p>
          <a:p>
            <a:r>
              <a:rPr lang="en-GB" sz="1200" dirty="0" smtClean="0"/>
              <a:t>recognition </a:t>
            </a:r>
            <a:r>
              <a:rPr lang="en-GB" sz="1200" dirty="0"/>
              <a:t>using logical AND operators at decision-level </a:t>
            </a:r>
            <a:r>
              <a:rPr lang="en-GB" sz="1200" dirty="0" smtClean="0"/>
              <a:t>fusion.</a:t>
            </a:r>
          </a:p>
          <a:p>
            <a:endParaRPr lang="en-GB" sz="1200" dirty="0" smtClean="0"/>
          </a:p>
        </p:txBody>
      </p:sp>
    </p:spTree>
    <p:extLst>
      <p:ext uri="{BB962C8B-B14F-4D97-AF65-F5344CB8AC3E}">
        <p14:creationId xmlns:p14="http://schemas.microsoft.com/office/powerpoint/2010/main" val="237810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4038600" y="762000"/>
            <a:ext cx="4038600" cy="5410200"/>
          </a:xfrm>
        </p:spPr>
        <p:txBody>
          <a:bodyPr>
            <a:normAutofit/>
          </a:bodyPr>
          <a:lstStyle/>
          <a:p>
            <a:pPr marL="285750" indent="-285750" algn="just">
              <a:buFont typeface="Arial" panose="020B0604020202020204" pitchFamily="34" charset="0"/>
              <a:buChar char="•"/>
            </a:pPr>
            <a:r>
              <a:rPr lang="en-GB" sz="1200" dirty="0">
                <a:solidFill>
                  <a:schemeClr val="tx1"/>
                </a:solidFill>
              </a:rPr>
              <a:t>T</a:t>
            </a:r>
            <a:r>
              <a:rPr lang="en-GB" sz="1200" dirty="0" smtClean="0">
                <a:solidFill>
                  <a:schemeClr val="tx1"/>
                </a:solidFill>
              </a:rPr>
              <a:t>here </a:t>
            </a:r>
            <a:r>
              <a:rPr lang="en-GB" sz="1200" dirty="0">
                <a:solidFill>
                  <a:schemeClr val="tx1"/>
                </a:solidFill>
              </a:rPr>
              <a:t>are two approaches for fingerprint </a:t>
            </a:r>
            <a:r>
              <a:rPr lang="en-GB" sz="1200" dirty="0" smtClean="0">
                <a:solidFill>
                  <a:schemeClr val="tx1"/>
                </a:solidFill>
              </a:rPr>
              <a:t>recognition, </a:t>
            </a:r>
            <a:r>
              <a:rPr lang="en-GB" sz="1200" b="1" dirty="0" smtClean="0">
                <a:solidFill>
                  <a:schemeClr val="tx1"/>
                </a:solidFill>
              </a:rPr>
              <a:t>the </a:t>
            </a:r>
            <a:r>
              <a:rPr lang="en-GB" sz="1200" b="1" dirty="0">
                <a:solidFill>
                  <a:schemeClr val="tx1"/>
                </a:solidFill>
              </a:rPr>
              <a:t>minutiae-based algorithm</a:t>
            </a:r>
            <a:r>
              <a:rPr lang="en-GB" sz="1200" dirty="0">
                <a:solidFill>
                  <a:schemeClr val="tx1"/>
                </a:solidFill>
              </a:rPr>
              <a:t> and the </a:t>
            </a:r>
            <a:r>
              <a:rPr lang="en-GB" sz="1200" b="1" dirty="0">
                <a:solidFill>
                  <a:schemeClr val="tx1"/>
                </a:solidFill>
              </a:rPr>
              <a:t>image-based algorithm</a:t>
            </a:r>
            <a:r>
              <a:rPr lang="en-GB" sz="1200" dirty="0">
                <a:solidFill>
                  <a:schemeClr val="tx1"/>
                </a:solidFill>
              </a:rPr>
              <a:t>. Our approach is a minutiae-based algorithm in fingerprint recognition and it represents the fingerprint by its local features or points, such as terminations and </a:t>
            </a:r>
            <a:r>
              <a:rPr lang="en-GB" sz="1200" dirty="0" smtClean="0">
                <a:solidFill>
                  <a:schemeClr val="tx1"/>
                </a:solidFill>
              </a:rPr>
              <a:t>bifurcations.</a:t>
            </a:r>
          </a:p>
          <a:p>
            <a:pPr marL="285750" indent="-285750" algn="just">
              <a:buFont typeface="Arial" panose="020B0604020202020204" pitchFamily="34" charset="0"/>
              <a:buChar char="•"/>
            </a:pPr>
            <a:r>
              <a:rPr lang="en-GB" sz="1200" dirty="0">
                <a:solidFill>
                  <a:schemeClr val="tx1"/>
                </a:solidFill>
              </a:rPr>
              <a:t>The proposed approach for our fingerprint recognition system comprises a basic fingerprint sensor, a feature extractor part and a minutiae </a:t>
            </a:r>
            <a:r>
              <a:rPr lang="en-GB" sz="1200" dirty="0" smtClean="0">
                <a:solidFill>
                  <a:schemeClr val="tx1"/>
                </a:solidFill>
              </a:rPr>
              <a:t>matcher.</a:t>
            </a:r>
          </a:p>
          <a:p>
            <a:pPr marL="285750" indent="-285750" algn="just">
              <a:buFont typeface="Arial" panose="020B0604020202020204" pitchFamily="34" charset="0"/>
              <a:buChar char="•"/>
            </a:pPr>
            <a:r>
              <a:rPr lang="en-GB" sz="1200" dirty="0">
                <a:solidFill>
                  <a:schemeClr val="tx1"/>
                </a:solidFill>
              </a:rPr>
              <a:t>In our tests, a ZK4000 fingerprint device sensor reader was used to acquire raw </a:t>
            </a:r>
            <a:r>
              <a:rPr lang="en-GB" sz="1200" dirty="0" smtClean="0">
                <a:solidFill>
                  <a:schemeClr val="tx1"/>
                </a:solidFill>
              </a:rPr>
              <a:t>images. </a:t>
            </a:r>
            <a:r>
              <a:rPr lang="en-GB" sz="1200" dirty="0">
                <a:solidFill>
                  <a:schemeClr val="tx1"/>
                </a:solidFill>
              </a:rPr>
              <a:t>This optical type of sensor has 280*360 pixel image sizes, and 500 dpi resolution capacity. </a:t>
            </a:r>
          </a:p>
          <a:p>
            <a:pPr marL="285750" indent="-285750" algn="just">
              <a:buFont typeface="Arial" panose="020B0604020202020204" pitchFamily="34" charset="0"/>
              <a:buChar char="•"/>
            </a:pPr>
            <a:r>
              <a:rPr lang="en-GB" sz="1200" dirty="0">
                <a:solidFill>
                  <a:schemeClr val="tx1"/>
                </a:solidFill>
              </a:rPr>
              <a:t>To deploy a feature extractor, we used a two-stage approach in this work, the </a:t>
            </a:r>
            <a:r>
              <a:rPr lang="en-GB" sz="1200" b="1" dirty="0">
                <a:solidFill>
                  <a:schemeClr val="tx1"/>
                </a:solidFill>
              </a:rPr>
              <a:t>pre-processing</a:t>
            </a:r>
            <a:r>
              <a:rPr lang="en-GB" sz="1200" dirty="0">
                <a:solidFill>
                  <a:schemeClr val="tx1"/>
                </a:solidFill>
              </a:rPr>
              <a:t> and the </a:t>
            </a:r>
            <a:r>
              <a:rPr lang="en-GB" sz="1200" b="1" dirty="0">
                <a:solidFill>
                  <a:schemeClr val="tx1"/>
                </a:solidFill>
              </a:rPr>
              <a:t>minutiae extraction</a:t>
            </a:r>
            <a:r>
              <a:rPr lang="en-GB" sz="1200" dirty="0">
                <a:solidFill>
                  <a:schemeClr val="tx1"/>
                </a:solidFill>
              </a:rPr>
              <a:t> stages. </a:t>
            </a:r>
            <a:r>
              <a:rPr lang="en-GB" sz="1200" b="1" dirty="0">
                <a:solidFill>
                  <a:schemeClr val="tx1"/>
                </a:solidFill>
              </a:rPr>
              <a:t>The pre-processing</a:t>
            </a:r>
            <a:r>
              <a:rPr lang="en-GB" sz="1200" dirty="0">
                <a:solidFill>
                  <a:schemeClr val="tx1"/>
                </a:solidFill>
              </a:rPr>
              <a:t> stage started with the Image Enhancement process using Histogram Equalization and Fourier Transform </a:t>
            </a:r>
            <a:r>
              <a:rPr lang="en-GB" sz="1200" dirty="0" smtClean="0">
                <a:solidFill>
                  <a:schemeClr val="tx1"/>
                </a:solidFill>
              </a:rPr>
              <a:t>methods. </a:t>
            </a:r>
            <a:r>
              <a:rPr lang="en-GB" sz="1200" dirty="0">
                <a:solidFill>
                  <a:schemeClr val="tx1"/>
                </a:solidFill>
              </a:rPr>
              <a:t>Then the enhanced image was </a:t>
            </a:r>
            <a:r>
              <a:rPr lang="en-GB" sz="1200" dirty="0" err="1">
                <a:solidFill>
                  <a:schemeClr val="tx1"/>
                </a:solidFill>
              </a:rPr>
              <a:t>binarized</a:t>
            </a:r>
            <a:r>
              <a:rPr lang="en-GB" sz="1200" dirty="0">
                <a:solidFill>
                  <a:schemeClr val="tx1"/>
                </a:solidFill>
              </a:rPr>
              <a:t> using the adaptive </a:t>
            </a:r>
            <a:r>
              <a:rPr lang="en-GB" sz="1200" dirty="0" smtClean="0">
                <a:solidFill>
                  <a:schemeClr val="tx1"/>
                </a:solidFill>
              </a:rPr>
              <a:t>threshold. </a:t>
            </a:r>
            <a:r>
              <a:rPr lang="en-GB" sz="1200" b="1" dirty="0">
                <a:solidFill>
                  <a:schemeClr val="tx1"/>
                </a:solidFill>
              </a:rPr>
              <a:t>The minutiae extraction</a:t>
            </a:r>
            <a:r>
              <a:rPr lang="en-GB" sz="1200" dirty="0">
                <a:solidFill>
                  <a:schemeClr val="tx1"/>
                </a:solidFill>
              </a:rPr>
              <a:t> part consisted of the thinning process, which was carried out using three thinning algorithms </a:t>
            </a:r>
            <a:r>
              <a:rPr lang="en-GB" sz="1200" dirty="0" smtClean="0">
                <a:solidFill>
                  <a:schemeClr val="tx1"/>
                </a:solidFill>
              </a:rPr>
              <a:t>and </a:t>
            </a:r>
            <a:r>
              <a:rPr lang="en-GB" sz="1200" dirty="0">
                <a:solidFill>
                  <a:schemeClr val="tx1"/>
                </a:solidFill>
              </a:rPr>
              <a:t>also the expanded thinning operations were tested with good thinning quality in the minutiae extraction </a:t>
            </a:r>
            <a:r>
              <a:rPr lang="en-GB" sz="1200" dirty="0" smtClean="0">
                <a:solidFill>
                  <a:schemeClr val="tx1"/>
                </a:solidFill>
              </a:rPr>
              <a:t>stage. </a:t>
            </a:r>
            <a:endParaRPr lang="en-GB" sz="1200" dirty="0">
              <a:solidFill>
                <a:schemeClr val="tx1"/>
              </a:solidFill>
            </a:endParaRPr>
          </a:p>
        </p:txBody>
      </p:sp>
      <p:sp>
        <p:nvSpPr>
          <p:cNvPr id="4" name="Date Placeholder 3"/>
          <p:cNvSpPr>
            <a:spLocks noGrp="1"/>
          </p:cNvSpPr>
          <p:nvPr>
            <p:ph type="dt" sz="half" idx="10"/>
          </p:nvPr>
        </p:nvSpPr>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smtClean="0"/>
              <a:t>Multimodal </a:t>
            </a:r>
            <a:r>
              <a:rPr lang="en-GB" dirty="0"/>
              <a:t>Biometrics for Robust Fusion Systems Using Logic </a:t>
            </a:r>
            <a:r>
              <a:rPr lang="en-GB" dirty="0" smtClean="0"/>
              <a:t>Gates</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6</a:t>
            </a:fld>
            <a:endParaRPr lang="en-GB" dirty="0"/>
          </a:p>
        </p:txBody>
      </p:sp>
      <p:sp>
        <p:nvSpPr>
          <p:cNvPr id="8" name="TextBox 7"/>
          <p:cNvSpPr txBox="1"/>
          <p:nvPr/>
        </p:nvSpPr>
        <p:spPr>
          <a:xfrm>
            <a:off x="1366402" y="228600"/>
            <a:ext cx="5801589" cy="369332"/>
          </a:xfrm>
          <a:prstGeom prst="rect">
            <a:avLst/>
          </a:prstGeom>
          <a:noFill/>
        </p:spPr>
        <p:txBody>
          <a:bodyPr wrap="none" rtlCol="0">
            <a:spAutoFit/>
          </a:bodyPr>
          <a:lstStyle/>
          <a:p>
            <a:pPr algn="ctr"/>
            <a:r>
              <a:rPr lang="en-GB" b="1" dirty="0" smtClean="0">
                <a:solidFill>
                  <a:srgbClr val="C00000"/>
                </a:solidFill>
              </a:rPr>
              <a:t>The First Modality: Fingerprint Recognition System</a:t>
            </a:r>
            <a:endParaRPr lang="en-GB" b="1" dirty="0">
              <a:solidFill>
                <a:srgbClr val="C00000"/>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721317"/>
            <a:ext cx="3429000" cy="5527083"/>
          </a:xfrm>
          <a:prstGeom prst="rect">
            <a:avLst/>
          </a:prstGeom>
        </p:spPr>
      </p:pic>
    </p:spTree>
    <p:extLst>
      <p:ext uri="{BB962C8B-B14F-4D97-AF65-F5344CB8AC3E}">
        <p14:creationId xmlns:p14="http://schemas.microsoft.com/office/powerpoint/2010/main" val="33940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467600" y="152400"/>
            <a:ext cx="1295822" cy="365125"/>
          </a:xfrm>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a:t>Multimodal Biometrics for Robust Fusion Systems Using Logic Gates</a:t>
            </a:r>
          </a:p>
        </p:txBody>
      </p:sp>
      <p:sp>
        <p:nvSpPr>
          <p:cNvPr id="6" name="Slide Number Placeholder 5"/>
          <p:cNvSpPr>
            <a:spLocks noGrp="1"/>
          </p:cNvSpPr>
          <p:nvPr>
            <p:ph type="sldNum" sz="quarter" idx="12"/>
          </p:nvPr>
        </p:nvSpPr>
        <p:spPr/>
        <p:txBody>
          <a:bodyPr/>
          <a:lstStyle/>
          <a:p>
            <a:fld id="{786194A1-5B28-41B4-A256-7AB656992733}" type="slidenum">
              <a:rPr lang="en-GB" smtClean="0"/>
              <a:t>7</a:t>
            </a:fld>
            <a:endParaRPr lang="en-GB"/>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762000"/>
            <a:ext cx="6134100" cy="3379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611546" y="228600"/>
            <a:ext cx="5609229" cy="369332"/>
          </a:xfrm>
          <a:prstGeom prst="rect">
            <a:avLst/>
          </a:prstGeom>
          <a:noFill/>
        </p:spPr>
        <p:txBody>
          <a:bodyPr wrap="none" rtlCol="0">
            <a:spAutoFit/>
          </a:bodyPr>
          <a:lstStyle/>
          <a:p>
            <a:pPr algn="ctr"/>
            <a:r>
              <a:rPr lang="en-GB" b="1" dirty="0" smtClean="0">
                <a:solidFill>
                  <a:srgbClr val="C00000"/>
                </a:solidFill>
              </a:rPr>
              <a:t>Finger RS: The Minutiae-based Matching Process</a:t>
            </a:r>
            <a:endParaRPr lang="en-GB" b="1" dirty="0">
              <a:solidFill>
                <a:srgbClr val="C00000"/>
              </a:solidFill>
            </a:endParaRPr>
          </a:p>
        </p:txBody>
      </p:sp>
      <p:sp>
        <p:nvSpPr>
          <p:cNvPr id="2" name="TextBox 1"/>
          <p:cNvSpPr txBox="1"/>
          <p:nvPr/>
        </p:nvSpPr>
        <p:spPr>
          <a:xfrm>
            <a:off x="76200" y="4470737"/>
            <a:ext cx="8898590" cy="1015663"/>
          </a:xfrm>
          <a:prstGeom prst="rect">
            <a:avLst/>
          </a:prstGeom>
          <a:noFill/>
        </p:spPr>
        <p:txBody>
          <a:bodyPr wrap="none" rtlCol="0">
            <a:spAutoFit/>
          </a:bodyPr>
          <a:lstStyle/>
          <a:p>
            <a:pPr marL="171450" indent="-171450">
              <a:buFont typeface="Arial" panose="020B0604020202020204" pitchFamily="34" charset="0"/>
              <a:buChar char="•"/>
            </a:pPr>
            <a:r>
              <a:rPr lang="en-GB" sz="1200" dirty="0"/>
              <a:t>The minutiae-matching algorithm comprises comparing one set of minutiae data with another set. In most cases, </a:t>
            </a:r>
            <a:r>
              <a:rPr lang="en-GB" sz="1200" dirty="0" smtClean="0"/>
              <a:t>this process </a:t>
            </a:r>
          </a:p>
          <a:p>
            <a:r>
              <a:rPr lang="en-GB" sz="1200" dirty="0" smtClean="0"/>
              <a:t>compares </a:t>
            </a:r>
            <a:r>
              <a:rPr lang="en-GB" sz="1200" dirty="0"/>
              <a:t>an input data set with a previously stored data set with a known identity, referred to as a </a:t>
            </a:r>
            <a:r>
              <a:rPr lang="en-GB" sz="1200" dirty="0" smtClean="0"/>
              <a:t>template.</a:t>
            </a:r>
          </a:p>
          <a:p>
            <a:pPr marL="171450" indent="-171450">
              <a:buFont typeface="Arial" panose="020B0604020202020204" pitchFamily="34" charset="0"/>
              <a:buChar char="•"/>
            </a:pPr>
            <a:r>
              <a:rPr lang="en-GB" sz="1200" dirty="0"/>
              <a:t>This algorithm also tries to align the minutiae of the input image and stored templates and finally finds the number of matched </a:t>
            </a:r>
            <a:endParaRPr lang="en-GB" sz="1200" dirty="0" smtClean="0"/>
          </a:p>
          <a:p>
            <a:r>
              <a:rPr lang="en-GB" sz="1200" dirty="0" smtClean="0"/>
              <a:t>minutiae</a:t>
            </a:r>
            <a:r>
              <a:rPr lang="en-GB" sz="1200" dirty="0"/>
              <a:t>. After the alignment, two minutiae extractions are considered to be matched if the distance and direction difference </a:t>
            </a:r>
            <a:endParaRPr lang="en-GB" sz="1200" dirty="0" smtClean="0"/>
          </a:p>
          <a:p>
            <a:r>
              <a:rPr lang="en-GB" sz="1200" dirty="0" smtClean="0"/>
              <a:t>between </a:t>
            </a:r>
            <a:r>
              <a:rPr lang="en-GB" sz="1200" dirty="0"/>
              <a:t>them are smaller than a given tolerance. </a:t>
            </a:r>
            <a:r>
              <a:rPr lang="en-GB" sz="1200" dirty="0" smtClean="0"/>
              <a:t> </a:t>
            </a:r>
            <a:endParaRPr lang="en-GB" sz="1200" dirty="0"/>
          </a:p>
        </p:txBody>
      </p:sp>
    </p:spTree>
    <p:extLst>
      <p:ext uri="{BB962C8B-B14F-4D97-AF65-F5344CB8AC3E}">
        <p14:creationId xmlns:p14="http://schemas.microsoft.com/office/powerpoint/2010/main" val="639049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467600" y="48141"/>
            <a:ext cx="1295822" cy="365125"/>
          </a:xfrm>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a:t>Multimodal Biometrics for Robust Fusion Systems Using Logic Gates</a:t>
            </a:r>
          </a:p>
        </p:txBody>
      </p:sp>
      <p:sp>
        <p:nvSpPr>
          <p:cNvPr id="6" name="Slide Number Placeholder 5"/>
          <p:cNvSpPr>
            <a:spLocks noGrp="1"/>
          </p:cNvSpPr>
          <p:nvPr>
            <p:ph type="sldNum" sz="quarter" idx="12"/>
          </p:nvPr>
        </p:nvSpPr>
        <p:spPr/>
        <p:txBody>
          <a:bodyPr/>
          <a:lstStyle/>
          <a:p>
            <a:fld id="{786194A1-5B28-41B4-A256-7AB656992733}" type="slidenum">
              <a:rPr lang="en-GB" smtClean="0"/>
              <a:t>8</a:t>
            </a:fld>
            <a:endParaRPr lang="en-GB"/>
          </a:p>
        </p:txBody>
      </p:sp>
      <p:sp>
        <p:nvSpPr>
          <p:cNvPr id="7" name="TextBox 6"/>
          <p:cNvSpPr txBox="1"/>
          <p:nvPr/>
        </p:nvSpPr>
        <p:spPr>
          <a:xfrm>
            <a:off x="1545942" y="316468"/>
            <a:ext cx="5442516" cy="369332"/>
          </a:xfrm>
          <a:prstGeom prst="rect">
            <a:avLst/>
          </a:prstGeom>
          <a:noFill/>
        </p:spPr>
        <p:txBody>
          <a:bodyPr wrap="none" rtlCol="0">
            <a:spAutoFit/>
          </a:bodyPr>
          <a:lstStyle/>
          <a:p>
            <a:pPr algn="ctr"/>
            <a:r>
              <a:rPr lang="en-GB" b="1" dirty="0" smtClean="0">
                <a:solidFill>
                  <a:srgbClr val="C00000"/>
                </a:solidFill>
              </a:rPr>
              <a:t>The Second Modality: Face Recognition System</a:t>
            </a:r>
            <a:endParaRPr lang="en-GB" b="1" dirty="0">
              <a:solidFill>
                <a:srgbClr val="C00000"/>
              </a:solidFill>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291352"/>
            <a:ext cx="4339107" cy="2137648"/>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5293" y="1579686"/>
            <a:ext cx="2366330" cy="1249680"/>
          </a:xfrm>
          <a:prstGeom prst="rect">
            <a:avLst/>
          </a:prstGeom>
        </p:spPr>
      </p:pic>
      <p:sp>
        <p:nvSpPr>
          <p:cNvPr id="10" name="TextBox 9"/>
          <p:cNvSpPr txBox="1"/>
          <p:nvPr/>
        </p:nvSpPr>
        <p:spPr>
          <a:xfrm>
            <a:off x="-1" y="4343400"/>
            <a:ext cx="8775159" cy="1200329"/>
          </a:xfrm>
          <a:prstGeom prst="rect">
            <a:avLst/>
          </a:prstGeom>
          <a:noFill/>
        </p:spPr>
        <p:txBody>
          <a:bodyPr wrap="none" rtlCol="0">
            <a:spAutoFit/>
          </a:bodyPr>
          <a:lstStyle/>
          <a:p>
            <a:pPr marL="171450" indent="-171450">
              <a:buFont typeface="Arial" panose="020B0604020202020204" pitchFamily="34" charset="0"/>
              <a:buChar char="•"/>
            </a:pPr>
            <a:r>
              <a:rPr lang="en-GB" sz="1200" dirty="0"/>
              <a:t>In order to identify and verify the face recognition, there are various approaches [17] to operating the system: a) the  </a:t>
            </a:r>
            <a:r>
              <a:rPr lang="en-GB" sz="1200" dirty="0" smtClean="0"/>
              <a:t>holistic </a:t>
            </a:r>
          </a:p>
          <a:p>
            <a:r>
              <a:rPr lang="en-GB" sz="1200" dirty="0" smtClean="0"/>
              <a:t>approach</a:t>
            </a:r>
            <a:r>
              <a:rPr lang="en-GB" sz="1200" dirty="0"/>
              <a:t>: the face region is taken into a group as input data into the face detection system (i.e. </a:t>
            </a:r>
            <a:r>
              <a:rPr lang="en-GB" sz="1200" dirty="0" err="1"/>
              <a:t>eigenfaces</a:t>
            </a:r>
            <a:r>
              <a:rPr lang="en-GB" sz="1200" dirty="0"/>
              <a:t>, </a:t>
            </a:r>
            <a:r>
              <a:rPr lang="en-GB" sz="1200" dirty="0" err="1"/>
              <a:t>fisherfaces</a:t>
            </a:r>
            <a:r>
              <a:rPr lang="en-GB" sz="1200" dirty="0"/>
              <a:t>), </a:t>
            </a:r>
            <a:endParaRPr lang="en-GB" sz="1200" dirty="0" smtClean="0"/>
          </a:p>
          <a:p>
            <a:r>
              <a:rPr lang="en-GB" sz="1200" dirty="0" smtClean="0"/>
              <a:t>(</a:t>
            </a:r>
            <a:r>
              <a:rPr lang="en-GB" sz="1200" dirty="0"/>
              <a:t>b) the feature-based approach: local </a:t>
            </a:r>
            <a:r>
              <a:rPr lang="en-GB" sz="1200" dirty="0" smtClean="0"/>
              <a:t>features </a:t>
            </a:r>
            <a:r>
              <a:rPr lang="en-GB" sz="1200" dirty="0"/>
              <a:t>on the face region such as nose, mouth, eyes are segmented and then used </a:t>
            </a:r>
            <a:r>
              <a:rPr lang="en-GB" sz="1200" dirty="0" smtClean="0"/>
              <a:t>as</a:t>
            </a:r>
          </a:p>
          <a:p>
            <a:r>
              <a:rPr lang="en-GB" sz="1200" dirty="0" smtClean="0"/>
              <a:t>input </a:t>
            </a:r>
            <a:r>
              <a:rPr lang="en-GB" sz="1200" dirty="0"/>
              <a:t>data for structural classifier; and c) the hybrid approach: the human vision system perceives both local features and the </a:t>
            </a:r>
            <a:endParaRPr lang="en-GB" sz="1200" dirty="0" smtClean="0"/>
          </a:p>
          <a:p>
            <a:r>
              <a:rPr lang="en-GB" sz="1200" dirty="0" smtClean="0"/>
              <a:t>whole </a:t>
            </a:r>
            <a:r>
              <a:rPr lang="en-GB" sz="1200" dirty="0"/>
              <a:t>face region. </a:t>
            </a:r>
            <a:endParaRPr lang="en-GB" sz="1200" dirty="0" smtClean="0"/>
          </a:p>
          <a:p>
            <a:endParaRPr lang="en-GB" sz="1200" dirty="0" smtClean="0"/>
          </a:p>
        </p:txBody>
      </p:sp>
    </p:spTree>
    <p:extLst>
      <p:ext uri="{BB962C8B-B14F-4D97-AF65-F5344CB8AC3E}">
        <p14:creationId xmlns:p14="http://schemas.microsoft.com/office/powerpoint/2010/main" val="418644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9F2AF39-F53C-4E00-924A-075C5FABD984}" type="datetime4">
              <a:rPr lang="en-GB" smtClean="0"/>
              <a:t>30 October 2014</a:t>
            </a:fld>
            <a:endParaRPr lang="en-GB"/>
          </a:p>
        </p:txBody>
      </p:sp>
      <p:sp>
        <p:nvSpPr>
          <p:cNvPr id="5" name="Footer Placeholder 4"/>
          <p:cNvSpPr>
            <a:spLocks noGrp="1"/>
          </p:cNvSpPr>
          <p:nvPr>
            <p:ph type="ftr" sz="quarter" idx="11"/>
          </p:nvPr>
        </p:nvSpPr>
        <p:spPr/>
        <p:txBody>
          <a:bodyPr/>
          <a:lstStyle/>
          <a:p>
            <a:pPr algn="ctr"/>
            <a:r>
              <a:rPr lang="en-GB" dirty="0"/>
              <a:t>Multimodal Biometrics for Robust Fusion Systems Using Logic Gates</a:t>
            </a:r>
          </a:p>
        </p:txBody>
      </p:sp>
      <p:sp>
        <p:nvSpPr>
          <p:cNvPr id="6" name="Slide Number Placeholder 5"/>
          <p:cNvSpPr>
            <a:spLocks noGrp="1"/>
          </p:cNvSpPr>
          <p:nvPr>
            <p:ph type="sldNum" sz="quarter" idx="12"/>
          </p:nvPr>
        </p:nvSpPr>
        <p:spPr/>
        <p:txBody>
          <a:bodyPr/>
          <a:lstStyle/>
          <a:p>
            <a:fld id="{786194A1-5B28-41B4-A256-7AB656992733}" type="slidenum">
              <a:rPr lang="en-GB" smtClean="0"/>
              <a:t>9</a:t>
            </a:fld>
            <a:endParaRPr lang="en-GB"/>
          </a:p>
        </p:txBody>
      </p:sp>
      <p:sp>
        <p:nvSpPr>
          <p:cNvPr id="7" name="TextBox 6"/>
          <p:cNvSpPr txBox="1"/>
          <p:nvPr/>
        </p:nvSpPr>
        <p:spPr>
          <a:xfrm>
            <a:off x="2633875" y="228600"/>
            <a:ext cx="3266663" cy="369332"/>
          </a:xfrm>
          <a:prstGeom prst="rect">
            <a:avLst/>
          </a:prstGeom>
          <a:noFill/>
        </p:spPr>
        <p:txBody>
          <a:bodyPr wrap="none" rtlCol="0">
            <a:spAutoFit/>
          </a:bodyPr>
          <a:lstStyle/>
          <a:p>
            <a:pPr algn="ctr"/>
            <a:r>
              <a:rPr lang="en-GB" b="1" dirty="0" smtClean="0">
                <a:solidFill>
                  <a:srgbClr val="C00000"/>
                </a:solidFill>
              </a:rPr>
              <a:t>Face RS: </a:t>
            </a:r>
            <a:r>
              <a:rPr lang="en-GB" b="1" dirty="0" err="1" smtClean="0">
                <a:solidFill>
                  <a:srgbClr val="C00000"/>
                </a:solidFill>
              </a:rPr>
              <a:t>Hollistic</a:t>
            </a:r>
            <a:r>
              <a:rPr lang="en-GB" b="1" dirty="0" smtClean="0">
                <a:solidFill>
                  <a:srgbClr val="C00000"/>
                </a:solidFill>
              </a:rPr>
              <a:t> Approach</a:t>
            </a:r>
            <a:endParaRPr lang="en-GB" b="1" dirty="0">
              <a:solidFill>
                <a:srgbClr val="C0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44" y="838200"/>
            <a:ext cx="5124456" cy="217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1260" y="3222010"/>
            <a:ext cx="9042860" cy="2492990"/>
          </a:xfrm>
          <a:prstGeom prst="rect">
            <a:avLst/>
          </a:prstGeom>
          <a:noFill/>
        </p:spPr>
        <p:txBody>
          <a:bodyPr wrap="none" rtlCol="0">
            <a:spAutoFit/>
          </a:bodyPr>
          <a:lstStyle/>
          <a:p>
            <a:pPr marL="171450" indent="-171450">
              <a:buFont typeface="Arial" panose="020B0604020202020204" pitchFamily="34" charset="0"/>
              <a:buChar char="•"/>
            </a:pPr>
            <a:r>
              <a:rPr lang="en-GB" sz="1200" dirty="0" smtClean="0"/>
              <a:t>The </a:t>
            </a:r>
            <a:r>
              <a:rPr lang="en-GB" sz="1200" dirty="0"/>
              <a:t>holistic approach was selected and implemented to analyse and identify it through the system. The principal </a:t>
            </a:r>
            <a:r>
              <a:rPr lang="en-GB" sz="1200" dirty="0" smtClean="0"/>
              <a:t>component</a:t>
            </a:r>
          </a:p>
          <a:p>
            <a:r>
              <a:rPr lang="en-GB" sz="1200" dirty="0" smtClean="0"/>
              <a:t>analysis </a:t>
            </a:r>
            <a:r>
              <a:rPr lang="en-GB" sz="1200" dirty="0"/>
              <a:t>technique (PCA) and its component the </a:t>
            </a:r>
            <a:r>
              <a:rPr lang="en-GB" sz="1200" dirty="0" err="1"/>
              <a:t>eigenfaces</a:t>
            </a:r>
            <a:r>
              <a:rPr lang="en-GB" sz="1200" dirty="0"/>
              <a:t> </a:t>
            </a:r>
            <a:r>
              <a:rPr lang="en-GB" sz="1200" dirty="0" smtClean="0"/>
              <a:t>method were used.</a:t>
            </a:r>
          </a:p>
          <a:p>
            <a:pPr marL="171450" indent="-171450">
              <a:buFont typeface="Arial" panose="020B0604020202020204" pitchFamily="34" charset="0"/>
              <a:buChar char="•"/>
            </a:pPr>
            <a:r>
              <a:rPr lang="en-GB" sz="1200" dirty="0" smtClean="0"/>
              <a:t>There </a:t>
            </a:r>
            <a:r>
              <a:rPr lang="en-GB" sz="1200" dirty="0"/>
              <a:t>are six main functions in the typical recognition system. In acquisition part, the face image is taken using a </a:t>
            </a:r>
            <a:r>
              <a:rPr lang="en-GB" sz="1200" dirty="0" smtClean="0"/>
              <a:t>high-resolution</a:t>
            </a:r>
          </a:p>
          <a:p>
            <a:r>
              <a:rPr lang="en-GB" sz="1200" dirty="0" smtClean="0"/>
              <a:t>camera </a:t>
            </a:r>
            <a:r>
              <a:rPr lang="en-GB" sz="1200" dirty="0"/>
              <a:t>and then this raw image is constructed and normalized in the pre-processing step to start the extracting process in </a:t>
            </a:r>
            <a:r>
              <a:rPr lang="en-GB" sz="1200" dirty="0" smtClean="0"/>
              <a:t>the</a:t>
            </a:r>
          </a:p>
          <a:p>
            <a:r>
              <a:rPr lang="en-GB" sz="1200" dirty="0" smtClean="0"/>
              <a:t>next </a:t>
            </a:r>
            <a:r>
              <a:rPr lang="en-GB" sz="1200" dirty="0"/>
              <a:t>stage. The Image Normalization process was carried out to change the acquired image size to a default image size, and </a:t>
            </a:r>
            <a:endParaRPr lang="en-GB" sz="1200" dirty="0" smtClean="0"/>
          </a:p>
          <a:p>
            <a:r>
              <a:rPr lang="en-GB" sz="1200" dirty="0" smtClean="0"/>
              <a:t>for </a:t>
            </a:r>
            <a:r>
              <a:rPr lang="en-GB" sz="1200" dirty="0"/>
              <a:t>our system, it was enhanced </a:t>
            </a:r>
            <a:r>
              <a:rPr lang="en-GB" sz="1200" dirty="0" smtClean="0"/>
              <a:t>128*128. </a:t>
            </a:r>
          </a:p>
          <a:p>
            <a:pPr marL="171450" indent="-171450">
              <a:buFont typeface="Arial" panose="020B0604020202020204" pitchFamily="34" charset="0"/>
              <a:buChar char="•"/>
            </a:pPr>
            <a:r>
              <a:rPr lang="en-GB" sz="1200" dirty="0" smtClean="0"/>
              <a:t>A USB </a:t>
            </a:r>
            <a:r>
              <a:rPr lang="en-GB" sz="1200" dirty="0"/>
              <a:t>webcam </a:t>
            </a:r>
            <a:r>
              <a:rPr lang="en-GB" sz="1200" dirty="0" smtClean="0"/>
              <a:t>used for the tests specified </a:t>
            </a:r>
            <a:r>
              <a:rPr lang="en-GB" sz="1200" dirty="0"/>
              <a:t>with 30 Megapixels resolution, 1.3 Megapixels CMOS Image sensor resolution, </a:t>
            </a:r>
            <a:endParaRPr lang="en-GB" sz="1200" dirty="0" smtClean="0"/>
          </a:p>
          <a:p>
            <a:r>
              <a:rPr lang="en-GB" sz="1200" dirty="0" smtClean="0"/>
              <a:t>and </a:t>
            </a:r>
            <a:r>
              <a:rPr lang="en-GB" sz="1200" dirty="0"/>
              <a:t>1600*1200 pixels for maximum dynamic resolution to acquire the </a:t>
            </a:r>
            <a:r>
              <a:rPr lang="en-GB" sz="1200" dirty="0" smtClean="0"/>
              <a:t>images.</a:t>
            </a:r>
          </a:p>
          <a:p>
            <a:pPr marL="171450" indent="-171450">
              <a:buFont typeface="Arial" panose="020B0604020202020204" pitchFamily="34" charset="0"/>
              <a:buChar char="•"/>
            </a:pPr>
            <a:r>
              <a:rPr lang="en-GB" sz="1200" dirty="0"/>
              <a:t>After the pre-processing stage, we used a different method from the typical feature extractor module, so the training sets </a:t>
            </a:r>
            <a:endParaRPr lang="en-GB" sz="1200" dirty="0" smtClean="0"/>
          </a:p>
          <a:p>
            <a:r>
              <a:rPr lang="en-GB" sz="1200" dirty="0" smtClean="0"/>
              <a:t>should </a:t>
            </a:r>
            <a:r>
              <a:rPr lang="en-GB" sz="1200" dirty="0"/>
              <a:t>be created within this </a:t>
            </a:r>
            <a:r>
              <a:rPr lang="en-GB" sz="1200" dirty="0" smtClean="0"/>
              <a:t>method. (HL)</a:t>
            </a:r>
          </a:p>
          <a:p>
            <a:pPr marL="171450" indent="-171450">
              <a:buFont typeface="Arial" panose="020B0604020202020204" pitchFamily="34" charset="0"/>
              <a:buChar char="•"/>
            </a:pPr>
            <a:r>
              <a:rPr lang="en-GB" sz="1200" dirty="0"/>
              <a:t>After designing </a:t>
            </a:r>
            <a:r>
              <a:rPr lang="en-GB" sz="1200" dirty="0" err="1"/>
              <a:t>Eigenfaces</a:t>
            </a:r>
            <a:r>
              <a:rPr lang="en-GB" sz="1200" dirty="0"/>
              <a:t> implementation and calculating the eigenvectors and eigenvalues from the raw images, </a:t>
            </a:r>
            <a:endParaRPr lang="en-GB" sz="1200" dirty="0" smtClean="0"/>
          </a:p>
          <a:p>
            <a:r>
              <a:rPr lang="en-GB" sz="1200" dirty="0" smtClean="0"/>
              <a:t>the </a:t>
            </a:r>
            <a:r>
              <a:rPr lang="en-GB" sz="1200" dirty="0"/>
              <a:t>classifying process was carried out and determining the face step was implemented at the end of the application to verify a </a:t>
            </a:r>
            <a:endParaRPr lang="en-GB" sz="1200" dirty="0" smtClean="0"/>
          </a:p>
          <a:p>
            <a:r>
              <a:rPr lang="en-GB" sz="1200" dirty="0" smtClean="0"/>
              <a:t>person’s </a:t>
            </a:r>
            <a:r>
              <a:rPr lang="en-GB" sz="1200" dirty="0"/>
              <a:t>face as ‘accepted’ or ‘rejected</a:t>
            </a:r>
            <a:r>
              <a:rPr lang="en-GB" sz="1200" dirty="0" smtClean="0"/>
              <a:t>’.</a:t>
            </a:r>
            <a:endParaRPr lang="en-GB" sz="1200" dirty="0"/>
          </a:p>
        </p:txBody>
      </p:sp>
    </p:spTree>
    <p:extLst>
      <p:ext uri="{BB962C8B-B14F-4D97-AF65-F5344CB8AC3E}">
        <p14:creationId xmlns:p14="http://schemas.microsoft.com/office/powerpoint/2010/main" val="1011040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lgn="ctr"/>
            <a:r>
              <a:rPr lang="en-GB" dirty="0" smtClean="0"/>
              <a:t>N. </a:t>
            </a:r>
            <a:r>
              <a:rPr lang="en-GB" dirty="0" err="1" smtClean="0"/>
              <a:t>Celik</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10</a:t>
            </a:fld>
            <a:endParaRPr lang="en-GB"/>
          </a:p>
        </p:txBody>
      </p:sp>
      <p:sp>
        <p:nvSpPr>
          <p:cNvPr id="7" name="TextBox 6"/>
          <p:cNvSpPr txBox="1"/>
          <p:nvPr/>
        </p:nvSpPr>
        <p:spPr>
          <a:xfrm>
            <a:off x="181574" y="160867"/>
            <a:ext cx="8276626" cy="369332"/>
          </a:xfrm>
          <a:prstGeom prst="rect">
            <a:avLst/>
          </a:prstGeom>
          <a:noFill/>
        </p:spPr>
        <p:txBody>
          <a:bodyPr wrap="none" rtlCol="0">
            <a:spAutoFit/>
          </a:bodyPr>
          <a:lstStyle/>
          <a:p>
            <a:pPr algn="ctr"/>
            <a:r>
              <a:rPr lang="en-GB" b="1" dirty="0" smtClean="0">
                <a:solidFill>
                  <a:srgbClr val="C00000"/>
                </a:solidFill>
              </a:rPr>
              <a:t>Fusion Stage: Implementation from </a:t>
            </a:r>
            <a:r>
              <a:rPr lang="en-GB" b="1" dirty="0" err="1" smtClean="0">
                <a:solidFill>
                  <a:srgbClr val="C00000"/>
                </a:solidFill>
              </a:rPr>
              <a:t>Unimodal</a:t>
            </a:r>
            <a:r>
              <a:rPr lang="en-GB" b="1" dirty="0" smtClean="0">
                <a:solidFill>
                  <a:srgbClr val="C00000"/>
                </a:solidFill>
              </a:rPr>
              <a:t> through Multimodal System</a:t>
            </a:r>
            <a:endParaRPr lang="en-GB" b="1" dirty="0">
              <a:solidFill>
                <a:srgbClr val="C00000"/>
              </a:solidFill>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5433" y="914401"/>
            <a:ext cx="5767367"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5026" y="3134142"/>
            <a:ext cx="9014006" cy="2123658"/>
          </a:xfrm>
          <a:prstGeom prst="rect">
            <a:avLst/>
          </a:prstGeom>
          <a:noFill/>
        </p:spPr>
        <p:txBody>
          <a:bodyPr wrap="none" rtlCol="0">
            <a:spAutoFit/>
          </a:bodyPr>
          <a:lstStyle/>
          <a:p>
            <a:pPr marL="171450" indent="-171450">
              <a:buFont typeface="Arial" panose="020B0604020202020204" pitchFamily="34" charset="0"/>
              <a:buChar char="•"/>
            </a:pPr>
            <a:r>
              <a:rPr lang="en-GB" sz="1200" dirty="0"/>
              <a:t>Our proposed fusion methodology presents a system which can represent a multimodal system using a basic logical AND </a:t>
            </a:r>
            <a:endParaRPr lang="en-GB" sz="1200" dirty="0" smtClean="0"/>
          </a:p>
          <a:p>
            <a:r>
              <a:rPr lang="en-GB" sz="1200" dirty="0" smtClean="0"/>
              <a:t>gate</a:t>
            </a:r>
            <a:r>
              <a:rPr lang="en-GB" sz="1200" dirty="0"/>
              <a:t>. This multimodal fusion concept is also formed as a decision-level fusion algorithm because of compounding </a:t>
            </a:r>
            <a:r>
              <a:rPr lang="en-GB" sz="1200" dirty="0" smtClean="0"/>
              <a:t>a</a:t>
            </a:r>
          </a:p>
          <a:p>
            <a:r>
              <a:rPr lang="en-GB" sz="1200" dirty="0" smtClean="0"/>
              <a:t>final </a:t>
            </a:r>
            <a:r>
              <a:rPr lang="en-GB" sz="1200" dirty="0"/>
              <a:t>score (accept/reject) at the decision stage on both </a:t>
            </a:r>
            <a:r>
              <a:rPr lang="en-GB" sz="1200" dirty="0" err="1" smtClean="0"/>
              <a:t>unimodal</a:t>
            </a:r>
            <a:r>
              <a:rPr lang="en-GB" sz="1200" dirty="0" smtClean="0"/>
              <a:t> </a:t>
            </a:r>
            <a:r>
              <a:rPr lang="en-GB" sz="1200" dirty="0"/>
              <a:t>systems. </a:t>
            </a:r>
            <a:r>
              <a:rPr lang="en-GB" sz="1200" dirty="0" smtClean="0"/>
              <a:t>(HL)</a:t>
            </a:r>
          </a:p>
          <a:p>
            <a:pPr marL="171450" indent="-171450">
              <a:buFont typeface="Arial" panose="020B0604020202020204" pitchFamily="34" charset="0"/>
              <a:buChar char="•"/>
            </a:pPr>
            <a:r>
              <a:rPr lang="en-GB" sz="1200" dirty="0"/>
              <a:t>T</a:t>
            </a:r>
            <a:r>
              <a:rPr lang="en-GB" sz="1200" dirty="0" smtClean="0"/>
              <a:t>he </a:t>
            </a:r>
            <a:r>
              <a:rPr lang="en-GB" sz="1200" dirty="0"/>
              <a:t>final decision is made for both </a:t>
            </a:r>
            <a:r>
              <a:rPr lang="en-GB" sz="1200" dirty="0" err="1"/>
              <a:t>unimodal</a:t>
            </a:r>
            <a:r>
              <a:rPr lang="en-GB" sz="1200" dirty="0"/>
              <a:t> recognition systems as comparing threshold values with their similarity scores and </a:t>
            </a:r>
            <a:endParaRPr lang="en-GB" sz="1200" dirty="0" smtClean="0"/>
          </a:p>
          <a:p>
            <a:r>
              <a:rPr lang="en-GB" sz="1200" dirty="0" smtClean="0"/>
              <a:t>distances </a:t>
            </a:r>
            <a:r>
              <a:rPr lang="en-GB" sz="1200" dirty="0"/>
              <a:t>[16]. If the similarity score of the minutiae extraction is greater than the threshold value of acceptability, then a </a:t>
            </a:r>
            <a:endParaRPr lang="en-GB" sz="1200" dirty="0" smtClean="0"/>
          </a:p>
          <a:p>
            <a:r>
              <a:rPr lang="en-GB" sz="1200" dirty="0" smtClean="0"/>
              <a:t>HIGH </a:t>
            </a:r>
            <a:r>
              <a:rPr lang="en-GB" sz="1200" dirty="0"/>
              <a:t>(1) input comes from the fingerprint part through the logical AND operator. In the same way, if the Euclidean distance </a:t>
            </a:r>
            <a:endParaRPr lang="en-GB" sz="1200" dirty="0" smtClean="0"/>
          </a:p>
          <a:p>
            <a:r>
              <a:rPr lang="en-GB" sz="1200" dirty="0" smtClean="0"/>
              <a:t>between </a:t>
            </a:r>
            <a:r>
              <a:rPr lang="en-GB" sz="1200" dirty="0"/>
              <a:t>the eigenvectors is bigger than the reasonable threshold value of that expert, then another HIGH (1) input value </a:t>
            </a:r>
            <a:r>
              <a:rPr lang="en-GB" sz="1200" dirty="0" smtClean="0"/>
              <a:t>comes</a:t>
            </a:r>
          </a:p>
          <a:p>
            <a:r>
              <a:rPr lang="en-GB" sz="1200" dirty="0" smtClean="0"/>
              <a:t>from </a:t>
            </a:r>
            <a:r>
              <a:rPr lang="en-GB" sz="1200" dirty="0"/>
              <a:t>the facial part through the AND gate. Otherwise, the LOW (0) result enters the AND operator as an imposter </a:t>
            </a:r>
            <a:r>
              <a:rPr lang="en-GB" sz="1200" dirty="0" smtClean="0"/>
              <a:t>information.</a:t>
            </a:r>
          </a:p>
          <a:p>
            <a:pPr marL="171450" indent="-171450">
              <a:buFont typeface="Arial" panose="020B0604020202020204" pitchFamily="34" charset="0"/>
              <a:buChar char="•"/>
            </a:pPr>
            <a:r>
              <a:rPr lang="en-GB" sz="1200" dirty="0" smtClean="0"/>
              <a:t>At the end of the process, the </a:t>
            </a:r>
            <a:r>
              <a:rPr lang="en-GB" sz="1200" dirty="0"/>
              <a:t>logical AND operator makes the final decision as accepted or rejected according to the input </a:t>
            </a:r>
            <a:endParaRPr lang="en-GB" sz="1200" dirty="0" smtClean="0"/>
          </a:p>
          <a:p>
            <a:r>
              <a:rPr lang="en-GB" sz="1200" dirty="0"/>
              <a:t>v</a:t>
            </a:r>
            <a:r>
              <a:rPr lang="en-GB" sz="1200" dirty="0" smtClean="0"/>
              <a:t>alues which </a:t>
            </a:r>
            <a:r>
              <a:rPr lang="en-GB" sz="1200" dirty="0"/>
              <a:t>are coming from </a:t>
            </a:r>
            <a:r>
              <a:rPr lang="en-GB" sz="1200" dirty="0" smtClean="0"/>
              <a:t>both </a:t>
            </a:r>
            <a:r>
              <a:rPr lang="en-GB" sz="1200" dirty="0" err="1"/>
              <a:t>unimodal</a:t>
            </a:r>
            <a:r>
              <a:rPr lang="en-GB" sz="1200" dirty="0"/>
              <a:t> systems. In conclusion, two HIGH (1) input values must come from both individual </a:t>
            </a:r>
            <a:endParaRPr lang="en-GB" sz="1200" dirty="0" smtClean="0"/>
          </a:p>
          <a:p>
            <a:r>
              <a:rPr lang="en-GB" sz="1200" dirty="0" smtClean="0"/>
              <a:t>recognition </a:t>
            </a:r>
            <a:r>
              <a:rPr lang="en-GB" sz="1200" dirty="0"/>
              <a:t>experts in order </a:t>
            </a:r>
            <a:r>
              <a:rPr lang="en-GB" sz="1200" dirty="0" smtClean="0"/>
              <a:t>to confirm </a:t>
            </a:r>
            <a:r>
              <a:rPr lang="en-GB" sz="1200" dirty="0"/>
              <a:t>an acceptance to the user as a multimodal recognition system. </a:t>
            </a:r>
            <a:r>
              <a:rPr lang="en-GB" sz="1200" dirty="0" smtClean="0"/>
              <a:t>(HL) </a:t>
            </a:r>
            <a:endParaRPr lang="en-GB" sz="1200" dirty="0"/>
          </a:p>
        </p:txBody>
      </p:sp>
    </p:spTree>
    <p:extLst>
      <p:ext uri="{BB962C8B-B14F-4D97-AF65-F5344CB8AC3E}">
        <p14:creationId xmlns:p14="http://schemas.microsoft.com/office/powerpoint/2010/main" val="1102355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467600" y="127000"/>
            <a:ext cx="1295822" cy="365125"/>
          </a:xfrm>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smtClean="0"/>
              <a:t>N. </a:t>
            </a:r>
            <a:r>
              <a:rPr lang="en-GB" dirty="0" err="1" smtClean="0"/>
              <a:t>Celik</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11</a:t>
            </a:fld>
            <a:endParaRPr lang="en-GB"/>
          </a:p>
        </p:txBody>
      </p:sp>
      <p:sp>
        <p:nvSpPr>
          <p:cNvPr id="7" name="TextBox 6"/>
          <p:cNvSpPr txBox="1"/>
          <p:nvPr/>
        </p:nvSpPr>
        <p:spPr>
          <a:xfrm>
            <a:off x="3352800" y="240268"/>
            <a:ext cx="1770549" cy="369332"/>
          </a:xfrm>
          <a:prstGeom prst="rect">
            <a:avLst/>
          </a:prstGeom>
          <a:noFill/>
        </p:spPr>
        <p:txBody>
          <a:bodyPr wrap="none" rtlCol="0">
            <a:spAutoFit/>
          </a:bodyPr>
          <a:lstStyle/>
          <a:p>
            <a:pPr algn="ctr"/>
            <a:r>
              <a:rPr lang="en-GB" b="1" dirty="0" smtClean="0">
                <a:solidFill>
                  <a:srgbClr val="C00000"/>
                </a:solidFill>
              </a:rPr>
              <a:t>Test &amp; Results</a:t>
            </a:r>
            <a:endParaRPr lang="en-GB" b="1" dirty="0">
              <a:solidFill>
                <a:srgbClr val="C000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475" y="828985"/>
            <a:ext cx="3057525" cy="2295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838200"/>
            <a:ext cx="3168463"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0" y="3471208"/>
            <a:ext cx="8800807" cy="1938992"/>
          </a:xfrm>
          <a:prstGeom prst="rect">
            <a:avLst/>
          </a:prstGeom>
          <a:noFill/>
        </p:spPr>
        <p:txBody>
          <a:bodyPr wrap="none" rtlCol="0">
            <a:spAutoFit/>
          </a:bodyPr>
          <a:lstStyle/>
          <a:p>
            <a:pPr marL="171450" indent="-171450">
              <a:buFont typeface="Arial" panose="020B0604020202020204" pitchFamily="34" charset="0"/>
              <a:buChar char="•"/>
            </a:pPr>
            <a:r>
              <a:rPr lang="en-GB" sz="1200" dirty="0"/>
              <a:t>The proposed approach extracts ten users randomly from the fingerprint database (DB1) which includes 1440 fingerprint </a:t>
            </a:r>
            <a:r>
              <a:rPr lang="en-GB" sz="1200" dirty="0" smtClean="0"/>
              <a:t>raw</a:t>
            </a:r>
          </a:p>
          <a:p>
            <a:r>
              <a:rPr lang="en-GB" sz="1200" dirty="0" smtClean="0"/>
              <a:t>images</a:t>
            </a:r>
            <a:r>
              <a:rPr lang="en-GB" sz="1200" dirty="0"/>
              <a:t>. The FAR and FRR results of these ten fingerprint raw images are calculated at the end of </a:t>
            </a:r>
            <a:r>
              <a:rPr lang="en-GB" sz="1200" dirty="0" smtClean="0"/>
              <a:t>the application.</a:t>
            </a:r>
          </a:p>
          <a:p>
            <a:pPr marL="171450" indent="-171450">
              <a:buFont typeface="Arial" panose="020B0604020202020204" pitchFamily="34" charset="0"/>
              <a:buChar char="•"/>
            </a:pPr>
            <a:r>
              <a:rPr lang="en-GB" sz="1200" dirty="0"/>
              <a:t>T</a:t>
            </a:r>
            <a:r>
              <a:rPr lang="en-GB" sz="1200" dirty="0" smtClean="0"/>
              <a:t>he </a:t>
            </a:r>
            <a:r>
              <a:rPr lang="en-GB" sz="1200" dirty="0"/>
              <a:t>raw image is converted to the enhanced image to give a clear </a:t>
            </a:r>
            <a:r>
              <a:rPr lang="en-GB" sz="1200" dirty="0" err="1"/>
              <a:t>binarization</a:t>
            </a:r>
            <a:r>
              <a:rPr lang="en-GB" sz="1200" dirty="0"/>
              <a:t> stage on the next step. The </a:t>
            </a:r>
            <a:r>
              <a:rPr lang="en-GB" sz="1200" dirty="0" smtClean="0"/>
              <a:t>enhancement</a:t>
            </a:r>
          </a:p>
          <a:p>
            <a:r>
              <a:rPr lang="en-GB" sz="1200" dirty="0" smtClean="0"/>
              <a:t>process </a:t>
            </a:r>
            <a:r>
              <a:rPr lang="en-GB" sz="1200" dirty="0"/>
              <a:t>is carried out using histogram </a:t>
            </a:r>
            <a:r>
              <a:rPr lang="en-GB" sz="1200" dirty="0" smtClean="0"/>
              <a:t>equalization. (HL)</a:t>
            </a:r>
          </a:p>
          <a:p>
            <a:pPr marL="171450" indent="-171450">
              <a:buFont typeface="Arial" panose="020B0604020202020204" pitchFamily="34" charset="0"/>
              <a:buChar char="•"/>
            </a:pPr>
            <a:r>
              <a:rPr lang="en-GB" sz="1200" dirty="0"/>
              <a:t>After the image enhancement process, the raw image </a:t>
            </a:r>
            <a:r>
              <a:rPr lang="en-GB" sz="1200" dirty="0" err="1"/>
              <a:t>binarization</a:t>
            </a:r>
            <a:r>
              <a:rPr lang="en-GB" sz="1200" dirty="0"/>
              <a:t> process is implemented using the adaptive threshold </a:t>
            </a:r>
            <a:endParaRPr lang="en-GB" sz="1200" dirty="0" smtClean="0"/>
          </a:p>
          <a:p>
            <a:r>
              <a:rPr lang="en-GB" sz="1200" dirty="0"/>
              <a:t>a</a:t>
            </a:r>
            <a:r>
              <a:rPr lang="en-GB" sz="1200" dirty="0" smtClean="0"/>
              <a:t>lgorithm. (removing </a:t>
            </a:r>
            <a:r>
              <a:rPr lang="en-GB" sz="1200" dirty="0"/>
              <a:t>spurs and discarding spikes from the thinned </a:t>
            </a:r>
            <a:r>
              <a:rPr lang="en-GB" sz="1200" dirty="0" smtClean="0"/>
              <a:t>image)</a:t>
            </a:r>
          </a:p>
          <a:p>
            <a:pPr marL="171450" indent="-171450">
              <a:buFont typeface="Arial" panose="020B0604020202020204" pitchFamily="34" charset="0"/>
              <a:buChar char="•"/>
            </a:pPr>
            <a:r>
              <a:rPr lang="en-GB" sz="1200" dirty="0" smtClean="0"/>
              <a:t>Many </a:t>
            </a:r>
            <a:r>
              <a:rPr lang="en-GB" sz="1200" dirty="0"/>
              <a:t>of the fingerprint image pairs resulted in correct matches. The simple minutiae matching algorithm was used in the </a:t>
            </a:r>
            <a:endParaRPr lang="en-GB" sz="1200" dirty="0" smtClean="0"/>
          </a:p>
          <a:p>
            <a:r>
              <a:rPr lang="en-GB" sz="1200" dirty="0" smtClean="0"/>
              <a:t>matching </a:t>
            </a:r>
            <a:r>
              <a:rPr lang="en-GB" sz="1200" dirty="0"/>
              <a:t>stage. This algorithm supplies the distance of the x-axis, y-origin and 𝜑𝜑 angle between two matching images. </a:t>
            </a:r>
            <a:endParaRPr lang="en-GB" sz="1200" dirty="0" smtClean="0"/>
          </a:p>
          <a:p>
            <a:r>
              <a:rPr lang="en-GB" sz="1200" dirty="0" smtClean="0"/>
              <a:t>Using </a:t>
            </a:r>
            <a:r>
              <a:rPr lang="en-GB" sz="1200" dirty="0"/>
              <a:t>the minutiae-based approach, this thesis provided us with similar positive results between 98% and 100</a:t>
            </a:r>
            <a:r>
              <a:rPr lang="en-GB" sz="1200" dirty="0" smtClean="0"/>
              <a:t>%.</a:t>
            </a:r>
          </a:p>
          <a:p>
            <a:endParaRPr lang="en-GB" sz="1200" dirty="0"/>
          </a:p>
        </p:txBody>
      </p:sp>
    </p:spTree>
    <p:extLst>
      <p:ext uri="{BB962C8B-B14F-4D97-AF65-F5344CB8AC3E}">
        <p14:creationId xmlns:p14="http://schemas.microsoft.com/office/powerpoint/2010/main" val="33008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467600" y="130201"/>
            <a:ext cx="1295822" cy="365125"/>
          </a:xfrm>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smtClean="0"/>
              <a:t>N. </a:t>
            </a:r>
            <a:r>
              <a:rPr lang="en-GB" dirty="0" err="1" smtClean="0"/>
              <a:t>Celik</a:t>
            </a:r>
            <a:endParaRPr lang="en-GB" dirty="0"/>
          </a:p>
        </p:txBody>
      </p:sp>
      <p:sp>
        <p:nvSpPr>
          <p:cNvPr id="6" name="Slide Number Placeholder 5"/>
          <p:cNvSpPr>
            <a:spLocks noGrp="1"/>
          </p:cNvSpPr>
          <p:nvPr>
            <p:ph type="sldNum" sz="quarter" idx="12"/>
          </p:nvPr>
        </p:nvSpPr>
        <p:spPr/>
        <p:txBody>
          <a:bodyPr/>
          <a:lstStyle/>
          <a:p>
            <a:fld id="{786194A1-5B28-41B4-A256-7AB656992733}" type="slidenum">
              <a:rPr lang="en-GB" smtClean="0"/>
              <a:t>12</a:t>
            </a:fld>
            <a:endParaRPr lang="en-GB"/>
          </a:p>
        </p:txBody>
      </p:sp>
      <p:sp>
        <p:nvSpPr>
          <p:cNvPr id="7" name="TextBox 6"/>
          <p:cNvSpPr txBox="1"/>
          <p:nvPr/>
        </p:nvSpPr>
        <p:spPr>
          <a:xfrm>
            <a:off x="3200400" y="164068"/>
            <a:ext cx="1770549" cy="369332"/>
          </a:xfrm>
          <a:prstGeom prst="rect">
            <a:avLst/>
          </a:prstGeom>
          <a:noFill/>
        </p:spPr>
        <p:txBody>
          <a:bodyPr wrap="none" rtlCol="0">
            <a:spAutoFit/>
          </a:bodyPr>
          <a:lstStyle/>
          <a:p>
            <a:pPr algn="ctr"/>
            <a:r>
              <a:rPr lang="en-GB" b="1" dirty="0" smtClean="0">
                <a:solidFill>
                  <a:srgbClr val="C00000"/>
                </a:solidFill>
              </a:rPr>
              <a:t>Test &amp; Results</a:t>
            </a:r>
            <a:endParaRPr lang="en-GB" b="1" dirty="0">
              <a:solidFill>
                <a:srgbClr val="C0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0"/>
            <a:ext cx="3657600" cy="24657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7468" y="755984"/>
            <a:ext cx="3742030" cy="2477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69989" y="3505200"/>
            <a:ext cx="8841331" cy="1015663"/>
          </a:xfrm>
          <a:prstGeom prst="rect">
            <a:avLst/>
          </a:prstGeom>
          <a:noFill/>
        </p:spPr>
        <p:txBody>
          <a:bodyPr wrap="none" rtlCol="0">
            <a:spAutoFit/>
          </a:bodyPr>
          <a:lstStyle/>
          <a:p>
            <a:pPr marL="171450" indent="-171450">
              <a:buFont typeface="Arial" panose="020B0604020202020204" pitchFamily="34" charset="0"/>
              <a:buChar char="•"/>
            </a:pPr>
            <a:r>
              <a:rPr lang="en-GB" sz="1200" dirty="0" smtClean="0"/>
              <a:t>The face testing procedure was composed </a:t>
            </a:r>
            <a:r>
              <a:rPr lang="en-GB" sz="1200" dirty="0"/>
              <a:t>of data from ten different individuals with ten different pictures of each individual </a:t>
            </a:r>
            <a:endParaRPr lang="en-GB" sz="1200" dirty="0" smtClean="0"/>
          </a:p>
          <a:p>
            <a:r>
              <a:rPr lang="en-GB" sz="1200" dirty="0" smtClean="0"/>
              <a:t>under </a:t>
            </a:r>
            <a:r>
              <a:rPr lang="en-GB" sz="1200" dirty="0"/>
              <a:t>different </a:t>
            </a:r>
            <a:r>
              <a:rPr lang="en-GB" sz="1200" dirty="0" smtClean="0"/>
              <a:t>facial expressions </a:t>
            </a:r>
            <a:r>
              <a:rPr lang="en-GB" sz="1200" dirty="0"/>
              <a:t>and lighting from the face database (FDB1) that includes 960 face raw </a:t>
            </a:r>
            <a:r>
              <a:rPr lang="en-GB" sz="1200" dirty="0" smtClean="0"/>
              <a:t>images. </a:t>
            </a:r>
          </a:p>
          <a:p>
            <a:pPr marL="171450" indent="-171450">
              <a:buFont typeface="Arial" panose="020B0604020202020204" pitchFamily="34" charset="0"/>
              <a:buChar char="•"/>
            </a:pPr>
            <a:r>
              <a:rPr lang="en-GB" sz="1200" dirty="0"/>
              <a:t>After calculating eigenvectors related with difference values of the mean image and input image in the formulation, the </a:t>
            </a:r>
            <a:r>
              <a:rPr lang="en-GB" sz="1200" dirty="0" smtClean="0"/>
              <a:t>weight</a:t>
            </a:r>
          </a:p>
          <a:p>
            <a:r>
              <a:rPr lang="en-GB" sz="1200" dirty="0" smtClean="0"/>
              <a:t>values </a:t>
            </a:r>
            <a:r>
              <a:rPr lang="en-GB" sz="1200" dirty="0"/>
              <a:t>of the </a:t>
            </a:r>
            <a:r>
              <a:rPr lang="en-GB" sz="1200" dirty="0" err="1"/>
              <a:t>eigenfaces</a:t>
            </a:r>
            <a:r>
              <a:rPr lang="en-GB" sz="1200" dirty="0"/>
              <a:t> and Euclidean distances between the eigenvectors of each image were found so as to </a:t>
            </a:r>
            <a:r>
              <a:rPr lang="en-GB" sz="1200" dirty="0" smtClean="0"/>
              <a:t>determine</a:t>
            </a:r>
          </a:p>
          <a:p>
            <a:r>
              <a:rPr lang="en-GB" sz="1200" dirty="0" smtClean="0"/>
              <a:t>whether </a:t>
            </a:r>
            <a:r>
              <a:rPr lang="en-GB" sz="1200" dirty="0"/>
              <a:t>this face is known (accepted) or unknown (rejected</a:t>
            </a:r>
            <a:r>
              <a:rPr lang="en-GB" sz="1200" dirty="0" smtClean="0"/>
              <a:t>).</a:t>
            </a:r>
            <a:endParaRPr lang="en-GB" sz="1200" dirty="0"/>
          </a:p>
        </p:txBody>
      </p:sp>
    </p:spTree>
    <p:extLst>
      <p:ext uri="{BB962C8B-B14F-4D97-AF65-F5344CB8AC3E}">
        <p14:creationId xmlns:p14="http://schemas.microsoft.com/office/powerpoint/2010/main" val="318191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467600" y="76200"/>
            <a:ext cx="1295822" cy="365125"/>
          </a:xfrm>
        </p:spPr>
        <p:txBody>
          <a:bodyPr/>
          <a:lstStyle/>
          <a:p>
            <a:fld id="{79F2AF39-F53C-4E00-924A-075C5FABD984}" type="datetime4">
              <a:rPr lang="en-GB" smtClean="0"/>
              <a:t>30 October 2014</a:t>
            </a:fld>
            <a:endParaRPr lang="en-GB" dirty="0"/>
          </a:p>
        </p:txBody>
      </p:sp>
      <p:sp>
        <p:nvSpPr>
          <p:cNvPr id="5" name="Footer Placeholder 4"/>
          <p:cNvSpPr>
            <a:spLocks noGrp="1"/>
          </p:cNvSpPr>
          <p:nvPr>
            <p:ph type="ftr" sz="quarter" idx="11"/>
          </p:nvPr>
        </p:nvSpPr>
        <p:spPr/>
        <p:txBody>
          <a:bodyPr/>
          <a:lstStyle/>
          <a:p>
            <a:pPr algn="ctr"/>
            <a:r>
              <a:rPr lang="en-GB" dirty="0"/>
              <a:t>Multimodal Biometrics for Robust Fusion Systems Using Logic Gates</a:t>
            </a:r>
          </a:p>
        </p:txBody>
      </p:sp>
      <p:sp>
        <p:nvSpPr>
          <p:cNvPr id="6" name="Slide Number Placeholder 5"/>
          <p:cNvSpPr>
            <a:spLocks noGrp="1"/>
          </p:cNvSpPr>
          <p:nvPr>
            <p:ph type="sldNum" sz="quarter" idx="12"/>
          </p:nvPr>
        </p:nvSpPr>
        <p:spPr/>
        <p:txBody>
          <a:bodyPr/>
          <a:lstStyle/>
          <a:p>
            <a:fld id="{786194A1-5B28-41B4-A256-7AB656992733}" type="slidenum">
              <a:rPr lang="en-GB" smtClean="0"/>
              <a:t>13</a:t>
            </a:fld>
            <a:endParaRPr lang="en-GB"/>
          </a:p>
        </p:txBody>
      </p:sp>
      <p:sp>
        <p:nvSpPr>
          <p:cNvPr id="7" name="TextBox 6"/>
          <p:cNvSpPr txBox="1"/>
          <p:nvPr/>
        </p:nvSpPr>
        <p:spPr>
          <a:xfrm>
            <a:off x="3200400" y="164068"/>
            <a:ext cx="1770549" cy="369332"/>
          </a:xfrm>
          <a:prstGeom prst="rect">
            <a:avLst/>
          </a:prstGeom>
          <a:noFill/>
        </p:spPr>
        <p:txBody>
          <a:bodyPr wrap="none" rtlCol="0">
            <a:spAutoFit/>
          </a:bodyPr>
          <a:lstStyle/>
          <a:p>
            <a:pPr algn="ctr"/>
            <a:r>
              <a:rPr lang="en-GB" b="1" dirty="0" smtClean="0">
                <a:solidFill>
                  <a:srgbClr val="C00000"/>
                </a:solidFill>
              </a:rPr>
              <a:t>Test &amp; Results</a:t>
            </a:r>
            <a:endParaRPr lang="en-GB" b="1" dirty="0">
              <a:solidFill>
                <a:srgbClr val="C0000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219200"/>
            <a:ext cx="4152900" cy="844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124200"/>
            <a:ext cx="3771900" cy="243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4419600" y="1226403"/>
            <a:ext cx="4496744" cy="830997"/>
          </a:xfrm>
          <a:prstGeom prst="rect">
            <a:avLst/>
          </a:prstGeom>
          <a:noFill/>
        </p:spPr>
        <p:txBody>
          <a:bodyPr wrap="none" rtlCol="0">
            <a:spAutoFit/>
          </a:bodyPr>
          <a:lstStyle/>
          <a:p>
            <a:pPr marL="171450" indent="-171450">
              <a:buFont typeface="Arial" panose="020B0604020202020204" pitchFamily="34" charset="0"/>
              <a:buChar char="•"/>
            </a:pPr>
            <a:r>
              <a:rPr lang="en-GB" sz="1200" dirty="0"/>
              <a:t>The value of FRR is more in the case of </a:t>
            </a:r>
            <a:r>
              <a:rPr lang="en-GB" sz="1200" dirty="0" err="1"/>
              <a:t>unimodal</a:t>
            </a:r>
            <a:r>
              <a:rPr lang="en-GB" sz="1200" dirty="0"/>
              <a:t> compared </a:t>
            </a:r>
            <a:endParaRPr lang="en-GB" sz="1200" dirty="0" smtClean="0"/>
          </a:p>
          <a:p>
            <a:r>
              <a:rPr lang="en-GB" sz="1200" dirty="0" smtClean="0"/>
              <a:t>to </a:t>
            </a:r>
            <a:r>
              <a:rPr lang="en-GB" sz="1200" dirty="0"/>
              <a:t>multi-modal technique. The value of FAR is 0% in the </a:t>
            </a:r>
            <a:r>
              <a:rPr lang="en-GB" sz="1200" dirty="0" smtClean="0"/>
              <a:t>case</a:t>
            </a:r>
          </a:p>
          <a:p>
            <a:r>
              <a:rPr lang="en-GB" sz="1200" dirty="0" smtClean="0"/>
              <a:t>of </a:t>
            </a:r>
            <a:r>
              <a:rPr lang="en-GB" sz="1200" dirty="0"/>
              <a:t>multi-modal (AND rule is operated) compared to </a:t>
            </a:r>
            <a:r>
              <a:rPr lang="en-GB" sz="1200" dirty="0" err="1" smtClean="0"/>
              <a:t>unimodal</a:t>
            </a:r>
            <a:endParaRPr lang="en-GB" sz="1200" dirty="0" smtClean="0"/>
          </a:p>
          <a:p>
            <a:r>
              <a:rPr lang="en-GB" sz="1200" dirty="0" smtClean="0"/>
              <a:t>technique</a:t>
            </a:r>
            <a:r>
              <a:rPr lang="en-GB" sz="1200" dirty="0"/>
              <a:t>. </a:t>
            </a:r>
          </a:p>
        </p:txBody>
      </p:sp>
      <p:sp>
        <p:nvSpPr>
          <p:cNvPr id="10" name="TextBox 9"/>
          <p:cNvSpPr txBox="1"/>
          <p:nvPr/>
        </p:nvSpPr>
        <p:spPr>
          <a:xfrm>
            <a:off x="4191000" y="3700563"/>
            <a:ext cx="4713150" cy="1015663"/>
          </a:xfrm>
          <a:prstGeom prst="rect">
            <a:avLst/>
          </a:prstGeom>
          <a:noFill/>
        </p:spPr>
        <p:txBody>
          <a:bodyPr wrap="none" rtlCol="0">
            <a:spAutoFit/>
          </a:bodyPr>
          <a:lstStyle/>
          <a:p>
            <a:pPr marL="171450" indent="-171450">
              <a:buFont typeface="Arial" panose="020B0604020202020204" pitchFamily="34" charset="0"/>
              <a:buChar char="•"/>
            </a:pPr>
            <a:r>
              <a:rPr lang="en-GB" sz="1200" dirty="0"/>
              <a:t>W</a:t>
            </a:r>
            <a:r>
              <a:rPr lang="en-GB" sz="1200" dirty="0" smtClean="0"/>
              <a:t>hen </a:t>
            </a:r>
            <a:r>
              <a:rPr lang="en-GB" sz="1200" dirty="0"/>
              <a:t>the </a:t>
            </a:r>
            <a:r>
              <a:rPr lang="en-GB" sz="1200" dirty="0" err="1"/>
              <a:t>unimodal</a:t>
            </a:r>
            <a:r>
              <a:rPr lang="en-GB" sz="1200" dirty="0"/>
              <a:t> recognition points were higher than </a:t>
            </a:r>
            <a:r>
              <a:rPr lang="en-GB" sz="1200" dirty="0" smtClean="0"/>
              <a:t>the</a:t>
            </a:r>
          </a:p>
          <a:p>
            <a:r>
              <a:rPr lang="en-GB" sz="1200" dirty="0" smtClean="0"/>
              <a:t>threshold </a:t>
            </a:r>
            <a:r>
              <a:rPr lang="en-GB" sz="1200" dirty="0"/>
              <a:t>value, which means FRR gives a minimal </a:t>
            </a:r>
            <a:r>
              <a:rPr lang="en-GB" sz="1200" dirty="0" smtClean="0"/>
              <a:t>value, </a:t>
            </a:r>
            <a:r>
              <a:rPr lang="en-GB" sz="1200" dirty="0"/>
              <a:t>then </a:t>
            </a:r>
            <a:r>
              <a:rPr lang="en-GB" sz="1200" dirty="0" smtClean="0"/>
              <a:t>the</a:t>
            </a:r>
          </a:p>
          <a:p>
            <a:r>
              <a:rPr lang="en-GB" sz="1200" dirty="0" smtClean="0"/>
              <a:t>fusion </a:t>
            </a:r>
            <a:r>
              <a:rPr lang="en-GB" sz="1200" dirty="0"/>
              <a:t>score creates a logical ‘1’ and thus the system </a:t>
            </a:r>
            <a:r>
              <a:rPr lang="en-GB" sz="1200" dirty="0" smtClean="0"/>
              <a:t>comprises</a:t>
            </a:r>
          </a:p>
          <a:p>
            <a:r>
              <a:rPr lang="en-GB" sz="1200" dirty="0" smtClean="0"/>
              <a:t>an </a:t>
            </a:r>
            <a:r>
              <a:rPr lang="en-GB" sz="1200" dirty="0"/>
              <a:t>acceptance value, otherwise it will give a rejection decision. </a:t>
            </a:r>
            <a:r>
              <a:rPr lang="en-GB" sz="1200" dirty="0" smtClean="0"/>
              <a:t> </a:t>
            </a:r>
          </a:p>
          <a:p>
            <a:pPr algn="ctr"/>
            <a:r>
              <a:rPr lang="en-GB" sz="1200" dirty="0" smtClean="0"/>
              <a:t>(Majority Vote Method)</a:t>
            </a:r>
            <a:endParaRPr lang="en-GB" sz="1200" dirty="0"/>
          </a:p>
        </p:txBody>
      </p:sp>
    </p:spTree>
    <p:extLst>
      <p:ext uri="{BB962C8B-B14F-4D97-AF65-F5344CB8AC3E}">
        <p14:creationId xmlns:p14="http://schemas.microsoft.com/office/powerpoint/2010/main" val="190979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Thanks for Listening </a:t>
            </a:r>
            <a:br>
              <a:rPr lang="en-GB" dirty="0" smtClean="0"/>
            </a:br>
            <a:r>
              <a:rPr lang="en-GB" dirty="0" smtClean="0"/>
              <a:t>&amp;</a:t>
            </a:r>
            <a:br>
              <a:rPr lang="en-GB" dirty="0" smtClean="0"/>
            </a:br>
            <a:r>
              <a:rPr lang="en-GB" dirty="0" smtClean="0"/>
              <a:t>Your Attention</a:t>
            </a:r>
            <a:endParaRPr lang="en-GB" dirty="0"/>
          </a:p>
        </p:txBody>
      </p:sp>
      <p:sp>
        <p:nvSpPr>
          <p:cNvPr id="3" name="Subtitle 2"/>
          <p:cNvSpPr>
            <a:spLocks noGrp="1"/>
          </p:cNvSpPr>
          <p:nvPr>
            <p:ph type="subTitle" idx="1"/>
          </p:nvPr>
        </p:nvSpPr>
        <p:spPr/>
        <p:txBody>
          <a:bodyPr/>
          <a:lstStyle/>
          <a:p>
            <a:r>
              <a:rPr lang="en-GB" dirty="0" smtClean="0"/>
              <a:t>N </a:t>
            </a:r>
            <a:r>
              <a:rPr lang="en-GB" dirty="0" err="1" smtClean="0"/>
              <a:t>Celik</a:t>
            </a:r>
            <a:endParaRPr lang="en-GB" dirty="0"/>
          </a:p>
        </p:txBody>
      </p:sp>
    </p:spTree>
    <p:extLst>
      <p:ext uri="{BB962C8B-B14F-4D97-AF65-F5344CB8AC3E}">
        <p14:creationId xmlns:p14="http://schemas.microsoft.com/office/powerpoint/2010/main" val="25907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UL_PowerPoint_Template">
  <a:themeElements>
    <a:clrScheme name="Custom 3">
      <a:dk1>
        <a:sysClr val="windowText" lastClr="000000"/>
      </a:dk1>
      <a:lt1>
        <a:sysClr val="window" lastClr="FFFFFF"/>
      </a:lt1>
      <a:dk2>
        <a:srgbClr val="595959"/>
      </a:dk2>
      <a:lt2>
        <a:srgbClr val="EBEBEB"/>
      </a:lt2>
      <a:accent1>
        <a:srgbClr val="00325B"/>
      </a:accent1>
      <a:accent2>
        <a:srgbClr val="BE0F34"/>
      </a:accent2>
      <a:accent3>
        <a:srgbClr val="84A5DC"/>
      </a:accent3>
      <a:accent4>
        <a:srgbClr val="8098AD"/>
      </a:accent4>
      <a:accent5>
        <a:srgbClr val="DF879A"/>
      </a:accent5>
      <a:accent6>
        <a:srgbClr val="C2D2ED"/>
      </a:accent6>
      <a:hlink>
        <a:srgbClr val="0000FF"/>
      </a:hlink>
      <a:folHlink>
        <a:srgbClr val="800080"/>
      </a:folHlink>
    </a:clrScheme>
    <a:fontScheme name="Brun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6552_BUL_PowePoint_TPL_AW_2.pptx" id="{4D67F386-3FC6-4D8E-BFEC-44461FE00372}" vid="{C71F71E6-4BC7-4BD9-955D-5E456745AA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runel Template" ma:contentTypeID="0x010100B5A4C08D27C9458A8DBC831B2C0EF43F002397C6FA6683084683D0063C80286F5C000A58B20099E3D74C93845C585C9254D2" ma:contentTypeVersion="1" ma:contentTypeDescription="" ma:contentTypeScope="" ma:versionID="8de3be02cf87663af61df1038bf293f0">
  <xsd:schema xmlns:xsd="http://www.w3.org/2001/XMLSchema" xmlns:xs="http://www.w3.org/2001/XMLSchema" xmlns:p="http://schemas.microsoft.com/office/2006/metadata/properties" xmlns:ns2="b9a35ae3-052f-4fd7-bd66-15ef2ae2a91a" xmlns:ns3="acc90f36-ffc8-431b-9905-6603340ff899" targetNamespace="http://schemas.microsoft.com/office/2006/metadata/properties" ma:root="true" ma:fieldsID="33da2acc6ac8256ecd4805dd1b0a82bb" ns2:_="" ns3:_="">
    <xsd:import namespace="b9a35ae3-052f-4fd7-bd66-15ef2ae2a91a"/>
    <xsd:import namespace="acc90f36-ffc8-431b-9905-6603340ff899"/>
    <xsd:element name="properties">
      <xsd:complexType>
        <xsd:sequence>
          <xsd:element name="documentManagement">
            <xsd:complexType>
              <xsd:all>
                <xsd:element ref="ns2:BrunelBaseOwner0" minOccurs="0"/>
                <xsd:element ref="ns2:BrunelBaseAudience0"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a35ae3-052f-4fd7-bd66-15ef2ae2a91a" elementFormDefault="qualified">
    <xsd:import namespace="http://schemas.microsoft.com/office/2006/documentManagement/types"/>
    <xsd:import namespace="http://schemas.microsoft.com/office/infopath/2007/PartnerControls"/>
    <xsd:element name="BrunelBaseOwner0" ma:index="9" ma:taxonomy="true" ma:internalName="BrunelBaseOwner0" ma:taxonomyFieldName="BrunelBaseOwner" ma:displayName="Owner" ma:default="1;#Internal Communications|01e1b302-1141-47e6-ae68-8b0ede583215" ma:fieldId="{98f64fff-228a-401e-b118-7b7ed14a11bf}" ma:sspId="1f8ae13c-041c-454e-aeb3-8644223ed454" ma:termSetId="ce0b3c44-0e18-4677-9fa6-443ed1905ae4" ma:anchorId="00000000-0000-0000-0000-000000000000" ma:open="false" ma:isKeyword="false">
      <xsd:complexType>
        <xsd:sequence>
          <xsd:element ref="pc:Terms" minOccurs="0" maxOccurs="1"/>
        </xsd:sequence>
      </xsd:complexType>
    </xsd:element>
    <xsd:element name="BrunelBaseAudience0" ma:index="11" nillable="true" ma:taxonomy="true" ma:internalName="BrunelBaseAudience0" ma:taxonomyFieldName="BrunelBaseAudience" ma:displayName="Search Audience" ma:default="" ma:fieldId="{d57833c3-6316-40fd-9f4a-bdce40d7b5e8}" ma:taxonomyMulti="true" ma:sspId="1f8ae13c-041c-454e-aeb3-8644223ed454" ma:termSetId="e48bdc75-7773-40af-8e0d-060ff7e1dbe0"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cc90f36-ffc8-431b-9905-6603340ff899" elementFormDefault="qualified">
    <xsd:import namespace="http://schemas.microsoft.com/office/2006/documentManagement/types"/>
    <xsd:import namespace="http://schemas.microsoft.com/office/infopath/2007/PartnerControls"/>
    <xsd:element name="TaxKeywordTaxHTField" ma:index="12" nillable="true" ma:taxonomy="true" ma:internalName="TaxKeywordTaxHTField" ma:taxonomyFieldName="TaxKeyword" ma:displayName="Enterprise Keywords" ma:fieldId="{23f27201-bee3-471e-b2e7-b64fd8b7ca38}" ma:taxonomyMulti="true" ma:sspId="1f8ae13c-041c-454e-aeb3-8644223ed454"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KeywordTaxHTField xmlns="acc90f36-ffc8-431b-9905-6603340ff899">
      <Terms xmlns="http://schemas.microsoft.com/office/infopath/2007/PartnerControls"/>
    </TaxKeywordTaxHTField>
    <BrunelBaseOwner0 xmlns="b9a35ae3-052f-4fd7-bd66-15ef2ae2a91a">
      <Terms xmlns="http://schemas.microsoft.com/office/infopath/2007/PartnerControls">
        <TermInfo xmlns="http://schemas.microsoft.com/office/infopath/2007/PartnerControls">
          <TermName xmlns="http://schemas.microsoft.com/office/infopath/2007/PartnerControls">Internal Communications</TermName>
          <TermId xmlns="http://schemas.microsoft.com/office/infopath/2007/PartnerControls">01e1b302-1141-47e6-ae68-8b0ede583215</TermId>
        </TermInfo>
      </Terms>
    </BrunelBaseOwner0>
    <BrunelBaseAudience0 xmlns="b9a35ae3-052f-4fd7-bd66-15ef2ae2a91a">
      <Terms xmlns="http://schemas.microsoft.com/office/infopath/2007/PartnerControls"/>
    </BrunelBaseAudience0>
  </documentManagement>
</p:properties>
</file>

<file path=customXml/itemProps1.xml><?xml version="1.0" encoding="utf-8"?>
<ds:datastoreItem xmlns:ds="http://schemas.openxmlformats.org/officeDocument/2006/customXml" ds:itemID="{B3F5565E-E83F-459F-8C58-D19A1FC562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a35ae3-052f-4fd7-bd66-15ef2ae2a91a"/>
    <ds:schemaRef ds:uri="acc90f36-ffc8-431b-9905-6603340ff8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A20A98-9BF8-4507-879B-888EB959C904}">
  <ds:schemaRefs>
    <ds:schemaRef ds:uri="http://schemas.microsoft.com/sharepoint/v3/contenttype/forms"/>
  </ds:schemaRefs>
</ds:datastoreItem>
</file>

<file path=customXml/itemProps3.xml><?xml version="1.0" encoding="utf-8"?>
<ds:datastoreItem xmlns:ds="http://schemas.openxmlformats.org/officeDocument/2006/customXml" ds:itemID="{D3ABB48A-250F-437B-B2B8-3E409D4ED280}">
  <ds:schemaRefs>
    <ds:schemaRef ds:uri="b9a35ae3-052f-4fd7-bd66-15ef2ae2a91a"/>
    <ds:schemaRef ds:uri="http://www.w3.org/XML/1998/namespace"/>
    <ds:schemaRef ds:uri="http://purl.org/dc/dcmitype/"/>
    <ds:schemaRef ds:uri="http://schemas.microsoft.com/office/infopath/2007/PartnerControls"/>
    <ds:schemaRef ds:uri="http://purl.org/dc/elements/1.1/"/>
    <ds:schemaRef ds:uri="http://purl.org/dc/terms/"/>
    <ds:schemaRef ds:uri="http://schemas.microsoft.com/office/2006/documentManagement/types"/>
    <ds:schemaRef ds:uri="http://schemas.openxmlformats.org/package/2006/metadata/core-properties"/>
    <ds:schemaRef ds:uri="acc90f36-ffc8-431b-9905-6603340ff89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BUL_PowerPoint_Template</Template>
  <TotalTime>4474</TotalTime>
  <Words>1522</Words>
  <Application>Microsoft Office PowerPoint</Application>
  <PresentationFormat>On-screen Show (4:3)</PresentationFormat>
  <Paragraphs>113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BUL_PowerPoint_Template</vt:lpstr>
      <vt:lpstr>About OMICS Group</vt:lpstr>
      <vt:lpstr>About OMICS Group Conferences</vt:lpstr>
      <vt:lpstr>Multimodal Biometrics for Robust Fusion Systems Using Logic Gates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Listening  &amp; Your Attention</vt:lpstr>
    </vt:vector>
  </TitlesOfParts>
  <Company>Brunel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Numan Celik</dc:creator>
  <cp:lastModifiedBy>PREMLATA SHARMA</cp:lastModifiedBy>
  <cp:revision>23</cp:revision>
  <dcterms:created xsi:type="dcterms:W3CDTF">2014-09-26T15:19:18Z</dcterms:created>
  <dcterms:modified xsi:type="dcterms:W3CDTF">2014-10-30T10:00:01Z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0x010100B5A4C08D27C9458A8DBC831B2C0EF43F002397C6FA6683084683D0063C80286F5C000A58B20099E3D74C93845C585C9254D2</vt:lpwstr>
  </property>
  <property fmtid="{D5CDD505-2E9C-101B-9397-08002B2CF9AE}" pid="3" name="BrunelBaseOwner">
    <vt:lpwstr>1;#Internal Communications|01e1b302-1141-47e6-ae68-8b0ede583215</vt:lpwstr>
  </property>
  <property fmtid="{D5CDD505-2E9C-101B-9397-08002B2CF9AE}" pid="4" name="BrunelBaseOwner0">
    <vt:lpwstr>Internal Communications|01e1b302-1141-47e6-ae68-8b0ede583215</vt:lpwstr>
  </property>
  <property fmtid="{D5CDD505-2E9C-101B-9397-08002B2CF9AE}" pid="5" name="TaxKeyword">
    <vt:lpwstr/>
  </property>
  <property fmtid="{D5CDD505-2E9C-101B-9397-08002B2CF9AE}" pid="6" name="BrunelBaseAudience">
    <vt:lpwstr/>
  </property>
  <property fmtid="{D5CDD505-2E9C-101B-9397-08002B2CF9AE}" pid="7" name="l50cde2150514e6e90cdde84639c12b5">
    <vt:lpwstr/>
  </property>
  <property fmtid="{D5CDD505-2E9C-101B-9397-08002B2CF9AE}" pid="8" name="foo">
    <vt:lpwstr/>
  </property>
  <property fmtid="{D5CDD505-2E9C-101B-9397-08002B2CF9AE}" pid="9" name="TaxCatchAll">
    <vt:lpwstr>1;#Internal Communications|01e1b302-1141-47e6-ae68-8b0ede583215</vt:lpwstr>
  </property>
</Properties>
</file>