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3"/>
  </p:notesMasterIdLst>
  <p:sldIdLst>
    <p:sldId id="260" r:id="rId2"/>
    <p:sldId id="269" r:id="rId3"/>
    <p:sldId id="270" r:id="rId4"/>
    <p:sldId id="297" r:id="rId5"/>
    <p:sldId id="298" r:id="rId6"/>
    <p:sldId id="299" r:id="rId7"/>
    <p:sldId id="323" r:id="rId8"/>
    <p:sldId id="302" r:id="rId9"/>
    <p:sldId id="278" r:id="rId10"/>
    <p:sldId id="314" r:id="rId11"/>
    <p:sldId id="300" r:id="rId12"/>
    <p:sldId id="279" r:id="rId13"/>
    <p:sldId id="303" r:id="rId14"/>
    <p:sldId id="304" r:id="rId15"/>
    <p:sldId id="301" r:id="rId16"/>
    <p:sldId id="307" r:id="rId17"/>
    <p:sldId id="309" r:id="rId18"/>
    <p:sldId id="308" r:id="rId19"/>
    <p:sldId id="306" r:id="rId20"/>
    <p:sldId id="313" r:id="rId21"/>
    <p:sldId id="290" r:id="rId22"/>
    <p:sldId id="315" r:id="rId23"/>
    <p:sldId id="292" r:id="rId24"/>
    <p:sldId id="293" r:id="rId25"/>
    <p:sldId id="310" r:id="rId26"/>
    <p:sldId id="311" r:id="rId27"/>
    <p:sldId id="312" r:id="rId28"/>
    <p:sldId id="288" r:id="rId29"/>
    <p:sldId id="326" r:id="rId30"/>
    <p:sldId id="294" r:id="rId31"/>
    <p:sldId id="318" r:id="rId32"/>
    <p:sldId id="316" r:id="rId33"/>
    <p:sldId id="321" r:id="rId34"/>
    <p:sldId id="322" r:id="rId35"/>
    <p:sldId id="295" r:id="rId36"/>
    <p:sldId id="317" r:id="rId37"/>
    <p:sldId id="257" r:id="rId38"/>
    <p:sldId id="324" r:id="rId39"/>
    <p:sldId id="258" r:id="rId40"/>
    <p:sldId id="319" r:id="rId41"/>
    <p:sldId id="320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061" autoAdjust="0"/>
    <p:restoredTop sz="94374" autoAdjust="0"/>
  </p:normalViewPr>
  <p:slideViewPr>
    <p:cSldViewPr>
      <p:cViewPr>
        <p:scale>
          <a:sx n="60" d="100"/>
          <a:sy n="60" d="100"/>
        </p:scale>
        <p:origin x="-171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FBAABBF-45C5-430D-876A-AD4DD18E058C}" type="datetimeFigureOut">
              <a:rPr lang="en-US" smtClean="0"/>
              <a:pPr/>
              <a:t>7/26/2014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DFE936-1695-47AA-AB8B-B5BE018AE6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676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Environmental and Development Services (EDS)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6611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FE936-1695-47AA-AB8B-B5BE018AE6C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3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02D98-B1E3-459D-852D-B997563B08F2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DF3DC-0437-4D32-BBE8-A1FC9AD06CD9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EAD6-33A5-4570-A835-F724F6F557B9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EB682-6A5C-4A3F-A8CD-AE3D183195F4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87E07-8B21-449D-A106-4D045B7AADCD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97C73-4D4B-4D36-BC5D-6A90F4197524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534CF-9C25-4B40-8755-0A2D2D9A98D0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198B1-9DF5-4C11-8F57-35F83E42E14F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F5840-615F-4CC7-ABB2-229D8B04FDB9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831CC-5A57-4ECF-8AA1-0730E99412B8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1300-12CE-43FC-A665-7596C6BBC092}" type="datetime1">
              <a:rPr lang="en-US" smtClean="0"/>
              <a:pPr/>
              <a:t>7/26/2014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849327F4-906F-4D45-88F5-34C6466CB9BF}" type="datetime1">
              <a:rPr lang="en-US" smtClean="0"/>
              <a:pPr/>
              <a:t>7/26/2014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0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4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731" y="1600200"/>
            <a:ext cx="8053069" cy="1295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+mn-lt"/>
              </a:rPr>
              <a:t>Derived </a:t>
            </a:r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>Relations </a:t>
            </a:r>
            <a:r>
              <a:rPr lang="en-US" sz="3600" b="1" dirty="0">
                <a:solidFill>
                  <a:schemeClr val="tx1"/>
                </a:solidFill>
                <a:latin typeface="+mn-lt"/>
              </a:rPr>
              <a:t>between Geoelectric and Hydraulic Parameters in Bara Basin, </a:t>
            </a:r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>Sudan</a:t>
            </a:r>
            <a:endParaRPr lang="en-US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3657600"/>
            <a:ext cx="77723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MOHAMED, N.E., KHEIRALLA, </a:t>
            </a:r>
            <a:r>
              <a:rPr lang="en-US" sz="2000" b="1" dirty="0"/>
              <a:t>K.M</a:t>
            </a:r>
            <a:r>
              <a:rPr lang="en-US" sz="2000" b="1" dirty="0" smtClean="0"/>
              <a:t>., </a:t>
            </a:r>
            <a:r>
              <a:rPr lang="en-US" sz="2000" b="1" dirty="0"/>
              <a:t>and </a:t>
            </a:r>
            <a:r>
              <a:rPr lang="en-US" sz="2000" b="1" dirty="0" smtClean="0"/>
              <a:t>ABDELGALIL, M.Y.</a:t>
            </a:r>
            <a:endParaRPr lang="en-US" b="1" dirty="0" smtClean="0"/>
          </a:p>
          <a:p>
            <a:pPr algn="ctr"/>
            <a:endParaRPr lang="en-US" sz="800" b="1" dirty="0" smtClean="0"/>
          </a:p>
          <a:p>
            <a:pPr algn="ctr"/>
            <a:r>
              <a:rPr lang="en-US" sz="1600" b="1" i="1" dirty="0" smtClean="0"/>
              <a:t>Faculty </a:t>
            </a:r>
            <a:r>
              <a:rPr lang="en-US" sz="1600" b="1" i="1" dirty="0"/>
              <a:t>of Petroleum and Minerals (FPM) </a:t>
            </a:r>
            <a:endParaRPr lang="en-US" sz="1600" b="1" i="1" dirty="0" smtClean="0"/>
          </a:p>
          <a:p>
            <a:pPr algn="ctr"/>
            <a:r>
              <a:rPr lang="en-US" sz="1600" b="1" i="1" dirty="0" smtClean="0"/>
              <a:t>Al </a:t>
            </a:r>
            <a:r>
              <a:rPr lang="en-US" sz="1600" b="1" i="1" dirty="0" err="1"/>
              <a:t>Neelain</a:t>
            </a:r>
            <a:r>
              <a:rPr lang="en-US" sz="1600" b="1" i="1" dirty="0"/>
              <a:t> University - Sudan</a:t>
            </a:r>
            <a:endParaRPr lang="en-US" sz="1600" b="1" dirty="0"/>
          </a:p>
        </p:txBody>
      </p:sp>
      <p:pic>
        <p:nvPicPr>
          <p:cNvPr id="1026" name="Picture 2" descr="F:\Disk2\local Disc D\Geophysics Dept.Letters\Headed Paper format\University 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6254" y="5353316"/>
            <a:ext cx="865346" cy="127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Disk2\local Disc D\Geophysics Dept.Letters\Headed Paper format\FPM Logo_no nam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458810"/>
            <a:ext cx="1295400" cy="108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888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95400"/>
            <a:ext cx="7086600" cy="4267200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Introduction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Main Objectives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The Study Area</a:t>
            </a:r>
          </a:p>
          <a:p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            -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Physiography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         - Geology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         - Hydrogeology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tx1"/>
                </a:solidFill>
              </a:rPr>
              <a:t>Used Methods</a:t>
            </a:r>
          </a:p>
          <a:p>
            <a:r>
              <a:rPr lang="en-US" b="1" dirty="0" smtClean="0"/>
              <a:t>             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- Basis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of estimating hydraulic properties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           from resistivity</a:t>
            </a:r>
          </a:p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              - Data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acquisition and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interpretation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Results and Discussion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2362200" cy="609600"/>
          </a:xfrm>
        </p:spPr>
        <p:txBody>
          <a:bodyPr/>
          <a:lstStyle/>
          <a:p>
            <a:r>
              <a:rPr lang="en-US" sz="3200" b="1" dirty="0" smtClean="0"/>
              <a:t>Contents</a:t>
            </a:r>
            <a:endParaRPr lang="en-US" sz="32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37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667000" cy="609599"/>
          </a:xfrm>
        </p:spPr>
        <p:txBody>
          <a:bodyPr/>
          <a:lstStyle/>
          <a:p>
            <a:r>
              <a:rPr lang="en-US" sz="3200" b="1" dirty="0" smtClean="0"/>
              <a:t>Introduction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7772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Knowledge of the hydraulic parameters of subsurface aquifers is essential to determine the </a:t>
            </a:r>
            <a:r>
              <a:rPr lang="en-US" sz="2000" b="1" i="1" dirty="0" smtClean="0"/>
              <a:t>natural flow of the groundwater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The hydraulic conductivity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K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 smtClean="0"/>
              <a:t>and the transmissivity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 smtClean="0"/>
              <a:t>are aquifer parameters that vary spatially due to geologic heterogeneity.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Estimation of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K</a:t>
            </a:r>
            <a:r>
              <a:rPr lang="en-US" sz="2000" b="1" dirty="0" smtClean="0"/>
              <a:t> and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 smtClean="0"/>
              <a:t>allows a quantitative prediction of the aquifer hydraulic response to recharge and pump.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Better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K</a:t>
            </a:r>
            <a:r>
              <a:rPr lang="en-US" sz="2000" b="1" dirty="0" smtClean="0"/>
              <a:t> and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US" sz="2000" b="1" dirty="0" smtClean="0"/>
              <a:t> estimation obtain from testing pumping wells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TPW</a:t>
            </a:r>
            <a:r>
              <a:rPr lang="en-US" sz="2000" b="1" dirty="0" smtClean="0"/>
              <a:t>, but expensive and time consuming.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Using surface Geoelectrical method to estimate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K </a:t>
            </a:r>
            <a:r>
              <a:rPr lang="en-US" sz="2000" b="1" dirty="0" smtClean="0"/>
              <a:t>and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en-US" sz="2000" b="1" dirty="0" smtClean="0"/>
              <a:t> can greatly reduce the number of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TPW</a:t>
            </a:r>
            <a:r>
              <a:rPr lang="en-US" sz="2000" b="1" dirty="0" smtClean="0"/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564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667000" cy="609599"/>
          </a:xfrm>
        </p:spPr>
        <p:txBody>
          <a:bodyPr/>
          <a:lstStyle/>
          <a:p>
            <a:r>
              <a:rPr lang="en-US" sz="3200" b="1" dirty="0" smtClean="0"/>
              <a:t>Introduction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7772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Relationship between aquifer hydraulic and geoelectric parameters is investigated since 1951 by Jones and </a:t>
            </a:r>
            <a:r>
              <a:rPr lang="en-US" sz="2000" b="1" dirty="0" err="1" smtClean="0"/>
              <a:t>Budford</a:t>
            </a:r>
            <a:r>
              <a:rPr lang="en-US" sz="2000" b="1" dirty="0" smtClean="0"/>
              <a:t>, that as the grain size increase, the formation factor and the intrinsic permeability also increase.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err="1" smtClean="0"/>
              <a:t>Frohlich</a:t>
            </a:r>
            <a:r>
              <a:rPr lang="en-US" sz="2000" b="1" dirty="0" smtClean="0"/>
              <a:t> (1974) constrained this relation for a given porosity range.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Empirical-semi empirical relations between the aquifer resistivity and its hydraulic parameters have been correlated under different geological conditions by several hydro-geophysicists as Kelly (1977), </a:t>
            </a:r>
            <a:r>
              <a:rPr lang="en-US" sz="2000" b="1" dirty="0" err="1" smtClean="0"/>
              <a:t>Kosinski</a:t>
            </a:r>
            <a:r>
              <a:rPr lang="en-US" sz="2000" b="1" dirty="0" smtClean="0"/>
              <a:t> and Kelly (1981), </a:t>
            </a:r>
            <a:r>
              <a:rPr lang="en-US" sz="2000" b="1" dirty="0" err="1" smtClean="0"/>
              <a:t>Frohlich</a:t>
            </a:r>
            <a:r>
              <a:rPr lang="en-US" sz="2000" b="1" dirty="0" smtClean="0"/>
              <a:t> and Kelly (1985), </a:t>
            </a:r>
            <a:r>
              <a:rPr lang="en-US" sz="2000" b="1" dirty="0" err="1" smtClean="0"/>
              <a:t>Yadav</a:t>
            </a:r>
            <a:r>
              <a:rPr lang="en-US" sz="2000" b="1" dirty="0" smtClean="0"/>
              <a:t> and </a:t>
            </a:r>
            <a:r>
              <a:rPr lang="en-US" sz="2000" b="1" dirty="0" err="1" smtClean="0"/>
              <a:t>Abolfazli</a:t>
            </a:r>
            <a:r>
              <a:rPr lang="en-US" sz="2000" b="1" dirty="0" smtClean="0"/>
              <a:t> (1995).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err="1" smtClean="0"/>
              <a:t>Sriniwas</a:t>
            </a:r>
            <a:r>
              <a:rPr lang="en-US" sz="2000" b="1" dirty="0" smtClean="0"/>
              <a:t> and </a:t>
            </a:r>
            <a:r>
              <a:rPr lang="en-US" sz="2000" b="1" dirty="0" err="1" smtClean="0"/>
              <a:t>Singhal</a:t>
            </a:r>
            <a:r>
              <a:rPr lang="en-US" sz="2000" b="1" dirty="0" smtClean="0"/>
              <a:t> (1981 and 1985) developed analytical relations between the aquifer transmissivity T and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Dar-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Zarrouk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parameters</a:t>
            </a:r>
            <a:r>
              <a:rPr lang="en-US" sz="2000" b="1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95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667000" cy="609599"/>
          </a:xfrm>
        </p:spPr>
        <p:txBody>
          <a:bodyPr/>
          <a:lstStyle/>
          <a:p>
            <a:r>
              <a:rPr lang="en-US" sz="3200" b="1" dirty="0"/>
              <a:t>Objectives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7772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</a:rPr>
              <a:t>i.e.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 smtClean="0"/>
              <a:t>We need to make these relations more general in nature and thus more applied widely in areas with diverse lithological characteristics.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 smtClean="0"/>
          </a:p>
          <a:p>
            <a:pPr algn="just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So, 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/>
              <a:t>Bara basin, in </a:t>
            </a:r>
            <a:r>
              <a:rPr lang="en-US" sz="2000" b="1" dirty="0" smtClean="0"/>
              <a:t>NKS in Central Sudan, </a:t>
            </a:r>
            <a:r>
              <a:rPr lang="en-US" sz="2000" b="1" dirty="0"/>
              <a:t>in one of the most important provinces concerning the natural resources in Sudan.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/>
              <a:t>But,  still encounter problems such as high GW salinities and lack of detailed GW assessment.</a:t>
            </a:r>
          </a:p>
          <a:p>
            <a:pPr algn="just"/>
            <a:endParaRPr lang="en-US" sz="2000" b="1" dirty="0" smtClean="0"/>
          </a:p>
          <a:p>
            <a:pPr algn="just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In the present study,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b="1" dirty="0" smtClean="0"/>
              <a:t>A </a:t>
            </a:r>
            <a:r>
              <a:rPr lang="en-US" sz="2000" b="1" dirty="0"/>
              <a:t>general functional relation is derived between surface resistivity soundings and the hydraulic parameters of the western part  of Bara </a:t>
            </a:r>
            <a:r>
              <a:rPr lang="en-US" sz="2000" b="1" dirty="0" smtClean="0"/>
              <a:t>basin.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983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986314" cy="609599"/>
          </a:xfrm>
        </p:spPr>
        <p:txBody>
          <a:bodyPr/>
          <a:lstStyle/>
          <a:p>
            <a:r>
              <a:rPr lang="en-US" sz="3200" b="1" dirty="0" smtClean="0"/>
              <a:t>The </a:t>
            </a:r>
            <a:r>
              <a:rPr lang="en-US" sz="3200" b="1" dirty="0"/>
              <a:t>Study Area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914400"/>
            <a:ext cx="79248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Physiography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</a:t>
            </a:r>
            <a:endParaRPr lang="en-US" sz="2000" b="1" dirty="0" smtClean="0"/>
          </a:p>
          <a:p>
            <a:pPr algn="just"/>
            <a:endParaRPr lang="en-US" sz="1100" b="1" dirty="0" smtClean="0"/>
          </a:p>
          <a:p>
            <a:pPr algn="just"/>
            <a:r>
              <a:rPr lang="en-US" sz="2000" b="1" dirty="0" smtClean="0"/>
              <a:t>The ground surface slopes gently E and NE towards the White Nile as the perennial watercourse bounding the study area.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770996" y="2167507"/>
            <a:ext cx="6553200" cy="4538093"/>
            <a:chOff x="457200" y="337669"/>
            <a:chExt cx="7772400" cy="5547393"/>
          </a:xfrm>
        </p:grpSpPr>
        <p:pic>
          <p:nvPicPr>
            <p:cNvPr id="6" name="Picture 2" descr="dembara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47818"/>
            <a:stretch/>
          </p:blipFill>
          <p:spPr bwMode="auto">
            <a:xfrm>
              <a:off x="457200" y="337669"/>
              <a:ext cx="7772400" cy="55473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lo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558" t="54668" r="67990" b="18277"/>
            <a:stretch>
              <a:fillRect/>
            </a:stretch>
          </p:blipFill>
          <p:spPr bwMode="auto">
            <a:xfrm>
              <a:off x="6329624" y="3936440"/>
              <a:ext cx="1823776" cy="190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228600" y="4439040"/>
            <a:ext cx="1524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/>
              <a:t>Figure (1): </a:t>
            </a:r>
            <a:r>
              <a:rPr lang="en-GB" b="1" dirty="0" smtClean="0"/>
              <a:t>Digital Elevation Model (DEM) map of </a:t>
            </a:r>
            <a:r>
              <a:rPr lang="en-GB" b="1" dirty="0"/>
              <a:t>the study </a:t>
            </a:r>
            <a:r>
              <a:rPr lang="en-GB" b="1" dirty="0" smtClean="0"/>
              <a:t>area</a:t>
            </a:r>
            <a:r>
              <a:rPr lang="en-GB" b="1" dirty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0168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986314" cy="609599"/>
          </a:xfrm>
        </p:spPr>
        <p:txBody>
          <a:bodyPr/>
          <a:lstStyle/>
          <a:p>
            <a:r>
              <a:rPr lang="en-US" sz="3200" b="1" dirty="0" smtClean="0"/>
              <a:t>The </a:t>
            </a:r>
            <a:r>
              <a:rPr lang="en-US" sz="3200" b="1" dirty="0"/>
              <a:t>Study Area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87934"/>
            <a:ext cx="7772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Physiography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:</a:t>
            </a:r>
            <a:endParaRPr lang="en-US" sz="2000" b="1" dirty="0" smtClean="0"/>
          </a:p>
          <a:p>
            <a:pPr algn="just"/>
            <a:endParaRPr lang="en-GB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The soil of NKS </a:t>
            </a:r>
            <a:r>
              <a:rPr lang="en-US" sz="2000" b="1" dirty="0" smtClean="0"/>
              <a:t>are three types: Sand dunes or </a:t>
            </a:r>
            <a:r>
              <a:rPr lang="en-US" sz="2000" b="1" dirty="0" err="1" smtClean="0"/>
              <a:t>Qoz</a:t>
            </a:r>
            <a:r>
              <a:rPr lang="en-US" sz="2000" b="1" dirty="0" smtClean="0"/>
              <a:t>, lighter clays or </a:t>
            </a:r>
            <a:r>
              <a:rPr lang="en-US" sz="2000" b="1" dirty="0" err="1" smtClean="0"/>
              <a:t>Gardoud</a:t>
            </a:r>
            <a:r>
              <a:rPr lang="en-US" sz="2000" b="1" dirty="0" smtClean="0"/>
              <a:t>, and heavy clays (IFAD, 2004).</a:t>
            </a:r>
            <a:endParaRPr lang="en-US" sz="2000" b="1" dirty="0"/>
          </a:p>
          <a:p>
            <a:pPr marL="285750" indent="-285750" algn="just">
              <a:buFont typeface="Wingdings" pitchFamily="2" charset="2"/>
              <a:buChar char="§"/>
            </a:pPr>
            <a:endParaRPr lang="en-GB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sz="2000" b="1" dirty="0"/>
              <a:t>The </a:t>
            </a:r>
            <a:r>
              <a:rPr lang="en-GB" sz="2000" b="1" dirty="0" smtClean="0"/>
              <a:t>area </a:t>
            </a:r>
            <a:r>
              <a:rPr lang="en-GB" sz="2000" b="1" dirty="0"/>
              <a:t>extends over </a:t>
            </a: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</a:rPr>
              <a:t>two climatic belts </a:t>
            </a:r>
            <a:r>
              <a:rPr lang="en-GB" sz="2000" b="1" dirty="0"/>
              <a:t>in the sub-Saharan region: a semi-arid zone in the north and a poor Savannah in the south. </a:t>
            </a:r>
            <a:endParaRPr lang="en-GB" sz="2000" b="1" dirty="0" smtClean="0"/>
          </a:p>
          <a:p>
            <a:pPr marL="285750" indent="-285750" algn="just">
              <a:buFont typeface="Wingdings" pitchFamily="2" charset="2"/>
              <a:buChar char="§"/>
            </a:pPr>
            <a:endParaRPr lang="en-GB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/>
              <a:t>According to </a:t>
            </a:r>
            <a:r>
              <a:rPr lang="en-US" sz="2000" b="1" dirty="0" err="1" smtClean="0"/>
              <a:t>Mukhtar</a:t>
            </a:r>
            <a:r>
              <a:rPr lang="en-US" sz="2000" b="1" dirty="0" smtClean="0"/>
              <a:t> </a:t>
            </a:r>
            <a:r>
              <a:rPr lang="en-US" sz="2000" b="1" dirty="0"/>
              <a:t>(2006), the current total population of </a:t>
            </a:r>
            <a:r>
              <a:rPr lang="en-US" sz="2000" b="1" dirty="0" smtClean="0"/>
              <a:t>NKS amounts </a:t>
            </a:r>
            <a:r>
              <a:rPr lang="en-US" sz="2000" b="1" dirty="0"/>
              <a:t>to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2,353,460 persons </a:t>
            </a:r>
            <a:r>
              <a:rPr lang="en-US" sz="2000" b="1" dirty="0" smtClean="0"/>
              <a:t>based on Central </a:t>
            </a:r>
            <a:r>
              <a:rPr lang="en-US" sz="2000" b="1" dirty="0"/>
              <a:t>Bureau of Statistic (CBS) population projections (2003-2018</a:t>
            </a:r>
            <a:r>
              <a:rPr lang="en-US" sz="2000" b="1" dirty="0" smtClean="0"/>
              <a:t>).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860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986314" cy="609599"/>
          </a:xfrm>
        </p:spPr>
        <p:txBody>
          <a:bodyPr/>
          <a:lstStyle/>
          <a:p>
            <a:r>
              <a:rPr lang="en-US" sz="3200" b="1" dirty="0" smtClean="0"/>
              <a:t>The </a:t>
            </a:r>
            <a:r>
              <a:rPr lang="en-US" sz="3200" b="1" dirty="0"/>
              <a:t>Study Area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77724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Geology:</a:t>
            </a: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 smtClean="0"/>
              <a:t>In Mid Miocene, the </a:t>
            </a:r>
            <a:r>
              <a:rPr lang="en-US" sz="2000" b="1" dirty="0"/>
              <a:t>continental seas had covered the whole region depositing the thick horizontally bedded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Nubian sandstone formation. </a:t>
            </a:r>
            <a:endParaRPr lang="en-US" sz="2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 smtClean="0"/>
              <a:t>The </a:t>
            </a:r>
            <a:r>
              <a:rPr lang="en-US" sz="2000" b="1" dirty="0"/>
              <a:t>volcano activity, by the End of Mesozoic, had resulted in the creation of the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African Rift System </a:t>
            </a:r>
            <a:r>
              <a:rPr lang="en-US" sz="2000" b="1" dirty="0"/>
              <a:t>with its western limb forming the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White Nile </a:t>
            </a:r>
            <a:r>
              <a:rPr lang="en-US" sz="2000" b="1" dirty="0"/>
              <a:t>(Bara–Um Ruwaba) and the </a:t>
            </a:r>
            <a:r>
              <a:rPr lang="en-US" sz="2000" b="1" dirty="0" err="1"/>
              <a:t>Baggara</a:t>
            </a:r>
            <a:r>
              <a:rPr lang="en-US" sz="2000" b="1" dirty="0"/>
              <a:t> troughs separated by the </a:t>
            </a:r>
            <a:r>
              <a:rPr lang="en-US" sz="2000" b="1" dirty="0" err="1"/>
              <a:t>Nuba</a:t>
            </a:r>
            <a:r>
              <a:rPr lang="en-US" sz="2000" b="1" dirty="0"/>
              <a:t> Mountain–</a:t>
            </a:r>
            <a:r>
              <a:rPr lang="en-US" sz="2000" b="1" dirty="0" err="1"/>
              <a:t>Sodiri</a:t>
            </a:r>
            <a:r>
              <a:rPr lang="en-US" sz="2000" b="1" dirty="0"/>
              <a:t> Mega Anticline, and terminated from the north by the central Africa Fault Zone (CAFZ</a:t>
            </a:r>
            <a:r>
              <a:rPr lang="en-US" sz="2000" b="1" dirty="0" smtClean="0"/>
              <a:t>). 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85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003425" y="3721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 rot="10800000" flipV="1">
            <a:off x="152398" y="1562993"/>
            <a:ext cx="2286001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Figure (2): </a:t>
            </a:r>
            <a:endParaRPr lang="en-US" sz="2000" b="1" dirty="0"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i="1" dirty="0" smtClean="0"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ea typeface="Times New Roman" pitchFamily="18" charset="0"/>
                <a:cs typeface="Arial" pitchFamily="34" charset="0"/>
              </a:rPr>
              <a:t>L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ocation of the study area within the </a:t>
            </a: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Central Sudan Rift Basins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and the principal basins of the Central and Southern Sudan in relation to </a:t>
            </a:r>
            <a:r>
              <a:rPr kumimoji="0" lang="en-US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Central African Shear Zone 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(RRI,</a:t>
            </a:r>
            <a:r>
              <a:rPr kumimoji="0" lang="en-US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1990).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560320" y="762000"/>
            <a:ext cx="5882640" cy="4572000"/>
            <a:chOff x="2272004" y="897822"/>
            <a:chExt cx="6019800" cy="4724400"/>
          </a:xfrm>
        </p:grpSpPr>
        <p:pic>
          <p:nvPicPr>
            <p:cNvPr id="2049" name="Picture 12" descr="Description: C:\Users\A-Elgaily\Pictures\New Pictur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2004" y="897822"/>
              <a:ext cx="6019800" cy="472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Straight Connector 11"/>
            <p:cNvCxnSpPr/>
            <p:nvPr/>
          </p:nvCxnSpPr>
          <p:spPr>
            <a:xfrm flipH="1">
              <a:off x="2286001" y="913062"/>
              <a:ext cx="2133599" cy="16578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2287244" y="914400"/>
              <a:ext cx="1" cy="1685404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2573998" y="5392840"/>
            <a:ext cx="5868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ea typeface="Times New Roman" pitchFamily="18" charset="0"/>
                <a:cs typeface="Arial" pitchFamily="34" charset="0"/>
              </a:rPr>
              <a:t>The location of the study area is marked by the </a:t>
            </a:r>
            <a:r>
              <a:rPr lang="en-US" i="1" dirty="0">
                <a:solidFill>
                  <a:srgbClr val="FF0000"/>
                </a:solidFill>
                <a:ea typeface="Times New Roman" pitchFamily="18" charset="0"/>
                <a:cs typeface="Arial" pitchFamily="34" charset="0"/>
              </a:rPr>
              <a:t>red square</a:t>
            </a:r>
            <a:r>
              <a:rPr lang="en-US" i="1" dirty="0">
                <a:ea typeface="Times New Roman" pitchFamily="18" charset="0"/>
                <a:cs typeface="Arial" pitchFamily="34" charset="0"/>
              </a:rPr>
              <a:t>.</a:t>
            </a:r>
            <a:endParaRPr lang="en-US" dirty="0"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404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 rot="10800000" flipV="1">
            <a:off x="613228" y="6083422"/>
            <a:ext cx="7239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/>
              <a:t>Figure </a:t>
            </a:r>
            <a:r>
              <a:rPr lang="en-US" sz="2000" b="1" dirty="0" smtClean="0"/>
              <a:t>(3): </a:t>
            </a:r>
            <a:r>
              <a:rPr lang="en-US" b="1" dirty="0"/>
              <a:t>Geological and Structure map of </a:t>
            </a:r>
            <a:r>
              <a:rPr lang="en-US" b="1" dirty="0" smtClean="0"/>
              <a:t>Bara basin (IFAD, 2004</a:t>
            </a:r>
            <a:r>
              <a:rPr lang="en-US" b="1" dirty="0"/>
              <a:t>.)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04042" y="203200"/>
            <a:ext cx="8315425" cy="5845626"/>
            <a:chOff x="102655" y="250374"/>
            <a:chExt cx="8315425" cy="584562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655" y="250374"/>
              <a:ext cx="8315425" cy="5845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lo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558" t="54668" r="67990" b="18277"/>
            <a:stretch>
              <a:fillRect/>
            </a:stretch>
          </p:blipFill>
          <p:spPr bwMode="auto">
            <a:xfrm>
              <a:off x="395517" y="4568370"/>
              <a:ext cx="1509484" cy="1316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2535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986314" cy="609599"/>
          </a:xfrm>
        </p:spPr>
        <p:txBody>
          <a:bodyPr/>
          <a:lstStyle/>
          <a:p>
            <a:r>
              <a:rPr lang="en-US" sz="3200" b="1" dirty="0" smtClean="0"/>
              <a:t>The </a:t>
            </a:r>
            <a:r>
              <a:rPr lang="en-US" sz="3200" b="1" dirty="0"/>
              <a:t>Study Area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77724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Geology:</a:t>
            </a: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 err="1" smtClean="0"/>
              <a:t>Rodis</a:t>
            </a:r>
            <a:r>
              <a:rPr lang="en-US" sz="2000" b="1" dirty="0" smtClean="0"/>
              <a:t> et.al (1965) described the ground water geology in </a:t>
            </a:r>
            <a:r>
              <a:rPr lang="en-US" sz="2000" b="1" dirty="0" err="1" smtClean="0"/>
              <a:t>Kordofan</a:t>
            </a:r>
            <a:r>
              <a:rPr lang="en-US" sz="2000" b="1" dirty="0" smtClean="0"/>
              <a:t> State.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/>
              <a:t>RRI and GRAS (1990) provide basic study of the geology and petroleum  potential of southern, central and eastern Sudan, including Bara basin</a:t>
            </a:r>
            <a:r>
              <a:rPr lang="en-US" sz="2000" b="1" dirty="0" smtClean="0"/>
              <a:t>.</a:t>
            </a:r>
          </a:p>
          <a:p>
            <a:pPr algn="just"/>
            <a:endParaRPr lang="en-US" sz="2000" b="1" dirty="0"/>
          </a:p>
          <a:p>
            <a:pPr marL="285750" lvl="0" indent="-285750" algn="just">
              <a:buFont typeface="Wingdings" pitchFamily="2" charset="2"/>
              <a:buChar char="§"/>
            </a:pPr>
            <a:r>
              <a:rPr lang="en-US" sz="2000" b="1" dirty="0" smtClean="0"/>
              <a:t>The main geologic formations covering NKS is itemized in Table-1: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664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3" name="Picture 1" descr="LIT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76" b="795"/>
          <a:stretch>
            <a:fillRect/>
          </a:stretch>
        </p:blipFill>
        <p:spPr bwMode="auto">
          <a:xfrm>
            <a:off x="3429000" y="296383"/>
            <a:ext cx="4200525" cy="62568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1981200"/>
            <a:ext cx="266699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Table (1):</a:t>
            </a:r>
          </a:p>
          <a:p>
            <a:endParaRPr lang="en-US" b="1" dirty="0"/>
          </a:p>
          <a:p>
            <a:r>
              <a:rPr lang="en-US" b="1" dirty="0" smtClean="0"/>
              <a:t>Main </a:t>
            </a:r>
            <a:r>
              <a:rPr lang="en-US" b="1" dirty="0"/>
              <a:t>geologic formations covering NKS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764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5550694"/>
            <a:ext cx="79248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Figure (4):</a:t>
            </a:r>
            <a:r>
              <a:rPr lang="en-US" b="1" dirty="0" smtClean="0"/>
              <a:t> Digital </a:t>
            </a:r>
            <a:r>
              <a:rPr lang="en-US" b="1" dirty="0"/>
              <a:t>basement terrain model (</a:t>
            </a:r>
            <a:r>
              <a:rPr lang="en-US" b="1" dirty="0" smtClean="0"/>
              <a:t>DBTM</a:t>
            </a:r>
            <a:r>
              <a:rPr lang="en-US" b="1" dirty="0"/>
              <a:t>) of Bara Basin superimpose by major </a:t>
            </a:r>
            <a:r>
              <a:rPr lang="en-US" b="1" dirty="0" smtClean="0"/>
              <a:t>NW-SE faults and minor NE-SW faults  in </a:t>
            </a:r>
            <a:r>
              <a:rPr lang="en-US" b="1" dirty="0"/>
              <a:t>central </a:t>
            </a:r>
            <a:r>
              <a:rPr lang="en-US" b="1" dirty="0" smtClean="0"/>
              <a:t>Sudan, dividing the basin into four former sub-basins: </a:t>
            </a:r>
            <a:r>
              <a:rPr lang="en-US" b="1" dirty="0" err="1" smtClean="0"/>
              <a:t>Hashaba</a:t>
            </a:r>
            <a:r>
              <a:rPr lang="en-US" b="1" dirty="0" smtClean="0"/>
              <a:t>, Umm </a:t>
            </a:r>
            <a:r>
              <a:rPr lang="en-US" b="1" dirty="0" err="1" smtClean="0"/>
              <a:t>Aggaga</a:t>
            </a:r>
            <a:r>
              <a:rPr lang="en-US" b="1" dirty="0" smtClean="0"/>
              <a:t>, </a:t>
            </a:r>
            <a:r>
              <a:rPr lang="en-US" b="1" dirty="0" err="1" smtClean="0"/>
              <a:t>ElBashiri</a:t>
            </a:r>
            <a:r>
              <a:rPr lang="en-US" b="1" dirty="0" smtClean="0"/>
              <a:t> </a:t>
            </a:r>
            <a:r>
              <a:rPr lang="en-US" b="1" dirty="0"/>
              <a:t>and Umm Ruwaba </a:t>
            </a:r>
            <a:r>
              <a:rPr lang="en-US" b="1" dirty="0" smtClean="0"/>
              <a:t>sub-basins (after </a:t>
            </a:r>
            <a:r>
              <a:rPr lang="en-US" b="1" dirty="0" err="1" smtClean="0"/>
              <a:t>Mukhtar</a:t>
            </a:r>
            <a:r>
              <a:rPr lang="en-US" b="1" dirty="0"/>
              <a:t>, </a:t>
            </a:r>
            <a:r>
              <a:rPr lang="en-US" b="1" dirty="0" smtClean="0"/>
              <a:t>2006).</a:t>
            </a:r>
            <a:endParaRPr lang="en-US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43000" y="197370"/>
            <a:ext cx="6106328" cy="5365230"/>
            <a:chOff x="1371600" y="197370"/>
            <a:chExt cx="5877728" cy="5111320"/>
          </a:xfrm>
        </p:grpSpPr>
        <p:grpSp>
          <p:nvGrpSpPr>
            <p:cNvPr id="2" name="Group 1"/>
            <p:cNvGrpSpPr/>
            <p:nvPr/>
          </p:nvGrpSpPr>
          <p:grpSpPr>
            <a:xfrm>
              <a:off x="1371600" y="197370"/>
              <a:ext cx="5877728" cy="5111320"/>
              <a:chOff x="1143000" y="0"/>
              <a:chExt cx="7239000" cy="6625383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143000" y="0"/>
                <a:ext cx="7239000" cy="6625383"/>
                <a:chOff x="762000" y="130628"/>
                <a:chExt cx="7239000" cy="6625383"/>
              </a:xfrm>
            </p:grpSpPr>
            <p:pic>
              <p:nvPicPr>
                <p:cNvPr id="2050" name="Picture 2" descr="str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2052" t="5468" r="26866" b="2638"/>
                <a:stretch/>
              </p:blipFill>
              <p:spPr bwMode="auto">
                <a:xfrm>
                  <a:off x="762000" y="130628"/>
                  <a:ext cx="7239000" cy="66253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" name="Picture 2" descr="str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76508" t="11809" r="14446" b="76849"/>
                <a:stretch/>
              </p:blipFill>
              <p:spPr bwMode="auto">
                <a:xfrm>
                  <a:off x="1024454" y="4702628"/>
                  <a:ext cx="1452264" cy="1317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6" name="Picture 3" descr="loc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6558" t="54668" r="67990" b="18277"/>
              <a:stretch>
                <a:fillRect/>
              </a:stretch>
            </p:blipFill>
            <p:spPr bwMode="auto">
              <a:xfrm>
                <a:off x="1386842" y="163284"/>
                <a:ext cx="1362856" cy="1188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4385414" y="3756922"/>
              <a:ext cx="1405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/>
                <a:t> Umm </a:t>
              </a:r>
              <a:r>
                <a:rPr lang="en-US" sz="1400" b="1" dirty="0"/>
                <a:t>Ruwaba </a:t>
              </a:r>
              <a:endParaRPr lang="en-US" sz="1400" b="1" dirty="0" smtClean="0"/>
            </a:p>
            <a:p>
              <a:pPr algn="ctr"/>
              <a:r>
                <a:rPr lang="en-US" sz="1400" b="1" dirty="0" smtClean="0"/>
                <a:t>Sub-Basin</a:t>
              </a:r>
              <a:endParaRPr lang="en-US" sz="14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45243" y="1753237"/>
              <a:ext cx="100854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400" b="1" dirty="0" err="1"/>
                <a:t>Hashaba</a:t>
              </a:r>
              <a:r>
                <a:rPr lang="en-US" sz="1400" b="1" dirty="0"/>
                <a:t> Sub-Basin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31305" y="2479221"/>
              <a:ext cx="122237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400" b="1" dirty="0"/>
                <a:t>Umm </a:t>
              </a:r>
              <a:r>
                <a:rPr lang="en-US" sz="1400" b="1" dirty="0" err="1"/>
                <a:t>Aggaga</a:t>
              </a:r>
              <a:r>
                <a:rPr lang="en-US" sz="1400" b="1" dirty="0"/>
                <a:t> Sub-Basin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52896" y="1874780"/>
              <a:ext cx="9189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400" b="1" dirty="0" err="1"/>
                <a:t>ElBashiri</a:t>
              </a:r>
              <a:r>
                <a:rPr lang="en-US" sz="1400" b="1" dirty="0"/>
                <a:t> Sub-Basin</a:t>
              </a: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368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1"/>
            <a:ext cx="2986314" cy="609599"/>
          </a:xfrm>
        </p:spPr>
        <p:txBody>
          <a:bodyPr/>
          <a:lstStyle/>
          <a:p>
            <a:r>
              <a:rPr lang="en-US" sz="3200" b="1" dirty="0" smtClean="0"/>
              <a:t>The </a:t>
            </a:r>
            <a:r>
              <a:rPr lang="en-US" sz="3200" b="1" dirty="0"/>
              <a:t>Study Area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43000"/>
            <a:ext cx="77724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Hydrogeology:</a:t>
            </a: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GB" sz="2000" b="1" dirty="0" smtClean="0"/>
              <a:t>The </a:t>
            </a:r>
            <a:r>
              <a:rPr lang="en-GB" sz="2000" b="1" dirty="0" smtClean="0">
                <a:solidFill>
                  <a:schemeClr val="accent5">
                    <a:lumMod val="50000"/>
                  </a:schemeClr>
                </a:solidFill>
              </a:rPr>
              <a:t>annual </a:t>
            </a: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</a:rPr>
              <a:t>rainfall </a:t>
            </a:r>
            <a:r>
              <a:rPr lang="en-GB" sz="2000" b="1" dirty="0"/>
              <a:t>increases in amount and duration </a:t>
            </a: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</a:rPr>
              <a:t>southward</a:t>
            </a:r>
            <a:r>
              <a:rPr lang="en-GB" sz="2000" b="1" dirty="0"/>
              <a:t>, and ranges from 200 mm to 450 mm</a:t>
            </a:r>
            <a:r>
              <a:rPr lang="en-GB" sz="2000" b="1" dirty="0" smtClean="0"/>
              <a:t>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GB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/>
              <a:t>The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main GW aquifer </a:t>
            </a:r>
            <a:r>
              <a:rPr lang="en-US" sz="2000" b="1" dirty="0"/>
              <a:t>is the sandstone layers of the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Cret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. Nubian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sediments</a:t>
            </a:r>
            <a:r>
              <a:rPr lang="en-US" sz="2000" b="1" dirty="0"/>
              <a:t> which extend underlying the Umm Ruwaba sediments.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/>
              <a:t>GW occurs at depth from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30m to &gt;100m </a:t>
            </a:r>
            <a:r>
              <a:rPr lang="en-US" sz="2000" b="1" dirty="0"/>
              <a:t>below ground surface generally under free water table conditions.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Umm Ruwaba sediments </a:t>
            </a:r>
            <a:r>
              <a:rPr lang="en-US" sz="2000" b="1" dirty="0"/>
              <a:t>are considered as the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second</a:t>
            </a:r>
            <a:r>
              <a:rPr lang="en-US" sz="2000" b="1" dirty="0"/>
              <a:t> important aquifer zone and GW occurs in the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sand lenses intercalated </a:t>
            </a:r>
            <a:r>
              <a:rPr lang="en-US" sz="2000" b="1" dirty="0"/>
              <a:t>with mostly thick clay sediments.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051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7772400" cy="548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Basis </a:t>
            </a:r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of estimating hydraulic properties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from resistivity:</a:t>
            </a: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b="1" dirty="0" smtClean="0"/>
              <a:t>The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mathematical</a:t>
            </a:r>
            <a:r>
              <a:rPr lang="en-US" sz="2000" b="1" dirty="0"/>
              <a:t> relations of the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electrical transmission </a:t>
            </a:r>
            <a:r>
              <a:rPr lang="en-US" sz="2000" b="1" dirty="0" smtClean="0"/>
              <a:t>and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groundwater flow </a:t>
            </a:r>
            <a:r>
              <a:rPr lang="en-US" sz="2000" b="1" dirty="0" smtClean="0"/>
              <a:t>in a conducting porous media is governed by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Ohm’s law</a:t>
            </a:r>
            <a:r>
              <a:rPr lang="en-US" sz="2000" b="1" dirty="0"/>
              <a:t> and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Darcy’s law </a:t>
            </a:r>
            <a:r>
              <a:rPr lang="en-US" sz="2000" b="1" dirty="0" smtClean="0"/>
              <a:t>respectively, </a:t>
            </a:r>
            <a:r>
              <a:rPr lang="en-US" sz="2000" b="1" dirty="0"/>
              <a:t>both having forms of equation</a:t>
            </a:r>
            <a:r>
              <a:rPr lang="en-US" sz="2000" b="1" dirty="0" smtClean="0"/>
              <a:t>:</a:t>
            </a:r>
          </a:p>
          <a:p>
            <a:pPr lvl="8"/>
            <a:endParaRPr lang="en-US" sz="2000" b="1" dirty="0"/>
          </a:p>
          <a:p>
            <a:r>
              <a:rPr lang="en-US" sz="1600" i="1" dirty="0" smtClean="0"/>
              <a:t>							</a:t>
            </a:r>
          </a:p>
          <a:p>
            <a:r>
              <a:rPr lang="en-US" sz="1600" i="1" dirty="0"/>
              <a:t>	</a:t>
            </a:r>
            <a:r>
              <a:rPr lang="en-US" sz="1600" i="1" dirty="0" smtClean="0"/>
              <a:t>						(1)</a:t>
            </a:r>
          </a:p>
          <a:p>
            <a:endParaRPr lang="en-US" sz="1600" i="1" dirty="0"/>
          </a:p>
          <a:p>
            <a:endParaRPr lang="en-US" sz="1600" i="1" dirty="0" smtClean="0"/>
          </a:p>
          <a:p>
            <a:r>
              <a:rPr lang="en-US" sz="1600" i="1" dirty="0" smtClean="0"/>
              <a:t>					</a:t>
            </a:r>
          </a:p>
          <a:p>
            <a:r>
              <a:rPr lang="en-US" sz="1600" i="1" dirty="0" smtClean="0"/>
              <a:t>							(2)</a:t>
            </a:r>
            <a:endParaRPr lang="en-US" sz="1600" i="1" dirty="0"/>
          </a:p>
          <a:p>
            <a:endParaRPr lang="en-US" sz="1600" i="1" dirty="0" smtClean="0"/>
          </a:p>
          <a:p>
            <a:endParaRPr lang="en-US" sz="1600" i="1" dirty="0"/>
          </a:p>
          <a:p>
            <a:pPr marL="344488"/>
            <a:endParaRPr lang="en-US" sz="1050" i="1" dirty="0" smtClean="0"/>
          </a:p>
          <a:p>
            <a:pPr marL="344488"/>
            <a:r>
              <a:rPr lang="en-US" sz="1600" i="1" dirty="0" smtClean="0"/>
              <a:t>Where </a:t>
            </a:r>
            <a:r>
              <a:rPr lang="en-US" sz="1600" i="1" dirty="0"/>
              <a:t>j, σ, v, r, q, k, h are respectively the current density (amps per unit area), electrical conductivity (Siemens/m = reciprocal resistivity ρ in </a:t>
            </a:r>
            <a:r>
              <a:rPr lang="en-US" sz="1600" i="1" dirty="0" err="1"/>
              <a:t>ohm.m</a:t>
            </a:r>
            <a:r>
              <a:rPr lang="en-US" sz="1600" i="1" dirty="0"/>
              <a:t>), electrical potential (volts), distance (meters), specific discharge (discharge per unit area), hydraulic conductivity (or permeability; m/s), and the hydraulic head (m). </a:t>
            </a:r>
            <a:endParaRPr lang="en-US" sz="1600" i="1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16891024"/>
              </p:ext>
            </p:extLst>
          </p:nvPr>
        </p:nvGraphicFramePr>
        <p:xfrm>
          <a:off x="3886200" y="3429000"/>
          <a:ext cx="1327150" cy="742950"/>
        </p:xfrm>
        <a:graphic>
          <a:graphicData uri="http://schemas.openxmlformats.org/presentationml/2006/ole">
            <p:oleObj spid="_x0000_s10396" name="Equation" r:id="rId3" imgW="711000" imgH="39348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19733747"/>
              </p:ext>
            </p:extLst>
          </p:nvPr>
        </p:nvGraphicFramePr>
        <p:xfrm>
          <a:off x="3886200" y="4495800"/>
          <a:ext cx="1327489" cy="743317"/>
        </p:xfrm>
        <a:graphic>
          <a:graphicData uri="http://schemas.openxmlformats.org/presentationml/2006/ole">
            <p:oleObj spid="_x0000_s10397" name="Equation" r:id="rId4" imgW="710891" imgH="393529" progId="Equation.3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146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77724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Basis </a:t>
            </a:r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of estimating hydraulic properties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from resistivity:</a:t>
            </a: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The electro-hydrological similarity</a:t>
            </a:r>
            <a:r>
              <a:rPr lang="en-US" sz="2000" b="1" dirty="0"/>
              <a:t> between these two phenomena is widely accepted (Freeze and Cherry, 1979; </a:t>
            </a:r>
            <a:r>
              <a:rPr lang="en-US" sz="2000" b="1" dirty="0" err="1"/>
              <a:t>Fitts</a:t>
            </a:r>
            <a:r>
              <a:rPr lang="en-US" sz="2000" b="1" dirty="0"/>
              <a:t>, 2002; Singh, 2005).</a:t>
            </a:r>
          </a:p>
          <a:p>
            <a:r>
              <a:rPr lang="en-US" sz="2000" dirty="0"/>
              <a:t> 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In a homogeneous and isotropic medium</a:t>
            </a:r>
            <a:r>
              <a:rPr lang="en-US" sz="2000" b="1" dirty="0"/>
              <a:t>, both the electric current and groundwater flow satisfy the Laplace equation: </a:t>
            </a:r>
            <a:endParaRPr lang="en-US" sz="2000" b="1" dirty="0" smtClean="0"/>
          </a:p>
          <a:p>
            <a:pPr marL="342900" indent="-342900">
              <a:buFont typeface="Wingdings" pitchFamily="2" charset="2"/>
              <a:buChar char="§"/>
            </a:pPr>
            <a:endParaRPr lang="en-US" sz="2000" b="1" dirty="0"/>
          </a:p>
          <a:p>
            <a:endParaRPr lang="en-US" sz="16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for </a:t>
            </a:r>
            <a:r>
              <a:rPr lang="en-US" sz="2000" b="1" dirty="0"/>
              <a:t>electrical </a:t>
            </a:r>
            <a:r>
              <a:rPr lang="en-US" sz="2000" b="1" dirty="0" smtClean="0"/>
              <a:t>flow:					</a:t>
            </a:r>
            <a:r>
              <a:rPr lang="en-US" sz="1600" i="1" dirty="0" smtClean="0"/>
              <a:t>(3)  </a:t>
            </a:r>
            <a:endParaRPr lang="en-US" sz="2000" i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    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and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   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for groundwater flow:  					</a:t>
            </a:r>
            <a:r>
              <a:rPr lang="en-US" sz="1600" i="1" dirty="0" smtClean="0"/>
              <a:t>(4)</a:t>
            </a:r>
            <a:endParaRPr lang="en-US" sz="2000" i="1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948963"/>
              </p:ext>
            </p:extLst>
          </p:nvPr>
        </p:nvGraphicFramePr>
        <p:xfrm>
          <a:off x="3514436" y="3810000"/>
          <a:ext cx="1895764" cy="782866"/>
        </p:xfrm>
        <a:graphic>
          <a:graphicData uri="http://schemas.openxmlformats.org/presentationml/2006/ole">
            <p:oleObj spid="_x0000_s11417" name="Equation" r:id="rId3" imgW="1028520" imgH="4190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5300306"/>
              </p:ext>
            </p:extLst>
          </p:nvPr>
        </p:nvGraphicFramePr>
        <p:xfrm>
          <a:off x="3429000" y="5605258"/>
          <a:ext cx="1828800" cy="736575"/>
        </p:xfrm>
        <a:graphic>
          <a:graphicData uri="http://schemas.openxmlformats.org/presentationml/2006/ole">
            <p:oleObj spid="_x0000_s11418" name="Equation" r:id="rId4" imgW="1054100" imgH="419100" progId="Equation.3">
              <p:embed/>
            </p:oleObj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0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77724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Basis </a:t>
            </a:r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of estimating hydraulic properties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from resistivity:</a:t>
            </a: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For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a point current source</a:t>
            </a:r>
            <a:r>
              <a:rPr lang="en-US" sz="2000" b="1" dirty="0"/>
              <a:t>, the solution of </a:t>
            </a:r>
            <a:r>
              <a:rPr lang="en-US" sz="2000" b="1" dirty="0" smtClean="0"/>
              <a:t>equation (3 &amp;4) in </a:t>
            </a:r>
            <a:r>
              <a:rPr lang="en-US" sz="2000" b="1" dirty="0"/>
              <a:t>a semi-infinite, homogeneous medium </a:t>
            </a:r>
            <a:r>
              <a:rPr lang="en-US" sz="2000" b="1" dirty="0" smtClean="0"/>
              <a:t>(</a:t>
            </a:r>
            <a:r>
              <a:rPr lang="en-US" sz="2000" b="1" dirty="0"/>
              <a:t>hemispherical earth</a:t>
            </a:r>
            <a:r>
              <a:rPr lang="en-US" sz="2000" b="1" dirty="0" smtClean="0"/>
              <a:t>):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for </a:t>
            </a:r>
            <a:r>
              <a:rPr lang="en-US" sz="2000" b="1" dirty="0"/>
              <a:t>electrical flow </a:t>
            </a:r>
            <a:r>
              <a:rPr lang="en-US" sz="2000" b="1" dirty="0" smtClean="0"/>
              <a:t>is:					</a:t>
            </a:r>
            <a:r>
              <a:rPr lang="en-US" sz="1600" i="1" dirty="0" smtClean="0"/>
              <a:t>(5)</a:t>
            </a:r>
            <a:endParaRPr lang="en-US" sz="1600" i="1" dirty="0"/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 smtClean="0"/>
          </a:p>
          <a:p>
            <a:r>
              <a:rPr lang="en-US" sz="2000" b="1" dirty="0" smtClean="0"/>
              <a:t>   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and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r>
              <a:rPr lang="en-US" sz="2000" b="1" dirty="0" smtClean="0"/>
              <a:t>    for </a:t>
            </a:r>
            <a:r>
              <a:rPr lang="en-US" sz="2000" b="1" dirty="0"/>
              <a:t>hydraulic flow </a:t>
            </a:r>
            <a:r>
              <a:rPr lang="en-US" sz="2000" b="1" dirty="0" smtClean="0"/>
              <a:t>is: 					</a:t>
            </a:r>
            <a:r>
              <a:rPr lang="en-US" sz="1600" i="1" dirty="0" smtClean="0"/>
              <a:t>(6)</a:t>
            </a:r>
            <a:endParaRPr lang="en-US" sz="2000" i="1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336858"/>
              </p:ext>
            </p:extLst>
          </p:nvPr>
        </p:nvGraphicFramePr>
        <p:xfrm>
          <a:off x="3216640" y="2910590"/>
          <a:ext cx="1161920" cy="744173"/>
        </p:xfrm>
        <a:graphic>
          <a:graphicData uri="http://schemas.openxmlformats.org/presentationml/2006/ole">
            <p:oleObj spid="_x0000_s12435" name="Equation" r:id="rId3" imgW="622030" imgH="393529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9523500"/>
              </p:ext>
            </p:extLst>
          </p:nvPr>
        </p:nvGraphicFramePr>
        <p:xfrm>
          <a:off x="3158006" y="4708180"/>
          <a:ext cx="1718794" cy="761980"/>
        </p:xfrm>
        <a:graphic>
          <a:graphicData uri="http://schemas.openxmlformats.org/presentationml/2006/ole">
            <p:oleObj spid="_x0000_s12436" name="Equation" r:id="rId4" imgW="926698" imgH="406224" progId="Equation.3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920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381000" y="1143000"/>
            <a:ext cx="80772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Basis </a:t>
            </a:r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of estimating hydraulic properties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from resistivity:</a:t>
            </a: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endParaRPr lang="en-US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/>
              <a:t>Transmissivity of an aquifer of saturated thickness b, is then expressed </a:t>
            </a:r>
            <a:r>
              <a:rPr lang="en-US" sz="2000" b="1" dirty="0" smtClean="0"/>
              <a:t>by</a:t>
            </a:r>
          </a:p>
          <a:p>
            <a:r>
              <a:rPr lang="en-US" sz="2000" b="1" dirty="0"/>
              <a:t>	</a:t>
            </a:r>
            <a:r>
              <a:rPr lang="en-US" sz="2000" b="1" dirty="0" smtClean="0"/>
              <a:t>						</a:t>
            </a:r>
            <a:r>
              <a:rPr lang="en-US" sz="1600" i="1" dirty="0" smtClean="0"/>
              <a:t>(7)</a:t>
            </a:r>
            <a:endParaRPr lang="en-US" sz="1600" i="1" dirty="0"/>
          </a:p>
          <a:p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Such </a:t>
            </a:r>
            <a:r>
              <a:rPr lang="en-US" sz="2000" b="1" dirty="0"/>
              <a:t>that </a:t>
            </a:r>
            <a:r>
              <a:rPr lang="en-US" sz="2000" b="1" dirty="0" smtClean="0"/>
              <a:t>the laplacian equation becomes: </a:t>
            </a: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r>
              <a:rPr lang="en-US" sz="2000" b="1" dirty="0" smtClean="0"/>
              <a:t>							</a:t>
            </a:r>
            <a:r>
              <a:rPr lang="en-US" sz="1600" i="1" dirty="0"/>
              <a:t>(8)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/>
          </a:p>
          <a:p>
            <a:pPr marL="285750" indent="-285750">
              <a:buFont typeface="Wingdings" pitchFamily="2" charset="2"/>
              <a:buChar char="§"/>
            </a:pPr>
            <a:endParaRPr lang="en-US" sz="2000" b="1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en-US" sz="2000" b="1" dirty="0" smtClean="0"/>
              <a:t>Generally</a:t>
            </a:r>
            <a:r>
              <a:rPr lang="en-US" sz="2000" b="1" dirty="0"/>
              <a:t>, since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larger connected pores </a:t>
            </a:r>
            <a:r>
              <a:rPr lang="en-US" sz="2000" b="1" dirty="0"/>
              <a:t>make better flow </a:t>
            </a:r>
            <a:r>
              <a:rPr lang="en-US" sz="2000" b="1" dirty="0" smtClean="0"/>
              <a:t>features for </a:t>
            </a:r>
            <a:r>
              <a:rPr lang="en-US" sz="2000" b="1" dirty="0"/>
              <a:t>both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water &amp; electric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current</a:t>
            </a:r>
            <a:r>
              <a:rPr lang="en-US" sz="2000" b="1" dirty="0"/>
              <a:t>, it is expected that </a:t>
            </a:r>
            <a:r>
              <a:rPr lang="en-US" sz="2000" b="1" dirty="0" smtClean="0"/>
              <a:t>there </a:t>
            </a:r>
            <a:r>
              <a:rPr lang="en-US" sz="2000" b="1" dirty="0"/>
              <a:t>should be some </a:t>
            </a:r>
            <a:r>
              <a:rPr lang="en-US" sz="2000" b="1" dirty="0" smtClean="0"/>
              <a:t>relation </a:t>
            </a:r>
            <a:r>
              <a:rPr lang="en-US" sz="2000" b="1" dirty="0"/>
              <a:t>between electrical and hydraulic parameters (Singh, 2005). 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000" b="1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33993143"/>
              </p:ext>
            </p:extLst>
          </p:nvPr>
        </p:nvGraphicFramePr>
        <p:xfrm>
          <a:off x="3657600" y="2850630"/>
          <a:ext cx="996595" cy="380999"/>
        </p:xfrm>
        <a:graphic>
          <a:graphicData uri="http://schemas.openxmlformats.org/presentationml/2006/ole">
            <p:oleObj spid="_x0000_s13454" name="Equation" r:id="rId3" imgW="469800" imgH="17748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17318890"/>
              </p:ext>
            </p:extLst>
          </p:nvPr>
        </p:nvGraphicFramePr>
        <p:xfrm>
          <a:off x="3733800" y="3886200"/>
          <a:ext cx="1748821" cy="762000"/>
        </p:xfrm>
        <a:graphic>
          <a:graphicData uri="http://schemas.openxmlformats.org/presentationml/2006/ole">
            <p:oleObj spid="_x0000_s13455" name="Equation" r:id="rId4" imgW="914400" imgH="393700" progId="Equation.3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134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7772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Data acquisition and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interpretation:</a:t>
            </a:r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just"/>
            <a:endParaRPr lang="en-US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b="1" dirty="0"/>
              <a:t>Thirty five vertical electrical soundings (VES) were carried out in </a:t>
            </a:r>
            <a:r>
              <a:rPr lang="en-US" sz="2000" b="1" dirty="0" err="1" smtClean="0"/>
              <a:t>ElBashiri</a:t>
            </a:r>
            <a:r>
              <a:rPr lang="en-US" sz="2000" b="1" dirty="0" smtClean="0"/>
              <a:t> </a:t>
            </a:r>
            <a:r>
              <a:rPr lang="en-US" sz="2000" b="1" dirty="0"/>
              <a:t>and Umm </a:t>
            </a:r>
            <a:r>
              <a:rPr lang="en-US" sz="2000" b="1" dirty="0" smtClean="0"/>
              <a:t>Ruwaba sub-basins by IFAD 2004 using: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b="1" dirty="0" smtClean="0"/>
          </a:p>
          <a:p>
            <a:pPr marL="800100" lvl="1" indent="-342900" algn="just">
              <a:buFont typeface="Courier New" pitchFamily="49" charset="0"/>
              <a:buChar char="o"/>
            </a:pPr>
            <a:r>
              <a:rPr lang="en-US" b="1" dirty="0" smtClean="0"/>
              <a:t>Schlumberger </a:t>
            </a:r>
            <a:r>
              <a:rPr lang="en-US" b="1" dirty="0"/>
              <a:t>electrode </a:t>
            </a:r>
            <a:r>
              <a:rPr lang="en-US" b="1" dirty="0" smtClean="0"/>
              <a:t>spreading</a:t>
            </a:r>
          </a:p>
          <a:p>
            <a:pPr marL="800100" lvl="1" indent="-342900" algn="just">
              <a:buFont typeface="Courier New" pitchFamily="49" charset="0"/>
              <a:buChar char="o"/>
            </a:pPr>
            <a:r>
              <a:rPr lang="en-US" b="1" dirty="0" smtClean="0"/>
              <a:t>Maximum </a:t>
            </a:r>
            <a:r>
              <a:rPr lang="en-US" b="1" dirty="0"/>
              <a:t>current electrode separation (AB) </a:t>
            </a:r>
            <a:r>
              <a:rPr lang="en-US" b="1" dirty="0" smtClean="0"/>
              <a:t>up </a:t>
            </a:r>
            <a:r>
              <a:rPr lang="en-US" b="1" dirty="0"/>
              <a:t>to 1.8 km. </a:t>
            </a:r>
            <a:endParaRPr lang="en-US" b="1" dirty="0" smtClean="0"/>
          </a:p>
          <a:p>
            <a:pPr marL="800100" lvl="1" indent="-342900" algn="just">
              <a:buFont typeface="Courier New" pitchFamily="49" charset="0"/>
              <a:buChar char="o"/>
            </a:pPr>
            <a:r>
              <a:rPr lang="en-US" b="1" dirty="0" smtClean="0"/>
              <a:t>Most VESs were </a:t>
            </a:r>
            <a:r>
              <a:rPr lang="en-US" b="1" dirty="0"/>
              <a:t>conducted nearby existing boreholes for </a:t>
            </a:r>
            <a:endParaRPr lang="en-US" b="1" dirty="0" smtClean="0"/>
          </a:p>
          <a:p>
            <a:pPr lvl="1" algn="just"/>
            <a:r>
              <a:rPr lang="en-US" b="1" dirty="0"/>
              <a:t> </a:t>
            </a:r>
            <a:r>
              <a:rPr lang="en-US" b="1" dirty="0" smtClean="0"/>
              <a:t>     correlation purposes.</a:t>
            </a:r>
          </a:p>
          <a:p>
            <a:pPr marL="742950" lvl="1" indent="-285750" algn="just">
              <a:buFont typeface="Courier New" pitchFamily="49" charset="0"/>
              <a:buChar char="o"/>
            </a:pPr>
            <a:r>
              <a:rPr lang="en-US" b="1" dirty="0" smtClean="0"/>
              <a:t>VES interpretation using IX1D </a:t>
            </a:r>
            <a:r>
              <a:rPr lang="en-US" b="1" dirty="0"/>
              <a:t>computer-assisted </a:t>
            </a:r>
            <a:r>
              <a:rPr lang="en-US" b="1" dirty="0" smtClean="0"/>
              <a:t>program.</a:t>
            </a:r>
          </a:p>
          <a:p>
            <a:pPr marL="742950" lvl="1" indent="-285750" algn="just">
              <a:buFont typeface="Courier New" pitchFamily="49" charset="0"/>
              <a:buChar char="o"/>
            </a:pPr>
            <a:r>
              <a:rPr lang="en-US" b="1" dirty="0" smtClean="0"/>
              <a:t>This estimates for each VES the layers thickness and their true resistivity values.</a:t>
            </a:r>
          </a:p>
          <a:p>
            <a:pPr marL="742950" lvl="1" indent="-285750" algn="just">
              <a:buFont typeface="Courier New" pitchFamily="49" charset="0"/>
              <a:buChar char="o"/>
            </a:pP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1328" b="9192"/>
          <a:stretch/>
        </p:blipFill>
        <p:spPr bwMode="auto">
          <a:xfrm>
            <a:off x="1676400" y="4724400"/>
            <a:ext cx="552682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 rot="10800000" flipV="1">
            <a:off x="1981201" y="6172200"/>
            <a:ext cx="4762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Figure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(5):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Schlumberger configuration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99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610850" y="152400"/>
            <a:ext cx="7315200" cy="5715000"/>
            <a:chOff x="89937" y="110868"/>
            <a:chExt cx="7941726" cy="6747132"/>
          </a:xfrm>
        </p:grpSpPr>
        <p:grpSp>
          <p:nvGrpSpPr>
            <p:cNvPr id="6" name="Group 2"/>
            <p:cNvGrpSpPr>
              <a:grpSpLocks/>
            </p:cNvGrpSpPr>
            <p:nvPr/>
          </p:nvGrpSpPr>
          <p:grpSpPr bwMode="auto">
            <a:xfrm>
              <a:off x="89937" y="110868"/>
              <a:ext cx="7941726" cy="6747132"/>
              <a:chOff x="89937" y="110868"/>
              <a:chExt cx="7941726" cy="6747132"/>
            </a:xfrm>
          </p:grpSpPr>
          <p:pic>
            <p:nvPicPr>
              <p:cNvPr id="8" name="Picture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984" t="1617" r="12165"/>
              <a:stretch/>
            </p:blipFill>
            <p:spPr bwMode="auto">
              <a:xfrm>
                <a:off x="89937" y="110868"/>
                <a:ext cx="7941726" cy="6747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5" descr="loc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6558" t="54668" r="67990" b="18277"/>
              <a:stretch>
                <a:fillRect/>
              </a:stretch>
            </p:blipFill>
            <p:spPr bwMode="auto">
              <a:xfrm>
                <a:off x="1005842" y="259081"/>
                <a:ext cx="1362856" cy="1188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" name="Picture 3" descr="st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6508" t="11809" r="14445" b="76849"/>
            <a:stretch>
              <a:fillRect/>
            </a:stretch>
          </p:blipFill>
          <p:spPr bwMode="auto">
            <a:xfrm>
              <a:off x="1005842" y="4800600"/>
              <a:ext cx="1344244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9"/>
          <p:cNvSpPr/>
          <p:nvPr/>
        </p:nvSpPr>
        <p:spPr>
          <a:xfrm>
            <a:off x="381000" y="5876092"/>
            <a:ext cx="77724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Figure </a:t>
            </a:r>
            <a:r>
              <a:rPr lang="en-US" sz="2000" b="1" dirty="0" smtClean="0"/>
              <a:t>(6): </a:t>
            </a:r>
            <a:r>
              <a:rPr lang="en-US" b="1" dirty="0" smtClean="0"/>
              <a:t>Locations </a:t>
            </a:r>
            <a:r>
              <a:rPr lang="en-US" b="1" dirty="0"/>
              <a:t>of VES are shown in red squares and the pumping wells are shown in black circles</a:t>
            </a:r>
            <a:r>
              <a:rPr lang="en-US" b="1" dirty="0" smtClean="0"/>
              <a:t>. AB is the geoelectric section across selected VESs.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184634" y="3168868"/>
            <a:ext cx="16764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40281" y="2984202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                                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999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1" name="Picture 1" descr="s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10" t="15836" r="11888" b="3780"/>
          <a:stretch>
            <a:fillRect/>
          </a:stretch>
        </p:blipFill>
        <p:spPr bwMode="auto">
          <a:xfrm>
            <a:off x="685800" y="228601"/>
            <a:ext cx="7315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57200" y="5791200"/>
            <a:ext cx="79248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Figure (7): 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Cross section shows the stratigraphy along a number of electrical soundings (VES) and the adjacent boreholes wells (IFAD, 2004).</a:t>
            </a:r>
            <a:endParaRPr kumimoji="0" lang="en-US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51255" y="468868"/>
            <a:ext cx="780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                                                                                                                                          B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3453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70814532"/>
              </p:ext>
            </p:extLst>
          </p:nvPr>
        </p:nvGraphicFramePr>
        <p:xfrm>
          <a:off x="685800" y="2377440"/>
          <a:ext cx="6553197" cy="28803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587014"/>
                <a:gridCol w="275924"/>
                <a:gridCol w="2690259"/>
              </a:tblGrid>
              <a:tr h="3954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Lithology</a:t>
                      </a:r>
                      <a:r>
                        <a:rPr lang="en-US" sz="1800" b="0" dirty="0">
                          <a:effectLst/>
                        </a:rPr>
                        <a:t>   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Resistivity (Ω.m)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954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Running Qooz sands</a:t>
                      </a:r>
                      <a:endParaRPr lang="en-US" sz="1800" b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50 – 300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954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Surface clay, sand, gravel</a:t>
                      </a:r>
                      <a:endParaRPr lang="en-US" sz="1800" b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30 – 160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954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Subsurface mudstones (saturated)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5 – 30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954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</a:rPr>
                        <a:t>Subsurface Sand</a:t>
                      </a:r>
                      <a:r>
                        <a:rPr lang="en-US" sz="1800" b="0" baseline="0" dirty="0" smtClean="0">
                          <a:effectLst/>
                        </a:rPr>
                        <a:t>stone</a:t>
                      </a:r>
                      <a:r>
                        <a:rPr lang="en-US" sz="1800" b="0" dirty="0" smtClean="0">
                          <a:effectLst/>
                        </a:rPr>
                        <a:t> (saturated</a:t>
                      </a:r>
                      <a:r>
                        <a:rPr lang="en-US" sz="1800" b="0" dirty="0">
                          <a:effectLst/>
                        </a:rPr>
                        <a:t>)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 – 100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954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Fractured basement (saturated</a:t>
                      </a:r>
                      <a:r>
                        <a:rPr lang="en-US" sz="1800" b="0" dirty="0" smtClean="0">
                          <a:effectLst/>
                        </a:rPr>
                        <a:t>)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 – 80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95442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Fresh Basement Complex</a:t>
                      </a:r>
                      <a:endParaRPr lang="en-US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&gt; 300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09600" y="859796"/>
            <a:ext cx="7239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Table </a:t>
            </a:r>
            <a:r>
              <a:rPr lang="en-US" sz="2000" b="1" dirty="0" smtClean="0">
                <a:ea typeface="Calibri" pitchFamily="34" charset="0"/>
                <a:cs typeface="Times New Roman" pitchFamily="18" charset="0"/>
              </a:rPr>
              <a:t>(2)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Based on VES results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and wells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calibration (from WES 2004) in the area, the following resistivity ranges and the corresponding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lithologies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are adopted for this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study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799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7772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Data acquisition and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interpretation:</a:t>
            </a:r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lvl="1" indent="-285750" algn="just">
              <a:buFont typeface="Wingdings" pitchFamily="2" charset="2"/>
              <a:buChar char="§"/>
            </a:pPr>
            <a:r>
              <a:rPr lang="en-US" sz="2000" b="1" dirty="0"/>
              <a:t>From the true resistivity data, it was possible to compute, for every VES, </a:t>
            </a:r>
            <a:r>
              <a:rPr lang="en-US" sz="2000" b="1" dirty="0" smtClean="0"/>
              <a:t>the following (</a:t>
            </a:r>
            <a:r>
              <a:rPr lang="en-US" sz="2000" b="1" dirty="0" err="1"/>
              <a:t>Singhal</a:t>
            </a:r>
            <a:r>
              <a:rPr lang="en-US" sz="2000" b="1" dirty="0"/>
              <a:t> et al., 1998).</a:t>
            </a:r>
            <a:r>
              <a:rPr lang="en-US" sz="2000" b="1" dirty="0" smtClean="0"/>
              <a:t>:</a:t>
            </a:r>
          </a:p>
          <a:p>
            <a:pPr marL="0" lvl="1" algn="just"/>
            <a:r>
              <a:rPr lang="en-US" sz="2000" b="1" dirty="0"/>
              <a:t> </a:t>
            </a:r>
            <a:r>
              <a:rPr lang="en-US" sz="2000" b="1" dirty="0" smtClean="0"/>
              <a:t>   </a:t>
            </a:r>
          </a:p>
          <a:p>
            <a:pPr marL="0" lvl="1" algn="just"/>
            <a:r>
              <a:rPr lang="en-US" sz="2000" b="1" dirty="0" smtClean="0"/>
              <a:t>     the longitudinal resistivity:				</a:t>
            </a:r>
            <a:r>
              <a:rPr lang="en-US" sz="1600" dirty="0" smtClean="0"/>
              <a:t>(9)</a:t>
            </a:r>
          </a:p>
          <a:p>
            <a:pPr marL="0" lvl="1" algn="just"/>
            <a:endParaRPr lang="en-US" sz="2000" b="1" dirty="0"/>
          </a:p>
          <a:p>
            <a:pPr marL="0" lvl="1" algn="just"/>
            <a:r>
              <a:rPr lang="en-US" sz="2000" b="1" dirty="0" smtClean="0"/>
              <a:t>     </a:t>
            </a:r>
          </a:p>
          <a:p>
            <a:pPr marL="0" lvl="1" algn="just"/>
            <a:r>
              <a:rPr lang="en-US" sz="2000" b="1" dirty="0"/>
              <a:t> </a:t>
            </a:r>
            <a:r>
              <a:rPr lang="en-US" sz="2000" b="1" dirty="0" smtClean="0"/>
              <a:t>    the transverse resistivity:				</a:t>
            </a:r>
            <a:r>
              <a:rPr lang="en-US" sz="1600" dirty="0" smtClean="0"/>
              <a:t>(10)</a:t>
            </a:r>
            <a:endParaRPr lang="en-US" sz="14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54844052"/>
              </p:ext>
            </p:extLst>
          </p:nvPr>
        </p:nvGraphicFramePr>
        <p:xfrm>
          <a:off x="4114799" y="2685144"/>
          <a:ext cx="1283619" cy="685800"/>
        </p:xfrm>
        <a:graphic>
          <a:graphicData uri="http://schemas.openxmlformats.org/presentationml/2006/ole">
            <p:oleObj spid="_x0000_s15502" name="Equation" r:id="rId3" imgW="914400" imgH="4826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5452700"/>
              </p:ext>
            </p:extLst>
          </p:nvPr>
        </p:nvGraphicFramePr>
        <p:xfrm>
          <a:off x="4074089" y="3614057"/>
          <a:ext cx="1412311" cy="733919"/>
        </p:xfrm>
        <a:graphic>
          <a:graphicData uri="http://schemas.openxmlformats.org/presentationml/2006/ole">
            <p:oleObj spid="_x0000_s15503" name="Equation" r:id="rId4" imgW="939392" imgH="482391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838200" y="4724400"/>
            <a:ext cx="7086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Where h</a:t>
            </a:r>
            <a:r>
              <a:rPr lang="en-US" sz="1600" baseline="-25000" dirty="0"/>
              <a:t>i</a:t>
            </a:r>
            <a:r>
              <a:rPr lang="en-US" sz="1600" dirty="0"/>
              <a:t> and </a:t>
            </a:r>
            <a:r>
              <a:rPr lang="en-US" sz="1600" dirty="0" err="1"/>
              <a:t>ρ</a:t>
            </a:r>
            <a:r>
              <a:rPr lang="en-US" sz="1600" i="1" baseline="-25000" dirty="0" err="1"/>
              <a:t>i</a:t>
            </a:r>
            <a:r>
              <a:rPr lang="en-US" sz="1600" i="1" dirty="0"/>
              <a:t> </a:t>
            </a:r>
            <a:r>
              <a:rPr lang="en-US" sz="1600" dirty="0"/>
              <a:t>are layer thickness and resistivity respectively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55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71600"/>
            <a:ext cx="6753225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7387" y="4724400"/>
            <a:ext cx="76184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Figure </a:t>
            </a:r>
            <a:r>
              <a:rPr lang="en-US" sz="2000" b="1" dirty="0" smtClean="0"/>
              <a:t>(8): </a:t>
            </a:r>
            <a:r>
              <a:rPr lang="en-US" b="1" dirty="0"/>
              <a:t>Layered model showing transverse and longitudinal current flow.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800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77724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Data acquisition and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interpretation:</a:t>
            </a:r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lvl="1" indent="-285750" algn="just">
              <a:buFont typeface="Wingdings" pitchFamily="2" charset="2"/>
              <a:buChar char="§"/>
            </a:pPr>
            <a:r>
              <a:rPr lang="en-US" sz="2000" b="1" dirty="0"/>
              <a:t>Archie’s Law (1942) relates the layer resistivity derived from geoelectric field curve to pore water resistivity and the porosity of the porous skeleton</a:t>
            </a:r>
            <a:r>
              <a:rPr lang="en-US" sz="2000" b="1" dirty="0" smtClean="0"/>
              <a:t>:</a:t>
            </a:r>
          </a:p>
          <a:p>
            <a:pPr marL="0" lvl="1" algn="just"/>
            <a:endParaRPr lang="en-US" sz="2000" b="1" dirty="0"/>
          </a:p>
          <a:p>
            <a:pPr marL="0" lvl="1" algn="just"/>
            <a:r>
              <a:rPr lang="en-US" sz="2000" b="1" dirty="0" smtClean="0"/>
              <a:t>						     </a:t>
            </a:r>
            <a:r>
              <a:rPr lang="en-US" sz="1600" dirty="0" smtClean="0"/>
              <a:t>(11)</a:t>
            </a:r>
            <a:endParaRPr lang="en-US" sz="1600" dirty="0"/>
          </a:p>
          <a:p>
            <a:pPr marL="0" lvl="1" algn="just"/>
            <a:endParaRPr lang="en-US" sz="2000" b="1" dirty="0" smtClean="0"/>
          </a:p>
          <a:p>
            <a:pPr marL="0" lvl="1" algn="just"/>
            <a:endParaRPr lang="en-US" sz="2000" b="1" dirty="0"/>
          </a:p>
          <a:p>
            <a:pPr marL="0" lvl="1" algn="just"/>
            <a:endParaRPr lang="en-US" sz="1600" dirty="0" smtClean="0"/>
          </a:p>
          <a:p>
            <a:pPr marL="0" lvl="1" algn="just"/>
            <a:r>
              <a:rPr lang="en-US" sz="1600" dirty="0" smtClean="0"/>
              <a:t>where </a:t>
            </a:r>
            <a:r>
              <a:rPr lang="en-US" sz="1600" dirty="0"/>
              <a:t>F is the resistivity formation factor which is constant for pure sands, </a:t>
            </a:r>
            <a:r>
              <a:rPr lang="en-US" sz="1600" dirty="0" err="1"/>
              <a:t>ρ</a:t>
            </a:r>
            <a:r>
              <a:rPr lang="en-US" sz="1600" baseline="-25000" dirty="0" err="1"/>
              <a:t>o</a:t>
            </a:r>
            <a:r>
              <a:rPr lang="en-US" sz="1600" dirty="0"/>
              <a:t>, is the resistivity of the saturated rock at each sounding position, </a:t>
            </a:r>
            <a:r>
              <a:rPr lang="en-US" sz="1600" dirty="0" err="1"/>
              <a:t>ρ</a:t>
            </a:r>
            <a:r>
              <a:rPr lang="en-US" sz="1600" i="1" baseline="-25000" dirty="0" err="1"/>
              <a:t>w</a:t>
            </a:r>
            <a:r>
              <a:rPr lang="en-US" sz="1600" dirty="0"/>
              <a:t> is the water resistivity and Φ is the formation porosity, </a:t>
            </a:r>
            <a:r>
              <a:rPr lang="en-US" sz="1600" i="1" dirty="0"/>
              <a:t>a</a:t>
            </a:r>
            <a:r>
              <a:rPr lang="en-US" sz="1600" dirty="0"/>
              <a:t> and </a:t>
            </a:r>
            <a:r>
              <a:rPr lang="en-US" sz="1600" i="1" dirty="0"/>
              <a:t>m </a:t>
            </a:r>
            <a:r>
              <a:rPr lang="en-US" sz="1600" dirty="0"/>
              <a:t>are empirically derived constants related to rock type. </a:t>
            </a:r>
          </a:p>
          <a:p>
            <a:pPr marL="0" lvl="1" algn="just"/>
            <a:endParaRPr lang="en-US" sz="2000" b="1" dirty="0"/>
          </a:p>
          <a:p>
            <a:pPr marL="285750" lvl="1" indent="-285750" algn="just">
              <a:buFont typeface="Wingdings" pitchFamily="2" charset="2"/>
              <a:buChar char="§"/>
            </a:pPr>
            <a:endParaRPr lang="en-US" b="1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1503178"/>
              </p:ext>
            </p:extLst>
          </p:nvPr>
        </p:nvGraphicFramePr>
        <p:xfrm>
          <a:off x="3473542" y="3048000"/>
          <a:ext cx="1555658" cy="685800"/>
        </p:xfrm>
        <a:graphic>
          <a:graphicData uri="http://schemas.openxmlformats.org/presentationml/2006/ole">
            <p:oleObj spid="_x0000_s16441" name="Equation" r:id="rId3" imgW="990170" imgH="431613" progId="Equation.3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21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777240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Data acquisition and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interpretation:</a:t>
            </a:r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lvl="1" indent="-285750" algn="just">
              <a:buFont typeface="Wingdings" pitchFamily="2" charset="2"/>
              <a:buChar char="§"/>
            </a:pPr>
            <a:r>
              <a:rPr lang="en-US" sz="2000" b="1" dirty="0"/>
              <a:t>The modified aquifer resistivity (ρ</a:t>
            </a:r>
            <a:r>
              <a:rPr lang="en-US" sz="2000" b="1" dirty="0" smtClean="0"/>
              <a:t>`) includes </a:t>
            </a:r>
            <a:r>
              <a:rPr lang="en-US" sz="2000" b="1" dirty="0"/>
              <a:t>the changes in </a:t>
            </a:r>
            <a:r>
              <a:rPr lang="en-US" sz="2000" b="1" dirty="0" smtClean="0"/>
              <a:t>aquifer </a:t>
            </a:r>
            <a:r>
              <a:rPr lang="en-US" sz="2000" b="1" dirty="0"/>
              <a:t>material and the interconnected </a:t>
            </a:r>
            <a:r>
              <a:rPr lang="en-US" sz="2000" b="1" dirty="0" smtClean="0"/>
              <a:t>pores tortuosity. </a:t>
            </a:r>
            <a:r>
              <a:rPr lang="en-US" sz="2000" b="1" dirty="0"/>
              <a:t>The modification factor is </a:t>
            </a:r>
            <a:r>
              <a:rPr lang="en-US" sz="2000" b="1" dirty="0" smtClean="0"/>
              <a:t>a ratio </a:t>
            </a:r>
            <a:r>
              <a:rPr lang="en-US" sz="2000" b="1" dirty="0"/>
              <a:t>of </a:t>
            </a:r>
            <a:r>
              <a:rPr lang="en-US" sz="2000" b="1" dirty="0" smtClean="0"/>
              <a:t>average </a:t>
            </a:r>
            <a:r>
              <a:rPr lang="en-US" sz="2000" b="1" dirty="0"/>
              <a:t>aquifer water resistivity and </a:t>
            </a:r>
            <a:r>
              <a:rPr lang="en-US" sz="2000" b="1" dirty="0" smtClean="0"/>
              <a:t>aquifer </a:t>
            </a:r>
            <a:r>
              <a:rPr lang="en-US" sz="2000" b="1" dirty="0"/>
              <a:t>water </a:t>
            </a:r>
            <a:r>
              <a:rPr lang="en-US" sz="2000" b="1" dirty="0" smtClean="0"/>
              <a:t>resistivity for each VES .</a:t>
            </a:r>
            <a:endParaRPr lang="en-US" sz="2000" b="1" dirty="0"/>
          </a:p>
          <a:p>
            <a:pPr marL="0" lvl="1" algn="just"/>
            <a:endParaRPr lang="en-US" sz="2000" dirty="0" smtClean="0"/>
          </a:p>
          <a:p>
            <a:pPr marL="0" lvl="1" algn="just"/>
            <a:endParaRPr lang="en-US" sz="2000" dirty="0"/>
          </a:p>
          <a:p>
            <a:pPr marL="0" lvl="1" algn="just"/>
            <a:endParaRPr lang="en-US" sz="2000" dirty="0" smtClean="0"/>
          </a:p>
          <a:p>
            <a:pPr marL="0" lvl="1" algn="just"/>
            <a:r>
              <a:rPr lang="en-US" sz="2000" dirty="0"/>
              <a:t>	</a:t>
            </a:r>
            <a:r>
              <a:rPr lang="en-US" sz="2000" dirty="0" smtClean="0"/>
              <a:t>				</a:t>
            </a:r>
            <a:r>
              <a:rPr lang="en-US" sz="2000" dirty="0"/>
              <a:t>	</a:t>
            </a:r>
            <a:r>
              <a:rPr lang="en-US" sz="2000" dirty="0" smtClean="0"/>
              <a:t>        </a:t>
            </a:r>
            <a:r>
              <a:rPr lang="en-US" sz="1600" dirty="0" smtClean="0"/>
              <a:t>(12)</a:t>
            </a:r>
            <a:endParaRPr lang="en-US" sz="2000" dirty="0"/>
          </a:p>
          <a:p>
            <a:pPr marL="285750" lvl="1" indent="-285750" algn="just">
              <a:buFont typeface="Wingdings" pitchFamily="2" charset="2"/>
              <a:buChar char="§"/>
            </a:pPr>
            <a:endParaRPr lang="en-US" b="1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58659699"/>
              </p:ext>
            </p:extLst>
          </p:nvPr>
        </p:nvGraphicFramePr>
        <p:xfrm>
          <a:off x="3810000" y="3800671"/>
          <a:ext cx="1177132" cy="815997"/>
        </p:xfrm>
        <a:graphic>
          <a:graphicData uri="http://schemas.openxmlformats.org/presentationml/2006/ole">
            <p:oleObj spid="_x0000_s17466" name="Equation" r:id="rId3" imgW="685800" imgH="469900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914400" y="5054025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According </a:t>
            </a:r>
            <a:r>
              <a:rPr lang="en-US" sz="1600" dirty="0"/>
              <a:t>to </a:t>
            </a:r>
            <a:r>
              <a:rPr lang="en-US" sz="1600" dirty="0" err="1"/>
              <a:t>Singal</a:t>
            </a:r>
            <a:r>
              <a:rPr lang="en-US" sz="1600" dirty="0"/>
              <a:t> and </a:t>
            </a:r>
            <a:r>
              <a:rPr lang="en-US" sz="1600" dirty="0" err="1"/>
              <a:t>SiriNiwas</a:t>
            </a:r>
            <a:r>
              <a:rPr lang="en-US" sz="1600" dirty="0"/>
              <a:t> (1985</a:t>
            </a:r>
            <a:r>
              <a:rPr lang="en-US" sz="1600" dirty="0" smtClean="0"/>
              <a:t>), </a:t>
            </a:r>
            <a:r>
              <a:rPr lang="en-US" sz="1600" dirty="0"/>
              <a:t>Where ρ` is the modified aquifer resistivity, </a:t>
            </a:r>
            <a:r>
              <a:rPr lang="en-US" sz="1600" dirty="0" err="1"/>
              <a:t>ρ</a:t>
            </a:r>
            <a:r>
              <a:rPr lang="en-US" sz="1600" i="1" baseline="-25000" dirty="0" err="1"/>
              <a:t>w</a:t>
            </a:r>
            <a:r>
              <a:rPr lang="en-US" sz="1600" dirty="0"/>
              <a:t> is average water resistivity, and </a:t>
            </a:r>
            <a:r>
              <a:rPr lang="en-US" sz="1600" dirty="0" err="1"/>
              <a:t>ρ</a:t>
            </a:r>
            <a:r>
              <a:rPr lang="en-US" sz="1600" i="1" baseline="-25000" dirty="0" err="1"/>
              <a:t>w</a:t>
            </a:r>
            <a:r>
              <a:rPr lang="en-US" sz="1600" dirty="0"/>
              <a:t> is the water resistivity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90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2986314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Used Methods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453571" y="1142999"/>
            <a:ext cx="7772400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Data acquisition and </a:t>
            </a:r>
            <a:r>
              <a:rPr lang="en-US" sz="2400" b="1" spc="-1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interpretation:</a:t>
            </a:r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just"/>
            <a:endParaRPr lang="en-US" sz="2400" b="1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b="1" dirty="0" smtClean="0"/>
              <a:t>Transmissivity </a:t>
            </a:r>
            <a:r>
              <a:rPr lang="en-US" b="1" dirty="0"/>
              <a:t>(T) is computed from the transverse </a:t>
            </a:r>
            <a:r>
              <a:rPr lang="en-US" b="1" dirty="0" smtClean="0"/>
              <a:t>resistance (R) or </a:t>
            </a:r>
            <a:r>
              <a:rPr lang="en-US" b="1" dirty="0"/>
              <a:t>using the modification factor as: </a:t>
            </a:r>
          </a:p>
          <a:p>
            <a:r>
              <a:rPr lang="en-US" b="1" dirty="0"/>
              <a:t>				 </a:t>
            </a:r>
          </a:p>
          <a:p>
            <a:r>
              <a:rPr lang="en-US" b="1" dirty="0" smtClean="0"/>
              <a:t>							</a:t>
            </a:r>
            <a:r>
              <a:rPr lang="en-US" sz="1600" dirty="0" smtClean="0"/>
              <a:t>(13)</a:t>
            </a:r>
            <a:endParaRPr lang="en-US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b="1" dirty="0" smtClean="0"/>
          </a:p>
          <a:p>
            <a:r>
              <a:rPr lang="en-US" sz="1600" dirty="0" smtClean="0"/>
              <a:t>Where </a:t>
            </a:r>
            <a:r>
              <a:rPr lang="en-US" sz="1600" i="1" dirty="0"/>
              <a:t>k </a:t>
            </a:r>
            <a:r>
              <a:rPr lang="en-US" sz="1600" dirty="0"/>
              <a:t>is the hydraulic conductivity, </a:t>
            </a:r>
            <a:r>
              <a:rPr lang="en-US" sz="1600" i="1" dirty="0"/>
              <a:t>σ</a:t>
            </a:r>
            <a:r>
              <a:rPr lang="en-US" sz="1600" dirty="0"/>
              <a:t> is the electrical conductivity, and R is the transverse resistance, </a:t>
            </a:r>
            <a:endParaRPr lang="en-US" sz="1600" dirty="0" smtClean="0"/>
          </a:p>
          <a:p>
            <a:endParaRPr lang="en-US" b="1" dirty="0"/>
          </a:p>
          <a:p>
            <a:r>
              <a:rPr lang="en-US" b="1" dirty="0" smtClean="0"/>
              <a:t>                              and</a:t>
            </a:r>
            <a:r>
              <a:rPr lang="en-US" b="1" dirty="0"/>
              <a:t>,</a:t>
            </a:r>
            <a:endParaRPr lang="en-US" b="1" dirty="0" smtClean="0"/>
          </a:p>
          <a:p>
            <a:pPr marL="285750" indent="-285750">
              <a:buFont typeface="Wingdings" pitchFamily="2" charset="2"/>
              <a:buChar char="§"/>
            </a:pPr>
            <a:endParaRPr lang="en-US" b="1" dirty="0"/>
          </a:p>
          <a:p>
            <a:pPr marL="285750" indent="-285750">
              <a:buFont typeface="Wingdings" pitchFamily="2" charset="2"/>
              <a:buChar char="§"/>
            </a:pP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                              and,</a:t>
            </a:r>
            <a:endParaRPr lang="en-US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65082594"/>
              </p:ext>
            </p:extLst>
          </p:nvPr>
        </p:nvGraphicFramePr>
        <p:xfrm>
          <a:off x="3124200" y="2590800"/>
          <a:ext cx="2347686" cy="368716"/>
        </p:xfrm>
        <a:graphic>
          <a:graphicData uri="http://schemas.openxmlformats.org/presentationml/2006/ole">
            <p:oleObj spid="_x0000_s18544" name="Equation" r:id="rId3" imgW="1307532" imgH="203112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61458534"/>
              </p:ext>
            </p:extLst>
          </p:nvPr>
        </p:nvGraphicFramePr>
        <p:xfrm>
          <a:off x="3611040" y="3777342"/>
          <a:ext cx="1061653" cy="2013858"/>
        </p:xfrm>
        <a:graphic>
          <a:graphicData uri="http://schemas.openxmlformats.org/presentationml/2006/ole">
            <p:oleObj spid="_x0000_s18545" name="Equation" r:id="rId4" imgW="622080" imgH="1168200" progId="Equation.3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72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453570" y="1066800"/>
            <a:ext cx="80046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b="1" dirty="0" smtClean="0"/>
              <a:t>The </a:t>
            </a:r>
            <a:r>
              <a:rPr lang="en-US" b="1" dirty="0"/>
              <a:t>study area consists of a maximum 5 layers where the aquifer thickness is highly variable. </a:t>
            </a: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b="1" dirty="0" smtClean="0"/>
              <a:t>The </a:t>
            </a:r>
            <a:r>
              <a:rPr lang="en-US" b="1" dirty="0"/>
              <a:t>water level and the electrical conductivity data of 17 pumping </a:t>
            </a:r>
            <a:r>
              <a:rPr lang="en-US" b="1" dirty="0" smtClean="0"/>
              <a:t>wells (WES, 2004) </a:t>
            </a:r>
            <a:r>
              <a:rPr lang="en-US" b="1" dirty="0"/>
              <a:t>in the vicinity of the study area were collected to determine the formation </a:t>
            </a:r>
            <a:r>
              <a:rPr lang="en-US" b="1" dirty="0" smtClean="0"/>
              <a:t>factor.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72399668"/>
              </p:ext>
            </p:extLst>
          </p:nvPr>
        </p:nvGraphicFramePr>
        <p:xfrm>
          <a:off x="672569" y="2819400"/>
          <a:ext cx="7566629" cy="3078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4822"/>
                <a:gridCol w="512265"/>
                <a:gridCol w="1109091"/>
                <a:gridCol w="1544159"/>
                <a:gridCol w="489352"/>
                <a:gridCol w="504081"/>
                <a:gridCol w="1109091"/>
                <a:gridCol w="1813768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St. No.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VES No.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Formation Factor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Hydraulic Conductivity (m/d)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St.</a:t>
                      </a:r>
                      <a:r>
                        <a:rPr lang="en-US" sz="140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+mn-lt"/>
                        </a:rPr>
                        <a:t>No.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VES No.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Formation Factor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Hydraulic Conductivity (m/d)</a:t>
                      </a:r>
                      <a:endParaRPr lang="en-US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4.802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0.031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2.064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0.12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3.822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0.031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51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3.2844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2.2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4.187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0.19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52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2.025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0.86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28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6.604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2.025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0.86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27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6.35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13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126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2.592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0.86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2.706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0.067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127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1.2865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31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1.208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0.52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128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1.411</a:t>
                      </a:r>
                      <a:endParaRPr lang="en-US" sz="20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2.3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32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2.352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0.12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129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2.108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3.3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981200" y="6000690"/>
            <a:ext cx="49110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Table (3): </a:t>
            </a:r>
            <a:r>
              <a:rPr kumimoji="0" lang="en-US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K from TPW and F from</a:t>
            </a:r>
            <a:r>
              <a:rPr kumimoji="0" lang="en-US" b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resistivity data</a:t>
            </a:r>
            <a:endParaRPr kumimoji="0" lang="en-US" sz="1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535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529770" y="1252478"/>
            <a:ext cx="77760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b="1" dirty="0" smtClean="0"/>
              <a:t>Three </a:t>
            </a:r>
            <a:r>
              <a:rPr lang="en-US" b="1" dirty="0"/>
              <a:t>types of </a:t>
            </a:r>
            <a:r>
              <a:rPr lang="en-US" b="1" dirty="0" smtClean="0"/>
              <a:t>empirical relations </a:t>
            </a:r>
            <a:r>
              <a:rPr lang="en-US" b="1" dirty="0"/>
              <a:t>have been </a:t>
            </a:r>
            <a:r>
              <a:rPr lang="en-US" b="1" dirty="0" smtClean="0"/>
              <a:t>established between(Fig.9).: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hydraulic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conductivity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(k) and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formation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factor (F),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hydraulic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conductivity (k) and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modified aquifer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resistivity (</a:t>
            </a:r>
            <a:r>
              <a:rPr lang="el-GR" b="1" i="1" dirty="0" smtClean="0">
                <a:solidFill>
                  <a:schemeClr val="accent5">
                    <a:lumMod val="50000"/>
                  </a:schemeClr>
                </a:solidFill>
              </a:rPr>
              <a:t>ρ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'),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and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the relation between transmissivity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(T) and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transverse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resistance(R</a:t>
            </a:r>
            <a:r>
              <a:rPr lang="en-US" b="1" i="1" baseline="-25000" dirty="0" smtClean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</a:rPr>
              <a:t>).</a:t>
            </a:r>
          </a:p>
          <a:p>
            <a:pPr marL="290513" lvl="1" indent="-290513">
              <a:buFont typeface="Wingdings" pitchFamily="2" charset="2"/>
              <a:buChar char="§"/>
            </a:pPr>
            <a:endParaRPr lang="en-US" b="1" dirty="0"/>
          </a:p>
          <a:p>
            <a:pPr marL="290513" lvl="1" indent="-290513">
              <a:buFont typeface="Wingdings" pitchFamily="2" charset="2"/>
              <a:buChar char="§"/>
            </a:pPr>
            <a:r>
              <a:rPr lang="en-US" b="1" dirty="0" smtClean="0"/>
              <a:t>These </a:t>
            </a:r>
            <a:r>
              <a:rPr lang="en-US" b="1" dirty="0"/>
              <a:t>relations are restricted to unconsolidated sediments where the aquifer is anisotropic due to sediments layering.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015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3" name="Picture 1" descr="charts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5" t="7243" r="2348" b="7729"/>
          <a:stretch>
            <a:fillRect/>
          </a:stretch>
        </p:blipFill>
        <p:spPr bwMode="auto">
          <a:xfrm>
            <a:off x="609600" y="925286"/>
            <a:ext cx="7241899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33400" y="5538282"/>
            <a:ext cx="7772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/>
              <a:t>Figure </a:t>
            </a:r>
            <a:r>
              <a:rPr lang="en-US" sz="2000" b="1" dirty="0" smtClean="0"/>
              <a:t>(9): </a:t>
            </a:r>
            <a:r>
              <a:rPr lang="en-US" b="1" dirty="0" smtClean="0"/>
              <a:t>Empirical relations </a:t>
            </a:r>
            <a:r>
              <a:rPr lang="en-US" b="1" dirty="0"/>
              <a:t>between hydraulic conductivity and formation factor, hydraulic conductivity and modified aquifer resistivity, and transmissivity and transverse </a:t>
            </a:r>
            <a:r>
              <a:rPr lang="en-US" b="1" dirty="0" smtClean="0"/>
              <a:t>resistance. </a:t>
            </a:r>
            <a:endParaRPr lang="en-US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092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81000" y="4452372"/>
            <a:ext cx="79248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US" b="1" dirty="0" smtClean="0"/>
              <a:t>The three empirical math. relations between K and F, K and </a:t>
            </a:r>
            <a:r>
              <a:rPr lang="el-GR" b="1" dirty="0" smtClean="0"/>
              <a:t>ρ</a:t>
            </a:r>
            <a:r>
              <a:rPr lang="en-US" b="1" baseline="-25000" dirty="0" smtClean="0"/>
              <a:t>mod</a:t>
            </a:r>
            <a:r>
              <a:rPr lang="en-US" b="1" dirty="0" smtClean="0"/>
              <a:t> , and T and R</a:t>
            </a:r>
            <a:r>
              <a:rPr lang="en-US" b="1" baseline="-25000" dirty="0" smtClean="0"/>
              <a:t>T</a:t>
            </a:r>
            <a:r>
              <a:rPr lang="en-US" b="1" dirty="0" smtClean="0"/>
              <a:t> . </a:t>
            </a:r>
          </a:p>
          <a:p>
            <a:pPr marL="285750" marR="0" lvl="0" indent="-28575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endParaRPr lang="en-US" b="1" dirty="0" smtClean="0"/>
          </a:p>
          <a:p>
            <a:pPr marL="285750" marR="0" lvl="0" indent="-28575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lang="en-US" b="1" dirty="0" smtClean="0"/>
              <a:t>The calculated T and K values from equations (16 &amp; 7) are generally close to the measured values from TPW in the area.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6603078"/>
              </p:ext>
            </p:extLst>
          </p:nvPr>
        </p:nvGraphicFramePr>
        <p:xfrm>
          <a:off x="2924629" y="1295400"/>
          <a:ext cx="2714171" cy="2828881"/>
        </p:xfrm>
        <a:graphic>
          <a:graphicData uri="http://schemas.openxmlformats.org/presentationml/2006/ole">
            <p:oleObj spid="_x0000_s26672" name="Equation" r:id="rId3" imgW="1295280" imgH="162540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6644709" y="1371600"/>
            <a:ext cx="518091" cy="280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(14)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(15)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r>
              <a:rPr lang="en-US" sz="1600" dirty="0" smtClean="0"/>
              <a:t>(16)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307784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7200" y="1203812"/>
            <a:ext cx="80391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Table (4): </a:t>
            </a: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Results of vertical electrical soundings (VES) and pumping test for the study area.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4345430"/>
              </p:ext>
            </p:extLst>
          </p:nvPr>
        </p:nvGraphicFramePr>
        <p:xfrm>
          <a:off x="105228" y="1981200"/>
          <a:ext cx="8865575" cy="3263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3585"/>
                <a:gridCol w="722540"/>
                <a:gridCol w="722540"/>
                <a:gridCol w="538390"/>
                <a:gridCol w="722540"/>
                <a:gridCol w="657452"/>
                <a:gridCol w="592365"/>
                <a:gridCol w="617765"/>
                <a:gridCol w="512990"/>
                <a:gridCol w="592365"/>
                <a:gridCol w="592365"/>
                <a:gridCol w="527278"/>
                <a:gridCol w="533400"/>
              </a:tblGrid>
              <a:tr h="237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EVALUATED PARAMETERS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WELL 13 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WELL 11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WELL 14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WELL 37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WELL 4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WELL 18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WELL 23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 WELL 24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WELL 22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WELL 17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0w5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AVERAGE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Aldibeba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AbuHamra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UmDamu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UmmDikeka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AbuLoat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Sider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Umm Gerif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Kaggarat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ElHadid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UmDebos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ow5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Aquifer thickness (b) in 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26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66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98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95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70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70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20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70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64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59.8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626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Transmissivity (T) in m</a:t>
                      </a:r>
                      <a:r>
                        <a:rPr lang="en-US" sz="1000" b="1" u="none" strike="noStrike" baseline="30000">
                          <a:effectLst/>
                        </a:rPr>
                        <a:t>2</a:t>
                      </a:r>
                      <a:r>
                        <a:rPr lang="en-US" sz="1000" b="1" u="none" strike="noStrike">
                          <a:effectLst/>
                        </a:rPr>
                        <a:t>/d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20.3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613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5.2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445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35.7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35.7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176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445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445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203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Hydraulic Conductivity (k) in m/d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0.031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0.19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0.52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0.12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2.2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0.86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0.86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1.31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69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Water Resistivity (ρ</a:t>
                      </a:r>
                      <a:r>
                        <a:rPr lang="en-US" sz="1000" b="1" u="none" strike="noStrike" baseline="-25000">
                          <a:effectLst/>
                        </a:rPr>
                        <a:t>w</a:t>
                      </a:r>
                      <a:r>
                        <a:rPr lang="en-US" sz="1000" b="1" u="none" strike="noStrike">
                          <a:effectLst/>
                        </a:rPr>
                        <a:t>) in Ω.m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10.2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12.7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7.9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13.2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20.8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12.3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12.3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24.1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24.1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16.1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15.3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Formation Factor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3.8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4.2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6.3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1.2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2.4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3.2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2.6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2.1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1.4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2.2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2.8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Modified Aquifer Resistivity (ρ`) in Ω.m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71.3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78.1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118.4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22.5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61.3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48.3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37.8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26.3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39.3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52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Modified Aquifer Conductivity (σ`) in S/m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0.01403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0.0128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0.00845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0.04444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0.0227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0.0163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0.0207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0.0265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0.0417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0.038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0.0254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0.0246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69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Transverse Resistivity (</a:t>
                      </a:r>
                      <a:r>
                        <a:rPr lang="el-GR" sz="1000" b="1" u="none" strike="noStrike">
                          <a:effectLst/>
                        </a:rPr>
                        <a:t>ρ</a:t>
                      </a:r>
                      <a:r>
                        <a:rPr lang="en-US" sz="1000" b="1" u="none" strike="noStrike" baseline="-25000">
                          <a:effectLst/>
                        </a:rPr>
                        <a:t>T</a:t>
                      </a:r>
                      <a:r>
                        <a:rPr lang="en-US" sz="1000" b="1" u="none" strike="noStrike">
                          <a:effectLst/>
                        </a:rPr>
                        <a:t>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292.85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87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49.84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173.11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91.06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42.25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142.67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25.93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48.869565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35.15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158.6522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104.3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69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Longitudinal Resistivity (</a:t>
                      </a:r>
                      <a:r>
                        <a:rPr lang="el-GR" sz="1000" b="1" u="none" strike="noStrike">
                          <a:effectLst/>
                        </a:rPr>
                        <a:t>ρ</a:t>
                      </a:r>
                      <a:r>
                        <a:rPr lang="en-US" sz="1000" b="1" u="none" strike="noStrike" baseline="-25000">
                          <a:effectLst/>
                        </a:rPr>
                        <a:t>L</a:t>
                      </a:r>
                      <a:r>
                        <a:rPr lang="en-US" sz="1000" b="1" u="none" strike="noStrike">
                          <a:effectLst/>
                        </a:rPr>
                        <a:t>) 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89.48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67.9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27.41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27.13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34.01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31.34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40.45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12.06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7.28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10.9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13.24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32.84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Modified Transverse Resistance (R`)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12685.2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7711.5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7316.6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3332.8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7058.6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3589.8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13751.6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714.1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689.6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496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3344.4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5517.3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626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Calculated Transmissivity (T) in m</a:t>
                      </a:r>
                      <a:r>
                        <a:rPr lang="en-US" sz="1000" b="1" u="none" strike="noStrike" baseline="30000">
                          <a:effectLst/>
                        </a:rPr>
                        <a:t>2</a:t>
                      </a:r>
                      <a:r>
                        <a:rPr lang="en-US" sz="1000" b="1" u="none" strike="noStrike">
                          <a:effectLst/>
                        </a:rPr>
                        <a:t>/d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16.8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37.13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947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139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14.1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208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508.9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33.8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15.7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23.7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342.1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208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  <a:tr h="1423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Calculated Hydraulic Conductivity (k) in m/d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0.6462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0.5626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3.0889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0.1484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2.9714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>
                          <a:effectLst/>
                        </a:rPr>
                        <a:t>7.27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1.69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0.2243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0.7182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 smtClean="0">
                          <a:effectLst/>
                        </a:rPr>
                        <a:t>5.34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u="none" strike="noStrike" dirty="0">
                          <a:effectLst/>
                        </a:rPr>
                        <a:t>2.3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70" marR="5670" marT="567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7432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000"/>
          <a:stretch/>
        </p:blipFill>
        <p:spPr bwMode="auto">
          <a:xfrm>
            <a:off x="838200" y="938212"/>
            <a:ext cx="7010400" cy="523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457200" y="6211669"/>
            <a:ext cx="784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Figure </a:t>
            </a:r>
            <a:r>
              <a:rPr lang="en-US" sz="2000" b="1" dirty="0" smtClean="0"/>
              <a:t>(10): </a:t>
            </a:r>
            <a:r>
              <a:rPr lang="en-US" b="1" dirty="0" smtClean="0"/>
              <a:t>Calculated hydraulic conductivity </a:t>
            </a:r>
            <a:r>
              <a:rPr lang="en-US" b="1" dirty="0"/>
              <a:t>contour map of the study </a:t>
            </a:r>
            <a:r>
              <a:rPr lang="en-US" b="1" dirty="0" smtClean="0"/>
              <a:t>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957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/>
        </p:blipFill>
        <p:spPr bwMode="auto">
          <a:xfrm>
            <a:off x="609600" y="838200"/>
            <a:ext cx="7010400" cy="523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838200" y="6211669"/>
            <a:ext cx="7162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Figure </a:t>
            </a:r>
            <a:r>
              <a:rPr lang="en-US" sz="2000" b="1" i="1" dirty="0" smtClean="0"/>
              <a:t>(11): </a:t>
            </a:r>
            <a:r>
              <a:rPr lang="en-US" b="1" i="1" dirty="0" smtClean="0"/>
              <a:t>Calculated transmissivity contour </a:t>
            </a:r>
            <a:r>
              <a:rPr lang="en-US" b="1" i="1" dirty="0"/>
              <a:t>map of the study </a:t>
            </a:r>
            <a:r>
              <a:rPr lang="en-US" b="1" i="1" dirty="0" smtClean="0"/>
              <a:t>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244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143000"/>
            <a:ext cx="7391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b="1" dirty="0" smtClean="0"/>
              <a:t>The calculated hydraulic parameters using </a:t>
            </a:r>
            <a:r>
              <a:rPr lang="en-US" b="1" dirty="0"/>
              <a:t>the relations derived </a:t>
            </a:r>
            <a:r>
              <a:rPr lang="en-US" b="1" dirty="0" smtClean="0"/>
              <a:t>from the geoelectric data  compared to TPW data in </a:t>
            </a:r>
            <a:r>
              <a:rPr lang="en-US" b="1" dirty="0"/>
              <a:t>this </a:t>
            </a:r>
            <a:r>
              <a:rPr lang="en-US" b="1" dirty="0" smtClean="0"/>
              <a:t>study: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 smtClean="0"/>
          </a:p>
          <a:p>
            <a:pPr algn="just"/>
            <a:r>
              <a:rPr lang="en-US" b="1" dirty="0" smtClean="0"/>
              <a:t> </a:t>
            </a:r>
            <a:endParaRPr lang="en-US" b="1" dirty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b="1" dirty="0" smtClean="0"/>
              <a:t>This </a:t>
            </a:r>
            <a:r>
              <a:rPr lang="en-US" b="1" dirty="0"/>
              <a:t>study </a:t>
            </a:r>
            <a:r>
              <a:rPr lang="en-US" b="1" dirty="0" smtClean="0"/>
              <a:t>improve the </a:t>
            </a:r>
            <a:r>
              <a:rPr lang="en-US" b="1" dirty="0"/>
              <a:t>reliability of the geoelectrical methods can be used, for qualitative measurements as well as for quantitative estimates of aquifer properties. </a:t>
            </a: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/>
          </a:p>
          <a:p>
            <a:pPr marL="285750" indent="-285750" algn="just">
              <a:buFont typeface="Wingdings" pitchFamily="2" charset="2"/>
              <a:buChar char="§"/>
            </a:pPr>
            <a:endParaRPr lang="en-US" b="1" dirty="0" smtClean="0"/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b="1" dirty="0" smtClean="0"/>
              <a:t>This </a:t>
            </a:r>
            <a:r>
              <a:rPr lang="en-US" b="1" dirty="0"/>
              <a:t>derivation technique reduces additional disbursements for pumping tests and offers an alternative approach for estimating the hydraulic characteristics of an alluvial aquifer.  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1"/>
            <a:ext cx="4876800" cy="609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/>
              <a:t>Results and Discussion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24885219"/>
              </p:ext>
            </p:extLst>
          </p:nvPr>
        </p:nvGraphicFramePr>
        <p:xfrm>
          <a:off x="1143000" y="1905000"/>
          <a:ext cx="6477000" cy="16205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522538"/>
                <a:gridCol w="1744662"/>
                <a:gridCol w="22098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/>
                        <a:t>TPW Data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Derived Calculations</a:t>
                      </a:r>
                    </a:p>
                  </a:txBody>
                  <a:tcPr/>
                </a:tc>
              </a:tr>
              <a:tr h="6197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Hydraulic conductivity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 smtClean="0"/>
                        <a:t>0.031 - 3.3 m/d</a:t>
                      </a:r>
                    </a:p>
                    <a:p>
                      <a:pPr algn="ctr"/>
                      <a:r>
                        <a:rPr lang="en-US" sz="1800" b="1" dirty="0" smtClean="0"/>
                        <a:t>avrg: 1.31 m/d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0.15 – 7.3 m/d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avrg: 2.3 m/d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dirty="0" smtClean="0"/>
                        <a:t>Transmissivity (T)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 smtClean="0"/>
                        <a:t>11 – 613 m</a:t>
                      </a:r>
                      <a:r>
                        <a:rPr lang="en-US" sz="1700" b="0" baseline="30000" dirty="0" smtClean="0"/>
                        <a:t>2</a:t>
                      </a:r>
                      <a:r>
                        <a:rPr lang="en-US" sz="1700" b="0" dirty="0" smtClean="0"/>
                        <a:t>/d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avrg: 203 m2/d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 smtClean="0"/>
                        <a:t>14 – 947 m</a:t>
                      </a:r>
                      <a:r>
                        <a:rPr lang="en-US" sz="1700" b="0" baseline="30000" dirty="0" smtClean="0"/>
                        <a:t>2</a:t>
                      </a:r>
                      <a:r>
                        <a:rPr lang="en-US" sz="1700" b="0" dirty="0" smtClean="0"/>
                        <a:t>/d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avrg: 208 m2/d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982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4600" y="1981200"/>
            <a:ext cx="3276600" cy="1905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/>
              <a:t>thank you </a:t>
            </a:r>
          </a:p>
          <a:p>
            <a:pPr algn="ctr"/>
            <a:r>
              <a:rPr lang="en-US" sz="3200" b="1" dirty="0" smtClean="0"/>
              <a:t>for </a:t>
            </a:r>
          </a:p>
          <a:p>
            <a:pPr algn="ctr"/>
            <a:r>
              <a:rPr lang="en-US" sz="3200" b="1" dirty="0" smtClean="0"/>
              <a:t>your attention.</a:t>
            </a: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664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43000" y="0"/>
            <a:ext cx="7239000" cy="6625383"/>
            <a:chOff x="762000" y="130628"/>
            <a:chExt cx="7239000" cy="6625383"/>
          </a:xfrm>
        </p:grpSpPr>
        <p:pic>
          <p:nvPicPr>
            <p:cNvPr id="2050" name="Picture 2" descr="str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52" t="5468" r="26866" b="2638"/>
            <a:stretch/>
          </p:blipFill>
          <p:spPr bwMode="auto">
            <a:xfrm>
              <a:off x="762000" y="130628"/>
              <a:ext cx="7239000" cy="6625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str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6508" t="11809" r="14446" b="76849"/>
            <a:stretch/>
          </p:blipFill>
          <p:spPr bwMode="auto">
            <a:xfrm>
              <a:off x="1024454" y="4800600"/>
              <a:ext cx="1344244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3" descr="lo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58" t="54668" r="67990" b="18277"/>
          <a:stretch>
            <a:fillRect/>
          </a:stretch>
        </p:blipFill>
        <p:spPr bwMode="auto">
          <a:xfrm>
            <a:off x="1386842" y="175624"/>
            <a:ext cx="1362856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935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3" name="Picture 13" descr="Description: E:\copy project\figs\lo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42" b="5071"/>
          <a:stretch/>
        </p:blipFill>
        <p:spPr bwMode="auto">
          <a:xfrm>
            <a:off x="536027" y="152401"/>
            <a:ext cx="7887081" cy="567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5906869"/>
            <a:ext cx="8077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Figure (): Shows the location map of vertical electrical sounding (VESES), and boreholes locations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317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81000" y="0"/>
            <a:ext cx="7982857" cy="6756400"/>
            <a:chOff x="381000" y="0"/>
            <a:chExt cx="7982857" cy="6756400"/>
          </a:xfrm>
        </p:grpSpPr>
        <p:grpSp>
          <p:nvGrpSpPr>
            <p:cNvPr id="6" name="Group 5"/>
            <p:cNvGrpSpPr/>
            <p:nvPr/>
          </p:nvGrpSpPr>
          <p:grpSpPr>
            <a:xfrm>
              <a:off x="381000" y="0"/>
              <a:ext cx="7982857" cy="6756400"/>
              <a:chOff x="112486" y="-127000"/>
              <a:chExt cx="7982857" cy="67564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794" t="1482" r="11904"/>
              <a:stretch/>
            </p:blipFill>
            <p:spPr>
              <a:xfrm>
                <a:off x="112486" y="-127000"/>
                <a:ext cx="7982857" cy="6756400"/>
              </a:xfrm>
              <a:prstGeom prst="rect">
                <a:avLst/>
              </a:prstGeom>
            </p:spPr>
          </p:pic>
          <p:pic>
            <p:nvPicPr>
              <p:cNvPr id="5" name="Picture 3" descr="loc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6558" t="54668" r="67990" b="18277"/>
              <a:stretch>
                <a:fillRect/>
              </a:stretch>
            </p:blipFill>
            <p:spPr bwMode="auto">
              <a:xfrm>
                <a:off x="1103086" y="101600"/>
                <a:ext cx="1362856" cy="1188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74" name="Picture 2" descr="str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6508" t="11809" r="14446" b="76849"/>
            <a:stretch/>
          </p:blipFill>
          <p:spPr bwMode="auto">
            <a:xfrm>
              <a:off x="1524000" y="4800600"/>
              <a:ext cx="1344244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609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3" name="Picture 1" descr="annual1b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841" y="823686"/>
            <a:ext cx="7061016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953439" y="5713511"/>
            <a:ext cx="288553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MS Mincho" pitchFamily="49" charset="-128"/>
                <a:cs typeface="Times New Roman" pitchFamily="18" charset="0"/>
              </a:rPr>
              <a:t>Average annual rainfall at Bara town</a:t>
            </a:r>
            <a:endParaRPr kumimoji="0" lang="en-US" altLang="ja-JP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40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2800911"/>
              </p:ext>
            </p:extLst>
          </p:nvPr>
        </p:nvGraphicFramePr>
        <p:xfrm>
          <a:off x="475342" y="609600"/>
          <a:ext cx="7848601" cy="4245725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{7E9639D4-E3E2-4D34-9284-5A2195B3D0D7}</a:tableStyleId>
              </a:tblPr>
              <a:tblGrid>
                <a:gridCol w="588208"/>
                <a:gridCol w="475231"/>
                <a:gridCol w="475231"/>
                <a:gridCol w="550306"/>
                <a:gridCol w="550306"/>
                <a:gridCol w="599141"/>
                <a:gridCol w="475231"/>
                <a:gridCol w="475231"/>
                <a:gridCol w="475231"/>
                <a:gridCol w="475231"/>
                <a:gridCol w="475231"/>
                <a:gridCol w="475231"/>
                <a:gridCol w="475231"/>
                <a:gridCol w="1283561"/>
              </a:tblGrid>
              <a:tr h="199736"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Year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Dec.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Nov.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Oct.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Sept.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Aug.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July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June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May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Apr.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Mar.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Feb.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Jan.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Description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367.5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0.2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10.7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56.8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132.6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120.6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32.9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12.4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1.3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Average Rainfall mm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982.6 (1946)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15.0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67.0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161.5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425.6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397.0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141.0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72.0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25.0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Maximum Rainfall mm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66.4 (1984)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10.5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16.0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3.9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Minimum Rainfall mm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179762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117.0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1.7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12.4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34.0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67.9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63.4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27.0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15.8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4.1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St.Dev.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179762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4.0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13.0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Rainy Days No.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719049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26.8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36.7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19.5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22.5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30.8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14.1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25.6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33.8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17.5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28.7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36.1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21.2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27.6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33.7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21.5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26.6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31.3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21.8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28.1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33.9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22.8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30.7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37.2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24.2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31.5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39.0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24.0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29.6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38.2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21.0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27.0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35.6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18.2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22.8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31.0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14.5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22.0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30.5</a:t>
                      </a:r>
                    </a:p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13.5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Temperatures</a:t>
                      </a:r>
                    </a:p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Mean</a:t>
                      </a:r>
                    </a:p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Maximum</a:t>
                      </a:r>
                    </a:p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Minimum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42.0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31.0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30.0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48.0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65.0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73.0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64.0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36.0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25.0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21.0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27.0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32.0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Mean Relative Humidity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179762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78.0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94.0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90.0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80.0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69.0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55.0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56.0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65.0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76.0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83.0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91.0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91.0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91.0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Sunshine %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12.7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8.5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14.5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21.6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24.0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17.8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12.6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5.7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Vapour Pressure [Mbs]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179762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2.3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1.9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Wind Velocity [m/s]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450742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6.3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6.4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4.6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7.3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7.5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6.8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5.8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Evapotranspiration [mm/d]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359525"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2,288.2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173.6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192.0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192.2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156.0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142.6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170.5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204.0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235.6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219.0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232.5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190.4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50">
                          <a:effectLst/>
                        </a:rPr>
                        <a:t>179.8</a:t>
                      </a:r>
                      <a:endParaRPr lang="en-US" sz="1050" b="1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Evapotranspiration [mm/m]</a:t>
                      </a:r>
                      <a:endParaRPr lang="en-US" sz="1050" b="1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97114" y="5145107"/>
            <a:ext cx="78486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Climatological Data (1912-1993), Umm Ruwaba Station-Abu </a:t>
            </a:r>
            <a:r>
              <a:rPr kumimoji="0" lang="en-US" altLang="ja-JP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Habil</a:t>
            </a:r>
            <a:r>
              <a:rPr kumimoji="0" lang="en-US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Basin.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ja-JP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SOURCES:</a:t>
            </a:r>
            <a:r>
              <a:rPr lang="en-US" altLang="ja-JP" sz="1400" i="1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ja-JP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Crop Ecology &amp; Genetic Resources Unit, Plant Production &amp; Protection Division, FAO, North </a:t>
            </a:r>
            <a:r>
              <a:rPr kumimoji="0" lang="en-US" altLang="ja-JP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Kordofan</a:t>
            </a:r>
            <a:r>
              <a:rPr kumimoji="0" lang="en-US" altLang="ja-JP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Rural Development Project-(IFAD). And Metrological Departments, Umm Ruwaba &amp; Khartoum.</a:t>
            </a:r>
            <a:endParaRPr kumimoji="0" lang="en-US" altLang="ja-JP" sz="1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55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1423</TotalTime>
  <Words>2525</Words>
  <Application>Microsoft Office PowerPoint</Application>
  <PresentationFormat>On-screen Show (4:3)</PresentationFormat>
  <Paragraphs>829</Paragraphs>
  <Slides>41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Adjacency</vt:lpstr>
      <vt:lpstr>Equation</vt:lpstr>
      <vt:lpstr>Derived Relations between Geoelectric and Hydraulic Parameters in Bara Basin, Sudan</vt:lpstr>
      <vt:lpstr>Contents</vt:lpstr>
      <vt:lpstr>Introduction</vt:lpstr>
      <vt:lpstr>Introduction</vt:lpstr>
      <vt:lpstr>Objectives</vt:lpstr>
      <vt:lpstr>The Study Area</vt:lpstr>
      <vt:lpstr>The Study Area</vt:lpstr>
      <vt:lpstr>The Study Area</vt:lpstr>
      <vt:lpstr>Slide 9</vt:lpstr>
      <vt:lpstr>Slide 10</vt:lpstr>
      <vt:lpstr>The Study Area</vt:lpstr>
      <vt:lpstr>Slide 12</vt:lpstr>
      <vt:lpstr>Slide 13</vt:lpstr>
      <vt:lpstr>The Study Area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Derived Relationship between Geoelectric and Hydraulic Parameters in Bara Basin, Sudan</dc:title>
  <dc:creator>mohammed</dc:creator>
  <cp:lastModifiedBy>ravindra-s</cp:lastModifiedBy>
  <cp:revision>126</cp:revision>
  <dcterms:created xsi:type="dcterms:W3CDTF">2006-08-16T00:00:00Z</dcterms:created>
  <dcterms:modified xsi:type="dcterms:W3CDTF">2014-07-26T10:27:09Z</dcterms:modified>
</cp:coreProperties>
</file>