
<file path=[Content_Types].xml><?xml version="1.0" encoding="utf-8"?>
<Types xmlns="http://schemas.openxmlformats.org/package/2006/content-types">
  <Default Extension="xml" ContentType="application/xml"/>
  <Default Extension="xlsx" ContentType="application/vnd.openxmlformats-officedocument.spreadsheetml.sheet"/>
  <Default Extension="jpeg" ContentType="image/jpeg"/>
  <Default Extension="png" ContentType="image/png"/>
  <Default Extension="rels" ContentType="application/vnd.openxmlformats-package.relationships+xml"/>
  <Default Extension="gif" ContentType="image/gif"/>
  <Override PartName="/ppt/slides/slide3.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slides/slide21.xml" ContentType="application/vnd.openxmlformats-officedocument.presentationml.slide+xml"/>
  <Override PartName="/ppt/diagrams/data2.xml" ContentType="application/vnd.openxmlformats-officedocument.drawingml.diagramData+xml"/>
  <Override PartName="/ppt/slides/slide17.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diagrams/quickStyle3.xml" ContentType="application/vnd.openxmlformats-officedocument.drawingml.diagramStyle+xml"/>
  <Override PartName="/ppt/diagrams/colors2.xml" ContentType="application/vnd.openxmlformats-officedocument.drawingml.diagramColors+xml"/>
  <Override PartName="/ppt/diagrams/drawing3.xml" ContentType="application/vnd.ms-office.drawingml.diagramDrawing+xml"/>
  <Override PartName="/ppt/slides/slide14.xml" ContentType="application/vnd.openxmlformats-officedocument.presentationml.slide+xml"/>
  <Override PartName="/ppt/presentation.xml" ContentType="application/vnd.openxmlformats-officedocument.presentationml.presentation.main+xml"/>
  <Override PartName="/ppt/slideLayouts/slideLayout2.xml" ContentType="application/vnd.openxmlformats-officedocument.presentationml.slideLayout+xml"/>
  <Override PartName="/docProps/core.xml" ContentType="application/vnd.openxmlformats-package.core-properties+xml"/>
  <Override PartName="/ppt/slides/slide4.xml" ContentType="application/vnd.openxmlformats-officedocument.presentationml.slide+xml"/>
  <Override PartName="/ppt/slideLayouts/slideLayout3.xml" ContentType="application/vnd.openxmlformats-officedocument.presentationml.slideLayout+xml"/>
  <Override PartName="/ppt/diagrams/layout1.xml" ContentType="application/vnd.openxmlformats-officedocument.drawingml.diagramLayout+xml"/>
  <Override PartName="/ppt/notesSlides/notesSlide1.xml" ContentType="application/vnd.openxmlformats-officedocument.presentationml.notesSlide+xml"/>
  <Override PartName="/ppt/notesSlides/notesSlide4.xml" ContentType="application/vnd.openxmlformats-officedocument.presentationml.notesSlide+xml"/>
  <Override PartName="/ppt/diagrams/drawing2.xml" ContentType="application/vnd.ms-office.drawingml.diagramDrawing+xml"/>
  <Override PartName="/ppt/diagrams/drawing1.xml" ContentType="application/vnd.ms-office.drawingml.diagramDrawing+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diagrams/colors3.xml" ContentType="application/vnd.openxmlformats-officedocument.drawingml.diagramColors+xml"/>
  <Override PartName="/ppt/slides/slide22.xml" ContentType="application/vnd.openxmlformats-officedocument.presentationml.slide+xml"/>
  <Override PartName="/ppt/slides/slide23.xml" ContentType="application/vnd.openxmlformats-officedocument.presentationml.slide+xml"/>
  <Override PartName="/ppt/slides/slide19.xml" ContentType="application/vnd.openxmlformats-officedocument.presentationml.slide+xml"/>
  <Override PartName="/ppt/diagrams/layout2.xml" ContentType="application/vnd.openxmlformats-officedocument.drawingml.diagram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layout3.xml" ContentType="application/vnd.openxmlformats-officedocument.drawingml.diagramLayout+xml"/>
  <Override PartName="/ppt/notesSlides/notesSlide3.xml" ContentType="application/vnd.openxmlformats-officedocument.presentationml.notesSlide+xml"/>
  <Override PartName="/ppt/slides/slide24.xml" ContentType="application/vnd.openxmlformats-officedocument.presentationml.slide+xml"/>
  <Override PartName="/ppt/charts/chart1.xml" ContentType="application/vnd.openxmlformats-officedocument.drawingml.chart+xml"/>
  <Override PartName="/ppt/diagrams/data3.xml" ContentType="application/vnd.openxmlformats-officedocument.drawingml.diagramData+xml"/>
  <Override PartName="/ppt/diagrams/colors1.xml" ContentType="application/vnd.openxmlformats-officedocument.drawingml.diagramColors+xml"/>
  <Override PartName="/ppt/diagrams/quickStyle1.xml" ContentType="application/vnd.openxmlformats-officedocument.drawingml.diagramStyle+xml"/>
  <Override PartName="/ppt/slides/slide9.xml" ContentType="application/vnd.openxmlformats-officedocument.presentationml.slide+xml"/>
  <Override PartName="/ppt/theme/theme1.xml" ContentType="application/vnd.openxmlformats-officedocument.theme+xml"/>
  <Override PartName="/ppt/slideMasters/slideMaster1.xml" ContentType="application/vnd.openxmlformats-officedocument.presentationml.slideMaster+xml"/>
  <Override PartName="/ppt/diagrams/quickStyle2.xml" ContentType="application/vnd.openxmlformats-officedocument.drawingml.diagramStyle+xml"/>
  <Override PartName="/ppt/slides/slide1.xml" ContentType="application/vnd.openxmlformats-officedocument.presentationml.slide+xml"/>
  <Override PartName="/ppt/slides/slide20.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Layouts/slideLayout4.xml" ContentType="application/vnd.openxmlformats-officedocument.presentationml.slideLayout+xml"/>
  <Override PartName="/ppt/slides/slide11.xml" ContentType="application/vnd.openxmlformats-officedocument.presentationml.slide+xml"/>
  <Override PartName="/ppt/presProps.xml" ContentType="application/vnd.openxmlformats-officedocument.presentationml.presProps+xml"/>
  <Override PartName="/ppt/slides/slide7.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s/slide10.xml" ContentType="application/vnd.openxmlformats-officedocument.presentationml.slide+xml"/>
  <Override PartName="/ppt/slides/slide6.xml" ContentType="application/vnd.openxmlformats-officedocument.presentationml.slide+xml"/>
  <Override PartName="/ppt/slides/slide18.xml" ContentType="application/vnd.openxmlformats-officedocument.presentationml.slide+xml"/>
  <Override PartName="/ppt/diagrams/data1.xml" ContentType="application/vnd.openxmlformats-officedocument.drawingml.diagramData+xml"/>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http://schemas.openxmlformats.org/presentationml/2006/main" xmlns:a="http://schemas.openxmlformats.org/drawingml/2006/main" xmlns:r="http://schemas.openxmlformats.org/officeDocument/2006/relationships">
  <p:sldMasterIdLst>
    <p:sldMasterId id="2147483655" r:id="rId2"/>
  </p:sldMasterIdLst>
  <p:notesMasterIdLst>
    <p:notesMasterId r:id="rId1"/>
  </p:notesMasterIdLst>
  <p:sldIdLst>
    <p:sldId id="265" r:id="rId3"/>
    <p:sldId id="267" r:id="rId4"/>
    <p:sldId id="269" r:id="rId5"/>
    <p:sldId id="271" r:id="rId6"/>
    <p:sldId id="273" r:id="rId7"/>
    <p:sldId id="274"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Lst>
  <p:sldSz cx="12192000" cy="6858000"/>
  <p:notesSz cx="6858000" cy="9144000"/>
</p:presentation>
</file>

<file path=ppt/presProps.xml><?xml version="1.0" encoding="utf-8"?>
<p:presentationPr xmlns:p="http://schemas.openxmlformats.org/presentationml/2006/main" xmlns:a="http://schemas.openxmlformats.org/drawingml/2006/main" xmlns:r="http://schemas.openxmlformats.org/officeDocument/2006/relationships"/>
</file>

<file path=ppt/_rels/presentation.xml.rels><?xml version="1.0" encoding="UTF-8" standalone="yes"?>
<Relationships xmlns="http://schemas.openxmlformats.org/package/2006/relationships"><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2" Type="http://schemas.openxmlformats.org/officeDocument/2006/relationships/slide" Target="slides/slide10.xml"/><Relationship Id="rId13" Type="http://schemas.openxmlformats.org/officeDocument/2006/relationships/slide" Target="slides/slide11.xml"/><Relationship Id="rId10" Type="http://schemas.openxmlformats.org/officeDocument/2006/relationships/slide" Target="slides/slide8.xml"/><Relationship Id="rId11" Type="http://schemas.openxmlformats.org/officeDocument/2006/relationships/slide" Target="slides/slide9.xml"/><Relationship Id="rId26" Type="http://schemas.openxmlformats.org/officeDocument/2006/relationships/slide" Target="slides/slide24.xml"/><Relationship Id="rId25" Type="http://schemas.openxmlformats.org/officeDocument/2006/relationships/slide" Target="slides/slide23.xml"/><Relationship Id="rId28" Type="http://schemas.openxmlformats.org/officeDocument/2006/relationships/theme" Target="theme/theme1.xml"/><Relationship Id="rId27" Type="http://schemas.openxmlformats.org/officeDocument/2006/relationships/presProps" Target="presProps.xml"/><Relationship Id="rId21" Type="http://schemas.openxmlformats.org/officeDocument/2006/relationships/slide" Target="slides/slide19.xml"/><Relationship Id="rId2" Type="http://schemas.openxmlformats.org/officeDocument/2006/relationships/slideMaster" Target="slideMasters/slideMaster1.xml"/><Relationship Id="rId22" Type="http://schemas.openxmlformats.org/officeDocument/2006/relationships/slide" Target="slides/slide20.xml"/><Relationship Id="rId1" Type="http://schemas.openxmlformats.org/officeDocument/2006/relationships/notesMaster" Target="notesMasters/notesMaster1.xml"/><Relationship Id="rId23" Type="http://schemas.openxmlformats.org/officeDocument/2006/relationships/slide" Target="slides/slide21.xml"/><Relationship Id="rId4" Type="http://schemas.openxmlformats.org/officeDocument/2006/relationships/slide" Target="slides/slide2.xml"/><Relationship Id="rId24" Type="http://schemas.openxmlformats.org/officeDocument/2006/relationships/slide" Target="slides/slide22.xml"/><Relationship Id="rId3" Type="http://schemas.openxmlformats.org/officeDocument/2006/relationships/slide" Target="slides/slide1.xml"/><Relationship Id="rId20" Type="http://schemas.openxmlformats.org/officeDocument/2006/relationships/slide" Target="slides/slide18.xml"/><Relationship Id="rId9" Type="http://schemas.openxmlformats.org/officeDocument/2006/relationships/slide" Target="slides/slide7.xml"/><Relationship Id="rId6" Type="http://schemas.openxmlformats.org/officeDocument/2006/relationships/slide" Target="slides/slide4.xml"/><Relationship Id="rId5" Type="http://schemas.openxmlformats.org/officeDocument/2006/relationships/slide" Target="slides/slide3.xml"/><Relationship Id="rId8" Type="http://schemas.openxmlformats.org/officeDocument/2006/relationships/slide" Target="slides/slide6.xml"/><Relationship Id="rId7"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dministrator\Desktop\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title>
      <c:tx>
        <c:rich>
          <a:bodyPr/>
          <a:lstStyle/>
          <a:p>
            <a:pPr>
              <a:defRPr sz="2000" b="1">
                <a:solidFill>
                  <a:sysClr val="windowText" lastClr="000000"/>
                </a:solidFill>
              </a:defRPr>
            </a:pPr>
            <a:r>
              <a:rPr lang="en-US" sz="2000" b="1" dirty="0">
                <a:solidFill>
                  <a:sysClr val="windowText" lastClr="000000"/>
                </a:solidFill>
              </a:rPr>
              <a:t>Natural and</a:t>
            </a:r>
            <a:r>
              <a:rPr lang="en-US" sz="2000" b="1" baseline="0" dirty="0">
                <a:solidFill>
                  <a:sysClr val="windowText" lastClr="000000"/>
                </a:solidFill>
              </a:rPr>
              <a:t> Man-made Sources of Radiation</a:t>
            </a:r>
            <a:endParaRPr lang="en-US" sz="2000" b="1" dirty="0">
              <a:solidFill>
                <a:sysClr val="windowText" lastClr="000000"/>
              </a:solidFill>
            </a:endParaRPr>
          </a:p>
        </c:rich>
      </c:tx>
      <c:layout>
        <c:manualLayout>
          <c:xMode val="edge"/>
          <c:yMode val="edge"/>
          <c:x val="0.23923106647997872"/>
          <c:y val="1.5503921147119322E-2"/>
        </c:manualLayout>
      </c:layout>
      <c:overlay val="0"/>
    </c:title>
    <c:autoTitleDeleted val="0"/>
    <c:view3D>
      <c:rotX val="50"/>
      <c:rotY val="60"/>
      <c:rAngAx val="0"/>
      <c:perspective val="30"/>
    </c:view3D>
    <c:floor>
      <c:thickness val="0"/>
    </c:floor>
    <c:sideWall>
      <c:thickness val="0"/>
    </c:sideWall>
    <c:backWall>
      <c:thickness val="0"/>
    </c:backWall>
    <c:plotArea>
      <c:layout>
        <c:manualLayout>
          <c:layoutTarget val="inner"/>
          <c:xMode val="edge"/>
          <c:yMode val="edge"/>
          <c:x val="7.3972187510977949E-2"/>
          <c:y val="0.21476000468236436"/>
          <c:w val="0.84695683594044058"/>
          <c:h val="0.76926400792072214"/>
        </c:manualLayout>
      </c:layout>
      <c:pie3DChart>
        <c:varyColors val="1"/>
        <c:ser>
          <c:idx val="0"/>
          <c:order val="0"/>
          <c:dLbls>
            <c:dLbl>
              <c:idx val="0"/>
              <c:layout>
                <c:manualLayout>
                  <c:x val="-0.45838323536723224"/>
                  <c:y val="-0.27905475918074341"/>
                </c:manualLayout>
              </c:layout>
              <c:showLegendKey val="0"/>
              <c:showVal val="0"/>
              <c:showCatName val="1"/>
              <c:showSerName val="0"/>
              <c:showPercent val="1"/>
              <c:showBubbleSize val="0"/>
            </c:dLbl>
            <c:dLbl>
              <c:idx val="1"/>
              <c:layout>
                <c:manualLayout>
                  <c:x val="-3.3597660175549958E-2"/>
                  <c:y val="5.6538214774435248E-2"/>
                </c:manualLayout>
              </c:layout>
              <c:tx>
                <c:rich>
                  <a:bodyPr/>
                  <a:lstStyle/>
                  <a:p>
                    <a:r>
                      <a:rPr lang="en-US" dirty="0" smtClean="0">
                        <a:solidFill>
                          <a:srgbClr val="FFFF00"/>
                        </a:solidFill>
                      </a:rPr>
                      <a:t>I</a:t>
                    </a:r>
                    <a:r>
                      <a:rPr lang="en-US" dirty="0" smtClean="0"/>
                      <a:t>nside </a:t>
                    </a:r>
                    <a:r>
                      <a:rPr lang="en-US" dirty="0"/>
                      <a:t>Human </a:t>
                    </a:r>
                    <a:endParaRPr lang="en-US" dirty="0" smtClean="0"/>
                  </a:p>
                  <a:p>
                    <a:r>
                      <a:rPr lang="en-US" dirty="0" smtClean="0"/>
                      <a:t>Body</a:t>
                    </a:r>
                    <a:r>
                      <a:rPr lang="en-US" dirty="0"/>
                      <a:t>
11%</a:t>
                    </a:r>
                  </a:p>
                </c:rich>
              </c:tx>
              <c:showLegendKey val="0"/>
              <c:showVal val="0"/>
              <c:showCatName val="1"/>
              <c:showSerName val="0"/>
              <c:showPercent val="1"/>
              <c:showBubbleSize val="0"/>
            </c:dLbl>
            <c:dLbl>
              <c:idx val="2"/>
              <c:layout>
                <c:manualLayout>
                  <c:x val="-9.3338076153829996E-2"/>
                  <c:y val="3.2962828364403167E-2"/>
                </c:manualLayout>
              </c:layout>
              <c:showLegendKey val="0"/>
              <c:showVal val="0"/>
              <c:showCatName val="1"/>
              <c:showSerName val="0"/>
              <c:showPercent val="1"/>
              <c:showBubbleSize val="0"/>
            </c:dLbl>
            <c:dLbl>
              <c:idx val="3"/>
              <c:layout>
                <c:manualLayout>
                  <c:x val="-0.11285524460510969"/>
                  <c:y val="1.0185354737634541E-2"/>
                </c:manualLayout>
              </c:layout>
              <c:showLegendKey val="0"/>
              <c:showVal val="0"/>
              <c:showCatName val="1"/>
              <c:showSerName val="0"/>
              <c:showPercent val="1"/>
              <c:showBubbleSize val="0"/>
            </c:dLbl>
            <c:dLbl>
              <c:idx val="4"/>
              <c:layout>
                <c:manualLayout>
                  <c:x val="0.19607660942297694"/>
                  <c:y val="4.7112008434843082E-2"/>
                </c:manualLayout>
              </c:layout>
              <c:showLegendKey val="0"/>
              <c:showVal val="0"/>
              <c:showCatName val="1"/>
              <c:showSerName val="0"/>
              <c:showPercent val="1"/>
              <c:showBubbleSize val="0"/>
            </c:dLbl>
            <c:dLbl>
              <c:idx val="5"/>
              <c:layout>
                <c:manualLayout>
                  <c:x val="0.10146077509841021"/>
                  <c:y val="8.3462233887430737E-2"/>
                </c:manualLayout>
              </c:layout>
              <c:tx>
                <c:rich>
                  <a:bodyPr/>
                  <a:lstStyle/>
                  <a:p>
                    <a:r>
                      <a:rPr lang="en-US" dirty="0">
                        <a:solidFill>
                          <a:srgbClr val="FFFF00"/>
                        </a:solidFill>
                      </a:rPr>
                      <a:t>N</a:t>
                    </a:r>
                    <a:r>
                      <a:rPr lang="en-US" dirty="0"/>
                      <a:t>uclear </a:t>
                    </a:r>
                    <a:r>
                      <a:rPr lang="en-US" dirty="0" smtClean="0"/>
                      <a:t> </a:t>
                    </a:r>
                  </a:p>
                  <a:p>
                    <a:r>
                      <a:rPr lang="en-US" dirty="0" smtClean="0"/>
                      <a:t>Medicine </a:t>
                    </a:r>
                    <a:r>
                      <a:rPr lang="en-US" dirty="0"/>
                      <a:t>
4%</a:t>
                    </a:r>
                  </a:p>
                </c:rich>
              </c:tx>
              <c:showLegendKey val="0"/>
              <c:showVal val="0"/>
              <c:showCatName val="1"/>
              <c:showSerName val="0"/>
              <c:showPercent val="1"/>
              <c:showBubbleSize val="0"/>
            </c:dLbl>
            <c:dLbl>
              <c:idx val="6"/>
              <c:layout>
                <c:manualLayout>
                  <c:x val="7.2677752266964851E-2"/>
                  <c:y val="0.12091275770015927"/>
                </c:manualLayout>
              </c:layout>
              <c:tx>
                <c:rich>
                  <a:bodyPr/>
                  <a:lstStyle/>
                  <a:p>
                    <a:r>
                      <a:rPr lang="en-US" dirty="0" smtClean="0">
                        <a:solidFill>
                          <a:srgbClr val="FFFF00"/>
                        </a:solidFill>
                      </a:rPr>
                      <a:t>C</a:t>
                    </a:r>
                    <a:r>
                      <a:rPr lang="en-US" dirty="0" smtClean="0"/>
                      <a:t>onsumer </a:t>
                    </a:r>
                  </a:p>
                  <a:p>
                    <a:r>
                      <a:rPr lang="en-US" dirty="0" smtClean="0"/>
                      <a:t>Products</a:t>
                    </a:r>
                    <a:r>
                      <a:rPr lang="en-US" dirty="0"/>
                      <a:t>
3%</a:t>
                    </a:r>
                  </a:p>
                </c:rich>
              </c:tx>
              <c:showLegendKey val="0"/>
              <c:showVal val="0"/>
              <c:showCatName val="1"/>
              <c:showSerName val="0"/>
              <c:showPercent val="1"/>
              <c:showBubbleSize val="0"/>
            </c:dLbl>
            <c:dLbl>
              <c:idx val="7"/>
              <c:layout>
                <c:manualLayout>
                  <c:x val="7.6493853857882849E-2"/>
                  <c:y val="0.17651901204657111"/>
                </c:manualLayout>
              </c:layout>
              <c:tx>
                <c:rich>
                  <a:bodyPr/>
                  <a:lstStyle/>
                  <a:p>
                    <a:r>
                      <a:rPr lang="en-US" dirty="0">
                        <a:solidFill>
                          <a:srgbClr val="FFFF00"/>
                        </a:solidFill>
                      </a:rPr>
                      <a:t>O</a:t>
                    </a:r>
                    <a:r>
                      <a:rPr lang="en-US" dirty="0"/>
                      <a:t>thers
</a:t>
                    </a:r>
                    <a:r>
                      <a:rPr lang="en-US" dirty="0" smtClean="0"/>
                      <a:t>1</a:t>
                    </a:r>
                    <a:r>
                      <a:rPr lang="en-US" dirty="0"/>
                      <a:t>%</a:t>
                    </a:r>
                  </a:p>
                </c:rich>
              </c:tx>
              <c:showLegendKey val="0"/>
              <c:showVal val="0"/>
              <c:showCatName val="1"/>
              <c:showSerName val="0"/>
              <c:showPercent val="1"/>
              <c:showBubbleSize val="0"/>
            </c:dLbl>
            <c:txPr>
              <a:bodyPr/>
              <a:lstStyle/>
              <a:p>
                <a:pPr>
                  <a:defRPr sz="1200" b="1">
                    <a:solidFill>
                      <a:srgbClr val="FFFF00"/>
                    </a:solidFill>
                  </a:defRPr>
                </a:pPr>
                <a:endParaRPr lang="en-US"/>
              </a:p>
            </c:txPr>
            <c:showLegendKey val="0"/>
            <c:showVal val="0"/>
            <c:showCatName val="1"/>
            <c:showSerName val="0"/>
            <c:showPercent val="1"/>
            <c:showBubbleSize val="0"/>
            <c:showLeaderLines val="1"/>
          </c:dLbls>
          <c:cat>
            <c:strRef>
              <c:f>Sheet1!$A$2:$A$9</c:f>
              <c:strCache>
                <c:ptCount val="8"/>
                <c:pt idx="0">
                  <c:v>Radon </c:v>
                </c:pt>
                <c:pt idx="1">
                  <c:v>Inside Human Body</c:v>
                </c:pt>
                <c:pt idx="2">
                  <c:v>Rock And Soil</c:v>
                </c:pt>
                <c:pt idx="3">
                  <c:v>Cosmic Rays From Space</c:v>
                </c:pt>
                <c:pt idx="4">
                  <c:v>Medical X-Rays</c:v>
                </c:pt>
                <c:pt idx="5">
                  <c:v>Nuclear Medicine </c:v>
                </c:pt>
                <c:pt idx="6">
                  <c:v>Consumer Products</c:v>
                </c:pt>
                <c:pt idx="7">
                  <c:v>Others</c:v>
                </c:pt>
              </c:strCache>
            </c:strRef>
          </c:cat>
          <c:val>
            <c:numRef>
              <c:f>Sheet1!$B$2:$B$9</c:f>
              <c:numCache>
                <c:formatCode>0%</c:formatCode>
                <c:ptCount val="8"/>
                <c:pt idx="0">
                  <c:v>0.54500000000000004</c:v>
                </c:pt>
                <c:pt idx="1">
                  <c:v>0.11</c:v>
                </c:pt>
                <c:pt idx="2">
                  <c:v>0.08</c:v>
                </c:pt>
                <c:pt idx="3">
                  <c:v>0.08</c:v>
                </c:pt>
                <c:pt idx="4">
                  <c:v>0.11</c:v>
                </c:pt>
                <c:pt idx="5">
                  <c:v>0.04</c:v>
                </c:pt>
                <c:pt idx="6">
                  <c:v>0.03</c:v>
                </c:pt>
                <c:pt idx="7">
                  <c:v>5.0000000000000001E-3</c:v>
                </c:pt>
              </c:numCache>
            </c:numRef>
          </c:val>
        </c:ser>
        <c:dLbls>
          <c:showLegendKey val="0"/>
          <c:showVal val="0"/>
          <c:showCatName val="1"/>
          <c:showSerName val="0"/>
          <c:showPercent val="1"/>
          <c:showBubbleSize val="0"/>
          <c:showLeaderLines val="1"/>
        </c:dLbls>
      </c:pie3DChart>
      <c:spPr>
        <a:scene3d>
          <a:camera prst="orthographicFront"/>
          <a:lightRig rig="threePt" dir="t"/>
        </a:scene3d>
        <a:sp3d>
          <a:bevelB/>
        </a:sp3d>
      </c:spPr>
    </c:plotArea>
    <c:plotVisOnly val="1"/>
    <c:dispBlanksAs val="gap"/>
    <c:showDLblsOverMax val="0"/>
  </c:chart>
  <c:spPr>
    <a:solidFill>
      <a:schemeClr val="bg1">
        <a:lumMod val="65000"/>
      </a:schemeClr>
    </a:solidFill>
    <a:scene3d>
      <a:camera prst="orthographicFront"/>
      <a:lightRig rig="threePt" dir="t"/>
    </a:scene3d>
    <a:sp3d prstMaterial="metal"/>
  </c:sp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3D6AFE-89B4-4964-8692-2FF6FFF90DE5}" type="doc">
      <dgm:prSet loTypeId="urn:microsoft.com/office/officeart/2005/8/layout/matrix1" loCatId="matrix" qsTypeId="urn:microsoft.com/office/officeart/2005/8/quickstyle/3d3" qsCatId="3D" csTypeId="urn:microsoft.com/office/officeart/2005/8/colors/colorful1#10" csCatId="colorful" phldr="1"/>
      <dgm:spPr/>
      <dgm:t>
        <a:bodyPr/>
        <a:lstStyle/>
        <a:p>
          <a:endParaRPr lang="en-US"/>
        </a:p>
      </dgm:t>
    </dgm:pt>
    <dgm:pt modelId="{F99F7FCF-6E9F-4D0D-9E44-E107FD1873AC}">
      <dgm:prSet phldrT="[Text]" custT="1"/>
      <dgm:spPr/>
      <dgm:t>
        <a:bodyPr/>
        <a:lstStyle/>
        <a:p>
          <a:r>
            <a:rPr lang="en-US" sz="2800" b="1" dirty="0" smtClean="0"/>
            <a:t>Ionizing Radiation </a:t>
          </a:r>
          <a:endParaRPr lang="en-US" sz="2800" b="1" dirty="0"/>
        </a:p>
      </dgm:t>
    </dgm:pt>
    <dgm:pt modelId="{C93F2395-8FC0-4170-A2DF-D6C274F506A8}" type="parTrans" cxnId="{390B8536-3399-4744-BC4A-1ED9EB56EC4D}">
      <dgm:prSet/>
      <dgm:spPr/>
      <dgm:t>
        <a:bodyPr/>
        <a:lstStyle/>
        <a:p>
          <a:endParaRPr lang="en-US"/>
        </a:p>
      </dgm:t>
    </dgm:pt>
    <dgm:pt modelId="{BC78A7F1-5730-4FD5-BEDA-1292C217C45C}" type="sibTrans" cxnId="{390B8536-3399-4744-BC4A-1ED9EB56EC4D}">
      <dgm:prSet/>
      <dgm:spPr/>
      <dgm:t>
        <a:bodyPr/>
        <a:lstStyle/>
        <a:p>
          <a:endParaRPr lang="en-US"/>
        </a:p>
      </dgm:t>
    </dgm:pt>
    <dgm:pt modelId="{DDDDA46B-5A95-4E27-8A47-2915C7FC2AE7}">
      <dgm:prSet phldrT="[Text]"/>
      <dgm:spPr/>
      <dgm:t>
        <a:bodyPr/>
        <a:lstStyle/>
        <a:p>
          <a:r>
            <a:rPr lang="en-US" dirty="0" smtClean="0"/>
            <a:t>Alpha</a:t>
          </a:r>
          <a:endParaRPr lang="en-US" dirty="0"/>
        </a:p>
      </dgm:t>
    </dgm:pt>
    <dgm:pt modelId="{0FCC370B-3643-45A1-B501-B40EB926DB27}" type="parTrans" cxnId="{A0976C4A-EE5E-4654-BE23-2CAE8D75E4D4}">
      <dgm:prSet/>
      <dgm:spPr/>
      <dgm:t>
        <a:bodyPr/>
        <a:lstStyle/>
        <a:p>
          <a:endParaRPr lang="en-US"/>
        </a:p>
      </dgm:t>
    </dgm:pt>
    <dgm:pt modelId="{15256109-2BB8-4664-9F78-81B1656CB3DF}" type="sibTrans" cxnId="{A0976C4A-EE5E-4654-BE23-2CAE8D75E4D4}">
      <dgm:prSet/>
      <dgm:spPr/>
      <dgm:t>
        <a:bodyPr/>
        <a:lstStyle/>
        <a:p>
          <a:endParaRPr lang="en-US"/>
        </a:p>
      </dgm:t>
    </dgm:pt>
    <dgm:pt modelId="{44655EF8-A44F-40F0-9884-18D69CB0F2C4}">
      <dgm:prSet phldrT="[Text]"/>
      <dgm:spPr/>
      <dgm:t>
        <a:bodyPr/>
        <a:lstStyle/>
        <a:p>
          <a:r>
            <a:rPr lang="en-US" dirty="0" smtClean="0"/>
            <a:t>Beta</a:t>
          </a:r>
          <a:endParaRPr lang="en-US" dirty="0"/>
        </a:p>
      </dgm:t>
    </dgm:pt>
    <dgm:pt modelId="{0C8AD7A2-19D8-406F-B412-8BA9F9D1F67F}" type="parTrans" cxnId="{1DD12E70-5687-4E0D-96E1-385FE0B587A9}">
      <dgm:prSet/>
      <dgm:spPr/>
      <dgm:t>
        <a:bodyPr/>
        <a:lstStyle/>
        <a:p>
          <a:endParaRPr lang="en-US"/>
        </a:p>
      </dgm:t>
    </dgm:pt>
    <dgm:pt modelId="{2A21B1EB-81E1-4DD9-9AC0-2B0788FA654C}" type="sibTrans" cxnId="{1DD12E70-5687-4E0D-96E1-385FE0B587A9}">
      <dgm:prSet/>
      <dgm:spPr/>
      <dgm:t>
        <a:bodyPr/>
        <a:lstStyle/>
        <a:p>
          <a:endParaRPr lang="en-US"/>
        </a:p>
      </dgm:t>
    </dgm:pt>
    <dgm:pt modelId="{4DBC69D5-D555-4557-88E2-26ECFA27E8BE}">
      <dgm:prSet phldrT="[Text]"/>
      <dgm:spPr/>
      <dgm:t>
        <a:bodyPr/>
        <a:lstStyle/>
        <a:p>
          <a:r>
            <a:rPr lang="en-US" dirty="0" smtClean="0"/>
            <a:t>Gamma</a:t>
          </a:r>
          <a:endParaRPr lang="en-US" dirty="0"/>
        </a:p>
      </dgm:t>
    </dgm:pt>
    <dgm:pt modelId="{422658F8-B3E9-4DEF-AEE6-A7B565A28B89}" type="parTrans" cxnId="{CEB6DA2B-C248-47D8-B218-11461D8BEF1D}">
      <dgm:prSet/>
      <dgm:spPr/>
      <dgm:t>
        <a:bodyPr/>
        <a:lstStyle/>
        <a:p>
          <a:endParaRPr lang="en-US"/>
        </a:p>
      </dgm:t>
    </dgm:pt>
    <dgm:pt modelId="{BFA7D155-2FE7-4BF0-939D-9FC5C5EF7FAC}" type="sibTrans" cxnId="{CEB6DA2B-C248-47D8-B218-11461D8BEF1D}">
      <dgm:prSet/>
      <dgm:spPr/>
      <dgm:t>
        <a:bodyPr/>
        <a:lstStyle/>
        <a:p>
          <a:endParaRPr lang="en-US"/>
        </a:p>
      </dgm:t>
    </dgm:pt>
    <dgm:pt modelId="{1B9EBCAD-7224-4607-A1F7-D28F28A34F8C}">
      <dgm:prSet phldrT="[Text]"/>
      <dgm:spPr/>
      <dgm:t>
        <a:bodyPr/>
        <a:lstStyle/>
        <a:p>
          <a:r>
            <a:rPr lang="en-US" dirty="0" smtClean="0"/>
            <a:t>X-rays</a:t>
          </a:r>
          <a:endParaRPr lang="en-US" dirty="0"/>
        </a:p>
      </dgm:t>
    </dgm:pt>
    <dgm:pt modelId="{EF3D168A-0342-4927-9524-85622F3509A6}" type="parTrans" cxnId="{03059A20-D344-4F12-805F-24F9923F9FA0}">
      <dgm:prSet/>
      <dgm:spPr/>
      <dgm:t>
        <a:bodyPr/>
        <a:lstStyle/>
        <a:p>
          <a:endParaRPr lang="en-US"/>
        </a:p>
      </dgm:t>
    </dgm:pt>
    <dgm:pt modelId="{0C4AE955-3BB0-4B5F-9F82-BC451B8D6585}" type="sibTrans" cxnId="{03059A20-D344-4F12-805F-24F9923F9FA0}">
      <dgm:prSet/>
      <dgm:spPr/>
      <dgm:t>
        <a:bodyPr/>
        <a:lstStyle/>
        <a:p>
          <a:endParaRPr lang="en-US"/>
        </a:p>
      </dgm:t>
    </dgm:pt>
    <dgm:pt modelId="{D3FC209C-B75A-4B27-A209-062FAEF56178}" type="pres">
      <dgm:prSet presAssocID="{BD3D6AFE-89B4-4964-8692-2FF6FFF90DE5}" presName="diagram" presStyleCnt="0">
        <dgm:presLayoutVars>
          <dgm:chMax val="1"/>
          <dgm:dir/>
          <dgm:animLvl val="ctr"/>
          <dgm:resizeHandles val="exact"/>
        </dgm:presLayoutVars>
      </dgm:prSet>
      <dgm:spPr/>
      <dgm:t>
        <a:bodyPr/>
        <a:lstStyle/>
        <a:p>
          <a:endParaRPr lang="en-US"/>
        </a:p>
      </dgm:t>
    </dgm:pt>
    <dgm:pt modelId="{5DA0E669-E477-479C-A740-A3553ABEABDC}" type="pres">
      <dgm:prSet presAssocID="{BD3D6AFE-89B4-4964-8692-2FF6FFF90DE5}" presName="matrix" presStyleCnt="0"/>
      <dgm:spPr/>
      <dgm:t>
        <a:bodyPr/>
        <a:lstStyle/>
        <a:p>
          <a:endParaRPr lang="en-US"/>
        </a:p>
      </dgm:t>
    </dgm:pt>
    <dgm:pt modelId="{21501429-DF7C-4117-9C94-89D087F5B6CA}" type="pres">
      <dgm:prSet presAssocID="{BD3D6AFE-89B4-4964-8692-2FF6FFF90DE5}" presName="tile1" presStyleLbl="node1" presStyleIdx="0" presStyleCnt="4" custLinFactNeighborX="-2500"/>
      <dgm:spPr/>
      <dgm:t>
        <a:bodyPr/>
        <a:lstStyle/>
        <a:p>
          <a:endParaRPr lang="en-US"/>
        </a:p>
      </dgm:t>
    </dgm:pt>
    <dgm:pt modelId="{4CF02A70-25D9-4CB3-BBB0-60D8CA447E3F}" type="pres">
      <dgm:prSet presAssocID="{BD3D6AFE-89B4-4964-8692-2FF6FFF90DE5}" presName="tile1text" presStyleLbl="node1" presStyleIdx="0" presStyleCnt="4">
        <dgm:presLayoutVars>
          <dgm:chMax val="0"/>
          <dgm:chPref val="0"/>
          <dgm:bulletEnabled val="1"/>
        </dgm:presLayoutVars>
      </dgm:prSet>
      <dgm:spPr/>
      <dgm:t>
        <a:bodyPr/>
        <a:lstStyle/>
        <a:p>
          <a:endParaRPr lang="en-US"/>
        </a:p>
      </dgm:t>
    </dgm:pt>
    <dgm:pt modelId="{12BDBBDF-7B06-4784-BB10-45154C1426C1}" type="pres">
      <dgm:prSet presAssocID="{BD3D6AFE-89B4-4964-8692-2FF6FFF90DE5}" presName="tile2" presStyleLbl="node1" presStyleIdx="1" presStyleCnt="4" custLinFactNeighborX="97500" custLinFactNeighborY="-78750"/>
      <dgm:spPr/>
      <dgm:t>
        <a:bodyPr/>
        <a:lstStyle/>
        <a:p>
          <a:endParaRPr lang="en-US"/>
        </a:p>
      </dgm:t>
    </dgm:pt>
    <dgm:pt modelId="{DB7FEA94-7106-4026-95C0-D717DE88C272}" type="pres">
      <dgm:prSet presAssocID="{BD3D6AFE-89B4-4964-8692-2FF6FFF90DE5}" presName="tile2text" presStyleLbl="node1" presStyleIdx="1" presStyleCnt="4">
        <dgm:presLayoutVars>
          <dgm:chMax val="0"/>
          <dgm:chPref val="0"/>
          <dgm:bulletEnabled val="1"/>
        </dgm:presLayoutVars>
      </dgm:prSet>
      <dgm:spPr/>
      <dgm:t>
        <a:bodyPr/>
        <a:lstStyle/>
        <a:p>
          <a:endParaRPr lang="en-US"/>
        </a:p>
      </dgm:t>
    </dgm:pt>
    <dgm:pt modelId="{FA9B96CA-FC54-47D9-B6B0-3A11570934AC}" type="pres">
      <dgm:prSet presAssocID="{BD3D6AFE-89B4-4964-8692-2FF6FFF90DE5}" presName="tile3" presStyleLbl="node1" presStyleIdx="2" presStyleCnt="4"/>
      <dgm:spPr/>
      <dgm:t>
        <a:bodyPr/>
        <a:lstStyle/>
        <a:p>
          <a:endParaRPr lang="en-US"/>
        </a:p>
      </dgm:t>
    </dgm:pt>
    <dgm:pt modelId="{81D34EF3-950D-46BE-A42E-9A3F85C5E486}" type="pres">
      <dgm:prSet presAssocID="{BD3D6AFE-89B4-4964-8692-2FF6FFF90DE5}" presName="tile3text" presStyleLbl="node1" presStyleIdx="2" presStyleCnt="4">
        <dgm:presLayoutVars>
          <dgm:chMax val="0"/>
          <dgm:chPref val="0"/>
          <dgm:bulletEnabled val="1"/>
        </dgm:presLayoutVars>
      </dgm:prSet>
      <dgm:spPr/>
      <dgm:t>
        <a:bodyPr/>
        <a:lstStyle/>
        <a:p>
          <a:endParaRPr lang="en-US"/>
        </a:p>
      </dgm:t>
    </dgm:pt>
    <dgm:pt modelId="{3A479136-9AAE-44DE-9C8A-015CE64E4832}" type="pres">
      <dgm:prSet presAssocID="{BD3D6AFE-89B4-4964-8692-2FF6FFF90DE5}" presName="tile4" presStyleLbl="node1" presStyleIdx="3" presStyleCnt="4" custLinFactNeighborX="1316"/>
      <dgm:spPr/>
      <dgm:t>
        <a:bodyPr/>
        <a:lstStyle/>
        <a:p>
          <a:endParaRPr lang="en-US"/>
        </a:p>
      </dgm:t>
    </dgm:pt>
    <dgm:pt modelId="{5905B35E-C9E0-472C-9F33-FC3854BA65D7}" type="pres">
      <dgm:prSet presAssocID="{BD3D6AFE-89B4-4964-8692-2FF6FFF90DE5}" presName="tile4text" presStyleLbl="node1" presStyleIdx="3" presStyleCnt="4">
        <dgm:presLayoutVars>
          <dgm:chMax val="0"/>
          <dgm:chPref val="0"/>
          <dgm:bulletEnabled val="1"/>
        </dgm:presLayoutVars>
      </dgm:prSet>
      <dgm:spPr/>
      <dgm:t>
        <a:bodyPr/>
        <a:lstStyle/>
        <a:p>
          <a:endParaRPr lang="en-US"/>
        </a:p>
      </dgm:t>
    </dgm:pt>
    <dgm:pt modelId="{A3DAB9CD-2966-404A-954C-DCE20376C9D5}" type="pres">
      <dgm:prSet presAssocID="{BD3D6AFE-89B4-4964-8692-2FF6FFF90DE5}" presName="centerTile" presStyleLbl="fgShp" presStyleIdx="0" presStyleCnt="1" custScaleX="275000">
        <dgm:presLayoutVars>
          <dgm:chMax val="0"/>
          <dgm:chPref val="0"/>
        </dgm:presLayoutVars>
      </dgm:prSet>
      <dgm:spPr/>
      <dgm:t>
        <a:bodyPr/>
        <a:lstStyle/>
        <a:p>
          <a:endParaRPr lang="en-US"/>
        </a:p>
      </dgm:t>
    </dgm:pt>
  </dgm:ptLst>
  <dgm:cxnLst>
    <dgm:cxn modelId="{8F6096C8-B180-4168-B786-B8CF8BD409FE}" type="presOf" srcId="{44655EF8-A44F-40F0-9884-18D69CB0F2C4}" destId="{DB7FEA94-7106-4026-95C0-D717DE88C272}" srcOrd="1" destOrd="0" presId="urn:microsoft.com/office/officeart/2005/8/layout/matrix1"/>
    <dgm:cxn modelId="{C862C50D-64B7-4DD2-B162-7D9B3D49D657}" type="presOf" srcId="{BD3D6AFE-89B4-4964-8692-2FF6FFF90DE5}" destId="{D3FC209C-B75A-4B27-A209-062FAEF56178}" srcOrd="0" destOrd="0" presId="urn:microsoft.com/office/officeart/2005/8/layout/matrix1"/>
    <dgm:cxn modelId="{45FF8A72-32DB-4C1B-B812-27EF8B53C4AC}" type="presOf" srcId="{4DBC69D5-D555-4557-88E2-26ECFA27E8BE}" destId="{FA9B96CA-FC54-47D9-B6B0-3A11570934AC}" srcOrd="0" destOrd="0" presId="urn:microsoft.com/office/officeart/2005/8/layout/matrix1"/>
    <dgm:cxn modelId="{36605737-0019-4C81-92BA-140992566160}" type="presOf" srcId="{4DBC69D5-D555-4557-88E2-26ECFA27E8BE}" destId="{81D34EF3-950D-46BE-A42E-9A3F85C5E486}" srcOrd="1" destOrd="0" presId="urn:microsoft.com/office/officeart/2005/8/layout/matrix1"/>
    <dgm:cxn modelId="{D54DC578-CA28-4482-9495-0854F6D70BA0}" type="presOf" srcId="{DDDDA46B-5A95-4E27-8A47-2915C7FC2AE7}" destId="{21501429-DF7C-4117-9C94-89D087F5B6CA}" srcOrd="0" destOrd="0" presId="urn:microsoft.com/office/officeart/2005/8/layout/matrix1"/>
    <dgm:cxn modelId="{53BBA984-5D77-4F5B-BEBD-1F6CCA76CAC7}" type="presOf" srcId="{F99F7FCF-6E9F-4D0D-9E44-E107FD1873AC}" destId="{A3DAB9CD-2966-404A-954C-DCE20376C9D5}" srcOrd="0" destOrd="0" presId="urn:microsoft.com/office/officeart/2005/8/layout/matrix1"/>
    <dgm:cxn modelId="{F54EC1C4-B8CE-4E24-8C51-C0881D770719}" type="presOf" srcId="{44655EF8-A44F-40F0-9884-18D69CB0F2C4}" destId="{12BDBBDF-7B06-4784-BB10-45154C1426C1}" srcOrd="0" destOrd="0" presId="urn:microsoft.com/office/officeart/2005/8/layout/matrix1"/>
    <dgm:cxn modelId="{69AE1B51-B71B-48E2-AB69-BEC65D7B123A}" type="presOf" srcId="{1B9EBCAD-7224-4607-A1F7-D28F28A34F8C}" destId="{5905B35E-C9E0-472C-9F33-FC3854BA65D7}" srcOrd="1" destOrd="0" presId="urn:microsoft.com/office/officeart/2005/8/layout/matrix1"/>
    <dgm:cxn modelId="{CEB6DA2B-C248-47D8-B218-11461D8BEF1D}" srcId="{F99F7FCF-6E9F-4D0D-9E44-E107FD1873AC}" destId="{4DBC69D5-D555-4557-88E2-26ECFA27E8BE}" srcOrd="2" destOrd="0" parTransId="{422658F8-B3E9-4DEF-AEE6-A7B565A28B89}" sibTransId="{BFA7D155-2FE7-4BF0-939D-9FC5C5EF7FAC}"/>
    <dgm:cxn modelId="{390B8536-3399-4744-BC4A-1ED9EB56EC4D}" srcId="{BD3D6AFE-89B4-4964-8692-2FF6FFF90DE5}" destId="{F99F7FCF-6E9F-4D0D-9E44-E107FD1873AC}" srcOrd="0" destOrd="0" parTransId="{C93F2395-8FC0-4170-A2DF-D6C274F506A8}" sibTransId="{BC78A7F1-5730-4FD5-BEDA-1292C217C45C}"/>
    <dgm:cxn modelId="{03059A20-D344-4F12-805F-24F9923F9FA0}" srcId="{F99F7FCF-6E9F-4D0D-9E44-E107FD1873AC}" destId="{1B9EBCAD-7224-4607-A1F7-D28F28A34F8C}" srcOrd="3" destOrd="0" parTransId="{EF3D168A-0342-4927-9524-85622F3509A6}" sibTransId="{0C4AE955-3BB0-4B5F-9F82-BC451B8D6585}"/>
    <dgm:cxn modelId="{1DD12E70-5687-4E0D-96E1-385FE0B587A9}" srcId="{F99F7FCF-6E9F-4D0D-9E44-E107FD1873AC}" destId="{44655EF8-A44F-40F0-9884-18D69CB0F2C4}" srcOrd="1" destOrd="0" parTransId="{0C8AD7A2-19D8-406F-B412-8BA9F9D1F67F}" sibTransId="{2A21B1EB-81E1-4DD9-9AC0-2B0788FA654C}"/>
    <dgm:cxn modelId="{82020780-1723-485A-B8F9-E58B62D35274}" type="presOf" srcId="{1B9EBCAD-7224-4607-A1F7-D28F28A34F8C}" destId="{3A479136-9AAE-44DE-9C8A-015CE64E4832}" srcOrd="0" destOrd="0" presId="urn:microsoft.com/office/officeart/2005/8/layout/matrix1"/>
    <dgm:cxn modelId="{F60C0978-F562-40DD-B2AE-1F7006E57430}" type="presOf" srcId="{DDDDA46B-5A95-4E27-8A47-2915C7FC2AE7}" destId="{4CF02A70-25D9-4CB3-BBB0-60D8CA447E3F}" srcOrd="1" destOrd="0" presId="urn:microsoft.com/office/officeart/2005/8/layout/matrix1"/>
    <dgm:cxn modelId="{A0976C4A-EE5E-4654-BE23-2CAE8D75E4D4}" srcId="{F99F7FCF-6E9F-4D0D-9E44-E107FD1873AC}" destId="{DDDDA46B-5A95-4E27-8A47-2915C7FC2AE7}" srcOrd="0" destOrd="0" parTransId="{0FCC370B-3643-45A1-B501-B40EB926DB27}" sibTransId="{15256109-2BB8-4664-9F78-81B1656CB3DF}"/>
    <dgm:cxn modelId="{0FD0C77E-A977-4956-A7A9-AD748D590F3E}" type="presParOf" srcId="{D3FC209C-B75A-4B27-A209-062FAEF56178}" destId="{5DA0E669-E477-479C-A740-A3553ABEABDC}" srcOrd="0" destOrd="0" presId="urn:microsoft.com/office/officeart/2005/8/layout/matrix1"/>
    <dgm:cxn modelId="{18D0A4E9-9C53-4C34-A882-8FEE47CA3F15}" type="presParOf" srcId="{5DA0E669-E477-479C-A740-A3553ABEABDC}" destId="{21501429-DF7C-4117-9C94-89D087F5B6CA}" srcOrd="0" destOrd="0" presId="urn:microsoft.com/office/officeart/2005/8/layout/matrix1"/>
    <dgm:cxn modelId="{B9007CE6-EFA4-48FD-87D9-665A8B115B47}" type="presParOf" srcId="{5DA0E669-E477-479C-A740-A3553ABEABDC}" destId="{4CF02A70-25D9-4CB3-BBB0-60D8CA447E3F}" srcOrd="1" destOrd="0" presId="urn:microsoft.com/office/officeart/2005/8/layout/matrix1"/>
    <dgm:cxn modelId="{F93557BE-EC23-43DF-8F88-9B36BF2D9E95}" type="presParOf" srcId="{5DA0E669-E477-479C-A740-A3553ABEABDC}" destId="{12BDBBDF-7B06-4784-BB10-45154C1426C1}" srcOrd="2" destOrd="0" presId="urn:microsoft.com/office/officeart/2005/8/layout/matrix1"/>
    <dgm:cxn modelId="{679C4118-12D6-44AD-9104-358890EF2D36}" type="presParOf" srcId="{5DA0E669-E477-479C-A740-A3553ABEABDC}" destId="{DB7FEA94-7106-4026-95C0-D717DE88C272}" srcOrd="3" destOrd="0" presId="urn:microsoft.com/office/officeart/2005/8/layout/matrix1"/>
    <dgm:cxn modelId="{37C971B2-EA6A-4ACE-82AF-245B8F59A213}" type="presParOf" srcId="{5DA0E669-E477-479C-A740-A3553ABEABDC}" destId="{FA9B96CA-FC54-47D9-B6B0-3A11570934AC}" srcOrd="4" destOrd="0" presId="urn:microsoft.com/office/officeart/2005/8/layout/matrix1"/>
    <dgm:cxn modelId="{B08150A5-9E25-4F2A-806F-B619897F2E0C}" type="presParOf" srcId="{5DA0E669-E477-479C-A740-A3553ABEABDC}" destId="{81D34EF3-950D-46BE-A42E-9A3F85C5E486}" srcOrd="5" destOrd="0" presId="urn:microsoft.com/office/officeart/2005/8/layout/matrix1"/>
    <dgm:cxn modelId="{0653F1AB-55EC-4EE2-AF2D-65528364EF41}" type="presParOf" srcId="{5DA0E669-E477-479C-A740-A3553ABEABDC}" destId="{3A479136-9AAE-44DE-9C8A-015CE64E4832}" srcOrd="6" destOrd="0" presId="urn:microsoft.com/office/officeart/2005/8/layout/matrix1"/>
    <dgm:cxn modelId="{6FA049C6-52B7-4F2E-8442-DDB88D17BEB2}" type="presParOf" srcId="{5DA0E669-E477-479C-A740-A3553ABEABDC}" destId="{5905B35E-C9E0-472C-9F33-FC3854BA65D7}" srcOrd="7" destOrd="0" presId="urn:microsoft.com/office/officeart/2005/8/layout/matrix1"/>
    <dgm:cxn modelId="{B4FC3DA8-3F57-4508-8931-C03F72DB62BE}" type="presParOf" srcId="{D3FC209C-B75A-4B27-A209-062FAEF56178}" destId="{A3DAB9CD-2966-404A-954C-DCE20376C9D5}"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3D6AFE-89B4-4964-8692-2FF6FFF90DE5}" type="doc">
      <dgm:prSet loTypeId="urn:microsoft.com/office/officeart/2005/8/layout/matrix1" loCatId="matrix" qsTypeId="urn:microsoft.com/office/officeart/2005/8/quickstyle/3d3" qsCatId="3D" csTypeId="urn:microsoft.com/office/officeart/2005/8/colors/accent1_3" csCatId="accent1" phldr="1"/>
      <dgm:spPr/>
      <dgm:t>
        <a:bodyPr/>
        <a:lstStyle/>
        <a:p>
          <a:endParaRPr lang="en-US"/>
        </a:p>
      </dgm:t>
    </dgm:pt>
    <dgm:pt modelId="{F99F7FCF-6E9F-4D0D-9E44-E107FD1873AC}">
      <dgm:prSet phldrT="[Text]" custT="1"/>
      <dgm:spPr/>
      <dgm:t>
        <a:bodyPr/>
        <a:lstStyle/>
        <a:p>
          <a:r>
            <a:rPr lang="en-US" sz="3000" b="1" dirty="0" smtClean="0"/>
            <a:t>Non-Ionizing Radiation </a:t>
          </a:r>
          <a:endParaRPr lang="en-US" sz="3000" b="1" dirty="0"/>
        </a:p>
      </dgm:t>
    </dgm:pt>
    <dgm:pt modelId="{C93F2395-8FC0-4170-A2DF-D6C274F506A8}" type="parTrans" cxnId="{390B8536-3399-4744-BC4A-1ED9EB56EC4D}">
      <dgm:prSet/>
      <dgm:spPr/>
      <dgm:t>
        <a:bodyPr/>
        <a:lstStyle/>
        <a:p>
          <a:endParaRPr lang="en-US"/>
        </a:p>
      </dgm:t>
    </dgm:pt>
    <dgm:pt modelId="{BC78A7F1-5730-4FD5-BEDA-1292C217C45C}" type="sibTrans" cxnId="{390B8536-3399-4744-BC4A-1ED9EB56EC4D}">
      <dgm:prSet/>
      <dgm:spPr/>
      <dgm:t>
        <a:bodyPr/>
        <a:lstStyle/>
        <a:p>
          <a:endParaRPr lang="en-US"/>
        </a:p>
      </dgm:t>
    </dgm:pt>
    <dgm:pt modelId="{44655EF8-A44F-40F0-9884-18D69CB0F2C4}">
      <dgm:prSet phldrT="[Text]"/>
      <dgm:spPr/>
      <dgm:t>
        <a:bodyPr/>
        <a:lstStyle/>
        <a:p>
          <a:r>
            <a:rPr lang="en-US" dirty="0" smtClean="0"/>
            <a:t>Infrared </a:t>
          </a:r>
          <a:endParaRPr lang="en-US" dirty="0"/>
        </a:p>
      </dgm:t>
    </dgm:pt>
    <dgm:pt modelId="{0C8AD7A2-19D8-406F-B412-8BA9F9D1F67F}" type="parTrans" cxnId="{1DD12E70-5687-4E0D-96E1-385FE0B587A9}">
      <dgm:prSet/>
      <dgm:spPr/>
      <dgm:t>
        <a:bodyPr/>
        <a:lstStyle/>
        <a:p>
          <a:endParaRPr lang="en-US"/>
        </a:p>
      </dgm:t>
    </dgm:pt>
    <dgm:pt modelId="{2A21B1EB-81E1-4DD9-9AC0-2B0788FA654C}" type="sibTrans" cxnId="{1DD12E70-5687-4E0D-96E1-385FE0B587A9}">
      <dgm:prSet/>
      <dgm:spPr/>
      <dgm:t>
        <a:bodyPr/>
        <a:lstStyle/>
        <a:p>
          <a:endParaRPr lang="en-US"/>
        </a:p>
      </dgm:t>
    </dgm:pt>
    <dgm:pt modelId="{4DBC69D5-D555-4557-88E2-26ECFA27E8BE}">
      <dgm:prSet phldrT="[Text]"/>
      <dgm:spPr/>
      <dgm:t>
        <a:bodyPr/>
        <a:lstStyle/>
        <a:p>
          <a:r>
            <a:rPr lang="en-US" dirty="0" smtClean="0"/>
            <a:t> Visible light</a:t>
          </a:r>
          <a:endParaRPr lang="en-US" dirty="0"/>
        </a:p>
      </dgm:t>
    </dgm:pt>
    <dgm:pt modelId="{422658F8-B3E9-4DEF-AEE6-A7B565A28B89}" type="parTrans" cxnId="{CEB6DA2B-C248-47D8-B218-11461D8BEF1D}">
      <dgm:prSet/>
      <dgm:spPr/>
      <dgm:t>
        <a:bodyPr/>
        <a:lstStyle/>
        <a:p>
          <a:endParaRPr lang="en-US"/>
        </a:p>
      </dgm:t>
    </dgm:pt>
    <dgm:pt modelId="{BFA7D155-2FE7-4BF0-939D-9FC5C5EF7FAC}" type="sibTrans" cxnId="{CEB6DA2B-C248-47D8-B218-11461D8BEF1D}">
      <dgm:prSet/>
      <dgm:spPr/>
      <dgm:t>
        <a:bodyPr/>
        <a:lstStyle/>
        <a:p>
          <a:endParaRPr lang="en-US"/>
        </a:p>
      </dgm:t>
    </dgm:pt>
    <dgm:pt modelId="{1B9EBCAD-7224-4607-A1F7-D28F28A34F8C}">
      <dgm:prSet phldrT="[Text]"/>
      <dgm:spPr/>
      <dgm:t>
        <a:bodyPr/>
        <a:lstStyle/>
        <a:p>
          <a:r>
            <a:rPr lang="en-US" dirty="0" smtClean="0"/>
            <a:t>Microwaves</a:t>
          </a:r>
          <a:endParaRPr lang="en-US" dirty="0"/>
        </a:p>
      </dgm:t>
    </dgm:pt>
    <dgm:pt modelId="{EF3D168A-0342-4927-9524-85622F3509A6}" type="parTrans" cxnId="{03059A20-D344-4F12-805F-24F9923F9FA0}">
      <dgm:prSet/>
      <dgm:spPr/>
      <dgm:t>
        <a:bodyPr/>
        <a:lstStyle/>
        <a:p>
          <a:endParaRPr lang="en-US"/>
        </a:p>
      </dgm:t>
    </dgm:pt>
    <dgm:pt modelId="{0C4AE955-3BB0-4B5F-9F82-BC451B8D6585}" type="sibTrans" cxnId="{03059A20-D344-4F12-805F-24F9923F9FA0}">
      <dgm:prSet/>
      <dgm:spPr/>
      <dgm:t>
        <a:bodyPr/>
        <a:lstStyle/>
        <a:p>
          <a:endParaRPr lang="en-US"/>
        </a:p>
      </dgm:t>
    </dgm:pt>
    <dgm:pt modelId="{DDDDA46B-5A95-4E27-8A47-2915C7FC2AE7}">
      <dgm:prSet phldrT="[Text]"/>
      <dgm:spPr/>
      <dgm:t>
        <a:bodyPr/>
        <a:lstStyle/>
        <a:p>
          <a:r>
            <a:rPr lang="en-US" dirty="0" smtClean="0"/>
            <a:t>Ultraviolet </a:t>
          </a:r>
          <a:endParaRPr lang="en-US" dirty="0"/>
        </a:p>
      </dgm:t>
    </dgm:pt>
    <dgm:pt modelId="{15256109-2BB8-4664-9F78-81B1656CB3DF}" type="sibTrans" cxnId="{A0976C4A-EE5E-4654-BE23-2CAE8D75E4D4}">
      <dgm:prSet/>
      <dgm:spPr/>
      <dgm:t>
        <a:bodyPr/>
        <a:lstStyle/>
        <a:p>
          <a:endParaRPr lang="en-US"/>
        </a:p>
      </dgm:t>
    </dgm:pt>
    <dgm:pt modelId="{0FCC370B-3643-45A1-B501-B40EB926DB27}" type="parTrans" cxnId="{A0976C4A-EE5E-4654-BE23-2CAE8D75E4D4}">
      <dgm:prSet/>
      <dgm:spPr/>
      <dgm:t>
        <a:bodyPr/>
        <a:lstStyle/>
        <a:p>
          <a:endParaRPr lang="en-US"/>
        </a:p>
      </dgm:t>
    </dgm:pt>
    <dgm:pt modelId="{D3FC209C-B75A-4B27-A209-062FAEF56178}" type="pres">
      <dgm:prSet presAssocID="{BD3D6AFE-89B4-4964-8692-2FF6FFF90DE5}" presName="diagram" presStyleCnt="0">
        <dgm:presLayoutVars>
          <dgm:chMax val="1"/>
          <dgm:dir/>
          <dgm:animLvl val="ctr"/>
          <dgm:resizeHandles val="exact"/>
        </dgm:presLayoutVars>
      </dgm:prSet>
      <dgm:spPr/>
      <dgm:t>
        <a:bodyPr/>
        <a:lstStyle/>
        <a:p>
          <a:endParaRPr lang="en-US"/>
        </a:p>
      </dgm:t>
    </dgm:pt>
    <dgm:pt modelId="{5DA0E669-E477-479C-A740-A3553ABEABDC}" type="pres">
      <dgm:prSet presAssocID="{BD3D6AFE-89B4-4964-8692-2FF6FFF90DE5}" presName="matrix" presStyleCnt="0"/>
      <dgm:spPr/>
      <dgm:t>
        <a:bodyPr/>
        <a:lstStyle/>
        <a:p>
          <a:endParaRPr lang="en-US"/>
        </a:p>
      </dgm:t>
    </dgm:pt>
    <dgm:pt modelId="{21501429-DF7C-4117-9C94-89D087F5B6CA}" type="pres">
      <dgm:prSet presAssocID="{BD3D6AFE-89B4-4964-8692-2FF6FFF90DE5}" presName="tile1" presStyleLbl="node1" presStyleIdx="0" presStyleCnt="4" custLinFactNeighborY="-2899"/>
      <dgm:spPr/>
      <dgm:t>
        <a:bodyPr/>
        <a:lstStyle/>
        <a:p>
          <a:endParaRPr lang="en-US"/>
        </a:p>
      </dgm:t>
    </dgm:pt>
    <dgm:pt modelId="{4CF02A70-25D9-4CB3-BBB0-60D8CA447E3F}" type="pres">
      <dgm:prSet presAssocID="{BD3D6AFE-89B4-4964-8692-2FF6FFF90DE5}" presName="tile1text" presStyleLbl="node1" presStyleIdx="0" presStyleCnt="4">
        <dgm:presLayoutVars>
          <dgm:chMax val="0"/>
          <dgm:chPref val="0"/>
          <dgm:bulletEnabled val="1"/>
        </dgm:presLayoutVars>
      </dgm:prSet>
      <dgm:spPr/>
      <dgm:t>
        <a:bodyPr/>
        <a:lstStyle/>
        <a:p>
          <a:endParaRPr lang="en-US"/>
        </a:p>
      </dgm:t>
    </dgm:pt>
    <dgm:pt modelId="{12BDBBDF-7B06-4784-BB10-45154C1426C1}" type="pres">
      <dgm:prSet presAssocID="{BD3D6AFE-89B4-4964-8692-2FF6FFF90DE5}" presName="tile2" presStyleLbl="node1" presStyleIdx="1" presStyleCnt="4" custLinFactNeighborY="-2899"/>
      <dgm:spPr/>
      <dgm:t>
        <a:bodyPr/>
        <a:lstStyle/>
        <a:p>
          <a:endParaRPr lang="en-US"/>
        </a:p>
      </dgm:t>
    </dgm:pt>
    <dgm:pt modelId="{DB7FEA94-7106-4026-95C0-D717DE88C272}" type="pres">
      <dgm:prSet presAssocID="{BD3D6AFE-89B4-4964-8692-2FF6FFF90DE5}" presName="tile2text" presStyleLbl="node1" presStyleIdx="1" presStyleCnt="4">
        <dgm:presLayoutVars>
          <dgm:chMax val="0"/>
          <dgm:chPref val="0"/>
          <dgm:bulletEnabled val="1"/>
        </dgm:presLayoutVars>
      </dgm:prSet>
      <dgm:spPr/>
      <dgm:t>
        <a:bodyPr/>
        <a:lstStyle/>
        <a:p>
          <a:endParaRPr lang="en-US"/>
        </a:p>
      </dgm:t>
    </dgm:pt>
    <dgm:pt modelId="{FA9B96CA-FC54-47D9-B6B0-3A11570934AC}" type="pres">
      <dgm:prSet presAssocID="{BD3D6AFE-89B4-4964-8692-2FF6FFF90DE5}" presName="tile3" presStyleLbl="node1" presStyleIdx="2" presStyleCnt="4"/>
      <dgm:spPr/>
      <dgm:t>
        <a:bodyPr/>
        <a:lstStyle/>
        <a:p>
          <a:endParaRPr lang="en-US"/>
        </a:p>
      </dgm:t>
    </dgm:pt>
    <dgm:pt modelId="{81D34EF3-950D-46BE-A42E-9A3F85C5E486}" type="pres">
      <dgm:prSet presAssocID="{BD3D6AFE-89B4-4964-8692-2FF6FFF90DE5}" presName="tile3text" presStyleLbl="node1" presStyleIdx="2" presStyleCnt="4">
        <dgm:presLayoutVars>
          <dgm:chMax val="0"/>
          <dgm:chPref val="0"/>
          <dgm:bulletEnabled val="1"/>
        </dgm:presLayoutVars>
      </dgm:prSet>
      <dgm:spPr/>
      <dgm:t>
        <a:bodyPr/>
        <a:lstStyle/>
        <a:p>
          <a:endParaRPr lang="en-US"/>
        </a:p>
      </dgm:t>
    </dgm:pt>
    <dgm:pt modelId="{3A479136-9AAE-44DE-9C8A-015CE64E4832}" type="pres">
      <dgm:prSet presAssocID="{BD3D6AFE-89B4-4964-8692-2FF6FFF90DE5}" presName="tile4" presStyleLbl="node1" presStyleIdx="3" presStyleCnt="4"/>
      <dgm:spPr/>
      <dgm:t>
        <a:bodyPr/>
        <a:lstStyle/>
        <a:p>
          <a:endParaRPr lang="en-US"/>
        </a:p>
      </dgm:t>
    </dgm:pt>
    <dgm:pt modelId="{5905B35E-C9E0-472C-9F33-FC3854BA65D7}" type="pres">
      <dgm:prSet presAssocID="{BD3D6AFE-89B4-4964-8692-2FF6FFF90DE5}" presName="tile4text" presStyleLbl="node1" presStyleIdx="3" presStyleCnt="4">
        <dgm:presLayoutVars>
          <dgm:chMax val="0"/>
          <dgm:chPref val="0"/>
          <dgm:bulletEnabled val="1"/>
        </dgm:presLayoutVars>
      </dgm:prSet>
      <dgm:spPr/>
      <dgm:t>
        <a:bodyPr/>
        <a:lstStyle/>
        <a:p>
          <a:endParaRPr lang="en-US"/>
        </a:p>
      </dgm:t>
    </dgm:pt>
    <dgm:pt modelId="{A3DAB9CD-2966-404A-954C-DCE20376C9D5}" type="pres">
      <dgm:prSet presAssocID="{BD3D6AFE-89B4-4964-8692-2FF6FFF90DE5}" presName="centerTile" presStyleLbl="fgShp" presStyleIdx="0" presStyleCnt="1" custScaleX="275000">
        <dgm:presLayoutVars>
          <dgm:chMax val="0"/>
          <dgm:chPref val="0"/>
        </dgm:presLayoutVars>
      </dgm:prSet>
      <dgm:spPr/>
      <dgm:t>
        <a:bodyPr/>
        <a:lstStyle/>
        <a:p>
          <a:endParaRPr lang="en-US"/>
        </a:p>
      </dgm:t>
    </dgm:pt>
  </dgm:ptLst>
  <dgm:cxnLst>
    <dgm:cxn modelId="{A0976C4A-EE5E-4654-BE23-2CAE8D75E4D4}" srcId="{F99F7FCF-6E9F-4D0D-9E44-E107FD1873AC}" destId="{DDDDA46B-5A95-4E27-8A47-2915C7FC2AE7}" srcOrd="0" destOrd="0" parTransId="{0FCC370B-3643-45A1-B501-B40EB926DB27}" sibTransId="{15256109-2BB8-4664-9F78-81B1656CB3DF}"/>
    <dgm:cxn modelId="{80B61E56-AA17-4060-9CDD-76536F6B8753}" type="presOf" srcId="{DDDDA46B-5A95-4E27-8A47-2915C7FC2AE7}" destId="{4CF02A70-25D9-4CB3-BBB0-60D8CA447E3F}" srcOrd="1" destOrd="0" presId="urn:microsoft.com/office/officeart/2005/8/layout/matrix1"/>
    <dgm:cxn modelId="{47E56179-0464-4E4B-AEA3-38B57B10EA2C}" type="presOf" srcId="{BD3D6AFE-89B4-4964-8692-2FF6FFF90DE5}" destId="{D3FC209C-B75A-4B27-A209-062FAEF56178}" srcOrd="0" destOrd="0" presId="urn:microsoft.com/office/officeart/2005/8/layout/matrix1"/>
    <dgm:cxn modelId="{390B8536-3399-4744-BC4A-1ED9EB56EC4D}" srcId="{BD3D6AFE-89B4-4964-8692-2FF6FFF90DE5}" destId="{F99F7FCF-6E9F-4D0D-9E44-E107FD1873AC}" srcOrd="0" destOrd="0" parTransId="{C93F2395-8FC0-4170-A2DF-D6C274F506A8}" sibTransId="{BC78A7F1-5730-4FD5-BEDA-1292C217C45C}"/>
    <dgm:cxn modelId="{E2439EE7-3ACF-48C9-B04B-B5E9F399BCCE}" type="presOf" srcId="{1B9EBCAD-7224-4607-A1F7-D28F28A34F8C}" destId="{5905B35E-C9E0-472C-9F33-FC3854BA65D7}" srcOrd="1" destOrd="0" presId="urn:microsoft.com/office/officeart/2005/8/layout/matrix1"/>
    <dgm:cxn modelId="{B2FA341E-D2D3-4C69-9FDC-1281AF4CBD91}" type="presOf" srcId="{4DBC69D5-D555-4557-88E2-26ECFA27E8BE}" destId="{81D34EF3-950D-46BE-A42E-9A3F85C5E486}" srcOrd="1" destOrd="0" presId="urn:microsoft.com/office/officeart/2005/8/layout/matrix1"/>
    <dgm:cxn modelId="{CEB6DA2B-C248-47D8-B218-11461D8BEF1D}" srcId="{F99F7FCF-6E9F-4D0D-9E44-E107FD1873AC}" destId="{4DBC69D5-D555-4557-88E2-26ECFA27E8BE}" srcOrd="2" destOrd="0" parTransId="{422658F8-B3E9-4DEF-AEE6-A7B565A28B89}" sibTransId="{BFA7D155-2FE7-4BF0-939D-9FC5C5EF7FAC}"/>
    <dgm:cxn modelId="{4A271834-C99B-4AAC-B64C-8242B1B0A14C}" type="presOf" srcId="{F99F7FCF-6E9F-4D0D-9E44-E107FD1873AC}" destId="{A3DAB9CD-2966-404A-954C-DCE20376C9D5}" srcOrd="0" destOrd="0" presId="urn:microsoft.com/office/officeart/2005/8/layout/matrix1"/>
    <dgm:cxn modelId="{EFB5C037-F070-4759-9664-EEE19DFC6F9B}" type="presOf" srcId="{44655EF8-A44F-40F0-9884-18D69CB0F2C4}" destId="{12BDBBDF-7B06-4784-BB10-45154C1426C1}" srcOrd="0" destOrd="0" presId="urn:microsoft.com/office/officeart/2005/8/layout/matrix1"/>
    <dgm:cxn modelId="{641DE244-4468-4EA4-AEDF-9B056A07B9E7}" type="presOf" srcId="{1B9EBCAD-7224-4607-A1F7-D28F28A34F8C}" destId="{3A479136-9AAE-44DE-9C8A-015CE64E4832}" srcOrd="0" destOrd="0" presId="urn:microsoft.com/office/officeart/2005/8/layout/matrix1"/>
    <dgm:cxn modelId="{03B54468-8752-445C-8B1B-BA2B994A29EF}" type="presOf" srcId="{44655EF8-A44F-40F0-9884-18D69CB0F2C4}" destId="{DB7FEA94-7106-4026-95C0-D717DE88C272}" srcOrd="1" destOrd="0" presId="urn:microsoft.com/office/officeart/2005/8/layout/matrix1"/>
    <dgm:cxn modelId="{1DD12E70-5687-4E0D-96E1-385FE0B587A9}" srcId="{F99F7FCF-6E9F-4D0D-9E44-E107FD1873AC}" destId="{44655EF8-A44F-40F0-9884-18D69CB0F2C4}" srcOrd="1" destOrd="0" parTransId="{0C8AD7A2-19D8-406F-B412-8BA9F9D1F67F}" sibTransId="{2A21B1EB-81E1-4DD9-9AC0-2B0788FA654C}"/>
    <dgm:cxn modelId="{03059A20-D344-4F12-805F-24F9923F9FA0}" srcId="{F99F7FCF-6E9F-4D0D-9E44-E107FD1873AC}" destId="{1B9EBCAD-7224-4607-A1F7-D28F28A34F8C}" srcOrd="3" destOrd="0" parTransId="{EF3D168A-0342-4927-9524-85622F3509A6}" sibTransId="{0C4AE955-3BB0-4B5F-9F82-BC451B8D6585}"/>
    <dgm:cxn modelId="{DFBB9455-252F-4E4B-B5F5-93825F5FEB8A}" type="presOf" srcId="{DDDDA46B-5A95-4E27-8A47-2915C7FC2AE7}" destId="{21501429-DF7C-4117-9C94-89D087F5B6CA}" srcOrd="0" destOrd="0" presId="urn:microsoft.com/office/officeart/2005/8/layout/matrix1"/>
    <dgm:cxn modelId="{2DEEC734-B5F1-4313-8C15-C244854225DC}" type="presOf" srcId="{4DBC69D5-D555-4557-88E2-26ECFA27E8BE}" destId="{FA9B96CA-FC54-47D9-B6B0-3A11570934AC}" srcOrd="0" destOrd="0" presId="urn:microsoft.com/office/officeart/2005/8/layout/matrix1"/>
    <dgm:cxn modelId="{A599F5CF-781D-42B4-B42B-5C38B3D8AEF4}" type="presParOf" srcId="{D3FC209C-B75A-4B27-A209-062FAEF56178}" destId="{5DA0E669-E477-479C-A740-A3553ABEABDC}" srcOrd="0" destOrd="0" presId="urn:microsoft.com/office/officeart/2005/8/layout/matrix1"/>
    <dgm:cxn modelId="{038B87ED-0815-40A2-A1B7-FB85D3B4E3C2}" type="presParOf" srcId="{5DA0E669-E477-479C-A740-A3553ABEABDC}" destId="{21501429-DF7C-4117-9C94-89D087F5B6CA}" srcOrd="0" destOrd="0" presId="urn:microsoft.com/office/officeart/2005/8/layout/matrix1"/>
    <dgm:cxn modelId="{FB4D59DB-5C2D-47A9-9D14-64DF3EE49F2C}" type="presParOf" srcId="{5DA0E669-E477-479C-A740-A3553ABEABDC}" destId="{4CF02A70-25D9-4CB3-BBB0-60D8CA447E3F}" srcOrd="1" destOrd="0" presId="urn:microsoft.com/office/officeart/2005/8/layout/matrix1"/>
    <dgm:cxn modelId="{2ECFA75E-B914-4C82-8D6E-78D232787A7F}" type="presParOf" srcId="{5DA0E669-E477-479C-A740-A3553ABEABDC}" destId="{12BDBBDF-7B06-4784-BB10-45154C1426C1}" srcOrd="2" destOrd="0" presId="urn:microsoft.com/office/officeart/2005/8/layout/matrix1"/>
    <dgm:cxn modelId="{16C6BAFA-A8F1-4E7D-A34A-380D61CA05F0}" type="presParOf" srcId="{5DA0E669-E477-479C-A740-A3553ABEABDC}" destId="{DB7FEA94-7106-4026-95C0-D717DE88C272}" srcOrd="3" destOrd="0" presId="urn:microsoft.com/office/officeart/2005/8/layout/matrix1"/>
    <dgm:cxn modelId="{59EBEEDA-02BF-4E79-8892-EF53C6CAF883}" type="presParOf" srcId="{5DA0E669-E477-479C-A740-A3553ABEABDC}" destId="{FA9B96CA-FC54-47D9-B6B0-3A11570934AC}" srcOrd="4" destOrd="0" presId="urn:microsoft.com/office/officeart/2005/8/layout/matrix1"/>
    <dgm:cxn modelId="{011EF495-0A0A-49A4-861B-C5BC3FB4C661}" type="presParOf" srcId="{5DA0E669-E477-479C-A740-A3553ABEABDC}" destId="{81D34EF3-950D-46BE-A42E-9A3F85C5E486}" srcOrd="5" destOrd="0" presId="urn:microsoft.com/office/officeart/2005/8/layout/matrix1"/>
    <dgm:cxn modelId="{D6B53975-42B4-4D17-93B9-CFDB124F11E3}" type="presParOf" srcId="{5DA0E669-E477-479C-A740-A3553ABEABDC}" destId="{3A479136-9AAE-44DE-9C8A-015CE64E4832}" srcOrd="6" destOrd="0" presId="urn:microsoft.com/office/officeart/2005/8/layout/matrix1"/>
    <dgm:cxn modelId="{9D71E001-4639-489B-BF6A-CA294365DA65}" type="presParOf" srcId="{5DA0E669-E477-479C-A740-A3553ABEABDC}" destId="{5905B35E-C9E0-472C-9F33-FC3854BA65D7}" srcOrd="7" destOrd="0" presId="urn:microsoft.com/office/officeart/2005/8/layout/matrix1"/>
    <dgm:cxn modelId="{CD7A3854-48F7-420F-A578-170AE4DF0EFB}" type="presParOf" srcId="{D3FC209C-B75A-4B27-A209-062FAEF56178}" destId="{A3DAB9CD-2966-404A-954C-DCE20376C9D5}"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621DCF-2ADA-4D4F-9A5E-68384AEB2394}" type="doc">
      <dgm:prSet loTypeId="urn:microsoft.com/office/officeart/2005/8/layout/balance1" loCatId="relationship" qsTypeId="urn:microsoft.com/office/officeart/2005/8/quickstyle/3d2" qsCatId="3D" csTypeId="urn:microsoft.com/office/officeart/2005/8/colors/accent6_2" csCatId="accent6" phldr="1"/>
      <dgm:spPr/>
      <dgm:t>
        <a:bodyPr/>
        <a:lstStyle/>
        <a:p>
          <a:endParaRPr lang="en-US"/>
        </a:p>
      </dgm:t>
    </dgm:pt>
    <dgm:pt modelId="{575EEF2E-E41C-457D-87DB-CF6169A63E4B}">
      <dgm:prSet phldrT="[Text]"/>
      <dgm:spPr/>
      <dgm:t>
        <a:bodyPr/>
        <a:lstStyle/>
        <a:p>
          <a:r>
            <a:rPr lang="en-GB" dirty="0" smtClean="0"/>
            <a:t>Benefits</a:t>
          </a:r>
          <a:endParaRPr lang="en-US" dirty="0"/>
        </a:p>
      </dgm:t>
    </dgm:pt>
    <dgm:pt modelId="{50E8F825-D780-4FD3-9838-84414381EBF3}" type="parTrans" cxnId="{C39E6E06-9C5A-453F-80BF-41570B096EF0}">
      <dgm:prSet/>
      <dgm:spPr/>
      <dgm:t>
        <a:bodyPr/>
        <a:lstStyle/>
        <a:p>
          <a:endParaRPr lang="en-US"/>
        </a:p>
      </dgm:t>
    </dgm:pt>
    <dgm:pt modelId="{B8ADAC7F-1F92-4ADC-89EA-911DDD97A082}" type="sibTrans" cxnId="{C39E6E06-9C5A-453F-80BF-41570B096EF0}">
      <dgm:prSet/>
      <dgm:spPr/>
      <dgm:t>
        <a:bodyPr/>
        <a:lstStyle/>
        <a:p>
          <a:endParaRPr lang="en-US"/>
        </a:p>
      </dgm:t>
    </dgm:pt>
    <dgm:pt modelId="{8B7F4A55-8FCC-4ECB-B5B5-89C00ED02A48}">
      <dgm:prSet phldrT="[Text]"/>
      <dgm:spPr>
        <a:gradFill flip="none" rotWithShape="0">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dgm:spPr>
      <dgm:t>
        <a:bodyPr/>
        <a:lstStyle/>
        <a:p>
          <a:r>
            <a:rPr lang="en-US" dirty="0" smtClean="0"/>
            <a:t>Radiology</a:t>
          </a:r>
          <a:endParaRPr lang="en-US" dirty="0"/>
        </a:p>
      </dgm:t>
    </dgm:pt>
    <dgm:pt modelId="{F1515AE8-CABD-4684-9854-C99E2BD4B4DE}" type="parTrans" cxnId="{030AC293-B878-4FC6-8A99-372E96AABAE7}">
      <dgm:prSet/>
      <dgm:spPr/>
      <dgm:t>
        <a:bodyPr/>
        <a:lstStyle/>
        <a:p>
          <a:endParaRPr lang="en-US"/>
        </a:p>
      </dgm:t>
    </dgm:pt>
    <dgm:pt modelId="{206F75C6-F7EB-4AF2-9E07-7843F32933D4}" type="sibTrans" cxnId="{030AC293-B878-4FC6-8A99-372E96AABAE7}">
      <dgm:prSet/>
      <dgm:spPr/>
      <dgm:t>
        <a:bodyPr/>
        <a:lstStyle/>
        <a:p>
          <a:endParaRPr lang="en-US"/>
        </a:p>
      </dgm:t>
    </dgm:pt>
    <dgm:pt modelId="{E16701E7-022D-4642-A71D-BD50955CBE9B}">
      <dgm:prSet phldrT="[Text]"/>
      <dgm:spPr>
        <a:solidFill>
          <a:schemeClr val="accent6"/>
        </a:solidFill>
      </dgm:spPr>
      <dgm:t>
        <a:bodyPr/>
        <a:lstStyle/>
        <a:p>
          <a:r>
            <a:rPr lang="en-US" dirty="0" smtClean="0"/>
            <a:t>Nuclear Medicine</a:t>
          </a:r>
          <a:endParaRPr lang="en-US" dirty="0"/>
        </a:p>
      </dgm:t>
    </dgm:pt>
    <dgm:pt modelId="{620C9206-BD4F-4CB5-B773-D6EB322630C2}" type="parTrans" cxnId="{FBECD77B-98FB-4C4C-95D2-DC9612463C65}">
      <dgm:prSet/>
      <dgm:spPr/>
      <dgm:t>
        <a:bodyPr/>
        <a:lstStyle/>
        <a:p>
          <a:endParaRPr lang="en-US"/>
        </a:p>
      </dgm:t>
    </dgm:pt>
    <dgm:pt modelId="{9CB7CD42-EF01-4424-B20A-EA2C3FEADE45}" type="sibTrans" cxnId="{FBECD77B-98FB-4C4C-95D2-DC9612463C65}">
      <dgm:prSet/>
      <dgm:spPr/>
      <dgm:t>
        <a:bodyPr/>
        <a:lstStyle/>
        <a:p>
          <a:endParaRPr lang="en-US"/>
        </a:p>
      </dgm:t>
    </dgm:pt>
    <dgm:pt modelId="{E2209288-0601-45C5-8A76-D2B49D6B892E}">
      <dgm:prSet phldrT="[Text]"/>
      <dgm:spPr/>
      <dgm:t>
        <a:bodyPr/>
        <a:lstStyle/>
        <a:p>
          <a:r>
            <a:rPr lang="en-GB" dirty="0" smtClean="0"/>
            <a:t>Risks</a:t>
          </a:r>
          <a:endParaRPr lang="en-US" dirty="0"/>
        </a:p>
      </dgm:t>
    </dgm:pt>
    <dgm:pt modelId="{14421FDE-DC46-4E1D-B68F-D5266911AE03}" type="parTrans" cxnId="{2CC45C79-3350-4A10-ADC2-CE9CE27D5464}">
      <dgm:prSet/>
      <dgm:spPr/>
      <dgm:t>
        <a:bodyPr/>
        <a:lstStyle/>
        <a:p>
          <a:endParaRPr lang="en-US"/>
        </a:p>
      </dgm:t>
    </dgm:pt>
    <dgm:pt modelId="{6E6A69CF-0D5B-4FCE-821C-911D21DCBDAB}" type="sibTrans" cxnId="{2CC45C79-3350-4A10-ADC2-CE9CE27D5464}">
      <dgm:prSet/>
      <dgm:spPr/>
      <dgm:t>
        <a:bodyPr/>
        <a:lstStyle/>
        <a:p>
          <a:endParaRPr lang="en-US"/>
        </a:p>
      </dgm:t>
    </dgm:pt>
    <dgm:pt modelId="{91EABE2E-04E2-44F3-B335-370970B444C0}">
      <dgm:prSet phldrT="[Text]"/>
      <dgm:spPr>
        <a:solidFill>
          <a:srgbClr val="C00000"/>
        </a:solidFill>
      </dgm:spPr>
      <dgm:t>
        <a:bodyPr/>
        <a:lstStyle/>
        <a:p>
          <a:r>
            <a:rPr lang="en-GB" dirty="0" smtClean="0">
              <a:latin typeface="Arial Narrow" pitchFamily="34" charset="0"/>
            </a:rPr>
            <a:t>Somatic effects </a:t>
          </a:r>
          <a:endParaRPr lang="en-US" dirty="0"/>
        </a:p>
      </dgm:t>
    </dgm:pt>
    <dgm:pt modelId="{AA2762EA-B962-4B9F-B8C8-E04AFA41DE64}" type="parTrans" cxnId="{AFEA2837-9042-4120-A49C-C9C5215B0C48}">
      <dgm:prSet/>
      <dgm:spPr/>
      <dgm:t>
        <a:bodyPr/>
        <a:lstStyle/>
        <a:p>
          <a:endParaRPr lang="en-US"/>
        </a:p>
      </dgm:t>
    </dgm:pt>
    <dgm:pt modelId="{997062A0-DFFC-42C5-AD40-9558B50003FF}" type="sibTrans" cxnId="{AFEA2837-9042-4120-A49C-C9C5215B0C48}">
      <dgm:prSet/>
      <dgm:spPr/>
      <dgm:t>
        <a:bodyPr/>
        <a:lstStyle/>
        <a:p>
          <a:endParaRPr lang="en-US"/>
        </a:p>
      </dgm:t>
    </dgm:pt>
    <dgm:pt modelId="{B1643E2B-BF17-476D-8768-40126840FCDB}">
      <dgm:prSet phldrT="[Text]"/>
      <dgm:spPr>
        <a:solidFill>
          <a:srgbClr val="C00000"/>
        </a:solidFill>
      </dgm:spPr>
      <dgm:t>
        <a:bodyPr/>
        <a:lstStyle/>
        <a:p>
          <a:r>
            <a:rPr lang="en-GB" dirty="0" smtClean="0">
              <a:latin typeface="Arial Narrow" pitchFamily="34" charset="0"/>
            </a:rPr>
            <a:t>Genetic effects</a:t>
          </a:r>
          <a:endParaRPr lang="en-US" dirty="0"/>
        </a:p>
      </dgm:t>
    </dgm:pt>
    <dgm:pt modelId="{16D57448-DA1E-405F-95D3-7245DBB3D535}" type="parTrans" cxnId="{57AEAAA5-29CA-4456-B43F-DF68BBC11E25}">
      <dgm:prSet/>
      <dgm:spPr/>
      <dgm:t>
        <a:bodyPr/>
        <a:lstStyle/>
        <a:p>
          <a:endParaRPr lang="en-US"/>
        </a:p>
      </dgm:t>
    </dgm:pt>
    <dgm:pt modelId="{382BE0F0-A012-4CF7-8D60-D25C9CC82734}" type="sibTrans" cxnId="{57AEAAA5-29CA-4456-B43F-DF68BBC11E25}">
      <dgm:prSet/>
      <dgm:spPr/>
      <dgm:t>
        <a:bodyPr/>
        <a:lstStyle/>
        <a:p>
          <a:endParaRPr lang="en-US"/>
        </a:p>
      </dgm:t>
    </dgm:pt>
    <dgm:pt modelId="{DC6777D3-71A4-434F-8CE5-0739206DFF17}">
      <dgm:prSet phldrT="[Text]"/>
      <dgm:spPr>
        <a:solidFill>
          <a:srgbClr val="C00000"/>
        </a:solidFill>
      </dgm:spPr>
      <dgm:t>
        <a:bodyPr/>
        <a:lstStyle/>
        <a:p>
          <a:r>
            <a:rPr lang="en-US" dirty="0" smtClean="0"/>
            <a:t>Radiotherapy</a:t>
          </a:r>
          <a:endParaRPr lang="en-US" dirty="0"/>
        </a:p>
      </dgm:t>
    </dgm:pt>
    <dgm:pt modelId="{9FE58FEF-4545-4A68-836D-D0C948BCC162}" type="parTrans" cxnId="{DA917777-2D78-4056-A60E-A5A98FD2DAF8}">
      <dgm:prSet/>
      <dgm:spPr/>
      <dgm:t>
        <a:bodyPr/>
        <a:lstStyle/>
        <a:p>
          <a:endParaRPr lang="en-US"/>
        </a:p>
      </dgm:t>
    </dgm:pt>
    <dgm:pt modelId="{382D313F-AFAC-4ED2-B427-E95F22ADAE74}" type="sibTrans" cxnId="{DA917777-2D78-4056-A60E-A5A98FD2DAF8}">
      <dgm:prSet/>
      <dgm:spPr/>
      <dgm:t>
        <a:bodyPr/>
        <a:lstStyle/>
        <a:p>
          <a:endParaRPr lang="en-US"/>
        </a:p>
      </dgm:t>
    </dgm:pt>
    <dgm:pt modelId="{878DA931-236D-41D7-90B5-23528D5D541E}" type="pres">
      <dgm:prSet presAssocID="{DC621DCF-2ADA-4D4F-9A5E-68384AEB2394}" presName="outerComposite" presStyleCnt="0">
        <dgm:presLayoutVars>
          <dgm:chMax val="2"/>
          <dgm:animLvl val="lvl"/>
          <dgm:resizeHandles val="exact"/>
        </dgm:presLayoutVars>
      </dgm:prSet>
      <dgm:spPr/>
      <dgm:t>
        <a:bodyPr/>
        <a:lstStyle/>
        <a:p>
          <a:endParaRPr lang="en-US"/>
        </a:p>
      </dgm:t>
    </dgm:pt>
    <dgm:pt modelId="{0AC4D88F-15EF-4C76-962C-43455492E471}" type="pres">
      <dgm:prSet presAssocID="{DC621DCF-2ADA-4D4F-9A5E-68384AEB2394}" presName="dummyMaxCanvas" presStyleCnt="0"/>
      <dgm:spPr/>
      <dgm:t>
        <a:bodyPr/>
        <a:lstStyle/>
        <a:p>
          <a:endParaRPr lang="en-US"/>
        </a:p>
      </dgm:t>
    </dgm:pt>
    <dgm:pt modelId="{DEE3175F-EF9E-4D49-A4C1-1072DD356D65}" type="pres">
      <dgm:prSet presAssocID="{DC621DCF-2ADA-4D4F-9A5E-68384AEB2394}" presName="parentComposite" presStyleCnt="0"/>
      <dgm:spPr/>
      <dgm:t>
        <a:bodyPr/>
        <a:lstStyle/>
        <a:p>
          <a:endParaRPr lang="en-US"/>
        </a:p>
      </dgm:t>
    </dgm:pt>
    <dgm:pt modelId="{6CF3FD35-120C-4886-822B-DC9DBE8F46EF}" type="pres">
      <dgm:prSet presAssocID="{DC621DCF-2ADA-4D4F-9A5E-68384AEB2394}" presName="parent1" presStyleLbl="alignAccFollowNode1" presStyleIdx="0" presStyleCnt="4" custLinFactNeighborX="-9028" custLinFactNeighborY="31250">
        <dgm:presLayoutVars>
          <dgm:chMax val="4"/>
        </dgm:presLayoutVars>
      </dgm:prSet>
      <dgm:spPr/>
      <dgm:t>
        <a:bodyPr/>
        <a:lstStyle/>
        <a:p>
          <a:endParaRPr lang="en-US"/>
        </a:p>
      </dgm:t>
    </dgm:pt>
    <dgm:pt modelId="{ECB2A656-4B57-4ECE-A254-0D5D20EEB60A}" type="pres">
      <dgm:prSet presAssocID="{DC621DCF-2ADA-4D4F-9A5E-68384AEB2394}" presName="parent2" presStyleLbl="alignAccFollowNode1" presStyleIdx="1" presStyleCnt="4" custLinFactNeighborX="-15278" custLinFactNeighborY="100000">
        <dgm:presLayoutVars>
          <dgm:chMax val="4"/>
        </dgm:presLayoutVars>
      </dgm:prSet>
      <dgm:spPr/>
      <dgm:t>
        <a:bodyPr/>
        <a:lstStyle/>
        <a:p>
          <a:endParaRPr lang="en-US"/>
        </a:p>
      </dgm:t>
    </dgm:pt>
    <dgm:pt modelId="{1660C417-1654-4A4B-87BA-24F41E77C619}" type="pres">
      <dgm:prSet presAssocID="{DC621DCF-2ADA-4D4F-9A5E-68384AEB2394}" presName="childrenComposite" presStyleCnt="0"/>
      <dgm:spPr/>
      <dgm:t>
        <a:bodyPr/>
        <a:lstStyle/>
        <a:p>
          <a:endParaRPr lang="en-US"/>
        </a:p>
      </dgm:t>
    </dgm:pt>
    <dgm:pt modelId="{A94E1D8A-B0BE-4117-8B38-1B6683DE46FF}" type="pres">
      <dgm:prSet presAssocID="{DC621DCF-2ADA-4D4F-9A5E-68384AEB2394}" presName="dummyMaxCanvas_ChildArea" presStyleCnt="0"/>
      <dgm:spPr/>
      <dgm:t>
        <a:bodyPr/>
        <a:lstStyle/>
        <a:p>
          <a:endParaRPr lang="en-US"/>
        </a:p>
      </dgm:t>
    </dgm:pt>
    <dgm:pt modelId="{CDF4C8FA-EAD2-471D-974A-447E7248E096}" type="pres">
      <dgm:prSet presAssocID="{DC621DCF-2ADA-4D4F-9A5E-68384AEB2394}" presName="fulcrum" presStyleLbl="alignAccFollowNode1" presStyleIdx="2" presStyleCnt="4"/>
      <dgm:spPr/>
      <dgm:t>
        <a:bodyPr/>
        <a:lstStyle/>
        <a:p>
          <a:endParaRPr lang="en-US"/>
        </a:p>
      </dgm:t>
    </dgm:pt>
    <dgm:pt modelId="{38D930A2-6716-451F-BFF0-C2045445D9F1}" type="pres">
      <dgm:prSet presAssocID="{DC621DCF-2ADA-4D4F-9A5E-68384AEB2394}" presName="balance_32" presStyleLbl="alignAccFollowNode1" presStyleIdx="3" presStyleCnt="4">
        <dgm:presLayoutVars>
          <dgm:bulletEnabled val="1"/>
        </dgm:presLayoutVars>
      </dgm:prSet>
      <dgm:spPr/>
      <dgm:t>
        <a:bodyPr/>
        <a:lstStyle/>
        <a:p>
          <a:endParaRPr lang="en-US"/>
        </a:p>
      </dgm:t>
    </dgm:pt>
    <dgm:pt modelId="{430280CD-AAE5-48C7-BC76-A4E9F6D26A87}" type="pres">
      <dgm:prSet presAssocID="{DC621DCF-2ADA-4D4F-9A5E-68384AEB2394}" presName="left_32_1" presStyleLbl="node1" presStyleIdx="0" presStyleCnt="5">
        <dgm:presLayoutVars>
          <dgm:bulletEnabled val="1"/>
        </dgm:presLayoutVars>
      </dgm:prSet>
      <dgm:spPr/>
      <dgm:t>
        <a:bodyPr/>
        <a:lstStyle/>
        <a:p>
          <a:endParaRPr lang="en-US"/>
        </a:p>
      </dgm:t>
    </dgm:pt>
    <dgm:pt modelId="{1BC69A69-6E13-446A-8DC2-4009A732C6C9}" type="pres">
      <dgm:prSet presAssocID="{DC621DCF-2ADA-4D4F-9A5E-68384AEB2394}" presName="left_32_2" presStyleLbl="node1" presStyleIdx="1" presStyleCnt="5">
        <dgm:presLayoutVars>
          <dgm:bulletEnabled val="1"/>
        </dgm:presLayoutVars>
      </dgm:prSet>
      <dgm:spPr/>
      <dgm:t>
        <a:bodyPr/>
        <a:lstStyle/>
        <a:p>
          <a:endParaRPr lang="en-US"/>
        </a:p>
      </dgm:t>
    </dgm:pt>
    <dgm:pt modelId="{7721AC17-DE83-45CE-8253-2948382B7009}" type="pres">
      <dgm:prSet presAssocID="{DC621DCF-2ADA-4D4F-9A5E-68384AEB2394}" presName="left_32_3" presStyleLbl="node1" presStyleIdx="2" presStyleCnt="5">
        <dgm:presLayoutVars>
          <dgm:bulletEnabled val="1"/>
        </dgm:presLayoutVars>
      </dgm:prSet>
      <dgm:spPr/>
      <dgm:t>
        <a:bodyPr/>
        <a:lstStyle/>
        <a:p>
          <a:endParaRPr lang="en-US"/>
        </a:p>
      </dgm:t>
    </dgm:pt>
    <dgm:pt modelId="{A799CEC4-00E5-4F06-9D52-A102F3B38C62}" type="pres">
      <dgm:prSet presAssocID="{DC621DCF-2ADA-4D4F-9A5E-68384AEB2394}" presName="right_32_1" presStyleLbl="node1" presStyleIdx="3" presStyleCnt="5" custLinFactNeighborX="-3395">
        <dgm:presLayoutVars>
          <dgm:bulletEnabled val="1"/>
        </dgm:presLayoutVars>
      </dgm:prSet>
      <dgm:spPr/>
      <dgm:t>
        <a:bodyPr/>
        <a:lstStyle/>
        <a:p>
          <a:endParaRPr lang="en-US"/>
        </a:p>
      </dgm:t>
    </dgm:pt>
    <dgm:pt modelId="{AE5A51D3-7526-4799-BDFD-28CB2AB1F289}" type="pres">
      <dgm:prSet presAssocID="{DC621DCF-2ADA-4D4F-9A5E-68384AEB2394}" presName="right_32_2" presStyleLbl="node1" presStyleIdx="4" presStyleCnt="5" custLinFactNeighborX="-3395">
        <dgm:presLayoutVars>
          <dgm:bulletEnabled val="1"/>
        </dgm:presLayoutVars>
      </dgm:prSet>
      <dgm:spPr/>
      <dgm:t>
        <a:bodyPr/>
        <a:lstStyle/>
        <a:p>
          <a:endParaRPr lang="en-US"/>
        </a:p>
      </dgm:t>
    </dgm:pt>
  </dgm:ptLst>
  <dgm:cxnLst>
    <dgm:cxn modelId="{2CC45C79-3350-4A10-ADC2-CE9CE27D5464}" srcId="{DC621DCF-2ADA-4D4F-9A5E-68384AEB2394}" destId="{E2209288-0601-45C5-8A76-D2B49D6B892E}" srcOrd="1" destOrd="0" parTransId="{14421FDE-DC46-4E1D-B68F-D5266911AE03}" sibTransId="{6E6A69CF-0D5B-4FCE-821C-911D21DCBDAB}"/>
    <dgm:cxn modelId="{FBECD77B-98FB-4C4C-95D2-DC9612463C65}" srcId="{575EEF2E-E41C-457D-87DB-CF6169A63E4B}" destId="{E16701E7-022D-4642-A71D-BD50955CBE9B}" srcOrd="1" destOrd="0" parTransId="{620C9206-BD4F-4CB5-B773-D6EB322630C2}" sibTransId="{9CB7CD42-EF01-4424-B20A-EA2C3FEADE45}"/>
    <dgm:cxn modelId="{4AF5E474-FDD6-469E-8FB0-E130F6EA13DE}" type="presOf" srcId="{B1643E2B-BF17-476D-8768-40126840FCDB}" destId="{AE5A51D3-7526-4799-BDFD-28CB2AB1F289}" srcOrd="0" destOrd="0" presId="urn:microsoft.com/office/officeart/2005/8/layout/balance1"/>
    <dgm:cxn modelId="{DA917777-2D78-4056-A60E-A5A98FD2DAF8}" srcId="{575EEF2E-E41C-457D-87DB-CF6169A63E4B}" destId="{DC6777D3-71A4-434F-8CE5-0739206DFF17}" srcOrd="2" destOrd="0" parTransId="{9FE58FEF-4545-4A68-836D-D0C948BCC162}" sibTransId="{382D313F-AFAC-4ED2-B427-E95F22ADAE74}"/>
    <dgm:cxn modelId="{94B16BF1-3F2A-4F73-8286-7116CA35D3F8}" type="presOf" srcId="{E2209288-0601-45C5-8A76-D2B49D6B892E}" destId="{ECB2A656-4B57-4ECE-A254-0D5D20EEB60A}" srcOrd="0" destOrd="0" presId="urn:microsoft.com/office/officeart/2005/8/layout/balance1"/>
    <dgm:cxn modelId="{A1D931EA-F779-4E2A-8847-C1FFEB8985D8}" type="presOf" srcId="{8B7F4A55-8FCC-4ECB-B5B5-89C00ED02A48}" destId="{430280CD-AAE5-48C7-BC76-A4E9F6D26A87}" srcOrd="0" destOrd="0" presId="urn:microsoft.com/office/officeart/2005/8/layout/balance1"/>
    <dgm:cxn modelId="{57AEAAA5-29CA-4456-B43F-DF68BBC11E25}" srcId="{E2209288-0601-45C5-8A76-D2B49D6B892E}" destId="{B1643E2B-BF17-476D-8768-40126840FCDB}" srcOrd="1" destOrd="0" parTransId="{16D57448-DA1E-405F-95D3-7245DBB3D535}" sibTransId="{382BE0F0-A012-4CF7-8D60-D25C9CC82734}"/>
    <dgm:cxn modelId="{D594DC4D-86E6-4E79-9EA4-B1396147E6A9}" type="presOf" srcId="{575EEF2E-E41C-457D-87DB-CF6169A63E4B}" destId="{6CF3FD35-120C-4886-822B-DC9DBE8F46EF}" srcOrd="0" destOrd="0" presId="urn:microsoft.com/office/officeart/2005/8/layout/balance1"/>
    <dgm:cxn modelId="{B1BBD341-EECC-40E0-9840-6353807FD1EE}" type="presOf" srcId="{DC621DCF-2ADA-4D4F-9A5E-68384AEB2394}" destId="{878DA931-236D-41D7-90B5-23528D5D541E}" srcOrd="0" destOrd="0" presId="urn:microsoft.com/office/officeart/2005/8/layout/balance1"/>
    <dgm:cxn modelId="{94354FCB-FEDC-40B1-826B-3DB68089DF60}" type="presOf" srcId="{91EABE2E-04E2-44F3-B335-370970B444C0}" destId="{A799CEC4-00E5-4F06-9D52-A102F3B38C62}" srcOrd="0" destOrd="0" presId="urn:microsoft.com/office/officeart/2005/8/layout/balance1"/>
    <dgm:cxn modelId="{C39E6E06-9C5A-453F-80BF-41570B096EF0}" srcId="{DC621DCF-2ADA-4D4F-9A5E-68384AEB2394}" destId="{575EEF2E-E41C-457D-87DB-CF6169A63E4B}" srcOrd="0" destOrd="0" parTransId="{50E8F825-D780-4FD3-9838-84414381EBF3}" sibTransId="{B8ADAC7F-1F92-4ADC-89EA-911DDD97A082}"/>
    <dgm:cxn modelId="{AFEA2837-9042-4120-A49C-C9C5215B0C48}" srcId="{E2209288-0601-45C5-8A76-D2B49D6B892E}" destId="{91EABE2E-04E2-44F3-B335-370970B444C0}" srcOrd="0" destOrd="0" parTransId="{AA2762EA-B962-4B9F-B8C8-E04AFA41DE64}" sibTransId="{997062A0-DFFC-42C5-AD40-9558B50003FF}"/>
    <dgm:cxn modelId="{F7145289-DAF3-40B3-89F2-E9CCDAF6B631}" type="presOf" srcId="{E16701E7-022D-4642-A71D-BD50955CBE9B}" destId="{1BC69A69-6E13-446A-8DC2-4009A732C6C9}" srcOrd="0" destOrd="0" presId="urn:microsoft.com/office/officeart/2005/8/layout/balance1"/>
    <dgm:cxn modelId="{030AC293-B878-4FC6-8A99-372E96AABAE7}" srcId="{575EEF2E-E41C-457D-87DB-CF6169A63E4B}" destId="{8B7F4A55-8FCC-4ECB-B5B5-89C00ED02A48}" srcOrd="0" destOrd="0" parTransId="{F1515AE8-CABD-4684-9854-C99E2BD4B4DE}" sibTransId="{206F75C6-F7EB-4AF2-9E07-7843F32933D4}"/>
    <dgm:cxn modelId="{9DF338EE-A97C-41D0-9BBE-1AD51BC20537}" type="presOf" srcId="{DC6777D3-71A4-434F-8CE5-0739206DFF17}" destId="{7721AC17-DE83-45CE-8253-2948382B7009}" srcOrd="0" destOrd="0" presId="urn:microsoft.com/office/officeart/2005/8/layout/balance1"/>
    <dgm:cxn modelId="{9B22C743-3CFB-447F-B436-1C6026A85332}" type="presParOf" srcId="{878DA931-236D-41D7-90B5-23528D5D541E}" destId="{0AC4D88F-15EF-4C76-962C-43455492E471}" srcOrd="0" destOrd="0" presId="urn:microsoft.com/office/officeart/2005/8/layout/balance1"/>
    <dgm:cxn modelId="{C9727516-B331-462E-B568-51E6D097E77B}" type="presParOf" srcId="{878DA931-236D-41D7-90B5-23528D5D541E}" destId="{DEE3175F-EF9E-4D49-A4C1-1072DD356D65}" srcOrd="1" destOrd="0" presId="urn:microsoft.com/office/officeart/2005/8/layout/balance1"/>
    <dgm:cxn modelId="{04F82E5F-E4DD-4990-8149-900BA5DCD984}" type="presParOf" srcId="{DEE3175F-EF9E-4D49-A4C1-1072DD356D65}" destId="{6CF3FD35-120C-4886-822B-DC9DBE8F46EF}" srcOrd="0" destOrd="0" presId="urn:microsoft.com/office/officeart/2005/8/layout/balance1"/>
    <dgm:cxn modelId="{58AFA1D4-7F62-4D2C-87DD-F913265BEF75}" type="presParOf" srcId="{DEE3175F-EF9E-4D49-A4C1-1072DD356D65}" destId="{ECB2A656-4B57-4ECE-A254-0D5D20EEB60A}" srcOrd="1" destOrd="0" presId="urn:microsoft.com/office/officeart/2005/8/layout/balance1"/>
    <dgm:cxn modelId="{9B84669C-A91C-4A2B-B191-64FB90B59282}" type="presParOf" srcId="{878DA931-236D-41D7-90B5-23528D5D541E}" destId="{1660C417-1654-4A4B-87BA-24F41E77C619}" srcOrd="2" destOrd="0" presId="urn:microsoft.com/office/officeart/2005/8/layout/balance1"/>
    <dgm:cxn modelId="{9F7865B5-B91D-4AEB-BCA0-FDE4935A4F5F}" type="presParOf" srcId="{1660C417-1654-4A4B-87BA-24F41E77C619}" destId="{A94E1D8A-B0BE-4117-8B38-1B6683DE46FF}" srcOrd="0" destOrd="0" presId="urn:microsoft.com/office/officeart/2005/8/layout/balance1"/>
    <dgm:cxn modelId="{5E6FAB9D-498B-459B-B4A6-C075336F4C7A}" type="presParOf" srcId="{1660C417-1654-4A4B-87BA-24F41E77C619}" destId="{CDF4C8FA-EAD2-471D-974A-447E7248E096}" srcOrd="1" destOrd="0" presId="urn:microsoft.com/office/officeart/2005/8/layout/balance1"/>
    <dgm:cxn modelId="{1474ACE5-1181-4A69-A757-0281FB78A683}" type="presParOf" srcId="{1660C417-1654-4A4B-87BA-24F41E77C619}" destId="{38D930A2-6716-451F-BFF0-C2045445D9F1}" srcOrd="2" destOrd="0" presId="urn:microsoft.com/office/officeart/2005/8/layout/balance1"/>
    <dgm:cxn modelId="{1159FE49-2B2C-430D-8AC4-9074785EDCE3}" type="presParOf" srcId="{1660C417-1654-4A4B-87BA-24F41E77C619}" destId="{430280CD-AAE5-48C7-BC76-A4E9F6D26A87}" srcOrd="3" destOrd="0" presId="urn:microsoft.com/office/officeart/2005/8/layout/balance1"/>
    <dgm:cxn modelId="{C2A56015-D828-4B64-9364-2A24AEA92812}" type="presParOf" srcId="{1660C417-1654-4A4B-87BA-24F41E77C619}" destId="{1BC69A69-6E13-446A-8DC2-4009A732C6C9}" srcOrd="4" destOrd="0" presId="urn:microsoft.com/office/officeart/2005/8/layout/balance1"/>
    <dgm:cxn modelId="{02351E36-D3EC-4A7A-ABA9-219E92326554}" type="presParOf" srcId="{1660C417-1654-4A4B-87BA-24F41E77C619}" destId="{7721AC17-DE83-45CE-8253-2948382B7009}" srcOrd="5" destOrd="0" presId="urn:microsoft.com/office/officeart/2005/8/layout/balance1"/>
    <dgm:cxn modelId="{D3963890-C206-4FBD-88D4-F2727344E957}" type="presParOf" srcId="{1660C417-1654-4A4B-87BA-24F41E77C619}" destId="{A799CEC4-00E5-4F06-9D52-A102F3B38C62}" srcOrd="6" destOrd="0" presId="urn:microsoft.com/office/officeart/2005/8/layout/balance1"/>
    <dgm:cxn modelId="{6D6D66F3-CB6C-40E1-97E3-D38AF69FBFD8}" type="presParOf" srcId="{1660C417-1654-4A4B-87BA-24F41E77C619}" destId="{AE5A51D3-7526-4799-BDFD-28CB2AB1F289}"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01429-DF7C-4117-9C94-89D087F5B6CA}">
      <dsp:nvSpPr>
        <dsp:cNvPr id="0" name=""/>
        <dsp:cNvSpPr/>
      </dsp:nvSpPr>
      <dsp:spPr>
        <a:xfrm rot="16200000">
          <a:off x="-254000" y="254000"/>
          <a:ext cx="2679700" cy="2171700"/>
        </a:xfrm>
        <a:prstGeom prst="round1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smtClean="0"/>
            <a:t>Alpha</a:t>
          </a:r>
          <a:endParaRPr lang="en-US" sz="3600" kern="1200" dirty="0"/>
        </a:p>
      </dsp:txBody>
      <dsp:txXfrm rot="5400000">
        <a:off x="0" y="0"/>
        <a:ext cx="2171700" cy="2009775"/>
      </dsp:txXfrm>
    </dsp:sp>
    <dsp:sp modelId="{12BDBBDF-7B06-4784-BB10-45154C1426C1}">
      <dsp:nvSpPr>
        <dsp:cNvPr id="0" name=""/>
        <dsp:cNvSpPr/>
      </dsp:nvSpPr>
      <dsp:spPr>
        <a:xfrm>
          <a:off x="2171700" y="0"/>
          <a:ext cx="2171700" cy="2679700"/>
        </a:xfrm>
        <a:prstGeom prst="round1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smtClean="0"/>
            <a:t>Beta</a:t>
          </a:r>
          <a:endParaRPr lang="en-US" sz="3600" kern="1200" dirty="0"/>
        </a:p>
      </dsp:txBody>
      <dsp:txXfrm>
        <a:off x="2171700" y="0"/>
        <a:ext cx="2171700" cy="2009775"/>
      </dsp:txXfrm>
    </dsp:sp>
    <dsp:sp modelId="{FA9B96CA-FC54-47D9-B6B0-3A11570934AC}">
      <dsp:nvSpPr>
        <dsp:cNvPr id="0" name=""/>
        <dsp:cNvSpPr/>
      </dsp:nvSpPr>
      <dsp:spPr>
        <a:xfrm rot="10800000">
          <a:off x="0" y="2679700"/>
          <a:ext cx="2171700" cy="2679700"/>
        </a:xfrm>
        <a:prstGeom prst="round1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smtClean="0"/>
            <a:t>Gamma</a:t>
          </a:r>
          <a:endParaRPr lang="en-US" sz="3600" kern="1200" dirty="0"/>
        </a:p>
      </dsp:txBody>
      <dsp:txXfrm rot="10800000">
        <a:off x="0" y="3349624"/>
        <a:ext cx="2171700" cy="2009775"/>
      </dsp:txXfrm>
    </dsp:sp>
    <dsp:sp modelId="{3A479136-9AAE-44DE-9C8A-015CE64E4832}">
      <dsp:nvSpPr>
        <dsp:cNvPr id="0" name=""/>
        <dsp:cNvSpPr/>
      </dsp:nvSpPr>
      <dsp:spPr>
        <a:xfrm rot="5400000">
          <a:off x="1917700" y="2933700"/>
          <a:ext cx="2679700" cy="2171700"/>
        </a:xfrm>
        <a:prstGeom prst="round1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smtClean="0"/>
            <a:t>X-rays</a:t>
          </a:r>
          <a:endParaRPr lang="en-US" sz="3600" kern="1200" dirty="0"/>
        </a:p>
      </dsp:txBody>
      <dsp:txXfrm rot="-5400000">
        <a:off x="2171700" y="3349624"/>
        <a:ext cx="2171700" cy="2009775"/>
      </dsp:txXfrm>
    </dsp:sp>
    <dsp:sp modelId="{A3DAB9CD-2966-404A-954C-DCE20376C9D5}">
      <dsp:nvSpPr>
        <dsp:cNvPr id="0" name=""/>
        <dsp:cNvSpPr/>
      </dsp:nvSpPr>
      <dsp:spPr>
        <a:xfrm>
          <a:off x="380047" y="2009775"/>
          <a:ext cx="3583305" cy="1339850"/>
        </a:xfrm>
        <a:prstGeom prst="roundRect">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Ionizing Radiation </a:t>
          </a:r>
          <a:endParaRPr lang="en-US" sz="2800" b="1" kern="1200" dirty="0"/>
        </a:p>
      </dsp:txBody>
      <dsp:txXfrm>
        <a:off x="445453" y="2075181"/>
        <a:ext cx="3452493" cy="12090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01429-DF7C-4117-9C94-89D087F5B6CA}">
      <dsp:nvSpPr>
        <dsp:cNvPr id="0" name=""/>
        <dsp:cNvSpPr/>
      </dsp:nvSpPr>
      <dsp:spPr>
        <a:xfrm rot="16200000">
          <a:off x="-190499" y="190499"/>
          <a:ext cx="2686049" cy="2305050"/>
        </a:xfrm>
        <a:prstGeom prst="round1Rect">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Ultraviolet </a:t>
          </a:r>
          <a:endParaRPr lang="en-US" sz="2800" kern="1200" dirty="0"/>
        </a:p>
      </dsp:txBody>
      <dsp:txXfrm rot="5400000">
        <a:off x="0" y="0"/>
        <a:ext cx="2305050" cy="2014537"/>
      </dsp:txXfrm>
    </dsp:sp>
    <dsp:sp modelId="{12BDBBDF-7B06-4784-BB10-45154C1426C1}">
      <dsp:nvSpPr>
        <dsp:cNvPr id="0" name=""/>
        <dsp:cNvSpPr/>
      </dsp:nvSpPr>
      <dsp:spPr>
        <a:xfrm>
          <a:off x="2305050" y="0"/>
          <a:ext cx="2305050" cy="2686049"/>
        </a:xfrm>
        <a:prstGeom prst="round1Rect">
          <a:avLst/>
        </a:prstGeom>
        <a:solidFill>
          <a:schemeClr val="accent1">
            <a:shade val="80000"/>
            <a:hueOff val="109441"/>
            <a:satOff val="-4708"/>
            <a:lumOff val="933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Infrared </a:t>
          </a:r>
          <a:endParaRPr lang="en-US" sz="2800" kern="1200" dirty="0"/>
        </a:p>
      </dsp:txBody>
      <dsp:txXfrm>
        <a:off x="2305050" y="0"/>
        <a:ext cx="2305050" cy="2014537"/>
      </dsp:txXfrm>
    </dsp:sp>
    <dsp:sp modelId="{FA9B96CA-FC54-47D9-B6B0-3A11570934AC}">
      <dsp:nvSpPr>
        <dsp:cNvPr id="0" name=""/>
        <dsp:cNvSpPr/>
      </dsp:nvSpPr>
      <dsp:spPr>
        <a:xfrm rot="10800000">
          <a:off x="0" y="2686049"/>
          <a:ext cx="2305050" cy="2686049"/>
        </a:xfrm>
        <a:prstGeom prst="round1Rect">
          <a:avLst/>
        </a:prstGeom>
        <a:solidFill>
          <a:schemeClr val="accent1">
            <a:shade val="80000"/>
            <a:hueOff val="218882"/>
            <a:satOff val="-9416"/>
            <a:lumOff val="1867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 Visible light</a:t>
          </a:r>
          <a:endParaRPr lang="en-US" sz="2800" kern="1200" dirty="0"/>
        </a:p>
      </dsp:txBody>
      <dsp:txXfrm rot="10800000">
        <a:off x="0" y="3357562"/>
        <a:ext cx="2305050" cy="2014537"/>
      </dsp:txXfrm>
    </dsp:sp>
    <dsp:sp modelId="{3A479136-9AAE-44DE-9C8A-015CE64E4832}">
      <dsp:nvSpPr>
        <dsp:cNvPr id="0" name=""/>
        <dsp:cNvSpPr/>
      </dsp:nvSpPr>
      <dsp:spPr>
        <a:xfrm rot="5400000">
          <a:off x="2114550" y="2876550"/>
          <a:ext cx="2686049" cy="2305050"/>
        </a:xfrm>
        <a:prstGeom prst="round1Rect">
          <a:avLst/>
        </a:prstGeom>
        <a:solidFill>
          <a:schemeClr val="accent1">
            <a:shade val="80000"/>
            <a:hueOff val="328323"/>
            <a:satOff val="-14124"/>
            <a:lumOff val="2801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Microwaves</a:t>
          </a:r>
          <a:endParaRPr lang="en-US" sz="2800" kern="1200" dirty="0"/>
        </a:p>
      </dsp:txBody>
      <dsp:txXfrm rot="-5400000">
        <a:off x="2305050" y="3357562"/>
        <a:ext cx="2305050" cy="2014537"/>
      </dsp:txXfrm>
    </dsp:sp>
    <dsp:sp modelId="{A3DAB9CD-2966-404A-954C-DCE20376C9D5}">
      <dsp:nvSpPr>
        <dsp:cNvPr id="0" name=""/>
        <dsp:cNvSpPr/>
      </dsp:nvSpPr>
      <dsp:spPr>
        <a:xfrm>
          <a:off x="403383" y="2014537"/>
          <a:ext cx="3803332" cy="1343024"/>
        </a:xfrm>
        <a:prstGeom prst="roundRect">
          <a:avLst/>
        </a:prstGeom>
        <a:solidFill>
          <a:schemeClr val="accent1">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t>Non-Ionizing Radiation </a:t>
          </a:r>
          <a:endParaRPr lang="en-US" sz="3000" b="1" kern="1200" dirty="0"/>
        </a:p>
      </dsp:txBody>
      <dsp:txXfrm>
        <a:off x="468944" y="2080098"/>
        <a:ext cx="3672210" cy="12119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F3FD35-120C-4886-822B-DC9DBE8F46EF}">
      <dsp:nvSpPr>
        <dsp:cNvPr id="0" name=""/>
        <dsp:cNvSpPr/>
      </dsp:nvSpPr>
      <dsp:spPr>
        <a:xfrm>
          <a:off x="699130" y="333374"/>
          <a:ext cx="1920240" cy="1066799"/>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GB" sz="3400" kern="1200" dirty="0" smtClean="0"/>
            <a:t>Benefits</a:t>
          </a:r>
          <a:endParaRPr lang="en-US" sz="3400" kern="1200" dirty="0"/>
        </a:p>
      </dsp:txBody>
      <dsp:txXfrm>
        <a:off x="730375" y="364619"/>
        <a:ext cx="1857750" cy="1004309"/>
      </dsp:txXfrm>
    </dsp:sp>
    <dsp:sp modelId="{ECB2A656-4B57-4ECE-A254-0D5D20EEB60A}">
      <dsp:nvSpPr>
        <dsp:cNvPr id="0" name=""/>
        <dsp:cNvSpPr/>
      </dsp:nvSpPr>
      <dsp:spPr>
        <a:xfrm>
          <a:off x="3352795" y="1066799"/>
          <a:ext cx="1920240" cy="1066799"/>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GB" sz="3400" kern="1200" dirty="0" smtClean="0"/>
            <a:t>Risks</a:t>
          </a:r>
          <a:endParaRPr lang="en-US" sz="3400" kern="1200" dirty="0"/>
        </a:p>
      </dsp:txBody>
      <dsp:txXfrm>
        <a:off x="3384040" y="1098044"/>
        <a:ext cx="1857750" cy="1004309"/>
      </dsp:txXfrm>
    </dsp:sp>
    <dsp:sp modelId="{CDF4C8FA-EAD2-471D-974A-447E7248E096}">
      <dsp:nvSpPr>
        <dsp:cNvPr id="0" name=""/>
        <dsp:cNvSpPr/>
      </dsp:nvSpPr>
      <dsp:spPr>
        <a:xfrm>
          <a:off x="2819399" y="4533899"/>
          <a:ext cx="800100" cy="800100"/>
        </a:xfrm>
        <a:prstGeom prst="triangle">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38D930A2-6716-451F-BFF0-C2045445D9F1}">
      <dsp:nvSpPr>
        <dsp:cNvPr id="0" name=""/>
        <dsp:cNvSpPr/>
      </dsp:nvSpPr>
      <dsp:spPr>
        <a:xfrm rot="21360000">
          <a:off x="818416" y="4191048"/>
          <a:ext cx="4802066" cy="335793"/>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430280CD-AAE5-48C7-BC76-A4E9F6D26A87}">
      <dsp:nvSpPr>
        <dsp:cNvPr id="0" name=""/>
        <dsp:cNvSpPr/>
      </dsp:nvSpPr>
      <dsp:spPr>
        <a:xfrm rot="21360000">
          <a:off x="821280" y="3351482"/>
          <a:ext cx="1915979" cy="892650"/>
        </a:xfrm>
        <a:prstGeom prst="roundRect">
          <a:avLst/>
        </a:prstGeom>
        <a:gradFill flip="none" rotWithShape="0">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Radiology</a:t>
          </a:r>
          <a:endParaRPr lang="en-US" sz="2100" kern="1200" dirty="0"/>
        </a:p>
      </dsp:txBody>
      <dsp:txXfrm>
        <a:off x="864856" y="3395058"/>
        <a:ext cx="1828827" cy="805498"/>
      </dsp:txXfrm>
    </dsp:sp>
    <dsp:sp modelId="{1BC69A69-6E13-446A-8DC2-4009A732C6C9}">
      <dsp:nvSpPr>
        <dsp:cNvPr id="0" name=""/>
        <dsp:cNvSpPr/>
      </dsp:nvSpPr>
      <dsp:spPr>
        <a:xfrm rot="21360000">
          <a:off x="751938" y="2391362"/>
          <a:ext cx="1915979" cy="892650"/>
        </a:xfrm>
        <a:prstGeom prst="roundRect">
          <a:avLst/>
        </a:prstGeom>
        <a:solidFill>
          <a:schemeClr val="accent6"/>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Nuclear Medicine</a:t>
          </a:r>
          <a:endParaRPr lang="en-US" sz="2100" kern="1200" dirty="0"/>
        </a:p>
      </dsp:txBody>
      <dsp:txXfrm>
        <a:off x="795514" y="2434938"/>
        <a:ext cx="1828827" cy="805498"/>
      </dsp:txXfrm>
    </dsp:sp>
    <dsp:sp modelId="{7721AC17-DE83-45CE-8253-2948382B7009}">
      <dsp:nvSpPr>
        <dsp:cNvPr id="0" name=""/>
        <dsp:cNvSpPr/>
      </dsp:nvSpPr>
      <dsp:spPr>
        <a:xfrm rot="21360000">
          <a:off x="682596" y="1452578"/>
          <a:ext cx="1915979" cy="892650"/>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Radiotherapy</a:t>
          </a:r>
          <a:endParaRPr lang="en-US" sz="2100" kern="1200" dirty="0"/>
        </a:p>
      </dsp:txBody>
      <dsp:txXfrm>
        <a:off x="726172" y="1496154"/>
        <a:ext cx="1828827" cy="805498"/>
      </dsp:txXfrm>
    </dsp:sp>
    <dsp:sp modelId="{A799CEC4-00E5-4F06-9D52-A102F3B38C62}">
      <dsp:nvSpPr>
        <dsp:cNvPr id="0" name=""/>
        <dsp:cNvSpPr/>
      </dsp:nvSpPr>
      <dsp:spPr>
        <a:xfrm rot="21360000">
          <a:off x="3501287" y="3159458"/>
          <a:ext cx="1915979" cy="892650"/>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Narrow" pitchFamily="34" charset="0"/>
            </a:rPr>
            <a:t>Somatic effects </a:t>
          </a:r>
          <a:endParaRPr lang="en-US" sz="2100" kern="1200" dirty="0"/>
        </a:p>
      </dsp:txBody>
      <dsp:txXfrm>
        <a:off x="3544863" y="3203034"/>
        <a:ext cx="1828827" cy="805498"/>
      </dsp:txXfrm>
    </dsp:sp>
    <dsp:sp modelId="{AE5A51D3-7526-4799-BDFD-28CB2AB1F289}">
      <dsp:nvSpPr>
        <dsp:cNvPr id="0" name=""/>
        <dsp:cNvSpPr/>
      </dsp:nvSpPr>
      <dsp:spPr>
        <a:xfrm rot="21360000">
          <a:off x="3431945" y="2199338"/>
          <a:ext cx="1915979" cy="892650"/>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latin typeface="Arial Narrow" pitchFamily="34" charset="0"/>
            </a:rPr>
            <a:t>Genetic effects</a:t>
          </a:r>
          <a:endParaRPr lang="en-US" sz="2100" kern="1200" dirty="0"/>
        </a:p>
      </dsp:txBody>
      <dsp:txXfrm>
        <a:off x="3475521" y="2242914"/>
        <a:ext cx="1828827" cy="80549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
          <p:cNvSpPr txBox="1"/>
          <p:nvPr>
            <p:ph type="hdr"/>
          </p:nvPr>
        </p:nvSpPr>
        <p:spPr>
          <a:xfrm>
            <a:off x="0" y="0"/>
            <a:ext cx="3066733" cy="468472"/>
          </a:xfrm>
          <a:prstGeom prst="rect"/>
          <a:noFill/>
        </p:spPr>
        <p:txBody>
          <a:bodyPr lIns="94325" tIns="47163" rIns="94325" bIns="47163"/>
          <a:lstStyle>
            <a:lvl1pPr lvl="0" algn="l">
              <a:defRPr sz="1200"/>
            </a:lvl1pPr>
          </a:lstStyle>
          <a:p/>
        </p:txBody>
      </p:sp>
      <p:sp>
        <p:nvSpPr>
          <p:cNvPr id="3" name=""/>
          <p:cNvSpPr txBox="1"/>
          <p:nvPr>
            <p:ph type="dt" idx="1"/>
          </p:nvPr>
        </p:nvSpPr>
        <p:spPr>
          <a:xfrm>
            <a:off x="4008705" y="0"/>
            <a:ext cx="3066733" cy="468472"/>
          </a:xfrm>
          <a:prstGeom prst="rect"/>
          <a:noFill/>
        </p:spPr>
        <p:txBody>
          <a:bodyPr lIns="94325" tIns="47163" rIns="94325" bIns="47163"/>
          <a:lstStyle>
            <a:lvl1pPr lvl="0" algn="r">
              <a:defRPr sz="1200"/>
            </a:lvl1pPr>
          </a:lstStyle>
          <a:p/>
        </p:txBody>
      </p:sp>
      <p:sp>
        <p:nvSpPr>
          <p:cNvPr id="4" name=""/>
          <p:cNvSpPr txBox="1"/>
          <p:nvPr>
            <p:ph type="sldImg" idx="2"/>
          </p:nvPr>
        </p:nvSpPr>
        <p:spPr>
          <a:xfrm>
            <a:off x="417513" y="703263"/>
            <a:ext cx="6243637" cy="3513137"/>
          </a:xfrm>
          <a:prstGeom prst="rect"/>
          <a:noFill/>
          <a:ln w="12700">
            <a:solidFill>
              <a:srgbClr val="000000"/>
            </a:solidFill>
          </a:ln>
        </p:spPr>
        <p:txBody>
          <a:bodyPr lIns="94325" tIns="47163" rIns="94325" bIns="47163" anchor="ctr"/>
          <a:lstStyle>
            <a:lvl1pPr lvl="0">
              <a:defRPr/>
            </a:lvl1pPr>
          </a:lstStyle>
          <a:p/>
        </p:txBody>
      </p:sp>
      <p:sp>
        <p:nvSpPr>
          <p:cNvPr id="5" name=""/>
          <p:cNvSpPr txBox="1"/>
          <p:nvPr>
            <p:ph type="body" sz="quarter" idx="3"/>
          </p:nvPr>
        </p:nvSpPr>
        <p:spPr>
          <a:xfrm>
            <a:off x="707708" y="4450477"/>
            <a:ext cx="5661660" cy="4216245"/>
          </a:xfrm>
          <a:prstGeom prst="rect"/>
          <a:noFill/>
        </p:spPr>
        <p:txBody>
          <a:bodyPr lIns="94325" tIns="47163" rIns="94325" bIns="47163"/>
          <a:lstStyle>
            <a:lvl1pPr lvl="0">
              <a:defRPr/>
            </a:lvl1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
          <p:cNvSpPr txBox="1"/>
          <p:nvPr>
            <p:ph type="ftr" sz="quarter" idx="4"/>
          </p:nvPr>
        </p:nvSpPr>
        <p:spPr>
          <a:xfrm>
            <a:off x="0" y="8899328"/>
            <a:ext cx="3066733" cy="468472"/>
          </a:xfrm>
          <a:prstGeom prst="rect"/>
          <a:noFill/>
        </p:spPr>
        <p:txBody>
          <a:bodyPr lIns="94325" tIns="47163" rIns="94325" bIns="47163" anchor="b"/>
          <a:lstStyle>
            <a:lvl1pPr lvl="0" algn="l">
              <a:defRPr sz="1200"/>
            </a:lvl1pPr>
          </a:lstStyle>
          <a:p/>
        </p:txBody>
      </p:sp>
      <p:sp>
        <p:nvSpPr>
          <p:cNvPr id="7" name=""/>
          <p:cNvSpPr txBox="1"/>
          <p:nvPr>
            <p:ph type="sldNum" sz="quarter" idx="5"/>
          </p:nvPr>
        </p:nvSpPr>
        <p:spPr>
          <a:xfrm>
            <a:off x="4008705" y="8899328"/>
            <a:ext cx="3066733" cy="468472"/>
          </a:xfrm>
          <a:prstGeom prst="rect"/>
          <a:noFill/>
        </p:spPr>
        <p:txBody>
          <a:bodyPr lIns="94325" tIns="47163" rIns="94325" bIns="47163" anchor="b"/>
          <a:lstStyle>
            <a:lvl1pPr lvl="0" algn="r">
              <a:defRPr sz="1200"/>
            </a:lvl1pPr>
          </a:lstStyle>
          <a:p>
            <a:fld id="{8B38DBA3-52F9-4AF4-A6A4-FA4D7DB2F99C}" type="slidenum">
              <a:t>&lt;#&gt;</a:t>
            </a:fld>
          </a:p>
        </p:txBody>
      </p:sp>
    </p:spTree>
  </p:cSld>
  <p:clrMap bg1="lt1" tx1="dk1" bg2="lt2"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s>
</file>

<file path=ppt/notesSlides/_rels/notesSlide2.xml.rels><?xml version="1.0" encoding="UTF-8" standalone="yes"?>
<Relationships xmlns="http://schemas.openxmlformats.org/package/2006/relationships"></Relationships>
</file>

<file path=ppt/notesSlides/_rels/notesSlide3.xml.rels><?xml version="1.0" encoding="UTF-8" standalone="yes"?>
<Relationships xmlns="http://schemas.openxmlformats.org/package/2006/relationships"></Relationships>
</file>

<file path=ppt/notesSlides/_rels/notesSlide4.xml.rels><?xml version="1.0" encoding="UTF-8" standalone="yes"?>
<Relationships xmlns="http://schemas.openxmlformats.org/package/2006/relationships"></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body"/>
          </p:nvPr>
        </p:nvSpPr>
        <p:spPr>
          <a:xfrm>
            <a:off x="685800" y="609600"/>
            <a:ext cx="7086600" cy="533400"/>
          </a:xfrm>
          <a:prstGeom prst="rect"/>
          <a:noFill/>
        </p:spPr>
        <p:txBody>
          <a:bodyPr/>
          <a:lstStyle>
            <a:lvl1pPr lvl="0">
              <a:defRPr/>
            </a:lvl1pPr>
          </a:lstStyle>
          <a:p>
            <a:pPr lvl="0"/>
            <a:r>
              <a:rPr/>
              <a:t>Good morning everyone.This is purna chander Reddy, i  post graduated from manipal international university in Medical imaging technology. presently I am working in Sutherland healthcare solutions as a principal clinical subject matter expert consultant. Today I am here to present about CT Scan Automatic Tube current modulation which I published in ijpbs jornal.</a:t>
            </a:r>
          </a:p>
        </p:txBody>
      </p:sp>
    </p:spTree>
  </p:cSld>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sldImg"/>
          </p:nvPr>
        </p:nvSpPr>
        <p:spPr>
          <a:xfrm>
            <a:off x="0" y="0"/>
            <a:ext cx="0" cy="0"/>
          </a:xfrm>
          <a:prstGeom prst="rect"/>
          <a:noFill/>
        </p:spPr>
        <p:txBody>
          <a:bodyPr/>
          <a:lstStyle>
            <a:lvl1pPr lvl="0">
              <a:defRPr/>
            </a:lvl1pPr>
          </a:lstStyle>
          <a:p/>
        </p:txBody>
      </p:sp>
      <p:sp>
        <p:nvSpPr>
          <p:cNvPr id="3" name=""/>
          <p:cNvSpPr txBox="1"/>
          <p:nvPr>
            <p:ph type="body" idx="1"/>
          </p:nvPr>
        </p:nvSpPr>
        <p:spPr>
          <a:xfrm>
            <a:off x="0" y="0"/>
            <a:ext cx="0" cy="0"/>
          </a:xfrm>
          <a:prstGeom prst="rect"/>
          <a:noFill/>
        </p:spPr>
        <p:txBody>
          <a:bodyPr/>
          <a:lstStyle>
            <a:lvl1pPr lvl="0">
              <a:defRPr/>
            </a:lvl1pPr>
          </a:lstStyle>
          <a:p>
            <a:pPr lvl="0"/>
            <a:r>
              <a:rPr/>
              <a:t>Before going in detail lets have a look on agenda..</a:t>
            </a:r>
          </a:p>
        </p:txBody>
      </p:sp>
      <p:sp>
        <p:nvSpPr>
          <p:cNvPr id="4" name=""/>
          <p:cNvSpPr txBox="1"/>
          <p:nvPr>
            <p:ph type="dt" idx="10"/>
          </p:nvPr>
        </p:nvSpPr>
        <p:spPr>
          <a:xfrm>
            <a:off x="0" y="0"/>
            <a:ext cx="0" cy="0"/>
          </a:xfrm>
          <a:prstGeom prst="rect"/>
          <a:noFill/>
        </p:spPr>
        <p:txBody>
          <a:bodyPr/>
          <a:lstStyle>
            <a:lvl1pPr lvl="0">
              <a:defRPr/>
            </a:lvl1pPr>
          </a:lstStyle>
          <a:p/>
        </p:txBody>
      </p:sp>
      <p:sp>
        <p:nvSpPr>
          <p:cNvPr id="5" name=""/>
          <p:cNvSpPr txBox="1"/>
          <p:nvPr>
            <p:ph type="ftr" sz="quarter" idx="11"/>
          </p:nvPr>
        </p:nvSpPr>
        <p:spPr>
          <a:xfrm>
            <a:off x="0" y="0"/>
            <a:ext cx="0" cy="0"/>
          </a:xfrm>
          <a:prstGeom prst="rect"/>
          <a:noFill/>
        </p:spPr>
        <p:txBody>
          <a:bodyPr/>
          <a:lstStyle>
            <a:lvl1pPr lvl="0">
              <a:defRPr/>
            </a:lvl1pPr>
          </a:lstStyle>
          <a:p/>
        </p:txBody>
      </p:sp>
    </p:spTree>
  </p:cSld>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body"/>
          </p:nvPr>
        </p:nvSpPr>
        <p:spPr>
          <a:xfrm>
            <a:off x="685800" y="609600"/>
            <a:ext cx="7086600" cy="533400"/>
          </a:xfrm>
          <a:prstGeom prst="rect"/>
          <a:noFill/>
        </p:spPr>
        <p:txBody>
          <a:bodyPr/>
          <a:lstStyle>
            <a:lvl1pPr lvl="0">
              <a:defRPr/>
            </a:lvl1pPr>
          </a:lstStyle>
          <a:p>
            <a:pPr lvl="0"/>
            <a:r>
              <a:rPr/>
              <a:t>before entering in to the streamline we go through the introduction part. as we all know</a:t>
            </a:r>
          </a:p>
        </p:txBody>
      </p:sp>
    </p:spTree>
  </p:cSld>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body"/>
          </p:nvPr>
        </p:nvSpPr>
        <p:spPr>
          <a:xfrm>
            <a:off x="685800" y="609600"/>
            <a:ext cx="7086600" cy="533400"/>
          </a:xfrm>
          <a:prstGeom prst="rect"/>
          <a:noFill/>
        </p:spPr>
        <p:txBody>
          <a:bodyPr/>
          <a:lstStyle>
            <a:lvl1pPr lvl="0">
              <a:defRPr/>
            </a:lvl1pPr>
          </a:lstStyle>
          <a:p>
            <a:pPr lvl="0"/>
            <a:r>
              <a:rPr/>
              <a:t>radiation hazards mainly categorized in to 3 types.
</a:t>
            </a: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p:cSld name="Custom Layout">
    <p:spTree>
      <p:nvGrpSpPr>
        <p:cNvPr id="1" name=""/>
        <p:cNvGrpSpPr/>
        <p:nvPr/>
      </p:nvGrpSpPr>
      <p:grpSpPr>
        <a:xfrm>
          <a:off x="0" y="0"/>
          <a:ext cx="0" cy="0"/>
          <a:chOff x="0" y="0"/>
          <a:chExt cx="0" cy="0"/>
        </a:xfrm>
      </p:grpSpPr>
      <p:sp>
        <p:nvSpPr>
          <p:cNvPr id="2" name=""/>
          <p:cNvSpPr txBox="1"/>
          <p:nvPr>
            <p:ph type="sldNum" sz="quarter" idx="11"/>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3" name=""/>
          <p:cNvSpPr txBox="1"/>
          <p:nvPr>
            <p:ph type="title"/>
          </p:nvPr>
        </p:nvSpPr>
        <p:spPr>
          <a:xfrm>
            <a:off x="1761874" y="30802"/>
            <a:ext cx="10259436" cy="850107"/>
          </a:xfrm>
          <a:prstGeom prst="rect"/>
          <a:noFill/>
        </p:spPr>
        <p:txBody>
          <a:bodyPr/>
          <a:lstStyle>
            <a:lvl1pPr lvl="0">
              <a:defRPr/>
            </a:lvl1pPr>
          </a:lstStyle>
          <a:p>
            <a:pPr lvl="0"/>
            <a:r>
              <a:rPr/>
              <a:t>Click to edit Master title style</a:t>
            </a:r>
          </a:p>
        </p:txBody>
      </p:sp>
    </p:spTree>
  </p:cSld>
</p:sldLayout>
</file>

<file path=ppt/slideLayouts/slideLayout2.xml><?xml version="1.0" encoding="utf-8"?>
<p:sldLayout xmlns:p="http://schemas.openxmlformats.org/presentationml/2006/main" xmlns:a="http://schemas.openxmlformats.org/drawingml/2006/main" xmlns:r="http://schemas.openxmlformats.org/officeDocument/2006/relationships">
  <p:cSld name="Title and Content">
    <p:spTree>
      <p:nvGrpSpPr>
        <p:cNvPr id="1" name=""/>
        <p:cNvGrpSpPr/>
        <p:nvPr/>
      </p:nvGrpSpPr>
      <p:grpSpPr>
        <a:xfrm>
          <a:off x="0" y="0"/>
          <a:ext cx="0" cy="0"/>
          <a:chOff x="0" y="0"/>
          <a:chExt cx="0" cy="0"/>
        </a:xfrm>
      </p:grpSpPr>
      <p:pic>
        <p:nvPicPr>
          <p:cNvPr id="2" name=""/>
          <p:cNvPicPr/>
          <p:nvPr/>
        </p:nvPicPr>
        <p:blipFill>
          <a:blip r:embed="rId1"/>
          <a:srcRect/>
          <a:stretch>
            <a:fillRect/>
          </a:stretch>
        </p:blipFill>
        <p:spPr>
          <a:xfrm>
            <a:off x="0" y="1969480"/>
            <a:ext cx="12192000" cy="3200847"/>
          </a:xfrm>
          <a:prstGeom prst="rect"/>
          <a:noFill/>
        </p:spPr>
      </p:pic>
      <p:pic>
        <p:nvPicPr>
          <p:cNvPr id="3" name=""/>
          <p:cNvPicPr/>
          <p:nvPr/>
        </p:nvPicPr>
        <p:blipFill>
          <a:blip r:embed="rId2"/>
          <a:srcRect/>
          <a:stretch>
            <a:fillRect/>
          </a:stretch>
        </p:blipFill>
        <p:spPr>
          <a:xfrm>
            <a:off x="291247" y="4275465"/>
            <a:ext cx="2382428" cy="664734"/>
          </a:xfrm>
          <a:prstGeom prst="rect"/>
          <a:noFill/>
        </p:spPr>
      </p:pic>
      <p:sp>
        <p:nvSpPr>
          <p:cNvPr id="4" name=""/>
          <p:cNvSpPr txBox="1"/>
          <p:nvPr>
            <p:ph type="title"/>
          </p:nvPr>
        </p:nvSpPr>
        <p:spPr>
          <a:xfrm>
            <a:off x="2541237" y="2857500"/>
            <a:ext cx="9312929" cy="1143000"/>
          </a:xfrm>
          <a:prstGeom prst="rect"/>
          <a:noFill/>
        </p:spPr>
        <p:txBody>
          <a:bodyPr anchor="ctr"/>
          <a:lstStyle>
            <a:lvl1pPr lvl="0" algn="r">
              <a:defRPr sz="2700" b="0">
                <a:solidFill>
                  <a:srgbClr val="FFFFFF"/>
                </a:solidFill>
                <a:effectLst>
                  <a:outerShdw blurRad="38100" dist="38100" dir="2700000" algn="tl">
                    <a:srgbClr val="000000">
                      <a:alpha val="43137"/>
                    </a:srgbClr>
                  </a:outerShdw>
                </a:effectLst>
              </a:defRPr>
            </a:lvl1pPr>
          </a:lstStyle>
          <a:p>
            <a:pPr lvl="0"/>
            <a:r>
              <a:rPr/>
              <a:t>Click to edit Master title style</a:t>
            </a:r>
          </a:p>
        </p:txBody>
      </p:sp>
    </p:spTree>
  </p:cSld>
</p:sldLayout>
</file>

<file path=ppt/slideLayouts/slideLayout3.xml><?xml version="1.0" encoding="utf-8"?>
<p:sldLayout xmlns:p="http://schemas.openxmlformats.org/presentationml/2006/main" xmlns:a="http://schemas.openxmlformats.org/drawingml/2006/main" xmlns:r="http://schemas.openxmlformats.org/officeDocument/2006/relationships">
  <p:cSld name="6_Title Only">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Click to edit Master title style</a:t>
            </a:r>
          </a:p>
        </p:txBody>
      </p:sp>
      <p:sp>
        <p:nvSpPr>
          <p:cNvPr id="3" name=""/>
          <p:cNvSpPr txBox="1"/>
          <p:nvPr>
            <p:ph type="dt" sz="half" idx="10"/>
          </p:nvPr>
        </p:nvSpPr>
        <p:spPr>
          <a:xfrm>
            <a:off x="8437356" y="6371654"/>
            <a:ext cx="3556000" cy="329185"/>
          </a:xfrm>
          <a:prstGeom prst="rect"/>
          <a:noFill/>
        </p:spPr>
        <p:txBody>
          <a:bodyPr/>
          <a:lstStyle>
            <a:lvl1pPr lvl="0">
              <a:defRPr/>
            </a:lvl1pPr>
          </a:lstStyle>
          <a:p/>
        </p:txBody>
      </p:sp>
      <p:sp>
        <p:nvSpPr>
          <p:cNvPr id="4" name=""/>
          <p:cNvSpPr txBox="1"/>
          <p:nvPr>
            <p:ph type="sldNum" sz="quarter" idx="12"/>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5" name=""/>
          <p:cNvSpPr txBox="1"/>
          <p:nvPr>
            <p:ph type="body" sz="quarter" idx="13"/>
          </p:nvPr>
        </p:nvSpPr>
        <p:spPr>
          <a:xfrm>
            <a:off x="833597" y="1010323"/>
            <a:ext cx="8934347" cy="431202"/>
          </a:xfrm>
          <a:prstGeom prst="rect"/>
          <a:noFill/>
        </p:spPr>
        <p:txBody>
          <a:bodyPr anchor="ctr"/>
          <a:lstStyle>
            <a:lvl1pPr lvl="0" marL="0" indent="0">
              <a:buNone/>
              <a:defRPr sz="1200" b="0">
                <a:solidFill>
                  <a:srgbClr val="FFFFFF"/>
                </a:solidFill>
                <a:effectLst>
                  <a:outerShdw blurRad="38100" dist="38100" dir="2700000" algn="tl">
                    <a:srgbClr val="000000">
                      <a:alpha val="43137"/>
                    </a:srgbClr>
                  </a:outerShdw>
                </a:effectLst>
              </a:defRPr>
            </a:lvl1pPr>
          </a:lstStyle>
          <a:p>
            <a:pPr lvl="0"/>
            <a:r>
              <a:rPr/>
              <a:t>Click to edit Master text styles</a:t>
            </a:r>
          </a:p>
        </p:txBody>
      </p:sp>
    </p:spTree>
  </p:cSld>
</p:sldLayout>
</file>

<file path=ppt/slideLayouts/slideLayout4.xml><?xml version="1.0" encoding="utf-8"?>
<p:sldLayout xmlns:p="http://schemas.openxmlformats.org/presentationml/2006/main" xmlns:a="http://schemas.openxmlformats.org/drawingml/2006/main" xmlns:r="http://schemas.openxmlformats.org/officeDocument/2006/relationships">
  <p:cSld name="1_Custom Layout">
    <p:spTree>
      <p:nvGrpSpPr>
        <p:cNvPr id="1" name=""/>
        <p:cNvGrpSpPr/>
        <p:nvPr/>
      </p:nvGrpSpPr>
      <p:grpSpPr>
        <a:xfrm>
          <a:off x="0" y="0"/>
          <a:ext cx="0" cy="0"/>
          <a:chOff x="0" y="0"/>
          <a:chExt cx="0" cy="0"/>
        </a:xfrm>
      </p:grpSpPr>
      <p:pic>
        <p:nvPicPr>
          <p:cNvPr id="2" name=""/>
          <p:cNvPicPr/>
          <p:nvPr/>
        </p:nvPicPr>
        <p:blipFill>
          <a:blip r:embed="rId1"/>
          <a:srcRect/>
          <a:stretch>
            <a:fillRect/>
          </a:stretch>
        </p:blipFill>
        <p:spPr>
          <a:xfrm>
            <a:off x="2768329" y="2378191"/>
            <a:ext cx="6224057" cy="1736608"/>
          </a:xfrm>
          <a:prstGeom prst="rect"/>
          <a:noFill/>
        </p:spPr>
      </p:pic>
    </p:spTree>
  </p:cSld>
</p:sldLayout>
</file>

<file path=ppt/slideLayouts/slideLayout5.xml><?xml version="1.0" encoding="utf-8"?>
<p:sldLayout xmlns:p="http://schemas.openxmlformats.org/presentationml/2006/main" xmlns:a="http://schemas.openxmlformats.org/drawingml/2006/main" xmlns:r="http://schemas.openxmlformats.org/officeDocument/2006/relationships">
  <p:cSld name="Title Slide">
    <p:spTree>
      <p:nvGrpSpPr>
        <p:cNvPr id="1" name=""/>
        <p:cNvGrpSpPr/>
        <p:nvPr/>
      </p:nvGrpSpPr>
      <p:grpSpPr>
        <a:xfrm>
          <a:off x="0" y="0"/>
          <a:ext cx="0" cy="0"/>
          <a:chOff x="0" y="0"/>
          <a:chExt cx="0" cy="0"/>
        </a:xfrm>
      </p:grpSpPr>
      <p:sp>
        <p:nvSpPr>
          <p:cNvPr id="2" name=""/>
          <p:cNvSpPr txBox="1"/>
          <p:nvPr>
            <p:ph type="title"/>
          </p:nvPr>
        </p:nvSpPr>
        <p:spPr>
          <a:xfrm>
            <a:off x="1" y="4447620"/>
            <a:ext cx="12192001" cy="2396508"/>
          </a:xfrm>
          <a:prstGeom prst="rect"/>
          <a:noFill/>
        </p:spPr>
        <p:txBody>
          <a:bodyPr/>
          <a:lstStyle>
            <a:lvl1pPr lvl="0" algn="ctr">
              <a:defRPr sz="2400" b="0">
                <a:solidFill>
                  <a:srgbClr val="FFFFFF"/>
                </a:solidFill>
              </a:defRPr>
            </a:lvl1pPr>
          </a:lstStyle>
          <a:p>
            <a:pPr lvl="0"/>
            <a:r>
              <a:rPr/>
              <a:t>Click to edit title style</a:t>
            </a:r>
          </a:p>
        </p:txBody>
      </p:sp>
      <p:pic>
        <p:nvPicPr>
          <p:cNvPr id="3" name=""/>
          <p:cNvPicPr/>
          <p:nvPr/>
        </p:nvPicPr>
        <p:blipFill>
          <a:blip r:embed="rId1"/>
          <a:srcRect/>
          <a:stretch>
            <a:fillRect/>
          </a:stretch>
        </p:blipFill>
        <p:spPr>
          <a:xfrm>
            <a:off x="2" y="3"/>
            <a:ext cx="12190476" cy="4447620"/>
          </a:xfrm>
          <a:prstGeom prst="rect"/>
          <a:noFill/>
        </p:spPr>
      </p:pic>
    </p:spTree>
  </p:cSld>
</p:sldLayout>
</file>

<file path=ppt/slideLayouts/slideLayout6.xml><?xml version="1.0" encoding="utf-8"?>
<p:sldLayout xmlns:p="http://schemas.openxmlformats.org/presentationml/2006/main" xmlns:a="http://schemas.openxmlformats.org/drawingml/2006/main" xmlns:r="http://schemas.openxmlformats.org/officeDocument/2006/relationships">
  <p:cSld name="1_Title and Content">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lgn="r">
              <a:defRPr/>
            </a:lvl1pPr>
          </a:lstStyle>
          <a:p>
            <a:pPr lvl="0"/>
            <a:r>
              <a:rPr/>
              <a:t>Click to edit Master title style</a:t>
            </a:r>
          </a:p>
        </p:txBody>
      </p:sp>
      <p:sp>
        <p:nvSpPr>
          <p:cNvPr id="3" name=""/>
          <p:cNvSpPr txBox="1"/>
          <p:nvPr>
            <p:ph type="body" sz="quarter" idx="15"/>
          </p:nvPr>
        </p:nvSpPr>
        <p:spPr>
          <a:xfrm>
            <a:off x="1761879" y="1016000"/>
            <a:ext cx="10258677" cy="5188373"/>
          </a:xfrm>
          <a:prstGeom prst="rect"/>
          <a:noFill/>
        </p:spPr>
        <p:txBody>
          <a:bodyPr/>
          <a:lstStyle>
            <a:lvl1pPr lvl="0">
              <a:defRPr/>
            </a:lvl1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5" name=""/>
          <p:cNvSpPr txBox="1"/>
          <p:nvPr/>
        </p:nvSpPr>
        <p:spPr>
          <a:xfrm>
            <a:off x="790698" y="6455235"/>
            <a:ext cx="6959935" cy="274320"/>
          </a:xfrm>
          <a:prstGeom prst="rect"/>
          <a:noFill/>
        </p:spPr>
        <p:txBody>
          <a:bodyPr anchor="ctr"/>
          <a:lstStyle>
            <a:lvl1pPr lvl="0" algn="r">
              <a:defRPr sz="1200">
                <a:solidFill>
                  <a:schemeClr val="tx2"/>
                </a:solidFill>
              </a:defRPr>
            </a:lvl1pPr>
          </a:lstStyle>
          <a:p/>
        </p:txBody>
      </p:sp>
    </p:spTree>
  </p:cSld>
</p:sldLayout>
</file>

<file path=ppt/slideLayouts/slideLayout7.xml><?xml version="1.0" encoding="utf-8"?>
<p:sldLayout xmlns:p="http://schemas.openxmlformats.org/presentationml/2006/main" xmlns:a="http://schemas.openxmlformats.org/drawingml/2006/main" xmlns:r="http://schemas.openxmlformats.org/officeDocument/2006/relationships">
  <p:cSld name="Two Content">
    <p:spTree>
      <p:nvGrpSpPr>
        <p:cNvPr id="1" name=""/>
        <p:cNvGrpSpPr/>
        <p:nvPr/>
      </p:nvGrpSpPr>
      <p:grpSpPr>
        <a:xfrm>
          <a:off x="0" y="0"/>
          <a:ext cx="0" cy="0"/>
          <a:chOff x="0" y="0"/>
          <a:chExt cx="0" cy="0"/>
        </a:xfrm>
      </p:grpSpPr>
      <p:sp>
        <p:nvSpPr>
          <p:cNvPr id="2" name=""/>
          <p:cNvSpPr txBox="1"/>
          <p:nvPr>
            <p:ph type="body" sz="half" idx="1"/>
          </p:nvPr>
        </p:nvSpPr>
        <p:spPr>
          <a:xfrm>
            <a:off x="1761882" y="1097282"/>
            <a:ext cx="5057825" cy="5028885"/>
          </a:xfrm>
          <a:prstGeom prst="rect"/>
          <a:noFill/>
        </p:spPr>
        <p:txBody>
          <a:bodyPr/>
          <a:lstStyle>
            <a:lvl1pPr lvl="0">
              <a:defRPr sz="1300"/>
            </a:lvl1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3" name=""/>
          <p:cNvSpPr txBox="1"/>
          <p:nvPr>
            <p:ph type="body" sz="half" idx="2"/>
          </p:nvPr>
        </p:nvSpPr>
        <p:spPr>
          <a:xfrm>
            <a:off x="6963492" y="1097282"/>
            <a:ext cx="5057826" cy="5028885"/>
          </a:xfrm>
          <a:prstGeom prst="rect"/>
          <a:noFill/>
        </p:spPr>
        <p:txBody>
          <a:bodyPr/>
          <a:lstStyle>
            <a:lvl1pPr lvl="0">
              <a:defRPr sz="1300"/>
            </a:lvl1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
          <p:cNvSpPr txBox="1"/>
          <p:nvPr>
            <p:ph type="sldNum" sz="quarter" idx="11"/>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5" name=""/>
          <p:cNvSpPr txBox="1"/>
          <p:nvPr>
            <p:ph type="title"/>
          </p:nvPr>
        </p:nvSpPr>
        <p:spPr>
          <a:xfrm>
            <a:off x="1761874" y="30802"/>
            <a:ext cx="10259436" cy="850107"/>
          </a:xfrm>
          <a:prstGeom prst="rect"/>
          <a:noFill/>
        </p:spPr>
        <p:txBody>
          <a:bodyPr/>
          <a:lstStyle>
            <a:lvl1pPr lvl="0">
              <a:defRPr/>
            </a:lvl1pPr>
          </a:lstStyle>
          <a:p>
            <a:pPr lvl="0"/>
            <a:r>
              <a:rPr/>
              <a:t>Click to edit Master title style</a:t>
            </a:r>
          </a:p>
        </p:txBody>
      </p:sp>
    </p:spTree>
  </p:cSld>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 Id="rId4" Type="http://schemas.openxmlformats.org/officeDocument/2006/relationships/slideLayout" Target="../slideLayouts/slideLayout3.xml"/><Relationship Id="rId3" Type="http://schemas.openxmlformats.org/officeDocument/2006/relationships/slideLayout" Target="../slideLayouts/slideLayout2.xml"/><Relationship Id="rId9" Type="http://schemas.openxmlformats.org/officeDocument/2006/relationships/theme" Target="../theme/theme1.xml"/><Relationship Id="rId6" Type="http://schemas.openxmlformats.org/officeDocument/2006/relationships/slideLayout" Target="../slideLayouts/slideLayout5.xml"/><Relationship Id="rId5" Type="http://schemas.openxmlformats.org/officeDocument/2006/relationships/slideLayout" Target="../slideLayouts/slideLayout4.xml"/><Relationship Id="rId8" Type="http://schemas.openxmlformats.org/officeDocument/2006/relationships/slideLayout" Target="../slideLayouts/slideLayout7.xml"/><Relationship Id="rId7" Type="http://schemas.openxmlformats.org/officeDocument/2006/relationships/slideLayout" Target="../slideLayouts/slideLayout6.xml"/></Relationships>
</file>

<file path=ppt/slideMasters/slideMaster1.xml><?xml version="1.0" encoding="utf-8"?>
<p:sldMaster xmlns:p="http://schemas.openxmlformats.org/presentationml/2006/main" xmlns:a="http://schemas.openxmlformats.org/drawingml/2006/main" xmlns:r="http://schemas.openxmlformats.org/officeDocument/2006/relationships">
  <p:cSld>
    <p:bg>
      <p:bgPr>
        <a:solidFill>
          <a:schemeClr val="bg2">
            <a:lumMod val="75000"/>
          </a:schemeClr>
        </a:solidFill>
      </p:bgPr>
    </p:bg>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lIns="91440" tIns="45720" rIns="91440" bIns="45720" anchor="ctr"/>
          <a:lstStyle>
            <a:lvl1pPr lvl="0">
              <a:defRPr/>
            </a:lvl1pPr>
          </a:lstStyle>
          <a:p>
            <a:pPr lvl="0"/>
            <a:r>
              <a:rPr/>
              <a:t>Click to edit Master title style</a:t>
            </a:r>
          </a:p>
        </p:txBody>
      </p:sp>
      <p:sp>
        <p:nvSpPr>
          <p:cNvPr id="3" name=""/>
          <p:cNvSpPr txBox="1"/>
          <p:nvPr>
            <p:ph type="body" idx="1"/>
          </p:nvPr>
        </p:nvSpPr>
        <p:spPr>
          <a:xfrm>
            <a:off x="1761874" y="1097282"/>
            <a:ext cx="10259436" cy="5028885"/>
          </a:xfrm>
          <a:prstGeom prst="rect"/>
          <a:noFill/>
        </p:spPr>
        <p:txBody>
          <a:bodyPr lIns="91440" tIns="45720" rIns="91440" bIns="45720"/>
          <a:lstStyle>
            <a:lvl1pPr lvl="0">
              <a:defRPr/>
            </a:lvl1pPr>
          </a:lstStyle>
          <a:p>
            <a:pPr lvl="0"/>
            <a:r>
              <a:rPr/>
              <a:t>Click to edit Master text styles</a:t>
            </a:r>
          </a:p>
          <a:p>
            <a:pPr lvl="1"/>
            <a:r>
              <a:rPr/>
              <a:t>Second level</a:t>
            </a:r>
          </a:p>
          <a:p>
            <a:pPr lvl="2"/>
            <a:r>
              <a:rPr/>
              <a:t>Third level</a:t>
            </a:r>
          </a:p>
          <a:p>
            <a:pPr lvl="3"/>
            <a:r>
              <a:rPr/>
              <a:t>Fourth level</a:t>
            </a:r>
          </a:p>
          <a:p>
            <a:pPr lvl="4"/>
            <a:r>
              <a:rPr/>
              <a:t>Fifth level</a:t>
            </a:r>
          </a:p>
        </p:txBody>
      </p:sp>
      <p:pic>
        <p:nvPicPr>
          <p:cNvPr id="4" name=""/>
          <p:cNvPicPr/>
          <p:nvPr/>
        </p:nvPicPr>
        <p:blipFill>
          <a:blip r:embed="rId1"/>
          <a:srcRect/>
          <a:stretch>
            <a:fillRect/>
          </a:stretch>
        </p:blipFill>
        <p:spPr>
          <a:xfrm rot="5400000">
            <a:off x="-2848653" y="2848652"/>
            <a:ext cx="6858002" cy="1160697"/>
          </a:xfrm>
          <a:prstGeom prst="rect"/>
          <a:noFill/>
        </p:spPr>
      </p:pic>
      <p:sp>
        <p:nvSpPr>
          <p:cNvPr id="5" name=""/>
          <p:cNvSpPr txBox="1"/>
          <p:nvPr>
            <p:ph type="sldNum" sz="quarter" idx="4"/>
          </p:nvPr>
        </p:nvSpPr>
        <p:spPr>
          <a:xfrm>
            <a:off x="9176510" y="6356358"/>
            <a:ext cx="2844800" cy="366183"/>
          </a:xfrm>
          <a:prstGeom prst="rect"/>
          <a:noFill/>
        </p:spPr>
        <p:txBody>
          <a:bodyPr lIns="91440" tIns="45720" rIns="91440" bIns="45720" anchor="ctr"/>
          <a:lstStyle>
            <a:lvl1pPr lvl="0" algn="r">
              <a:defRPr sz="1200" b="0" i="0">
                <a:solidFill>
                  <a:schemeClr val="bg1"/>
                </a:solidFill>
                <a:latin typeface="Arial"/>
              </a:defRPr>
            </a:lvl1pPr>
          </a:lstStyle>
          <a:p>
            <a:fld id="{8B38DBA3-52F9-4AF4-A6A4-FA4D7DB2F99C}" type="slidenum">
              <a:t>&lt;#&gt;</a:t>
            </a:fld>
          </a:p>
        </p:txBody>
      </p:sp>
    </p:spTree>
  </p:cSld>
  <p:clrMap accent2="accent2" accent3="accent3" accent4="accent4" accent5="accent5" accent6="accent6" tx2="dk2" hlink="hlink" tx1="dk1" bg2="lt2" bg1="lt1" folHlink="folHlink" accent1="accent1"/>
  <p:sldLayoutIdLst>
    <p:sldLayoutId id="2147483648" r:id="rId2"/>
    <p:sldLayoutId id="2147483649" r:id="rId3"/>
    <p:sldLayoutId id="2147483650" r:id="rId4"/>
    <p:sldLayoutId id="2147483651" r:id="rId5"/>
    <p:sldLayoutId id="2147483652" r:id="rId6"/>
    <p:sldLayoutId id="2147483653" r:id="rId7"/>
    <p:sldLayoutId id="2147483654" r:id="rId8"/>
  </p:sldLayoutIdLst>
  <p:txStyles>
    <p:titleStyle>
      <a:lvl1pPr lvl="0" algn="r">
        <a:buNone/>
        <a:defRPr sz="2200" b="1">
          <a:solidFill>
            <a:schemeClr val="tx1"/>
          </a:solidFill>
          <a:latin typeface="Arial"/>
        </a:defRPr>
      </a:lvl1pPr>
    </p:titleStyle>
    <p:bodyStyle>
      <a:lvl1pPr lvl="0" algn="l" marL="171450" indent="-171450">
        <a:spcBef>
          <a:spcPct val="20000"/>
        </a:spcBef>
        <a:buClr>
          <a:schemeClr val="accent6"/>
        </a:buClr>
        <a:buFont typeface="Wingdings"/>
        <a:buChar char="§"/>
        <a:defRPr sz="1400" b="0" i="0">
          <a:solidFill>
            <a:schemeClr val="tx1"/>
          </a:solidFill>
          <a:latin typeface="Arial"/>
        </a:defRPr>
      </a:lvl1pPr>
      <a:lvl2pPr lvl="0" algn="l" marL="431800" indent="-212725">
        <a:spcBef>
          <a:spcPct val="20000"/>
        </a:spcBef>
        <a:buClr>
          <a:schemeClr val="accent1"/>
        </a:buClr>
        <a:buFont typeface="Arial"/>
        <a:buChar char="•"/>
        <a:defRPr sz="1400" b="0" i="0">
          <a:solidFill>
            <a:schemeClr val="tx1"/>
          </a:solidFill>
          <a:latin typeface="Arial"/>
        </a:defRPr>
      </a:lvl2pPr>
      <a:lvl3pPr lvl="0" algn="l" marL="682625" indent="-169863">
        <a:spcBef>
          <a:spcPct val="20000"/>
        </a:spcBef>
        <a:buClr>
          <a:schemeClr val="tx1"/>
        </a:buClr>
        <a:buSzPct val="75000"/>
        <a:buFont typeface="Courier New"/>
        <a:buChar char="o"/>
        <a:defRPr sz="1100" b="0" i="0">
          <a:solidFill>
            <a:schemeClr val="tx1"/>
          </a:solidFill>
          <a:latin typeface="Arial"/>
        </a:defRPr>
      </a:lvl3pPr>
      <a:lvl4pPr lvl="0" algn="l" marL="1196975" indent="-169863">
        <a:spcBef>
          <a:spcPct val="20000"/>
        </a:spcBef>
        <a:buFont typeface="Arial"/>
        <a:buChar char="–"/>
        <a:defRPr sz="1000" b="0" i="0">
          <a:solidFill>
            <a:schemeClr val="tx1"/>
          </a:solidFill>
          <a:latin typeface="Arial"/>
        </a:defRPr>
      </a:lvl4pPr>
      <a:lvl5pPr lvl="0" algn="l" marL="1539875" indent="-169863">
        <a:spcBef>
          <a:spcPct val="20000"/>
        </a:spcBef>
        <a:buFont typeface="Arial"/>
        <a:buChar char="»"/>
        <a:defRPr sz="1000" b="0" i="0">
          <a:solidFill>
            <a:schemeClr val="tx1"/>
          </a:solidFill>
          <a:latin typeface="Calibri"/>
        </a:defRPr>
      </a:lvl5pPr>
      <a:lvl6pPr lvl="0" algn="l" marL="1882775" indent="-169863">
        <a:spcBef>
          <a:spcPct val="20000"/>
        </a:spcBef>
        <a:buFont typeface="Arial"/>
        <a:buChar char="•"/>
        <a:defRPr sz="1500">
          <a:solidFill>
            <a:schemeClr val="tx1"/>
          </a:solidFill>
          <a:latin typeface="Arial"/>
        </a:defRPr>
      </a:lvl6pPr>
      <a:lvl7pPr lvl="0" algn="l" marL="2225675" indent="-169863">
        <a:spcBef>
          <a:spcPct val="20000"/>
        </a:spcBef>
        <a:buFont typeface="Arial"/>
        <a:buChar char="•"/>
        <a:defRPr sz="1500">
          <a:solidFill>
            <a:schemeClr val="tx1"/>
          </a:solidFill>
          <a:latin typeface="Arial"/>
        </a:defRPr>
      </a:lvl7pPr>
      <a:lvl8pPr lvl="0" algn="l" marL="2568575" indent="-169863">
        <a:spcBef>
          <a:spcPct val="20000"/>
        </a:spcBef>
        <a:buFont typeface="Arial"/>
        <a:buChar char="•"/>
        <a:defRPr sz="1500">
          <a:solidFill>
            <a:schemeClr val="tx1"/>
          </a:solidFill>
          <a:latin typeface="Arial"/>
        </a:defRPr>
      </a:lvl8pPr>
      <a:lvl9pPr lvl="0" algn="l" marL="2911475" indent="-169863">
        <a:spcBef>
          <a:spcPct val="20000"/>
        </a:spcBef>
        <a:buFont typeface="Arial"/>
        <a:buChar char="•"/>
        <a:defRPr sz="1500">
          <a:solidFill>
            <a:schemeClr val="tx1"/>
          </a:solidFill>
          <a:latin typeface="Arial"/>
        </a:defRPr>
      </a:lvl9pPr>
    </p:bodyStyle>
    <p:otherStyle>
      <a:lvl1pPr lvl="0" algn="l" marL="0">
        <a:defRPr sz="1300">
          <a:solidFill>
            <a:schemeClr val="tx1"/>
          </a:solidFill>
          <a:latin typeface="Arial"/>
        </a:defRPr>
      </a:lvl1pPr>
      <a:lvl2pPr lvl="0" algn="l" marL="339725">
        <a:defRPr sz="1300">
          <a:solidFill>
            <a:schemeClr val="tx1"/>
          </a:solidFill>
          <a:latin typeface="Arial"/>
        </a:defRPr>
      </a:lvl2pPr>
      <a:lvl3pPr lvl="0" algn="l" marL="682625">
        <a:defRPr sz="1300">
          <a:solidFill>
            <a:schemeClr val="tx1"/>
          </a:solidFill>
          <a:latin typeface="Arial"/>
        </a:defRPr>
      </a:lvl3pPr>
      <a:lvl4pPr lvl="0" algn="l" marL="1025525">
        <a:defRPr sz="1300">
          <a:solidFill>
            <a:schemeClr val="tx1"/>
          </a:solidFill>
          <a:latin typeface="Arial"/>
        </a:defRPr>
      </a:lvl4pPr>
      <a:lvl5pPr lvl="0" algn="l" marL="1368425">
        <a:defRPr sz="1300">
          <a:solidFill>
            <a:schemeClr val="tx1"/>
          </a:solidFill>
          <a:latin typeface="Arial"/>
        </a:defRPr>
      </a:lvl5pPr>
      <a:lvl6pPr lvl="0" algn="l" marL="1711325">
        <a:defRPr sz="1300">
          <a:solidFill>
            <a:schemeClr val="tx1"/>
          </a:solidFill>
          <a:latin typeface="Arial"/>
        </a:defRPr>
      </a:lvl6pPr>
      <a:lvl7pPr lvl="0" algn="l" marL="2054225">
        <a:defRPr sz="1300">
          <a:solidFill>
            <a:schemeClr val="tx1"/>
          </a:solidFill>
          <a:latin typeface="Arial"/>
        </a:defRPr>
      </a:lvl7pPr>
      <a:lvl8pPr lvl="0" algn="l" marL="2397125">
        <a:defRPr sz="1300">
          <a:solidFill>
            <a:schemeClr val="tx1"/>
          </a:solidFill>
          <a:latin typeface="Arial"/>
        </a:defRPr>
      </a:lvl8pPr>
      <a:lvl9pPr lvl="0" algn="l" marL="2740025">
        <a:defRPr sz="1300">
          <a:solidFill>
            <a:schemeClr val="tx1"/>
          </a:solidFill>
          <a:latin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notesMaster" Target="../notesMasters/notesMaster1.xml"/><Relationship Id="rId3" Type="http://schemas.openxmlformats.org/officeDocument/2006/relationships/slide" Target="../slid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notesMaster" Target="../notesMasters/notesMaster1.xml"/><Relationship Id="rId3" Type="http://schemas.openxmlformats.org/officeDocument/2006/relationships/slide" Target="../slides/slide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 Id="rId10" Type="http://schemas.openxmlformats.org/officeDocument/2006/relationships/slide" Target="../slides/slide3.xml"/><Relationship Id="rId4" Type="http://schemas.openxmlformats.org/officeDocument/2006/relationships/image" Target="../media/image9.png"/><Relationship Id="rId11" Type="http://schemas.openxmlformats.org/officeDocument/2006/relationships/notesMaster" Target="../notesMasters/notesMaster1.xml"/><Relationship Id="rId3" Type="http://schemas.openxmlformats.org/officeDocument/2006/relationships/image" Target="../media/image8.png"/><Relationship Id="rId9" Type="http://schemas.openxmlformats.org/officeDocument/2006/relationships/notesSlide" Target="../notesSlides/notesSlide3.xml"/><Relationship Id="rId6" Type="http://schemas.openxmlformats.org/officeDocument/2006/relationships/image" Target="../media/image11.jpeg"/><Relationship Id="rId5" Type="http://schemas.openxmlformats.org/officeDocument/2006/relationships/image" Target="../media/image10.png"/><Relationship Id="rId8" Type="http://schemas.openxmlformats.org/officeDocument/2006/relationships/slideLayout" Target="../slideLayouts/slideLayout1.xml"/><Relationship Id="rId7"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diagramLayout" Target="../diagrams/layout1.xml"/><Relationship Id="rId1" Type="http://schemas.openxmlformats.org/officeDocument/2006/relationships/diagramData" Target="../diagrams/data1.xml"/><Relationship Id="rId10" Type="http://schemas.microsoft.com/office/2007/relationships/diagramDrawing" Target="../diagrams/drawing2.xml"/><Relationship Id="rId4" Type="http://schemas.openxmlformats.org/officeDocument/2006/relationships/diagramColors" Target="../diagrams/colors1.xml"/><Relationship Id="rId11" Type="http://schemas.openxmlformats.org/officeDocument/2006/relationships/slideLayout" Target="../slideLayouts/slideLayout1.xml"/><Relationship Id="rId3" Type="http://schemas.openxmlformats.org/officeDocument/2006/relationships/diagramQuickstyle" Target="../diagrams/quickStyle1.xml"/><Relationship Id="rId9" Type="http://schemas.openxmlformats.org/officeDocument/2006/relationships/diagramColors" Target="../diagrams/colors2.xml"/><Relationship Id="rId6" Type="http://schemas.openxmlformats.org/officeDocument/2006/relationships/diagramData" Target="../diagrams/data2.xml"/><Relationship Id="rId5" Type="http://schemas.microsoft.com/office/2007/relationships/diagramDrawing" Target="../diagrams/drawing1.xml"/><Relationship Id="rId8" Type="http://schemas.openxmlformats.org/officeDocument/2006/relationships/diagramQuickstyle" Target="../diagrams/quickStyle2.xml"/><Relationship Id="rId7"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diagramLayout" Target="../diagrams/layout3.xml"/><Relationship Id="rId1" Type="http://schemas.openxmlformats.org/officeDocument/2006/relationships/diagramData" Target="../diagrams/data3.xml"/><Relationship Id="rId4" Type="http://schemas.openxmlformats.org/officeDocument/2006/relationships/diagramColors" Target="../diagrams/colors3.xml"/><Relationship Id="rId3" Type="http://schemas.openxmlformats.org/officeDocument/2006/relationships/diagramQuickstyle" Target="../diagrams/quickStyle3.xml"/><Relationship Id="rId6" Type="http://schemas.openxmlformats.org/officeDocument/2006/relationships/slideLayout" Target="../slideLayouts/slideLayout6.xml"/><Relationship Id="rId5" Type="http://schemas.microsoft.com/office/2007/relationships/diagramDrawing" Target="../diagrams/drawing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notesMaster" Target="../notesMasters/notesMaster1.xml"/><Relationship Id="rId3" Type="http://schemas.openxmlformats.org/officeDocument/2006/relationships/slide" Target="../slides/slide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3.gif"/></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hyperlink" Target="" TargetMode="External"/><Relationship Id="rId3"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jpeg"/><Relationship Id="rId3"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 y="4447620"/>
            <a:ext cx="12192001" cy="2396508"/>
          </a:xfrm>
          <a:prstGeom prst="rect"/>
          <a:noFill/>
        </p:spPr>
        <p:txBody>
          <a:bodyPr/>
          <a:lstStyle>
            <a:lvl1pPr lvl="0">
              <a:defRPr/>
            </a:lvl1pPr>
          </a:lstStyle>
          <a:p>
            <a:pPr lvl="0"/>
            <a:r>
              <a:rPr sz="3600"/>
              <a:t>CT Scan – Automatic Tube Current Modulation</a:t>
            </a:r>
            <a:br/>
          </a:p>
        </p:txBody>
      </p:sp>
      <p:sp>
        <p:nvSpPr>
          <p:cNvPr id="3" name=""/>
          <p:cNvSpPr txBox="1"/>
          <p:nvPr/>
        </p:nvSpPr>
        <p:spPr>
          <a:xfrm>
            <a:off x="8810626" y="5867400"/>
            <a:ext cx="3200400" cy="584775"/>
          </a:xfrm>
          <a:prstGeom prst="rect"/>
          <a:noFill/>
        </p:spPr>
        <p:txBody>
          <a:bodyPr wrap="square"/>
          <a:lstStyle>
            <a:lvl1pPr lvl="0">
              <a:defRPr/>
            </a:lvl1pPr>
          </a:lstStyle>
          <a:p>
            <a:pPr lvl="0" algn="ctr"/>
            <a:r>
              <a:rPr sz="1600">
                <a:solidFill>
                  <a:srgbClr val="FFFFFF"/>
                </a:solidFill>
              </a:rPr>
              <a:t>Purna Chander Reddy Nimma</a:t>
            </a:r>
          </a:p>
          <a:p>
            <a:pPr lvl="0" algn="ctr"/>
            <a:r>
              <a:rPr sz="1600">
                <a:solidFill>
                  <a:srgbClr val="FFFFFF"/>
                </a:solidFill>
              </a:rPr>
              <a:t>Principal Clinical SME</a:t>
            </a:r>
          </a:p>
        </p:txBody>
      </p:sp>
    </p:spTree>
  </p:cSld>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sz="2400"/>
              <a:t>Agenda</a:t>
            </a:r>
          </a:p>
        </p:txBody>
      </p:sp>
      <p:sp>
        <p:nvSpPr>
          <p:cNvPr id="3" name=""/>
          <p:cNvSpPr txBox="1"/>
          <p:nvPr/>
        </p:nvSpPr>
        <p:spPr>
          <a:xfrm>
            <a:off x="1668356" y="673135"/>
            <a:ext cx="9055062" cy="5978562"/>
          </a:xfrm>
          <a:prstGeom prst="rect"/>
          <a:noFill/>
        </p:spPr>
        <p:txBody>
          <a:bodyPr wrap="square"/>
          <a:lstStyle>
            <a:lvl1pPr lvl="0">
              <a:defRPr/>
            </a:lvl1pPr>
          </a:lstStyle>
          <a:p>
            <a:pPr lvl="0" marL="342900" indent="-342900">
              <a:spcBef>
                <a:spcPts val="200"/>
              </a:spcBef>
              <a:spcAft>
                <a:spcPts val="300"/>
              </a:spcAft>
              <a:buFont typeface="Wingdings"/>
              <a:buChar char="Ø"/>
            </a:pPr>
            <a:r>
              <a:rPr sz="2000">
                <a:solidFill>
                  <a:schemeClr val="bg1"/>
                </a:solidFill>
              </a:rPr>
              <a:t> </a:t>
            </a:r>
            <a:r>
              <a:rPr sz="2000">
                <a:solidFill>
                  <a:schemeClr val="bg1"/>
                </a:solidFill>
              </a:rPr>
              <a:t>Introduction</a:t>
            </a:r>
          </a:p>
          <a:p>
            <a:pPr lvl="0" marL="342900" indent="-342900">
              <a:spcBef>
                <a:spcPts val="200"/>
              </a:spcBef>
              <a:spcAft>
                <a:spcPts val="300"/>
              </a:spcAft>
              <a:buFont typeface="Wingdings"/>
              <a:buChar char="Ø"/>
            </a:pPr>
            <a:r>
              <a:rPr sz="2000">
                <a:solidFill>
                  <a:schemeClr val="bg1"/>
                </a:solidFill>
              </a:rPr>
              <a:t> Radiation Hazards</a:t>
            </a:r>
          </a:p>
          <a:p>
            <a:pPr lvl="0" marL="342900" indent="-342900">
              <a:spcBef>
                <a:spcPts val="200"/>
              </a:spcBef>
              <a:spcAft>
                <a:spcPts val="300"/>
              </a:spcAft>
              <a:buFont typeface="Wingdings"/>
              <a:buChar char="Ø"/>
            </a:pPr>
            <a:r>
              <a:rPr sz="2000">
                <a:solidFill>
                  <a:schemeClr val="bg1"/>
                </a:solidFill>
              </a:rPr>
              <a:t> Factors Influencing Dose In CT Scan </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Dose Comparison </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ATCM Principle </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Aim Of The Study </a:t>
            </a:r>
          </a:p>
          <a:p>
            <a:pPr lvl="0" marL="342900" indent="-342900">
              <a:spcBef>
                <a:spcPts val="200"/>
              </a:spcBef>
              <a:spcAft>
                <a:spcPts val="300"/>
              </a:spcAft>
              <a:buFont typeface="Wingdings"/>
              <a:buChar char="Ø"/>
            </a:pPr>
            <a:r>
              <a:rPr sz="2000">
                <a:solidFill>
                  <a:schemeClr val="bg1"/>
                </a:solidFill>
              </a:rPr>
              <a:t> Material &amp; Methods</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Study Design </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Study Sample </a:t>
            </a:r>
          </a:p>
          <a:p>
            <a:pPr lvl="0" marL="342900" indent="-342900">
              <a:spcBef>
                <a:spcPts val="200"/>
              </a:spcBef>
              <a:spcAft>
                <a:spcPts val="300"/>
              </a:spcAft>
              <a:buFont typeface="Wingdings"/>
              <a:buChar char="Ø"/>
            </a:pPr>
            <a:r>
              <a:rPr sz="2000">
                <a:solidFill>
                  <a:schemeClr val="bg1"/>
                </a:solidFill>
              </a:rPr>
              <a:t> Sample Size </a:t>
            </a:r>
          </a:p>
          <a:p>
            <a:pPr lvl="0" marL="342900" indent="-342900">
              <a:spcBef>
                <a:spcPts val="200"/>
              </a:spcBef>
              <a:spcAft>
                <a:spcPts val="300"/>
              </a:spcAft>
              <a:buFont typeface="Wingdings"/>
              <a:buChar char="Ø"/>
            </a:pPr>
            <a:r>
              <a:rPr sz="2000">
                <a:solidFill>
                  <a:schemeClr val="bg1"/>
                </a:solidFill>
              </a:rPr>
              <a:t> Ethical Considerations</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Informed Consent </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Results </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Discussion </a:t>
            </a:r>
          </a:p>
          <a:p>
            <a:pPr lvl="0" marL="342900" indent="-342900">
              <a:spcBef>
                <a:spcPts val="200"/>
              </a:spcBef>
              <a:spcAft>
                <a:spcPts val="300"/>
              </a:spcAft>
              <a:buFont typeface="Wingdings"/>
              <a:buChar char="Ø"/>
            </a:pPr>
            <a:r>
              <a:rPr sz="2000">
                <a:solidFill>
                  <a:schemeClr val="bg1"/>
                </a:solidFill>
              </a:rPr>
              <a:t> Conclusion </a:t>
            </a:r>
          </a:p>
          <a:p>
            <a:pPr lvl="0" marL="342900" indent="-342900">
              <a:spcBef>
                <a:spcPts val="200"/>
              </a:spcBef>
              <a:spcAft>
                <a:spcPts val="300"/>
              </a:spcAft>
              <a:buFont typeface="Wingdings"/>
              <a:buChar char="Ø"/>
            </a:pPr>
            <a:r>
              <a:rPr sz="2000">
                <a:solidFill>
                  <a:schemeClr val="bg1"/>
                </a:solidFill>
              </a:rPr>
              <a:t> </a:t>
            </a:r>
            <a:r>
              <a:rPr sz="2000">
                <a:solidFill>
                  <a:schemeClr val="bg1"/>
                </a:solidFill>
              </a:rPr>
              <a:t>Reference</a:t>
            </a:r>
          </a:p>
        </p:txBody>
      </p:sp>
      <p:sp>
        <p:nvSpPr>
          <p:cNvPr id="4" name=""/>
          <p:cNvSpPr txBox="1"/>
          <p:nvPr>
            <p:ph type="sldNum" sz="quarter" idx="11"/>
          </p:nvPr>
        </p:nvSpPr>
        <p:spPr>
          <a:xfrm>
            <a:off x="9176510" y="6356358"/>
            <a:ext cx="2844800" cy="366183"/>
          </a:xfrm>
          <a:prstGeom prst="rect"/>
          <a:noFill/>
        </p:spPr>
        <p:txBody>
          <a:bodyPr/>
          <a:lstStyle>
            <a:lvl1pPr lvl="0">
              <a:defRPr/>
            </a:lvl1pPr>
          </a:lstStyle>
          <a:p>
            <a:fld id="{8B38DBA3-52F9-4AF4-A6A4-FA4D7DB2F99C}" type="slidenum">
              <a:t>&lt;#&gt;</a:t>
            </a:fld>
          </a:p>
        </p:txBody>
      </p:sp>
    </p:spTree>
  </p:cSld>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126052"/>
            <a:ext cx="10259436" cy="850107"/>
          </a:xfrm>
          <a:prstGeom prst="rect"/>
          <a:noFill/>
        </p:spPr>
        <p:txBody>
          <a:bodyPr/>
          <a:lstStyle>
            <a:lvl1pPr lvl="0">
              <a:defRPr/>
            </a:lvl1pPr>
          </a:lstStyle>
          <a:p>
            <a:pPr lvl="0"/>
            <a:r>
              <a:rPr sz="2400"/>
              <a:t>Introduction</a:t>
            </a:r>
          </a:p>
        </p:txBody>
      </p:sp>
      <p:sp>
        <p:nvSpPr>
          <p:cNvPr id="3" name=""/>
          <p:cNvSpPr txBox="1"/>
          <p:nvPr>
            <p:ph type="sldNum" sz="quarter" idx="11"/>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671851" y="1053193"/>
            <a:ext cx="7239001" cy="3886200"/>
          </a:xfrm>
          <a:prstGeom prst="rect">
            <a:avLst/>
          </a:prstGeom>
          <a:noFill/>
        </p:spPr>
        <p:txBody>
          <a:bodyPr lIns="91440" tIns="45720" rIns="91440" bIns="45720"/>
          <a:lstStyle>
            <a:lvl1pPr lvl="0" algn="l">
              <a:defRPr>
                <a:solidFill>
                  <a:schemeClr val="tx1"/>
                </a:solidFill>
                <a:latin typeface="Arial"/>
              </a:defRPr>
            </a:lvl1pPr>
          </a:lstStyle>
          <a:p>
            <a:pPr lvl="0">
              <a:buNone/>
            </a:pPr>
          </a:p>
          <a:p>
            <a:pPr lvl="0" marL="285750" indent="-285750">
              <a:buFont typeface="Arial"/>
              <a:buChar char="•"/>
            </a:pPr>
            <a:r>
              <a:rPr sz="1800" b="1">
                <a:solidFill>
                  <a:schemeClr val="bg1"/>
                </a:solidFill>
              </a:rPr>
              <a:t> </a:t>
            </a:r>
            <a:r>
              <a:rPr sz="1800" b="1">
                <a:solidFill>
                  <a:schemeClr val="bg1"/>
                </a:solidFill>
              </a:rPr>
              <a:t>What is Radiation?</a:t>
            </a:r>
          </a:p>
          <a:p>
            <a:pPr lvl="0" marL="285750" indent="-285750">
              <a:buNone/>
            </a:pPr>
          </a:p>
          <a:p>
            <a:pPr lvl="1" marL="285750">
              <a:buNone/>
            </a:pPr>
            <a:r>
              <a:rPr sz="1800" b="1">
                <a:solidFill>
                  <a:schemeClr val="bg1"/>
                </a:solidFill>
              </a:rPr>
              <a:t>	Radiation is </a:t>
            </a:r>
            <a:r>
              <a:rPr sz="1800" b="1">
                <a:solidFill>
                  <a:schemeClr val="bg1"/>
                </a:solidFill>
              </a:rPr>
              <a:t>the energy </a:t>
            </a:r>
            <a:r>
              <a:rPr sz="1800" b="1">
                <a:solidFill>
                  <a:schemeClr val="bg1"/>
                </a:solidFill>
              </a:rPr>
              <a:t>in the form of Electro- Magnetic waves or particulate matter travels through material or space.</a:t>
            </a:r>
          </a:p>
          <a:p>
            <a:pPr lvl="0" marL="285750" indent="-285750">
              <a:buFont typeface="Wingdings"/>
              <a:buChar char="v"/>
            </a:pPr>
          </a:p>
          <a:p>
            <a:pPr lvl="0" marL="285750" indent="-285750">
              <a:buFont typeface="Wingdings"/>
              <a:buChar char="v"/>
            </a:pPr>
          </a:p>
          <a:p>
            <a:pPr lvl="0" marL="285750" indent="-285750">
              <a:buFont typeface="Arial"/>
              <a:buChar char="•"/>
            </a:pPr>
            <a:r>
              <a:rPr sz="1800" b="1">
                <a:solidFill>
                  <a:schemeClr val="bg1"/>
                </a:solidFill>
              </a:rPr>
              <a:t>The  radiation doses from CT </a:t>
            </a:r>
            <a:r>
              <a:rPr sz="1800" b="1">
                <a:solidFill>
                  <a:schemeClr val="bg1"/>
                </a:solidFill>
              </a:rPr>
              <a:t>S</a:t>
            </a:r>
            <a:r>
              <a:rPr sz="1800" b="1">
                <a:solidFill>
                  <a:schemeClr val="bg1"/>
                </a:solidFill>
              </a:rPr>
              <a:t>canner examination are among </a:t>
            </a:r>
          </a:p>
          <a:p>
            <a:pPr lvl="0" marL="285750" indent="-285750">
              <a:buNone/>
            </a:pPr>
            <a:r>
              <a:rPr sz="1800" b="1">
                <a:solidFill>
                  <a:schemeClr val="bg1"/>
                </a:solidFill>
              </a:rPr>
              <a:t>     the highest dose in diagnostic radiology.</a:t>
            </a:r>
          </a:p>
          <a:p>
            <a:pPr lvl="0" marL="285750" indent="-285750">
              <a:buFont typeface="Wingdings"/>
              <a:buChar char="v"/>
            </a:pPr>
          </a:p>
          <a:p>
            <a:pPr lvl="0" marL="285750" indent="-285750">
              <a:buFont typeface="Wingdings"/>
              <a:buChar char="v"/>
            </a:pPr>
          </a:p>
          <a:p>
            <a:pPr lvl="0" marL="285750" indent="-285750">
              <a:buFont typeface="Arial"/>
              <a:buChar char="•"/>
            </a:pPr>
            <a:r>
              <a:rPr sz="1800" b="1">
                <a:solidFill>
                  <a:schemeClr val="bg1"/>
                </a:solidFill>
              </a:rPr>
              <a:t>Radiation dose become the major issue due to its </a:t>
            </a:r>
            <a:r>
              <a:rPr sz="1800" b="1">
                <a:solidFill>
                  <a:schemeClr val="bg1"/>
                </a:solidFill>
              </a:rPr>
              <a:t>effects</a:t>
            </a:r>
            <a:r>
              <a:rPr sz="1800" b="1">
                <a:solidFill>
                  <a:schemeClr val="bg1"/>
                </a:solidFill>
              </a:rPr>
              <a:t>. </a:t>
            </a:r>
          </a:p>
        </p:txBody>
      </p:sp>
      <p:grpSp>
        <p:nvGrpSpPr>
          <p:cNvPr id="5" name=""/>
          <p:cNvGrpSpPr/>
          <p:nvPr/>
        </p:nvGrpSpPr>
        <p:grpSpPr>
          <a:xfrm>
            <a:off x="1853558" y="4982936"/>
            <a:ext cx="8982076" cy="1676401"/>
            <a:chOff x="1024883" y="5025118"/>
            <a:chExt cx="8982075" cy="1676401"/>
          </a:xfrm>
        </p:grpSpPr>
        <p:pic>
          <p:nvPicPr>
            <p:cNvPr id="6" name=""/>
            <p:cNvPicPr/>
            <p:nvPr/>
          </p:nvPicPr>
          <p:blipFill>
            <a:blip r:embed="rId1"/>
            <a:srcRect/>
            <a:stretch>
              <a:fillRect/>
            </a:stretch>
          </p:blipFill>
          <p:spPr>
            <a:xfrm>
              <a:off x="1024883" y="5025118"/>
              <a:ext cx="1905000" cy="1676400"/>
            </a:xfrm>
            <a:prstGeom prst="rect"/>
            <a:noFill/>
            <a:ln>
              <a:noFill/>
            </a:ln>
          </p:spPr>
        </p:pic>
        <p:pic>
          <p:nvPicPr>
            <p:cNvPr id="7" name=""/>
            <p:cNvPicPr/>
            <p:nvPr/>
          </p:nvPicPr>
          <p:blipFill>
            <a:blip r:embed="rId2"/>
            <a:srcRect/>
            <a:stretch>
              <a:fillRect/>
            </a:stretch>
          </p:blipFill>
          <p:spPr>
            <a:xfrm>
              <a:off x="8178158" y="5025118"/>
              <a:ext cx="1828800" cy="1676400"/>
            </a:xfrm>
            <a:prstGeom prst="rect"/>
            <a:noFill/>
            <a:ln>
              <a:noFill/>
            </a:ln>
          </p:spPr>
        </p:pic>
        <p:pic>
          <p:nvPicPr>
            <p:cNvPr id="8" name=""/>
            <p:cNvPicPr/>
            <p:nvPr/>
          </p:nvPicPr>
          <p:blipFill>
            <a:blip r:embed="rId3"/>
            <a:srcRect/>
            <a:stretch>
              <a:fillRect/>
            </a:stretch>
          </p:blipFill>
          <p:spPr>
            <a:xfrm>
              <a:off x="6492233" y="5025118"/>
              <a:ext cx="1676400" cy="1676400"/>
            </a:xfrm>
            <a:prstGeom prst="rect"/>
            <a:noFill/>
            <a:ln>
              <a:noFill/>
            </a:ln>
          </p:spPr>
        </p:pic>
        <p:pic>
          <p:nvPicPr>
            <p:cNvPr id="9" name=""/>
            <p:cNvPicPr/>
            <p:nvPr/>
          </p:nvPicPr>
          <p:blipFill>
            <a:blip r:embed="rId4"/>
            <a:srcRect/>
            <a:stretch>
              <a:fillRect/>
            </a:stretch>
          </p:blipFill>
          <p:spPr>
            <a:xfrm>
              <a:off x="4815833" y="5025119"/>
              <a:ext cx="1676400" cy="1676402"/>
            </a:xfrm>
            <a:prstGeom prst="rect"/>
            <a:noFill/>
            <a:ln>
              <a:noFill/>
            </a:ln>
          </p:spPr>
        </p:pic>
        <p:pic>
          <p:nvPicPr>
            <p:cNvPr id="10" name=""/>
            <p:cNvPicPr/>
            <p:nvPr/>
          </p:nvPicPr>
          <p:blipFill>
            <a:blip r:embed="rId5"/>
            <a:srcRect/>
            <a:stretch>
              <a:fillRect/>
            </a:stretch>
          </p:blipFill>
          <p:spPr>
            <a:xfrm>
              <a:off x="2903314" y="5025118"/>
              <a:ext cx="1941096" cy="1676400"/>
            </a:xfrm>
            <a:prstGeom prst="rect"/>
            <a:noFill/>
            <a:ln>
              <a:noFill/>
            </a:ln>
          </p:spPr>
        </p:pic>
      </p:grpSp>
      <p:pic>
        <p:nvPicPr>
          <p:cNvPr id="11" name=""/>
          <p:cNvPicPr/>
          <p:nvPr/>
        </p:nvPicPr>
        <p:blipFill>
          <a:blip r:embed="rId6"/>
          <a:srcRect/>
          <a:stretch>
            <a:fillRect/>
          </a:stretch>
        </p:blipFill>
        <p:spPr>
          <a:xfrm>
            <a:off x="8997312" y="1417717"/>
            <a:ext cx="1693404" cy="1759551"/>
          </a:xfrm>
          <a:prstGeom prst="rect"/>
          <a:noFill/>
          <a:ln>
            <a:noFill/>
          </a:ln>
        </p:spPr>
      </p:pic>
      <p:pic>
        <p:nvPicPr>
          <p:cNvPr id="12" name=""/>
          <p:cNvPicPr/>
          <p:nvPr/>
        </p:nvPicPr>
        <p:blipFill>
          <a:blip r:embed="rId7"/>
          <a:srcRect/>
          <a:stretch>
            <a:fillRect/>
          </a:stretch>
        </p:blipFill>
        <p:spPr>
          <a:xfrm>
            <a:off x="9025884" y="3177268"/>
            <a:ext cx="1693404" cy="1805668"/>
          </a:xfrm>
          <a:prstGeom prst="rect"/>
          <a:noFill/>
          <a:ln>
            <a:noFill/>
          </a:ln>
        </p:spPr>
      </p:pic>
    </p:spTree>
  </p:cSld>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sz="2400"/>
              <a:t>Introduction</a:t>
            </a:r>
          </a:p>
        </p:txBody>
      </p:sp>
      <p:sp>
        <p:nvSpPr>
          <p:cNvPr id="3" name=""/>
          <p:cNvSpPr txBox="1"/>
          <p:nvPr>
            <p:ph type="sldNum" sz="quarter" idx="11"/>
          </p:nvPr>
        </p:nvSpPr>
        <p:spPr>
          <a:xfrm>
            <a:off x="9176510" y="6356358"/>
            <a:ext cx="2844800" cy="366183"/>
          </a:xfrm>
          <a:prstGeom prst="rect"/>
          <a:noFill/>
        </p:spPr>
        <p:txBody>
          <a:bodyPr/>
          <a:lstStyle>
            <a:lvl1pPr lvl="0">
              <a:defRPr/>
            </a:lvl1pPr>
          </a:lstStyle>
          <a:p>
            <a:fld id="{8B38DBA3-52F9-4AF4-A6A4-FA4D7DB2F99C}" type="slidenum">
              <a:t>&lt;#&gt;</a:t>
            </a:fld>
          </a:p>
        </p:txBody>
      </p:sp>
      <p:graphicFrame>
        <p:nvGraphicFramePr>
          <p:cNvPr id="4" name=""/>
          <p:cNvGraphicFramePr/>
          <p:nvPr>
            <p:extLst>
              <p:ext uri="{D42A27DB-BD31-4B8C-83A1-F6EECF244321}">
                <p14:modId xmlns:p14="http://schemas.microsoft.com/office/powerpoint/2010/main" val="1863717539"/>
              </p:ext>
            </p:extLst>
          </p:nvPr>
        </p:nvGraphicFramePr>
        <p:xfrm>
          <a:off x="1638300" y="946150"/>
          <a:ext cx="4343400" cy="5359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5" name=""/>
          <p:cNvGraphicFramePr/>
          <p:nvPr>
            <p:extLst>
              <p:ext uri="{D42A27DB-BD31-4B8C-83A1-F6EECF244321}">
                <p14:modId xmlns:p14="http://schemas.microsoft.com/office/powerpoint/2010/main" val="1863717539"/>
              </p:ext>
            </p:extLst>
          </p:nvPr>
        </p:nvGraphicFramePr>
        <p:xfrm>
          <a:off x="6057900" y="971550"/>
          <a:ext cx="4610100" cy="53721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117887"/>
            <a:ext cx="10259436" cy="420459"/>
          </a:xfrm>
          <a:prstGeom prst="rect"/>
          <a:noFill/>
        </p:spPr>
        <p:txBody>
          <a:bodyPr/>
          <a:lstStyle>
            <a:lvl1pPr lvl="0">
              <a:defRPr/>
            </a:lvl1pPr>
          </a:lstStyle>
          <a:p>
            <a:pPr lvl="0"/>
            <a:r>
              <a:rPr sz="2400"/>
              <a:t>Introduction</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graphicFrame>
        <p:nvGraphicFramePr>
          <p:cNvPr id="4" name=""/>
          <p:cNvGraphicFramePr/>
          <p:nvPr>
            <p:extLst>
              <p:ext uri="{D42A27DB-BD31-4B8C-83A1-F6EECF244321}">
                <p14:modId xmlns:p14="http://schemas.microsoft.com/office/powerpoint/2010/main" val="1863717539"/>
              </p:ext>
            </p:extLst>
          </p:nvPr>
        </p:nvGraphicFramePr>
        <p:xfrm>
          <a:off x="2790825" y="866775"/>
          <a:ext cx="6438903" cy="5334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117887"/>
            <a:ext cx="10259436" cy="420459"/>
          </a:xfrm>
          <a:prstGeom prst="rect"/>
          <a:noFill/>
        </p:spPr>
        <p:txBody>
          <a:bodyPr/>
          <a:lstStyle>
            <a:lvl1pPr lvl="0">
              <a:defRPr/>
            </a:lvl1pPr>
          </a:lstStyle>
          <a:p>
            <a:pPr lvl="0"/>
            <a:r>
              <a:rPr sz="2400"/>
              <a:t>Radiation Hazards</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714500" y="1543050"/>
            <a:ext cx="8763000" cy="2314575"/>
          </a:xfrm>
          <a:prstGeom prst="rect">
            <a:avLst/>
          </a:prstGeom>
          <a:noFill/>
        </p:spPr>
        <p:txBody>
          <a:bodyPr lIns="91440" tIns="45720" rIns="91440" bIns="45720"/>
          <a:lstStyle>
            <a:lvl1pPr lvl="0" algn="l">
              <a:defRPr>
                <a:solidFill>
                  <a:schemeClr val="tx1"/>
                </a:solidFill>
                <a:latin typeface="Arial"/>
              </a:defRPr>
            </a:lvl1pPr>
          </a:lstStyle>
          <a:p>
            <a:pPr lvl="0">
              <a:buFont typeface="Arial"/>
              <a:buChar char="•"/>
            </a:pPr>
          </a:p>
          <a:p>
            <a:pPr lvl="0" marL="285750" indent="-285750">
              <a:buFont typeface="Arial"/>
              <a:buChar char="•"/>
            </a:pPr>
            <a:r>
              <a:rPr sz="1800" b="1">
                <a:solidFill>
                  <a:schemeClr val="bg1"/>
                </a:solidFill>
              </a:rPr>
              <a:t>Non Stochastic(Somatic effects) - effecting same generation</a:t>
            </a:r>
          </a:p>
          <a:p>
            <a:pPr lvl="0" marL="285750" indent="-285750">
              <a:buNone/>
            </a:pPr>
          </a:p>
          <a:p>
            <a:pPr lvl="0" marL="285750" indent="-285750">
              <a:buFont typeface="Arial"/>
              <a:buChar char="•"/>
            </a:pPr>
            <a:r>
              <a:rPr sz="1800" b="1">
                <a:solidFill>
                  <a:schemeClr val="bg1"/>
                </a:solidFill>
              </a:rPr>
              <a:t> Stochastic effects(Genetic effect)- effecting next generation.</a:t>
            </a:r>
          </a:p>
          <a:p>
            <a:pPr lvl="0" marL="285750" indent="-285750">
              <a:buNone/>
            </a:pPr>
          </a:p>
          <a:p>
            <a:pPr lvl="0" marL="285750" indent="-285750">
              <a:buFont typeface="Arial"/>
              <a:buChar char="•"/>
            </a:pPr>
            <a:r>
              <a:rPr sz="1800" b="1">
                <a:solidFill>
                  <a:schemeClr val="bg1"/>
                </a:solidFill>
              </a:rPr>
              <a:t>Teratogenic Effects - Effects that may be observed in offspring who were exposed during embryonic development. </a:t>
            </a:r>
          </a:p>
        </p:txBody>
      </p:sp>
    </p:spTree>
  </p:cSld>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3" name=""/>
          <p:cNvSpPr/>
          <p:nvPr/>
        </p:nvSpPr>
        <p:spPr>
          <a:xfrm>
            <a:off x="1638300" y="4418737"/>
            <a:ext cx="8915400" cy="1754326"/>
          </a:xfrm>
          <a:prstGeom prst="rect">
            <a:avLst/>
          </a:prstGeom>
          <a:noFill/>
        </p:spPr>
        <p:txBody>
          <a:bodyPr/>
          <a:lstStyle>
            <a:lvl1pPr lvl="0" algn="l">
              <a:defRPr>
                <a:solidFill>
                  <a:schemeClr val="tx1"/>
                </a:solidFill>
                <a:latin typeface="Arial"/>
              </a:defRPr>
            </a:lvl1pPr>
          </a:lstStyle>
          <a:p>
            <a:pPr lvl="0" algn="ctr"/>
            <a:r>
              <a:rPr sz="5400" b="1">
                <a:solidFill>
                  <a:schemeClr val="accent6">
                    <a:tint val="90000"/>
                    <a:satMod val="120000"/>
                  </a:schemeClr>
                </a:solidFill>
                <a:effectLst>
                  <a:outerShdw blurRad="38100" dist="38100" dir="2700000" algn="tl">
                    <a:srgbClr val="000000">
                      <a:alpha val="43137"/>
                    </a:srgbClr>
                  </a:outerShdw>
                </a:effectLst>
              </a:rPr>
              <a:t>Automatic Tube Current Modulation </a:t>
            </a:r>
          </a:p>
        </p:txBody>
      </p:sp>
      <p:sp>
        <p:nvSpPr>
          <p:cNvPr id="4" name=""/>
          <p:cNvSpPr/>
          <p:nvPr/>
        </p:nvSpPr>
        <p:spPr>
          <a:xfrm>
            <a:off x="2019300" y="684937"/>
            <a:ext cx="8153400" cy="1754326"/>
          </a:xfrm>
          <a:prstGeom prst="rect">
            <a:avLst/>
          </a:prstGeom>
          <a:noFill/>
        </p:spPr>
        <p:txBody>
          <a:bodyPr wrap="square"/>
          <a:lstStyle>
            <a:lvl1pPr lvl="0" algn="l">
              <a:defRPr>
                <a:solidFill>
                  <a:schemeClr val="tx1"/>
                </a:solidFill>
                <a:latin typeface="Arial"/>
              </a:defRPr>
            </a:lvl1pPr>
          </a:lstStyle>
          <a:p>
            <a:pPr lvl="0" algn="ctr"/>
            <a:r>
              <a:rPr sz="5400" b="1">
                <a:solidFill>
                  <a:srgbClr val="6D6D6D">
                    <a:tint val="92000"/>
                    <a:shade val="100000"/>
                    <a:satMod val="150000"/>
                  </a:srgbClr>
                </a:solidFill>
                <a:effectLst>
                  <a:outerShdw blurRad="38100" dist="38100" dir="2700000" algn="tl">
                    <a:srgbClr val="000000">
                      <a:alpha val="43137"/>
                    </a:srgbClr>
                  </a:outerShdw>
                </a:effectLst>
              </a:rPr>
              <a:t>How To Reduce The Dose?</a:t>
            </a:r>
          </a:p>
        </p:txBody>
      </p:sp>
      <p:pic>
        <p:nvPicPr>
          <p:cNvPr id="5" name=""/>
          <p:cNvPicPr/>
          <p:nvPr/>
        </p:nvPicPr>
        <p:blipFill>
          <a:blip r:embed="rId1"/>
          <a:srcRect/>
          <a:stretch>
            <a:fillRect/>
          </a:stretch>
        </p:blipFill>
        <p:spPr>
          <a:xfrm>
            <a:off x="4838700" y="2513737"/>
            <a:ext cx="1905000" cy="1905001"/>
          </a:xfrm>
          <a:prstGeom prst="rect"/>
          <a:noFill/>
          <a:ln>
            <a:noFill/>
          </a:ln>
        </p:spPr>
      </p:pic>
    </p:spTree>
  </p:cSld>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117887"/>
            <a:ext cx="10259436" cy="420459"/>
          </a:xfrm>
          <a:prstGeom prst="rect"/>
          <a:noFill/>
        </p:spPr>
        <p:txBody>
          <a:bodyPr/>
          <a:lstStyle>
            <a:lvl1pPr lvl="0">
              <a:defRPr/>
            </a:lvl1pPr>
          </a:lstStyle>
          <a:p>
            <a:pPr lvl="0"/>
            <a:r>
              <a:rPr sz="2400"/>
              <a:t>Factors Influencing Dose In CT Scan</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pic>
        <p:nvPicPr>
          <p:cNvPr id="4" name=""/>
          <p:cNvPicPr/>
          <p:nvPr/>
        </p:nvPicPr>
        <p:blipFill>
          <a:blip r:embed="rId1"/>
          <a:srcRect/>
          <a:stretch>
            <a:fillRect/>
          </a:stretch>
        </p:blipFill>
        <p:spPr>
          <a:xfrm>
            <a:off x="1809750" y="952499"/>
            <a:ext cx="8839200" cy="5257801"/>
          </a:xfrm>
          <a:prstGeom prst="rect"/>
          <a:noFill/>
        </p:spPr>
      </p:pic>
    </p:spTree>
  </p:cSld>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sz="2400"/>
              <a:t>Dose Comparison</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grpSp>
        <p:nvGrpSpPr>
          <p:cNvPr id="4" name=""/>
          <p:cNvGrpSpPr/>
          <p:nvPr/>
        </p:nvGrpSpPr>
        <p:grpSpPr>
          <a:xfrm>
            <a:off x="6286500" y="1674018"/>
            <a:ext cx="3886200" cy="3509963"/>
            <a:chOff x="2438400" y="2057400"/>
            <a:chExt cx="3886200" cy="3509963"/>
          </a:xfrm>
        </p:grpSpPr>
        <p:sp>
          <p:nvSpPr>
            <p:cNvPr id="5" name="">
              <a:hlinkClick r:id="rId1"/>
            </p:cNvPr>
            <p:cNvSpPr/>
            <p:nvPr/>
          </p:nvSpPr>
          <p:spPr>
            <a:xfrm rot="16200000">
              <a:off x="2609850" y="2068513"/>
              <a:ext cx="3327400" cy="3670301"/>
            </a:xfrm>
            <a:custGeom>
              <a:avLst/>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05" y="10800"/>
                  </a:moveTo>
                  <a:cubicBezTo>
                    <a:pt x="505" y="16486"/>
                    <a:pt x="5114" y="21095"/>
                    <a:pt x="10800" y="21095"/>
                  </a:cubicBezTo>
                  <a:cubicBezTo>
                    <a:pt x="16486" y="21095"/>
                    <a:pt x="21095" y="16486"/>
                    <a:pt x="21095" y="10800"/>
                  </a:cubicBezTo>
                  <a:cubicBezTo>
                    <a:pt x="21095" y="5114"/>
                    <a:pt x="16486" y="505"/>
                    <a:pt x="10800" y="505"/>
                  </a:cubicBezTo>
                  <a:cubicBezTo>
                    <a:pt x="5114" y="505"/>
                    <a:pt x="505" y="5114"/>
                    <a:pt x="505" y="10800"/>
                  </a:cubicBezTo>
                  <a:close/>
                </a:path>
              </a:pathLst>
            </a:custGeom>
            <a:gradFill rotWithShape="1">
              <a:gsLst>
                <a:gs pos="0">
                  <a:srgbClr val="002060"/>
                </a:gs>
                <a:gs pos="100000">
                  <a:schemeClr val="bg1"/>
                </a:gs>
              </a:gsLst>
              <a:lin ang="0" scaled="1"/>
            </a:gradFill>
            <a:ln w="9525">
              <a:solidFill>
                <a:schemeClr val="tx1"/>
              </a:solidFill>
            </a:ln>
          </p:spPr>
          <p:txBody>
            <a:bodyPr wrap="none" anchor="ctr"/>
            <a:lstStyle>
              <a:lvl1pPr lvl="0" algn="l">
                <a:defRPr>
                  <a:solidFill>
                    <a:schemeClr val="tx1"/>
                  </a:solidFill>
                  <a:latin typeface="Arial"/>
                </a:defRPr>
              </a:lvl1pPr>
            </a:lstStyle>
            <a:p/>
          </p:txBody>
        </p:sp>
        <p:grpSp>
          <p:nvGrpSpPr>
            <p:cNvPr id="6" name=""/>
            <p:cNvGrpSpPr/>
            <p:nvPr/>
          </p:nvGrpSpPr>
          <p:grpSpPr>
            <a:xfrm>
              <a:off x="2709863" y="2057400"/>
              <a:ext cx="3614737" cy="3279775"/>
              <a:chOff x="2709863" y="2057400"/>
              <a:chExt cx="3614737" cy="3279775"/>
            </a:xfrm>
          </p:grpSpPr>
          <p:sp>
            <p:nvSpPr>
              <p:cNvPr id="7" name=""/>
              <p:cNvSpPr/>
              <p:nvPr/>
            </p:nvSpPr>
            <p:spPr>
              <a:xfrm>
                <a:off x="4044726" y="2057400"/>
                <a:ext cx="458950" cy="409923"/>
              </a:xfrm>
              <a:prstGeom prst="ellipse">
                <a:avLst/>
              </a:prstGeom>
              <a:gradFill rotWithShape="1">
                <a:gsLst>
                  <a:gs pos="0">
                    <a:srgbClr val="DEDEDE"/>
                  </a:gs>
                  <a:gs pos="100000">
                    <a:srgbClr val="808080"/>
                  </a:gs>
                </a:gsLst>
                <a:path path="shape">
                  <a:fillToRect t="50000" l="50000" r="50000" b="50000"/>
                </a:path>
              </a:gradFill>
              <a:ln w="9525">
                <a:solidFill>
                  <a:schemeClr val="tx1"/>
                </a:solidFill>
              </a:ln>
            </p:spPr>
            <p:txBody>
              <a:bodyPr wrap="none" anchor="ctr"/>
              <a:lstStyle>
                <a:lvl1pPr lvl="0" algn="l">
                  <a:defRPr>
                    <a:solidFill>
                      <a:schemeClr val="tx1"/>
                    </a:solidFill>
                    <a:latin typeface="Arial"/>
                  </a:defRPr>
                </a:lvl1pPr>
              </a:lstStyle>
              <a:p/>
            </p:txBody>
          </p:sp>
          <p:sp>
            <p:nvSpPr>
              <p:cNvPr id="8" name=""/>
              <p:cNvSpPr/>
              <p:nvPr/>
            </p:nvSpPr>
            <p:spPr>
              <a:xfrm>
                <a:off x="3611563" y="2466975"/>
                <a:ext cx="1376362" cy="2870200"/>
              </a:xfrm>
              <a:prstGeom prst="triangle">
                <a:avLst/>
              </a:prstGeom>
              <a:solidFill>
                <a:srgbClr val="EDBFB1"/>
              </a:solidFill>
              <a:ln w="25400">
                <a:solidFill>
                  <a:schemeClr val="accent1">
                    <a:shade val="50000"/>
                  </a:schemeClr>
                </a:solidFill>
              </a:ln>
            </p:spPr>
            <p:txBody>
              <a:bodyPr anchor="ctr"/>
              <a:lstStyle>
                <a:lvl1pPr lvl="0" algn="l">
                  <a:defRPr>
                    <a:solidFill>
                      <a:schemeClr val="lt1"/>
                    </a:solidFill>
                    <a:latin typeface="Arial"/>
                  </a:defRPr>
                </a:lvl1pPr>
              </a:lstStyle>
              <a:p/>
            </p:txBody>
          </p:sp>
          <p:sp>
            <p:nvSpPr>
              <p:cNvPr id="9" name=""/>
              <p:cNvSpPr/>
              <p:nvPr/>
            </p:nvSpPr>
            <p:spPr>
              <a:xfrm rot="2336852">
                <a:off x="5183233" y="2537091"/>
                <a:ext cx="458950" cy="409923"/>
              </a:xfrm>
              <a:prstGeom prst="ellipse">
                <a:avLst/>
              </a:prstGeom>
              <a:gradFill rotWithShape="1">
                <a:gsLst>
                  <a:gs pos="0">
                    <a:srgbClr val="DEDEDE"/>
                  </a:gs>
                  <a:gs pos="100000">
                    <a:srgbClr val="808080"/>
                  </a:gs>
                </a:gsLst>
                <a:path path="shape">
                  <a:fillToRect t="50000" l="50000" r="50000" b="50000"/>
                </a:path>
              </a:gradFill>
              <a:ln w="9525">
                <a:solidFill>
                  <a:schemeClr val="tx1"/>
                </a:solidFill>
              </a:ln>
            </p:spPr>
            <p:txBody>
              <a:bodyPr wrap="none" anchor="ctr"/>
              <a:lstStyle>
                <a:lvl1pPr lvl="0" algn="l">
                  <a:defRPr>
                    <a:solidFill>
                      <a:schemeClr val="tx1"/>
                    </a:solidFill>
                    <a:latin typeface="Arial"/>
                  </a:defRPr>
                </a:lvl1pPr>
              </a:lstStyle>
              <a:p/>
            </p:txBody>
          </p:sp>
          <p:sp>
            <p:nvSpPr>
              <p:cNvPr id="10" name=""/>
              <p:cNvSpPr/>
              <p:nvPr/>
            </p:nvSpPr>
            <p:spPr>
              <a:xfrm rot="2754252">
                <a:off x="3517107" y="2418556"/>
                <a:ext cx="1427162" cy="2860675"/>
              </a:xfrm>
              <a:prstGeom prst="triangle">
                <a:avLst/>
              </a:prstGeom>
              <a:solidFill>
                <a:schemeClr val="accent2">
                  <a:lumMod val="60000"/>
                  <a:lumOff val="40000"/>
                </a:schemeClr>
              </a:solidFill>
              <a:ln w="25400">
                <a:solidFill>
                  <a:schemeClr val="accent1">
                    <a:shade val="50000"/>
                  </a:schemeClr>
                </a:solidFill>
              </a:ln>
            </p:spPr>
            <p:txBody>
              <a:bodyPr anchor="ctr"/>
              <a:lstStyle>
                <a:lvl1pPr lvl="0" algn="l">
                  <a:defRPr>
                    <a:solidFill>
                      <a:schemeClr val="lt1"/>
                    </a:solidFill>
                    <a:latin typeface="Arial"/>
                  </a:defRPr>
                </a:lvl1pPr>
              </a:lstStyle>
              <a:p/>
            </p:txBody>
          </p:sp>
          <p:sp>
            <p:nvSpPr>
              <p:cNvPr id="11" name=""/>
              <p:cNvSpPr/>
              <p:nvPr/>
            </p:nvSpPr>
            <p:spPr>
              <a:xfrm rot="5236987">
                <a:off x="5890163" y="3499873"/>
                <a:ext cx="409923" cy="458950"/>
              </a:xfrm>
              <a:prstGeom prst="ellipse">
                <a:avLst/>
              </a:prstGeom>
              <a:gradFill rotWithShape="1">
                <a:gsLst>
                  <a:gs pos="0">
                    <a:srgbClr val="DEDEDE"/>
                  </a:gs>
                  <a:gs pos="100000">
                    <a:srgbClr val="808080"/>
                  </a:gs>
                </a:gsLst>
                <a:path path="shape">
                  <a:fillToRect t="50000" l="50000" r="50000" b="50000"/>
                </a:path>
              </a:gradFill>
              <a:ln w="9525">
                <a:solidFill>
                  <a:schemeClr val="tx1"/>
                </a:solidFill>
              </a:ln>
            </p:spPr>
            <p:txBody>
              <a:bodyPr wrap="none" anchor="ctr"/>
              <a:lstStyle>
                <a:lvl1pPr lvl="0" algn="l">
                  <a:defRPr>
                    <a:solidFill>
                      <a:schemeClr val="tx1"/>
                    </a:solidFill>
                    <a:latin typeface="Arial"/>
                  </a:defRPr>
                </a:lvl1pPr>
              </a:lstStyle>
              <a:p/>
            </p:txBody>
          </p:sp>
          <p:sp>
            <p:nvSpPr>
              <p:cNvPr id="12" name=""/>
              <p:cNvSpPr/>
              <p:nvPr/>
            </p:nvSpPr>
            <p:spPr>
              <a:xfrm rot="5233208">
                <a:off x="3691732" y="2189956"/>
                <a:ext cx="1231900" cy="3195637"/>
              </a:xfrm>
              <a:prstGeom prst="triangle">
                <a:avLst/>
              </a:prstGeom>
              <a:solidFill>
                <a:schemeClr val="accent2">
                  <a:lumMod val="75000"/>
                </a:schemeClr>
              </a:solidFill>
              <a:ln w="25400">
                <a:solidFill>
                  <a:schemeClr val="accent1">
                    <a:shade val="50000"/>
                  </a:schemeClr>
                </a:solidFill>
              </a:ln>
            </p:spPr>
            <p:txBody>
              <a:bodyPr anchor="ctr"/>
              <a:lstStyle>
                <a:lvl1pPr lvl="0" algn="l">
                  <a:defRPr>
                    <a:solidFill>
                      <a:schemeClr val="lt1"/>
                    </a:solidFill>
                    <a:latin typeface="Arial"/>
                  </a:defRPr>
                </a:lvl1pPr>
              </a:lstStyle>
              <a:p/>
            </p:txBody>
          </p:sp>
          <p:sp>
            <p:nvSpPr>
              <p:cNvPr id="13" name=""/>
              <p:cNvSpPr/>
              <p:nvPr/>
            </p:nvSpPr>
            <p:spPr>
              <a:xfrm>
                <a:off x="3652838" y="3432175"/>
                <a:ext cx="1376362" cy="682625"/>
              </a:xfrm>
              <a:prstGeom prst="ellipse">
                <a:avLst/>
              </a:prstGeom>
              <a:solidFill>
                <a:schemeClr val="bg2"/>
              </a:solidFill>
              <a:ln w="25400">
                <a:solidFill>
                  <a:schemeClr val="accent1">
                    <a:shade val="50000"/>
                  </a:schemeClr>
                </a:solidFill>
              </a:ln>
            </p:spPr>
            <p:txBody>
              <a:bodyPr anchor="ctr"/>
              <a:lstStyle>
                <a:lvl1pPr lvl="0" algn="l">
                  <a:defRPr>
                    <a:solidFill>
                      <a:schemeClr val="lt1"/>
                    </a:solidFill>
                    <a:latin typeface="Arial"/>
                  </a:defRPr>
                </a:lvl1pPr>
              </a:lstStyle>
              <a:p/>
            </p:txBody>
          </p:sp>
        </p:grpSp>
      </p:grpSp>
      <p:pic>
        <p:nvPicPr>
          <p:cNvPr id="14" name=""/>
          <p:cNvPicPr/>
          <p:nvPr/>
        </p:nvPicPr>
        <p:blipFill>
          <a:blip r:embed="rId2"/>
          <a:srcRect/>
          <a:stretch>
            <a:fillRect/>
          </a:stretch>
        </p:blipFill>
        <p:spPr>
          <a:xfrm flipH="1">
            <a:off x="2019300" y="2059781"/>
            <a:ext cx="3581400" cy="3112407"/>
          </a:xfrm>
          <a:prstGeom prst="rect"/>
          <a:solidFill>
            <a:srgbClr val="DDDDDD">
              <a:shade val="85000"/>
            </a:srgbClr>
          </a:solidFill>
          <a:ln w="190500">
            <a:solidFill>
              <a:srgbClr val="FFFFFF"/>
            </a:solidFill>
          </a:ln>
          <a:effectLst>
            <a:outerShdw sx="100000" sy="100000" kx="180000" ky="120000" dir="12899982" dist="50797" blurRad="65000" algn="tl">
              <a:srgbClr val="000000">
                <a:alpha val="30000"/>
              </a:srgbClr>
            </a:outerShdw>
          </a:effectLst>
        </p:spPr>
      </p:pic>
    </p:spTree>
  </p:cSld>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ATCM Principle</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617821" y="1184841"/>
            <a:ext cx="9497857" cy="691584"/>
          </a:xfrm>
          <a:prstGeom prst="rect">
            <a:avLst/>
          </a:prstGeom>
          <a:noFill/>
        </p:spPr>
        <p:txBody>
          <a:bodyPr lIns="91440" tIns="45720" rIns="91440" bIns="45720"/>
          <a:lstStyle>
            <a:lvl1pPr lvl="0" algn="l">
              <a:defRPr>
                <a:solidFill>
                  <a:schemeClr val="tx1"/>
                </a:solidFill>
                <a:latin typeface="Arial"/>
              </a:defRPr>
            </a:lvl1pPr>
          </a:lstStyle>
          <a:p>
            <a:pPr lvl="0" marL="285750" indent="-285750">
              <a:buFont typeface="Arial"/>
              <a:buChar char="•"/>
            </a:pPr>
            <a:r>
              <a:rPr b="1">
                <a:solidFill>
                  <a:schemeClr val="bg1"/>
                </a:solidFill>
              </a:rPr>
              <a:t>Adjustment of </a:t>
            </a:r>
            <a:r>
              <a:rPr b="1">
                <a:solidFill>
                  <a:schemeClr val="bg1"/>
                </a:solidFill>
              </a:rPr>
              <a:t>Tube </a:t>
            </a:r>
            <a:r>
              <a:rPr b="1">
                <a:solidFill>
                  <a:schemeClr val="bg1"/>
                </a:solidFill>
              </a:rPr>
              <a:t>C</a:t>
            </a:r>
            <a:r>
              <a:rPr b="1">
                <a:solidFill>
                  <a:schemeClr val="bg1"/>
                </a:solidFill>
              </a:rPr>
              <a:t>urrent </a:t>
            </a:r>
            <a:r>
              <a:rPr b="1">
                <a:solidFill>
                  <a:schemeClr val="bg1"/>
                </a:solidFill>
              </a:rPr>
              <a:t>to accommodate the patient contour </a:t>
            </a:r>
            <a:r>
              <a:rPr b="1">
                <a:solidFill>
                  <a:schemeClr val="bg1"/>
                </a:solidFill>
              </a:rPr>
              <a:t>and composition. </a:t>
            </a:r>
          </a:p>
        </p:txBody>
      </p:sp>
      <p:pic>
        <p:nvPicPr>
          <p:cNvPr id="5" name=""/>
          <p:cNvPicPr/>
          <p:nvPr/>
        </p:nvPicPr>
        <p:blipFill>
          <a:blip r:embed="rId1"/>
          <a:srcRect/>
          <a:stretch>
            <a:fillRect/>
          </a:stretch>
        </p:blipFill>
        <p:spPr>
          <a:xfrm>
            <a:off x="1362076" y="2047875"/>
            <a:ext cx="5075396" cy="3625283"/>
          </a:xfrm>
          <a:prstGeom prst="rect"/>
          <a:noFill/>
        </p:spPr>
      </p:pic>
      <p:pic>
        <p:nvPicPr>
          <p:cNvPr id="6" name=""/>
          <p:cNvPicPr/>
          <p:nvPr/>
        </p:nvPicPr>
        <p:blipFill>
          <a:blip r:embed="rId2"/>
          <a:srcRect/>
          <a:stretch>
            <a:fillRect/>
          </a:stretch>
        </p:blipFill>
        <p:spPr>
          <a:xfrm>
            <a:off x="6459344" y="2047874"/>
            <a:ext cx="4802462" cy="3625283"/>
          </a:xfrm>
          <a:prstGeom prst="rect"/>
          <a:noFill/>
        </p:spPr>
      </p:pic>
    </p:spTree>
  </p:cSld>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Aim</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3867150" y="2543175"/>
            <a:ext cx="6515102" cy="1200329"/>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indent="-285750"/>
            <a:r>
              <a:rPr b="1">
                <a:solidFill>
                  <a:schemeClr val="bg1"/>
                </a:solidFill>
              </a:rPr>
              <a:t>To compare the dose difference and state the significance of Automatic Tube Current Modulation (ATCM) in abdominal MDCT examination while maintaining optimum image quality for diagnosis</a:t>
            </a:r>
          </a:p>
        </p:txBody>
      </p:sp>
      <p:pic>
        <p:nvPicPr>
          <p:cNvPr id="5" name=""/>
          <p:cNvPicPr/>
          <p:nvPr/>
        </p:nvPicPr>
        <p:blipFill>
          <a:blip r:embed="rId1"/>
          <a:srcRect/>
          <a:stretch>
            <a:fillRect/>
          </a:stretch>
        </p:blipFill>
        <p:spPr>
          <a:xfrm>
            <a:off x="1152525" y="1853997"/>
            <a:ext cx="2667000" cy="2776105"/>
          </a:xfrm>
          <a:prstGeom prst="rect"/>
          <a:noFill/>
          <a:ln>
            <a:noFill/>
          </a:ln>
        </p:spPr>
      </p:pic>
    </p:spTree>
  </p:cSld>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Material &amp; Methods</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743075" y="689768"/>
            <a:ext cx="8229601" cy="2482057"/>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lnSpc>
                <a:spcPct val="150000"/>
              </a:lnSpc>
              <a:buFont typeface="Arial"/>
              <a:buChar char="•"/>
            </a:pPr>
            <a:r>
              <a:rPr sz="1800" b="1">
                <a:solidFill>
                  <a:schemeClr val="bg1"/>
                </a:solidFill>
              </a:rPr>
              <a:t>Philips (Brilliance) 64 row MDCT </a:t>
            </a:r>
          </a:p>
          <a:p>
            <a:pPr lvl="0" marL="285750" indent="-285750">
              <a:lnSpc>
                <a:spcPct val="150000"/>
              </a:lnSpc>
              <a:buFont typeface="Arial"/>
              <a:buChar char="•"/>
            </a:pPr>
            <a:r>
              <a:rPr sz="1800" b="1">
                <a:solidFill>
                  <a:schemeClr val="bg1"/>
                </a:solidFill>
              </a:rPr>
              <a:t>Output Capacity-60KW </a:t>
            </a:r>
          </a:p>
          <a:p>
            <a:pPr lvl="0" marL="285750" indent="-285750">
              <a:lnSpc>
                <a:spcPct val="150000"/>
              </a:lnSpc>
              <a:buFont typeface="Arial"/>
              <a:buChar char="•"/>
            </a:pPr>
            <a:r>
              <a:rPr sz="1800" b="1">
                <a:solidFill>
                  <a:schemeClr val="bg1"/>
                </a:solidFill>
              </a:rPr>
              <a:t>KV-80, 120,140 </a:t>
            </a:r>
          </a:p>
          <a:p>
            <a:pPr lvl="0" marL="285750" indent="-285750">
              <a:lnSpc>
                <a:spcPct val="150000"/>
              </a:lnSpc>
              <a:buFont typeface="Arial"/>
              <a:buChar char="•"/>
            </a:pPr>
            <a:r>
              <a:rPr sz="1800" b="1">
                <a:solidFill>
                  <a:schemeClr val="bg1"/>
                </a:solidFill>
              </a:rPr>
              <a:t>MA-  A.800mA –</a:t>
            </a:r>
          </a:p>
          <a:p>
            <a:pPr lvl="0" marL="285750" indent="-285750">
              <a:lnSpc>
                <a:spcPct val="150000"/>
              </a:lnSpc>
              <a:buNone/>
            </a:pPr>
            <a:r>
              <a:rPr sz="1800" b="1">
                <a:solidFill>
                  <a:schemeClr val="bg1"/>
                </a:solidFill>
              </a:rPr>
              <a:t>             B. Dose modulated </a:t>
            </a:r>
            <a:r>
              <a:rPr sz="1800" b="1">
                <a:solidFill>
                  <a:schemeClr val="bg1"/>
                </a:solidFill>
              </a:rPr>
              <a:t>mA</a:t>
            </a:r>
          </a:p>
          <a:p>
            <a:pPr lvl="0" marL="285750" indent="-285750">
              <a:lnSpc>
                <a:spcPct val="150000"/>
              </a:lnSpc>
              <a:buFont typeface="Arial"/>
              <a:buChar char="•"/>
            </a:pPr>
            <a:r>
              <a:rPr sz="1800" b="1">
                <a:solidFill>
                  <a:schemeClr val="bg1"/>
                </a:solidFill>
              </a:rPr>
              <a:t> Anode storage capacity-8MHU</a:t>
            </a:r>
          </a:p>
        </p:txBody>
      </p:sp>
      <p:sp>
        <p:nvSpPr>
          <p:cNvPr id="5" name=""/>
          <p:cNvSpPr/>
          <p:nvPr/>
        </p:nvSpPr>
        <p:spPr>
          <a:xfrm>
            <a:off x="1743075" y="3373682"/>
            <a:ext cx="8229601" cy="2819400"/>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r>
              <a:rPr sz="1800" b="1" u="sng">
                <a:solidFill>
                  <a:schemeClr val="bg1"/>
                </a:solidFill>
              </a:rPr>
              <a:t>INCLUSION CRITERIA </a:t>
            </a:r>
          </a:p>
          <a:p>
            <a:pPr lvl="0" marL="285750" indent="-285750">
              <a:buNone/>
            </a:pPr>
            <a:r>
              <a:rPr sz="1800" b="1">
                <a:solidFill>
                  <a:schemeClr val="bg1"/>
                </a:solidFill>
              </a:rPr>
              <a:t>     </a:t>
            </a:r>
          </a:p>
          <a:p>
            <a:pPr lvl="0" marL="285750" indent="-285750">
              <a:buFont typeface="Arial"/>
              <a:buChar char="•"/>
            </a:pPr>
            <a:r>
              <a:rPr sz="1800" b="1">
                <a:solidFill>
                  <a:schemeClr val="bg1"/>
                </a:solidFill>
              </a:rPr>
              <a:t>Age 20 to 80 years, both genders </a:t>
            </a:r>
          </a:p>
          <a:p>
            <a:pPr lvl="0" marL="285750" indent="-285750">
              <a:buNone/>
            </a:pPr>
            <a:r>
              <a:rPr sz="1800" b="1">
                <a:solidFill>
                  <a:schemeClr val="bg1"/>
                </a:solidFill>
              </a:rPr>
              <a:t>    </a:t>
            </a:r>
          </a:p>
          <a:p>
            <a:pPr lvl="0" marL="285750" indent="-285750">
              <a:buFont typeface="Arial"/>
              <a:buChar char="•"/>
            </a:pPr>
            <a:r>
              <a:rPr sz="1800" b="1">
                <a:solidFill>
                  <a:schemeClr val="bg1"/>
                </a:solidFill>
              </a:rPr>
              <a:t>Advised CT Scan abdomen by respective clinician for clinical    condition. </a:t>
            </a:r>
          </a:p>
          <a:p>
            <a:pPr lvl="0" marL="285750" indent="-285750">
              <a:buNone/>
            </a:pPr>
          </a:p>
          <a:p>
            <a:pPr lvl="0" marL="285750" indent="-285750"/>
            <a:r>
              <a:rPr sz="1800" b="1" u="sng">
                <a:solidFill>
                  <a:schemeClr val="bg1"/>
                </a:solidFill>
              </a:rPr>
              <a:t>EXCLUSION CRITERIA </a:t>
            </a:r>
          </a:p>
          <a:p>
            <a:pPr lvl="0" marL="285750" indent="-285750">
              <a:buNone/>
            </a:pPr>
            <a:r>
              <a:rPr sz="1800" b="1">
                <a:solidFill>
                  <a:schemeClr val="bg1"/>
                </a:solidFill>
              </a:rPr>
              <a:t>     </a:t>
            </a:r>
          </a:p>
          <a:p>
            <a:pPr lvl="0" marL="285750" indent="-285750">
              <a:buFont typeface="Arial"/>
              <a:buChar char="•"/>
            </a:pPr>
            <a:r>
              <a:rPr b="1">
                <a:solidFill>
                  <a:schemeClr val="bg1"/>
                </a:solidFill>
              </a:rPr>
              <a:t>Larger </a:t>
            </a:r>
            <a:r>
              <a:rPr b="1">
                <a:solidFill>
                  <a:schemeClr val="bg1"/>
                </a:solidFill>
              </a:rPr>
              <a:t>body matrix, children,  Critical patients.</a:t>
            </a:r>
          </a:p>
        </p:txBody>
      </p:sp>
      <p:pic>
        <p:nvPicPr>
          <p:cNvPr id="6" name=""/>
          <p:cNvPicPr/>
          <p:nvPr/>
        </p:nvPicPr>
        <p:blipFill>
          <a:blip r:embed="rId1"/>
          <a:srcRect/>
          <a:stretch>
            <a:fillRect/>
          </a:stretch>
        </p:blipFill>
        <p:spPr>
          <a:xfrm>
            <a:off x="8391526" y="1163881"/>
            <a:ext cx="3429000" cy="2568087"/>
          </a:xfrm>
          <a:prstGeom prst="rect"/>
          <a:noFill/>
          <a:ln>
            <a:noFill/>
          </a:ln>
        </p:spPr>
      </p:pic>
    </p:spTree>
  </p:cSld>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Study Design</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981200" y="985044"/>
            <a:ext cx="8229600" cy="996156"/>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lnSpc>
                <a:spcPct val="150000"/>
              </a:lnSpc>
            </a:pPr>
            <a:r>
              <a:rPr sz="1800" b="1">
                <a:solidFill>
                  <a:schemeClr val="bg1"/>
                </a:solidFill>
              </a:rPr>
              <a:t>Study Design</a:t>
            </a:r>
          </a:p>
          <a:p>
            <a:pPr lvl="0" marL="285750" indent="-285750">
              <a:buFont typeface="Arial"/>
              <a:buChar char="•"/>
            </a:pPr>
            <a:r>
              <a:rPr sz="1600" b="1">
                <a:solidFill>
                  <a:schemeClr val="bg1"/>
                </a:solidFill>
              </a:rPr>
              <a:t>Case study design using qualitative techniques of in-depth interviews and observations </a:t>
            </a:r>
          </a:p>
        </p:txBody>
      </p:sp>
      <p:sp>
        <p:nvSpPr>
          <p:cNvPr id="5" name=""/>
          <p:cNvSpPr/>
          <p:nvPr/>
        </p:nvSpPr>
        <p:spPr>
          <a:xfrm>
            <a:off x="1981200" y="2042319"/>
            <a:ext cx="8229600" cy="996156"/>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lnSpc>
                <a:spcPct val="150000"/>
              </a:lnSpc>
            </a:pPr>
            <a:r>
              <a:rPr sz="1800" b="1">
                <a:solidFill>
                  <a:schemeClr val="bg1"/>
                </a:solidFill>
              </a:rPr>
              <a:t>Study Sample</a:t>
            </a:r>
          </a:p>
          <a:p>
            <a:pPr lvl="0" marL="285750" indent="-285750">
              <a:buFont typeface="Arial"/>
              <a:buChar char="•"/>
            </a:pPr>
            <a:r>
              <a:rPr sz="1600" b="1">
                <a:solidFill>
                  <a:schemeClr val="bg1"/>
                </a:solidFill>
              </a:rPr>
              <a:t>Advised CT Scan abdomen by respective clinician for clinical condition.</a:t>
            </a:r>
          </a:p>
        </p:txBody>
      </p:sp>
      <p:sp>
        <p:nvSpPr>
          <p:cNvPr id="6" name=""/>
          <p:cNvSpPr/>
          <p:nvPr/>
        </p:nvSpPr>
        <p:spPr>
          <a:xfrm>
            <a:off x="1981200" y="3009900"/>
            <a:ext cx="9944100" cy="3216265"/>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lnSpc>
                <a:spcPct val="150000"/>
              </a:lnSpc>
            </a:pPr>
            <a:r>
              <a:rPr sz="1800" b="1">
                <a:solidFill>
                  <a:schemeClr val="bg1"/>
                </a:solidFill>
              </a:rPr>
              <a:t>Sample Size</a:t>
            </a:r>
          </a:p>
          <a:p>
            <a:pPr lvl="0" marL="285750" indent="-285750">
              <a:buFont typeface="Arial"/>
              <a:buChar char="•"/>
            </a:pPr>
            <a:r>
              <a:rPr sz="1600" b="1">
                <a:solidFill>
                  <a:schemeClr val="bg1"/>
                </a:solidFill>
              </a:rPr>
              <a:t>There were forty adult patients in our study including 27 </a:t>
            </a:r>
            <a:r>
              <a:rPr sz="1600" b="1">
                <a:solidFill>
                  <a:schemeClr val="bg1"/>
                </a:solidFill>
              </a:rPr>
              <a:t>M</a:t>
            </a:r>
            <a:r>
              <a:rPr sz="1600" b="1">
                <a:solidFill>
                  <a:schemeClr val="bg1"/>
                </a:solidFill>
              </a:rPr>
              <a:t>ales and 13 Females.</a:t>
            </a:r>
          </a:p>
          <a:p>
            <a:pPr lvl="0" marL="285750" indent="-285750">
              <a:buFont typeface="Wingdings"/>
              <a:buChar char="v"/>
            </a:pPr>
          </a:p>
          <a:p>
            <a:pPr lvl="0" marL="285750" indent="-285750">
              <a:buFont typeface="Arial"/>
              <a:buChar char="•"/>
            </a:pPr>
            <a:r>
              <a:rPr sz="1600" b="1">
                <a:solidFill>
                  <a:schemeClr val="bg1"/>
                </a:solidFill>
              </a:rPr>
              <a:t>Divided into four groups depends upon body mass index. i.e.,</a:t>
            </a:r>
          </a:p>
          <a:p>
            <a:pPr lvl="0" marL="285750" indent="-285750"/>
          </a:p>
          <a:p>
            <a:pPr lvl="2" marL="685800">
              <a:buFont typeface="Wingdings"/>
              <a:buChar char="Ø"/>
            </a:pPr>
            <a:r>
              <a:rPr sz="1600" b="1">
                <a:solidFill>
                  <a:schemeClr val="bg1"/>
                </a:solidFill>
              </a:rPr>
              <a:t>Group-A underweight with BMI less then18.5 </a:t>
            </a:r>
          </a:p>
          <a:p>
            <a:pPr lvl="0" marL="685800">
              <a:buFont typeface="Wingdings"/>
              <a:buChar char="Ø"/>
            </a:pPr>
          </a:p>
          <a:p>
            <a:pPr lvl="2" marL="685800">
              <a:buFont typeface="Wingdings"/>
              <a:buChar char="Ø"/>
            </a:pPr>
            <a:r>
              <a:rPr sz="1600" b="1">
                <a:solidFill>
                  <a:schemeClr val="bg1"/>
                </a:solidFill>
              </a:rPr>
              <a:t>Group-B normal weight with BMI 18.5-24.9</a:t>
            </a:r>
          </a:p>
          <a:p>
            <a:pPr lvl="0" marL="685800">
              <a:buFont typeface="Wingdings"/>
              <a:buChar char="Ø"/>
            </a:pPr>
          </a:p>
          <a:p>
            <a:pPr lvl="2" marL="685800">
              <a:buFont typeface="Wingdings"/>
              <a:buChar char="Ø"/>
            </a:pPr>
            <a:r>
              <a:rPr sz="1600" b="1">
                <a:solidFill>
                  <a:schemeClr val="bg1"/>
                </a:solidFill>
              </a:rPr>
              <a:t>Group-C overweight with BMI 25-29.9</a:t>
            </a:r>
          </a:p>
          <a:p>
            <a:pPr lvl="0" marL="685800">
              <a:buFont typeface="Wingdings"/>
              <a:buChar char="Ø"/>
            </a:pPr>
          </a:p>
          <a:p>
            <a:pPr lvl="2" marL="685800">
              <a:buFont typeface="Wingdings"/>
              <a:buChar char="Ø"/>
            </a:pPr>
            <a:r>
              <a:rPr sz="1600" b="1">
                <a:solidFill>
                  <a:schemeClr val="bg1"/>
                </a:solidFill>
              </a:rPr>
              <a:t>Group-D obesity with BMI of 30 or greater.</a:t>
            </a:r>
          </a:p>
        </p:txBody>
      </p:sp>
    </p:spTree>
  </p:cSld>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Ethical Considerations</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362075" y="1523999"/>
            <a:ext cx="10086975" cy="3810001"/>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buFont typeface="Wingdings"/>
              <a:buChar char="v"/>
            </a:pPr>
          </a:p>
          <a:p>
            <a:pPr lvl="0" marL="285750" indent="-285750">
              <a:buFont typeface="Arial"/>
              <a:buChar char="•"/>
            </a:pPr>
          </a:p>
          <a:p>
            <a:pPr lvl="0" marL="285750" indent="-285750">
              <a:buFont typeface="Arial"/>
              <a:buChar char="•"/>
            </a:pPr>
            <a:r>
              <a:rPr sz="1800" b="1">
                <a:solidFill>
                  <a:schemeClr val="bg1"/>
                </a:solidFill>
              </a:rPr>
              <a:t>Informed voluntary written consent was obtained from the participants for the study. </a:t>
            </a:r>
          </a:p>
          <a:p>
            <a:pPr lvl="0" marL="285750" indent="-285750">
              <a:buFont typeface="Arial"/>
              <a:buChar char="•"/>
            </a:pPr>
          </a:p>
          <a:p>
            <a:pPr lvl="0" marL="285750" indent="-285750">
              <a:buFont typeface="Arial"/>
              <a:buChar char="•"/>
            </a:pPr>
          </a:p>
          <a:p>
            <a:pPr lvl="0" marL="285750" indent="-285750">
              <a:buFont typeface="Arial"/>
              <a:buChar char="•"/>
            </a:pPr>
            <a:r>
              <a:rPr sz="1800" b="1">
                <a:solidFill>
                  <a:schemeClr val="bg1"/>
                </a:solidFill>
              </a:rPr>
              <a:t>Information collected used only for research purpose</a:t>
            </a:r>
            <a:r>
              <a:rPr sz="1800" b="1">
                <a:solidFill>
                  <a:schemeClr val="bg1"/>
                </a:solidFill>
              </a:rPr>
              <a:t> .</a:t>
            </a:r>
          </a:p>
          <a:p>
            <a:pPr lvl="0" marL="285750" indent="-285750">
              <a:buFont typeface="Arial"/>
              <a:buChar char="•"/>
            </a:pPr>
          </a:p>
          <a:p>
            <a:pPr lvl="0" marL="285750" indent="-285750">
              <a:buFont typeface="Arial"/>
              <a:buChar char="•"/>
            </a:pPr>
          </a:p>
          <a:p>
            <a:pPr lvl="0" marL="285750" indent="-285750">
              <a:buFont typeface="Arial"/>
              <a:buChar char="•"/>
            </a:pPr>
            <a:r>
              <a:rPr sz="1800" b="1">
                <a:solidFill>
                  <a:schemeClr val="bg1"/>
                </a:solidFill>
              </a:rPr>
              <a:t>The study </a:t>
            </a:r>
            <a:r>
              <a:rPr sz="1800" b="1">
                <a:solidFill>
                  <a:schemeClr val="bg1"/>
                </a:solidFill>
              </a:rPr>
              <a:t>was </a:t>
            </a:r>
            <a:r>
              <a:rPr sz="1800" b="1">
                <a:solidFill>
                  <a:schemeClr val="bg1"/>
                </a:solidFill>
              </a:rPr>
              <a:t>approved by the institutional ethical committee.</a:t>
            </a:r>
          </a:p>
        </p:txBody>
      </p:sp>
    </p:spTree>
  </p:cSld>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Informed Consent</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428749" y="986971"/>
            <a:ext cx="10125075" cy="4884057"/>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r>
              <a:rPr sz="1800" b="1">
                <a:solidFill>
                  <a:schemeClr val="bg1"/>
                </a:solidFill>
              </a:rPr>
              <a:t>Serial Number : </a:t>
            </a:r>
          </a:p>
          <a:p>
            <a:pPr lvl="0" marL="285750" indent="-285750"/>
            <a:r>
              <a:rPr sz="1800" b="1">
                <a:solidFill>
                  <a:schemeClr val="bg1"/>
                </a:solidFill>
              </a:rPr>
              <a:t>Hospital Number : </a:t>
            </a:r>
          </a:p>
          <a:p>
            <a:pPr lvl="0" marL="285750" indent="-285750"/>
            <a:r>
              <a:rPr sz="1800" b="1">
                <a:solidFill>
                  <a:schemeClr val="bg1"/>
                </a:solidFill>
              </a:rPr>
              <a:t>Name : </a:t>
            </a:r>
          </a:p>
          <a:p>
            <a:pPr lvl="0" marL="285750" indent="-285750"/>
            <a:r>
              <a:rPr sz="1800" b="1">
                <a:solidFill>
                  <a:schemeClr val="bg1"/>
                </a:solidFill>
              </a:rPr>
              <a:t>Age :</a:t>
            </a:r>
          </a:p>
          <a:p>
            <a:pPr lvl="0" marL="285750" indent="-285750"/>
            <a:r>
              <a:rPr sz="1800" b="1">
                <a:solidFill>
                  <a:schemeClr val="bg1"/>
                </a:solidFill>
              </a:rPr>
              <a:t>Sex : </a:t>
            </a:r>
          </a:p>
          <a:p>
            <a:pPr lvl="0" marL="285750" indent="-285750">
              <a:buNone/>
            </a:pPr>
          </a:p>
          <a:p>
            <a:pPr lvl="0" marL="285750" indent="-285750">
              <a:buNone/>
            </a:pPr>
            <a:r>
              <a:rPr sz="1800" b="1">
                <a:solidFill>
                  <a:schemeClr val="bg1"/>
                </a:solidFill>
              </a:rPr>
              <a:t>     I ……………………. hereby voluntarily give consent to Mr. PURNA CHANDER REDDY for taking Computed Tomographic Scan (CT Scan) of my Abdomen for studying the Automatic Tube Current Modulation, which will be used for the dissertational study. I have been explained about the procedure in the language that I understand and I am aware that I can refuse unconditionally.</a:t>
            </a:r>
          </a:p>
          <a:p>
            <a:pPr lvl="0" marL="285750" indent="-285750">
              <a:buNone/>
            </a:pPr>
            <a:r>
              <a:rPr sz="1800" b="1">
                <a:solidFill>
                  <a:schemeClr val="bg1"/>
                </a:solidFill>
              </a:rPr>
              <a:t>  	 					  Signature of the Individual </a:t>
            </a:r>
          </a:p>
          <a:p>
            <a:pPr lvl="0" marL="285750" indent="-285750">
              <a:buNone/>
            </a:pPr>
          </a:p>
          <a:p>
            <a:pPr lvl="0" marL="285750" indent="-285750">
              <a:buNone/>
            </a:pPr>
            <a:r>
              <a:rPr sz="1800" b="1">
                <a:solidFill>
                  <a:schemeClr val="bg1"/>
                </a:solidFill>
              </a:rPr>
              <a:t>Place:</a:t>
            </a:r>
          </a:p>
          <a:p>
            <a:pPr lvl="0" marL="285750" indent="-285750">
              <a:buNone/>
            </a:pPr>
          </a:p>
          <a:p>
            <a:pPr lvl="0" marL="285750" indent="-285750">
              <a:buNone/>
            </a:pPr>
            <a:r>
              <a:rPr sz="1800" b="1">
                <a:solidFill>
                  <a:schemeClr val="bg1"/>
                </a:solidFill>
              </a:rPr>
              <a:t>Date:</a:t>
            </a:r>
          </a:p>
        </p:txBody>
      </p:sp>
    </p:spTree>
  </p:cSld>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Results</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257299" y="800100"/>
            <a:ext cx="10372725" cy="5257801"/>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buFont typeface="Wingdings"/>
              <a:buChar char="v"/>
            </a:pPr>
          </a:p>
          <a:p>
            <a:pPr lvl="0" marL="285750" indent="-285750">
              <a:buFont typeface="Arial"/>
              <a:buChar char="•"/>
            </a:pPr>
            <a:r>
              <a:rPr sz="1800" b="1">
                <a:solidFill>
                  <a:schemeClr val="bg1"/>
                </a:solidFill>
              </a:rPr>
              <a:t>The </a:t>
            </a:r>
            <a:r>
              <a:rPr sz="1800" b="1">
                <a:solidFill>
                  <a:schemeClr val="bg1"/>
                </a:solidFill>
              </a:rPr>
              <a:t>varying in </a:t>
            </a:r>
            <a:r>
              <a:rPr sz="1800" b="1">
                <a:solidFill>
                  <a:schemeClr val="bg1"/>
                </a:solidFill>
              </a:rPr>
              <a:t>mAs</a:t>
            </a:r>
            <a:r>
              <a:rPr sz="1800" b="1">
                <a:solidFill>
                  <a:schemeClr val="bg1"/>
                </a:solidFill>
              </a:rPr>
              <a:t> </a:t>
            </a:r>
            <a:r>
              <a:rPr sz="1800" b="1">
                <a:solidFill>
                  <a:schemeClr val="bg1"/>
                </a:solidFill>
              </a:rPr>
              <a:t>values according to ACS for </a:t>
            </a:r>
            <a:r>
              <a:rPr sz="1800" b="1">
                <a:solidFill>
                  <a:schemeClr val="bg1"/>
                </a:solidFill>
              </a:rPr>
              <a:t>different  </a:t>
            </a:r>
            <a:r>
              <a:rPr sz="1800" b="1">
                <a:solidFill>
                  <a:schemeClr val="bg1"/>
                </a:solidFill>
              </a:rPr>
              <a:t>body  counter  of  the  patients  </a:t>
            </a:r>
            <a:r>
              <a:rPr sz="1800" b="1">
                <a:solidFill>
                  <a:schemeClr val="bg1"/>
                </a:solidFill>
              </a:rPr>
              <a:t>was observed</a:t>
            </a:r>
            <a:r>
              <a:rPr sz="1800" b="1">
                <a:solidFill>
                  <a:schemeClr val="bg1"/>
                </a:solidFill>
              </a:rPr>
              <a:t>. </a:t>
            </a:r>
            <a:r>
              <a:rPr sz="1800" b="1">
                <a:solidFill>
                  <a:schemeClr val="bg1"/>
                </a:solidFill>
              </a:rPr>
              <a:t> </a:t>
            </a:r>
          </a:p>
          <a:p>
            <a:pPr lvl="0" marL="285750" indent="-285750"/>
          </a:p>
          <a:p>
            <a:pPr lvl="1" marL="742950" indent="-285750">
              <a:buFont typeface="Arial"/>
              <a:buChar char="•"/>
            </a:pPr>
            <a:r>
              <a:rPr b="1">
                <a:solidFill>
                  <a:schemeClr val="bg1"/>
                </a:solidFill>
              </a:rPr>
              <a:t>Group </a:t>
            </a:r>
            <a:r>
              <a:rPr b="1">
                <a:solidFill>
                  <a:schemeClr val="bg1"/>
                </a:solidFill>
              </a:rPr>
              <a:t>A resulted in estimations of dose saving </a:t>
            </a:r>
            <a:r>
              <a:rPr b="1">
                <a:solidFill>
                  <a:schemeClr val="bg1"/>
                </a:solidFill>
              </a:rPr>
              <a:t>in </a:t>
            </a:r>
            <a:r>
              <a:rPr b="1">
                <a:solidFill>
                  <a:schemeClr val="bg1"/>
                </a:solidFill>
              </a:rPr>
              <a:t>range of 10-27 </a:t>
            </a:r>
            <a:r>
              <a:rPr b="1">
                <a:solidFill>
                  <a:schemeClr val="bg1"/>
                </a:solidFill>
              </a:rPr>
              <a:t>%.</a:t>
            </a:r>
          </a:p>
          <a:p>
            <a:pPr lvl="0" marL="742950" indent="-285750">
              <a:buFont typeface="Arial"/>
              <a:buChar char="•"/>
            </a:pPr>
          </a:p>
          <a:p>
            <a:pPr lvl="1" marL="742950" indent="-285750">
              <a:buFont typeface="Arial"/>
              <a:buChar char="•"/>
            </a:pPr>
            <a:r>
              <a:rPr b="1">
                <a:solidFill>
                  <a:schemeClr val="bg1"/>
                </a:solidFill>
              </a:rPr>
              <a:t>Group </a:t>
            </a:r>
            <a:r>
              <a:rPr b="1">
                <a:solidFill>
                  <a:schemeClr val="bg1"/>
                </a:solidFill>
              </a:rPr>
              <a:t>B 8.1-36.6 </a:t>
            </a:r>
            <a:r>
              <a:rPr b="1">
                <a:solidFill>
                  <a:schemeClr val="bg1"/>
                </a:solidFill>
              </a:rPr>
              <a:t>%, </a:t>
            </a:r>
          </a:p>
          <a:p>
            <a:pPr lvl="0" marL="742950" indent="-285750">
              <a:buFont typeface="Arial"/>
              <a:buChar char="•"/>
            </a:pPr>
          </a:p>
          <a:p>
            <a:pPr lvl="1" marL="742950" indent="-285750">
              <a:buFont typeface="Arial"/>
              <a:buChar char="•"/>
            </a:pPr>
            <a:r>
              <a:rPr b="1">
                <a:solidFill>
                  <a:schemeClr val="bg1"/>
                </a:solidFill>
              </a:rPr>
              <a:t>Group </a:t>
            </a:r>
            <a:r>
              <a:rPr b="1">
                <a:solidFill>
                  <a:schemeClr val="bg1"/>
                </a:solidFill>
              </a:rPr>
              <a:t>C 8.3-33.4%, </a:t>
            </a:r>
          </a:p>
          <a:p>
            <a:pPr lvl="0" marL="742950" indent="-285750"/>
          </a:p>
          <a:p>
            <a:pPr lvl="1" marL="742950" indent="-285750">
              <a:buFont typeface="Arial"/>
              <a:buChar char="•"/>
            </a:pPr>
            <a:r>
              <a:rPr b="1">
                <a:solidFill>
                  <a:schemeClr val="bg1"/>
                </a:solidFill>
              </a:rPr>
              <a:t>Group D </a:t>
            </a:r>
            <a:r>
              <a:rPr b="1">
                <a:solidFill>
                  <a:schemeClr val="bg1"/>
                </a:solidFill>
              </a:rPr>
              <a:t>5.7-19 % with application of ATCM </a:t>
            </a:r>
            <a:r>
              <a:rPr b="1">
                <a:solidFill>
                  <a:schemeClr val="bg1"/>
                </a:solidFill>
              </a:rPr>
              <a:t>Technique.</a:t>
            </a:r>
          </a:p>
          <a:p>
            <a:pPr lvl="0" marL="0" indent="0">
              <a:buNone/>
            </a:pPr>
          </a:p>
          <a:p>
            <a:pPr lvl="0" marL="285750" indent="-285750">
              <a:buFont typeface="Arial"/>
              <a:buChar char="•"/>
            </a:pPr>
            <a:r>
              <a:rPr sz="1800" b="1">
                <a:solidFill>
                  <a:schemeClr val="bg1"/>
                </a:solidFill>
              </a:rPr>
              <a:t>The  overall  radiation  output  results </a:t>
            </a:r>
            <a:r>
              <a:rPr sz="1800" b="1">
                <a:solidFill>
                  <a:schemeClr val="bg1"/>
                </a:solidFill>
              </a:rPr>
              <a:t>for forty  </a:t>
            </a:r>
            <a:r>
              <a:rPr sz="1800" b="1">
                <a:solidFill>
                  <a:schemeClr val="bg1"/>
                </a:solidFill>
              </a:rPr>
              <a:t>patients </a:t>
            </a:r>
            <a:r>
              <a:rPr b="1">
                <a:solidFill>
                  <a:schemeClr val="bg1"/>
                </a:solidFill>
              </a:rPr>
              <a:t>; </a:t>
            </a:r>
            <a:r>
              <a:rPr sz="1800" b="1">
                <a:solidFill>
                  <a:schemeClr val="bg1"/>
                </a:solidFill>
              </a:rPr>
              <a:t>least  </a:t>
            </a:r>
            <a:r>
              <a:rPr sz="1800" b="1">
                <a:solidFill>
                  <a:schemeClr val="bg1"/>
                </a:solidFill>
              </a:rPr>
              <a:t>is  5.7%  and </a:t>
            </a:r>
            <a:r>
              <a:rPr sz="1800" b="1">
                <a:solidFill>
                  <a:schemeClr val="bg1"/>
                </a:solidFill>
              </a:rPr>
              <a:t>highest </a:t>
            </a:r>
            <a:r>
              <a:rPr sz="1800" b="1">
                <a:solidFill>
                  <a:schemeClr val="bg1"/>
                </a:solidFill>
              </a:rPr>
              <a:t>is 36.6%.</a:t>
            </a:r>
          </a:p>
          <a:p>
            <a:pPr lvl="0" marL="285750" indent="-285750">
              <a:buFont typeface="Wingdings"/>
              <a:buChar char="v"/>
            </a:pPr>
          </a:p>
          <a:p>
            <a:pPr lvl="0" marL="285750" indent="-285750">
              <a:buFont typeface="Arial"/>
              <a:buChar char="•"/>
            </a:pPr>
            <a:r>
              <a:rPr sz="1800" b="1">
                <a:solidFill>
                  <a:schemeClr val="bg1"/>
                </a:solidFill>
              </a:rPr>
              <a:t>According  </a:t>
            </a:r>
            <a:r>
              <a:rPr sz="1800" b="1">
                <a:solidFill>
                  <a:schemeClr val="bg1"/>
                </a:solidFill>
              </a:rPr>
              <a:t>my  study  statistics  shows  there  is  no </a:t>
            </a:r>
            <a:r>
              <a:rPr sz="1800" b="1">
                <a:solidFill>
                  <a:schemeClr val="bg1"/>
                </a:solidFill>
              </a:rPr>
              <a:t>correlation </a:t>
            </a:r>
            <a:r>
              <a:rPr sz="1800" b="1">
                <a:solidFill>
                  <a:schemeClr val="bg1"/>
                </a:solidFill>
              </a:rPr>
              <a:t>between BMI and the estimated dose </a:t>
            </a:r>
            <a:r>
              <a:rPr sz="1800" b="1">
                <a:solidFill>
                  <a:schemeClr val="bg1"/>
                </a:solidFill>
              </a:rPr>
              <a:t>savings</a:t>
            </a:r>
            <a:r>
              <a:rPr sz="1800" b="1">
                <a:solidFill>
                  <a:schemeClr val="bg1"/>
                </a:solidFill>
              </a:rPr>
              <a:t>.</a:t>
            </a:r>
          </a:p>
        </p:txBody>
      </p:sp>
    </p:spTree>
  </p:cSld>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Discussion</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266825" y="1166018"/>
            <a:ext cx="10315575" cy="4525963"/>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buFont typeface="Arial"/>
              <a:buChar char="•"/>
            </a:pPr>
            <a:r>
              <a:rPr sz="1800" b="1">
                <a:solidFill>
                  <a:schemeClr val="bg1"/>
                </a:solidFill>
              </a:rPr>
              <a:t>The standard protocol setting is giving same radiation dose output for every patient who is going for CT scan examination. </a:t>
            </a:r>
          </a:p>
          <a:p>
            <a:pPr lvl="0" marL="285750" indent="-285750">
              <a:buFont typeface="Wingdings"/>
              <a:buChar char="v"/>
            </a:pPr>
          </a:p>
          <a:p>
            <a:pPr lvl="0" marL="285750" indent="-285750">
              <a:buFont typeface="Arial"/>
              <a:buChar char="•"/>
            </a:pPr>
            <a:r>
              <a:rPr sz="1800" b="1">
                <a:solidFill>
                  <a:schemeClr val="bg1"/>
                </a:solidFill>
              </a:rPr>
              <a:t>There are various factors being used for CT image acquisition like mA, KVP, m As(1dr roshan Livingstone) and they are fixed in standard protocol. These fixed factors should not be used in every patient as they have different body habitus and body contours (synthia teaching manual).</a:t>
            </a:r>
          </a:p>
          <a:p>
            <a:pPr lvl="0" marL="285750" indent="-285750">
              <a:buFont typeface="Wingdings"/>
              <a:buChar char="v"/>
            </a:pPr>
          </a:p>
          <a:p>
            <a:pPr lvl="0" marL="285750" indent="-285750">
              <a:buFont typeface="Arial"/>
              <a:buChar char="•"/>
            </a:pPr>
            <a:r>
              <a:rPr sz="1800" b="1">
                <a:solidFill>
                  <a:schemeClr val="bg1"/>
                </a:solidFill>
              </a:rPr>
              <a:t>Fixed factors not only degrade image quality in the case of obese patients but are also giving excess radiation dose in the case of thin patients(chap bell). Image quality is mainly depends upon number of transmitted photons which are detected by the detector (teaching manual). </a:t>
            </a:r>
          </a:p>
        </p:txBody>
      </p:sp>
    </p:spTree>
  </p:cSld>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Discussion</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343025" y="838200"/>
            <a:ext cx="10296525" cy="5181600"/>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buFont typeface="Wingdings"/>
              <a:buChar char="v"/>
            </a:pPr>
          </a:p>
          <a:p>
            <a:pPr lvl="0" marL="285750" indent="-285750">
              <a:buFont typeface="Arial"/>
              <a:buChar char="•"/>
            </a:pPr>
            <a:r>
              <a:rPr sz="1800" b="1">
                <a:solidFill>
                  <a:schemeClr val="bg1"/>
                </a:solidFill>
              </a:rPr>
              <a:t>Decrease in photon number lead to statistical noise that is due to quantum mottle. This can be overcome in two ways that is by increasing the mA or increasing the </a:t>
            </a:r>
            <a:r>
              <a:rPr sz="1800" b="1">
                <a:solidFill>
                  <a:schemeClr val="bg1"/>
                </a:solidFill>
              </a:rPr>
              <a:t>mAs</a:t>
            </a:r>
            <a:r>
              <a:rPr sz="1800" b="1">
                <a:solidFill>
                  <a:schemeClr val="bg1"/>
                </a:solidFill>
              </a:rPr>
              <a:t>. But according to justification of laws increase in exposure time results in increasing patient dose twice as well as increases scanning time for the particular region(synthia teaching manual). </a:t>
            </a:r>
          </a:p>
          <a:p>
            <a:pPr lvl="0" marL="285750" indent="-285750">
              <a:buFont typeface="Wingdings"/>
              <a:buChar char="v"/>
            </a:pPr>
          </a:p>
          <a:p>
            <a:pPr lvl="0" marL="285750" indent="-285750">
              <a:buFont typeface="Arial"/>
              <a:buChar char="•"/>
            </a:pPr>
            <a:r>
              <a:rPr sz="1800" b="1">
                <a:solidFill>
                  <a:schemeClr val="bg1"/>
                </a:solidFill>
              </a:rPr>
              <a:t>So the other option left is to change the mA to get the optimum image quality and decrease the radiation dose at the same time (</a:t>
            </a:r>
            <a:r>
              <a:rPr sz="1800" b="1">
                <a:solidFill>
                  <a:schemeClr val="bg1"/>
                </a:solidFill>
              </a:rPr>
              <a:t>denis</a:t>
            </a:r>
            <a:r>
              <a:rPr sz="1800" b="1">
                <a:solidFill>
                  <a:schemeClr val="bg1"/>
                </a:solidFill>
              </a:rPr>
              <a:t> tack). </a:t>
            </a:r>
          </a:p>
          <a:p>
            <a:pPr lvl="0" marL="285750" indent="-285750">
              <a:buFont typeface="Wingdings"/>
              <a:buChar char="v"/>
            </a:pPr>
          </a:p>
          <a:p>
            <a:pPr lvl="0" marL="285750" indent="-285750">
              <a:buFont typeface="Wingdings"/>
              <a:buChar char="v"/>
            </a:pPr>
          </a:p>
          <a:p>
            <a:pPr lvl="0" marL="285750" indent="-285750">
              <a:buFont typeface="Arial"/>
              <a:buChar char="•"/>
            </a:pPr>
            <a:r>
              <a:rPr sz="1800" b="1">
                <a:solidFill>
                  <a:schemeClr val="bg1"/>
                </a:solidFill>
              </a:rPr>
              <a:t>In modern modalities manufacturers’ implemented Automatic Exposure Control system (AEC), which permit empirical adjustment of radiological technique factors according to size of the patient (from </a:t>
            </a:r>
            <a:r>
              <a:rPr sz="1800" b="1">
                <a:solidFill>
                  <a:schemeClr val="bg1"/>
                </a:solidFill>
              </a:rPr>
              <a:t>dr</a:t>
            </a:r>
            <a:r>
              <a:rPr sz="1800" b="1">
                <a:solidFill>
                  <a:schemeClr val="bg1"/>
                </a:solidFill>
              </a:rPr>
              <a:t> roshan 13). According to them we should enter weight and height of the </a:t>
            </a:r>
          </a:p>
          <a:p>
            <a:pPr lvl="0"/>
            <a:r>
              <a:rPr sz="1800" b="1">
                <a:solidFill>
                  <a:schemeClr val="bg1"/>
                </a:solidFill>
              </a:rPr>
              <a:t>	</a:t>
            </a:r>
          </a:p>
        </p:txBody>
      </p:sp>
    </p:spTree>
  </p:cSld>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Conclusion</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981199" y="1032667"/>
            <a:ext cx="8848725" cy="3831818"/>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marL="285750" indent="-285750">
              <a:lnSpc>
                <a:spcPct val="150000"/>
              </a:lnSpc>
              <a:buFont typeface="Arial"/>
              <a:buChar char="•"/>
            </a:pPr>
            <a:r>
              <a:rPr sz="1800" b="1">
                <a:solidFill>
                  <a:schemeClr val="bg1"/>
                </a:solidFill>
              </a:rPr>
              <a:t>The use of Automatic Tube Current Modulation (angular dose modulation and  z-axis dose modulation) helps in</a:t>
            </a:r>
          </a:p>
          <a:p>
            <a:pPr lvl="0" marL="285750" indent="-285750">
              <a:lnSpc>
                <a:spcPct val="150000"/>
              </a:lnSpc>
              <a:buFont typeface="Arial"/>
              <a:buChar char="•"/>
            </a:pPr>
            <a:r>
              <a:rPr sz="1800" b="1">
                <a:solidFill>
                  <a:schemeClr val="bg1"/>
                </a:solidFill>
              </a:rPr>
              <a:t>Radiation Dose reduction Up to 36.6% was achieved with acceptable diagnostic image quality. </a:t>
            </a:r>
          </a:p>
          <a:p>
            <a:pPr lvl="0" marL="285750" indent="-285750">
              <a:lnSpc>
                <a:spcPct val="150000"/>
              </a:lnSpc>
              <a:buFont typeface="Arial"/>
              <a:buChar char="•"/>
            </a:pPr>
            <a:r>
              <a:rPr sz="1800" b="1">
                <a:solidFill>
                  <a:schemeClr val="bg1"/>
                </a:solidFill>
              </a:rPr>
              <a:t>Reduces overall irradiation time. </a:t>
            </a:r>
          </a:p>
          <a:p>
            <a:pPr lvl="0" marL="285750" indent="-285750">
              <a:lnSpc>
                <a:spcPct val="150000"/>
              </a:lnSpc>
              <a:buFont typeface="Arial"/>
              <a:buChar char="•"/>
            </a:pPr>
            <a:r>
              <a:rPr sz="1800" b="1">
                <a:solidFill>
                  <a:schemeClr val="bg1"/>
                </a:solidFill>
              </a:rPr>
              <a:t>Helps in reduce stochastic and genetic effects. </a:t>
            </a:r>
          </a:p>
          <a:p>
            <a:pPr lvl="0" marL="285750" indent="-285750">
              <a:lnSpc>
                <a:spcPct val="150000"/>
              </a:lnSpc>
              <a:buFont typeface="Arial"/>
              <a:buChar char="•"/>
            </a:pPr>
            <a:r>
              <a:rPr sz="1800" b="1">
                <a:solidFill>
                  <a:schemeClr val="bg1"/>
                </a:solidFill>
              </a:rPr>
              <a:t>Helps in not only reduce the patient dose as well as occupational dose.</a:t>
            </a:r>
          </a:p>
          <a:p>
            <a:pPr lvl="0" marL="285750" indent="-285750">
              <a:lnSpc>
                <a:spcPct val="150000"/>
              </a:lnSpc>
              <a:buFont typeface="Arial"/>
              <a:buChar char="•"/>
            </a:pPr>
            <a:r>
              <a:rPr sz="1800" b="1">
                <a:solidFill>
                  <a:schemeClr val="bg1"/>
                </a:solidFill>
              </a:rPr>
              <a:t>Scan duration is less compare to standard protocol so we can save the time at clinical side. </a:t>
            </a:r>
          </a:p>
        </p:txBody>
      </p:sp>
    </p:spTree>
  </p:cSld>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Reference</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200150" y="632619"/>
            <a:ext cx="10401300" cy="5949156"/>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a:buNone/>
            </a:pPr>
            <a:r>
              <a:rPr sz="1600">
                <a:solidFill>
                  <a:schemeClr val="bg1"/>
                </a:solidFill>
              </a:rPr>
              <a:t>1.A Comparison of radiation doses using weight-based protocol and dose modulation techniques for patients undergoing biphasic abdominal computed tomography examinations. Livingstone RS, </a:t>
            </a:r>
            <a:r>
              <a:rPr sz="1600">
                <a:solidFill>
                  <a:schemeClr val="bg1"/>
                </a:solidFill>
              </a:rPr>
              <a:t>Dinakaran</a:t>
            </a:r>
            <a:r>
              <a:rPr sz="1600">
                <a:solidFill>
                  <a:schemeClr val="bg1"/>
                </a:solidFill>
              </a:rPr>
              <a:t> PM, Cherian RS, </a:t>
            </a:r>
            <a:r>
              <a:rPr sz="1600">
                <a:solidFill>
                  <a:schemeClr val="bg1"/>
                </a:solidFill>
              </a:rPr>
              <a:t>Eapen</a:t>
            </a:r>
            <a:r>
              <a:rPr sz="1600">
                <a:solidFill>
                  <a:schemeClr val="bg1"/>
                </a:solidFill>
              </a:rPr>
              <a:t> A. Journal, The official journal of Association of Medical Physicists of India,Year-2009, Volume- 34,issue- 4,page- 217-222. </a:t>
            </a:r>
          </a:p>
          <a:p>
            <a:pPr lvl="0">
              <a:buNone/>
            </a:pPr>
          </a:p>
          <a:p>
            <a:pPr lvl="0">
              <a:buNone/>
            </a:pPr>
            <a:r>
              <a:rPr sz="1600">
                <a:solidFill>
                  <a:schemeClr val="bg1"/>
                </a:solidFill>
              </a:rPr>
              <a:t>2. Automatic tube current modulation technique for </a:t>
            </a:r>
            <a:r>
              <a:rPr sz="1600">
                <a:solidFill>
                  <a:schemeClr val="bg1"/>
                </a:solidFill>
              </a:rPr>
              <a:t>multidetector</a:t>
            </a:r>
            <a:r>
              <a:rPr sz="1600">
                <a:solidFill>
                  <a:schemeClr val="bg1"/>
                </a:solidFill>
              </a:rPr>
              <a:t> CT, it is effective with a 64-detector CT? Yoshinori </a:t>
            </a:r>
            <a:r>
              <a:rPr sz="1600">
                <a:solidFill>
                  <a:schemeClr val="bg1"/>
                </a:solidFill>
              </a:rPr>
              <a:t>Funama</a:t>
            </a:r>
            <a:r>
              <a:rPr sz="1600">
                <a:solidFill>
                  <a:schemeClr val="bg1"/>
                </a:solidFill>
              </a:rPr>
              <a:t> , Kazuo Awai, Masahiro </a:t>
            </a:r>
            <a:r>
              <a:rPr sz="1600">
                <a:solidFill>
                  <a:schemeClr val="bg1"/>
                </a:solidFill>
              </a:rPr>
              <a:t>Hatemura</a:t>
            </a:r>
            <a:r>
              <a:rPr sz="1600">
                <a:solidFill>
                  <a:schemeClr val="bg1"/>
                </a:solidFill>
              </a:rPr>
              <a:t>, </a:t>
            </a:r>
            <a:r>
              <a:rPr sz="1600">
                <a:solidFill>
                  <a:schemeClr val="bg1"/>
                </a:solidFill>
              </a:rPr>
              <a:t>Masamitchi</a:t>
            </a:r>
            <a:r>
              <a:rPr sz="1600">
                <a:solidFill>
                  <a:schemeClr val="bg1"/>
                </a:solidFill>
              </a:rPr>
              <a:t> </a:t>
            </a:r>
            <a:r>
              <a:rPr sz="1600">
                <a:solidFill>
                  <a:schemeClr val="bg1"/>
                </a:solidFill>
              </a:rPr>
              <a:t>Shimamura</a:t>
            </a:r>
            <a:r>
              <a:rPr sz="1600">
                <a:solidFill>
                  <a:schemeClr val="bg1"/>
                </a:solidFill>
              </a:rPr>
              <a:t>, </a:t>
            </a:r>
            <a:r>
              <a:rPr sz="1600">
                <a:solidFill>
                  <a:schemeClr val="bg1"/>
                </a:solidFill>
              </a:rPr>
              <a:t>Yumi</a:t>
            </a:r>
            <a:r>
              <a:rPr sz="1600">
                <a:solidFill>
                  <a:schemeClr val="bg1"/>
                </a:solidFill>
              </a:rPr>
              <a:t> </a:t>
            </a:r>
            <a:r>
              <a:rPr sz="1600">
                <a:solidFill>
                  <a:schemeClr val="bg1"/>
                </a:solidFill>
              </a:rPr>
              <a:t>Yanaga</a:t>
            </a:r>
            <a:r>
              <a:rPr sz="1600">
                <a:solidFill>
                  <a:schemeClr val="bg1"/>
                </a:solidFill>
              </a:rPr>
              <a:t>, </a:t>
            </a:r>
            <a:r>
              <a:rPr sz="1600">
                <a:solidFill>
                  <a:schemeClr val="bg1"/>
                </a:solidFill>
              </a:rPr>
              <a:t>Seitaro</a:t>
            </a:r>
            <a:r>
              <a:rPr sz="1600">
                <a:solidFill>
                  <a:schemeClr val="bg1"/>
                </a:solidFill>
              </a:rPr>
              <a:t> </a:t>
            </a:r>
            <a:r>
              <a:rPr sz="1600">
                <a:solidFill>
                  <a:schemeClr val="bg1"/>
                </a:solidFill>
              </a:rPr>
              <a:t>Oda</a:t>
            </a:r>
            <a:r>
              <a:rPr sz="1600">
                <a:solidFill>
                  <a:schemeClr val="bg1"/>
                </a:solidFill>
              </a:rPr>
              <a:t> and </a:t>
            </a:r>
            <a:r>
              <a:rPr sz="1600">
                <a:solidFill>
                  <a:schemeClr val="bg1"/>
                </a:solidFill>
              </a:rPr>
              <a:t>Yasuyuki</a:t>
            </a:r>
            <a:r>
              <a:rPr sz="1600">
                <a:solidFill>
                  <a:schemeClr val="bg1"/>
                </a:solidFill>
              </a:rPr>
              <a:t> Yamashita. Journal, Radiological physics and technology, publisher springer Japan.Year-january2008, volume-1, number-1, pages- 33-37.</a:t>
            </a:r>
          </a:p>
          <a:p>
            <a:pPr lvl="0">
              <a:buNone/>
            </a:pPr>
          </a:p>
          <a:p>
            <a:pPr lvl="0">
              <a:buNone/>
            </a:pPr>
            <a:r>
              <a:rPr sz="1600">
                <a:solidFill>
                  <a:schemeClr val="bg1"/>
                </a:solidFill>
              </a:rPr>
              <a:t>3. </a:t>
            </a:r>
            <a:r>
              <a:rPr sz="1600">
                <a:solidFill>
                  <a:schemeClr val="bg1"/>
                </a:solidFill>
              </a:rPr>
              <a:t>Scanning beyond anatomic limits of the thorax in chest CT: findings, radiation dose, and automatic tube current modulation. AJR Am J </a:t>
            </a:r>
            <a:r>
              <a:rPr sz="1600">
                <a:solidFill>
                  <a:schemeClr val="bg1"/>
                </a:solidFill>
              </a:rPr>
              <a:t>Roentgenoel</a:t>
            </a:r>
            <a:r>
              <a:rPr sz="1600">
                <a:solidFill>
                  <a:schemeClr val="bg1"/>
                </a:solidFill>
              </a:rPr>
              <a:t> Campbell J, </a:t>
            </a:r>
            <a:r>
              <a:rPr sz="1600">
                <a:solidFill>
                  <a:schemeClr val="bg1"/>
                </a:solidFill>
              </a:rPr>
              <a:t>Kalra</a:t>
            </a:r>
            <a:r>
              <a:rPr sz="1600">
                <a:solidFill>
                  <a:schemeClr val="bg1"/>
                </a:solidFill>
              </a:rPr>
              <a:t> Mk, Rizzo S, Maher MM, Sheppard JA.Year-Dec2005, volume-185, number-6, pages- 1525-30. </a:t>
            </a:r>
          </a:p>
          <a:p>
            <a:pPr lvl="0">
              <a:buNone/>
            </a:pPr>
          </a:p>
          <a:p>
            <a:pPr lvl="0">
              <a:buNone/>
            </a:pPr>
            <a:r>
              <a:rPr sz="1600">
                <a:solidFill>
                  <a:schemeClr val="bg1"/>
                </a:solidFill>
              </a:rPr>
              <a:t>4. </a:t>
            </a:r>
            <a:r>
              <a:rPr sz="1600">
                <a:solidFill>
                  <a:schemeClr val="bg1"/>
                </a:solidFill>
              </a:rPr>
              <a:t>Mulkens</a:t>
            </a:r>
            <a:r>
              <a:rPr sz="1600">
                <a:solidFill>
                  <a:schemeClr val="bg1"/>
                </a:solidFill>
              </a:rPr>
              <a:t> TH, </a:t>
            </a:r>
            <a:r>
              <a:rPr sz="1600">
                <a:solidFill>
                  <a:schemeClr val="bg1"/>
                </a:solidFill>
              </a:rPr>
              <a:t>Bellinck</a:t>
            </a:r>
            <a:r>
              <a:rPr sz="1600">
                <a:solidFill>
                  <a:schemeClr val="bg1"/>
                </a:solidFill>
              </a:rPr>
              <a:t> P, </a:t>
            </a:r>
            <a:r>
              <a:rPr sz="1600">
                <a:solidFill>
                  <a:schemeClr val="bg1"/>
                </a:solidFill>
              </a:rPr>
              <a:t>Baeyaert</a:t>
            </a:r>
            <a:r>
              <a:rPr sz="1600">
                <a:solidFill>
                  <a:schemeClr val="bg1"/>
                </a:solidFill>
              </a:rPr>
              <a:t> M, </a:t>
            </a:r>
            <a:r>
              <a:rPr sz="1600">
                <a:solidFill>
                  <a:schemeClr val="bg1"/>
                </a:solidFill>
              </a:rPr>
              <a:t>Ghysen</a:t>
            </a:r>
            <a:r>
              <a:rPr sz="1600">
                <a:solidFill>
                  <a:schemeClr val="bg1"/>
                </a:solidFill>
              </a:rPr>
              <a:t> D, Van </a:t>
            </a:r>
            <a:r>
              <a:rPr sz="1600">
                <a:solidFill>
                  <a:schemeClr val="bg1"/>
                </a:solidFill>
              </a:rPr>
              <a:t>Dijck</a:t>
            </a:r>
            <a:r>
              <a:rPr sz="1600">
                <a:solidFill>
                  <a:schemeClr val="bg1"/>
                </a:solidFill>
              </a:rPr>
              <a:t> X, </a:t>
            </a:r>
            <a:r>
              <a:rPr sz="1600">
                <a:solidFill>
                  <a:schemeClr val="bg1"/>
                </a:solidFill>
              </a:rPr>
              <a:t>Mussen</a:t>
            </a:r>
            <a:r>
              <a:rPr sz="1600">
                <a:solidFill>
                  <a:schemeClr val="bg1"/>
                </a:solidFill>
              </a:rPr>
              <a:t> E, et al. Use of an automatic exposure control mechanism for dose </a:t>
            </a:r>
            <a:r>
              <a:rPr sz="1600">
                <a:solidFill>
                  <a:schemeClr val="bg1"/>
                </a:solidFill>
              </a:rPr>
              <a:t>optimisation</a:t>
            </a:r>
            <a:r>
              <a:rPr sz="1600">
                <a:solidFill>
                  <a:schemeClr val="bg1"/>
                </a:solidFill>
              </a:rPr>
              <a:t> in </a:t>
            </a:r>
            <a:r>
              <a:rPr sz="1600">
                <a:solidFill>
                  <a:schemeClr val="bg1"/>
                </a:solidFill>
              </a:rPr>
              <a:t>multidetectorrow</a:t>
            </a:r>
            <a:r>
              <a:rPr sz="1600">
                <a:solidFill>
                  <a:schemeClr val="bg1"/>
                </a:solidFill>
              </a:rPr>
              <a:t> CT examinations: Clinical evaluation. Radiology 2005;237:21323. </a:t>
            </a:r>
          </a:p>
          <a:p>
            <a:pPr lvl="0">
              <a:buNone/>
            </a:pPr>
          </a:p>
          <a:p>
            <a:pPr lvl="0">
              <a:buNone/>
            </a:pPr>
            <a:r>
              <a:rPr sz="1600">
                <a:solidFill>
                  <a:schemeClr val="bg1"/>
                </a:solidFill>
              </a:rPr>
              <a:t>5. Nakayama Y, Awai K, </a:t>
            </a:r>
            <a:r>
              <a:rPr sz="1600">
                <a:solidFill>
                  <a:schemeClr val="bg1"/>
                </a:solidFill>
              </a:rPr>
              <a:t>Funama</a:t>
            </a:r>
            <a:r>
              <a:rPr sz="1600">
                <a:solidFill>
                  <a:schemeClr val="bg1"/>
                </a:solidFill>
              </a:rPr>
              <a:t> Y, </a:t>
            </a:r>
            <a:r>
              <a:rPr sz="1600">
                <a:solidFill>
                  <a:schemeClr val="bg1"/>
                </a:solidFill>
              </a:rPr>
              <a:t>Hatemura</a:t>
            </a:r>
            <a:r>
              <a:rPr sz="1600">
                <a:solidFill>
                  <a:schemeClr val="bg1"/>
                </a:solidFill>
              </a:rPr>
              <a:t> M, </a:t>
            </a:r>
            <a:r>
              <a:rPr sz="1600">
                <a:solidFill>
                  <a:schemeClr val="bg1"/>
                </a:solidFill>
              </a:rPr>
              <a:t>Imuta</a:t>
            </a:r>
            <a:r>
              <a:rPr sz="1600">
                <a:solidFill>
                  <a:schemeClr val="bg1"/>
                </a:solidFill>
              </a:rPr>
              <a:t> M, </a:t>
            </a:r>
            <a:r>
              <a:rPr sz="1600">
                <a:solidFill>
                  <a:schemeClr val="bg1"/>
                </a:solidFill>
              </a:rPr>
              <a:t>Nakaura</a:t>
            </a:r>
            <a:r>
              <a:rPr sz="1600">
                <a:solidFill>
                  <a:schemeClr val="bg1"/>
                </a:solidFill>
              </a:rPr>
              <a:t> T, et al. Abdominal CT with low tube voltage: Preliminary observations about radiation </a:t>
            </a:r>
            <a:r>
              <a:rPr sz="1600">
                <a:solidFill>
                  <a:schemeClr val="bg1"/>
                </a:solidFill>
              </a:rPr>
              <a:t>dose,contrast</a:t>
            </a:r>
            <a:r>
              <a:rPr sz="1600">
                <a:solidFill>
                  <a:schemeClr val="bg1"/>
                </a:solidFill>
              </a:rPr>
              <a:t> enhancement, image quality, and noise. Radiology 2005;237:945-51. </a:t>
            </a:r>
          </a:p>
          <a:p>
            <a:pPr lvl="0">
              <a:buNone/>
            </a:pPr>
          </a:p>
          <a:p>
            <a:pPr lvl="0">
              <a:buNone/>
            </a:pPr>
            <a:r>
              <a:rPr sz="1600">
                <a:solidFill>
                  <a:schemeClr val="bg1"/>
                </a:solidFill>
              </a:rPr>
              <a:t>6. Brenner DJ, Hall EJ. Computed tomography: An increasing source of radiation exposure. N </a:t>
            </a:r>
            <a:r>
              <a:rPr sz="1600">
                <a:solidFill>
                  <a:schemeClr val="bg1"/>
                </a:solidFill>
              </a:rPr>
              <a:t>Engl</a:t>
            </a:r>
            <a:r>
              <a:rPr sz="1600">
                <a:solidFill>
                  <a:schemeClr val="bg1"/>
                </a:solidFill>
              </a:rPr>
              <a:t> J Med 2007;357:2277-784. </a:t>
            </a:r>
          </a:p>
        </p:txBody>
      </p:sp>
    </p:spTree>
  </p:cSld>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Reference</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257301" y="590550"/>
            <a:ext cx="10315575" cy="5715000"/>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a:buNone/>
            </a:pPr>
            <a:r>
              <a:rPr sz="1600">
                <a:solidFill>
                  <a:schemeClr val="bg1"/>
                </a:solidFill>
              </a:rPr>
              <a:t> 7. Rehani MM, Berry M. Radiation doses in computed tomography: The increasing doses of radiation need to be controlled. BMJ 2000;320:593-4. </a:t>
            </a:r>
          </a:p>
          <a:p>
            <a:pPr lvl="0">
              <a:buNone/>
            </a:pPr>
          </a:p>
          <a:p>
            <a:pPr lvl="0">
              <a:buNone/>
            </a:pPr>
            <a:r>
              <a:rPr sz="1600">
                <a:solidFill>
                  <a:schemeClr val="bg1"/>
                </a:solidFill>
              </a:rPr>
              <a:t>8. </a:t>
            </a:r>
            <a:r>
              <a:rPr sz="1600">
                <a:solidFill>
                  <a:schemeClr val="bg1"/>
                </a:solidFill>
              </a:rPr>
              <a:t>McCollough</a:t>
            </a:r>
            <a:r>
              <a:rPr sz="1600">
                <a:solidFill>
                  <a:schemeClr val="bg1"/>
                </a:solidFill>
              </a:rPr>
              <a:t> CH, Zink FE. Performance evaluation of a multi-slice CT system. Med </a:t>
            </a:r>
            <a:r>
              <a:rPr sz="1600">
                <a:solidFill>
                  <a:schemeClr val="bg1"/>
                </a:solidFill>
              </a:rPr>
              <a:t>Phys</a:t>
            </a:r>
            <a:r>
              <a:rPr sz="1600">
                <a:solidFill>
                  <a:schemeClr val="bg1"/>
                </a:solidFill>
              </a:rPr>
              <a:t> 1999; 26:2223-30. </a:t>
            </a:r>
          </a:p>
          <a:p>
            <a:pPr lvl="0">
              <a:buNone/>
            </a:pPr>
            <a:r>
              <a:rPr sz="1600">
                <a:solidFill>
                  <a:schemeClr val="bg1"/>
                </a:solidFill>
              </a:rPr>
              <a:t>9. </a:t>
            </a:r>
            <a:r>
              <a:rPr sz="1600">
                <a:solidFill>
                  <a:schemeClr val="bg1"/>
                </a:solidFill>
              </a:rPr>
              <a:t>Hidajat</a:t>
            </a:r>
            <a:r>
              <a:rPr sz="1600">
                <a:solidFill>
                  <a:schemeClr val="bg1"/>
                </a:solidFill>
              </a:rPr>
              <a:t> N, Maurer J, Schroder RJ, Wolf M, </a:t>
            </a:r>
            <a:r>
              <a:rPr sz="1600">
                <a:solidFill>
                  <a:schemeClr val="bg1"/>
                </a:solidFill>
              </a:rPr>
              <a:t>Vogl</a:t>
            </a:r>
            <a:r>
              <a:rPr sz="1600">
                <a:solidFill>
                  <a:schemeClr val="bg1"/>
                </a:solidFill>
              </a:rPr>
              <a:t> T, Felix R. Radiation exposure in spiral computed tomography: Dose distribution and dose reduction. Invest </a:t>
            </a:r>
            <a:r>
              <a:rPr sz="1600">
                <a:solidFill>
                  <a:schemeClr val="bg1"/>
                </a:solidFill>
              </a:rPr>
              <a:t>Radiol</a:t>
            </a:r>
            <a:r>
              <a:rPr sz="1600">
                <a:solidFill>
                  <a:schemeClr val="bg1"/>
                </a:solidFill>
              </a:rPr>
              <a:t> 1999; 34:51-7. </a:t>
            </a:r>
          </a:p>
          <a:p>
            <a:pPr lvl="0">
              <a:buNone/>
            </a:pPr>
          </a:p>
          <a:p>
            <a:pPr lvl="0">
              <a:buNone/>
            </a:pPr>
            <a:r>
              <a:rPr sz="1600">
                <a:solidFill>
                  <a:schemeClr val="bg1"/>
                </a:solidFill>
              </a:rPr>
              <a:t>10. Brenner D, Elliston C, Hall E, </a:t>
            </a:r>
            <a:r>
              <a:rPr sz="1600">
                <a:solidFill>
                  <a:schemeClr val="bg1"/>
                </a:solidFill>
              </a:rPr>
              <a:t>Berdon</a:t>
            </a:r>
            <a:r>
              <a:rPr sz="1600">
                <a:solidFill>
                  <a:schemeClr val="bg1"/>
                </a:solidFill>
              </a:rPr>
              <a:t> W. Estimated risks of radiation-induced fatal cancer from pediatric CT. AJR Am J </a:t>
            </a:r>
            <a:r>
              <a:rPr sz="1600">
                <a:solidFill>
                  <a:schemeClr val="bg1"/>
                </a:solidFill>
              </a:rPr>
              <a:t>Roentgenol</a:t>
            </a:r>
            <a:r>
              <a:rPr sz="1600">
                <a:solidFill>
                  <a:schemeClr val="bg1"/>
                </a:solidFill>
              </a:rPr>
              <a:t> 2001;176:289-96. </a:t>
            </a:r>
          </a:p>
          <a:p>
            <a:pPr lvl="0">
              <a:buNone/>
            </a:pPr>
          </a:p>
          <a:p>
            <a:pPr lvl="0">
              <a:buNone/>
            </a:pPr>
            <a:r>
              <a:rPr sz="1600">
                <a:solidFill>
                  <a:schemeClr val="bg1"/>
                </a:solidFill>
              </a:rPr>
              <a:t>11. Brenner DJ, Elliston CD. Estimated radiation risks potentially associated with full body CT screening. Radiology 2004; 232:735-8. </a:t>
            </a:r>
          </a:p>
          <a:p>
            <a:pPr lvl="0">
              <a:buNone/>
            </a:pPr>
          </a:p>
          <a:p>
            <a:pPr lvl="0">
              <a:buNone/>
            </a:pPr>
            <a:r>
              <a:rPr sz="1600">
                <a:solidFill>
                  <a:schemeClr val="bg1"/>
                </a:solidFill>
              </a:rPr>
              <a:t>12. Brenner DJ. Radiation risks potentially associated with low-dose CT screening of adult smokers for lung cancer. Radiology 2004; 231:440-5.</a:t>
            </a:r>
          </a:p>
          <a:p>
            <a:pPr lvl="0">
              <a:buNone/>
            </a:pPr>
          </a:p>
          <a:p>
            <a:pPr lvl="0">
              <a:buNone/>
            </a:pPr>
            <a:r>
              <a:rPr sz="1600">
                <a:solidFill>
                  <a:schemeClr val="bg1"/>
                </a:solidFill>
              </a:rPr>
              <a:t> 13. </a:t>
            </a:r>
            <a:r>
              <a:rPr sz="1600">
                <a:solidFill>
                  <a:schemeClr val="bg1"/>
                </a:solidFill>
              </a:rPr>
              <a:t>Yoshinaga</a:t>
            </a:r>
            <a:r>
              <a:rPr sz="1600">
                <a:solidFill>
                  <a:schemeClr val="bg1"/>
                </a:solidFill>
              </a:rPr>
              <a:t> S, Mabuchi K, </a:t>
            </a:r>
            <a:r>
              <a:rPr sz="1600">
                <a:solidFill>
                  <a:schemeClr val="bg1"/>
                </a:solidFill>
              </a:rPr>
              <a:t>Sigurdson</a:t>
            </a:r>
            <a:r>
              <a:rPr sz="1600">
                <a:solidFill>
                  <a:schemeClr val="bg1"/>
                </a:solidFill>
              </a:rPr>
              <a:t> AJ, </a:t>
            </a:r>
            <a:r>
              <a:rPr sz="1600">
                <a:solidFill>
                  <a:schemeClr val="bg1"/>
                </a:solidFill>
              </a:rPr>
              <a:t>Doody</a:t>
            </a:r>
            <a:r>
              <a:rPr sz="1600">
                <a:solidFill>
                  <a:schemeClr val="bg1"/>
                </a:solidFill>
              </a:rPr>
              <a:t> MM, Ron E. Cancer risks among radiologists and radiologic technologists: Review of epidemiologic studies. Radiology 2004;233:313-21.</a:t>
            </a:r>
          </a:p>
          <a:p>
            <a:pPr lvl="0">
              <a:buNone/>
            </a:pPr>
          </a:p>
          <a:p>
            <a:pPr lvl="0">
              <a:buNone/>
            </a:pPr>
            <a:r>
              <a:rPr sz="1600">
                <a:solidFill>
                  <a:schemeClr val="bg1"/>
                </a:solidFill>
              </a:rPr>
              <a:t> 14. Wagner LK. Overconfidence, overexposure, and overprotection. Radiology 2004;233:307-8. 15. Hart D, Hillier MC, Wall BF. Doses to patients from medical x-ray examinations in the UK - 2000 review. Chilton, NRPBW14 2002.</a:t>
            </a:r>
          </a:p>
        </p:txBody>
      </p:sp>
    </p:spTree>
  </p:cSld>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Reference</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190625" y="609600"/>
            <a:ext cx="10391775" cy="6096000"/>
          </a:xfrm>
          <a:prstGeom prst="rect">
            <a:avLst/>
          </a:prstGeom>
          <a:noFill/>
          <a:ln>
            <a:noFill/>
          </a:ln>
        </p:spPr>
        <p:txBody>
          <a:bodyPr wrap="square" lIns="91440" tIns="45720" rIns="91440" bIns="45720" anchor="t">
            <a:normAutofit fontScale="92000" lnSpcReduction="20000"/>
          </a:bodyPr>
          <a:lstStyle>
            <a:lvl1pPr lvl="0" algn="l">
              <a:defRPr>
                <a:solidFill>
                  <a:schemeClr val="tx1"/>
                </a:solidFill>
                <a:latin typeface="Arial"/>
              </a:defRPr>
            </a:lvl1pPr>
          </a:lstStyle>
          <a:p>
            <a:pPr lvl="0">
              <a:buFont typeface="Arial"/>
              <a:buChar char="•"/>
            </a:pPr>
          </a:p>
          <a:p>
            <a:pPr lvl="0"/>
            <a:r>
              <a:rPr>
                <a:solidFill>
                  <a:schemeClr val="bg1"/>
                </a:solidFill>
              </a:rPr>
              <a:t>16. </a:t>
            </a:r>
            <a:r>
              <a:rPr>
                <a:solidFill>
                  <a:schemeClr val="bg1"/>
                </a:solidFill>
              </a:rPr>
              <a:t>McCollough</a:t>
            </a:r>
            <a:r>
              <a:rPr>
                <a:solidFill>
                  <a:schemeClr val="bg1"/>
                </a:solidFill>
              </a:rPr>
              <a:t> CH, </a:t>
            </a:r>
            <a:r>
              <a:rPr>
                <a:solidFill>
                  <a:schemeClr val="bg1"/>
                </a:solidFill>
              </a:rPr>
              <a:t>Bruesewitz</a:t>
            </a:r>
            <a:r>
              <a:rPr>
                <a:solidFill>
                  <a:schemeClr val="bg1"/>
                </a:solidFill>
              </a:rPr>
              <a:t> MR, James M, </a:t>
            </a:r>
            <a:r>
              <a:rPr>
                <a:solidFill>
                  <a:schemeClr val="bg1"/>
                </a:solidFill>
              </a:rPr>
              <a:t>Kofler</a:t>
            </a:r>
            <a:r>
              <a:rPr>
                <a:solidFill>
                  <a:schemeClr val="bg1"/>
                </a:solidFill>
              </a:rPr>
              <a:t> T Jr. Dose reduction and dose management tools: Overview of available options1. </a:t>
            </a:r>
            <a:r>
              <a:rPr>
                <a:solidFill>
                  <a:schemeClr val="bg1"/>
                </a:solidFill>
              </a:rPr>
              <a:t>RadioGraphics</a:t>
            </a:r>
            <a:r>
              <a:rPr>
                <a:solidFill>
                  <a:schemeClr val="bg1"/>
                </a:solidFill>
              </a:rPr>
              <a:t> 2006;26:503-12.</a:t>
            </a:r>
          </a:p>
          <a:p>
            <a:pPr lvl="0"/>
            <a:r>
              <a:rPr>
                <a:solidFill>
                  <a:schemeClr val="bg1"/>
                </a:solidFill>
              </a:rPr>
              <a:t> </a:t>
            </a:r>
          </a:p>
          <a:p>
            <a:pPr lvl="0"/>
            <a:r>
              <a:rPr>
                <a:solidFill>
                  <a:schemeClr val="bg1"/>
                </a:solidFill>
              </a:rPr>
              <a:t>17</a:t>
            </a:r>
            <a:r>
              <a:rPr>
                <a:solidFill>
                  <a:schemeClr val="bg1"/>
                </a:solidFill>
              </a:rPr>
              <a:t>. Tack D, </a:t>
            </a:r>
            <a:r>
              <a:rPr>
                <a:solidFill>
                  <a:schemeClr val="bg1"/>
                </a:solidFill>
              </a:rPr>
              <a:t>Maertelaer</a:t>
            </a:r>
            <a:r>
              <a:rPr>
                <a:solidFill>
                  <a:schemeClr val="bg1"/>
                </a:solidFill>
              </a:rPr>
              <a:t> VD and </a:t>
            </a:r>
            <a:r>
              <a:rPr>
                <a:solidFill>
                  <a:schemeClr val="bg1"/>
                </a:solidFill>
              </a:rPr>
              <a:t>Gevenois</a:t>
            </a:r>
            <a:r>
              <a:rPr>
                <a:solidFill>
                  <a:schemeClr val="bg1"/>
                </a:solidFill>
              </a:rPr>
              <a:t> PA. Dose reduction in </a:t>
            </a:r>
            <a:r>
              <a:rPr>
                <a:solidFill>
                  <a:schemeClr val="bg1"/>
                </a:solidFill>
              </a:rPr>
              <a:t>multidetector</a:t>
            </a:r>
            <a:r>
              <a:rPr>
                <a:solidFill>
                  <a:schemeClr val="bg1"/>
                </a:solidFill>
              </a:rPr>
              <a:t> CT using attenuation-based online tube current modulation. AJR Am J </a:t>
            </a:r>
            <a:r>
              <a:rPr>
                <a:solidFill>
                  <a:schemeClr val="bg1"/>
                </a:solidFill>
              </a:rPr>
              <a:t>Roentgenol</a:t>
            </a:r>
            <a:r>
              <a:rPr>
                <a:solidFill>
                  <a:schemeClr val="bg1"/>
                </a:solidFill>
              </a:rPr>
              <a:t> 2003;181:331-4. </a:t>
            </a:r>
          </a:p>
          <a:p>
            <a:pPr lvl="0"/>
          </a:p>
          <a:p>
            <a:pPr lvl="0">
              <a:buNone/>
            </a:pPr>
          </a:p>
          <a:p>
            <a:pPr lvl="0">
              <a:buNone/>
            </a:pPr>
            <a:r>
              <a:rPr sz="1800">
                <a:solidFill>
                  <a:schemeClr val="bg1"/>
                </a:solidFill>
              </a:rPr>
              <a:t>18. Rizzo S, </a:t>
            </a:r>
            <a:r>
              <a:rPr sz="1800">
                <a:solidFill>
                  <a:schemeClr val="bg1"/>
                </a:solidFill>
              </a:rPr>
              <a:t>Kalra</a:t>
            </a:r>
            <a:r>
              <a:rPr sz="1800">
                <a:solidFill>
                  <a:schemeClr val="bg1"/>
                </a:solidFill>
              </a:rPr>
              <a:t> M, Schmidt B, </a:t>
            </a:r>
            <a:r>
              <a:rPr sz="1800">
                <a:solidFill>
                  <a:schemeClr val="bg1"/>
                </a:solidFill>
              </a:rPr>
              <a:t>Dalal</a:t>
            </a:r>
            <a:r>
              <a:rPr sz="1800">
                <a:solidFill>
                  <a:schemeClr val="bg1"/>
                </a:solidFill>
              </a:rPr>
              <a:t> T, </a:t>
            </a:r>
            <a:r>
              <a:rPr sz="1800">
                <a:solidFill>
                  <a:schemeClr val="bg1"/>
                </a:solidFill>
              </a:rPr>
              <a:t>Suess</a:t>
            </a:r>
            <a:r>
              <a:rPr sz="1800">
                <a:solidFill>
                  <a:schemeClr val="bg1"/>
                </a:solidFill>
              </a:rPr>
              <a:t> C, </a:t>
            </a:r>
            <a:r>
              <a:rPr sz="1800">
                <a:solidFill>
                  <a:schemeClr val="bg1"/>
                </a:solidFill>
              </a:rPr>
              <a:t>Flohr</a:t>
            </a:r>
            <a:r>
              <a:rPr sz="1800">
                <a:solidFill>
                  <a:schemeClr val="bg1"/>
                </a:solidFill>
              </a:rPr>
              <a:t> T, et al. Comparison of angular and combined automatic tube current modulation techniques with constant tube current CT of the abdomen and pelvis. AJR Am J </a:t>
            </a:r>
            <a:r>
              <a:rPr sz="1800">
                <a:solidFill>
                  <a:schemeClr val="bg1"/>
                </a:solidFill>
              </a:rPr>
              <a:t>Roentgenol</a:t>
            </a:r>
            <a:r>
              <a:rPr sz="1800">
                <a:solidFill>
                  <a:schemeClr val="bg1"/>
                </a:solidFill>
              </a:rPr>
              <a:t> 2006;186:673-9.</a:t>
            </a:r>
          </a:p>
          <a:p>
            <a:pPr lvl="0">
              <a:buNone/>
            </a:pPr>
          </a:p>
          <a:p>
            <a:pPr lvl="0">
              <a:buNone/>
            </a:pPr>
            <a:r>
              <a:rPr sz="1800">
                <a:solidFill>
                  <a:schemeClr val="bg1"/>
                </a:solidFill>
              </a:rPr>
              <a:t> 19. Huda W, </a:t>
            </a:r>
            <a:r>
              <a:rPr sz="1800">
                <a:solidFill>
                  <a:schemeClr val="bg1"/>
                </a:solidFill>
              </a:rPr>
              <a:t>Nickoloff</a:t>
            </a:r>
            <a:r>
              <a:rPr sz="1800">
                <a:solidFill>
                  <a:schemeClr val="bg1"/>
                </a:solidFill>
              </a:rPr>
              <a:t> EL, Boone JM. Overview of patient </a:t>
            </a:r>
            <a:r>
              <a:rPr sz="1800">
                <a:solidFill>
                  <a:schemeClr val="bg1"/>
                </a:solidFill>
              </a:rPr>
              <a:t>dosimetry</a:t>
            </a:r>
            <a:r>
              <a:rPr sz="1800">
                <a:solidFill>
                  <a:schemeClr val="bg1"/>
                </a:solidFill>
              </a:rPr>
              <a:t> in diagnostic radiology in the USA for the past 50 years. Med Phys 2008;35:5713-28.</a:t>
            </a:r>
          </a:p>
          <a:p>
            <a:pPr lvl="0">
              <a:buNone/>
            </a:pPr>
          </a:p>
          <a:p>
            <a:pPr lvl="0">
              <a:buNone/>
            </a:pPr>
            <a:r>
              <a:rPr sz="1800">
                <a:solidFill>
                  <a:schemeClr val="bg1"/>
                </a:solidFill>
              </a:rPr>
              <a:t> 20. European Commission. European guidelines on quality criteria for computed tomography. Brussels, Belgium: Report EUR 16262 EN 1999. </a:t>
            </a:r>
          </a:p>
          <a:p>
            <a:pPr lvl="0">
              <a:buNone/>
            </a:pPr>
          </a:p>
          <a:p>
            <a:pPr lvl="0">
              <a:buNone/>
            </a:pPr>
            <a:r>
              <a:rPr sz="1800">
                <a:solidFill>
                  <a:schemeClr val="bg1"/>
                </a:solidFill>
              </a:rPr>
              <a:t>21. </a:t>
            </a:r>
            <a:r>
              <a:rPr sz="1800">
                <a:solidFill>
                  <a:schemeClr val="bg1"/>
                </a:solidFill>
              </a:rPr>
              <a:t>Kalra</a:t>
            </a:r>
            <a:r>
              <a:rPr sz="1800">
                <a:solidFill>
                  <a:schemeClr val="bg1"/>
                </a:solidFill>
              </a:rPr>
              <a:t> MK, Prasad S, </a:t>
            </a:r>
            <a:r>
              <a:rPr sz="1800">
                <a:solidFill>
                  <a:schemeClr val="bg1"/>
                </a:solidFill>
              </a:rPr>
              <a:t>Saini</a:t>
            </a:r>
            <a:r>
              <a:rPr sz="1800">
                <a:solidFill>
                  <a:schemeClr val="bg1"/>
                </a:solidFill>
              </a:rPr>
              <a:t> S, Blake MA, Varghese J, </a:t>
            </a:r>
            <a:r>
              <a:rPr sz="1800">
                <a:solidFill>
                  <a:schemeClr val="bg1"/>
                </a:solidFill>
              </a:rPr>
              <a:t>Halpern</a:t>
            </a:r>
            <a:r>
              <a:rPr sz="1800">
                <a:solidFill>
                  <a:schemeClr val="bg1"/>
                </a:solidFill>
              </a:rPr>
              <a:t> EF, et al. Clinical comparison of standard- dose and 50% reduced-dose abdominal CT : Effect on image quality. AJR Am J </a:t>
            </a:r>
            <a:r>
              <a:rPr sz="1800">
                <a:solidFill>
                  <a:schemeClr val="bg1"/>
                </a:solidFill>
              </a:rPr>
              <a:t>Roentgenol</a:t>
            </a:r>
            <a:r>
              <a:rPr sz="1800">
                <a:solidFill>
                  <a:schemeClr val="bg1"/>
                </a:solidFill>
              </a:rPr>
              <a:t> 2002;179:1101-6. </a:t>
            </a:r>
          </a:p>
          <a:p>
            <a:pPr lvl="0">
              <a:buNone/>
            </a:pPr>
          </a:p>
          <a:p>
            <a:pPr lvl="0">
              <a:buNone/>
            </a:pPr>
            <a:r>
              <a:rPr sz="1800">
                <a:solidFill>
                  <a:schemeClr val="bg1"/>
                </a:solidFill>
              </a:rPr>
              <a:t>22. ACR. Computed Tomography Accreditation program: Phantom testing criteria. 1891, Preston White Drive, Reston VA20191. </a:t>
            </a:r>
          </a:p>
          <a:p>
            <a:pPr lvl="0">
              <a:buNone/>
            </a:pPr>
          </a:p>
          <a:p>
            <a:pPr lvl="0">
              <a:buNone/>
            </a:pPr>
            <a:r>
              <a:rPr sz="1800">
                <a:solidFill>
                  <a:schemeClr val="bg1"/>
                </a:solidFill>
              </a:rPr>
              <a:t>23. Wade JP, </a:t>
            </a:r>
            <a:r>
              <a:rPr sz="1800">
                <a:solidFill>
                  <a:schemeClr val="bg1"/>
                </a:solidFill>
              </a:rPr>
              <a:t>Weyman</a:t>
            </a:r>
            <a:r>
              <a:rPr sz="1800">
                <a:solidFill>
                  <a:schemeClr val="bg1"/>
                </a:solidFill>
              </a:rPr>
              <a:t> JC, Goldstone KE. CT standard protocols are of limited value in assessing actual patient dose. Br J </a:t>
            </a:r>
            <a:r>
              <a:rPr sz="1800">
                <a:solidFill>
                  <a:schemeClr val="bg1"/>
                </a:solidFill>
              </a:rPr>
              <a:t>Radiol</a:t>
            </a:r>
            <a:r>
              <a:rPr sz="1800">
                <a:solidFill>
                  <a:schemeClr val="bg1"/>
                </a:solidFill>
              </a:rPr>
              <a:t> 1997;70:1146-51.</a:t>
            </a:r>
          </a:p>
          <a:p>
            <a:pPr lvl="0">
              <a:buNone/>
            </a:pPr>
          </a:p>
        </p:txBody>
      </p:sp>
    </p:spTree>
  </p:cSld>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1761874" y="30802"/>
            <a:ext cx="10259436" cy="850107"/>
          </a:xfrm>
          <a:prstGeom prst="rect"/>
          <a:noFill/>
        </p:spPr>
        <p:txBody>
          <a:bodyPr/>
          <a:lstStyle>
            <a:lvl1pPr lvl="0">
              <a:defRPr/>
            </a:lvl1pPr>
          </a:lstStyle>
          <a:p>
            <a:pPr lvl="0"/>
            <a:r>
              <a:rPr/>
              <a:t>Reference</a:t>
            </a:r>
          </a:p>
        </p:txBody>
      </p:sp>
      <p:sp>
        <p:nvSpPr>
          <p:cNvPr id="3" name=""/>
          <p:cNvSpPr txBox="1"/>
          <p:nvPr>
            <p:ph type="sldNum" sz="quarter" idx="16"/>
          </p:nvPr>
        </p:nvSpPr>
        <p:spPr>
          <a:xfrm>
            <a:off x="9176510" y="6356358"/>
            <a:ext cx="2844800" cy="366183"/>
          </a:xfrm>
          <a:prstGeom prst="rect"/>
          <a:noFill/>
        </p:spPr>
        <p:txBody>
          <a:bodyPr/>
          <a:lstStyle>
            <a:lvl1pPr lvl="0">
              <a:defRPr/>
            </a:lvl1pPr>
          </a:lstStyle>
          <a:p>
            <a:fld id="{8B38DBA3-52F9-4AF4-A6A4-FA4D7DB2F99C}" type="slidenum">
              <a:t>&lt;#&gt;</a:t>
            </a:fld>
          </a:p>
        </p:txBody>
      </p:sp>
      <p:sp>
        <p:nvSpPr>
          <p:cNvPr id="4" name=""/>
          <p:cNvSpPr/>
          <p:nvPr/>
        </p:nvSpPr>
        <p:spPr>
          <a:xfrm>
            <a:off x="1143000" y="638175"/>
            <a:ext cx="10458450" cy="4895850"/>
          </a:xfrm>
          <a:prstGeom prst="rect">
            <a:avLst/>
          </a:prstGeom>
          <a:noFill/>
          <a:ln>
            <a:noFill/>
          </a:ln>
        </p:spPr>
        <p:txBody>
          <a:bodyPr wrap="square" lIns="91440" tIns="45720" rIns="91440" bIns="45720" anchor="t"/>
          <a:lstStyle>
            <a:lvl1pPr lvl="0" algn="l">
              <a:defRPr>
                <a:solidFill>
                  <a:schemeClr val="tx1"/>
                </a:solidFill>
                <a:latin typeface="Arial"/>
              </a:defRPr>
            </a:lvl1pPr>
          </a:lstStyle>
          <a:p>
            <a:pPr lvl="0">
              <a:buNone/>
            </a:pPr>
            <a:r>
              <a:rPr sz="1800">
                <a:solidFill>
                  <a:schemeClr val="bg1"/>
                </a:solidFill>
              </a:rPr>
              <a:t>23. Wade JP, </a:t>
            </a:r>
            <a:r>
              <a:rPr sz="1800">
                <a:solidFill>
                  <a:schemeClr val="bg1"/>
                </a:solidFill>
              </a:rPr>
              <a:t>Weyman</a:t>
            </a:r>
            <a:r>
              <a:rPr sz="1800">
                <a:solidFill>
                  <a:schemeClr val="bg1"/>
                </a:solidFill>
              </a:rPr>
              <a:t> JC, Goldstone KE. CT standard protocols are of limited value in assessing actual patient dose. Br J </a:t>
            </a:r>
            <a:r>
              <a:rPr sz="1800">
                <a:solidFill>
                  <a:schemeClr val="bg1"/>
                </a:solidFill>
              </a:rPr>
              <a:t>Radiol</a:t>
            </a:r>
            <a:r>
              <a:rPr sz="1800">
                <a:solidFill>
                  <a:schemeClr val="bg1"/>
                </a:solidFill>
              </a:rPr>
              <a:t> 1997;70:1146-51.</a:t>
            </a:r>
          </a:p>
          <a:p>
            <a:pPr lvl="0">
              <a:buNone/>
            </a:pPr>
          </a:p>
          <a:p>
            <a:pPr lvl="0">
              <a:buNone/>
            </a:pPr>
            <a:r>
              <a:rPr sz="1800">
                <a:solidFill>
                  <a:schemeClr val="bg1"/>
                </a:solidFill>
              </a:rPr>
              <a:t> 24. </a:t>
            </a:r>
            <a:r>
              <a:rPr sz="1800">
                <a:solidFill>
                  <a:schemeClr val="bg1"/>
                </a:solidFill>
              </a:rPr>
              <a:t>Tsapaki</a:t>
            </a:r>
            <a:r>
              <a:rPr sz="1800">
                <a:solidFill>
                  <a:schemeClr val="bg1"/>
                </a:solidFill>
              </a:rPr>
              <a:t> V, Aldrich JE, Sharma R, </a:t>
            </a:r>
            <a:r>
              <a:rPr sz="1800">
                <a:solidFill>
                  <a:schemeClr val="bg1"/>
                </a:solidFill>
              </a:rPr>
              <a:t>Staniszewska</a:t>
            </a:r>
            <a:r>
              <a:rPr sz="1800">
                <a:solidFill>
                  <a:schemeClr val="bg1"/>
                </a:solidFill>
              </a:rPr>
              <a:t> MA, </a:t>
            </a:r>
            <a:r>
              <a:rPr sz="1800">
                <a:solidFill>
                  <a:schemeClr val="bg1"/>
                </a:solidFill>
              </a:rPr>
              <a:t>Krisanachinda</a:t>
            </a:r>
            <a:r>
              <a:rPr sz="1800">
                <a:solidFill>
                  <a:schemeClr val="bg1"/>
                </a:solidFill>
              </a:rPr>
              <a:t> A, </a:t>
            </a:r>
            <a:r>
              <a:rPr sz="1800">
                <a:solidFill>
                  <a:schemeClr val="bg1"/>
                </a:solidFill>
              </a:rPr>
              <a:t>Rehani</a:t>
            </a:r>
            <a:r>
              <a:rPr sz="1800">
                <a:solidFill>
                  <a:schemeClr val="bg1"/>
                </a:solidFill>
              </a:rPr>
              <a:t> M, et al. Dose reduction in CT while maintaining diagnostic confidence: Diagnostic </a:t>
            </a:r>
            <a:r>
              <a:rPr sz="1800">
                <a:solidFill>
                  <a:schemeClr val="bg1"/>
                </a:solidFill>
              </a:rPr>
              <a:t>eference</a:t>
            </a:r>
            <a:r>
              <a:rPr sz="1800">
                <a:solidFill>
                  <a:schemeClr val="bg1"/>
                </a:solidFill>
              </a:rPr>
              <a:t> levels at routine head, chest, and abdominal CT-IAEA-coordinated research project. Radiology 2006;240:828-34.</a:t>
            </a:r>
          </a:p>
          <a:p>
            <a:pPr lvl="0">
              <a:buNone/>
            </a:pPr>
          </a:p>
          <a:p>
            <a:pPr lvl="0">
              <a:buNone/>
            </a:pPr>
            <a:r>
              <a:rPr sz="1800">
                <a:solidFill>
                  <a:schemeClr val="bg1"/>
                </a:solidFill>
              </a:rPr>
              <a:t>25. Goddard CC, Al-Farsi A. Radiation doses from CT in the Sultanate of Oman. BJR 1999;72:1073-7.</a:t>
            </a:r>
          </a:p>
          <a:p>
            <a:pPr lvl="0">
              <a:buNone/>
            </a:pPr>
            <a:r>
              <a:rPr sz="1800">
                <a:solidFill>
                  <a:schemeClr val="bg1"/>
                </a:solidFill>
              </a:rPr>
              <a:t> 26. Van </a:t>
            </a:r>
            <a:r>
              <a:rPr sz="1800">
                <a:solidFill>
                  <a:schemeClr val="bg1"/>
                </a:solidFill>
              </a:rPr>
              <a:t>der</a:t>
            </a:r>
            <a:r>
              <a:rPr sz="1800">
                <a:solidFill>
                  <a:schemeClr val="bg1"/>
                </a:solidFill>
              </a:rPr>
              <a:t> </a:t>
            </a:r>
            <a:r>
              <a:rPr sz="1800">
                <a:solidFill>
                  <a:schemeClr val="bg1"/>
                </a:solidFill>
              </a:rPr>
              <a:t>Molen</a:t>
            </a:r>
            <a:r>
              <a:rPr sz="1800">
                <a:solidFill>
                  <a:schemeClr val="bg1"/>
                </a:solidFill>
              </a:rPr>
              <a:t> AJ, </a:t>
            </a:r>
            <a:r>
              <a:rPr sz="1800">
                <a:solidFill>
                  <a:schemeClr val="bg1"/>
                </a:solidFill>
              </a:rPr>
              <a:t>Veldkamp</a:t>
            </a:r>
            <a:r>
              <a:rPr sz="1800">
                <a:solidFill>
                  <a:schemeClr val="bg1"/>
                </a:solidFill>
              </a:rPr>
              <a:t> WJ, </a:t>
            </a:r>
            <a:r>
              <a:rPr sz="1800">
                <a:solidFill>
                  <a:schemeClr val="bg1"/>
                </a:solidFill>
              </a:rPr>
              <a:t>Geleijns</a:t>
            </a:r>
            <a:r>
              <a:rPr sz="1800">
                <a:solidFill>
                  <a:schemeClr val="bg1"/>
                </a:solidFill>
              </a:rPr>
              <a:t> J. 16-slice CT: Achievable effective doses of common protocols in comparison with recent CT dose surveys. Br J </a:t>
            </a:r>
            <a:r>
              <a:rPr sz="1800">
                <a:solidFill>
                  <a:schemeClr val="bg1"/>
                </a:solidFill>
              </a:rPr>
              <a:t>Radiol</a:t>
            </a:r>
            <a:r>
              <a:rPr sz="1800">
                <a:solidFill>
                  <a:schemeClr val="bg1"/>
                </a:solidFill>
              </a:rPr>
              <a:t> 2007;80:248-55. </a:t>
            </a:r>
          </a:p>
          <a:p>
            <a:pPr lvl="0">
              <a:buNone/>
            </a:pPr>
          </a:p>
          <a:p>
            <a:pPr lvl="0">
              <a:buNone/>
            </a:pPr>
            <a:r>
              <a:rPr sz="1800">
                <a:solidFill>
                  <a:schemeClr val="bg1"/>
                </a:solidFill>
              </a:rPr>
              <a:t>27. </a:t>
            </a:r>
            <a:r>
              <a:rPr sz="1800">
                <a:solidFill>
                  <a:schemeClr val="bg1"/>
                </a:solidFill>
              </a:rPr>
              <a:t>Brix</a:t>
            </a:r>
            <a:r>
              <a:rPr sz="1800">
                <a:solidFill>
                  <a:schemeClr val="bg1"/>
                </a:solidFill>
              </a:rPr>
              <a:t> G, Nagel HD, </a:t>
            </a:r>
            <a:r>
              <a:rPr sz="1800">
                <a:solidFill>
                  <a:schemeClr val="bg1"/>
                </a:solidFill>
              </a:rPr>
              <a:t>Stamm</a:t>
            </a:r>
            <a:r>
              <a:rPr sz="1800">
                <a:solidFill>
                  <a:schemeClr val="bg1"/>
                </a:solidFill>
              </a:rPr>
              <a:t> G, </a:t>
            </a:r>
            <a:r>
              <a:rPr sz="1800">
                <a:solidFill>
                  <a:schemeClr val="bg1"/>
                </a:solidFill>
              </a:rPr>
              <a:t>Veit</a:t>
            </a:r>
            <a:r>
              <a:rPr sz="1800">
                <a:solidFill>
                  <a:schemeClr val="bg1"/>
                </a:solidFill>
              </a:rPr>
              <a:t> R, </a:t>
            </a:r>
            <a:r>
              <a:rPr sz="1800">
                <a:solidFill>
                  <a:schemeClr val="bg1"/>
                </a:solidFill>
              </a:rPr>
              <a:t>Lechel</a:t>
            </a:r>
            <a:r>
              <a:rPr sz="1800">
                <a:solidFill>
                  <a:schemeClr val="bg1"/>
                </a:solidFill>
              </a:rPr>
              <a:t> U, </a:t>
            </a:r>
            <a:r>
              <a:rPr sz="1800">
                <a:solidFill>
                  <a:schemeClr val="bg1"/>
                </a:solidFill>
              </a:rPr>
              <a:t>Griebel</a:t>
            </a:r>
            <a:r>
              <a:rPr sz="1800">
                <a:solidFill>
                  <a:schemeClr val="bg1"/>
                </a:solidFill>
              </a:rPr>
              <a:t> J, et al. Radiation exposure in multi-slice versus </a:t>
            </a:r>
            <a:r>
              <a:rPr sz="1800">
                <a:solidFill>
                  <a:schemeClr val="bg1"/>
                </a:solidFill>
              </a:rPr>
              <a:t>singleslice</a:t>
            </a:r>
            <a:r>
              <a:rPr sz="1800">
                <a:solidFill>
                  <a:schemeClr val="bg1"/>
                </a:solidFill>
              </a:rPr>
              <a:t> spiral CT: Results of a nationwide survey. </a:t>
            </a:r>
            <a:r>
              <a:rPr sz="1800">
                <a:solidFill>
                  <a:schemeClr val="bg1"/>
                </a:solidFill>
              </a:rPr>
              <a:t>Eur</a:t>
            </a:r>
            <a:r>
              <a:rPr sz="1800">
                <a:solidFill>
                  <a:schemeClr val="bg1"/>
                </a:solidFill>
              </a:rPr>
              <a:t> </a:t>
            </a:r>
            <a:r>
              <a:rPr sz="1800">
                <a:solidFill>
                  <a:schemeClr val="bg1"/>
                </a:solidFill>
              </a:rPr>
              <a:t>Radiol</a:t>
            </a:r>
            <a:r>
              <a:rPr sz="1800">
                <a:solidFill>
                  <a:schemeClr val="bg1"/>
                </a:solidFill>
              </a:rPr>
              <a:t> 2003;13:1979-91. </a:t>
            </a:r>
          </a:p>
          <a:p>
            <a:pPr lvl="0">
              <a:buNone/>
            </a:pPr>
          </a:p>
          <a:p>
            <a:pPr lvl="0">
              <a:buNone/>
            </a:pPr>
            <a:r>
              <a:rPr sz="1800">
                <a:solidFill>
                  <a:schemeClr val="bg1"/>
                </a:solidFill>
              </a:rPr>
              <a:t>28. </a:t>
            </a:r>
            <a:r>
              <a:rPr sz="1800">
                <a:solidFill>
                  <a:schemeClr val="bg1"/>
                </a:solidFill>
              </a:rPr>
              <a:t>Shrimpton</a:t>
            </a:r>
            <a:r>
              <a:rPr sz="1800">
                <a:solidFill>
                  <a:schemeClr val="bg1"/>
                </a:solidFill>
              </a:rPr>
              <a:t> PC, Hillier MC, Lewis MA, Dunn M. Doses from computed tomography examinations in the UK - 2003 review. Report NRPB-W67. [Published on 2005 March].</a:t>
            </a:r>
          </a:p>
        </p:txBody>
      </p:sp>
    </p:spTree>
  </p:cSld>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3429928" y="2857500"/>
            <a:ext cx="6984698" cy="1143000"/>
          </a:xfrm>
          <a:prstGeom prst="rect"/>
          <a:noFill/>
        </p:spPr>
        <p:txBody>
          <a:bodyPr/>
          <a:lstStyle>
            <a:lvl1pPr lvl="0">
              <a:defRPr/>
            </a:lvl1pPr>
          </a:lstStyle>
          <a:p>
            <a:pPr lvl="0"/>
            <a:r>
              <a:rPr/>
              <a:t>Thank You</a:t>
            </a:r>
          </a:p>
        </p:txBody>
      </p:sp>
    </p:spTree>
  </p:cSld>
</p:sld>
</file>

<file path=ppt/theme/theme1.xml><?xml version="1.0" encoding="utf-8"?>
<a:theme xmlns:a="http://schemas.openxmlformats.org/drawingml/2006/main" name="SGS IM 2013">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