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xlsx" ContentType="application/vnd.openxmlformats-officedocument.spreadsheetml.sheet"/>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1"/>
  </p:sldMasterIdLst>
  <p:notesMasterIdLst>
    <p:notesMasterId r:id="rId30"/>
  </p:notesMasterIdLst>
  <p:handoutMasterIdLst>
    <p:handoutMasterId r:id="rId31"/>
  </p:handoutMasterIdLst>
  <p:sldIdLst>
    <p:sldId id="307" r:id="rId2"/>
    <p:sldId id="308"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3" r:id="rId25"/>
    <p:sldId id="330" r:id="rId26"/>
    <p:sldId id="331" r:id="rId27"/>
    <p:sldId id="332" r:id="rId28"/>
    <p:sldId id="306" r:id="rId29"/>
  </p:sldIdLst>
  <p:sldSz cx="9144000" cy="5143500" type="screen16x9"/>
  <p:notesSz cx="7315200" cy="9601200"/>
  <p:defaultTextStyle>
    <a:defPPr>
      <a:defRPr lang="en-US"/>
    </a:defPPr>
    <a:lvl1pPr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C3"/>
    <a:srgbClr val="0294CC"/>
    <a:srgbClr val="00B0F0"/>
    <a:srgbClr val="414448"/>
    <a:srgbClr val="C8C9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07"/>
    <p:restoredTop sz="94713"/>
  </p:normalViewPr>
  <p:slideViewPr>
    <p:cSldViewPr>
      <p:cViewPr varScale="1">
        <p:scale>
          <a:sx n="140" d="100"/>
          <a:sy n="140" d="100"/>
        </p:scale>
        <p:origin x="200" y="54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Myanmar Sangam MN" charset="0"/>
                <a:ea typeface="Myanmar Sangam MN" charset="0"/>
                <a:cs typeface="Myanmar Sangam MN" charset="0"/>
              </a:defRPr>
            </a:pPr>
            <a:r>
              <a:rPr lang="en-US" sz="1400" b="1" i="0" u="none" strike="noStrike" baseline="0" dirty="0">
                <a:solidFill>
                  <a:schemeClr val="tx1"/>
                </a:solidFill>
                <a:effectLst/>
                <a:latin typeface="Malayalam Sangam MN" charset="0"/>
                <a:ea typeface="Malayalam Sangam MN" charset="0"/>
                <a:cs typeface="Malayalam Sangam MN" charset="0"/>
              </a:rPr>
              <a:t>Antiphospholipid Antibody titer</a:t>
            </a:r>
            <a:endParaRPr lang="en-US" b="1" i="0" dirty="0">
              <a:solidFill>
                <a:schemeClr val="tx1"/>
              </a:solidFill>
              <a:latin typeface="Malayalam Sangam MN" charset="0"/>
              <a:ea typeface="Malayalam Sangam MN" charset="0"/>
              <a:cs typeface="Malayalam Sangam MN" charset="0"/>
            </a:endParaRP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yanmar Sangam MN" charset="0"/>
              <a:ea typeface="Myanmar Sangam MN" charset="0"/>
              <a:cs typeface="Myanmar Sangam MN" charset="0"/>
            </a:defRPr>
          </a:pPr>
          <a:endParaRPr lang="en-US"/>
        </a:p>
      </c:txPr>
    </c:title>
    <c:autoTitleDeleted val="0"/>
    <c:plotArea>
      <c:layout/>
      <c:lineChart>
        <c:grouping val="standard"/>
        <c:varyColors val="0"/>
        <c:ser>
          <c:idx val="0"/>
          <c:order val="0"/>
          <c:tx>
            <c:strRef>
              <c:f>Sheet1!$B$1</c:f>
              <c:strCache>
                <c:ptCount val="1"/>
                <c:pt idx="0">
                  <c:v>Cardiolipin IgM Antibody Ref Rng &lt;20 U/mL</c:v>
                </c:pt>
              </c:strCache>
            </c:strRef>
          </c:tx>
          <c:spPr>
            <a:ln w="47625" cap="rnd">
              <a:solidFill>
                <a:schemeClr val="accent1"/>
              </a:solidFill>
              <a:round/>
            </a:ln>
            <a:effectLst>
              <a:outerShdw blurRad="50800" dist="50800" dir="5400000" sx="1000" sy="1000" algn="ctr" rotWithShape="0">
                <a:schemeClr val="accent1"/>
              </a:outerShdw>
            </a:effectLst>
          </c:spPr>
          <c:marker>
            <c:symbol val="circle"/>
            <c:size val="5"/>
            <c:spPr>
              <a:solidFill>
                <a:schemeClr val="accent1"/>
              </a:solidFill>
              <a:ln w="9525">
                <a:solidFill>
                  <a:schemeClr val="accent1"/>
                </a:solidFill>
              </a:ln>
              <a:effectLst>
                <a:outerShdw blurRad="50800" dist="50800" dir="5400000" sx="1000" sy="1000" algn="ctr" rotWithShape="0">
                  <a:schemeClr val="accent1"/>
                </a:outerShdw>
              </a:effectLst>
            </c:spPr>
          </c:marker>
          <c:cat>
            <c:strRef>
              <c:f>Sheet1!$A$2:$A$6</c:f>
              <c:strCache>
                <c:ptCount val="4"/>
                <c:pt idx="0">
                  <c:v>Day 1</c:v>
                </c:pt>
                <c:pt idx="1">
                  <c:v>Day 48</c:v>
                </c:pt>
                <c:pt idx="2">
                  <c:v>Day 66</c:v>
                </c:pt>
                <c:pt idx="3">
                  <c:v>Day 72</c:v>
                </c:pt>
              </c:strCache>
            </c:strRef>
          </c:cat>
          <c:val>
            <c:numRef>
              <c:f>Sheet1!$B$2:$B$6</c:f>
              <c:numCache>
                <c:formatCode>General</c:formatCode>
                <c:ptCount val="5"/>
                <c:pt idx="0">
                  <c:v>34.0</c:v>
                </c:pt>
                <c:pt idx="1">
                  <c:v>10.0</c:v>
                </c:pt>
                <c:pt idx="2">
                  <c:v>16.0</c:v>
                </c:pt>
                <c:pt idx="3">
                  <c:v>13.0</c:v>
                </c:pt>
              </c:numCache>
            </c:numRef>
          </c:val>
          <c:smooth val="0"/>
        </c:ser>
        <c:ser>
          <c:idx val="1"/>
          <c:order val="1"/>
          <c:tx>
            <c:strRef>
              <c:f>Sheet1!$C$1</c:f>
              <c:strCache>
                <c:ptCount val="1"/>
                <c:pt idx="0">
                  <c:v>Beta-2 glycoprotein Ab, IgM Ref Rng &lt;20 U/mL</c:v>
                </c:pt>
              </c:strCache>
            </c:strRef>
          </c:tx>
          <c:spPr>
            <a:ln w="15875" cap="rnd">
              <a:solidFill>
                <a:schemeClr val="accent2"/>
              </a:solidFill>
              <a:round/>
            </a:ln>
            <a:effectLst/>
          </c:spPr>
          <c:marker>
            <c:symbol val="circle"/>
            <c:size val="5"/>
            <c:spPr>
              <a:solidFill>
                <a:schemeClr val="accent2"/>
              </a:solidFill>
              <a:ln w="9525">
                <a:solidFill>
                  <a:schemeClr val="accent2"/>
                </a:solidFill>
              </a:ln>
              <a:effectLst/>
            </c:spPr>
          </c:marker>
          <c:cat>
            <c:strRef>
              <c:f>Sheet1!$A$2:$A$6</c:f>
              <c:strCache>
                <c:ptCount val="4"/>
                <c:pt idx="0">
                  <c:v>Day 1</c:v>
                </c:pt>
                <c:pt idx="1">
                  <c:v>Day 48</c:v>
                </c:pt>
                <c:pt idx="2">
                  <c:v>Day 66</c:v>
                </c:pt>
                <c:pt idx="3">
                  <c:v>Day 72</c:v>
                </c:pt>
              </c:strCache>
            </c:strRef>
          </c:cat>
          <c:val>
            <c:numRef>
              <c:f>Sheet1!$C$2:$C$6</c:f>
              <c:numCache>
                <c:formatCode>General</c:formatCode>
                <c:ptCount val="5"/>
                <c:pt idx="0">
                  <c:v>34.0</c:v>
                </c:pt>
                <c:pt idx="1">
                  <c:v>10.0</c:v>
                </c:pt>
                <c:pt idx="2">
                  <c:v>16.0</c:v>
                </c:pt>
                <c:pt idx="3">
                  <c:v>13.0</c:v>
                </c:pt>
              </c:numCache>
            </c:numRef>
          </c:val>
          <c:smooth val="0"/>
        </c:ser>
        <c:dLbls>
          <c:showLegendKey val="0"/>
          <c:showVal val="0"/>
          <c:showCatName val="0"/>
          <c:showSerName val="0"/>
          <c:showPercent val="0"/>
          <c:showBubbleSize val="0"/>
        </c:dLbls>
        <c:marker val="1"/>
        <c:smooth val="0"/>
        <c:axId val="-784518048"/>
        <c:axId val="-824115952"/>
      </c:lineChart>
      <c:catAx>
        <c:axId val="-78451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824115952"/>
        <c:crosses val="autoZero"/>
        <c:auto val="1"/>
        <c:lblAlgn val="ctr"/>
        <c:lblOffset val="100"/>
        <c:noMultiLvlLbl val="0"/>
      </c:catAx>
      <c:valAx>
        <c:axId val="-82411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7845180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alayalam Sangam MN" charset="0"/>
              <a:ea typeface="Malayalam Sangam MN" charset="0"/>
              <a:cs typeface="Malayalam Sangam MN"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17.jpg"/><Relationship Id="rId1" Type="http://schemas.openxmlformats.org/officeDocument/2006/relationships/image" Target="../media/image13.jpg"/><Relationship Id="rId2"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17.jpg"/><Relationship Id="rId1" Type="http://schemas.openxmlformats.org/officeDocument/2006/relationships/image" Target="../media/image13.jpg"/><Relationship Id="rId2"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4FD80D-075A-FD4E-BB75-0ED446E05385}" type="doc">
      <dgm:prSet loTypeId="urn:microsoft.com/office/officeart/2005/8/layout/process2" loCatId="" qsTypeId="urn:microsoft.com/office/officeart/2005/8/quickstyle/simple4" qsCatId="simple" csTypeId="urn:microsoft.com/office/officeart/2005/8/colors/accent1_3" csCatId="accent1" phldr="1"/>
      <dgm:spPr/>
    </dgm:pt>
    <dgm:pt modelId="{69607193-408E-9040-A624-F2789EDFCB20}">
      <dgm:prSet phldrT="[Text]"/>
      <dgm:spPr/>
      <dgm:t>
        <a:bodyPr/>
        <a:lstStyle/>
        <a:p>
          <a:r>
            <a:rPr lang="en-US" dirty="0" smtClean="0">
              <a:solidFill>
                <a:schemeClr val="bg1"/>
              </a:solidFill>
              <a:latin typeface="Malayalam Sangam MN" charset="0"/>
              <a:ea typeface="Malayalam Sangam MN" charset="0"/>
              <a:cs typeface="Malayalam Sangam MN" charset="0"/>
            </a:rPr>
            <a:t>Organ affected by </a:t>
          </a:r>
          <a:r>
            <a:rPr lang="en-US" dirty="0" err="1" smtClean="0">
              <a:solidFill>
                <a:schemeClr val="bg1"/>
              </a:solidFill>
              <a:latin typeface="Malayalam Sangam MN" charset="0"/>
              <a:ea typeface="Malayalam Sangam MN" charset="0"/>
              <a:cs typeface="Malayalam Sangam MN" charset="0"/>
            </a:rPr>
            <a:t>microthrombosis</a:t>
          </a:r>
          <a:endParaRPr lang="en-US" dirty="0">
            <a:solidFill>
              <a:schemeClr val="bg1"/>
            </a:solidFill>
            <a:latin typeface="Malayalam Sangam MN" charset="0"/>
            <a:ea typeface="Malayalam Sangam MN" charset="0"/>
            <a:cs typeface="Malayalam Sangam MN" charset="0"/>
          </a:endParaRPr>
        </a:p>
      </dgm:t>
    </dgm:pt>
    <dgm:pt modelId="{1063D476-0A68-0448-BCC0-2C1249FA8FE3}" type="parTrans" cxnId="{BA8E3340-709D-6E45-87DB-78748BBD2239}">
      <dgm:prSet/>
      <dgm:spPr/>
      <dgm:t>
        <a:bodyPr/>
        <a:lstStyle/>
        <a:p>
          <a:endParaRPr lang="en-US">
            <a:solidFill>
              <a:schemeClr val="bg1"/>
            </a:solidFill>
          </a:endParaRPr>
        </a:p>
      </dgm:t>
    </dgm:pt>
    <dgm:pt modelId="{576518BD-3069-A14B-976B-0C1BD7453E1C}" type="sibTrans" cxnId="{BA8E3340-709D-6E45-87DB-78748BBD2239}">
      <dgm:prSet/>
      <dgm:spPr/>
      <dgm:t>
        <a:bodyPr/>
        <a:lstStyle/>
        <a:p>
          <a:endParaRPr lang="en-US">
            <a:solidFill>
              <a:schemeClr val="bg1"/>
            </a:solidFill>
          </a:endParaRPr>
        </a:p>
      </dgm:t>
    </dgm:pt>
    <dgm:pt modelId="{A5A910F7-AD0E-EE4F-BAF4-3925E44D9BA4}">
      <dgm:prSet phldrT="[Text]"/>
      <dgm:spPr/>
      <dgm:t>
        <a:bodyPr/>
        <a:lstStyle/>
        <a:p>
          <a:r>
            <a:rPr lang="en-US" dirty="0" smtClean="0">
              <a:solidFill>
                <a:schemeClr val="bg1"/>
              </a:solidFill>
              <a:latin typeface="Malayalam Sangam MN" charset="0"/>
              <a:ea typeface="Malayalam Sangam MN" charset="0"/>
              <a:cs typeface="Malayalam Sangam MN" charset="0"/>
            </a:rPr>
            <a:t>Cytokine storm </a:t>
          </a:r>
          <a:endParaRPr lang="en-US" dirty="0">
            <a:solidFill>
              <a:schemeClr val="bg1"/>
            </a:solidFill>
            <a:latin typeface="Malayalam Sangam MN" charset="0"/>
            <a:ea typeface="Malayalam Sangam MN" charset="0"/>
            <a:cs typeface="Malayalam Sangam MN" charset="0"/>
          </a:endParaRPr>
        </a:p>
      </dgm:t>
    </dgm:pt>
    <dgm:pt modelId="{9DB4299D-A741-BA47-8F3B-DA349AD3378F}" type="parTrans" cxnId="{889A1799-BB2F-B046-B6B8-0F686C85C067}">
      <dgm:prSet/>
      <dgm:spPr/>
      <dgm:t>
        <a:bodyPr/>
        <a:lstStyle/>
        <a:p>
          <a:endParaRPr lang="en-US">
            <a:solidFill>
              <a:schemeClr val="bg1"/>
            </a:solidFill>
          </a:endParaRPr>
        </a:p>
      </dgm:t>
    </dgm:pt>
    <dgm:pt modelId="{4CAFDF45-DED1-3549-A973-AB09F6133650}" type="sibTrans" cxnId="{889A1799-BB2F-B046-B6B8-0F686C85C067}">
      <dgm:prSet/>
      <dgm:spPr/>
      <dgm:t>
        <a:bodyPr/>
        <a:lstStyle/>
        <a:p>
          <a:endParaRPr lang="en-US">
            <a:solidFill>
              <a:schemeClr val="bg1"/>
            </a:solidFill>
          </a:endParaRPr>
        </a:p>
      </dgm:t>
    </dgm:pt>
    <dgm:pt modelId="{80AAF1B8-9599-404A-AA76-1F45FBE3FC9C}">
      <dgm:prSet phldrT="[Text]"/>
      <dgm:spPr/>
      <dgm:t>
        <a:bodyPr/>
        <a:lstStyle/>
        <a:p>
          <a:r>
            <a:rPr lang="en-US" dirty="0" smtClean="0">
              <a:solidFill>
                <a:schemeClr val="bg1"/>
              </a:solidFill>
              <a:latin typeface="Malayalam Sangam MN" charset="0"/>
              <a:ea typeface="Malayalam Sangam MN" charset="0"/>
              <a:cs typeface="Malayalam Sangam MN" charset="0"/>
            </a:rPr>
            <a:t>Systemic inflammatory response syndrome (SIRS)</a:t>
          </a:r>
          <a:endParaRPr lang="en-US" dirty="0">
            <a:solidFill>
              <a:schemeClr val="bg1"/>
            </a:solidFill>
            <a:latin typeface="Malayalam Sangam MN" charset="0"/>
            <a:ea typeface="Malayalam Sangam MN" charset="0"/>
            <a:cs typeface="Malayalam Sangam MN" charset="0"/>
          </a:endParaRPr>
        </a:p>
      </dgm:t>
    </dgm:pt>
    <dgm:pt modelId="{314CC4B4-9727-5E48-A042-5BF95B1CFF04}" type="parTrans" cxnId="{2A6683FF-7DAB-CD4C-89B3-257C87C6E35B}">
      <dgm:prSet/>
      <dgm:spPr/>
      <dgm:t>
        <a:bodyPr/>
        <a:lstStyle/>
        <a:p>
          <a:endParaRPr lang="en-US">
            <a:solidFill>
              <a:schemeClr val="bg1"/>
            </a:solidFill>
          </a:endParaRPr>
        </a:p>
      </dgm:t>
    </dgm:pt>
    <dgm:pt modelId="{EA829951-978F-5440-808C-A630BDF0424B}" type="sibTrans" cxnId="{2A6683FF-7DAB-CD4C-89B3-257C87C6E35B}">
      <dgm:prSet/>
      <dgm:spPr/>
      <dgm:t>
        <a:bodyPr/>
        <a:lstStyle/>
        <a:p>
          <a:endParaRPr lang="en-US">
            <a:solidFill>
              <a:schemeClr val="bg1"/>
            </a:solidFill>
          </a:endParaRPr>
        </a:p>
      </dgm:t>
    </dgm:pt>
    <dgm:pt modelId="{B60435A6-C258-4A4F-93D6-9DB93BAE305D}">
      <dgm:prSet phldrT="[Text]"/>
      <dgm:spPr/>
      <dgm:t>
        <a:bodyPr/>
        <a:lstStyle/>
        <a:p>
          <a:r>
            <a:rPr lang="en-US" dirty="0" smtClean="0">
              <a:solidFill>
                <a:schemeClr val="bg1"/>
              </a:solidFill>
              <a:latin typeface="Malayalam Sangam MN" charset="0"/>
              <a:ea typeface="Malayalam Sangam MN" charset="0"/>
              <a:cs typeface="Malayalam Sangam MN" charset="0"/>
            </a:rPr>
            <a:t>Small vessel occlusion</a:t>
          </a:r>
          <a:endParaRPr lang="en-US" dirty="0">
            <a:solidFill>
              <a:schemeClr val="bg1"/>
            </a:solidFill>
            <a:latin typeface="Malayalam Sangam MN" charset="0"/>
            <a:ea typeface="Malayalam Sangam MN" charset="0"/>
            <a:cs typeface="Malayalam Sangam MN" charset="0"/>
          </a:endParaRPr>
        </a:p>
      </dgm:t>
    </dgm:pt>
    <dgm:pt modelId="{9CD4DA8F-AC6A-4441-8DEE-F12404F17AD5}" type="parTrans" cxnId="{CD2BC9BD-7D1E-3043-ACF1-BCC702772ECB}">
      <dgm:prSet/>
      <dgm:spPr/>
      <dgm:t>
        <a:bodyPr/>
        <a:lstStyle/>
        <a:p>
          <a:endParaRPr lang="en-US">
            <a:solidFill>
              <a:schemeClr val="bg1"/>
            </a:solidFill>
          </a:endParaRPr>
        </a:p>
      </dgm:t>
    </dgm:pt>
    <dgm:pt modelId="{56646E95-AED6-0148-8275-28A4348721BA}" type="sibTrans" cxnId="{CD2BC9BD-7D1E-3043-ACF1-BCC702772ECB}">
      <dgm:prSet/>
      <dgm:spPr/>
      <dgm:t>
        <a:bodyPr/>
        <a:lstStyle/>
        <a:p>
          <a:endParaRPr lang="en-US">
            <a:solidFill>
              <a:schemeClr val="bg1"/>
            </a:solidFill>
          </a:endParaRPr>
        </a:p>
      </dgm:t>
    </dgm:pt>
    <dgm:pt modelId="{A063EC9A-4EE1-584F-B4FA-EBF100776302}">
      <dgm:prSet phldrT="[Text]"/>
      <dgm:spPr/>
      <dgm:t>
        <a:bodyPr/>
        <a:lstStyle/>
        <a:p>
          <a:r>
            <a:rPr lang="en-US" dirty="0" smtClean="0">
              <a:solidFill>
                <a:schemeClr val="bg1"/>
              </a:solidFill>
              <a:latin typeface="Malayalam Sangam MN" charset="0"/>
              <a:ea typeface="Malayalam Sangam MN" charset="0"/>
              <a:cs typeface="Malayalam Sangam MN" charset="0"/>
            </a:rPr>
            <a:t>Extensive tissue necrosis </a:t>
          </a:r>
          <a:endParaRPr lang="en-US" dirty="0">
            <a:solidFill>
              <a:schemeClr val="bg1"/>
            </a:solidFill>
            <a:latin typeface="Malayalam Sangam MN" charset="0"/>
            <a:ea typeface="Malayalam Sangam MN" charset="0"/>
            <a:cs typeface="Malayalam Sangam MN" charset="0"/>
          </a:endParaRPr>
        </a:p>
      </dgm:t>
    </dgm:pt>
    <dgm:pt modelId="{E6F594BF-1E0C-6C49-9BF7-4112AD2C704C}" type="parTrans" cxnId="{650DE838-837E-9A41-97FB-3D0A06CD47EF}">
      <dgm:prSet/>
      <dgm:spPr/>
      <dgm:t>
        <a:bodyPr/>
        <a:lstStyle/>
        <a:p>
          <a:endParaRPr lang="en-US">
            <a:solidFill>
              <a:schemeClr val="bg1"/>
            </a:solidFill>
          </a:endParaRPr>
        </a:p>
      </dgm:t>
    </dgm:pt>
    <dgm:pt modelId="{5F73322F-F26C-AB40-BD1A-81405A8EA82F}" type="sibTrans" cxnId="{650DE838-837E-9A41-97FB-3D0A06CD47EF}">
      <dgm:prSet/>
      <dgm:spPr/>
      <dgm:t>
        <a:bodyPr/>
        <a:lstStyle/>
        <a:p>
          <a:endParaRPr lang="en-US">
            <a:solidFill>
              <a:schemeClr val="bg1"/>
            </a:solidFill>
          </a:endParaRPr>
        </a:p>
      </dgm:t>
    </dgm:pt>
    <dgm:pt modelId="{AFEF26AE-CAAC-444B-A135-BFCB0643A5E2}" type="pres">
      <dgm:prSet presAssocID="{1A4FD80D-075A-FD4E-BB75-0ED446E05385}" presName="linearFlow" presStyleCnt="0">
        <dgm:presLayoutVars>
          <dgm:resizeHandles val="exact"/>
        </dgm:presLayoutVars>
      </dgm:prSet>
      <dgm:spPr/>
    </dgm:pt>
    <dgm:pt modelId="{4176AA0B-EAA0-254A-8254-6D46158CC451}" type="pres">
      <dgm:prSet presAssocID="{69607193-408E-9040-A624-F2789EDFCB20}" presName="node" presStyleLbl="node1" presStyleIdx="0" presStyleCnt="5">
        <dgm:presLayoutVars>
          <dgm:bulletEnabled val="1"/>
        </dgm:presLayoutVars>
      </dgm:prSet>
      <dgm:spPr/>
      <dgm:t>
        <a:bodyPr/>
        <a:lstStyle/>
        <a:p>
          <a:endParaRPr lang="en-US"/>
        </a:p>
      </dgm:t>
    </dgm:pt>
    <dgm:pt modelId="{44460D2E-8CC9-8340-8C1B-E7BAD2C1A557}" type="pres">
      <dgm:prSet presAssocID="{576518BD-3069-A14B-976B-0C1BD7453E1C}" presName="sibTrans" presStyleLbl="sibTrans2D1" presStyleIdx="0" presStyleCnt="4"/>
      <dgm:spPr/>
      <dgm:t>
        <a:bodyPr/>
        <a:lstStyle/>
        <a:p>
          <a:endParaRPr lang="en-US"/>
        </a:p>
      </dgm:t>
    </dgm:pt>
    <dgm:pt modelId="{DB6135C9-A4E0-824A-8C4B-51D96293B3E6}" type="pres">
      <dgm:prSet presAssocID="{576518BD-3069-A14B-976B-0C1BD7453E1C}" presName="connectorText" presStyleLbl="sibTrans2D1" presStyleIdx="0" presStyleCnt="4"/>
      <dgm:spPr/>
      <dgm:t>
        <a:bodyPr/>
        <a:lstStyle/>
        <a:p>
          <a:endParaRPr lang="en-US"/>
        </a:p>
      </dgm:t>
    </dgm:pt>
    <dgm:pt modelId="{7E426D42-C372-EC4C-9B66-854FC4EF483D}" type="pres">
      <dgm:prSet presAssocID="{B60435A6-C258-4A4F-93D6-9DB93BAE305D}" presName="node" presStyleLbl="node1" presStyleIdx="1" presStyleCnt="5">
        <dgm:presLayoutVars>
          <dgm:bulletEnabled val="1"/>
        </dgm:presLayoutVars>
      </dgm:prSet>
      <dgm:spPr/>
      <dgm:t>
        <a:bodyPr/>
        <a:lstStyle/>
        <a:p>
          <a:endParaRPr lang="en-US"/>
        </a:p>
      </dgm:t>
    </dgm:pt>
    <dgm:pt modelId="{FD1F3A14-6673-684D-9EA4-BE6EF4204006}" type="pres">
      <dgm:prSet presAssocID="{56646E95-AED6-0148-8275-28A4348721BA}" presName="sibTrans" presStyleLbl="sibTrans2D1" presStyleIdx="1" presStyleCnt="4"/>
      <dgm:spPr/>
      <dgm:t>
        <a:bodyPr/>
        <a:lstStyle/>
        <a:p>
          <a:endParaRPr lang="en-US"/>
        </a:p>
      </dgm:t>
    </dgm:pt>
    <dgm:pt modelId="{11ECB4E4-277E-BE47-BDE2-87D819D96022}" type="pres">
      <dgm:prSet presAssocID="{56646E95-AED6-0148-8275-28A4348721BA}" presName="connectorText" presStyleLbl="sibTrans2D1" presStyleIdx="1" presStyleCnt="4"/>
      <dgm:spPr/>
      <dgm:t>
        <a:bodyPr/>
        <a:lstStyle/>
        <a:p>
          <a:endParaRPr lang="en-US"/>
        </a:p>
      </dgm:t>
    </dgm:pt>
    <dgm:pt modelId="{24E3AC63-2EF7-3A44-BF8B-8797454F24D8}" type="pres">
      <dgm:prSet presAssocID="{A063EC9A-4EE1-584F-B4FA-EBF100776302}" presName="node" presStyleLbl="node1" presStyleIdx="2" presStyleCnt="5">
        <dgm:presLayoutVars>
          <dgm:bulletEnabled val="1"/>
        </dgm:presLayoutVars>
      </dgm:prSet>
      <dgm:spPr/>
      <dgm:t>
        <a:bodyPr/>
        <a:lstStyle/>
        <a:p>
          <a:endParaRPr lang="en-US"/>
        </a:p>
      </dgm:t>
    </dgm:pt>
    <dgm:pt modelId="{1D88B01C-E03A-164D-B4B1-FE0B921D10AA}" type="pres">
      <dgm:prSet presAssocID="{5F73322F-F26C-AB40-BD1A-81405A8EA82F}" presName="sibTrans" presStyleLbl="sibTrans2D1" presStyleIdx="2" presStyleCnt="4"/>
      <dgm:spPr/>
      <dgm:t>
        <a:bodyPr/>
        <a:lstStyle/>
        <a:p>
          <a:endParaRPr lang="en-US"/>
        </a:p>
      </dgm:t>
    </dgm:pt>
    <dgm:pt modelId="{5AD0BB7B-6241-814E-9A4B-9142F3927183}" type="pres">
      <dgm:prSet presAssocID="{5F73322F-F26C-AB40-BD1A-81405A8EA82F}" presName="connectorText" presStyleLbl="sibTrans2D1" presStyleIdx="2" presStyleCnt="4"/>
      <dgm:spPr/>
      <dgm:t>
        <a:bodyPr/>
        <a:lstStyle/>
        <a:p>
          <a:endParaRPr lang="en-US"/>
        </a:p>
      </dgm:t>
    </dgm:pt>
    <dgm:pt modelId="{5C90D41B-0657-2E4D-9D3F-18E27E5F8F26}" type="pres">
      <dgm:prSet presAssocID="{A5A910F7-AD0E-EE4F-BAF4-3925E44D9BA4}" presName="node" presStyleLbl="node1" presStyleIdx="3" presStyleCnt="5">
        <dgm:presLayoutVars>
          <dgm:bulletEnabled val="1"/>
        </dgm:presLayoutVars>
      </dgm:prSet>
      <dgm:spPr/>
      <dgm:t>
        <a:bodyPr/>
        <a:lstStyle/>
        <a:p>
          <a:endParaRPr lang="en-US"/>
        </a:p>
      </dgm:t>
    </dgm:pt>
    <dgm:pt modelId="{20C46FCC-D5A5-7046-832A-18B348614A27}" type="pres">
      <dgm:prSet presAssocID="{4CAFDF45-DED1-3549-A973-AB09F6133650}" presName="sibTrans" presStyleLbl="sibTrans2D1" presStyleIdx="3" presStyleCnt="4"/>
      <dgm:spPr/>
      <dgm:t>
        <a:bodyPr/>
        <a:lstStyle/>
        <a:p>
          <a:endParaRPr lang="en-US"/>
        </a:p>
      </dgm:t>
    </dgm:pt>
    <dgm:pt modelId="{B703B463-39D7-814F-A529-51DF5AF7C5B2}" type="pres">
      <dgm:prSet presAssocID="{4CAFDF45-DED1-3549-A973-AB09F6133650}" presName="connectorText" presStyleLbl="sibTrans2D1" presStyleIdx="3" presStyleCnt="4"/>
      <dgm:spPr/>
      <dgm:t>
        <a:bodyPr/>
        <a:lstStyle/>
        <a:p>
          <a:endParaRPr lang="en-US"/>
        </a:p>
      </dgm:t>
    </dgm:pt>
    <dgm:pt modelId="{9EEF7256-2966-6445-9B1C-E745CAD4424D}" type="pres">
      <dgm:prSet presAssocID="{80AAF1B8-9599-404A-AA76-1F45FBE3FC9C}" presName="node" presStyleLbl="node1" presStyleIdx="4" presStyleCnt="5">
        <dgm:presLayoutVars>
          <dgm:bulletEnabled val="1"/>
        </dgm:presLayoutVars>
      </dgm:prSet>
      <dgm:spPr/>
      <dgm:t>
        <a:bodyPr/>
        <a:lstStyle/>
        <a:p>
          <a:endParaRPr lang="en-US"/>
        </a:p>
      </dgm:t>
    </dgm:pt>
  </dgm:ptLst>
  <dgm:cxnLst>
    <dgm:cxn modelId="{3220A835-B923-574B-813C-12379BEC20F8}" type="presOf" srcId="{4CAFDF45-DED1-3549-A973-AB09F6133650}" destId="{20C46FCC-D5A5-7046-832A-18B348614A27}" srcOrd="0" destOrd="0" presId="urn:microsoft.com/office/officeart/2005/8/layout/process2"/>
    <dgm:cxn modelId="{25F6A350-2F8A-2B43-B205-3DBBBD328D5C}" type="presOf" srcId="{5F73322F-F26C-AB40-BD1A-81405A8EA82F}" destId="{1D88B01C-E03A-164D-B4B1-FE0B921D10AA}" srcOrd="0" destOrd="0" presId="urn:microsoft.com/office/officeart/2005/8/layout/process2"/>
    <dgm:cxn modelId="{3E215BAC-79E9-4445-AA09-EBF77ED5EF0C}" type="presOf" srcId="{A5A910F7-AD0E-EE4F-BAF4-3925E44D9BA4}" destId="{5C90D41B-0657-2E4D-9D3F-18E27E5F8F26}" srcOrd="0" destOrd="0" presId="urn:microsoft.com/office/officeart/2005/8/layout/process2"/>
    <dgm:cxn modelId="{F7649B5E-847A-F047-950E-1015A3622791}" type="presOf" srcId="{576518BD-3069-A14B-976B-0C1BD7453E1C}" destId="{DB6135C9-A4E0-824A-8C4B-51D96293B3E6}" srcOrd="1" destOrd="0" presId="urn:microsoft.com/office/officeart/2005/8/layout/process2"/>
    <dgm:cxn modelId="{2CCA14CA-2FBB-9346-852D-48DD8D7FB14E}" type="presOf" srcId="{1A4FD80D-075A-FD4E-BB75-0ED446E05385}" destId="{AFEF26AE-CAAC-444B-A135-BFCB0643A5E2}" srcOrd="0" destOrd="0" presId="urn:microsoft.com/office/officeart/2005/8/layout/process2"/>
    <dgm:cxn modelId="{F230EED9-A2F6-9F43-B61D-2BD99C8BAB15}" type="presOf" srcId="{56646E95-AED6-0148-8275-28A4348721BA}" destId="{FD1F3A14-6673-684D-9EA4-BE6EF4204006}" srcOrd="0" destOrd="0" presId="urn:microsoft.com/office/officeart/2005/8/layout/process2"/>
    <dgm:cxn modelId="{05C59832-CA60-CC43-A19E-F6D0E6E363D5}" type="presOf" srcId="{B60435A6-C258-4A4F-93D6-9DB93BAE305D}" destId="{7E426D42-C372-EC4C-9B66-854FC4EF483D}" srcOrd="0" destOrd="0" presId="urn:microsoft.com/office/officeart/2005/8/layout/process2"/>
    <dgm:cxn modelId="{2A6683FF-7DAB-CD4C-89B3-257C87C6E35B}" srcId="{1A4FD80D-075A-FD4E-BB75-0ED446E05385}" destId="{80AAF1B8-9599-404A-AA76-1F45FBE3FC9C}" srcOrd="4" destOrd="0" parTransId="{314CC4B4-9727-5E48-A042-5BF95B1CFF04}" sibTransId="{EA829951-978F-5440-808C-A630BDF0424B}"/>
    <dgm:cxn modelId="{889A1799-BB2F-B046-B6B8-0F686C85C067}" srcId="{1A4FD80D-075A-FD4E-BB75-0ED446E05385}" destId="{A5A910F7-AD0E-EE4F-BAF4-3925E44D9BA4}" srcOrd="3" destOrd="0" parTransId="{9DB4299D-A741-BA47-8F3B-DA349AD3378F}" sibTransId="{4CAFDF45-DED1-3549-A973-AB09F6133650}"/>
    <dgm:cxn modelId="{D837533F-70ED-7D49-9CB5-D54019E395F0}" type="presOf" srcId="{5F73322F-F26C-AB40-BD1A-81405A8EA82F}" destId="{5AD0BB7B-6241-814E-9A4B-9142F3927183}" srcOrd="1" destOrd="0" presId="urn:microsoft.com/office/officeart/2005/8/layout/process2"/>
    <dgm:cxn modelId="{51735D35-6BF3-8D41-85EE-C0909C7823DB}" type="presOf" srcId="{69607193-408E-9040-A624-F2789EDFCB20}" destId="{4176AA0B-EAA0-254A-8254-6D46158CC451}" srcOrd="0" destOrd="0" presId="urn:microsoft.com/office/officeart/2005/8/layout/process2"/>
    <dgm:cxn modelId="{774C5EAC-6991-754F-8E75-714BD0E345AF}" type="presOf" srcId="{80AAF1B8-9599-404A-AA76-1F45FBE3FC9C}" destId="{9EEF7256-2966-6445-9B1C-E745CAD4424D}" srcOrd="0" destOrd="0" presId="urn:microsoft.com/office/officeart/2005/8/layout/process2"/>
    <dgm:cxn modelId="{96D19DE5-EC60-A949-BB35-0043187A08AD}" type="presOf" srcId="{4CAFDF45-DED1-3549-A973-AB09F6133650}" destId="{B703B463-39D7-814F-A529-51DF5AF7C5B2}" srcOrd="1" destOrd="0" presId="urn:microsoft.com/office/officeart/2005/8/layout/process2"/>
    <dgm:cxn modelId="{BA8E3340-709D-6E45-87DB-78748BBD2239}" srcId="{1A4FD80D-075A-FD4E-BB75-0ED446E05385}" destId="{69607193-408E-9040-A624-F2789EDFCB20}" srcOrd="0" destOrd="0" parTransId="{1063D476-0A68-0448-BCC0-2C1249FA8FE3}" sibTransId="{576518BD-3069-A14B-976B-0C1BD7453E1C}"/>
    <dgm:cxn modelId="{78FAE3E9-4220-4F45-A043-0B5FA940CBEF}" type="presOf" srcId="{A063EC9A-4EE1-584F-B4FA-EBF100776302}" destId="{24E3AC63-2EF7-3A44-BF8B-8797454F24D8}" srcOrd="0" destOrd="0" presId="urn:microsoft.com/office/officeart/2005/8/layout/process2"/>
    <dgm:cxn modelId="{E12E8F04-B600-2F42-930A-CD8285AB0E85}" type="presOf" srcId="{56646E95-AED6-0148-8275-28A4348721BA}" destId="{11ECB4E4-277E-BE47-BDE2-87D819D96022}" srcOrd="1" destOrd="0" presId="urn:microsoft.com/office/officeart/2005/8/layout/process2"/>
    <dgm:cxn modelId="{CD2BC9BD-7D1E-3043-ACF1-BCC702772ECB}" srcId="{1A4FD80D-075A-FD4E-BB75-0ED446E05385}" destId="{B60435A6-C258-4A4F-93D6-9DB93BAE305D}" srcOrd="1" destOrd="0" parTransId="{9CD4DA8F-AC6A-4441-8DEE-F12404F17AD5}" sibTransId="{56646E95-AED6-0148-8275-28A4348721BA}"/>
    <dgm:cxn modelId="{0D76D35E-885D-6547-9F86-E528BE29E0CF}" type="presOf" srcId="{576518BD-3069-A14B-976B-0C1BD7453E1C}" destId="{44460D2E-8CC9-8340-8C1B-E7BAD2C1A557}" srcOrd="0" destOrd="0" presId="urn:microsoft.com/office/officeart/2005/8/layout/process2"/>
    <dgm:cxn modelId="{650DE838-837E-9A41-97FB-3D0A06CD47EF}" srcId="{1A4FD80D-075A-FD4E-BB75-0ED446E05385}" destId="{A063EC9A-4EE1-584F-B4FA-EBF100776302}" srcOrd="2" destOrd="0" parTransId="{E6F594BF-1E0C-6C49-9BF7-4112AD2C704C}" sibTransId="{5F73322F-F26C-AB40-BD1A-81405A8EA82F}"/>
    <dgm:cxn modelId="{C81C23D1-B9B4-4843-AADB-E7AC0DF06F27}" type="presParOf" srcId="{AFEF26AE-CAAC-444B-A135-BFCB0643A5E2}" destId="{4176AA0B-EAA0-254A-8254-6D46158CC451}" srcOrd="0" destOrd="0" presId="urn:microsoft.com/office/officeart/2005/8/layout/process2"/>
    <dgm:cxn modelId="{F95EA128-1A7B-FF43-AA78-FFEE52FDD06D}" type="presParOf" srcId="{AFEF26AE-CAAC-444B-A135-BFCB0643A5E2}" destId="{44460D2E-8CC9-8340-8C1B-E7BAD2C1A557}" srcOrd="1" destOrd="0" presId="urn:microsoft.com/office/officeart/2005/8/layout/process2"/>
    <dgm:cxn modelId="{CD56DFB8-B1FB-AE4A-BF1D-65EE8EBCF1C2}" type="presParOf" srcId="{44460D2E-8CC9-8340-8C1B-E7BAD2C1A557}" destId="{DB6135C9-A4E0-824A-8C4B-51D96293B3E6}" srcOrd="0" destOrd="0" presId="urn:microsoft.com/office/officeart/2005/8/layout/process2"/>
    <dgm:cxn modelId="{35A26D2A-1475-1D4A-B38D-06935179EE46}" type="presParOf" srcId="{AFEF26AE-CAAC-444B-A135-BFCB0643A5E2}" destId="{7E426D42-C372-EC4C-9B66-854FC4EF483D}" srcOrd="2" destOrd="0" presId="urn:microsoft.com/office/officeart/2005/8/layout/process2"/>
    <dgm:cxn modelId="{45408894-05EB-3740-B1F8-8E90602C1831}" type="presParOf" srcId="{AFEF26AE-CAAC-444B-A135-BFCB0643A5E2}" destId="{FD1F3A14-6673-684D-9EA4-BE6EF4204006}" srcOrd="3" destOrd="0" presId="urn:microsoft.com/office/officeart/2005/8/layout/process2"/>
    <dgm:cxn modelId="{FC678230-D018-6A4B-A5B2-542FB55A9D88}" type="presParOf" srcId="{FD1F3A14-6673-684D-9EA4-BE6EF4204006}" destId="{11ECB4E4-277E-BE47-BDE2-87D819D96022}" srcOrd="0" destOrd="0" presId="urn:microsoft.com/office/officeart/2005/8/layout/process2"/>
    <dgm:cxn modelId="{E9F8486E-1254-9A43-8C79-0A60919D52D6}" type="presParOf" srcId="{AFEF26AE-CAAC-444B-A135-BFCB0643A5E2}" destId="{24E3AC63-2EF7-3A44-BF8B-8797454F24D8}" srcOrd="4" destOrd="0" presId="urn:microsoft.com/office/officeart/2005/8/layout/process2"/>
    <dgm:cxn modelId="{E2A7D5F2-C5B8-AC4A-95FF-E3EA04865225}" type="presParOf" srcId="{AFEF26AE-CAAC-444B-A135-BFCB0643A5E2}" destId="{1D88B01C-E03A-164D-B4B1-FE0B921D10AA}" srcOrd="5" destOrd="0" presId="urn:microsoft.com/office/officeart/2005/8/layout/process2"/>
    <dgm:cxn modelId="{8198DD49-EB1E-8B4D-B8C4-5F2A9687E953}" type="presParOf" srcId="{1D88B01C-E03A-164D-B4B1-FE0B921D10AA}" destId="{5AD0BB7B-6241-814E-9A4B-9142F3927183}" srcOrd="0" destOrd="0" presId="urn:microsoft.com/office/officeart/2005/8/layout/process2"/>
    <dgm:cxn modelId="{60484AA3-39E0-D641-8A9A-492E01B823F9}" type="presParOf" srcId="{AFEF26AE-CAAC-444B-A135-BFCB0643A5E2}" destId="{5C90D41B-0657-2E4D-9D3F-18E27E5F8F26}" srcOrd="6" destOrd="0" presId="urn:microsoft.com/office/officeart/2005/8/layout/process2"/>
    <dgm:cxn modelId="{57C170F0-988D-774C-8D71-30A9E46F7851}" type="presParOf" srcId="{AFEF26AE-CAAC-444B-A135-BFCB0643A5E2}" destId="{20C46FCC-D5A5-7046-832A-18B348614A27}" srcOrd="7" destOrd="0" presId="urn:microsoft.com/office/officeart/2005/8/layout/process2"/>
    <dgm:cxn modelId="{14606052-26D3-2B49-97CC-B95143D72C54}" type="presParOf" srcId="{20C46FCC-D5A5-7046-832A-18B348614A27}" destId="{B703B463-39D7-814F-A529-51DF5AF7C5B2}" srcOrd="0" destOrd="0" presId="urn:microsoft.com/office/officeart/2005/8/layout/process2"/>
    <dgm:cxn modelId="{169601F1-A25C-014A-8802-B6772E222E46}" type="presParOf" srcId="{AFEF26AE-CAAC-444B-A135-BFCB0643A5E2}" destId="{9EEF7256-2966-6445-9B1C-E745CAD4424D}"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B8A2C0-8A92-D34B-A8D9-AB7DFE09F7B4}" type="doc">
      <dgm:prSet loTypeId="urn:microsoft.com/office/officeart/2005/8/layout/vList3" loCatId="process" qsTypeId="urn:microsoft.com/office/officeart/2005/8/quickstyle/simple4" qsCatId="simple" csTypeId="urn:microsoft.com/office/officeart/2005/8/colors/accent1_2" csCatId="accent1" phldr="1"/>
      <dgm:spPr/>
      <dgm:t>
        <a:bodyPr/>
        <a:lstStyle/>
        <a:p>
          <a:endParaRPr lang="en-US"/>
        </a:p>
      </dgm:t>
    </dgm:pt>
    <dgm:pt modelId="{772FC153-7BAE-114E-8CBA-4A88D55865CF}">
      <dgm:prSet phldrT="[Text]" custT="1"/>
      <dgm:spPr/>
      <dgm:t>
        <a:bodyPr/>
        <a:lstStyle/>
        <a:p>
          <a:r>
            <a:rPr lang="en-US" sz="1050" dirty="0" smtClean="0">
              <a:latin typeface="Malayalam Sangam MN" charset="0"/>
              <a:ea typeface="Malayalam Sangam MN" charset="0"/>
              <a:cs typeface="Malayalam Sangam MN" charset="0"/>
            </a:rPr>
            <a:t>&gt;50% rise in serum creatinine, proteinuria (&gt;0.5g/day), severe hypertension (BP&gt;180/100 mmHg), or a combination. Rarely, renal infarction. </a:t>
          </a:r>
          <a:endParaRPr lang="en-US" sz="1050" dirty="0">
            <a:latin typeface="Malayalam Sangam MN" charset="0"/>
            <a:ea typeface="Malayalam Sangam MN" charset="0"/>
            <a:cs typeface="Malayalam Sangam MN" charset="0"/>
          </a:endParaRPr>
        </a:p>
      </dgm:t>
    </dgm:pt>
    <dgm:pt modelId="{1E6E934F-E817-5D48-9A0E-5C5D8E23E018}" type="parTrans" cxnId="{BCF19979-7A1A-9B49-857B-46EE9998CC87}">
      <dgm:prSet/>
      <dgm:spPr/>
      <dgm:t>
        <a:bodyPr/>
        <a:lstStyle/>
        <a:p>
          <a:endParaRPr lang="en-US"/>
        </a:p>
      </dgm:t>
    </dgm:pt>
    <dgm:pt modelId="{40EB07E2-EFB9-A446-8CD5-5019679A0F3E}" type="sibTrans" cxnId="{BCF19979-7A1A-9B49-857B-46EE9998CC87}">
      <dgm:prSet/>
      <dgm:spPr/>
      <dgm:t>
        <a:bodyPr/>
        <a:lstStyle/>
        <a:p>
          <a:endParaRPr lang="en-US"/>
        </a:p>
      </dgm:t>
    </dgm:pt>
    <dgm:pt modelId="{00F68839-C973-324E-A7D8-B27D364D5EEB}">
      <dgm:prSet custT="1"/>
      <dgm:spPr/>
      <dgm:t>
        <a:bodyPr/>
        <a:lstStyle/>
        <a:p>
          <a:r>
            <a:rPr lang="en-US" sz="1050" dirty="0" smtClean="0">
              <a:latin typeface="Malayalam Sangam MN" charset="0"/>
              <a:ea typeface="Malayalam Sangam MN" charset="0"/>
              <a:cs typeface="Malayalam Sangam MN" charset="0"/>
            </a:rPr>
            <a:t>Acute respiratory distress syndrome, Pulmonary embolism, alveolar hemorrhage</a:t>
          </a:r>
          <a:endParaRPr lang="en-US" sz="1050" dirty="0">
            <a:latin typeface="Malayalam Sangam MN" charset="0"/>
            <a:ea typeface="Malayalam Sangam MN" charset="0"/>
            <a:cs typeface="Malayalam Sangam MN" charset="0"/>
          </a:endParaRPr>
        </a:p>
      </dgm:t>
    </dgm:pt>
    <dgm:pt modelId="{A021D99F-11E7-3449-ABE2-42C1457E008E}" type="parTrans" cxnId="{28E6EBA4-845E-3348-8B48-A848B62677B1}">
      <dgm:prSet/>
      <dgm:spPr/>
      <dgm:t>
        <a:bodyPr/>
        <a:lstStyle/>
        <a:p>
          <a:endParaRPr lang="en-US"/>
        </a:p>
      </dgm:t>
    </dgm:pt>
    <dgm:pt modelId="{5042F052-7EE2-8141-9BA3-27904CE7C73B}" type="sibTrans" cxnId="{28E6EBA4-845E-3348-8B48-A848B62677B1}">
      <dgm:prSet/>
      <dgm:spPr/>
      <dgm:t>
        <a:bodyPr/>
        <a:lstStyle/>
        <a:p>
          <a:endParaRPr lang="en-US"/>
        </a:p>
      </dgm:t>
    </dgm:pt>
    <dgm:pt modelId="{06CC0F54-F16E-5141-B095-E9F8D515261F}">
      <dgm:prSet custT="1"/>
      <dgm:spPr/>
      <dgm:t>
        <a:bodyPr/>
        <a:lstStyle/>
        <a:p>
          <a:r>
            <a:rPr lang="en-US" sz="1050" dirty="0" smtClean="0">
              <a:latin typeface="Malayalam Sangam MN" charset="0"/>
              <a:ea typeface="Malayalam Sangam MN" charset="0"/>
              <a:cs typeface="Malayalam Sangam MN" charset="0"/>
            </a:rPr>
            <a:t>Hypertensive encephalopathy, ischemic encephalopathy, stroke, cerebral venous thrombosis</a:t>
          </a:r>
          <a:endParaRPr lang="en-US" sz="1050" dirty="0">
            <a:latin typeface="Malayalam Sangam MN" charset="0"/>
            <a:ea typeface="Malayalam Sangam MN" charset="0"/>
            <a:cs typeface="Malayalam Sangam MN" charset="0"/>
          </a:endParaRPr>
        </a:p>
      </dgm:t>
    </dgm:pt>
    <dgm:pt modelId="{E0715683-CDEE-DC44-8AAB-CA26E271D799}" type="parTrans" cxnId="{78910853-E967-4C4F-85A5-1D1236EEBC3A}">
      <dgm:prSet/>
      <dgm:spPr/>
      <dgm:t>
        <a:bodyPr/>
        <a:lstStyle/>
        <a:p>
          <a:endParaRPr lang="en-US"/>
        </a:p>
      </dgm:t>
    </dgm:pt>
    <dgm:pt modelId="{354D572A-0CAF-DE46-8B7D-FF36816A130C}" type="sibTrans" cxnId="{78910853-E967-4C4F-85A5-1D1236EEBC3A}">
      <dgm:prSet/>
      <dgm:spPr/>
      <dgm:t>
        <a:bodyPr/>
        <a:lstStyle/>
        <a:p>
          <a:endParaRPr lang="en-US"/>
        </a:p>
      </dgm:t>
    </dgm:pt>
    <dgm:pt modelId="{528FD718-2F84-1640-95B9-D7910FB4FFE2}">
      <dgm:prSet custT="1"/>
      <dgm:spPr/>
      <dgm:t>
        <a:bodyPr/>
        <a:lstStyle/>
        <a:p>
          <a:r>
            <a:rPr lang="en-US" sz="1050" dirty="0" smtClean="0">
              <a:latin typeface="Malayalam Sangam MN" charset="0"/>
              <a:ea typeface="Malayalam Sangam MN" charset="0"/>
              <a:cs typeface="Malayalam Sangam MN" charset="0"/>
            </a:rPr>
            <a:t>Unstable angina, myocardial infarction, </a:t>
          </a:r>
          <a:r>
            <a:rPr lang="en-US" sz="1050" dirty="0" err="1" smtClean="0">
              <a:latin typeface="Malayalam Sangam MN" charset="0"/>
              <a:ea typeface="Malayalam Sangam MN" charset="0"/>
              <a:cs typeface="Malayalam Sangam MN" charset="0"/>
            </a:rPr>
            <a:t>Valvular</a:t>
          </a:r>
          <a:r>
            <a:rPr lang="en-US" sz="1050" dirty="0" smtClean="0">
              <a:latin typeface="Malayalam Sangam MN" charset="0"/>
              <a:ea typeface="Malayalam Sangam MN" charset="0"/>
              <a:cs typeface="Malayalam Sangam MN" charset="0"/>
            </a:rPr>
            <a:t> disease causing regurgitation, thrombotic valve lesions with sterile lesions, </a:t>
          </a:r>
          <a:r>
            <a:rPr lang="en-US" sz="1050" dirty="0" err="1" smtClean="0">
              <a:latin typeface="Malayalam Sangam MN" charset="0"/>
              <a:ea typeface="Malayalam Sangam MN" charset="0"/>
              <a:cs typeface="Malayalam Sangam MN" charset="0"/>
            </a:rPr>
            <a:t>intracardiac</a:t>
          </a:r>
          <a:r>
            <a:rPr lang="en-US" sz="1050" dirty="0" smtClean="0">
              <a:latin typeface="Malayalam Sangam MN" charset="0"/>
              <a:ea typeface="Malayalam Sangam MN" charset="0"/>
              <a:cs typeface="Malayalam Sangam MN" charset="0"/>
            </a:rPr>
            <a:t> thrombi</a:t>
          </a:r>
          <a:endParaRPr lang="en-US" sz="1050" dirty="0">
            <a:latin typeface="Malayalam Sangam MN" charset="0"/>
            <a:ea typeface="Malayalam Sangam MN" charset="0"/>
            <a:cs typeface="Malayalam Sangam MN" charset="0"/>
          </a:endParaRPr>
        </a:p>
      </dgm:t>
    </dgm:pt>
    <dgm:pt modelId="{9BE86925-6106-304E-BA3C-CFAC657647D1}" type="parTrans" cxnId="{24CE1931-D383-2A4D-B604-AD87D10C12C4}">
      <dgm:prSet/>
      <dgm:spPr/>
      <dgm:t>
        <a:bodyPr/>
        <a:lstStyle/>
        <a:p>
          <a:endParaRPr lang="en-US"/>
        </a:p>
      </dgm:t>
    </dgm:pt>
    <dgm:pt modelId="{80B5B0DE-24E1-304A-926E-47B7C924F84D}" type="sibTrans" cxnId="{24CE1931-D383-2A4D-B604-AD87D10C12C4}">
      <dgm:prSet/>
      <dgm:spPr/>
      <dgm:t>
        <a:bodyPr/>
        <a:lstStyle/>
        <a:p>
          <a:endParaRPr lang="en-US"/>
        </a:p>
      </dgm:t>
    </dgm:pt>
    <dgm:pt modelId="{952C88D2-E4B8-3D49-85BC-A29320614B60}">
      <dgm:prSet custT="1"/>
      <dgm:spPr/>
      <dgm:t>
        <a:bodyPr/>
        <a:lstStyle/>
        <a:p>
          <a:r>
            <a:rPr lang="en-US" sz="1050" dirty="0" smtClean="0">
              <a:latin typeface="Malayalam Sangam MN" charset="0"/>
              <a:ea typeface="Malayalam Sangam MN" charset="0"/>
              <a:cs typeface="Malayalam Sangam MN" charset="0"/>
            </a:rPr>
            <a:t>Livedo reticularis, </a:t>
          </a:r>
          <a:r>
            <a:rPr lang="en-US" sz="1050" dirty="0" err="1" smtClean="0">
              <a:latin typeface="Malayalam Sangam MN" charset="0"/>
              <a:ea typeface="Malayalam Sangam MN" charset="0"/>
              <a:cs typeface="Malayalam Sangam MN" charset="0"/>
            </a:rPr>
            <a:t>acrocyanosis</a:t>
          </a:r>
          <a:r>
            <a:rPr lang="en-US" sz="1050" dirty="0" smtClean="0">
              <a:latin typeface="Malayalam Sangam MN" charset="0"/>
              <a:ea typeface="Malayalam Sangam MN" charset="0"/>
              <a:cs typeface="Malayalam Sangam MN" charset="0"/>
            </a:rPr>
            <a:t>, purpura, ecchymosis, splinter hemorrhages, necrosis resulting in ulcerations. </a:t>
          </a:r>
          <a:endParaRPr lang="en-US" sz="1050" dirty="0">
            <a:latin typeface="Malayalam Sangam MN" charset="0"/>
            <a:ea typeface="Malayalam Sangam MN" charset="0"/>
            <a:cs typeface="Malayalam Sangam MN" charset="0"/>
          </a:endParaRPr>
        </a:p>
      </dgm:t>
    </dgm:pt>
    <dgm:pt modelId="{E813502E-E28E-154C-8057-6A60524BCFB5}" type="parTrans" cxnId="{8D6DB170-C490-2D46-A09F-737BECADA949}">
      <dgm:prSet/>
      <dgm:spPr/>
      <dgm:t>
        <a:bodyPr/>
        <a:lstStyle/>
        <a:p>
          <a:endParaRPr lang="en-US"/>
        </a:p>
      </dgm:t>
    </dgm:pt>
    <dgm:pt modelId="{B27CC26D-A9E1-4743-8BD5-0242FFF9A558}" type="sibTrans" cxnId="{8D6DB170-C490-2D46-A09F-737BECADA949}">
      <dgm:prSet/>
      <dgm:spPr/>
      <dgm:t>
        <a:bodyPr/>
        <a:lstStyle/>
        <a:p>
          <a:endParaRPr lang="en-US"/>
        </a:p>
      </dgm:t>
    </dgm:pt>
    <dgm:pt modelId="{884BADAF-4AD3-8641-B38F-5484433C853E}" type="pres">
      <dgm:prSet presAssocID="{20B8A2C0-8A92-D34B-A8D9-AB7DFE09F7B4}" presName="linearFlow" presStyleCnt="0">
        <dgm:presLayoutVars>
          <dgm:dir/>
          <dgm:resizeHandles val="exact"/>
        </dgm:presLayoutVars>
      </dgm:prSet>
      <dgm:spPr/>
      <dgm:t>
        <a:bodyPr/>
        <a:lstStyle/>
        <a:p>
          <a:endParaRPr lang="en-US"/>
        </a:p>
      </dgm:t>
    </dgm:pt>
    <dgm:pt modelId="{64DD465F-BC17-F840-B981-DC9334C6A695}" type="pres">
      <dgm:prSet presAssocID="{772FC153-7BAE-114E-8CBA-4A88D55865CF}" presName="composite" presStyleCnt="0"/>
      <dgm:spPr/>
      <dgm:t>
        <a:bodyPr/>
        <a:lstStyle/>
        <a:p>
          <a:endParaRPr lang="en-US"/>
        </a:p>
      </dgm:t>
    </dgm:pt>
    <dgm:pt modelId="{631428CE-ADCD-C442-9866-3CF8D75CEC95}" type="pres">
      <dgm:prSet presAssocID="{772FC153-7BAE-114E-8CBA-4A88D55865CF}" presName="imgShp"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pt>
    <dgm:pt modelId="{F43A9202-91BA-BF4C-8B8E-424E6B08D0FE}" type="pres">
      <dgm:prSet presAssocID="{772FC153-7BAE-114E-8CBA-4A88D55865CF}" presName="txShp" presStyleLbl="node1" presStyleIdx="0" presStyleCnt="5" custScaleX="112835" custLinFactNeighborX="7419" custLinFactNeighborY="5452">
        <dgm:presLayoutVars>
          <dgm:bulletEnabled val="1"/>
        </dgm:presLayoutVars>
      </dgm:prSet>
      <dgm:spPr/>
      <dgm:t>
        <a:bodyPr/>
        <a:lstStyle/>
        <a:p>
          <a:endParaRPr lang="en-US"/>
        </a:p>
      </dgm:t>
    </dgm:pt>
    <dgm:pt modelId="{4873F4C0-02CD-E141-BD6A-BD568F31B903}" type="pres">
      <dgm:prSet presAssocID="{40EB07E2-EFB9-A446-8CD5-5019679A0F3E}" presName="spacing" presStyleCnt="0"/>
      <dgm:spPr/>
      <dgm:t>
        <a:bodyPr/>
        <a:lstStyle/>
        <a:p>
          <a:endParaRPr lang="en-US"/>
        </a:p>
      </dgm:t>
    </dgm:pt>
    <dgm:pt modelId="{8916C76C-859E-7C46-ABB1-E18EFD466FC7}" type="pres">
      <dgm:prSet presAssocID="{00F68839-C973-324E-A7D8-B27D364D5EEB}" presName="composite" presStyleCnt="0"/>
      <dgm:spPr/>
      <dgm:t>
        <a:bodyPr/>
        <a:lstStyle/>
        <a:p>
          <a:endParaRPr lang="en-US"/>
        </a:p>
      </dgm:t>
    </dgm:pt>
    <dgm:pt modelId="{90411975-E7B9-434B-B3E6-58616AE652E0}" type="pres">
      <dgm:prSet presAssocID="{00F68839-C973-324E-A7D8-B27D364D5EEB}" presName="imgShp" presStyleLbl="fgImgPlace1" presStyleIdx="1" presStyleCnt="5"/>
      <dgm:spPr>
        <a:blipFill>
          <a:blip xmlns:r="http://schemas.openxmlformats.org/officeDocument/2006/relationships" r:embed="rId2">
            <a:alphaModFix/>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870254B9-040C-3D48-A514-117220909932}" type="pres">
      <dgm:prSet presAssocID="{00F68839-C973-324E-A7D8-B27D364D5EEB}" presName="txShp" presStyleLbl="node1" presStyleIdx="1" presStyleCnt="5" custScaleX="112835" custLinFactNeighborX="7419" custLinFactNeighborY="5452">
        <dgm:presLayoutVars>
          <dgm:bulletEnabled val="1"/>
        </dgm:presLayoutVars>
      </dgm:prSet>
      <dgm:spPr/>
      <dgm:t>
        <a:bodyPr/>
        <a:lstStyle/>
        <a:p>
          <a:endParaRPr lang="en-US"/>
        </a:p>
      </dgm:t>
    </dgm:pt>
    <dgm:pt modelId="{BA1CF68F-E6BD-CF45-AA85-A4A6729C168F}" type="pres">
      <dgm:prSet presAssocID="{5042F052-7EE2-8141-9BA3-27904CE7C73B}" presName="spacing" presStyleCnt="0"/>
      <dgm:spPr/>
      <dgm:t>
        <a:bodyPr/>
        <a:lstStyle/>
        <a:p>
          <a:endParaRPr lang="en-US"/>
        </a:p>
      </dgm:t>
    </dgm:pt>
    <dgm:pt modelId="{90A349AC-69EF-C144-A37E-AA4374E48547}" type="pres">
      <dgm:prSet presAssocID="{06CC0F54-F16E-5141-B095-E9F8D515261F}" presName="composite" presStyleCnt="0"/>
      <dgm:spPr/>
      <dgm:t>
        <a:bodyPr/>
        <a:lstStyle/>
        <a:p>
          <a:endParaRPr lang="en-US"/>
        </a:p>
      </dgm:t>
    </dgm:pt>
    <dgm:pt modelId="{D992664E-9A09-0A46-AECF-DBF98122DF7E}" type="pres">
      <dgm:prSet presAssocID="{06CC0F54-F16E-5141-B095-E9F8D515261F}" presName="imgShp"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18000" b="-18000"/>
          </a:stretch>
        </a:blipFill>
      </dgm:spPr>
      <dgm:t>
        <a:bodyPr/>
        <a:lstStyle/>
        <a:p>
          <a:endParaRPr lang="en-US"/>
        </a:p>
      </dgm:t>
    </dgm:pt>
    <dgm:pt modelId="{32F89D58-B0DD-FE48-9662-440ECD179A3C}" type="pres">
      <dgm:prSet presAssocID="{06CC0F54-F16E-5141-B095-E9F8D515261F}" presName="txShp" presStyleLbl="node1" presStyleIdx="2" presStyleCnt="5" custScaleX="112835" custLinFactNeighborX="7419" custLinFactNeighborY="5452">
        <dgm:presLayoutVars>
          <dgm:bulletEnabled val="1"/>
        </dgm:presLayoutVars>
      </dgm:prSet>
      <dgm:spPr/>
      <dgm:t>
        <a:bodyPr/>
        <a:lstStyle/>
        <a:p>
          <a:endParaRPr lang="en-US"/>
        </a:p>
      </dgm:t>
    </dgm:pt>
    <dgm:pt modelId="{F80AA10E-4E01-7242-ACCA-EEA7D1408895}" type="pres">
      <dgm:prSet presAssocID="{354D572A-0CAF-DE46-8B7D-FF36816A130C}" presName="spacing" presStyleCnt="0"/>
      <dgm:spPr/>
      <dgm:t>
        <a:bodyPr/>
        <a:lstStyle/>
        <a:p>
          <a:endParaRPr lang="en-US"/>
        </a:p>
      </dgm:t>
    </dgm:pt>
    <dgm:pt modelId="{051BF334-9A1F-1C41-B441-8A07255EDC12}" type="pres">
      <dgm:prSet presAssocID="{528FD718-2F84-1640-95B9-D7910FB4FFE2}" presName="composite" presStyleCnt="0"/>
      <dgm:spPr/>
      <dgm:t>
        <a:bodyPr/>
        <a:lstStyle/>
        <a:p>
          <a:endParaRPr lang="en-US"/>
        </a:p>
      </dgm:t>
    </dgm:pt>
    <dgm:pt modelId="{9FD7B011-EFCB-044E-8ED5-EF0D0694BEAD}" type="pres">
      <dgm:prSet presAssocID="{528FD718-2F84-1640-95B9-D7910FB4FFE2}" presName="imgShp"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F540B288-FA18-734F-B420-D313AB44E325}" type="pres">
      <dgm:prSet presAssocID="{528FD718-2F84-1640-95B9-D7910FB4FFE2}" presName="txShp" presStyleLbl="node1" presStyleIdx="3" presStyleCnt="5" custScaleX="112835" custLinFactNeighborX="7419" custLinFactNeighborY="5452">
        <dgm:presLayoutVars>
          <dgm:bulletEnabled val="1"/>
        </dgm:presLayoutVars>
      </dgm:prSet>
      <dgm:spPr/>
      <dgm:t>
        <a:bodyPr/>
        <a:lstStyle/>
        <a:p>
          <a:endParaRPr lang="en-US"/>
        </a:p>
      </dgm:t>
    </dgm:pt>
    <dgm:pt modelId="{493E49CB-8095-884A-9091-49D139C29892}" type="pres">
      <dgm:prSet presAssocID="{80B5B0DE-24E1-304A-926E-47B7C924F84D}" presName="spacing" presStyleCnt="0"/>
      <dgm:spPr/>
      <dgm:t>
        <a:bodyPr/>
        <a:lstStyle/>
        <a:p>
          <a:endParaRPr lang="en-US"/>
        </a:p>
      </dgm:t>
    </dgm:pt>
    <dgm:pt modelId="{D74275E1-8F46-DF4E-9C2A-E9CB659AF736}" type="pres">
      <dgm:prSet presAssocID="{952C88D2-E4B8-3D49-85BC-A29320614B60}" presName="composite" presStyleCnt="0"/>
      <dgm:spPr/>
      <dgm:t>
        <a:bodyPr/>
        <a:lstStyle/>
        <a:p>
          <a:endParaRPr lang="en-US"/>
        </a:p>
      </dgm:t>
    </dgm:pt>
    <dgm:pt modelId="{C68732E4-5860-C74B-A12A-530E2FF6DB76}" type="pres">
      <dgm:prSet presAssocID="{952C88D2-E4B8-3D49-85BC-A29320614B60}" presName="imgShp"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t>
        <a:bodyPr/>
        <a:lstStyle/>
        <a:p>
          <a:endParaRPr lang="en-US"/>
        </a:p>
      </dgm:t>
    </dgm:pt>
    <dgm:pt modelId="{3DE4A64D-06E7-C743-AAB5-D06D0D4B706B}" type="pres">
      <dgm:prSet presAssocID="{952C88D2-E4B8-3D49-85BC-A29320614B60}" presName="txShp" presStyleLbl="node1" presStyleIdx="4" presStyleCnt="5" custScaleX="112835" custLinFactNeighborX="7419" custLinFactNeighborY="1051">
        <dgm:presLayoutVars>
          <dgm:bulletEnabled val="1"/>
        </dgm:presLayoutVars>
      </dgm:prSet>
      <dgm:spPr/>
      <dgm:t>
        <a:bodyPr/>
        <a:lstStyle/>
        <a:p>
          <a:endParaRPr lang="en-US"/>
        </a:p>
      </dgm:t>
    </dgm:pt>
  </dgm:ptLst>
  <dgm:cxnLst>
    <dgm:cxn modelId="{BCF19979-7A1A-9B49-857B-46EE9998CC87}" srcId="{20B8A2C0-8A92-D34B-A8D9-AB7DFE09F7B4}" destId="{772FC153-7BAE-114E-8CBA-4A88D55865CF}" srcOrd="0" destOrd="0" parTransId="{1E6E934F-E817-5D48-9A0E-5C5D8E23E018}" sibTransId="{40EB07E2-EFB9-A446-8CD5-5019679A0F3E}"/>
    <dgm:cxn modelId="{AB44E8C2-8209-5B40-8165-072864FA8782}" type="presOf" srcId="{952C88D2-E4B8-3D49-85BC-A29320614B60}" destId="{3DE4A64D-06E7-C743-AAB5-D06D0D4B706B}" srcOrd="0" destOrd="0" presId="urn:microsoft.com/office/officeart/2005/8/layout/vList3"/>
    <dgm:cxn modelId="{2EB6B02E-C652-DA45-ADE1-B5FF15C82A58}" type="presOf" srcId="{528FD718-2F84-1640-95B9-D7910FB4FFE2}" destId="{F540B288-FA18-734F-B420-D313AB44E325}" srcOrd="0" destOrd="0" presId="urn:microsoft.com/office/officeart/2005/8/layout/vList3"/>
    <dgm:cxn modelId="{8D6DB170-C490-2D46-A09F-737BECADA949}" srcId="{20B8A2C0-8A92-D34B-A8D9-AB7DFE09F7B4}" destId="{952C88D2-E4B8-3D49-85BC-A29320614B60}" srcOrd="4" destOrd="0" parTransId="{E813502E-E28E-154C-8057-6A60524BCFB5}" sibTransId="{B27CC26D-A9E1-4743-8BD5-0242FFF9A558}"/>
    <dgm:cxn modelId="{C0A08D76-C424-CE44-B133-7D9A4590B000}" type="presOf" srcId="{00F68839-C973-324E-A7D8-B27D364D5EEB}" destId="{870254B9-040C-3D48-A514-117220909932}" srcOrd="0" destOrd="0" presId="urn:microsoft.com/office/officeart/2005/8/layout/vList3"/>
    <dgm:cxn modelId="{24CE1931-D383-2A4D-B604-AD87D10C12C4}" srcId="{20B8A2C0-8A92-D34B-A8D9-AB7DFE09F7B4}" destId="{528FD718-2F84-1640-95B9-D7910FB4FFE2}" srcOrd="3" destOrd="0" parTransId="{9BE86925-6106-304E-BA3C-CFAC657647D1}" sibTransId="{80B5B0DE-24E1-304A-926E-47B7C924F84D}"/>
    <dgm:cxn modelId="{3D15592E-CAE6-E645-B8DF-8C7D5581BB14}" type="presOf" srcId="{20B8A2C0-8A92-D34B-A8D9-AB7DFE09F7B4}" destId="{884BADAF-4AD3-8641-B38F-5484433C853E}" srcOrd="0" destOrd="0" presId="urn:microsoft.com/office/officeart/2005/8/layout/vList3"/>
    <dgm:cxn modelId="{0238475A-D1BB-5E44-83D4-61E3CD591951}" type="presOf" srcId="{06CC0F54-F16E-5141-B095-E9F8D515261F}" destId="{32F89D58-B0DD-FE48-9662-440ECD179A3C}" srcOrd="0" destOrd="0" presId="urn:microsoft.com/office/officeart/2005/8/layout/vList3"/>
    <dgm:cxn modelId="{78910853-E967-4C4F-85A5-1D1236EEBC3A}" srcId="{20B8A2C0-8A92-D34B-A8D9-AB7DFE09F7B4}" destId="{06CC0F54-F16E-5141-B095-E9F8D515261F}" srcOrd="2" destOrd="0" parTransId="{E0715683-CDEE-DC44-8AAB-CA26E271D799}" sibTransId="{354D572A-0CAF-DE46-8B7D-FF36816A130C}"/>
    <dgm:cxn modelId="{28E6EBA4-845E-3348-8B48-A848B62677B1}" srcId="{20B8A2C0-8A92-D34B-A8D9-AB7DFE09F7B4}" destId="{00F68839-C973-324E-A7D8-B27D364D5EEB}" srcOrd="1" destOrd="0" parTransId="{A021D99F-11E7-3449-ABE2-42C1457E008E}" sibTransId="{5042F052-7EE2-8141-9BA3-27904CE7C73B}"/>
    <dgm:cxn modelId="{74E8223E-AEE5-494E-8BC3-DED4C0586A54}" type="presOf" srcId="{772FC153-7BAE-114E-8CBA-4A88D55865CF}" destId="{F43A9202-91BA-BF4C-8B8E-424E6B08D0FE}" srcOrd="0" destOrd="0" presId="urn:microsoft.com/office/officeart/2005/8/layout/vList3"/>
    <dgm:cxn modelId="{8616DAF2-3FCA-CC49-B805-0DB903EFA05E}" type="presParOf" srcId="{884BADAF-4AD3-8641-B38F-5484433C853E}" destId="{64DD465F-BC17-F840-B981-DC9334C6A695}" srcOrd="0" destOrd="0" presId="urn:microsoft.com/office/officeart/2005/8/layout/vList3"/>
    <dgm:cxn modelId="{7F719079-7A21-424C-A9D5-CFB88388E79B}" type="presParOf" srcId="{64DD465F-BC17-F840-B981-DC9334C6A695}" destId="{631428CE-ADCD-C442-9866-3CF8D75CEC95}" srcOrd="0" destOrd="0" presId="urn:microsoft.com/office/officeart/2005/8/layout/vList3"/>
    <dgm:cxn modelId="{177F1355-37D1-0546-A262-77FA20B6C806}" type="presParOf" srcId="{64DD465F-BC17-F840-B981-DC9334C6A695}" destId="{F43A9202-91BA-BF4C-8B8E-424E6B08D0FE}" srcOrd="1" destOrd="0" presId="urn:microsoft.com/office/officeart/2005/8/layout/vList3"/>
    <dgm:cxn modelId="{C78619F6-1598-6C46-93A0-48EB02634ECA}" type="presParOf" srcId="{884BADAF-4AD3-8641-B38F-5484433C853E}" destId="{4873F4C0-02CD-E141-BD6A-BD568F31B903}" srcOrd="1" destOrd="0" presId="urn:microsoft.com/office/officeart/2005/8/layout/vList3"/>
    <dgm:cxn modelId="{9F6F280E-B2CE-8B42-9F20-D55C9A6843BE}" type="presParOf" srcId="{884BADAF-4AD3-8641-B38F-5484433C853E}" destId="{8916C76C-859E-7C46-ABB1-E18EFD466FC7}" srcOrd="2" destOrd="0" presId="urn:microsoft.com/office/officeart/2005/8/layout/vList3"/>
    <dgm:cxn modelId="{C50FC30F-3C3D-2049-BBE1-F76B47DBE927}" type="presParOf" srcId="{8916C76C-859E-7C46-ABB1-E18EFD466FC7}" destId="{90411975-E7B9-434B-B3E6-58616AE652E0}" srcOrd="0" destOrd="0" presId="urn:microsoft.com/office/officeart/2005/8/layout/vList3"/>
    <dgm:cxn modelId="{17084D8D-C036-0741-89E8-124D416D075F}" type="presParOf" srcId="{8916C76C-859E-7C46-ABB1-E18EFD466FC7}" destId="{870254B9-040C-3D48-A514-117220909932}" srcOrd="1" destOrd="0" presId="urn:microsoft.com/office/officeart/2005/8/layout/vList3"/>
    <dgm:cxn modelId="{7687C46C-F456-E24D-80F8-CAC4C175EEF9}" type="presParOf" srcId="{884BADAF-4AD3-8641-B38F-5484433C853E}" destId="{BA1CF68F-E6BD-CF45-AA85-A4A6729C168F}" srcOrd="3" destOrd="0" presId="urn:microsoft.com/office/officeart/2005/8/layout/vList3"/>
    <dgm:cxn modelId="{F1745990-82ED-8D4A-A7D8-B3F6528F6BE6}" type="presParOf" srcId="{884BADAF-4AD3-8641-B38F-5484433C853E}" destId="{90A349AC-69EF-C144-A37E-AA4374E48547}" srcOrd="4" destOrd="0" presId="urn:microsoft.com/office/officeart/2005/8/layout/vList3"/>
    <dgm:cxn modelId="{116322B0-A1AF-D04C-8951-A6B08C4745C9}" type="presParOf" srcId="{90A349AC-69EF-C144-A37E-AA4374E48547}" destId="{D992664E-9A09-0A46-AECF-DBF98122DF7E}" srcOrd="0" destOrd="0" presId="urn:microsoft.com/office/officeart/2005/8/layout/vList3"/>
    <dgm:cxn modelId="{F57B670A-F096-E44C-B3E3-A3F39DDE5FD6}" type="presParOf" srcId="{90A349AC-69EF-C144-A37E-AA4374E48547}" destId="{32F89D58-B0DD-FE48-9662-440ECD179A3C}" srcOrd="1" destOrd="0" presId="urn:microsoft.com/office/officeart/2005/8/layout/vList3"/>
    <dgm:cxn modelId="{9ADB7391-3453-AD46-B0CE-619F2C40D843}" type="presParOf" srcId="{884BADAF-4AD3-8641-B38F-5484433C853E}" destId="{F80AA10E-4E01-7242-ACCA-EEA7D1408895}" srcOrd="5" destOrd="0" presId="urn:microsoft.com/office/officeart/2005/8/layout/vList3"/>
    <dgm:cxn modelId="{F7DF8CDB-9D65-F04B-A223-04AD99D17267}" type="presParOf" srcId="{884BADAF-4AD3-8641-B38F-5484433C853E}" destId="{051BF334-9A1F-1C41-B441-8A07255EDC12}" srcOrd="6" destOrd="0" presId="urn:microsoft.com/office/officeart/2005/8/layout/vList3"/>
    <dgm:cxn modelId="{D2269C2F-8CDB-9F48-B403-A1AD46F64527}" type="presParOf" srcId="{051BF334-9A1F-1C41-B441-8A07255EDC12}" destId="{9FD7B011-EFCB-044E-8ED5-EF0D0694BEAD}" srcOrd="0" destOrd="0" presId="urn:microsoft.com/office/officeart/2005/8/layout/vList3"/>
    <dgm:cxn modelId="{9EEDBE62-C801-1340-A237-5046BD792D13}" type="presParOf" srcId="{051BF334-9A1F-1C41-B441-8A07255EDC12}" destId="{F540B288-FA18-734F-B420-D313AB44E325}" srcOrd="1" destOrd="0" presId="urn:microsoft.com/office/officeart/2005/8/layout/vList3"/>
    <dgm:cxn modelId="{ED6386FD-3B91-C34E-A00A-A12E1EE8988E}" type="presParOf" srcId="{884BADAF-4AD3-8641-B38F-5484433C853E}" destId="{493E49CB-8095-884A-9091-49D139C29892}" srcOrd="7" destOrd="0" presId="urn:microsoft.com/office/officeart/2005/8/layout/vList3"/>
    <dgm:cxn modelId="{09675DAA-1A06-2649-9B31-C50844E12EC2}" type="presParOf" srcId="{884BADAF-4AD3-8641-B38F-5484433C853E}" destId="{D74275E1-8F46-DF4E-9C2A-E9CB659AF736}" srcOrd="8" destOrd="0" presId="urn:microsoft.com/office/officeart/2005/8/layout/vList3"/>
    <dgm:cxn modelId="{930C168C-7E85-1F43-B501-D13E33A84604}" type="presParOf" srcId="{D74275E1-8F46-DF4E-9C2A-E9CB659AF736}" destId="{C68732E4-5860-C74B-A12A-530E2FF6DB76}" srcOrd="0" destOrd="0" presId="urn:microsoft.com/office/officeart/2005/8/layout/vList3"/>
    <dgm:cxn modelId="{E1D30060-A3D4-BD4F-8A30-88ADF54261AF}" type="presParOf" srcId="{D74275E1-8F46-DF4E-9C2A-E9CB659AF736}" destId="{3DE4A64D-06E7-C743-AAB5-D06D0D4B706B}"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36FA3E-51CA-B046-A9BB-1AB66A0595CC}" type="doc">
      <dgm:prSet loTypeId="urn:microsoft.com/office/officeart/2005/8/layout/lProcess3" loCatId="process" qsTypeId="urn:microsoft.com/office/officeart/2005/8/quickstyle/simple4" qsCatId="simple" csTypeId="urn:microsoft.com/office/officeart/2005/8/colors/accent1_2" csCatId="accent1" phldr="1"/>
      <dgm:spPr/>
      <dgm:t>
        <a:bodyPr/>
        <a:lstStyle/>
        <a:p>
          <a:endParaRPr lang="en-US"/>
        </a:p>
      </dgm:t>
    </dgm:pt>
    <dgm:pt modelId="{4B9BEC29-387C-ED4D-997A-06C2AD031ED3}">
      <dgm:prSet custT="1"/>
      <dgm:spPr>
        <a:ln w="38100">
          <a:solidFill>
            <a:srgbClr val="FFFF00"/>
          </a:solidFill>
        </a:ln>
      </dgm:spPr>
      <dgm:t>
        <a:bodyPr/>
        <a:lstStyle/>
        <a:p>
          <a:pPr rtl="0"/>
          <a:r>
            <a:rPr lang="en-US" sz="1200" b="0" i="0" dirty="0" smtClean="0">
              <a:latin typeface="Malayalam Sangam MN" charset="0"/>
              <a:ea typeface="Malayalam Sangam MN" charset="0"/>
              <a:cs typeface="Malayalam Sangam MN" charset="0"/>
            </a:rPr>
            <a:t>Anticoagulation</a:t>
          </a:r>
          <a:endParaRPr lang="en-US" sz="1200" dirty="0">
            <a:latin typeface="Malayalam Sangam MN" charset="0"/>
            <a:ea typeface="Malayalam Sangam MN" charset="0"/>
            <a:cs typeface="Malayalam Sangam MN" charset="0"/>
          </a:endParaRPr>
        </a:p>
      </dgm:t>
    </dgm:pt>
    <dgm:pt modelId="{F5A7DB3A-413F-504E-8C43-C2F33C6E699A}" type="parTrans" cxnId="{B2D29AF0-FC67-5B46-A57B-537D69B793C4}">
      <dgm:prSet/>
      <dgm:spPr/>
      <dgm:t>
        <a:bodyPr/>
        <a:lstStyle/>
        <a:p>
          <a:endParaRPr lang="en-US" sz="1200"/>
        </a:p>
      </dgm:t>
    </dgm:pt>
    <dgm:pt modelId="{BF30FBFA-DAC8-824A-8C9D-53256166FAD9}" type="sibTrans" cxnId="{B2D29AF0-FC67-5B46-A57B-537D69B793C4}">
      <dgm:prSet/>
      <dgm:spPr/>
      <dgm:t>
        <a:bodyPr/>
        <a:lstStyle/>
        <a:p>
          <a:endParaRPr lang="en-US" sz="1200"/>
        </a:p>
      </dgm:t>
    </dgm:pt>
    <dgm:pt modelId="{CBD24586-89F7-854B-8456-BD794E57F850}">
      <dgm:prSet custT="1"/>
      <dgm:spPr>
        <a:ln w="38100">
          <a:solidFill>
            <a:srgbClr val="FFFF00"/>
          </a:solidFill>
        </a:ln>
      </dgm:spPr>
      <dgm:t>
        <a:bodyPr/>
        <a:lstStyle/>
        <a:p>
          <a:pPr rtl="0"/>
          <a:r>
            <a:rPr lang="en-US" sz="1200" b="0" i="0" dirty="0" smtClean="0">
              <a:latin typeface="Malayalam Sangam MN" charset="0"/>
              <a:ea typeface="Malayalam Sangam MN" charset="0"/>
              <a:cs typeface="Malayalam Sangam MN" charset="0"/>
            </a:rPr>
            <a:t>Systemic Glucocorticoids</a:t>
          </a:r>
          <a:endParaRPr lang="en-US" sz="1200" dirty="0">
            <a:latin typeface="Malayalam Sangam MN" charset="0"/>
            <a:ea typeface="Malayalam Sangam MN" charset="0"/>
            <a:cs typeface="Malayalam Sangam MN" charset="0"/>
          </a:endParaRPr>
        </a:p>
      </dgm:t>
    </dgm:pt>
    <dgm:pt modelId="{A64AA462-D26F-CF42-B7BA-C744623B159A}" type="parTrans" cxnId="{E927F5CB-851C-1848-84D8-7DF62FC2A661}">
      <dgm:prSet/>
      <dgm:spPr/>
      <dgm:t>
        <a:bodyPr/>
        <a:lstStyle/>
        <a:p>
          <a:endParaRPr lang="en-US" sz="1200"/>
        </a:p>
      </dgm:t>
    </dgm:pt>
    <dgm:pt modelId="{E19044E6-B04F-3449-A776-529225E9BB66}" type="sibTrans" cxnId="{E927F5CB-851C-1848-84D8-7DF62FC2A661}">
      <dgm:prSet/>
      <dgm:spPr/>
      <dgm:t>
        <a:bodyPr/>
        <a:lstStyle/>
        <a:p>
          <a:endParaRPr lang="en-US" sz="1200"/>
        </a:p>
      </dgm:t>
    </dgm:pt>
    <dgm:pt modelId="{1CCADD09-CDAD-D840-AF9E-B36DF53664C0}">
      <dgm:prSet custT="1"/>
      <dgm:spPr>
        <a:ln w="38100">
          <a:solidFill>
            <a:srgbClr val="FFFF00"/>
          </a:solidFill>
        </a:ln>
      </dgm:spPr>
      <dgm:t>
        <a:bodyPr/>
        <a:lstStyle/>
        <a:p>
          <a:pPr rtl="0"/>
          <a:r>
            <a:rPr lang="en-US" sz="1200" b="0" i="0" dirty="0" smtClean="0">
              <a:latin typeface="Malayalam Sangam MN" charset="0"/>
              <a:ea typeface="Malayalam Sangam MN" charset="0"/>
              <a:cs typeface="Malayalam Sangam MN" charset="0"/>
            </a:rPr>
            <a:t>Plasma exchange</a:t>
          </a:r>
          <a:endParaRPr lang="en-US" sz="1200" dirty="0">
            <a:latin typeface="Malayalam Sangam MN" charset="0"/>
            <a:ea typeface="Malayalam Sangam MN" charset="0"/>
            <a:cs typeface="Malayalam Sangam MN" charset="0"/>
          </a:endParaRPr>
        </a:p>
      </dgm:t>
    </dgm:pt>
    <dgm:pt modelId="{D2C7F381-592C-4A43-B978-4FBFCFE52DF3}" type="parTrans" cxnId="{007E3B97-2D21-9844-9FBA-2DAC5972132D}">
      <dgm:prSet/>
      <dgm:spPr/>
      <dgm:t>
        <a:bodyPr/>
        <a:lstStyle/>
        <a:p>
          <a:endParaRPr lang="en-US" sz="1200"/>
        </a:p>
      </dgm:t>
    </dgm:pt>
    <dgm:pt modelId="{EA2D4D69-1B27-8548-9D0A-E04A1F596220}" type="sibTrans" cxnId="{007E3B97-2D21-9844-9FBA-2DAC5972132D}">
      <dgm:prSet/>
      <dgm:spPr/>
      <dgm:t>
        <a:bodyPr/>
        <a:lstStyle/>
        <a:p>
          <a:endParaRPr lang="en-US" sz="1200"/>
        </a:p>
      </dgm:t>
    </dgm:pt>
    <dgm:pt modelId="{65DD59FF-2F63-7C42-B33D-E4041DC60C71}">
      <dgm:prSet custT="1"/>
      <dgm:spPr/>
      <dgm:t>
        <a:bodyPr/>
        <a:lstStyle/>
        <a:p>
          <a:pPr rtl="0"/>
          <a:r>
            <a:rPr lang="en-US" sz="1200" b="0" i="0" dirty="0" smtClean="0">
              <a:latin typeface="Malayalam Sangam MN" charset="0"/>
              <a:ea typeface="Malayalam Sangam MN" charset="0"/>
              <a:cs typeface="Malayalam Sangam MN" charset="0"/>
            </a:rPr>
            <a:t>Novel therapy</a:t>
          </a:r>
          <a:endParaRPr lang="en-US" sz="1200" dirty="0">
            <a:latin typeface="Malayalam Sangam MN" charset="0"/>
            <a:ea typeface="Malayalam Sangam MN" charset="0"/>
            <a:cs typeface="Malayalam Sangam MN" charset="0"/>
          </a:endParaRPr>
        </a:p>
      </dgm:t>
    </dgm:pt>
    <dgm:pt modelId="{BFE1CE49-21B5-2E4B-804B-658E3C0B44A8}" type="parTrans" cxnId="{9E07ECC5-06C8-E245-86B6-17F96397EEA5}">
      <dgm:prSet/>
      <dgm:spPr/>
      <dgm:t>
        <a:bodyPr/>
        <a:lstStyle/>
        <a:p>
          <a:endParaRPr lang="en-US" sz="1200"/>
        </a:p>
      </dgm:t>
    </dgm:pt>
    <dgm:pt modelId="{73BFCB38-D169-5145-8642-8F638D736A27}" type="sibTrans" cxnId="{9E07ECC5-06C8-E245-86B6-17F96397EEA5}">
      <dgm:prSet/>
      <dgm:spPr/>
      <dgm:t>
        <a:bodyPr/>
        <a:lstStyle/>
        <a:p>
          <a:endParaRPr lang="en-US" sz="1200"/>
        </a:p>
      </dgm:t>
    </dgm:pt>
    <dgm:pt modelId="{B3AE89A9-34DB-654A-B484-8E98010CB6C5}">
      <dgm:prSet custT="1"/>
      <dgm:spPr/>
      <dgm:t>
        <a:bodyPr/>
        <a:lstStyle/>
        <a:p>
          <a:pPr rtl="0"/>
          <a:r>
            <a:rPr lang="en-US" sz="1200" b="0" i="0" dirty="0" smtClean="0">
              <a:latin typeface="Malayalam Sangam MN" charset="0"/>
              <a:ea typeface="Malayalam Sangam MN" charset="0"/>
              <a:cs typeface="Malayalam Sangam MN" charset="0"/>
            </a:rPr>
            <a:t>In patients with SLE</a:t>
          </a:r>
          <a:endParaRPr lang="en-US" sz="1200" dirty="0">
            <a:latin typeface="Malayalam Sangam MN" charset="0"/>
            <a:ea typeface="Malayalam Sangam MN" charset="0"/>
            <a:cs typeface="Malayalam Sangam MN" charset="0"/>
          </a:endParaRPr>
        </a:p>
      </dgm:t>
    </dgm:pt>
    <dgm:pt modelId="{543785B9-2D35-3D40-8C77-6DA34156BE05}" type="parTrans" cxnId="{16C0946C-3831-4546-8033-D423F3F7C1EA}">
      <dgm:prSet/>
      <dgm:spPr/>
      <dgm:t>
        <a:bodyPr/>
        <a:lstStyle/>
        <a:p>
          <a:endParaRPr lang="en-US" sz="1200"/>
        </a:p>
      </dgm:t>
    </dgm:pt>
    <dgm:pt modelId="{FD713454-09DC-6247-98B5-A3AC820CEAD8}" type="sibTrans" cxnId="{16C0946C-3831-4546-8033-D423F3F7C1EA}">
      <dgm:prSet/>
      <dgm:spPr/>
      <dgm:t>
        <a:bodyPr/>
        <a:lstStyle/>
        <a:p>
          <a:endParaRPr lang="en-US" sz="1200"/>
        </a:p>
      </dgm:t>
    </dgm:pt>
    <dgm:pt modelId="{427AF305-1C15-0042-B173-4720E242959E}">
      <dgm:prSet custT="1"/>
      <dgm:spPr/>
      <dgm:t>
        <a:bodyPr/>
        <a:lstStyle/>
        <a:p>
          <a:pPr rtl="0"/>
          <a:r>
            <a:rPr lang="en-US" sz="1200" b="0" i="0" dirty="0" smtClean="0">
              <a:latin typeface="Malayalam Sangam MN" charset="0"/>
              <a:ea typeface="Malayalam Sangam MN" charset="0"/>
              <a:cs typeface="Malayalam Sangam MN" charset="0"/>
            </a:rPr>
            <a:t>Statins</a:t>
          </a:r>
          <a:endParaRPr lang="en-US" sz="1200" dirty="0">
            <a:latin typeface="Malayalam Sangam MN" charset="0"/>
            <a:ea typeface="Malayalam Sangam MN" charset="0"/>
            <a:cs typeface="Malayalam Sangam MN" charset="0"/>
          </a:endParaRPr>
        </a:p>
      </dgm:t>
    </dgm:pt>
    <dgm:pt modelId="{A3865C9F-5E3F-2B49-AFA5-774A294E04AC}" type="parTrans" cxnId="{7C2E2379-4165-774D-98D3-667B7861B3F3}">
      <dgm:prSet/>
      <dgm:spPr/>
      <dgm:t>
        <a:bodyPr/>
        <a:lstStyle/>
        <a:p>
          <a:endParaRPr lang="en-US" sz="1200"/>
        </a:p>
      </dgm:t>
    </dgm:pt>
    <dgm:pt modelId="{18E9952A-7E7A-CB45-8583-B161F907886D}" type="sibTrans" cxnId="{7C2E2379-4165-774D-98D3-667B7861B3F3}">
      <dgm:prSet/>
      <dgm:spPr/>
      <dgm:t>
        <a:bodyPr/>
        <a:lstStyle/>
        <a:p>
          <a:endParaRPr lang="en-US" sz="1200"/>
        </a:p>
      </dgm:t>
    </dgm:pt>
    <dgm:pt modelId="{1903962F-8A33-CC47-B360-AC4B52B0F04D}">
      <dgm:prSet custT="1"/>
      <dgm:spPr/>
      <dgm:t>
        <a:bodyPr/>
        <a:lstStyle/>
        <a:p>
          <a:pPr rtl="0"/>
          <a:r>
            <a:rPr lang="en-US" sz="1200" b="1" i="0" dirty="0" smtClean="0">
              <a:solidFill>
                <a:schemeClr val="tx1"/>
              </a:solidFill>
              <a:latin typeface="Malayalam Sangam MN" charset="0"/>
              <a:ea typeface="Malayalam Sangam MN" charset="0"/>
              <a:cs typeface="Malayalam Sangam MN" charset="0"/>
            </a:rPr>
            <a:t>IV unfractionated Heparin </a:t>
          </a:r>
          <a:r>
            <a:rPr lang="en-US" sz="1200" b="0" i="0" dirty="0" smtClean="0">
              <a:solidFill>
                <a:schemeClr val="tx1"/>
              </a:solidFill>
              <a:latin typeface="Malayalam Sangam MN" charset="0"/>
              <a:ea typeface="Malayalam Sangam MN" charset="0"/>
              <a:cs typeface="Malayalam Sangam MN" charset="0"/>
            </a:rPr>
            <a:t>for treatment in the acute setting and transition to oral anticoagulation with </a:t>
          </a:r>
          <a:r>
            <a:rPr lang="en-US" sz="1200" b="1" i="0" dirty="0" smtClean="0">
              <a:solidFill>
                <a:schemeClr val="tx1"/>
              </a:solidFill>
              <a:latin typeface="Malayalam Sangam MN" charset="0"/>
              <a:ea typeface="Malayalam Sangam MN" charset="0"/>
              <a:cs typeface="Malayalam Sangam MN" charset="0"/>
            </a:rPr>
            <a:t>warfarin </a:t>
          </a:r>
          <a:r>
            <a:rPr lang="en-US" sz="1200" b="0" i="0" dirty="0" smtClean="0">
              <a:solidFill>
                <a:schemeClr val="tx1"/>
              </a:solidFill>
              <a:latin typeface="Malayalam Sangam MN" charset="0"/>
              <a:ea typeface="Malayalam Sangam MN" charset="0"/>
              <a:cs typeface="Malayalam Sangam MN" charset="0"/>
            </a:rPr>
            <a:t>goal INR 2.0-3.0</a:t>
          </a:r>
          <a:endParaRPr lang="en-US" sz="1200" dirty="0">
            <a:solidFill>
              <a:schemeClr val="tx1"/>
            </a:solidFill>
            <a:latin typeface="Malayalam Sangam MN" charset="0"/>
            <a:ea typeface="Malayalam Sangam MN" charset="0"/>
            <a:cs typeface="Malayalam Sangam MN" charset="0"/>
          </a:endParaRPr>
        </a:p>
      </dgm:t>
    </dgm:pt>
    <dgm:pt modelId="{976EE077-5271-8748-B69E-EA06D5EB3404}" type="parTrans" cxnId="{F3895CDE-BC54-604C-8A49-56878C93611B}">
      <dgm:prSet/>
      <dgm:spPr/>
      <dgm:t>
        <a:bodyPr/>
        <a:lstStyle/>
        <a:p>
          <a:endParaRPr lang="en-US" sz="1200"/>
        </a:p>
      </dgm:t>
    </dgm:pt>
    <dgm:pt modelId="{E394073E-CE45-5048-B3D8-86599ADE8791}" type="sibTrans" cxnId="{F3895CDE-BC54-604C-8A49-56878C93611B}">
      <dgm:prSet/>
      <dgm:spPr/>
      <dgm:t>
        <a:bodyPr/>
        <a:lstStyle/>
        <a:p>
          <a:endParaRPr lang="en-US" sz="1200"/>
        </a:p>
      </dgm:t>
    </dgm:pt>
    <dgm:pt modelId="{7B3C17BA-09A5-9347-AA48-3ABA17B68C65}">
      <dgm:prSet custT="1"/>
      <dgm:spPr/>
      <dgm:t>
        <a:bodyPr/>
        <a:lstStyle/>
        <a:p>
          <a:pPr rtl="0"/>
          <a:r>
            <a:rPr lang="en-US" sz="1200" b="1" i="0" dirty="0" smtClean="0">
              <a:latin typeface="Malayalam Sangam MN" charset="0"/>
              <a:ea typeface="Malayalam Sangam MN" charset="0"/>
              <a:cs typeface="Malayalam Sangam MN" charset="0"/>
            </a:rPr>
            <a:t> Methylprednisolone </a:t>
          </a:r>
          <a:r>
            <a:rPr lang="en-US" sz="1200" b="0" i="0" dirty="0" smtClean="0">
              <a:latin typeface="Malayalam Sangam MN" charset="0"/>
              <a:ea typeface="Malayalam Sangam MN" charset="0"/>
              <a:cs typeface="Malayalam Sangam MN" charset="0"/>
            </a:rPr>
            <a:t>1 gm intravenously daily for three days followed by oral or parenteral therapy with the equivalent of 1 mg/kg of </a:t>
          </a:r>
          <a:r>
            <a:rPr lang="en-US" sz="1200" b="1" i="0" dirty="0" smtClean="0">
              <a:latin typeface="Malayalam Sangam MN" charset="0"/>
              <a:ea typeface="Malayalam Sangam MN" charset="0"/>
              <a:cs typeface="Malayalam Sangam MN" charset="0"/>
            </a:rPr>
            <a:t>prednisone </a:t>
          </a:r>
          <a:r>
            <a:rPr lang="en-US" sz="1200" b="0" i="0" dirty="0" smtClean="0">
              <a:latin typeface="Malayalam Sangam MN" charset="0"/>
              <a:ea typeface="Malayalam Sangam MN" charset="0"/>
              <a:cs typeface="Malayalam Sangam MN" charset="0"/>
            </a:rPr>
            <a:t>per day</a:t>
          </a:r>
          <a:endParaRPr lang="en-US" sz="1200" dirty="0">
            <a:latin typeface="Malayalam Sangam MN" charset="0"/>
            <a:ea typeface="Malayalam Sangam MN" charset="0"/>
            <a:cs typeface="Malayalam Sangam MN" charset="0"/>
          </a:endParaRPr>
        </a:p>
      </dgm:t>
    </dgm:pt>
    <dgm:pt modelId="{F852FA4D-E32F-804F-90E0-8F70C9FA23D3}" type="parTrans" cxnId="{33EEDE7C-F429-9F45-B531-FFE830276246}">
      <dgm:prSet/>
      <dgm:spPr/>
      <dgm:t>
        <a:bodyPr/>
        <a:lstStyle/>
        <a:p>
          <a:endParaRPr lang="en-US" sz="1200"/>
        </a:p>
      </dgm:t>
    </dgm:pt>
    <dgm:pt modelId="{B1D3AB87-6DDA-3241-8916-310107A275B7}" type="sibTrans" cxnId="{33EEDE7C-F429-9F45-B531-FFE830276246}">
      <dgm:prSet/>
      <dgm:spPr/>
      <dgm:t>
        <a:bodyPr/>
        <a:lstStyle/>
        <a:p>
          <a:endParaRPr lang="en-US" sz="1200"/>
        </a:p>
      </dgm:t>
    </dgm:pt>
    <dgm:pt modelId="{7972F6FD-49BB-BE4D-BEC3-3DDD207C66DC}">
      <dgm:prSet custT="1"/>
      <dgm:spPr/>
      <dgm:t>
        <a:bodyPr/>
        <a:lstStyle/>
        <a:p>
          <a:pPr rtl="0"/>
          <a:r>
            <a:rPr lang="en-US" sz="1200" b="0" i="0" dirty="0" smtClean="0">
              <a:latin typeface="Malayalam Sangam MN" charset="0"/>
              <a:ea typeface="Malayalam Sangam MN" charset="0"/>
              <a:cs typeface="Malayalam Sangam MN" charset="0"/>
            </a:rPr>
            <a:t>Shown in observational studies and in the CAPS registry to improve mortality used for 3-5 consecutive days </a:t>
          </a:r>
          <a:r>
            <a:rPr lang="en-US" sz="1200" b="1" i="0" dirty="0" smtClean="0">
              <a:latin typeface="Malayalam Sangam MN" charset="0"/>
              <a:ea typeface="Malayalam Sangam MN" charset="0"/>
              <a:cs typeface="Malayalam Sangam MN" charset="0"/>
            </a:rPr>
            <a:t>with or without IVIG</a:t>
          </a:r>
          <a:r>
            <a:rPr lang="en-US" sz="1200" b="0" i="0" dirty="0" smtClean="0">
              <a:latin typeface="Malayalam Sangam MN" charset="0"/>
              <a:ea typeface="Malayalam Sangam MN" charset="0"/>
              <a:cs typeface="Malayalam Sangam MN" charset="0"/>
            </a:rPr>
            <a:t>,</a:t>
          </a:r>
          <a:r>
            <a:rPr lang="en-US" sz="1200" b="1" i="0" dirty="0" smtClean="0">
              <a:latin typeface="Malayalam Sangam MN" charset="0"/>
              <a:ea typeface="Malayalam Sangam MN" charset="0"/>
              <a:cs typeface="Malayalam Sangam MN" charset="0"/>
            </a:rPr>
            <a:t> </a:t>
          </a:r>
          <a:r>
            <a:rPr lang="en-US" sz="1200" b="0" i="0" dirty="0" smtClean="0">
              <a:latin typeface="Malayalam Sangam MN" charset="0"/>
              <a:ea typeface="Malayalam Sangam MN" charset="0"/>
              <a:cs typeface="Malayalam Sangam MN" charset="0"/>
            </a:rPr>
            <a:t>to rapidly remove </a:t>
          </a:r>
          <a:r>
            <a:rPr lang="en-US" sz="1200" b="0" i="0" dirty="0" err="1" smtClean="0">
              <a:latin typeface="Malayalam Sangam MN" charset="0"/>
              <a:ea typeface="Malayalam Sangam MN" charset="0"/>
              <a:cs typeface="Malayalam Sangam MN" charset="0"/>
            </a:rPr>
            <a:t>aCL</a:t>
          </a:r>
          <a:r>
            <a:rPr lang="en-US" sz="1200" b="0" i="0" dirty="0" smtClean="0">
              <a:latin typeface="Malayalam Sangam MN" charset="0"/>
              <a:ea typeface="Malayalam Sangam MN" charset="0"/>
              <a:cs typeface="Malayalam Sangam MN" charset="0"/>
            </a:rPr>
            <a:t> antibodies.</a:t>
          </a:r>
          <a:endParaRPr lang="en-US" sz="1200" dirty="0">
            <a:latin typeface="Malayalam Sangam MN" charset="0"/>
            <a:ea typeface="Malayalam Sangam MN" charset="0"/>
            <a:cs typeface="Malayalam Sangam MN" charset="0"/>
          </a:endParaRPr>
        </a:p>
      </dgm:t>
    </dgm:pt>
    <dgm:pt modelId="{50640C82-17C0-FB43-8EEE-94D346F6908E}" type="parTrans" cxnId="{ABB571AB-112F-6741-91BC-2FDE3EB85AEF}">
      <dgm:prSet/>
      <dgm:spPr/>
      <dgm:t>
        <a:bodyPr/>
        <a:lstStyle/>
        <a:p>
          <a:endParaRPr lang="en-US" sz="1200"/>
        </a:p>
      </dgm:t>
    </dgm:pt>
    <dgm:pt modelId="{7F655B42-0ACE-0247-ACAE-B1FD392DF14C}" type="sibTrans" cxnId="{ABB571AB-112F-6741-91BC-2FDE3EB85AEF}">
      <dgm:prSet/>
      <dgm:spPr/>
      <dgm:t>
        <a:bodyPr/>
        <a:lstStyle/>
        <a:p>
          <a:endParaRPr lang="en-US" sz="1200"/>
        </a:p>
      </dgm:t>
    </dgm:pt>
    <dgm:pt modelId="{8235FE76-D596-9B4A-A189-512B01F0D459}">
      <dgm:prSet custT="1"/>
      <dgm:spPr/>
      <dgm:t>
        <a:bodyPr/>
        <a:lstStyle/>
        <a:p>
          <a:pPr rtl="0"/>
          <a:r>
            <a:rPr lang="en-US" sz="1200" b="0" i="0" dirty="0" smtClean="0">
              <a:latin typeface="Malayalam Sangam MN" charset="0"/>
              <a:ea typeface="Malayalam Sangam MN" charset="0"/>
              <a:cs typeface="Malayalam Sangam MN" charset="0"/>
            </a:rPr>
            <a:t>In resistant/refractory CAPS, </a:t>
          </a:r>
          <a:r>
            <a:rPr lang="en-US" sz="1200" b="1" i="0" dirty="0" smtClean="0">
              <a:latin typeface="Malayalam Sangam MN" charset="0"/>
              <a:ea typeface="Malayalam Sangam MN" charset="0"/>
              <a:cs typeface="Malayalam Sangam MN" charset="0"/>
            </a:rPr>
            <a:t>Rituximab </a:t>
          </a:r>
          <a:r>
            <a:rPr lang="en-US" sz="1200" b="0" i="0" dirty="0" smtClean="0">
              <a:latin typeface="Malayalam Sangam MN" charset="0"/>
              <a:ea typeface="Malayalam Sangam MN" charset="0"/>
              <a:cs typeface="Malayalam Sangam MN" charset="0"/>
            </a:rPr>
            <a:t>(B-cell depletion anti-CD20 monoclonal antibody) or </a:t>
          </a:r>
          <a:r>
            <a:rPr lang="en-US" sz="1200" b="1" i="0" dirty="0" err="1" smtClean="0">
              <a:latin typeface="Malayalam Sangam MN" charset="0"/>
              <a:ea typeface="Malayalam Sangam MN" charset="0"/>
              <a:cs typeface="Malayalam Sangam MN" charset="0"/>
            </a:rPr>
            <a:t>Eculizumab</a:t>
          </a:r>
          <a:r>
            <a:rPr lang="en-US" sz="1200" b="0" i="0" dirty="0" smtClean="0">
              <a:latin typeface="Malayalam Sangam MN" charset="0"/>
              <a:ea typeface="Malayalam Sangam MN" charset="0"/>
              <a:cs typeface="Malayalam Sangam MN" charset="0"/>
            </a:rPr>
            <a:t> (anti-C5 monoclonal antibody) may be effective</a:t>
          </a:r>
          <a:endParaRPr lang="en-US" sz="1200" dirty="0">
            <a:latin typeface="Malayalam Sangam MN" charset="0"/>
            <a:ea typeface="Malayalam Sangam MN" charset="0"/>
            <a:cs typeface="Malayalam Sangam MN" charset="0"/>
          </a:endParaRPr>
        </a:p>
      </dgm:t>
    </dgm:pt>
    <dgm:pt modelId="{3E7888A4-0841-654D-B5E8-5649E612F523}" type="parTrans" cxnId="{F22ACBAE-D175-D14F-AC97-41A00596F4A9}">
      <dgm:prSet/>
      <dgm:spPr/>
      <dgm:t>
        <a:bodyPr/>
        <a:lstStyle/>
        <a:p>
          <a:endParaRPr lang="en-US" sz="1200"/>
        </a:p>
      </dgm:t>
    </dgm:pt>
    <dgm:pt modelId="{7458FF94-AA8E-4841-8FD3-D5668BE01B1C}" type="sibTrans" cxnId="{F22ACBAE-D175-D14F-AC97-41A00596F4A9}">
      <dgm:prSet/>
      <dgm:spPr/>
      <dgm:t>
        <a:bodyPr/>
        <a:lstStyle/>
        <a:p>
          <a:endParaRPr lang="en-US" sz="1200"/>
        </a:p>
      </dgm:t>
    </dgm:pt>
    <dgm:pt modelId="{627A227C-F331-8346-BACB-AA308A7BD3F0}">
      <dgm:prSet custT="1"/>
      <dgm:spPr/>
      <dgm:t>
        <a:bodyPr/>
        <a:lstStyle/>
        <a:p>
          <a:pPr rtl="0"/>
          <a:r>
            <a:rPr lang="en-US" sz="1200" b="0" i="0" dirty="0" smtClean="0">
              <a:latin typeface="Malayalam Sangam MN" charset="0"/>
              <a:ea typeface="Malayalam Sangam MN" charset="0"/>
              <a:cs typeface="Malayalam Sangam MN" charset="0"/>
            </a:rPr>
            <a:t>Anti-inflammatory, anticoagulant, and </a:t>
          </a:r>
          <a:r>
            <a:rPr lang="en-US" sz="1200" b="0" i="0" dirty="0" err="1" smtClean="0">
              <a:latin typeface="Malayalam Sangam MN" charset="0"/>
              <a:ea typeface="Malayalam Sangam MN" charset="0"/>
              <a:cs typeface="Malayalam Sangam MN" charset="0"/>
            </a:rPr>
            <a:t>immunoregulatory</a:t>
          </a:r>
          <a:r>
            <a:rPr lang="en-US" sz="1200" b="0" i="0" dirty="0" smtClean="0">
              <a:latin typeface="Malayalam Sangam MN" charset="0"/>
              <a:ea typeface="Malayalam Sangam MN" charset="0"/>
              <a:cs typeface="Malayalam Sangam MN" charset="0"/>
            </a:rPr>
            <a:t> effects</a:t>
          </a:r>
          <a:endParaRPr lang="en-US" sz="1200" dirty="0">
            <a:latin typeface="Malayalam Sangam MN" charset="0"/>
            <a:ea typeface="Malayalam Sangam MN" charset="0"/>
            <a:cs typeface="Malayalam Sangam MN" charset="0"/>
          </a:endParaRPr>
        </a:p>
      </dgm:t>
    </dgm:pt>
    <dgm:pt modelId="{9142B14C-EBC4-B243-A559-F284FB970842}" type="parTrans" cxnId="{0B7233E9-40D0-114F-B76F-1850288A8C5A}">
      <dgm:prSet/>
      <dgm:spPr/>
      <dgm:t>
        <a:bodyPr/>
        <a:lstStyle/>
        <a:p>
          <a:endParaRPr lang="en-US" sz="1200"/>
        </a:p>
      </dgm:t>
    </dgm:pt>
    <dgm:pt modelId="{3AF89309-EA99-784D-8EBE-CD6187E98B48}" type="sibTrans" cxnId="{0B7233E9-40D0-114F-B76F-1850288A8C5A}">
      <dgm:prSet/>
      <dgm:spPr/>
      <dgm:t>
        <a:bodyPr/>
        <a:lstStyle/>
        <a:p>
          <a:endParaRPr lang="en-US" sz="1200"/>
        </a:p>
      </dgm:t>
    </dgm:pt>
    <dgm:pt modelId="{C0C3A648-F035-BB43-A9E9-2352A71E7247}">
      <dgm:prSet custT="1"/>
      <dgm:spPr/>
      <dgm:t>
        <a:bodyPr/>
        <a:lstStyle/>
        <a:p>
          <a:pPr rtl="0"/>
          <a:r>
            <a:rPr lang="en-US" sz="1200" b="1" i="0" dirty="0" smtClean="0">
              <a:latin typeface="Malayalam Sangam MN" charset="0"/>
              <a:ea typeface="Malayalam Sangam MN" charset="0"/>
              <a:cs typeface="Malayalam Sangam MN" charset="0"/>
            </a:rPr>
            <a:t> Hydroxychloroquine </a:t>
          </a:r>
          <a:r>
            <a:rPr lang="en-US" sz="1200" b="0" i="0" dirty="0" smtClean="0">
              <a:latin typeface="Malayalam Sangam MN" charset="0"/>
              <a:ea typeface="Malayalam Sangam MN" charset="0"/>
              <a:cs typeface="Malayalam Sangam MN" charset="0"/>
              <a:sym typeface="Wingdings"/>
            </a:rPr>
            <a:t> </a:t>
          </a:r>
          <a:r>
            <a:rPr lang="en-US" sz="1200" b="0" i="0" dirty="0" smtClean="0">
              <a:latin typeface="Malayalam Sangam MN" charset="0"/>
              <a:ea typeface="Malayalam Sangam MN" charset="0"/>
              <a:cs typeface="Malayalam Sangam MN" charset="0"/>
            </a:rPr>
            <a:t>reduce the risk of an initial thrombotic event in patients with or without </a:t>
          </a:r>
          <a:r>
            <a:rPr lang="en-US" sz="1200" b="0" i="0" dirty="0" err="1" smtClean="0">
              <a:latin typeface="Malayalam Sangam MN" charset="0"/>
              <a:ea typeface="Malayalam Sangam MN" charset="0"/>
              <a:cs typeface="Malayalam Sangam MN" charset="0"/>
            </a:rPr>
            <a:t>aPL</a:t>
          </a:r>
          <a:r>
            <a:rPr lang="en-US" sz="1200" b="0" i="0" dirty="0" smtClean="0">
              <a:latin typeface="Malayalam Sangam MN" charset="0"/>
              <a:ea typeface="Malayalam Sangam MN" charset="0"/>
              <a:cs typeface="Malayalam Sangam MN" charset="0"/>
            </a:rPr>
            <a:t>. </a:t>
          </a:r>
          <a:endParaRPr lang="en-US" sz="1200" dirty="0">
            <a:latin typeface="Malayalam Sangam MN" charset="0"/>
            <a:ea typeface="Malayalam Sangam MN" charset="0"/>
            <a:cs typeface="Malayalam Sangam MN" charset="0"/>
          </a:endParaRPr>
        </a:p>
      </dgm:t>
    </dgm:pt>
    <dgm:pt modelId="{240B7375-B2B0-4745-A62E-ECB905D6F146}" type="parTrans" cxnId="{2F600AEE-65ED-2C41-B6AA-5B1572E08E4E}">
      <dgm:prSet/>
      <dgm:spPr/>
      <dgm:t>
        <a:bodyPr/>
        <a:lstStyle/>
        <a:p>
          <a:endParaRPr lang="en-US" sz="1200"/>
        </a:p>
      </dgm:t>
    </dgm:pt>
    <dgm:pt modelId="{814E0A0F-119F-954C-A479-2B3144F188B3}" type="sibTrans" cxnId="{2F600AEE-65ED-2C41-B6AA-5B1572E08E4E}">
      <dgm:prSet/>
      <dgm:spPr/>
      <dgm:t>
        <a:bodyPr/>
        <a:lstStyle/>
        <a:p>
          <a:endParaRPr lang="en-US" sz="1200"/>
        </a:p>
      </dgm:t>
    </dgm:pt>
    <dgm:pt modelId="{D10CB3A0-8E47-2743-89E5-46BCF175D7CB}">
      <dgm:prSet custT="1"/>
      <dgm:spPr/>
      <dgm:t>
        <a:bodyPr/>
        <a:lstStyle/>
        <a:p>
          <a:pPr rtl="0"/>
          <a:r>
            <a:rPr lang="en-US" sz="1200" b="1" i="0" dirty="0" smtClean="0">
              <a:latin typeface="Malayalam Sangam MN" charset="0"/>
              <a:ea typeface="Malayalam Sangam MN" charset="0"/>
              <a:cs typeface="Malayalam Sangam MN" charset="0"/>
            </a:rPr>
            <a:t>Cyclophosphamide</a:t>
          </a:r>
          <a:r>
            <a:rPr lang="en-US" sz="1200" b="0" i="0" dirty="0" smtClean="0">
              <a:latin typeface="Malayalam Sangam MN" charset="0"/>
              <a:ea typeface="Malayalam Sangam MN" charset="0"/>
              <a:cs typeface="Malayalam Sangam MN" charset="0"/>
            </a:rPr>
            <a:t> added in patients with SLE with CAPS </a:t>
          </a:r>
          <a:endParaRPr lang="en-US" sz="1200" dirty="0">
            <a:latin typeface="Malayalam Sangam MN" charset="0"/>
            <a:ea typeface="Malayalam Sangam MN" charset="0"/>
            <a:cs typeface="Malayalam Sangam MN" charset="0"/>
          </a:endParaRPr>
        </a:p>
      </dgm:t>
    </dgm:pt>
    <dgm:pt modelId="{8B8C9B3E-E14C-7648-B835-1920AA7FBAD5}" type="parTrans" cxnId="{6A8C9AE7-62FA-6442-93DD-D9EDBB0272C3}">
      <dgm:prSet/>
      <dgm:spPr/>
      <dgm:t>
        <a:bodyPr/>
        <a:lstStyle/>
        <a:p>
          <a:endParaRPr lang="en-US" sz="1200"/>
        </a:p>
      </dgm:t>
    </dgm:pt>
    <dgm:pt modelId="{6EB3FCCF-586A-2946-9ED2-1DFC4891A73E}" type="sibTrans" cxnId="{6A8C9AE7-62FA-6442-93DD-D9EDBB0272C3}">
      <dgm:prSet/>
      <dgm:spPr/>
      <dgm:t>
        <a:bodyPr/>
        <a:lstStyle/>
        <a:p>
          <a:endParaRPr lang="en-US" sz="1200"/>
        </a:p>
      </dgm:t>
    </dgm:pt>
    <dgm:pt modelId="{82FBBFF7-FD13-7344-A671-0B15AB0172B3}" type="pres">
      <dgm:prSet presAssocID="{FD36FA3E-51CA-B046-A9BB-1AB66A0595CC}" presName="Name0" presStyleCnt="0">
        <dgm:presLayoutVars>
          <dgm:chPref val="3"/>
          <dgm:dir/>
          <dgm:animLvl val="lvl"/>
          <dgm:resizeHandles/>
        </dgm:presLayoutVars>
      </dgm:prSet>
      <dgm:spPr/>
      <dgm:t>
        <a:bodyPr/>
        <a:lstStyle/>
        <a:p>
          <a:endParaRPr lang="en-US"/>
        </a:p>
      </dgm:t>
    </dgm:pt>
    <dgm:pt modelId="{A811A2D7-5D2A-4D4F-B396-DC33A6488F53}" type="pres">
      <dgm:prSet presAssocID="{4B9BEC29-387C-ED4D-997A-06C2AD031ED3}" presName="horFlow" presStyleCnt="0"/>
      <dgm:spPr/>
      <dgm:t>
        <a:bodyPr/>
        <a:lstStyle/>
        <a:p>
          <a:endParaRPr lang="en-US"/>
        </a:p>
      </dgm:t>
    </dgm:pt>
    <dgm:pt modelId="{2FCA0545-D178-D947-B0D1-6407AD2AAF4E}" type="pres">
      <dgm:prSet presAssocID="{4B9BEC29-387C-ED4D-997A-06C2AD031ED3}" presName="bigChev" presStyleLbl="node1" presStyleIdx="0" presStyleCnt="6" custScaleX="173846" custScaleY="144618"/>
      <dgm:spPr/>
      <dgm:t>
        <a:bodyPr/>
        <a:lstStyle/>
        <a:p>
          <a:endParaRPr lang="en-US"/>
        </a:p>
      </dgm:t>
    </dgm:pt>
    <dgm:pt modelId="{7F1390DC-143F-E445-AA14-EC7ACED94C97}" type="pres">
      <dgm:prSet presAssocID="{976EE077-5271-8748-B69E-EA06D5EB3404}" presName="parTrans" presStyleCnt="0"/>
      <dgm:spPr/>
      <dgm:t>
        <a:bodyPr/>
        <a:lstStyle/>
        <a:p>
          <a:endParaRPr lang="en-US"/>
        </a:p>
      </dgm:t>
    </dgm:pt>
    <dgm:pt modelId="{AA825169-24B6-FB4D-9145-3B7DBBF7E1A5}" type="pres">
      <dgm:prSet presAssocID="{1903962F-8A33-CC47-B360-AC4B52B0F04D}" presName="node" presStyleLbl="alignAccFollowNode1" presStyleIdx="0" presStyleCnt="7" custScaleX="648358" custScaleY="171146">
        <dgm:presLayoutVars>
          <dgm:bulletEnabled val="1"/>
        </dgm:presLayoutVars>
      </dgm:prSet>
      <dgm:spPr/>
      <dgm:t>
        <a:bodyPr/>
        <a:lstStyle/>
        <a:p>
          <a:endParaRPr lang="en-US"/>
        </a:p>
      </dgm:t>
    </dgm:pt>
    <dgm:pt modelId="{DC45E882-F931-7349-AACD-E71B4DB5B46D}" type="pres">
      <dgm:prSet presAssocID="{4B9BEC29-387C-ED4D-997A-06C2AD031ED3}" presName="vSp" presStyleCnt="0"/>
      <dgm:spPr/>
      <dgm:t>
        <a:bodyPr/>
        <a:lstStyle/>
        <a:p>
          <a:endParaRPr lang="en-US"/>
        </a:p>
      </dgm:t>
    </dgm:pt>
    <dgm:pt modelId="{1FC469F1-4659-184E-8B6A-C3BE1C624967}" type="pres">
      <dgm:prSet presAssocID="{CBD24586-89F7-854B-8456-BD794E57F850}" presName="horFlow" presStyleCnt="0"/>
      <dgm:spPr/>
      <dgm:t>
        <a:bodyPr/>
        <a:lstStyle/>
        <a:p>
          <a:endParaRPr lang="en-US"/>
        </a:p>
      </dgm:t>
    </dgm:pt>
    <dgm:pt modelId="{1E95F0DE-71EB-9343-BFF3-426ED23EB09F}" type="pres">
      <dgm:prSet presAssocID="{CBD24586-89F7-854B-8456-BD794E57F850}" presName="bigChev" presStyleLbl="node1" presStyleIdx="1" presStyleCnt="6" custScaleX="173846" custScaleY="144618"/>
      <dgm:spPr/>
      <dgm:t>
        <a:bodyPr/>
        <a:lstStyle/>
        <a:p>
          <a:endParaRPr lang="en-US"/>
        </a:p>
      </dgm:t>
    </dgm:pt>
    <dgm:pt modelId="{F276442C-F4BB-5041-94DE-70C9E9B298BA}" type="pres">
      <dgm:prSet presAssocID="{F852FA4D-E32F-804F-90E0-8F70C9FA23D3}" presName="parTrans" presStyleCnt="0"/>
      <dgm:spPr/>
      <dgm:t>
        <a:bodyPr/>
        <a:lstStyle/>
        <a:p>
          <a:endParaRPr lang="en-US"/>
        </a:p>
      </dgm:t>
    </dgm:pt>
    <dgm:pt modelId="{605FCF0E-69EA-0749-9783-553A82CBC828}" type="pres">
      <dgm:prSet presAssocID="{7B3C17BA-09A5-9347-AA48-3ABA17B68C65}" presName="node" presStyleLbl="alignAccFollowNode1" presStyleIdx="1" presStyleCnt="7" custScaleX="648358" custScaleY="171146">
        <dgm:presLayoutVars>
          <dgm:bulletEnabled val="1"/>
        </dgm:presLayoutVars>
      </dgm:prSet>
      <dgm:spPr/>
      <dgm:t>
        <a:bodyPr/>
        <a:lstStyle/>
        <a:p>
          <a:endParaRPr lang="en-US"/>
        </a:p>
      </dgm:t>
    </dgm:pt>
    <dgm:pt modelId="{BB757001-B765-524E-BB59-75B04857FFA8}" type="pres">
      <dgm:prSet presAssocID="{CBD24586-89F7-854B-8456-BD794E57F850}" presName="vSp" presStyleCnt="0"/>
      <dgm:spPr/>
      <dgm:t>
        <a:bodyPr/>
        <a:lstStyle/>
        <a:p>
          <a:endParaRPr lang="en-US"/>
        </a:p>
      </dgm:t>
    </dgm:pt>
    <dgm:pt modelId="{D28918F5-FB29-5347-A82A-587307FCF4A4}" type="pres">
      <dgm:prSet presAssocID="{1CCADD09-CDAD-D840-AF9E-B36DF53664C0}" presName="horFlow" presStyleCnt="0"/>
      <dgm:spPr/>
      <dgm:t>
        <a:bodyPr/>
        <a:lstStyle/>
        <a:p>
          <a:endParaRPr lang="en-US"/>
        </a:p>
      </dgm:t>
    </dgm:pt>
    <dgm:pt modelId="{A5E232E8-3D1D-9942-AEF5-E5729A1746C2}" type="pres">
      <dgm:prSet presAssocID="{1CCADD09-CDAD-D840-AF9E-B36DF53664C0}" presName="bigChev" presStyleLbl="node1" presStyleIdx="2" presStyleCnt="6" custScaleX="173846" custScaleY="144618"/>
      <dgm:spPr/>
      <dgm:t>
        <a:bodyPr/>
        <a:lstStyle/>
        <a:p>
          <a:endParaRPr lang="en-US"/>
        </a:p>
      </dgm:t>
    </dgm:pt>
    <dgm:pt modelId="{929339FC-3BFC-D346-9C59-EBB127F2D117}" type="pres">
      <dgm:prSet presAssocID="{50640C82-17C0-FB43-8EEE-94D346F6908E}" presName="parTrans" presStyleCnt="0"/>
      <dgm:spPr/>
      <dgm:t>
        <a:bodyPr/>
        <a:lstStyle/>
        <a:p>
          <a:endParaRPr lang="en-US"/>
        </a:p>
      </dgm:t>
    </dgm:pt>
    <dgm:pt modelId="{AB8F3F01-FDBD-F647-AE40-E697D6A1EFA7}" type="pres">
      <dgm:prSet presAssocID="{7972F6FD-49BB-BE4D-BEC3-3DDD207C66DC}" presName="node" presStyleLbl="alignAccFollowNode1" presStyleIdx="2" presStyleCnt="7" custScaleX="648358" custScaleY="171146">
        <dgm:presLayoutVars>
          <dgm:bulletEnabled val="1"/>
        </dgm:presLayoutVars>
      </dgm:prSet>
      <dgm:spPr/>
      <dgm:t>
        <a:bodyPr/>
        <a:lstStyle/>
        <a:p>
          <a:endParaRPr lang="en-US"/>
        </a:p>
      </dgm:t>
    </dgm:pt>
    <dgm:pt modelId="{86AE2547-94E4-3743-A540-E04A8FB06EF8}" type="pres">
      <dgm:prSet presAssocID="{1CCADD09-CDAD-D840-AF9E-B36DF53664C0}" presName="vSp" presStyleCnt="0"/>
      <dgm:spPr/>
      <dgm:t>
        <a:bodyPr/>
        <a:lstStyle/>
        <a:p>
          <a:endParaRPr lang="en-US"/>
        </a:p>
      </dgm:t>
    </dgm:pt>
    <dgm:pt modelId="{8B11F606-20DE-9D4F-844F-6A9BDAFD1F39}" type="pres">
      <dgm:prSet presAssocID="{65DD59FF-2F63-7C42-B33D-E4041DC60C71}" presName="horFlow" presStyleCnt="0"/>
      <dgm:spPr/>
      <dgm:t>
        <a:bodyPr/>
        <a:lstStyle/>
        <a:p>
          <a:endParaRPr lang="en-US"/>
        </a:p>
      </dgm:t>
    </dgm:pt>
    <dgm:pt modelId="{3F9ECDE5-D0C5-AF43-826D-655ACF2B826C}" type="pres">
      <dgm:prSet presAssocID="{65DD59FF-2F63-7C42-B33D-E4041DC60C71}" presName="bigChev" presStyleLbl="node1" presStyleIdx="3" presStyleCnt="6" custScaleX="173846" custScaleY="144618"/>
      <dgm:spPr/>
      <dgm:t>
        <a:bodyPr/>
        <a:lstStyle/>
        <a:p>
          <a:endParaRPr lang="en-US"/>
        </a:p>
      </dgm:t>
    </dgm:pt>
    <dgm:pt modelId="{BBD4CF51-C631-D04B-91FE-95FF3E1EDA9E}" type="pres">
      <dgm:prSet presAssocID="{3E7888A4-0841-654D-B5E8-5649E612F523}" presName="parTrans" presStyleCnt="0"/>
      <dgm:spPr/>
      <dgm:t>
        <a:bodyPr/>
        <a:lstStyle/>
        <a:p>
          <a:endParaRPr lang="en-US"/>
        </a:p>
      </dgm:t>
    </dgm:pt>
    <dgm:pt modelId="{7662962F-2F4C-8B44-8AD2-A3B67808805D}" type="pres">
      <dgm:prSet presAssocID="{8235FE76-D596-9B4A-A189-512B01F0D459}" presName="node" presStyleLbl="alignAccFollowNode1" presStyleIdx="3" presStyleCnt="7" custScaleX="648358" custScaleY="171146">
        <dgm:presLayoutVars>
          <dgm:bulletEnabled val="1"/>
        </dgm:presLayoutVars>
      </dgm:prSet>
      <dgm:spPr/>
      <dgm:t>
        <a:bodyPr/>
        <a:lstStyle/>
        <a:p>
          <a:endParaRPr lang="en-US"/>
        </a:p>
      </dgm:t>
    </dgm:pt>
    <dgm:pt modelId="{199B3BED-47F2-144A-866D-AE897AD3FCB8}" type="pres">
      <dgm:prSet presAssocID="{65DD59FF-2F63-7C42-B33D-E4041DC60C71}" presName="vSp" presStyleCnt="0"/>
      <dgm:spPr/>
      <dgm:t>
        <a:bodyPr/>
        <a:lstStyle/>
        <a:p>
          <a:endParaRPr lang="en-US"/>
        </a:p>
      </dgm:t>
    </dgm:pt>
    <dgm:pt modelId="{F8A90D3B-2DAA-2245-BBD0-ECA337186136}" type="pres">
      <dgm:prSet presAssocID="{B3AE89A9-34DB-654A-B484-8E98010CB6C5}" presName="horFlow" presStyleCnt="0"/>
      <dgm:spPr/>
      <dgm:t>
        <a:bodyPr/>
        <a:lstStyle/>
        <a:p>
          <a:endParaRPr lang="en-US"/>
        </a:p>
      </dgm:t>
    </dgm:pt>
    <dgm:pt modelId="{70B66D2F-2D5C-FE4A-AFD9-094863549A49}" type="pres">
      <dgm:prSet presAssocID="{B3AE89A9-34DB-654A-B484-8E98010CB6C5}" presName="bigChev" presStyleLbl="node1" presStyleIdx="4" presStyleCnt="6" custScaleX="173846" custScaleY="144618"/>
      <dgm:spPr/>
      <dgm:t>
        <a:bodyPr/>
        <a:lstStyle/>
        <a:p>
          <a:endParaRPr lang="en-US"/>
        </a:p>
      </dgm:t>
    </dgm:pt>
    <dgm:pt modelId="{2DED8DCB-383E-F54A-B37A-29F8C869B429}" type="pres">
      <dgm:prSet presAssocID="{240B7375-B2B0-4745-A62E-ECB905D6F146}" presName="parTrans" presStyleCnt="0"/>
      <dgm:spPr/>
      <dgm:t>
        <a:bodyPr/>
        <a:lstStyle/>
        <a:p>
          <a:endParaRPr lang="en-US"/>
        </a:p>
      </dgm:t>
    </dgm:pt>
    <dgm:pt modelId="{5A4BBA93-5B3E-7A4C-9409-04D47ABE66DA}" type="pres">
      <dgm:prSet presAssocID="{C0C3A648-F035-BB43-A9E9-2352A71E7247}" presName="node" presStyleLbl="alignAccFollowNode1" presStyleIdx="4" presStyleCnt="7" custScaleX="377475" custScaleY="171146">
        <dgm:presLayoutVars>
          <dgm:bulletEnabled val="1"/>
        </dgm:presLayoutVars>
      </dgm:prSet>
      <dgm:spPr/>
      <dgm:t>
        <a:bodyPr/>
        <a:lstStyle/>
        <a:p>
          <a:endParaRPr lang="en-US"/>
        </a:p>
      </dgm:t>
    </dgm:pt>
    <dgm:pt modelId="{6E71A4D5-008E-7E4F-BFA8-8B2678721CFD}" type="pres">
      <dgm:prSet presAssocID="{814E0A0F-119F-954C-A479-2B3144F188B3}" presName="sibTrans" presStyleCnt="0"/>
      <dgm:spPr/>
      <dgm:t>
        <a:bodyPr/>
        <a:lstStyle/>
        <a:p>
          <a:endParaRPr lang="en-US"/>
        </a:p>
      </dgm:t>
    </dgm:pt>
    <dgm:pt modelId="{F9D213C2-F9BC-1440-85D3-4C6CEF824E80}" type="pres">
      <dgm:prSet presAssocID="{D10CB3A0-8E47-2743-89E5-46BCF175D7CB}" presName="node" presStyleLbl="alignAccFollowNode1" presStyleIdx="5" presStyleCnt="7" custScaleX="277426" custScaleY="171146">
        <dgm:presLayoutVars>
          <dgm:bulletEnabled val="1"/>
        </dgm:presLayoutVars>
      </dgm:prSet>
      <dgm:spPr/>
      <dgm:t>
        <a:bodyPr/>
        <a:lstStyle/>
        <a:p>
          <a:endParaRPr lang="en-US"/>
        </a:p>
      </dgm:t>
    </dgm:pt>
    <dgm:pt modelId="{CCC77CF2-5F7F-344D-8EDE-6ADBD044C447}" type="pres">
      <dgm:prSet presAssocID="{B3AE89A9-34DB-654A-B484-8E98010CB6C5}" presName="vSp" presStyleCnt="0"/>
      <dgm:spPr/>
      <dgm:t>
        <a:bodyPr/>
        <a:lstStyle/>
        <a:p>
          <a:endParaRPr lang="en-US"/>
        </a:p>
      </dgm:t>
    </dgm:pt>
    <dgm:pt modelId="{0B5FE1D4-9071-B74A-A08E-FDFC520B59A1}" type="pres">
      <dgm:prSet presAssocID="{427AF305-1C15-0042-B173-4720E242959E}" presName="horFlow" presStyleCnt="0"/>
      <dgm:spPr/>
      <dgm:t>
        <a:bodyPr/>
        <a:lstStyle/>
        <a:p>
          <a:endParaRPr lang="en-US"/>
        </a:p>
      </dgm:t>
    </dgm:pt>
    <dgm:pt modelId="{31183C7B-F54F-A241-85BA-7D89F328E132}" type="pres">
      <dgm:prSet presAssocID="{427AF305-1C15-0042-B173-4720E242959E}" presName="bigChev" presStyleLbl="node1" presStyleIdx="5" presStyleCnt="6" custScaleX="173846" custScaleY="144618"/>
      <dgm:spPr/>
      <dgm:t>
        <a:bodyPr/>
        <a:lstStyle/>
        <a:p>
          <a:endParaRPr lang="en-US"/>
        </a:p>
      </dgm:t>
    </dgm:pt>
    <dgm:pt modelId="{45A1D457-512D-8947-8E5C-2B854A0BF271}" type="pres">
      <dgm:prSet presAssocID="{9142B14C-EBC4-B243-A559-F284FB970842}" presName="parTrans" presStyleCnt="0"/>
      <dgm:spPr/>
      <dgm:t>
        <a:bodyPr/>
        <a:lstStyle/>
        <a:p>
          <a:endParaRPr lang="en-US"/>
        </a:p>
      </dgm:t>
    </dgm:pt>
    <dgm:pt modelId="{FD44EF8F-CC3C-C749-9398-E1C1392B2ACA}" type="pres">
      <dgm:prSet presAssocID="{627A227C-F331-8346-BACB-AA308A7BD3F0}" presName="node" presStyleLbl="alignAccFollowNode1" presStyleIdx="6" presStyleCnt="7" custScaleX="648358" custScaleY="171146">
        <dgm:presLayoutVars>
          <dgm:bulletEnabled val="1"/>
        </dgm:presLayoutVars>
      </dgm:prSet>
      <dgm:spPr/>
      <dgm:t>
        <a:bodyPr/>
        <a:lstStyle/>
        <a:p>
          <a:endParaRPr lang="en-US"/>
        </a:p>
      </dgm:t>
    </dgm:pt>
  </dgm:ptLst>
  <dgm:cxnLst>
    <dgm:cxn modelId="{6A8C9AE7-62FA-6442-93DD-D9EDBB0272C3}" srcId="{B3AE89A9-34DB-654A-B484-8E98010CB6C5}" destId="{D10CB3A0-8E47-2743-89E5-46BCF175D7CB}" srcOrd="1" destOrd="0" parTransId="{8B8C9B3E-E14C-7648-B835-1920AA7FBAD5}" sibTransId="{6EB3FCCF-586A-2946-9ED2-1DFC4891A73E}"/>
    <dgm:cxn modelId="{9E07ECC5-06C8-E245-86B6-17F96397EEA5}" srcId="{FD36FA3E-51CA-B046-A9BB-1AB66A0595CC}" destId="{65DD59FF-2F63-7C42-B33D-E4041DC60C71}" srcOrd="3" destOrd="0" parTransId="{BFE1CE49-21B5-2E4B-804B-658E3C0B44A8}" sibTransId="{73BFCB38-D169-5145-8642-8F638D736A27}"/>
    <dgm:cxn modelId="{7C2E2379-4165-774D-98D3-667B7861B3F3}" srcId="{FD36FA3E-51CA-B046-A9BB-1AB66A0595CC}" destId="{427AF305-1C15-0042-B173-4720E242959E}" srcOrd="5" destOrd="0" parTransId="{A3865C9F-5E3F-2B49-AFA5-774A294E04AC}" sibTransId="{18E9952A-7E7A-CB45-8583-B161F907886D}"/>
    <dgm:cxn modelId="{F3895CDE-BC54-604C-8A49-56878C93611B}" srcId="{4B9BEC29-387C-ED4D-997A-06C2AD031ED3}" destId="{1903962F-8A33-CC47-B360-AC4B52B0F04D}" srcOrd="0" destOrd="0" parTransId="{976EE077-5271-8748-B69E-EA06D5EB3404}" sibTransId="{E394073E-CE45-5048-B3D8-86599ADE8791}"/>
    <dgm:cxn modelId="{007E3B97-2D21-9844-9FBA-2DAC5972132D}" srcId="{FD36FA3E-51CA-B046-A9BB-1AB66A0595CC}" destId="{1CCADD09-CDAD-D840-AF9E-B36DF53664C0}" srcOrd="2" destOrd="0" parTransId="{D2C7F381-592C-4A43-B978-4FBFCFE52DF3}" sibTransId="{EA2D4D69-1B27-8548-9D0A-E04A1F596220}"/>
    <dgm:cxn modelId="{ABB571AB-112F-6741-91BC-2FDE3EB85AEF}" srcId="{1CCADD09-CDAD-D840-AF9E-B36DF53664C0}" destId="{7972F6FD-49BB-BE4D-BEC3-3DDD207C66DC}" srcOrd="0" destOrd="0" parTransId="{50640C82-17C0-FB43-8EEE-94D346F6908E}" sibTransId="{7F655B42-0ACE-0247-ACAE-B1FD392DF14C}"/>
    <dgm:cxn modelId="{08CF7784-09A7-EC49-9A9B-566A83A9F014}" type="presOf" srcId="{CBD24586-89F7-854B-8456-BD794E57F850}" destId="{1E95F0DE-71EB-9343-BFF3-426ED23EB09F}" srcOrd="0" destOrd="0" presId="urn:microsoft.com/office/officeart/2005/8/layout/lProcess3"/>
    <dgm:cxn modelId="{E927F5CB-851C-1848-84D8-7DF62FC2A661}" srcId="{FD36FA3E-51CA-B046-A9BB-1AB66A0595CC}" destId="{CBD24586-89F7-854B-8456-BD794E57F850}" srcOrd="1" destOrd="0" parTransId="{A64AA462-D26F-CF42-B7BA-C744623B159A}" sibTransId="{E19044E6-B04F-3449-A776-529225E9BB66}"/>
    <dgm:cxn modelId="{16C0946C-3831-4546-8033-D423F3F7C1EA}" srcId="{FD36FA3E-51CA-B046-A9BB-1AB66A0595CC}" destId="{B3AE89A9-34DB-654A-B484-8E98010CB6C5}" srcOrd="4" destOrd="0" parTransId="{543785B9-2D35-3D40-8C77-6DA34156BE05}" sibTransId="{FD713454-09DC-6247-98B5-A3AC820CEAD8}"/>
    <dgm:cxn modelId="{FF3EC664-A890-2146-8B00-29A6C353AC96}" type="presOf" srcId="{D10CB3A0-8E47-2743-89E5-46BCF175D7CB}" destId="{F9D213C2-F9BC-1440-85D3-4C6CEF824E80}" srcOrd="0" destOrd="0" presId="urn:microsoft.com/office/officeart/2005/8/layout/lProcess3"/>
    <dgm:cxn modelId="{2B1A1C06-071B-0A44-9D31-248892BDFED1}" type="presOf" srcId="{1CCADD09-CDAD-D840-AF9E-B36DF53664C0}" destId="{A5E232E8-3D1D-9942-AEF5-E5729A1746C2}" srcOrd="0" destOrd="0" presId="urn:microsoft.com/office/officeart/2005/8/layout/lProcess3"/>
    <dgm:cxn modelId="{1FA306F5-EBD9-AC4C-942F-E15DED787989}" type="presOf" srcId="{7972F6FD-49BB-BE4D-BEC3-3DDD207C66DC}" destId="{AB8F3F01-FDBD-F647-AE40-E697D6A1EFA7}" srcOrd="0" destOrd="0" presId="urn:microsoft.com/office/officeart/2005/8/layout/lProcess3"/>
    <dgm:cxn modelId="{D8B2DE48-9030-FE4E-93A3-2D2DE9A6FB9E}" type="presOf" srcId="{FD36FA3E-51CA-B046-A9BB-1AB66A0595CC}" destId="{82FBBFF7-FD13-7344-A671-0B15AB0172B3}" srcOrd="0" destOrd="0" presId="urn:microsoft.com/office/officeart/2005/8/layout/lProcess3"/>
    <dgm:cxn modelId="{9C050DD4-E1CD-FE46-B4EF-2F18D7F1B6C4}" type="presOf" srcId="{1903962F-8A33-CC47-B360-AC4B52B0F04D}" destId="{AA825169-24B6-FB4D-9145-3B7DBBF7E1A5}" srcOrd="0" destOrd="0" presId="urn:microsoft.com/office/officeart/2005/8/layout/lProcess3"/>
    <dgm:cxn modelId="{5D08BE58-E857-2C4D-9E68-6F683547C007}" type="presOf" srcId="{65DD59FF-2F63-7C42-B33D-E4041DC60C71}" destId="{3F9ECDE5-D0C5-AF43-826D-655ACF2B826C}" srcOrd="0" destOrd="0" presId="urn:microsoft.com/office/officeart/2005/8/layout/lProcess3"/>
    <dgm:cxn modelId="{80115040-5E92-1B4D-8470-EE313D25A103}" type="presOf" srcId="{427AF305-1C15-0042-B173-4720E242959E}" destId="{31183C7B-F54F-A241-85BA-7D89F328E132}" srcOrd="0" destOrd="0" presId="urn:microsoft.com/office/officeart/2005/8/layout/lProcess3"/>
    <dgm:cxn modelId="{EF507F08-1761-9642-A5F6-67180C63B0A6}" type="presOf" srcId="{4B9BEC29-387C-ED4D-997A-06C2AD031ED3}" destId="{2FCA0545-D178-D947-B0D1-6407AD2AAF4E}" srcOrd="0" destOrd="0" presId="urn:microsoft.com/office/officeart/2005/8/layout/lProcess3"/>
    <dgm:cxn modelId="{4EBBEE86-5411-604C-A35B-8494C1B548B1}" type="presOf" srcId="{8235FE76-D596-9B4A-A189-512B01F0D459}" destId="{7662962F-2F4C-8B44-8AD2-A3B67808805D}" srcOrd="0" destOrd="0" presId="urn:microsoft.com/office/officeart/2005/8/layout/lProcess3"/>
    <dgm:cxn modelId="{7D048EF0-E85A-8744-A817-7B4CE1177A64}" type="presOf" srcId="{7B3C17BA-09A5-9347-AA48-3ABA17B68C65}" destId="{605FCF0E-69EA-0749-9783-553A82CBC828}" srcOrd="0" destOrd="0" presId="urn:microsoft.com/office/officeart/2005/8/layout/lProcess3"/>
    <dgm:cxn modelId="{CA1612CA-C188-9D49-B1FD-F8BBFAD48B60}" type="presOf" srcId="{C0C3A648-F035-BB43-A9E9-2352A71E7247}" destId="{5A4BBA93-5B3E-7A4C-9409-04D47ABE66DA}" srcOrd="0" destOrd="0" presId="urn:microsoft.com/office/officeart/2005/8/layout/lProcess3"/>
    <dgm:cxn modelId="{B6671EFE-A729-5B4E-BAD4-363198C26779}" type="presOf" srcId="{627A227C-F331-8346-BACB-AA308A7BD3F0}" destId="{FD44EF8F-CC3C-C749-9398-E1C1392B2ACA}" srcOrd="0" destOrd="0" presId="urn:microsoft.com/office/officeart/2005/8/layout/lProcess3"/>
    <dgm:cxn modelId="{2F600AEE-65ED-2C41-B6AA-5B1572E08E4E}" srcId="{B3AE89A9-34DB-654A-B484-8E98010CB6C5}" destId="{C0C3A648-F035-BB43-A9E9-2352A71E7247}" srcOrd="0" destOrd="0" parTransId="{240B7375-B2B0-4745-A62E-ECB905D6F146}" sibTransId="{814E0A0F-119F-954C-A479-2B3144F188B3}"/>
    <dgm:cxn modelId="{F22ACBAE-D175-D14F-AC97-41A00596F4A9}" srcId="{65DD59FF-2F63-7C42-B33D-E4041DC60C71}" destId="{8235FE76-D596-9B4A-A189-512B01F0D459}" srcOrd="0" destOrd="0" parTransId="{3E7888A4-0841-654D-B5E8-5649E612F523}" sibTransId="{7458FF94-AA8E-4841-8FD3-D5668BE01B1C}"/>
    <dgm:cxn modelId="{33EEDE7C-F429-9F45-B531-FFE830276246}" srcId="{CBD24586-89F7-854B-8456-BD794E57F850}" destId="{7B3C17BA-09A5-9347-AA48-3ABA17B68C65}" srcOrd="0" destOrd="0" parTransId="{F852FA4D-E32F-804F-90E0-8F70C9FA23D3}" sibTransId="{B1D3AB87-6DDA-3241-8916-310107A275B7}"/>
    <dgm:cxn modelId="{B2D29AF0-FC67-5B46-A57B-537D69B793C4}" srcId="{FD36FA3E-51CA-B046-A9BB-1AB66A0595CC}" destId="{4B9BEC29-387C-ED4D-997A-06C2AD031ED3}" srcOrd="0" destOrd="0" parTransId="{F5A7DB3A-413F-504E-8C43-C2F33C6E699A}" sibTransId="{BF30FBFA-DAC8-824A-8C9D-53256166FAD9}"/>
    <dgm:cxn modelId="{70F46354-95CB-8C41-B775-45583FD17428}" type="presOf" srcId="{B3AE89A9-34DB-654A-B484-8E98010CB6C5}" destId="{70B66D2F-2D5C-FE4A-AFD9-094863549A49}" srcOrd="0" destOrd="0" presId="urn:microsoft.com/office/officeart/2005/8/layout/lProcess3"/>
    <dgm:cxn modelId="{0B7233E9-40D0-114F-B76F-1850288A8C5A}" srcId="{427AF305-1C15-0042-B173-4720E242959E}" destId="{627A227C-F331-8346-BACB-AA308A7BD3F0}" srcOrd="0" destOrd="0" parTransId="{9142B14C-EBC4-B243-A559-F284FB970842}" sibTransId="{3AF89309-EA99-784D-8EBE-CD6187E98B48}"/>
    <dgm:cxn modelId="{0D6F3B22-BDC9-EF4F-84C3-1AA924506946}" type="presParOf" srcId="{82FBBFF7-FD13-7344-A671-0B15AB0172B3}" destId="{A811A2D7-5D2A-4D4F-B396-DC33A6488F53}" srcOrd="0" destOrd="0" presId="urn:microsoft.com/office/officeart/2005/8/layout/lProcess3"/>
    <dgm:cxn modelId="{40DDD0C4-5DBF-6A46-9D51-6055183C6971}" type="presParOf" srcId="{A811A2D7-5D2A-4D4F-B396-DC33A6488F53}" destId="{2FCA0545-D178-D947-B0D1-6407AD2AAF4E}" srcOrd="0" destOrd="0" presId="urn:microsoft.com/office/officeart/2005/8/layout/lProcess3"/>
    <dgm:cxn modelId="{0B2287E2-0D68-5745-A62D-FE69DCBBA17E}" type="presParOf" srcId="{A811A2D7-5D2A-4D4F-B396-DC33A6488F53}" destId="{7F1390DC-143F-E445-AA14-EC7ACED94C97}" srcOrd="1" destOrd="0" presId="urn:microsoft.com/office/officeart/2005/8/layout/lProcess3"/>
    <dgm:cxn modelId="{BAC038B1-EB58-0A45-9C6A-0CB0F012F25B}" type="presParOf" srcId="{A811A2D7-5D2A-4D4F-B396-DC33A6488F53}" destId="{AA825169-24B6-FB4D-9145-3B7DBBF7E1A5}" srcOrd="2" destOrd="0" presId="urn:microsoft.com/office/officeart/2005/8/layout/lProcess3"/>
    <dgm:cxn modelId="{5BB2B217-4A0D-A540-A5EE-19B4F154AE0D}" type="presParOf" srcId="{82FBBFF7-FD13-7344-A671-0B15AB0172B3}" destId="{DC45E882-F931-7349-AACD-E71B4DB5B46D}" srcOrd="1" destOrd="0" presId="urn:microsoft.com/office/officeart/2005/8/layout/lProcess3"/>
    <dgm:cxn modelId="{F29C61F5-F6D4-E94F-908F-CFC40CF3CB72}" type="presParOf" srcId="{82FBBFF7-FD13-7344-A671-0B15AB0172B3}" destId="{1FC469F1-4659-184E-8B6A-C3BE1C624967}" srcOrd="2" destOrd="0" presId="urn:microsoft.com/office/officeart/2005/8/layout/lProcess3"/>
    <dgm:cxn modelId="{49EF1AF2-FF27-5C42-99EF-05520743D5E2}" type="presParOf" srcId="{1FC469F1-4659-184E-8B6A-C3BE1C624967}" destId="{1E95F0DE-71EB-9343-BFF3-426ED23EB09F}" srcOrd="0" destOrd="0" presId="urn:microsoft.com/office/officeart/2005/8/layout/lProcess3"/>
    <dgm:cxn modelId="{F205E9FE-36A2-644B-A16E-1DFA4E24430F}" type="presParOf" srcId="{1FC469F1-4659-184E-8B6A-C3BE1C624967}" destId="{F276442C-F4BB-5041-94DE-70C9E9B298BA}" srcOrd="1" destOrd="0" presId="urn:microsoft.com/office/officeart/2005/8/layout/lProcess3"/>
    <dgm:cxn modelId="{E05B53E2-9814-D34C-B3DE-DCA300E59FD1}" type="presParOf" srcId="{1FC469F1-4659-184E-8B6A-C3BE1C624967}" destId="{605FCF0E-69EA-0749-9783-553A82CBC828}" srcOrd="2" destOrd="0" presId="urn:microsoft.com/office/officeart/2005/8/layout/lProcess3"/>
    <dgm:cxn modelId="{601CE43C-74ED-474C-94E7-58DE5C60B309}" type="presParOf" srcId="{82FBBFF7-FD13-7344-A671-0B15AB0172B3}" destId="{BB757001-B765-524E-BB59-75B04857FFA8}" srcOrd="3" destOrd="0" presId="urn:microsoft.com/office/officeart/2005/8/layout/lProcess3"/>
    <dgm:cxn modelId="{492960EC-3E10-AB48-BF0F-241DE6A03FB3}" type="presParOf" srcId="{82FBBFF7-FD13-7344-A671-0B15AB0172B3}" destId="{D28918F5-FB29-5347-A82A-587307FCF4A4}" srcOrd="4" destOrd="0" presId="urn:microsoft.com/office/officeart/2005/8/layout/lProcess3"/>
    <dgm:cxn modelId="{4E3FCEE2-A902-C842-A1F4-3F50E335590E}" type="presParOf" srcId="{D28918F5-FB29-5347-A82A-587307FCF4A4}" destId="{A5E232E8-3D1D-9942-AEF5-E5729A1746C2}" srcOrd="0" destOrd="0" presId="urn:microsoft.com/office/officeart/2005/8/layout/lProcess3"/>
    <dgm:cxn modelId="{2D8DF5D9-22FD-5747-B52E-7AFA4393A391}" type="presParOf" srcId="{D28918F5-FB29-5347-A82A-587307FCF4A4}" destId="{929339FC-3BFC-D346-9C59-EBB127F2D117}" srcOrd="1" destOrd="0" presId="urn:microsoft.com/office/officeart/2005/8/layout/lProcess3"/>
    <dgm:cxn modelId="{EDB2D2EF-C276-5940-82BA-76E1C76C00B0}" type="presParOf" srcId="{D28918F5-FB29-5347-A82A-587307FCF4A4}" destId="{AB8F3F01-FDBD-F647-AE40-E697D6A1EFA7}" srcOrd="2" destOrd="0" presId="urn:microsoft.com/office/officeart/2005/8/layout/lProcess3"/>
    <dgm:cxn modelId="{BDCE0E77-6FF8-B64B-A3FE-20F0E42EE4B9}" type="presParOf" srcId="{82FBBFF7-FD13-7344-A671-0B15AB0172B3}" destId="{86AE2547-94E4-3743-A540-E04A8FB06EF8}" srcOrd="5" destOrd="0" presId="urn:microsoft.com/office/officeart/2005/8/layout/lProcess3"/>
    <dgm:cxn modelId="{D388F5D2-4044-5849-95C5-070C00BAC994}" type="presParOf" srcId="{82FBBFF7-FD13-7344-A671-0B15AB0172B3}" destId="{8B11F606-20DE-9D4F-844F-6A9BDAFD1F39}" srcOrd="6" destOrd="0" presId="urn:microsoft.com/office/officeart/2005/8/layout/lProcess3"/>
    <dgm:cxn modelId="{447AA0BD-4790-C84B-8805-91DE164AD2C8}" type="presParOf" srcId="{8B11F606-20DE-9D4F-844F-6A9BDAFD1F39}" destId="{3F9ECDE5-D0C5-AF43-826D-655ACF2B826C}" srcOrd="0" destOrd="0" presId="urn:microsoft.com/office/officeart/2005/8/layout/lProcess3"/>
    <dgm:cxn modelId="{01ACC561-74C2-7E48-B9DC-530925771D07}" type="presParOf" srcId="{8B11F606-20DE-9D4F-844F-6A9BDAFD1F39}" destId="{BBD4CF51-C631-D04B-91FE-95FF3E1EDA9E}" srcOrd="1" destOrd="0" presId="urn:microsoft.com/office/officeart/2005/8/layout/lProcess3"/>
    <dgm:cxn modelId="{18F6493A-11D6-A349-B58C-1C53C0BC421B}" type="presParOf" srcId="{8B11F606-20DE-9D4F-844F-6A9BDAFD1F39}" destId="{7662962F-2F4C-8B44-8AD2-A3B67808805D}" srcOrd="2" destOrd="0" presId="urn:microsoft.com/office/officeart/2005/8/layout/lProcess3"/>
    <dgm:cxn modelId="{7C13C86B-7963-D24B-974F-091C4527B470}" type="presParOf" srcId="{82FBBFF7-FD13-7344-A671-0B15AB0172B3}" destId="{199B3BED-47F2-144A-866D-AE897AD3FCB8}" srcOrd="7" destOrd="0" presId="urn:microsoft.com/office/officeart/2005/8/layout/lProcess3"/>
    <dgm:cxn modelId="{4C8938C3-C8EC-7149-8A86-9475ABBC23B9}" type="presParOf" srcId="{82FBBFF7-FD13-7344-A671-0B15AB0172B3}" destId="{F8A90D3B-2DAA-2245-BBD0-ECA337186136}" srcOrd="8" destOrd="0" presId="urn:microsoft.com/office/officeart/2005/8/layout/lProcess3"/>
    <dgm:cxn modelId="{5AE0BCB2-BA77-DA40-8C74-BEC5407FBC2D}" type="presParOf" srcId="{F8A90D3B-2DAA-2245-BBD0-ECA337186136}" destId="{70B66D2F-2D5C-FE4A-AFD9-094863549A49}" srcOrd="0" destOrd="0" presId="urn:microsoft.com/office/officeart/2005/8/layout/lProcess3"/>
    <dgm:cxn modelId="{195D7579-CEE3-534D-98B6-6DA7354BA08D}" type="presParOf" srcId="{F8A90D3B-2DAA-2245-BBD0-ECA337186136}" destId="{2DED8DCB-383E-F54A-B37A-29F8C869B429}" srcOrd="1" destOrd="0" presId="urn:microsoft.com/office/officeart/2005/8/layout/lProcess3"/>
    <dgm:cxn modelId="{1BFEFBF9-F357-914C-8DA5-006D7B5FBEE4}" type="presParOf" srcId="{F8A90D3B-2DAA-2245-BBD0-ECA337186136}" destId="{5A4BBA93-5B3E-7A4C-9409-04D47ABE66DA}" srcOrd="2" destOrd="0" presId="urn:microsoft.com/office/officeart/2005/8/layout/lProcess3"/>
    <dgm:cxn modelId="{D7D115A8-D639-EC49-9F8C-F6581B078FA6}" type="presParOf" srcId="{F8A90D3B-2DAA-2245-BBD0-ECA337186136}" destId="{6E71A4D5-008E-7E4F-BFA8-8B2678721CFD}" srcOrd="3" destOrd="0" presId="urn:microsoft.com/office/officeart/2005/8/layout/lProcess3"/>
    <dgm:cxn modelId="{E750E883-B203-CB49-821F-FF650BE29D61}" type="presParOf" srcId="{F8A90D3B-2DAA-2245-BBD0-ECA337186136}" destId="{F9D213C2-F9BC-1440-85D3-4C6CEF824E80}" srcOrd="4" destOrd="0" presId="urn:microsoft.com/office/officeart/2005/8/layout/lProcess3"/>
    <dgm:cxn modelId="{55CDB939-E5EF-F746-BF6E-96D44EF87D65}" type="presParOf" srcId="{82FBBFF7-FD13-7344-A671-0B15AB0172B3}" destId="{CCC77CF2-5F7F-344D-8EDE-6ADBD044C447}" srcOrd="9" destOrd="0" presId="urn:microsoft.com/office/officeart/2005/8/layout/lProcess3"/>
    <dgm:cxn modelId="{6B947092-FD0A-FC43-BA27-7FBB3D9132D1}" type="presParOf" srcId="{82FBBFF7-FD13-7344-A671-0B15AB0172B3}" destId="{0B5FE1D4-9071-B74A-A08E-FDFC520B59A1}" srcOrd="10" destOrd="0" presId="urn:microsoft.com/office/officeart/2005/8/layout/lProcess3"/>
    <dgm:cxn modelId="{448B3572-692E-E84B-AF5D-9D3804DB7C6C}" type="presParOf" srcId="{0B5FE1D4-9071-B74A-A08E-FDFC520B59A1}" destId="{31183C7B-F54F-A241-85BA-7D89F328E132}" srcOrd="0" destOrd="0" presId="urn:microsoft.com/office/officeart/2005/8/layout/lProcess3"/>
    <dgm:cxn modelId="{F25C1503-CE1C-BE4C-B2DC-E58C154B56AD}" type="presParOf" srcId="{0B5FE1D4-9071-B74A-A08E-FDFC520B59A1}" destId="{45A1D457-512D-8947-8E5C-2B854A0BF271}" srcOrd="1" destOrd="0" presId="urn:microsoft.com/office/officeart/2005/8/layout/lProcess3"/>
    <dgm:cxn modelId="{A4FB856A-B7FE-B04B-BF02-668C886E757C}" type="presParOf" srcId="{0B5FE1D4-9071-B74A-A08E-FDFC520B59A1}" destId="{FD44EF8F-CC3C-C749-9398-E1C1392B2ACA}"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6AA0B-EAA0-254A-8254-6D46158CC451}">
      <dsp:nvSpPr>
        <dsp:cNvPr id="0" name=""/>
        <dsp:cNvSpPr/>
      </dsp:nvSpPr>
      <dsp:spPr>
        <a:xfrm>
          <a:off x="208376" y="371"/>
          <a:ext cx="1561515" cy="434485"/>
        </a:xfrm>
        <a:prstGeom prst="roundRect">
          <a:avLst>
            <a:gd name="adj" fmla="val 10000"/>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solidFill>
              <a:latin typeface="Malayalam Sangam MN" charset="0"/>
              <a:ea typeface="Malayalam Sangam MN" charset="0"/>
              <a:cs typeface="Malayalam Sangam MN" charset="0"/>
            </a:rPr>
            <a:t>Organ affected by </a:t>
          </a:r>
          <a:r>
            <a:rPr lang="en-US" sz="1000" kern="1200" dirty="0" err="1" smtClean="0">
              <a:solidFill>
                <a:schemeClr val="bg1"/>
              </a:solidFill>
              <a:latin typeface="Malayalam Sangam MN" charset="0"/>
              <a:ea typeface="Malayalam Sangam MN" charset="0"/>
              <a:cs typeface="Malayalam Sangam MN" charset="0"/>
            </a:rPr>
            <a:t>microthrombosis</a:t>
          </a:r>
          <a:endParaRPr lang="en-US" sz="1000" kern="1200" dirty="0">
            <a:solidFill>
              <a:schemeClr val="bg1"/>
            </a:solidFill>
            <a:latin typeface="Malayalam Sangam MN" charset="0"/>
            <a:ea typeface="Malayalam Sangam MN" charset="0"/>
            <a:cs typeface="Malayalam Sangam MN" charset="0"/>
          </a:endParaRPr>
        </a:p>
      </dsp:txBody>
      <dsp:txXfrm>
        <a:off x="221102" y="13097"/>
        <a:ext cx="1536063" cy="409033"/>
      </dsp:txXfrm>
    </dsp:sp>
    <dsp:sp modelId="{44460D2E-8CC9-8340-8C1B-E7BAD2C1A557}">
      <dsp:nvSpPr>
        <dsp:cNvPr id="0" name=""/>
        <dsp:cNvSpPr/>
      </dsp:nvSpPr>
      <dsp:spPr>
        <a:xfrm rot="5400000">
          <a:off x="907668" y="445718"/>
          <a:ext cx="162931" cy="195518"/>
        </a:xfrm>
        <a:prstGeom prst="rightArrow">
          <a:avLst>
            <a:gd name="adj1" fmla="val 60000"/>
            <a:gd name="adj2" fmla="val 50000"/>
          </a:avLst>
        </a:prstGeom>
        <a:gradFill rotWithShape="0">
          <a:gsLst>
            <a:gs pos="0">
              <a:schemeClr val="accent1">
                <a:shade val="90000"/>
                <a:hueOff val="0"/>
                <a:satOff val="0"/>
                <a:lumOff val="0"/>
                <a:alphaOff val="0"/>
                <a:shade val="51000"/>
                <a:satMod val="130000"/>
              </a:schemeClr>
            </a:gs>
            <a:gs pos="80000">
              <a:schemeClr val="accent1">
                <a:shade val="90000"/>
                <a:hueOff val="0"/>
                <a:satOff val="0"/>
                <a:lumOff val="0"/>
                <a:alphaOff val="0"/>
                <a:shade val="93000"/>
                <a:satMod val="130000"/>
              </a:schemeClr>
            </a:gs>
            <a:gs pos="100000">
              <a:schemeClr val="accent1">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solidFill>
              <a:schemeClr val="bg1"/>
            </a:solidFill>
          </a:endParaRPr>
        </a:p>
      </dsp:txBody>
      <dsp:txXfrm rot="-5400000">
        <a:off x="930479" y="462012"/>
        <a:ext cx="117310" cy="114052"/>
      </dsp:txXfrm>
    </dsp:sp>
    <dsp:sp modelId="{7E426D42-C372-EC4C-9B66-854FC4EF483D}">
      <dsp:nvSpPr>
        <dsp:cNvPr id="0" name=""/>
        <dsp:cNvSpPr/>
      </dsp:nvSpPr>
      <dsp:spPr>
        <a:xfrm>
          <a:off x="208376" y="652099"/>
          <a:ext cx="1561515" cy="434485"/>
        </a:xfrm>
        <a:prstGeom prst="roundRect">
          <a:avLst>
            <a:gd name="adj" fmla="val 10000"/>
          </a:avLst>
        </a:prstGeom>
        <a:gradFill rotWithShape="0">
          <a:gsLst>
            <a:gs pos="0">
              <a:schemeClr val="accent1">
                <a:shade val="80000"/>
                <a:hueOff val="132452"/>
                <a:satOff val="-13601"/>
                <a:lumOff val="9205"/>
                <a:alphaOff val="0"/>
                <a:shade val="51000"/>
                <a:satMod val="130000"/>
              </a:schemeClr>
            </a:gs>
            <a:gs pos="80000">
              <a:schemeClr val="accent1">
                <a:shade val="80000"/>
                <a:hueOff val="132452"/>
                <a:satOff val="-13601"/>
                <a:lumOff val="9205"/>
                <a:alphaOff val="0"/>
                <a:shade val="93000"/>
                <a:satMod val="130000"/>
              </a:schemeClr>
            </a:gs>
            <a:gs pos="100000">
              <a:schemeClr val="accent1">
                <a:shade val="80000"/>
                <a:hueOff val="132452"/>
                <a:satOff val="-13601"/>
                <a:lumOff val="920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solidFill>
              <a:latin typeface="Malayalam Sangam MN" charset="0"/>
              <a:ea typeface="Malayalam Sangam MN" charset="0"/>
              <a:cs typeface="Malayalam Sangam MN" charset="0"/>
            </a:rPr>
            <a:t>Small vessel occlusion</a:t>
          </a:r>
          <a:endParaRPr lang="en-US" sz="1000" kern="1200" dirty="0">
            <a:solidFill>
              <a:schemeClr val="bg1"/>
            </a:solidFill>
            <a:latin typeface="Malayalam Sangam MN" charset="0"/>
            <a:ea typeface="Malayalam Sangam MN" charset="0"/>
            <a:cs typeface="Malayalam Sangam MN" charset="0"/>
          </a:endParaRPr>
        </a:p>
      </dsp:txBody>
      <dsp:txXfrm>
        <a:off x="221102" y="664825"/>
        <a:ext cx="1536063" cy="409033"/>
      </dsp:txXfrm>
    </dsp:sp>
    <dsp:sp modelId="{FD1F3A14-6673-684D-9EA4-BE6EF4204006}">
      <dsp:nvSpPr>
        <dsp:cNvPr id="0" name=""/>
        <dsp:cNvSpPr/>
      </dsp:nvSpPr>
      <dsp:spPr>
        <a:xfrm rot="5400000">
          <a:off x="907668" y="1097446"/>
          <a:ext cx="162931" cy="195518"/>
        </a:xfrm>
        <a:prstGeom prst="rightArrow">
          <a:avLst>
            <a:gd name="adj1" fmla="val 60000"/>
            <a:gd name="adj2" fmla="val 50000"/>
          </a:avLst>
        </a:prstGeom>
        <a:gradFill rotWithShape="0">
          <a:gsLst>
            <a:gs pos="0">
              <a:schemeClr val="accent1">
                <a:shade val="90000"/>
                <a:hueOff val="177617"/>
                <a:satOff val="-18135"/>
                <a:lumOff val="11647"/>
                <a:alphaOff val="0"/>
                <a:shade val="51000"/>
                <a:satMod val="130000"/>
              </a:schemeClr>
            </a:gs>
            <a:gs pos="80000">
              <a:schemeClr val="accent1">
                <a:shade val="90000"/>
                <a:hueOff val="177617"/>
                <a:satOff val="-18135"/>
                <a:lumOff val="11647"/>
                <a:alphaOff val="0"/>
                <a:shade val="93000"/>
                <a:satMod val="130000"/>
              </a:schemeClr>
            </a:gs>
            <a:gs pos="100000">
              <a:schemeClr val="accent1">
                <a:shade val="90000"/>
                <a:hueOff val="177617"/>
                <a:satOff val="-18135"/>
                <a:lumOff val="1164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solidFill>
              <a:schemeClr val="bg1"/>
            </a:solidFill>
          </a:endParaRPr>
        </a:p>
      </dsp:txBody>
      <dsp:txXfrm rot="-5400000">
        <a:off x="930479" y="1113740"/>
        <a:ext cx="117310" cy="114052"/>
      </dsp:txXfrm>
    </dsp:sp>
    <dsp:sp modelId="{24E3AC63-2EF7-3A44-BF8B-8797454F24D8}">
      <dsp:nvSpPr>
        <dsp:cNvPr id="0" name=""/>
        <dsp:cNvSpPr/>
      </dsp:nvSpPr>
      <dsp:spPr>
        <a:xfrm>
          <a:off x="208376" y="1303826"/>
          <a:ext cx="1561515" cy="434485"/>
        </a:xfrm>
        <a:prstGeom prst="roundRect">
          <a:avLst>
            <a:gd name="adj" fmla="val 10000"/>
          </a:avLst>
        </a:prstGeom>
        <a:gradFill rotWithShape="0">
          <a:gsLst>
            <a:gs pos="0">
              <a:schemeClr val="accent1">
                <a:shade val="80000"/>
                <a:hueOff val="264905"/>
                <a:satOff val="-27202"/>
                <a:lumOff val="18410"/>
                <a:alphaOff val="0"/>
                <a:shade val="51000"/>
                <a:satMod val="130000"/>
              </a:schemeClr>
            </a:gs>
            <a:gs pos="80000">
              <a:schemeClr val="accent1">
                <a:shade val="80000"/>
                <a:hueOff val="264905"/>
                <a:satOff val="-27202"/>
                <a:lumOff val="18410"/>
                <a:alphaOff val="0"/>
                <a:shade val="93000"/>
                <a:satMod val="130000"/>
              </a:schemeClr>
            </a:gs>
            <a:gs pos="100000">
              <a:schemeClr val="accent1">
                <a:shade val="80000"/>
                <a:hueOff val="264905"/>
                <a:satOff val="-27202"/>
                <a:lumOff val="1841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solidFill>
              <a:latin typeface="Malayalam Sangam MN" charset="0"/>
              <a:ea typeface="Malayalam Sangam MN" charset="0"/>
              <a:cs typeface="Malayalam Sangam MN" charset="0"/>
            </a:rPr>
            <a:t>Extensive tissue necrosis </a:t>
          </a:r>
          <a:endParaRPr lang="en-US" sz="1000" kern="1200" dirty="0">
            <a:solidFill>
              <a:schemeClr val="bg1"/>
            </a:solidFill>
            <a:latin typeface="Malayalam Sangam MN" charset="0"/>
            <a:ea typeface="Malayalam Sangam MN" charset="0"/>
            <a:cs typeface="Malayalam Sangam MN" charset="0"/>
          </a:endParaRPr>
        </a:p>
      </dsp:txBody>
      <dsp:txXfrm>
        <a:off x="221102" y="1316552"/>
        <a:ext cx="1536063" cy="409033"/>
      </dsp:txXfrm>
    </dsp:sp>
    <dsp:sp modelId="{1D88B01C-E03A-164D-B4B1-FE0B921D10AA}">
      <dsp:nvSpPr>
        <dsp:cNvPr id="0" name=""/>
        <dsp:cNvSpPr/>
      </dsp:nvSpPr>
      <dsp:spPr>
        <a:xfrm rot="5400000">
          <a:off x="907668" y="1749174"/>
          <a:ext cx="162931" cy="195518"/>
        </a:xfrm>
        <a:prstGeom prst="rightArrow">
          <a:avLst>
            <a:gd name="adj1" fmla="val 60000"/>
            <a:gd name="adj2" fmla="val 50000"/>
          </a:avLst>
        </a:prstGeom>
        <a:gradFill rotWithShape="0">
          <a:gsLst>
            <a:gs pos="0">
              <a:schemeClr val="accent1">
                <a:shade val="90000"/>
                <a:hueOff val="355235"/>
                <a:satOff val="-36270"/>
                <a:lumOff val="23294"/>
                <a:alphaOff val="0"/>
                <a:shade val="51000"/>
                <a:satMod val="130000"/>
              </a:schemeClr>
            </a:gs>
            <a:gs pos="80000">
              <a:schemeClr val="accent1">
                <a:shade val="90000"/>
                <a:hueOff val="355235"/>
                <a:satOff val="-36270"/>
                <a:lumOff val="23294"/>
                <a:alphaOff val="0"/>
                <a:shade val="93000"/>
                <a:satMod val="130000"/>
              </a:schemeClr>
            </a:gs>
            <a:gs pos="100000">
              <a:schemeClr val="accent1">
                <a:shade val="90000"/>
                <a:hueOff val="355235"/>
                <a:satOff val="-36270"/>
                <a:lumOff val="2329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solidFill>
              <a:schemeClr val="bg1"/>
            </a:solidFill>
          </a:endParaRPr>
        </a:p>
      </dsp:txBody>
      <dsp:txXfrm rot="-5400000">
        <a:off x="930479" y="1765468"/>
        <a:ext cx="117310" cy="114052"/>
      </dsp:txXfrm>
    </dsp:sp>
    <dsp:sp modelId="{5C90D41B-0657-2E4D-9D3F-18E27E5F8F26}">
      <dsp:nvSpPr>
        <dsp:cNvPr id="0" name=""/>
        <dsp:cNvSpPr/>
      </dsp:nvSpPr>
      <dsp:spPr>
        <a:xfrm>
          <a:off x="208376" y="1955554"/>
          <a:ext cx="1561515" cy="434485"/>
        </a:xfrm>
        <a:prstGeom prst="roundRect">
          <a:avLst>
            <a:gd name="adj" fmla="val 10000"/>
          </a:avLst>
        </a:prstGeom>
        <a:gradFill rotWithShape="0">
          <a:gsLst>
            <a:gs pos="0">
              <a:schemeClr val="accent1">
                <a:shade val="80000"/>
                <a:hueOff val="397357"/>
                <a:satOff val="-40804"/>
                <a:lumOff val="27615"/>
                <a:alphaOff val="0"/>
                <a:shade val="51000"/>
                <a:satMod val="130000"/>
              </a:schemeClr>
            </a:gs>
            <a:gs pos="80000">
              <a:schemeClr val="accent1">
                <a:shade val="80000"/>
                <a:hueOff val="397357"/>
                <a:satOff val="-40804"/>
                <a:lumOff val="27615"/>
                <a:alphaOff val="0"/>
                <a:shade val="93000"/>
                <a:satMod val="130000"/>
              </a:schemeClr>
            </a:gs>
            <a:gs pos="100000">
              <a:schemeClr val="accent1">
                <a:shade val="80000"/>
                <a:hueOff val="397357"/>
                <a:satOff val="-40804"/>
                <a:lumOff val="276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solidFill>
              <a:latin typeface="Malayalam Sangam MN" charset="0"/>
              <a:ea typeface="Malayalam Sangam MN" charset="0"/>
              <a:cs typeface="Malayalam Sangam MN" charset="0"/>
            </a:rPr>
            <a:t>Cytokine storm </a:t>
          </a:r>
          <a:endParaRPr lang="en-US" sz="1000" kern="1200" dirty="0">
            <a:solidFill>
              <a:schemeClr val="bg1"/>
            </a:solidFill>
            <a:latin typeface="Malayalam Sangam MN" charset="0"/>
            <a:ea typeface="Malayalam Sangam MN" charset="0"/>
            <a:cs typeface="Malayalam Sangam MN" charset="0"/>
          </a:endParaRPr>
        </a:p>
      </dsp:txBody>
      <dsp:txXfrm>
        <a:off x="221102" y="1968280"/>
        <a:ext cx="1536063" cy="409033"/>
      </dsp:txXfrm>
    </dsp:sp>
    <dsp:sp modelId="{20C46FCC-D5A5-7046-832A-18B348614A27}">
      <dsp:nvSpPr>
        <dsp:cNvPr id="0" name=""/>
        <dsp:cNvSpPr/>
      </dsp:nvSpPr>
      <dsp:spPr>
        <a:xfrm rot="5400000">
          <a:off x="907668" y="2400901"/>
          <a:ext cx="162931" cy="195518"/>
        </a:xfrm>
        <a:prstGeom prst="rightArrow">
          <a:avLst>
            <a:gd name="adj1" fmla="val 60000"/>
            <a:gd name="adj2" fmla="val 50000"/>
          </a:avLst>
        </a:prstGeom>
        <a:gradFill rotWithShape="0">
          <a:gsLst>
            <a:gs pos="0">
              <a:schemeClr val="accent1">
                <a:shade val="90000"/>
                <a:hueOff val="532852"/>
                <a:satOff val="-54405"/>
                <a:lumOff val="34941"/>
                <a:alphaOff val="0"/>
                <a:shade val="51000"/>
                <a:satMod val="130000"/>
              </a:schemeClr>
            </a:gs>
            <a:gs pos="80000">
              <a:schemeClr val="accent1">
                <a:shade val="90000"/>
                <a:hueOff val="532852"/>
                <a:satOff val="-54405"/>
                <a:lumOff val="34941"/>
                <a:alphaOff val="0"/>
                <a:shade val="93000"/>
                <a:satMod val="130000"/>
              </a:schemeClr>
            </a:gs>
            <a:gs pos="100000">
              <a:schemeClr val="accent1">
                <a:shade val="90000"/>
                <a:hueOff val="532852"/>
                <a:satOff val="-54405"/>
                <a:lumOff val="3494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solidFill>
              <a:schemeClr val="bg1"/>
            </a:solidFill>
          </a:endParaRPr>
        </a:p>
      </dsp:txBody>
      <dsp:txXfrm rot="-5400000">
        <a:off x="930479" y="2417195"/>
        <a:ext cx="117310" cy="114052"/>
      </dsp:txXfrm>
    </dsp:sp>
    <dsp:sp modelId="{9EEF7256-2966-6445-9B1C-E745CAD4424D}">
      <dsp:nvSpPr>
        <dsp:cNvPr id="0" name=""/>
        <dsp:cNvSpPr/>
      </dsp:nvSpPr>
      <dsp:spPr>
        <a:xfrm>
          <a:off x="208376" y="2607282"/>
          <a:ext cx="1561515" cy="434485"/>
        </a:xfrm>
        <a:prstGeom prst="roundRect">
          <a:avLst>
            <a:gd name="adj" fmla="val 10000"/>
          </a:avLst>
        </a:prstGeom>
        <a:gradFill rotWithShape="0">
          <a:gsLst>
            <a:gs pos="0">
              <a:schemeClr val="accent1">
                <a:shade val="80000"/>
                <a:hueOff val="529809"/>
                <a:satOff val="-54405"/>
                <a:lumOff val="36820"/>
                <a:alphaOff val="0"/>
                <a:shade val="51000"/>
                <a:satMod val="130000"/>
              </a:schemeClr>
            </a:gs>
            <a:gs pos="80000">
              <a:schemeClr val="accent1">
                <a:shade val="80000"/>
                <a:hueOff val="529809"/>
                <a:satOff val="-54405"/>
                <a:lumOff val="36820"/>
                <a:alphaOff val="0"/>
                <a:shade val="93000"/>
                <a:satMod val="130000"/>
              </a:schemeClr>
            </a:gs>
            <a:gs pos="100000">
              <a:schemeClr val="accent1">
                <a:shade val="80000"/>
                <a:hueOff val="529809"/>
                <a:satOff val="-54405"/>
                <a:lumOff val="368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solidFill>
              <a:latin typeface="Malayalam Sangam MN" charset="0"/>
              <a:ea typeface="Malayalam Sangam MN" charset="0"/>
              <a:cs typeface="Malayalam Sangam MN" charset="0"/>
            </a:rPr>
            <a:t>Systemic inflammatory response syndrome (SIRS)</a:t>
          </a:r>
          <a:endParaRPr lang="en-US" sz="1000" kern="1200" dirty="0">
            <a:solidFill>
              <a:schemeClr val="bg1"/>
            </a:solidFill>
            <a:latin typeface="Malayalam Sangam MN" charset="0"/>
            <a:ea typeface="Malayalam Sangam MN" charset="0"/>
            <a:cs typeface="Malayalam Sangam MN" charset="0"/>
          </a:endParaRPr>
        </a:p>
      </dsp:txBody>
      <dsp:txXfrm>
        <a:off x="221102" y="2620008"/>
        <a:ext cx="1536063" cy="4090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A9202-91BA-BF4C-8B8E-424E6B08D0FE}">
      <dsp:nvSpPr>
        <dsp:cNvPr id="0" name=""/>
        <dsp:cNvSpPr/>
      </dsp:nvSpPr>
      <dsp:spPr>
        <a:xfrm rot="10800000">
          <a:off x="1154575" y="29735"/>
          <a:ext cx="4974387" cy="520511"/>
        </a:xfrm>
        <a:prstGeom prst="homePlat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9531" tIns="41910" rIns="78232" bIns="41910" numCol="1" spcCol="1270" anchor="ctr" anchorCtr="0">
          <a:noAutofit/>
        </a:bodyPr>
        <a:lstStyle/>
        <a:p>
          <a:pPr lvl="0" algn="ctr" defTabSz="466725">
            <a:lnSpc>
              <a:spcPct val="90000"/>
            </a:lnSpc>
            <a:spcBef>
              <a:spcPct val="0"/>
            </a:spcBef>
            <a:spcAft>
              <a:spcPct val="35000"/>
            </a:spcAft>
          </a:pPr>
          <a:r>
            <a:rPr lang="en-US" sz="1050" kern="1200" dirty="0" smtClean="0">
              <a:latin typeface="Malayalam Sangam MN" charset="0"/>
              <a:ea typeface="Malayalam Sangam MN" charset="0"/>
              <a:cs typeface="Malayalam Sangam MN" charset="0"/>
            </a:rPr>
            <a:t>&gt;50% rise in serum creatinine, proteinuria (&gt;0.5g/day), severe hypertension (BP&gt;180/100 mmHg), or a combination. Rarely, renal infarction. </a:t>
          </a:r>
          <a:endParaRPr lang="en-US" sz="1050" kern="1200" dirty="0">
            <a:latin typeface="Malayalam Sangam MN" charset="0"/>
            <a:ea typeface="Malayalam Sangam MN" charset="0"/>
            <a:cs typeface="Malayalam Sangam MN" charset="0"/>
          </a:endParaRPr>
        </a:p>
      </dsp:txBody>
      <dsp:txXfrm rot="10800000">
        <a:off x="1284703" y="29735"/>
        <a:ext cx="4844259" cy="520511"/>
      </dsp:txXfrm>
    </dsp:sp>
    <dsp:sp modelId="{631428CE-ADCD-C442-9866-3CF8D75CEC95}">
      <dsp:nvSpPr>
        <dsp:cNvPr id="0" name=""/>
        <dsp:cNvSpPr/>
      </dsp:nvSpPr>
      <dsp:spPr>
        <a:xfrm>
          <a:off x="850168" y="1357"/>
          <a:ext cx="520511" cy="52051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70254B9-040C-3D48-A514-117220909932}">
      <dsp:nvSpPr>
        <dsp:cNvPr id="0" name=""/>
        <dsp:cNvSpPr/>
      </dsp:nvSpPr>
      <dsp:spPr>
        <a:xfrm rot="10800000">
          <a:off x="1154575" y="705623"/>
          <a:ext cx="4974387" cy="520511"/>
        </a:xfrm>
        <a:prstGeom prst="homePlat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9531" tIns="41910" rIns="78232" bIns="41910" numCol="1" spcCol="1270" anchor="ctr" anchorCtr="0">
          <a:noAutofit/>
        </a:bodyPr>
        <a:lstStyle/>
        <a:p>
          <a:pPr lvl="0" algn="ctr" defTabSz="466725">
            <a:lnSpc>
              <a:spcPct val="90000"/>
            </a:lnSpc>
            <a:spcBef>
              <a:spcPct val="0"/>
            </a:spcBef>
            <a:spcAft>
              <a:spcPct val="35000"/>
            </a:spcAft>
          </a:pPr>
          <a:r>
            <a:rPr lang="en-US" sz="1050" kern="1200" dirty="0" smtClean="0">
              <a:latin typeface="Malayalam Sangam MN" charset="0"/>
              <a:ea typeface="Malayalam Sangam MN" charset="0"/>
              <a:cs typeface="Malayalam Sangam MN" charset="0"/>
            </a:rPr>
            <a:t>Acute respiratory distress syndrome, Pulmonary embolism, alveolar hemorrhage</a:t>
          </a:r>
          <a:endParaRPr lang="en-US" sz="1050" kern="1200" dirty="0">
            <a:latin typeface="Malayalam Sangam MN" charset="0"/>
            <a:ea typeface="Malayalam Sangam MN" charset="0"/>
            <a:cs typeface="Malayalam Sangam MN" charset="0"/>
          </a:endParaRPr>
        </a:p>
      </dsp:txBody>
      <dsp:txXfrm rot="10800000">
        <a:off x="1284703" y="705623"/>
        <a:ext cx="4844259" cy="520511"/>
      </dsp:txXfrm>
    </dsp:sp>
    <dsp:sp modelId="{90411975-E7B9-434B-B3E6-58616AE652E0}">
      <dsp:nvSpPr>
        <dsp:cNvPr id="0" name=""/>
        <dsp:cNvSpPr/>
      </dsp:nvSpPr>
      <dsp:spPr>
        <a:xfrm>
          <a:off x="850168" y="677245"/>
          <a:ext cx="520511" cy="520511"/>
        </a:xfrm>
        <a:prstGeom prst="ellipse">
          <a:avLst/>
        </a:prstGeom>
        <a:blipFill>
          <a:blip xmlns:r="http://schemas.openxmlformats.org/officeDocument/2006/relationships" r:embed="rId2">
            <a:alphaModFix/>
            <a:extLst>
              <a:ext uri="{28A0092B-C50C-407E-A947-70E740481C1C}">
                <a14:useLocalDpi xmlns:a14="http://schemas.microsoft.com/office/drawing/2010/main" val="0"/>
              </a:ext>
            </a:extLst>
          </a:blip>
          <a:srcRect/>
          <a:stretch>
            <a:fillRect t="-8000" b="-8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2F89D58-B0DD-FE48-9662-440ECD179A3C}">
      <dsp:nvSpPr>
        <dsp:cNvPr id="0" name=""/>
        <dsp:cNvSpPr/>
      </dsp:nvSpPr>
      <dsp:spPr>
        <a:xfrm rot="10800000">
          <a:off x="1154575" y="1381511"/>
          <a:ext cx="4974387" cy="520511"/>
        </a:xfrm>
        <a:prstGeom prst="homePlat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9531" tIns="41910" rIns="78232" bIns="41910" numCol="1" spcCol="1270" anchor="ctr" anchorCtr="0">
          <a:noAutofit/>
        </a:bodyPr>
        <a:lstStyle/>
        <a:p>
          <a:pPr lvl="0" algn="ctr" defTabSz="466725">
            <a:lnSpc>
              <a:spcPct val="90000"/>
            </a:lnSpc>
            <a:spcBef>
              <a:spcPct val="0"/>
            </a:spcBef>
            <a:spcAft>
              <a:spcPct val="35000"/>
            </a:spcAft>
          </a:pPr>
          <a:r>
            <a:rPr lang="en-US" sz="1050" kern="1200" dirty="0" smtClean="0">
              <a:latin typeface="Malayalam Sangam MN" charset="0"/>
              <a:ea typeface="Malayalam Sangam MN" charset="0"/>
              <a:cs typeface="Malayalam Sangam MN" charset="0"/>
            </a:rPr>
            <a:t>Hypertensive encephalopathy, ischemic encephalopathy, stroke, cerebral venous thrombosis</a:t>
          </a:r>
          <a:endParaRPr lang="en-US" sz="1050" kern="1200" dirty="0">
            <a:latin typeface="Malayalam Sangam MN" charset="0"/>
            <a:ea typeface="Malayalam Sangam MN" charset="0"/>
            <a:cs typeface="Malayalam Sangam MN" charset="0"/>
          </a:endParaRPr>
        </a:p>
      </dsp:txBody>
      <dsp:txXfrm rot="10800000">
        <a:off x="1284703" y="1381511"/>
        <a:ext cx="4844259" cy="520511"/>
      </dsp:txXfrm>
    </dsp:sp>
    <dsp:sp modelId="{D992664E-9A09-0A46-AECF-DBF98122DF7E}">
      <dsp:nvSpPr>
        <dsp:cNvPr id="0" name=""/>
        <dsp:cNvSpPr/>
      </dsp:nvSpPr>
      <dsp:spPr>
        <a:xfrm>
          <a:off x="850168" y="1353133"/>
          <a:ext cx="520511" cy="52051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8000" b="-18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540B288-FA18-734F-B420-D313AB44E325}">
      <dsp:nvSpPr>
        <dsp:cNvPr id="0" name=""/>
        <dsp:cNvSpPr/>
      </dsp:nvSpPr>
      <dsp:spPr>
        <a:xfrm rot="10800000">
          <a:off x="1154575" y="2057399"/>
          <a:ext cx="4974387" cy="520511"/>
        </a:xfrm>
        <a:prstGeom prst="homePlat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9531" tIns="41910" rIns="78232" bIns="41910" numCol="1" spcCol="1270" anchor="ctr" anchorCtr="0">
          <a:noAutofit/>
        </a:bodyPr>
        <a:lstStyle/>
        <a:p>
          <a:pPr lvl="0" algn="ctr" defTabSz="466725">
            <a:lnSpc>
              <a:spcPct val="90000"/>
            </a:lnSpc>
            <a:spcBef>
              <a:spcPct val="0"/>
            </a:spcBef>
            <a:spcAft>
              <a:spcPct val="35000"/>
            </a:spcAft>
          </a:pPr>
          <a:r>
            <a:rPr lang="en-US" sz="1050" kern="1200" dirty="0" smtClean="0">
              <a:latin typeface="Malayalam Sangam MN" charset="0"/>
              <a:ea typeface="Malayalam Sangam MN" charset="0"/>
              <a:cs typeface="Malayalam Sangam MN" charset="0"/>
            </a:rPr>
            <a:t>Unstable angina, myocardial infarction, </a:t>
          </a:r>
          <a:r>
            <a:rPr lang="en-US" sz="1050" kern="1200" dirty="0" err="1" smtClean="0">
              <a:latin typeface="Malayalam Sangam MN" charset="0"/>
              <a:ea typeface="Malayalam Sangam MN" charset="0"/>
              <a:cs typeface="Malayalam Sangam MN" charset="0"/>
            </a:rPr>
            <a:t>Valvular</a:t>
          </a:r>
          <a:r>
            <a:rPr lang="en-US" sz="1050" kern="1200" dirty="0" smtClean="0">
              <a:latin typeface="Malayalam Sangam MN" charset="0"/>
              <a:ea typeface="Malayalam Sangam MN" charset="0"/>
              <a:cs typeface="Malayalam Sangam MN" charset="0"/>
            </a:rPr>
            <a:t> disease causing regurgitation, thrombotic valve lesions with sterile lesions, </a:t>
          </a:r>
          <a:r>
            <a:rPr lang="en-US" sz="1050" kern="1200" dirty="0" err="1" smtClean="0">
              <a:latin typeface="Malayalam Sangam MN" charset="0"/>
              <a:ea typeface="Malayalam Sangam MN" charset="0"/>
              <a:cs typeface="Malayalam Sangam MN" charset="0"/>
            </a:rPr>
            <a:t>intracardiac</a:t>
          </a:r>
          <a:r>
            <a:rPr lang="en-US" sz="1050" kern="1200" dirty="0" smtClean="0">
              <a:latin typeface="Malayalam Sangam MN" charset="0"/>
              <a:ea typeface="Malayalam Sangam MN" charset="0"/>
              <a:cs typeface="Malayalam Sangam MN" charset="0"/>
            </a:rPr>
            <a:t> thrombi</a:t>
          </a:r>
          <a:endParaRPr lang="en-US" sz="1050" kern="1200" dirty="0">
            <a:latin typeface="Malayalam Sangam MN" charset="0"/>
            <a:ea typeface="Malayalam Sangam MN" charset="0"/>
            <a:cs typeface="Malayalam Sangam MN" charset="0"/>
          </a:endParaRPr>
        </a:p>
      </dsp:txBody>
      <dsp:txXfrm rot="10800000">
        <a:off x="1284703" y="2057399"/>
        <a:ext cx="4844259" cy="520511"/>
      </dsp:txXfrm>
    </dsp:sp>
    <dsp:sp modelId="{9FD7B011-EFCB-044E-8ED5-EF0D0694BEAD}">
      <dsp:nvSpPr>
        <dsp:cNvPr id="0" name=""/>
        <dsp:cNvSpPr/>
      </dsp:nvSpPr>
      <dsp:spPr>
        <a:xfrm>
          <a:off x="850168" y="2029021"/>
          <a:ext cx="520511" cy="52051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8000" b="-8000"/>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DE4A64D-06E7-C743-AAB5-D06D0D4B706B}">
      <dsp:nvSpPr>
        <dsp:cNvPr id="0" name=""/>
        <dsp:cNvSpPr/>
      </dsp:nvSpPr>
      <dsp:spPr>
        <a:xfrm rot="10800000">
          <a:off x="1154575" y="2706266"/>
          <a:ext cx="4974387" cy="520511"/>
        </a:xfrm>
        <a:prstGeom prst="homePlat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9531" tIns="41910" rIns="78232" bIns="41910" numCol="1" spcCol="1270" anchor="ctr" anchorCtr="0">
          <a:noAutofit/>
        </a:bodyPr>
        <a:lstStyle/>
        <a:p>
          <a:pPr lvl="0" algn="ctr" defTabSz="466725">
            <a:lnSpc>
              <a:spcPct val="90000"/>
            </a:lnSpc>
            <a:spcBef>
              <a:spcPct val="0"/>
            </a:spcBef>
            <a:spcAft>
              <a:spcPct val="35000"/>
            </a:spcAft>
          </a:pPr>
          <a:r>
            <a:rPr lang="en-US" sz="1050" kern="1200" dirty="0" smtClean="0">
              <a:latin typeface="Malayalam Sangam MN" charset="0"/>
              <a:ea typeface="Malayalam Sangam MN" charset="0"/>
              <a:cs typeface="Malayalam Sangam MN" charset="0"/>
            </a:rPr>
            <a:t>Livedo reticularis, </a:t>
          </a:r>
          <a:r>
            <a:rPr lang="en-US" sz="1050" kern="1200" dirty="0" err="1" smtClean="0">
              <a:latin typeface="Malayalam Sangam MN" charset="0"/>
              <a:ea typeface="Malayalam Sangam MN" charset="0"/>
              <a:cs typeface="Malayalam Sangam MN" charset="0"/>
            </a:rPr>
            <a:t>acrocyanosis</a:t>
          </a:r>
          <a:r>
            <a:rPr lang="en-US" sz="1050" kern="1200" dirty="0" smtClean="0">
              <a:latin typeface="Malayalam Sangam MN" charset="0"/>
              <a:ea typeface="Malayalam Sangam MN" charset="0"/>
              <a:cs typeface="Malayalam Sangam MN" charset="0"/>
            </a:rPr>
            <a:t>, purpura, ecchymosis, splinter hemorrhages, necrosis resulting in ulcerations. </a:t>
          </a:r>
          <a:endParaRPr lang="en-US" sz="1050" kern="1200" dirty="0">
            <a:latin typeface="Malayalam Sangam MN" charset="0"/>
            <a:ea typeface="Malayalam Sangam MN" charset="0"/>
            <a:cs typeface="Malayalam Sangam MN" charset="0"/>
          </a:endParaRPr>
        </a:p>
      </dsp:txBody>
      <dsp:txXfrm rot="10800000">
        <a:off x="1284703" y="2706266"/>
        <a:ext cx="4844259" cy="520511"/>
      </dsp:txXfrm>
    </dsp:sp>
    <dsp:sp modelId="{C68732E4-5860-C74B-A12A-530E2FF6DB76}">
      <dsp:nvSpPr>
        <dsp:cNvPr id="0" name=""/>
        <dsp:cNvSpPr/>
      </dsp:nvSpPr>
      <dsp:spPr>
        <a:xfrm>
          <a:off x="850168" y="2704909"/>
          <a:ext cx="520511" cy="520511"/>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CA0545-D178-D947-B0D1-6407AD2AAF4E}">
      <dsp:nvSpPr>
        <dsp:cNvPr id="0" name=""/>
        <dsp:cNvSpPr/>
      </dsp:nvSpPr>
      <dsp:spPr>
        <a:xfrm>
          <a:off x="5886" y="41370"/>
          <a:ext cx="1722967" cy="57331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38100">
          <a:solidFill>
            <a:srgbClr val="FFFF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Anticoagulation</a:t>
          </a:r>
          <a:endParaRPr lang="en-US" sz="1200" kern="1200" dirty="0">
            <a:latin typeface="Malayalam Sangam MN" charset="0"/>
            <a:ea typeface="Malayalam Sangam MN" charset="0"/>
            <a:cs typeface="Malayalam Sangam MN" charset="0"/>
          </a:endParaRPr>
        </a:p>
      </dsp:txBody>
      <dsp:txXfrm>
        <a:off x="292544" y="41370"/>
        <a:ext cx="1149651" cy="573316"/>
      </dsp:txXfrm>
    </dsp:sp>
    <dsp:sp modelId="{AA825169-24B6-FB4D-9145-3B7DBBF7E1A5}">
      <dsp:nvSpPr>
        <dsp:cNvPr id="0" name=""/>
        <dsp:cNvSpPr/>
      </dsp:nvSpPr>
      <dsp:spPr>
        <a:xfrm>
          <a:off x="1600012" y="46458"/>
          <a:ext cx="5333414" cy="56314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1" i="0" kern="1200" dirty="0" smtClean="0">
              <a:solidFill>
                <a:schemeClr val="tx1"/>
              </a:solidFill>
              <a:latin typeface="Malayalam Sangam MN" charset="0"/>
              <a:ea typeface="Malayalam Sangam MN" charset="0"/>
              <a:cs typeface="Malayalam Sangam MN" charset="0"/>
            </a:rPr>
            <a:t>IV unfractionated Heparin </a:t>
          </a:r>
          <a:r>
            <a:rPr lang="en-US" sz="1200" b="0" i="0" kern="1200" dirty="0" smtClean="0">
              <a:solidFill>
                <a:schemeClr val="tx1"/>
              </a:solidFill>
              <a:latin typeface="Malayalam Sangam MN" charset="0"/>
              <a:ea typeface="Malayalam Sangam MN" charset="0"/>
              <a:cs typeface="Malayalam Sangam MN" charset="0"/>
            </a:rPr>
            <a:t>for treatment in the acute setting and transition to oral anticoagulation with </a:t>
          </a:r>
          <a:r>
            <a:rPr lang="en-US" sz="1200" b="1" i="0" kern="1200" dirty="0" smtClean="0">
              <a:solidFill>
                <a:schemeClr val="tx1"/>
              </a:solidFill>
              <a:latin typeface="Malayalam Sangam MN" charset="0"/>
              <a:ea typeface="Malayalam Sangam MN" charset="0"/>
              <a:cs typeface="Malayalam Sangam MN" charset="0"/>
            </a:rPr>
            <a:t>warfarin </a:t>
          </a:r>
          <a:r>
            <a:rPr lang="en-US" sz="1200" b="0" i="0" kern="1200" dirty="0" smtClean="0">
              <a:solidFill>
                <a:schemeClr val="tx1"/>
              </a:solidFill>
              <a:latin typeface="Malayalam Sangam MN" charset="0"/>
              <a:ea typeface="Malayalam Sangam MN" charset="0"/>
              <a:cs typeface="Malayalam Sangam MN" charset="0"/>
            </a:rPr>
            <a:t>goal INR 2.0-3.0</a:t>
          </a:r>
          <a:endParaRPr lang="en-US" sz="1200" kern="1200" dirty="0">
            <a:solidFill>
              <a:schemeClr val="tx1"/>
            </a:solidFill>
            <a:latin typeface="Malayalam Sangam MN" charset="0"/>
            <a:ea typeface="Malayalam Sangam MN" charset="0"/>
            <a:cs typeface="Malayalam Sangam MN" charset="0"/>
          </a:endParaRPr>
        </a:p>
      </dsp:txBody>
      <dsp:txXfrm>
        <a:off x="1881583" y="46458"/>
        <a:ext cx="4770273" cy="563141"/>
      </dsp:txXfrm>
    </dsp:sp>
    <dsp:sp modelId="{1E95F0DE-71EB-9343-BFF3-426ED23EB09F}">
      <dsp:nvSpPr>
        <dsp:cNvPr id="0" name=""/>
        <dsp:cNvSpPr/>
      </dsp:nvSpPr>
      <dsp:spPr>
        <a:xfrm>
          <a:off x="5886" y="670188"/>
          <a:ext cx="1722967" cy="57331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38100">
          <a:solidFill>
            <a:srgbClr val="FFFF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Systemic Glucocorticoids</a:t>
          </a:r>
          <a:endParaRPr lang="en-US" sz="1200" kern="1200" dirty="0">
            <a:latin typeface="Malayalam Sangam MN" charset="0"/>
            <a:ea typeface="Malayalam Sangam MN" charset="0"/>
            <a:cs typeface="Malayalam Sangam MN" charset="0"/>
          </a:endParaRPr>
        </a:p>
      </dsp:txBody>
      <dsp:txXfrm>
        <a:off x="292544" y="670188"/>
        <a:ext cx="1149651" cy="573316"/>
      </dsp:txXfrm>
    </dsp:sp>
    <dsp:sp modelId="{605FCF0E-69EA-0749-9783-553A82CBC828}">
      <dsp:nvSpPr>
        <dsp:cNvPr id="0" name=""/>
        <dsp:cNvSpPr/>
      </dsp:nvSpPr>
      <dsp:spPr>
        <a:xfrm>
          <a:off x="1600012" y="675276"/>
          <a:ext cx="5333414" cy="56314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1" i="0" kern="1200" dirty="0" smtClean="0">
              <a:latin typeface="Malayalam Sangam MN" charset="0"/>
              <a:ea typeface="Malayalam Sangam MN" charset="0"/>
              <a:cs typeface="Malayalam Sangam MN" charset="0"/>
            </a:rPr>
            <a:t> Methylprednisolone </a:t>
          </a:r>
          <a:r>
            <a:rPr lang="en-US" sz="1200" b="0" i="0" kern="1200" dirty="0" smtClean="0">
              <a:latin typeface="Malayalam Sangam MN" charset="0"/>
              <a:ea typeface="Malayalam Sangam MN" charset="0"/>
              <a:cs typeface="Malayalam Sangam MN" charset="0"/>
            </a:rPr>
            <a:t>1 gm intravenously daily for three days followed by oral or parenteral therapy with the equivalent of 1 mg/kg of </a:t>
          </a:r>
          <a:r>
            <a:rPr lang="en-US" sz="1200" b="1" i="0" kern="1200" dirty="0" smtClean="0">
              <a:latin typeface="Malayalam Sangam MN" charset="0"/>
              <a:ea typeface="Malayalam Sangam MN" charset="0"/>
              <a:cs typeface="Malayalam Sangam MN" charset="0"/>
            </a:rPr>
            <a:t>prednisone </a:t>
          </a:r>
          <a:r>
            <a:rPr lang="en-US" sz="1200" b="0" i="0" kern="1200" dirty="0" smtClean="0">
              <a:latin typeface="Malayalam Sangam MN" charset="0"/>
              <a:ea typeface="Malayalam Sangam MN" charset="0"/>
              <a:cs typeface="Malayalam Sangam MN" charset="0"/>
            </a:rPr>
            <a:t>per day</a:t>
          </a:r>
          <a:endParaRPr lang="en-US" sz="1200" kern="1200" dirty="0">
            <a:latin typeface="Malayalam Sangam MN" charset="0"/>
            <a:ea typeface="Malayalam Sangam MN" charset="0"/>
            <a:cs typeface="Malayalam Sangam MN" charset="0"/>
          </a:endParaRPr>
        </a:p>
      </dsp:txBody>
      <dsp:txXfrm>
        <a:off x="1881583" y="675276"/>
        <a:ext cx="4770273" cy="563141"/>
      </dsp:txXfrm>
    </dsp:sp>
    <dsp:sp modelId="{A5E232E8-3D1D-9942-AEF5-E5729A1746C2}">
      <dsp:nvSpPr>
        <dsp:cNvPr id="0" name=""/>
        <dsp:cNvSpPr/>
      </dsp:nvSpPr>
      <dsp:spPr>
        <a:xfrm>
          <a:off x="5886" y="1299006"/>
          <a:ext cx="1722967" cy="57331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38100">
          <a:solidFill>
            <a:srgbClr val="FFFF00"/>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Plasma exchange</a:t>
          </a:r>
          <a:endParaRPr lang="en-US" sz="1200" kern="1200" dirty="0">
            <a:latin typeface="Malayalam Sangam MN" charset="0"/>
            <a:ea typeface="Malayalam Sangam MN" charset="0"/>
            <a:cs typeface="Malayalam Sangam MN" charset="0"/>
          </a:endParaRPr>
        </a:p>
      </dsp:txBody>
      <dsp:txXfrm>
        <a:off x="292544" y="1299006"/>
        <a:ext cx="1149651" cy="573316"/>
      </dsp:txXfrm>
    </dsp:sp>
    <dsp:sp modelId="{AB8F3F01-FDBD-F647-AE40-E697D6A1EFA7}">
      <dsp:nvSpPr>
        <dsp:cNvPr id="0" name=""/>
        <dsp:cNvSpPr/>
      </dsp:nvSpPr>
      <dsp:spPr>
        <a:xfrm>
          <a:off x="1600012" y="1304094"/>
          <a:ext cx="5333414" cy="56314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Shown in observational studies and in the CAPS registry to improve mortality used for 3-5 consecutive days </a:t>
          </a:r>
          <a:r>
            <a:rPr lang="en-US" sz="1200" b="1" i="0" kern="1200" dirty="0" smtClean="0">
              <a:latin typeface="Malayalam Sangam MN" charset="0"/>
              <a:ea typeface="Malayalam Sangam MN" charset="0"/>
              <a:cs typeface="Malayalam Sangam MN" charset="0"/>
            </a:rPr>
            <a:t>with or without IVIG</a:t>
          </a:r>
          <a:r>
            <a:rPr lang="en-US" sz="1200" b="0" i="0" kern="1200" dirty="0" smtClean="0">
              <a:latin typeface="Malayalam Sangam MN" charset="0"/>
              <a:ea typeface="Malayalam Sangam MN" charset="0"/>
              <a:cs typeface="Malayalam Sangam MN" charset="0"/>
            </a:rPr>
            <a:t>,</a:t>
          </a:r>
          <a:r>
            <a:rPr lang="en-US" sz="1200" b="1" i="0" kern="1200" dirty="0" smtClean="0">
              <a:latin typeface="Malayalam Sangam MN" charset="0"/>
              <a:ea typeface="Malayalam Sangam MN" charset="0"/>
              <a:cs typeface="Malayalam Sangam MN" charset="0"/>
            </a:rPr>
            <a:t> </a:t>
          </a:r>
          <a:r>
            <a:rPr lang="en-US" sz="1200" b="0" i="0" kern="1200" dirty="0" smtClean="0">
              <a:latin typeface="Malayalam Sangam MN" charset="0"/>
              <a:ea typeface="Malayalam Sangam MN" charset="0"/>
              <a:cs typeface="Malayalam Sangam MN" charset="0"/>
            </a:rPr>
            <a:t>to rapidly remove </a:t>
          </a:r>
          <a:r>
            <a:rPr lang="en-US" sz="1200" b="0" i="0" kern="1200" dirty="0" err="1" smtClean="0">
              <a:latin typeface="Malayalam Sangam MN" charset="0"/>
              <a:ea typeface="Malayalam Sangam MN" charset="0"/>
              <a:cs typeface="Malayalam Sangam MN" charset="0"/>
            </a:rPr>
            <a:t>aCL</a:t>
          </a:r>
          <a:r>
            <a:rPr lang="en-US" sz="1200" b="0" i="0" kern="1200" dirty="0" smtClean="0">
              <a:latin typeface="Malayalam Sangam MN" charset="0"/>
              <a:ea typeface="Malayalam Sangam MN" charset="0"/>
              <a:cs typeface="Malayalam Sangam MN" charset="0"/>
            </a:rPr>
            <a:t> antibodies.</a:t>
          </a:r>
          <a:endParaRPr lang="en-US" sz="1200" kern="1200" dirty="0">
            <a:latin typeface="Malayalam Sangam MN" charset="0"/>
            <a:ea typeface="Malayalam Sangam MN" charset="0"/>
            <a:cs typeface="Malayalam Sangam MN" charset="0"/>
          </a:endParaRPr>
        </a:p>
      </dsp:txBody>
      <dsp:txXfrm>
        <a:off x="1881583" y="1304094"/>
        <a:ext cx="4770273" cy="563141"/>
      </dsp:txXfrm>
    </dsp:sp>
    <dsp:sp modelId="{3F9ECDE5-D0C5-AF43-826D-655ACF2B826C}">
      <dsp:nvSpPr>
        <dsp:cNvPr id="0" name=""/>
        <dsp:cNvSpPr/>
      </dsp:nvSpPr>
      <dsp:spPr>
        <a:xfrm>
          <a:off x="5886" y="1927823"/>
          <a:ext cx="1722967" cy="57331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Novel therapy</a:t>
          </a:r>
          <a:endParaRPr lang="en-US" sz="1200" kern="1200" dirty="0">
            <a:latin typeface="Malayalam Sangam MN" charset="0"/>
            <a:ea typeface="Malayalam Sangam MN" charset="0"/>
            <a:cs typeface="Malayalam Sangam MN" charset="0"/>
          </a:endParaRPr>
        </a:p>
      </dsp:txBody>
      <dsp:txXfrm>
        <a:off x="292544" y="1927823"/>
        <a:ext cx="1149651" cy="573316"/>
      </dsp:txXfrm>
    </dsp:sp>
    <dsp:sp modelId="{7662962F-2F4C-8B44-8AD2-A3B67808805D}">
      <dsp:nvSpPr>
        <dsp:cNvPr id="0" name=""/>
        <dsp:cNvSpPr/>
      </dsp:nvSpPr>
      <dsp:spPr>
        <a:xfrm>
          <a:off x="1600012" y="1932911"/>
          <a:ext cx="5333414" cy="56314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In resistant/refractory CAPS, </a:t>
          </a:r>
          <a:r>
            <a:rPr lang="en-US" sz="1200" b="1" i="0" kern="1200" dirty="0" smtClean="0">
              <a:latin typeface="Malayalam Sangam MN" charset="0"/>
              <a:ea typeface="Malayalam Sangam MN" charset="0"/>
              <a:cs typeface="Malayalam Sangam MN" charset="0"/>
            </a:rPr>
            <a:t>Rituximab </a:t>
          </a:r>
          <a:r>
            <a:rPr lang="en-US" sz="1200" b="0" i="0" kern="1200" dirty="0" smtClean="0">
              <a:latin typeface="Malayalam Sangam MN" charset="0"/>
              <a:ea typeface="Malayalam Sangam MN" charset="0"/>
              <a:cs typeface="Malayalam Sangam MN" charset="0"/>
            </a:rPr>
            <a:t>(B-cell depletion anti-CD20 monoclonal antibody) or </a:t>
          </a:r>
          <a:r>
            <a:rPr lang="en-US" sz="1200" b="1" i="0" kern="1200" dirty="0" err="1" smtClean="0">
              <a:latin typeface="Malayalam Sangam MN" charset="0"/>
              <a:ea typeface="Malayalam Sangam MN" charset="0"/>
              <a:cs typeface="Malayalam Sangam MN" charset="0"/>
            </a:rPr>
            <a:t>Eculizumab</a:t>
          </a:r>
          <a:r>
            <a:rPr lang="en-US" sz="1200" b="0" i="0" kern="1200" dirty="0" smtClean="0">
              <a:latin typeface="Malayalam Sangam MN" charset="0"/>
              <a:ea typeface="Malayalam Sangam MN" charset="0"/>
              <a:cs typeface="Malayalam Sangam MN" charset="0"/>
            </a:rPr>
            <a:t> (anti-C5 monoclonal antibody) may be effective</a:t>
          </a:r>
          <a:endParaRPr lang="en-US" sz="1200" kern="1200" dirty="0">
            <a:latin typeface="Malayalam Sangam MN" charset="0"/>
            <a:ea typeface="Malayalam Sangam MN" charset="0"/>
            <a:cs typeface="Malayalam Sangam MN" charset="0"/>
          </a:endParaRPr>
        </a:p>
      </dsp:txBody>
      <dsp:txXfrm>
        <a:off x="1881583" y="1932911"/>
        <a:ext cx="4770273" cy="563141"/>
      </dsp:txXfrm>
    </dsp:sp>
    <dsp:sp modelId="{70B66D2F-2D5C-FE4A-AFD9-094863549A49}">
      <dsp:nvSpPr>
        <dsp:cNvPr id="0" name=""/>
        <dsp:cNvSpPr/>
      </dsp:nvSpPr>
      <dsp:spPr>
        <a:xfrm>
          <a:off x="5886" y="2556641"/>
          <a:ext cx="1722967" cy="57331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In patients with SLE</a:t>
          </a:r>
          <a:endParaRPr lang="en-US" sz="1200" kern="1200" dirty="0">
            <a:latin typeface="Malayalam Sangam MN" charset="0"/>
            <a:ea typeface="Malayalam Sangam MN" charset="0"/>
            <a:cs typeface="Malayalam Sangam MN" charset="0"/>
          </a:endParaRPr>
        </a:p>
      </dsp:txBody>
      <dsp:txXfrm>
        <a:off x="292544" y="2556641"/>
        <a:ext cx="1149651" cy="573316"/>
      </dsp:txXfrm>
    </dsp:sp>
    <dsp:sp modelId="{5A4BBA93-5B3E-7A4C-9409-04D47ABE66DA}">
      <dsp:nvSpPr>
        <dsp:cNvPr id="0" name=""/>
        <dsp:cNvSpPr/>
      </dsp:nvSpPr>
      <dsp:spPr>
        <a:xfrm>
          <a:off x="1600012" y="2561729"/>
          <a:ext cx="3105122" cy="56314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1" i="0" kern="1200" dirty="0" smtClean="0">
              <a:latin typeface="Malayalam Sangam MN" charset="0"/>
              <a:ea typeface="Malayalam Sangam MN" charset="0"/>
              <a:cs typeface="Malayalam Sangam MN" charset="0"/>
            </a:rPr>
            <a:t> Hydroxychloroquine </a:t>
          </a:r>
          <a:r>
            <a:rPr lang="en-US" sz="1200" b="0" i="0" kern="1200" dirty="0" smtClean="0">
              <a:latin typeface="Malayalam Sangam MN" charset="0"/>
              <a:ea typeface="Malayalam Sangam MN" charset="0"/>
              <a:cs typeface="Malayalam Sangam MN" charset="0"/>
              <a:sym typeface="Wingdings"/>
            </a:rPr>
            <a:t> </a:t>
          </a:r>
          <a:r>
            <a:rPr lang="en-US" sz="1200" b="0" i="0" kern="1200" dirty="0" smtClean="0">
              <a:latin typeface="Malayalam Sangam MN" charset="0"/>
              <a:ea typeface="Malayalam Sangam MN" charset="0"/>
              <a:cs typeface="Malayalam Sangam MN" charset="0"/>
            </a:rPr>
            <a:t>reduce the risk of an initial thrombotic event in patients with or without </a:t>
          </a:r>
          <a:r>
            <a:rPr lang="en-US" sz="1200" b="0" i="0" kern="1200" dirty="0" err="1" smtClean="0">
              <a:latin typeface="Malayalam Sangam MN" charset="0"/>
              <a:ea typeface="Malayalam Sangam MN" charset="0"/>
              <a:cs typeface="Malayalam Sangam MN" charset="0"/>
            </a:rPr>
            <a:t>aPL</a:t>
          </a:r>
          <a:r>
            <a:rPr lang="en-US" sz="1200" b="0" i="0" kern="1200" dirty="0" smtClean="0">
              <a:latin typeface="Malayalam Sangam MN" charset="0"/>
              <a:ea typeface="Malayalam Sangam MN" charset="0"/>
              <a:cs typeface="Malayalam Sangam MN" charset="0"/>
            </a:rPr>
            <a:t>. </a:t>
          </a:r>
          <a:endParaRPr lang="en-US" sz="1200" kern="1200" dirty="0">
            <a:latin typeface="Malayalam Sangam MN" charset="0"/>
            <a:ea typeface="Malayalam Sangam MN" charset="0"/>
            <a:cs typeface="Malayalam Sangam MN" charset="0"/>
          </a:endParaRPr>
        </a:p>
      </dsp:txBody>
      <dsp:txXfrm>
        <a:off x="1881583" y="2561729"/>
        <a:ext cx="2541981" cy="563141"/>
      </dsp:txXfrm>
    </dsp:sp>
    <dsp:sp modelId="{F9D213C2-F9BC-1440-85D3-4C6CEF824E80}">
      <dsp:nvSpPr>
        <dsp:cNvPr id="0" name=""/>
        <dsp:cNvSpPr/>
      </dsp:nvSpPr>
      <dsp:spPr>
        <a:xfrm>
          <a:off x="4589969" y="2561729"/>
          <a:ext cx="2282115" cy="56314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1" i="0" kern="1200" dirty="0" smtClean="0">
              <a:latin typeface="Malayalam Sangam MN" charset="0"/>
              <a:ea typeface="Malayalam Sangam MN" charset="0"/>
              <a:cs typeface="Malayalam Sangam MN" charset="0"/>
            </a:rPr>
            <a:t>Cyclophosphamide</a:t>
          </a:r>
          <a:r>
            <a:rPr lang="en-US" sz="1200" b="0" i="0" kern="1200" dirty="0" smtClean="0">
              <a:latin typeface="Malayalam Sangam MN" charset="0"/>
              <a:ea typeface="Malayalam Sangam MN" charset="0"/>
              <a:cs typeface="Malayalam Sangam MN" charset="0"/>
            </a:rPr>
            <a:t> added in patients with SLE with CAPS </a:t>
          </a:r>
          <a:endParaRPr lang="en-US" sz="1200" kern="1200" dirty="0">
            <a:latin typeface="Malayalam Sangam MN" charset="0"/>
            <a:ea typeface="Malayalam Sangam MN" charset="0"/>
            <a:cs typeface="Malayalam Sangam MN" charset="0"/>
          </a:endParaRPr>
        </a:p>
      </dsp:txBody>
      <dsp:txXfrm>
        <a:off x="4871540" y="2561729"/>
        <a:ext cx="1718974" cy="563141"/>
      </dsp:txXfrm>
    </dsp:sp>
    <dsp:sp modelId="{31183C7B-F54F-A241-85BA-7D89F328E132}">
      <dsp:nvSpPr>
        <dsp:cNvPr id="0" name=""/>
        <dsp:cNvSpPr/>
      </dsp:nvSpPr>
      <dsp:spPr>
        <a:xfrm>
          <a:off x="5886" y="3185459"/>
          <a:ext cx="1722967" cy="573316"/>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Statins</a:t>
          </a:r>
          <a:endParaRPr lang="en-US" sz="1200" kern="1200" dirty="0">
            <a:latin typeface="Malayalam Sangam MN" charset="0"/>
            <a:ea typeface="Malayalam Sangam MN" charset="0"/>
            <a:cs typeface="Malayalam Sangam MN" charset="0"/>
          </a:endParaRPr>
        </a:p>
      </dsp:txBody>
      <dsp:txXfrm>
        <a:off x="292544" y="3185459"/>
        <a:ext cx="1149651" cy="573316"/>
      </dsp:txXfrm>
    </dsp:sp>
    <dsp:sp modelId="{FD44EF8F-CC3C-C749-9398-E1C1392B2ACA}">
      <dsp:nvSpPr>
        <dsp:cNvPr id="0" name=""/>
        <dsp:cNvSpPr/>
      </dsp:nvSpPr>
      <dsp:spPr>
        <a:xfrm>
          <a:off x="1600012" y="3190547"/>
          <a:ext cx="5333414" cy="563141"/>
        </a:xfrm>
        <a:prstGeom prst="chevron">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rtl="0">
            <a:lnSpc>
              <a:spcPct val="90000"/>
            </a:lnSpc>
            <a:spcBef>
              <a:spcPct val="0"/>
            </a:spcBef>
            <a:spcAft>
              <a:spcPct val="35000"/>
            </a:spcAft>
          </a:pPr>
          <a:r>
            <a:rPr lang="en-US" sz="1200" b="0" i="0" kern="1200" dirty="0" smtClean="0">
              <a:latin typeface="Malayalam Sangam MN" charset="0"/>
              <a:ea typeface="Malayalam Sangam MN" charset="0"/>
              <a:cs typeface="Malayalam Sangam MN" charset="0"/>
            </a:rPr>
            <a:t>Anti-inflammatory, anticoagulant, and </a:t>
          </a:r>
          <a:r>
            <a:rPr lang="en-US" sz="1200" b="0" i="0" kern="1200" dirty="0" err="1" smtClean="0">
              <a:latin typeface="Malayalam Sangam MN" charset="0"/>
              <a:ea typeface="Malayalam Sangam MN" charset="0"/>
              <a:cs typeface="Malayalam Sangam MN" charset="0"/>
            </a:rPr>
            <a:t>immunoregulatory</a:t>
          </a:r>
          <a:r>
            <a:rPr lang="en-US" sz="1200" b="0" i="0" kern="1200" dirty="0" smtClean="0">
              <a:latin typeface="Malayalam Sangam MN" charset="0"/>
              <a:ea typeface="Malayalam Sangam MN" charset="0"/>
              <a:cs typeface="Malayalam Sangam MN" charset="0"/>
            </a:rPr>
            <a:t> effects</a:t>
          </a:r>
          <a:endParaRPr lang="en-US" sz="1200" kern="1200" dirty="0">
            <a:latin typeface="Malayalam Sangam MN" charset="0"/>
            <a:ea typeface="Malayalam Sangam MN" charset="0"/>
            <a:cs typeface="Malayalam Sangam MN" charset="0"/>
          </a:endParaRPr>
        </a:p>
      </dsp:txBody>
      <dsp:txXfrm>
        <a:off x="1881583" y="3190547"/>
        <a:ext cx="4770273" cy="563141"/>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smtClean="0">
                <a:ea typeface="+mn-ea"/>
                <a:cs typeface="+mn-cs"/>
              </a:defRPr>
            </a:lvl1pPr>
          </a:lstStyle>
          <a:p>
            <a:pPr>
              <a:defRPr/>
            </a:pPr>
            <a:fld id="{B019CC2B-8454-6E4F-9034-4447B8168F25}" type="datetimeFigureOut">
              <a:rPr lang="en-US"/>
              <a:pPr>
                <a:defRPr/>
              </a:pPr>
              <a:t>11/3/17</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smtClean="0">
                <a:ea typeface="+mn-ea"/>
                <a:cs typeface="+mn-cs"/>
              </a:defRPr>
            </a:lvl1pPr>
          </a:lstStyle>
          <a:p>
            <a:pPr>
              <a:defRPr/>
            </a:pPr>
            <a:fld id="{0C9C41E8-611C-F941-B809-6BD5F83AD161}" type="slidenum">
              <a:rPr lang="en-US"/>
              <a:pPr>
                <a:defRPr/>
              </a:pPr>
              <a:t>‹#›</a:t>
            </a:fld>
            <a:endParaRPr lang="en-US"/>
          </a:p>
        </p:txBody>
      </p:sp>
    </p:spTree>
    <p:extLst>
      <p:ext uri="{BB962C8B-B14F-4D97-AF65-F5344CB8AC3E}">
        <p14:creationId xmlns:p14="http://schemas.microsoft.com/office/powerpoint/2010/main" val="184973071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smtClean="0">
                <a:ea typeface="+mn-ea"/>
                <a:cs typeface="+mn-cs"/>
              </a:defRPr>
            </a:lvl1pPr>
          </a:lstStyle>
          <a:p>
            <a:pPr>
              <a:defRPr/>
            </a:pPr>
            <a:fld id="{D46C8746-3E69-DA4B-B162-6AB79E265EF6}" type="datetimeFigureOut">
              <a:rPr lang="en-US"/>
              <a:pPr>
                <a:defRPr/>
              </a:pPr>
              <a:t>11/3/17</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smtClean="0">
                <a:ea typeface="+mn-ea"/>
                <a:cs typeface="+mn-cs"/>
              </a:defRPr>
            </a:lvl1pPr>
          </a:lstStyle>
          <a:p>
            <a:pPr>
              <a:defRPr/>
            </a:pPr>
            <a:fld id="{6D2ED995-65D5-7D4A-BD85-41635A0130FF}" type="slidenum">
              <a:rPr lang="en-US"/>
              <a:pPr>
                <a:defRPr/>
              </a:pPr>
              <a:t>‹#›</a:t>
            </a:fld>
            <a:endParaRPr lang="en-US"/>
          </a:p>
        </p:txBody>
      </p:sp>
    </p:spTree>
    <p:extLst>
      <p:ext uri="{BB962C8B-B14F-4D97-AF65-F5344CB8AC3E}">
        <p14:creationId xmlns:p14="http://schemas.microsoft.com/office/powerpoint/2010/main" val="294249896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fontAlgn="base">
      <a:spcBef>
        <a:spcPct val="30000"/>
      </a:spcBef>
      <a:spcAft>
        <a:spcPct val="0"/>
      </a:spcAft>
      <a:defRPr sz="1200" kern="1200">
        <a:solidFill>
          <a:schemeClr val="tx1"/>
        </a:solidFill>
        <a:latin typeface="+mn-lt"/>
        <a:ea typeface="ヒラギノ角ゴ Pro W3" charset="0"/>
        <a:cs typeface="+mn-cs"/>
      </a:defRPr>
    </a:lvl2pPr>
    <a:lvl3pPr marL="914400" algn="l" defTabSz="457200" rtl="0" fontAlgn="base">
      <a:spcBef>
        <a:spcPct val="30000"/>
      </a:spcBef>
      <a:spcAft>
        <a:spcPct val="0"/>
      </a:spcAft>
      <a:defRPr sz="1200" kern="1200">
        <a:solidFill>
          <a:schemeClr val="tx1"/>
        </a:solidFill>
        <a:latin typeface="+mn-lt"/>
        <a:ea typeface="ヒラギノ角ゴ Pro W3" charset="0"/>
        <a:cs typeface="+mn-cs"/>
      </a:defRPr>
    </a:lvl3pPr>
    <a:lvl4pPr marL="1371600" algn="l" defTabSz="457200" rtl="0" fontAlgn="base">
      <a:spcBef>
        <a:spcPct val="30000"/>
      </a:spcBef>
      <a:spcAft>
        <a:spcPct val="0"/>
      </a:spcAft>
      <a:defRPr sz="1200" kern="1200">
        <a:solidFill>
          <a:schemeClr val="tx1"/>
        </a:solidFill>
        <a:latin typeface="+mn-lt"/>
        <a:ea typeface="ヒラギノ角ゴ Pro W3" charset="0"/>
        <a:cs typeface="+mn-cs"/>
      </a:defRPr>
    </a:lvl4pPr>
    <a:lvl5pPr marL="1828800" algn="l" defTabSz="457200" rtl="0" fontAlgn="base">
      <a:spcBef>
        <a:spcPct val="30000"/>
      </a:spcBef>
      <a:spcAft>
        <a:spcPct val="0"/>
      </a:spcAft>
      <a:defRPr sz="1200" kern="1200">
        <a:solidFill>
          <a:schemeClr val="tx1"/>
        </a:solidFill>
        <a:latin typeface="+mn-lt"/>
        <a:ea typeface="ヒラギノ角ゴ Pro W3"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white backdrop.jpg"/>
          <p:cNvPicPr>
            <a:picLocks noChangeAspect="1"/>
          </p:cNvPicPr>
          <p:nvPr/>
        </p:nvPicPr>
        <p:blipFill>
          <a:blip r:embed="rId2">
            <a:alphaModFix amt="64000"/>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alpha val="64000"/>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nts and Settings\Dsmall.CPU23343\Desktop\dropbox\LANDOR\NEW SUITES CS3 CENTERED\Primary\HHSP\HHSP_V 300dp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76250"/>
            <a:ext cx="17526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5072063"/>
            <a:ext cx="2286000" cy="88900"/>
          </a:xfrm>
          <a:prstGeom prst="rect">
            <a:avLst/>
          </a:prstGeom>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sp>
        <p:nvSpPr>
          <p:cNvPr id="7" name="Rectangle 6"/>
          <p:cNvSpPr/>
          <p:nvPr/>
        </p:nvSpPr>
        <p:spPr>
          <a:xfrm>
            <a:off x="2286000" y="5072063"/>
            <a:ext cx="2286000" cy="88900"/>
          </a:xfrm>
          <a:prstGeom prst="rect">
            <a:avLst/>
          </a:prstGeom>
          <a:ln>
            <a:noFill/>
          </a:ln>
        </p:spPr>
        <p:style>
          <a:lnRef idx="1">
            <a:schemeClr val="accent4"/>
          </a:lnRef>
          <a:fillRef idx="3">
            <a:schemeClr val="accent4"/>
          </a:fillRef>
          <a:effectRef idx="2">
            <a:schemeClr val="accent4"/>
          </a:effectRef>
          <a:fontRef idx="minor">
            <a:schemeClr val="lt1"/>
          </a:fontRef>
        </p:style>
        <p:txBody>
          <a:bodyPr anchor="ctr"/>
          <a:lstStyle/>
          <a:p>
            <a:pPr algn="ctr">
              <a:defRPr/>
            </a:pPr>
            <a:r>
              <a:rPr lang="en-US" sz="1800" dirty="0"/>
              <a:t>   </a:t>
            </a:r>
          </a:p>
        </p:txBody>
      </p:sp>
      <p:sp>
        <p:nvSpPr>
          <p:cNvPr id="8" name="Rectangle 7"/>
          <p:cNvSpPr/>
          <p:nvPr/>
        </p:nvSpPr>
        <p:spPr>
          <a:xfrm>
            <a:off x="4572000" y="5072063"/>
            <a:ext cx="2286000" cy="88900"/>
          </a:xfrm>
          <a:prstGeom prst="rect">
            <a:avLst/>
          </a:prstGeom>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sz="1800"/>
          </a:p>
        </p:txBody>
      </p:sp>
      <p:sp>
        <p:nvSpPr>
          <p:cNvPr id="9" name="Rectangle 8"/>
          <p:cNvSpPr/>
          <p:nvPr/>
        </p:nvSpPr>
        <p:spPr>
          <a:xfrm>
            <a:off x="6858000" y="5072063"/>
            <a:ext cx="2292350" cy="88900"/>
          </a:xfrm>
          <a:prstGeom prst="rect">
            <a:avLst/>
          </a:prstGeom>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a:p>
        </p:txBody>
      </p:sp>
      <p:sp>
        <p:nvSpPr>
          <p:cNvPr id="196615" name="Title Placeholder 1"/>
          <p:cNvSpPr>
            <a:spLocks noGrp="1"/>
          </p:cNvSpPr>
          <p:nvPr>
            <p:ph type="ctrTitle"/>
          </p:nvPr>
        </p:nvSpPr>
        <p:spPr bwMode="auto">
          <a:xfrm>
            <a:off x="1711325" y="1812925"/>
            <a:ext cx="5680075" cy="1216025"/>
          </a:xfrm>
          <a:prstGeom prst="rect">
            <a:avLst/>
          </a:prstGeom>
          <a:noFill/>
          <a:ln>
            <a:miter lim="800000"/>
            <a:headEnd/>
            <a:tailEnd/>
          </a:ln>
        </p:spPr>
        <p:txBody>
          <a:bodyPr/>
          <a:lstStyle>
            <a:lvl1pPr>
              <a:defRPr sz="2400">
                <a:solidFill>
                  <a:srgbClr val="0098C3"/>
                </a:solidFill>
              </a:defRPr>
            </a:lvl1pPr>
          </a:lstStyle>
          <a:p>
            <a:r>
              <a:rPr lang="en-US" smtClean="0"/>
              <a:t>Click to edit Master title style</a:t>
            </a:r>
            <a:endParaRPr lang="en-US" dirty="0"/>
          </a:p>
        </p:txBody>
      </p:sp>
      <p:sp>
        <p:nvSpPr>
          <p:cNvPr id="196616" name="Text Placeholder 2"/>
          <p:cNvSpPr>
            <a:spLocks noGrp="1"/>
          </p:cNvSpPr>
          <p:nvPr>
            <p:ph type="subTitle" idx="1"/>
          </p:nvPr>
        </p:nvSpPr>
        <p:spPr bwMode="auto">
          <a:xfrm>
            <a:off x="1711325" y="3028950"/>
            <a:ext cx="5527675" cy="1314450"/>
          </a:xfrm>
          <a:prstGeom prst="rect">
            <a:avLst/>
          </a:prstGeom>
          <a:noFill/>
          <a:ln>
            <a:miter lim="800000"/>
            <a:headEnd/>
            <a:tailEnd/>
          </a:ln>
        </p:spPr>
        <p:txBody>
          <a:bodyPr/>
          <a:lstStyle>
            <a:lvl1pPr marL="0" indent="0">
              <a:buNone/>
              <a:defRPr sz="1600" i="1">
                <a:solidFill>
                  <a:srgbClr val="414448"/>
                </a:solidFill>
              </a:defRPr>
            </a:lvl1pPr>
          </a:lstStyle>
          <a:p>
            <a:r>
              <a:rPr lang="en-US" smtClean="0"/>
              <a:t>Click to edit Master subtitle style</a:t>
            </a:r>
            <a:endParaRPr lang="en-US" dirty="0" smtClean="0"/>
          </a:p>
        </p:txBody>
      </p:sp>
    </p:spTree>
    <p:extLst>
      <p:ext uri="{BB962C8B-B14F-4D97-AF65-F5344CB8AC3E}">
        <p14:creationId xmlns:p14="http://schemas.microsoft.com/office/powerpoint/2010/main" val="348633429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85750"/>
            <a:ext cx="7924800" cy="533400"/>
          </a:xfrm>
        </p:spPr>
        <p:txBody>
          <a:bodyPr/>
          <a:lstStyle>
            <a:lvl1pPr>
              <a:defRPr>
                <a:solidFill>
                  <a:srgbClr val="0098C3"/>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04800" y="971550"/>
            <a:ext cx="7924800" cy="3352800"/>
          </a:xfrm>
        </p:spPr>
        <p:txBody>
          <a:bodyPr/>
          <a:lstStyle>
            <a:lvl2pPr>
              <a:defRPr sz="18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83994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pic>
        <p:nvPicPr>
          <p:cNvPr id="3" name="Picture 2"/>
          <p:cNvPicPr>
            <a:picLocks noChangeAspect="1"/>
          </p:cNvPicPr>
          <p:nvPr/>
        </p:nvPicPr>
        <p:blipFill>
          <a:blip r:embed="rId2">
            <a:clrChange>
              <a:clrFrom>
                <a:srgbClr val="EEF0EF"/>
              </a:clrFrom>
              <a:clrTo>
                <a:srgbClr val="EEF0EF">
                  <a:alpha val="0"/>
                </a:srgbClr>
              </a:clrTo>
            </a:clrChange>
          </a:blip>
          <a:stretch>
            <a:fillRect/>
          </a:stretch>
        </p:blipFill>
        <p:spPr>
          <a:xfrm>
            <a:off x="0" y="174625"/>
            <a:ext cx="1277938" cy="1295400"/>
          </a:xfrm>
          <a:prstGeom prst="rect">
            <a:avLst/>
          </a:prstGeom>
          <a:effectLst>
            <a:outerShdw blurRad="73025" dist="38100" dir="2700000" sx="126000" sy="126000" algn="tl" rotWithShape="0">
              <a:prstClr val="black">
                <a:alpha val="3000"/>
              </a:prstClr>
            </a:outerShdw>
          </a:effectLst>
        </p:spPr>
      </p:pic>
      <p:pic>
        <p:nvPicPr>
          <p:cNvPr id="4" name="Picture 3"/>
          <p:cNvPicPr>
            <a:picLocks noChangeAspect="1"/>
          </p:cNvPicPr>
          <p:nvPr/>
        </p:nvPicPr>
        <p:blipFill>
          <a:blip r:embed="rId3">
            <a:clrChange>
              <a:clrFrom>
                <a:srgbClr val="EEF0EF"/>
              </a:clrFrom>
              <a:clrTo>
                <a:srgbClr val="EEF0EF">
                  <a:alpha val="0"/>
                </a:srgbClr>
              </a:clrTo>
            </a:clrChange>
          </a:blip>
          <a:stretch>
            <a:fillRect/>
          </a:stretch>
        </p:blipFill>
        <p:spPr>
          <a:xfrm>
            <a:off x="7864475" y="3067050"/>
            <a:ext cx="1279525" cy="1285875"/>
          </a:xfrm>
          <a:prstGeom prst="rect">
            <a:avLst/>
          </a:prstGeom>
          <a:effectLst>
            <a:outerShdw blurRad="73025" dist="38100" dir="2700000" sx="124000" sy="124000" algn="tl" rotWithShape="0">
              <a:srgbClr val="000000">
                <a:alpha val="4000"/>
              </a:srgbClr>
            </a:outerShdw>
          </a:effectLst>
        </p:spPr>
      </p:pic>
      <p:sp>
        <p:nvSpPr>
          <p:cNvPr id="9" name="Text Placeholder 8"/>
          <p:cNvSpPr>
            <a:spLocks noGrp="1"/>
          </p:cNvSpPr>
          <p:nvPr>
            <p:ph type="body" sz="quarter" idx="13"/>
          </p:nvPr>
        </p:nvSpPr>
        <p:spPr>
          <a:xfrm>
            <a:off x="1752600" y="1809750"/>
            <a:ext cx="5715000" cy="2286000"/>
          </a:xfrm>
        </p:spPr>
        <p:txBody>
          <a:bodyPr/>
          <a:lstStyle>
            <a:lvl1pPr marL="0" indent="3175">
              <a:buNone/>
              <a:defRPr sz="2800">
                <a:solidFill>
                  <a:srgbClr val="0098C3"/>
                </a:solidFill>
              </a:defRPr>
            </a:lvl1pPr>
            <a:lvl2pPr marL="0" indent="0">
              <a:buFont typeface="Arial"/>
              <a:buNone/>
              <a:tabLst>
                <a:tab pos="0" algn="l"/>
              </a:tabLst>
              <a:defRPr sz="1600" i="1"/>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8072946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66215" y="1952625"/>
            <a:ext cx="3618869" cy="256222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6535" y="1952625"/>
            <a:ext cx="3618869" cy="256222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7988204" y="4795546"/>
            <a:ext cx="742949" cy="228599"/>
          </a:xfrm>
          <a:prstGeom prst="rect">
            <a:avLst/>
          </a:prstGeom>
        </p:spPr>
        <p:txBody>
          <a:bodyPr/>
          <a:lstStyle/>
          <a:p>
            <a:fld id="{BCB23114-FDD5-FA42-921D-3764001EDEA5}" type="datetimeFigureOut">
              <a:rPr lang="en-US" smtClean="0"/>
              <a:t>11/3/17</a:t>
            </a:fld>
            <a:endParaRPr lang="en-US"/>
          </a:p>
        </p:txBody>
      </p:sp>
      <p:sp>
        <p:nvSpPr>
          <p:cNvPr id="6" name="Footer Placeholder 5"/>
          <p:cNvSpPr>
            <a:spLocks noGrp="1"/>
          </p:cNvSpPr>
          <p:nvPr>
            <p:ph type="ftr" sz="quarter" idx="11"/>
          </p:nvPr>
        </p:nvSpPr>
        <p:spPr>
          <a:xfrm>
            <a:off x="396269" y="4793879"/>
            <a:ext cx="2894846" cy="228601"/>
          </a:xfrm>
          <a:prstGeom prst="rect">
            <a:avLst/>
          </a:prstGeom>
        </p:spPr>
        <p:txBody>
          <a:bodyPr/>
          <a:lstStyle/>
          <a:p>
            <a:endParaRPr lang="en-US"/>
          </a:p>
        </p:txBody>
      </p:sp>
      <p:sp>
        <p:nvSpPr>
          <p:cNvPr id="7" name="Slide Number Placeholder 6"/>
          <p:cNvSpPr>
            <a:spLocks noGrp="1"/>
          </p:cNvSpPr>
          <p:nvPr>
            <p:ph type="sldNum" sz="quarter" idx="12"/>
          </p:nvPr>
        </p:nvSpPr>
        <p:spPr>
          <a:xfrm>
            <a:off x="7764406" y="221797"/>
            <a:ext cx="628649" cy="575765"/>
          </a:xfrm>
          <a:prstGeom prst="rect">
            <a:avLst/>
          </a:prstGeom>
        </p:spPr>
        <p:txBody>
          <a:bodyPr/>
          <a:lstStyle/>
          <a:p>
            <a:fld id="{5CD01DEF-8030-D94B-BD13-A5D421E5D874}" type="slidenum">
              <a:rPr lang="en-US" smtClean="0"/>
              <a:t>‹#›</a:t>
            </a:fld>
            <a:endParaRPr lang="en-US"/>
          </a:p>
        </p:txBody>
      </p:sp>
    </p:spTree>
    <p:extLst>
      <p:ext uri="{BB962C8B-B14F-4D97-AF65-F5344CB8AC3E}">
        <p14:creationId xmlns:p14="http://schemas.microsoft.com/office/powerpoint/2010/main" val="127389940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6216" y="1952625"/>
            <a:ext cx="3618868"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66215" y="2384822"/>
            <a:ext cx="3618869" cy="213002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6535" y="1952625"/>
            <a:ext cx="3618869"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56533" y="2384822"/>
            <a:ext cx="3618869" cy="213002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7988204" y="4795546"/>
            <a:ext cx="742949" cy="228599"/>
          </a:xfrm>
          <a:prstGeom prst="rect">
            <a:avLst/>
          </a:prstGeom>
        </p:spPr>
        <p:txBody>
          <a:bodyPr/>
          <a:lstStyle/>
          <a:p>
            <a:fld id="{BCB23114-FDD5-FA42-921D-3764001EDEA5}" type="datetimeFigureOut">
              <a:rPr lang="en-US" smtClean="0"/>
              <a:t>11/3/17</a:t>
            </a:fld>
            <a:endParaRPr lang="en-US"/>
          </a:p>
        </p:txBody>
      </p:sp>
      <p:sp>
        <p:nvSpPr>
          <p:cNvPr id="8" name="Footer Placeholder 7"/>
          <p:cNvSpPr>
            <a:spLocks noGrp="1"/>
          </p:cNvSpPr>
          <p:nvPr>
            <p:ph type="ftr" sz="quarter" idx="11"/>
          </p:nvPr>
        </p:nvSpPr>
        <p:spPr>
          <a:xfrm>
            <a:off x="396269" y="4793879"/>
            <a:ext cx="2894846" cy="228601"/>
          </a:xfrm>
          <a:prstGeom prst="rect">
            <a:avLst/>
          </a:prstGeom>
        </p:spPr>
        <p:txBody>
          <a:bodyPr/>
          <a:lstStyle/>
          <a:p>
            <a:endParaRPr lang="en-US"/>
          </a:p>
        </p:txBody>
      </p:sp>
      <p:sp>
        <p:nvSpPr>
          <p:cNvPr id="9" name="Slide Number Placeholder 8"/>
          <p:cNvSpPr>
            <a:spLocks noGrp="1"/>
          </p:cNvSpPr>
          <p:nvPr>
            <p:ph type="sldNum" sz="quarter" idx="12"/>
          </p:nvPr>
        </p:nvSpPr>
        <p:spPr>
          <a:xfrm>
            <a:off x="7764406" y="221797"/>
            <a:ext cx="628649" cy="575765"/>
          </a:xfrm>
          <a:prstGeom prst="rect">
            <a:avLst/>
          </a:prstGeom>
        </p:spPr>
        <p:txBody>
          <a:bodyPr/>
          <a:lstStyle/>
          <a:p>
            <a:fld id="{5CD01DEF-8030-D94B-BD13-A5D421E5D874}" type="slidenum">
              <a:rPr lang="en-US" smtClean="0"/>
              <a:t>‹#›</a:t>
            </a:fld>
            <a:endParaRPr lang="en-US"/>
          </a:p>
        </p:txBody>
      </p:sp>
    </p:spTree>
    <p:extLst>
      <p:ext uri="{BB962C8B-B14F-4D97-AF65-F5344CB8AC3E}">
        <p14:creationId xmlns:p14="http://schemas.microsoft.com/office/powerpoint/2010/main" val="72298222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grpSp>
        <p:nvGrpSpPr>
          <p:cNvPr id="13" name="Group 12"/>
          <p:cNvGrpSpPr/>
          <p:nvPr/>
        </p:nvGrpSpPr>
        <p:grpSpPr>
          <a:xfrm>
            <a:off x="0" y="-1779"/>
            <a:ext cx="9144000" cy="5150270"/>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8" y="2008234"/>
            <a:ext cx="3263267" cy="1712868"/>
          </a:xfrm>
        </p:spPr>
        <p:txBody>
          <a:bodyPr anchor="ctr"/>
          <a:lstStyle>
            <a:lvl1pPr algn="l">
              <a:defRPr sz="3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71669" y="2008234"/>
            <a:ext cx="2816534" cy="1712867"/>
          </a:xfrm>
        </p:spPr>
        <p:txBody>
          <a:bodyPr anchor="ctr"/>
          <a:lstStyle>
            <a:lvl1pPr marL="0" indent="0" algn="l">
              <a:buNone/>
              <a:defRPr sz="1500" cap="all">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988204" y="4795546"/>
            <a:ext cx="742949" cy="228599"/>
          </a:xfrm>
          <a:prstGeom prst="rect">
            <a:avLst/>
          </a:prstGeom>
        </p:spPr>
        <p:txBody>
          <a:bodyPr/>
          <a:lstStyle/>
          <a:p>
            <a:fld id="{BCB23114-FDD5-FA42-921D-3764001EDEA5}" type="datetimeFigureOut">
              <a:rPr lang="en-US" smtClean="0"/>
              <a:t>11/3/17</a:t>
            </a:fld>
            <a:endParaRPr lang="en-US"/>
          </a:p>
        </p:txBody>
      </p:sp>
      <p:sp>
        <p:nvSpPr>
          <p:cNvPr id="5" name="Footer Placeholder 4"/>
          <p:cNvSpPr>
            <a:spLocks noGrp="1"/>
          </p:cNvSpPr>
          <p:nvPr>
            <p:ph type="ftr" sz="quarter" idx="11"/>
          </p:nvPr>
        </p:nvSpPr>
        <p:spPr>
          <a:xfrm>
            <a:off x="396269" y="4793879"/>
            <a:ext cx="2894846" cy="228601"/>
          </a:xfrm>
          <a:prstGeom prst="rect">
            <a:avLst/>
          </a:prstGeom>
        </p:spPr>
        <p:txBody>
          <a:bodyPr/>
          <a:lstStyle/>
          <a:p>
            <a:endParaRPr lang="en-US"/>
          </a:p>
        </p:txBody>
      </p:sp>
      <p:sp>
        <p:nvSpPr>
          <p:cNvPr id="15" name="Rectangle 14"/>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4406" y="221797"/>
            <a:ext cx="628649" cy="575765"/>
          </a:xfrm>
          <a:prstGeom prst="rect">
            <a:avLst/>
          </a:prstGeom>
        </p:spPr>
        <p:txBody>
          <a:bodyPr/>
          <a:lstStyle/>
          <a:p>
            <a:fld id="{5CD01DEF-8030-D94B-BD13-A5D421E5D874}" type="slidenum">
              <a:rPr lang="en-US" smtClean="0"/>
              <a:t>‹#›</a:t>
            </a:fld>
            <a:endParaRPr lang="en-US"/>
          </a:p>
        </p:txBody>
      </p:sp>
    </p:spTree>
    <p:extLst>
      <p:ext uri="{BB962C8B-B14F-4D97-AF65-F5344CB8AC3E}">
        <p14:creationId xmlns:p14="http://schemas.microsoft.com/office/powerpoint/2010/main" val="53034353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eg"/><Relationship Id="rId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descr="white backdrop.jpg"/>
          <p:cNvPicPr>
            <a:picLocks noChangeAspect="1"/>
          </p:cNvPicPr>
          <p:nvPr/>
        </p:nvPicPr>
        <p:blipFill>
          <a:blip r:embed="rId8">
            <a:alphaModFix amt="64000"/>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alpha val="64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304800" y="285750"/>
            <a:ext cx="792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endParaRPr lang="en-US" dirty="0"/>
          </a:p>
        </p:txBody>
      </p:sp>
      <p:sp>
        <p:nvSpPr>
          <p:cNvPr id="1028" name="Rectangle 3"/>
          <p:cNvSpPr>
            <a:spLocks noGrp="1" noChangeArrowheads="1"/>
          </p:cNvSpPr>
          <p:nvPr>
            <p:ph type="body" idx="1"/>
          </p:nvPr>
        </p:nvSpPr>
        <p:spPr bwMode="auto">
          <a:xfrm>
            <a:off x="304800" y="971550"/>
            <a:ext cx="7924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9" name="Picture 11" descr="HHSP_V-hi-res.png"/>
          <p:cNvPicPr>
            <a:picLocks noChangeAspect="1"/>
          </p:cNvPicPr>
          <p:nvPr/>
        </p:nvPicPr>
        <p:blipFill>
          <a:blip r:embed="rId9">
            <a:extLst>
              <a:ext uri="{28A0092B-C50C-407E-A947-70E740481C1C}">
                <a14:useLocalDpi xmlns:a14="http://schemas.microsoft.com/office/drawing/2010/main" val="0"/>
              </a:ext>
            </a:extLst>
          </a:blip>
          <a:srcRect t="8809" b="21333"/>
          <a:stretch>
            <a:fillRect/>
          </a:stretch>
        </p:blipFill>
        <p:spPr bwMode="auto">
          <a:xfrm>
            <a:off x="7620000" y="4441825"/>
            <a:ext cx="11430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rot="16200000">
            <a:off x="-600075" y="600075"/>
            <a:ext cx="1276350" cy="76200"/>
          </a:xfrm>
          <a:prstGeom prst="rect">
            <a:avLst/>
          </a:prstGeom>
          <a:gradFill>
            <a:lin ang="1224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sp>
        <p:nvSpPr>
          <p:cNvPr id="20" name="Rectangle 19"/>
          <p:cNvSpPr/>
          <p:nvPr/>
        </p:nvSpPr>
        <p:spPr>
          <a:xfrm rot="16200000">
            <a:off x="-609600" y="1885950"/>
            <a:ext cx="1295400" cy="76200"/>
          </a:xfrm>
          <a:prstGeom prst="rect">
            <a:avLst/>
          </a:prstGeom>
          <a:gradFill>
            <a:lin ang="17400000" scaled="0"/>
          </a:gradFill>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800"/>
          </a:p>
        </p:txBody>
      </p:sp>
      <p:sp>
        <p:nvSpPr>
          <p:cNvPr id="16" name="Rectangle 15"/>
          <p:cNvSpPr/>
          <p:nvPr/>
        </p:nvSpPr>
        <p:spPr>
          <a:xfrm rot="16200000">
            <a:off x="-647700" y="3219450"/>
            <a:ext cx="1371600" cy="76200"/>
          </a:xfrm>
          <a:prstGeom prst="rect">
            <a:avLst/>
          </a:prstGeom>
          <a:gradFill>
            <a:lin ang="9240000" scaled="0"/>
          </a:gradFill>
          <a:ln>
            <a:noFill/>
          </a:ln>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sz="1800"/>
          </a:p>
        </p:txBody>
      </p:sp>
      <p:sp>
        <p:nvSpPr>
          <p:cNvPr id="17" name="Rectangle 16"/>
          <p:cNvSpPr/>
          <p:nvPr/>
        </p:nvSpPr>
        <p:spPr>
          <a:xfrm rot="16200000">
            <a:off x="-561975" y="4505325"/>
            <a:ext cx="1200150" cy="76200"/>
          </a:xfrm>
          <a:prstGeom prst="rect">
            <a:avLst/>
          </a:prstGeom>
          <a:gradFill>
            <a:lin ang="780000" scaled="0"/>
          </a:gradFill>
          <a:ln>
            <a:no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sz="1800"/>
          </a:p>
        </p:txBody>
      </p:sp>
    </p:spTree>
  </p:cSld>
  <p:clrMap bg1="lt1" tx1="dk1" bg2="lt2" tx2="dk2" accent1="accent1" accent2="accent2" accent3="accent3" accent4="accent4" accent5="accent5" accent6="accent6" hlink="hlink" folHlink="folHlink"/>
  <p:sldLayoutIdLst>
    <p:sldLayoutId id="2147484216" r:id="rId1"/>
    <p:sldLayoutId id="2147484215" r:id="rId2"/>
    <p:sldLayoutId id="2147484217" r:id="rId3"/>
    <p:sldLayoutId id="2147484218" r:id="rId4"/>
    <p:sldLayoutId id="2147484219" r:id="rId5"/>
    <p:sldLayoutId id="2147484220" r:id="rId6"/>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2400" b="1">
          <a:solidFill>
            <a:srgbClr val="0098C3"/>
          </a:solidFill>
          <a:effectLst/>
          <a:latin typeface="+mj-lt"/>
          <a:ea typeface="ＭＳ Ｐゴシック" charset="-128"/>
          <a:cs typeface="ＭＳ Ｐゴシック" charset="-128"/>
        </a:defRPr>
      </a:lvl1pPr>
      <a:lvl2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2pPr>
      <a:lvl3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3pPr>
      <a:lvl4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4pPr>
      <a:lvl5pPr algn="l" rtl="0" eaLnBrk="1" fontAlgn="base" hangingPunct="1">
        <a:spcBef>
          <a:spcPct val="0"/>
        </a:spcBef>
        <a:spcAft>
          <a:spcPct val="0"/>
        </a:spcAft>
        <a:defRPr sz="2100">
          <a:solidFill>
            <a:srgbClr val="0098C3"/>
          </a:solidFill>
          <a:latin typeface="Verdana" pitchFamily="34" charset="0"/>
          <a:ea typeface="ＭＳ Ｐゴシック" charset="-128"/>
          <a:cs typeface="ＭＳ Ｐゴシック" charset="-128"/>
        </a:defRPr>
      </a:lvl5pPr>
      <a:lvl6pPr marL="457200" algn="l" rtl="0" eaLnBrk="1" fontAlgn="base" hangingPunct="1">
        <a:spcBef>
          <a:spcPct val="0"/>
        </a:spcBef>
        <a:spcAft>
          <a:spcPct val="0"/>
        </a:spcAft>
        <a:defRPr sz="2100">
          <a:solidFill>
            <a:srgbClr val="2098C0"/>
          </a:solidFill>
          <a:latin typeface="Verdana" pitchFamily="34" charset="0"/>
        </a:defRPr>
      </a:lvl6pPr>
      <a:lvl7pPr marL="914400" algn="l" rtl="0" eaLnBrk="1" fontAlgn="base" hangingPunct="1">
        <a:spcBef>
          <a:spcPct val="0"/>
        </a:spcBef>
        <a:spcAft>
          <a:spcPct val="0"/>
        </a:spcAft>
        <a:defRPr sz="2100">
          <a:solidFill>
            <a:srgbClr val="2098C0"/>
          </a:solidFill>
          <a:latin typeface="Verdana" pitchFamily="34" charset="0"/>
        </a:defRPr>
      </a:lvl7pPr>
      <a:lvl8pPr marL="1371600" algn="l" rtl="0" eaLnBrk="1" fontAlgn="base" hangingPunct="1">
        <a:spcBef>
          <a:spcPct val="0"/>
        </a:spcBef>
        <a:spcAft>
          <a:spcPct val="0"/>
        </a:spcAft>
        <a:defRPr sz="2100">
          <a:solidFill>
            <a:srgbClr val="2098C0"/>
          </a:solidFill>
          <a:latin typeface="Verdana" pitchFamily="34" charset="0"/>
        </a:defRPr>
      </a:lvl8pPr>
      <a:lvl9pPr marL="1828800" algn="l" rtl="0" eaLnBrk="1" fontAlgn="base" hangingPunct="1">
        <a:spcBef>
          <a:spcPct val="0"/>
        </a:spcBef>
        <a:spcAft>
          <a:spcPct val="0"/>
        </a:spcAft>
        <a:defRPr sz="2100">
          <a:solidFill>
            <a:srgbClr val="2098C0"/>
          </a:solidFill>
          <a:latin typeface="Verdana" pitchFamily="34" charset="0"/>
        </a:defRPr>
      </a:lvl9pPr>
    </p:titleStyle>
    <p:bodyStyle>
      <a:lvl1pPr marL="233363" indent="-233363" algn="l" rtl="0" eaLnBrk="1" fontAlgn="base" hangingPunct="1">
        <a:spcBef>
          <a:spcPct val="20000"/>
        </a:spcBef>
        <a:spcAft>
          <a:spcPct val="0"/>
        </a:spcAft>
        <a:buChar char="•"/>
        <a:defRPr sz="2000">
          <a:solidFill>
            <a:srgbClr val="414448"/>
          </a:solidFill>
          <a:latin typeface="+mn-lt"/>
          <a:ea typeface="ＭＳ Ｐゴシック" charset="-128"/>
          <a:cs typeface="ＭＳ Ｐゴシック" charset="-128"/>
        </a:defRPr>
      </a:lvl1pPr>
      <a:lvl2pPr marL="569913" indent="-222250" algn="l" rtl="0" eaLnBrk="1" fontAlgn="base" hangingPunct="1">
        <a:spcBef>
          <a:spcPct val="20000"/>
        </a:spcBef>
        <a:spcAft>
          <a:spcPct val="0"/>
        </a:spcAft>
        <a:buChar char="–"/>
        <a:defRPr sz="2000">
          <a:solidFill>
            <a:srgbClr val="414448"/>
          </a:solidFill>
          <a:latin typeface="+mn-lt"/>
          <a:ea typeface="ＭＳ Ｐゴシック" charset="-128"/>
          <a:cs typeface="ＭＳ Ｐゴシック" charset="0"/>
        </a:defRPr>
      </a:lvl2pPr>
      <a:lvl3pPr marL="969963" indent="-168275" algn="l" rtl="0" eaLnBrk="1" fontAlgn="base" hangingPunct="1">
        <a:spcBef>
          <a:spcPct val="20000"/>
        </a:spcBef>
        <a:spcAft>
          <a:spcPct val="0"/>
        </a:spcAft>
        <a:buChar char="•"/>
        <a:defRPr sz="1800">
          <a:solidFill>
            <a:srgbClr val="414448"/>
          </a:solidFill>
          <a:latin typeface="+mn-lt"/>
          <a:ea typeface="ＭＳ Ｐゴシック" charset="-128"/>
          <a:cs typeface="ＭＳ Ｐゴシック" charset="0"/>
        </a:defRPr>
      </a:lvl3pPr>
      <a:lvl4pPr marL="1371600" indent="-223838" algn="l" rtl="0" eaLnBrk="1" fontAlgn="base" hangingPunct="1">
        <a:spcBef>
          <a:spcPct val="20000"/>
        </a:spcBef>
        <a:spcAft>
          <a:spcPct val="0"/>
        </a:spcAft>
        <a:buChar char="–"/>
        <a:defRPr sz="1600">
          <a:solidFill>
            <a:srgbClr val="414448"/>
          </a:solidFill>
          <a:latin typeface="+mn-lt"/>
          <a:ea typeface="ＭＳ Ｐゴシック" charset="-128"/>
          <a:cs typeface="ＭＳ Ｐゴシック" charset="0"/>
        </a:defRPr>
      </a:lvl4pPr>
      <a:lvl5pPr marL="1828800" indent="-223838" algn="l" rtl="0" eaLnBrk="1" fontAlgn="base" hangingPunct="1">
        <a:spcBef>
          <a:spcPct val="20000"/>
        </a:spcBef>
        <a:spcAft>
          <a:spcPct val="0"/>
        </a:spcAft>
        <a:buChar char="»"/>
        <a:defRPr sz="1400">
          <a:solidFill>
            <a:srgbClr val="414448"/>
          </a:solidFill>
          <a:latin typeface="+mn-lt"/>
          <a:ea typeface="ＭＳ Ｐゴシック" charset="-128"/>
          <a:cs typeface="ＭＳ Ｐゴシック" charset="0"/>
        </a:defRPr>
      </a:lvl5pPr>
      <a:lvl6pPr marL="2286000" indent="-223838" algn="l" rtl="0" eaLnBrk="1" fontAlgn="base" hangingPunct="1">
        <a:spcBef>
          <a:spcPct val="20000"/>
        </a:spcBef>
        <a:spcAft>
          <a:spcPct val="0"/>
        </a:spcAft>
        <a:buChar char="»"/>
        <a:defRPr sz="1200">
          <a:solidFill>
            <a:srgbClr val="616365"/>
          </a:solidFill>
          <a:latin typeface="+mn-lt"/>
        </a:defRPr>
      </a:lvl6pPr>
      <a:lvl7pPr marL="2743200" indent="-223838" algn="l" rtl="0" eaLnBrk="1" fontAlgn="base" hangingPunct="1">
        <a:spcBef>
          <a:spcPct val="20000"/>
        </a:spcBef>
        <a:spcAft>
          <a:spcPct val="0"/>
        </a:spcAft>
        <a:buChar char="»"/>
        <a:defRPr sz="1200">
          <a:solidFill>
            <a:srgbClr val="616365"/>
          </a:solidFill>
          <a:latin typeface="+mn-lt"/>
        </a:defRPr>
      </a:lvl7pPr>
      <a:lvl8pPr marL="3200400" indent="-223838" algn="l" rtl="0" eaLnBrk="1" fontAlgn="base" hangingPunct="1">
        <a:spcBef>
          <a:spcPct val="20000"/>
        </a:spcBef>
        <a:spcAft>
          <a:spcPct val="0"/>
        </a:spcAft>
        <a:buChar char="»"/>
        <a:defRPr sz="1200">
          <a:solidFill>
            <a:srgbClr val="616365"/>
          </a:solidFill>
          <a:latin typeface="+mn-lt"/>
        </a:defRPr>
      </a:lvl8pPr>
      <a:lvl9pPr marL="3657600" indent="-223838" algn="l" rtl="0" eaLnBrk="1" fontAlgn="base" hangingPunct="1">
        <a:spcBef>
          <a:spcPct val="20000"/>
        </a:spcBef>
        <a:spcAft>
          <a:spcPct val="0"/>
        </a:spcAft>
        <a:buChar char="»"/>
        <a:defRPr sz="1200">
          <a:solidFill>
            <a:srgbClr val="61636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 Id="rId3" Type="http://schemas.openxmlformats.org/officeDocument/2006/relationships/image" Target="../media/image7.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diagramData" Target="../diagrams/data2.xml"/><Relationship Id="rId8" Type="http://schemas.openxmlformats.org/officeDocument/2006/relationships/diagramLayout" Target="../diagrams/layout2.xml"/><Relationship Id="rId9" Type="http://schemas.openxmlformats.org/officeDocument/2006/relationships/diagramQuickStyle" Target="../diagrams/quickStyle2.xml"/><Relationship Id="rId10" Type="http://schemas.openxmlformats.org/officeDocument/2006/relationships/diagramColors" Target="../diagrams/colors2.xml"/><Relationship Id="rId11" Type="http://schemas.microsoft.com/office/2007/relationships/diagramDrawing" Target="../diagrams/drawing2.xml"/><Relationship Id="rId1" Type="http://schemas.openxmlformats.org/officeDocument/2006/relationships/slideLayout" Target="../slideLayouts/slideLayout4.xml"/><Relationship Id="rId2"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2700" dirty="0">
                <a:latin typeface="Malayalam Sangam MN" charset="0"/>
                <a:ea typeface="Malayalam Sangam MN" charset="0"/>
                <a:cs typeface="Malayalam Sangam MN" charset="0"/>
              </a:rPr>
              <a:t>Catastrophic antiphospholipid syndrome and Sarcoidosis </a:t>
            </a:r>
            <a:br>
              <a:rPr lang="en-US" sz="2700" dirty="0">
                <a:latin typeface="Malayalam Sangam MN" charset="0"/>
                <a:ea typeface="Malayalam Sangam MN" charset="0"/>
                <a:cs typeface="Malayalam Sangam MN" charset="0"/>
              </a:rPr>
            </a:br>
            <a:r>
              <a:rPr lang="en-US" sz="2700" dirty="0">
                <a:latin typeface="Malayalam Sangam MN" charset="0"/>
                <a:ea typeface="Malayalam Sangam MN" charset="0"/>
                <a:cs typeface="Malayalam Sangam MN" charset="0"/>
              </a:rPr>
              <a:t>A Case Report</a:t>
            </a:r>
            <a:r>
              <a:rPr lang="en-US" dirty="0"/>
              <a:t/>
            </a:r>
            <a:br>
              <a:rPr lang="en-US" dirty="0"/>
            </a:br>
            <a:endParaRPr lang="en-US" dirty="0"/>
          </a:p>
        </p:txBody>
      </p:sp>
      <p:sp>
        <p:nvSpPr>
          <p:cNvPr id="3" name="Subtitle 2"/>
          <p:cNvSpPr>
            <a:spLocks noGrp="1"/>
          </p:cNvSpPr>
          <p:nvPr>
            <p:ph type="subTitle" idx="1"/>
          </p:nvPr>
        </p:nvSpPr>
        <p:spPr>
          <a:xfrm>
            <a:off x="1047032" y="3333750"/>
            <a:ext cx="7008660" cy="898634"/>
          </a:xfrm>
        </p:spPr>
        <p:txBody>
          <a:bodyPr>
            <a:normAutofit fontScale="55000" lnSpcReduction="20000"/>
          </a:bodyPr>
          <a:lstStyle/>
          <a:p>
            <a:r>
              <a:rPr lang="en-US" sz="2175" b="1" dirty="0">
                <a:latin typeface="Malayalam Sangam MN" charset="0"/>
                <a:ea typeface="Malayalam Sangam MN" charset="0"/>
                <a:cs typeface="Malayalam Sangam MN" charset="0"/>
              </a:rPr>
              <a:t>Nova Thomas John, MBBS </a:t>
            </a:r>
            <a:r>
              <a:rPr lang="en-US" sz="2175" b="1" baseline="30000" dirty="0">
                <a:latin typeface="Malayalam Sangam MN" charset="0"/>
                <a:ea typeface="Malayalam Sangam MN" charset="0"/>
                <a:cs typeface="Malayalam Sangam MN" charset="0"/>
              </a:rPr>
              <a:t>1</a:t>
            </a:r>
            <a:r>
              <a:rPr lang="en-US" sz="2175" dirty="0">
                <a:latin typeface="Malayalam Sangam MN" charset="0"/>
                <a:ea typeface="Malayalam Sangam MN" charset="0"/>
                <a:cs typeface="Malayalam Sangam MN" charset="0"/>
              </a:rPr>
              <a:t>; </a:t>
            </a:r>
            <a:r>
              <a:rPr lang="en-US" sz="2175" dirty="0" err="1">
                <a:latin typeface="Malayalam Sangam MN" charset="0"/>
                <a:ea typeface="Malayalam Sangam MN" charset="0"/>
                <a:cs typeface="Malayalam Sangam MN" charset="0"/>
              </a:rPr>
              <a:t>Madhavi</a:t>
            </a:r>
            <a:r>
              <a:rPr lang="en-US" sz="2175" dirty="0">
                <a:latin typeface="Malayalam Sangam MN" charset="0"/>
                <a:ea typeface="Malayalam Sangam MN" charset="0"/>
                <a:cs typeface="Malayalam Sangam MN" charset="0"/>
              </a:rPr>
              <a:t> </a:t>
            </a:r>
            <a:r>
              <a:rPr lang="en-US" sz="2175" dirty="0" err="1">
                <a:latin typeface="Malayalam Sangam MN" charset="0"/>
                <a:ea typeface="Malayalam Sangam MN" charset="0"/>
                <a:cs typeface="Malayalam Sangam MN" charset="0"/>
              </a:rPr>
              <a:t>Gorusu</a:t>
            </a:r>
            <a:r>
              <a:rPr lang="en-US" sz="2175" dirty="0">
                <a:latin typeface="Malayalam Sangam MN" charset="0"/>
                <a:ea typeface="Malayalam Sangam MN" charset="0"/>
                <a:cs typeface="Malayalam Sangam MN" charset="0"/>
              </a:rPr>
              <a:t>, MD</a:t>
            </a:r>
            <a:r>
              <a:rPr lang="en-US" sz="2175" baseline="30000" dirty="0">
                <a:latin typeface="Malayalam Sangam MN" charset="0"/>
                <a:ea typeface="Malayalam Sangam MN" charset="0"/>
                <a:cs typeface="Malayalam Sangam MN" charset="0"/>
              </a:rPr>
              <a:t> 2</a:t>
            </a:r>
            <a:r>
              <a:rPr lang="en-US" sz="2175" dirty="0">
                <a:latin typeface="Malayalam Sangam MN" charset="0"/>
                <a:ea typeface="Malayalam Sangam MN" charset="0"/>
                <a:cs typeface="Malayalam Sangam MN" charset="0"/>
              </a:rPr>
              <a:t> Katrina Collins </a:t>
            </a:r>
            <a:r>
              <a:rPr lang="en-US" sz="2175" baseline="30000" dirty="0">
                <a:latin typeface="Malayalam Sangam MN" charset="0"/>
                <a:ea typeface="Malayalam Sangam MN" charset="0"/>
                <a:cs typeface="Malayalam Sangam MN" charset="0"/>
              </a:rPr>
              <a:t>3</a:t>
            </a:r>
            <a:r>
              <a:rPr lang="en-US" sz="2175" dirty="0">
                <a:latin typeface="Malayalam Sangam MN" charset="0"/>
                <a:ea typeface="Malayalam Sangam MN" charset="0"/>
                <a:cs typeface="Malayalam Sangam MN" charset="0"/>
              </a:rPr>
              <a:t> and Joseph </a:t>
            </a:r>
            <a:r>
              <a:rPr lang="en-US" sz="2175" dirty="0" err="1">
                <a:latin typeface="Malayalam Sangam MN" charset="0"/>
                <a:ea typeface="Malayalam Sangam MN" charset="0"/>
                <a:cs typeface="Malayalam Sangam MN" charset="0"/>
              </a:rPr>
              <a:t>Digiuseppe</a:t>
            </a:r>
            <a:r>
              <a:rPr lang="en-US" sz="2175" dirty="0">
                <a:latin typeface="Malayalam Sangam MN" charset="0"/>
                <a:ea typeface="Malayalam Sangam MN" charset="0"/>
                <a:cs typeface="Malayalam Sangam MN" charset="0"/>
              </a:rPr>
              <a:t>, MD, Phd</a:t>
            </a:r>
            <a:r>
              <a:rPr lang="en-US" sz="2175" baseline="30000" dirty="0">
                <a:latin typeface="Malayalam Sangam MN" charset="0"/>
                <a:ea typeface="Malayalam Sangam MN" charset="0"/>
                <a:cs typeface="Malayalam Sangam MN" charset="0"/>
              </a:rPr>
              <a:t>4</a:t>
            </a:r>
            <a:r>
              <a:rPr lang="en-US" sz="2175" dirty="0">
                <a:latin typeface="Malayalam Sangam MN" charset="0"/>
                <a:ea typeface="Malayalam Sangam MN" charset="0"/>
                <a:cs typeface="Malayalam Sangam MN" charset="0"/>
              </a:rPr>
              <a:t> </a:t>
            </a:r>
          </a:p>
          <a:p>
            <a:r>
              <a:rPr lang="en-US" sz="2175" baseline="30000" dirty="0">
                <a:latin typeface="Malayalam Sangam MN" charset="0"/>
                <a:ea typeface="Malayalam Sangam MN" charset="0"/>
                <a:cs typeface="Malayalam Sangam MN" charset="0"/>
              </a:rPr>
              <a:t>1</a:t>
            </a:r>
            <a:r>
              <a:rPr lang="en-US" sz="2175" dirty="0">
                <a:latin typeface="Malayalam Sangam MN" charset="0"/>
                <a:ea typeface="Malayalam Sangam MN" charset="0"/>
                <a:cs typeface="Malayalam Sangam MN" charset="0"/>
              </a:rPr>
              <a:t>Starling Physicians Division of Hospital medicine; </a:t>
            </a:r>
            <a:r>
              <a:rPr lang="en-US" sz="2175" baseline="30000" dirty="0">
                <a:latin typeface="Malayalam Sangam MN" charset="0"/>
                <a:ea typeface="Malayalam Sangam MN" charset="0"/>
                <a:cs typeface="Malayalam Sangam MN" charset="0"/>
              </a:rPr>
              <a:t>2 </a:t>
            </a:r>
            <a:r>
              <a:rPr lang="en-US" sz="2175" dirty="0">
                <a:latin typeface="Malayalam Sangam MN" charset="0"/>
                <a:ea typeface="Malayalam Sangam MN" charset="0"/>
                <a:cs typeface="Malayalam Sangam MN" charset="0"/>
              </a:rPr>
              <a:t>Starling Physicians </a:t>
            </a:r>
            <a:r>
              <a:rPr lang="en-US" sz="2175" dirty="0" err="1">
                <a:latin typeface="Malayalam Sangam MN" charset="0"/>
                <a:ea typeface="Malayalam Sangam MN" charset="0"/>
                <a:cs typeface="Malayalam Sangam MN" charset="0"/>
              </a:rPr>
              <a:t>Dept</a:t>
            </a:r>
            <a:r>
              <a:rPr lang="en-US" sz="2175" dirty="0">
                <a:latin typeface="Malayalam Sangam MN" charset="0"/>
                <a:ea typeface="Malayalam Sangam MN" charset="0"/>
                <a:cs typeface="Malayalam Sangam MN" charset="0"/>
              </a:rPr>
              <a:t> of Hematology-oncology;</a:t>
            </a:r>
          </a:p>
          <a:p>
            <a:r>
              <a:rPr lang="en-US" sz="2175" dirty="0">
                <a:latin typeface="Malayalam Sangam MN" charset="0"/>
                <a:ea typeface="Malayalam Sangam MN" charset="0"/>
                <a:cs typeface="Malayalam Sangam MN" charset="0"/>
              </a:rPr>
              <a:t> </a:t>
            </a:r>
            <a:r>
              <a:rPr lang="en-US" sz="2175" baseline="30000" dirty="0">
                <a:latin typeface="Malayalam Sangam MN" charset="0"/>
                <a:ea typeface="Malayalam Sangam MN" charset="0"/>
                <a:cs typeface="Malayalam Sangam MN" charset="0"/>
              </a:rPr>
              <a:t>3,4</a:t>
            </a:r>
            <a:r>
              <a:rPr lang="en-US" sz="2175" dirty="0">
                <a:latin typeface="Malayalam Sangam MN" charset="0"/>
                <a:ea typeface="Malayalam Sangam MN" charset="0"/>
                <a:cs typeface="Malayalam Sangam MN" charset="0"/>
              </a:rPr>
              <a:t> Department of pathology &amp;laboratory medicine, Hartford hospital, Hartford CT 06102, USA</a:t>
            </a:r>
          </a:p>
          <a:p>
            <a:pPr algn="ctr"/>
            <a:endParaRPr lang="en-US" sz="1500" dirty="0"/>
          </a:p>
        </p:txBody>
      </p:sp>
      <p:pic>
        <p:nvPicPr>
          <p:cNvPr id="4" name="Picture 3"/>
          <p:cNvPicPr>
            <a:picLocks noChangeAspect="1"/>
          </p:cNvPicPr>
          <p:nvPr/>
        </p:nvPicPr>
        <p:blipFill>
          <a:blip r:embed="rId2"/>
          <a:stretch>
            <a:fillRect/>
          </a:stretch>
        </p:blipFill>
        <p:spPr>
          <a:xfrm>
            <a:off x="457200" y="631824"/>
            <a:ext cx="2346498" cy="796925"/>
          </a:xfrm>
          <a:prstGeom prst="rect">
            <a:avLst/>
          </a:prstGeom>
        </p:spPr>
      </p:pic>
    </p:spTree>
    <p:extLst>
      <p:ext uri="{BB962C8B-B14F-4D97-AF65-F5344CB8AC3E}">
        <p14:creationId xmlns:p14="http://schemas.microsoft.com/office/powerpoint/2010/main" val="2116190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Conflict of interests</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p:txBody>
          <a:bodyPr/>
          <a:lstStyle/>
          <a:p>
            <a:r>
              <a:rPr lang="en-US" dirty="0">
                <a:latin typeface="Malayalam Sangam MN" charset="0"/>
                <a:ea typeface="Malayalam Sangam MN" charset="0"/>
                <a:cs typeface="Malayalam Sangam MN" charset="0"/>
              </a:rPr>
              <a:t>The authors declare that there is no conflict of </a:t>
            </a:r>
            <a:r>
              <a:rPr lang="en-US" dirty="0" smtClean="0">
                <a:latin typeface="Malayalam Sangam MN" charset="0"/>
                <a:ea typeface="Malayalam Sangam MN" charset="0"/>
                <a:cs typeface="Malayalam Sangam MN" charset="0"/>
              </a:rPr>
              <a:t>interests</a:t>
            </a:r>
            <a:endParaRPr lang="en-US" dirty="0"/>
          </a:p>
        </p:txBody>
      </p:sp>
    </p:spTree>
    <p:extLst>
      <p:ext uri="{BB962C8B-B14F-4D97-AF65-F5344CB8AC3E}">
        <p14:creationId xmlns:p14="http://schemas.microsoft.com/office/powerpoint/2010/main" val="18550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Key Points</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p:txBody>
          <a:bodyPr/>
          <a:lstStyle/>
          <a:p>
            <a:pPr>
              <a:buFont typeface="Wingdings" charset="2"/>
              <a:buChar char="Ø"/>
            </a:pPr>
            <a:r>
              <a:rPr lang="en-US" dirty="0" smtClean="0">
                <a:latin typeface="Malayalam Sangam MN" charset="0"/>
                <a:ea typeface="Malayalam Sangam MN" charset="0"/>
                <a:cs typeface="Malayalam Sangam MN" charset="0"/>
              </a:rPr>
              <a:t>Brief Overview</a:t>
            </a:r>
          </a:p>
          <a:p>
            <a:pPr>
              <a:buFont typeface="Wingdings" charset="2"/>
              <a:buChar char="Ø"/>
            </a:pPr>
            <a:r>
              <a:rPr lang="en-US" dirty="0" smtClean="0">
                <a:latin typeface="Malayalam Sangam MN" charset="0"/>
                <a:ea typeface="Malayalam Sangam MN" charset="0"/>
                <a:cs typeface="Malayalam Sangam MN" charset="0"/>
              </a:rPr>
              <a:t>Case presentation</a:t>
            </a:r>
          </a:p>
          <a:p>
            <a:pPr>
              <a:buFont typeface="Wingdings" charset="2"/>
              <a:buChar char="Ø"/>
            </a:pPr>
            <a:r>
              <a:rPr lang="en-US" dirty="0" smtClean="0">
                <a:latin typeface="Malayalam Sangam MN" charset="0"/>
                <a:ea typeface="Malayalam Sangam MN" charset="0"/>
                <a:cs typeface="Malayalam Sangam MN" charset="0"/>
              </a:rPr>
              <a:t>Diagnosis </a:t>
            </a:r>
            <a:endParaRPr lang="en-US" dirty="0" smtClean="0">
              <a:latin typeface="Malayalam Sangam MN" charset="0"/>
              <a:ea typeface="Malayalam Sangam MN" charset="0"/>
              <a:cs typeface="Malayalam Sangam MN" charset="0"/>
            </a:endParaRPr>
          </a:p>
          <a:p>
            <a:pPr>
              <a:buFont typeface="Wingdings" charset="2"/>
              <a:buChar char="Ø"/>
            </a:pPr>
            <a:r>
              <a:rPr lang="en-US" dirty="0" smtClean="0">
                <a:latin typeface="Malayalam Sangam MN" charset="0"/>
                <a:ea typeface="Malayalam Sangam MN" charset="0"/>
                <a:cs typeface="Malayalam Sangam MN" charset="0"/>
              </a:rPr>
              <a:t>Treatment </a:t>
            </a:r>
            <a:endParaRPr lang="en-US" dirty="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177690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Brief Overview </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p:txBody>
          <a:bodyPr>
            <a:normAutofit/>
          </a:bodyPr>
          <a:lstStyle/>
          <a:p>
            <a:r>
              <a:rPr lang="en-US" dirty="0">
                <a:latin typeface="Malayalam Sangam MN" charset="0"/>
                <a:ea typeface="Malayalam Sangam MN" charset="0"/>
                <a:cs typeface="Malayalam Sangam MN" charset="0"/>
              </a:rPr>
              <a:t>Catastrophic antiphospholipid syndrome (</a:t>
            </a:r>
            <a:r>
              <a:rPr lang="en-US" dirty="0" smtClean="0">
                <a:latin typeface="Malayalam Sangam MN" charset="0"/>
                <a:ea typeface="Malayalam Sangam MN" charset="0"/>
                <a:cs typeface="Malayalam Sangam MN" charset="0"/>
              </a:rPr>
              <a:t>CAPS) is a potentially </a:t>
            </a:r>
            <a:r>
              <a:rPr lang="en-US" dirty="0">
                <a:latin typeface="Malayalam Sangam MN" charset="0"/>
                <a:ea typeface="Malayalam Sangam MN" charset="0"/>
                <a:cs typeface="Malayalam Sangam MN" charset="0"/>
              </a:rPr>
              <a:t>life-threatening </a:t>
            </a:r>
            <a:r>
              <a:rPr lang="en-US" dirty="0" smtClean="0">
                <a:latin typeface="Malayalam Sangam MN" charset="0"/>
                <a:ea typeface="Malayalam Sangam MN" charset="0"/>
                <a:cs typeface="Malayalam Sangam MN" charset="0"/>
              </a:rPr>
              <a:t>systemic autoimmune </a:t>
            </a:r>
            <a:r>
              <a:rPr lang="en-US" dirty="0">
                <a:latin typeface="Malayalam Sangam MN" charset="0"/>
                <a:ea typeface="Malayalam Sangam MN" charset="0"/>
                <a:cs typeface="Malayalam Sangam MN" charset="0"/>
              </a:rPr>
              <a:t>disease </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Most severe </a:t>
            </a:r>
            <a:r>
              <a:rPr lang="en-US" dirty="0">
                <a:latin typeface="Malayalam Sangam MN" charset="0"/>
                <a:ea typeface="Malayalam Sangam MN" charset="0"/>
                <a:cs typeface="Malayalam Sangam MN" charset="0"/>
              </a:rPr>
              <a:t>variant of the classic </a:t>
            </a:r>
            <a:r>
              <a:rPr lang="en-US" dirty="0" smtClean="0">
                <a:latin typeface="Malayalam Sangam MN" charset="0"/>
                <a:ea typeface="Malayalam Sangam MN" charset="0"/>
                <a:cs typeface="Malayalam Sangam MN" charset="0"/>
              </a:rPr>
              <a:t>APS; </a:t>
            </a:r>
            <a:r>
              <a:rPr lang="en-US" dirty="0">
                <a:latin typeface="Malayalam Sangam MN" charset="0"/>
                <a:ea typeface="Malayalam Sangam MN" charset="0"/>
                <a:cs typeface="Malayalam Sangam MN" charset="0"/>
              </a:rPr>
              <a:t>&lt;1% of patients with Antiphospholipid syndrome (</a:t>
            </a:r>
            <a:r>
              <a:rPr lang="en-US" dirty="0" smtClean="0">
                <a:latin typeface="Malayalam Sangam MN" charset="0"/>
                <a:ea typeface="Malayalam Sangam MN" charset="0"/>
                <a:cs typeface="Malayalam Sangam MN" charset="0"/>
              </a:rPr>
              <a:t>APS)</a:t>
            </a:r>
          </a:p>
          <a:p>
            <a:r>
              <a:rPr lang="en-US" dirty="0">
                <a:latin typeface="Malayalam Sangam MN" charset="0"/>
                <a:ea typeface="Malayalam Sangam MN" charset="0"/>
                <a:cs typeface="Malayalam Sangam MN" charset="0"/>
              </a:rPr>
              <a:t>C</a:t>
            </a:r>
            <a:r>
              <a:rPr lang="en-US" dirty="0" smtClean="0">
                <a:latin typeface="Malayalam Sangam MN" charset="0"/>
                <a:ea typeface="Malayalam Sangam MN" charset="0"/>
                <a:cs typeface="Malayalam Sangam MN" charset="0"/>
              </a:rPr>
              <a:t>haracterized </a:t>
            </a:r>
            <a:r>
              <a:rPr lang="en-US" dirty="0">
                <a:latin typeface="Malayalam Sangam MN" charset="0"/>
                <a:ea typeface="Malayalam Sangam MN" charset="0"/>
                <a:cs typeface="Malayalam Sangam MN" charset="0"/>
              </a:rPr>
              <a:t>by </a:t>
            </a:r>
            <a:r>
              <a:rPr lang="en-US" i="1" dirty="0">
                <a:latin typeface="Malayalam Sangam MN" charset="0"/>
                <a:ea typeface="Malayalam Sangam MN" charset="0"/>
                <a:cs typeface="Malayalam Sangam MN" charset="0"/>
              </a:rPr>
              <a:t>histopathologic</a:t>
            </a:r>
            <a:r>
              <a:rPr lang="en-US" dirty="0">
                <a:latin typeface="Malayalam Sangam MN" charset="0"/>
                <a:ea typeface="Malayalam Sangam MN" charset="0"/>
                <a:cs typeface="Malayalam Sangam MN" charset="0"/>
              </a:rPr>
              <a:t> and </a:t>
            </a:r>
            <a:r>
              <a:rPr lang="en-US" i="1" dirty="0">
                <a:latin typeface="Malayalam Sangam MN" charset="0"/>
                <a:ea typeface="Malayalam Sangam MN" charset="0"/>
                <a:cs typeface="Malayalam Sangam MN" charset="0"/>
              </a:rPr>
              <a:t>clinical </a:t>
            </a:r>
            <a:r>
              <a:rPr lang="en-US" dirty="0">
                <a:latin typeface="Malayalam Sangam MN" charset="0"/>
                <a:ea typeface="Malayalam Sangam MN" charset="0"/>
                <a:cs typeface="Malayalam Sangam MN" charset="0"/>
              </a:rPr>
              <a:t>evidence of simultaneous widespread small vessel </a:t>
            </a:r>
            <a:r>
              <a:rPr lang="en-US" dirty="0" err="1" smtClean="0">
                <a:latin typeface="Malayalam Sangam MN" charset="0"/>
                <a:ea typeface="Malayalam Sangam MN" charset="0"/>
                <a:cs typeface="Malayalam Sangam MN" charset="0"/>
              </a:rPr>
              <a:t>microthrombi</a:t>
            </a:r>
            <a:r>
              <a:rPr lang="en-US" dirty="0" smtClean="0">
                <a:latin typeface="Malayalam Sangam MN" charset="0"/>
                <a:ea typeface="Malayalam Sangam MN" charset="0"/>
                <a:cs typeface="Malayalam Sangam MN" charset="0"/>
              </a:rPr>
              <a:t> </a:t>
            </a:r>
            <a:r>
              <a:rPr lang="en-US" dirty="0" smtClean="0">
                <a:latin typeface="Malayalam Sangam MN" charset="0"/>
                <a:ea typeface="Malayalam Sangam MN" charset="0"/>
                <a:cs typeface="Malayalam Sangam MN" charset="0"/>
                <a:sym typeface="Wingdings"/>
              </a:rPr>
              <a:t> </a:t>
            </a:r>
            <a:r>
              <a:rPr lang="en-US" dirty="0" smtClean="0">
                <a:latin typeface="Malayalam Sangam MN" charset="0"/>
                <a:ea typeface="Malayalam Sangam MN" charset="0"/>
                <a:cs typeface="Malayalam Sangam MN" charset="0"/>
              </a:rPr>
              <a:t>inflammatory </a:t>
            </a:r>
            <a:r>
              <a:rPr lang="en-US" dirty="0">
                <a:latin typeface="Malayalam Sangam MN" charset="0"/>
                <a:ea typeface="Malayalam Sangam MN" charset="0"/>
                <a:cs typeface="Malayalam Sangam MN" charset="0"/>
              </a:rPr>
              <a:t>cytokine storm </a:t>
            </a:r>
            <a:r>
              <a:rPr lang="en-US" dirty="0" smtClean="0">
                <a:latin typeface="Malayalam Sangam MN" charset="0"/>
                <a:ea typeface="Malayalam Sangam MN" charset="0"/>
                <a:cs typeface="Malayalam Sangam MN" charset="0"/>
                <a:sym typeface="Wingdings"/>
              </a:rPr>
              <a:t> </a:t>
            </a:r>
            <a:r>
              <a:rPr lang="en-US" dirty="0" smtClean="0">
                <a:latin typeface="Malayalam Sangam MN" charset="0"/>
                <a:ea typeface="Malayalam Sangam MN" charset="0"/>
                <a:cs typeface="Malayalam Sangam MN" charset="0"/>
              </a:rPr>
              <a:t>multi-organ failure; </a:t>
            </a:r>
            <a:r>
              <a:rPr lang="en-US" i="1" dirty="0" smtClean="0">
                <a:latin typeface="Malayalam Sangam MN" charset="0"/>
                <a:ea typeface="Malayalam Sangam MN" charset="0"/>
                <a:cs typeface="Malayalam Sangam MN" charset="0"/>
              </a:rPr>
              <a:t>laboratory </a:t>
            </a:r>
            <a:r>
              <a:rPr lang="en-US" i="1" dirty="0">
                <a:latin typeface="Malayalam Sangam MN" charset="0"/>
                <a:ea typeface="Malayalam Sangam MN" charset="0"/>
                <a:cs typeface="Malayalam Sangam MN" charset="0"/>
              </a:rPr>
              <a:t>confirmation </a:t>
            </a:r>
            <a:r>
              <a:rPr lang="en-US" dirty="0">
                <a:latin typeface="Malayalam Sangam MN" charset="0"/>
                <a:ea typeface="Malayalam Sangam MN" charset="0"/>
                <a:cs typeface="Malayalam Sangam MN" charset="0"/>
              </a:rPr>
              <a:t>of high antiphospholipid antibody </a:t>
            </a:r>
            <a:r>
              <a:rPr lang="en-US" dirty="0" smtClean="0">
                <a:latin typeface="Malayalam Sangam MN" charset="0"/>
                <a:ea typeface="Malayalam Sangam MN" charset="0"/>
                <a:cs typeface="Malayalam Sangam MN" charset="0"/>
              </a:rPr>
              <a:t>titers</a:t>
            </a:r>
            <a:r>
              <a:rPr lang="en-US" dirty="0">
                <a:latin typeface="Malayalam Sangam MN" charset="0"/>
                <a:ea typeface="Malayalam Sangam MN" charset="0"/>
                <a:cs typeface="Malayalam Sangam MN" charset="0"/>
              </a:rPr>
              <a:t>.  </a:t>
            </a:r>
            <a:endParaRPr lang="en-US" dirty="0" smtClean="0">
              <a:latin typeface="Malayalam Sangam MN" charset="0"/>
              <a:ea typeface="Malayalam Sangam MN" charset="0"/>
              <a:cs typeface="Malayalam Sangam MN" charset="0"/>
            </a:endParaRPr>
          </a:p>
          <a:p>
            <a:endParaRPr lang="en-US" dirty="0"/>
          </a:p>
        </p:txBody>
      </p:sp>
    </p:spTree>
    <p:extLst>
      <p:ext uri="{BB962C8B-B14F-4D97-AF65-F5344CB8AC3E}">
        <p14:creationId xmlns:p14="http://schemas.microsoft.com/office/powerpoint/2010/main" val="155065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Brief Overview</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p:txBody>
          <a:bodyPr/>
          <a:lstStyle/>
          <a:p>
            <a:r>
              <a:rPr lang="en-US" dirty="0">
                <a:latin typeface="Malayalam Sangam MN" charset="0"/>
                <a:ea typeface="Malayalam Sangam MN" charset="0"/>
                <a:cs typeface="Malayalam Sangam MN" charset="0"/>
              </a:rPr>
              <a:t>Sarcoidosis is a systemic inflammatory disorder characterized by granulomatous inflammation of various organs. </a:t>
            </a:r>
          </a:p>
          <a:p>
            <a:r>
              <a:rPr lang="en-US" dirty="0">
                <a:latin typeface="Malayalam Sangam MN" charset="0"/>
                <a:ea typeface="Malayalam Sangam MN" charset="0"/>
                <a:cs typeface="Malayalam Sangam MN" charset="0"/>
              </a:rPr>
              <a:t>Although the association of APS and Sarcoidosis may be explained by shared immune dysregulation, cases with concurrent sarcoidosis and APS are extremely rare with only 11 previously reported cases in literature from inception until May 31, 2017. </a:t>
            </a:r>
          </a:p>
          <a:p>
            <a:r>
              <a:rPr lang="en-US" dirty="0">
                <a:latin typeface="Malayalam Sangam MN" charset="0"/>
                <a:ea typeface="Malayalam Sangam MN" charset="0"/>
                <a:cs typeface="Malayalam Sangam MN" charset="0"/>
              </a:rPr>
              <a:t>Here, we present the 12th reported case, presenting with digital gangrene and review the literature on CAPS</a:t>
            </a:r>
            <a:r>
              <a:rPr lang="en-US" dirty="0" smtClean="0">
                <a:latin typeface="Malayalam Sangam MN" charset="0"/>
                <a:ea typeface="Malayalam Sangam MN" charset="0"/>
                <a:cs typeface="Malayalam Sangam MN" charset="0"/>
              </a:rPr>
              <a:t>.</a:t>
            </a:r>
            <a:endParaRPr lang="en-US" dirty="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1464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Case</a:t>
            </a:r>
            <a:r>
              <a:rPr lang="en-US" dirty="0" smtClean="0"/>
              <a:t> </a:t>
            </a:r>
            <a:r>
              <a:rPr lang="en-US" dirty="0" smtClean="0">
                <a:latin typeface="Malayalam Sangam MN" charset="0"/>
                <a:ea typeface="Malayalam Sangam MN" charset="0"/>
                <a:cs typeface="Malayalam Sangam MN" charset="0"/>
              </a:rPr>
              <a:t>presentation</a:t>
            </a:r>
            <a:r>
              <a:rPr lang="en-US" dirty="0" smtClean="0"/>
              <a:t> </a:t>
            </a:r>
            <a:endParaRPr lang="en-US" dirty="0"/>
          </a:p>
        </p:txBody>
      </p:sp>
      <p:sp>
        <p:nvSpPr>
          <p:cNvPr id="7" name="Text Placeholder 6"/>
          <p:cNvSpPr>
            <a:spLocks noGrp="1"/>
          </p:cNvSpPr>
          <p:nvPr>
            <p:ph sz="half" idx="1"/>
          </p:nvPr>
        </p:nvSpPr>
        <p:spPr>
          <a:xfrm>
            <a:off x="457199" y="1047750"/>
            <a:ext cx="4191001" cy="3467101"/>
          </a:xfrm>
        </p:spPr>
        <p:txBody>
          <a:bodyPr>
            <a:noAutofit/>
          </a:bodyPr>
          <a:lstStyle/>
          <a:p>
            <a:r>
              <a:rPr lang="en-US" dirty="0" smtClean="0">
                <a:latin typeface="Malayalam Sangam MN" charset="0"/>
                <a:ea typeface="Malayalam Sangam MN" charset="0"/>
                <a:cs typeface="Malayalam Sangam MN" charset="0"/>
              </a:rPr>
              <a:t>65-year-old </a:t>
            </a:r>
            <a:r>
              <a:rPr lang="en-US" dirty="0">
                <a:latin typeface="Malayalam Sangam MN" charset="0"/>
                <a:ea typeface="Malayalam Sangam MN" charset="0"/>
                <a:cs typeface="Malayalam Sangam MN" charset="0"/>
              </a:rPr>
              <a:t>Caucasian gentleman </a:t>
            </a:r>
            <a:endParaRPr lang="en-US" dirty="0" smtClean="0">
              <a:latin typeface="Malayalam Sangam MN" charset="0"/>
              <a:ea typeface="Malayalam Sangam MN" charset="0"/>
              <a:cs typeface="Malayalam Sangam MN" charset="0"/>
            </a:endParaRPr>
          </a:p>
          <a:p>
            <a:r>
              <a:rPr lang="en-US" dirty="0">
                <a:latin typeface="Malayalam Sangam MN" charset="0"/>
                <a:ea typeface="Malayalam Sangam MN" charset="0"/>
                <a:cs typeface="Malayalam Sangam MN" charset="0"/>
              </a:rPr>
              <a:t>A</a:t>
            </a:r>
            <a:r>
              <a:rPr lang="en-US" dirty="0" smtClean="0">
                <a:latin typeface="Malayalam Sangam MN" charset="0"/>
                <a:ea typeface="Malayalam Sangam MN" charset="0"/>
                <a:cs typeface="Malayalam Sangam MN" charset="0"/>
              </a:rPr>
              <a:t>cute </a:t>
            </a:r>
            <a:r>
              <a:rPr lang="en-US" dirty="0">
                <a:latin typeface="Malayalam Sangam MN" charset="0"/>
                <a:ea typeface="Malayalam Sangam MN" charset="0"/>
                <a:cs typeface="Malayalam Sangam MN" charset="0"/>
              </a:rPr>
              <a:t>onset </a:t>
            </a:r>
            <a:endParaRPr lang="en-US" dirty="0" smtClean="0">
              <a:latin typeface="Malayalam Sangam MN" charset="0"/>
              <a:ea typeface="Malayalam Sangam MN" charset="0"/>
              <a:cs typeface="Malayalam Sangam MN" charset="0"/>
            </a:endParaRPr>
          </a:p>
          <a:p>
            <a:r>
              <a:rPr lang="en-US" dirty="0">
                <a:latin typeface="Malayalam Sangam MN" charset="0"/>
                <a:ea typeface="Malayalam Sangam MN" charset="0"/>
                <a:cs typeface="Malayalam Sangam MN" charset="0"/>
              </a:rPr>
              <a:t>E</a:t>
            </a:r>
            <a:r>
              <a:rPr lang="en-US" dirty="0" smtClean="0">
                <a:latin typeface="Malayalam Sangam MN" charset="0"/>
                <a:ea typeface="Malayalam Sangam MN" charset="0"/>
                <a:cs typeface="Malayalam Sangam MN" charset="0"/>
              </a:rPr>
              <a:t>xcruciating </a:t>
            </a:r>
            <a:r>
              <a:rPr lang="en-US" dirty="0">
                <a:latin typeface="Malayalam Sangam MN" charset="0"/>
                <a:ea typeface="Malayalam Sangam MN" charset="0"/>
                <a:cs typeface="Malayalam Sangam MN" charset="0"/>
              </a:rPr>
              <a:t>pain, bluish </a:t>
            </a:r>
            <a:r>
              <a:rPr lang="en-US" dirty="0" smtClean="0">
                <a:latin typeface="Malayalam Sangam MN" charset="0"/>
                <a:ea typeface="Malayalam Sangam MN" charset="0"/>
                <a:cs typeface="Malayalam Sangam MN" charset="0"/>
              </a:rPr>
              <a:t>discoloration</a:t>
            </a:r>
            <a:r>
              <a:rPr lang="en-US" dirty="0">
                <a:latin typeface="Malayalam Sangam MN" charset="0"/>
                <a:ea typeface="Malayalam Sangam MN" charset="0"/>
                <a:cs typeface="Malayalam Sangam MN" charset="0"/>
              </a:rPr>
              <a:t>, numbness of multiple fingers and </a:t>
            </a:r>
            <a:r>
              <a:rPr lang="en-US" dirty="0" smtClean="0">
                <a:latin typeface="Malayalam Sangam MN" charset="0"/>
                <a:ea typeface="Malayalam Sangam MN" charset="0"/>
                <a:cs typeface="Malayalam Sangam MN" charset="0"/>
              </a:rPr>
              <a:t>toes</a:t>
            </a:r>
            <a:endParaRPr lang="en-US" dirty="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Skin ulceration and gangrene of digits </a:t>
            </a:r>
          </a:p>
          <a:p>
            <a:r>
              <a:rPr lang="en-US" dirty="0" smtClean="0">
                <a:latin typeface="Malayalam Sangam MN" charset="0"/>
                <a:ea typeface="Malayalam Sangam MN" charset="0"/>
                <a:cs typeface="Malayalam Sangam MN" charset="0"/>
              </a:rPr>
              <a:t>Rapidly progressive </a:t>
            </a:r>
            <a:r>
              <a:rPr lang="en-US" dirty="0">
                <a:latin typeface="Malayalam Sangam MN" charset="0"/>
                <a:ea typeface="Malayalam Sangam MN" charset="0"/>
                <a:cs typeface="Malayalam Sangam MN" charset="0"/>
              </a:rPr>
              <a:t>worsening over 10-14 days prior to admission.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361950"/>
            <a:ext cx="3200400" cy="4208060"/>
          </a:xfrm>
          <a:prstGeom prst="rect">
            <a:avLst/>
          </a:prstGeom>
        </p:spPr>
      </p:pic>
      <p:pic>
        <p:nvPicPr>
          <p:cNvPr id="6" name="Picture 5"/>
          <p:cNvPicPr>
            <a:picLocks noChangeAspect="1"/>
          </p:cNvPicPr>
          <p:nvPr/>
        </p:nvPicPr>
        <p:blipFill>
          <a:blip r:embed="rId3"/>
          <a:stretch>
            <a:fillRect/>
          </a:stretch>
        </p:blipFill>
        <p:spPr>
          <a:xfrm>
            <a:off x="9703033" y="5638800"/>
            <a:ext cx="1938840" cy="658475"/>
          </a:xfrm>
          <a:prstGeom prst="rect">
            <a:avLst/>
          </a:prstGeom>
        </p:spPr>
      </p:pic>
      <p:pic>
        <p:nvPicPr>
          <p:cNvPr id="8" name="Picture 7"/>
          <p:cNvPicPr>
            <a:picLocks noChangeAspect="1"/>
          </p:cNvPicPr>
          <p:nvPr/>
        </p:nvPicPr>
        <p:blipFill>
          <a:blip r:embed="rId3"/>
          <a:stretch>
            <a:fillRect/>
          </a:stretch>
        </p:blipFill>
        <p:spPr>
          <a:xfrm>
            <a:off x="9855433" y="5791200"/>
            <a:ext cx="1938840" cy="658475"/>
          </a:xfrm>
          <a:prstGeom prst="rect">
            <a:avLst/>
          </a:prstGeom>
        </p:spPr>
      </p:pic>
    </p:spTree>
    <p:extLst>
      <p:ext uri="{BB962C8B-B14F-4D97-AF65-F5344CB8AC3E}">
        <p14:creationId xmlns:p14="http://schemas.microsoft.com/office/powerpoint/2010/main" val="1527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Hospital</a:t>
            </a:r>
            <a:r>
              <a:rPr lang="en-US" dirty="0" smtClean="0"/>
              <a:t> </a:t>
            </a:r>
            <a:r>
              <a:rPr lang="en-US" dirty="0" smtClean="0">
                <a:latin typeface="Malayalam Sangam MN" charset="0"/>
                <a:ea typeface="Malayalam Sangam MN" charset="0"/>
                <a:cs typeface="Malayalam Sangam MN" charset="0"/>
              </a:rPr>
              <a:t>course</a:t>
            </a:r>
            <a:endParaRPr lang="en-US" dirty="0">
              <a:latin typeface="Malayalam Sangam MN" charset="0"/>
              <a:ea typeface="Malayalam Sangam MN" charset="0"/>
              <a:cs typeface="Malayalam Sangam MN" charset="0"/>
            </a:endParaRPr>
          </a:p>
        </p:txBody>
      </p:sp>
      <p:sp>
        <p:nvSpPr>
          <p:cNvPr id="4" name="Content Placeholder 3"/>
          <p:cNvSpPr>
            <a:spLocks noGrp="1"/>
          </p:cNvSpPr>
          <p:nvPr>
            <p:ph idx="1"/>
          </p:nvPr>
        </p:nvSpPr>
        <p:spPr>
          <a:xfrm>
            <a:off x="304800" y="971550"/>
            <a:ext cx="7848600" cy="3505200"/>
          </a:xfrm>
        </p:spPr>
        <p:txBody>
          <a:bodyPr>
            <a:normAutofit/>
          </a:bodyPr>
          <a:lstStyle/>
          <a:p>
            <a:pPr lvl="0"/>
            <a:r>
              <a:rPr lang="en-US" dirty="0">
                <a:latin typeface="Malayalam Sangam MN" charset="0"/>
                <a:ea typeface="Malayalam Sangam MN" charset="0"/>
                <a:cs typeface="Malayalam Sangam MN" charset="0"/>
              </a:rPr>
              <a:t>Started on IV unfractionated Heparin drip due to concern for </a:t>
            </a:r>
            <a:r>
              <a:rPr lang="en-US" dirty="0" err="1">
                <a:latin typeface="Malayalam Sangam MN" charset="0"/>
                <a:ea typeface="Malayalam Sangam MN" charset="0"/>
                <a:cs typeface="Malayalam Sangam MN" charset="0"/>
              </a:rPr>
              <a:t>thrombo</a:t>
            </a:r>
            <a:r>
              <a:rPr lang="en-US" dirty="0">
                <a:latin typeface="Malayalam Sangam MN" charset="0"/>
                <a:ea typeface="Malayalam Sangam MN" charset="0"/>
                <a:cs typeface="Malayalam Sangam MN" charset="0"/>
              </a:rPr>
              <a:t>-embolic shower or microvascular thrombotic event due to arteritis or autoimmune process</a:t>
            </a:r>
          </a:p>
          <a:p>
            <a:pPr lvl="0"/>
            <a:r>
              <a:rPr lang="en-US" dirty="0">
                <a:latin typeface="Malayalam Sangam MN" charset="0"/>
                <a:ea typeface="Malayalam Sangam MN" charset="0"/>
                <a:cs typeface="Malayalam Sangam MN" charset="0"/>
              </a:rPr>
              <a:t>CTA abdomen pelvis with bilateral lower extremity runoff no evidence of any major plaques or ulcerated lesions in ascending, thoracic or abdominal aorta</a:t>
            </a:r>
          </a:p>
          <a:p>
            <a:pPr lvl="0"/>
            <a:r>
              <a:rPr lang="en-US" dirty="0">
                <a:latin typeface="Malayalam Sangam MN" charset="0"/>
                <a:ea typeface="Malayalam Sangam MN" charset="0"/>
                <a:cs typeface="Malayalam Sangam MN" charset="0"/>
              </a:rPr>
              <a:t>Transthoracic Echocardiogram was unremarkable for intramural thrombus or endocarditis</a:t>
            </a:r>
          </a:p>
          <a:p>
            <a:pPr lvl="0"/>
            <a:r>
              <a:rPr lang="en-US" dirty="0" smtClean="0">
                <a:latin typeface="Malayalam Sangam MN" charset="0"/>
                <a:ea typeface="Malayalam Sangam MN" charset="0"/>
                <a:cs typeface="Malayalam Sangam MN" charset="0"/>
              </a:rPr>
              <a:t>Diagnostic angiography with intra arterial nitroglycerin challenge </a:t>
            </a:r>
            <a:r>
              <a:rPr lang="en-US" dirty="0" smtClean="0">
                <a:latin typeface="Malayalam Sangam MN" charset="0"/>
                <a:ea typeface="Malayalam Sangam MN" charset="0"/>
                <a:cs typeface="Malayalam Sangam MN" charset="0"/>
                <a:sym typeface="Wingdings"/>
              </a:rPr>
              <a:t> </a:t>
            </a:r>
            <a:r>
              <a:rPr lang="en-US" dirty="0" smtClean="0">
                <a:latin typeface="Malayalam Sangam MN" charset="0"/>
                <a:ea typeface="Malayalam Sangam MN" charset="0"/>
                <a:cs typeface="Malayalam Sangam MN" charset="0"/>
              </a:rPr>
              <a:t> </a:t>
            </a:r>
            <a:r>
              <a:rPr lang="en-US" dirty="0" smtClean="0">
                <a:latin typeface="Malayalam Sangam MN" charset="0"/>
                <a:ea typeface="Malayalam Sangam MN" charset="0"/>
                <a:cs typeface="Malayalam Sangam MN" charset="0"/>
              </a:rPr>
              <a:t>Assess circulation in the extremities </a:t>
            </a:r>
          </a:p>
          <a:p>
            <a:endParaRPr lang="en-US" dirty="0">
              <a:solidFill>
                <a:schemeClr val="tx1"/>
              </a:solidFill>
            </a:endParaRPr>
          </a:p>
        </p:txBody>
      </p:sp>
    </p:spTree>
    <p:extLst>
      <p:ext uri="{BB962C8B-B14F-4D97-AF65-F5344CB8AC3E}">
        <p14:creationId xmlns:p14="http://schemas.microsoft.com/office/powerpoint/2010/main" val="112623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Rheumatologic</a:t>
            </a:r>
            <a:r>
              <a:rPr lang="en-US" dirty="0" smtClean="0"/>
              <a:t> </a:t>
            </a:r>
            <a:r>
              <a:rPr lang="en-US" dirty="0" smtClean="0">
                <a:latin typeface="Malayalam Sangam MN" charset="0"/>
                <a:ea typeface="Malayalam Sangam MN" charset="0"/>
                <a:cs typeface="Malayalam Sangam MN" charset="0"/>
              </a:rPr>
              <a:t>serologic </a:t>
            </a:r>
            <a:r>
              <a:rPr lang="en-US" dirty="0">
                <a:latin typeface="Malayalam Sangam MN" charset="0"/>
                <a:ea typeface="Malayalam Sangam MN" charset="0"/>
                <a:cs typeface="Malayalam Sangam MN" charset="0"/>
              </a:rPr>
              <a:t>workup </a:t>
            </a:r>
          </a:p>
        </p:txBody>
      </p:sp>
      <p:graphicFrame>
        <p:nvGraphicFramePr>
          <p:cNvPr id="11" name="Content Placeholder 10"/>
          <p:cNvGraphicFramePr>
            <a:graphicFrameLocks noGrp="1"/>
          </p:cNvGraphicFramePr>
          <p:nvPr>
            <p:ph sz="half" idx="2"/>
            <p:extLst>
              <p:ext uri="{D42A27DB-BD31-4B8C-83A1-F6EECF244321}">
                <p14:modId xmlns:p14="http://schemas.microsoft.com/office/powerpoint/2010/main" val="714163739"/>
              </p:ext>
            </p:extLst>
          </p:nvPr>
        </p:nvGraphicFramePr>
        <p:xfrm>
          <a:off x="762000" y="1039875"/>
          <a:ext cx="3655498" cy="3325196"/>
        </p:xfrm>
        <a:graphic>
          <a:graphicData uri="http://schemas.openxmlformats.org/drawingml/2006/table">
            <a:tbl>
              <a:tblPr firstRow="1" bandRow="1">
                <a:tableStyleId>{5C22544A-7EE6-4342-B048-85BDC9FD1C3A}</a:tableStyleId>
              </a:tblPr>
              <a:tblGrid>
                <a:gridCol w="2721970"/>
                <a:gridCol w="933528"/>
              </a:tblGrid>
              <a:tr h="295580">
                <a:tc>
                  <a:txBody>
                    <a:bodyPr/>
                    <a:lstStyle/>
                    <a:p>
                      <a:r>
                        <a:rPr lang="en-US" sz="1200" b="0" kern="1200" dirty="0" smtClean="0">
                          <a:effectLst/>
                          <a:latin typeface="Malayalam Sangam MN" charset="0"/>
                          <a:ea typeface="Malayalam Sangam MN" charset="0"/>
                          <a:cs typeface="Malayalam Sangam MN" charset="0"/>
                        </a:rPr>
                        <a:t>Component Latest Ref Range</a:t>
                      </a:r>
                      <a:r>
                        <a:rPr lang="en-US" sz="1200" b="0" dirty="0" smtClean="0">
                          <a:effectLst/>
                          <a:latin typeface="Malayalam Sangam MN" charset="0"/>
                          <a:ea typeface="Malayalam Sangam MN" charset="0"/>
                          <a:cs typeface="Malayalam Sangam MN" charset="0"/>
                        </a:rPr>
                        <a:t> </a:t>
                      </a:r>
                      <a:endParaRPr lang="en-US" sz="1200" b="0" dirty="0">
                        <a:latin typeface="Malayalam Sangam MN" charset="0"/>
                        <a:ea typeface="Malayalam Sangam MN" charset="0"/>
                        <a:cs typeface="Malayalam Sangam MN" charset="0"/>
                      </a:endParaRPr>
                    </a:p>
                  </a:txBody>
                  <a:tcPr marL="68580" marR="68580" marT="34290" marB="34290"/>
                </a:tc>
                <a:tc>
                  <a:txBody>
                    <a:bodyPr/>
                    <a:lstStyle/>
                    <a:p>
                      <a:pPr algn="ctr"/>
                      <a:r>
                        <a:rPr lang="en-US" sz="1200" b="0" dirty="0" smtClean="0">
                          <a:latin typeface="Malayalam Sangam MN" charset="0"/>
                          <a:ea typeface="Malayalam Sangam MN" charset="0"/>
                          <a:cs typeface="Malayalam Sangam MN" charset="0"/>
                        </a:rPr>
                        <a:t>Day 1</a:t>
                      </a:r>
                      <a:endParaRPr lang="en-US" sz="1200" b="0" dirty="0">
                        <a:latin typeface="Malayalam Sangam MN" charset="0"/>
                        <a:ea typeface="Malayalam Sangam MN" charset="0"/>
                        <a:cs typeface="Malayalam Sangam MN" charset="0"/>
                      </a:endParaRPr>
                    </a:p>
                  </a:txBody>
                  <a:tcPr marL="68580" marR="68580" marT="34290" marB="34290"/>
                </a:tc>
              </a:tr>
              <a:tr h="221988">
                <a:tc>
                  <a:txBody>
                    <a:bodyPr/>
                    <a:lstStyle/>
                    <a:p>
                      <a:pPr marL="0" marR="0" algn="l">
                        <a:spcBef>
                          <a:spcPts val="0"/>
                        </a:spcBef>
                        <a:spcAft>
                          <a:spcPts val="0"/>
                        </a:spcAft>
                      </a:pPr>
                      <a:r>
                        <a:rPr lang="en-US" sz="1200" dirty="0" err="1">
                          <a:effectLst/>
                          <a:latin typeface="Malayalam Sangam MN" charset="0"/>
                          <a:ea typeface="Malayalam Sangam MN" charset="0"/>
                          <a:cs typeface="Malayalam Sangam MN" charset="0"/>
                        </a:rPr>
                        <a:t>Cardiolipin</a:t>
                      </a:r>
                      <a:r>
                        <a:rPr lang="en-US" sz="1200" dirty="0">
                          <a:effectLst/>
                          <a:latin typeface="Malayalam Sangam MN" charset="0"/>
                          <a:ea typeface="Malayalam Sangam MN" charset="0"/>
                          <a:cs typeface="Malayalam Sangam MN" charset="0"/>
                        </a:rPr>
                        <a:t> IgA Antibody &lt;20 U/mL</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2</a:t>
                      </a:r>
                    </a:p>
                  </a:txBody>
                  <a:tcPr marL="35719" marR="35719" marT="0" marB="0" anchor="ctr"/>
                </a:tc>
              </a:tr>
              <a:tr h="221988">
                <a:tc>
                  <a:txBody>
                    <a:bodyPr/>
                    <a:lstStyle/>
                    <a:p>
                      <a:pPr marL="0" marR="0" algn="l">
                        <a:spcBef>
                          <a:spcPts val="0"/>
                        </a:spcBef>
                        <a:spcAft>
                          <a:spcPts val="0"/>
                        </a:spcAft>
                      </a:pPr>
                      <a:r>
                        <a:rPr lang="en-US" sz="1200" dirty="0" err="1">
                          <a:effectLst/>
                          <a:latin typeface="Malayalam Sangam MN" charset="0"/>
                          <a:ea typeface="Malayalam Sangam MN" charset="0"/>
                          <a:cs typeface="Malayalam Sangam MN" charset="0"/>
                        </a:rPr>
                        <a:t>Cardiolipin</a:t>
                      </a:r>
                      <a:r>
                        <a:rPr lang="en-US" sz="1200" dirty="0">
                          <a:effectLst/>
                          <a:latin typeface="Malayalam Sangam MN" charset="0"/>
                          <a:ea typeface="Malayalam Sangam MN" charset="0"/>
                          <a:cs typeface="Malayalam Sangam MN" charset="0"/>
                        </a:rPr>
                        <a:t> IgG Antibody &lt;20 U/mL</a:t>
                      </a: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&lt;2</a:t>
                      </a:r>
                    </a:p>
                  </a:txBody>
                  <a:tcPr marL="35719" marR="35719" marT="0" marB="0" anchor="ctr"/>
                </a:tc>
              </a:tr>
              <a:tr h="221988">
                <a:tc>
                  <a:txBody>
                    <a:bodyPr/>
                    <a:lstStyle/>
                    <a:p>
                      <a:pPr marL="0" marR="0" algn="l">
                        <a:spcBef>
                          <a:spcPts val="0"/>
                        </a:spcBef>
                        <a:spcAft>
                          <a:spcPts val="0"/>
                        </a:spcAft>
                      </a:pPr>
                      <a:r>
                        <a:rPr lang="en-US" sz="1200" dirty="0" err="1">
                          <a:effectLst/>
                          <a:latin typeface="Malayalam Sangam MN" charset="0"/>
                          <a:ea typeface="Malayalam Sangam MN" charset="0"/>
                          <a:cs typeface="Malayalam Sangam MN" charset="0"/>
                        </a:rPr>
                        <a:t>Cardiolipin</a:t>
                      </a:r>
                      <a:r>
                        <a:rPr lang="en-US" sz="1200" dirty="0">
                          <a:effectLst/>
                          <a:latin typeface="Malayalam Sangam MN" charset="0"/>
                          <a:ea typeface="Malayalam Sangam MN" charset="0"/>
                          <a:cs typeface="Malayalam Sangam MN" charset="0"/>
                        </a:rPr>
                        <a:t> IgM Antibody &lt;20 U/mL</a:t>
                      </a:r>
                    </a:p>
                  </a:txBody>
                  <a:tcPr marL="35719" marR="35719" marT="0" marB="0" anchor="ctr"/>
                </a:tc>
                <a:tc>
                  <a:txBody>
                    <a:bodyPr/>
                    <a:lstStyle/>
                    <a:p>
                      <a:pPr marL="0" marR="0" algn="ctr">
                        <a:spcBef>
                          <a:spcPts val="0"/>
                        </a:spcBef>
                        <a:spcAft>
                          <a:spcPts val="0"/>
                        </a:spcAft>
                      </a:pPr>
                      <a:r>
                        <a:rPr lang="en-US" sz="1200" b="1" dirty="0">
                          <a:effectLst/>
                          <a:latin typeface="Malayalam Sangam MN" charset="0"/>
                          <a:ea typeface="Malayalam Sangam MN" charset="0"/>
                          <a:cs typeface="Malayalam Sangam MN" charset="0"/>
                        </a:rPr>
                        <a:t>34 (H)</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Beta-2 Glycoprotein Ab, IgA &lt;20 U/mL</a:t>
                      </a: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2</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Beta-2 Glycoprotein </a:t>
                      </a:r>
                      <a:r>
                        <a:rPr lang="en-US" sz="1200" dirty="0" err="1">
                          <a:effectLst/>
                          <a:latin typeface="Malayalam Sangam MN" charset="0"/>
                          <a:ea typeface="Malayalam Sangam MN" charset="0"/>
                          <a:cs typeface="Malayalam Sangam MN" charset="0"/>
                        </a:rPr>
                        <a:t>Ab,IgG</a:t>
                      </a:r>
                      <a:r>
                        <a:rPr lang="en-US" sz="1200" dirty="0">
                          <a:effectLst/>
                          <a:latin typeface="Malayalam Sangam MN" charset="0"/>
                          <a:ea typeface="Malayalam Sangam MN" charset="0"/>
                          <a:cs typeface="Malayalam Sangam MN" charset="0"/>
                        </a:rPr>
                        <a:t> &lt;20 U/mL</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2</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Beta-2 Glycoprotein </a:t>
                      </a:r>
                      <a:r>
                        <a:rPr lang="en-US" sz="1200" dirty="0" err="1">
                          <a:effectLst/>
                          <a:latin typeface="Malayalam Sangam MN" charset="0"/>
                          <a:ea typeface="Malayalam Sangam MN" charset="0"/>
                          <a:cs typeface="Malayalam Sangam MN" charset="0"/>
                        </a:rPr>
                        <a:t>Ab,IgM</a:t>
                      </a:r>
                      <a:r>
                        <a:rPr lang="en-US" sz="1200" dirty="0">
                          <a:effectLst/>
                          <a:latin typeface="Malayalam Sangam MN" charset="0"/>
                          <a:ea typeface="Malayalam Sangam MN" charset="0"/>
                          <a:cs typeface="Malayalam Sangam MN" charset="0"/>
                        </a:rPr>
                        <a:t> &lt;20 U/mL</a:t>
                      </a:r>
                    </a:p>
                  </a:txBody>
                  <a:tcPr marL="35719" marR="35719" marT="0" marB="0" anchor="ctr"/>
                </a:tc>
                <a:tc>
                  <a:txBody>
                    <a:bodyPr/>
                    <a:lstStyle/>
                    <a:p>
                      <a:pPr marL="0" marR="0" algn="ctr">
                        <a:spcBef>
                          <a:spcPts val="0"/>
                        </a:spcBef>
                        <a:spcAft>
                          <a:spcPts val="0"/>
                        </a:spcAft>
                      </a:pPr>
                      <a:r>
                        <a:rPr lang="en-US" sz="1200" b="1" dirty="0">
                          <a:effectLst/>
                          <a:latin typeface="Malayalam Sangam MN" charset="0"/>
                          <a:ea typeface="Malayalam Sangam MN" charset="0"/>
                          <a:cs typeface="Malayalam Sangam MN" charset="0"/>
                        </a:rPr>
                        <a:t>34 (H)</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ANA Screen Negative</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Negative</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Scl-70 Antibody &lt;1.0 AI</a:t>
                      </a: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&lt;0.2</a:t>
                      </a:r>
                    </a:p>
                  </a:txBody>
                  <a:tcPr marL="35719" marR="35719" marT="0" marB="0" anchor="ctr"/>
                </a:tc>
              </a:tr>
              <a:tr h="317492">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RNA Polymerase III Antibody &lt;20</a:t>
                      </a:r>
                      <a:br>
                        <a:rPr lang="en-US" sz="1200" dirty="0">
                          <a:effectLst/>
                          <a:latin typeface="Malayalam Sangam MN" charset="0"/>
                          <a:ea typeface="Malayalam Sangam MN" charset="0"/>
                          <a:cs typeface="Malayalam Sangam MN" charset="0"/>
                        </a:rPr>
                      </a:br>
                      <a:r>
                        <a:rPr lang="en-US" sz="1200" dirty="0">
                          <a:effectLst/>
                          <a:latin typeface="Malayalam Sangam MN" charset="0"/>
                          <a:ea typeface="Malayalam Sangam MN" charset="0"/>
                          <a:cs typeface="Malayalam Sangam MN" charset="0"/>
                        </a:rPr>
                        <a:t>    </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&lt;20</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Sm/RNP Antibody &lt;1.0 AI</a:t>
                      </a: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&lt;0.2</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Sm (Smith) Antibody &lt;1.0 AI</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&lt;0.2</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Rheumatoid factor &lt;14 IU/ml</a:t>
                      </a:r>
                    </a:p>
                  </a:txBody>
                  <a:tcPr marL="35719" marR="35719" marT="0" marB="0" anchor="ctr"/>
                </a:tc>
                <a:tc>
                  <a:txBody>
                    <a:bodyPr/>
                    <a:lstStyle/>
                    <a:p>
                      <a:pPr marL="0" marR="0" algn="ctr">
                        <a:spcBef>
                          <a:spcPts val="0"/>
                        </a:spcBef>
                        <a:spcAft>
                          <a:spcPts val="0"/>
                        </a:spcAft>
                      </a:pPr>
                      <a:r>
                        <a:rPr lang="en-US" sz="1200" b="1" dirty="0">
                          <a:effectLst/>
                          <a:latin typeface="Malayalam Sangam MN" charset="0"/>
                          <a:ea typeface="Malayalam Sangam MN" charset="0"/>
                          <a:cs typeface="Malayalam Sangam MN" charset="0"/>
                        </a:rPr>
                        <a:t>207 (H)</a:t>
                      </a:r>
                    </a:p>
                  </a:txBody>
                  <a:tcPr marL="35719" marR="35719" marT="0" marB="0" anchor="ctr"/>
                </a:tc>
              </a:tr>
              <a:tr h="221988">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DNA (ds) Antibody Screen </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Negative</a:t>
                      </a:r>
                    </a:p>
                  </a:txBody>
                  <a:tcPr marL="35719" marR="35719" marT="0" marB="0" anchor="ctr"/>
                </a:tc>
              </a:tr>
            </a:tbl>
          </a:graphicData>
        </a:graphic>
      </p:graphicFrame>
      <p:graphicFrame>
        <p:nvGraphicFramePr>
          <p:cNvPr id="12" name="Content Placeholder 11"/>
          <p:cNvGraphicFramePr>
            <a:graphicFrameLocks noGrp="1"/>
          </p:cNvGraphicFramePr>
          <p:nvPr>
            <p:ph sz="quarter" idx="4"/>
            <p:extLst>
              <p:ext uri="{D42A27DB-BD31-4B8C-83A1-F6EECF244321}">
                <p14:modId xmlns:p14="http://schemas.microsoft.com/office/powerpoint/2010/main" val="663858290"/>
              </p:ext>
            </p:extLst>
          </p:nvPr>
        </p:nvGraphicFramePr>
        <p:xfrm>
          <a:off x="4495800" y="1047750"/>
          <a:ext cx="3581400" cy="3268727"/>
        </p:xfrm>
        <a:graphic>
          <a:graphicData uri="http://schemas.openxmlformats.org/drawingml/2006/table">
            <a:tbl>
              <a:tblPr firstRow="1" bandRow="1">
                <a:tableStyleId>{5C22544A-7EE6-4342-B048-85BDC9FD1C3A}</a:tableStyleId>
              </a:tblPr>
              <a:tblGrid>
                <a:gridCol w="2509003"/>
                <a:gridCol w="1072397"/>
              </a:tblGrid>
              <a:tr h="299652">
                <a:tc>
                  <a:txBody>
                    <a:bodyPr/>
                    <a:lstStyle/>
                    <a:p>
                      <a:r>
                        <a:rPr lang="en-US" sz="1200" b="0" kern="1200" dirty="0" smtClean="0">
                          <a:solidFill>
                            <a:schemeClr val="lt1"/>
                          </a:solidFill>
                          <a:effectLst/>
                          <a:latin typeface="Malayalam Sangam MN" charset="0"/>
                          <a:ea typeface="Malayalam Sangam MN" charset="0"/>
                          <a:cs typeface="Malayalam Sangam MN" charset="0"/>
                        </a:rPr>
                        <a:t>Component </a:t>
                      </a:r>
                      <a:r>
                        <a:rPr lang="en-US" sz="1200" b="0" i="1" kern="1200" dirty="0" smtClean="0">
                          <a:solidFill>
                            <a:schemeClr val="lt1"/>
                          </a:solidFill>
                          <a:effectLst/>
                          <a:latin typeface="Malayalam Sangam MN" charset="0"/>
                          <a:ea typeface="Malayalam Sangam MN" charset="0"/>
                          <a:cs typeface="Malayalam Sangam MN" charset="0"/>
                        </a:rPr>
                        <a:t>Latest Ref Range</a:t>
                      </a:r>
                      <a:r>
                        <a:rPr lang="en-US" sz="1200" b="0" dirty="0" smtClean="0">
                          <a:effectLst/>
                          <a:latin typeface="Malayalam Sangam MN" charset="0"/>
                          <a:ea typeface="Malayalam Sangam MN" charset="0"/>
                          <a:cs typeface="Malayalam Sangam MN" charset="0"/>
                        </a:rPr>
                        <a:t> </a:t>
                      </a:r>
                      <a:endParaRPr lang="en-US" sz="1200" b="0" dirty="0">
                        <a:latin typeface="Malayalam Sangam MN" charset="0"/>
                        <a:ea typeface="Malayalam Sangam MN" charset="0"/>
                        <a:cs typeface="Malayalam Sangam MN" charset="0"/>
                      </a:endParaRPr>
                    </a:p>
                  </a:txBody>
                  <a:tcPr marL="68580" marR="68580" marT="34290" marB="34290"/>
                </a:tc>
                <a:tc>
                  <a:txBody>
                    <a:bodyPr/>
                    <a:lstStyle/>
                    <a:p>
                      <a:pPr algn="ctr"/>
                      <a:r>
                        <a:rPr lang="en-US" sz="1200" b="0" dirty="0" smtClean="0">
                          <a:latin typeface="Malayalam Sangam MN" charset="0"/>
                          <a:ea typeface="Malayalam Sangam MN" charset="0"/>
                          <a:cs typeface="Malayalam Sangam MN" charset="0"/>
                        </a:rPr>
                        <a:t>Day 2</a:t>
                      </a:r>
                      <a:endParaRPr lang="en-US" sz="1200" b="0" dirty="0">
                        <a:latin typeface="Malayalam Sangam MN" charset="0"/>
                        <a:ea typeface="Malayalam Sangam MN" charset="0"/>
                        <a:cs typeface="Malayalam Sangam MN" charset="0"/>
                      </a:endParaRPr>
                    </a:p>
                  </a:txBody>
                  <a:tcPr marL="68580" marR="68580" marT="34290" marB="34290"/>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Myeloperoxidase Antibody </a:t>
                      </a:r>
                      <a:r>
                        <a:rPr lang="en-US" sz="1200" i="1" dirty="0">
                          <a:effectLst/>
                          <a:latin typeface="Malayalam Sangam MN" charset="0"/>
                          <a:ea typeface="Malayalam Sangam MN" charset="0"/>
                          <a:cs typeface="Malayalam Sangam MN" charset="0"/>
                        </a:rPr>
                        <a:t>&lt;1.0 AI</a:t>
                      </a:r>
                      <a:endParaRPr lang="en-US" sz="1200" dirty="0">
                        <a:effectLst/>
                        <a:latin typeface="Malayalam Sangam MN" charset="0"/>
                        <a:ea typeface="Malayalam Sangam MN" charset="0"/>
                        <a:cs typeface="Malayalam Sangam MN" charset="0"/>
                      </a:endParaRP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&lt;0.2</a:t>
                      </a:r>
                    </a:p>
                  </a:txBody>
                  <a:tcPr marL="35719" marR="35719" marT="0" marB="0" anchor="ctr"/>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Proteinase III Antibody </a:t>
                      </a:r>
                      <a:r>
                        <a:rPr lang="en-US" sz="1200" i="1" dirty="0">
                          <a:effectLst/>
                          <a:latin typeface="Malayalam Sangam MN" charset="0"/>
                          <a:ea typeface="Malayalam Sangam MN" charset="0"/>
                          <a:cs typeface="Malayalam Sangam MN" charset="0"/>
                        </a:rPr>
                        <a:t>&lt;1.0 AI</a:t>
                      </a:r>
                      <a:endParaRPr lang="en-US" sz="1200" dirty="0">
                        <a:effectLst/>
                        <a:latin typeface="Malayalam Sangam MN" charset="0"/>
                        <a:ea typeface="Malayalam Sangam MN" charset="0"/>
                        <a:cs typeface="Malayalam Sangam MN" charset="0"/>
                      </a:endParaRP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&lt;0.2</a:t>
                      </a:r>
                    </a:p>
                  </a:txBody>
                  <a:tcPr marL="35719" marR="35719" marT="0" marB="0" anchor="ctr"/>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Complement C3 </a:t>
                      </a:r>
                      <a:r>
                        <a:rPr lang="en-US" sz="1200" i="1" dirty="0">
                          <a:effectLst/>
                          <a:latin typeface="Malayalam Sangam MN" charset="0"/>
                          <a:ea typeface="Malayalam Sangam MN" charset="0"/>
                          <a:cs typeface="Malayalam Sangam MN" charset="0"/>
                        </a:rPr>
                        <a:t>90-180mg/</a:t>
                      </a:r>
                      <a:r>
                        <a:rPr lang="en-US" sz="1200" i="1" dirty="0" err="1">
                          <a:effectLst/>
                          <a:latin typeface="Malayalam Sangam MN" charset="0"/>
                          <a:ea typeface="Malayalam Sangam MN" charset="0"/>
                          <a:cs typeface="Malayalam Sangam MN" charset="0"/>
                        </a:rPr>
                        <a:t>dL</a:t>
                      </a:r>
                      <a:endParaRPr lang="en-US" sz="1200" dirty="0">
                        <a:effectLst/>
                        <a:latin typeface="Malayalam Sangam MN" charset="0"/>
                        <a:ea typeface="Malayalam Sangam MN" charset="0"/>
                        <a:cs typeface="Malayalam Sangam MN" charset="0"/>
                      </a:endParaRP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174</a:t>
                      </a:r>
                    </a:p>
                  </a:txBody>
                  <a:tcPr marL="35719" marR="35719" marT="0" marB="0" anchor="ctr"/>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Complement C4 </a:t>
                      </a:r>
                      <a:r>
                        <a:rPr lang="en-US" sz="1200" i="1" dirty="0">
                          <a:effectLst/>
                          <a:latin typeface="Malayalam Sangam MN" charset="0"/>
                          <a:ea typeface="Malayalam Sangam MN" charset="0"/>
                          <a:cs typeface="Malayalam Sangam MN" charset="0"/>
                        </a:rPr>
                        <a:t>16-47mg/</a:t>
                      </a:r>
                      <a:r>
                        <a:rPr lang="en-US" sz="1200" i="1" dirty="0" err="1">
                          <a:effectLst/>
                          <a:latin typeface="Malayalam Sangam MN" charset="0"/>
                          <a:ea typeface="Malayalam Sangam MN" charset="0"/>
                          <a:cs typeface="Malayalam Sangam MN" charset="0"/>
                        </a:rPr>
                        <a:t>dL</a:t>
                      </a:r>
                      <a:endParaRPr lang="en-US" sz="1200" dirty="0">
                        <a:effectLst/>
                        <a:latin typeface="Malayalam Sangam MN" charset="0"/>
                        <a:ea typeface="Malayalam Sangam MN" charset="0"/>
                        <a:cs typeface="Malayalam Sangam MN" charset="0"/>
                      </a:endParaRP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23</a:t>
                      </a:r>
                    </a:p>
                  </a:txBody>
                  <a:tcPr marL="35719" marR="35719" marT="0" marB="0" anchor="ctr"/>
                </a:tc>
              </a:tr>
              <a:tr h="227129">
                <a:tc>
                  <a:txBody>
                    <a:bodyPr/>
                    <a:lstStyle/>
                    <a:p>
                      <a:pPr marL="0" marR="0" algn="l">
                        <a:spcBef>
                          <a:spcPts val="0"/>
                        </a:spcBef>
                        <a:spcAft>
                          <a:spcPts val="0"/>
                        </a:spcAft>
                      </a:pPr>
                      <a:r>
                        <a:rPr lang="en-US" sz="1200">
                          <a:effectLst/>
                          <a:latin typeface="Malayalam Sangam MN" charset="0"/>
                          <a:ea typeface="Malayalam Sangam MN" charset="0"/>
                          <a:cs typeface="Malayalam Sangam MN" charset="0"/>
                        </a:rPr>
                        <a:t>Hepatitis B Surface Antibody</a:t>
                      </a: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Negative</a:t>
                      </a:r>
                    </a:p>
                  </a:txBody>
                  <a:tcPr marL="35719" marR="35719" marT="0" marB="0" anchor="ctr"/>
                </a:tc>
              </a:tr>
              <a:tr h="243527">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Hepatitis B Surface Antigen</a:t>
                      </a:r>
                    </a:p>
                  </a:txBody>
                  <a:tcPr marL="35719" marR="35719" marT="0" marB="0" anchor="ctr"/>
                </a:tc>
                <a:tc>
                  <a:txBody>
                    <a:bodyPr/>
                    <a:lstStyle/>
                    <a:p>
                      <a:pPr marL="0" marR="0" algn="ctr">
                        <a:spcBef>
                          <a:spcPts val="0"/>
                        </a:spcBef>
                        <a:spcAft>
                          <a:spcPts val="0"/>
                        </a:spcAft>
                      </a:pPr>
                      <a:r>
                        <a:rPr lang="en-US" sz="1200">
                          <a:effectLst/>
                          <a:latin typeface="Malayalam Sangam MN" charset="0"/>
                          <a:ea typeface="Malayalam Sangam MN" charset="0"/>
                          <a:cs typeface="Malayalam Sangam MN" charset="0"/>
                        </a:rPr>
                        <a:t>Negative</a:t>
                      </a:r>
                    </a:p>
                  </a:txBody>
                  <a:tcPr marL="35719" marR="35719" marT="0" marB="0" anchor="ctr"/>
                </a:tc>
              </a:tr>
              <a:tr h="227129">
                <a:tc>
                  <a:txBody>
                    <a:bodyPr/>
                    <a:lstStyle/>
                    <a:p>
                      <a:pPr marL="0" marR="0" algn="l">
                        <a:spcBef>
                          <a:spcPts val="0"/>
                        </a:spcBef>
                        <a:spcAft>
                          <a:spcPts val="0"/>
                        </a:spcAft>
                      </a:pPr>
                      <a:r>
                        <a:rPr lang="en-US" sz="1200">
                          <a:effectLst/>
                          <a:latin typeface="Malayalam Sangam MN" charset="0"/>
                          <a:ea typeface="Malayalam Sangam MN" charset="0"/>
                          <a:cs typeface="Malayalam Sangam MN" charset="0"/>
                        </a:rPr>
                        <a:t>Hepatitis C Antibody</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Negative</a:t>
                      </a:r>
                    </a:p>
                  </a:txBody>
                  <a:tcPr marL="35719" marR="35719" marT="0" marB="0" anchor="ctr"/>
                </a:tc>
              </a:tr>
              <a:tr h="227129">
                <a:tc>
                  <a:txBody>
                    <a:bodyPr/>
                    <a:lstStyle/>
                    <a:p>
                      <a:pPr marL="0" marR="0" algn="l">
                        <a:spcBef>
                          <a:spcPts val="0"/>
                        </a:spcBef>
                        <a:spcAft>
                          <a:spcPts val="0"/>
                        </a:spcAft>
                      </a:pPr>
                      <a:r>
                        <a:rPr lang="en-US" sz="1200" dirty="0" err="1">
                          <a:effectLst/>
                          <a:latin typeface="Malayalam Sangam MN" charset="0"/>
                          <a:ea typeface="Malayalam Sangam MN" charset="0"/>
                          <a:cs typeface="Malayalam Sangam MN" charset="0"/>
                        </a:rPr>
                        <a:t>Quantiferon</a:t>
                      </a:r>
                      <a:r>
                        <a:rPr lang="en-US" sz="1200" dirty="0">
                          <a:effectLst/>
                          <a:latin typeface="Malayalam Sangam MN" charset="0"/>
                          <a:ea typeface="Malayalam Sangam MN" charset="0"/>
                          <a:cs typeface="Malayalam Sangam MN" charset="0"/>
                        </a:rPr>
                        <a:t> TB</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Indeterminate</a:t>
                      </a:r>
                    </a:p>
                  </a:txBody>
                  <a:tcPr marL="35719" marR="35719" marT="0" marB="0" anchor="ctr"/>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SPEP/UPEP </a:t>
                      </a:r>
                      <a:r>
                        <a:rPr lang="en-US" sz="1200" dirty="0" err="1">
                          <a:effectLst/>
                          <a:latin typeface="Malayalam Sangam MN" charset="0"/>
                          <a:ea typeface="Malayalam Sangam MN" charset="0"/>
                          <a:cs typeface="Malayalam Sangam MN" charset="0"/>
                        </a:rPr>
                        <a:t>Immunofixation</a:t>
                      </a:r>
                      <a:endParaRPr lang="en-US" sz="1200" dirty="0">
                        <a:effectLst/>
                        <a:latin typeface="Malayalam Sangam MN" charset="0"/>
                        <a:ea typeface="Malayalam Sangam MN" charset="0"/>
                        <a:cs typeface="Malayalam Sangam MN" charset="0"/>
                      </a:endParaRP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Normal</a:t>
                      </a:r>
                    </a:p>
                  </a:txBody>
                  <a:tcPr marL="35719" marR="35719" marT="0" marB="0" anchor="ctr"/>
                </a:tc>
              </a:tr>
              <a:tr h="227129">
                <a:tc>
                  <a:txBody>
                    <a:bodyPr/>
                    <a:lstStyle/>
                    <a:p>
                      <a:pPr marL="0" marR="0" algn="l">
                        <a:spcBef>
                          <a:spcPts val="0"/>
                        </a:spcBef>
                        <a:spcAft>
                          <a:spcPts val="0"/>
                        </a:spcAft>
                      </a:pPr>
                      <a:r>
                        <a:rPr lang="en-US" sz="1200">
                          <a:effectLst/>
                          <a:latin typeface="Malayalam Sangam MN" charset="0"/>
                          <a:ea typeface="Malayalam Sangam MN" charset="0"/>
                          <a:cs typeface="Malayalam Sangam MN" charset="0"/>
                        </a:rPr>
                        <a:t>Factor II Prothrombin mutation</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Negative</a:t>
                      </a:r>
                    </a:p>
                  </a:txBody>
                  <a:tcPr marL="35719" marR="35719" marT="0" marB="0"/>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Factor 5 Leiden gene mutation</a:t>
                      </a:r>
                    </a:p>
                  </a:txBody>
                  <a:tcPr marL="35719" marR="35719" marT="0" marB="0" anchor="ctr"/>
                </a:tc>
                <a:tc>
                  <a:txBody>
                    <a:bodyPr/>
                    <a:lstStyle/>
                    <a:p>
                      <a:pPr marL="0" marR="0" algn="ctr">
                        <a:spcBef>
                          <a:spcPts val="0"/>
                        </a:spcBef>
                        <a:spcAft>
                          <a:spcPts val="0"/>
                        </a:spcAft>
                      </a:pPr>
                      <a:r>
                        <a:rPr lang="en-US" sz="1200" dirty="0">
                          <a:effectLst/>
                          <a:latin typeface="Malayalam Sangam MN" charset="0"/>
                          <a:ea typeface="Malayalam Sangam MN" charset="0"/>
                          <a:cs typeface="Malayalam Sangam MN" charset="0"/>
                        </a:rPr>
                        <a:t>Negative</a:t>
                      </a:r>
                    </a:p>
                  </a:txBody>
                  <a:tcPr marL="35719" marR="35719" marT="0" marB="0"/>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ESR </a:t>
                      </a:r>
                      <a:r>
                        <a:rPr lang="en-US" sz="1200" i="1" dirty="0">
                          <a:effectLst/>
                          <a:latin typeface="Malayalam Sangam MN" charset="0"/>
                          <a:ea typeface="Malayalam Sangam MN" charset="0"/>
                          <a:cs typeface="Malayalam Sangam MN" charset="0"/>
                        </a:rPr>
                        <a:t>&lt;20mm/</a:t>
                      </a:r>
                      <a:r>
                        <a:rPr lang="en-US" sz="1200" i="1" dirty="0" err="1">
                          <a:effectLst/>
                          <a:latin typeface="Malayalam Sangam MN" charset="0"/>
                          <a:ea typeface="Malayalam Sangam MN" charset="0"/>
                          <a:cs typeface="Malayalam Sangam MN" charset="0"/>
                        </a:rPr>
                        <a:t>hr</a:t>
                      </a:r>
                      <a:endParaRPr lang="en-US" sz="1200" dirty="0">
                        <a:effectLst/>
                        <a:latin typeface="Malayalam Sangam MN" charset="0"/>
                        <a:ea typeface="Malayalam Sangam MN" charset="0"/>
                        <a:cs typeface="Malayalam Sangam MN" charset="0"/>
                      </a:endParaRPr>
                    </a:p>
                  </a:txBody>
                  <a:tcPr marL="35719" marR="35719" marT="0" marB="0" anchor="ctr"/>
                </a:tc>
                <a:tc>
                  <a:txBody>
                    <a:bodyPr/>
                    <a:lstStyle/>
                    <a:p>
                      <a:pPr marL="0" marR="0" algn="ctr">
                        <a:spcBef>
                          <a:spcPts val="0"/>
                        </a:spcBef>
                        <a:spcAft>
                          <a:spcPts val="0"/>
                        </a:spcAft>
                      </a:pPr>
                      <a:r>
                        <a:rPr lang="en-US" sz="1200" b="1" dirty="0">
                          <a:effectLst/>
                          <a:latin typeface="Malayalam Sangam MN" charset="0"/>
                          <a:ea typeface="Malayalam Sangam MN" charset="0"/>
                          <a:cs typeface="Malayalam Sangam MN" charset="0"/>
                        </a:rPr>
                        <a:t>45 (H)</a:t>
                      </a:r>
                    </a:p>
                  </a:txBody>
                  <a:tcPr marL="35719" marR="35719" marT="0" marB="0"/>
                </a:tc>
              </a:tr>
              <a:tr h="227129">
                <a:tc>
                  <a:txBody>
                    <a:bodyPr/>
                    <a:lstStyle/>
                    <a:p>
                      <a:pPr marL="0" marR="0" algn="l">
                        <a:spcBef>
                          <a:spcPts val="0"/>
                        </a:spcBef>
                        <a:spcAft>
                          <a:spcPts val="0"/>
                        </a:spcAft>
                      </a:pPr>
                      <a:r>
                        <a:rPr lang="en-US" sz="1200" dirty="0">
                          <a:effectLst/>
                          <a:latin typeface="Malayalam Sangam MN" charset="0"/>
                          <a:ea typeface="Malayalam Sangam MN" charset="0"/>
                          <a:cs typeface="Malayalam Sangam MN" charset="0"/>
                        </a:rPr>
                        <a:t>CRP </a:t>
                      </a:r>
                      <a:r>
                        <a:rPr lang="en-US" sz="1200" i="1" dirty="0">
                          <a:effectLst/>
                          <a:latin typeface="Malayalam Sangam MN" charset="0"/>
                          <a:ea typeface="Malayalam Sangam MN" charset="0"/>
                          <a:cs typeface="Malayalam Sangam MN" charset="0"/>
                        </a:rPr>
                        <a:t>0-0.49 mg/</a:t>
                      </a:r>
                      <a:r>
                        <a:rPr lang="en-US" sz="1200" i="1" dirty="0" err="1">
                          <a:effectLst/>
                          <a:latin typeface="Malayalam Sangam MN" charset="0"/>
                          <a:ea typeface="Malayalam Sangam MN" charset="0"/>
                          <a:cs typeface="Malayalam Sangam MN" charset="0"/>
                        </a:rPr>
                        <a:t>dL</a:t>
                      </a:r>
                      <a:endParaRPr lang="en-US" sz="1200" dirty="0">
                        <a:effectLst/>
                        <a:latin typeface="Malayalam Sangam MN" charset="0"/>
                        <a:ea typeface="Malayalam Sangam MN" charset="0"/>
                        <a:cs typeface="Malayalam Sangam MN" charset="0"/>
                      </a:endParaRPr>
                    </a:p>
                  </a:txBody>
                  <a:tcPr marL="35719" marR="35719" marT="0" marB="0" anchor="ctr"/>
                </a:tc>
                <a:tc>
                  <a:txBody>
                    <a:bodyPr/>
                    <a:lstStyle/>
                    <a:p>
                      <a:pPr marL="0" marR="0" algn="ctr">
                        <a:spcBef>
                          <a:spcPts val="0"/>
                        </a:spcBef>
                        <a:spcAft>
                          <a:spcPts val="0"/>
                        </a:spcAft>
                      </a:pPr>
                      <a:r>
                        <a:rPr lang="en-US" sz="1200" b="1" dirty="0">
                          <a:effectLst/>
                          <a:latin typeface="Malayalam Sangam MN" charset="0"/>
                          <a:ea typeface="Malayalam Sangam MN" charset="0"/>
                          <a:cs typeface="Malayalam Sangam MN" charset="0"/>
                        </a:rPr>
                        <a:t>0.57(H)</a:t>
                      </a:r>
                    </a:p>
                  </a:txBody>
                  <a:tcPr marL="35719" marR="35719" marT="0" marB="0"/>
                </a:tc>
              </a:tr>
            </a:tbl>
          </a:graphicData>
        </a:graphic>
      </p:graphicFrame>
    </p:spTree>
    <p:extLst>
      <p:ext uri="{BB962C8B-B14F-4D97-AF65-F5344CB8AC3E}">
        <p14:creationId xmlns:p14="http://schemas.microsoft.com/office/powerpoint/2010/main" val="699764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Treatment</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304800" y="971550"/>
            <a:ext cx="7924800" cy="3352800"/>
          </a:xfrm>
        </p:spPr>
        <p:txBody>
          <a:bodyPr>
            <a:normAutofit/>
          </a:bodyPr>
          <a:lstStyle/>
          <a:p>
            <a:pPr lvl="0"/>
            <a:r>
              <a:rPr lang="en-US" dirty="0">
                <a:latin typeface="Malayalam Sangam MN" charset="0"/>
                <a:ea typeface="Malayalam Sangam MN" charset="0"/>
                <a:cs typeface="Malayalam Sangam MN" charset="0"/>
              </a:rPr>
              <a:t>Pulse dose steroids </a:t>
            </a:r>
            <a:r>
              <a:rPr lang="en-US" dirty="0" err="1">
                <a:latin typeface="Malayalam Sangam MN" charset="0"/>
                <a:ea typeface="Malayalam Sangam MN" charset="0"/>
                <a:cs typeface="Malayalam Sangam MN" charset="0"/>
              </a:rPr>
              <a:t>solumedrol</a:t>
            </a:r>
            <a:r>
              <a:rPr lang="en-US" dirty="0">
                <a:latin typeface="Malayalam Sangam MN" charset="0"/>
                <a:ea typeface="Malayalam Sangam MN" charset="0"/>
                <a:cs typeface="Malayalam Sangam MN" charset="0"/>
              </a:rPr>
              <a:t> 250 mg IV Q 6 hours x 3 days --&gt; 1mg/kg of prednisone per day</a:t>
            </a:r>
          </a:p>
          <a:p>
            <a:pPr lvl="0"/>
            <a:r>
              <a:rPr lang="en-US" dirty="0">
                <a:latin typeface="Malayalam Sangam MN" charset="0"/>
                <a:ea typeface="Malayalam Sangam MN" charset="0"/>
                <a:cs typeface="Malayalam Sangam MN" charset="0"/>
              </a:rPr>
              <a:t>Peripheral vasodilation with bilateral stellate ganglion blocks</a:t>
            </a:r>
          </a:p>
          <a:p>
            <a:pPr lvl="0"/>
            <a:r>
              <a:rPr lang="en-US" dirty="0">
                <a:latin typeface="Malayalam Sangam MN" charset="0"/>
                <a:ea typeface="Malayalam Sangam MN" charset="0"/>
                <a:cs typeface="Malayalam Sangam MN" charset="0"/>
              </a:rPr>
              <a:t>Systemic vasodilator therapy with </a:t>
            </a:r>
            <a:r>
              <a:rPr lang="en-US" dirty="0" err="1">
                <a:latin typeface="Malayalam Sangam MN" charset="0"/>
                <a:ea typeface="Malayalam Sangam MN" charset="0"/>
                <a:cs typeface="Malayalam Sangam MN" charset="0"/>
              </a:rPr>
              <a:t>nifedipine</a:t>
            </a:r>
            <a:endParaRPr lang="en-US" dirty="0">
              <a:latin typeface="Malayalam Sangam MN" charset="0"/>
              <a:ea typeface="Malayalam Sangam MN" charset="0"/>
              <a:cs typeface="Malayalam Sangam MN" charset="0"/>
            </a:endParaRPr>
          </a:p>
          <a:p>
            <a:pPr lvl="0"/>
            <a:r>
              <a:rPr lang="en-US" dirty="0">
                <a:latin typeface="Malayalam Sangam MN" charset="0"/>
                <a:ea typeface="Malayalam Sangam MN" charset="0"/>
                <a:cs typeface="Malayalam Sangam MN" charset="0"/>
              </a:rPr>
              <a:t>Gabapentin for neuropathic pain </a:t>
            </a:r>
          </a:p>
          <a:p>
            <a:pPr lvl="0"/>
            <a:r>
              <a:rPr lang="en-US" dirty="0">
                <a:latin typeface="Malayalam Sangam MN" charset="0"/>
                <a:ea typeface="Malayalam Sangam MN" charset="0"/>
                <a:cs typeface="Malayalam Sangam MN" charset="0"/>
              </a:rPr>
              <a:t>Antiplatelet therapy with aspirin, </a:t>
            </a:r>
            <a:r>
              <a:rPr lang="en-US" dirty="0" err="1">
                <a:latin typeface="Malayalam Sangam MN" charset="0"/>
                <a:ea typeface="Malayalam Sangam MN" charset="0"/>
                <a:cs typeface="Malayalam Sangam MN" charset="0"/>
              </a:rPr>
              <a:t>clopidogrel</a:t>
            </a:r>
            <a:r>
              <a:rPr lang="en-US" dirty="0">
                <a:latin typeface="Malayalam Sangam MN" charset="0"/>
                <a:ea typeface="Malayalam Sangam MN" charset="0"/>
                <a:cs typeface="Malayalam Sangam MN" charset="0"/>
              </a:rPr>
              <a:t> and statin</a:t>
            </a:r>
          </a:p>
          <a:p>
            <a:pPr lvl="0"/>
            <a:r>
              <a:rPr lang="en-US" dirty="0">
                <a:latin typeface="Malayalam Sangam MN" charset="0"/>
                <a:ea typeface="Malayalam Sangam MN" charset="0"/>
                <a:cs typeface="Malayalam Sangam MN" charset="0"/>
              </a:rPr>
              <a:t>VATS assisted thoracic T1, T2, T3 </a:t>
            </a:r>
            <a:r>
              <a:rPr lang="en-US" dirty="0" err="1">
                <a:latin typeface="Malayalam Sangam MN" charset="0"/>
                <a:ea typeface="Malayalam Sangam MN" charset="0"/>
                <a:cs typeface="Malayalam Sangam MN" charset="0"/>
              </a:rPr>
              <a:t>sympathectomies</a:t>
            </a:r>
            <a:r>
              <a:rPr lang="en-US" dirty="0">
                <a:latin typeface="Malayalam Sangam MN" charset="0"/>
                <a:ea typeface="Malayalam Sangam MN" charset="0"/>
                <a:cs typeface="Malayalam Sangam MN" charset="0"/>
                <a:sym typeface="Wingdings"/>
              </a:rPr>
              <a:t> </a:t>
            </a:r>
            <a:r>
              <a:rPr lang="en-US" dirty="0">
                <a:latin typeface="Malayalam Sangam MN" charset="0"/>
                <a:ea typeface="Malayalam Sangam MN" charset="0"/>
                <a:cs typeface="Malayalam Sangam MN" charset="0"/>
              </a:rPr>
              <a:t>Help improve microvascular perfusion to digital vessels</a:t>
            </a:r>
            <a:r>
              <a:rPr lang="en-US" dirty="0">
                <a:latin typeface="Malayalam Sangam MN" charset="0"/>
                <a:ea typeface="Malayalam Sangam MN" charset="0"/>
                <a:cs typeface="Malayalam Sangam MN" charset="0"/>
                <a:sym typeface="Wingdings"/>
              </a:rPr>
              <a:t> </a:t>
            </a:r>
            <a:r>
              <a:rPr lang="en-US" dirty="0">
                <a:latin typeface="Malayalam Sangam MN" charset="0"/>
                <a:ea typeface="Malayalam Sangam MN" charset="0"/>
                <a:cs typeface="Malayalam Sangam MN" charset="0"/>
              </a:rPr>
              <a:t>relieve pain and prevent further necrosis.</a:t>
            </a:r>
          </a:p>
        </p:txBody>
      </p:sp>
    </p:spTree>
    <p:extLst>
      <p:ext uri="{BB962C8B-B14F-4D97-AF65-F5344CB8AC3E}">
        <p14:creationId xmlns:p14="http://schemas.microsoft.com/office/powerpoint/2010/main" val="131380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Diagnosis Small vessel vasculitis </a:t>
            </a:r>
            <a:endParaRPr lang="en-US" dirty="0">
              <a:latin typeface="Malayalam Sangam MN" charset="0"/>
              <a:ea typeface="Malayalam Sangam MN" charset="0"/>
              <a:cs typeface="Malayalam Sangam MN" charset="0"/>
            </a:endParaRPr>
          </a:p>
        </p:txBody>
      </p:sp>
      <p:pic>
        <p:nvPicPr>
          <p:cNvPr id="16" name="Picture 15" descr="../Screen%20Shot%202017-06-14%20at%207.png"/>
          <p:cNvPicPr/>
          <p:nvPr/>
        </p:nvPicPr>
        <p:blipFill>
          <a:blip r:embed="rId2">
            <a:extLst>
              <a:ext uri="{28A0092B-C50C-407E-A947-70E740481C1C}">
                <a14:useLocalDpi xmlns:a14="http://schemas.microsoft.com/office/drawing/2010/main" val="0"/>
              </a:ext>
            </a:extLst>
          </a:blip>
          <a:srcRect/>
          <a:stretch>
            <a:fillRect/>
          </a:stretch>
        </p:blipFill>
        <p:spPr bwMode="auto">
          <a:xfrm>
            <a:off x="838200" y="971550"/>
            <a:ext cx="6477000" cy="3352800"/>
          </a:xfrm>
          <a:prstGeom prst="rect">
            <a:avLst/>
          </a:prstGeom>
          <a:noFill/>
          <a:ln>
            <a:noFill/>
          </a:ln>
        </p:spPr>
      </p:pic>
    </p:spTree>
    <p:extLst>
      <p:ext uri="{BB962C8B-B14F-4D97-AF65-F5344CB8AC3E}">
        <p14:creationId xmlns:p14="http://schemas.microsoft.com/office/powerpoint/2010/main" val="65885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Post hospital follow up</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762000" y="1047750"/>
            <a:ext cx="7467600" cy="3276600"/>
          </a:xfrm>
        </p:spPr>
        <p:txBody>
          <a:bodyPr/>
          <a:lstStyle/>
          <a:p>
            <a:r>
              <a:rPr lang="en-US" dirty="0" smtClean="0">
                <a:latin typeface="Malayalam Sangam MN" charset="0"/>
                <a:ea typeface="Malayalam Sangam MN" charset="0"/>
                <a:cs typeface="Malayalam Sangam MN" charset="0"/>
              </a:rPr>
              <a:t>Ultimately discharged on Aspirin, </a:t>
            </a:r>
            <a:r>
              <a:rPr lang="en-US" dirty="0" err="1" smtClean="0">
                <a:latin typeface="Malayalam Sangam MN" charset="0"/>
                <a:ea typeface="Malayalam Sangam MN" charset="0"/>
                <a:cs typeface="Malayalam Sangam MN" charset="0"/>
              </a:rPr>
              <a:t>Clopidogrel</a:t>
            </a:r>
            <a:r>
              <a:rPr lang="en-US" dirty="0" smtClean="0">
                <a:latin typeface="Malayalam Sangam MN" charset="0"/>
                <a:ea typeface="Malayalam Sangam MN" charset="0"/>
                <a:cs typeface="Malayalam Sangam MN" charset="0"/>
              </a:rPr>
              <a:t>, </a:t>
            </a:r>
            <a:r>
              <a:rPr lang="en-US" dirty="0">
                <a:latin typeface="Malayalam Sangam MN" charset="0"/>
                <a:ea typeface="Malayalam Sangam MN" charset="0"/>
                <a:cs typeface="Malayalam Sangam MN" charset="0"/>
              </a:rPr>
              <a:t>oral prednisone (60mg/daily) and Azathioprine therapy for primary small vessel vasculitis</a:t>
            </a:r>
            <a:r>
              <a:rPr lang="en-US" dirty="0" smtClean="0">
                <a:latin typeface="Malayalam Sangam MN" charset="0"/>
                <a:ea typeface="Malayalam Sangam MN" charset="0"/>
                <a:cs typeface="Malayalam Sangam MN" charset="0"/>
              </a:rPr>
              <a:t>.</a:t>
            </a:r>
          </a:p>
          <a:p>
            <a:r>
              <a:rPr lang="en-US" dirty="0" smtClean="0">
                <a:latin typeface="Malayalam Sangam MN" charset="0"/>
                <a:ea typeface="Malayalam Sangam MN" charset="0"/>
                <a:cs typeface="Malayalam Sangam MN" charset="0"/>
              </a:rPr>
              <a:t> Followed up </a:t>
            </a:r>
            <a:r>
              <a:rPr lang="en-US" dirty="0">
                <a:latin typeface="Malayalam Sangam MN" charset="0"/>
                <a:ea typeface="Malayalam Sangam MN" charset="0"/>
                <a:cs typeface="Malayalam Sangam MN" charset="0"/>
              </a:rPr>
              <a:t>with vascular surgery, podiatry, </a:t>
            </a:r>
            <a:r>
              <a:rPr lang="en-US" dirty="0" smtClean="0">
                <a:latin typeface="Malayalam Sangam MN" charset="0"/>
                <a:ea typeface="Malayalam Sangam MN" charset="0"/>
                <a:cs typeface="Malayalam Sangam MN" charset="0"/>
              </a:rPr>
              <a:t>pain </a:t>
            </a:r>
            <a:r>
              <a:rPr lang="en-US" dirty="0">
                <a:latin typeface="Malayalam Sangam MN" charset="0"/>
                <a:ea typeface="Malayalam Sangam MN" charset="0"/>
                <a:cs typeface="Malayalam Sangam MN" charset="0"/>
              </a:rPr>
              <a:t>management and rheumatology as outpatient. </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He </a:t>
            </a:r>
            <a:r>
              <a:rPr lang="en-US" dirty="0">
                <a:latin typeface="Malayalam Sangam MN" charset="0"/>
                <a:ea typeface="Malayalam Sangam MN" charset="0"/>
                <a:cs typeface="Malayalam Sangam MN" charset="0"/>
              </a:rPr>
              <a:t>completed B-cell depletion therapy with two cycles of Rituximab infusion as outpatient for presumed small vessel vasculitis.</a:t>
            </a:r>
          </a:p>
          <a:p>
            <a:endParaRPr lang="en-US" dirty="0"/>
          </a:p>
        </p:txBody>
      </p:sp>
    </p:spTree>
    <p:extLst>
      <p:ext uri="{BB962C8B-B14F-4D97-AF65-F5344CB8AC3E}">
        <p14:creationId xmlns:p14="http://schemas.microsoft.com/office/powerpoint/2010/main" val="89315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Hospital</a:t>
            </a:r>
            <a:r>
              <a:rPr lang="en-US" dirty="0" smtClean="0"/>
              <a:t> </a:t>
            </a:r>
            <a:r>
              <a:rPr lang="en-US" dirty="0" smtClean="0">
                <a:latin typeface="Malayalam Sangam MN" charset="0"/>
                <a:ea typeface="Malayalam Sangam MN" charset="0"/>
                <a:cs typeface="Malayalam Sangam MN" charset="0"/>
              </a:rPr>
              <a:t>course</a:t>
            </a:r>
            <a:endParaRPr lang="en-US" dirty="0">
              <a:latin typeface="Malayalam Sangam MN" charset="0"/>
              <a:ea typeface="Malayalam Sangam MN" charset="0"/>
              <a:cs typeface="Malayalam Sangam MN" charset="0"/>
            </a:endParaRPr>
          </a:p>
        </p:txBody>
      </p:sp>
      <p:pic>
        <p:nvPicPr>
          <p:cNvPr id="12" name="Content Placeholder 11" descr="../Screen%20Shot%202017-06-14%20at%208.42.06%20PM.png"/>
          <p:cNvPicPr>
            <a:picLocks noGrp="1"/>
          </p:cNvPicPr>
          <p:nvPr>
            <p:ph sz="half" idx="1"/>
          </p:nvPr>
        </p:nvPicPr>
        <p:blipFill rotWithShape="1">
          <a:blip r:embed="rId2">
            <a:extLst>
              <a:ext uri="{28A0092B-C50C-407E-A947-70E740481C1C}">
                <a14:useLocalDpi xmlns:a14="http://schemas.microsoft.com/office/drawing/2010/main" val="0"/>
              </a:ext>
            </a:extLst>
          </a:blip>
          <a:stretch/>
        </p:blipFill>
        <p:spPr bwMode="auto">
          <a:xfrm>
            <a:off x="3962400" y="666750"/>
            <a:ext cx="4449817" cy="3834229"/>
          </a:xfrm>
          <a:prstGeom prst="rect">
            <a:avLst/>
          </a:prstGeom>
          <a:noFill/>
          <a:ln>
            <a:noFill/>
          </a:ln>
        </p:spPr>
      </p:pic>
      <p:sp>
        <p:nvSpPr>
          <p:cNvPr id="15" name="Content Placeholder 14"/>
          <p:cNvSpPr>
            <a:spLocks noGrp="1"/>
          </p:cNvSpPr>
          <p:nvPr>
            <p:ph sz="half" idx="2"/>
          </p:nvPr>
        </p:nvSpPr>
        <p:spPr>
          <a:xfrm>
            <a:off x="352705" y="902423"/>
            <a:ext cx="3533495" cy="4038600"/>
          </a:xfrm>
        </p:spPr>
        <p:txBody>
          <a:bodyPr>
            <a:noAutofit/>
          </a:bodyPr>
          <a:lstStyle/>
          <a:p>
            <a:r>
              <a:rPr lang="en-US" dirty="0" smtClean="0">
                <a:latin typeface="Malayalam Sangam MN" charset="0"/>
                <a:ea typeface="Malayalam Sangam MN" charset="0"/>
                <a:cs typeface="Malayalam Sangam MN" charset="0"/>
              </a:rPr>
              <a:t>6 weeks later, </a:t>
            </a:r>
            <a:r>
              <a:rPr lang="en-US" dirty="0" err="1" smtClean="0">
                <a:latin typeface="Malayalam Sangam MN" charset="0"/>
                <a:ea typeface="Malayalam Sangam MN" charset="0"/>
                <a:cs typeface="Malayalam Sangam MN" charset="0"/>
              </a:rPr>
              <a:t>rehospitalized</a:t>
            </a:r>
            <a:r>
              <a:rPr lang="en-US" dirty="0" smtClean="0">
                <a:latin typeface="Malayalam Sangam MN" charset="0"/>
                <a:ea typeface="Malayalam Sangam MN" charset="0"/>
                <a:cs typeface="Malayalam Sangam MN" charset="0"/>
              </a:rPr>
              <a:t> with </a:t>
            </a:r>
            <a:r>
              <a:rPr lang="en-US" dirty="0" smtClean="0">
                <a:latin typeface="Malayalam Sangam MN" charset="0"/>
                <a:ea typeface="Malayalam Sangam MN" charset="0"/>
                <a:cs typeface="Malayalam Sangam MN" charset="0"/>
              </a:rPr>
              <a:t>worsening symptoms</a:t>
            </a:r>
            <a:r>
              <a:rPr lang="en-US" dirty="0" smtClean="0">
                <a:latin typeface="Malayalam Sangam MN" charset="0"/>
                <a:ea typeface="Malayalam Sangam MN" charset="0"/>
                <a:cs typeface="Malayalam Sangam MN" charset="0"/>
              </a:rPr>
              <a:t>.</a:t>
            </a:r>
            <a:endParaRPr lang="en-US" dirty="0" smtClean="0">
              <a:latin typeface="Malayalam Sangam MN" charset="0"/>
              <a:ea typeface="Malayalam Sangam MN" charset="0"/>
              <a:cs typeface="Malayalam Sangam MN" charset="0"/>
            </a:endParaRPr>
          </a:p>
          <a:p>
            <a:r>
              <a:rPr lang="en-US" dirty="0">
                <a:latin typeface="Malayalam Sangam MN" charset="0"/>
                <a:ea typeface="Malayalam Sangam MN" charset="0"/>
                <a:cs typeface="Malayalam Sangam MN" charset="0"/>
              </a:rPr>
              <a:t>Initiated </a:t>
            </a:r>
            <a:r>
              <a:rPr lang="en-US" dirty="0" smtClean="0">
                <a:latin typeface="Malayalam Sangam MN" charset="0"/>
                <a:ea typeface="Malayalam Sangam MN" charset="0"/>
                <a:cs typeface="Malayalam Sangam MN" charset="0"/>
              </a:rPr>
              <a:t>treatment with </a:t>
            </a:r>
            <a:r>
              <a:rPr lang="en-US" dirty="0">
                <a:latin typeface="Malayalam Sangam MN" charset="0"/>
                <a:ea typeface="Malayalam Sangam MN" charset="0"/>
                <a:cs typeface="Malayalam Sangam MN" charset="0"/>
              </a:rPr>
              <a:t>IV unfractionated Heparin and therapeutic plasma exchange for clinical picture most consistent with </a:t>
            </a:r>
            <a:r>
              <a:rPr lang="en-US" b="1" dirty="0">
                <a:latin typeface="Malayalam Sangam MN" charset="0"/>
                <a:ea typeface="Malayalam Sangam MN" charset="0"/>
                <a:cs typeface="Malayalam Sangam MN" charset="0"/>
              </a:rPr>
              <a:t>probable catastrophic antiphospholipid syndrome variant (CAPS). </a:t>
            </a:r>
          </a:p>
          <a:p>
            <a:pPr>
              <a:buFont typeface="Wingdings" charset="2"/>
              <a:buChar char="Ø"/>
            </a:pPr>
            <a:endParaRPr lang="en-US" dirty="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38351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Hospital course</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sz="half" idx="1"/>
          </p:nvPr>
        </p:nvSpPr>
        <p:spPr>
          <a:xfrm>
            <a:off x="360485" y="819150"/>
            <a:ext cx="4109040" cy="4114800"/>
          </a:xfrm>
        </p:spPr>
        <p:txBody>
          <a:bodyPr>
            <a:normAutofit/>
          </a:bodyPr>
          <a:lstStyle/>
          <a:p>
            <a:r>
              <a:rPr lang="en-US" dirty="0">
                <a:latin typeface="Malayalam Sangam MN" charset="0"/>
                <a:ea typeface="Malayalam Sangam MN" charset="0"/>
                <a:cs typeface="Malayalam Sangam MN" charset="0"/>
              </a:rPr>
              <a:t>Plasma exchange aborted mid-treatment during the third out of five planned exchanges</a:t>
            </a:r>
          </a:p>
          <a:p>
            <a:r>
              <a:rPr lang="en-US" dirty="0" smtClean="0">
                <a:latin typeface="Malayalam Sangam MN" charset="0"/>
                <a:ea typeface="Malayalam Sangam MN" charset="0"/>
                <a:cs typeface="Malayalam Sangam MN" charset="0"/>
              </a:rPr>
              <a:t>Line </a:t>
            </a:r>
            <a:r>
              <a:rPr lang="en-US" dirty="0" smtClean="0">
                <a:latin typeface="Malayalam Sangam MN" charset="0"/>
                <a:ea typeface="Malayalam Sangam MN" charset="0"/>
                <a:cs typeface="Malayalam Sangam MN" charset="0"/>
              </a:rPr>
              <a:t>sepsis </a:t>
            </a:r>
            <a:r>
              <a:rPr lang="en-US" dirty="0">
                <a:latin typeface="Malayalam Sangam MN" charset="0"/>
                <a:ea typeface="Malayalam Sangam MN" charset="0"/>
                <a:cs typeface="Malayalam Sangam MN" charset="0"/>
              </a:rPr>
              <a:t>with Methicillin sensitive Staphylococcus aureus </a:t>
            </a:r>
            <a:r>
              <a:rPr lang="en-US" dirty="0" smtClean="0">
                <a:latin typeface="Malayalam Sangam MN" charset="0"/>
                <a:ea typeface="Malayalam Sangam MN" charset="0"/>
                <a:cs typeface="Malayalam Sangam MN" charset="0"/>
              </a:rPr>
              <a:t>bacteremia</a:t>
            </a:r>
            <a:r>
              <a:rPr lang="en-US" dirty="0" smtClean="0">
                <a:latin typeface="Malayalam Sangam MN" charset="0"/>
                <a:ea typeface="Malayalam Sangam MN" charset="0"/>
                <a:cs typeface="Malayalam Sangam MN" charset="0"/>
                <a:sym typeface="Wingdings"/>
              </a:rPr>
              <a:t> treated with </a:t>
            </a:r>
            <a:r>
              <a:rPr lang="en-US" dirty="0" smtClean="0">
                <a:latin typeface="Malayalam Sangam MN" charset="0"/>
                <a:ea typeface="Malayalam Sangam MN" charset="0"/>
                <a:cs typeface="Malayalam Sangam MN" charset="0"/>
              </a:rPr>
              <a:t>IV </a:t>
            </a:r>
            <a:r>
              <a:rPr lang="en-US" dirty="0">
                <a:latin typeface="Malayalam Sangam MN" charset="0"/>
                <a:ea typeface="Malayalam Sangam MN" charset="0"/>
                <a:cs typeface="Malayalam Sangam MN" charset="0"/>
              </a:rPr>
              <a:t>cefazolin </a:t>
            </a:r>
            <a:r>
              <a:rPr lang="en-US" dirty="0" smtClean="0">
                <a:latin typeface="Malayalam Sangam MN" charset="0"/>
                <a:ea typeface="Malayalam Sangam MN" charset="0"/>
                <a:cs typeface="Malayalam Sangam MN" charset="0"/>
              </a:rPr>
              <a:t>x 4 </a:t>
            </a:r>
            <a:r>
              <a:rPr lang="en-US" dirty="0">
                <a:latin typeface="Malayalam Sangam MN" charset="0"/>
                <a:ea typeface="Malayalam Sangam MN" charset="0"/>
                <a:cs typeface="Malayalam Sangam MN" charset="0"/>
              </a:rPr>
              <a:t>weeks. </a:t>
            </a:r>
            <a:r>
              <a:rPr lang="en-US" dirty="0" smtClean="0">
                <a:latin typeface="Malayalam Sangam MN" charset="0"/>
                <a:ea typeface="Malayalam Sangam MN" charset="0"/>
                <a:cs typeface="Malayalam Sangam MN" charset="0"/>
              </a:rPr>
              <a:t>IJ removed.</a:t>
            </a:r>
            <a:endParaRPr lang="en-US" dirty="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Continued </a:t>
            </a:r>
            <a:r>
              <a:rPr lang="en-US" dirty="0" smtClean="0">
                <a:latin typeface="Malayalam Sangam MN" charset="0"/>
                <a:ea typeface="Malayalam Sangam MN" charset="0"/>
                <a:cs typeface="Malayalam Sangam MN" charset="0"/>
              </a:rPr>
              <a:t>on </a:t>
            </a:r>
            <a:r>
              <a:rPr lang="en-US" dirty="0">
                <a:latin typeface="Malayalam Sangam MN" charset="0"/>
                <a:ea typeface="Malayalam Sangam MN" charset="0"/>
                <a:cs typeface="Malayalam Sangam MN" charset="0"/>
              </a:rPr>
              <a:t>anticoagulation, steroids with the addition of Hydroxychloroquine therapy, and Trimethoprim/sulfamethoxazole for PCP prophylaxis. </a:t>
            </a:r>
            <a:endParaRPr lang="en-US" dirty="0" smtClean="0">
              <a:latin typeface="Malayalam Sangam MN" charset="0"/>
              <a:ea typeface="Malayalam Sangam MN" charset="0"/>
              <a:cs typeface="Malayalam Sangam MN" charset="0"/>
            </a:endParaRPr>
          </a:p>
          <a:p>
            <a:endParaRPr lang="en-US" dirty="0">
              <a:latin typeface="Malayalam Sangam MN" charset="0"/>
              <a:ea typeface="Malayalam Sangam MN" charset="0"/>
              <a:cs typeface="Malayalam Sangam MN" charset="0"/>
            </a:endParaRP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1010362662"/>
              </p:ext>
            </p:extLst>
          </p:nvPr>
        </p:nvGraphicFramePr>
        <p:xfrm>
          <a:off x="4610335" y="1234648"/>
          <a:ext cx="3883120" cy="3282308"/>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8"/>
          <p:cNvSpPr/>
          <p:nvPr/>
        </p:nvSpPr>
        <p:spPr>
          <a:xfrm>
            <a:off x="4610335" y="819150"/>
            <a:ext cx="4000265" cy="415498"/>
          </a:xfrm>
          <a:prstGeom prst="rect">
            <a:avLst/>
          </a:prstGeom>
        </p:spPr>
        <p:txBody>
          <a:bodyPr wrap="square">
            <a:spAutoFit/>
          </a:bodyPr>
          <a:lstStyle/>
          <a:p>
            <a:pPr algn="ctr">
              <a:spcAft>
                <a:spcPts val="750"/>
              </a:spcAft>
            </a:pPr>
            <a:r>
              <a:rPr lang="en-US" sz="1050" b="1" dirty="0">
                <a:latin typeface="Malayalam Sangam MN" charset="0"/>
                <a:ea typeface="Malayalam Sangam MN" charset="0"/>
                <a:cs typeface="Malayalam Sangam MN" charset="0"/>
              </a:rPr>
              <a:t>Levels of IgM </a:t>
            </a:r>
            <a:r>
              <a:rPr lang="en-US" sz="1050" b="1" dirty="0" err="1">
                <a:latin typeface="Malayalam Sangam MN" charset="0"/>
                <a:ea typeface="Malayalam Sangam MN" charset="0"/>
                <a:cs typeface="Malayalam Sangam MN" charset="0"/>
              </a:rPr>
              <a:t>aCL</a:t>
            </a:r>
            <a:r>
              <a:rPr lang="en-US" sz="1050" b="1" dirty="0">
                <a:latin typeface="Malayalam Sangam MN" charset="0"/>
                <a:ea typeface="Malayalam Sangam MN" charset="0"/>
                <a:cs typeface="Malayalam Sangam MN" charset="0"/>
              </a:rPr>
              <a:t> and beta-2 glycoprotein Ab Pre &amp; Post-treatment with </a:t>
            </a:r>
            <a:r>
              <a:rPr lang="en-US" sz="1050" b="1" dirty="0" err="1">
                <a:latin typeface="Malayalam Sangam MN" charset="0"/>
                <a:ea typeface="Malayalam Sangam MN" charset="0"/>
                <a:cs typeface="Malayalam Sangam MN" charset="0"/>
              </a:rPr>
              <a:t>Ritximab</a:t>
            </a:r>
            <a:r>
              <a:rPr lang="en-US" sz="1050" b="1" dirty="0">
                <a:latin typeface="Malayalam Sangam MN" charset="0"/>
                <a:ea typeface="Malayalam Sangam MN" charset="0"/>
                <a:cs typeface="Malayalam Sangam MN" charset="0"/>
              </a:rPr>
              <a:t> and TPE</a:t>
            </a:r>
            <a:endParaRPr lang="en-US" sz="1050" b="1" i="1" dirty="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106668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Graphic spid="8" grpId="0">
        <p:bldAsOne/>
      </p:bldGraphic>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Hospital course</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sz="half" idx="1"/>
          </p:nvPr>
        </p:nvSpPr>
        <p:spPr>
          <a:xfrm>
            <a:off x="526600" y="895350"/>
            <a:ext cx="4022408" cy="3581401"/>
          </a:xfrm>
        </p:spPr>
        <p:txBody>
          <a:bodyPr>
            <a:noAutofit/>
          </a:bodyPr>
          <a:lstStyle/>
          <a:p>
            <a:r>
              <a:rPr lang="en-US" dirty="0" smtClean="0">
                <a:latin typeface="Malayalam Sangam MN" charset="0"/>
                <a:ea typeface="Malayalam Sangam MN" charset="0"/>
                <a:cs typeface="Malayalam Sangam MN" charset="0"/>
              </a:rPr>
              <a:t>Acute onset pancytopenia, absolute neutropenia and lymphopenia.</a:t>
            </a:r>
          </a:p>
          <a:p>
            <a:r>
              <a:rPr lang="en-US" dirty="0" smtClean="0">
                <a:latin typeface="Malayalam Sangam MN" charset="0"/>
                <a:ea typeface="Malayalam Sangam MN" charset="0"/>
                <a:cs typeface="Malayalam Sangam MN" charset="0"/>
              </a:rPr>
              <a:t>Flow </a:t>
            </a:r>
            <a:r>
              <a:rPr lang="en-US" dirty="0">
                <a:latin typeface="Malayalam Sangam MN" charset="0"/>
                <a:ea typeface="Malayalam Sangam MN" charset="0"/>
                <a:cs typeface="Malayalam Sangam MN" charset="0"/>
              </a:rPr>
              <a:t>cytometry was negative for PNH and G6PD level negative. </a:t>
            </a:r>
          </a:p>
          <a:p>
            <a:r>
              <a:rPr lang="en-US" dirty="0" smtClean="0">
                <a:latin typeface="Malayalam Sangam MN" charset="0"/>
                <a:ea typeface="Malayalam Sangam MN" charset="0"/>
                <a:cs typeface="Malayalam Sangam MN" charset="0"/>
              </a:rPr>
              <a:t>Bone marrow </a:t>
            </a:r>
            <a:r>
              <a:rPr lang="en-US" dirty="0" smtClean="0">
                <a:latin typeface="Malayalam Sangam MN" charset="0"/>
                <a:ea typeface="Malayalam Sangam MN" charset="0"/>
                <a:cs typeface="Malayalam Sangam MN" charset="0"/>
              </a:rPr>
              <a:t>biopsy</a:t>
            </a:r>
            <a:r>
              <a:rPr lang="en-US" dirty="0" smtClean="0">
                <a:latin typeface="Malayalam Sangam MN" charset="0"/>
                <a:ea typeface="Malayalam Sangam MN" charset="0"/>
                <a:cs typeface="Malayalam Sangam MN" charset="0"/>
                <a:sym typeface="Wingdings"/>
              </a:rPr>
              <a:t></a:t>
            </a:r>
            <a:r>
              <a:rPr lang="en-US" dirty="0" smtClean="0">
                <a:latin typeface="Malayalam Sangam MN" charset="0"/>
                <a:ea typeface="Malayalam Sangam MN" charset="0"/>
                <a:cs typeface="Malayalam Sangam MN" charset="0"/>
              </a:rPr>
              <a:t> cellular </a:t>
            </a:r>
            <a:r>
              <a:rPr lang="en-US" dirty="0" smtClean="0">
                <a:latin typeface="Malayalam Sangam MN" charset="0"/>
                <a:ea typeface="Malayalam Sangam MN" charset="0"/>
                <a:cs typeface="Malayalam Sangam MN" charset="0"/>
              </a:rPr>
              <a:t>marrow with </a:t>
            </a:r>
            <a:r>
              <a:rPr lang="en-US" dirty="0" err="1" smtClean="0">
                <a:latin typeface="Malayalam Sangam MN" charset="0"/>
                <a:ea typeface="Malayalam Sangam MN" charset="0"/>
                <a:cs typeface="Malayalam Sangam MN" charset="0"/>
              </a:rPr>
              <a:t>trilineage</a:t>
            </a:r>
            <a:r>
              <a:rPr lang="en-US" dirty="0" smtClean="0">
                <a:latin typeface="Malayalam Sangam MN" charset="0"/>
                <a:ea typeface="Malayalam Sangam MN" charset="0"/>
                <a:cs typeface="Malayalam Sangam MN" charset="0"/>
              </a:rPr>
              <a:t> hematopoiesis, decreased myeloid: erythroid </a:t>
            </a:r>
            <a:r>
              <a:rPr lang="en-US" dirty="0" smtClean="0">
                <a:latin typeface="Malayalam Sangam MN" charset="0"/>
                <a:ea typeface="Malayalam Sangam MN" charset="0"/>
                <a:cs typeface="Malayalam Sangam MN" charset="0"/>
              </a:rPr>
              <a:t>ratio. A</a:t>
            </a:r>
            <a:r>
              <a:rPr lang="en-US" dirty="0" smtClean="0">
                <a:latin typeface="Malayalam Sangam MN" charset="0"/>
                <a:ea typeface="Malayalam Sangam MN" charset="0"/>
                <a:cs typeface="Malayalam Sangam MN" charset="0"/>
              </a:rPr>
              <a:t>lso </a:t>
            </a:r>
            <a:r>
              <a:rPr lang="en-US" dirty="0">
                <a:latin typeface="Malayalam Sangam MN" charset="0"/>
                <a:ea typeface="Malayalam Sangam MN" charset="0"/>
                <a:cs typeface="Malayalam Sangam MN" charset="0"/>
              </a:rPr>
              <a:t>revealed </a:t>
            </a:r>
            <a:r>
              <a:rPr lang="en-US" b="1" dirty="0">
                <a:latin typeface="Malayalam Sangam MN" charset="0"/>
                <a:ea typeface="Malayalam Sangam MN" charset="0"/>
                <a:cs typeface="Malayalam Sangam MN" charset="0"/>
              </a:rPr>
              <a:t>non-necrotizing epithelioid granulomas</a:t>
            </a:r>
            <a:r>
              <a:rPr lang="en-US" b="1" dirty="0" smtClean="0">
                <a:latin typeface="Malayalam Sangam MN" charset="0"/>
                <a:ea typeface="Malayalam Sangam MN" charset="0"/>
                <a:cs typeface="Malayalam Sangam MN" charset="0"/>
              </a:rPr>
              <a:t>.</a:t>
            </a:r>
            <a:endParaRPr lang="en-US" b="1" dirty="0" smtClean="0">
              <a:latin typeface="Malayalam Sangam MN" charset="0"/>
              <a:ea typeface="Malayalam Sangam MN" charset="0"/>
              <a:cs typeface="Malayalam Sangam MN" charset="0"/>
            </a:endParaRPr>
          </a:p>
        </p:txBody>
      </p:sp>
      <p:pic>
        <p:nvPicPr>
          <p:cNvPr id="5" name="Content Placeholder 4" descr="Screen%20Shot%202017-05-13%20at%2012.50.55%20AM.png"/>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24400" y="1378508"/>
            <a:ext cx="3854670" cy="2725194"/>
          </a:xfrm>
          <a:prstGeom prst="rect">
            <a:avLst/>
          </a:prstGeom>
          <a:noFill/>
          <a:ln>
            <a:solidFill>
              <a:schemeClr val="accent1"/>
            </a:solidFill>
          </a:ln>
        </p:spPr>
      </p:pic>
      <p:sp>
        <p:nvSpPr>
          <p:cNvPr id="6" name="Rectangle 5"/>
          <p:cNvSpPr/>
          <p:nvPr/>
        </p:nvSpPr>
        <p:spPr>
          <a:xfrm>
            <a:off x="4607472" y="963010"/>
            <a:ext cx="3971598" cy="400110"/>
          </a:xfrm>
          <a:prstGeom prst="rect">
            <a:avLst/>
          </a:prstGeom>
        </p:spPr>
        <p:txBody>
          <a:bodyPr wrap="square">
            <a:spAutoFit/>
          </a:bodyPr>
          <a:lstStyle/>
          <a:p>
            <a:pPr algn="ctr"/>
            <a:r>
              <a:rPr lang="en-US" sz="1000" b="1" dirty="0">
                <a:latin typeface="Malayalam Sangam MN" charset="0"/>
                <a:ea typeface="Malayalam Sangam MN" charset="0"/>
                <a:cs typeface="Malayalam Sangam MN" charset="0"/>
              </a:rPr>
              <a:t>Drug related </a:t>
            </a:r>
            <a:r>
              <a:rPr lang="en-US" sz="1000" b="1" dirty="0" err="1">
                <a:latin typeface="Malayalam Sangam MN" charset="0"/>
                <a:ea typeface="Malayalam Sangam MN" charset="0"/>
                <a:cs typeface="Malayalam Sangam MN" charset="0"/>
              </a:rPr>
              <a:t>cytopenias</a:t>
            </a:r>
            <a:r>
              <a:rPr lang="en-US" sz="1000" b="1" dirty="0">
                <a:latin typeface="Malayalam Sangam MN" charset="0"/>
                <a:ea typeface="Malayalam Sangam MN" charset="0"/>
                <a:cs typeface="Malayalam Sangam MN" charset="0"/>
              </a:rPr>
              <a:t> presumed due to </a:t>
            </a:r>
            <a:r>
              <a:rPr lang="en-US" sz="1000" b="1" dirty="0" err="1">
                <a:latin typeface="Malayalam Sangam MN" charset="0"/>
                <a:ea typeface="Malayalam Sangam MN" charset="0"/>
                <a:cs typeface="Malayalam Sangam MN" charset="0"/>
              </a:rPr>
              <a:t>Sulphamethoxazole</a:t>
            </a:r>
            <a:r>
              <a:rPr lang="en-US" sz="1000" b="1" dirty="0">
                <a:latin typeface="Malayalam Sangam MN" charset="0"/>
                <a:ea typeface="Malayalam Sangam MN" charset="0"/>
                <a:cs typeface="Malayalam Sangam MN" charset="0"/>
              </a:rPr>
              <a:t>/Trimethoprim and/or Hydroxychloroquine </a:t>
            </a:r>
          </a:p>
        </p:txBody>
      </p:sp>
    </p:spTree>
    <p:extLst>
      <p:ext uri="{BB962C8B-B14F-4D97-AF65-F5344CB8AC3E}">
        <p14:creationId xmlns:p14="http://schemas.microsoft.com/office/powerpoint/2010/main" val="55399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Sarcoidosis of bone marrow</a:t>
            </a:r>
            <a:endParaRPr lang="en-US" dirty="0">
              <a:latin typeface="Malayalam Sangam MN" charset="0"/>
              <a:ea typeface="Malayalam Sangam MN" charset="0"/>
              <a:cs typeface="Malayalam Sangam MN" charset="0"/>
            </a:endParaRPr>
          </a:p>
        </p:txBody>
      </p:sp>
      <p:pic>
        <p:nvPicPr>
          <p:cNvPr id="4" name="Content Placeholder 3" descr="../Screen%20Shot%202017-06-14%20at%209.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742950"/>
            <a:ext cx="6172200" cy="3001360"/>
          </a:xfrm>
          <a:prstGeom prst="rect">
            <a:avLst/>
          </a:prstGeom>
          <a:noFill/>
          <a:ln>
            <a:noFill/>
          </a:ln>
        </p:spPr>
      </p:pic>
      <p:sp>
        <p:nvSpPr>
          <p:cNvPr id="3" name="Rectangle 2"/>
          <p:cNvSpPr/>
          <p:nvPr/>
        </p:nvSpPr>
        <p:spPr>
          <a:xfrm>
            <a:off x="457200" y="3867150"/>
            <a:ext cx="7848600" cy="646331"/>
          </a:xfrm>
          <a:prstGeom prst="rect">
            <a:avLst/>
          </a:prstGeom>
        </p:spPr>
        <p:txBody>
          <a:bodyPr wrap="square">
            <a:spAutoFit/>
          </a:bodyPr>
          <a:lstStyle/>
          <a:p>
            <a:pPr marL="342900" indent="-342900">
              <a:buFont typeface="Arial" charset="0"/>
              <a:buChar char="•"/>
            </a:pPr>
            <a:r>
              <a:rPr lang="en-US" sz="1800" dirty="0" smtClean="0">
                <a:latin typeface="Malayalam Sangam MN" charset="0"/>
                <a:ea typeface="Malayalam Sangam MN" charset="0"/>
                <a:cs typeface="Malayalam Sangam MN" charset="0"/>
              </a:rPr>
              <a:t>Serum </a:t>
            </a:r>
            <a:r>
              <a:rPr lang="en-US" sz="1800" dirty="0">
                <a:latin typeface="Malayalam Sangam MN" charset="0"/>
                <a:ea typeface="Malayalam Sangam MN" charset="0"/>
                <a:cs typeface="Malayalam Sangam MN" charset="0"/>
              </a:rPr>
              <a:t>Angiotensin-converting enzyme (ACE) level was elevated at 95 U/L (Normal Range: 9-67 U/L). </a:t>
            </a:r>
            <a:endParaRPr lang="en-US" sz="1800" dirty="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171065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bg1"/>
                </a:solidFill>
                <a:latin typeface="Malayalam Sangam MN" charset="0"/>
                <a:ea typeface="Malayalam Sangam MN" charset="0"/>
                <a:cs typeface="Malayalam Sangam MN" charset="0"/>
              </a:rPr>
              <a:t>Catastrophic Antibody Syndrome</a:t>
            </a:r>
            <a:endParaRPr lang="en-US" dirty="0">
              <a:solidFill>
                <a:schemeClr val="bg1"/>
              </a:solidFill>
              <a:latin typeface="Malayalam Sangam MN" charset="0"/>
              <a:ea typeface="Malayalam Sangam MN" charset="0"/>
              <a:cs typeface="Malayalam Sangam MN" charset="0"/>
            </a:endParaRPr>
          </a:p>
        </p:txBody>
      </p:sp>
      <p:sp>
        <p:nvSpPr>
          <p:cNvPr id="5" name="Text Placeholder 4"/>
          <p:cNvSpPr>
            <a:spLocks noGrp="1"/>
          </p:cNvSpPr>
          <p:nvPr>
            <p:ph type="body" idx="1"/>
          </p:nvPr>
        </p:nvSpPr>
        <p:spPr>
          <a:xfrm>
            <a:off x="5171669" y="977463"/>
            <a:ext cx="3357476" cy="3547241"/>
          </a:xfrm>
        </p:spPr>
        <p:txBody>
          <a:bodyPr>
            <a:normAutofit/>
          </a:bodyPr>
          <a:lstStyle/>
          <a:p>
            <a:pPr marL="257175" indent="-257175">
              <a:buFont typeface="Wingdings" charset="2"/>
              <a:buChar char="Ø"/>
            </a:pPr>
            <a:r>
              <a:rPr lang="en-US" dirty="0" smtClean="0">
                <a:latin typeface="Malayalam Sangam MN" charset="0"/>
                <a:ea typeface="Malayalam Sangam MN" charset="0"/>
                <a:cs typeface="Malayalam Sangam MN" charset="0"/>
              </a:rPr>
              <a:t>Diagnostic challenge</a:t>
            </a:r>
          </a:p>
          <a:p>
            <a:pPr marL="257175" indent="-257175">
              <a:buFont typeface="Wingdings" charset="2"/>
              <a:buChar char="Ø"/>
            </a:pPr>
            <a:r>
              <a:rPr lang="en-US" dirty="0" smtClean="0">
                <a:latin typeface="Malayalam Sangam MN" charset="0"/>
                <a:ea typeface="Malayalam Sangam MN" charset="0"/>
                <a:cs typeface="Malayalam Sangam MN" charset="0"/>
              </a:rPr>
              <a:t>Classification criteria</a:t>
            </a:r>
          </a:p>
          <a:p>
            <a:pPr marL="257175" indent="-257175">
              <a:buFont typeface="Wingdings" charset="2"/>
              <a:buChar char="Ø"/>
            </a:pPr>
            <a:r>
              <a:rPr lang="en-US" dirty="0" smtClean="0">
                <a:latin typeface="Malayalam Sangam MN" charset="0"/>
                <a:ea typeface="Malayalam Sangam MN" charset="0"/>
                <a:cs typeface="Malayalam Sangam MN" charset="0"/>
              </a:rPr>
              <a:t>Clinical manifestations</a:t>
            </a:r>
          </a:p>
          <a:p>
            <a:pPr marL="257175" indent="-257175">
              <a:buFont typeface="Wingdings" charset="2"/>
              <a:buChar char="Ø"/>
            </a:pPr>
            <a:r>
              <a:rPr lang="en-US" dirty="0" smtClean="0">
                <a:latin typeface="Malayalam Sangam MN" charset="0"/>
                <a:ea typeface="Malayalam Sangam MN" charset="0"/>
                <a:cs typeface="Malayalam Sangam MN" charset="0"/>
              </a:rPr>
              <a:t>General approach to treatment </a:t>
            </a:r>
          </a:p>
          <a:p>
            <a:pPr marL="257175" indent="-257175">
              <a:buFont typeface="Wingdings" charset="2"/>
              <a:buChar char="Ø"/>
            </a:pPr>
            <a:r>
              <a:rPr lang="en-US" dirty="0" smtClean="0">
                <a:latin typeface="Malayalam Sangam MN" charset="0"/>
                <a:ea typeface="Malayalam Sangam MN" charset="0"/>
                <a:cs typeface="Malayalam Sangam MN" charset="0"/>
              </a:rPr>
              <a:t>Treatment strategies</a:t>
            </a:r>
          </a:p>
          <a:p>
            <a:pPr marL="257175" indent="-257175">
              <a:buFont typeface="Wingdings" charset="2"/>
              <a:buChar char="Ø"/>
            </a:pPr>
            <a:r>
              <a:rPr lang="en-US" dirty="0" smtClean="0">
                <a:latin typeface="Malayalam Sangam MN" charset="0"/>
                <a:ea typeface="Malayalam Sangam MN" charset="0"/>
                <a:cs typeface="Malayalam Sangam MN" charset="0"/>
              </a:rPr>
              <a:t>Unique Association with sarcoidosis</a:t>
            </a:r>
          </a:p>
          <a:p>
            <a:pPr marL="257175" indent="-257175">
              <a:buFont typeface="Wingdings" charset="2"/>
              <a:buChar char="Ø"/>
            </a:pPr>
            <a:r>
              <a:rPr lang="en-US" dirty="0" smtClean="0">
                <a:latin typeface="Malayalam Sangam MN" charset="0"/>
                <a:ea typeface="Malayalam Sangam MN" charset="0"/>
                <a:cs typeface="Malayalam Sangam MN" charset="0"/>
              </a:rPr>
              <a:t>conclusions</a:t>
            </a:r>
            <a:endParaRPr lang="en-US" dirty="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142657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Diagnostic challenge </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866217" y="971550"/>
            <a:ext cx="7515783" cy="3821168"/>
          </a:xfrm>
        </p:spPr>
        <p:txBody>
          <a:bodyPr>
            <a:noAutofit/>
          </a:bodyPr>
          <a:lstStyle/>
          <a:p>
            <a:r>
              <a:rPr lang="en-US" sz="1800" dirty="0">
                <a:latin typeface="Malayalam Sangam MN" charset="0"/>
                <a:ea typeface="Malayalam Sangam MN" charset="0"/>
                <a:cs typeface="Malayalam Sangam MN" charset="0"/>
              </a:rPr>
              <a:t>CAPS is a challenging systemic disease requiring a high index of clinical </a:t>
            </a:r>
            <a:r>
              <a:rPr lang="en-US" sz="1800" dirty="0" smtClean="0">
                <a:latin typeface="Malayalam Sangam MN" charset="0"/>
                <a:ea typeface="Malayalam Sangam MN" charset="0"/>
                <a:cs typeface="Malayalam Sangam MN" charset="0"/>
              </a:rPr>
              <a:t>suspicion as outcomes are poor without prompt recognition and early initiation of targeted multimodal treatment. </a:t>
            </a:r>
          </a:p>
          <a:p>
            <a:r>
              <a:rPr lang="en-US" sz="1800" dirty="0" smtClean="0">
                <a:latin typeface="Malayalam Sangam MN" charset="0"/>
                <a:ea typeface="Malayalam Sangam MN" charset="0"/>
                <a:cs typeface="Malayalam Sangam MN" charset="0"/>
              </a:rPr>
              <a:t>Need for collaborative team approach</a:t>
            </a:r>
            <a:endParaRPr lang="en-US" sz="1800" dirty="0">
              <a:latin typeface="Malayalam Sangam MN" charset="0"/>
              <a:ea typeface="Malayalam Sangam MN" charset="0"/>
              <a:cs typeface="Malayalam Sangam MN" charset="0"/>
            </a:endParaRPr>
          </a:p>
          <a:p>
            <a:r>
              <a:rPr lang="en-US" sz="1800" dirty="0">
                <a:latin typeface="Malayalam Sangam MN" charset="0"/>
                <a:ea typeface="Malayalam Sangam MN" charset="0"/>
                <a:cs typeface="Malayalam Sangam MN" charset="0"/>
              </a:rPr>
              <a:t>In </a:t>
            </a:r>
            <a:r>
              <a:rPr lang="en-US" sz="1800" b="1" dirty="0">
                <a:latin typeface="Malayalam Sangam MN" charset="0"/>
                <a:ea typeface="Malayalam Sangam MN" charset="0"/>
                <a:cs typeface="Malayalam Sangam MN" charset="0"/>
              </a:rPr>
              <a:t>1992, Dr</a:t>
            </a:r>
            <a:r>
              <a:rPr lang="en-US" sz="1800" b="1" dirty="0" smtClean="0">
                <a:latin typeface="Malayalam Sangam MN" charset="0"/>
                <a:ea typeface="Malayalam Sangam MN" charset="0"/>
                <a:cs typeface="Malayalam Sangam MN" charset="0"/>
              </a:rPr>
              <a:t>. Ronald </a:t>
            </a:r>
            <a:r>
              <a:rPr lang="en-US" sz="1800" b="1" dirty="0" err="1">
                <a:latin typeface="Malayalam Sangam MN" charset="0"/>
                <a:ea typeface="Malayalam Sangam MN" charset="0"/>
                <a:cs typeface="Malayalam Sangam MN" charset="0"/>
              </a:rPr>
              <a:t>Asherson</a:t>
            </a:r>
            <a:r>
              <a:rPr lang="en-US" sz="1800" dirty="0">
                <a:latin typeface="Malayalam Sangam MN" charset="0"/>
                <a:ea typeface="Malayalam Sangam MN" charset="0"/>
                <a:cs typeface="Malayalam Sangam MN" charset="0"/>
              </a:rPr>
              <a:t> first defined this condition as a “widespread coagulopathy strongly related to antiphospholipid antibodies (</a:t>
            </a:r>
            <a:r>
              <a:rPr lang="en-US" sz="1800" dirty="0" err="1">
                <a:latin typeface="Malayalam Sangam MN" charset="0"/>
                <a:ea typeface="Malayalam Sangam MN" charset="0"/>
                <a:cs typeface="Malayalam Sangam MN" charset="0"/>
              </a:rPr>
              <a:t>aPL</a:t>
            </a:r>
            <a:r>
              <a:rPr lang="en-US" sz="1800" dirty="0">
                <a:latin typeface="Malayalam Sangam MN" charset="0"/>
                <a:ea typeface="Malayalam Sangam MN" charset="0"/>
                <a:cs typeface="Malayalam Sangam MN" charset="0"/>
              </a:rPr>
              <a:t>), but totally distinct and separate from any of the other recognized inherited/acquired coagulopathies</a:t>
            </a:r>
            <a:r>
              <a:rPr lang="en-US" sz="1800" dirty="0" smtClean="0">
                <a:latin typeface="Malayalam Sangam MN" charset="0"/>
                <a:ea typeface="Malayalam Sangam MN" charset="0"/>
                <a:cs typeface="Malayalam Sangam MN" charset="0"/>
              </a:rPr>
              <a:t>”</a:t>
            </a:r>
            <a:endParaRPr lang="en-US" sz="1800" dirty="0">
              <a:latin typeface="Malayalam Sangam MN" charset="0"/>
              <a:ea typeface="Malayalam Sangam MN" charset="0"/>
              <a:cs typeface="Malayalam Sangam MN" charset="0"/>
            </a:endParaRPr>
          </a:p>
          <a:p>
            <a:r>
              <a:rPr lang="en-US" sz="1800" dirty="0">
                <a:latin typeface="Malayalam Sangam MN" charset="0"/>
                <a:ea typeface="Malayalam Sangam MN" charset="0"/>
                <a:cs typeface="Malayalam Sangam MN" charset="0"/>
              </a:rPr>
              <a:t>Given the rarity of this lethal variant of APS, it is crucial to study this disease in a more systematic manner. </a:t>
            </a:r>
            <a:endParaRPr lang="en-US" sz="1800" dirty="0" smtClean="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191606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Classification criteria</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866216" y="895350"/>
            <a:ext cx="7363384" cy="3905251"/>
          </a:xfrm>
        </p:spPr>
        <p:txBody>
          <a:bodyPr>
            <a:normAutofit/>
          </a:bodyPr>
          <a:lstStyle/>
          <a:p>
            <a:r>
              <a:rPr lang="en-US" b="1" dirty="0" smtClean="0">
                <a:latin typeface="Malayalam Sangam MN" charset="0"/>
                <a:ea typeface="Malayalam Sangam MN" charset="0"/>
                <a:cs typeface="Malayalam Sangam MN" charset="0"/>
              </a:rPr>
              <a:t>In 2000</a:t>
            </a:r>
            <a:r>
              <a:rPr lang="en-US" b="1" dirty="0" smtClean="0">
                <a:latin typeface="Malayalam Sangam MN" charset="0"/>
                <a:ea typeface="Malayalam Sangam MN" charset="0"/>
                <a:cs typeface="Malayalam Sangam MN" charset="0"/>
                <a:sym typeface="Wingdings"/>
              </a:rPr>
              <a:t></a:t>
            </a:r>
            <a:r>
              <a:rPr lang="en-US" b="1" dirty="0" smtClean="0">
                <a:latin typeface="Malayalam Sangam MN" charset="0"/>
                <a:ea typeface="Malayalam Sangam MN" charset="0"/>
                <a:cs typeface="Malayalam Sangam MN" charset="0"/>
              </a:rPr>
              <a:t>International </a:t>
            </a:r>
            <a:r>
              <a:rPr lang="en-US" b="1" dirty="0">
                <a:latin typeface="Malayalam Sangam MN" charset="0"/>
                <a:ea typeface="Malayalam Sangam MN" charset="0"/>
                <a:cs typeface="Malayalam Sangam MN" charset="0"/>
              </a:rPr>
              <a:t>CAPS </a:t>
            </a:r>
            <a:r>
              <a:rPr lang="en-US" b="1" dirty="0" smtClean="0">
                <a:latin typeface="Malayalam Sangam MN" charset="0"/>
                <a:ea typeface="Malayalam Sangam MN" charset="0"/>
                <a:cs typeface="Malayalam Sangam MN" charset="0"/>
              </a:rPr>
              <a:t>Registry </a:t>
            </a:r>
            <a:r>
              <a:rPr lang="en-US" dirty="0" smtClean="0">
                <a:latin typeface="Malayalam Sangam MN" charset="0"/>
                <a:ea typeface="Malayalam Sangam MN" charset="0"/>
                <a:cs typeface="Malayalam Sangam MN" charset="0"/>
              </a:rPr>
              <a:t>(</a:t>
            </a:r>
            <a:r>
              <a:rPr lang="en-US" dirty="0">
                <a:latin typeface="Malayalam Sangam MN" charset="0"/>
                <a:ea typeface="Malayalam Sangam MN" charset="0"/>
                <a:cs typeface="Malayalam Sangam MN" charset="0"/>
              </a:rPr>
              <a:t>by the European Forum on Antiphospholipid </a:t>
            </a:r>
            <a:r>
              <a:rPr lang="en-US" dirty="0" smtClean="0">
                <a:latin typeface="Malayalam Sangam MN" charset="0"/>
                <a:ea typeface="Malayalam Sangam MN" charset="0"/>
                <a:cs typeface="Malayalam Sangam MN" charset="0"/>
              </a:rPr>
              <a:t>Antibodies)&gt;</a:t>
            </a:r>
            <a:r>
              <a:rPr lang="en-US" dirty="0" smtClean="0">
                <a:latin typeface="Malayalam Sangam MN" charset="0"/>
                <a:ea typeface="Malayalam Sangam MN" charset="0"/>
                <a:cs typeface="Malayalam Sangam MN" charset="0"/>
              </a:rPr>
              <a:t>380 </a:t>
            </a:r>
            <a:r>
              <a:rPr lang="en-US" dirty="0">
                <a:latin typeface="Malayalam Sangam MN" charset="0"/>
                <a:ea typeface="Malayalam Sangam MN" charset="0"/>
                <a:cs typeface="Malayalam Sangam MN" charset="0"/>
              </a:rPr>
              <a:t>published </a:t>
            </a:r>
            <a:r>
              <a:rPr lang="en-US" dirty="0" smtClean="0">
                <a:latin typeface="Malayalam Sangam MN" charset="0"/>
                <a:ea typeface="Malayalam Sangam MN" charset="0"/>
                <a:cs typeface="Malayalam Sangam MN" charset="0"/>
              </a:rPr>
              <a:t>cases </a:t>
            </a:r>
            <a:r>
              <a:rPr lang="en-US" dirty="0">
                <a:latin typeface="Malayalam Sangam MN" charset="0"/>
                <a:ea typeface="Malayalam Sangam MN" charset="0"/>
                <a:cs typeface="Malayalam Sangam MN" charset="0"/>
              </a:rPr>
              <a:t>from all over the </a:t>
            </a:r>
            <a:r>
              <a:rPr lang="en-US" dirty="0" smtClean="0">
                <a:latin typeface="Malayalam Sangam MN" charset="0"/>
                <a:ea typeface="Malayalam Sangam MN" charset="0"/>
                <a:cs typeface="Malayalam Sangam MN" charset="0"/>
              </a:rPr>
              <a:t>world</a:t>
            </a:r>
            <a:r>
              <a:rPr lang="en-US" dirty="0" smtClean="0">
                <a:latin typeface="Malayalam Sangam MN" charset="0"/>
                <a:ea typeface="Malayalam Sangam MN" charset="0"/>
                <a:cs typeface="Malayalam Sangam MN" charset="0"/>
              </a:rPr>
              <a:t>. Lead to establishment </a:t>
            </a:r>
            <a:r>
              <a:rPr lang="en-US" dirty="0">
                <a:latin typeface="Malayalam Sangam MN" charset="0"/>
                <a:ea typeface="Malayalam Sangam MN" charset="0"/>
                <a:cs typeface="Malayalam Sangam MN" charset="0"/>
              </a:rPr>
              <a:t>of preliminary criteria for classification and guidelines for management of CAPS</a:t>
            </a:r>
            <a:r>
              <a:rPr lang="en-US" dirty="0" smtClean="0">
                <a:latin typeface="Malayalam Sangam MN" charset="0"/>
                <a:ea typeface="Malayalam Sangam MN" charset="0"/>
                <a:cs typeface="Malayalam Sangam MN" charset="0"/>
              </a:rPr>
              <a:t>.</a:t>
            </a:r>
            <a:endParaRPr lang="en-US" dirty="0" smtClean="0">
              <a:latin typeface="Malayalam Sangam MN" charset="0"/>
              <a:ea typeface="Malayalam Sangam MN" charset="0"/>
              <a:cs typeface="Malayalam Sangam MN" charset="0"/>
            </a:endParaRPr>
          </a:p>
          <a:p>
            <a:r>
              <a:rPr lang="en-US" b="1" dirty="0" smtClean="0">
                <a:latin typeface="Malayalam Sangam MN" charset="0"/>
                <a:ea typeface="Malayalam Sangam MN" charset="0"/>
                <a:cs typeface="Malayalam Sangam MN" charset="0"/>
              </a:rPr>
              <a:t>In 2002-2005 </a:t>
            </a:r>
            <a:r>
              <a:rPr lang="en-US" b="1" dirty="0" smtClean="0">
                <a:latin typeface="Malayalam Sangam MN" charset="0"/>
                <a:ea typeface="Malayalam Sangam MN" charset="0"/>
                <a:cs typeface="Malayalam Sangam MN" charset="0"/>
                <a:sym typeface="Wingdings"/>
              </a:rPr>
              <a:t> </a:t>
            </a:r>
            <a:r>
              <a:rPr lang="en-US" b="1" dirty="0" smtClean="0">
                <a:latin typeface="Malayalam Sangam MN" charset="0"/>
                <a:ea typeface="Malayalam Sangam MN" charset="0"/>
                <a:cs typeface="Malayalam Sangam MN" charset="0"/>
              </a:rPr>
              <a:t>Preliminary </a:t>
            </a:r>
            <a:r>
              <a:rPr lang="en-US" b="1" dirty="0">
                <a:latin typeface="Malayalam Sangam MN" charset="0"/>
                <a:ea typeface="Malayalam Sangam MN" charset="0"/>
                <a:cs typeface="Malayalam Sangam MN" charset="0"/>
              </a:rPr>
              <a:t>classification criteria for CAPS </a:t>
            </a:r>
            <a:r>
              <a:rPr lang="en-US" dirty="0">
                <a:latin typeface="Malayalam Sangam MN" charset="0"/>
                <a:ea typeface="Malayalam Sangam MN" charset="0"/>
                <a:cs typeface="Malayalam Sangam MN" charset="0"/>
              </a:rPr>
              <a:t>were proposed in 2002 by </a:t>
            </a:r>
            <a:r>
              <a:rPr lang="en-US" dirty="0" err="1" smtClean="0">
                <a:latin typeface="Malayalam Sangam MN" charset="0"/>
                <a:ea typeface="Malayalam Sangam MN" charset="0"/>
                <a:cs typeface="Malayalam Sangam MN" charset="0"/>
              </a:rPr>
              <a:t>Asherson</a:t>
            </a:r>
            <a:r>
              <a:rPr lang="en-US" dirty="0" smtClean="0">
                <a:latin typeface="Malayalam Sangam MN" charset="0"/>
                <a:ea typeface="Malayalam Sangam MN" charset="0"/>
                <a:cs typeface="Malayalam Sangam MN" charset="0"/>
              </a:rPr>
              <a:t>, validated </a:t>
            </a:r>
            <a:r>
              <a:rPr lang="en-US" dirty="0">
                <a:latin typeface="Malayalam Sangam MN" charset="0"/>
                <a:ea typeface="Malayalam Sangam MN" charset="0"/>
                <a:cs typeface="Malayalam Sangam MN" charset="0"/>
              </a:rPr>
              <a:t>in 2005</a:t>
            </a:r>
            <a:r>
              <a:rPr lang="en-US" dirty="0" smtClean="0">
                <a:latin typeface="Malayalam Sangam MN" charset="0"/>
                <a:ea typeface="Malayalam Sangam MN" charset="0"/>
                <a:cs typeface="Malayalam Sangam MN" charset="0"/>
              </a:rPr>
              <a:t>.</a:t>
            </a:r>
            <a:endParaRPr lang="en-US" dirty="0" smtClean="0">
              <a:latin typeface="Malayalam Sangam MN" charset="0"/>
              <a:ea typeface="Malayalam Sangam MN" charset="0"/>
              <a:cs typeface="Malayalam Sangam MN" charset="0"/>
            </a:endParaRPr>
          </a:p>
          <a:p>
            <a:r>
              <a:rPr lang="en-US" b="1" dirty="0" smtClean="0">
                <a:latin typeface="Malayalam Sangam MN" charset="0"/>
                <a:ea typeface="Malayalam Sangam MN" charset="0"/>
                <a:cs typeface="Malayalam Sangam MN" charset="0"/>
              </a:rPr>
              <a:t>In 2014 </a:t>
            </a:r>
            <a:r>
              <a:rPr lang="en-US" dirty="0" smtClean="0">
                <a:latin typeface="Malayalam Sangam MN" charset="0"/>
                <a:ea typeface="Malayalam Sangam MN" charset="0"/>
                <a:cs typeface="Malayalam Sangam MN" charset="0"/>
                <a:sym typeface="Wingdings"/>
              </a:rPr>
              <a:t></a:t>
            </a:r>
            <a:r>
              <a:rPr lang="en-US" b="1" dirty="0" smtClean="0">
                <a:latin typeface="Malayalam Sangam MN" charset="0"/>
                <a:ea typeface="Malayalam Sangam MN" charset="0"/>
                <a:cs typeface="Malayalam Sangam MN" charset="0"/>
              </a:rPr>
              <a:t>" </a:t>
            </a:r>
            <a:r>
              <a:rPr lang="en-US" b="1" dirty="0">
                <a:latin typeface="Malayalam Sangam MN" charset="0"/>
                <a:ea typeface="Malayalam Sangam MN" charset="0"/>
                <a:cs typeface="Malayalam Sangam MN" charset="0"/>
              </a:rPr>
              <a:t>Task Force on Catastrophic </a:t>
            </a:r>
            <a:r>
              <a:rPr lang="en-US" b="1" dirty="0" smtClean="0">
                <a:latin typeface="Malayalam Sangam MN" charset="0"/>
                <a:ea typeface="Malayalam Sangam MN" charset="0"/>
                <a:cs typeface="Malayalam Sangam MN" charset="0"/>
              </a:rPr>
              <a:t>Antiphospholipid”</a:t>
            </a:r>
            <a:r>
              <a:rPr lang="en-US" dirty="0">
                <a:latin typeface="Malayalam Sangam MN" charset="0"/>
                <a:ea typeface="Malayalam Sangam MN" charset="0"/>
                <a:cs typeface="Malayalam Sangam MN" charset="0"/>
              </a:rPr>
              <a:t> </a:t>
            </a:r>
            <a:r>
              <a:rPr lang="en-US" dirty="0" smtClean="0">
                <a:latin typeface="Malayalam Sangam MN" charset="0"/>
                <a:ea typeface="Malayalam Sangam MN" charset="0"/>
                <a:cs typeface="Malayalam Sangam MN" charset="0"/>
              </a:rPr>
              <a:t>developed at the </a:t>
            </a:r>
            <a:r>
              <a:rPr lang="en-US" dirty="0" smtClean="0">
                <a:latin typeface="Malayalam Sangam MN" charset="0"/>
                <a:ea typeface="Malayalam Sangam MN" charset="0"/>
                <a:cs typeface="Malayalam Sangam MN" charset="0"/>
              </a:rPr>
              <a:t>14th </a:t>
            </a:r>
            <a:r>
              <a:rPr lang="en-US" dirty="0">
                <a:latin typeface="Malayalam Sangam MN" charset="0"/>
                <a:ea typeface="Malayalam Sangam MN" charset="0"/>
                <a:cs typeface="Malayalam Sangam MN" charset="0"/>
              </a:rPr>
              <a:t>International Congress on Antiphospholipid Antibodies </a:t>
            </a:r>
            <a:r>
              <a:rPr lang="en-US" dirty="0" smtClean="0">
                <a:latin typeface="Malayalam Sangam MN" charset="0"/>
                <a:ea typeface="Malayalam Sangam MN" charset="0"/>
                <a:cs typeface="Malayalam Sangam MN" charset="0"/>
              </a:rPr>
              <a:t>to </a:t>
            </a:r>
            <a:r>
              <a:rPr lang="en-US" dirty="0">
                <a:latin typeface="Malayalam Sangam MN" charset="0"/>
                <a:ea typeface="Malayalam Sangam MN" charset="0"/>
                <a:cs typeface="Malayalam Sangam MN" charset="0"/>
              </a:rPr>
              <a:t>discuss the challenges in the diagnosis, management of </a:t>
            </a:r>
            <a:r>
              <a:rPr lang="en-US" dirty="0" smtClean="0">
                <a:latin typeface="Malayalam Sangam MN" charset="0"/>
                <a:ea typeface="Malayalam Sangam MN" charset="0"/>
                <a:cs typeface="Malayalam Sangam MN" charset="0"/>
              </a:rPr>
              <a:t>CAP, identify </a:t>
            </a:r>
            <a:r>
              <a:rPr lang="en-US" dirty="0">
                <a:latin typeface="Malayalam Sangam MN" charset="0"/>
                <a:ea typeface="Malayalam Sangam MN" charset="0"/>
                <a:cs typeface="Malayalam Sangam MN" charset="0"/>
              </a:rPr>
              <a:t>areas of future research.</a:t>
            </a:r>
          </a:p>
          <a:p>
            <a:endParaRPr lang="en-US" dirty="0">
              <a:latin typeface="Malayalam Sangam MN" charset="0"/>
              <a:ea typeface="Malayalam Sangam MN" charset="0"/>
              <a:cs typeface="Malayalam Sangam MN" charset="0"/>
            </a:endParaRPr>
          </a:p>
          <a:p>
            <a:endParaRPr lang="en-US" dirty="0"/>
          </a:p>
        </p:txBody>
      </p:sp>
    </p:spTree>
    <p:extLst>
      <p:ext uri="{BB962C8B-B14F-4D97-AF65-F5344CB8AC3E}">
        <p14:creationId xmlns:p14="http://schemas.microsoft.com/office/powerpoint/2010/main" val="184619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215" y="730251"/>
            <a:ext cx="7468893" cy="530223"/>
          </a:xfrm>
        </p:spPr>
        <p:txBody>
          <a:bodyPr/>
          <a:lstStyle/>
          <a:p>
            <a:r>
              <a:rPr lang="en-US" sz="3000" dirty="0">
                <a:latin typeface="Malayalam Sangam MN" charset="0"/>
                <a:ea typeface="Malayalam Sangam MN" charset="0"/>
                <a:cs typeface="Malayalam Sangam MN" charset="0"/>
              </a:rPr>
              <a:t>Classification criteria</a:t>
            </a:r>
            <a:endParaRPr lang="en-US"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6943916"/>
              </p:ext>
            </p:extLst>
          </p:nvPr>
        </p:nvGraphicFramePr>
        <p:xfrm>
          <a:off x="914400" y="1260474"/>
          <a:ext cx="6781799" cy="3060790"/>
        </p:xfrm>
        <a:graphic>
          <a:graphicData uri="http://schemas.openxmlformats.org/drawingml/2006/table">
            <a:tbl>
              <a:tblPr firstRow="1" firstCol="1" bandRow="1">
                <a:tableStyleId>{5C22544A-7EE6-4342-B048-85BDC9FD1C3A}</a:tableStyleId>
              </a:tblPr>
              <a:tblGrid>
                <a:gridCol w="6781799"/>
              </a:tblGrid>
              <a:tr h="237393">
                <a:tc>
                  <a:txBody>
                    <a:bodyPr/>
                    <a:lstStyle/>
                    <a:p>
                      <a:pPr marL="0" marR="0">
                        <a:spcBef>
                          <a:spcPts val="375"/>
                        </a:spcBef>
                        <a:spcAft>
                          <a:spcPts val="375"/>
                        </a:spcAft>
                      </a:pPr>
                      <a:r>
                        <a:rPr lang="en-US" sz="1100" b="0" u="none" dirty="0">
                          <a:solidFill>
                            <a:schemeClr val="tx1">
                              <a:lumMod val="50000"/>
                            </a:schemeClr>
                          </a:solidFill>
                          <a:effectLst/>
                          <a:latin typeface="Malayalam Sangam MN" charset="0"/>
                          <a:ea typeface="Malayalam Sangam MN" charset="0"/>
                          <a:cs typeface="Malayalam Sangam MN" charset="0"/>
                        </a:rPr>
                        <a:t>Criteria</a:t>
                      </a:r>
                    </a:p>
                  </a:txBody>
                  <a:tcPr marL="35719" marR="35719" marT="0" marB="0" anchor="ctr">
                    <a:solidFill>
                      <a:srgbClr val="0098C3">
                        <a:alpha val="45098"/>
                      </a:srgbClr>
                    </a:solidFill>
                  </a:tcPr>
                </a:tc>
              </a:tr>
              <a:tr h="183953">
                <a:tc>
                  <a:txBody>
                    <a:bodyPr/>
                    <a:lstStyle/>
                    <a:p>
                      <a:pPr marL="0" marR="0" indent="0">
                        <a:spcBef>
                          <a:spcPts val="375"/>
                        </a:spcBef>
                        <a:spcAft>
                          <a:spcPts val="375"/>
                        </a:spcAft>
                        <a:buFontTx/>
                        <a:buNone/>
                      </a:pPr>
                      <a:r>
                        <a:rPr lang="en-US" sz="1100" b="0" dirty="0">
                          <a:solidFill>
                            <a:schemeClr val="tx1">
                              <a:lumMod val="50000"/>
                            </a:schemeClr>
                          </a:solidFill>
                          <a:effectLst/>
                          <a:latin typeface="Malayalam Sangam MN" charset="0"/>
                          <a:ea typeface="Malayalam Sangam MN" charset="0"/>
                          <a:cs typeface="Malayalam Sangam MN" charset="0"/>
                        </a:rPr>
                        <a:t>1. Evidence of involvement of three or more organs, systems, and/or tissues</a:t>
                      </a:r>
                    </a:p>
                  </a:txBody>
                  <a:tcPr marL="35719" marR="35719" marT="0" marB="0" anchor="ctr">
                    <a:solidFill>
                      <a:srgbClr val="00B0F0">
                        <a:alpha val="21176"/>
                      </a:srgbClr>
                    </a:solidFill>
                  </a:tcPr>
                </a:tc>
              </a:tr>
              <a:tr h="183953">
                <a:tc>
                  <a:txBody>
                    <a:bodyPr/>
                    <a:lstStyle/>
                    <a:p>
                      <a:pPr marL="0" marR="0" indent="0">
                        <a:spcBef>
                          <a:spcPts val="375"/>
                        </a:spcBef>
                        <a:spcAft>
                          <a:spcPts val="375"/>
                        </a:spcAft>
                        <a:buFontTx/>
                        <a:buNone/>
                      </a:pPr>
                      <a:r>
                        <a:rPr lang="en-US" sz="1100" b="0" dirty="0">
                          <a:solidFill>
                            <a:schemeClr val="tx1">
                              <a:lumMod val="50000"/>
                            </a:schemeClr>
                          </a:solidFill>
                          <a:effectLst/>
                          <a:latin typeface="Malayalam Sangam MN" charset="0"/>
                          <a:ea typeface="Malayalam Sangam MN" charset="0"/>
                          <a:cs typeface="Malayalam Sangam MN" charset="0"/>
                        </a:rPr>
                        <a:t>2. Development of manifestations simultaneously or in less than a week</a:t>
                      </a:r>
                    </a:p>
                  </a:txBody>
                  <a:tcPr marL="35719" marR="35719" marT="0" marB="0" anchor="ctr">
                    <a:solidFill>
                      <a:srgbClr val="00B0F0">
                        <a:alpha val="21176"/>
                      </a:srgbClr>
                    </a:solidFill>
                  </a:tcPr>
                </a:tc>
              </a:tr>
              <a:tr h="183953">
                <a:tc>
                  <a:txBody>
                    <a:bodyPr/>
                    <a:lstStyle/>
                    <a:p>
                      <a:pPr marL="0" marR="0" indent="0">
                        <a:spcBef>
                          <a:spcPts val="375"/>
                        </a:spcBef>
                        <a:spcAft>
                          <a:spcPts val="375"/>
                        </a:spcAft>
                        <a:buFontTx/>
                        <a:buNone/>
                      </a:pPr>
                      <a:r>
                        <a:rPr lang="en-US" sz="1100" b="0" dirty="0">
                          <a:solidFill>
                            <a:schemeClr val="tx1">
                              <a:lumMod val="50000"/>
                            </a:schemeClr>
                          </a:solidFill>
                          <a:effectLst/>
                          <a:latin typeface="Malayalam Sangam MN" charset="0"/>
                          <a:ea typeface="Malayalam Sangam MN" charset="0"/>
                          <a:cs typeface="Malayalam Sangam MN" charset="0"/>
                        </a:rPr>
                        <a:t>3. Confirmation by histopathology of small vessel occlusion in at least one organ or tissue*</a:t>
                      </a:r>
                    </a:p>
                  </a:txBody>
                  <a:tcPr marL="35719" marR="35719" marT="0" marB="0" anchor="ctr">
                    <a:solidFill>
                      <a:srgbClr val="00B0F0">
                        <a:alpha val="21176"/>
                      </a:srgbClr>
                    </a:solidFill>
                  </a:tcPr>
                </a:tc>
              </a:tr>
              <a:tr h="320040">
                <a:tc>
                  <a:txBody>
                    <a:bodyPr/>
                    <a:lstStyle/>
                    <a:p>
                      <a:pPr marL="0" marR="0" indent="0">
                        <a:spcBef>
                          <a:spcPts val="375"/>
                        </a:spcBef>
                        <a:spcAft>
                          <a:spcPts val="375"/>
                        </a:spcAft>
                        <a:buFontTx/>
                        <a:buNone/>
                      </a:pPr>
                      <a:r>
                        <a:rPr lang="en-US" sz="1100" b="0" dirty="0">
                          <a:solidFill>
                            <a:schemeClr val="tx1">
                              <a:lumMod val="50000"/>
                            </a:schemeClr>
                          </a:solidFill>
                          <a:effectLst/>
                          <a:latin typeface="Malayalam Sangam MN" charset="0"/>
                          <a:ea typeface="Malayalam Sangam MN" charset="0"/>
                          <a:cs typeface="Malayalam Sangam MN" charset="0"/>
                        </a:rPr>
                        <a:t>4. Laboratory confirmation of the presence of antiphospholipid antibodies (lupus anticoagulant, </a:t>
                      </a:r>
                      <a:r>
                        <a:rPr lang="en-US" sz="1100" b="0" dirty="0" err="1">
                          <a:solidFill>
                            <a:schemeClr val="tx1">
                              <a:lumMod val="50000"/>
                            </a:schemeClr>
                          </a:solidFill>
                          <a:effectLst/>
                          <a:latin typeface="Malayalam Sangam MN" charset="0"/>
                          <a:ea typeface="Malayalam Sangam MN" charset="0"/>
                          <a:cs typeface="Malayalam Sangam MN" charset="0"/>
                        </a:rPr>
                        <a:t>anticardiolipin</a:t>
                      </a:r>
                      <a:r>
                        <a:rPr lang="en-US" sz="1100" b="0" dirty="0">
                          <a:solidFill>
                            <a:schemeClr val="tx1">
                              <a:lumMod val="50000"/>
                            </a:schemeClr>
                          </a:solidFill>
                          <a:effectLst/>
                          <a:latin typeface="Malayalam Sangam MN" charset="0"/>
                          <a:ea typeface="Malayalam Sangam MN" charset="0"/>
                          <a:cs typeface="Malayalam Sangam MN" charset="0"/>
                        </a:rPr>
                        <a:t> antibodies, and/or anti-beta2-glycoprotein I antibodies) **</a:t>
                      </a:r>
                    </a:p>
                  </a:txBody>
                  <a:tcPr marL="35719" marR="35719" marT="0" marB="0" anchor="ctr">
                    <a:solidFill>
                      <a:srgbClr val="00B0F0">
                        <a:alpha val="21176"/>
                      </a:srgbClr>
                    </a:solidFill>
                  </a:tcPr>
                </a:tc>
              </a:tr>
              <a:tr h="313307">
                <a:tc>
                  <a:txBody>
                    <a:bodyPr/>
                    <a:lstStyle/>
                    <a:p>
                      <a:pPr marL="0" marR="0">
                        <a:spcBef>
                          <a:spcPts val="375"/>
                        </a:spcBef>
                        <a:spcAft>
                          <a:spcPts val="375"/>
                        </a:spcAft>
                      </a:pPr>
                      <a:r>
                        <a:rPr lang="en-US" sz="1100" b="0" u="none" dirty="0" smtClean="0">
                          <a:solidFill>
                            <a:schemeClr val="tx1">
                              <a:lumMod val="50000"/>
                            </a:schemeClr>
                          </a:solidFill>
                          <a:effectLst/>
                          <a:latin typeface="Malayalam Sangam MN" charset="0"/>
                          <a:ea typeface="Malayalam Sangam MN" charset="0"/>
                          <a:cs typeface="Malayalam Sangam MN" charset="0"/>
                        </a:rPr>
                        <a:t>Classification</a:t>
                      </a:r>
                      <a:endParaRPr lang="en-US" sz="1100" b="0" u="none" dirty="0">
                        <a:solidFill>
                          <a:schemeClr val="tx1">
                            <a:lumMod val="50000"/>
                          </a:schemeClr>
                        </a:solidFill>
                        <a:effectLst/>
                        <a:latin typeface="Malayalam Sangam MN" charset="0"/>
                        <a:ea typeface="Malayalam Sangam MN" charset="0"/>
                        <a:cs typeface="Malayalam Sangam MN" charset="0"/>
                      </a:endParaRPr>
                    </a:p>
                  </a:txBody>
                  <a:tcPr marL="35719" marR="35719" marT="0" marB="0" anchor="ctr">
                    <a:solidFill>
                      <a:srgbClr val="0294CC">
                        <a:alpha val="40000"/>
                      </a:srgbClr>
                    </a:solidFill>
                  </a:tcPr>
                </a:tc>
              </a:tr>
              <a:tr h="183953">
                <a:tc>
                  <a:txBody>
                    <a:bodyPr/>
                    <a:lstStyle/>
                    <a:p>
                      <a:pPr marL="0" marR="0">
                        <a:spcBef>
                          <a:spcPts val="375"/>
                        </a:spcBef>
                        <a:spcAft>
                          <a:spcPts val="375"/>
                        </a:spcAft>
                      </a:pPr>
                      <a:r>
                        <a:rPr lang="en-US" sz="1100" b="1" dirty="0">
                          <a:solidFill>
                            <a:schemeClr val="tx1">
                              <a:lumMod val="50000"/>
                            </a:schemeClr>
                          </a:solidFill>
                          <a:effectLst/>
                          <a:latin typeface="Malayalam Sangam MN" charset="0"/>
                          <a:ea typeface="Malayalam Sangam MN" charset="0"/>
                          <a:cs typeface="Malayalam Sangam MN" charset="0"/>
                        </a:rPr>
                        <a:t>Definite catastrophic antiphospholipid syndrome</a:t>
                      </a:r>
                    </a:p>
                  </a:txBody>
                  <a:tcPr marL="35719" marR="35719" marT="0" marB="0" anchor="ctr">
                    <a:solidFill>
                      <a:srgbClr val="00B0F0">
                        <a:alpha val="21176"/>
                      </a:srgbClr>
                    </a:solidFill>
                  </a:tcPr>
                </a:tc>
              </a:tr>
              <a:tr h="183953">
                <a:tc>
                  <a:txBody>
                    <a:bodyPr/>
                    <a:lstStyle/>
                    <a:p>
                      <a:pPr marL="342900" marR="0" lvl="0" indent="-342900">
                        <a:spcBef>
                          <a:spcPts val="375"/>
                        </a:spcBef>
                        <a:spcAft>
                          <a:spcPts val="375"/>
                        </a:spcAft>
                        <a:buFont typeface="Symbol" charset="2"/>
                        <a:buChar char=""/>
                      </a:pPr>
                      <a:r>
                        <a:rPr lang="en-US" sz="1100" b="0" dirty="0">
                          <a:solidFill>
                            <a:schemeClr val="tx1">
                              <a:lumMod val="50000"/>
                            </a:schemeClr>
                          </a:solidFill>
                          <a:effectLst/>
                          <a:latin typeface="Malayalam Sangam MN" charset="0"/>
                          <a:ea typeface="Malayalam Sangam MN" charset="0"/>
                          <a:cs typeface="Malayalam Sangam MN" charset="0"/>
                        </a:rPr>
                        <a:t>Requires all four criteria</a:t>
                      </a:r>
                    </a:p>
                  </a:txBody>
                  <a:tcPr marL="35719" marR="35719" marT="0" marB="0" anchor="ctr">
                    <a:solidFill>
                      <a:srgbClr val="00B0F0">
                        <a:alpha val="21176"/>
                      </a:srgbClr>
                    </a:solidFill>
                  </a:tcPr>
                </a:tc>
              </a:tr>
              <a:tr h="183953">
                <a:tc>
                  <a:txBody>
                    <a:bodyPr/>
                    <a:lstStyle/>
                    <a:p>
                      <a:pPr marL="0" marR="0">
                        <a:spcBef>
                          <a:spcPts val="375"/>
                        </a:spcBef>
                        <a:spcAft>
                          <a:spcPts val="375"/>
                        </a:spcAft>
                      </a:pPr>
                      <a:r>
                        <a:rPr lang="en-US" sz="1100" b="1" dirty="0">
                          <a:solidFill>
                            <a:schemeClr val="tx1">
                              <a:lumMod val="50000"/>
                            </a:schemeClr>
                          </a:solidFill>
                          <a:effectLst/>
                          <a:latin typeface="Malayalam Sangam MN" charset="0"/>
                          <a:ea typeface="Malayalam Sangam MN" charset="0"/>
                          <a:cs typeface="Malayalam Sangam MN" charset="0"/>
                        </a:rPr>
                        <a:t>Probable catastrophic antiphospholipid syndrome</a:t>
                      </a:r>
                    </a:p>
                  </a:txBody>
                  <a:tcPr marL="35719" marR="35719" marT="0" marB="0" anchor="ctr">
                    <a:solidFill>
                      <a:srgbClr val="00B0F0">
                        <a:alpha val="21176"/>
                      </a:srgbClr>
                    </a:solidFill>
                  </a:tcPr>
                </a:tc>
              </a:tr>
              <a:tr h="183953">
                <a:tc>
                  <a:txBody>
                    <a:bodyPr/>
                    <a:lstStyle/>
                    <a:p>
                      <a:pPr marL="342900" marR="0" lvl="0" indent="-342900">
                        <a:spcBef>
                          <a:spcPts val="375"/>
                        </a:spcBef>
                        <a:spcAft>
                          <a:spcPts val="375"/>
                        </a:spcAft>
                        <a:buFont typeface="Symbol" charset="2"/>
                        <a:buChar char=""/>
                      </a:pPr>
                      <a:r>
                        <a:rPr lang="en-US" sz="1100" b="0" dirty="0">
                          <a:solidFill>
                            <a:schemeClr val="tx1">
                              <a:lumMod val="50000"/>
                            </a:schemeClr>
                          </a:solidFill>
                          <a:effectLst/>
                          <a:latin typeface="Malayalam Sangam MN" charset="0"/>
                          <a:ea typeface="Malayalam Sangam MN" charset="0"/>
                          <a:cs typeface="Malayalam Sangam MN" charset="0"/>
                        </a:rPr>
                        <a:t>All four criteria, except for only two organs, systems, and/or sites of tissue involvement or</a:t>
                      </a:r>
                    </a:p>
                  </a:txBody>
                  <a:tcPr marL="35719" marR="35719" marT="0" marB="0" anchor="ctr">
                    <a:solidFill>
                      <a:srgbClr val="00B0F0">
                        <a:alpha val="21176"/>
                      </a:srgbClr>
                    </a:solidFill>
                  </a:tcPr>
                </a:tc>
              </a:tr>
              <a:tr h="367906">
                <a:tc>
                  <a:txBody>
                    <a:bodyPr/>
                    <a:lstStyle/>
                    <a:p>
                      <a:pPr marL="342900" marR="0" lvl="0" indent="-342900">
                        <a:spcBef>
                          <a:spcPts val="375"/>
                        </a:spcBef>
                        <a:spcAft>
                          <a:spcPts val="375"/>
                        </a:spcAft>
                        <a:buFont typeface="Symbol" charset="2"/>
                        <a:buChar char=""/>
                      </a:pPr>
                      <a:r>
                        <a:rPr lang="en-US" sz="1100" b="0" dirty="0">
                          <a:solidFill>
                            <a:schemeClr val="tx1">
                              <a:lumMod val="50000"/>
                            </a:schemeClr>
                          </a:solidFill>
                          <a:effectLst/>
                          <a:latin typeface="Malayalam Sangam MN" charset="0"/>
                          <a:ea typeface="Malayalam Sangam MN" charset="0"/>
                          <a:cs typeface="Malayalam Sangam MN" charset="0"/>
                        </a:rPr>
                        <a:t>All four criteria, except for the laboratory confirmation at least six weeks apart due to the early death of a patient never tested for </a:t>
                      </a:r>
                      <a:r>
                        <a:rPr lang="en-US" sz="1100" b="0" dirty="0" err="1">
                          <a:solidFill>
                            <a:schemeClr val="tx1">
                              <a:lumMod val="50000"/>
                            </a:schemeClr>
                          </a:solidFill>
                          <a:effectLst/>
                          <a:latin typeface="Malayalam Sangam MN" charset="0"/>
                          <a:ea typeface="Malayalam Sangam MN" charset="0"/>
                          <a:cs typeface="Malayalam Sangam MN" charset="0"/>
                        </a:rPr>
                        <a:t>aPL</a:t>
                      </a:r>
                      <a:r>
                        <a:rPr lang="en-US" sz="1100" b="0" dirty="0">
                          <a:solidFill>
                            <a:schemeClr val="tx1">
                              <a:lumMod val="50000"/>
                            </a:schemeClr>
                          </a:solidFill>
                          <a:effectLst/>
                          <a:latin typeface="Malayalam Sangam MN" charset="0"/>
                          <a:ea typeface="Malayalam Sangam MN" charset="0"/>
                          <a:cs typeface="Malayalam Sangam MN" charset="0"/>
                        </a:rPr>
                        <a:t> before the catastrophic APS or</a:t>
                      </a:r>
                    </a:p>
                  </a:txBody>
                  <a:tcPr marL="35719" marR="35719" marT="0" marB="0" anchor="ctr">
                    <a:solidFill>
                      <a:srgbClr val="00B0F0">
                        <a:alpha val="21176"/>
                      </a:srgbClr>
                    </a:solidFill>
                  </a:tcPr>
                </a:tc>
              </a:tr>
              <a:tr h="183953">
                <a:tc>
                  <a:txBody>
                    <a:bodyPr/>
                    <a:lstStyle/>
                    <a:p>
                      <a:pPr marL="342900" marR="0" lvl="0" indent="-342900">
                        <a:spcBef>
                          <a:spcPts val="375"/>
                        </a:spcBef>
                        <a:spcAft>
                          <a:spcPts val="375"/>
                        </a:spcAft>
                        <a:buFont typeface="Symbol" charset="2"/>
                        <a:buChar char=""/>
                      </a:pPr>
                      <a:r>
                        <a:rPr lang="en-US" sz="1100" b="0" dirty="0">
                          <a:solidFill>
                            <a:schemeClr val="tx1">
                              <a:lumMod val="50000"/>
                            </a:schemeClr>
                          </a:solidFill>
                          <a:effectLst/>
                          <a:latin typeface="Malayalam Sangam MN" charset="0"/>
                          <a:ea typeface="Malayalam Sangam MN" charset="0"/>
                          <a:cs typeface="Malayalam Sangam MN" charset="0"/>
                        </a:rPr>
                        <a:t>Criteria 1, 2, and 4 above or</a:t>
                      </a:r>
                    </a:p>
                  </a:txBody>
                  <a:tcPr marL="35719" marR="35719" marT="0" marB="0" anchor="ctr">
                    <a:solidFill>
                      <a:srgbClr val="00B0F0">
                        <a:alpha val="21176"/>
                      </a:srgbClr>
                    </a:solidFill>
                  </a:tcPr>
                </a:tc>
              </a:tr>
              <a:tr h="320040">
                <a:tc>
                  <a:txBody>
                    <a:bodyPr/>
                    <a:lstStyle/>
                    <a:p>
                      <a:pPr marL="342900" marR="0" lvl="0" indent="-342900">
                        <a:spcBef>
                          <a:spcPts val="375"/>
                        </a:spcBef>
                        <a:spcAft>
                          <a:spcPts val="375"/>
                        </a:spcAft>
                        <a:buFont typeface="Symbol" charset="2"/>
                        <a:buChar char=""/>
                      </a:pPr>
                      <a:r>
                        <a:rPr lang="en-US" sz="1100" b="0" dirty="0">
                          <a:solidFill>
                            <a:schemeClr val="tx1">
                              <a:lumMod val="50000"/>
                            </a:schemeClr>
                          </a:solidFill>
                          <a:effectLst/>
                          <a:latin typeface="Malayalam Sangam MN" charset="0"/>
                          <a:ea typeface="Malayalam Sangam MN" charset="0"/>
                          <a:cs typeface="Malayalam Sangam MN" charset="0"/>
                        </a:rPr>
                        <a:t>1, 3, and 4 and the development of a third event in more than a week but less than a month, despite anticoagulation</a:t>
                      </a:r>
                    </a:p>
                  </a:txBody>
                  <a:tcPr marL="35719" marR="35719" marT="0" marB="0" anchor="ctr">
                    <a:solidFill>
                      <a:srgbClr val="00B0F0">
                        <a:alpha val="21176"/>
                      </a:srgbClr>
                    </a:solidFill>
                  </a:tcPr>
                </a:tc>
              </a:tr>
            </a:tbl>
          </a:graphicData>
        </a:graphic>
      </p:graphicFrame>
      <p:sp>
        <p:nvSpPr>
          <p:cNvPr id="5" name="Rectangle 4"/>
          <p:cNvSpPr/>
          <p:nvPr/>
        </p:nvSpPr>
        <p:spPr>
          <a:xfrm>
            <a:off x="866216" y="4400550"/>
            <a:ext cx="6829984" cy="415498"/>
          </a:xfrm>
          <a:prstGeom prst="rect">
            <a:avLst/>
          </a:prstGeom>
        </p:spPr>
        <p:txBody>
          <a:bodyPr wrap="square">
            <a:spAutoFit/>
          </a:bodyPr>
          <a:lstStyle/>
          <a:p>
            <a:pPr>
              <a:spcBef>
                <a:spcPts val="281"/>
              </a:spcBef>
              <a:spcAft>
                <a:spcPts val="281"/>
              </a:spcAft>
            </a:pPr>
            <a:r>
              <a:rPr lang="en-US" sz="1000" dirty="0">
                <a:solidFill>
                  <a:schemeClr val="tx1">
                    <a:lumMod val="50000"/>
                  </a:schemeClr>
                </a:solidFill>
                <a:latin typeface="Malayalam Sangam MN" charset="0"/>
                <a:ea typeface="Malayalam Sangam MN" charset="0"/>
                <a:cs typeface="Malayalam Sangam MN" charset="0"/>
              </a:rPr>
              <a:t>*Vasculitis may coexist, but significant thrombosis must be present as well. ** “Positive </a:t>
            </a:r>
            <a:r>
              <a:rPr lang="en-US" sz="1000" dirty="0" err="1">
                <a:solidFill>
                  <a:schemeClr val="tx1">
                    <a:lumMod val="50000"/>
                  </a:schemeClr>
                </a:solidFill>
                <a:latin typeface="Malayalam Sangam MN" charset="0"/>
                <a:ea typeface="Malayalam Sangam MN" charset="0"/>
                <a:cs typeface="Malayalam Sangam MN" charset="0"/>
              </a:rPr>
              <a:t>aPL</a:t>
            </a:r>
            <a:r>
              <a:rPr lang="en-US" sz="1000" dirty="0">
                <a:solidFill>
                  <a:schemeClr val="tx1">
                    <a:lumMod val="50000"/>
                  </a:schemeClr>
                </a:solidFill>
                <a:latin typeface="Malayalam Sangam MN" charset="0"/>
                <a:ea typeface="Malayalam Sangam MN" charset="0"/>
                <a:cs typeface="Malayalam Sangam MN" charset="0"/>
              </a:rPr>
              <a:t>” twice 12 weeks apart as per updated Sapporo APS classification criteria [2006]</a:t>
            </a:r>
          </a:p>
        </p:txBody>
      </p:sp>
    </p:spTree>
    <p:extLst>
      <p:ext uri="{BB962C8B-B14F-4D97-AF65-F5344CB8AC3E}">
        <p14:creationId xmlns:p14="http://schemas.microsoft.com/office/powerpoint/2010/main" val="2145868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Clinical manifestations</a:t>
            </a:r>
            <a:endParaRPr lang="en-US" dirty="0">
              <a:latin typeface="Malayalam Sangam MN" charset="0"/>
              <a:ea typeface="Malayalam Sangam MN" charset="0"/>
              <a:cs typeface="Malayalam Sangam MN" charset="0"/>
            </a:endParaRP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555687890"/>
              </p:ext>
            </p:extLst>
          </p:nvPr>
        </p:nvGraphicFramePr>
        <p:xfrm>
          <a:off x="527538" y="1047750"/>
          <a:ext cx="1978269" cy="3042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sz="half" idx="2"/>
            <p:extLst>
              <p:ext uri="{D42A27DB-BD31-4B8C-83A1-F6EECF244321}">
                <p14:modId xmlns:p14="http://schemas.microsoft.com/office/powerpoint/2010/main" val="1749131726"/>
              </p:ext>
            </p:extLst>
          </p:nvPr>
        </p:nvGraphicFramePr>
        <p:xfrm>
          <a:off x="2057400" y="1047750"/>
          <a:ext cx="6629399" cy="32267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76776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graphicEl>
                                              <a:dgm id="{4176AA0B-EAA0-254A-8254-6D46158CC451}"/>
                                            </p:graphicEl>
                                          </p:spTgt>
                                        </p:tgtEl>
                                        <p:attrNameLst>
                                          <p:attrName>style.visibility</p:attrName>
                                        </p:attrNameLst>
                                      </p:cBhvr>
                                      <p:to>
                                        <p:strVal val="visible"/>
                                      </p:to>
                                    </p:set>
                                    <p:animEffect transition="in" filter="wipe(up)">
                                      <p:cBhvr>
                                        <p:cTn id="7" dur="500"/>
                                        <p:tgtEl>
                                          <p:spTgt spid="5">
                                            <p:graphicEl>
                                              <a:dgm id="{4176AA0B-EAA0-254A-8254-6D46158CC45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graphicEl>
                                              <a:dgm id="{44460D2E-8CC9-8340-8C1B-E7BAD2C1A557}"/>
                                            </p:graphicEl>
                                          </p:spTgt>
                                        </p:tgtEl>
                                        <p:attrNameLst>
                                          <p:attrName>style.visibility</p:attrName>
                                        </p:attrNameLst>
                                      </p:cBhvr>
                                      <p:to>
                                        <p:strVal val="visible"/>
                                      </p:to>
                                    </p:set>
                                    <p:animEffect transition="in" filter="wipe(up)">
                                      <p:cBhvr>
                                        <p:cTn id="12" dur="500"/>
                                        <p:tgtEl>
                                          <p:spTgt spid="5">
                                            <p:graphicEl>
                                              <a:dgm id="{44460D2E-8CC9-8340-8C1B-E7BAD2C1A557}"/>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
                                            <p:graphicEl>
                                              <a:dgm id="{7E426D42-C372-EC4C-9B66-854FC4EF483D}"/>
                                            </p:graphicEl>
                                          </p:spTgt>
                                        </p:tgtEl>
                                        <p:attrNameLst>
                                          <p:attrName>style.visibility</p:attrName>
                                        </p:attrNameLst>
                                      </p:cBhvr>
                                      <p:to>
                                        <p:strVal val="visible"/>
                                      </p:to>
                                    </p:set>
                                    <p:animEffect transition="in" filter="wipe(up)">
                                      <p:cBhvr>
                                        <p:cTn id="15" dur="500"/>
                                        <p:tgtEl>
                                          <p:spTgt spid="5">
                                            <p:graphicEl>
                                              <a:dgm id="{7E426D42-C372-EC4C-9B66-854FC4EF483D}"/>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
                                            <p:graphicEl>
                                              <a:dgm id="{FD1F3A14-6673-684D-9EA4-BE6EF4204006}"/>
                                            </p:graphicEl>
                                          </p:spTgt>
                                        </p:tgtEl>
                                        <p:attrNameLst>
                                          <p:attrName>style.visibility</p:attrName>
                                        </p:attrNameLst>
                                      </p:cBhvr>
                                      <p:to>
                                        <p:strVal val="visible"/>
                                      </p:to>
                                    </p:set>
                                    <p:animEffect transition="in" filter="wipe(up)">
                                      <p:cBhvr>
                                        <p:cTn id="20" dur="500"/>
                                        <p:tgtEl>
                                          <p:spTgt spid="5">
                                            <p:graphicEl>
                                              <a:dgm id="{FD1F3A14-6673-684D-9EA4-BE6EF4204006}"/>
                                            </p:graphic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
                                            <p:graphicEl>
                                              <a:dgm id="{24E3AC63-2EF7-3A44-BF8B-8797454F24D8}"/>
                                            </p:graphicEl>
                                          </p:spTgt>
                                        </p:tgtEl>
                                        <p:attrNameLst>
                                          <p:attrName>style.visibility</p:attrName>
                                        </p:attrNameLst>
                                      </p:cBhvr>
                                      <p:to>
                                        <p:strVal val="visible"/>
                                      </p:to>
                                    </p:set>
                                    <p:animEffect transition="in" filter="wipe(up)">
                                      <p:cBhvr>
                                        <p:cTn id="23" dur="500"/>
                                        <p:tgtEl>
                                          <p:spTgt spid="5">
                                            <p:graphicEl>
                                              <a:dgm id="{24E3AC63-2EF7-3A44-BF8B-8797454F24D8}"/>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5">
                                            <p:graphicEl>
                                              <a:dgm id="{1D88B01C-E03A-164D-B4B1-FE0B921D10AA}"/>
                                            </p:graphicEl>
                                          </p:spTgt>
                                        </p:tgtEl>
                                        <p:attrNameLst>
                                          <p:attrName>style.visibility</p:attrName>
                                        </p:attrNameLst>
                                      </p:cBhvr>
                                      <p:to>
                                        <p:strVal val="visible"/>
                                      </p:to>
                                    </p:set>
                                    <p:animEffect transition="in" filter="wipe(up)">
                                      <p:cBhvr>
                                        <p:cTn id="28" dur="500"/>
                                        <p:tgtEl>
                                          <p:spTgt spid="5">
                                            <p:graphicEl>
                                              <a:dgm id="{1D88B01C-E03A-164D-B4B1-FE0B921D10AA}"/>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
                                            <p:graphicEl>
                                              <a:dgm id="{5C90D41B-0657-2E4D-9D3F-18E27E5F8F26}"/>
                                            </p:graphicEl>
                                          </p:spTgt>
                                        </p:tgtEl>
                                        <p:attrNameLst>
                                          <p:attrName>style.visibility</p:attrName>
                                        </p:attrNameLst>
                                      </p:cBhvr>
                                      <p:to>
                                        <p:strVal val="visible"/>
                                      </p:to>
                                    </p:set>
                                    <p:animEffect transition="in" filter="wipe(up)">
                                      <p:cBhvr>
                                        <p:cTn id="31" dur="500"/>
                                        <p:tgtEl>
                                          <p:spTgt spid="5">
                                            <p:graphicEl>
                                              <a:dgm id="{5C90D41B-0657-2E4D-9D3F-18E27E5F8F26}"/>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5">
                                            <p:graphicEl>
                                              <a:dgm id="{20C46FCC-D5A5-7046-832A-18B348614A27}"/>
                                            </p:graphicEl>
                                          </p:spTgt>
                                        </p:tgtEl>
                                        <p:attrNameLst>
                                          <p:attrName>style.visibility</p:attrName>
                                        </p:attrNameLst>
                                      </p:cBhvr>
                                      <p:to>
                                        <p:strVal val="visible"/>
                                      </p:to>
                                    </p:set>
                                    <p:animEffect transition="in" filter="wipe(up)">
                                      <p:cBhvr>
                                        <p:cTn id="36" dur="500"/>
                                        <p:tgtEl>
                                          <p:spTgt spid="5">
                                            <p:graphicEl>
                                              <a:dgm id="{20C46FCC-D5A5-7046-832A-18B348614A27}"/>
                                            </p:graphicEl>
                                          </p:spTgt>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5">
                                            <p:graphicEl>
                                              <a:dgm id="{9EEF7256-2966-6445-9B1C-E745CAD4424D}"/>
                                            </p:graphicEl>
                                          </p:spTgt>
                                        </p:tgtEl>
                                        <p:attrNameLst>
                                          <p:attrName>style.visibility</p:attrName>
                                        </p:attrNameLst>
                                      </p:cBhvr>
                                      <p:to>
                                        <p:strVal val="visible"/>
                                      </p:to>
                                    </p:set>
                                    <p:animEffect transition="in" filter="wipe(up)">
                                      <p:cBhvr>
                                        <p:cTn id="39" dur="500"/>
                                        <p:tgtEl>
                                          <p:spTgt spid="5">
                                            <p:graphicEl>
                                              <a:dgm id="{9EEF7256-2966-6445-9B1C-E745CAD4424D}"/>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6">
                                            <p:graphicEl>
                                              <a:dgm id="{631428CE-ADCD-C442-9866-3CF8D75CEC95}"/>
                                            </p:graphicEl>
                                          </p:spTgt>
                                        </p:tgtEl>
                                        <p:attrNameLst>
                                          <p:attrName>style.visibility</p:attrName>
                                        </p:attrNameLst>
                                      </p:cBhvr>
                                      <p:to>
                                        <p:strVal val="visible"/>
                                      </p:to>
                                    </p:set>
                                    <p:animEffect transition="in" filter="wipe(right)">
                                      <p:cBhvr>
                                        <p:cTn id="44" dur="500"/>
                                        <p:tgtEl>
                                          <p:spTgt spid="6">
                                            <p:graphicEl>
                                              <a:dgm id="{631428CE-ADCD-C442-9866-3CF8D75CEC95}"/>
                                            </p:graphicEl>
                                          </p:spTgt>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6">
                                            <p:graphicEl>
                                              <a:dgm id="{F43A9202-91BA-BF4C-8B8E-424E6B08D0FE}"/>
                                            </p:graphicEl>
                                          </p:spTgt>
                                        </p:tgtEl>
                                        <p:attrNameLst>
                                          <p:attrName>style.visibility</p:attrName>
                                        </p:attrNameLst>
                                      </p:cBhvr>
                                      <p:to>
                                        <p:strVal val="visible"/>
                                      </p:to>
                                    </p:set>
                                    <p:animEffect transition="in" filter="wipe(right)">
                                      <p:cBhvr>
                                        <p:cTn id="47" dur="500"/>
                                        <p:tgtEl>
                                          <p:spTgt spid="6">
                                            <p:graphicEl>
                                              <a:dgm id="{F43A9202-91BA-BF4C-8B8E-424E6B08D0F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6">
                                            <p:graphicEl>
                                              <a:dgm id="{90411975-E7B9-434B-B3E6-58616AE652E0}"/>
                                            </p:graphicEl>
                                          </p:spTgt>
                                        </p:tgtEl>
                                        <p:attrNameLst>
                                          <p:attrName>style.visibility</p:attrName>
                                        </p:attrNameLst>
                                      </p:cBhvr>
                                      <p:to>
                                        <p:strVal val="visible"/>
                                      </p:to>
                                    </p:set>
                                    <p:animEffect transition="in" filter="wipe(right)">
                                      <p:cBhvr>
                                        <p:cTn id="52" dur="500"/>
                                        <p:tgtEl>
                                          <p:spTgt spid="6">
                                            <p:graphicEl>
                                              <a:dgm id="{90411975-E7B9-434B-B3E6-58616AE652E0}"/>
                                            </p:graphicEl>
                                          </p:spTgt>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6">
                                            <p:graphicEl>
                                              <a:dgm id="{870254B9-040C-3D48-A514-117220909932}"/>
                                            </p:graphicEl>
                                          </p:spTgt>
                                        </p:tgtEl>
                                        <p:attrNameLst>
                                          <p:attrName>style.visibility</p:attrName>
                                        </p:attrNameLst>
                                      </p:cBhvr>
                                      <p:to>
                                        <p:strVal val="visible"/>
                                      </p:to>
                                    </p:set>
                                    <p:animEffect transition="in" filter="wipe(right)">
                                      <p:cBhvr>
                                        <p:cTn id="55" dur="500"/>
                                        <p:tgtEl>
                                          <p:spTgt spid="6">
                                            <p:graphicEl>
                                              <a:dgm id="{870254B9-040C-3D48-A514-117220909932}"/>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grpId="0" nodeType="clickEffect">
                                  <p:stCondLst>
                                    <p:cond delay="0"/>
                                  </p:stCondLst>
                                  <p:childTnLst>
                                    <p:set>
                                      <p:cBhvr>
                                        <p:cTn id="59" dur="1" fill="hold">
                                          <p:stCondLst>
                                            <p:cond delay="0"/>
                                          </p:stCondLst>
                                        </p:cTn>
                                        <p:tgtEl>
                                          <p:spTgt spid="6">
                                            <p:graphicEl>
                                              <a:dgm id="{D992664E-9A09-0A46-AECF-DBF98122DF7E}"/>
                                            </p:graphicEl>
                                          </p:spTgt>
                                        </p:tgtEl>
                                        <p:attrNameLst>
                                          <p:attrName>style.visibility</p:attrName>
                                        </p:attrNameLst>
                                      </p:cBhvr>
                                      <p:to>
                                        <p:strVal val="visible"/>
                                      </p:to>
                                    </p:set>
                                    <p:animEffect transition="in" filter="wipe(right)">
                                      <p:cBhvr>
                                        <p:cTn id="60" dur="500"/>
                                        <p:tgtEl>
                                          <p:spTgt spid="6">
                                            <p:graphicEl>
                                              <a:dgm id="{D992664E-9A09-0A46-AECF-DBF98122DF7E}"/>
                                            </p:graphicEl>
                                          </p:spTgt>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6">
                                            <p:graphicEl>
                                              <a:dgm id="{32F89D58-B0DD-FE48-9662-440ECD179A3C}"/>
                                            </p:graphicEl>
                                          </p:spTgt>
                                        </p:tgtEl>
                                        <p:attrNameLst>
                                          <p:attrName>style.visibility</p:attrName>
                                        </p:attrNameLst>
                                      </p:cBhvr>
                                      <p:to>
                                        <p:strVal val="visible"/>
                                      </p:to>
                                    </p:set>
                                    <p:animEffect transition="in" filter="wipe(right)">
                                      <p:cBhvr>
                                        <p:cTn id="63" dur="500"/>
                                        <p:tgtEl>
                                          <p:spTgt spid="6">
                                            <p:graphicEl>
                                              <a:dgm id="{32F89D58-B0DD-FE48-9662-440ECD179A3C}"/>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6">
                                            <p:graphicEl>
                                              <a:dgm id="{9FD7B011-EFCB-044E-8ED5-EF0D0694BEAD}"/>
                                            </p:graphicEl>
                                          </p:spTgt>
                                        </p:tgtEl>
                                        <p:attrNameLst>
                                          <p:attrName>style.visibility</p:attrName>
                                        </p:attrNameLst>
                                      </p:cBhvr>
                                      <p:to>
                                        <p:strVal val="visible"/>
                                      </p:to>
                                    </p:set>
                                    <p:animEffect transition="in" filter="wipe(right)">
                                      <p:cBhvr>
                                        <p:cTn id="68" dur="500"/>
                                        <p:tgtEl>
                                          <p:spTgt spid="6">
                                            <p:graphicEl>
                                              <a:dgm id="{9FD7B011-EFCB-044E-8ED5-EF0D0694BEAD}"/>
                                            </p:graphicEl>
                                          </p:spTgt>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6">
                                            <p:graphicEl>
                                              <a:dgm id="{F540B288-FA18-734F-B420-D313AB44E325}"/>
                                            </p:graphicEl>
                                          </p:spTgt>
                                        </p:tgtEl>
                                        <p:attrNameLst>
                                          <p:attrName>style.visibility</p:attrName>
                                        </p:attrNameLst>
                                      </p:cBhvr>
                                      <p:to>
                                        <p:strVal val="visible"/>
                                      </p:to>
                                    </p:set>
                                    <p:animEffect transition="in" filter="wipe(right)">
                                      <p:cBhvr>
                                        <p:cTn id="71" dur="500"/>
                                        <p:tgtEl>
                                          <p:spTgt spid="6">
                                            <p:graphicEl>
                                              <a:dgm id="{F540B288-FA18-734F-B420-D313AB44E325}"/>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2" fill="hold" grpId="0" nodeType="clickEffect">
                                  <p:stCondLst>
                                    <p:cond delay="0"/>
                                  </p:stCondLst>
                                  <p:childTnLst>
                                    <p:set>
                                      <p:cBhvr>
                                        <p:cTn id="75" dur="1" fill="hold">
                                          <p:stCondLst>
                                            <p:cond delay="0"/>
                                          </p:stCondLst>
                                        </p:cTn>
                                        <p:tgtEl>
                                          <p:spTgt spid="6">
                                            <p:graphicEl>
                                              <a:dgm id="{C68732E4-5860-C74B-A12A-530E2FF6DB76}"/>
                                            </p:graphicEl>
                                          </p:spTgt>
                                        </p:tgtEl>
                                        <p:attrNameLst>
                                          <p:attrName>style.visibility</p:attrName>
                                        </p:attrNameLst>
                                      </p:cBhvr>
                                      <p:to>
                                        <p:strVal val="visible"/>
                                      </p:to>
                                    </p:set>
                                    <p:animEffect transition="in" filter="wipe(right)">
                                      <p:cBhvr>
                                        <p:cTn id="76" dur="500"/>
                                        <p:tgtEl>
                                          <p:spTgt spid="6">
                                            <p:graphicEl>
                                              <a:dgm id="{C68732E4-5860-C74B-A12A-530E2FF6DB76}"/>
                                            </p:graphicEl>
                                          </p:spTgt>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6">
                                            <p:graphicEl>
                                              <a:dgm id="{3DE4A64D-06E7-C743-AAB5-D06D0D4B706B}"/>
                                            </p:graphicEl>
                                          </p:spTgt>
                                        </p:tgtEl>
                                        <p:attrNameLst>
                                          <p:attrName>style.visibility</p:attrName>
                                        </p:attrNameLst>
                                      </p:cBhvr>
                                      <p:to>
                                        <p:strVal val="visible"/>
                                      </p:to>
                                    </p:set>
                                    <p:animEffect transition="in" filter="wipe(right)">
                                      <p:cBhvr>
                                        <p:cTn id="79" dur="500"/>
                                        <p:tgtEl>
                                          <p:spTgt spid="6">
                                            <p:graphicEl>
                                              <a:dgm id="{3DE4A64D-06E7-C743-AAB5-D06D0D4B706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6"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General approach to treatment</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866216" y="895351"/>
            <a:ext cx="7439584" cy="3905250"/>
          </a:xfrm>
        </p:spPr>
        <p:txBody>
          <a:bodyPr>
            <a:noAutofit/>
          </a:bodyPr>
          <a:lstStyle/>
          <a:p>
            <a:r>
              <a:rPr lang="en-US" sz="1800" dirty="0">
                <a:latin typeface="Malayalam Sangam MN" charset="0"/>
                <a:ea typeface="Malayalam Sangam MN" charset="0"/>
                <a:cs typeface="Malayalam Sangam MN" charset="0"/>
              </a:rPr>
              <a:t>Treatment strategies are directed at addressing thrombotic events and suppressing the inflammatory response due to cytokine cascade. </a:t>
            </a:r>
            <a:endParaRPr lang="en-US" sz="1800" dirty="0" smtClean="0">
              <a:latin typeface="Malayalam Sangam MN" charset="0"/>
              <a:ea typeface="Malayalam Sangam MN" charset="0"/>
              <a:cs typeface="Malayalam Sangam MN" charset="0"/>
            </a:endParaRPr>
          </a:p>
          <a:p>
            <a:pPr lvl="0"/>
            <a:r>
              <a:rPr lang="en-US" sz="1800" dirty="0">
                <a:latin typeface="Malayalam Sangam MN" charset="0"/>
                <a:ea typeface="Malayalam Sangam MN" charset="0"/>
                <a:cs typeface="Malayalam Sangam MN" charset="0"/>
              </a:rPr>
              <a:t>Identify any precipitating factor or concomitant autoimmune disorder. </a:t>
            </a:r>
            <a:r>
              <a:rPr lang="en-US" sz="1800" dirty="0" smtClean="0">
                <a:latin typeface="Malayalam Sangam MN" charset="0"/>
                <a:ea typeface="Malayalam Sangam MN" charset="0"/>
                <a:cs typeface="Malayalam Sangam MN" charset="0"/>
              </a:rPr>
              <a:t>In </a:t>
            </a:r>
            <a:r>
              <a:rPr lang="en-US" sz="1800" dirty="0">
                <a:latin typeface="Malayalam Sangam MN" charset="0"/>
                <a:ea typeface="Malayalam Sangam MN" charset="0"/>
                <a:cs typeface="Malayalam Sangam MN" charset="0"/>
              </a:rPr>
              <a:t>&gt;50% CAPS cases</a:t>
            </a:r>
            <a:r>
              <a:rPr lang="en-US" sz="1800" dirty="0" smtClean="0">
                <a:latin typeface="Malayalam Sangam MN" charset="0"/>
                <a:ea typeface="Malayalam Sangam MN" charset="0"/>
                <a:cs typeface="Malayalam Sangam MN" charset="0"/>
              </a:rPr>
              <a:t>, precipitating </a:t>
            </a:r>
            <a:r>
              <a:rPr lang="en-US" sz="1800" dirty="0">
                <a:latin typeface="Malayalam Sangam MN" charset="0"/>
                <a:ea typeface="Malayalam Sangam MN" charset="0"/>
                <a:cs typeface="Malayalam Sangam MN" charset="0"/>
              </a:rPr>
              <a:t>factors can be </a:t>
            </a:r>
            <a:r>
              <a:rPr lang="en-US" sz="1800" dirty="0" smtClean="0">
                <a:latin typeface="Malayalam Sangam MN" charset="0"/>
                <a:ea typeface="Malayalam Sangam MN" charset="0"/>
                <a:cs typeface="Malayalam Sangam MN" charset="0"/>
              </a:rPr>
              <a:t>identified: </a:t>
            </a:r>
          </a:p>
          <a:p>
            <a:pPr lvl="1"/>
            <a:r>
              <a:rPr lang="en-US" sz="1600" dirty="0">
                <a:latin typeface="Malayalam Sangam MN" charset="0"/>
                <a:ea typeface="Malayalam Sangam MN" charset="0"/>
                <a:cs typeface="Malayalam Sangam MN" charset="0"/>
              </a:rPr>
              <a:t>I</a:t>
            </a:r>
            <a:r>
              <a:rPr lang="en-US" sz="1600" dirty="0" smtClean="0">
                <a:latin typeface="Malayalam Sangam MN" charset="0"/>
                <a:ea typeface="Malayalam Sangam MN" charset="0"/>
                <a:cs typeface="Malayalam Sangam MN" charset="0"/>
              </a:rPr>
              <a:t>nfection </a:t>
            </a:r>
            <a:r>
              <a:rPr lang="en-US" sz="1600" dirty="0">
                <a:latin typeface="Malayalam Sangam MN" charset="0"/>
                <a:ea typeface="Malayalam Sangam MN" charset="0"/>
                <a:cs typeface="Malayalam Sangam MN" charset="0"/>
              </a:rPr>
              <a:t>(46.7</a:t>
            </a:r>
            <a:r>
              <a:rPr lang="en-US" sz="1600" dirty="0" smtClean="0">
                <a:latin typeface="Malayalam Sangam MN" charset="0"/>
                <a:ea typeface="Malayalam Sangam MN" charset="0"/>
                <a:cs typeface="Malayalam Sangam MN" charset="0"/>
              </a:rPr>
              <a:t>%)</a:t>
            </a:r>
          </a:p>
          <a:p>
            <a:pPr lvl="1"/>
            <a:r>
              <a:rPr lang="en-US" sz="1600" dirty="0">
                <a:latin typeface="Malayalam Sangam MN" charset="0"/>
                <a:ea typeface="Malayalam Sangam MN" charset="0"/>
                <a:cs typeface="Malayalam Sangam MN" charset="0"/>
              </a:rPr>
              <a:t>M</a:t>
            </a:r>
            <a:r>
              <a:rPr lang="en-US" sz="1600" dirty="0" smtClean="0">
                <a:latin typeface="Malayalam Sangam MN" charset="0"/>
                <a:ea typeface="Malayalam Sangam MN" charset="0"/>
                <a:cs typeface="Malayalam Sangam MN" charset="0"/>
              </a:rPr>
              <a:t>alignancy </a:t>
            </a:r>
            <a:r>
              <a:rPr lang="en-US" sz="1600" dirty="0">
                <a:latin typeface="Malayalam Sangam MN" charset="0"/>
                <a:ea typeface="Malayalam Sangam MN" charset="0"/>
                <a:cs typeface="Malayalam Sangam MN" charset="0"/>
              </a:rPr>
              <a:t>(17.6</a:t>
            </a:r>
            <a:r>
              <a:rPr lang="en-US" sz="1600" dirty="0" smtClean="0">
                <a:latin typeface="Malayalam Sangam MN" charset="0"/>
                <a:ea typeface="Malayalam Sangam MN" charset="0"/>
                <a:cs typeface="Malayalam Sangam MN" charset="0"/>
              </a:rPr>
              <a:t>%)</a:t>
            </a:r>
          </a:p>
          <a:p>
            <a:pPr lvl="1"/>
            <a:r>
              <a:rPr lang="en-US" sz="1600" dirty="0">
                <a:latin typeface="Malayalam Sangam MN" charset="0"/>
                <a:ea typeface="Malayalam Sangam MN" charset="0"/>
                <a:cs typeface="Malayalam Sangam MN" charset="0"/>
              </a:rPr>
              <a:t>S</a:t>
            </a:r>
            <a:r>
              <a:rPr lang="en-US" sz="1600" dirty="0" smtClean="0">
                <a:latin typeface="Malayalam Sangam MN" charset="0"/>
                <a:ea typeface="Malayalam Sangam MN" charset="0"/>
                <a:cs typeface="Malayalam Sangam MN" charset="0"/>
              </a:rPr>
              <a:t>urgery </a:t>
            </a:r>
            <a:r>
              <a:rPr lang="en-US" sz="1600" dirty="0">
                <a:latin typeface="Malayalam Sangam MN" charset="0"/>
                <a:ea typeface="Malayalam Sangam MN" charset="0"/>
                <a:cs typeface="Malayalam Sangam MN" charset="0"/>
              </a:rPr>
              <a:t>(16.8</a:t>
            </a:r>
            <a:r>
              <a:rPr lang="en-US" sz="1600" dirty="0" smtClean="0">
                <a:latin typeface="Malayalam Sangam MN" charset="0"/>
                <a:ea typeface="Malayalam Sangam MN" charset="0"/>
                <a:cs typeface="Malayalam Sangam MN" charset="0"/>
              </a:rPr>
              <a:t>%)</a:t>
            </a:r>
          </a:p>
          <a:p>
            <a:pPr lvl="1"/>
            <a:r>
              <a:rPr lang="en-US" sz="1600" dirty="0">
                <a:latin typeface="Malayalam Sangam MN" charset="0"/>
                <a:ea typeface="Malayalam Sangam MN" charset="0"/>
                <a:cs typeface="Malayalam Sangam MN" charset="0"/>
              </a:rPr>
              <a:t>S</a:t>
            </a:r>
            <a:r>
              <a:rPr lang="en-US" sz="1600" dirty="0" smtClean="0">
                <a:latin typeface="Malayalam Sangam MN" charset="0"/>
                <a:ea typeface="Malayalam Sangam MN" charset="0"/>
                <a:cs typeface="Malayalam Sangam MN" charset="0"/>
              </a:rPr>
              <a:t>ub-therapeutic </a:t>
            </a:r>
            <a:r>
              <a:rPr lang="en-US" sz="1600" dirty="0">
                <a:latin typeface="Malayalam Sangam MN" charset="0"/>
                <a:ea typeface="Malayalam Sangam MN" charset="0"/>
                <a:cs typeface="Malayalam Sangam MN" charset="0"/>
              </a:rPr>
              <a:t>anticoagulation (10.9%) </a:t>
            </a:r>
            <a:endParaRPr lang="en-US" sz="1600" dirty="0" smtClean="0">
              <a:latin typeface="Malayalam Sangam MN" charset="0"/>
              <a:ea typeface="Malayalam Sangam MN" charset="0"/>
              <a:cs typeface="Malayalam Sangam MN" charset="0"/>
            </a:endParaRPr>
          </a:p>
          <a:p>
            <a:pPr lvl="0"/>
            <a:r>
              <a:rPr lang="en-US" sz="1800" dirty="0" smtClean="0">
                <a:latin typeface="Malayalam Sangam MN" charset="0"/>
                <a:ea typeface="Malayalam Sangam MN" charset="0"/>
                <a:cs typeface="Malayalam Sangam MN" charset="0"/>
              </a:rPr>
              <a:t>Exclusion </a:t>
            </a:r>
            <a:r>
              <a:rPr lang="en-US" sz="1800" dirty="0">
                <a:latin typeface="Malayalam Sangam MN" charset="0"/>
                <a:ea typeface="Malayalam Sangam MN" charset="0"/>
                <a:cs typeface="Malayalam Sangam MN" charset="0"/>
              </a:rPr>
              <a:t>of other syndromes that can simultaneously target multiple organs, and in particular the microvasculature of these organs like TMA, HUS/TTP or DIC. </a:t>
            </a:r>
          </a:p>
        </p:txBody>
      </p:sp>
    </p:spTree>
    <p:extLst>
      <p:ext uri="{BB962C8B-B14F-4D97-AF65-F5344CB8AC3E}">
        <p14:creationId xmlns:p14="http://schemas.microsoft.com/office/powerpoint/2010/main" val="1724788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Treatment strategies</a:t>
            </a:r>
            <a:r>
              <a:rPr lang="en-US" dirty="0" smtClean="0"/>
              <a:t>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9782781"/>
              </p:ext>
            </p:extLst>
          </p:nvPr>
        </p:nvGraphicFramePr>
        <p:xfrm>
          <a:off x="698975" y="752803"/>
          <a:ext cx="6939313" cy="3800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388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graphicEl>
                                              <a:dgm id="{2FCA0545-D178-D947-B0D1-6407AD2AAF4E}"/>
                                            </p:graphicEl>
                                          </p:spTgt>
                                        </p:tgtEl>
                                        <p:attrNameLst>
                                          <p:attrName>style.visibility</p:attrName>
                                        </p:attrNameLst>
                                      </p:cBhvr>
                                      <p:to>
                                        <p:strVal val="visible"/>
                                      </p:to>
                                    </p:set>
                                    <p:animEffect transition="in" filter="wipe(left)">
                                      <p:cBhvr>
                                        <p:cTn id="7" dur="500"/>
                                        <p:tgtEl>
                                          <p:spTgt spid="6">
                                            <p:graphicEl>
                                              <a:dgm id="{2FCA0545-D178-D947-B0D1-6407AD2AAF4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graphicEl>
                                              <a:dgm id="{AA825169-24B6-FB4D-9145-3B7DBBF7E1A5}"/>
                                            </p:graphicEl>
                                          </p:spTgt>
                                        </p:tgtEl>
                                        <p:attrNameLst>
                                          <p:attrName>style.visibility</p:attrName>
                                        </p:attrNameLst>
                                      </p:cBhvr>
                                      <p:to>
                                        <p:strVal val="visible"/>
                                      </p:to>
                                    </p:set>
                                    <p:animEffect transition="in" filter="wipe(left)">
                                      <p:cBhvr>
                                        <p:cTn id="12" dur="500"/>
                                        <p:tgtEl>
                                          <p:spTgt spid="6">
                                            <p:graphicEl>
                                              <a:dgm id="{AA825169-24B6-FB4D-9145-3B7DBBF7E1A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dgm id="{1E95F0DE-71EB-9343-BFF3-426ED23EB09F}"/>
                                            </p:graphicEl>
                                          </p:spTgt>
                                        </p:tgtEl>
                                        <p:attrNameLst>
                                          <p:attrName>style.visibility</p:attrName>
                                        </p:attrNameLst>
                                      </p:cBhvr>
                                      <p:to>
                                        <p:strVal val="visible"/>
                                      </p:to>
                                    </p:set>
                                    <p:animEffect transition="in" filter="wipe(left)">
                                      <p:cBhvr>
                                        <p:cTn id="17" dur="500"/>
                                        <p:tgtEl>
                                          <p:spTgt spid="6">
                                            <p:graphicEl>
                                              <a:dgm id="{1E95F0DE-71EB-9343-BFF3-426ED23EB09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dgm id="{605FCF0E-69EA-0749-9783-553A82CBC828}"/>
                                            </p:graphicEl>
                                          </p:spTgt>
                                        </p:tgtEl>
                                        <p:attrNameLst>
                                          <p:attrName>style.visibility</p:attrName>
                                        </p:attrNameLst>
                                      </p:cBhvr>
                                      <p:to>
                                        <p:strVal val="visible"/>
                                      </p:to>
                                    </p:set>
                                    <p:animEffect transition="in" filter="wipe(left)">
                                      <p:cBhvr>
                                        <p:cTn id="22" dur="500"/>
                                        <p:tgtEl>
                                          <p:spTgt spid="6">
                                            <p:graphicEl>
                                              <a:dgm id="{605FCF0E-69EA-0749-9783-553A82CBC82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dgm id="{A5E232E8-3D1D-9942-AEF5-E5729A1746C2}"/>
                                            </p:graphicEl>
                                          </p:spTgt>
                                        </p:tgtEl>
                                        <p:attrNameLst>
                                          <p:attrName>style.visibility</p:attrName>
                                        </p:attrNameLst>
                                      </p:cBhvr>
                                      <p:to>
                                        <p:strVal val="visible"/>
                                      </p:to>
                                    </p:set>
                                    <p:animEffect transition="in" filter="wipe(left)">
                                      <p:cBhvr>
                                        <p:cTn id="27" dur="500"/>
                                        <p:tgtEl>
                                          <p:spTgt spid="6">
                                            <p:graphicEl>
                                              <a:dgm id="{A5E232E8-3D1D-9942-AEF5-E5729A1746C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graphicEl>
                                              <a:dgm id="{AB8F3F01-FDBD-F647-AE40-E697D6A1EFA7}"/>
                                            </p:graphicEl>
                                          </p:spTgt>
                                        </p:tgtEl>
                                        <p:attrNameLst>
                                          <p:attrName>style.visibility</p:attrName>
                                        </p:attrNameLst>
                                      </p:cBhvr>
                                      <p:to>
                                        <p:strVal val="visible"/>
                                      </p:to>
                                    </p:set>
                                    <p:animEffect transition="in" filter="wipe(left)">
                                      <p:cBhvr>
                                        <p:cTn id="32" dur="500"/>
                                        <p:tgtEl>
                                          <p:spTgt spid="6">
                                            <p:graphicEl>
                                              <a:dgm id="{AB8F3F01-FDBD-F647-AE40-E697D6A1EFA7}"/>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graphicEl>
                                              <a:dgm id="{3F9ECDE5-D0C5-AF43-826D-655ACF2B826C}"/>
                                            </p:graphicEl>
                                          </p:spTgt>
                                        </p:tgtEl>
                                        <p:attrNameLst>
                                          <p:attrName>style.visibility</p:attrName>
                                        </p:attrNameLst>
                                      </p:cBhvr>
                                      <p:to>
                                        <p:strVal val="visible"/>
                                      </p:to>
                                    </p:set>
                                    <p:animEffect transition="in" filter="wipe(left)">
                                      <p:cBhvr>
                                        <p:cTn id="37" dur="500"/>
                                        <p:tgtEl>
                                          <p:spTgt spid="6">
                                            <p:graphicEl>
                                              <a:dgm id="{3F9ECDE5-D0C5-AF43-826D-655ACF2B826C}"/>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graphicEl>
                                              <a:dgm id="{7662962F-2F4C-8B44-8AD2-A3B67808805D}"/>
                                            </p:graphicEl>
                                          </p:spTgt>
                                        </p:tgtEl>
                                        <p:attrNameLst>
                                          <p:attrName>style.visibility</p:attrName>
                                        </p:attrNameLst>
                                      </p:cBhvr>
                                      <p:to>
                                        <p:strVal val="visible"/>
                                      </p:to>
                                    </p:set>
                                    <p:animEffect transition="in" filter="wipe(left)">
                                      <p:cBhvr>
                                        <p:cTn id="42" dur="500"/>
                                        <p:tgtEl>
                                          <p:spTgt spid="6">
                                            <p:graphicEl>
                                              <a:dgm id="{7662962F-2F4C-8B44-8AD2-A3B67808805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graphicEl>
                                              <a:dgm id="{70B66D2F-2D5C-FE4A-AFD9-094863549A49}"/>
                                            </p:graphicEl>
                                          </p:spTgt>
                                        </p:tgtEl>
                                        <p:attrNameLst>
                                          <p:attrName>style.visibility</p:attrName>
                                        </p:attrNameLst>
                                      </p:cBhvr>
                                      <p:to>
                                        <p:strVal val="visible"/>
                                      </p:to>
                                    </p:set>
                                    <p:animEffect transition="in" filter="wipe(left)">
                                      <p:cBhvr>
                                        <p:cTn id="47" dur="500"/>
                                        <p:tgtEl>
                                          <p:spTgt spid="6">
                                            <p:graphicEl>
                                              <a:dgm id="{70B66D2F-2D5C-FE4A-AFD9-094863549A4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graphicEl>
                                              <a:dgm id="{5A4BBA93-5B3E-7A4C-9409-04D47ABE66DA}"/>
                                            </p:graphicEl>
                                          </p:spTgt>
                                        </p:tgtEl>
                                        <p:attrNameLst>
                                          <p:attrName>style.visibility</p:attrName>
                                        </p:attrNameLst>
                                      </p:cBhvr>
                                      <p:to>
                                        <p:strVal val="visible"/>
                                      </p:to>
                                    </p:set>
                                    <p:animEffect transition="in" filter="wipe(left)">
                                      <p:cBhvr>
                                        <p:cTn id="52" dur="500"/>
                                        <p:tgtEl>
                                          <p:spTgt spid="6">
                                            <p:graphicEl>
                                              <a:dgm id="{5A4BBA93-5B3E-7A4C-9409-04D47ABE66DA}"/>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
                                            <p:graphicEl>
                                              <a:dgm id="{F9D213C2-F9BC-1440-85D3-4C6CEF824E80}"/>
                                            </p:graphicEl>
                                          </p:spTgt>
                                        </p:tgtEl>
                                        <p:attrNameLst>
                                          <p:attrName>style.visibility</p:attrName>
                                        </p:attrNameLst>
                                      </p:cBhvr>
                                      <p:to>
                                        <p:strVal val="visible"/>
                                      </p:to>
                                    </p:set>
                                    <p:animEffect transition="in" filter="wipe(left)">
                                      <p:cBhvr>
                                        <p:cTn id="57" dur="500"/>
                                        <p:tgtEl>
                                          <p:spTgt spid="6">
                                            <p:graphicEl>
                                              <a:dgm id="{F9D213C2-F9BC-1440-85D3-4C6CEF824E80}"/>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6">
                                            <p:graphicEl>
                                              <a:dgm id="{31183C7B-F54F-A241-85BA-7D89F328E132}"/>
                                            </p:graphicEl>
                                          </p:spTgt>
                                        </p:tgtEl>
                                        <p:attrNameLst>
                                          <p:attrName>style.visibility</p:attrName>
                                        </p:attrNameLst>
                                      </p:cBhvr>
                                      <p:to>
                                        <p:strVal val="visible"/>
                                      </p:to>
                                    </p:set>
                                    <p:animEffect transition="in" filter="wipe(left)">
                                      <p:cBhvr>
                                        <p:cTn id="62" dur="500"/>
                                        <p:tgtEl>
                                          <p:spTgt spid="6">
                                            <p:graphicEl>
                                              <a:dgm id="{31183C7B-F54F-A241-85BA-7D89F328E132}"/>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6">
                                            <p:graphicEl>
                                              <a:dgm id="{FD44EF8F-CC3C-C749-9398-E1C1392B2ACA}"/>
                                            </p:graphicEl>
                                          </p:spTgt>
                                        </p:tgtEl>
                                        <p:attrNameLst>
                                          <p:attrName>style.visibility</p:attrName>
                                        </p:attrNameLst>
                                      </p:cBhvr>
                                      <p:to>
                                        <p:strVal val="visible"/>
                                      </p:to>
                                    </p:set>
                                    <p:animEffect transition="in" filter="wipe(left)">
                                      <p:cBhvr>
                                        <p:cTn id="67" dur="500"/>
                                        <p:tgtEl>
                                          <p:spTgt spid="6">
                                            <p:graphicEl>
                                              <a:dgm id="{FD44EF8F-CC3C-C749-9398-E1C1392B2AC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Brief overview of Sarcoidosis </a:t>
            </a:r>
            <a:endParaRPr lang="en-US" dirty="0"/>
          </a:p>
        </p:txBody>
      </p:sp>
      <p:sp>
        <p:nvSpPr>
          <p:cNvPr id="3" name="Content Placeholder 2"/>
          <p:cNvSpPr>
            <a:spLocks noGrp="1"/>
          </p:cNvSpPr>
          <p:nvPr>
            <p:ph idx="1"/>
          </p:nvPr>
        </p:nvSpPr>
        <p:spPr>
          <a:xfrm>
            <a:off x="866216" y="819151"/>
            <a:ext cx="7210984" cy="4148504"/>
          </a:xfrm>
        </p:spPr>
        <p:txBody>
          <a:bodyPr>
            <a:normAutofit/>
          </a:bodyPr>
          <a:lstStyle/>
          <a:p>
            <a:r>
              <a:rPr lang="en-US" dirty="0">
                <a:latin typeface="Malayalam Sangam MN" charset="0"/>
                <a:ea typeface="Malayalam Sangam MN" charset="0"/>
                <a:cs typeface="Malayalam Sangam MN" charset="0"/>
              </a:rPr>
              <a:t>Sarcoidosis is a systemic inflammatory disorder of unknown </a:t>
            </a:r>
            <a:r>
              <a:rPr lang="en-US" dirty="0" smtClean="0">
                <a:latin typeface="Malayalam Sangam MN" charset="0"/>
                <a:ea typeface="Malayalam Sangam MN" charset="0"/>
                <a:cs typeface="Malayalam Sangam MN" charset="0"/>
              </a:rPr>
              <a:t>cause</a:t>
            </a:r>
          </a:p>
          <a:p>
            <a:r>
              <a:rPr lang="en-US" dirty="0" smtClean="0">
                <a:latin typeface="Malayalam Sangam MN" charset="0"/>
                <a:ea typeface="Malayalam Sangam MN" charset="0"/>
                <a:cs typeface="Malayalam Sangam MN" charset="0"/>
              </a:rPr>
              <a:t>Characterized </a:t>
            </a:r>
            <a:r>
              <a:rPr lang="en-US" dirty="0">
                <a:latin typeface="Malayalam Sangam MN" charset="0"/>
                <a:ea typeface="Malayalam Sangam MN" charset="0"/>
                <a:cs typeface="Malayalam Sangam MN" charset="0"/>
              </a:rPr>
              <a:t>by granulomatous inflammation of various organs, most frequently lungs (90%), mediastinal, peripheral lymph nodes, liver, spleen, eyes, adrenal, pleural and skin. </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Extra pulmonary sarcoidosis </a:t>
            </a:r>
            <a:r>
              <a:rPr lang="en-US" dirty="0">
                <a:latin typeface="Malayalam Sangam MN" charset="0"/>
                <a:ea typeface="Malayalam Sangam MN" charset="0"/>
                <a:cs typeface="Malayalam Sangam MN" charset="0"/>
              </a:rPr>
              <a:t>involving the bone and bone marrow have been infrequently reported and usually is a post-mortem finding. </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The </a:t>
            </a:r>
            <a:r>
              <a:rPr lang="en-US" dirty="0">
                <a:latin typeface="Malayalam Sangam MN" charset="0"/>
                <a:ea typeface="Malayalam Sangam MN" charset="0"/>
                <a:cs typeface="Malayalam Sangam MN" charset="0"/>
              </a:rPr>
              <a:t>most frequent hematologic abnormality secondary to sarcoidosis with bone marrow involvement is anemia and leucopenia-lymphopenia. </a:t>
            </a:r>
            <a:endParaRPr lang="en-US" dirty="0" smtClean="0">
              <a:latin typeface="Malayalam Sangam MN" charset="0"/>
              <a:ea typeface="Malayalam Sangam MN" charset="0"/>
              <a:cs typeface="Malayalam Sangam MN" charset="0"/>
            </a:endParaRPr>
          </a:p>
          <a:p>
            <a:endParaRPr lang="en-US" dirty="0"/>
          </a:p>
        </p:txBody>
      </p:sp>
    </p:spTree>
    <p:extLst>
      <p:ext uri="{BB962C8B-B14F-4D97-AF65-F5344CB8AC3E}">
        <p14:creationId xmlns:p14="http://schemas.microsoft.com/office/powerpoint/2010/main" val="72240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alayalam Sangam MN" charset="0"/>
                <a:ea typeface="Malayalam Sangam MN" charset="0"/>
                <a:cs typeface="Malayalam Sangam MN" charset="0"/>
              </a:rPr>
              <a:t>Unique association of CAPS with Sarcoidosis </a:t>
            </a:r>
            <a:endParaRPr lang="en-US" dirty="0"/>
          </a:p>
        </p:txBody>
      </p:sp>
      <p:sp>
        <p:nvSpPr>
          <p:cNvPr id="3" name="Content Placeholder 2"/>
          <p:cNvSpPr>
            <a:spLocks noGrp="1"/>
          </p:cNvSpPr>
          <p:nvPr>
            <p:ph idx="1"/>
          </p:nvPr>
        </p:nvSpPr>
        <p:spPr>
          <a:xfrm>
            <a:off x="838200" y="971550"/>
            <a:ext cx="7391400" cy="3352800"/>
          </a:xfrm>
        </p:spPr>
        <p:txBody>
          <a:bodyPr/>
          <a:lstStyle/>
          <a:p>
            <a:r>
              <a:rPr lang="en-US" dirty="0">
                <a:latin typeface="Malayalam Sangam MN" charset="0"/>
                <a:ea typeface="Malayalam Sangam MN" charset="0"/>
                <a:cs typeface="Malayalam Sangam MN" charset="0"/>
              </a:rPr>
              <a:t>Although the chest radiograph was within normal limits, this does not rule out lung involvement. In such cases, the ACE level maybe helpful. </a:t>
            </a:r>
          </a:p>
          <a:p>
            <a:r>
              <a:rPr lang="en-US" dirty="0">
                <a:latin typeface="Malayalam Sangam MN" charset="0"/>
                <a:ea typeface="Malayalam Sangam MN" charset="0"/>
                <a:cs typeface="Malayalam Sangam MN" charset="0"/>
              </a:rPr>
              <a:t>Both CAPS and Sarcoidosis may be associated with various autoimmune disorders.</a:t>
            </a:r>
          </a:p>
          <a:p>
            <a:r>
              <a:rPr lang="en-US" dirty="0">
                <a:latin typeface="Malayalam Sangam MN" charset="0"/>
                <a:ea typeface="Malayalam Sangam MN" charset="0"/>
                <a:cs typeface="Malayalam Sangam MN" charset="0"/>
              </a:rPr>
              <a:t>If a sarcoidosis patient has a thrombotic event, APS should be considered, especially in the absence of other risk factors. </a:t>
            </a:r>
          </a:p>
          <a:p>
            <a:endParaRPr lang="en-US" dirty="0"/>
          </a:p>
        </p:txBody>
      </p:sp>
    </p:spTree>
    <p:extLst>
      <p:ext uri="{BB962C8B-B14F-4D97-AF65-F5344CB8AC3E}">
        <p14:creationId xmlns:p14="http://schemas.microsoft.com/office/powerpoint/2010/main" val="40575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Conclusions</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838200" y="971550"/>
            <a:ext cx="7391400" cy="3886200"/>
          </a:xfrm>
        </p:spPr>
        <p:txBody>
          <a:bodyPr>
            <a:noAutofit/>
          </a:bodyPr>
          <a:lstStyle/>
          <a:p>
            <a:r>
              <a:rPr lang="en-US" cap="all" dirty="0">
                <a:latin typeface="Malayalam Sangam MN" charset="0"/>
                <a:ea typeface="Malayalam Sangam MN" charset="0"/>
                <a:cs typeface="Malayalam Sangam MN" charset="0"/>
              </a:rPr>
              <a:t>C</a:t>
            </a:r>
            <a:r>
              <a:rPr lang="en-US" dirty="0">
                <a:latin typeface="Malayalam Sangam MN" charset="0"/>
                <a:ea typeface="Malayalam Sangam MN" charset="0"/>
                <a:cs typeface="Malayalam Sangam MN" charset="0"/>
              </a:rPr>
              <a:t>atastrophic APS is a rare variant </a:t>
            </a:r>
            <a:r>
              <a:rPr lang="en-US" dirty="0" smtClean="0">
                <a:latin typeface="Malayalam Sangam MN" charset="0"/>
                <a:ea typeface="Malayalam Sangam MN" charset="0"/>
                <a:cs typeface="Malayalam Sangam MN" charset="0"/>
              </a:rPr>
              <a:t>&lt;</a:t>
            </a:r>
            <a:r>
              <a:rPr lang="en-US" dirty="0">
                <a:latin typeface="Malayalam Sangam MN" charset="0"/>
                <a:ea typeface="Malayalam Sangam MN" charset="0"/>
                <a:cs typeface="Malayalam Sangam MN" charset="0"/>
              </a:rPr>
              <a:t>1% of </a:t>
            </a:r>
            <a:r>
              <a:rPr lang="en-US" dirty="0" smtClean="0">
                <a:latin typeface="Malayalam Sangam MN" charset="0"/>
                <a:ea typeface="Malayalam Sangam MN" charset="0"/>
                <a:cs typeface="Malayalam Sangam MN" charset="0"/>
              </a:rPr>
              <a:t>APS patients</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This </a:t>
            </a:r>
            <a:r>
              <a:rPr lang="en-US" dirty="0">
                <a:latin typeface="Malayalam Sangam MN" charset="0"/>
                <a:ea typeface="Malayalam Sangam MN" charset="0"/>
                <a:cs typeface="Malayalam Sangam MN" charset="0"/>
              </a:rPr>
              <a:t>potentially life-threatening systemic autoimmune disease requires high clinical awareness for early diagnosis and multidisciplinary collaborative treatment strategy. </a:t>
            </a:r>
            <a:endParaRPr lang="en-US" dirty="0" smtClean="0">
              <a:latin typeface="Malayalam Sangam MN" charset="0"/>
              <a:ea typeface="Malayalam Sangam MN" charset="0"/>
              <a:cs typeface="Malayalam Sangam MN" charset="0"/>
            </a:endParaRPr>
          </a:p>
          <a:p>
            <a:r>
              <a:rPr lang="en-US" dirty="0">
                <a:latin typeface="Malayalam Sangam MN" charset="0"/>
                <a:ea typeface="Malayalam Sangam MN" charset="0"/>
                <a:cs typeface="Malayalam Sangam MN" charset="0"/>
              </a:rPr>
              <a:t>First line “Triple therapy” of CAPS (</a:t>
            </a:r>
            <a:r>
              <a:rPr lang="en-US" dirty="0" smtClean="0">
                <a:latin typeface="Malayalam Sangam MN" charset="0"/>
                <a:ea typeface="Malayalam Sangam MN" charset="0"/>
                <a:cs typeface="Malayalam Sangam MN" charset="0"/>
              </a:rPr>
              <a:t>anticoagulation</a:t>
            </a:r>
            <a:r>
              <a:rPr lang="en-US" dirty="0">
                <a:latin typeface="Malayalam Sangam MN" charset="0"/>
                <a:ea typeface="Malayalam Sangam MN" charset="0"/>
                <a:cs typeface="Malayalam Sangam MN" charset="0"/>
              </a:rPr>
              <a:t>, glucocorticoids, plasma </a:t>
            </a:r>
            <a:r>
              <a:rPr lang="en-US" dirty="0" smtClean="0">
                <a:latin typeface="Malayalam Sangam MN" charset="0"/>
                <a:ea typeface="Malayalam Sangam MN" charset="0"/>
                <a:cs typeface="Malayalam Sangam MN" charset="0"/>
              </a:rPr>
              <a:t>exchange) </a:t>
            </a:r>
            <a:r>
              <a:rPr lang="en-US" dirty="0">
                <a:latin typeface="Malayalam Sangam MN" charset="0"/>
                <a:ea typeface="Malayalam Sangam MN" charset="0"/>
                <a:cs typeface="Malayalam Sangam MN" charset="0"/>
              </a:rPr>
              <a:t>and/or IVIG </a:t>
            </a:r>
            <a:r>
              <a:rPr lang="en-US" dirty="0" smtClean="0">
                <a:latin typeface="Malayalam Sangam MN" charset="0"/>
                <a:ea typeface="Malayalam Sangam MN" charset="0"/>
                <a:cs typeface="Malayalam Sangam MN" charset="0"/>
                <a:sym typeface="Wingdings"/>
              </a:rPr>
              <a:t></a:t>
            </a:r>
            <a:r>
              <a:rPr lang="en-US" dirty="0" smtClean="0">
                <a:latin typeface="Malayalam Sangam MN" charset="0"/>
                <a:ea typeface="Malayalam Sangam MN" charset="0"/>
                <a:cs typeface="Malayalam Sangam MN" charset="0"/>
              </a:rPr>
              <a:t>improved </a:t>
            </a:r>
            <a:r>
              <a:rPr lang="en-US" dirty="0">
                <a:latin typeface="Malayalam Sangam MN" charset="0"/>
                <a:ea typeface="Malayalam Sangam MN" charset="0"/>
                <a:cs typeface="Malayalam Sangam MN" charset="0"/>
              </a:rPr>
              <a:t>patient </a:t>
            </a:r>
            <a:r>
              <a:rPr lang="en-US" dirty="0" smtClean="0">
                <a:latin typeface="Malayalam Sangam MN" charset="0"/>
                <a:ea typeface="Malayalam Sangam MN" charset="0"/>
                <a:cs typeface="Malayalam Sangam MN" charset="0"/>
              </a:rPr>
              <a:t>outcomes, overall decline in mortality </a:t>
            </a:r>
            <a:r>
              <a:rPr lang="en-US" dirty="0">
                <a:latin typeface="Malayalam Sangam MN" charset="0"/>
                <a:ea typeface="Malayalam Sangam MN" charset="0"/>
                <a:cs typeface="Malayalam Sangam MN" charset="0"/>
              </a:rPr>
              <a:t>rate from 53% to 33% in the last decade. </a:t>
            </a:r>
          </a:p>
          <a:p>
            <a:endParaRPr lang="en-US" dirty="0" smtClean="0">
              <a:latin typeface="Malayalam Sangam MN" charset="0"/>
              <a:ea typeface="Malayalam Sangam MN" charset="0"/>
              <a:cs typeface="Malayalam Sangam MN" charset="0"/>
            </a:endParaRPr>
          </a:p>
        </p:txBody>
      </p:sp>
    </p:spTree>
    <p:extLst>
      <p:ext uri="{BB962C8B-B14F-4D97-AF65-F5344CB8AC3E}">
        <p14:creationId xmlns:p14="http://schemas.microsoft.com/office/powerpoint/2010/main" val="169157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Day of discharge</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762000" y="819150"/>
            <a:ext cx="7772400" cy="3962400"/>
          </a:xfrm>
        </p:spPr>
        <p:txBody>
          <a:bodyPr/>
          <a:lstStyle/>
          <a:p>
            <a:r>
              <a:rPr lang="en-US" dirty="0">
                <a:latin typeface="Malayalam Sangam MN" charset="0"/>
                <a:ea typeface="Malayalam Sangam MN" charset="0"/>
                <a:cs typeface="Malayalam Sangam MN" charset="0"/>
              </a:rPr>
              <a:t>W</a:t>
            </a:r>
            <a:r>
              <a:rPr lang="en-US" dirty="0" smtClean="0">
                <a:latin typeface="Malayalam Sangam MN" charset="0"/>
                <a:ea typeface="Malayalam Sangam MN" charset="0"/>
                <a:cs typeface="Malayalam Sangam MN" charset="0"/>
              </a:rPr>
              <a:t>hite </a:t>
            </a:r>
            <a:r>
              <a:rPr lang="en-US" dirty="0">
                <a:latin typeface="Malayalam Sangam MN" charset="0"/>
                <a:ea typeface="Malayalam Sangam MN" charset="0"/>
                <a:cs typeface="Malayalam Sangam MN" charset="0"/>
              </a:rPr>
              <a:t>count gradually improved to 3.0 with absolute neutrophil count of 1650 from a nadir of </a:t>
            </a:r>
            <a:r>
              <a:rPr lang="en-US" dirty="0" smtClean="0">
                <a:latin typeface="Malayalam Sangam MN" charset="0"/>
                <a:ea typeface="Malayalam Sangam MN" charset="0"/>
                <a:cs typeface="Malayalam Sangam MN" charset="0"/>
              </a:rPr>
              <a:t>640, </a:t>
            </a:r>
            <a:r>
              <a:rPr lang="en-US" dirty="0">
                <a:latin typeface="Malayalam Sangam MN" charset="0"/>
                <a:ea typeface="Malayalam Sangam MN" charset="0"/>
                <a:cs typeface="Malayalam Sangam MN" charset="0"/>
              </a:rPr>
              <a:t>after discontinuation of Bactrim and HCQ. Bactrim was switched to </a:t>
            </a:r>
            <a:r>
              <a:rPr lang="en-US" dirty="0" err="1">
                <a:latin typeface="Malayalam Sangam MN" charset="0"/>
                <a:ea typeface="Malayalam Sangam MN" charset="0"/>
                <a:cs typeface="Malayalam Sangam MN" charset="0"/>
              </a:rPr>
              <a:t>Atovaquone</a:t>
            </a:r>
            <a:r>
              <a:rPr lang="en-US" dirty="0">
                <a:latin typeface="Malayalam Sangam MN" charset="0"/>
                <a:ea typeface="Malayalam Sangam MN" charset="0"/>
                <a:cs typeface="Malayalam Sangam MN" charset="0"/>
              </a:rPr>
              <a:t> for PCP prophylaxis and slow steroid taper begun. </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Heparin </a:t>
            </a:r>
            <a:r>
              <a:rPr lang="en-US" dirty="0">
                <a:latin typeface="Malayalam Sangam MN" charset="0"/>
                <a:ea typeface="Malayalam Sangam MN" charset="0"/>
                <a:cs typeface="Malayalam Sangam MN" charset="0"/>
              </a:rPr>
              <a:t>drip was bridged to Coumadin with goal INR 2.0-3.0 after multiple partial toe amputations of gangrenous digits by Podiatry. </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Antiplatelet </a:t>
            </a:r>
            <a:r>
              <a:rPr lang="en-US" dirty="0">
                <a:latin typeface="Malayalam Sangam MN" charset="0"/>
                <a:ea typeface="Malayalam Sangam MN" charset="0"/>
                <a:cs typeface="Malayalam Sangam MN" charset="0"/>
              </a:rPr>
              <a:t>therapy was tapered to Aspirin 162mg/day and Plavix discontinued. </a:t>
            </a:r>
            <a:endParaRPr lang="en-US" dirty="0" smtClean="0">
              <a:latin typeface="Malayalam Sangam MN" charset="0"/>
              <a:ea typeface="Malayalam Sangam MN" charset="0"/>
              <a:cs typeface="Malayalam Sangam MN" charset="0"/>
            </a:endParaRPr>
          </a:p>
          <a:p>
            <a:r>
              <a:rPr lang="en-US" dirty="0" smtClean="0">
                <a:latin typeface="Malayalam Sangam MN" charset="0"/>
                <a:ea typeface="Malayalam Sangam MN" charset="0"/>
                <a:cs typeface="Malayalam Sangam MN" charset="0"/>
              </a:rPr>
              <a:t>Patient </a:t>
            </a:r>
            <a:r>
              <a:rPr lang="en-US" dirty="0">
                <a:latin typeface="Malayalam Sangam MN" charset="0"/>
                <a:ea typeface="Malayalam Sangam MN" charset="0"/>
                <a:cs typeface="Malayalam Sangam MN" charset="0"/>
              </a:rPr>
              <a:t>made excellent recovery with multidisciplinary care and progressed towards discharge home. </a:t>
            </a:r>
          </a:p>
          <a:p>
            <a:endParaRPr lang="en-US" dirty="0"/>
          </a:p>
        </p:txBody>
      </p:sp>
    </p:spTree>
    <p:extLst>
      <p:ext uri="{BB962C8B-B14F-4D97-AF65-F5344CB8AC3E}">
        <p14:creationId xmlns:p14="http://schemas.microsoft.com/office/powerpoint/2010/main" val="193097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alayalam Sangam MN" charset="0"/>
                <a:ea typeface="Malayalam Sangam MN" charset="0"/>
                <a:cs typeface="Malayalam Sangam MN" charset="0"/>
              </a:rPr>
              <a:t>References</a:t>
            </a:r>
            <a:endParaRPr lang="en-US" dirty="0">
              <a:latin typeface="Malayalam Sangam MN" charset="0"/>
              <a:ea typeface="Malayalam Sangam MN" charset="0"/>
              <a:cs typeface="Malayalam Sangam MN" charset="0"/>
            </a:endParaRPr>
          </a:p>
        </p:txBody>
      </p:sp>
      <p:sp>
        <p:nvSpPr>
          <p:cNvPr id="3" name="Content Placeholder 2"/>
          <p:cNvSpPr>
            <a:spLocks noGrp="1"/>
          </p:cNvSpPr>
          <p:nvPr>
            <p:ph idx="1"/>
          </p:nvPr>
        </p:nvSpPr>
        <p:spPr>
          <a:xfrm>
            <a:off x="331076" y="1047750"/>
            <a:ext cx="8317523" cy="3314700"/>
          </a:xfrm>
        </p:spPr>
        <p:txBody>
          <a:bodyPr>
            <a:normAutofit fontScale="25000" lnSpcReduction="20000"/>
          </a:bodyPr>
          <a:lstStyle/>
          <a:p>
            <a:pPr>
              <a:buFont typeface="+mj-lt"/>
              <a:buAutoNum type="arabicPeriod"/>
            </a:pPr>
            <a:r>
              <a:rPr lang="en-US" sz="4000" dirty="0" err="1" smtClean="0">
                <a:latin typeface="Malayalam Sangam MN" charset="0"/>
                <a:ea typeface="Malayalam Sangam MN" charset="0"/>
                <a:cs typeface="Malayalam Sangam MN" charset="0"/>
              </a:rPr>
              <a:t>Nayer</a:t>
            </a:r>
            <a:r>
              <a:rPr lang="en-US" sz="4000" dirty="0" smtClean="0">
                <a:latin typeface="Malayalam Sangam MN" charset="0"/>
                <a:ea typeface="Malayalam Sangam MN" charset="0"/>
                <a:cs typeface="Malayalam Sangam MN" charset="0"/>
              </a:rPr>
              <a:t> A, Ortega LM,</a:t>
            </a:r>
            <a:r>
              <a:rPr lang="en-US" sz="4000" dirty="0">
                <a:latin typeface="Malayalam Sangam MN" charset="0"/>
                <a:ea typeface="Malayalam Sangam MN" charset="0"/>
                <a:cs typeface="Malayalam Sangam MN" charset="0"/>
              </a:rPr>
              <a:t> </a:t>
            </a:r>
            <a:r>
              <a:rPr lang="en-US" sz="4000" b="1" dirty="0">
                <a:latin typeface="Malayalam Sangam MN" charset="0"/>
                <a:ea typeface="Malayalam Sangam MN" charset="0"/>
                <a:cs typeface="Malayalam Sangam MN" charset="0"/>
              </a:rPr>
              <a:t>Catastrophic antiphospholipid syndrome: a clinical review</a:t>
            </a:r>
            <a:r>
              <a:rPr lang="en-US" sz="4000" dirty="0" smtClean="0">
                <a:latin typeface="Malayalam Sangam MN" charset="0"/>
                <a:ea typeface="Malayalam Sangam MN" charset="0"/>
                <a:cs typeface="Malayalam Sangam MN" charset="0"/>
              </a:rPr>
              <a:t>. J </a:t>
            </a:r>
            <a:r>
              <a:rPr lang="en-US" sz="4000" dirty="0" err="1" smtClean="0">
                <a:latin typeface="Malayalam Sangam MN" charset="0"/>
                <a:ea typeface="Malayalam Sangam MN" charset="0"/>
                <a:cs typeface="Malayalam Sangam MN" charset="0"/>
              </a:rPr>
              <a:t>Nepropathol</a:t>
            </a:r>
            <a:r>
              <a:rPr lang="en-US" sz="4000" dirty="0" smtClean="0">
                <a:latin typeface="Malayalam Sangam MN" charset="0"/>
                <a:ea typeface="Malayalam Sangam MN" charset="0"/>
                <a:cs typeface="Malayalam Sangam MN" charset="0"/>
              </a:rPr>
              <a:t>.</a:t>
            </a:r>
            <a:r>
              <a:rPr lang="is-IS" sz="4000" dirty="0">
                <a:latin typeface="Malayalam Sangam MN" charset="0"/>
                <a:ea typeface="Malayalam Sangam MN" charset="0"/>
                <a:cs typeface="Malayalam Sangam MN" charset="0"/>
              </a:rPr>
              <a:t> 2014 Jan;3(1):9-17</a:t>
            </a:r>
            <a:r>
              <a:rPr lang="is-IS" sz="4000" dirty="0" smtClean="0">
                <a:latin typeface="Malayalam Sangam MN" charset="0"/>
                <a:ea typeface="Malayalam Sangam MN" charset="0"/>
                <a:cs typeface="Malayalam Sangam MN" charset="0"/>
              </a:rPr>
              <a:t>.</a:t>
            </a:r>
          </a:p>
          <a:p>
            <a:pPr>
              <a:buFont typeface="+mj-lt"/>
              <a:buAutoNum type="arabicPeriod"/>
            </a:pPr>
            <a:r>
              <a:rPr lang="is-IS" sz="4000" dirty="0" smtClean="0">
                <a:latin typeface="Malayalam Sangam MN" charset="0"/>
                <a:ea typeface="Malayalam Sangam MN" charset="0"/>
                <a:cs typeface="Malayalam Sangam MN" charset="0"/>
              </a:rPr>
              <a:t>Galli M,</a:t>
            </a:r>
            <a:r>
              <a:rPr lang="en-US" sz="4000" dirty="0">
                <a:latin typeface="Malayalam Sangam MN" charset="0"/>
                <a:ea typeface="Malayalam Sangam MN" charset="0"/>
                <a:cs typeface="Malayalam Sangam MN" charset="0"/>
              </a:rPr>
              <a:t> </a:t>
            </a:r>
            <a:r>
              <a:rPr lang="en-US" sz="4000" b="1" dirty="0">
                <a:latin typeface="Malayalam Sangam MN" charset="0"/>
                <a:ea typeface="Malayalam Sangam MN" charset="0"/>
                <a:cs typeface="Malayalam Sangam MN" charset="0"/>
              </a:rPr>
              <a:t>Treatment of the antiphospholipid syndrome</a:t>
            </a:r>
            <a:r>
              <a:rPr lang="en-US" sz="4000" dirty="0" smtClean="0">
                <a:latin typeface="Malayalam Sangam MN" charset="0"/>
                <a:ea typeface="Malayalam Sangam MN" charset="0"/>
                <a:cs typeface="Malayalam Sangam MN" charset="0"/>
              </a:rPr>
              <a:t>.</a:t>
            </a:r>
            <a:r>
              <a:rPr lang="en-US" sz="4000" u="sng" dirty="0">
                <a:latin typeface="Malayalam Sangam MN" charset="0"/>
                <a:ea typeface="Malayalam Sangam MN" charset="0"/>
                <a:cs typeface="Malayalam Sangam MN" charset="0"/>
              </a:rPr>
              <a:t> </a:t>
            </a:r>
            <a:r>
              <a:rPr lang="en-US" sz="4000" u="sng" dirty="0" smtClean="0">
                <a:latin typeface="Malayalam Sangam MN" charset="0"/>
                <a:ea typeface="Malayalam Sangam MN" charset="0"/>
                <a:cs typeface="Malayalam Sangam MN" charset="0"/>
              </a:rPr>
              <a:t>Auto </a:t>
            </a:r>
            <a:r>
              <a:rPr lang="en-US" sz="4000" u="sng" dirty="0" err="1" smtClean="0">
                <a:latin typeface="Malayalam Sangam MN" charset="0"/>
                <a:ea typeface="Malayalam Sangam MN" charset="0"/>
                <a:cs typeface="Malayalam Sangam MN" charset="0"/>
              </a:rPr>
              <a:t>Immun</a:t>
            </a:r>
            <a:r>
              <a:rPr lang="en-US" sz="4000" u="sng" dirty="0" smtClean="0">
                <a:latin typeface="Malayalam Sangam MN" charset="0"/>
                <a:ea typeface="Malayalam Sangam MN" charset="0"/>
                <a:cs typeface="Malayalam Sangam MN" charset="0"/>
              </a:rPr>
              <a:t> highlights.</a:t>
            </a:r>
            <a:r>
              <a:rPr lang="en-US" sz="4000" dirty="0">
                <a:latin typeface="Malayalam Sangam MN" charset="0"/>
                <a:ea typeface="Malayalam Sangam MN" charset="0"/>
                <a:cs typeface="Malayalam Sangam MN" charset="0"/>
              </a:rPr>
              <a:t> 2013 Dec 22;5(1):1-7</a:t>
            </a:r>
            <a:r>
              <a:rPr lang="en-US" sz="4000" dirty="0" smtClean="0">
                <a:latin typeface="Malayalam Sangam MN" charset="0"/>
                <a:ea typeface="Malayalam Sangam MN" charset="0"/>
                <a:cs typeface="Malayalam Sangam MN" charset="0"/>
              </a:rPr>
              <a:t>.</a:t>
            </a:r>
          </a:p>
          <a:p>
            <a:pPr>
              <a:buFont typeface="+mj-lt"/>
              <a:buAutoNum type="arabicPeriod"/>
            </a:pPr>
            <a:r>
              <a:rPr lang="en-US" sz="4000" dirty="0" err="1" smtClean="0">
                <a:latin typeface="Malayalam Sangam MN" charset="0"/>
                <a:ea typeface="Malayalam Sangam MN" charset="0"/>
                <a:cs typeface="Malayalam Sangam MN" charset="0"/>
              </a:rPr>
              <a:t>Aguiar</a:t>
            </a:r>
            <a:r>
              <a:rPr lang="en-US" sz="4000" dirty="0" smtClean="0">
                <a:latin typeface="Malayalam Sangam MN" charset="0"/>
                <a:ea typeface="Malayalam Sangam MN" charset="0"/>
                <a:cs typeface="Malayalam Sangam MN" charset="0"/>
              </a:rPr>
              <a:t> CL, </a:t>
            </a:r>
            <a:r>
              <a:rPr lang="en-US" sz="4000" dirty="0" err="1" smtClean="0">
                <a:latin typeface="Malayalam Sangam MN" charset="0"/>
                <a:ea typeface="Malayalam Sangam MN" charset="0"/>
                <a:cs typeface="Malayalam Sangam MN" charset="0"/>
              </a:rPr>
              <a:t>Erkan</a:t>
            </a:r>
            <a:r>
              <a:rPr lang="en-US" sz="4000" dirty="0" smtClean="0">
                <a:latin typeface="Malayalam Sangam MN" charset="0"/>
                <a:ea typeface="Malayalam Sangam MN" charset="0"/>
                <a:cs typeface="Malayalam Sangam MN" charset="0"/>
              </a:rPr>
              <a:t> D, </a:t>
            </a:r>
            <a:r>
              <a:rPr lang="en-US" sz="4000" b="1" dirty="0">
                <a:latin typeface="Malayalam Sangam MN" charset="0"/>
                <a:ea typeface="Malayalam Sangam MN" charset="0"/>
                <a:cs typeface="Malayalam Sangam MN" charset="0"/>
              </a:rPr>
              <a:t>Catastrophic antiphospholipid syndrome: how to diagnose a rare but highly fatal disease</a:t>
            </a:r>
            <a:r>
              <a:rPr lang="en-US" sz="4000" dirty="0" smtClean="0">
                <a:latin typeface="Malayalam Sangam MN" charset="0"/>
                <a:ea typeface="Malayalam Sangam MN" charset="0"/>
                <a:cs typeface="Malayalam Sangam MN" charset="0"/>
              </a:rPr>
              <a:t>. They </a:t>
            </a:r>
            <a:r>
              <a:rPr lang="en-US" sz="4000" dirty="0" err="1" smtClean="0">
                <a:latin typeface="Malayalam Sangam MN" charset="0"/>
                <a:ea typeface="Malayalam Sangam MN" charset="0"/>
                <a:cs typeface="Malayalam Sangam MN" charset="0"/>
              </a:rPr>
              <a:t>Adv</a:t>
            </a:r>
            <a:r>
              <a:rPr lang="en-US" sz="4000" dirty="0" smtClean="0">
                <a:latin typeface="Malayalam Sangam MN" charset="0"/>
                <a:ea typeface="Malayalam Sangam MN" charset="0"/>
                <a:cs typeface="Malayalam Sangam MN" charset="0"/>
              </a:rPr>
              <a:t> </a:t>
            </a:r>
            <a:r>
              <a:rPr lang="en-US" sz="4000" dirty="0" err="1" smtClean="0">
                <a:latin typeface="Malayalam Sangam MN" charset="0"/>
                <a:ea typeface="Malayalam Sangam MN" charset="0"/>
                <a:cs typeface="Malayalam Sangam MN" charset="0"/>
              </a:rPr>
              <a:t>Musculoskelet</a:t>
            </a:r>
            <a:r>
              <a:rPr lang="en-US" sz="4000" dirty="0" smtClean="0">
                <a:latin typeface="Malayalam Sangam MN" charset="0"/>
                <a:ea typeface="Malayalam Sangam MN" charset="0"/>
                <a:cs typeface="Malayalam Sangam MN" charset="0"/>
              </a:rPr>
              <a:t> Dis. 2013 </a:t>
            </a:r>
            <a:r>
              <a:rPr lang="en-US" sz="4000" dirty="0">
                <a:latin typeface="Malayalam Sangam MN" charset="0"/>
                <a:ea typeface="Malayalam Sangam MN" charset="0"/>
                <a:cs typeface="Malayalam Sangam MN" charset="0"/>
              </a:rPr>
              <a:t>Dec;5(6):305-14</a:t>
            </a:r>
            <a:r>
              <a:rPr lang="en-US" sz="4000" dirty="0" smtClean="0">
                <a:latin typeface="Malayalam Sangam MN" charset="0"/>
                <a:ea typeface="Malayalam Sangam MN" charset="0"/>
                <a:cs typeface="Malayalam Sangam MN" charset="0"/>
              </a:rPr>
              <a:t>.</a:t>
            </a:r>
          </a:p>
          <a:p>
            <a:pPr>
              <a:buFont typeface="+mj-lt"/>
              <a:buAutoNum type="arabicPeriod"/>
            </a:pPr>
            <a:r>
              <a:rPr lang="en-US" sz="4000" dirty="0" smtClean="0">
                <a:latin typeface="Malayalam Sangam MN" charset="0"/>
                <a:ea typeface="Malayalam Sangam MN" charset="0"/>
                <a:cs typeface="Malayalam Sangam MN" charset="0"/>
              </a:rPr>
              <a:t>El-</a:t>
            </a:r>
            <a:r>
              <a:rPr lang="en-US" sz="4000" dirty="0" err="1" smtClean="0">
                <a:latin typeface="Malayalam Sangam MN" charset="0"/>
                <a:ea typeface="Malayalam Sangam MN" charset="0"/>
                <a:cs typeface="Malayalam Sangam MN" charset="0"/>
              </a:rPr>
              <a:t>Shereef</a:t>
            </a:r>
            <a:r>
              <a:rPr lang="en-US" sz="4000" dirty="0" smtClean="0">
                <a:latin typeface="Malayalam Sangam MN" charset="0"/>
                <a:ea typeface="Malayalam Sangam MN" charset="0"/>
                <a:cs typeface="Malayalam Sangam MN" charset="0"/>
              </a:rPr>
              <a:t> RR, El-Abedin Z, Abdel Aziz R, </a:t>
            </a:r>
            <a:r>
              <a:rPr lang="en-US" sz="4000" dirty="0" err="1" smtClean="0">
                <a:latin typeface="Malayalam Sangam MN" charset="0"/>
                <a:ea typeface="Malayalam Sangam MN" charset="0"/>
                <a:cs typeface="Malayalam Sangam MN" charset="0"/>
              </a:rPr>
              <a:t>Talat</a:t>
            </a:r>
            <a:r>
              <a:rPr lang="en-US" sz="4000" dirty="0" smtClean="0">
                <a:latin typeface="Malayalam Sangam MN" charset="0"/>
                <a:ea typeface="Malayalam Sangam MN" charset="0"/>
                <a:cs typeface="Malayalam Sangam MN" charset="0"/>
              </a:rPr>
              <a:t> I, Saleh M, Abdel-</a:t>
            </a:r>
            <a:r>
              <a:rPr lang="en-US" sz="4000" dirty="0" err="1" smtClean="0">
                <a:latin typeface="Malayalam Sangam MN" charset="0"/>
                <a:ea typeface="Malayalam Sangam MN" charset="0"/>
                <a:cs typeface="Malayalam Sangam MN" charset="0"/>
              </a:rPr>
              <a:t>Samia</a:t>
            </a:r>
            <a:r>
              <a:rPr lang="en-US" sz="4000" dirty="0" smtClean="0">
                <a:latin typeface="Malayalam Sangam MN" charset="0"/>
                <a:ea typeface="Malayalam Sangam MN" charset="0"/>
                <a:cs typeface="Malayalam Sangam MN" charset="0"/>
              </a:rPr>
              <a:t> H, </a:t>
            </a:r>
            <a:r>
              <a:rPr lang="en-US" sz="4000" dirty="0" err="1" smtClean="0">
                <a:latin typeface="Malayalam Sangam MN" charset="0"/>
                <a:ea typeface="Malayalam Sangam MN" charset="0"/>
                <a:cs typeface="Malayalam Sangam MN" charset="0"/>
              </a:rPr>
              <a:t>Sameh</a:t>
            </a:r>
            <a:r>
              <a:rPr lang="en-US" sz="4000" dirty="0" smtClean="0">
                <a:latin typeface="Malayalam Sangam MN" charset="0"/>
                <a:ea typeface="Malayalam Sangam MN" charset="0"/>
                <a:cs typeface="Malayalam Sangam MN" charset="0"/>
              </a:rPr>
              <a:t> A, </a:t>
            </a:r>
            <a:r>
              <a:rPr lang="en-US" sz="4000" dirty="0" err="1" smtClean="0">
                <a:latin typeface="Malayalam Sangam MN" charset="0"/>
                <a:ea typeface="Malayalam Sangam MN" charset="0"/>
                <a:cs typeface="Malayalam Sangam MN" charset="0"/>
              </a:rPr>
              <a:t>Sharha</a:t>
            </a:r>
            <a:r>
              <a:rPr lang="en-US" sz="4000" dirty="0" smtClean="0">
                <a:latin typeface="Malayalam Sangam MN" charset="0"/>
                <a:ea typeface="Malayalam Sangam MN" charset="0"/>
                <a:cs typeface="Malayalam Sangam MN" charset="0"/>
              </a:rPr>
              <a:t> M, </a:t>
            </a:r>
            <a:r>
              <a:rPr lang="en-US" sz="4000" b="1" dirty="0">
                <a:latin typeface="Malayalam Sangam MN" charset="0"/>
                <a:ea typeface="Malayalam Sangam MN" charset="0"/>
                <a:cs typeface="Malayalam Sangam MN" charset="0"/>
              </a:rPr>
              <a:t>Catastrophic Antiphospholipid Syndrome</a:t>
            </a:r>
            <a:r>
              <a:rPr lang="en-US" sz="4000" b="1" dirty="0" smtClean="0">
                <a:latin typeface="Malayalam Sangam MN" charset="0"/>
                <a:ea typeface="Malayalam Sangam MN" charset="0"/>
                <a:cs typeface="Malayalam Sangam MN" charset="0"/>
              </a:rPr>
              <a:t>.</a:t>
            </a:r>
            <a:r>
              <a:rPr lang="en-US" sz="4000" dirty="0" smtClean="0">
                <a:latin typeface="Malayalam Sangam MN" charset="0"/>
                <a:ea typeface="Malayalam Sangam MN" charset="0"/>
                <a:cs typeface="Malayalam Sangam MN" charset="0"/>
              </a:rPr>
              <a:t> Case Rep </a:t>
            </a:r>
            <a:r>
              <a:rPr lang="en-US" sz="4000" dirty="0" err="1" smtClean="0">
                <a:latin typeface="Malayalam Sangam MN" charset="0"/>
                <a:ea typeface="Malayalam Sangam MN" charset="0"/>
                <a:cs typeface="Malayalam Sangam MN" charset="0"/>
              </a:rPr>
              <a:t>Rheumatol</a:t>
            </a:r>
            <a:r>
              <a:rPr lang="en-US" sz="4000" dirty="0" smtClean="0">
                <a:latin typeface="Malayalam Sangam MN" charset="0"/>
                <a:ea typeface="Malayalam Sangam MN" charset="0"/>
                <a:cs typeface="Malayalam Sangam MN" charset="0"/>
              </a:rPr>
              <a:t> 2016 Jun 7</a:t>
            </a:r>
            <a:endParaRPr lang="en-US" sz="4000" dirty="0">
              <a:latin typeface="Malayalam Sangam MN" charset="0"/>
              <a:ea typeface="Malayalam Sangam MN" charset="0"/>
              <a:cs typeface="Malayalam Sangam MN" charset="0"/>
            </a:endParaRPr>
          </a:p>
          <a:p>
            <a:pPr>
              <a:buFont typeface="+mj-lt"/>
              <a:buAutoNum type="arabicPeriod"/>
            </a:pPr>
            <a:r>
              <a:rPr lang="en-US" sz="4000" dirty="0" err="1" smtClean="0">
                <a:latin typeface="Malayalam Sangam MN" charset="0"/>
                <a:ea typeface="Malayalam Sangam MN" charset="0"/>
                <a:cs typeface="Malayalam Sangam MN" charset="0"/>
              </a:rPr>
              <a:t>Kazzaz</a:t>
            </a:r>
            <a:r>
              <a:rPr lang="en-US" sz="4000" dirty="0" smtClean="0">
                <a:latin typeface="Malayalam Sangam MN" charset="0"/>
                <a:ea typeface="Malayalam Sangam MN" charset="0"/>
                <a:cs typeface="Malayalam Sangam MN" charset="0"/>
              </a:rPr>
              <a:t> NM, McCune WJ, Knight JS, </a:t>
            </a:r>
            <a:r>
              <a:rPr lang="en-US" sz="4000" b="1" dirty="0">
                <a:latin typeface="Malayalam Sangam MN" charset="0"/>
                <a:ea typeface="Malayalam Sangam MN" charset="0"/>
                <a:cs typeface="Malayalam Sangam MN" charset="0"/>
              </a:rPr>
              <a:t>Treatment of catastrophic antiphospholipid syndrome</a:t>
            </a:r>
            <a:r>
              <a:rPr lang="en-US" sz="4000" b="1" dirty="0" smtClean="0">
                <a:latin typeface="Malayalam Sangam MN" charset="0"/>
                <a:ea typeface="Malayalam Sangam MN" charset="0"/>
                <a:cs typeface="Malayalam Sangam MN" charset="0"/>
              </a:rPr>
              <a:t>. </a:t>
            </a:r>
            <a:r>
              <a:rPr lang="en-US" sz="4000" dirty="0" err="1" smtClean="0">
                <a:latin typeface="Malayalam Sangam MN" charset="0"/>
                <a:ea typeface="Malayalam Sangam MN" charset="0"/>
                <a:cs typeface="Malayalam Sangam MN" charset="0"/>
              </a:rPr>
              <a:t>Curr</a:t>
            </a:r>
            <a:r>
              <a:rPr lang="en-US" sz="4000" dirty="0" smtClean="0">
                <a:latin typeface="Malayalam Sangam MN" charset="0"/>
                <a:ea typeface="Malayalam Sangam MN" charset="0"/>
                <a:cs typeface="Malayalam Sangam MN" charset="0"/>
              </a:rPr>
              <a:t> </a:t>
            </a:r>
            <a:r>
              <a:rPr lang="en-US" sz="4000" dirty="0" err="1" smtClean="0">
                <a:latin typeface="Malayalam Sangam MN" charset="0"/>
                <a:ea typeface="Malayalam Sangam MN" charset="0"/>
                <a:cs typeface="Malayalam Sangam MN" charset="0"/>
              </a:rPr>
              <a:t>Opin</a:t>
            </a:r>
            <a:r>
              <a:rPr lang="en-US" sz="4000" dirty="0" smtClean="0">
                <a:latin typeface="Malayalam Sangam MN" charset="0"/>
                <a:ea typeface="Malayalam Sangam MN" charset="0"/>
                <a:cs typeface="Malayalam Sangam MN" charset="0"/>
              </a:rPr>
              <a:t> </a:t>
            </a:r>
            <a:r>
              <a:rPr lang="en-US" sz="4000" dirty="0" err="1" smtClean="0">
                <a:latin typeface="Malayalam Sangam MN" charset="0"/>
                <a:ea typeface="Malayalam Sangam MN" charset="0"/>
                <a:cs typeface="Malayalam Sangam MN" charset="0"/>
              </a:rPr>
              <a:t>Rheumatol</a:t>
            </a:r>
            <a:r>
              <a:rPr lang="de-DE" sz="4000" u="sng" dirty="0">
                <a:latin typeface="Malayalam Sangam MN" charset="0"/>
                <a:ea typeface="Malayalam Sangam MN" charset="0"/>
                <a:cs typeface="Malayalam Sangam MN" charset="0"/>
              </a:rPr>
              <a:t> </a:t>
            </a:r>
            <a:r>
              <a:rPr lang="de-DE" sz="4000" dirty="0" smtClean="0">
                <a:latin typeface="Malayalam Sangam MN" charset="0"/>
                <a:ea typeface="Malayalam Sangam MN" charset="0"/>
                <a:cs typeface="Malayalam Sangam MN" charset="0"/>
              </a:rPr>
              <a:t>2016 </a:t>
            </a:r>
            <a:r>
              <a:rPr lang="de-DE" sz="4000" dirty="0">
                <a:latin typeface="Malayalam Sangam MN" charset="0"/>
                <a:ea typeface="Malayalam Sangam MN" charset="0"/>
                <a:cs typeface="Malayalam Sangam MN" charset="0"/>
              </a:rPr>
              <a:t>May;28(3):</a:t>
            </a:r>
            <a:r>
              <a:rPr lang="de-DE" sz="4000" dirty="0" smtClean="0">
                <a:latin typeface="Malayalam Sangam MN" charset="0"/>
                <a:ea typeface="Malayalam Sangam MN" charset="0"/>
                <a:cs typeface="Malayalam Sangam MN" charset="0"/>
              </a:rPr>
              <a:t>218-27</a:t>
            </a:r>
          </a:p>
          <a:p>
            <a:pPr>
              <a:buFont typeface="+mj-lt"/>
              <a:buAutoNum type="arabicPeriod"/>
            </a:pPr>
            <a:r>
              <a:rPr lang="de-DE" sz="4000" dirty="0" smtClean="0">
                <a:latin typeface="Malayalam Sangam MN" charset="0"/>
                <a:ea typeface="Malayalam Sangam MN" charset="0"/>
                <a:cs typeface="Malayalam Sangam MN" charset="0"/>
              </a:rPr>
              <a:t>Rodriguez-Pinto I, </a:t>
            </a:r>
            <a:r>
              <a:rPr lang="de-DE" sz="4000" dirty="0" err="1" smtClean="0">
                <a:latin typeface="Malayalam Sangam MN" charset="0"/>
                <a:ea typeface="Malayalam Sangam MN" charset="0"/>
                <a:cs typeface="Malayalam Sangam MN" charset="0"/>
              </a:rPr>
              <a:t>Espinosa</a:t>
            </a:r>
            <a:r>
              <a:rPr lang="de-DE" sz="4000" dirty="0" smtClean="0">
                <a:latin typeface="Malayalam Sangam MN" charset="0"/>
                <a:ea typeface="Malayalam Sangam MN" charset="0"/>
                <a:cs typeface="Malayalam Sangam MN" charset="0"/>
              </a:rPr>
              <a:t> G, Cervera R, </a:t>
            </a:r>
            <a:r>
              <a:rPr lang="de-DE" sz="4000" b="1" dirty="0" err="1">
                <a:latin typeface="Malayalam Sangam MN" charset="0"/>
                <a:ea typeface="Malayalam Sangam MN" charset="0"/>
                <a:cs typeface="Malayalam Sangam MN" charset="0"/>
              </a:rPr>
              <a:t>Catastrophic</a:t>
            </a:r>
            <a:r>
              <a:rPr lang="de-DE" sz="4000" b="1" dirty="0">
                <a:latin typeface="Malayalam Sangam MN" charset="0"/>
                <a:ea typeface="Malayalam Sangam MN" charset="0"/>
                <a:cs typeface="Malayalam Sangam MN" charset="0"/>
              </a:rPr>
              <a:t> </a:t>
            </a:r>
            <a:r>
              <a:rPr lang="de-DE" sz="4000" b="1" dirty="0" err="1">
                <a:latin typeface="Malayalam Sangam MN" charset="0"/>
                <a:ea typeface="Malayalam Sangam MN" charset="0"/>
                <a:cs typeface="Malayalam Sangam MN" charset="0"/>
              </a:rPr>
              <a:t>antiphospholipid</a:t>
            </a:r>
            <a:r>
              <a:rPr lang="de-DE" sz="4000" b="1" dirty="0">
                <a:latin typeface="Malayalam Sangam MN" charset="0"/>
                <a:ea typeface="Malayalam Sangam MN" charset="0"/>
                <a:cs typeface="Malayalam Sangam MN" charset="0"/>
              </a:rPr>
              <a:t> </a:t>
            </a:r>
            <a:r>
              <a:rPr lang="de-DE" sz="4000" b="1" dirty="0" err="1">
                <a:latin typeface="Malayalam Sangam MN" charset="0"/>
                <a:ea typeface="Malayalam Sangam MN" charset="0"/>
                <a:cs typeface="Malayalam Sangam MN" charset="0"/>
              </a:rPr>
              <a:t>syndrome</a:t>
            </a:r>
            <a:r>
              <a:rPr lang="de-DE" sz="4000" b="1" dirty="0">
                <a:latin typeface="Malayalam Sangam MN" charset="0"/>
                <a:ea typeface="Malayalam Sangam MN" charset="0"/>
                <a:cs typeface="Malayalam Sangam MN" charset="0"/>
              </a:rPr>
              <a:t>: The </a:t>
            </a:r>
            <a:r>
              <a:rPr lang="de-DE" sz="4000" b="1" dirty="0" err="1">
                <a:latin typeface="Malayalam Sangam MN" charset="0"/>
                <a:ea typeface="Malayalam Sangam MN" charset="0"/>
                <a:cs typeface="Malayalam Sangam MN" charset="0"/>
              </a:rPr>
              <a:t>current</a:t>
            </a:r>
            <a:r>
              <a:rPr lang="de-DE" sz="4000" b="1" dirty="0">
                <a:latin typeface="Malayalam Sangam MN" charset="0"/>
                <a:ea typeface="Malayalam Sangam MN" charset="0"/>
                <a:cs typeface="Malayalam Sangam MN" charset="0"/>
              </a:rPr>
              <a:t> </a:t>
            </a:r>
            <a:r>
              <a:rPr lang="de-DE" sz="4000" b="1" dirty="0" err="1">
                <a:latin typeface="Malayalam Sangam MN" charset="0"/>
                <a:ea typeface="Malayalam Sangam MN" charset="0"/>
                <a:cs typeface="Malayalam Sangam MN" charset="0"/>
              </a:rPr>
              <a:t>management</a:t>
            </a:r>
            <a:r>
              <a:rPr lang="de-DE" sz="4000" b="1" dirty="0">
                <a:latin typeface="Malayalam Sangam MN" charset="0"/>
                <a:ea typeface="Malayalam Sangam MN" charset="0"/>
                <a:cs typeface="Malayalam Sangam MN" charset="0"/>
              </a:rPr>
              <a:t> </a:t>
            </a:r>
            <a:r>
              <a:rPr lang="de-DE" sz="4000" b="1" dirty="0" err="1">
                <a:latin typeface="Malayalam Sangam MN" charset="0"/>
                <a:ea typeface="Malayalam Sangam MN" charset="0"/>
                <a:cs typeface="Malayalam Sangam MN" charset="0"/>
              </a:rPr>
              <a:t>approach</a:t>
            </a:r>
            <a:r>
              <a:rPr lang="de-DE" sz="4000" b="1" dirty="0" smtClean="0">
                <a:latin typeface="Malayalam Sangam MN" charset="0"/>
                <a:ea typeface="Malayalam Sangam MN" charset="0"/>
                <a:cs typeface="Malayalam Sangam MN" charset="0"/>
              </a:rPr>
              <a:t>.</a:t>
            </a:r>
            <a:r>
              <a:rPr lang="de-DE" sz="4000" dirty="0" smtClean="0">
                <a:latin typeface="Malayalam Sangam MN" charset="0"/>
                <a:ea typeface="Malayalam Sangam MN" charset="0"/>
                <a:cs typeface="Malayalam Sangam MN" charset="0"/>
              </a:rPr>
              <a:t> Best </a:t>
            </a:r>
            <a:r>
              <a:rPr lang="de-DE" sz="4000" dirty="0" err="1" smtClean="0">
                <a:latin typeface="Malayalam Sangam MN" charset="0"/>
                <a:ea typeface="Malayalam Sangam MN" charset="0"/>
                <a:cs typeface="Malayalam Sangam MN" charset="0"/>
              </a:rPr>
              <a:t>Pract</a:t>
            </a:r>
            <a:r>
              <a:rPr lang="de-DE" sz="4000" dirty="0" smtClean="0">
                <a:latin typeface="Malayalam Sangam MN" charset="0"/>
                <a:ea typeface="Malayalam Sangam MN" charset="0"/>
                <a:cs typeface="Malayalam Sangam MN" charset="0"/>
              </a:rPr>
              <a:t> Res </a:t>
            </a:r>
            <a:r>
              <a:rPr lang="de-DE" sz="4000" dirty="0" err="1" smtClean="0">
                <a:latin typeface="Malayalam Sangam MN" charset="0"/>
                <a:ea typeface="Malayalam Sangam MN" charset="0"/>
                <a:cs typeface="Malayalam Sangam MN" charset="0"/>
              </a:rPr>
              <a:t>Clin</a:t>
            </a:r>
            <a:r>
              <a:rPr lang="de-DE" sz="4000" dirty="0" smtClean="0">
                <a:latin typeface="Malayalam Sangam MN" charset="0"/>
                <a:ea typeface="Malayalam Sangam MN" charset="0"/>
                <a:cs typeface="Malayalam Sangam MN" charset="0"/>
              </a:rPr>
              <a:t> </a:t>
            </a:r>
            <a:r>
              <a:rPr lang="de-DE" sz="4000" dirty="0" err="1" smtClean="0">
                <a:latin typeface="Malayalam Sangam MN" charset="0"/>
                <a:ea typeface="Malayalam Sangam MN" charset="0"/>
                <a:cs typeface="Malayalam Sangam MN" charset="0"/>
              </a:rPr>
              <a:t>Rheumatol</a:t>
            </a:r>
            <a:r>
              <a:rPr lang="de-DE" sz="4000" dirty="0" smtClean="0">
                <a:latin typeface="Malayalam Sangam MN" charset="0"/>
                <a:ea typeface="Malayalam Sangam MN" charset="0"/>
                <a:cs typeface="Malayalam Sangam MN" charset="0"/>
              </a:rPr>
              <a:t> 2016 </a:t>
            </a:r>
            <a:r>
              <a:rPr lang="de-DE" sz="4000" dirty="0">
                <a:latin typeface="Malayalam Sangam MN" charset="0"/>
                <a:ea typeface="Malayalam Sangam MN" charset="0"/>
                <a:cs typeface="Malayalam Sangam MN" charset="0"/>
              </a:rPr>
              <a:t>Apr;30(2):</a:t>
            </a:r>
            <a:r>
              <a:rPr lang="de-DE" sz="4000" dirty="0" smtClean="0">
                <a:latin typeface="Malayalam Sangam MN" charset="0"/>
                <a:ea typeface="Malayalam Sangam MN" charset="0"/>
                <a:cs typeface="Malayalam Sangam MN" charset="0"/>
              </a:rPr>
              <a:t>239-249</a:t>
            </a:r>
          </a:p>
          <a:p>
            <a:pPr>
              <a:buFont typeface="+mj-lt"/>
              <a:buAutoNum type="arabicPeriod"/>
            </a:pPr>
            <a:r>
              <a:rPr lang="de-DE" sz="4000" dirty="0" err="1" smtClean="0">
                <a:latin typeface="Malayalam Sangam MN" charset="0"/>
                <a:ea typeface="Malayalam Sangam MN" charset="0"/>
                <a:cs typeface="Malayalam Sangam MN" charset="0"/>
              </a:rPr>
              <a:t>Costedoat</a:t>
            </a:r>
            <a:r>
              <a:rPr lang="de-DE" sz="4000" dirty="0" smtClean="0">
                <a:latin typeface="Malayalam Sangam MN" charset="0"/>
                <a:ea typeface="Malayalam Sangam MN" charset="0"/>
                <a:cs typeface="Malayalam Sangam MN" charset="0"/>
              </a:rPr>
              <a:t> CN, Arnaud L, </a:t>
            </a:r>
            <a:r>
              <a:rPr lang="de-DE" sz="4000" dirty="0" err="1" smtClean="0">
                <a:latin typeface="Malayalam Sangam MN" charset="0"/>
                <a:ea typeface="Malayalam Sangam MN" charset="0"/>
                <a:cs typeface="Malayalam Sangam MN" charset="0"/>
              </a:rPr>
              <a:t>Saadoun</a:t>
            </a:r>
            <a:r>
              <a:rPr lang="de-DE" sz="4000" dirty="0" smtClean="0">
                <a:latin typeface="Malayalam Sangam MN" charset="0"/>
                <a:ea typeface="Malayalam Sangam MN" charset="0"/>
                <a:cs typeface="Malayalam Sangam MN" charset="0"/>
              </a:rPr>
              <a:t> D, </a:t>
            </a:r>
            <a:r>
              <a:rPr lang="de-DE" sz="4000" dirty="0" err="1" smtClean="0">
                <a:latin typeface="Malayalam Sangam MN" charset="0"/>
                <a:ea typeface="Malayalam Sangam MN" charset="0"/>
                <a:cs typeface="Malayalam Sangam MN" charset="0"/>
              </a:rPr>
              <a:t>Chastre</a:t>
            </a:r>
            <a:r>
              <a:rPr lang="de-DE" sz="4000" dirty="0" smtClean="0">
                <a:latin typeface="Malayalam Sangam MN" charset="0"/>
                <a:ea typeface="Malayalam Sangam MN" charset="0"/>
                <a:cs typeface="Malayalam Sangam MN" charset="0"/>
              </a:rPr>
              <a:t> J, Leroux G, </a:t>
            </a:r>
            <a:r>
              <a:rPr lang="de-DE" sz="4000" dirty="0" err="1" smtClean="0">
                <a:latin typeface="Malayalam Sangam MN" charset="0"/>
                <a:ea typeface="Malayalam Sangam MN" charset="0"/>
                <a:cs typeface="Malayalam Sangam MN" charset="0"/>
              </a:rPr>
              <a:t>Cacoub</a:t>
            </a:r>
            <a:r>
              <a:rPr lang="de-DE" sz="4000" dirty="0" smtClean="0">
                <a:latin typeface="Malayalam Sangam MN" charset="0"/>
                <a:ea typeface="Malayalam Sangam MN" charset="0"/>
                <a:cs typeface="Malayalam Sangam MN" charset="0"/>
              </a:rPr>
              <a:t> P, </a:t>
            </a:r>
            <a:r>
              <a:rPr lang="de-DE" sz="4000" dirty="0" err="1" smtClean="0">
                <a:latin typeface="Malayalam Sangam MN" charset="0"/>
                <a:ea typeface="Malayalam Sangam MN" charset="0"/>
                <a:cs typeface="Malayalam Sangam MN" charset="0"/>
              </a:rPr>
              <a:t>Armoura</a:t>
            </a:r>
            <a:r>
              <a:rPr lang="de-DE" sz="4000" dirty="0" smtClean="0">
                <a:latin typeface="Malayalam Sangam MN" charset="0"/>
                <a:ea typeface="Malayalam Sangam MN" charset="0"/>
                <a:cs typeface="Malayalam Sangam MN" charset="0"/>
              </a:rPr>
              <a:t> Z, </a:t>
            </a:r>
            <a:r>
              <a:rPr lang="de-DE" sz="4000" dirty="0" err="1" smtClean="0">
                <a:latin typeface="Malayalam Sangam MN" charset="0"/>
                <a:ea typeface="Malayalam Sangam MN" charset="0"/>
                <a:cs typeface="Malayalam Sangam MN" charset="0"/>
              </a:rPr>
              <a:t>Piette</a:t>
            </a:r>
            <a:r>
              <a:rPr lang="de-DE" sz="4000" dirty="0" smtClean="0">
                <a:latin typeface="Malayalam Sangam MN" charset="0"/>
                <a:ea typeface="Malayalam Sangam MN" charset="0"/>
                <a:cs typeface="Malayalam Sangam MN" charset="0"/>
              </a:rPr>
              <a:t> JC, </a:t>
            </a:r>
            <a:r>
              <a:rPr lang="de-DE" sz="4000" b="1" dirty="0" err="1">
                <a:latin typeface="Malayalam Sangam MN" charset="0"/>
                <a:ea typeface="Malayalam Sangam MN" charset="0"/>
                <a:cs typeface="Malayalam Sangam MN" charset="0"/>
              </a:rPr>
              <a:t>Catastrophic</a:t>
            </a:r>
            <a:r>
              <a:rPr lang="de-DE" sz="4000" b="1" dirty="0">
                <a:latin typeface="Malayalam Sangam MN" charset="0"/>
                <a:ea typeface="Malayalam Sangam MN" charset="0"/>
                <a:cs typeface="Malayalam Sangam MN" charset="0"/>
              </a:rPr>
              <a:t> </a:t>
            </a:r>
            <a:r>
              <a:rPr lang="de-DE" sz="4000" b="1" dirty="0" err="1">
                <a:latin typeface="Malayalam Sangam MN" charset="0"/>
                <a:ea typeface="Malayalam Sangam MN" charset="0"/>
                <a:cs typeface="Malayalam Sangam MN" charset="0"/>
              </a:rPr>
              <a:t>antiphospholipid</a:t>
            </a:r>
            <a:r>
              <a:rPr lang="de-DE" sz="4000" b="1" dirty="0">
                <a:latin typeface="Malayalam Sangam MN" charset="0"/>
                <a:ea typeface="Malayalam Sangam MN" charset="0"/>
                <a:cs typeface="Malayalam Sangam MN" charset="0"/>
              </a:rPr>
              <a:t> </a:t>
            </a:r>
            <a:r>
              <a:rPr lang="de-DE" sz="4000" b="1" dirty="0" err="1" smtClean="0">
                <a:latin typeface="Malayalam Sangam MN" charset="0"/>
                <a:ea typeface="Malayalam Sangam MN" charset="0"/>
                <a:cs typeface="Malayalam Sangam MN" charset="0"/>
              </a:rPr>
              <a:t>syndrome</a:t>
            </a:r>
            <a:r>
              <a:rPr lang="de-DE" sz="4000" dirty="0" smtClean="0">
                <a:latin typeface="Malayalam Sangam MN" charset="0"/>
                <a:ea typeface="Malayalam Sangam MN" charset="0"/>
                <a:cs typeface="Malayalam Sangam MN" charset="0"/>
              </a:rPr>
              <a:t> </a:t>
            </a:r>
            <a:r>
              <a:rPr lang="de-DE" sz="4000" dirty="0" err="1" smtClean="0">
                <a:latin typeface="Malayalam Sangam MN" charset="0"/>
                <a:ea typeface="Malayalam Sangam MN" charset="0"/>
                <a:cs typeface="Malayalam Sangam MN" charset="0"/>
              </a:rPr>
              <a:t>Rev</a:t>
            </a:r>
            <a:r>
              <a:rPr lang="de-DE" sz="4000" dirty="0" smtClean="0">
                <a:latin typeface="Malayalam Sangam MN" charset="0"/>
                <a:ea typeface="Malayalam Sangam MN" charset="0"/>
                <a:cs typeface="Malayalam Sangam MN" charset="0"/>
              </a:rPr>
              <a:t> </a:t>
            </a:r>
            <a:r>
              <a:rPr lang="de-DE" sz="4000" dirty="0" err="1" smtClean="0">
                <a:latin typeface="Malayalam Sangam MN" charset="0"/>
                <a:ea typeface="Malayalam Sangam MN" charset="0"/>
                <a:cs typeface="Malayalam Sangam MN" charset="0"/>
              </a:rPr>
              <a:t>Med</a:t>
            </a:r>
            <a:r>
              <a:rPr lang="de-DE" sz="4000" dirty="0" smtClean="0">
                <a:latin typeface="Malayalam Sangam MN" charset="0"/>
                <a:ea typeface="Malayalam Sangam MN" charset="0"/>
                <a:cs typeface="Malayalam Sangam MN" charset="0"/>
              </a:rPr>
              <a:t> Interne.</a:t>
            </a:r>
            <a:r>
              <a:rPr lang="nb-NO" sz="4000" dirty="0">
                <a:latin typeface="Malayalam Sangam MN" charset="0"/>
                <a:ea typeface="Malayalam Sangam MN" charset="0"/>
                <a:cs typeface="Malayalam Sangam MN" charset="0"/>
              </a:rPr>
              <a:t> 2012 Apr;33(4):</a:t>
            </a:r>
            <a:r>
              <a:rPr lang="nb-NO" sz="4000" dirty="0" smtClean="0">
                <a:latin typeface="Malayalam Sangam MN" charset="0"/>
                <a:ea typeface="Malayalam Sangam MN" charset="0"/>
                <a:cs typeface="Malayalam Sangam MN" charset="0"/>
              </a:rPr>
              <a:t>194-9</a:t>
            </a:r>
          </a:p>
          <a:p>
            <a:pPr>
              <a:buFont typeface="+mj-lt"/>
              <a:buAutoNum type="arabicPeriod"/>
            </a:pPr>
            <a:r>
              <a:rPr lang="nb-NO" sz="4000" dirty="0" err="1" smtClean="0">
                <a:latin typeface="Malayalam Sangam MN" charset="0"/>
                <a:ea typeface="Malayalam Sangam MN" charset="0"/>
                <a:cs typeface="Malayalam Sangam MN" charset="0"/>
              </a:rPr>
              <a:t>Asheron</a:t>
            </a:r>
            <a:r>
              <a:rPr lang="nb-NO" sz="4000" dirty="0" smtClean="0">
                <a:latin typeface="Malayalam Sangam MN" charset="0"/>
                <a:ea typeface="Malayalam Sangam MN" charset="0"/>
                <a:cs typeface="Malayalam Sangam MN" charset="0"/>
              </a:rPr>
              <a:t> RA, </a:t>
            </a:r>
            <a:r>
              <a:rPr lang="nb-NO" sz="4000" b="1" dirty="0">
                <a:latin typeface="Malayalam Sangam MN" charset="0"/>
                <a:ea typeface="Malayalam Sangam MN" charset="0"/>
                <a:cs typeface="Malayalam Sangam MN" charset="0"/>
              </a:rPr>
              <a:t>The </a:t>
            </a:r>
            <a:r>
              <a:rPr lang="nb-NO" sz="4000" b="1" dirty="0" err="1">
                <a:latin typeface="Malayalam Sangam MN" charset="0"/>
                <a:ea typeface="Malayalam Sangam MN" charset="0"/>
                <a:cs typeface="Malayalam Sangam MN" charset="0"/>
              </a:rPr>
              <a:t>catastrophic</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antiphospholipid</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Asherson's</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syndrome</a:t>
            </a:r>
            <a:r>
              <a:rPr lang="nb-NO" sz="4000" b="1" dirty="0" smtClean="0">
                <a:latin typeface="Malayalam Sangam MN" charset="0"/>
                <a:ea typeface="Malayalam Sangam MN" charset="0"/>
                <a:cs typeface="Malayalam Sangam MN" charset="0"/>
              </a:rPr>
              <a:t>. </a:t>
            </a:r>
            <a:r>
              <a:rPr lang="nb-NO" sz="4000" dirty="0" err="1" smtClean="0">
                <a:latin typeface="Malayalam Sangam MN" charset="0"/>
                <a:ea typeface="Malayalam Sangam MN" charset="0"/>
                <a:cs typeface="Malayalam Sangam MN" charset="0"/>
              </a:rPr>
              <a:t>Autoimmun</a:t>
            </a:r>
            <a:r>
              <a:rPr lang="nb-NO" sz="4000" dirty="0" smtClean="0">
                <a:latin typeface="Malayalam Sangam MN" charset="0"/>
                <a:ea typeface="Malayalam Sangam MN" charset="0"/>
                <a:cs typeface="Malayalam Sangam MN" charset="0"/>
              </a:rPr>
              <a:t> Rev. </a:t>
            </a:r>
            <a:r>
              <a:rPr lang="pl-PL" sz="4000" dirty="0" smtClean="0">
                <a:latin typeface="Malayalam Sangam MN" charset="0"/>
                <a:ea typeface="Malayalam Sangam MN" charset="0"/>
                <a:cs typeface="Malayalam Sangam MN" charset="0"/>
              </a:rPr>
              <a:t>2006 </a:t>
            </a:r>
            <a:r>
              <a:rPr lang="pl-PL" sz="4000" dirty="0">
                <a:latin typeface="Malayalam Sangam MN" charset="0"/>
                <a:ea typeface="Malayalam Sangam MN" charset="0"/>
                <a:cs typeface="Malayalam Sangam MN" charset="0"/>
              </a:rPr>
              <a:t>Dec;6(2):64-7</a:t>
            </a:r>
            <a:r>
              <a:rPr lang="pl-PL" sz="4000" dirty="0" smtClean="0">
                <a:latin typeface="Malayalam Sangam MN" charset="0"/>
                <a:ea typeface="Malayalam Sangam MN" charset="0"/>
                <a:cs typeface="Malayalam Sangam MN" charset="0"/>
              </a:rPr>
              <a:t>.</a:t>
            </a:r>
          </a:p>
          <a:p>
            <a:pPr>
              <a:buFont typeface="+mj-lt"/>
              <a:buAutoNum type="arabicPeriod"/>
            </a:pPr>
            <a:r>
              <a:rPr lang="pl-PL" sz="4000" dirty="0" err="1" smtClean="0">
                <a:latin typeface="Malayalam Sangam MN" charset="0"/>
                <a:ea typeface="Malayalam Sangam MN" charset="0"/>
                <a:cs typeface="Malayalam Sangam MN" charset="0"/>
              </a:rPr>
              <a:t>Halil</a:t>
            </a:r>
            <a:r>
              <a:rPr lang="pl-PL" sz="4000" dirty="0" smtClean="0">
                <a:latin typeface="Malayalam Sangam MN" charset="0"/>
                <a:ea typeface="Malayalam Sangam MN" charset="0"/>
                <a:cs typeface="Malayalam Sangam MN" charset="0"/>
              </a:rPr>
              <a:t> Y, </a:t>
            </a:r>
            <a:r>
              <a:rPr lang="pl-PL" sz="4000" dirty="0" err="1" smtClean="0">
                <a:latin typeface="Malayalam Sangam MN" charset="0"/>
                <a:ea typeface="Malayalam Sangam MN" charset="0"/>
                <a:cs typeface="Malayalam Sangam MN" charset="0"/>
              </a:rPr>
              <a:t>Gulsum</a:t>
            </a:r>
            <a:r>
              <a:rPr lang="pl-PL" sz="4000" dirty="0" smtClean="0">
                <a:latin typeface="Malayalam Sangam MN" charset="0"/>
                <a:ea typeface="Malayalam Sangam MN" charset="0"/>
                <a:cs typeface="Malayalam Sangam MN" charset="0"/>
              </a:rPr>
              <a:t> EP, </a:t>
            </a:r>
            <a:r>
              <a:rPr lang="pl-PL" sz="4000" dirty="0" err="1" smtClean="0">
                <a:latin typeface="Malayalam Sangam MN" charset="0"/>
                <a:ea typeface="Malayalam Sangam MN" charset="0"/>
                <a:cs typeface="Malayalam Sangam MN" charset="0"/>
              </a:rPr>
              <a:t>Tuncer</a:t>
            </a:r>
            <a:r>
              <a:rPr lang="pl-PL" sz="4000" dirty="0" smtClean="0">
                <a:latin typeface="Malayalam Sangam MN" charset="0"/>
                <a:ea typeface="Malayalam Sangam MN" charset="0"/>
                <a:cs typeface="Malayalam Sangam MN" charset="0"/>
              </a:rPr>
              <a:t> K, </a:t>
            </a:r>
            <a:r>
              <a:rPr lang="pl-PL" sz="4000" dirty="0" err="1" smtClean="0">
                <a:latin typeface="Malayalam Sangam MN" charset="0"/>
                <a:ea typeface="Malayalam Sangam MN" charset="0"/>
                <a:cs typeface="Malayalam Sangam MN" charset="0"/>
              </a:rPr>
              <a:t>Sabriye</a:t>
            </a:r>
            <a:r>
              <a:rPr lang="pl-PL" sz="4000" dirty="0" smtClean="0">
                <a:latin typeface="Malayalam Sangam MN" charset="0"/>
                <a:ea typeface="Malayalam Sangam MN" charset="0"/>
                <a:cs typeface="Malayalam Sangam MN" charset="0"/>
              </a:rPr>
              <a:t> D, </a:t>
            </a:r>
            <a:r>
              <a:rPr lang="pl-PL" sz="4000" b="1" dirty="0" err="1" smtClean="0">
                <a:latin typeface="Malayalam Sangam MN" charset="0"/>
                <a:ea typeface="Malayalam Sangam MN" charset="0"/>
                <a:cs typeface="Malayalam Sangam MN" charset="0"/>
              </a:rPr>
              <a:t>Bone</a:t>
            </a:r>
            <a:r>
              <a:rPr lang="pl-PL" sz="4000" b="1" dirty="0" smtClean="0">
                <a:latin typeface="Malayalam Sangam MN" charset="0"/>
                <a:ea typeface="Malayalam Sangam MN" charset="0"/>
                <a:cs typeface="Malayalam Sangam MN" charset="0"/>
              </a:rPr>
              <a:t> </a:t>
            </a:r>
            <a:r>
              <a:rPr lang="pl-PL" sz="4000" b="1" dirty="0" err="1" smtClean="0">
                <a:latin typeface="Malayalam Sangam MN" charset="0"/>
                <a:ea typeface="Malayalam Sangam MN" charset="0"/>
                <a:cs typeface="Malayalam Sangam MN" charset="0"/>
              </a:rPr>
              <a:t>marrow</a:t>
            </a:r>
            <a:r>
              <a:rPr lang="pl-PL" sz="4000" b="1" dirty="0" smtClean="0">
                <a:latin typeface="Malayalam Sangam MN" charset="0"/>
                <a:ea typeface="Malayalam Sangam MN" charset="0"/>
                <a:cs typeface="Malayalam Sangam MN" charset="0"/>
              </a:rPr>
              <a:t> </a:t>
            </a:r>
            <a:r>
              <a:rPr lang="pl-PL" sz="4000" b="1" dirty="0" err="1" smtClean="0">
                <a:latin typeface="Malayalam Sangam MN" charset="0"/>
                <a:ea typeface="Malayalam Sangam MN" charset="0"/>
                <a:cs typeface="Malayalam Sangam MN" charset="0"/>
              </a:rPr>
              <a:t>involvement</a:t>
            </a:r>
            <a:r>
              <a:rPr lang="pl-PL" sz="4000" b="1" dirty="0" smtClean="0">
                <a:latin typeface="Malayalam Sangam MN" charset="0"/>
                <a:ea typeface="Malayalam Sangam MN" charset="0"/>
                <a:cs typeface="Malayalam Sangam MN" charset="0"/>
              </a:rPr>
              <a:t> in </a:t>
            </a:r>
            <a:r>
              <a:rPr lang="pl-PL" sz="4000" b="1" dirty="0" err="1" smtClean="0">
                <a:latin typeface="Malayalam Sangam MN" charset="0"/>
                <a:ea typeface="Malayalam Sangam MN" charset="0"/>
                <a:cs typeface="Malayalam Sangam MN" charset="0"/>
              </a:rPr>
              <a:t>sarcoidosis</a:t>
            </a:r>
            <a:r>
              <a:rPr lang="pl-PL" sz="4000" b="1" dirty="0" smtClean="0">
                <a:latin typeface="Malayalam Sangam MN" charset="0"/>
                <a:ea typeface="Malayalam Sangam MN" charset="0"/>
                <a:cs typeface="Malayalam Sangam MN" charset="0"/>
              </a:rPr>
              <a:t>: </a:t>
            </a:r>
            <a:r>
              <a:rPr lang="pl-PL" sz="4000" b="1" dirty="0" err="1" smtClean="0">
                <a:latin typeface="Malayalam Sangam MN" charset="0"/>
                <a:ea typeface="Malayalam Sangam MN" charset="0"/>
                <a:cs typeface="Malayalam Sangam MN" charset="0"/>
              </a:rPr>
              <a:t>an</a:t>
            </a:r>
            <a:r>
              <a:rPr lang="pl-PL" sz="4000" b="1" dirty="0" smtClean="0">
                <a:latin typeface="Malayalam Sangam MN" charset="0"/>
                <a:ea typeface="Malayalam Sangam MN" charset="0"/>
                <a:cs typeface="Malayalam Sangam MN" charset="0"/>
              </a:rPr>
              <a:t> </a:t>
            </a:r>
            <a:r>
              <a:rPr lang="pl-PL" sz="4000" b="1" dirty="0" err="1" smtClean="0">
                <a:latin typeface="Malayalam Sangam MN" charset="0"/>
                <a:ea typeface="Malayalam Sangam MN" charset="0"/>
                <a:cs typeface="Malayalam Sangam MN" charset="0"/>
              </a:rPr>
              <a:t>analysis</a:t>
            </a:r>
            <a:r>
              <a:rPr lang="pl-PL" sz="4000" b="1" dirty="0" smtClean="0">
                <a:latin typeface="Malayalam Sangam MN" charset="0"/>
                <a:ea typeface="Malayalam Sangam MN" charset="0"/>
                <a:cs typeface="Malayalam Sangam MN" charset="0"/>
              </a:rPr>
              <a:t> of 50 </a:t>
            </a:r>
            <a:r>
              <a:rPr lang="pl-PL" sz="4000" b="1" dirty="0" err="1" smtClean="0">
                <a:latin typeface="Malayalam Sangam MN" charset="0"/>
                <a:ea typeface="Malayalam Sangam MN" charset="0"/>
                <a:cs typeface="Malayalam Sangam MN" charset="0"/>
              </a:rPr>
              <a:t>bone</a:t>
            </a:r>
            <a:r>
              <a:rPr lang="pl-PL" sz="4000" b="1" dirty="0" smtClean="0">
                <a:latin typeface="Malayalam Sangam MN" charset="0"/>
                <a:ea typeface="Malayalam Sangam MN" charset="0"/>
                <a:cs typeface="Malayalam Sangam MN" charset="0"/>
              </a:rPr>
              <a:t> </a:t>
            </a:r>
            <a:r>
              <a:rPr lang="pl-PL" sz="4000" b="1" dirty="0" err="1" smtClean="0">
                <a:latin typeface="Malayalam Sangam MN" charset="0"/>
                <a:ea typeface="Malayalam Sangam MN" charset="0"/>
                <a:cs typeface="Malayalam Sangam MN" charset="0"/>
              </a:rPr>
              <a:t>marrow</a:t>
            </a:r>
            <a:r>
              <a:rPr lang="pl-PL" sz="4000" b="1" dirty="0" smtClean="0">
                <a:latin typeface="Malayalam Sangam MN" charset="0"/>
                <a:ea typeface="Malayalam Sangam MN" charset="0"/>
                <a:cs typeface="Malayalam Sangam MN" charset="0"/>
              </a:rPr>
              <a:t> </a:t>
            </a:r>
            <a:r>
              <a:rPr lang="pl-PL" sz="4000" b="1" dirty="0" err="1" smtClean="0">
                <a:latin typeface="Malayalam Sangam MN" charset="0"/>
                <a:ea typeface="Malayalam Sangam MN" charset="0"/>
                <a:cs typeface="Malayalam Sangam MN" charset="0"/>
              </a:rPr>
              <a:t>samples</a:t>
            </a:r>
            <a:r>
              <a:rPr lang="pl-PL" sz="4000" b="1" dirty="0" smtClean="0">
                <a:latin typeface="Malayalam Sangam MN" charset="0"/>
                <a:ea typeface="Malayalam Sangam MN" charset="0"/>
                <a:cs typeface="Malayalam Sangam MN" charset="0"/>
              </a:rPr>
              <a:t>. </a:t>
            </a:r>
            <a:r>
              <a:rPr lang="pl-PL" sz="4000" dirty="0" err="1" smtClean="0">
                <a:latin typeface="Malayalam Sangam MN" charset="0"/>
                <a:ea typeface="Malayalam Sangam MN" charset="0"/>
                <a:cs typeface="Malayalam Sangam MN" charset="0"/>
              </a:rPr>
              <a:t>Haematologia</a:t>
            </a:r>
            <a:r>
              <a:rPr lang="pl-PL" sz="4000" dirty="0" smtClean="0">
                <a:latin typeface="Malayalam Sangam MN" charset="0"/>
                <a:ea typeface="Malayalam Sangam MN" charset="0"/>
                <a:cs typeface="Malayalam Sangam MN" charset="0"/>
              </a:rPr>
              <a:t>, Vol. 32, No.4, </a:t>
            </a:r>
            <a:r>
              <a:rPr lang="pl-PL" sz="4000" dirty="0" err="1" smtClean="0">
                <a:latin typeface="Malayalam Sangam MN" charset="0"/>
                <a:ea typeface="Malayalam Sangam MN" charset="0"/>
                <a:cs typeface="Malayalam Sangam MN" charset="0"/>
              </a:rPr>
              <a:t>pp</a:t>
            </a:r>
            <a:r>
              <a:rPr lang="pl-PL" sz="4000" dirty="0" smtClean="0">
                <a:latin typeface="Malayalam Sangam MN" charset="0"/>
                <a:ea typeface="Malayalam Sangam MN" charset="0"/>
                <a:cs typeface="Malayalam Sangam MN" charset="0"/>
              </a:rPr>
              <a:t>, 419-425 (2002)</a:t>
            </a:r>
          </a:p>
          <a:p>
            <a:pPr>
              <a:buFont typeface="+mj-lt"/>
              <a:buAutoNum type="arabicPeriod"/>
            </a:pPr>
            <a:r>
              <a:rPr lang="pl-PL" sz="4000" dirty="0" err="1" smtClean="0">
                <a:latin typeface="Malayalam Sangam MN" charset="0"/>
                <a:ea typeface="Malayalam Sangam MN" charset="0"/>
                <a:cs typeface="Malayalam Sangam MN" charset="0"/>
              </a:rPr>
              <a:t>Adeline</a:t>
            </a:r>
            <a:r>
              <a:rPr lang="pl-PL" sz="4000" dirty="0" smtClean="0">
                <a:latin typeface="Malayalam Sangam MN" charset="0"/>
                <a:ea typeface="Malayalam Sangam MN" charset="0"/>
                <a:cs typeface="Malayalam Sangam MN" charset="0"/>
              </a:rPr>
              <a:t> C, </a:t>
            </a:r>
            <a:r>
              <a:rPr lang="pl-PL" sz="4000" dirty="0" err="1" smtClean="0">
                <a:latin typeface="Malayalam Sangam MN" charset="0"/>
                <a:ea typeface="Malayalam Sangam MN" charset="0"/>
                <a:cs typeface="Malayalam Sangam MN" charset="0"/>
              </a:rPr>
              <a:t>Jose</a:t>
            </a:r>
            <a:r>
              <a:rPr lang="pl-PL" sz="4000" dirty="0" smtClean="0">
                <a:latin typeface="Malayalam Sangam MN" charset="0"/>
                <a:ea typeface="Malayalam Sangam MN" charset="0"/>
                <a:cs typeface="Malayalam Sangam MN" charset="0"/>
              </a:rPr>
              <a:t> RS, </a:t>
            </a:r>
            <a:r>
              <a:rPr lang="pl-PL" sz="4000" dirty="0" err="1" smtClean="0">
                <a:latin typeface="Malayalam Sangam MN" charset="0"/>
                <a:ea typeface="Malayalam Sangam MN" charset="0"/>
                <a:cs typeface="Malayalam Sangam MN" charset="0"/>
              </a:rPr>
              <a:t>Joana</a:t>
            </a:r>
            <a:r>
              <a:rPr lang="pl-PL" sz="4000" dirty="0" smtClean="0">
                <a:latin typeface="Malayalam Sangam MN" charset="0"/>
                <a:ea typeface="Malayalam Sangam MN" charset="0"/>
                <a:cs typeface="Malayalam Sangam MN" charset="0"/>
              </a:rPr>
              <a:t> C, Bernardo F, Orlando G, </a:t>
            </a:r>
            <a:r>
              <a:rPr lang="pl-PL" sz="4000" b="1" dirty="0" smtClean="0">
                <a:latin typeface="Malayalam Sangam MN" charset="0"/>
                <a:ea typeface="Malayalam Sangam MN" charset="0"/>
                <a:cs typeface="Malayalam Sangam MN" charset="0"/>
              </a:rPr>
              <a:t>A </a:t>
            </a:r>
            <a:r>
              <a:rPr lang="pl-PL" sz="4000" b="1" dirty="0" err="1" smtClean="0">
                <a:latin typeface="Malayalam Sangam MN" charset="0"/>
                <a:ea typeface="Malayalam Sangam MN" charset="0"/>
                <a:cs typeface="Malayalam Sangam MN" charset="0"/>
              </a:rPr>
              <a:t>patient</a:t>
            </a:r>
            <a:r>
              <a:rPr lang="pl-PL" sz="4000" b="1" dirty="0" smtClean="0">
                <a:latin typeface="Malayalam Sangam MN" charset="0"/>
                <a:ea typeface="Malayalam Sangam MN" charset="0"/>
                <a:cs typeface="Malayalam Sangam MN" charset="0"/>
              </a:rPr>
              <a:t> with </a:t>
            </a:r>
            <a:r>
              <a:rPr lang="pl-PL" sz="4000" b="1" dirty="0" err="1" smtClean="0">
                <a:latin typeface="Malayalam Sangam MN" charset="0"/>
                <a:ea typeface="Malayalam Sangam MN" charset="0"/>
                <a:cs typeface="Malayalam Sangam MN" charset="0"/>
              </a:rPr>
              <a:t>sarcoidosis</a:t>
            </a:r>
            <a:r>
              <a:rPr lang="pl-PL" sz="4000" b="1" dirty="0" smtClean="0">
                <a:latin typeface="Malayalam Sangam MN" charset="0"/>
                <a:ea typeface="Malayalam Sangam MN" charset="0"/>
                <a:cs typeface="Malayalam Sangam MN" charset="0"/>
              </a:rPr>
              <a:t> and </a:t>
            </a:r>
            <a:r>
              <a:rPr lang="pl-PL" sz="4000" b="1" dirty="0" err="1" smtClean="0">
                <a:latin typeface="Malayalam Sangam MN" charset="0"/>
                <a:ea typeface="Malayalam Sangam MN" charset="0"/>
                <a:cs typeface="Malayalam Sangam MN" charset="0"/>
              </a:rPr>
              <a:t>antiphospholipid</a:t>
            </a:r>
            <a:r>
              <a:rPr lang="pl-PL" sz="4000" b="1" dirty="0" smtClean="0">
                <a:latin typeface="Malayalam Sangam MN" charset="0"/>
                <a:ea typeface="Malayalam Sangam MN" charset="0"/>
                <a:cs typeface="Malayalam Sangam MN" charset="0"/>
              </a:rPr>
              <a:t> </a:t>
            </a:r>
            <a:r>
              <a:rPr lang="pl-PL" sz="4000" b="1" dirty="0" err="1" smtClean="0">
                <a:latin typeface="Malayalam Sangam MN" charset="0"/>
                <a:ea typeface="Malayalam Sangam MN" charset="0"/>
                <a:cs typeface="Malayalam Sangam MN" charset="0"/>
              </a:rPr>
              <a:t>syndrome</a:t>
            </a:r>
            <a:r>
              <a:rPr lang="pl-PL" sz="4000" b="1" dirty="0" smtClean="0">
                <a:latin typeface="Malayalam Sangam MN" charset="0"/>
                <a:ea typeface="Malayalam Sangam MN" charset="0"/>
                <a:cs typeface="Malayalam Sangam MN" charset="0"/>
              </a:rPr>
              <a:t>. </a:t>
            </a:r>
            <a:r>
              <a:rPr lang="pl-PL" sz="4000" dirty="0" err="1" smtClean="0">
                <a:latin typeface="Malayalam Sangam MN" charset="0"/>
                <a:ea typeface="Malayalam Sangam MN" charset="0"/>
                <a:cs typeface="Malayalam Sangam MN" charset="0"/>
              </a:rPr>
              <a:t>European</a:t>
            </a:r>
            <a:r>
              <a:rPr lang="pl-PL" sz="4000" dirty="0" smtClean="0">
                <a:latin typeface="Malayalam Sangam MN" charset="0"/>
                <a:ea typeface="Malayalam Sangam MN" charset="0"/>
                <a:cs typeface="Malayalam Sangam MN" charset="0"/>
              </a:rPr>
              <a:t> </a:t>
            </a:r>
            <a:r>
              <a:rPr lang="pl-PL" sz="4000" dirty="0" err="1" smtClean="0">
                <a:latin typeface="Malayalam Sangam MN" charset="0"/>
                <a:ea typeface="Malayalam Sangam MN" charset="0"/>
                <a:cs typeface="Malayalam Sangam MN" charset="0"/>
              </a:rPr>
              <a:t>Journal</a:t>
            </a:r>
            <a:r>
              <a:rPr lang="pl-PL" sz="4000" dirty="0" smtClean="0">
                <a:latin typeface="Malayalam Sangam MN" charset="0"/>
                <a:ea typeface="Malayalam Sangam MN" charset="0"/>
                <a:cs typeface="Malayalam Sangam MN" charset="0"/>
              </a:rPr>
              <a:t> of </a:t>
            </a:r>
            <a:r>
              <a:rPr lang="pl-PL" sz="4000" dirty="0" err="1" smtClean="0">
                <a:latin typeface="Malayalam Sangam MN" charset="0"/>
                <a:ea typeface="Malayalam Sangam MN" charset="0"/>
                <a:cs typeface="Malayalam Sangam MN" charset="0"/>
              </a:rPr>
              <a:t>Internal</a:t>
            </a:r>
            <a:r>
              <a:rPr lang="pl-PL" sz="4000" dirty="0" smtClean="0">
                <a:latin typeface="Malayalam Sangam MN" charset="0"/>
                <a:ea typeface="Malayalam Sangam MN" charset="0"/>
                <a:cs typeface="Malayalam Sangam MN" charset="0"/>
              </a:rPr>
              <a:t> </a:t>
            </a:r>
            <a:r>
              <a:rPr lang="pl-PL" sz="4000" dirty="0" err="1" smtClean="0">
                <a:latin typeface="Malayalam Sangam MN" charset="0"/>
                <a:ea typeface="Malayalam Sangam MN" charset="0"/>
                <a:cs typeface="Malayalam Sangam MN" charset="0"/>
              </a:rPr>
              <a:t>medicine</a:t>
            </a:r>
            <a:r>
              <a:rPr lang="pl-PL" sz="4000" dirty="0" smtClean="0">
                <a:latin typeface="Malayalam Sangam MN" charset="0"/>
                <a:ea typeface="Malayalam Sangam MN" charset="0"/>
                <a:cs typeface="Malayalam Sangam MN" charset="0"/>
              </a:rPr>
              <a:t> 19 (2008) e80-e81</a:t>
            </a:r>
          </a:p>
          <a:p>
            <a:pPr>
              <a:buFont typeface="+mj-lt"/>
              <a:buAutoNum type="arabicPeriod"/>
            </a:pPr>
            <a:r>
              <a:rPr lang="nb-NO" sz="4000" dirty="0" smtClean="0">
                <a:latin typeface="Malayalam Sangam MN" charset="0"/>
                <a:ea typeface="Malayalam Sangam MN" charset="0"/>
                <a:cs typeface="Malayalam Sangam MN" charset="0"/>
              </a:rPr>
              <a:t>Jay P, </a:t>
            </a:r>
            <a:r>
              <a:rPr lang="nb-NO" sz="4000" dirty="0" err="1" smtClean="0">
                <a:latin typeface="Malayalam Sangam MN" charset="0"/>
                <a:ea typeface="Malayalam Sangam MN" charset="0"/>
                <a:cs typeface="Malayalam Sangam MN" charset="0"/>
              </a:rPr>
              <a:t>Kunal</a:t>
            </a:r>
            <a:r>
              <a:rPr lang="nb-NO" sz="4000" dirty="0" smtClean="0">
                <a:latin typeface="Malayalam Sangam MN" charset="0"/>
                <a:ea typeface="Malayalam Sangam MN" charset="0"/>
                <a:cs typeface="Malayalam Sangam MN" charset="0"/>
              </a:rPr>
              <a:t> B, </a:t>
            </a:r>
            <a:r>
              <a:rPr lang="nb-NO" sz="4000" dirty="0" err="1" smtClean="0">
                <a:latin typeface="Malayalam Sangam MN" charset="0"/>
                <a:ea typeface="Malayalam Sangam MN" charset="0"/>
                <a:cs typeface="Malayalam Sangam MN" charset="0"/>
              </a:rPr>
              <a:t>Kumkum</a:t>
            </a:r>
            <a:r>
              <a:rPr lang="nb-NO" sz="4000" dirty="0" smtClean="0">
                <a:latin typeface="Malayalam Sangam MN" charset="0"/>
                <a:ea typeface="Malayalam Sangam MN" charset="0"/>
                <a:cs typeface="Malayalam Sangam MN" charset="0"/>
              </a:rPr>
              <a:t> P, </a:t>
            </a:r>
            <a:r>
              <a:rPr lang="nb-NO" sz="4000" dirty="0" err="1" smtClean="0">
                <a:latin typeface="Malayalam Sangam MN" charset="0"/>
                <a:ea typeface="Malayalam Sangam MN" charset="0"/>
                <a:cs typeface="Malayalam Sangam MN" charset="0"/>
              </a:rPr>
              <a:t>Alzbeta</a:t>
            </a:r>
            <a:r>
              <a:rPr lang="nb-NO" sz="4000" dirty="0" smtClean="0">
                <a:latin typeface="Malayalam Sangam MN" charset="0"/>
                <a:ea typeface="Malayalam Sangam MN" charset="0"/>
                <a:cs typeface="Malayalam Sangam MN" charset="0"/>
              </a:rPr>
              <a:t> S, Joseph G, </a:t>
            </a:r>
            <a:r>
              <a:rPr lang="nb-NO" sz="4000" dirty="0" err="1" smtClean="0">
                <a:latin typeface="Malayalam Sangam MN" charset="0"/>
                <a:ea typeface="Malayalam Sangam MN" charset="0"/>
                <a:cs typeface="Malayalam Sangam MN" charset="0"/>
              </a:rPr>
              <a:t>Girish</a:t>
            </a:r>
            <a:r>
              <a:rPr lang="nb-NO" sz="4000" dirty="0" smtClean="0">
                <a:latin typeface="Malayalam Sangam MN" charset="0"/>
                <a:ea typeface="Malayalam Sangam MN" charset="0"/>
                <a:cs typeface="Malayalam Sangam MN" charset="0"/>
              </a:rPr>
              <a:t> N, </a:t>
            </a:r>
            <a:r>
              <a:rPr lang="nb-NO" sz="4000" b="1" dirty="0" smtClean="0">
                <a:latin typeface="Malayalam Sangam MN" charset="0"/>
                <a:ea typeface="Malayalam Sangam MN" charset="0"/>
                <a:cs typeface="Malayalam Sangam MN" charset="0"/>
              </a:rPr>
              <a:t>A rare </a:t>
            </a:r>
            <a:r>
              <a:rPr lang="nb-NO" sz="4000" b="1" dirty="0" err="1" smtClean="0">
                <a:latin typeface="Malayalam Sangam MN" charset="0"/>
                <a:ea typeface="Malayalam Sangam MN" charset="0"/>
                <a:cs typeface="Malayalam Sangam MN" charset="0"/>
              </a:rPr>
              <a:t>presentation</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of</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venous</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thromboembolic</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disease</a:t>
            </a:r>
            <a:r>
              <a:rPr lang="nb-NO" sz="4000" b="1" dirty="0" smtClean="0">
                <a:latin typeface="Malayalam Sangam MN" charset="0"/>
                <a:ea typeface="Malayalam Sangam MN" charset="0"/>
                <a:cs typeface="Malayalam Sangam MN" charset="0"/>
              </a:rPr>
              <a:t> in </a:t>
            </a:r>
            <a:r>
              <a:rPr lang="nb-NO" sz="4000" b="1" dirty="0" err="1" smtClean="0">
                <a:latin typeface="Malayalam Sangam MN" charset="0"/>
                <a:ea typeface="Malayalam Sangam MN" charset="0"/>
                <a:cs typeface="Malayalam Sangam MN" charset="0"/>
              </a:rPr>
              <a:t>the</a:t>
            </a:r>
            <a:r>
              <a:rPr lang="nb-NO" sz="4000" b="1" dirty="0" smtClean="0">
                <a:latin typeface="Malayalam Sangam MN" charset="0"/>
                <a:ea typeface="Malayalam Sangam MN" charset="0"/>
                <a:cs typeface="Malayalam Sangam MN" charset="0"/>
              </a:rPr>
              <a:t> setting </a:t>
            </a:r>
            <a:r>
              <a:rPr lang="nb-NO" sz="4000" b="1" dirty="0" err="1" smtClean="0">
                <a:latin typeface="Malayalam Sangam MN" charset="0"/>
                <a:ea typeface="Malayalam Sangam MN" charset="0"/>
                <a:cs typeface="Malayalam Sangam MN" charset="0"/>
              </a:rPr>
              <a:t>of</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cardiopulmonary</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sarcoidosis</a:t>
            </a:r>
            <a:r>
              <a:rPr lang="nb-NO" sz="4000" b="1" dirty="0" smtClean="0">
                <a:latin typeface="Malayalam Sangam MN" charset="0"/>
                <a:ea typeface="Malayalam Sangam MN" charset="0"/>
                <a:cs typeface="Malayalam Sangam MN" charset="0"/>
              </a:rPr>
              <a:t>.</a:t>
            </a:r>
            <a:r>
              <a:rPr lang="nb-NO" sz="4000" dirty="0" smtClean="0">
                <a:latin typeface="Malayalam Sangam MN" charset="0"/>
                <a:ea typeface="Malayalam Sangam MN" charset="0"/>
                <a:cs typeface="Malayalam Sangam MN" charset="0"/>
              </a:rPr>
              <a:t> </a:t>
            </a:r>
            <a:r>
              <a:rPr lang="nb-NO" sz="4000" dirty="0" err="1" smtClean="0">
                <a:latin typeface="Malayalam Sangam MN" charset="0"/>
                <a:ea typeface="Malayalam Sangam MN" charset="0"/>
                <a:cs typeface="Malayalam Sangam MN" charset="0"/>
              </a:rPr>
              <a:t>Pulm</a:t>
            </a:r>
            <a:r>
              <a:rPr lang="nb-NO" sz="4000" dirty="0" smtClean="0">
                <a:latin typeface="Malayalam Sangam MN" charset="0"/>
                <a:ea typeface="Malayalam Sangam MN" charset="0"/>
                <a:cs typeface="Malayalam Sangam MN" charset="0"/>
              </a:rPr>
              <a:t> </a:t>
            </a:r>
            <a:r>
              <a:rPr lang="nb-NO" sz="4000" dirty="0" err="1" smtClean="0">
                <a:latin typeface="Malayalam Sangam MN" charset="0"/>
                <a:ea typeface="Malayalam Sangam MN" charset="0"/>
                <a:cs typeface="Malayalam Sangam MN" charset="0"/>
              </a:rPr>
              <a:t>vascular</a:t>
            </a:r>
            <a:r>
              <a:rPr lang="nb-NO" sz="4000" dirty="0" smtClean="0">
                <a:latin typeface="Malayalam Sangam MN" charset="0"/>
                <a:ea typeface="Malayalam Sangam MN" charset="0"/>
                <a:cs typeface="Malayalam Sangam MN" charset="0"/>
              </a:rPr>
              <a:t> </a:t>
            </a:r>
            <a:r>
              <a:rPr lang="nb-NO" sz="4000" dirty="0" err="1" smtClean="0">
                <a:latin typeface="Malayalam Sangam MN" charset="0"/>
                <a:ea typeface="Malayalam Sangam MN" charset="0"/>
                <a:cs typeface="Malayalam Sangam MN" charset="0"/>
              </a:rPr>
              <a:t>disease</a:t>
            </a:r>
            <a:r>
              <a:rPr lang="nb-NO" sz="4000" dirty="0" smtClean="0">
                <a:latin typeface="Malayalam Sangam MN" charset="0"/>
                <a:ea typeface="Malayalam Sangam MN" charset="0"/>
                <a:cs typeface="Malayalam Sangam MN" charset="0"/>
              </a:rPr>
              <a:t>, </a:t>
            </a:r>
            <a:r>
              <a:rPr lang="nb-NO" sz="4000" dirty="0" err="1" smtClean="0">
                <a:latin typeface="Malayalam Sangam MN" charset="0"/>
                <a:ea typeface="Malayalam Sangam MN" charset="0"/>
                <a:cs typeface="Malayalam Sangam MN" charset="0"/>
              </a:rPr>
              <a:t>Oct</a:t>
            </a:r>
            <a:r>
              <a:rPr lang="nb-NO" sz="4000" dirty="0" smtClean="0">
                <a:latin typeface="Malayalam Sangam MN" charset="0"/>
                <a:ea typeface="Malayalam Sangam MN" charset="0"/>
                <a:cs typeface="Malayalam Sangam MN" charset="0"/>
              </a:rPr>
              <a:t> 2014, Vol 146, No.4.</a:t>
            </a:r>
          </a:p>
          <a:p>
            <a:pPr>
              <a:buFont typeface="+mj-lt"/>
              <a:buAutoNum type="arabicPeriod"/>
            </a:pPr>
            <a:r>
              <a:rPr lang="nb-NO" sz="4000" dirty="0">
                <a:latin typeface="Malayalam Sangam MN" charset="0"/>
                <a:ea typeface="Malayalam Sangam MN" charset="0"/>
                <a:cs typeface="Malayalam Sangam MN" charset="0"/>
              </a:rPr>
              <a:t>Rand JH, Wu XX, Quinn AS, et al. </a:t>
            </a:r>
            <a:r>
              <a:rPr lang="nb-NO" sz="4000" b="1" dirty="0" err="1">
                <a:latin typeface="Malayalam Sangam MN" charset="0"/>
                <a:ea typeface="Malayalam Sangam MN" charset="0"/>
                <a:cs typeface="Malayalam Sangam MN" charset="0"/>
              </a:rPr>
              <a:t>Hydroxychloroquine</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protects</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the</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annexin</a:t>
            </a:r>
            <a:r>
              <a:rPr lang="nb-NO" sz="4000" b="1" dirty="0">
                <a:latin typeface="Malayalam Sangam MN" charset="0"/>
                <a:ea typeface="Malayalam Sangam MN" charset="0"/>
                <a:cs typeface="Malayalam Sangam MN" charset="0"/>
              </a:rPr>
              <a:t> A5 </a:t>
            </a:r>
            <a:r>
              <a:rPr lang="nb-NO" sz="4000" b="1" dirty="0" err="1">
                <a:latin typeface="Malayalam Sangam MN" charset="0"/>
                <a:ea typeface="Malayalam Sangam MN" charset="0"/>
                <a:cs typeface="Malayalam Sangam MN" charset="0"/>
              </a:rPr>
              <a:t>anticoagulant</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shield</a:t>
            </a:r>
            <a:r>
              <a:rPr lang="nb-NO" sz="4000" b="1" dirty="0">
                <a:latin typeface="Malayalam Sangam MN" charset="0"/>
                <a:ea typeface="Malayalam Sangam MN" charset="0"/>
                <a:cs typeface="Malayalam Sangam MN" charset="0"/>
              </a:rPr>
              <a:t> from </a:t>
            </a:r>
            <a:r>
              <a:rPr lang="nb-NO" sz="4000" b="1" dirty="0" err="1">
                <a:latin typeface="Malayalam Sangam MN" charset="0"/>
                <a:ea typeface="Malayalam Sangam MN" charset="0"/>
                <a:cs typeface="Malayalam Sangam MN" charset="0"/>
              </a:rPr>
              <a:t>disruption</a:t>
            </a:r>
            <a:r>
              <a:rPr lang="nb-NO" sz="4000" b="1" dirty="0">
                <a:latin typeface="Malayalam Sangam MN" charset="0"/>
                <a:ea typeface="Malayalam Sangam MN" charset="0"/>
                <a:cs typeface="Malayalam Sangam MN" charset="0"/>
              </a:rPr>
              <a:t> by </a:t>
            </a:r>
            <a:r>
              <a:rPr lang="nb-NO" sz="4000" b="1" dirty="0" err="1">
                <a:latin typeface="Malayalam Sangam MN" charset="0"/>
                <a:ea typeface="Malayalam Sangam MN" charset="0"/>
                <a:cs typeface="Malayalam Sangam MN" charset="0"/>
              </a:rPr>
              <a:t>antiphospholipid</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antibodies</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evidence</a:t>
            </a:r>
            <a:r>
              <a:rPr lang="nb-NO" sz="4000" b="1" dirty="0">
                <a:latin typeface="Malayalam Sangam MN" charset="0"/>
                <a:ea typeface="Malayalam Sangam MN" charset="0"/>
                <a:cs typeface="Malayalam Sangam MN" charset="0"/>
              </a:rPr>
              <a:t> for a </a:t>
            </a:r>
            <a:r>
              <a:rPr lang="nb-NO" sz="4000" b="1" dirty="0" err="1">
                <a:latin typeface="Malayalam Sangam MN" charset="0"/>
                <a:ea typeface="Malayalam Sangam MN" charset="0"/>
                <a:cs typeface="Malayalam Sangam MN" charset="0"/>
              </a:rPr>
              <a:t>novel</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effect</a:t>
            </a:r>
            <a:r>
              <a:rPr lang="nb-NO" sz="4000" b="1" dirty="0">
                <a:latin typeface="Malayalam Sangam MN" charset="0"/>
                <a:ea typeface="Malayalam Sangam MN" charset="0"/>
                <a:cs typeface="Malayalam Sangam MN" charset="0"/>
              </a:rPr>
              <a:t> for an </a:t>
            </a:r>
            <a:r>
              <a:rPr lang="nb-NO" sz="4000" b="1" dirty="0" err="1">
                <a:latin typeface="Malayalam Sangam MN" charset="0"/>
                <a:ea typeface="Malayalam Sangam MN" charset="0"/>
                <a:cs typeface="Malayalam Sangam MN" charset="0"/>
              </a:rPr>
              <a:t>old</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antimalarial</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drug</a:t>
            </a:r>
            <a:r>
              <a:rPr lang="nb-NO" sz="4000" b="1" dirty="0">
                <a:latin typeface="Malayalam Sangam MN" charset="0"/>
                <a:ea typeface="Malayalam Sangam MN" charset="0"/>
                <a:cs typeface="Malayalam Sangam MN" charset="0"/>
              </a:rPr>
              <a:t>. </a:t>
            </a:r>
            <a:r>
              <a:rPr lang="nb-NO" sz="4000" i="1" dirty="0">
                <a:latin typeface="Malayalam Sangam MN" charset="0"/>
                <a:ea typeface="Malayalam Sangam MN" charset="0"/>
                <a:cs typeface="Malayalam Sangam MN" charset="0"/>
              </a:rPr>
              <a:t>Blood. </a:t>
            </a:r>
            <a:r>
              <a:rPr lang="nb-NO" sz="4000" dirty="0">
                <a:latin typeface="Malayalam Sangam MN" charset="0"/>
                <a:ea typeface="Malayalam Sangam MN" charset="0"/>
                <a:cs typeface="Malayalam Sangam MN" charset="0"/>
              </a:rPr>
              <a:t>2010;115(11):2292-2299. </a:t>
            </a:r>
            <a:endParaRPr lang="nb-NO" sz="4000" dirty="0" smtClean="0">
              <a:latin typeface="Malayalam Sangam MN" charset="0"/>
              <a:ea typeface="Malayalam Sangam MN" charset="0"/>
              <a:cs typeface="Malayalam Sangam MN" charset="0"/>
            </a:endParaRPr>
          </a:p>
          <a:p>
            <a:pPr>
              <a:buFont typeface="+mj-lt"/>
              <a:buAutoNum type="arabicPeriod"/>
            </a:pPr>
            <a:r>
              <a:rPr lang="nb-NO" sz="4000" dirty="0" err="1">
                <a:latin typeface="Malayalam Sangam MN" charset="0"/>
                <a:ea typeface="Malayalam Sangam MN" charset="0"/>
                <a:cs typeface="Malayalam Sangam MN" charset="0"/>
              </a:rPr>
              <a:t>Ruiz-Irastorza</a:t>
            </a:r>
            <a:r>
              <a:rPr lang="nb-NO" sz="4000" dirty="0">
                <a:latin typeface="Malayalam Sangam MN" charset="0"/>
                <a:ea typeface="Malayalam Sangam MN" charset="0"/>
                <a:cs typeface="Malayalam Sangam MN" charset="0"/>
              </a:rPr>
              <a:t> G, </a:t>
            </a:r>
            <a:r>
              <a:rPr lang="nb-NO" sz="4000" dirty="0" err="1">
                <a:latin typeface="Malayalam Sangam MN" charset="0"/>
                <a:ea typeface="Malayalam Sangam MN" charset="0"/>
                <a:cs typeface="Malayalam Sangam MN" charset="0"/>
              </a:rPr>
              <a:t>Cuadrado</a:t>
            </a:r>
            <a:r>
              <a:rPr lang="nb-NO" sz="4000" dirty="0">
                <a:latin typeface="Malayalam Sangam MN" charset="0"/>
                <a:ea typeface="Malayalam Sangam MN" charset="0"/>
                <a:cs typeface="Malayalam Sangam MN" charset="0"/>
              </a:rPr>
              <a:t> MJ, </a:t>
            </a:r>
            <a:r>
              <a:rPr lang="nb-NO" sz="4000" dirty="0" err="1">
                <a:latin typeface="Malayalam Sangam MN" charset="0"/>
                <a:ea typeface="Malayalam Sangam MN" charset="0"/>
                <a:cs typeface="Malayalam Sangam MN" charset="0"/>
              </a:rPr>
              <a:t>Ruiz-Arruza</a:t>
            </a:r>
            <a:r>
              <a:rPr lang="nb-NO" sz="4000" dirty="0">
                <a:latin typeface="Malayalam Sangam MN" charset="0"/>
                <a:ea typeface="Malayalam Sangam MN" charset="0"/>
                <a:cs typeface="Malayalam Sangam MN" charset="0"/>
              </a:rPr>
              <a:t> I, et al. </a:t>
            </a:r>
            <a:r>
              <a:rPr lang="nb-NO" sz="4000" b="1" dirty="0" err="1">
                <a:latin typeface="Malayalam Sangam MN" charset="0"/>
                <a:ea typeface="Malayalam Sangam MN" charset="0"/>
                <a:cs typeface="Malayalam Sangam MN" charset="0"/>
              </a:rPr>
              <a:t>Evidence</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based</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recommendations</a:t>
            </a:r>
            <a:r>
              <a:rPr lang="nb-NO" sz="4000" b="1" dirty="0">
                <a:latin typeface="Malayalam Sangam MN" charset="0"/>
                <a:ea typeface="Malayalam Sangam MN" charset="0"/>
                <a:cs typeface="Malayalam Sangam MN" charset="0"/>
              </a:rPr>
              <a:t> for </a:t>
            </a:r>
            <a:r>
              <a:rPr lang="nb-NO" sz="4000" b="1" dirty="0" err="1">
                <a:latin typeface="Malayalam Sangam MN" charset="0"/>
                <a:ea typeface="Malayalam Sangam MN" charset="0"/>
                <a:cs typeface="Malayalam Sangam MN" charset="0"/>
              </a:rPr>
              <a:t>the</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prevention</a:t>
            </a:r>
            <a:r>
              <a:rPr lang="nb-NO" sz="4000" b="1" dirty="0">
                <a:latin typeface="Malayalam Sangam MN" charset="0"/>
                <a:ea typeface="Malayalam Sangam MN" charset="0"/>
                <a:cs typeface="Malayalam Sangam MN" charset="0"/>
              </a:rPr>
              <a:t> and long-term management </a:t>
            </a:r>
            <a:r>
              <a:rPr lang="nb-NO" sz="4000" b="1" dirty="0" err="1">
                <a:latin typeface="Malayalam Sangam MN" charset="0"/>
                <a:ea typeface="Malayalam Sangam MN" charset="0"/>
                <a:cs typeface="Malayalam Sangam MN" charset="0"/>
              </a:rPr>
              <a:t>of</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thrombosis</a:t>
            </a:r>
            <a:r>
              <a:rPr lang="nb-NO" sz="4000" b="1" dirty="0">
                <a:latin typeface="Malayalam Sangam MN" charset="0"/>
                <a:ea typeface="Malayalam Sangam MN" charset="0"/>
                <a:cs typeface="Malayalam Sangam MN" charset="0"/>
              </a:rPr>
              <a:t> in </a:t>
            </a:r>
            <a:r>
              <a:rPr lang="nb-NO" sz="4000" b="1" dirty="0" err="1">
                <a:latin typeface="Malayalam Sangam MN" charset="0"/>
                <a:ea typeface="Malayalam Sangam MN" charset="0"/>
                <a:cs typeface="Malayalam Sangam MN" charset="0"/>
              </a:rPr>
              <a:t>antiphospholipid</a:t>
            </a:r>
            <a:r>
              <a:rPr lang="nb-NO" sz="4000" b="1" dirty="0">
                <a:latin typeface="Malayalam Sangam MN" charset="0"/>
                <a:ea typeface="Malayalam Sangam MN" charset="0"/>
                <a:cs typeface="Malayalam Sangam MN" charset="0"/>
              </a:rPr>
              <a:t> antibody- positive </a:t>
            </a:r>
            <a:r>
              <a:rPr lang="nb-NO" sz="4000" b="1" dirty="0" err="1">
                <a:latin typeface="Malayalam Sangam MN" charset="0"/>
                <a:ea typeface="Malayalam Sangam MN" charset="0"/>
                <a:cs typeface="Malayalam Sangam MN" charset="0"/>
              </a:rPr>
              <a:t>patients</a:t>
            </a:r>
            <a:r>
              <a:rPr lang="nb-NO" sz="4000" b="1" dirty="0">
                <a:latin typeface="Malayalam Sangam MN" charset="0"/>
                <a:ea typeface="Malayalam Sangam MN" charset="0"/>
                <a:cs typeface="Malayalam Sangam MN" charset="0"/>
              </a:rPr>
              <a:t>: report </a:t>
            </a:r>
            <a:r>
              <a:rPr lang="nb-NO" sz="4000" b="1" dirty="0" err="1">
                <a:latin typeface="Malayalam Sangam MN" charset="0"/>
                <a:ea typeface="Malayalam Sangam MN" charset="0"/>
                <a:cs typeface="Malayalam Sangam MN" charset="0"/>
              </a:rPr>
              <a:t>of</a:t>
            </a:r>
            <a:r>
              <a:rPr lang="nb-NO" sz="4000" b="1" dirty="0">
                <a:latin typeface="Malayalam Sangam MN" charset="0"/>
                <a:ea typeface="Malayalam Sangam MN" charset="0"/>
                <a:cs typeface="Malayalam Sangam MN" charset="0"/>
              </a:rPr>
              <a:t> a </a:t>
            </a:r>
            <a:r>
              <a:rPr lang="nb-NO" sz="4000" b="1" dirty="0" err="1">
                <a:latin typeface="Malayalam Sangam MN" charset="0"/>
                <a:ea typeface="Malayalam Sangam MN" charset="0"/>
                <a:cs typeface="Malayalam Sangam MN" charset="0"/>
              </a:rPr>
              <a:t>task</a:t>
            </a:r>
            <a:r>
              <a:rPr lang="nb-NO" sz="4000" b="1" dirty="0">
                <a:latin typeface="Malayalam Sangam MN" charset="0"/>
                <a:ea typeface="Malayalam Sangam MN" charset="0"/>
                <a:cs typeface="Malayalam Sangam MN" charset="0"/>
              </a:rPr>
              <a:t> force at </a:t>
            </a:r>
            <a:r>
              <a:rPr lang="nb-NO" sz="4000" b="1" dirty="0" err="1">
                <a:latin typeface="Malayalam Sangam MN" charset="0"/>
                <a:ea typeface="Malayalam Sangam MN" charset="0"/>
                <a:cs typeface="Malayalam Sangam MN" charset="0"/>
              </a:rPr>
              <a:t>the</a:t>
            </a:r>
            <a:r>
              <a:rPr lang="nb-NO" sz="4000" b="1" dirty="0">
                <a:latin typeface="Malayalam Sangam MN" charset="0"/>
                <a:ea typeface="Malayalam Sangam MN" charset="0"/>
                <a:cs typeface="Malayalam Sangam MN" charset="0"/>
              </a:rPr>
              <a:t> 13th International </a:t>
            </a:r>
            <a:r>
              <a:rPr lang="nb-NO" sz="4000" b="1" dirty="0" err="1">
                <a:latin typeface="Malayalam Sangam MN" charset="0"/>
                <a:ea typeface="Malayalam Sangam MN" charset="0"/>
                <a:cs typeface="Malayalam Sangam MN" charset="0"/>
              </a:rPr>
              <a:t>Congress</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on</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antiphospholipid</a:t>
            </a:r>
            <a:r>
              <a:rPr lang="nb-NO" sz="4000" b="1" dirty="0">
                <a:latin typeface="Malayalam Sangam MN" charset="0"/>
                <a:ea typeface="Malayalam Sangam MN" charset="0"/>
                <a:cs typeface="Malayalam Sangam MN" charset="0"/>
              </a:rPr>
              <a:t> </a:t>
            </a:r>
            <a:r>
              <a:rPr lang="nb-NO" sz="4000" b="1" dirty="0" err="1">
                <a:latin typeface="Malayalam Sangam MN" charset="0"/>
                <a:ea typeface="Malayalam Sangam MN" charset="0"/>
                <a:cs typeface="Malayalam Sangam MN" charset="0"/>
              </a:rPr>
              <a:t>antibodies</a:t>
            </a:r>
            <a:r>
              <a:rPr lang="nb-NO" sz="4000" dirty="0">
                <a:latin typeface="Malayalam Sangam MN" charset="0"/>
                <a:ea typeface="Malayalam Sangam MN" charset="0"/>
                <a:cs typeface="Malayalam Sangam MN" charset="0"/>
              </a:rPr>
              <a:t>. </a:t>
            </a:r>
            <a:r>
              <a:rPr lang="nb-NO" sz="4000" i="1" dirty="0">
                <a:latin typeface="Malayalam Sangam MN" charset="0"/>
                <a:ea typeface="Malayalam Sangam MN" charset="0"/>
                <a:cs typeface="Malayalam Sangam MN" charset="0"/>
              </a:rPr>
              <a:t>Lupus. </a:t>
            </a:r>
            <a:r>
              <a:rPr lang="nb-NO" sz="4000" dirty="0">
                <a:latin typeface="Malayalam Sangam MN" charset="0"/>
                <a:ea typeface="Malayalam Sangam MN" charset="0"/>
                <a:cs typeface="Malayalam Sangam MN" charset="0"/>
              </a:rPr>
              <a:t>2011;20(2): 206-218. </a:t>
            </a:r>
            <a:endParaRPr lang="nb-NO" sz="4000" dirty="0" smtClean="0">
              <a:latin typeface="Malayalam Sangam MN" charset="0"/>
              <a:ea typeface="Malayalam Sangam MN" charset="0"/>
              <a:cs typeface="Malayalam Sangam MN" charset="0"/>
            </a:endParaRPr>
          </a:p>
          <a:p>
            <a:pPr>
              <a:buFont typeface="+mj-lt"/>
              <a:buAutoNum type="arabicPeriod"/>
            </a:pPr>
            <a:r>
              <a:rPr lang="nb-NO" sz="4000" dirty="0" smtClean="0">
                <a:latin typeface="Malayalam Sangam MN" charset="0"/>
                <a:ea typeface="Malayalam Sangam MN" charset="0"/>
                <a:cs typeface="Malayalam Sangam MN" charset="0"/>
              </a:rPr>
              <a:t>Wendy Lim, </a:t>
            </a:r>
            <a:r>
              <a:rPr lang="nb-NO" sz="4000" b="1" dirty="0" err="1" smtClean="0">
                <a:latin typeface="Malayalam Sangam MN" charset="0"/>
                <a:ea typeface="Malayalam Sangam MN" charset="0"/>
                <a:cs typeface="Malayalam Sangam MN" charset="0"/>
              </a:rPr>
              <a:t>Antiphospholipid</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syndrome</a:t>
            </a:r>
            <a:r>
              <a:rPr lang="nb-NO" sz="4000" b="1" dirty="0" smtClean="0">
                <a:latin typeface="Malayalam Sangam MN" charset="0"/>
                <a:ea typeface="Malayalam Sangam MN" charset="0"/>
                <a:cs typeface="Malayalam Sangam MN" charset="0"/>
              </a:rPr>
              <a:t>. Updates in Aggressive </a:t>
            </a:r>
            <a:r>
              <a:rPr lang="nb-NO" sz="4000" b="1" dirty="0" err="1" smtClean="0">
                <a:latin typeface="Malayalam Sangam MN" charset="0"/>
                <a:ea typeface="Malayalam Sangam MN" charset="0"/>
                <a:cs typeface="Malayalam Sangam MN" charset="0"/>
              </a:rPr>
              <a:t>Thrombotic</a:t>
            </a:r>
            <a:r>
              <a:rPr lang="nb-NO" sz="4000" b="1" dirty="0" smtClean="0">
                <a:latin typeface="Malayalam Sangam MN" charset="0"/>
                <a:ea typeface="Malayalam Sangam MN" charset="0"/>
                <a:cs typeface="Malayalam Sangam MN" charset="0"/>
              </a:rPr>
              <a:t> </a:t>
            </a:r>
            <a:r>
              <a:rPr lang="nb-NO" sz="4000" b="1" dirty="0" err="1" smtClean="0">
                <a:latin typeface="Malayalam Sangam MN" charset="0"/>
                <a:ea typeface="Malayalam Sangam MN" charset="0"/>
                <a:cs typeface="Malayalam Sangam MN" charset="0"/>
              </a:rPr>
              <a:t>disease</a:t>
            </a:r>
            <a:r>
              <a:rPr lang="nb-NO" sz="4000" b="1" dirty="0" smtClean="0">
                <a:latin typeface="Malayalam Sangam MN" charset="0"/>
                <a:ea typeface="Malayalam Sangam MN" charset="0"/>
                <a:cs typeface="Malayalam Sangam MN" charset="0"/>
              </a:rPr>
              <a:t>. </a:t>
            </a:r>
            <a:r>
              <a:rPr lang="nb-NO" sz="4000" dirty="0" err="1" smtClean="0">
                <a:latin typeface="Malayalam Sangam MN" charset="0"/>
                <a:ea typeface="Malayalam Sangam MN" charset="0"/>
                <a:cs typeface="Malayalam Sangam MN" charset="0"/>
              </a:rPr>
              <a:t>Hematology</a:t>
            </a:r>
            <a:r>
              <a:rPr lang="nb-NO" sz="4000" dirty="0" smtClean="0">
                <a:latin typeface="Malayalam Sangam MN" charset="0"/>
                <a:ea typeface="Malayalam Sangam MN" charset="0"/>
                <a:cs typeface="Malayalam Sangam MN" charset="0"/>
              </a:rPr>
              <a:t> 2013</a:t>
            </a:r>
            <a:endParaRPr lang="nb-NO" sz="4000" dirty="0">
              <a:latin typeface="Malayalam Sangam MN" charset="0"/>
              <a:ea typeface="Malayalam Sangam MN" charset="0"/>
              <a:cs typeface="Malayalam Sangam MN" charset="0"/>
            </a:endParaRPr>
          </a:p>
          <a:p>
            <a:endParaRPr lang="nb-NO" dirty="0"/>
          </a:p>
          <a:p>
            <a:endParaRPr lang="nb-NO" dirty="0">
              <a:latin typeface="Malayalam Sangam MN" charset="0"/>
              <a:ea typeface="Malayalam Sangam MN" charset="0"/>
              <a:cs typeface="Malayalam Sangam MN" charset="0"/>
            </a:endParaRPr>
          </a:p>
          <a:p>
            <a:endParaRPr lang="nb-NO" dirty="0" smtClean="0"/>
          </a:p>
          <a:p>
            <a:endParaRPr lang="de-DE" b="1" dirty="0"/>
          </a:p>
          <a:p>
            <a:endParaRPr lang="en-US" dirty="0">
              <a:latin typeface="Malayalam Sangam MN" charset="0"/>
              <a:ea typeface="Malayalam Sangam MN" charset="0"/>
              <a:cs typeface="Malayalam Sangam MN" charset="0"/>
            </a:endParaRPr>
          </a:p>
          <a:p>
            <a:endParaRPr lang="en-US" dirty="0"/>
          </a:p>
        </p:txBody>
      </p:sp>
    </p:spTree>
    <p:extLst>
      <p:ext uri="{BB962C8B-B14F-4D97-AF65-F5344CB8AC3E}">
        <p14:creationId xmlns:p14="http://schemas.microsoft.com/office/powerpoint/2010/main" val="11560024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US" dirty="0" smtClean="0"/>
              <a:t>Thank you!</a:t>
            </a:r>
            <a:endParaRPr lang="en-US" dirty="0"/>
          </a:p>
        </p:txBody>
      </p:sp>
    </p:spTree>
    <p:extLst>
      <p:ext uri="{BB962C8B-B14F-4D97-AF65-F5344CB8AC3E}">
        <p14:creationId xmlns:p14="http://schemas.microsoft.com/office/powerpoint/2010/main" val="1775071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Gorospe  Wilken ADS 2">
  <a:themeElements>
    <a:clrScheme name="HH PowerPoint Theme Colors">
      <a:dk1>
        <a:srgbClr val="53565A"/>
      </a:dk1>
      <a:lt1>
        <a:srgbClr val="FFFFFF"/>
      </a:lt1>
      <a:dk2>
        <a:srgbClr val="53565A"/>
      </a:dk2>
      <a:lt2>
        <a:srgbClr val="FFFFFF"/>
      </a:lt2>
      <a:accent1>
        <a:srgbClr val="0098C3"/>
      </a:accent1>
      <a:accent2>
        <a:srgbClr val="6E9934"/>
      </a:accent2>
      <a:accent3>
        <a:srgbClr val="A40084"/>
      </a:accent3>
      <a:accent4>
        <a:srgbClr val="D2492A"/>
      </a:accent4>
      <a:accent5>
        <a:srgbClr val="53565A"/>
      </a:accent5>
      <a:accent6>
        <a:srgbClr val="EDEDED"/>
      </a:accent6>
      <a:hlink>
        <a:srgbClr val="0098C3"/>
      </a:hlink>
      <a:folHlink>
        <a:srgbClr val="A40084"/>
      </a:folHlink>
    </a:clrScheme>
    <a:fontScheme name="Hartford Hospital PowerPoint 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Gorospe  Wilken ADS 2</Template>
  <TotalTime>261</TotalTime>
  <Words>1809</Words>
  <Application>Microsoft Macintosh PowerPoint</Application>
  <PresentationFormat>On-screen Show (16:9)</PresentationFormat>
  <Paragraphs>218</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Calibri</vt:lpstr>
      <vt:lpstr>Malayalam Sangam MN</vt:lpstr>
      <vt:lpstr>ＭＳ Ｐゴシック</vt:lpstr>
      <vt:lpstr>Symbol</vt:lpstr>
      <vt:lpstr>Verdana</vt:lpstr>
      <vt:lpstr>Wingdings</vt:lpstr>
      <vt:lpstr>ヒラギノ角ゴ Pro W3</vt:lpstr>
      <vt:lpstr>Arial</vt:lpstr>
      <vt:lpstr>Gorospe  Wilken ADS 2</vt:lpstr>
      <vt:lpstr>Catastrophic antiphospholipid syndrome and Sarcoidosis  A Case Report </vt:lpstr>
      <vt:lpstr>Conflict of interests</vt:lpstr>
      <vt:lpstr>Key Points</vt:lpstr>
      <vt:lpstr>Brief Overview </vt:lpstr>
      <vt:lpstr>Brief Overview</vt:lpstr>
      <vt:lpstr>Case presentation </vt:lpstr>
      <vt:lpstr>Hospital course</vt:lpstr>
      <vt:lpstr>Rheumatologic serologic workup </vt:lpstr>
      <vt:lpstr>Treatment</vt:lpstr>
      <vt:lpstr>Diagnosis Small vessel vasculitis </vt:lpstr>
      <vt:lpstr>Post hospital follow up</vt:lpstr>
      <vt:lpstr>Hospital course</vt:lpstr>
      <vt:lpstr>Hospital course</vt:lpstr>
      <vt:lpstr>Hospital course</vt:lpstr>
      <vt:lpstr>Sarcoidosis of bone marrow</vt:lpstr>
      <vt:lpstr>Catastrophic Antibody Syndrome</vt:lpstr>
      <vt:lpstr>Diagnostic challenge </vt:lpstr>
      <vt:lpstr>Classification criteria</vt:lpstr>
      <vt:lpstr>Classification criteria</vt:lpstr>
      <vt:lpstr>Clinical manifestations</vt:lpstr>
      <vt:lpstr>General approach to treatment</vt:lpstr>
      <vt:lpstr>Treatment strategies </vt:lpstr>
      <vt:lpstr>Brief overview of Sarcoidosis </vt:lpstr>
      <vt:lpstr>Unique association of CAPS with Sarcoidosis </vt:lpstr>
      <vt:lpstr>Conclusions</vt:lpstr>
      <vt:lpstr>Day of discharge</vt:lpstr>
      <vt:lpstr>References</vt:lpstr>
      <vt:lpstr>PowerPoint Presentation</vt:lpstr>
    </vt:vector>
  </TitlesOfParts>
  <Company>Hartford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Delirium Education for Providers</dc:title>
  <dc:creator>Christine Waszynski</dc:creator>
  <cp:lastModifiedBy>Nova John</cp:lastModifiedBy>
  <cp:revision>38</cp:revision>
  <dcterms:created xsi:type="dcterms:W3CDTF">2015-05-27T17:58:11Z</dcterms:created>
  <dcterms:modified xsi:type="dcterms:W3CDTF">2017-11-04T04:01:19Z</dcterms:modified>
</cp:coreProperties>
</file>