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1"/>
  </p:sldMasterIdLst>
  <p:notesMasterIdLst>
    <p:notesMasterId r:id="rId30"/>
  </p:notesMasterIdLst>
  <p:handoutMasterIdLst>
    <p:handoutMasterId r:id="rId31"/>
  </p:handoutMasterIdLst>
  <p:sldIdLst>
    <p:sldId id="307" r:id="rId2"/>
    <p:sldId id="308" r:id="rId3"/>
    <p:sldId id="309" r:id="rId4"/>
    <p:sldId id="328" r:id="rId5"/>
    <p:sldId id="310" r:id="rId6"/>
    <p:sldId id="311" r:id="rId7"/>
    <p:sldId id="329" r:id="rId8"/>
    <p:sldId id="312" r:id="rId9"/>
    <p:sldId id="313" r:id="rId10"/>
    <p:sldId id="330" r:id="rId11"/>
    <p:sldId id="314" r:id="rId12"/>
    <p:sldId id="331" r:id="rId13"/>
    <p:sldId id="315" r:id="rId14"/>
    <p:sldId id="316" r:id="rId15"/>
    <p:sldId id="317" r:id="rId16"/>
    <p:sldId id="318" r:id="rId17"/>
    <p:sldId id="319" r:id="rId18"/>
    <p:sldId id="321" r:id="rId19"/>
    <p:sldId id="320" r:id="rId20"/>
    <p:sldId id="332" r:id="rId21"/>
    <p:sldId id="322" r:id="rId22"/>
    <p:sldId id="323" r:id="rId23"/>
    <p:sldId id="324" r:id="rId24"/>
    <p:sldId id="325" r:id="rId25"/>
    <p:sldId id="333" r:id="rId26"/>
    <p:sldId id="326" r:id="rId27"/>
    <p:sldId id="327" r:id="rId28"/>
    <p:sldId id="306" r:id="rId29"/>
  </p:sldIdLst>
  <p:sldSz cx="9144000" cy="5143500" type="screen16x9"/>
  <p:notesSz cx="7315200" cy="9601200"/>
  <p:defaultTextStyle>
    <a:defPPr>
      <a:defRPr lang="en-US"/>
    </a:defPPr>
    <a:lvl1pPr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98C3"/>
    <a:srgbClr val="414448"/>
    <a:srgbClr val="C8C9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79"/>
    <p:restoredTop sz="94694"/>
  </p:normalViewPr>
  <p:slideViewPr>
    <p:cSldViewPr>
      <p:cViewPr>
        <p:scale>
          <a:sx n="137" d="100"/>
          <a:sy n="137" d="100"/>
        </p:scale>
        <p:origin x="-1856" y="32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ln>
                  <a:noFill/>
                </a:ln>
                <a:solidFill>
                  <a:schemeClr val="tx1">
                    <a:lumMod val="50000"/>
                  </a:schemeClr>
                </a:solidFill>
                <a:latin typeface="Calibri" charset="0"/>
                <a:ea typeface="Calibri" charset="0"/>
                <a:cs typeface="Calibri" charset="0"/>
              </a:defRPr>
            </a:pPr>
            <a:r>
              <a:rPr lang="en-US" dirty="0">
                <a:solidFill>
                  <a:schemeClr val="tx1">
                    <a:lumMod val="50000"/>
                  </a:schemeClr>
                </a:solidFill>
                <a:latin typeface="Calibri" charset="0"/>
                <a:ea typeface="Calibri" charset="0"/>
                <a:cs typeface="Calibri" charset="0"/>
              </a:rPr>
              <a:t>Figure </a:t>
            </a:r>
            <a:r>
              <a:rPr lang="en-US" dirty="0" smtClean="0">
                <a:solidFill>
                  <a:schemeClr val="tx1">
                    <a:lumMod val="50000"/>
                  </a:schemeClr>
                </a:solidFill>
                <a:latin typeface="Calibri" charset="0"/>
                <a:ea typeface="Calibri" charset="0"/>
                <a:cs typeface="Calibri" charset="0"/>
              </a:rPr>
              <a:t>1:</a:t>
            </a:r>
            <a:r>
              <a:rPr lang="en-US" baseline="0" dirty="0" smtClean="0">
                <a:solidFill>
                  <a:schemeClr val="tx1">
                    <a:lumMod val="50000"/>
                  </a:schemeClr>
                </a:solidFill>
                <a:latin typeface="Calibri" charset="0"/>
                <a:ea typeface="Calibri" charset="0"/>
                <a:cs typeface="Calibri" charset="0"/>
              </a:rPr>
              <a:t> </a:t>
            </a:r>
            <a:r>
              <a:rPr lang="en-US" dirty="0">
                <a:solidFill>
                  <a:schemeClr val="tx1">
                    <a:lumMod val="50000"/>
                  </a:schemeClr>
                </a:solidFill>
                <a:latin typeface="Calibri" charset="0"/>
                <a:ea typeface="Calibri" charset="0"/>
                <a:cs typeface="Calibri" charset="0"/>
              </a:rPr>
              <a:t>White</a:t>
            </a:r>
            <a:r>
              <a:rPr lang="en-US" baseline="0" dirty="0">
                <a:solidFill>
                  <a:schemeClr val="tx1">
                    <a:lumMod val="50000"/>
                  </a:schemeClr>
                </a:solidFill>
                <a:latin typeface="Calibri" charset="0"/>
                <a:ea typeface="Calibri" charset="0"/>
                <a:cs typeface="Calibri" charset="0"/>
              </a:rPr>
              <a:t> count</a:t>
            </a:r>
            <a:endParaRPr lang="en-US" dirty="0">
              <a:solidFill>
                <a:schemeClr val="tx1">
                  <a:lumMod val="50000"/>
                </a:schemeClr>
              </a:solidFill>
              <a:latin typeface="Calibri" charset="0"/>
              <a:ea typeface="Calibri" charset="0"/>
              <a:cs typeface="Calibri" charset="0"/>
            </a:endParaRPr>
          </a:p>
        </c:rich>
      </c:tx>
      <c:layout/>
      <c:overlay val="0"/>
      <c:spPr>
        <a:noFill/>
        <a:ln>
          <a:noFill/>
        </a:ln>
        <a:effectLst/>
      </c:spPr>
      <c:txPr>
        <a:bodyPr rot="0" spcFirstLastPara="1" vertOverflow="ellipsis" vert="horz" wrap="square" anchor="ctr" anchorCtr="1"/>
        <a:lstStyle/>
        <a:p>
          <a:pPr>
            <a:defRPr sz="1400" b="0" i="0" u="none" strike="noStrike" kern="1200" spc="0" baseline="0">
              <a:ln>
                <a:noFill/>
              </a:ln>
              <a:solidFill>
                <a:schemeClr val="tx1">
                  <a:lumMod val="50000"/>
                </a:schemeClr>
              </a:solidFill>
              <a:latin typeface="Calibri" charset="0"/>
              <a:ea typeface="Calibri" charset="0"/>
              <a:cs typeface="Calibri" charset="0"/>
            </a:defRPr>
          </a:pPr>
          <a:endParaRPr lang="en-US"/>
        </a:p>
      </c:txPr>
    </c:title>
    <c:autoTitleDeleted val="0"/>
    <c:plotArea>
      <c:layout/>
      <c:lineChart>
        <c:grouping val="standard"/>
        <c:varyColors val="0"/>
        <c:ser>
          <c:idx val="0"/>
          <c:order val="0"/>
          <c:tx>
            <c:strRef>
              <c:f>Sheet1!$B$1</c:f>
              <c:strCache>
                <c:ptCount val="1"/>
                <c:pt idx="0">
                  <c:v>WBC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Sheet1!$A$2:$A$13</c:f>
              <c:strCache>
                <c:ptCount val="12"/>
                <c:pt idx="0">
                  <c:v>Day 1 Dexamethasone </c:v>
                </c:pt>
                <c:pt idx="1">
                  <c:v>Day 2</c:v>
                </c:pt>
                <c:pt idx="2">
                  <c:v>Day 3</c:v>
                </c:pt>
                <c:pt idx="3">
                  <c:v>Day 4</c:v>
                </c:pt>
                <c:pt idx="4">
                  <c:v>Day 5</c:v>
                </c:pt>
                <c:pt idx="5">
                  <c:v>Day 6</c:v>
                </c:pt>
                <c:pt idx="6">
                  <c:v>Day 7</c:v>
                </c:pt>
                <c:pt idx="7">
                  <c:v>Day 9</c:v>
                </c:pt>
                <c:pt idx="8">
                  <c:v>Day 10</c:v>
                </c:pt>
                <c:pt idx="9">
                  <c:v>Day 11 Dexa + Cellcept</c:v>
                </c:pt>
                <c:pt idx="10">
                  <c:v>Day 12</c:v>
                </c:pt>
                <c:pt idx="11">
                  <c:v>Day 13</c:v>
                </c:pt>
              </c:strCache>
            </c:strRef>
          </c:cat>
          <c:val>
            <c:numRef>
              <c:f>Sheet1!$B$2:$B$13</c:f>
              <c:numCache>
                <c:formatCode>General</c:formatCode>
                <c:ptCount val="12"/>
                <c:pt idx="0">
                  <c:v>3.4</c:v>
                </c:pt>
                <c:pt idx="1">
                  <c:v>1.7</c:v>
                </c:pt>
                <c:pt idx="2">
                  <c:v>3.1</c:v>
                </c:pt>
                <c:pt idx="3">
                  <c:v>1.9</c:v>
                </c:pt>
                <c:pt idx="4">
                  <c:v>2.1</c:v>
                </c:pt>
                <c:pt idx="5">
                  <c:v>3.0</c:v>
                </c:pt>
                <c:pt idx="6">
                  <c:v>3.6</c:v>
                </c:pt>
                <c:pt idx="7">
                  <c:v>5.6</c:v>
                </c:pt>
                <c:pt idx="8">
                  <c:v>5.6</c:v>
                </c:pt>
                <c:pt idx="9">
                  <c:v>5.7</c:v>
                </c:pt>
                <c:pt idx="10">
                  <c:v>7.6</c:v>
                </c:pt>
                <c:pt idx="11">
                  <c:v>8.6</c:v>
                </c:pt>
              </c:numCache>
            </c:numRef>
          </c:val>
          <c:smooth val="0"/>
        </c:ser>
        <c:dLbls>
          <c:showLegendKey val="0"/>
          <c:showVal val="0"/>
          <c:showCatName val="0"/>
          <c:showSerName val="0"/>
          <c:showPercent val="0"/>
          <c:showBubbleSize val="0"/>
        </c:dLbls>
        <c:marker val="1"/>
        <c:smooth val="0"/>
        <c:axId val="-578026048"/>
        <c:axId val="-578024000"/>
      </c:lineChart>
      <c:catAx>
        <c:axId val="-57802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ln>
                  <a:noFill/>
                </a:ln>
                <a:solidFill>
                  <a:schemeClr val="tx1">
                    <a:lumMod val="50000"/>
                  </a:schemeClr>
                </a:solidFill>
                <a:latin typeface="Calibri" charset="0"/>
                <a:ea typeface="Calibri" charset="0"/>
                <a:cs typeface="Calibri" charset="0"/>
              </a:defRPr>
            </a:pPr>
            <a:endParaRPr lang="en-US"/>
          </a:p>
        </c:txPr>
        <c:crossAx val="-578024000"/>
        <c:crosses val="autoZero"/>
        <c:auto val="1"/>
        <c:lblAlgn val="ctr"/>
        <c:lblOffset val="100"/>
        <c:noMultiLvlLbl val="0"/>
      </c:catAx>
      <c:valAx>
        <c:axId val="-578024000"/>
        <c:scaling>
          <c:orientation val="minMax"/>
        </c:scaling>
        <c:delete val="0"/>
        <c:axPos val="l"/>
        <c:majorGridlines>
          <c:spPr>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ln>
                  <a:noFill/>
                </a:ln>
                <a:solidFill>
                  <a:schemeClr val="tx1">
                    <a:lumMod val="50000"/>
                  </a:schemeClr>
                </a:solidFill>
                <a:latin typeface="+mn-lt"/>
                <a:ea typeface="+mn-ea"/>
                <a:cs typeface="+mn-cs"/>
              </a:defRPr>
            </a:pPr>
            <a:endParaRPr lang="en-US"/>
          </a:p>
        </c:txPr>
        <c:crossAx val="-578026048"/>
        <c:crosses val="autoZero"/>
        <c:crossBetween val="between"/>
      </c:valAx>
      <c:spPr>
        <a:noFill/>
        <a:ln>
          <a:noFill/>
        </a:ln>
        <a:effectLst/>
      </c:spPr>
    </c:plotArea>
    <c:legend>
      <c:legendPos val="b"/>
      <c:layout>
        <c:manualLayout>
          <c:xMode val="edge"/>
          <c:yMode val="edge"/>
          <c:x val="0.40468253968254"/>
          <c:y val="0.111385752518138"/>
          <c:w val="0.198571428571429"/>
          <c:h val="0.073604784123666"/>
        </c:manualLayout>
      </c:layout>
      <c:overlay val="0"/>
      <c:spPr>
        <a:noFill/>
        <a:ln>
          <a:noFill/>
        </a:ln>
        <a:effectLst/>
      </c:spPr>
      <c:txPr>
        <a:bodyPr rot="0" spcFirstLastPara="1" vertOverflow="ellipsis" vert="horz" wrap="square" anchor="ctr" anchorCtr="1"/>
        <a:lstStyle/>
        <a:p>
          <a:pPr>
            <a:defRPr sz="900" b="0" i="0" u="none" strike="noStrike" kern="1200" baseline="0">
              <a:ln>
                <a:noFill/>
              </a:ln>
              <a:solidFill>
                <a:schemeClr val="tx1">
                  <a:lumMod val="50000"/>
                </a:schemeClr>
              </a:solidFill>
              <a:latin typeface="Calibri" charset="0"/>
              <a:ea typeface="Calibri" charset="0"/>
              <a:cs typeface="Calibri" charset="0"/>
            </a:defRPr>
          </a:pPr>
          <a:endParaRPr lang="en-US"/>
        </a:p>
      </c:txPr>
    </c:legend>
    <c:plotVisOnly val="1"/>
    <c:dispBlanksAs val="gap"/>
    <c:showDLblsOverMax val="0"/>
  </c:chart>
  <c:spPr>
    <a:noFill/>
    <a:ln>
      <a:noFill/>
    </a:ln>
    <a:effectLst/>
  </c:spPr>
  <c:txPr>
    <a:bodyPr/>
    <a:lstStyle/>
    <a:p>
      <a:pPr>
        <a:defRPr>
          <a:ln>
            <a:noFill/>
          </a:ln>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50000"/>
                  </a:schemeClr>
                </a:solidFill>
                <a:latin typeface="Calibri" charset="0"/>
                <a:ea typeface="Calibri" charset="0"/>
                <a:cs typeface="Calibri" charset="0"/>
              </a:defRPr>
            </a:pPr>
            <a:r>
              <a:rPr lang="en-US" dirty="0">
                <a:solidFill>
                  <a:schemeClr val="tx1">
                    <a:lumMod val="50000"/>
                  </a:schemeClr>
                </a:solidFill>
                <a:latin typeface="Calibri" charset="0"/>
                <a:ea typeface="Calibri" charset="0"/>
                <a:cs typeface="Calibri" charset="0"/>
              </a:rPr>
              <a:t>Figure </a:t>
            </a:r>
            <a:r>
              <a:rPr lang="en-US" dirty="0" smtClean="0">
                <a:solidFill>
                  <a:schemeClr val="tx1">
                    <a:lumMod val="50000"/>
                  </a:schemeClr>
                </a:solidFill>
                <a:latin typeface="Calibri" charset="0"/>
                <a:ea typeface="Calibri" charset="0"/>
                <a:cs typeface="Calibri" charset="0"/>
              </a:rPr>
              <a:t>2: </a:t>
            </a:r>
            <a:r>
              <a:rPr lang="en-US" dirty="0">
                <a:solidFill>
                  <a:schemeClr val="tx1">
                    <a:lumMod val="50000"/>
                  </a:schemeClr>
                </a:solidFill>
                <a:latin typeface="Calibri" charset="0"/>
                <a:ea typeface="Calibri" charset="0"/>
                <a:cs typeface="Calibri" charset="0"/>
              </a:rPr>
              <a:t>Platelet count</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50000"/>
                </a:schemeClr>
              </a:solidFill>
              <a:latin typeface="Calibri" charset="0"/>
              <a:ea typeface="Calibri" charset="0"/>
              <a:cs typeface="Calibri" charset="0"/>
            </a:defRPr>
          </a:pPr>
          <a:endParaRPr lang="en-US"/>
        </a:p>
      </c:txPr>
    </c:title>
    <c:autoTitleDeleted val="0"/>
    <c:plotArea>
      <c:layout>
        <c:manualLayout>
          <c:layoutTarget val="inner"/>
          <c:xMode val="edge"/>
          <c:yMode val="edge"/>
          <c:x val="0.252625445394964"/>
          <c:y val="0.242371522182424"/>
          <c:w val="0.816506728407476"/>
          <c:h val="0.377144733726907"/>
        </c:manualLayout>
      </c:layout>
      <c:lineChart>
        <c:grouping val="standard"/>
        <c:varyColors val="0"/>
        <c:ser>
          <c:idx val="0"/>
          <c:order val="0"/>
          <c:tx>
            <c:strRef>
              <c:f>Sheet1!$B$1</c:f>
              <c:strCache>
                <c:ptCount val="1"/>
                <c:pt idx="0">
                  <c:v>Platelet</c:v>
                </c:pt>
              </c:strCache>
            </c:strRef>
          </c:tx>
          <c:spPr>
            <a:ln w="28575" cap="rnd">
              <a:solidFill>
                <a:schemeClr val="accent2"/>
              </a:solidFill>
              <a:round/>
            </a:ln>
            <a:effectLst/>
          </c:spPr>
          <c:marker>
            <c:symbol val="circle"/>
            <c:size val="5"/>
            <c:spPr>
              <a:solidFill>
                <a:schemeClr val="accent1"/>
              </a:solidFill>
              <a:ln w="9525">
                <a:solidFill>
                  <a:schemeClr val="accent1"/>
                </a:solidFill>
              </a:ln>
              <a:effectLst/>
            </c:spPr>
          </c:marker>
          <c:cat>
            <c:strRef>
              <c:f>Sheet1!$A$2:$A$13</c:f>
              <c:strCache>
                <c:ptCount val="12"/>
                <c:pt idx="0">
                  <c:v>Day 1 Dexamethasone </c:v>
                </c:pt>
                <c:pt idx="1">
                  <c:v>Day 2</c:v>
                </c:pt>
                <c:pt idx="2">
                  <c:v>Day 3</c:v>
                </c:pt>
                <c:pt idx="3">
                  <c:v>Day 4</c:v>
                </c:pt>
                <c:pt idx="4">
                  <c:v>Day 5</c:v>
                </c:pt>
                <c:pt idx="5">
                  <c:v>Day 6</c:v>
                </c:pt>
                <c:pt idx="6">
                  <c:v>Day 7</c:v>
                </c:pt>
                <c:pt idx="7">
                  <c:v>Day 9</c:v>
                </c:pt>
                <c:pt idx="8">
                  <c:v>Day 10</c:v>
                </c:pt>
                <c:pt idx="9">
                  <c:v>Day 11 Dexa + Cellcept </c:v>
                </c:pt>
                <c:pt idx="10">
                  <c:v>Day 12</c:v>
                </c:pt>
                <c:pt idx="11">
                  <c:v>Day 13</c:v>
                </c:pt>
              </c:strCache>
            </c:strRef>
          </c:cat>
          <c:val>
            <c:numRef>
              <c:f>Sheet1!$B$2:$B$13</c:f>
              <c:numCache>
                <c:formatCode>General</c:formatCode>
                <c:ptCount val="12"/>
                <c:pt idx="0">
                  <c:v>100.0</c:v>
                </c:pt>
                <c:pt idx="1">
                  <c:v>100.0</c:v>
                </c:pt>
                <c:pt idx="2">
                  <c:v>112.0</c:v>
                </c:pt>
                <c:pt idx="3">
                  <c:v>137.0</c:v>
                </c:pt>
                <c:pt idx="4">
                  <c:v>130.0</c:v>
                </c:pt>
                <c:pt idx="5">
                  <c:v>135.0</c:v>
                </c:pt>
                <c:pt idx="6">
                  <c:v>197.0</c:v>
                </c:pt>
                <c:pt idx="7">
                  <c:v>257.0</c:v>
                </c:pt>
                <c:pt idx="8">
                  <c:v>260.0</c:v>
                </c:pt>
                <c:pt idx="9">
                  <c:v>317.0</c:v>
                </c:pt>
                <c:pt idx="10">
                  <c:v>326.0</c:v>
                </c:pt>
                <c:pt idx="11">
                  <c:v>341.0</c:v>
                </c:pt>
              </c:numCache>
            </c:numRef>
          </c:val>
          <c:smooth val="0"/>
        </c:ser>
        <c:dLbls>
          <c:showLegendKey val="0"/>
          <c:showVal val="0"/>
          <c:showCatName val="0"/>
          <c:showSerName val="0"/>
          <c:showPercent val="0"/>
          <c:showBubbleSize val="0"/>
        </c:dLbls>
        <c:marker val="1"/>
        <c:smooth val="0"/>
        <c:axId val="-577198176"/>
        <c:axId val="-577196128"/>
      </c:lineChart>
      <c:catAx>
        <c:axId val="-57719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520000" spcFirstLastPara="1" vertOverflow="ellipsis" wrap="square" anchor="ctr" anchorCtr="1"/>
          <a:lstStyle/>
          <a:p>
            <a:pPr>
              <a:defRPr sz="1100" b="0" i="0" u="none" strike="noStrike" kern="1200" baseline="0">
                <a:solidFill>
                  <a:schemeClr val="tx1">
                    <a:lumMod val="50000"/>
                  </a:schemeClr>
                </a:solidFill>
                <a:latin typeface="Calibri" charset="0"/>
                <a:ea typeface="Calibri" charset="0"/>
                <a:cs typeface="Calibri" charset="0"/>
              </a:defRPr>
            </a:pPr>
            <a:endParaRPr lang="en-US"/>
          </a:p>
        </c:txPr>
        <c:crossAx val="-577196128"/>
        <c:crosses val="autoZero"/>
        <c:auto val="1"/>
        <c:lblAlgn val="ctr"/>
        <c:lblOffset val="100"/>
        <c:noMultiLvlLbl val="0"/>
      </c:catAx>
      <c:valAx>
        <c:axId val="-57719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schemeClr>
                </a:solidFill>
                <a:latin typeface="Calibri" charset="0"/>
                <a:ea typeface="Calibri" charset="0"/>
                <a:cs typeface="Calibri" charset="0"/>
              </a:defRPr>
            </a:pPr>
            <a:endParaRPr lang="en-US"/>
          </a:p>
        </c:txPr>
        <c:crossAx val="-577198176"/>
        <c:crosses val="autoZero"/>
        <c:crossBetween val="between"/>
      </c:valAx>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plotArea>
    <c:legend>
      <c:legendPos val="b"/>
      <c:layout>
        <c:manualLayout>
          <c:xMode val="edge"/>
          <c:yMode val="edge"/>
          <c:x val="0.378777652793401"/>
          <c:y val="0.100706036745407"/>
          <c:w val="0.274190413698288"/>
          <c:h val="0.078460629921259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50000"/>
                  </a:schemeClr>
                </a:solidFill>
                <a:latin typeface="Calibri" charset="0"/>
                <a:ea typeface="Calibri" charset="0"/>
                <a:cs typeface="Calibri" charset="0"/>
              </a:defRPr>
            </a:pPr>
            <a:r>
              <a:rPr lang="en-US" dirty="0">
                <a:solidFill>
                  <a:schemeClr val="tx1">
                    <a:lumMod val="50000"/>
                  </a:schemeClr>
                </a:solidFill>
                <a:latin typeface="Calibri" charset="0"/>
                <a:ea typeface="Calibri" charset="0"/>
                <a:cs typeface="Calibri" charset="0"/>
              </a:rPr>
              <a:t>Figure</a:t>
            </a:r>
            <a:r>
              <a:rPr lang="en-US" baseline="0" dirty="0">
                <a:solidFill>
                  <a:schemeClr val="tx1">
                    <a:lumMod val="50000"/>
                  </a:schemeClr>
                </a:solidFill>
                <a:latin typeface="Calibri" charset="0"/>
                <a:ea typeface="Calibri" charset="0"/>
                <a:cs typeface="Calibri" charset="0"/>
              </a:rPr>
              <a:t> </a:t>
            </a:r>
            <a:r>
              <a:rPr lang="en-US" baseline="0" dirty="0" smtClean="0">
                <a:solidFill>
                  <a:schemeClr val="tx1">
                    <a:lumMod val="50000"/>
                  </a:schemeClr>
                </a:solidFill>
                <a:latin typeface="Calibri" charset="0"/>
                <a:ea typeface="Calibri" charset="0"/>
                <a:cs typeface="Calibri" charset="0"/>
              </a:rPr>
              <a:t>3: </a:t>
            </a:r>
            <a:r>
              <a:rPr lang="en-US" dirty="0">
                <a:solidFill>
                  <a:schemeClr val="tx1">
                    <a:lumMod val="50000"/>
                  </a:schemeClr>
                </a:solidFill>
                <a:latin typeface="Calibri" charset="0"/>
                <a:ea typeface="Calibri" charset="0"/>
                <a:cs typeface="Calibri" charset="0"/>
              </a:rPr>
              <a:t>Liver function testing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50000"/>
                </a:schemeClr>
              </a:solidFill>
              <a:latin typeface="Calibri" charset="0"/>
              <a:ea typeface="Calibri" charset="0"/>
              <a:cs typeface="Calibri" charset="0"/>
            </a:defRPr>
          </a:pPr>
          <a:endParaRPr lang="en-US"/>
        </a:p>
      </c:txPr>
    </c:title>
    <c:autoTitleDeleted val="0"/>
    <c:plotArea>
      <c:layout>
        <c:manualLayout>
          <c:layoutTarget val="inner"/>
          <c:xMode val="edge"/>
          <c:yMode val="edge"/>
          <c:x val="0.254567265630258"/>
          <c:y val="0.195345681221665"/>
          <c:w val="0.681330170267178"/>
          <c:h val="0.412217648930247"/>
        </c:manualLayout>
      </c:layout>
      <c:lineChart>
        <c:grouping val="standard"/>
        <c:varyColors val="0"/>
        <c:ser>
          <c:idx val="0"/>
          <c:order val="0"/>
          <c:tx>
            <c:strRef>
              <c:f>Sheet1!$B$1</c:f>
              <c:strCache>
                <c:ptCount val="1"/>
                <c:pt idx="0">
                  <c:v>AST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Day 1 Dexamethasone</c:v>
                </c:pt>
                <c:pt idx="1">
                  <c:v>Day 3 </c:v>
                </c:pt>
                <c:pt idx="2">
                  <c:v>Day 5</c:v>
                </c:pt>
                <c:pt idx="3">
                  <c:v>Day 6</c:v>
                </c:pt>
                <c:pt idx="4">
                  <c:v>Day 11 Dexa + Cellcept</c:v>
                </c:pt>
              </c:strCache>
            </c:strRef>
          </c:cat>
          <c:val>
            <c:numRef>
              <c:f>Sheet1!$B$2:$B$6</c:f>
              <c:numCache>
                <c:formatCode>General</c:formatCode>
                <c:ptCount val="5"/>
                <c:pt idx="0">
                  <c:v>282.0</c:v>
                </c:pt>
                <c:pt idx="1">
                  <c:v>330.0</c:v>
                </c:pt>
                <c:pt idx="2">
                  <c:v>132.0</c:v>
                </c:pt>
                <c:pt idx="3">
                  <c:v>77.0</c:v>
                </c:pt>
                <c:pt idx="4">
                  <c:v>42.0</c:v>
                </c:pt>
              </c:numCache>
            </c:numRef>
          </c:val>
          <c:smooth val="0"/>
        </c:ser>
        <c:ser>
          <c:idx val="1"/>
          <c:order val="1"/>
          <c:tx>
            <c:strRef>
              <c:f>Sheet1!$C$1</c:f>
              <c:strCache>
                <c:ptCount val="1"/>
                <c:pt idx="0">
                  <c:v>ALT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Sheet1!$A$2:$A$6</c:f>
              <c:strCache>
                <c:ptCount val="5"/>
                <c:pt idx="0">
                  <c:v>Day 1 Dexamethasone</c:v>
                </c:pt>
                <c:pt idx="1">
                  <c:v>Day 3 </c:v>
                </c:pt>
                <c:pt idx="2">
                  <c:v>Day 5</c:v>
                </c:pt>
                <c:pt idx="3">
                  <c:v>Day 6</c:v>
                </c:pt>
                <c:pt idx="4">
                  <c:v>Day 11 Dexa + Cellcept</c:v>
                </c:pt>
              </c:strCache>
            </c:strRef>
          </c:cat>
          <c:val>
            <c:numRef>
              <c:f>Sheet1!$C$2:$C$6</c:f>
              <c:numCache>
                <c:formatCode>General</c:formatCode>
                <c:ptCount val="5"/>
                <c:pt idx="0">
                  <c:v>99.0</c:v>
                </c:pt>
                <c:pt idx="1">
                  <c:v>89.0</c:v>
                </c:pt>
                <c:pt idx="2">
                  <c:v>57.0</c:v>
                </c:pt>
                <c:pt idx="3">
                  <c:v>44.0</c:v>
                </c:pt>
                <c:pt idx="4">
                  <c:v>26.0</c:v>
                </c:pt>
              </c:numCache>
            </c:numRef>
          </c:val>
          <c:smooth val="0"/>
        </c:ser>
        <c:ser>
          <c:idx val="2"/>
          <c:order val="2"/>
          <c:tx>
            <c:strRef>
              <c:f>Sheet1!$D$1</c:f>
              <c:strCache>
                <c:ptCount val="1"/>
                <c:pt idx="0">
                  <c:v>ALKP</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Sheet1!$A$2:$A$6</c:f>
              <c:strCache>
                <c:ptCount val="5"/>
                <c:pt idx="0">
                  <c:v>Day 1 Dexamethasone</c:v>
                </c:pt>
                <c:pt idx="1">
                  <c:v>Day 3 </c:v>
                </c:pt>
                <c:pt idx="2">
                  <c:v>Day 5</c:v>
                </c:pt>
                <c:pt idx="3">
                  <c:v>Day 6</c:v>
                </c:pt>
                <c:pt idx="4">
                  <c:v>Day 11 Dexa + Cellcept</c:v>
                </c:pt>
              </c:strCache>
            </c:strRef>
          </c:cat>
          <c:val>
            <c:numRef>
              <c:f>Sheet1!$D$2:$D$6</c:f>
              <c:numCache>
                <c:formatCode>General</c:formatCode>
                <c:ptCount val="5"/>
                <c:pt idx="0">
                  <c:v>126.0</c:v>
                </c:pt>
                <c:pt idx="1">
                  <c:v>117.0</c:v>
                </c:pt>
                <c:pt idx="2">
                  <c:v>105.0</c:v>
                </c:pt>
                <c:pt idx="3">
                  <c:v>95.0</c:v>
                </c:pt>
                <c:pt idx="4">
                  <c:v>102.0</c:v>
                </c:pt>
              </c:numCache>
            </c:numRef>
          </c:val>
          <c:smooth val="0"/>
        </c:ser>
        <c:dLbls>
          <c:showLegendKey val="0"/>
          <c:showVal val="0"/>
          <c:showCatName val="0"/>
          <c:showSerName val="0"/>
          <c:showPercent val="0"/>
          <c:showBubbleSize val="0"/>
        </c:dLbls>
        <c:marker val="1"/>
        <c:smooth val="0"/>
        <c:axId val="-577152112"/>
        <c:axId val="-577150064"/>
      </c:lineChart>
      <c:catAx>
        <c:axId val="-57715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50000"/>
                  </a:schemeClr>
                </a:solidFill>
                <a:latin typeface="Calibri" charset="0"/>
                <a:ea typeface="Calibri" charset="0"/>
                <a:cs typeface="Calibri" charset="0"/>
              </a:defRPr>
            </a:pPr>
            <a:endParaRPr lang="en-US"/>
          </a:p>
        </c:txPr>
        <c:crossAx val="-577150064"/>
        <c:crosses val="autoZero"/>
        <c:auto val="1"/>
        <c:lblAlgn val="ctr"/>
        <c:lblOffset val="100"/>
        <c:noMultiLvlLbl val="0"/>
      </c:catAx>
      <c:valAx>
        <c:axId val="-57715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schemeClr>
                </a:solidFill>
                <a:latin typeface="+mn-lt"/>
                <a:ea typeface="+mn-ea"/>
                <a:cs typeface="+mn-cs"/>
              </a:defRPr>
            </a:pPr>
            <a:endParaRPr lang="en-US"/>
          </a:p>
        </c:txPr>
        <c:crossAx val="-577152112"/>
        <c:crosses val="autoZero"/>
        <c:crossBetween val="between"/>
      </c:valAx>
      <c:spPr>
        <a:noFill/>
        <a:ln>
          <a:noFill/>
        </a:ln>
        <a:effectLst/>
      </c:spPr>
    </c:plotArea>
    <c:legend>
      <c:legendPos val="b"/>
      <c:layout>
        <c:manualLayout>
          <c:xMode val="edge"/>
          <c:yMode val="edge"/>
          <c:x val="0.241259842519685"/>
          <c:y val="0.104755030621172"/>
          <c:w val="0.51748031496063"/>
          <c:h val="0.065383858267716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50000"/>
                  </a:schemeClr>
                </a:solidFill>
                <a:latin typeface="Calibri" charset="0"/>
                <a:ea typeface="Calibri" charset="0"/>
                <a:cs typeface="Calibri" charset="0"/>
              </a:defRPr>
            </a:pPr>
            <a:r>
              <a:rPr lang="en-US" sz="1400" dirty="0">
                <a:solidFill>
                  <a:schemeClr val="tx1">
                    <a:lumMod val="50000"/>
                  </a:schemeClr>
                </a:solidFill>
                <a:latin typeface="Calibri" charset="0"/>
                <a:ea typeface="Calibri" charset="0"/>
                <a:cs typeface="Calibri" charset="0"/>
              </a:rPr>
              <a:t>Figure </a:t>
            </a:r>
            <a:r>
              <a:rPr lang="en-US" sz="1400" dirty="0" smtClean="0">
                <a:solidFill>
                  <a:schemeClr val="tx1">
                    <a:lumMod val="50000"/>
                  </a:schemeClr>
                </a:solidFill>
                <a:latin typeface="Calibri" charset="0"/>
                <a:ea typeface="Calibri" charset="0"/>
                <a:cs typeface="Calibri" charset="0"/>
              </a:rPr>
              <a:t>4: </a:t>
            </a:r>
            <a:r>
              <a:rPr lang="en-US" sz="1400" dirty="0">
                <a:solidFill>
                  <a:schemeClr val="tx1">
                    <a:lumMod val="50000"/>
                  </a:schemeClr>
                </a:solidFill>
                <a:latin typeface="Calibri" charset="0"/>
                <a:ea typeface="Calibri" charset="0"/>
                <a:cs typeface="Calibri" charset="0"/>
              </a:rPr>
              <a:t>Ferritin level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50000"/>
                </a:schemeClr>
              </a:solidFill>
              <a:latin typeface="Calibri" charset="0"/>
              <a:ea typeface="Calibri" charset="0"/>
              <a:cs typeface="Calibri" charset="0"/>
            </a:defRPr>
          </a:pPr>
          <a:endParaRPr lang="en-US"/>
        </a:p>
      </c:txPr>
    </c:title>
    <c:autoTitleDeleted val="0"/>
    <c:plotArea>
      <c:layout/>
      <c:lineChart>
        <c:grouping val="standard"/>
        <c:varyColors val="0"/>
        <c:ser>
          <c:idx val="0"/>
          <c:order val="0"/>
          <c:tx>
            <c:strRef>
              <c:f>Sheet1!$B$1</c:f>
              <c:strCache>
                <c:ptCount val="1"/>
                <c:pt idx="0">
                  <c:v>Ferritin level Reference range 15- 150 ug/L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Day 3</c:v>
                </c:pt>
                <c:pt idx="1">
                  <c:v>Day 4</c:v>
                </c:pt>
                <c:pt idx="2">
                  <c:v>Day 14</c:v>
                </c:pt>
                <c:pt idx="3">
                  <c:v>Day 15</c:v>
                </c:pt>
                <c:pt idx="4">
                  <c:v>Day 16</c:v>
                </c:pt>
                <c:pt idx="5">
                  <c:v>Day 20</c:v>
                </c:pt>
                <c:pt idx="6">
                  <c:v>Day 12 follow up </c:v>
                </c:pt>
                <c:pt idx="7">
                  <c:v>Day 28 follow up </c:v>
                </c:pt>
                <c:pt idx="8">
                  <c:v>4 month follow up </c:v>
                </c:pt>
              </c:strCache>
            </c:strRef>
          </c:cat>
          <c:val>
            <c:numRef>
              <c:f>Sheet1!$B$2:$B$10</c:f>
              <c:numCache>
                <c:formatCode>General</c:formatCode>
                <c:ptCount val="9"/>
                <c:pt idx="0">
                  <c:v>17248.0</c:v>
                </c:pt>
                <c:pt idx="1">
                  <c:v>12432.0</c:v>
                </c:pt>
                <c:pt idx="2">
                  <c:v>13777.0</c:v>
                </c:pt>
                <c:pt idx="3">
                  <c:v>17490.0</c:v>
                </c:pt>
                <c:pt idx="4">
                  <c:v>13050.0</c:v>
                </c:pt>
                <c:pt idx="5">
                  <c:v>11032.0</c:v>
                </c:pt>
                <c:pt idx="6">
                  <c:v>555.0</c:v>
                </c:pt>
                <c:pt idx="7">
                  <c:v>77.0</c:v>
                </c:pt>
                <c:pt idx="8">
                  <c:v>37.0</c:v>
                </c:pt>
              </c:numCache>
            </c:numRef>
          </c:val>
          <c:smooth val="0"/>
        </c:ser>
        <c:dLbls>
          <c:showLegendKey val="0"/>
          <c:showVal val="1"/>
          <c:showCatName val="0"/>
          <c:showSerName val="0"/>
          <c:showPercent val="0"/>
          <c:showBubbleSize val="0"/>
        </c:dLbls>
        <c:marker val="1"/>
        <c:smooth val="0"/>
        <c:axId val="-578004096"/>
        <c:axId val="-578001776"/>
      </c:lineChart>
      <c:catAx>
        <c:axId val="-57800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50000"/>
                  </a:schemeClr>
                </a:solidFill>
                <a:latin typeface="Calibri" charset="0"/>
                <a:ea typeface="Calibri" charset="0"/>
                <a:cs typeface="Calibri" charset="0"/>
              </a:defRPr>
            </a:pPr>
            <a:endParaRPr lang="en-US"/>
          </a:p>
        </c:txPr>
        <c:crossAx val="-578001776"/>
        <c:crosses val="autoZero"/>
        <c:auto val="1"/>
        <c:lblAlgn val="ctr"/>
        <c:lblOffset val="100"/>
        <c:noMultiLvlLbl val="0"/>
      </c:catAx>
      <c:valAx>
        <c:axId val="-578001776"/>
        <c:scaling>
          <c:orientation val="minMax"/>
        </c:scaling>
        <c:delete val="1"/>
        <c:axPos val="l"/>
        <c:numFmt formatCode="General" sourceLinked="0"/>
        <c:majorTickMark val="none"/>
        <c:minorTickMark val="none"/>
        <c:tickLblPos val="nextTo"/>
        <c:crossAx val="-578004096"/>
        <c:crosses val="autoZero"/>
        <c:crossBetween val="between"/>
      </c:valAx>
      <c:spPr>
        <a:noFill/>
        <a:ln>
          <a:noFill/>
        </a:ln>
        <a:effectLst/>
      </c:spPr>
    </c:plotArea>
    <c:legend>
      <c:legendPos val="t"/>
      <c:layout>
        <c:manualLayout>
          <c:xMode val="edge"/>
          <c:yMode val="edge"/>
          <c:x val="0.05"/>
          <c:y val="0.113977272727273"/>
          <c:w val="0.9"/>
          <c:h val="0.085090670484371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schemeClr>
              </a:solidFill>
              <a:latin typeface="Calibri" charset="0"/>
              <a:ea typeface="Calibri" charset="0"/>
              <a:cs typeface="Calibri" charset="0"/>
            </a:defRPr>
          </a:pPr>
          <a:endParaRPr lang="en-US"/>
        </a:p>
      </c:txPr>
    </c:legend>
    <c:plotVisOnly val="1"/>
    <c:dispBlanksAs val="gap"/>
    <c:showDLblsOverMax val="0"/>
  </c:chart>
  <c:spPr>
    <a:noFill/>
    <a:ln>
      <a:solidFill>
        <a:schemeClr val="accent6"/>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smtClean="0">
                <a:ea typeface="+mn-ea"/>
                <a:cs typeface="+mn-cs"/>
              </a:defRPr>
            </a:lvl1pPr>
          </a:lstStyle>
          <a:p>
            <a:pPr>
              <a:defRPr/>
            </a:pPr>
            <a:fld id="{B019CC2B-8454-6E4F-9034-4447B8168F25}" type="datetimeFigureOut">
              <a:rPr lang="en-US"/>
              <a:pPr>
                <a:defRPr/>
              </a:pPr>
              <a:t>11/4/17</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smtClean="0">
                <a:ea typeface="+mn-ea"/>
                <a:cs typeface="+mn-cs"/>
              </a:defRPr>
            </a:lvl1pPr>
          </a:lstStyle>
          <a:p>
            <a:pPr>
              <a:defRPr/>
            </a:pPr>
            <a:fld id="{0C9C41E8-611C-F941-B809-6BD5F83AD161}" type="slidenum">
              <a:rPr lang="en-US"/>
              <a:pPr>
                <a:defRPr/>
              </a:pPr>
              <a:t>‹#›</a:t>
            </a:fld>
            <a:endParaRPr lang="en-US"/>
          </a:p>
        </p:txBody>
      </p:sp>
    </p:spTree>
    <p:extLst>
      <p:ext uri="{BB962C8B-B14F-4D97-AF65-F5344CB8AC3E}">
        <p14:creationId xmlns:p14="http://schemas.microsoft.com/office/powerpoint/2010/main" val="18497307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smtClean="0">
                <a:ea typeface="+mn-ea"/>
                <a:cs typeface="+mn-cs"/>
              </a:defRPr>
            </a:lvl1pPr>
          </a:lstStyle>
          <a:p>
            <a:pPr>
              <a:defRPr/>
            </a:pPr>
            <a:fld id="{D46C8746-3E69-DA4B-B162-6AB79E265EF6}" type="datetimeFigureOut">
              <a:rPr lang="en-US"/>
              <a:pPr>
                <a:defRPr/>
              </a:pPr>
              <a:t>11/4/17</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smtClean="0">
                <a:ea typeface="+mn-ea"/>
                <a:cs typeface="+mn-cs"/>
              </a:defRPr>
            </a:lvl1pPr>
          </a:lstStyle>
          <a:p>
            <a:pPr>
              <a:defRPr/>
            </a:pPr>
            <a:fld id="{6D2ED995-65D5-7D4A-BD85-41635A0130FF}" type="slidenum">
              <a:rPr lang="en-US"/>
              <a:pPr>
                <a:defRPr/>
              </a:pPr>
              <a:t>‹#›</a:t>
            </a:fld>
            <a:endParaRPr lang="en-US"/>
          </a:p>
        </p:txBody>
      </p:sp>
    </p:spTree>
    <p:extLst>
      <p:ext uri="{BB962C8B-B14F-4D97-AF65-F5344CB8AC3E}">
        <p14:creationId xmlns:p14="http://schemas.microsoft.com/office/powerpoint/2010/main" val="294249896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fontAlgn="base">
      <a:spcBef>
        <a:spcPct val="30000"/>
      </a:spcBef>
      <a:spcAft>
        <a:spcPct val="0"/>
      </a:spcAft>
      <a:defRPr sz="1200" kern="1200">
        <a:solidFill>
          <a:schemeClr val="tx1"/>
        </a:solidFill>
        <a:latin typeface="+mn-lt"/>
        <a:ea typeface="ヒラギノ角ゴ Pro W3" charset="0"/>
        <a:cs typeface="+mn-cs"/>
      </a:defRPr>
    </a:lvl2pPr>
    <a:lvl3pPr marL="914400" algn="l" defTabSz="457200" rtl="0" fontAlgn="base">
      <a:spcBef>
        <a:spcPct val="30000"/>
      </a:spcBef>
      <a:spcAft>
        <a:spcPct val="0"/>
      </a:spcAft>
      <a:defRPr sz="1200" kern="1200">
        <a:solidFill>
          <a:schemeClr val="tx1"/>
        </a:solidFill>
        <a:latin typeface="+mn-lt"/>
        <a:ea typeface="ヒラギノ角ゴ Pro W3" charset="0"/>
        <a:cs typeface="+mn-cs"/>
      </a:defRPr>
    </a:lvl3pPr>
    <a:lvl4pPr marL="1371600" algn="l" defTabSz="457200" rtl="0" fontAlgn="base">
      <a:spcBef>
        <a:spcPct val="30000"/>
      </a:spcBef>
      <a:spcAft>
        <a:spcPct val="0"/>
      </a:spcAft>
      <a:defRPr sz="1200" kern="1200">
        <a:solidFill>
          <a:schemeClr val="tx1"/>
        </a:solidFill>
        <a:latin typeface="+mn-lt"/>
        <a:ea typeface="ヒラギノ角ゴ Pro W3" charset="0"/>
        <a:cs typeface="+mn-cs"/>
      </a:defRPr>
    </a:lvl4pPr>
    <a:lvl5pPr marL="1828800" algn="l" defTabSz="457200" rtl="0" fontAlgn="base">
      <a:spcBef>
        <a:spcPct val="30000"/>
      </a:spcBef>
      <a:spcAft>
        <a:spcPct val="0"/>
      </a:spcAft>
      <a:defRPr sz="1200" kern="1200">
        <a:solidFill>
          <a:schemeClr val="tx1"/>
        </a:solidFill>
        <a:latin typeface="+mn-lt"/>
        <a:ea typeface="ヒラギノ角ゴ Pro W3"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white backdrop.jpg"/>
          <p:cNvPicPr>
            <a:picLocks noChangeAspect="1"/>
          </p:cNvPicPr>
          <p:nvPr/>
        </p:nvPicPr>
        <p:blipFill>
          <a:blip r:embed="rId2">
            <a:alphaModFix amt="64000"/>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alpha val="64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nts and Settings\Dsmall.CPU23343\Desktop\dropbox\LANDOR\NEW SUITES CS3 CENTERED\Primary\HHSP\HHSP_V 300dp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6250"/>
            <a:ext cx="17526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5072063"/>
            <a:ext cx="2286000" cy="88900"/>
          </a:xfrm>
          <a:prstGeom prst="rect">
            <a:avLst/>
          </a:prstGeom>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sp>
        <p:nvSpPr>
          <p:cNvPr id="7" name="Rectangle 6"/>
          <p:cNvSpPr/>
          <p:nvPr/>
        </p:nvSpPr>
        <p:spPr>
          <a:xfrm>
            <a:off x="2286000" y="5072063"/>
            <a:ext cx="2286000" cy="88900"/>
          </a:xfrm>
          <a:prstGeom prst="rect">
            <a:avLst/>
          </a:prstGeom>
          <a:ln>
            <a:no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1800" dirty="0"/>
              <a:t>   </a:t>
            </a:r>
          </a:p>
        </p:txBody>
      </p:sp>
      <p:sp>
        <p:nvSpPr>
          <p:cNvPr id="8" name="Rectangle 7"/>
          <p:cNvSpPr/>
          <p:nvPr/>
        </p:nvSpPr>
        <p:spPr>
          <a:xfrm>
            <a:off x="4572000" y="5072063"/>
            <a:ext cx="2286000" cy="88900"/>
          </a:xfrm>
          <a:prstGeom prst="rect">
            <a:avLst/>
          </a:prstGeom>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sz="1800"/>
          </a:p>
        </p:txBody>
      </p:sp>
      <p:sp>
        <p:nvSpPr>
          <p:cNvPr id="9" name="Rectangle 8"/>
          <p:cNvSpPr/>
          <p:nvPr/>
        </p:nvSpPr>
        <p:spPr>
          <a:xfrm>
            <a:off x="6858000" y="5072063"/>
            <a:ext cx="2292350" cy="88900"/>
          </a:xfrm>
          <a:prstGeom prst="rect">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a:p>
        </p:txBody>
      </p:sp>
      <p:sp>
        <p:nvSpPr>
          <p:cNvPr id="196615" name="Title Placeholder 1"/>
          <p:cNvSpPr>
            <a:spLocks noGrp="1"/>
          </p:cNvSpPr>
          <p:nvPr>
            <p:ph type="ctrTitle"/>
          </p:nvPr>
        </p:nvSpPr>
        <p:spPr bwMode="auto">
          <a:xfrm>
            <a:off x="1711325" y="1812925"/>
            <a:ext cx="5680075" cy="1216025"/>
          </a:xfrm>
          <a:prstGeom prst="rect">
            <a:avLst/>
          </a:prstGeom>
          <a:noFill/>
          <a:ln>
            <a:miter lim="800000"/>
            <a:headEnd/>
            <a:tailEnd/>
          </a:ln>
        </p:spPr>
        <p:txBody>
          <a:bodyPr/>
          <a:lstStyle>
            <a:lvl1pPr>
              <a:defRPr sz="2400">
                <a:solidFill>
                  <a:srgbClr val="0098C3"/>
                </a:solidFill>
              </a:defRPr>
            </a:lvl1pPr>
          </a:lstStyle>
          <a:p>
            <a:r>
              <a:rPr lang="en-US" smtClean="0"/>
              <a:t>Click to edit Master title style</a:t>
            </a:r>
            <a:endParaRPr lang="en-US" dirty="0"/>
          </a:p>
        </p:txBody>
      </p:sp>
      <p:sp>
        <p:nvSpPr>
          <p:cNvPr id="196616" name="Text Placeholder 2"/>
          <p:cNvSpPr>
            <a:spLocks noGrp="1"/>
          </p:cNvSpPr>
          <p:nvPr>
            <p:ph type="subTitle" idx="1"/>
          </p:nvPr>
        </p:nvSpPr>
        <p:spPr bwMode="auto">
          <a:xfrm>
            <a:off x="1711325" y="3028950"/>
            <a:ext cx="5527675" cy="1314450"/>
          </a:xfrm>
          <a:prstGeom prst="rect">
            <a:avLst/>
          </a:prstGeom>
          <a:noFill/>
          <a:ln>
            <a:miter lim="800000"/>
            <a:headEnd/>
            <a:tailEnd/>
          </a:ln>
        </p:spPr>
        <p:txBody>
          <a:bodyPr/>
          <a:lstStyle>
            <a:lvl1pPr marL="0" indent="0">
              <a:buNone/>
              <a:defRPr sz="1600" i="1">
                <a:solidFill>
                  <a:srgbClr val="414448"/>
                </a:solidFill>
              </a:defRPr>
            </a:lvl1pPr>
          </a:lstStyle>
          <a:p>
            <a:r>
              <a:rPr lang="en-US" smtClean="0"/>
              <a:t>Click to edit Master subtitle style</a:t>
            </a:r>
            <a:endParaRPr lang="en-US" dirty="0" smtClean="0"/>
          </a:p>
        </p:txBody>
      </p:sp>
    </p:spTree>
    <p:extLst>
      <p:ext uri="{BB962C8B-B14F-4D97-AF65-F5344CB8AC3E}">
        <p14:creationId xmlns:p14="http://schemas.microsoft.com/office/powerpoint/2010/main" val="34863342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85750"/>
            <a:ext cx="7924800" cy="533400"/>
          </a:xfrm>
        </p:spPr>
        <p:txBody>
          <a:bodyPr/>
          <a:lstStyle>
            <a:lvl1pPr>
              <a:defRPr>
                <a:solidFill>
                  <a:srgbClr val="0098C3"/>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04800" y="971550"/>
            <a:ext cx="7924800" cy="3352800"/>
          </a:xfrm>
        </p:spPr>
        <p:txBody>
          <a:bodyPr/>
          <a:lstStyle>
            <a:lvl2pPr>
              <a:defRPr sz="18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83994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pic>
        <p:nvPicPr>
          <p:cNvPr id="3" name="Picture 2"/>
          <p:cNvPicPr>
            <a:picLocks noChangeAspect="1"/>
          </p:cNvPicPr>
          <p:nvPr/>
        </p:nvPicPr>
        <p:blipFill>
          <a:blip r:embed="rId2">
            <a:clrChange>
              <a:clrFrom>
                <a:srgbClr val="EEF0EF"/>
              </a:clrFrom>
              <a:clrTo>
                <a:srgbClr val="EEF0EF">
                  <a:alpha val="0"/>
                </a:srgbClr>
              </a:clrTo>
            </a:clrChange>
          </a:blip>
          <a:stretch>
            <a:fillRect/>
          </a:stretch>
        </p:blipFill>
        <p:spPr>
          <a:xfrm>
            <a:off x="0" y="174625"/>
            <a:ext cx="1277938" cy="1295400"/>
          </a:xfrm>
          <a:prstGeom prst="rect">
            <a:avLst/>
          </a:prstGeom>
          <a:effectLst>
            <a:outerShdw blurRad="73025" dist="38100" dir="2700000" sx="126000" sy="126000" algn="tl" rotWithShape="0">
              <a:prstClr val="black">
                <a:alpha val="3000"/>
              </a:prstClr>
            </a:outerShdw>
          </a:effectLst>
        </p:spPr>
      </p:pic>
      <p:pic>
        <p:nvPicPr>
          <p:cNvPr id="4" name="Picture 3"/>
          <p:cNvPicPr>
            <a:picLocks noChangeAspect="1"/>
          </p:cNvPicPr>
          <p:nvPr/>
        </p:nvPicPr>
        <p:blipFill>
          <a:blip r:embed="rId3">
            <a:clrChange>
              <a:clrFrom>
                <a:srgbClr val="EEF0EF"/>
              </a:clrFrom>
              <a:clrTo>
                <a:srgbClr val="EEF0EF">
                  <a:alpha val="0"/>
                </a:srgbClr>
              </a:clrTo>
            </a:clrChange>
          </a:blip>
          <a:stretch>
            <a:fillRect/>
          </a:stretch>
        </p:blipFill>
        <p:spPr>
          <a:xfrm>
            <a:off x="7864475" y="3067050"/>
            <a:ext cx="1279525" cy="1285875"/>
          </a:xfrm>
          <a:prstGeom prst="rect">
            <a:avLst/>
          </a:prstGeom>
          <a:effectLst>
            <a:outerShdw blurRad="73025" dist="38100" dir="2700000" sx="124000" sy="124000" algn="tl" rotWithShape="0">
              <a:srgbClr val="000000">
                <a:alpha val="4000"/>
              </a:srgbClr>
            </a:outerShdw>
          </a:effectLst>
        </p:spPr>
      </p:pic>
      <p:sp>
        <p:nvSpPr>
          <p:cNvPr id="9" name="Text Placeholder 8"/>
          <p:cNvSpPr>
            <a:spLocks noGrp="1"/>
          </p:cNvSpPr>
          <p:nvPr>
            <p:ph type="body" sz="quarter" idx="13"/>
          </p:nvPr>
        </p:nvSpPr>
        <p:spPr>
          <a:xfrm>
            <a:off x="1752600" y="1809750"/>
            <a:ext cx="5715000" cy="2286000"/>
          </a:xfrm>
        </p:spPr>
        <p:txBody>
          <a:bodyPr/>
          <a:lstStyle>
            <a:lvl1pPr marL="0" indent="3175">
              <a:buNone/>
              <a:defRPr sz="2800">
                <a:solidFill>
                  <a:srgbClr val="0098C3"/>
                </a:solidFill>
              </a:defRPr>
            </a:lvl1pPr>
            <a:lvl2pPr marL="0" indent="0">
              <a:buFont typeface="Arial"/>
              <a:buNone/>
              <a:tabLst>
                <a:tab pos="0" algn="l"/>
              </a:tabLst>
              <a:defRPr sz="1600" i="1"/>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8072946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en-US" smtClean="0"/>
              <a:t>Click to edit Master title style</a:t>
            </a:r>
            <a:endParaRPr lang="en-US" dirty="0"/>
          </a:p>
        </p:txBody>
      </p:sp>
      <p:sp>
        <p:nvSpPr>
          <p:cNvPr id="3" name="Text Placeholder 2"/>
          <p:cNvSpPr>
            <a:spLocks noGrp="1"/>
          </p:cNvSpPr>
          <p:nvPr>
            <p:ph type="body" idx="1"/>
          </p:nvPr>
        </p:nvSpPr>
        <p:spPr>
          <a:xfrm>
            <a:off x="866215" y="1952626"/>
            <a:ext cx="235640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6" name="Text Placeholder 3"/>
          <p:cNvSpPr>
            <a:spLocks noGrp="1"/>
          </p:cNvSpPr>
          <p:nvPr>
            <p:ph type="body" sz="half" idx="15"/>
          </p:nvPr>
        </p:nvSpPr>
        <p:spPr>
          <a:xfrm>
            <a:off x="866215" y="2384823"/>
            <a:ext cx="2356409"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3384541" y="1952625"/>
            <a:ext cx="2360257"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9" name="Text Placeholder 3"/>
          <p:cNvSpPr>
            <a:spLocks noGrp="1"/>
          </p:cNvSpPr>
          <p:nvPr>
            <p:ph type="body" sz="half" idx="16"/>
          </p:nvPr>
        </p:nvSpPr>
        <p:spPr>
          <a:xfrm>
            <a:off x="3384541" y="2384823"/>
            <a:ext cx="2360257"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5916101" y="1952626"/>
            <a:ext cx="2359298"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Text Placeholder 3"/>
          <p:cNvSpPr>
            <a:spLocks noGrp="1"/>
          </p:cNvSpPr>
          <p:nvPr>
            <p:ph type="body" sz="half" idx="17"/>
          </p:nvPr>
        </p:nvSpPr>
        <p:spPr>
          <a:xfrm>
            <a:off x="5916247" y="2384822"/>
            <a:ext cx="2359152"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7" name="Straight Connector 16"/>
          <p:cNvCxnSpPr/>
          <p:nvPr/>
        </p:nvCxnSpPr>
        <p:spPr>
          <a:xfrm>
            <a:off x="3302978"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29301"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a:xfrm>
            <a:off x="7989829" y="4793879"/>
            <a:ext cx="742949" cy="228599"/>
          </a:xfrm>
          <a:prstGeom prst="rect">
            <a:avLst/>
          </a:prstGeom>
        </p:spPr>
        <p:txBody>
          <a:bodyPr/>
          <a:lstStyle/>
          <a:p>
            <a:fld id="{9FE86839-B9D8-4651-8783-F325ECE74E65}" type="datetimeFigureOut">
              <a:rPr lang="en-US" dirty="0"/>
              <a:t>11/4/17</a:t>
            </a:fld>
            <a:endParaRPr lang="en-US" dirty="0"/>
          </a:p>
        </p:txBody>
      </p:sp>
      <p:sp>
        <p:nvSpPr>
          <p:cNvPr id="8" name="Footer Placeholder 7"/>
          <p:cNvSpPr>
            <a:spLocks noGrp="1"/>
          </p:cNvSpPr>
          <p:nvPr>
            <p:ph type="ftr" sz="quarter" idx="11"/>
          </p:nvPr>
        </p:nvSpPr>
        <p:spPr>
          <a:xfrm>
            <a:off x="420833" y="4793879"/>
            <a:ext cx="2894846" cy="228601"/>
          </a:xfrm>
          <a:prstGeom prst="rect">
            <a:avLst/>
          </a:prstGeom>
        </p:spPr>
        <p:txBody>
          <a:bodyPr/>
          <a:lstStyle/>
          <a:p>
            <a:endParaRPr lang="en-US" dirty="0"/>
          </a:p>
        </p:txBody>
      </p:sp>
      <p:sp>
        <p:nvSpPr>
          <p:cNvPr id="9" name="Slide Number Placeholder 8"/>
          <p:cNvSpPr>
            <a:spLocks noGrp="1"/>
          </p:cNvSpPr>
          <p:nvPr>
            <p:ph type="sldNum" sz="quarter" idx="12"/>
          </p:nvPr>
        </p:nvSpPr>
        <p:spPr>
          <a:xfrm>
            <a:off x="7764406" y="221797"/>
            <a:ext cx="628649" cy="57576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78192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66215" y="1952625"/>
            <a:ext cx="3618869" cy="256222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6535" y="1952625"/>
            <a:ext cx="3618869" cy="256222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989829" y="4793879"/>
            <a:ext cx="742949" cy="228599"/>
          </a:xfrm>
          <a:prstGeom prst="rect">
            <a:avLst/>
          </a:prstGeom>
        </p:spPr>
        <p:txBody>
          <a:bodyPr/>
          <a:lstStyle/>
          <a:p>
            <a:fld id="{3BDB8791-F1B0-41E7-B7FD-A781E65C4266}" type="datetimeFigureOut">
              <a:rPr lang="en-US" dirty="0"/>
              <a:t>11/4/17</a:t>
            </a:fld>
            <a:endParaRPr lang="en-US" dirty="0"/>
          </a:p>
        </p:txBody>
      </p:sp>
      <p:sp>
        <p:nvSpPr>
          <p:cNvPr id="6" name="Footer Placeholder 5"/>
          <p:cNvSpPr>
            <a:spLocks noGrp="1"/>
          </p:cNvSpPr>
          <p:nvPr>
            <p:ph type="ftr" sz="quarter" idx="11"/>
          </p:nvPr>
        </p:nvSpPr>
        <p:spPr>
          <a:xfrm>
            <a:off x="420833" y="4793879"/>
            <a:ext cx="2894846" cy="228601"/>
          </a:xfrm>
          <a:prstGeom prst="rect">
            <a:avLst/>
          </a:prstGeom>
        </p:spPr>
        <p:txBody>
          <a:bodyPr/>
          <a:lstStyle/>
          <a:p>
            <a:endParaRPr lang="en-US" dirty="0"/>
          </a:p>
        </p:txBody>
      </p:sp>
      <p:sp>
        <p:nvSpPr>
          <p:cNvPr id="7" name="Slide Number Placeholder 6"/>
          <p:cNvSpPr>
            <a:spLocks noGrp="1"/>
          </p:cNvSpPr>
          <p:nvPr>
            <p:ph type="sldNum" sz="quarter" idx="12"/>
          </p:nvPr>
        </p:nvSpPr>
        <p:spPr>
          <a:xfrm>
            <a:off x="7764406" y="221797"/>
            <a:ext cx="628649" cy="575765"/>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95245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eg"/><Relationship Id="rId8"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descr="white backdrop.jpg"/>
          <p:cNvPicPr>
            <a:picLocks noChangeAspect="1"/>
          </p:cNvPicPr>
          <p:nvPr/>
        </p:nvPicPr>
        <p:blipFill>
          <a:blip r:embed="rId7">
            <a:alphaModFix amt="64000"/>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alpha val="64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304800" y="28575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endParaRPr lang="en-US" dirty="0"/>
          </a:p>
        </p:txBody>
      </p:sp>
      <p:sp>
        <p:nvSpPr>
          <p:cNvPr id="1028" name="Rectangle 3"/>
          <p:cNvSpPr>
            <a:spLocks noGrp="1" noChangeArrowheads="1"/>
          </p:cNvSpPr>
          <p:nvPr>
            <p:ph type="body" idx="1"/>
          </p:nvPr>
        </p:nvSpPr>
        <p:spPr bwMode="auto">
          <a:xfrm>
            <a:off x="304800" y="971550"/>
            <a:ext cx="7924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9" name="Picture 11" descr="HHSP_V-hi-res.png"/>
          <p:cNvPicPr>
            <a:picLocks noChangeAspect="1"/>
          </p:cNvPicPr>
          <p:nvPr/>
        </p:nvPicPr>
        <p:blipFill>
          <a:blip r:embed="rId8">
            <a:extLst>
              <a:ext uri="{28A0092B-C50C-407E-A947-70E740481C1C}">
                <a14:useLocalDpi xmlns:a14="http://schemas.microsoft.com/office/drawing/2010/main" val="0"/>
              </a:ext>
            </a:extLst>
          </a:blip>
          <a:srcRect t="8809" b="21333"/>
          <a:stretch>
            <a:fillRect/>
          </a:stretch>
        </p:blipFill>
        <p:spPr bwMode="auto">
          <a:xfrm>
            <a:off x="7620000" y="4441825"/>
            <a:ext cx="1143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rot="16200000">
            <a:off x="-600075" y="600075"/>
            <a:ext cx="1276350" cy="76200"/>
          </a:xfrm>
          <a:prstGeom prst="rect">
            <a:avLst/>
          </a:prstGeom>
          <a:gradFill>
            <a:lin ang="1224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sp>
        <p:nvSpPr>
          <p:cNvPr id="20" name="Rectangle 19"/>
          <p:cNvSpPr/>
          <p:nvPr/>
        </p:nvSpPr>
        <p:spPr>
          <a:xfrm rot="16200000">
            <a:off x="-609600" y="1885950"/>
            <a:ext cx="1295400" cy="76200"/>
          </a:xfrm>
          <a:prstGeom prst="rect">
            <a:avLst/>
          </a:prstGeom>
          <a:gradFill>
            <a:lin ang="17400000" scaled="0"/>
          </a:gradFill>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a:p>
        </p:txBody>
      </p:sp>
      <p:sp>
        <p:nvSpPr>
          <p:cNvPr id="16" name="Rectangle 15"/>
          <p:cNvSpPr/>
          <p:nvPr/>
        </p:nvSpPr>
        <p:spPr>
          <a:xfrm rot="16200000">
            <a:off x="-647700" y="3219450"/>
            <a:ext cx="1371600" cy="76200"/>
          </a:xfrm>
          <a:prstGeom prst="rect">
            <a:avLst/>
          </a:prstGeom>
          <a:gradFill>
            <a:lin ang="9240000" scaled="0"/>
          </a:gradFill>
          <a:ln>
            <a:noFill/>
          </a:ln>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sz="1800"/>
          </a:p>
        </p:txBody>
      </p:sp>
      <p:sp>
        <p:nvSpPr>
          <p:cNvPr id="17" name="Rectangle 16"/>
          <p:cNvSpPr/>
          <p:nvPr/>
        </p:nvSpPr>
        <p:spPr>
          <a:xfrm rot="16200000">
            <a:off x="-561975" y="4505325"/>
            <a:ext cx="1200150" cy="76200"/>
          </a:xfrm>
          <a:prstGeom prst="rect">
            <a:avLst/>
          </a:prstGeom>
          <a:gradFill>
            <a:lin ang="780000" scaled="0"/>
          </a:gra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sz="1800"/>
          </a:p>
        </p:txBody>
      </p:sp>
    </p:spTree>
  </p:cSld>
  <p:clrMap bg1="lt1" tx1="dk1" bg2="lt2" tx2="dk2" accent1="accent1" accent2="accent2" accent3="accent3" accent4="accent4" accent5="accent5" accent6="accent6" hlink="hlink" folHlink="folHlink"/>
  <p:sldLayoutIdLst>
    <p:sldLayoutId id="2147484216" r:id="rId1"/>
    <p:sldLayoutId id="2147484215" r:id="rId2"/>
    <p:sldLayoutId id="2147484217" r:id="rId3"/>
    <p:sldLayoutId id="2147484218" r:id="rId4"/>
    <p:sldLayoutId id="2147484219" r:id="rId5"/>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2400" b="1">
          <a:solidFill>
            <a:srgbClr val="0098C3"/>
          </a:solidFill>
          <a:effectLst/>
          <a:latin typeface="+mj-lt"/>
          <a:ea typeface="ＭＳ Ｐゴシック" charset="-128"/>
          <a:cs typeface="ＭＳ Ｐゴシック" charset="-128"/>
        </a:defRPr>
      </a:lvl1pPr>
      <a:lvl2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2pPr>
      <a:lvl3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3pPr>
      <a:lvl4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4pPr>
      <a:lvl5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5pPr>
      <a:lvl6pPr marL="457200" algn="l" rtl="0" eaLnBrk="1" fontAlgn="base" hangingPunct="1">
        <a:spcBef>
          <a:spcPct val="0"/>
        </a:spcBef>
        <a:spcAft>
          <a:spcPct val="0"/>
        </a:spcAft>
        <a:defRPr sz="2100">
          <a:solidFill>
            <a:srgbClr val="2098C0"/>
          </a:solidFill>
          <a:latin typeface="Verdana" pitchFamily="34" charset="0"/>
        </a:defRPr>
      </a:lvl6pPr>
      <a:lvl7pPr marL="914400" algn="l" rtl="0" eaLnBrk="1" fontAlgn="base" hangingPunct="1">
        <a:spcBef>
          <a:spcPct val="0"/>
        </a:spcBef>
        <a:spcAft>
          <a:spcPct val="0"/>
        </a:spcAft>
        <a:defRPr sz="2100">
          <a:solidFill>
            <a:srgbClr val="2098C0"/>
          </a:solidFill>
          <a:latin typeface="Verdana" pitchFamily="34" charset="0"/>
        </a:defRPr>
      </a:lvl7pPr>
      <a:lvl8pPr marL="1371600" algn="l" rtl="0" eaLnBrk="1" fontAlgn="base" hangingPunct="1">
        <a:spcBef>
          <a:spcPct val="0"/>
        </a:spcBef>
        <a:spcAft>
          <a:spcPct val="0"/>
        </a:spcAft>
        <a:defRPr sz="2100">
          <a:solidFill>
            <a:srgbClr val="2098C0"/>
          </a:solidFill>
          <a:latin typeface="Verdana" pitchFamily="34" charset="0"/>
        </a:defRPr>
      </a:lvl8pPr>
      <a:lvl9pPr marL="1828800" algn="l" rtl="0" eaLnBrk="1" fontAlgn="base" hangingPunct="1">
        <a:spcBef>
          <a:spcPct val="0"/>
        </a:spcBef>
        <a:spcAft>
          <a:spcPct val="0"/>
        </a:spcAft>
        <a:defRPr sz="2100">
          <a:solidFill>
            <a:srgbClr val="2098C0"/>
          </a:solidFill>
          <a:latin typeface="Verdana" pitchFamily="34" charset="0"/>
        </a:defRPr>
      </a:lvl9pPr>
    </p:titleStyle>
    <p:bodyStyle>
      <a:lvl1pPr marL="233363" indent="-233363" algn="l" rtl="0" eaLnBrk="1" fontAlgn="base" hangingPunct="1">
        <a:spcBef>
          <a:spcPct val="20000"/>
        </a:spcBef>
        <a:spcAft>
          <a:spcPct val="0"/>
        </a:spcAft>
        <a:buChar char="•"/>
        <a:defRPr sz="2000">
          <a:solidFill>
            <a:srgbClr val="414448"/>
          </a:solidFill>
          <a:latin typeface="+mn-lt"/>
          <a:ea typeface="ＭＳ Ｐゴシック" charset="-128"/>
          <a:cs typeface="ＭＳ Ｐゴシック" charset="-128"/>
        </a:defRPr>
      </a:lvl1pPr>
      <a:lvl2pPr marL="569913" indent="-222250" algn="l" rtl="0" eaLnBrk="1" fontAlgn="base" hangingPunct="1">
        <a:spcBef>
          <a:spcPct val="20000"/>
        </a:spcBef>
        <a:spcAft>
          <a:spcPct val="0"/>
        </a:spcAft>
        <a:buChar char="–"/>
        <a:defRPr sz="2000">
          <a:solidFill>
            <a:srgbClr val="414448"/>
          </a:solidFill>
          <a:latin typeface="+mn-lt"/>
          <a:ea typeface="ＭＳ Ｐゴシック" charset="-128"/>
          <a:cs typeface="ＭＳ Ｐゴシック" charset="0"/>
        </a:defRPr>
      </a:lvl2pPr>
      <a:lvl3pPr marL="969963" indent="-168275" algn="l" rtl="0" eaLnBrk="1" fontAlgn="base" hangingPunct="1">
        <a:spcBef>
          <a:spcPct val="20000"/>
        </a:spcBef>
        <a:spcAft>
          <a:spcPct val="0"/>
        </a:spcAft>
        <a:buChar char="•"/>
        <a:defRPr sz="1800">
          <a:solidFill>
            <a:srgbClr val="414448"/>
          </a:solidFill>
          <a:latin typeface="+mn-lt"/>
          <a:ea typeface="ＭＳ Ｐゴシック" charset="-128"/>
          <a:cs typeface="ＭＳ Ｐゴシック" charset="0"/>
        </a:defRPr>
      </a:lvl3pPr>
      <a:lvl4pPr marL="1371600" indent="-223838" algn="l" rtl="0" eaLnBrk="1" fontAlgn="base" hangingPunct="1">
        <a:spcBef>
          <a:spcPct val="20000"/>
        </a:spcBef>
        <a:spcAft>
          <a:spcPct val="0"/>
        </a:spcAft>
        <a:buChar char="–"/>
        <a:defRPr sz="1600">
          <a:solidFill>
            <a:srgbClr val="414448"/>
          </a:solidFill>
          <a:latin typeface="+mn-lt"/>
          <a:ea typeface="ＭＳ Ｐゴシック" charset="-128"/>
          <a:cs typeface="ＭＳ Ｐゴシック" charset="0"/>
        </a:defRPr>
      </a:lvl4pPr>
      <a:lvl5pPr marL="1828800" indent="-223838" algn="l" rtl="0" eaLnBrk="1" fontAlgn="base" hangingPunct="1">
        <a:spcBef>
          <a:spcPct val="20000"/>
        </a:spcBef>
        <a:spcAft>
          <a:spcPct val="0"/>
        </a:spcAft>
        <a:buChar char="»"/>
        <a:defRPr sz="1400">
          <a:solidFill>
            <a:srgbClr val="414448"/>
          </a:solidFill>
          <a:latin typeface="+mn-lt"/>
          <a:ea typeface="ＭＳ Ｐゴシック" charset="-128"/>
          <a:cs typeface="ＭＳ Ｐゴシック" charset="0"/>
        </a:defRPr>
      </a:lvl5pPr>
      <a:lvl6pPr marL="2286000" indent="-223838" algn="l" rtl="0" eaLnBrk="1" fontAlgn="base" hangingPunct="1">
        <a:spcBef>
          <a:spcPct val="20000"/>
        </a:spcBef>
        <a:spcAft>
          <a:spcPct val="0"/>
        </a:spcAft>
        <a:buChar char="»"/>
        <a:defRPr sz="1200">
          <a:solidFill>
            <a:srgbClr val="616365"/>
          </a:solidFill>
          <a:latin typeface="+mn-lt"/>
        </a:defRPr>
      </a:lvl6pPr>
      <a:lvl7pPr marL="2743200" indent="-223838" algn="l" rtl="0" eaLnBrk="1" fontAlgn="base" hangingPunct="1">
        <a:spcBef>
          <a:spcPct val="20000"/>
        </a:spcBef>
        <a:spcAft>
          <a:spcPct val="0"/>
        </a:spcAft>
        <a:buChar char="»"/>
        <a:defRPr sz="1200">
          <a:solidFill>
            <a:srgbClr val="616365"/>
          </a:solidFill>
          <a:latin typeface="+mn-lt"/>
        </a:defRPr>
      </a:lvl7pPr>
      <a:lvl8pPr marL="3200400" indent="-223838" algn="l" rtl="0" eaLnBrk="1" fontAlgn="base" hangingPunct="1">
        <a:spcBef>
          <a:spcPct val="20000"/>
        </a:spcBef>
        <a:spcAft>
          <a:spcPct val="0"/>
        </a:spcAft>
        <a:buChar char="»"/>
        <a:defRPr sz="1200">
          <a:solidFill>
            <a:srgbClr val="616365"/>
          </a:solidFill>
          <a:latin typeface="+mn-lt"/>
        </a:defRPr>
      </a:lvl8pPr>
      <a:lvl9pPr marL="3657600" indent="-223838" algn="l" rtl="0" eaLnBrk="1" fontAlgn="base" hangingPunct="1">
        <a:spcBef>
          <a:spcPct val="20000"/>
        </a:spcBef>
        <a:spcAft>
          <a:spcPct val="0"/>
        </a:spcAft>
        <a:buChar char="»"/>
        <a:defRPr sz="1200">
          <a:solidFill>
            <a:srgbClr val="61636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574800"/>
            <a:ext cx="7284557" cy="2008236"/>
          </a:xfrm>
        </p:spPr>
        <p:txBody>
          <a:bodyPr/>
          <a:lstStyle/>
          <a:p>
            <a:r>
              <a:rPr lang="en-US" sz="3300" dirty="0">
                <a:latin typeface="Calibri" charset="0"/>
                <a:ea typeface="Calibri" charset="0"/>
                <a:cs typeface="Calibri" charset="0"/>
              </a:rPr>
              <a:t>Lupus nephritis masquerading as </a:t>
            </a:r>
            <a:r>
              <a:rPr lang="en-US" sz="3300" dirty="0" err="1">
                <a:latin typeface="Calibri" charset="0"/>
                <a:ea typeface="Calibri" charset="0"/>
                <a:cs typeface="Calibri" charset="0"/>
              </a:rPr>
              <a:t>Hemophagocytic</a:t>
            </a:r>
            <a:r>
              <a:rPr lang="en-US" sz="3300" dirty="0">
                <a:latin typeface="Calibri" charset="0"/>
                <a:ea typeface="Calibri" charset="0"/>
                <a:cs typeface="Calibri" charset="0"/>
              </a:rPr>
              <a:t> </a:t>
            </a:r>
            <a:r>
              <a:rPr lang="en-US" sz="3300" dirty="0" err="1" smtClean="0">
                <a:latin typeface="Calibri" charset="0"/>
                <a:ea typeface="Calibri" charset="0"/>
                <a:cs typeface="Calibri" charset="0"/>
              </a:rPr>
              <a:t>lymphohistiocytosis</a:t>
            </a:r>
            <a:r>
              <a:rPr lang="en-US" dirty="0">
                <a:latin typeface="Calibri" charset="0"/>
                <a:ea typeface="Calibri" charset="0"/>
                <a:cs typeface="Calibri" charset="0"/>
              </a:rPr>
              <a:t/>
            </a:r>
            <a:br>
              <a:rPr lang="en-US" dirty="0">
                <a:latin typeface="Calibri" charset="0"/>
                <a:ea typeface="Calibri" charset="0"/>
                <a:cs typeface="Calibri" charset="0"/>
              </a:rPr>
            </a:br>
            <a:endParaRPr lang="en-US" dirty="0">
              <a:latin typeface="Calibri" charset="0"/>
              <a:ea typeface="Calibri" charset="0"/>
              <a:cs typeface="Calibri" charset="0"/>
            </a:endParaRPr>
          </a:p>
        </p:txBody>
      </p:sp>
      <p:sp>
        <p:nvSpPr>
          <p:cNvPr id="3" name="Subtitle 2"/>
          <p:cNvSpPr>
            <a:spLocks noGrp="1"/>
          </p:cNvSpPr>
          <p:nvPr>
            <p:ph type="subTitle" idx="1"/>
          </p:nvPr>
        </p:nvSpPr>
        <p:spPr>
          <a:xfrm>
            <a:off x="866217" y="3028950"/>
            <a:ext cx="7865188" cy="1314450"/>
          </a:xfrm>
        </p:spPr>
        <p:txBody>
          <a:bodyPr>
            <a:normAutofit/>
          </a:bodyPr>
          <a:lstStyle/>
          <a:p>
            <a:r>
              <a:rPr lang="en-US" sz="1400" b="1" dirty="0" smtClean="0">
                <a:solidFill>
                  <a:schemeClr val="tx1">
                    <a:lumMod val="50000"/>
                  </a:schemeClr>
                </a:solidFill>
                <a:latin typeface="Calibri" charset="0"/>
                <a:ea typeface="Calibri" charset="0"/>
                <a:cs typeface="Calibri" charset="0"/>
              </a:rPr>
              <a:t>Nova Thomas John, MBBS</a:t>
            </a:r>
            <a:r>
              <a:rPr lang="en-US" sz="1400" dirty="0" smtClean="0">
                <a:solidFill>
                  <a:schemeClr val="tx1">
                    <a:lumMod val="50000"/>
                  </a:schemeClr>
                </a:solidFill>
                <a:latin typeface="Calibri" charset="0"/>
                <a:ea typeface="Calibri" charset="0"/>
                <a:cs typeface="Calibri" charset="0"/>
              </a:rPr>
              <a:t> </a:t>
            </a:r>
            <a:r>
              <a:rPr lang="en-US" sz="1400" baseline="30000" dirty="0" smtClean="0">
                <a:solidFill>
                  <a:schemeClr val="tx1">
                    <a:lumMod val="50000"/>
                  </a:schemeClr>
                </a:solidFill>
                <a:latin typeface="Calibri" charset="0"/>
                <a:ea typeface="Calibri" charset="0"/>
                <a:cs typeface="Calibri" charset="0"/>
              </a:rPr>
              <a:t>1</a:t>
            </a:r>
            <a:r>
              <a:rPr lang="en-US" sz="1400" dirty="0" smtClean="0">
                <a:solidFill>
                  <a:schemeClr val="tx1">
                    <a:lumMod val="50000"/>
                  </a:schemeClr>
                </a:solidFill>
                <a:latin typeface="Calibri" charset="0"/>
                <a:ea typeface="Calibri" charset="0"/>
                <a:cs typeface="Calibri" charset="0"/>
              </a:rPr>
              <a:t>; </a:t>
            </a:r>
            <a:r>
              <a:rPr lang="en-US" sz="1400" dirty="0" err="1" smtClean="0">
                <a:solidFill>
                  <a:schemeClr val="tx1">
                    <a:lumMod val="50000"/>
                  </a:schemeClr>
                </a:solidFill>
                <a:latin typeface="Calibri" charset="0"/>
                <a:ea typeface="Calibri" charset="0"/>
                <a:cs typeface="Calibri" charset="0"/>
              </a:rPr>
              <a:t>Madhavi</a:t>
            </a:r>
            <a:r>
              <a:rPr lang="en-US" sz="1400" dirty="0" smtClean="0">
                <a:solidFill>
                  <a:schemeClr val="tx1">
                    <a:lumMod val="50000"/>
                  </a:schemeClr>
                </a:solidFill>
                <a:latin typeface="Calibri" charset="0"/>
                <a:ea typeface="Calibri" charset="0"/>
                <a:cs typeface="Calibri" charset="0"/>
              </a:rPr>
              <a:t> </a:t>
            </a:r>
            <a:r>
              <a:rPr lang="en-US" sz="1400" dirty="0" err="1" smtClean="0">
                <a:solidFill>
                  <a:schemeClr val="tx1">
                    <a:lumMod val="50000"/>
                  </a:schemeClr>
                </a:solidFill>
                <a:latin typeface="Calibri" charset="0"/>
                <a:ea typeface="Calibri" charset="0"/>
                <a:cs typeface="Calibri" charset="0"/>
              </a:rPr>
              <a:t>Gorusu</a:t>
            </a:r>
            <a:r>
              <a:rPr lang="en-US" sz="1400" dirty="0" smtClean="0">
                <a:solidFill>
                  <a:schemeClr val="tx1">
                    <a:lumMod val="50000"/>
                  </a:schemeClr>
                </a:solidFill>
                <a:latin typeface="Calibri" charset="0"/>
                <a:ea typeface="Calibri" charset="0"/>
                <a:cs typeface="Calibri" charset="0"/>
              </a:rPr>
              <a:t>, MD</a:t>
            </a:r>
            <a:r>
              <a:rPr lang="en-US" sz="1400" baseline="30000" dirty="0" smtClean="0">
                <a:solidFill>
                  <a:schemeClr val="tx1">
                    <a:lumMod val="50000"/>
                  </a:schemeClr>
                </a:solidFill>
                <a:latin typeface="Calibri" charset="0"/>
                <a:ea typeface="Calibri" charset="0"/>
                <a:cs typeface="Calibri" charset="0"/>
              </a:rPr>
              <a:t> 2</a:t>
            </a:r>
            <a:r>
              <a:rPr lang="en-US" sz="1400" dirty="0" smtClean="0">
                <a:solidFill>
                  <a:schemeClr val="tx1">
                    <a:lumMod val="50000"/>
                  </a:schemeClr>
                </a:solidFill>
                <a:latin typeface="Calibri" charset="0"/>
                <a:ea typeface="Calibri" charset="0"/>
                <a:cs typeface="Calibri" charset="0"/>
              </a:rPr>
              <a:t> Katrina Collins </a:t>
            </a:r>
            <a:r>
              <a:rPr lang="en-US" sz="1400" baseline="30000" dirty="0" smtClean="0">
                <a:solidFill>
                  <a:schemeClr val="tx1">
                    <a:lumMod val="50000"/>
                  </a:schemeClr>
                </a:solidFill>
                <a:latin typeface="Calibri" charset="0"/>
                <a:ea typeface="Calibri" charset="0"/>
                <a:cs typeface="Calibri" charset="0"/>
              </a:rPr>
              <a:t>3</a:t>
            </a:r>
            <a:r>
              <a:rPr lang="en-US" sz="1400" dirty="0" smtClean="0">
                <a:solidFill>
                  <a:schemeClr val="tx1">
                    <a:lumMod val="50000"/>
                  </a:schemeClr>
                </a:solidFill>
                <a:latin typeface="Calibri" charset="0"/>
                <a:ea typeface="Calibri" charset="0"/>
                <a:cs typeface="Calibri" charset="0"/>
              </a:rPr>
              <a:t> and Joseph </a:t>
            </a:r>
            <a:r>
              <a:rPr lang="en-US" sz="1400" dirty="0" err="1" smtClean="0">
                <a:solidFill>
                  <a:schemeClr val="tx1">
                    <a:lumMod val="50000"/>
                  </a:schemeClr>
                </a:solidFill>
                <a:latin typeface="Calibri" charset="0"/>
                <a:ea typeface="Calibri" charset="0"/>
                <a:cs typeface="Calibri" charset="0"/>
              </a:rPr>
              <a:t>DiGiuseppe</a:t>
            </a:r>
            <a:r>
              <a:rPr lang="en-US" sz="1400" dirty="0" smtClean="0">
                <a:solidFill>
                  <a:schemeClr val="tx1">
                    <a:lumMod val="50000"/>
                  </a:schemeClr>
                </a:solidFill>
                <a:latin typeface="Calibri" charset="0"/>
                <a:ea typeface="Calibri" charset="0"/>
                <a:cs typeface="Calibri" charset="0"/>
              </a:rPr>
              <a:t>, MD, PhD</a:t>
            </a:r>
            <a:r>
              <a:rPr lang="en-US" sz="1400" baseline="30000" dirty="0" smtClean="0">
                <a:solidFill>
                  <a:schemeClr val="tx1">
                    <a:lumMod val="50000"/>
                  </a:schemeClr>
                </a:solidFill>
                <a:latin typeface="Calibri" charset="0"/>
                <a:ea typeface="Calibri" charset="0"/>
                <a:cs typeface="Calibri" charset="0"/>
              </a:rPr>
              <a:t>4</a:t>
            </a:r>
            <a:r>
              <a:rPr lang="en-US" sz="1400" dirty="0" smtClean="0">
                <a:solidFill>
                  <a:schemeClr val="tx1">
                    <a:lumMod val="50000"/>
                  </a:schemeClr>
                </a:solidFill>
                <a:latin typeface="Calibri" charset="0"/>
                <a:ea typeface="Calibri" charset="0"/>
                <a:cs typeface="Calibri" charset="0"/>
              </a:rPr>
              <a:t> </a:t>
            </a:r>
          </a:p>
          <a:p>
            <a:r>
              <a:rPr lang="en-US" sz="1400" baseline="30000" dirty="0" smtClean="0">
                <a:solidFill>
                  <a:schemeClr val="tx1">
                    <a:lumMod val="50000"/>
                  </a:schemeClr>
                </a:solidFill>
                <a:latin typeface="Calibri" charset="0"/>
                <a:ea typeface="Calibri" charset="0"/>
                <a:cs typeface="Calibri" charset="0"/>
              </a:rPr>
              <a:t>1</a:t>
            </a:r>
            <a:r>
              <a:rPr lang="en-US" sz="1400" dirty="0" smtClean="0">
                <a:solidFill>
                  <a:schemeClr val="tx1">
                    <a:lumMod val="50000"/>
                  </a:schemeClr>
                </a:solidFill>
                <a:latin typeface="Calibri" charset="0"/>
                <a:ea typeface="Calibri" charset="0"/>
                <a:cs typeface="Calibri" charset="0"/>
              </a:rPr>
              <a:t>Starling Physicians Division of Hospital Medicine; </a:t>
            </a:r>
            <a:r>
              <a:rPr lang="en-US" sz="1400" baseline="30000" dirty="0" smtClean="0">
                <a:solidFill>
                  <a:schemeClr val="tx1">
                    <a:lumMod val="50000"/>
                  </a:schemeClr>
                </a:solidFill>
                <a:latin typeface="Calibri" charset="0"/>
                <a:ea typeface="Calibri" charset="0"/>
                <a:cs typeface="Calibri" charset="0"/>
              </a:rPr>
              <a:t>2 </a:t>
            </a:r>
            <a:r>
              <a:rPr lang="en-US" sz="1400" dirty="0" smtClean="0">
                <a:solidFill>
                  <a:schemeClr val="tx1">
                    <a:lumMod val="50000"/>
                  </a:schemeClr>
                </a:solidFill>
                <a:latin typeface="Calibri" charset="0"/>
                <a:ea typeface="Calibri" charset="0"/>
                <a:cs typeface="Calibri" charset="0"/>
              </a:rPr>
              <a:t>Starling Physicians </a:t>
            </a:r>
            <a:r>
              <a:rPr lang="en-US" sz="1400" dirty="0" err="1" smtClean="0">
                <a:solidFill>
                  <a:schemeClr val="tx1">
                    <a:lumMod val="50000"/>
                  </a:schemeClr>
                </a:solidFill>
                <a:latin typeface="Calibri" charset="0"/>
                <a:ea typeface="Calibri" charset="0"/>
                <a:cs typeface="Calibri" charset="0"/>
              </a:rPr>
              <a:t>Dept</a:t>
            </a:r>
            <a:r>
              <a:rPr lang="en-US" sz="1400" dirty="0" smtClean="0">
                <a:solidFill>
                  <a:schemeClr val="tx1">
                    <a:lumMod val="50000"/>
                  </a:schemeClr>
                </a:solidFill>
                <a:latin typeface="Calibri" charset="0"/>
                <a:ea typeface="Calibri" charset="0"/>
                <a:cs typeface="Calibri" charset="0"/>
              </a:rPr>
              <a:t> of Hematology-Oncology;</a:t>
            </a:r>
          </a:p>
          <a:p>
            <a:r>
              <a:rPr lang="en-US" sz="1400" dirty="0" smtClean="0">
                <a:solidFill>
                  <a:schemeClr val="tx1">
                    <a:lumMod val="50000"/>
                  </a:schemeClr>
                </a:solidFill>
                <a:latin typeface="Calibri" charset="0"/>
                <a:ea typeface="Calibri" charset="0"/>
                <a:cs typeface="Calibri" charset="0"/>
              </a:rPr>
              <a:t> </a:t>
            </a:r>
            <a:r>
              <a:rPr lang="en-US" sz="1400" baseline="30000" dirty="0" smtClean="0">
                <a:solidFill>
                  <a:schemeClr val="tx1">
                    <a:lumMod val="50000"/>
                  </a:schemeClr>
                </a:solidFill>
                <a:latin typeface="Calibri" charset="0"/>
                <a:ea typeface="Calibri" charset="0"/>
                <a:cs typeface="Calibri" charset="0"/>
              </a:rPr>
              <a:t>3,4</a:t>
            </a:r>
            <a:r>
              <a:rPr lang="en-US" sz="1400" dirty="0" smtClean="0">
                <a:solidFill>
                  <a:schemeClr val="tx1">
                    <a:lumMod val="50000"/>
                  </a:schemeClr>
                </a:solidFill>
                <a:latin typeface="Calibri" charset="0"/>
                <a:ea typeface="Calibri" charset="0"/>
                <a:cs typeface="Calibri" charset="0"/>
              </a:rPr>
              <a:t> Department of Pathology &amp; Laboratory Medicine, Hartford Hospital, Hartford CT 06102, USA</a:t>
            </a:r>
          </a:p>
          <a:p>
            <a:endParaRPr lang="en-US" dirty="0">
              <a:solidFill>
                <a:schemeClr val="tx1">
                  <a:lumMod val="50000"/>
                </a:schemeClr>
              </a:solidFill>
            </a:endParaRPr>
          </a:p>
        </p:txBody>
      </p:sp>
      <p:pic>
        <p:nvPicPr>
          <p:cNvPr id="4" name="Picture 3"/>
          <p:cNvPicPr>
            <a:picLocks noChangeAspect="1"/>
          </p:cNvPicPr>
          <p:nvPr/>
        </p:nvPicPr>
        <p:blipFill>
          <a:blip r:embed="rId2"/>
          <a:stretch>
            <a:fillRect/>
          </a:stretch>
        </p:blipFill>
        <p:spPr>
          <a:xfrm>
            <a:off x="457200" y="666750"/>
            <a:ext cx="1879313" cy="638258"/>
          </a:xfrm>
          <a:prstGeom prst="rect">
            <a:avLst/>
          </a:prstGeom>
        </p:spPr>
      </p:pic>
    </p:spTree>
    <p:extLst>
      <p:ext uri="{BB962C8B-B14F-4D97-AF65-F5344CB8AC3E}">
        <p14:creationId xmlns:p14="http://schemas.microsoft.com/office/powerpoint/2010/main" val="1287258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Conflict of Interest</a:t>
            </a:r>
            <a:endParaRPr lang="en-US" dirty="0">
              <a:latin typeface="Calibri" charset="0"/>
              <a:ea typeface="Calibri" charset="0"/>
              <a:cs typeface="Calibri" charset="0"/>
            </a:endParaRPr>
          </a:p>
        </p:txBody>
      </p:sp>
      <p:sp>
        <p:nvSpPr>
          <p:cNvPr id="3" name="Content Placeholder 2"/>
          <p:cNvSpPr>
            <a:spLocks noGrp="1"/>
          </p:cNvSpPr>
          <p:nvPr>
            <p:ph idx="1"/>
          </p:nvPr>
        </p:nvSpPr>
        <p:spPr/>
        <p:txBody>
          <a:bodyPr/>
          <a:lstStyle/>
          <a:p>
            <a:r>
              <a:rPr lang="en-US" dirty="0">
                <a:latin typeface="Calibri" charset="0"/>
                <a:ea typeface="Calibri" charset="0"/>
                <a:cs typeface="Calibri" charset="0"/>
              </a:rPr>
              <a:t>The authors declare that there is no conflict of interests.</a:t>
            </a:r>
          </a:p>
          <a:p>
            <a:endParaRPr lang="en-US" dirty="0"/>
          </a:p>
        </p:txBody>
      </p:sp>
    </p:spTree>
    <p:extLst>
      <p:ext uri="{BB962C8B-B14F-4D97-AF65-F5344CB8AC3E}">
        <p14:creationId xmlns:p14="http://schemas.microsoft.com/office/powerpoint/2010/main" val="120817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Brief overview of HLH</a:t>
            </a:r>
            <a:endParaRPr lang="en-US" dirty="0">
              <a:latin typeface="Calibri" charset="0"/>
              <a:ea typeface="Calibri" charset="0"/>
              <a:cs typeface="Calibri" charset="0"/>
            </a:endParaRPr>
          </a:p>
        </p:txBody>
      </p:sp>
      <p:sp>
        <p:nvSpPr>
          <p:cNvPr id="3" name="Content Placeholder 2"/>
          <p:cNvSpPr>
            <a:spLocks noGrp="1"/>
          </p:cNvSpPr>
          <p:nvPr>
            <p:ph idx="1"/>
          </p:nvPr>
        </p:nvSpPr>
        <p:spPr>
          <a:xfrm>
            <a:off x="685800" y="1047750"/>
            <a:ext cx="7339292" cy="3823795"/>
          </a:xfrm>
        </p:spPr>
        <p:txBody>
          <a:bodyPr>
            <a:normAutofit fontScale="92500" lnSpcReduction="20000"/>
          </a:bodyPr>
          <a:lstStyle/>
          <a:p>
            <a:pPr>
              <a:buClr>
                <a:schemeClr val="accent1"/>
              </a:buClr>
              <a:buSzPct val="60000"/>
            </a:pPr>
            <a:r>
              <a:rPr lang="en-US" dirty="0" err="1">
                <a:solidFill>
                  <a:schemeClr val="tx1">
                    <a:lumMod val="50000"/>
                  </a:schemeClr>
                </a:solidFill>
                <a:latin typeface="Calibri" charset="0"/>
                <a:ea typeface="Calibri" charset="0"/>
                <a:cs typeface="Calibri" charset="0"/>
              </a:rPr>
              <a:t>Hemophagocytic</a:t>
            </a:r>
            <a:r>
              <a:rPr lang="en-US" dirty="0">
                <a:solidFill>
                  <a:schemeClr val="tx1">
                    <a:lumMod val="50000"/>
                  </a:schemeClr>
                </a:solidFill>
                <a:latin typeface="Calibri" charset="0"/>
                <a:ea typeface="Calibri" charset="0"/>
                <a:cs typeface="Calibri" charset="0"/>
              </a:rPr>
              <a:t> </a:t>
            </a:r>
            <a:r>
              <a:rPr lang="en-US" dirty="0" err="1">
                <a:solidFill>
                  <a:schemeClr val="tx1">
                    <a:lumMod val="50000"/>
                  </a:schemeClr>
                </a:solidFill>
                <a:latin typeface="Calibri" charset="0"/>
                <a:ea typeface="Calibri" charset="0"/>
                <a:cs typeface="Calibri" charset="0"/>
              </a:rPr>
              <a:t>Lymphohistiocytosis</a:t>
            </a:r>
            <a:r>
              <a:rPr lang="en-US" dirty="0">
                <a:solidFill>
                  <a:schemeClr val="tx1">
                    <a:lumMod val="50000"/>
                  </a:schemeClr>
                </a:solidFill>
                <a:latin typeface="Calibri" charset="0"/>
                <a:ea typeface="Calibri" charset="0"/>
                <a:cs typeface="Calibri" charset="0"/>
              </a:rPr>
              <a:t> (HLH), also known as </a:t>
            </a:r>
            <a:r>
              <a:rPr lang="en-US" dirty="0" err="1">
                <a:solidFill>
                  <a:schemeClr val="tx1">
                    <a:lumMod val="50000"/>
                  </a:schemeClr>
                </a:solidFill>
                <a:latin typeface="Calibri" charset="0"/>
                <a:ea typeface="Calibri" charset="0"/>
                <a:cs typeface="Calibri" charset="0"/>
              </a:rPr>
              <a:t>hemophagoctic</a:t>
            </a:r>
            <a:r>
              <a:rPr lang="en-US" dirty="0">
                <a:solidFill>
                  <a:schemeClr val="tx1">
                    <a:lumMod val="50000"/>
                  </a:schemeClr>
                </a:solidFill>
                <a:latin typeface="Calibri" charset="0"/>
                <a:ea typeface="Calibri" charset="0"/>
                <a:cs typeface="Calibri" charset="0"/>
              </a:rPr>
              <a:t> syndrome (HS) and the related macrophage activation syndrome are aggressive, life-threatening clinical </a:t>
            </a:r>
            <a:r>
              <a:rPr lang="en-US" dirty="0" smtClean="0">
                <a:solidFill>
                  <a:schemeClr val="tx1">
                    <a:lumMod val="50000"/>
                  </a:schemeClr>
                </a:solidFill>
                <a:latin typeface="Calibri" charset="0"/>
                <a:ea typeface="Calibri" charset="0"/>
                <a:cs typeface="Calibri" charset="0"/>
              </a:rPr>
              <a:t>syndromes</a:t>
            </a:r>
          </a:p>
          <a:p>
            <a:pPr>
              <a:buClr>
                <a:schemeClr val="accent1"/>
              </a:buClr>
              <a:buSzPct val="60000"/>
            </a:pP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a:solidFill>
                  <a:schemeClr val="tx1">
                    <a:lumMod val="50000"/>
                  </a:schemeClr>
                </a:solidFill>
                <a:latin typeface="Calibri" charset="0"/>
                <a:ea typeface="Calibri" charset="0"/>
                <a:cs typeface="Calibri" charset="0"/>
              </a:rPr>
              <a:t>The International </a:t>
            </a:r>
            <a:r>
              <a:rPr lang="en-US" dirty="0" err="1">
                <a:solidFill>
                  <a:schemeClr val="tx1">
                    <a:lumMod val="50000"/>
                  </a:schemeClr>
                </a:solidFill>
                <a:latin typeface="Calibri" charset="0"/>
                <a:ea typeface="Calibri" charset="0"/>
                <a:cs typeface="Calibri" charset="0"/>
              </a:rPr>
              <a:t>Histiocyte</a:t>
            </a:r>
            <a:r>
              <a:rPr lang="en-US" dirty="0">
                <a:solidFill>
                  <a:schemeClr val="tx1">
                    <a:lumMod val="50000"/>
                  </a:schemeClr>
                </a:solidFill>
                <a:latin typeface="Calibri" charset="0"/>
                <a:ea typeface="Calibri" charset="0"/>
                <a:cs typeface="Calibri" charset="0"/>
              </a:rPr>
              <a:t> Society formally adopted the name of HLH in 1998 and defined criteria for its diagnosis, which were updated in 2004</a:t>
            </a:r>
            <a:r>
              <a:rPr lang="en-US" dirty="0" smtClean="0">
                <a:solidFill>
                  <a:schemeClr val="tx1">
                    <a:lumMod val="50000"/>
                  </a:schemeClr>
                </a:solidFill>
                <a:latin typeface="Calibri" charset="0"/>
                <a:ea typeface="Calibri" charset="0"/>
                <a:cs typeface="Calibri" charset="0"/>
              </a:rPr>
              <a:t>.</a:t>
            </a:r>
          </a:p>
          <a:p>
            <a:pPr>
              <a:buClr>
                <a:schemeClr val="accent1"/>
              </a:buClr>
              <a:buSzPct val="60000"/>
            </a:pPr>
            <a:endParaRPr lang="en-US" dirty="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Estimated incidence </a:t>
            </a:r>
            <a:r>
              <a:rPr lang="en-US" dirty="0">
                <a:solidFill>
                  <a:schemeClr val="tx1">
                    <a:lumMod val="50000"/>
                  </a:schemeClr>
                </a:solidFill>
                <a:latin typeface="Calibri" charset="0"/>
                <a:ea typeface="Calibri" charset="0"/>
                <a:cs typeface="Calibri" charset="0"/>
              </a:rPr>
              <a:t>us 1 in 50,000 live births. </a:t>
            </a:r>
            <a:r>
              <a:rPr lang="en-US" dirty="0" smtClean="0">
                <a:solidFill>
                  <a:schemeClr val="tx1">
                    <a:lumMod val="50000"/>
                  </a:schemeClr>
                </a:solidFill>
                <a:latin typeface="Calibri" charset="0"/>
                <a:ea typeface="Calibri" charset="0"/>
                <a:cs typeface="Calibri" charset="0"/>
              </a:rPr>
              <a:t>Most </a:t>
            </a:r>
            <a:r>
              <a:rPr lang="en-US" dirty="0">
                <a:solidFill>
                  <a:schemeClr val="tx1">
                    <a:lumMod val="50000"/>
                  </a:schemeClr>
                </a:solidFill>
                <a:latin typeface="Calibri" charset="0"/>
                <a:ea typeface="Calibri" charset="0"/>
                <a:cs typeface="Calibri" charset="0"/>
              </a:rPr>
              <a:t>frequently affects children and rarely adults.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Can occur as a familial </a:t>
            </a:r>
            <a:r>
              <a:rPr lang="en-US" dirty="0">
                <a:solidFill>
                  <a:schemeClr val="tx1">
                    <a:lumMod val="50000"/>
                  </a:schemeClr>
                </a:solidFill>
                <a:latin typeface="Calibri" charset="0"/>
                <a:ea typeface="Calibri" charset="0"/>
                <a:cs typeface="Calibri" charset="0"/>
              </a:rPr>
              <a:t>primary form or secondary HLH triggered due to infectious, malignancies, autoimmune diseases, drugs. </a:t>
            </a:r>
            <a:endParaRPr lang="en-US" dirty="0" smtClean="0">
              <a:solidFill>
                <a:schemeClr val="tx1">
                  <a:lumMod val="50000"/>
                </a:schemeClr>
              </a:solidFill>
              <a:latin typeface="Calibri" charset="0"/>
              <a:ea typeface="Calibri" charset="0"/>
              <a:cs typeface="Calibri" charset="0"/>
            </a:endParaRPr>
          </a:p>
        </p:txBody>
      </p:sp>
    </p:spTree>
    <p:extLst>
      <p:ext uri="{BB962C8B-B14F-4D97-AF65-F5344CB8AC3E}">
        <p14:creationId xmlns:p14="http://schemas.microsoft.com/office/powerpoint/2010/main" val="130961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charset="0"/>
                <a:ea typeface="Calibri" charset="0"/>
                <a:cs typeface="Calibri" charset="0"/>
              </a:rPr>
              <a:t>Brief overview of HLH</a:t>
            </a:r>
          </a:p>
        </p:txBody>
      </p:sp>
      <p:sp>
        <p:nvSpPr>
          <p:cNvPr id="3" name="Content Placeholder 2"/>
          <p:cNvSpPr>
            <a:spLocks noGrp="1"/>
          </p:cNvSpPr>
          <p:nvPr>
            <p:ph idx="1"/>
          </p:nvPr>
        </p:nvSpPr>
        <p:spPr>
          <a:xfrm>
            <a:off x="762000" y="971550"/>
            <a:ext cx="7315200" cy="3657600"/>
          </a:xfrm>
        </p:spPr>
        <p:txBody>
          <a:bodyPr/>
          <a:lstStyle/>
          <a:p>
            <a:pPr>
              <a:buClr>
                <a:schemeClr val="accent1"/>
              </a:buClr>
              <a:buSzPct val="60000"/>
            </a:pPr>
            <a:r>
              <a:rPr lang="en-US" dirty="0">
                <a:solidFill>
                  <a:schemeClr val="tx1">
                    <a:lumMod val="50000"/>
                  </a:schemeClr>
                </a:solidFill>
                <a:latin typeface="Calibri" charset="0"/>
                <a:ea typeface="Calibri" charset="0"/>
                <a:cs typeface="Calibri" charset="0"/>
              </a:rPr>
              <a:t>Characterized by excessive immune activation of T-Cells and macrophages triggering an inflammatory cytokine </a:t>
            </a:r>
            <a:r>
              <a:rPr lang="en-US" dirty="0" smtClean="0">
                <a:solidFill>
                  <a:schemeClr val="tx1">
                    <a:lumMod val="50000"/>
                  </a:schemeClr>
                </a:solidFill>
                <a:latin typeface="Calibri" charset="0"/>
                <a:ea typeface="Calibri" charset="0"/>
                <a:cs typeface="Calibri" charset="0"/>
              </a:rPr>
              <a:t>hypersecretion</a:t>
            </a:r>
            <a:endParaRPr lang="en-US" dirty="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Clinically</a:t>
            </a:r>
            <a:r>
              <a:rPr lang="en-US" dirty="0">
                <a:solidFill>
                  <a:schemeClr val="tx1">
                    <a:lumMod val="50000"/>
                  </a:schemeClr>
                </a:solidFill>
                <a:latin typeface="Calibri" charset="0"/>
                <a:ea typeface="Calibri" charset="0"/>
                <a:cs typeface="Calibri" charset="0"/>
              </a:rPr>
              <a:t>, patients present with prolonged unexplained fever, pancytopenia, hepatosplenomegaly, liver function abnormalities, coagulopathy and </a:t>
            </a:r>
            <a:r>
              <a:rPr lang="en-US" dirty="0" err="1">
                <a:solidFill>
                  <a:schemeClr val="tx1">
                    <a:lumMod val="50000"/>
                  </a:schemeClr>
                </a:solidFill>
                <a:latin typeface="Calibri" charset="0"/>
                <a:ea typeface="Calibri" charset="0"/>
                <a:cs typeface="Calibri" charset="0"/>
              </a:rPr>
              <a:t>hyperferritinemia</a:t>
            </a:r>
            <a:r>
              <a:rPr lang="en-US" dirty="0">
                <a:solidFill>
                  <a:schemeClr val="tx1">
                    <a:lumMod val="50000"/>
                  </a:schemeClr>
                </a:solidFill>
                <a:latin typeface="Calibri" charset="0"/>
                <a:ea typeface="Calibri" charset="0"/>
                <a:cs typeface="Calibri" charset="0"/>
              </a:rPr>
              <a:t>. </a:t>
            </a:r>
          </a:p>
          <a:p>
            <a:pPr>
              <a:buClr>
                <a:schemeClr val="accent1"/>
              </a:buClr>
              <a:buSzPct val="60000"/>
            </a:pPr>
            <a:r>
              <a:rPr lang="en-US" dirty="0">
                <a:solidFill>
                  <a:schemeClr val="tx1">
                    <a:lumMod val="50000"/>
                  </a:schemeClr>
                </a:solidFill>
                <a:latin typeface="Calibri" charset="0"/>
                <a:ea typeface="Calibri" charset="0"/>
                <a:cs typeface="Calibri" charset="0"/>
              </a:rPr>
              <a:t>The </a:t>
            </a:r>
            <a:r>
              <a:rPr lang="en-US" dirty="0" err="1">
                <a:solidFill>
                  <a:schemeClr val="tx1">
                    <a:lumMod val="50000"/>
                  </a:schemeClr>
                </a:solidFill>
                <a:latin typeface="Calibri" charset="0"/>
                <a:ea typeface="Calibri" charset="0"/>
                <a:cs typeface="Calibri" charset="0"/>
              </a:rPr>
              <a:t>pathognomic</a:t>
            </a:r>
            <a:r>
              <a:rPr lang="en-US" dirty="0">
                <a:solidFill>
                  <a:schemeClr val="tx1">
                    <a:lumMod val="50000"/>
                  </a:schemeClr>
                </a:solidFill>
                <a:latin typeface="Calibri" charset="0"/>
                <a:ea typeface="Calibri" charset="0"/>
                <a:cs typeface="Calibri" charset="0"/>
              </a:rPr>
              <a:t> feature is presence of macrophages phagocytosing </a:t>
            </a:r>
            <a:r>
              <a:rPr lang="en-US" dirty="0" err="1">
                <a:solidFill>
                  <a:schemeClr val="tx1">
                    <a:lumMod val="50000"/>
                  </a:schemeClr>
                </a:solidFill>
                <a:latin typeface="Calibri" charset="0"/>
                <a:ea typeface="Calibri" charset="0"/>
                <a:cs typeface="Calibri" charset="0"/>
              </a:rPr>
              <a:t>hematopoetic</a:t>
            </a:r>
            <a:r>
              <a:rPr lang="en-US" dirty="0">
                <a:solidFill>
                  <a:schemeClr val="tx1">
                    <a:lumMod val="50000"/>
                  </a:schemeClr>
                </a:solidFill>
                <a:latin typeface="Calibri" charset="0"/>
                <a:ea typeface="Calibri" charset="0"/>
                <a:cs typeface="Calibri" charset="0"/>
              </a:rPr>
              <a:t> cells (erythrocytes, leucocytes, platelets and their precursors) in bone marrow, spleen and/or lymph. </a:t>
            </a:r>
          </a:p>
          <a:p>
            <a:endParaRPr lang="en-US" dirty="0">
              <a:solidFill>
                <a:schemeClr val="tx1">
                  <a:lumMod val="50000"/>
                </a:schemeClr>
              </a:solidFill>
            </a:endParaRPr>
          </a:p>
        </p:txBody>
      </p:sp>
    </p:spTree>
    <p:extLst>
      <p:ext uri="{BB962C8B-B14F-4D97-AF65-F5344CB8AC3E}">
        <p14:creationId xmlns:p14="http://schemas.microsoft.com/office/powerpoint/2010/main" val="44049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Brief overview of SLE</a:t>
            </a:r>
            <a:endParaRPr lang="en-US" dirty="0">
              <a:latin typeface="Calibri" charset="0"/>
              <a:ea typeface="Calibri" charset="0"/>
              <a:cs typeface="Calibri" charset="0"/>
            </a:endParaRPr>
          </a:p>
        </p:txBody>
      </p:sp>
      <p:sp>
        <p:nvSpPr>
          <p:cNvPr id="3" name="Content Placeholder 2"/>
          <p:cNvSpPr>
            <a:spLocks noGrp="1"/>
          </p:cNvSpPr>
          <p:nvPr>
            <p:ph idx="1"/>
          </p:nvPr>
        </p:nvSpPr>
        <p:spPr>
          <a:xfrm>
            <a:off x="838200" y="971550"/>
            <a:ext cx="6858000" cy="3276600"/>
          </a:xfrm>
        </p:spPr>
        <p:txBody>
          <a:bodyPr/>
          <a:lstStyle/>
          <a:p>
            <a:pPr>
              <a:buClr>
                <a:schemeClr val="accent1"/>
              </a:buClr>
              <a:buSzPct val="50000"/>
            </a:pPr>
            <a:r>
              <a:rPr lang="en-US" dirty="0">
                <a:solidFill>
                  <a:schemeClr val="tx1">
                    <a:lumMod val="50000"/>
                  </a:schemeClr>
                </a:solidFill>
                <a:latin typeface="Calibri" charset="0"/>
                <a:ea typeface="Calibri" charset="0"/>
                <a:cs typeface="Calibri" charset="0"/>
              </a:rPr>
              <a:t>Systemic Lupus </a:t>
            </a:r>
            <a:r>
              <a:rPr lang="en-US" dirty="0" err="1">
                <a:solidFill>
                  <a:schemeClr val="tx1">
                    <a:lumMod val="50000"/>
                  </a:schemeClr>
                </a:solidFill>
                <a:latin typeface="Calibri" charset="0"/>
                <a:ea typeface="Calibri" charset="0"/>
                <a:cs typeface="Calibri" charset="0"/>
              </a:rPr>
              <a:t>erythrematosus</a:t>
            </a:r>
            <a:r>
              <a:rPr lang="en-US" dirty="0">
                <a:solidFill>
                  <a:schemeClr val="tx1">
                    <a:lumMod val="50000"/>
                  </a:schemeClr>
                </a:solidFill>
                <a:latin typeface="Calibri" charset="0"/>
                <a:ea typeface="Calibri" charset="0"/>
                <a:cs typeface="Calibri" charset="0"/>
              </a:rPr>
              <a:t> (SLE) is a systemic autoimmune disorder involving multiple visceral organs. </a:t>
            </a:r>
            <a:endParaRPr lang="en-US" dirty="0" smtClean="0">
              <a:solidFill>
                <a:schemeClr val="tx1">
                  <a:lumMod val="50000"/>
                </a:schemeClr>
              </a:solidFill>
              <a:latin typeface="Calibri" charset="0"/>
              <a:ea typeface="Calibri" charset="0"/>
              <a:cs typeface="Calibri" charset="0"/>
            </a:endParaRPr>
          </a:p>
          <a:p>
            <a:pPr>
              <a:buClr>
                <a:schemeClr val="accent1"/>
              </a:buClr>
              <a:buSzPct val="50000"/>
            </a:pPr>
            <a:r>
              <a:rPr lang="en-US" dirty="0" smtClean="0">
                <a:solidFill>
                  <a:schemeClr val="tx1">
                    <a:lumMod val="50000"/>
                  </a:schemeClr>
                </a:solidFill>
                <a:latin typeface="Calibri" charset="0"/>
                <a:ea typeface="Calibri" charset="0"/>
                <a:cs typeface="Calibri" charset="0"/>
              </a:rPr>
              <a:t>Lupus </a:t>
            </a:r>
            <a:r>
              <a:rPr lang="en-US" dirty="0">
                <a:solidFill>
                  <a:schemeClr val="tx1">
                    <a:lumMod val="50000"/>
                  </a:schemeClr>
                </a:solidFill>
                <a:latin typeface="Calibri" charset="0"/>
                <a:ea typeface="Calibri" charset="0"/>
                <a:cs typeface="Calibri" charset="0"/>
              </a:rPr>
              <a:t>related </a:t>
            </a:r>
            <a:r>
              <a:rPr lang="en-US" dirty="0" err="1">
                <a:solidFill>
                  <a:schemeClr val="tx1">
                    <a:lumMod val="50000"/>
                  </a:schemeClr>
                </a:solidFill>
                <a:latin typeface="Calibri" charset="0"/>
                <a:ea typeface="Calibri" charset="0"/>
                <a:cs typeface="Calibri" charset="0"/>
              </a:rPr>
              <a:t>hemophagocytic</a:t>
            </a:r>
            <a:r>
              <a:rPr lang="en-US" dirty="0">
                <a:solidFill>
                  <a:schemeClr val="tx1">
                    <a:lumMod val="50000"/>
                  </a:schemeClr>
                </a:solidFill>
                <a:latin typeface="Calibri" charset="0"/>
                <a:ea typeface="Calibri" charset="0"/>
                <a:cs typeface="Calibri" charset="0"/>
              </a:rPr>
              <a:t> syndrome is rare with prevalence estimated between 0.9% and 4.6%. </a:t>
            </a:r>
            <a:endParaRPr lang="en-US" dirty="0" smtClean="0">
              <a:solidFill>
                <a:schemeClr val="tx1">
                  <a:lumMod val="50000"/>
                </a:schemeClr>
              </a:solidFill>
              <a:latin typeface="Calibri" charset="0"/>
              <a:ea typeface="Calibri" charset="0"/>
              <a:cs typeface="Calibri" charset="0"/>
            </a:endParaRPr>
          </a:p>
          <a:p>
            <a:pPr>
              <a:buClr>
                <a:schemeClr val="accent1"/>
              </a:buClr>
              <a:buSzPct val="50000"/>
            </a:pPr>
            <a:r>
              <a:rPr lang="en-US" dirty="0" smtClean="0">
                <a:solidFill>
                  <a:schemeClr val="tx1">
                    <a:lumMod val="50000"/>
                  </a:schemeClr>
                </a:solidFill>
                <a:latin typeface="Calibri" charset="0"/>
                <a:ea typeface="Calibri" charset="0"/>
                <a:cs typeface="Calibri" charset="0"/>
              </a:rPr>
              <a:t>As </a:t>
            </a:r>
            <a:r>
              <a:rPr lang="en-US" dirty="0">
                <a:solidFill>
                  <a:schemeClr val="tx1">
                    <a:lumMod val="50000"/>
                  </a:schemeClr>
                </a:solidFill>
                <a:latin typeface="Calibri" charset="0"/>
                <a:ea typeface="Calibri" charset="0"/>
                <a:cs typeface="Calibri" charset="0"/>
              </a:rPr>
              <a:t>in the case reported here, it poses significant diagnostic challenges due to the overlap in clinical findings. </a:t>
            </a:r>
            <a:endParaRPr lang="en-US" dirty="0" smtClean="0">
              <a:solidFill>
                <a:schemeClr val="tx1">
                  <a:lumMod val="50000"/>
                </a:schemeClr>
              </a:solidFill>
              <a:latin typeface="Calibri" charset="0"/>
              <a:ea typeface="Calibri" charset="0"/>
              <a:cs typeface="Calibri" charset="0"/>
            </a:endParaRPr>
          </a:p>
          <a:p>
            <a:pPr>
              <a:buClr>
                <a:schemeClr val="accent1"/>
              </a:buClr>
              <a:buSzPct val="50000"/>
            </a:pPr>
            <a:r>
              <a:rPr lang="en-US" dirty="0" smtClean="0">
                <a:solidFill>
                  <a:schemeClr val="tx1">
                    <a:lumMod val="50000"/>
                  </a:schemeClr>
                </a:solidFill>
                <a:latin typeface="Calibri" charset="0"/>
                <a:ea typeface="Calibri" charset="0"/>
                <a:cs typeface="Calibri" charset="0"/>
              </a:rPr>
              <a:t>Co-existence </a:t>
            </a:r>
            <a:r>
              <a:rPr lang="en-US" dirty="0">
                <a:solidFill>
                  <a:schemeClr val="tx1">
                    <a:lumMod val="50000"/>
                  </a:schemeClr>
                </a:solidFill>
                <a:latin typeface="Calibri" charset="0"/>
                <a:ea typeface="Calibri" charset="0"/>
                <a:cs typeface="Calibri" charset="0"/>
              </a:rPr>
              <a:t>of HLH may lead to delay in diagnoses of underlying SLE due to common manifestations of </a:t>
            </a:r>
            <a:r>
              <a:rPr lang="en-US" dirty="0" err="1">
                <a:solidFill>
                  <a:schemeClr val="tx1">
                    <a:lumMod val="50000"/>
                  </a:schemeClr>
                </a:solidFill>
                <a:latin typeface="Calibri" charset="0"/>
                <a:ea typeface="Calibri" charset="0"/>
                <a:cs typeface="Calibri" charset="0"/>
              </a:rPr>
              <a:t>cytopenias</a:t>
            </a:r>
            <a:r>
              <a:rPr lang="en-US" dirty="0">
                <a:solidFill>
                  <a:schemeClr val="tx1">
                    <a:lumMod val="50000"/>
                  </a:schemeClr>
                </a:solidFill>
                <a:latin typeface="Calibri" charset="0"/>
                <a:ea typeface="Calibri" charset="0"/>
                <a:cs typeface="Calibri" charset="0"/>
              </a:rPr>
              <a:t> in both.</a:t>
            </a:r>
          </a:p>
          <a:p>
            <a:pPr>
              <a:buClr>
                <a:schemeClr val="accent1"/>
              </a:buClr>
              <a:buSzPct val="50000"/>
            </a:pPr>
            <a:endParaRPr lang="en-US" dirty="0">
              <a:solidFill>
                <a:schemeClr val="tx1">
                  <a:lumMod val="50000"/>
                </a:schemeClr>
              </a:solidFill>
              <a:latin typeface="Calibri" charset="0"/>
              <a:ea typeface="Calibri" charset="0"/>
              <a:cs typeface="Calibri" charset="0"/>
            </a:endParaRPr>
          </a:p>
          <a:p>
            <a:endParaRPr lang="en-US" dirty="0">
              <a:latin typeface="Calibri" charset="0"/>
              <a:ea typeface="Calibri" charset="0"/>
              <a:cs typeface="Calibri" charset="0"/>
            </a:endParaRPr>
          </a:p>
          <a:p>
            <a:endParaRPr lang="en-US" dirty="0"/>
          </a:p>
        </p:txBody>
      </p:sp>
    </p:spTree>
    <p:extLst>
      <p:ext uri="{BB962C8B-B14F-4D97-AF65-F5344CB8AC3E}">
        <p14:creationId xmlns:p14="http://schemas.microsoft.com/office/powerpoint/2010/main" val="107271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Case presentation</a:t>
            </a:r>
            <a:endParaRPr lang="en-US" dirty="0">
              <a:latin typeface="Calibri" charset="0"/>
              <a:ea typeface="Calibri" charset="0"/>
              <a:cs typeface="Calibri" charset="0"/>
            </a:endParaRPr>
          </a:p>
        </p:txBody>
      </p:sp>
      <p:sp>
        <p:nvSpPr>
          <p:cNvPr id="4" name="Content Placeholder 2"/>
          <p:cNvSpPr txBox="1">
            <a:spLocks/>
          </p:cNvSpPr>
          <p:nvPr/>
        </p:nvSpPr>
        <p:spPr bwMode="auto">
          <a:xfrm>
            <a:off x="914400" y="895350"/>
            <a:ext cx="6858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68580" tIns="34290" rIns="68580" bIns="34290" numCol="1" rtlCol="0" anchor="t" anchorCtr="0" compatLnSpc="1">
            <a:prstTxWarp prst="textNoShape">
              <a:avLst/>
            </a:prstTxWarp>
            <a:noAutofit/>
          </a:bodyPr>
          <a:lstStyle>
            <a:lvl1pPr marL="0" indent="0" algn="l" defTabSz="457200" rtl="0" eaLnBrk="1" fontAlgn="base" latinLnBrk="0" hangingPunct="1">
              <a:spcBef>
                <a:spcPts val="1000"/>
              </a:spcBef>
              <a:spcAft>
                <a:spcPts val="0"/>
              </a:spcAft>
              <a:buClr>
                <a:schemeClr val="accent1"/>
              </a:buClr>
              <a:buSzPct val="80000"/>
              <a:buFont typeface="Wingdings 3" charset="2"/>
              <a:buNone/>
              <a:defRPr sz="2400" b="0" i="0" kern="1200">
                <a:solidFill>
                  <a:schemeClr val="accent1">
                    <a:lumMod val="60000"/>
                    <a:lumOff val="40000"/>
                  </a:schemeClr>
                </a:solidFill>
                <a:latin typeface="+mn-lt"/>
                <a:ea typeface="+mn-ea"/>
                <a:cs typeface="+mn-cs"/>
              </a:defRPr>
            </a:lvl1pPr>
            <a:lvl2pPr marL="457200" indent="0" algn="l" defTabSz="457200" rtl="0" eaLnBrk="1" fontAlgn="base"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fontAlgn="base"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285750" indent="-285750">
              <a:buClr>
                <a:schemeClr val="accent1"/>
              </a:buClr>
              <a:buSzPct val="60000"/>
              <a:buFont typeface="Arial" charset="0"/>
              <a:buChar char="•"/>
            </a:pPr>
            <a:r>
              <a:rPr lang="en-US" sz="2000" dirty="0">
                <a:solidFill>
                  <a:schemeClr val="tx1">
                    <a:lumMod val="50000"/>
                  </a:schemeClr>
                </a:solidFill>
                <a:latin typeface="Calibri" charset="0"/>
                <a:ea typeface="Calibri" charset="0"/>
                <a:cs typeface="Calibri" charset="0"/>
              </a:rPr>
              <a:t>A 20-year-old African American female with history depression presented with complaints of </a:t>
            </a:r>
            <a:r>
              <a:rPr lang="en-US" sz="2000" b="1" dirty="0">
                <a:solidFill>
                  <a:schemeClr val="tx1">
                    <a:lumMod val="50000"/>
                  </a:schemeClr>
                </a:solidFill>
                <a:latin typeface="Calibri" charset="0"/>
                <a:ea typeface="Calibri" charset="0"/>
                <a:cs typeface="Calibri" charset="0"/>
              </a:rPr>
              <a:t>generalized diffuse muscle aches, pains, fatigue</a:t>
            </a:r>
            <a:r>
              <a:rPr lang="en-US" sz="2000" dirty="0">
                <a:solidFill>
                  <a:schemeClr val="tx1">
                    <a:lumMod val="50000"/>
                  </a:schemeClr>
                </a:solidFill>
                <a:latin typeface="Calibri" charset="0"/>
                <a:ea typeface="Calibri" charset="0"/>
                <a:cs typeface="Calibri" charset="0"/>
              </a:rPr>
              <a:t> ongoing for last three weeks. </a:t>
            </a:r>
          </a:p>
          <a:p>
            <a:pPr marL="285750" indent="-285750">
              <a:buClr>
                <a:schemeClr val="accent1"/>
              </a:buClr>
              <a:buSzPct val="60000"/>
              <a:buFont typeface="Arial" charset="0"/>
              <a:buChar char="•"/>
            </a:pPr>
            <a:r>
              <a:rPr lang="en-US" sz="2000" dirty="0">
                <a:solidFill>
                  <a:schemeClr val="tx1">
                    <a:lumMod val="50000"/>
                  </a:schemeClr>
                </a:solidFill>
                <a:latin typeface="Calibri" charset="0"/>
                <a:ea typeface="Calibri" charset="0"/>
                <a:cs typeface="Calibri" charset="0"/>
              </a:rPr>
              <a:t>Accompanied by watery diarrhea in the last one week. 3-4 episodes/day of non bloody loose stool which was self-limiting. </a:t>
            </a:r>
          </a:p>
        </p:txBody>
      </p:sp>
    </p:spTree>
    <p:extLst>
      <p:ext uri="{BB962C8B-B14F-4D97-AF65-F5344CB8AC3E}">
        <p14:creationId xmlns:p14="http://schemas.microsoft.com/office/powerpoint/2010/main" val="102471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charset="0"/>
                <a:ea typeface="Calibri" charset="0"/>
                <a:cs typeface="Calibri" charset="0"/>
              </a:rPr>
              <a:t>Case presentation</a:t>
            </a:r>
            <a:endParaRPr lang="en-US" dirty="0"/>
          </a:p>
        </p:txBody>
      </p:sp>
      <p:sp>
        <p:nvSpPr>
          <p:cNvPr id="6" name="Content Placeholder 2"/>
          <p:cNvSpPr txBox="1">
            <a:spLocks/>
          </p:cNvSpPr>
          <p:nvPr/>
        </p:nvSpPr>
        <p:spPr bwMode="auto">
          <a:xfrm>
            <a:off x="526317" y="819150"/>
            <a:ext cx="7543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68580" tIns="34290" rIns="68580" bIns="34290" numCol="1" rtlCol="0" anchor="t" anchorCtr="0" compatLnSpc="1">
            <a:prstTxWarp prst="textNoShape">
              <a:avLst/>
            </a:prstTxWarp>
            <a:noAutofit/>
          </a:bodyPr>
          <a:lstStyle>
            <a:lvl1pPr marL="0" indent="0" algn="l" defTabSz="457200" rtl="0" eaLnBrk="1" fontAlgn="base" latinLnBrk="0" hangingPunct="1">
              <a:spcBef>
                <a:spcPts val="1000"/>
              </a:spcBef>
              <a:spcAft>
                <a:spcPts val="0"/>
              </a:spcAft>
              <a:buClr>
                <a:schemeClr val="accent1"/>
              </a:buClr>
              <a:buSzPct val="80000"/>
              <a:buFont typeface="Wingdings 3" charset="2"/>
              <a:buNone/>
              <a:defRPr sz="2400" b="0" i="0" kern="1200">
                <a:solidFill>
                  <a:schemeClr val="accent1">
                    <a:lumMod val="60000"/>
                    <a:lumOff val="40000"/>
                  </a:schemeClr>
                </a:solidFill>
                <a:latin typeface="+mn-lt"/>
                <a:ea typeface="+mn-ea"/>
                <a:cs typeface="+mn-cs"/>
              </a:defRPr>
            </a:lvl1pPr>
            <a:lvl2pPr marL="457200" indent="0" algn="l" defTabSz="457200" rtl="0" eaLnBrk="1" fontAlgn="base"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fontAlgn="base"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285750" indent="-285750">
              <a:buFont typeface="Arial" charset="0"/>
              <a:buChar char="•"/>
            </a:pPr>
            <a:r>
              <a:rPr lang="en-US" sz="1800" dirty="0">
                <a:solidFill>
                  <a:schemeClr val="tx1">
                    <a:lumMod val="50000"/>
                  </a:schemeClr>
                </a:solidFill>
                <a:latin typeface="Calibri" charset="0"/>
                <a:ea typeface="Calibri" charset="0"/>
                <a:cs typeface="Calibri" charset="0"/>
              </a:rPr>
              <a:t>Review of systems: </a:t>
            </a:r>
          </a:p>
          <a:p>
            <a:pPr marL="742950" lvl="1" indent="-285750">
              <a:buFont typeface="Arial" charset="0"/>
              <a:buChar char="•"/>
            </a:pPr>
            <a:r>
              <a:rPr lang="en-US" sz="1800" b="0" dirty="0">
                <a:solidFill>
                  <a:schemeClr val="tx1">
                    <a:lumMod val="50000"/>
                  </a:schemeClr>
                </a:solidFill>
                <a:latin typeface="Calibri" charset="0"/>
                <a:ea typeface="Calibri" charset="0"/>
                <a:cs typeface="Calibri" charset="0"/>
              </a:rPr>
              <a:t>Denies nausea, vomiting, abdominal pain. </a:t>
            </a:r>
          </a:p>
          <a:p>
            <a:pPr marL="742950" lvl="1" indent="-285750">
              <a:buFont typeface="Arial" charset="0"/>
              <a:buChar char="•"/>
            </a:pPr>
            <a:r>
              <a:rPr lang="en-US" sz="1800" b="0" dirty="0">
                <a:solidFill>
                  <a:schemeClr val="tx1">
                    <a:lumMod val="50000"/>
                  </a:schemeClr>
                </a:solidFill>
                <a:latin typeface="Calibri" charset="0"/>
                <a:ea typeface="Calibri" charset="0"/>
                <a:cs typeface="Calibri" charset="0"/>
              </a:rPr>
              <a:t>Denies fever, chills, night sweats or weight loss. </a:t>
            </a:r>
          </a:p>
          <a:p>
            <a:pPr marL="742950" lvl="1" indent="-285750">
              <a:buFont typeface="Arial" charset="0"/>
              <a:buChar char="•"/>
            </a:pPr>
            <a:r>
              <a:rPr lang="en-US" sz="1800" b="0" dirty="0">
                <a:solidFill>
                  <a:schemeClr val="tx1">
                    <a:lumMod val="50000"/>
                  </a:schemeClr>
                </a:solidFill>
                <a:latin typeface="Calibri" charset="0"/>
                <a:ea typeface="Calibri" charset="0"/>
                <a:cs typeface="Calibri" charset="0"/>
              </a:rPr>
              <a:t>Denies joint swelling or skin rash</a:t>
            </a:r>
          </a:p>
          <a:p>
            <a:pPr marL="285750" indent="-285750">
              <a:buFont typeface="Arial" charset="0"/>
              <a:buChar char="•"/>
            </a:pPr>
            <a:r>
              <a:rPr lang="en-US" sz="1800" dirty="0">
                <a:solidFill>
                  <a:schemeClr val="tx1">
                    <a:lumMod val="50000"/>
                  </a:schemeClr>
                </a:solidFill>
                <a:latin typeface="Calibri" charset="0"/>
                <a:ea typeface="Calibri" charset="0"/>
                <a:cs typeface="Calibri" charset="0"/>
              </a:rPr>
              <a:t>She noted no recent travel or exposure to sick contacts.</a:t>
            </a:r>
          </a:p>
          <a:p>
            <a:pPr marL="285750" indent="-285750">
              <a:buFont typeface="Arial" charset="0"/>
              <a:buChar char="•"/>
            </a:pPr>
            <a:r>
              <a:rPr lang="en-US" sz="1800" dirty="0">
                <a:solidFill>
                  <a:schemeClr val="tx1">
                    <a:lumMod val="50000"/>
                  </a:schemeClr>
                </a:solidFill>
                <a:latin typeface="Calibri" charset="0"/>
                <a:ea typeface="Calibri" charset="0"/>
                <a:cs typeface="Calibri" charset="0"/>
              </a:rPr>
              <a:t>Medications: </a:t>
            </a:r>
          </a:p>
          <a:p>
            <a:pPr marL="742950" lvl="1" indent="-285750">
              <a:buFont typeface="Arial" charset="0"/>
              <a:buChar char="•"/>
            </a:pPr>
            <a:r>
              <a:rPr lang="en-US" sz="1800" b="0" dirty="0">
                <a:solidFill>
                  <a:schemeClr val="tx1">
                    <a:lumMod val="50000"/>
                  </a:schemeClr>
                </a:solidFill>
                <a:latin typeface="Calibri" charset="0"/>
                <a:ea typeface="Calibri" charset="0"/>
                <a:cs typeface="Calibri" charset="0"/>
              </a:rPr>
              <a:t>Recently started on Zoloft for depression and suicidal ideation. </a:t>
            </a:r>
          </a:p>
          <a:p>
            <a:pPr marL="742950" lvl="1" indent="-285750">
              <a:buFont typeface="Arial" charset="0"/>
              <a:buChar char="•"/>
            </a:pPr>
            <a:r>
              <a:rPr lang="en-US" sz="1800" b="0" dirty="0">
                <a:solidFill>
                  <a:schemeClr val="tx1">
                    <a:lumMod val="50000"/>
                  </a:schemeClr>
                </a:solidFill>
                <a:latin typeface="Calibri" charset="0"/>
                <a:ea typeface="Calibri" charset="0"/>
                <a:cs typeface="Calibri" charset="0"/>
              </a:rPr>
              <a:t>Using over the counter Ibuprofen for aches and pains in the last 24 hours. </a:t>
            </a:r>
            <a:r>
              <a:rPr lang="en-US" sz="1800" dirty="0" smtClean="0">
                <a:solidFill>
                  <a:schemeClr val="tx1">
                    <a:lumMod val="50000"/>
                  </a:schemeClr>
                </a:solidFill>
                <a:latin typeface="Calibri" charset="0"/>
                <a:ea typeface="Calibri" charset="0"/>
                <a:cs typeface="Calibri" charset="0"/>
              </a:rPr>
              <a:t> </a:t>
            </a:r>
            <a:endParaRPr lang="en-US" sz="1800" dirty="0">
              <a:solidFill>
                <a:schemeClr val="tx1">
                  <a:lumMod val="50000"/>
                </a:schemeClr>
              </a:solidFill>
              <a:latin typeface="Calibri" charset="0"/>
              <a:ea typeface="Calibri" charset="0"/>
              <a:cs typeface="Calibri" charset="0"/>
            </a:endParaRPr>
          </a:p>
        </p:txBody>
      </p:sp>
    </p:spTree>
    <p:extLst>
      <p:ext uri="{BB962C8B-B14F-4D97-AF65-F5344CB8AC3E}">
        <p14:creationId xmlns:p14="http://schemas.microsoft.com/office/powerpoint/2010/main" val="183914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Physical Examination</a:t>
            </a:r>
            <a:endParaRPr lang="en-US" dirty="0">
              <a:latin typeface="Calibri" charset="0"/>
              <a:ea typeface="Calibri" charset="0"/>
              <a:cs typeface="Calibri" charset="0"/>
            </a:endParaRPr>
          </a:p>
        </p:txBody>
      </p:sp>
      <p:sp>
        <p:nvSpPr>
          <p:cNvPr id="4" name="Content Placeholder 2"/>
          <p:cNvSpPr txBox="1">
            <a:spLocks/>
          </p:cNvSpPr>
          <p:nvPr/>
        </p:nvSpPr>
        <p:spPr bwMode="auto">
          <a:xfrm>
            <a:off x="533400" y="819150"/>
            <a:ext cx="7924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68580" tIns="34290" rIns="68580" bIns="34290" numCol="1" rtlCol="0" anchor="t" anchorCtr="0" compatLnSpc="1">
            <a:prstTxWarp prst="textNoShape">
              <a:avLst/>
            </a:prstTxWarp>
            <a:noAutofit/>
          </a:bodyPr>
          <a:lstStyle>
            <a:lvl1pPr marL="0" indent="0" algn="l" defTabSz="457200" rtl="0" eaLnBrk="1" fontAlgn="base" latinLnBrk="0" hangingPunct="1">
              <a:spcBef>
                <a:spcPts val="1000"/>
              </a:spcBef>
              <a:spcAft>
                <a:spcPts val="0"/>
              </a:spcAft>
              <a:buClr>
                <a:schemeClr val="accent1"/>
              </a:buClr>
              <a:buSzPct val="80000"/>
              <a:buFont typeface="Wingdings 3" charset="2"/>
              <a:buNone/>
              <a:defRPr sz="2400" b="0" i="0" kern="1200">
                <a:solidFill>
                  <a:schemeClr val="accent1">
                    <a:lumMod val="60000"/>
                    <a:lumOff val="40000"/>
                  </a:schemeClr>
                </a:solidFill>
                <a:latin typeface="+mn-lt"/>
                <a:ea typeface="+mn-ea"/>
                <a:cs typeface="+mn-cs"/>
              </a:defRPr>
            </a:lvl1pPr>
            <a:lvl2pPr marL="457200" indent="0" algn="l" defTabSz="457200" rtl="0" eaLnBrk="1" fontAlgn="base"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fontAlgn="base"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fontAlgn="base"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342900" indent="-342900">
              <a:buFont typeface="Arial" charset="0"/>
              <a:buChar char="•"/>
            </a:pPr>
            <a:r>
              <a:rPr lang="en-US" sz="1600" dirty="0">
                <a:solidFill>
                  <a:schemeClr val="tx1">
                    <a:lumMod val="50000"/>
                  </a:schemeClr>
                </a:solidFill>
                <a:latin typeface="Calibri" charset="0"/>
                <a:ea typeface="Calibri" charset="0"/>
                <a:cs typeface="Calibri" charset="0"/>
              </a:rPr>
              <a:t>Vitals at presentation : </a:t>
            </a:r>
            <a:r>
              <a:rPr lang="en-US" sz="1600" b="1" dirty="0" err="1">
                <a:solidFill>
                  <a:schemeClr val="tx1">
                    <a:lumMod val="50000"/>
                  </a:schemeClr>
                </a:solidFill>
                <a:latin typeface="Calibri" charset="0"/>
                <a:ea typeface="Calibri" charset="0"/>
                <a:cs typeface="Calibri" charset="0"/>
              </a:rPr>
              <a:t>Tmax</a:t>
            </a:r>
            <a:r>
              <a:rPr lang="en-US" sz="1600" b="1" dirty="0">
                <a:solidFill>
                  <a:schemeClr val="tx1">
                    <a:lumMod val="50000"/>
                  </a:schemeClr>
                </a:solidFill>
                <a:latin typeface="Calibri" charset="0"/>
                <a:ea typeface="Calibri" charset="0"/>
                <a:cs typeface="Calibri" charset="0"/>
              </a:rPr>
              <a:t> 102.1</a:t>
            </a:r>
            <a:r>
              <a:rPr lang="en-US" sz="1600" b="1" baseline="30000" dirty="0">
                <a:solidFill>
                  <a:schemeClr val="tx1">
                    <a:lumMod val="50000"/>
                  </a:schemeClr>
                </a:solidFill>
                <a:latin typeface="Calibri" charset="0"/>
                <a:ea typeface="Calibri" charset="0"/>
                <a:cs typeface="Calibri" charset="0"/>
              </a:rPr>
              <a:t>o</a:t>
            </a:r>
            <a:r>
              <a:rPr lang="en-US" sz="1600" b="1" dirty="0">
                <a:solidFill>
                  <a:schemeClr val="tx1">
                    <a:lumMod val="50000"/>
                  </a:schemeClr>
                </a:solidFill>
                <a:latin typeface="Calibri" charset="0"/>
                <a:ea typeface="Calibri" charset="0"/>
                <a:cs typeface="Calibri" charset="0"/>
              </a:rPr>
              <a:t>F, pulse 103</a:t>
            </a:r>
            <a:r>
              <a:rPr lang="en-US" sz="1600" dirty="0">
                <a:solidFill>
                  <a:schemeClr val="tx1">
                    <a:lumMod val="50000"/>
                  </a:schemeClr>
                </a:solidFill>
                <a:latin typeface="Calibri" charset="0"/>
                <a:ea typeface="Calibri" charset="0"/>
                <a:cs typeface="Calibri" charset="0"/>
              </a:rPr>
              <a:t>, respiratory rate 18, blood pressure 132/64 mm Hg , saturating 100% on room air. </a:t>
            </a:r>
          </a:p>
          <a:p>
            <a:r>
              <a:rPr lang="en-US" sz="1600" dirty="0" smtClean="0">
                <a:solidFill>
                  <a:schemeClr val="tx1">
                    <a:lumMod val="50000"/>
                  </a:schemeClr>
                </a:solidFill>
                <a:latin typeface="Calibri" charset="0"/>
                <a:ea typeface="Calibri" charset="0"/>
                <a:cs typeface="Calibri" charset="0"/>
              </a:rPr>
              <a:t>On </a:t>
            </a:r>
            <a:r>
              <a:rPr lang="en-US" sz="1600" dirty="0">
                <a:solidFill>
                  <a:schemeClr val="tx1">
                    <a:lumMod val="50000"/>
                  </a:schemeClr>
                </a:solidFill>
                <a:latin typeface="Calibri" charset="0"/>
                <a:ea typeface="Calibri" charset="0"/>
                <a:cs typeface="Calibri" charset="0"/>
              </a:rPr>
              <a:t>physical examination, she was non-toxic appearing. </a:t>
            </a:r>
          </a:p>
          <a:p>
            <a:pPr marL="342900" indent="-342900">
              <a:buFont typeface="Arial" charset="0"/>
              <a:buChar char="•"/>
            </a:pPr>
            <a:r>
              <a:rPr lang="en-US" sz="1600" dirty="0">
                <a:solidFill>
                  <a:schemeClr val="tx1">
                    <a:lumMod val="50000"/>
                  </a:schemeClr>
                </a:solidFill>
                <a:latin typeface="Calibri" charset="0"/>
                <a:ea typeface="Calibri" charset="0"/>
                <a:cs typeface="Calibri" charset="0"/>
              </a:rPr>
              <a:t>Eyes were remarkable for </a:t>
            </a:r>
            <a:r>
              <a:rPr lang="en-US" sz="1600" b="1" dirty="0">
                <a:solidFill>
                  <a:schemeClr val="tx1">
                    <a:lumMod val="50000"/>
                  </a:schemeClr>
                </a:solidFill>
                <a:latin typeface="Calibri" charset="0"/>
                <a:ea typeface="Calibri" charset="0"/>
                <a:cs typeface="Calibri" charset="0"/>
              </a:rPr>
              <a:t>pallor</a:t>
            </a:r>
            <a:r>
              <a:rPr lang="en-US" sz="1600" dirty="0">
                <a:solidFill>
                  <a:schemeClr val="tx1">
                    <a:lumMod val="50000"/>
                  </a:schemeClr>
                </a:solidFill>
                <a:latin typeface="Calibri" charset="0"/>
                <a:ea typeface="Calibri" charset="0"/>
                <a:cs typeface="Calibri" charset="0"/>
              </a:rPr>
              <a:t> but were anicteric. </a:t>
            </a:r>
          </a:p>
          <a:p>
            <a:pPr marL="342900" indent="-342900">
              <a:buFont typeface="Arial" charset="0"/>
              <a:buChar char="•"/>
            </a:pPr>
            <a:r>
              <a:rPr lang="en-US" sz="1600" b="1" dirty="0">
                <a:solidFill>
                  <a:schemeClr val="tx1">
                    <a:lumMod val="50000"/>
                  </a:schemeClr>
                </a:solidFill>
                <a:latin typeface="Calibri" charset="0"/>
                <a:ea typeface="Calibri" charset="0"/>
                <a:cs typeface="Calibri" charset="0"/>
              </a:rPr>
              <a:t>Right posterior cervical adenopathy. </a:t>
            </a:r>
          </a:p>
          <a:p>
            <a:pPr marL="342900" indent="-342900">
              <a:buFont typeface="Arial" charset="0"/>
              <a:buChar char="•"/>
            </a:pPr>
            <a:r>
              <a:rPr lang="en-US" sz="1600" dirty="0">
                <a:solidFill>
                  <a:schemeClr val="tx1">
                    <a:lumMod val="50000"/>
                  </a:schemeClr>
                </a:solidFill>
                <a:latin typeface="Calibri" charset="0"/>
                <a:ea typeface="Calibri" charset="0"/>
                <a:cs typeface="Calibri" charset="0"/>
              </a:rPr>
              <a:t>Heart rate and rhythm was normal. </a:t>
            </a:r>
            <a:r>
              <a:rPr lang="en-US" sz="1600" b="1" dirty="0">
                <a:solidFill>
                  <a:schemeClr val="tx1">
                    <a:lumMod val="50000"/>
                  </a:schemeClr>
                </a:solidFill>
                <a:latin typeface="Calibri" charset="0"/>
                <a:ea typeface="Calibri" charset="0"/>
                <a:cs typeface="Calibri" charset="0"/>
              </a:rPr>
              <a:t>Grade 3/6 systolic murmur. </a:t>
            </a:r>
          </a:p>
          <a:p>
            <a:pPr marL="342900" indent="-342900">
              <a:buFont typeface="Arial" charset="0"/>
              <a:buChar char="•"/>
            </a:pPr>
            <a:r>
              <a:rPr lang="en-US" sz="1600" dirty="0">
                <a:solidFill>
                  <a:schemeClr val="tx1">
                    <a:lumMod val="50000"/>
                  </a:schemeClr>
                </a:solidFill>
                <a:latin typeface="Calibri" charset="0"/>
                <a:ea typeface="Calibri" charset="0"/>
                <a:cs typeface="Calibri" charset="0"/>
              </a:rPr>
              <a:t>Lungs were clear. </a:t>
            </a:r>
          </a:p>
          <a:p>
            <a:pPr marL="342900" indent="-342900">
              <a:buFont typeface="Arial" charset="0"/>
              <a:buChar char="•"/>
            </a:pPr>
            <a:r>
              <a:rPr lang="en-US" sz="1600" dirty="0">
                <a:solidFill>
                  <a:schemeClr val="tx1">
                    <a:lumMod val="50000"/>
                  </a:schemeClr>
                </a:solidFill>
                <a:latin typeface="Calibri" charset="0"/>
                <a:ea typeface="Calibri" charset="0"/>
                <a:cs typeface="Calibri" charset="0"/>
              </a:rPr>
              <a:t>Her abdomen was soft, non-tender without hepatosplenomegaly. </a:t>
            </a:r>
          </a:p>
          <a:p>
            <a:pPr marL="342900" indent="-342900">
              <a:buFont typeface="Arial" charset="0"/>
              <a:buChar char="•"/>
            </a:pPr>
            <a:r>
              <a:rPr lang="en-US" sz="1600" dirty="0">
                <a:solidFill>
                  <a:schemeClr val="tx1">
                    <a:lumMod val="50000"/>
                  </a:schemeClr>
                </a:solidFill>
                <a:latin typeface="Calibri" charset="0"/>
                <a:ea typeface="Calibri" charset="0"/>
                <a:cs typeface="Calibri" charset="0"/>
              </a:rPr>
              <a:t>Skin exam was without rashes or lesions. She had no signs of joint synovitis. </a:t>
            </a:r>
          </a:p>
          <a:p>
            <a:pPr marL="342900" indent="-342900">
              <a:buFont typeface="Arial" charset="0"/>
              <a:buChar char="•"/>
            </a:pPr>
            <a:r>
              <a:rPr lang="en-US" sz="1600" dirty="0">
                <a:solidFill>
                  <a:schemeClr val="tx1">
                    <a:lumMod val="50000"/>
                  </a:schemeClr>
                </a:solidFill>
                <a:latin typeface="Calibri" charset="0"/>
                <a:ea typeface="Calibri" charset="0"/>
                <a:cs typeface="Calibri" charset="0"/>
              </a:rPr>
              <a:t>Neurologic exam was non focal.</a:t>
            </a:r>
          </a:p>
          <a:p>
            <a:pPr marL="342900" indent="-342900">
              <a:buFont typeface="Arial" charset="0"/>
              <a:buChar char="•"/>
            </a:pPr>
            <a:endParaRPr lang="en-US" sz="1600" dirty="0">
              <a:solidFill>
                <a:schemeClr val="tx1"/>
              </a:solidFill>
              <a:latin typeface="Calibri" charset="0"/>
              <a:ea typeface="Calibri" charset="0"/>
              <a:cs typeface="Calibri" charset="0"/>
            </a:endParaRPr>
          </a:p>
        </p:txBody>
      </p:sp>
    </p:spTree>
    <p:extLst>
      <p:ext uri="{BB962C8B-B14F-4D97-AF65-F5344CB8AC3E}">
        <p14:creationId xmlns:p14="http://schemas.microsoft.com/office/powerpoint/2010/main" val="168476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Diagnosis</a:t>
            </a:r>
            <a:endParaRPr lang="en-US" dirty="0">
              <a:latin typeface="Calibri" charset="0"/>
              <a:ea typeface="Calibri" charset="0"/>
              <a:cs typeface="Calibri"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37799415"/>
              </p:ext>
            </p:extLst>
          </p:nvPr>
        </p:nvGraphicFramePr>
        <p:xfrm>
          <a:off x="4250692" y="905382"/>
          <a:ext cx="3332442" cy="3420673"/>
        </p:xfrm>
        <a:graphic>
          <a:graphicData uri="http://schemas.openxmlformats.org/drawingml/2006/table">
            <a:tbl>
              <a:tblPr firstRow="1" firstCol="1" bandRow="1">
                <a:tableStyleId>{5C22544A-7EE6-4342-B048-85BDC9FD1C3A}</a:tableStyleId>
              </a:tblPr>
              <a:tblGrid>
                <a:gridCol w="1219653"/>
                <a:gridCol w="808851"/>
                <a:gridCol w="1303938"/>
              </a:tblGrid>
              <a:tr h="319889">
                <a:tc>
                  <a:txBody>
                    <a:bodyPr/>
                    <a:lstStyle/>
                    <a:p>
                      <a:pPr marL="0" marR="0" algn="l">
                        <a:spcBef>
                          <a:spcPts val="0"/>
                        </a:spcBef>
                        <a:spcAft>
                          <a:spcPts val="0"/>
                        </a:spcAft>
                      </a:pPr>
                      <a:r>
                        <a:rPr lang="en-US" sz="1100" dirty="0">
                          <a:effectLst/>
                          <a:latin typeface="Calibri" charset="0"/>
                          <a:ea typeface="Calibri" charset="0"/>
                          <a:cs typeface="Calibri" charset="0"/>
                        </a:rPr>
                        <a:t>Laboratory data</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Value on admission</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Reference range</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dirty="0">
                          <a:effectLst/>
                          <a:latin typeface="Calibri" charset="0"/>
                          <a:ea typeface="Calibri" charset="0"/>
                          <a:cs typeface="Calibri" charset="0"/>
                        </a:rPr>
                        <a:t>Sodium</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128 (L)</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136-145 </a:t>
                      </a:r>
                      <a:r>
                        <a:rPr lang="en-US" sz="1100" dirty="0" err="1">
                          <a:effectLst/>
                          <a:latin typeface="Calibri" charset="0"/>
                          <a:ea typeface="Calibri" charset="0"/>
                          <a:cs typeface="Calibri" charset="0"/>
                        </a:rPr>
                        <a:t>mmol</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dirty="0">
                          <a:effectLst/>
                          <a:latin typeface="Calibri" charset="0"/>
                          <a:ea typeface="Calibri" charset="0"/>
                          <a:cs typeface="Calibri" charset="0"/>
                        </a:rPr>
                        <a:t>Potassium</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4.1</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3.4-5.3 </a:t>
                      </a:r>
                      <a:r>
                        <a:rPr lang="en-US" sz="1100" dirty="0" err="1">
                          <a:effectLst/>
                          <a:latin typeface="Calibri" charset="0"/>
                          <a:ea typeface="Calibri" charset="0"/>
                          <a:cs typeface="Calibri" charset="0"/>
                        </a:rPr>
                        <a:t>mmol</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29627" marR="29627" marT="0" marB="0" anchor="ctr"/>
                </a:tc>
              </a:tr>
              <a:tr h="195513">
                <a:tc>
                  <a:txBody>
                    <a:bodyPr/>
                    <a:lstStyle/>
                    <a:p>
                      <a:pPr marL="0" marR="0" algn="l">
                        <a:spcBef>
                          <a:spcPts val="0"/>
                        </a:spcBef>
                        <a:spcAft>
                          <a:spcPts val="0"/>
                        </a:spcAft>
                      </a:pPr>
                      <a:r>
                        <a:rPr lang="en-US" sz="1100" dirty="0">
                          <a:effectLst/>
                          <a:latin typeface="Calibri" charset="0"/>
                          <a:ea typeface="Calibri" charset="0"/>
                          <a:cs typeface="Calibri" charset="0"/>
                        </a:rPr>
                        <a:t>Chloride</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95 (L)</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98-107 </a:t>
                      </a:r>
                      <a:r>
                        <a:rPr lang="en-US" sz="1100" dirty="0" err="1">
                          <a:effectLst/>
                          <a:latin typeface="Calibri" charset="0"/>
                          <a:ea typeface="Calibri" charset="0"/>
                          <a:cs typeface="Calibri" charset="0"/>
                        </a:rPr>
                        <a:t>mmol</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29627" marR="29627" marT="0" marB="0" anchor="ctr"/>
                </a:tc>
              </a:tr>
              <a:tr h="218790">
                <a:tc>
                  <a:txBody>
                    <a:bodyPr/>
                    <a:lstStyle/>
                    <a:p>
                      <a:pPr marL="0" marR="0" algn="l">
                        <a:spcBef>
                          <a:spcPts val="0"/>
                        </a:spcBef>
                        <a:spcAft>
                          <a:spcPts val="0"/>
                        </a:spcAft>
                      </a:pPr>
                      <a:r>
                        <a:rPr lang="en-US" sz="1100" dirty="0">
                          <a:effectLst/>
                          <a:latin typeface="Calibri" charset="0"/>
                          <a:ea typeface="Calibri" charset="0"/>
                          <a:cs typeface="Calibri" charset="0"/>
                        </a:rPr>
                        <a:t>CO2</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19 (L)</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22-33 </a:t>
                      </a:r>
                      <a:r>
                        <a:rPr lang="en-US" sz="1100" dirty="0" err="1">
                          <a:effectLst/>
                          <a:latin typeface="Calibri" charset="0"/>
                          <a:ea typeface="Calibri" charset="0"/>
                          <a:cs typeface="Calibri" charset="0"/>
                        </a:rPr>
                        <a:t>mmol</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dirty="0">
                          <a:effectLst/>
                          <a:latin typeface="Calibri" charset="0"/>
                          <a:ea typeface="Calibri" charset="0"/>
                          <a:cs typeface="Calibri" charset="0"/>
                        </a:rPr>
                        <a:t>BUN</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35 (H)</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8-21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a:effectLst/>
                          <a:latin typeface="Calibri" charset="0"/>
                          <a:ea typeface="Calibri" charset="0"/>
                          <a:cs typeface="Calibri" charset="0"/>
                        </a:rPr>
                        <a:t>Creatinine</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1.3 (H)</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0.4-1.1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215109">
                <a:tc>
                  <a:txBody>
                    <a:bodyPr/>
                    <a:lstStyle/>
                    <a:p>
                      <a:pPr marL="0" marR="0" algn="l">
                        <a:spcBef>
                          <a:spcPts val="0"/>
                        </a:spcBef>
                        <a:spcAft>
                          <a:spcPts val="0"/>
                        </a:spcAft>
                      </a:pPr>
                      <a:r>
                        <a:rPr lang="en-US" sz="1100" dirty="0">
                          <a:effectLst/>
                          <a:latin typeface="Calibri" charset="0"/>
                          <a:ea typeface="Calibri" charset="0"/>
                          <a:cs typeface="Calibri" charset="0"/>
                        </a:rPr>
                        <a:t>Glucose</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101 </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65-99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dirty="0">
                          <a:effectLst/>
                          <a:latin typeface="Calibri" charset="0"/>
                          <a:ea typeface="Calibri" charset="0"/>
                          <a:cs typeface="Calibri" charset="0"/>
                        </a:rPr>
                        <a:t>Calcium</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7.3 (L)</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8.7-10.5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262661">
                <a:tc>
                  <a:txBody>
                    <a:bodyPr/>
                    <a:lstStyle/>
                    <a:p>
                      <a:pPr marL="0" marR="0" algn="l">
                        <a:spcBef>
                          <a:spcPts val="0"/>
                        </a:spcBef>
                        <a:spcAft>
                          <a:spcPts val="0"/>
                        </a:spcAft>
                      </a:pPr>
                      <a:r>
                        <a:rPr lang="en-US" sz="1100" dirty="0">
                          <a:effectLst/>
                          <a:latin typeface="Calibri" charset="0"/>
                          <a:ea typeface="Calibri" charset="0"/>
                          <a:cs typeface="Calibri" charset="0"/>
                        </a:rPr>
                        <a:t>Ionized Calcium</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1.04 (L)</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1.17-1.33 </a:t>
                      </a:r>
                      <a:r>
                        <a:rPr lang="en-US" sz="1100" dirty="0" err="1">
                          <a:effectLst/>
                          <a:latin typeface="Calibri" charset="0"/>
                          <a:ea typeface="Calibri" charset="0"/>
                          <a:cs typeface="Calibri" charset="0"/>
                        </a:rPr>
                        <a:t>mmol</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29627" marR="29627" marT="0" marB="0" anchor="ctr"/>
                </a:tc>
              </a:tr>
              <a:tr h="199138">
                <a:tc>
                  <a:txBody>
                    <a:bodyPr/>
                    <a:lstStyle/>
                    <a:p>
                      <a:pPr marL="0" marR="0" algn="l">
                        <a:spcBef>
                          <a:spcPts val="0"/>
                        </a:spcBef>
                        <a:spcAft>
                          <a:spcPts val="0"/>
                        </a:spcAft>
                      </a:pPr>
                      <a:r>
                        <a:rPr lang="en-US" sz="1100" dirty="0" smtClean="0">
                          <a:effectLst/>
                          <a:latin typeface="Calibri" charset="0"/>
                          <a:ea typeface="Calibri" charset="0"/>
                          <a:cs typeface="Calibri" charset="0"/>
                        </a:rPr>
                        <a:t>Albumin</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smtClean="0">
                          <a:solidFill>
                            <a:schemeClr val="tx1"/>
                          </a:solidFill>
                          <a:effectLst/>
                          <a:latin typeface="Calibri" charset="0"/>
                          <a:ea typeface="Calibri" charset="0"/>
                          <a:cs typeface="Calibri" charset="0"/>
                        </a:rPr>
                        <a:t>1.6 (L)</a:t>
                      </a:r>
                      <a:endParaRPr lang="en-US" sz="1100" b="1" dirty="0">
                        <a:solidFill>
                          <a:schemeClr val="tx1"/>
                        </a:solidFill>
                        <a:effectLst/>
                        <a:latin typeface="Calibri" charset="0"/>
                        <a:ea typeface="Calibri" charset="0"/>
                        <a:cs typeface="Calibri" charset="0"/>
                      </a:endParaRPr>
                    </a:p>
                  </a:txBody>
                  <a:tcPr marL="29627" marR="29627" marT="0" marB="0" anchor="ctr"/>
                </a:tc>
                <a:tc>
                  <a:txBody>
                    <a:bodyPr/>
                    <a:lstStyle/>
                    <a:p>
                      <a:r>
                        <a:rPr lang="en-US" sz="1100" dirty="0" smtClean="0">
                          <a:effectLst/>
                          <a:latin typeface="Calibri" charset="0"/>
                          <a:ea typeface="Calibri" charset="0"/>
                          <a:cs typeface="Calibri" charset="0"/>
                        </a:rPr>
                        <a:t> </a:t>
                      </a:r>
                      <a:r>
                        <a:rPr lang="mr-IN" sz="1100" kern="1200" dirty="0" smtClean="0">
                          <a:solidFill>
                            <a:schemeClr val="dk1"/>
                          </a:solidFill>
                          <a:effectLst/>
                          <a:latin typeface="Calibri" charset="0"/>
                          <a:ea typeface="Calibri" charset="0"/>
                          <a:cs typeface="Calibri" charset="0"/>
                        </a:rPr>
                        <a:t>3.5 - 5.0 </a:t>
                      </a:r>
                      <a:r>
                        <a:rPr lang="mr-IN" sz="1100" kern="1200" dirty="0" err="1" smtClean="0">
                          <a:solidFill>
                            <a:schemeClr val="dk1"/>
                          </a:solidFill>
                          <a:effectLst/>
                          <a:latin typeface="Calibri" charset="0"/>
                          <a:ea typeface="Calibri" charset="0"/>
                          <a:cs typeface="Calibri" charset="0"/>
                        </a:rPr>
                        <a:t>g</a:t>
                      </a:r>
                      <a:r>
                        <a:rPr lang="mr-IN" sz="1100" kern="1200" dirty="0" smtClean="0">
                          <a:solidFill>
                            <a:schemeClr val="dk1"/>
                          </a:solidFill>
                          <a:effectLst/>
                          <a:latin typeface="Calibri" charset="0"/>
                          <a:ea typeface="Calibri" charset="0"/>
                          <a:cs typeface="Calibri" charset="0"/>
                        </a:rPr>
                        <a:t>/</a:t>
                      </a:r>
                      <a:r>
                        <a:rPr lang="mr-IN" sz="1100" kern="1200" dirty="0" err="1" smtClean="0">
                          <a:solidFill>
                            <a:schemeClr val="dk1"/>
                          </a:solidFill>
                          <a:effectLst/>
                          <a:latin typeface="Calibri" charset="0"/>
                          <a:ea typeface="Calibri" charset="0"/>
                          <a:cs typeface="Calibri" charset="0"/>
                        </a:rPr>
                        <a:t>dL</a:t>
                      </a:r>
                      <a:endParaRPr lang="mr-IN" sz="1100" kern="1200" dirty="0">
                        <a:solidFill>
                          <a:schemeClr val="dk1"/>
                        </a:solidFill>
                        <a:effectLst/>
                        <a:latin typeface="Calibri" charset="0"/>
                        <a:ea typeface="Calibri" charset="0"/>
                        <a:cs typeface="Calibri" charset="0"/>
                      </a:endParaRPr>
                    </a:p>
                  </a:txBody>
                  <a:tcPr marL="29627" marR="29627" marT="0" marB="0" anchor="ctr"/>
                </a:tc>
              </a:tr>
              <a:tr h="243835">
                <a:tc>
                  <a:txBody>
                    <a:bodyPr/>
                    <a:lstStyle/>
                    <a:p>
                      <a:pPr marL="0" marR="0" algn="l">
                        <a:spcBef>
                          <a:spcPts val="0"/>
                        </a:spcBef>
                        <a:spcAft>
                          <a:spcPts val="0"/>
                        </a:spcAft>
                      </a:pPr>
                      <a:r>
                        <a:rPr lang="en-US" sz="1100" dirty="0">
                          <a:effectLst/>
                          <a:latin typeface="Calibri" charset="0"/>
                          <a:ea typeface="Calibri" charset="0"/>
                          <a:cs typeface="Calibri" charset="0"/>
                        </a:rPr>
                        <a:t>Bilirubin Total</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0.2</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0.2-1.0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a:effectLst/>
                          <a:latin typeface="Calibri" charset="0"/>
                          <a:ea typeface="Calibri" charset="0"/>
                          <a:cs typeface="Calibri" charset="0"/>
                        </a:rPr>
                        <a:t>Bilirubin Direct</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&lt;0.2</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0-0.2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a:effectLst/>
                          <a:latin typeface="Calibri" charset="0"/>
                          <a:ea typeface="Calibri" charset="0"/>
                          <a:cs typeface="Calibri" charset="0"/>
                        </a:rPr>
                        <a:t>AST</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270 (H)</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9-45 U/L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a:effectLst/>
                          <a:latin typeface="Calibri" charset="0"/>
                          <a:ea typeface="Calibri" charset="0"/>
                          <a:cs typeface="Calibri" charset="0"/>
                        </a:rPr>
                        <a:t>ALT</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79 (H)</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10-50 U/L</a:t>
                      </a:r>
                      <a:endParaRPr lang="en-US" sz="1100" dirty="0">
                        <a:solidFill>
                          <a:srgbClr val="7B7B7B"/>
                        </a:solidFill>
                        <a:effectLst/>
                        <a:latin typeface="Calibri" charset="0"/>
                        <a:ea typeface="Calibri" charset="0"/>
                        <a:cs typeface="Calibri" charset="0"/>
                      </a:endParaRPr>
                    </a:p>
                  </a:txBody>
                  <a:tcPr marL="29627" marR="29627" marT="0" marB="0" anchor="ctr"/>
                </a:tc>
              </a:tr>
              <a:tr h="194483">
                <a:tc>
                  <a:txBody>
                    <a:bodyPr/>
                    <a:lstStyle/>
                    <a:p>
                      <a:pPr marL="0" marR="0" algn="l">
                        <a:spcBef>
                          <a:spcPts val="0"/>
                        </a:spcBef>
                        <a:spcAft>
                          <a:spcPts val="0"/>
                        </a:spcAft>
                      </a:pPr>
                      <a:r>
                        <a:rPr lang="en-US" sz="1100" dirty="0">
                          <a:effectLst/>
                          <a:latin typeface="Calibri" charset="0"/>
                          <a:ea typeface="Calibri" charset="0"/>
                          <a:cs typeface="Calibri" charset="0"/>
                        </a:rPr>
                        <a:t>ALKP</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96</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32-122 U/L</a:t>
                      </a:r>
                      <a:endParaRPr lang="en-US" sz="1100" dirty="0">
                        <a:solidFill>
                          <a:srgbClr val="7B7B7B"/>
                        </a:solidFill>
                        <a:effectLst/>
                        <a:latin typeface="Calibri" charset="0"/>
                        <a:ea typeface="Calibri" charset="0"/>
                        <a:cs typeface="Calibri" charset="0"/>
                      </a:endParaRPr>
                    </a:p>
                  </a:txBody>
                  <a:tcPr marL="29627" marR="29627" marT="0" marB="0" anchor="ct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50877325"/>
              </p:ext>
            </p:extLst>
          </p:nvPr>
        </p:nvGraphicFramePr>
        <p:xfrm>
          <a:off x="1066800" y="896473"/>
          <a:ext cx="3069474" cy="3527775"/>
        </p:xfrm>
        <a:graphic>
          <a:graphicData uri="http://schemas.openxmlformats.org/drawingml/2006/table">
            <a:tbl>
              <a:tblPr firstRow="1" firstCol="1" bandRow="1">
                <a:tableStyleId>{5C22544A-7EE6-4342-B048-85BDC9FD1C3A}</a:tableStyleId>
              </a:tblPr>
              <a:tblGrid>
                <a:gridCol w="1123407"/>
                <a:gridCol w="745025"/>
                <a:gridCol w="1201042"/>
              </a:tblGrid>
              <a:tr h="319889">
                <a:tc>
                  <a:txBody>
                    <a:bodyPr/>
                    <a:lstStyle/>
                    <a:p>
                      <a:pPr marL="0" marR="0" algn="l">
                        <a:spcBef>
                          <a:spcPts val="0"/>
                        </a:spcBef>
                        <a:spcAft>
                          <a:spcPts val="0"/>
                        </a:spcAft>
                      </a:pPr>
                      <a:r>
                        <a:rPr lang="en-US" sz="1100" dirty="0">
                          <a:effectLst/>
                          <a:latin typeface="Calibri" charset="0"/>
                          <a:ea typeface="Calibri" charset="0"/>
                          <a:cs typeface="Calibri" charset="0"/>
                        </a:rPr>
                        <a:t>Laboratory data</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a:effectLst/>
                          <a:latin typeface="Calibri" charset="0"/>
                          <a:ea typeface="Calibri" charset="0"/>
                          <a:cs typeface="Calibri" charset="0"/>
                        </a:rPr>
                        <a:t>Value on admission</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Reference range</a:t>
                      </a:r>
                      <a:endParaRPr lang="en-US" sz="1100" dirty="0">
                        <a:solidFill>
                          <a:srgbClr val="7B7B7B"/>
                        </a:solidFill>
                        <a:effectLst/>
                        <a:latin typeface="Calibri" charset="0"/>
                        <a:ea typeface="Calibri" charset="0"/>
                        <a:cs typeface="Calibri" charset="0"/>
                      </a:endParaRPr>
                    </a:p>
                  </a:txBody>
                  <a:tcPr marL="29627" marR="29627" marT="0" marB="0" anchor="ctr"/>
                </a:tc>
              </a:tr>
              <a:tr h="315819">
                <a:tc>
                  <a:txBody>
                    <a:bodyPr/>
                    <a:lstStyle/>
                    <a:p>
                      <a:pPr marL="0" marR="0" algn="l">
                        <a:spcBef>
                          <a:spcPts val="0"/>
                        </a:spcBef>
                        <a:spcAft>
                          <a:spcPts val="0"/>
                        </a:spcAft>
                      </a:pPr>
                      <a:r>
                        <a:rPr lang="en-US" sz="1100" dirty="0">
                          <a:effectLst/>
                          <a:latin typeface="Calibri" charset="0"/>
                          <a:ea typeface="Calibri" charset="0"/>
                          <a:cs typeface="Calibri" charset="0"/>
                        </a:rPr>
                        <a:t>White Blood Cell </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3.0 (L)</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4.0-11.0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err="1">
                          <a:effectLst/>
                          <a:latin typeface="Calibri" charset="0"/>
                          <a:ea typeface="Calibri" charset="0"/>
                          <a:cs typeface="Calibri" charset="0"/>
                        </a:rPr>
                        <a:t>uL</a:t>
                      </a:r>
                      <a:endParaRPr lang="en-US" sz="1100" dirty="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a:effectLst/>
                          <a:latin typeface="Calibri" charset="0"/>
                          <a:ea typeface="Calibri" charset="0"/>
                          <a:cs typeface="Calibri" charset="0"/>
                        </a:rPr>
                        <a:t>Hemoglobin</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0" dirty="0">
                          <a:effectLst/>
                          <a:latin typeface="Calibri" charset="0"/>
                          <a:ea typeface="Calibri" charset="0"/>
                          <a:cs typeface="Calibri" charset="0"/>
                        </a:rPr>
                        <a:t>11.8</a:t>
                      </a:r>
                      <a:endParaRPr lang="en-US" sz="1100" b="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11.7-15.7 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dirty="0">
                          <a:effectLst/>
                          <a:latin typeface="Calibri" charset="0"/>
                          <a:ea typeface="Calibri" charset="0"/>
                          <a:cs typeface="Calibri" charset="0"/>
                        </a:rPr>
                        <a:t>Hematocrit</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0" dirty="0">
                          <a:effectLst/>
                          <a:latin typeface="Calibri" charset="0"/>
                          <a:ea typeface="Calibri" charset="0"/>
                          <a:cs typeface="Calibri" charset="0"/>
                        </a:rPr>
                        <a:t>34.1 (L)</a:t>
                      </a:r>
                      <a:endParaRPr lang="en-US" sz="1100" b="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a:effectLst/>
                          <a:latin typeface="Calibri" charset="0"/>
                          <a:ea typeface="Calibri" charset="0"/>
                          <a:cs typeface="Calibri" charset="0"/>
                        </a:rPr>
                        <a:t>35.0-47.0 %</a:t>
                      </a:r>
                      <a:endParaRPr lang="en-US" sz="110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dirty="0">
                          <a:effectLst/>
                          <a:latin typeface="Calibri" charset="0"/>
                          <a:ea typeface="Calibri" charset="0"/>
                          <a:cs typeface="Calibri" charset="0"/>
                        </a:rPr>
                        <a:t>MCV</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81</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a:effectLst/>
                          <a:latin typeface="Calibri" charset="0"/>
                          <a:ea typeface="Calibri" charset="0"/>
                          <a:cs typeface="Calibri" charset="0"/>
                        </a:rPr>
                        <a:t>80-100 fL</a:t>
                      </a:r>
                      <a:endParaRPr lang="en-US" sz="110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a:effectLst/>
                          <a:latin typeface="Calibri" charset="0"/>
                          <a:ea typeface="Calibri" charset="0"/>
                          <a:cs typeface="Calibri" charset="0"/>
                        </a:rPr>
                        <a:t>MCH</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28.1</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a:effectLst/>
                          <a:latin typeface="Calibri" charset="0"/>
                          <a:ea typeface="Calibri" charset="0"/>
                          <a:cs typeface="Calibri" charset="0"/>
                        </a:rPr>
                        <a:t>26.0-34.0 pg</a:t>
                      </a:r>
                      <a:endParaRPr lang="en-US" sz="110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a:effectLst/>
                          <a:latin typeface="Calibri" charset="0"/>
                          <a:ea typeface="Calibri" charset="0"/>
                          <a:cs typeface="Calibri" charset="0"/>
                        </a:rPr>
                        <a:t>MCHC</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34.6</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30.0-36.0 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a:effectLst/>
                          <a:latin typeface="Calibri" charset="0"/>
                          <a:ea typeface="Calibri" charset="0"/>
                          <a:cs typeface="Calibri" charset="0"/>
                        </a:rPr>
                        <a:t>Platelet Count</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122 (L)</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150-450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err="1">
                          <a:effectLst/>
                          <a:latin typeface="Calibri" charset="0"/>
                          <a:ea typeface="Calibri" charset="0"/>
                          <a:cs typeface="Calibri" charset="0"/>
                        </a:rPr>
                        <a:t>uL</a:t>
                      </a:r>
                      <a:endParaRPr lang="en-US" sz="1100" dirty="0">
                        <a:solidFill>
                          <a:srgbClr val="7B7B7B"/>
                        </a:solidFill>
                        <a:effectLst/>
                        <a:latin typeface="Calibri" charset="0"/>
                        <a:ea typeface="Calibri" charset="0"/>
                        <a:cs typeface="Calibri" charset="0"/>
                      </a:endParaRPr>
                    </a:p>
                  </a:txBody>
                  <a:tcPr marL="29627" marR="29627" marT="0" marB="0" anchor="ctr"/>
                </a:tc>
              </a:tr>
              <a:tr h="299062">
                <a:tc>
                  <a:txBody>
                    <a:bodyPr/>
                    <a:lstStyle/>
                    <a:p>
                      <a:pPr marL="0" marR="0" algn="l">
                        <a:spcBef>
                          <a:spcPts val="0"/>
                        </a:spcBef>
                        <a:spcAft>
                          <a:spcPts val="0"/>
                        </a:spcAft>
                      </a:pPr>
                      <a:r>
                        <a:rPr lang="en-US" sz="1100">
                          <a:effectLst/>
                          <a:latin typeface="Calibri" charset="0"/>
                          <a:ea typeface="Calibri" charset="0"/>
                          <a:cs typeface="Calibri" charset="0"/>
                        </a:rPr>
                        <a:t>Abs Neutrophils </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1.76 (L)</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2.00-7.50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err="1">
                          <a:effectLst/>
                          <a:latin typeface="Calibri" charset="0"/>
                          <a:ea typeface="Calibri" charset="0"/>
                          <a:cs typeface="Calibri" charset="0"/>
                        </a:rPr>
                        <a:t>uL</a:t>
                      </a:r>
                      <a:endParaRPr lang="en-US" sz="1100" dirty="0">
                        <a:solidFill>
                          <a:srgbClr val="7B7B7B"/>
                        </a:solidFill>
                        <a:effectLst/>
                        <a:latin typeface="Calibri" charset="0"/>
                        <a:ea typeface="Calibri" charset="0"/>
                        <a:cs typeface="Calibri" charset="0"/>
                      </a:endParaRPr>
                    </a:p>
                  </a:txBody>
                  <a:tcPr marL="29627" marR="29627" marT="0" marB="0" anchor="ctr"/>
                </a:tc>
              </a:tr>
              <a:tr h="299062">
                <a:tc>
                  <a:txBody>
                    <a:bodyPr/>
                    <a:lstStyle/>
                    <a:p>
                      <a:pPr marL="0" marR="0" algn="l">
                        <a:spcBef>
                          <a:spcPts val="0"/>
                        </a:spcBef>
                        <a:spcAft>
                          <a:spcPts val="0"/>
                        </a:spcAft>
                      </a:pPr>
                      <a:r>
                        <a:rPr lang="en-US" sz="1100">
                          <a:effectLst/>
                          <a:latin typeface="Calibri" charset="0"/>
                          <a:ea typeface="Calibri" charset="0"/>
                          <a:cs typeface="Calibri" charset="0"/>
                        </a:rPr>
                        <a:t>Abs Lymphocyte </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1.15 (L)</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1.50-4.50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err="1">
                          <a:effectLst/>
                          <a:latin typeface="Calibri" charset="0"/>
                          <a:ea typeface="Calibri" charset="0"/>
                          <a:cs typeface="Calibri" charset="0"/>
                        </a:rPr>
                        <a:t>uL</a:t>
                      </a:r>
                      <a:endParaRPr lang="en-US" sz="1100" dirty="0">
                        <a:solidFill>
                          <a:srgbClr val="7B7B7B"/>
                        </a:solidFill>
                        <a:effectLst/>
                        <a:latin typeface="Calibri" charset="0"/>
                        <a:ea typeface="Calibri" charset="0"/>
                        <a:cs typeface="Calibri" charset="0"/>
                      </a:endParaRPr>
                    </a:p>
                  </a:txBody>
                  <a:tcPr marL="29627" marR="29627" marT="0" marB="0" anchor="ctr"/>
                </a:tc>
              </a:tr>
              <a:tr h="299062">
                <a:tc>
                  <a:txBody>
                    <a:bodyPr/>
                    <a:lstStyle/>
                    <a:p>
                      <a:pPr marL="0" marR="0" algn="l">
                        <a:spcBef>
                          <a:spcPts val="0"/>
                        </a:spcBef>
                        <a:spcAft>
                          <a:spcPts val="0"/>
                        </a:spcAft>
                      </a:pPr>
                      <a:r>
                        <a:rPr lang="en-US" sz="1100">
                          <a:effectLst/>
                          <a:latin typeface="Calibri" charset="0"/>
                          <a:ea typeface="Calibri" charset="0"/>
                          <a:cs typeface="Calibri" charset="0"/>
                        </a:rPr>
                        <a:t>Abs Monocytes </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b="1" dirty="0">
                          <a:effectLst/>
                          <a:latin typeface="Calibri" charset="0"/>
                          <a:ea typeface="Calibri" charset="0"/>
                          <a:cs typeface="Calibri" charset="0"/>
                        </a:rPr>
                        <a:t>0.11 (L)</a:t>
                      </a:r>
                      <a:endParaRPr lang="en-US" sz="1100" b="1" dirty="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0.20-1.50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err="1">
                          <a:effectLst/>
                          <a:latin typeface="Calibri" charset="0"/>
                          <a:ea typeface="Calibri" charset="0"/>
                          <a:cs typeface="Calibri" charset="0"/>
                        </a:rPr>
                        <a:t>uL</a:t>
                      </a:r>
                      <a:endParaRPr lang="en-US" sz="1100" dirty="0">
                        <a:solidFill>
                          <a:srgbClr val="7B7B7B"/>
                        </a:solidFill>
                        <a:effectLst/>
                        <a:latin typeface="Calibri" charset="0"/>
                        <a:ea typeface="Calibri" charset="0"/>
                        <a:cs typeface="Calibri" charset="0"/>
                      </a:endParaRPr>
                    </a:p>
                  </a:txBody>
                  <a:tcPr marL="29627" marR="29627" marT="0" marB="0" anchor="ctr"/>
                </a:tc>
              </a:tr>
              <a:tr h="299062">
                <a:tc>
                  <a:txBody>
                    <a:bodyPr/>
                    <a:lstStyle/>
                    <a:p>
                      <a:pPr marL="0" marR="0" algn="l">
                        <a:spcBef>
                          <a:spcPts val="0"/>
                        </a:spcBef>
                        <a:spcAft>
                          <a:spcPts val="0"/>
                        </a:spcAft>
                      </a:pPr>
                      <a:r>
                        <a:rPr lang="en-US" sz="1100">
                          <a:effectLst/>
                          <a:latin typeface="Calibri" charset="0"/>
                          <a:ea typeface="Calibri" charset="0"/>
                          <a:cs typeface="Calibri" charset="0"/>
                        </a:rPr>
                        <a:t>Abs Eosinophils </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0.00</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0.00-0.70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err="1">
                          <a:effectLst/>
                          <a:latin typeface="Calibri" charset="0"/>
                          <a:ea typeface="Calibri" charset="0"/>
                          <a:cs typeface="Calibri" charset="0"/>
                        </a:rPr>
                        <a:t>uL</a:t>
                      </a:r>
                      <a:endParaRPr lang="en-US" sz="1100" dirty="0">
                        <a:solidFill>
                          <a:srgbClr val="7B7B7B"/>
                        </a:solidFill>
                        <a:effectLst/>
                        <a:latin typeface="Calibri" charset="0"/>
                        <a:ea typeface="Calibri" charset="0"/>
                        <a:cs typeface="Calibri" charset="0"/>
                      </a:endParaRPr>
                    </a:p>
                  </a:txBody>
                  <a:tcPr marL="29627" marR="29627" marT="0" marB="0" anchor="ctr"/>
                </a:tc>
              </a:tr>
              <a:tr h="333435">
                <a:tc>
                  <a:txBody>
                    <a:bodyPr/>
                    <a:lstStyle/>
                    <a:p>
                      <a:pPr marL="0" marR="0" algn="l">
                        <a:spcBef>
                          <a:spcPts val="0"/>
                        </a:spcBef>
                        <a:spcAft>
                          <a:spcPts val="0"/>
                        </a:spcAft>
                      </a:pPr>
                      <a:r>
                        <a:rPr lang="en-US" sz="1100">
                          <a:effectLst/>
                          <a:latin typeface="Calibri" charset="0"/>
                          <a:ea typeface="Calibri" charset="0"/>
                          <a:cs typeface="Calibri" charset="0"/>
                        </a:rPr>
                        <a:t>Prothrombin Time</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11.1</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9.4-12.2 seconds</a:t>
                      </a:r>
                      <a:endParaRPr lang="en-US" sz="1100" dirty="0">
                        <a:solidFill>
                          <a:srgbClr val="7B7B7B"/>
                        </a:solidFill>
                        <a:effectLst/>
                        <a:latin typeface="Calibri" charset="0"/>
                        <a:ea typeface="Calibri" charset="0"/>
                        <a:cs typeface="Calibri" charset="0"/>
                      </a:endParaRPr>
                    </a:p>
                  </a:txBody>
                  <a:tcPr marL="29627" marR="29627" marT="0" marB="0" anchor="ctr"/>
                </a:tc>
              </a:tr>
              <a:tr h="166717">
                <a:tc>
                  <a:txBody>
                    <a:bodyPr/>
                    <a:lstStyle/>
                    <a:p>
                      <a:pPr marL="0" marR="0" algn="l">
                        <a:spcBef>
                          <a:spcPts val="0"/>
                        </a:spcBef>
                        <a:spcAft>
                          <a:spcPts val="0"/>
                        </a:spcAft>
                      </a:pPr>
                      <a:r>
                        <a:rPr lang="en-US" sz="1100">
                          <a:effectLst/>
                          <a:latin typeface="Calibri" charset="0"/>
                          <a:ea typeface="Calibri" charset="0"/>
                          <a:cs typeface="Calibri" charset="0"/>
                        </a:rPr>
                        <a:t>INR</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1.0</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 </a:t>
                      </a:r>
                      <a:endParaRPr lang="en-US" sz="1100" dirty="0">
                        <a:solidFill>
                          <a:srgbClr val="7B7B7B"/>
                        </a:solidFill>
                        <a:effectLst/>
                        <a:latin typeface="Calibri" charset="0"/>
                        <a:ea typeface="Calibri" charset="0"/>
                        <a:cs typeface="Calibri" charset="0"/>
                      </a:endParaRPr>
                    </a:p>
                  </a:txBody>
                  <a:tcPr marL="29627" marR="29627" marT="0" marB="0" anchor="ctr"/>
                </a:tc>
              </a:tr>
              <a:tr h="171668">
                <a:tc>
                  <a:txBody>
                    <a:bodyPr/>
                    <a:lstStyle/>
                    <a:p>
                      <a:pPr marL="0" marR="0" algn="l">
                        <a:spcBef>
                          <a:spcPts val="0"/>
                        </a:spcBef>
                        <a:spcAft>
                          <a:spcPts val="0"/>
                        </a:spcAft>
                      </a:pPr>
                      <a:r>
                        <a:rPr lang="en-US" sz="1100" dirty="0" err="1">
                          <a:effectLst/>
                          <a:latin typeface="Calibri" charset="0"/>
                          <a:ea typeface="Calibri" charset="0"/>
                          <a:cs typeface="Calibri" charset="0"/>
                        </a:rPr>
                        <a:t>aPTT</a:t>
                      </a:r>
                      <a:endParaRPr lang="en-US" sz="1100" dirty="0">
                        <a:solidFill>
                          <a:srgbClr val="7B7B7B"/>
                        </a:solidFill>
                        <a:effectLst/>
                        <a:latin typeface="Calibri" charset="0"/>
                        <a:ea typeface="Calibri" charset="0"/>
                        <a:cs typeface="Calibri" charset="0"/>
                      </a:endParaRPr>
                    </a:p>
                  </a:txBody>
                  <a:tcPr marL="29627" marR="29627"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38 (H)</a:t>
                      </a:r>
                      <a:endParaRPr lang="en-US" sz="1100">
                        <a:solidFill>
                          <a:srgbClr val="7B7B7B"/>
                        </a:solidFill>
                        <a:effectLst/>
                        <a:latin typeface="Calibri" charset="0"/>
                        <a:ea typeface="Calibri" charset="0"/>
                        <a:cs typeface="Calibri" charset="0"/>
                      </a:endParaRPr>
                    </a:p>
                  </a:txBody>
                  <a:tcPr marL="29627" marR="29627"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25-36 seconds</a:t>
                      </a:r>
                      <a:endParaRPr lang="en-US" sz="1100" dirty="0">
                        <a:solidFill>
                          <a:srgbClr val="7B7B7B"/>
                        </a:solidFill>
                        <a:effectLst/>
                        <a:latin typeface="Calibri" charset="0"/>
                        <a:ea typeface="Calibri" charset="0"/>
                        <a:cs typeface="Calibri" charset="0"/>
                      </a:endParaRPr>
                    </a:p>
                  </a:txBody>
                  <a:tcPr marL="29627" marR="29627" marT="0" marB="0" anchor="ctr"/>
                </a:tc>
              </a:tr>
            </a:tbl>
          </a:graphicData>
        </a:graphic>
      </p:graphicFrame>
    </p:spTree>
    <p:extLst>
      <p:ext uri="{BB962C8B-B14F-4D97-AF65-F5344CB8AC3E}">
        <p14:creationId xmlns:p14="http://schemas.microsoft.com/office/powerpoint/2010/main" val="129523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latin typeface="Calibri" charset="0"/>
                <a:ea typeface="Calibri" charset="0"/>
                <a:cs typeface="Calibri" charset="0"/>
              </a:rPr>
              <a:t>Diagnosis</a:t>
            </a:r>
            <a:endParaRPr lang="en-US" dirty="0">
              <a:latin typeface="Calibri" charset="0"/>
              <a:ea typeface="Calibri" charset="0"/>
              <a:cs typeface="Calibri" charset="0"/>
            </a:endParaRPr>
          </a:p>
        </p:txBody>
      </p:sp>
      <p:sp>
        <p:nvSpPr>
          <p:cNvPr id="11" name="Content Placeholder 2"/>
          <p:cNvSpPr txBox="1">
            <a:spLocks noGrp="1"/>
          </p:cNvSpPr>
          <p:nvPr>
            <p:ph idx="1"/>
          </p:nvPr>
        </p:nvSpPr>
        <p:spPr>
          <a:xfrm>
            <a:off x="685800" y="971550"/>
            <a:ext cx="7543800" cy="3352800"/>
          </a:xfrm>
          <a:prstGeom prst="rect">
            <a:avLst/>
          </a:prstGeom>
        </p:spPr>
        <p:txBody>
          <a:bodyPr vert="horz" lIns="68580" tIns="34290" rIns="68580" bIns="3429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lumMod val="60000"/>
                    <a:lumOff val="40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342900" indent="-342900">
              <a:buFont typeface="Arial" charset="0"/>
              <a:buChar char="•"/>
            </a:pPr>
            <a:r>
              <a:rPr lang="en-US" sz="2000" dirty="0" smtClean="0">
                <a:solidFill>
                  <a:schemeClr val="tx1">
                    <a:lumMod val="50000"/>
                  </a:schemeClr>
                </a:solidFill>
                <a:latin typeface="Calibri" charset="0"/>
                <a:ea typeface="Calibri" charset="0"/>
                <a:cs typeface="Calibri" charset="0"/>
              </a:rPr>
              <a:t>Clean </a:t>
            </a:r>
            <a:r>
              <a:rPr lang="en-US" sz="2000" dirty="0">
                <a:solidFill>
                  <a:schemeClr val="tx1">
                    <a:lumMod val="50000"/>
                  </a:schemeClr>
                </a:solidFill>
                <a:latin typeface="Calibri" charset="0"/>
                <a:ea typeface="Calibri" charset="0"/>
                <a:cs typeface="Calibri" charset="0"/>
              </a:rPr>
              <a:t>catch urinalysis revealed large proteinuria and microscopic hematuria. </a:t>
            </a:r>
          </a:p>
          <a:p>
            <a:pPr marL="342900" indent="-342900">
              <a:buFont typeface="Arial" charset="0"/>
              <a:buChar char="•"/>
            </a:pPr>
            <a:r>
              <a:rPr lang="en-US" sz="2000" dirty="0">
                <a:solidFill>
                  <a:schemeClr val="tx1">
                    <a:lumMod val="50000"/>
                  </a:schemeClr>
                </a:solidFill>
                <a:latin typeface="Calibri" charset="0"/>
                <a:ea typeface="Calibri" charset="0"/>
                <a:cs typeface="Calibri" charset="0"/>
              </a:rPr>
              <a:t>Ultrasound abdomen showed increased echogenicity of right renal cortex, suggest underlying medical renal disease. No calcification, mass or </a:t>
            </a:r>
            <a:r>
              <a:rPr lang="en-US" sz="2000" dirty="0" err="1">
                <a:solidFill>
                  <a:schemeClr val="tx1">
                    <a:lumMod val="50000"/>
                  </a:schemeClr>
                </a:solidFill>
                <a:latin typeface="Calibri" charset="0"/>
                <a:ea typeface="Calibri" charset="0"/>
                <a:cs typeface="Calibri" charset="0"/>
              </a:rPr>
              <a:t>hydronephrosis</a:t>
            </a:r>
            <a:r>
              <a:rPr lang="en-US" sz="2000" dirty="0">
                <a:solidFill>
                  <a:schemeClr val="tx1">
                    <a:lumMod val="50000"/>
                  </a:schemeClr>
                </a:solidFill>
                <a:latin typeface="Calibri" charset="0"/>
                <a:ea typeface="Calibri" charset="0"/>
                <a:cs typeface="Calibri" charset="0"/>
              </a:rPr>
              <a:t>. No gross hepatic or gallbladder abnormality. </a:t>
            </a:r>
          </a:p>
        </p:txBody>
      </p:sp>
    </p:spTree>
    <p:extLst>
      <p:ext uri="{BB962C8B-B14F-4D97-AF65-F5344CB8AC3E}">
        <p14:creationId xmlns:p14="http://schemas.microsoft.com/office/powerpoint/2010/main" val="82298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Diagnosis</a:t>
            </a:r>
            <a:endParaRPr lang="en-US" dirty="0">
              <a:latin typeface="Calibri" charset="0"/>
              <a:ea typeface="Calibri" charset="0"/>
              <a:cs typeface="Calibri" charset="0"/>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1546060409"/>
              </p:ext>
            </p:extLst>
          </p:nvPr>
        </p:nvGraphicFramePr>
        <p:xfrm>
          <a:off x="1524000" y="831631"/>
          <a:ext cx="5638800" cy="3873719"/>
        </p:xfrm>
        <a:graphic>
          <a:graphicData uri="http://schemas.openxmlformats.org/drawingml/2006/table">
            <a:tbl>
              <a:tblPr firstRow="1" firstCol="1" bandRow="1">
                <a:tableStyleId>{5C22544A-7EE6-4342-B048-85BDC9FD1C3A}</a:tableStyleId>
              </a:tblPr>
              <a:tblGrid>
                <a:gridCol w="3129521"/>
                <a:gridCol w="2509279"/>
              </a:tblGrid>
              <a:tr h="236765">
                <a:tc gridSpan="2">
                  <a:txBody>
                    <a:bodyPr/>
                    <a:lstStyle/>
                    <a:p>
                      <a:pPr marL="0" marR="0" algn="ctr">
                        <a:spcBef>
                          <a:spcPts val="0"/>
                        </a:spcBef>
                        <a:spcAft>
                          <a:spcPts val="0"/>
                        </a:spcAft>
                      </a:pPr>
                      <a:r>
                        <a:rPr lang="en-US" sz="1100" dirty="0" smtClean="0">
                          <a:effectLst/>
                          <a:latin typeface="Calibri" charset="0"/>
                          <a:ea typeface="Calibri" charset="0"/>
                          <a:cs typeface="Calibri" charset="0"/>
                        </a:rPr>
                        <a:t>Table: Infectious </a:t>
                      </a:r>
                      <a:r>
                        <a:rPr lang="en-US" sz="1100" dirty="0">
                          <a:effectLst/>
                          <a:latin typeface="Calibri" charset="0"/>
                          <a:ea typeface="Calibri" charset="0"/>
                          <a:cs typeface="Calibri" charset="0"/>
                        </a:rPr>
                        <a:t>work-up</a:t>
                      </a:r>
                      <a:endParaRPr lang="en-US" sz="1100" dirty="0">
                        <a:solidFill>
                          <a:srgbClr val="7B7B7B"/>
                        </a:solidFill>
                        <a:effectLst/>
                        <a:latin typeface="Calibri" charset="0"/>
                        <a:ea typeface="Calibri" charset="0"/>
                        <a:cs typeface="Calibri" charset="0"/>
                      </a:endParaRPr>
                    </a:p>
                  </a:txBody>
                  <a:tcPr marL="28328" marR="28328" marT="0" marB="0" anchor="ctr"/>
                </a:tc>
                <a:tc hMerge="1">
                  <a:txBody>
                    <a:bodyPr/>
                    <a:lstStyle/>
                    <a:p>
                      <a:endParaRPr lang="en-US"/>
                    </a:p>
                  </a:txBody>
                  <a:tcPr/>
                </a:tc>
              </a:tr>
              <a:tr h="202856">
                <a:tc>
                  <a:txBody>
                    <a:bodyPr/>
                    <a:lstStyle/>
                    <a:p>
                      <a:pPr marL="0" marR="0" algn="l">
                        <a:spcBef>
                          <a:spcPts val="0"/>
                        </a:spcBef>
                        <a:spcAft>
                          <a:spcPts val="0"/>
                        </a:spcAft>
                      </a:pPr>
                      <a:r>
                        <a:rPr lang="en-US" sz="1100" dirty="0">
                          <a:effectLst/>
                          <a:latin typeface="Calibri" charset="0"/>
                          <a:ea typeface="Calibri" charset="0"/>
                          <a:cs typeface="Calibri" charset="0"/>
                        </a:rPr>
                        <a:t>Laboratory data</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Result</a:t>
                      </a:r>
                      <a:endParaRPr lang="en-US" sz="1100" dirty="0">
                        <a:solidFill>
                          <a:srgbClr val="7B7B7B"/>
                        </a:solidFill>
                        <a:effectLst/>
                        <a:latin typeface="Calibri" charset="0"/>
                        <a:ea typeface="Calibri" charset="0"/>
                        <a:cs typeface="Calibri" charset="0"/>
                      </a:endParaRPr>
                    </a:p>
                  </a:txBody>
                  <a:tcPr marL="28328" marR="28328" marT="0" marB="0" anchor="ctr"/>
                </a:tc>
              </a:tr>
              <a:tr h="201641">
                <a:tc>
                  <a:txBody>
                    <a:bodyPr/>
                    <a:lstStyle/>
                    <a:p>
                      <a:pPr marL="0" marR="0" algn="l">
                        <a:spcBef>
                          <a:spcPts val="0"/>
                        </a:spcBef>
                        <a:spcAft>
                          <a:spcPts val="0"/>
                        </a:spcAft>
                      </a:pPr>
                      <a:r>
                        <a:rPr lang="en-US" sz="1100" dirty="0">
                          <a:effectLst/>
                          <a:latin typeface="Calibri" charset="0"/>
                          <a:ea typeface="Calibri" charset="0"/>
                          <a:cs typeface="Calibri" charset="0"/>
                        </a:rPr>
                        <a:t>HIV 1/2 Ag/Ab </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28328" marR="28328" marT="0" marB="0" anchor="ctr"/>
                </a:tc>
              </a:tr>
              <a:tr h="200427">
                <a:tc>
                  <a:txBody>
                    <a:bodyPr/>
                    <a:lstStyle/>
                    <a:p>
                      <a:pPr marL="0" marR="0" algn="l">
                        <a:spcBef>
                          <a:spcPts val="0"/>
                        </a:spcBef>
                        <a:spcAft>
                          <a:spcPts val="0"/>
                        </a:spcAft>
                      </a:pPr>
                      <a:r>
                        <a:rPr lang="en-US" sz="1100" dirty="0">
                          <a:effectLst/>
                          <a:latin typeface="Calibri" charset="0"/>
                          <a:ea typeface="Calibri" charset="0"/>
                          <a:cs typeface="Calibri" charset="0"/>
                        </a:rPr>
                        <a:t>Cytomegalovirus DNA, Quant PCR</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Not detected</a:t>
                      </a:r>
                      <a:endParaRPr lang="en-US" sz="1100" dirty="0">
                        <a:solidFill>
                          <a:srgbClr val="7B7B7B"/>
                        </a:solidFill>
                        <a:effectLst/>
                        <a:latin typeface="Calibri" charset="0"/>
                        <a:ea typeface="Calibri" charset="0"/>
                        <a:cs typeface="Calibri" charset="0"/>
                      </a:endParaRPr>
                    </a:p>
                  </a:txBody>
                  <a:tcPr marL="28328" marR="28328" marT="0" marB="0" anchor="ctr"/>
                </a:tc>
              </a:tr>
              <a:tr h="199213">
                <a:tc>
                  <a:txBody>
                    <a:bodyPr/>
                    <a:lstStyle/>
                    <a:p>
                      <a:pPr marL="0" marR="0" algn="l">
                        <a:spcBef>
                          <a:spcPts val="0"/>
                        </a:spcBef>
                        <a:spcAft>
                          <a:spcPts val="0"/>
                        </a:spcAft>
                      </a:pPr>
                      <a:r>
                        <a:rPr lang="en-US" sz="1100">
                          <a:effectLst/>
                          <a:latin typeface="Calibri" charset="0"/>
                          <a:ea typeface="Calibri" charset="0"/>
                          <a:cs typeface="Calibri" charset="0"/>
                        </a:rPr>
                        <a:t>CMV IgG &amp; IgM Antibody</a:t>
                      </a:r>
                      <a:endParaRPr lang="en-US" sz="110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28328" marR="28328" marT="0" marB="0" anchor="ctr"/>
                </a:tc>
              </a:tr>
              <a:tr h="188409">
                <a:tc>
                  <a:txBody>
                    <a:bodyPr/>
                    <a:lstStyle/>
                    <a:p>
                      <a:pPr marL="0" marR="0" algn="l">
                        <a:spcBef>
                          <a:spcPts val="0"/>
                        </a:spcBef>
                        <a:spcAft>
                          <a:spcPts val="0"/>
                        </a:spcAft>
                      </a:pPr>
                      <a:r>
                        <a:rPr lang="en-US" sz="1100" dirty="0">
                          <a:effectLst/>
                          <a:latin typeface="Calibri" charset="0"/>
                          <a:ea typeface="Calibri" charset="0"/>
                          <a:cs typeface="Calibri" charset="0"/>
                        </a:rPr>
                        <a:t>Mononucleosis Screen</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28328" marR="28328" marT="0" marB="0" anchor="ctr"/>
                </a:tc>
              </a:tr>
              <a:tr h="196785">
                <a:tc>
                  <a:txBody>
                    <a:bodyPr/>
                    <a:lstStyle/>
                    <a:p>
                      <a:pPr marL="0" marR="0" algn="l">
                        <a:spcBef>
                          <a:spcPts val="0"/>
                        </a:spcBef>
                        <a:spcAft>
                          <a:spcPts val="0"/>
                        </a:spcAft>
                      </a:pPr>
                      <a:r>
                        <a:rPr lang="en-US" sz="1100" dirty="0">
                          <a:effectLst/>
                          <a:latin typeface="Calibri" charset="0"/>
                          <a:ea typeface="Calibri" charset="0"/>
                          <a:cs typeface="Calibri" charset="0"/>
                        </a:rPr>
                        <a:t>Epstein-Barr virus DNA, Quant PCR</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28328" marR="28328" marT="0" marB="0" anchor="ctr"/>
                </a:tc>
              </a:tr>
              <a:tr h="188409">
                <a:tc>
                  <a:txBody>
                    <a:bodyPr/>
                    <a:lstStyle/>
                    <a:p>
                      <a:pPr marL="0" marR="0" algn="l">
                        <a:spcBef>
                          <a:spcPts val="0"/>
                        </a:spcBef>
                        <a:spcAft>
                          <a:spcPts val="0"/>
                        </a:spcAft>
                      </a:pPr>
                      <a:r>
                        <a:rPr lang="en-US" sz="1100" dirty="0">
                          <a:effectLst/>
                          <a:latin typeface="Calibri" charset="0"/>
                          <a:ea typeface="Calibri" charset="0"/>
                          <a:cs typeface="Calibri" charset="0"/>
                        </a:rPr>
                        <a:t>Toxoplasma IgG &amp; IgM</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28328" marR="28328" marT="0" marB="0" anchor="ctr"/>
                </a:tc>
              </a:tr>
              <a:tr h="187168">
                <a:tc>
                  <a:txBody>
                    <a:bodyPr/>
                    <a:lstStyle/>
                    <a:p>
                      <a:pPr marL="0" marR="0" algn="l">
                        <a:spcBef>
                          <a:spcPts val="0"/>
                        </a:spcBef>
                        <a:spcAft>
                          <a:spcPts val="0"/>
                        </a:spcAft>
                      </a:pPr>
                      <a:r>
                        <a:rPr lang="en-US" sz="1100" dirty="0">
                          <a:effectLst/>
                          <a:latin typeface="Calibri" charset="0"/>
                          <a:ea typeface="Calibri" charset="0"/>
                          <a:cs typeface="Calibri" charset="0"/>
                        </a:rPr>
                        <a:t>Parvovirus B19 DNA qualitative, PCR</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Not detected</a:t>
                      </a:r>
                      <a:endParaRPr lang="en-US" sz="1100" dirty="0">
                        <a:solidFill>
                          <a:srgbClr val="7B7B7B"/>
                        </a:solidFill>
                        <a:effectLst/>
                        <a:latin typeface="Calibri" charset="0"/>
                        <a:ea typeface="Calibri" charset="0"/>
                        <a:cs typeface="Calibri" charset="0"/>
                      </a:endParaRPr>
                    </a:p>
                  </a:txBody>
                  <a:tcPr marL="28328" marR="28328" marT="0" marB="0" anchor="ctr"/>
                </a:tc>
              </a:tr>
              <a:tr h="342287">
                <a:tc>
                  <a:txBody>
                    <a:bodyPr/>
                    <a:lstStyle/>
                    <a:p>
                      <a:pPr marL="0" marR="0" algn="l">
                        <a:spcBef>
                          <a:spcPts val="0"/>
                        </a:spcBef>
                        <a:spcAft>
                          <a:spcPts val="0"/>
                        </a:spcAft>
                      </a:pPr>
                      <a:r>
                        <a:rPr lang="en-US" sz="1100" dirty="0" err="1">
                          <a:effectLst/>
                          <a:latin typeface="Calibri" charset="0"/>
                          <a:ea typeface="Calibri" charset="0"/>
                          <a:cs typeface="Calibri" charset="0"/>
                        </a:rPr>
                        <a:t>Ehrilichia</a:t>
                      </a:r>
                      <a:r>
                        <a:rPr lang="en-US" sz="1100" dirty="0">
                          <a:effectLst/>
                          <a:latin typeface="Calibri" charset="0"/>
                          <a:ea typeface="Calibri" charset="0"/>
                          <a:cs typeface="Calibri" charset="0"/>
                        </a:rPr>
                        <a:t> Blood Smear</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No Anaplasma or Ehrlichia morulae seen.</a:t>
                      </a:r>
                      <a:endParaRPr lang="en-US" sz="1100">
                        <a:solidFill>
                          <a:srgbClr val="7B7B7B"/>
                        </a:solidFill>
                        <a:effectLst/>
                        <a:latin typeface="Calibri" charset="0"/>
                        <a:ea typeface="Calibri" charset="0"/>
                        <a:cs typeface="Calibri" charset="0"/>
                      </a:endParaRPr>
                    </a:p>
                  </a:txBody>
                  <a:tcPr marL="28328" marR="28328" marT="0" marB="0" anchor="ctr"/>
                </a:tc>
              </a:tr>
              <a:tr h="253640">
                <a:tc>
                  <a:txBody>
                    <a:bodyPr/>
                    <a:lstStyle/>
                    <a:p>
                      <a:pPr marL="0" marR="0" algn="l">
                        <a:spcBef>
                          <a:spcPts val="0"/>
                        </a:spcBef>
                        <a:spcAft>
                          <a:spcPts val="0"/>
                        </a:spcAft>
                      </a:pPr>
                      <a:r>
                        <a:rPr lang="en-US" sz="1100" dirty="0">
                          <a:effectLst/>
                          <a:latin typeface="Calibri" charset="0"/>
                          <a:ea typeface="Calibri" charset="0"/>
                          <a:cs typeface="Calibri" charset="0"/>
                        </a:rPr>
                        <a:t>Lyme Antibody screen w/ Reflex Western Blot</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28328" marR="28328" marT="0" marB="0" anchor="ctr"/>
                </a:tc>
              </a:tr>
              <a:tr h="187168">
                <a:tc>
                  <a:txBody>
                    <a:bodyPr/>
                    <a:lstStyle/>
                    <a:p>
                      <a:pPr marL="0" marR="0" algn="l">
                        <a:spcBef>
                          <a:spcPts val="0"/>
                        </a:spcBef>
                        <a:spcAft>
                          <a:spcPts val="0"/>
                        </a:spcAft>
                      </a:pPr>
                      <a:r>
                        <a:rPr lang="en-US" sz="1100">
                          <a:effectLst/>
                          <a:latin typeface="Calibri" charset="0"/>
                          <a:ea typeface="Calibri" charset="0"/>
                          <a:cs typeface="Calibri" charset="0"/>
                        </a:rPr>
                        <a:t>Blood smear Malaria/Babesiosis</a:t>
                      </a:r>
                      <a:endParaRPr lang="en-US" sz="110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28328" marR="28328" marT="0" marB="0" anchor="ctr"/>
                </a:tc>
              </a:tr>
              <a:tr h="191991">
                <a:tc>
                  <a:txBody>
                    <a:bodyPr/>
                    <a:lstStyle/>
                    <a:p>
                      <a:pPr marL="0" marR="0" algn="l">
                        <a:spcBef>
                          <a:spcPts val="0"/>
                        </a:spcBef>
                        <a:spcAft>
                          <a:spcPts val="0"/>
                        </a:spcAft>
                      </a:pPr>
                      <a:r>
                        <a:rPr lang="en-US" sz="1100" dirty="0">
                          <a:effectLst/>
                          <a:latin typeface="Calibri" charset="0"/>
                          <a:ea typeface="Calibri" charset="0"/>
                          <a:cs typeface="Calibri" charset="0"/>
                        </a:rPr>
                        <a:t>Syphilis RPR titer</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28328" marR="28328" marT="0" marB="0" anchor="ctr"/>
                </a:tc>
              </a:tr>
              <a:tr h="190776">
                <a:tc>
                  <a:txBody>
                    <a:bodyPr/>
                    <a:lstStyle/>
                    <a:p>
                      <a:pPr marL="0" marR="0" algn="l">
                        <a:spcBef>
                          <a:spcPts val="0"/>
                        </a:spcBef>
                        <a:spcAft>
                          <a:spcPts val="0"/>
                        </a:spcAft>
                      </a:pPr>
                      <a:r>
                        <a:rPr lang="en-US" sz="1100">
                          <a:effectLst/>
                          <a:latin typeface="Calibri" charset="0"/>
                          <a:ea typeface="Calibri" charset="0"/>
                          <a:cs typeface="Calibri" charset="0"/>
                        </a:rPr>
                        <a:t>Acute Hepatitis Panel</a:t>
                      </a:r>
                      <a:endParaRPr lang="en-US" sz="110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Negative for </a:t>
                      </a:r>
                      <a:r>
                        <a:rPr lang="en-US" sz="1100" dirty="0" err="1">
                          <a:effectLst/>
                          <a:latin typeface="Calibri" charset="0"/>
                          <a:ea typeface="Calibri" charset="0"/>
                          <a:cs typeface="Calibri" charset="0"/>
                        </a:rPr>
                        <a:t>Hep</a:t>
                      </a:r>
                      <a:r>
                        <a:rPr lang="en-US" sz="1100" dirty="0">
                          <a:effectLst/>
                          <a:latin typeface="Calibri" charset="0"/>
                          <a:ea typeface="Calibri" charset="0"/>
                          <a:cs typeface="Calibri" charset="0"/>
                        </a:rPr>
                        <a:t> A,B or C </a:t>
                      </a:r>
                      <a:endParaRPr lang="en-US" sz="1100" dirty="0">
                        <a:solidFill>
                          <a:srgbClr val="7B7B7B"/>
                        </a:solidFill>
                        <a:effectLst/>
                        <a:latin typeface="Calibri" charset="0"/>
                        <a:ea typeface="Calibri" charset="0"/>
                        <a:cs typeface="Calibri" charset="0"/>
                      </a:endParaRPr>
                    </a:p>
                  </a:txBody>
                  <a:tcPr marL="28328" marR="28328" marT="0" marB="0" anchor="ctr"/>
                </a:tc>
              </a:tr>
              <a:tr h="189562">
                <a:tc>
                  <a:txBody>
                    <a:bodyPr/>
                    <a:lstStyle/>
                    <a:p>
                      <a:pPr marL="0" marR="0" algn="l">
                        <a:spcBef>
                          <a:spcPts val="0"/>
                        </a:spcBef>
                        <a:spcAft>
                          <a:spcPts val="0"/>
                        </a:spcAft>
                      </a:pPr>
                      <a:r>
                        <a:rPr lang="en-US" sz="1100">
                          <a:effectLst/>
                          <a:latin typeface="Calibri" charset="0"/>
                          <a:ea typeface="Calibri" charset="0"/>
                          <a:cs typeface="Calibri" charset="0"/>
                        </a:rPr>
                        <a:t>Blood cultures </a:t>
                      </a:r>
                      <a:endParaRPr lang="en-US" sz="110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Sterile after 5 days</a:t>
                      </a:r>
                      <a:endParaRPr lang="en-US" sz="1100" dirty="0">
                        <a:solidFill>
                          <a:srgbClr val="7B7B7B"/>
                        </a:solidFill>
                        <a:effectLst/>
                        <a:latin typeface="Calibri" charset="0"/>
                        <a:ea typeface="Calibri" charset="0"/>
                        <a:cs typeface="Calibri" charset="0"/>
                      </a:endParaRPr>
                    </a:p>
                  </a:txBody>
                  <a:tcPr marL="28328" marR="28328" marT="0" marB="0" anchor="ctr"/>
                </a:tc>
              </a:tr>
              <a:tr h="342287">
                <a:tc>
                  <a:txBody>
                    <a:bodyPr/>
                    <a:lstStyle/>
                    <a:p>
                      <a:pPr marL="0" marR="0" algn="l">
                        <a:spcBef>
                          <a:spcPts val="0"/>
                        </a:spcBef>
                        <a:spcAft>
                          <a:spcPts val="0"/>
                        </a:spcAft>
                      </a:pPr>
                      <a:r>
                        <a:rPr lang="en-US" sz="1100">
                          <a:effectLst/>
                          <a:latin typeface="Calibri" charset="0"/>
                          <a:ea typeface="Calibri" charset="0"/>
                          <a:cs typeface="Calibri" charset="0"/>
                        </a:rPr>
                        <a:t>Urine culture</a:t>
                      </a:r>
                      <a:endParaRPr lang="en-US" sz="110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Pseudomonas aeruginosa 10,000 col/mL</a:t>
                      </a:r>
                      <a:endParaRPr lang="en-US" sz="1100" dirty="0">
                        <a:solidFill>
                          <a:srgbClr val="7B7B7B"/>
                        </a:solidFill>
                        <a:effectLst/>
                        <a:latin typeface="Calibri" charset="0"/>
                        <a:ea typeface="Calibri" charset="0"/>
                        <a:cs typeface="Calibri" charset="0"/>
                      </a:endParaRPr>
                    </a:p>
                  </a:txBody>
                  <a:tcPr marL="28328" marR="28328" marT="0" marB="0" anchor="ctr"/>
                </a:tc>
              </a:tr>
              <a:tr h="374335">
                <a:tc>
                  <a:txBody>
                    <a:bodyPr/>
                    <a:lstStyle/>
                    <a:p>
                      <a:pPr marL="0" marR="0" algn="l">
                        <a:spcBef>
                          <a:spcPts val="0"/>
                        </a:spcBef>
                        <a:spcAft>
                          <a:spcPts val="0"/>
                        </a:spcAft>
                      </a:pPr>
                      <a:r>
                        <a:rPr lang="en-US" sz="1100" dirty="0">
                          <a:effectLst/>
                          <a:latin typeface="Calibri" charset="0"/>
                          <a:ea typeface="Calibri" charset="0"/>
                          <a:cs typeface="Calibri" charset="0"/>
                        </a:rPr>
                        <a:t>Stool culture</a:t>
                      </a:r>
                      <a:endParaRPr lang="en-US" sz="1100" dirty="0">
                        <a:solidFill>
                          <a:srgbClr val="7B7B7B"/>
                        </a:solidFill>
                        <a:effectLst/>
                        <a:latin typeface="Calibri" charset="0"/>
                        <a:ea typeface="Calibri" charset="0"/>
                        <a:cs typeface="Calibri" charset="0"/>
                      </a:endParaRPr>
                    </a:p>
                  </a:txBody>
                  <a:tcPr marL="28328" marR="28328"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Negative for Salmonella, </a:t>
                      </a:r>
                      <a:r>
                        <a:rPr lang="en-US" sz="1100" dirty="0" err="1">
                          <a:effectLst/>
                          <a:latin typeface="Calibri" charset="0"/>
                          <a:ea typeface="Calibri" charset="0"/>
                          <a:cs typeface="Calibri" charset="0"/>
                        </a:rPr>
                        <a:t>Shigella</a:t>
                      </a:r>
                      <a:r>
                        <a:rPr lang="en-US" sz="1100" dirty="0">
                          <a:effectLst/>
                          <a:latin typeface="Calibri" charset="0"/>
                          <a:ea typeface="Calibri" charset="0"/>
                          <a:cs typeface="Calibri" charset="0"/>
                        </a:rPr>
                        <a:t>, Campylobacter and </a:t>
                      </a:r>
                      <a:r>
                        <a:rPr lang="en-US" sz="1100" dirty="0" err="1">
                          <a:effectLst/>
                          <a:latin typeface="Calibri" charset="0"/>
                          <a:ea typeface="Calibri" charset="0"/>
                          <a:cs typeface="Calibri" charset="0"/>
                        </a:rPr>
                        <a:t>E.Coli</a:t>
                      </a:r>
                      <a:r>
                        <a:rPr lang="en-US" sz="1100" dirty="0">
                          <a:effectLst/>
                          <a:latin typeface="Calibri" charset="0"/>
                          <a:ea typeface="Calibri" charset="0"/>
                          <a:cs typeface="Calibri" charset="0"/>
                        </a:rPr>
                        <a:t> 0157.</a:t>
                      </a:r>
                      <a:endParaRPr lang="en-US" sz="1100" dirty="0">
                        <a:solidFill>
                          <a:srgbClr val="7B7B7B"/>
                        </a:solidFill>
                        <a:effectLst/>
                        <a:latin typeface="Calibri" charset="0"/>
                        <a:ea typeface="Calibri" charset="0"/>
                        <a:cs typeface="Calibri" charset="0"/>
                      </a:endParaRPr>
                    </a:p>
                  </a:txBody>
                  <a:tcPr marL="28328" marR="28328" marT="0" marB="0" anchor="ctr"/>
                </a:tc>
              </a:tr>
            </a:tbl>
          </a:graphicData>
        </a:graphic>
      </p:graphicFrame>
    </p:spTree>
    <p:extLst>
      <p:ext uri="{BB962C8B-B14F-4D97-AF65-F5344CB8AC3E}">
        <p14:creationId xmlns:p14="http://schemas.microsoft.com/office/powerpoint/2010/main" val="839015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Calibri" charset="0"/>
                <a:ea typeface="Calibri" charset="0"/>
                <a:cs typeface="Calibri" charset="0"/>
              </a:rPr>
              <a:t>Diagnosis</a:t>
            </a:r>
            <a:endParaRPr lang="en-US" dirty="0"/>
          </a:p>
        </p:txBody>
      </p:sp>
      <p:sp>
        <p:nvSpPr>
          <p:cNvPr id="7" name="Content Placeholder 5"/>
          <p:cNvSpPr>
            <a:spLocks noGrp="1"/>
          </p:cNvSpPr>
          <p:nvPr>
            <p:ph idx="1"/>
          </p:nvPr>
        </p:nvSpPr>
        <p:spPr>
          <a:xfrm>
            <a:off x="685800" y="971550"/>
            <a:ext cx="7543800" cy="3352800"/>
          </a:xfrm>
        </p:spPr>
        <p:txBody>
          <a:bodyPr>
            <a:normAutofit/>
          </a:bodyPr>
          <a:lstStyle/>
          <a:p>
            <a:pPr>
              <a:buClr>
                <a:schemeClr val="accent1"/>
              </a:buClr>
              <a:buSzPct val="60000"/>
            </a:pPr>
            <a:r>
              <a:rPr lang="en-US" dirty="0">
                <a:solidFill>
                  <a:schemeClr val="tx1">
                    <a:lumMod val="50000"/>
                  </a:schemeClr>
                </a:solidFill>
                <a:latin typeface="Calibri" charset="0"/>
                <a:ea typeface="Calibri" charset="0"/>
                <a:cs typeface="Calibri" charset="0"/>
              </a:rPr>
              <a:t>Peripheral smear </a:t>
            </a:r>
            <a:r>
              <a:rPr lang="en-US" dirty="0" smtClean="0">
                <a:solidFill>
                  <a:schemeClr val="tx1">
                    <a:lumMod val="50000"/>
                  </a:schemeClr>
                </a:solidFill>
                <a:latin typeface="Calibri" charset="0"/>
                <a:ea typeface="Calibri" charset="0"/>
                <a:cs typeface="Calibri" charset="0"/>
              </a:rPr>
              <a:t>review: </a:t>
            </a:r>
            <a:r>
              <a:rPr lang="en-US" dirty="0" err="1" smtClean="0">
                <a:solidFill>
                  <a:schemeClr val="tx1">
                    <a:lumMod val="50000"/>
                  </a:schemeClr>
                </a:solidFill>
                <a:latin typeface="Calibri" charset="0"/>
                <a:ea typeface="Calibri" charset="0"/>
                <a:cs typeface="Calibri" charset="0"/>
              </a:rPr>
              <a:t>anisopoikilocytosis</a:t>
            </a:r>
            <a:r>
              <a:rPr lang="en-US" dirty="0" smtClean="0">
                <a:solidFill>
                  <a:schemeClr val="tx1">
                    <a:lumMod val="50000"/>
                  </a:schemeClr>
                </a:solidFill>
                <a:latin typeface="Calibri" charset="0"/>
                <a:ea typeface="Calibri" charset="0"/>
                <a:cs typeface="Calibri" charset="0"/>
              </a:rPr>
              <a:t> </a:t>
            </a:r>
            <a:r>
              <a:rPr lang="en-US" dirty="0">
                <a:solidFill>
                  <a:schemeClr val="tx1">
                    <a:lumMod val="50000"/>
                  </a:schemeClr>
                </a:solidFill>
                <a:latin typeface="Calibri" charset="0"/>
                <a:ea typeface="Calibri" charset="0"/>
                <a:cs typeface="Calibri" charset="0"/>
              </a:rPr>
              <a:t>with elongated forms. However, neither </a:t>
            </a:r>
            <a:r>
              <a:rPr lang="en-US" dirty="0" err="1">
                <a:solidFill>
                  <a:schemeClr val="tx1">
                    <a:lumMod val="50000"/>
                  </a:schemeClr>
                </a:solidFill>
                <a:latin typeface="Calibri" charset="0"/>
                <a:ea typeface="Calibri" charset="0"/>
                <a:cs typeface="Calibri" charset="0"/>
              </a:rPr>
              <a:t>spherocytes</a:t>
            </a:r>
            <a:r>
              <a:rPr lang="en-US" dirty="0">
                <a:solidFill>
                  <a:schemeClr val="tx1">
                    <a:lumMod val="50000"/>
                  </a:schemeClr>
                </a:solidFill>
                <a:latin typeface="Calibri" charset="0"/>
                <a:ea typeface="Calibri" charset="0"/>
                <a:cs typeface="Calibri" charset="0"/>
              </a:rPr>
              <a:t> or </a:t>
            </a:r>
            <a:r>
              <a:rPr lang="en-US" dirty="0" err="1">
                <a:solidFill>
                  <a:schemeClr val="tx1">
                    <a:lumMod val="50000"/>
                  </a:schemeClr>
                </a:solidFill>
                <a:latin typeface="Calibri" charset="0"/>
                <a:ea typeface="Calibri" charset="0"/>
                <a:cs typeface="Calibri" charset="0"/>
              </a:rPr>
              <a:t>schistocytes</a:t>
            </a:r>
            <a:r>
              <a:rPr lang="en-US" dirty="0">
                <a:solidFill>
                  <a:schemeClr val="tx1">
                    <a:lumMod val="50000"/>
                  </a:schemeClr>
                </a:solidFill>
                <a:latin typeface="Calibri" charset="0"/>
                <a:ea typeface="Calibri" charset="0"/>
                <a:cs typeface="Calibri" charset="0"/>
              </a:rPr>
              <a:t> were significantly increased to suggest autoimmune or </a:t>
            </a:r>
            <a:r>
              <a:rPr lang="en-US" dirty="0" err="1">
                <a:solidFill>
                  <a:schemeClr val="tx1">
                    <a:lumMod val="50000"/>
                  </a:schemeClr>
                </a:solidFill>
                <a:latin typeface="Calibri" charset="0"/>
                <a:ea typeface="Calibri" charset="0"/>
                <a:cs typeface="Calibri" charset="0"/>
              </a:rPr>
              <a:t>microangiopathic</a:t>
            </a:r>
            <a:r>
              <a:rPr lang="en-US" dirty="0">
                <a:solidFill>
                  <a:schemeClr val="tx1">
                    <a:lumMod val="50000"/>
                  </a:schemeClr>
                </a:solidFill>
                <a:latin typeface="Calibri" charset="0"/>
                <a:ea typeface="Calibri" charset="0"/>
                <a:cs typeface="Calibri" charset="0"/>
              </a:rPr>
              <a:t> hemolysis.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Bone </a:t>
            </a:r>
            <a:r>
              <a:rPr lang="en-US" dirty="0">
                <a:solidFill>
                  <a:schemeClr val="tx1">
                    <a:lumMod val="50000"/>
                  </a:schemeClr>
                </a:solidFill>
                <a:latin typeface="Calibri" charset="0"/>
                <a:ea typeface="Calibri" charset="0"/>
                <a:cs typeface="Calibri" charset="0"/>
              </a:rPr>
              <a:t>marrow aspirate and biopsy performed showed </a:t>
            </a:r>
            <a:r>
              <a:rPr lang="en-US" dirty="0" err="1">
                <a:solidFill>
                  <a:schemeClr val="tx1">
                    <a:lumMod val="50000"/>
                  </a:schemeClr>
                </a:solidFill>
                <a:latin typeface="Calibri" charset="0"/>
                <a:ea typeface="Calibri" charset="0"/>
                <a:cs typeface="Calibri" charset="0"/>
              </a:rPr>
              <a:t>aspicular</a:t>
            </a:r>
            <a:r>
              <a:rPr lang="en-US" dirty="0">
                <a:solidFill>
                  <a:schemeClr val="tx1">
                    <a:lumMod val="50000"/>
                  </a:schemeClr>
                </a:solidFill>
                <a:latin typeface="Calibri" charset="0"/>
                <a:ea typeface="Calibri" charset="0"/>
                <a:cs typeface="Calibri" charset="0"/>
              </a:rPr>
              <a:t> aspirate and </a:t>
            </a:r>
            <a:r>
              <a:rPr lang="en-US" dirty="0" err="1">
                <a:solidFill>
                  <a:schemeClr val="tx1">
                    <a:lumMod val="50000"/>
                  </a:schemeClr>
                </a:solidFill>
                <a:latin typeface="Calibri" charset="0"/>
                <a:ea typeface="Calibri" charset="0"/>
                <a:cs typeface="Calibri" charset="0"/>
              </a:rPr>
              <a:t>hypocellular</a:t>
            </a:r>
            <a:r>
              <a:rPr lang="en-US" dirty="0">
                <a:solidFill>
                  <a:schemeClr val="tx1">
                    <a:lumMod val="50000"/>
                  </a:schemeClr>
                </a:solidFill>
                <a:latin typeface="Calibri" charset="0"/>
                <a:ea typeface="Calibri" charset="0"/>
                <a:cs typeface="Calibri" charset="0"/>
              </a:rPr>
              <a:t> marrow on biopsy. No tumor or granulomas identified.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Peripheral </a:t>
            </a:r>
            <a:r>
              <a:rPr lang="en-US" dirty="0">
                <a:solidFill>
                  <a:schemeClr val="tx1">
                    <a:lumMod val="50000"/>
                  </a:schemeClr>
                </a:solidFill>
                <a:latin typeface="Calibri" charset="0"/>
                <a:ea typeface="Calibri" charset="0"/>
                <a:cs typeface="Calibri" charset="0"/>
              </a:rPr>
              <a:t>flow cytometry was not suggestive of lymphoid or myeloid neoplasia. </a:t>
            </a:r>
          </a:p>
          <a:p>
            <a:endParaRPr lang="en-US" dirty="0">
              <a:solidFill>
                <a:schemeClr val="tx1">
                  <a:lumMod val="50000"/>
                </a:schemeClr>
              </a:solidFill>
              <a:latin typeface="Calibri" charset="0"/>
              <a:ea typeface="Calibri" charset="0"/>
              <a:cs typeface="Calibri" charset="0"/>
            </a:endParaRPr>
          </a:p>
        </p:txBody>
      </p:sp>
    </p:spTree>
    <p:extLst>
      <p:ext uri="{BB962C8B-B14F-4D97-AF65-F5344CB8AC3E}">
        <p14:creationId xmlns:p14="http://schemas.microsoft.com/office/powerpoint/2010/main" val="192673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latin typeface="Calibri" charset="0"/>
                <a:ea typeface="Calibri" charset="0"/>
                <a:cs typeface="Calibri" charset="0"/>
              </a:rPr>
              <a:t>Hospital course</a:t>
            </a:r>
            <a:endParaRPr lang="en-US" dirty="0">
              <a:latin typeface="Calibri" charset="0"/>
              <a:ea typeface="Calibri" charset="0"/>
              <a:cs typeface="Calibri" charset="0"/>
            </a:endParaRPr>
          </a:p>
        </p:txBody>
      </p:sp>
      <p:sp>
        <p:nvSpPr>
          <p:cNvPr id="3" name="Content Placeholder 2"/>
          <p:cNvSpPr>
            <a:spLocks noGrp="1"/>
          </p:cNvSpPr>
          <p:nvPr>
            <p:ph idx="1"/>
          </p:nvPr>
        </p:nvSpPr>
        <p:spPr>
          <a:xfrm>
            <a:off x="914400" y="971550"/>
            <a:ext cx="7315200" cy="3352800"/>
          </a:xfrm>
        </p:spPr>
        <p:txBody>
          <a:bodyPr>
            <a:normAutofit/>
          </a:bodyPr>
          <a:lstStyle/>
          <a:p>
            <a:pPr>
              <a:buClr>
                <a:schemeClr val="accent1"/>
              </a:buClr>
              <a:buSzPct val="60000"/>
            </a:pPr>
            <a:r>
              <a:rPr lang="en-US" dirty="0">
                <a:solidFill>
                  <a:schemeClr val="tx1">
                    <a:lumMod val="50000"/>
                  </a:schemeClr>
                </a:solidFill>
                <a:latin typeface="Calibri" charset="0"/>
                <a:ea typeface="Calibri" charset="0"/>
                <a:cs typeface="Calibri" charset="0"/>
              </a:rPr>
              <a:t>At this point, her presentation was presumed to be secondary to a viral syndrome and she was discharged home</a:t>
            </a:r>
            <a:r>
              <a:rPr lang="en-US" dirty="0" smtClean="0">
                <a:solidFill>
                  <a:schemeClr val="tx1">
                    <a:lumMod val="50000"/>
                  </a:schemeClr>
                </a:solidFill>
                <a:latin typeface="Calibri" charset="0"/>
                <a:ea typeface="Calibri" charset="0"/>
                <a:cs typeface="Calibri" charset="0"/>
              </a:rPr>
              <a:t>.</a:t>
            </a:r>
            <a:endParaRPr lang="en-US" dirty="0">
              <a:solidFill>
                <a:schemeClr val="tx1">
                  <a:lumMod val="50000"/>
                </a:schemeClr>
              </a:solidFill>
              <a:latin typeface="Calibri" charset="0"/>
              <a:ea typeface="Calibri" charset="0"/>
              <a:cs typeface="Calibri" charset="0"/>
            </a:endParaRPr>
          </a:p>
          <a:p>
            <a:pPr>
              <a:buClr>
                <a:schemeClr val="accent1"/>
              </a:buClr>
              <a:buSzPct val="60000"/>
            </a:pPr>
            <a:r>
              <a:rPr lang="en-US" dirty="0">
                <a:solidFill>
                  <a:schemeClr val="tx1">
                    <a:lumMod val="50000"/>
                  </a:schemeClr>
                </a:solidFill>
                <a:latin typeface="Calibri" charset="0"/>
                <a:ea typeface="Calibri" charset="0"/>
                <a:cs typeface="Calibri" charset="0"/>
              </a:rPr>
              <a:t>Five days after discharge, she presented again with on-going fevers </a:t>
            </a:r>
            <a:r>
              <a:rPr lang="en-US" dirty="0" err="1">
                <a:solidFill>
                  <a:schemeClr val="tx1">
                    <a:lumMod val="50000"/>
                  </a:schemeClr>
                </a:solidFill>
                <a:latin typeface="Calibri" charset="0"/>
                <a:ea typeface="Calibri" charset="0"/>
                <a:cs typeface="Calibri" charset="0"/>
              </a:rPr>
              <a:t>upto</a:t>
            </a:r>
            <a:r>
              <a:rPr lang="en-US" dirty="0">
                <a:solidFill>
                  <a:schemeClr val="tx1">
                    <a:lumMod val="50000"/>
                  </a:schemeClr>
                </a:solidFill>
                <a:latin typeface="Calibri" charset="0"/>
                <a:ea typeface="Calibri" charset="0"/>
                <a:cs typeface="Calibri" charset="0"/>
              </a:rPr>
              <a:t> 105</a:t>
            </a:r>
            <a:r>
              <a:rPr lang="en-US" baseline="30000" dirty="0">
                <a:solidFill>
                  <a:schemeClr val="tx1">
                    <a:lumMod val="50000"/>
                  </a:schemeClr>
                </a:solidFill>
                <a:latin typeface="Calibri" charset="0"/>
                <a:ea typeface="Calibri" charset="0"/>
                <a:cs typeface="Calibri" charset="0"/>
              </a:rPr>
              <a:t>o</a:t>
            </a:r>
            <a:r>
              <a:rPr lang="en-US" dirty="0">
                <a:solidFill>
                  <a:schemeClr val="tx1">
                    <a:lumMod val="50000"/>
                  </a:schemeClr>
                </a:solidFill>
                <a:latin typeface="Calibri" charset="0"/>
                <a:ea typeface="Calibri" charset="0"/>
                <a:cs typeface="Calibri" charset="0"/>
              </a:rPr>
              <a:t>F and </a:t>
            </a:r>
            <a:r>
              <a:rPr lang="en-US" dirty="0" err="1">
                <a:solidFill>
                  <a:schemeClr val="tx1">
                    <a:lumMod val="50000"/>
                  </a:schemeClr>
                </a:solidFill>
                <a:latin typeface="Calibri" charset="0"/>
                <a:ea typeface="Calibri" charset="0"/>
                <a:cs typeface="Calibri" charset="0"/>
              </a:rPr>
              <a:t>myalgias</a:t>
            </a:r>
            <a:r>
              <a:rPr lang="en-US" dirty="0">
                <a:solidFill>
                  <a:schemeClr val="tx1">
                    <a:lumMod val="50000"/>
                  </a:schemeClr>
                </a:solidFill>
                <a:latin typeface="Calibri" charset="0"/>
                <a:ea typeface="Calibri" charset="0"/>
                <a:cs typeface="Calibri" charset="0"/>
              </a:rPr>
              <a:t>.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Repeat </a:t>
            </a:r>
            <a:r>
              <a:rPr lang="en-US" dirty="0">
                <a:solidFill>
                  <a:schemeClr val="tx1">
                    <a:lumMod val="50000"/>
                  </a:schemeClr>
                </a:solidFill>
                <a:latin typeface="Calibri" charset="0"/>
                <a:ea typeface="Calibri" charset="0"/>
                <a:cs typeface="Calibri" charset="0"/>
              </a:rPr>
              <a:t>laboratory workup revealed severe pancytopenia, </a:t>
            </a:r>
            <a:r>
              <a:rPr lang="en-US" dirty="0" err="1">
                <a:solidFill>
                  <a:schemeClr val="tx1">
                    <a:lumMod val="50000"/>
                  </a:schemeClr>
                </a:solidFill>
                <a:latin typeface="Calibri" charset="0"/>
                <a:ea typeface="Calibri" charset="0"/>
                <a:cs typeface="Calibri" charset="0"/>
              </a:rPr>
              <a:t>transaminitis</a:t>
            </a:r>
            <a:r>
              <a:rPr lang="en-US" dirty="0">
                <a:solidFill>
                  <a:schemeClr val="tx1">
                    <a:lumMod val="50000"/>
                  </a:schemeClr>
                </a:solidFill>
                <a:latin typeface="Calibri" charset="0"/>
                <a:ea typeface="Calibri" charset="0"/>
                <a:cs typeface="Calibri" charset="0"/>
              </a:rPr>
              <a:t> and </a:t>
            </a:r>
            <a:r>
              <a:rPr lang="en-US" dirty="0" err="1">
                <a:solidFill>
                  <a:schemeClr val="tx1">
                    <a:lumMod val="50000"/>
                  </a:schemeClr>
                </a:solidFill>
                <a:latin typeface="Calibri" charset="0"/>
                <a:ea typeface="Calibri" charset="0"/>
                <a:cs typeface="Calibri" charset="0"/>
              </a:rPr>
              <a:t>hyperferritinemia</a:t>
            </a:r>
            <a:r>
              <a:rPr lang="en-US" dirty="0">
                <a:solidFill>
                  <a:schemeClr val="tx1">
                    <a:lumMod val="50000"/>
                  </a:schemeClr>
                </a:solidFill>
                <a:latin typeface="Calibri" charset="0"/>
                <a:ea typeface="Calibri" charset="0"/>
                <a:cs typeface="Calibri" charset="0"/>
              </a:rPr>
              <a:t>.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endParaRPr lang="en-US" dirty="0">
              <a:solidFill>
                <a:schemeClr val="tx1">
                  <a:lumMod val="50000"/>
                </a:schemeClr>
              </a:solidFill>
            </a:endParaRPr>
          </a:p>
        </p:txBody>
      </p:sp>
    </p:spTree>
    <p:extLst>
      <p:ext uri="{BB962C8B-B14F-4D97-AF65-F5344CB8AC3E}">
        <p14:creationId xmlns:p14="http://schemas.microsoft.com/office/powerpoint/2010/main" val="95843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Additional serologic workup</a:t>
            </a:r>
            <a:endParaRPr lang="en-US" dirty="0">
              <a:latin typeface="Calibri" charset="0"/>
              <a:ea typeface="Calibri" charset="0"/>
              <a:cs typeface="Calibri" charset="0"/>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510341597"/>
              </p:ext>
            </p:extLst>
          </p:nvPr>
        </p:nvGraphicFramePr>
        <p:xfrm>
          <a:off x="838200" y="895350"/>
          <a:ext cx="3576144" cy="3646720"/>
        </p:xfrm>
        <a:graphic>
          <a:graphicData uri="http://schemas.openxmlformats.org/drawingml/2006/table">
            <a:tbl>
              <a:tblPr firstRow="1" firstCol="1" bandRow="1">
                <a:tableStyleId>{5C22544A-7EE6-4342-B048-85BDC9FD1C3A}</a:tableStyleId>
              </a:tblPr>
              <a:tblGrid>
                <a:gridCol w="1391957"/>
                <a:gridCol w="1080208"/>
                <a:gridCol w="1103979"/>
              </a:tblGrid>
              <a:tr h="277357">
                <a:tc>
                  <a:txBody>
                    <a:bodyPr/>
                    <a:lstStyle/>
                    <a:p>
                      <a:pPr marL="0" marR="0">
                        <a:spcBef>
                          <a:spcPts val="0"/>
                        </a:spcBef>
                        <a:spcAft>
                          <a:spcPts val="0"/>
                        </a:spcAft>
                      </a:pPr>
                      <a:r>
                        <a:rPr lang="en-US" sz="1100" dirty="0">
                          <a:effectLst/>
                          <a:latin typeface="Calibri" charset="0"/>
                          <a:ea typeface="Calibri" charset="0"/>
                          <a:cs typeface="Calibri" charset="0"/>
                        </a:rPr>
                        <a:t>Laboratory data</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Result</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Reference range</a:t>
                      </a:r>
                      <a:endParaRPr lang="en-US" sz="1100" dirty="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dirty="0">
                          <a:effectLst/>
                          <a:latin typeface="Calibri" charset="0"/>
                          <a:ea typeface="Calibri" charset="0"/>
                          <a:cs typeface="Calibri" charset="0"/>
                        </a:rPr>
                        <a:t>Ferritin</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17248 (H)</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15- 150 </a:t>
                      </a:r>
                      <a:r>
                        <a:rPr lang="en-US" sz="1100" dirty="0">
                          <a:effectLst/>
                          <a:latin typeface="Calibri" charset="0"/>
                          <a:ea typeface="Calibri" charset="0"/>
                          <a:cs typeface="Calibri" charset="0"/>
                          <a:sym typeface="Symbol" charset="2"/>
                        </a:rPr>
                        <a:t></a:t>
                      </a:r>
                      <a:r>
                        <a:rPr lang="en-US" sz="1100" dirty="0">
                          <a:effectLst/>
                          <a:latin typeface="Calibri" charset="0"/>
                          <a:ea typeface="Calibri" charset="0"/>
                          <a:cs typeface="Calibri" charset="0"/>
                        </a:rPr>
                        <a:t>g/L</a:t>
                      </a:r>
                      <a:endParaRPr lang="en-US" sz="1100" dirty="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dirty="0">
                          <a:effectLst/>
                          <a:latin typeface="Calibri" charset="0"/>
                          <a:ea typeface="Calibri" charset="0"/>
                          <a:cs typeface="Calibri" charset="0"/>
                        </a:rPr>
                        <a:t>Triglyceride</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440 (H)</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&lt;150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54536" marR="54536" marT="0" marB="0" anchor="ctr"/>
                </a:tc>
              </a:tr>
              <a:tr h="405667">
                <a:tc>
                  <a:txBody>
                    <a:bodyPr/>
                    <a:lstStyle/>
                    <a:p>
                      <a:pPr marL="0" marR="0">
                        <a:spcBef>
                          <a:spcPts val="0"/>
                        </a:spcBef>
                        <a:spcAft>
                          <a:spcPts val="0"/>
                        </a:spcAft>
                      </a:pPr>
                      <a:r>
                        <a:rPr lang="en-US" sz="1100" dirty="0">
                          <a:effectLst/>
                          <a:latin typeface="Calibri" charset="0"/>
                          <a:ea typeface="Calibri" charset="0"/>
                          <a:cs typeface="Calibri" charset="0"/>
                        </a:rPr>
                        <a:t>Fibrinogen</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261</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148- 435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54536" marR="54536" marT="0" marB="0" anchor="ctr"/>
                </a:tc>
              </a:tr>
              <a:tr h="425661">
                <a:tc>
                  <a:txBody>
                    <a:bodyPr/>
                    <a:lstStyle/>
                    <a:p>
                      <a:pPr marL="0" marR="0">
                        <a:spcBef>
                          <a:spcPts val="0"/>
                        </a:spcBef>
                        <a:spcAft>
                          <a:spcPts val="0"/>
                        </a:spcAft>
                      </a:pPr>
                      <a:r>
                        <a:rPr lang="en-US" sz="1100" dirty="0">
                          <a:effectLst/>
                          <a:latin typeface="Calibri" charset="0"/>
                          <a:ea typeface="Calibri" charset="0"/>
                          <a:cs typeface="Calibri" charset="0"/>
                        </a:rPr>
                        <a:t>High Sensitivity D-Dimer</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3431 (H)</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a:effectLst/>
                          <a:latin typeface="Calibri" charset="0"/>
                          <a:ea typeface="Calibri" charset="0"/>
                          <a:cs typeface="Calibri" charset="0"/>
                        </a:rPr>
                        <a:t>&lt;230 ng/mL</a:t>
                      </a:r>
                      <a:endParaRPr lang="en-US" sz="110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dirty="0">
                          <a:effectLst/>
                          <a:latin typeface="Calibri" charset="0"/>
                          <a:ea typeface="Calibri" charset="0"/>
                          <a:cs typeface="Calibri" charset="0"/>
                        </a:rPr>
                        <a:t>Lactic Acid</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0.6</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0.5-2.2 </a:t>
                      </a:r>
                      <a:r>
                        <a:rPr lang="en-US" sz="1100" dirty="0" err="1">
                          <a:effectLst/>
                          <a:latin typeface="Calibri" charset="0"/>
                          <a:ea typeface="Calibri" charset="0"/>
                          <a:cs typeface="Calibri" charset="0"/>
                        </a:rPr>
                        <a:t>mmol</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54536" marR="54536" marT="0" marB="0" anchor="ctr"/>
                </a:tc>
              </a:tr>
              <a:tr h="425661">
                <a:tc>
                  <a:txBody>
                    <a:bodyPr/>
                    <a:lstStyle/>
                    <a:p>
                      <a:pPr marL="0" marR="0">
                        <a:spcBef>
                          <a:spcPts val="0"/>
                        </a:spcBef>
                        <a:spcAft>
                          <a:spcPts val="0"/>
                        </a:spcAft>
                      </a:pPr>
                      <a:r>
                        <a:rPr lang="en-US" sz="1100" dirty="0">
                          <a:effectLst/>
                          <a:latin typeface="Calibri" charset="0"/>
                          <a:ea typeface="Calibri" charset="0"/>
                          <a:cs typeface="Calibri" charset="0"/>
                        </a:rPr>
                        <a:t>GGT (Gamma </a:t>
                      </a:r>
                      <a:r>
                        <a:rPr lang="en-US" sz="1100" dirty="0" err="1">
                          <a:effectLst/>
                          <a:latin typeface="Calibri" charset="0"/>
                          <a:ea typeface="Calibri" charset="0"/>
                          <a:cs typeface="Calibri" charset="0"/>
                        </a:rPr>
                        <a:t>glutamyl</a:t>
                      </a:r>
                      <a:r>
                        <a:rPr lang="en-US" sz="1100" dirty="0">
                          <a:effectLst/>
                          <a:latin typeface="Calibri" charset="0"/>
                          <a:ea typeface="Calibri" charset="0"/>
                          <a:cs typeface="Calibri" charset="0"/>
                        </a:rPr>
                        <a:t> trans)</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102 (H)</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7-32 U/L</a:t>
                      </a:r>
                      <a:endParaRPr lang="en-US" sz="1100" dirty="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a:effectLst/>
                          <a:latin typeface="Calibri" charset="0"/>
                          <a:ea typeface="Calibri" charset="0"/>
                          <a:cs typeface="Calibri" charset="0"/>
                        </a:rPr>
                        <a:t>LDH</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1139 (H)</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120- 260 U/L</a:t>
                      </a:r>
                      <a:endParaRPr lang="en-US" sz="1100" dirty="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a:effectLst/>
                          <a:latin typeface="Calibri" charset="0"/>
                          <a:ea typeface="Calibri" charset="0"/>
                          <a:cs typeface="Calibri" charset="0"/>
                        </a:rPr>
                        <a:t>Haptoglobulin</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&lt;10 (L)</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30- 200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a:effectLst/>
                          <a:latin typeface="Calibri" charset="0"/>
                          <a:ea typeface="Calibri" charset="0"/>
                          <a:cs typeface="Calibri" charset="0"/>
                        </a:rPr>
                        <a:t>Reticulocyte Count</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0.5 (L)</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0.7-2.0%</a:t>
                      </a:r>
                      <a:endParaRPr lang="en-US" sz="1100" dirty="0">
                        <a:solidFill>
                          <a:srgbClr val="7B7B7B"/>
                        </a:solidFill>
                        <a:effectLst/>
                        <a:latin typeface="Calibri" charset="0"/>
                        <a:ea typeface="Calibri" charset="0"/>
                        <a:cs typeface="Calibri" charset="0"/>
                      </a:endParaRPr>
                    </a:p>
                  </a:txBody>
                  <a:tcPr marL="54536" marR="54536" marT="0" marB="0" anchor="ctr"/>
                </a:tc>
              </a:tr>
              <a:tr h="425661">
                <a:tc>
                  <a:txBody>
                    <a:bodyPr/>
                    <a:lstStyle/>
                    <a:p>
                      <a:pPr marL="0" marR="0">
                        <a:spcBef>
                          <a:spcPts val="0"/>
                        </a:spcBef>
                        <a:spcAft>
                          <a:spcPts val="0"/>
                        </a:spcAft>
                      </a:pPr>
                      <a:r>
                        <a:rPr lang="en-US" sz="1100">
                          <a:effectLst/>
                          <a:latin typeface="Calibri" charset="0"/>
                          <a:ea typeface="Calibri" charset="0"/>
                          <a:cs typeface="Calibri" charset="0"/>
                        </a:rPr>
                        <a:t>Absolute reticulocyte count</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16.4 (L)</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30.0-100.0 10</a:t>
                      </a:r>
                      <a:r>
                        <a:rPr lang="en-US" sz="1100" baseline="30000" dirty="0">
                          <a:effectLst/>
                          <a:latin typeface="Calibri" charset="0"/>
                          <a:ea typeface="Calibri" charset="0"/>
                          <a:cs typeface="Calibri" charset="0"/>
                        </a:rPr>
                        <a:t>3</a:t>
                      </a:r>
                      <a:r>
                        <a:rPr lang="en-US" sz="1100" dirty="0">
                          <a:effectLst/>
                          <a:latin typeface="Calibri" charset="0"/>
                          <a:ea typeface="Calibri" charset="0"/>
                          <a:cs typeface="Calibri" charset="0"/>
                        </a:rPr>
                        <a:t>/</a:t>
                      </a:r>
                      <a:r>
                        <a:rPr lang="en-US" sz="1100" dirty="0">
                          <a:effectLst/>
                          <a:latin typeface="Calibri" charset="0"/>
                          <a:ea typeface="Calibri" charset="0"/>
                          <a:cs typeface="Calibri" charset="0"/>
                          <a:sym typeface="Symbol" charset="2"/>
                        </a:rPr>
                        <a:t></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54536" marR="54536" marT="0" marB="0" anchor="ctr"/>
                </a:tc>
              </a:tr>
              <a:tr h="240959">
                <a:tc>
                  <a:txBody>
                    <a:bodyPr/>
                    <a:lstStyle/>
                    <a:p>
                      <a:pPr marL="0" marR="0">
                        <a:spcBef>
                          <a:spcPts val="0"/>
                        </a:spcBef>
                        <a:spcAft>
                          <a:spcPts val="0"/>
                        </a:spcAft>
                      </a:pPr>
                      <a:r>
                        <a:rPr lang="en-US" sz="1100">
                          <a:effectLst/>
                          <a:latin typeface="Calibri" charset="0"/>
                          <a:ea typeface="Calibri" charset="0"/>
                          <a:cs typeface="Calibri" charset="0"/>
                        </a:rPr>
                        <a:t>Reticulocyte Index</a:t>
                      </a:r>
                      <a:endParaRPr lang="en-US" sz="1100">
                        <a:solidFill>
                          <a:srgbClr val="7B7B7B"/>
                        </a:solidFill>
                        <a:effectLst/>
                        <a:latin typeface="Calibri" charset="0"/>
                        <a:ea typeface="Calibri" charset="0"/>
                        <a:cs typeface="Calibri" charset="0"/>
                      </a:endParaRPr>
                    </a:p>
                  </a:txBody>
                  <a:tcPr marL="54536" marR="5453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0.3 (L)</a:t>
                      </a:r>
                      <a:endParaRPr lang="en-US" sz="1100" dirty="0">
                        <a:solidFill>
                          <a:srgbClr val="7B7B7B"/>
                        </a:solidFill>
                        <a:effectLst/>
                        <a:latin typeface="Calibri" charset="0"/>
                        <a:ea typeface="Calibri" charset="0"/>
                        <a:cs typeface="Calibri" charset="0"/>
                      </a:endParaRPr>
                    </a:p>
                  </a:txBody>
                  <a:tcPr marL="54536" marR="5453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1.0-2.0 %</a:t>
                      </a:r>
                      <a:endParaRPr lang="en-US" sz="1100" dirty="0">
                        <a:solidFill>
                          <a:srgbClr val="7B7B7B"/>
                        </a:solidFill>
                        <a:effectLst/>
                        <a:latin typeface="Calibri" charset="0"/>
                        <a:ea typeface="Calibri" charset="0"/>
                        <a:cs typeface="Calibri" charset="0"/>
                      </a:endParaRPr>
                    </a:p>
                  </a:txBody>
                  <a:tcPr marL="54536" marR="54536" marT="0" marB="0" anchor="ct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470292018"/>
              </p:ext>
            </p:extLst>
          </p:nvPr>
        </p:nvGraphicFramePr>
        <p:xfrm>
          <a:off x="4572000" y="895350"/>
          <a:ext cx="3597166" cy="3646717"/>
        </p:xfrm>
        <a:graphic>
          <a:graphicData uri="http://schemas.openxmlformats.org/drawingml/2006/table">
            <a:tbl>
              <a:tblPr firstRow="1" firstCol="1" bandRow="1">
                <a:tableStyleId>{5C22544A-7EE6-4342-B048-85BDC9FD1C3A}</a:tableStyleId>
              </a:tblPr>
              <a:tblGrid>
                <a:gridCol w="1400140"/>
                <a:gridCol w="1086558"/>
                <a:gridCol w="1110468"/>
              </a:tblGrid>
              <a:tr h="300923">
                <a:tc>
                  <a:txBody>
                    <a:bodyPr/>
                    <a:lstStyle/>
                    <a:p>
                      <a:pPr marL="0" marR="0">
                        <a:spcBef>
                          <a:spcPts val="0"/>
                        </a:spcBef>
                        <a:spcAft>
                          <a:spcPts val="0"/>
                        </a:spcAft>
                      </a:pPr>
                      <a:r>
                        <a:rPr lang="en-US" sz="1100" dirty="0">
                          <a:effectLst/>
                          <a:latin typeface="Calibri" charset="0"/>
                          <a:ea typeface="Calibri" charset="0"/>
                          <a:cs typeface="Calibri" charset="0"/>
                        </a:rPr>
                        <a:t>Laboratory data</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Result</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Reference range</a:t>
                      </a:r>
                      <a:endParaRPr lang="en-US" sz="1100" dirty="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dirty="0">
                          <a:effectLst/>
                          <a:latin typeface="Calibri" charset="0"/>
                          <a:ea typeface="Calibri" charset="0"/>
                          <a:cs typeface="Calibri" charset="0"/>
                        </a:rPr>
                        <a:t>Iron </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45 (L)</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59-151 </a:t>
                      </a:r>
                      <a:r>
                        <a:rPr lang="en-US" sz="1100" dirty="0">
                          <a:effectLst/>
                          <a:latin typeface="Calibri" charset="0"/>
                          <a:ea typeface="Calibri" charset="0"/>
                          <a:cs typeface="Calibri" charset="0"/>
                          <a:sym typeface="Symbol" charset="2"/>
                        </a:rPr>
                        <a:t></a:t>
                      </a:r>
                      <a:r>
                        <a:rPr lang="en-US" sz="1100" dirty="0">
                          <a:effectLst/>
                          <a:latin typeface="Calibri" charset="0"/>
                          <a:ea typeface="Calibri" charset="0"/>
                          <a:cs typeface="Calibri" charset="0"/>
                        </a:rPr>
                        <a:t>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42656" marR="42656" marT="0" marB="0" anchor="ctr"/>
                </a:tc>
              </a:tr>
              <a:tr h="407311">
                <a:tc>
                  <a:txBody>
                    <a:bodyPr/>
                    <a:lstStyle/>
                    <a:p>
                      <a:pPr marL="0" marR="0">
                        <a:spcBef>
                          <a:spcPts val="0"/>
                        </a:spcBef>
                        <a:spcAft>
                          <a:spcPts val="0"/>
                        </a:spcAft>
                      </a:pPr>
                      <a:r>
                        <a:rPr lang="en-US" sz="1100" dirty="0">
                          <a:effectLst/>
                          <a:latin typeface="Calibri" charset="0"/>
                          <a:ea typeface="Calibri" charset="0"/>
                          <a:cs typeface="Calibri" charset="0"/>
                        </a:rPr>
                        <a:t>Total Iron Binding Capacity</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145</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100- 400 </a:t>
                      </a:r>
                      <a:r>
                        <a:rPr lang="en-US" sz="1100" dirty="0">
                          <a:effectLst/>
                          <a:latin typeface="Calibri" charset="0"/>
                          <a:ea typeface="Calibri" charset="0"/>
                          <a:cs typeface="Calibri" charset="0"/>
                          <a:sym typeface="Symbol" charset="2"/>
                        </a:rPr>
                        <a:t></a:t>
                      </a:r>
                      <a:r>
                        <a:rPr lang="en-US" sz="1100" dirty="0">
                          <a:effectLst/>
                          <a:latin typeface="Calibri" charset="0"/>
                          <a:ea typeface="Calibri" charset="0"/>
                          <a:cs typeface="Calibri" charset="0"/>
                        </a:rPr>
                        <a:t>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dirty="0">
                          <a:effectLst/>
                          <a:latin typeface="Calibri" charset="0"/>
                          <a:ea typeface="Calibri" charset="0"/>
                          <a:cs typeface="Calibri" charset="0"/>
                        </a:rPr>
                        <a:t>Iron saturation</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31</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20- 50 %</a:t>
                      </a:r>
                      <a:endParaRPr lang="en-US" sz="1100" dirty="0">
                        <a:solidFill>
                          <a:srgbClr val="7B7B7B"/>
                        </a:solidFill>
                        <a:effectLst/>
                        <a:latin typeface="Calibri" charset="0"/>
                        <a:ea typeface="Calibri" charset="0"/>
                        <a:cs typeface="Calibri" charset="0"/>
                      </a:endParaRPr>
                    </a:p>
                  </a:txBody>
                  <a:tcPr marL="42656" marR="42656" marT="0" marB="0" anchor="ctr"/>
                </a:tc>
              </a:tr>
              <a:tr h="315882">
                <a:tc>
                  <a:txBody>
                    <a:bodyPr/>
                    <a:lstStyle/>
                    <a:p>
                      <a:pPr marL="0" marR="0">
                        <a:spcBef>
                          <a:spcPts val="0"/>
                        </a:spcBef>
                        <a:spcAft>
                          <a:spcPts val="0"/>
                        </a:spcAft>
                      </a:pPr>
                      <a:r>
                        <a:rPr lang="en-US" sz="1100" dirty="0">
                          <a:effectLst/>
                          <a:latin typeface="Calibri" charset="0"/>
                          <a:ea typeface="Calibri" charset="0"/>
                          <a:cs typeface="Calibri" charset="0"/>
                        </a:rPr>
                        <a:t>Vitamin B12</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699</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a:effectLst/>
                          <a:latin typeface="Calibri" charset="0"/>
                          <a:ea typeface="Calibri" charset="0"/>
                          <a:cs typeface="Calibri" charset="0"/>
                        </a:rPr>
                        <a:t>243- 894 pg/mL</a:t>
                      </a:r>
                      <a:endParaRPr lang="en-US" sz="110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dirty="0">
                          <a:effectLst/>
                          <a:latin typeface="Calibri" charset="0"/>
                          <a:ea typeface="Calibri" charset="0"/>
                          <a:cs typeface="Calibri" charset="0"/>
                        </a:rPr>
                        <a:t>Folate</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12.2</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a:effectLst/>
                          <a:latin typeface="Calibri" charset="0"/>
                          <a:ea typeface="Calibri" charset="0"/>
                          <a:cs typeface="Calibri" charset="0"/>
                        </a:rPr>
                        <a:t>&gt;7.2 ng/mL</a:t>
                      </a:r>
                      <a:endParaRPr lang="en-US" sz="110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a:effectLst/>
                          <a:latin typeface="Calibri" charset="0"/>
                          <a:ea typeface="Calibri" charset="0"/>
                          <a:cs typeface="Calibri" charset="0"/>
                        </a:rPr>
                        <a:t>Vitamin D, 25-OH</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&lt;5 (L)</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30- 100 ng/mL</a:t>
                      </a:r>
                      <a:endParaRPr lang="en-US" sz="1100" dirty="0">
                        <a:solidFill>
                          <a:srgbClr val="7B7B7B"/>
                        </a:solidFill>
                        <a:effectLst/>
                        <a:latin typeface="Calibri" charset="0"/>
                        <a:ea typeface="Calibri" charset="0"/>
                        <a:cs typeface="Calibri" charset="0"/>
                      </a:endParaRPr>
                    </a:p>
                  </a:txBody>
                  <a:tcPr marL="42656" marR="42656" marT="0" marB="0" anchor="ctr"/>
                </a:tc>
              </a:tr>
              <a:tr h="473823">
                <a:tc>
                  <a:txBody>
                    <a:bodyPr/>
                    <a:lstStyle/>
                    <a:p>
                      <a:pPr marL="0" marR="0">
                        <a:spcBef>
                          <a:spcPts val="0"/>
                        </a:spcBef>
                        <a:spcAft>
                          <a:spcPts val="0"/>
                        </a:spcAft>
                      </a:pPr>
                      <a:r>
                        <a:rPr lang="en-US" sz="1100" dirty="0">
                          <a:effectLst/>
                          <a:latin typeface="Calibri" charset="0"/>
                          <a:ea typeface="Calibri" charset="0"/>
                          <a:cs typeface="Calibri" charset="0"/>
                        </a:rPr>
                        <a:t>Erythrocyte Sedimentation Rate</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45 (H)</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&lt;20 mm/</a:t>
                      </a:r>
                      <a:r>
                        <a:rPr lang="en-US" sz="1100" dirty="0" err="1">
                          <a:effectLst/>
                          <a:latin typeface="Calibri" charset="0"/>
                          <a:ea typeface="Calibri" charset="0"/>
                          <a:cs typeface="Calibri" charset="0"/>
                        </a:rPr>
                        <a:t>hr</a:t>
                      </a:r>
                      <a:endParaRPr lang="en-US" sz="1100" dirty="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dirty="0">
                          <a:effectLst/>
                          <a:latin typeface="Calibri" charset="0"/>
                          <a:ea typeface="Calibri" charset="0"/>
                          <a:cs typeface="Calibri" charset="0"/>
                        </a:rPr>
                        <a:t>C-Reactive Protein</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0.20</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0-0.49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a:effectLst/>
                          <a:latin typeface="Calibri" charset="0"/>
                          <a:ea typeface="Calibri" charset="0"/>
                          <a:cs typeface="Calibri" charset="0"/>
                        </a:rPr>
                        <a:t>PTH, Intact</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73 (H)</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15-65 </a:t>
                      </a:r>
                      <a:r>
                        <a:rPr lang="en-US" sz="1100" dirty="0" err="1">
                          <a:effectLst/>
                          <a:latin typeface="Calibri" charset="0"/>
                          <a:ea typeface="Calibri" charset="0"/>
                          <a:cs typeface="Calibri" charset="0"/>
                        </a:rPr>
                        <a:t>pg</a:t>
                      </a:r>
                      <a:r>
                        <a:rPr lang="en-US" sz="1100" dirty="0">
                          <a:effectLst/>
                          <a:latin typeface="Calibri" charset="0"/>
                          <a:ea typeface="Calibri" charset="0"/>
                          <a:cs typeface="Calibri" charset="0"/>
                        </a:rPr>
                        <a:t>/mL</a:t>
                      </a:r>
                      <a:endParaRPr lang="en-US" sz="1100" dirty="0">
                        <a:solidFill>
                          <a:srgbClr val="7B7B7B"/>
                        </a:solidFill>
                        <a:effectLst/>
                        <a:latin typeface="Calibri" charset="0"/>
                        <a:ea typeface="Calibri" charset="0"/>
                        <a:cs typeface="Calibri" charset="0"/>
                      </a:endParaRPr>
                    </a:p>
                  </a:txBody>
                  <a:tcPr marL="42656" marR="42656" marT="0" marB="0" anchor="ctr"/>
                </a:tc>
              </a:tr>
              <a:tr h="315882">
                <a:tc>
                  <a:txBody>
                    <a:bodyPr/>
                    <a:lstStyle/>
                    <a:p>
                      <a:pPr marL="0" marR="0">
                        <a:spcBef>
                          <a:spcPts val="0"/>
                        </a:spcBef>
                        <a:spcAft>
                          <a:spcPts val="0"/>
                        </a:spcAft>
                      </a:pPr>
                      <a:r>
                        <a:rPr lang="en-US" sz="1100">
                          <a:effectLst/>
                          <a:latin typeface="Calibri" charset="0"/>
                          <a:ea typeface="Calibri" charset="0"/>
                          <a:cs typeface="Calibri" charset="0"/>
                        </a:rPr>
                        <a:t>TSH, Highly sensitive</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2.43</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0.27- 4.20 </a:t>
                      </a:r>
                      <a:r>
                        <a:rPr lang="en-US" sz="1100" dirty="0" err="1">
                          <a:effectLst/>
                          <a:latin typeface="Calibri" charset="0"/>
                          <a:ea typeface="Calibri" charset="0"/>
                          <a:cs typeface="Calibri" charset="0"/>
                        </a:rPr>
                        <a:t>mIU</a:t>
                      </a:r>
                      <a:r>
                        <a:rPr lang="en-US" sz="1100" dirty="0">
                          <a:effectLst/>
                          <a:latin typeface="Calibri" charset="0"/>
                          <a:ea typeface="Calibri" charset="0"/>
                          <a:cs typeface="Calibri" charset="0"/>
                        </a:rPr>
                        <a:t>/L</a:t>
                      </a:r>
                      <a:endParaRPr lang="en-US" sz="1100" dirty="0">
                        <a:solidFill>
                          <a:srgbClr val="7B7B7B"/>
                        </a:solidFill>
                        <a:effectLst/>
                        <a:latin typeface="Calibri" charset="0"/>
                        <a:ea typeface="Calibri" charset="0"/>
                        <a:cs typeface="Calibri" charset="0"/>
                      </a:endParaRPr>
                    </a:p>
                  </a:txBody>
                  <a:tcPr marL="42656" marR="42656" marT="0" marB="0" anchor="ctr"/>
                </a:tc>
              </a:tr>
              <a:tr h="203655">
                <a:tc>
                  <a:txBody>
                    <a:bodyPr/>
                    <a:lstStyle/>
                    <a:p>
                      <a:pPr marL="0" marR="0">
                        <a:spcBef>
                          <a:spcPts val="0"/>
                        </a:spcBef>
                        <a:spcAft>
                          <a:spcPts val="0"/>
                        </a:spcAft>
                      </a:pPr>
                      <a:r>
                        <a:rPr lang="en-US" sz="1100">
                          <a:effectLst/>
                          <a:latin typeface="Calibri" charset="0"/>
                          <a:ea typeface="Calibri" charset="0"/>
                          <a:cs typeface="Calibri" charset="0"/>
                        </a:rPr>
                        <a:t>Free T4</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1.15</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0.8- 1.90 ng/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42656" marR="42656" marT="0" marB="0" anchor="ctr"/>
                </a:tc>
              </a:tr>
              <a:tr h="407311">
                <a:tc>
                  <a:txBody>
                    <a:bodyPr/>
                    <a:lstStyle/>
                    <a:p>
                      <a:pPr marL="0" marR="0">
                        <a:spcBef>
                          <a:spcPts val="0"/>
                        </a:spcBef>
                        <a:spcAft>
                          <a:spcPts val="0"/>
                        </a:spcAft>
                      </a:pPr>
                      <a:r>
                        <a:rPr lang="en-US" sz="1100">
                          <a:effectLst/>
                          <a:latin typeface="Calibri" charset="0"/>
                          <a:ea typeface="Calibri" charset="0"/>
                          <a:cs typeface="Calibri" charset="0"/>
                        </a:rPr>
                        <a:t>Cortisol, Random serum</a:t>
                      </a:r>
                      <a:endParaRPr lang="en-US" sz="1100">
                        <a:solidFill>
                          <a:srgbClr val="7B7B7B"/>
                        </a:solidFill>
                        <a:effectLst/>
                        <a:latin typeface="Calibri" charset="0"/>
                        <a:ea typeface="Calibri" charset="0"/>
                        <a:cs typeface="Calibri" charset="0"/>
                      </a:endParaRPr>
                    </a:p>
                  </a:txBody>
                  <a:tcPr marL="42656" marR="42656" marT="0" marB="0" anchor="ctr"/>
                </a:tc>
                <a:tc>
                  <a:txBody>
                    <a:bodyPr/>
                    <a:lstStyle/>
                    <a:p>
                      <a:pPr marL="0" marR="0" algn="ctr">
                        <a:spcBef>
                          <a:spcPts val="0"/>
                        </a:spcBef>
                        <a:spcAft>
                          <a:spcPts val="0"/>
                        </a:spcAft>
                      </a:pPr>
                      <a:r>
                        <a:rPr lang="en-US" sz="1100" dirty="0">
                          <a:effectLst/>
                          <a:latin typeface="Calibri" charset="0"/>
                          <a:ea typeface="Calibri" charset="0"/>
                          <a:cs typeface="Calibri" charset="0"/>
                        </a:rPr>
                        <a:t>21.2</a:t>
                      </a:r>
                      <a:endParaRPr lang="en-US" sz="1100" dirty="0">
                        <a:solidFill>
                          <a:srgbClr val="7B7B7B"/>
                        </a:solidFill>
                        <a:effectLst/>
                        <a:latin typeface="Calibri" charset="0"/>
                        <a:ea typeface="Calibri" charset="0"/>
                        <a:cs typeface="Calibri" charset="0"/>
                      </a:endParaRPr>
                    </a:p>
                  </a:txBody>
                  <a:tcPr marL="42656" marR="42656" marT="0" marB="0" anchor="ctr"/>
                </a:tc>
                <a:tc>
                  <a:txBody>
                    <a:bodyPr/>
                    <a:lstStyle/>
                    <a:p>
                      <a:pPr marL="0" marR="0" algn="l">
                        <a:spcBef>
                          <a:spcPts val="0"/>
                        </a:spcBef>
                        <a:spcAft>
                          <a:spcPts val="0"/>
                        </a:spcAft>
                      </a:pPr>
                      <a:r>
                        <a:rPr lang="en-US" sz="1100" dirty="0">
                          <a:effectLst/>
                          <a:latin typeface="Calibri" charset="0"/>
                          <a:ea typeface="Calibri" charset="0"/>
                          <a:cs typeface="Calibri" charset="0"/>
                          <a:sym typeface="Symbol" charset="2"/>
                        </a:rPr>
                        <a:t></a:t>
                      </a:r>
                      <a:r>
                        <a:rPr lang="en-US" sz="1100" dirty="0">
                          <a:effectLst/>
                          <a:latin typeface="Calibri" charset="0"/>
                          <a:ea typeface="Calibri" charset="0"/>
                          <a:cs typeface="Calibri" charset="0"/>
                        </a:rPr>
                        <a:t>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42656" marR="42656" marT="0" marB="0" anchor="ctr"/>
                </a:tc>
              </a:tr>
            </a:tbl>
          </a:graphicData>
        </a:graphic>
      </p:graphicFrame>
    </p:spTree>
    <p:extLst>
      <p:ext uri="{BB962C8B-B14F-4D97-AF65-F5344CB8AC3E}">
        <p14:creationId xmlns:p14="http://schemas.microsoft.com/office/powerpoint/2010/main" val="175184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Autoimmune serological workup</a:t>
            </a:r>
            <a:endParaRPr lang="en-US" dirty="0">
              <a:latin typeface="Calibri" charset="0"/>
              <a:ea typeface="Calibri" charset="0"/>
              <a:cs typeface="Calibri"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58031250"/>
              </p:ext>
            </p:extLst>
          </p:nvPr>
        </p:nvGraphicFramePr>
        <p:xfrm>
          <a:off x="990600" y="971550"/>
          <a:ext cx="6248400" cy="3352799"/>
        </p:xfrm>
        <a:graphic>
          <a:graphicData uri="http://schemas.openxmlformats.org/drawingml/2006/table">
            <a:tbl>
              <a:tblPr firstRow="1" firstCol="1" bandRow="1">
                <a:tableStyleId>{5C22544A-7EE6-4342-B048-85BDC9FD1C3A}</a:tableStyleId>
              </a:tblPr>
              <a:tblGrid>
                <a:gridCol w="2698362"/>
                <a:gridCol w="2097369"/>
                <a:gridCol w="1452669"/>
              </a:tblGrid>
              <a:tr h="228330">
                <a:tc>
                  <a:txBody>
                    <a:bodyPr/>
                    <a:lstStyle/>
                    <a:p>
                      <a:pPr marL="0" marR="0" algn="l">
                        <a:spcBef>
                          <a:spcPts val="0"/>
                        </a:spcBef>
                        <a:spcAft>
                          <a:spcPts val="0"/>
                        </a:spcAft>
                      </a:pPr>
                      <a:r>
                        <a:rPr lang="en-US" sz="1100" dirty="0">
                          <a:effectLst/>
                          <a:latin typeface="Calibri" charset="0"/>
                          <a:ea typeface="Calibri" charset="0"/>
                          <a:cs typeface="Calibri" charset="0"/>
                        </a:rPr>
                        <a:t>Laboratory data</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Result</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l">
                        <a:spcBef>
                          <a:spcPts val="0"/>
                        </a:spcBef>
                        <a:spcAft>
                          <a:spcPts val="0"/>
                        </a:spcAft>
                      </a:pPr>
                      <a:r>
                        <a:rPr lang="en-US" sz="1100" dirty="0">
                          <a:effectLst/>
                          <a:latin typeface="Calibri" charset="0"/>
                          <a:ea typeface="Calibri" charset="0"/>
                          <a:cs typeface="Calibri" charset="0"/>
                        </a:rPr>
                        <a:t>Reference range</a:t>
                      </a:r>
                      <a:endParaRPr lang="en-US" sz="1100" dirty="0">
                        <a:solidFill>
                          <a:srgbClr val="7B7B7B"/>
                        </a:solidFill>
                        <a:effectLst/>
                        <a:latin typeface="Calibri" charset="0"/>
                        <a:ea typeface="Calibri" charset="0"/>
                        <a:cs typeface="Calibri" charset="0"/>
                      </a:endParaRPr>
                    </a:p>
                  </a:txBody>
                  <a:tcPr marL="51435" marR="51435" marT="0" marB="0"/>
                </a:tc>
              </a:tr>
              <a:tr h="241716">
                <a:tc>
                  <a:txBody>
                    <a:bodyPr/>
                    <a:lstStyle/>
                    <a:p>
                      <a:pPr marL="0" marR="0" algn="l">
                        <a:spcBef>
                          <a:spcPts val="0"/>
                        </a:spcBef>
                        <a:spcAft>
                          <a:spcPts val="0"/>
                        </a:spcAft>
                      </a:pPr>
                      <a:r>
                        <a:rPr lang="en-US" sz="1100" dirty="0">
                          <a:effectLst/>
                          <a:latin typeface="Calibri" charset="0"/>
                          <a:ea typeface="Calibri" charset="0"/>
                          <a:cs typeface="Calibri" charset="0"/>
                        </a:rPr>
                        <a:t>ANA Screen </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Mitotic spindle Ab Present</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51435" marR="51435" marT="0" marB="0"/>
                </a:tc>
              </a:tr>
              <a:tr h="225354">
                <a:tc>
                  <a:txBody>
                    <a:bodyPr/>
                    <a:lstStyle/>
                    <a:p>
                      <a:pPr marL="0" marR="0" algn="l">
                        <a:spcBef>
                          <a:spcPts val="0"/>
                        </a:spcBef>
                        <a:spcAft>
                          <a:spcPts val="0"/>
                        </a:spcAft>
                      </a:pPr>
                      <a:r>
                        <a:rPr lang="en-US" sz="1100" dirty="0" err="1">
                          <a:effectLst/>
                          <a:latin typeface="Calibri" charset="0"/>
                          <a:ea typeface="Calibri" charset="0"/>
                          <a:cs typeface="Calibri" charset="0"/>
                        </a:rPr>
                        <a:t>dS</a:t>
                      </a:r>
                      <a:r>
                        <a:rPr lang="en-US" sz="1100" dirty="0">
                          <a:effectLst/>
                          <a:latin typeface="Calibri" charset="0"/>
                          <a:ea typeface="Calibri" charset="0"/>
                          <a:cs typeface="Calibri" charset="0"/>
                        </a:rPr>
                        <a:t> DNA Antibody</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58 (H)</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0-4 IU/mL</a:t>
                      </a:r>
                      <a:endParaRPr lang="en-US" sz="1100">
                        <a:solidFill>
                          <a:srgbClr val="7B7B7B"/>
                        </a:solidFill>
                        <a:effectLst/>
                        <a:latin typeface="Calibri" charset="0"/>
                        <a:ea typeface="Calibri" charset="0"/>
                        <a:cs typeface="Calibri" charset="0"/>
                      </a:endParaRPr>
                    </a:p>
                  </a:txBody>
                  <a:tcPr marL="51435" marR="51435" marT="0" marB="0"/>
                </a:tc>
              </a:tr>
              <a:tr h="235767">
                <a:tc>
                  <a:txBody>
                    <a:bodyPr/>
                    <a:lstStyle/>
                    <a:p>
                      <a:pPr marL="0" marR="0" algn="l">
                        <a:spcBef>
                          <a:spcPts val="0"/>
                        </a:spcBef>
                        <a:spcAft>
                          <a:spcPts val="0"/>
                        </a:spcAft>
                      </a:pPr>
                      <a:r>
                        <a:rPr lang="en-US" sz="1100" dirty="0">
                          <a:effectLst/>
                          <a:latin typeface="Calibri" charset="0"/>
                          <a:ea typeface="Calibri" charset="0"/>
                          <a:cs typeface="Calibri" charset="0"/>
                        </a:rPr>
                        <a:t>Glomerular basement membrane Ab</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&lt;1.0</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&lt;1.0</a:t>
                      </a:r>
                      <a:endParaRPr lang="en-US" sz="1100">
                        <a:solidFill>
                          <a:srgbClr val="7B7B7B"/>
                        </a:solidFill>
                        <a:effectLst/>
                        <a:latin typeface="Calibri" charset="0"/>
                        <a:ea typeface="Calibri" charset="0"/>
                        <a:cs typeface="Calibri" charset="0"/>
                      </a:endParaRPr>
                    </a:p>
                  </a:txBody>
                  <a:tcPr marL="51435" marR="51435" marT="0" marB="0"/>
                </a:tc>
              </a:tr>
              <a:tr h="392697">
                <a:tc>
                  <a:txBody>
                    <a:bodyPr/>
                    <a:lstStyle/>
                    <a:p>
                      <a:pPr marL="0" marR="0" algn="l">
                        <a:spcBef>
                          <a:spcPts val="0"/>
                        </a:spcBef>
                        <a:spcAft>
                          <a:spcPts val="0"/>
                        </a:spcAft>
                      </a:pPr>
                      <a:r>
                        <a:rPr lang="en-US" sz="1100" dirty="0">
                          <a:effectLst/>
                          <a:latin typeface="Calibri" charset="0"/>
                          <a:ea typeface="Calibri" charset="0"/>
                          <a:cs typeface="Calibri" charset="0"/>
                        </a:rPr>
                        <a:t>Myeloperoxidase Antibody (p-ANCA)</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&lt;1.0</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&lt;1.0</a:t>
                      </a:r>
                      <a:endParaRPr lang="en-US" sz="1100">
                        <a:solidFill>
                          <a:srgbClr val="7B7B7B"/>
                        </a:solidFill>
                        <a:effectLst/>
                        <a:latin typeface="Calibri" charset="0"/>
                        <a:ea typeface="Calibri" charset="0"/>
                        <a:cs typeface="Calibri" charset="0"/>
                      </a:endParaRPr>
                    </a:p>
                  </a:txBody>
                  <a:tcPr marL="51435" marR="51435" marT="0" marB="0"/>
                </a:tc>
              </a:tr>
              <a:tr h="225354">
                <a:tc>
                  <a:txBody>
                    <a:bodyPr/>
                    <a:lstStyle/>
                    <a:p>
                      <a:pPr marL="0" marR="0" algn="l">
                        <a:spcBef>
                          <a:spcPts val="0"/>
                        </a:spcBef>
                        <a:spcAft>
                          <a:spcPts val="0"/>
                        </a:spcAft>
                      </a:pPr>
                      <a:r>
                        <a:rPr lang="en-US" sz="1100">
                          <a:effectLst/>
                          <a:latin typeface="Calibri" charset="0"/>
                          <a:ea typeface="Calibri" charset="0"/>
                          <a:cs typeface="Calibri" charset="0"/>
                        </a:rPr>
                        <a:t>Proteinase-3 Antibody (c-ANCA)</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&lt;1.0</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&lt;1.0</a:t>
                      </a:r>
                      <a:endParaRPr lang="en-US" sz="1100">
                        <a:solidFill>
                          <a:srgbClr val="7B7B7B"/>
                        </a:solidFill>
                        <a:effectLst/>
                        <a:latin typeface="Calibri" charset="0"/>
                        <a:ea typeface="Calibri" charset="0"/>
                        <a:cs typeface="Calibri" charset="0"/>
                      </a:endParaRPr>
                    </a:p>
                  </a:txBody>
                  <a:tcPr marL="51435" marR="51435" marT="0" marB="0"/>
                </a:tc>
              </a:tr>
              <a:tr h="212711">
                <a:tc>
                  <a:txBody>
                    <a:bodyPr/>
                    <a:lstStyle/>
                    <a:p>
                      <a:pPr marL="0" marR="0" algn="l">
                        <a:spcBef>
                          <a:spcPts val="0"/>
                        </a:spcBef>
                        <a:spcAft>
                          <a:spcPts val="0"/>
                        </a:spcAft>
                      </a:pPr>
                      <a:r>
                        <a:rPr lang="en-US" sz="1100">
                          <a:effectLst/>
                          <a:latin typeface="Calibri" charset="0"/>
                          <a:ea typeface="Calibri" charset="0"/>
                          <a:cs typeface="Calibri" charset="0"/>
                        </a:rPr>
                        <a:t>ASO screen</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Positive</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51435" marR="51435" marT="0" marB="0"/>
                </a:tc>
              </a:tr>
              <a:tr h="225354">
                <a:tc>
                  <a:txBody>
                    <a:bodyPr/>
                    <a:lstStyle/>
                    <a:p>
                      <a:pPr marL="0" marR="0" algn="l">
                        <a:spcBef>
                          <a:spcPts val="0"/>
                        </a:spcBef>
                        <a:spcAft>
                          <a:spcPts val="0"/>
                        </a:spcAft>
                      </a:pPr>
                      <a:r>
                        <a:rPr lang="en-US" sz="1100">
                          <a:effectLst/>
                          <a:latin typeface="Calibri" charset="0"/>
                          <a:ea typeface="Calibri" charset="0"/>
                          <a:cs typeface="Calibri" charset="0"/>
                        </a:rPr>
                        <a:t>ASO Titer</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200</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ASO IU/mL</a:t>
                      </a:r>
                      <a:endParaRPr lang="en-US" sz="1100">
                        <a:solidFill>
                          <a:srgbClr val="7B7B7B"/>
                        </a:solidFill>
                        <a:effectLst/>
                        <a:latin typeface="Calibri" charset="0"/>
                        <a:ea typeface="Calibri" charset="0"/>
                        <a:cs typeface="Calibri" charset="0"/>
                      </a:endParaRPr>
                    </a:p>
                  </a:txBody>
                  <a:tcPr marL="51435" marR="51435" marT="0" marB="0"/>
                </a:tc>
              </a:tr>
              <a:tr h="212711">
                <a:tc>
                  <a:txBody>
                    <a:bodyPr/>
                    <a:lstStyle/>
                    <a:p>
                      <a:pPr marL="0" marR="0" algn="l">
                        <a:spcBef>
                          <a:spcPts val="0"/>
                        </a:spcBef>
                        <a:spcAft>
                          <a:spcPts val="0"/>
                        </a:spcAft>
                      </a:pPr>
                      <a:r>
                        <a:rPr lang="en-US" sz="1100">
                          <a:effectLst/>
                          <a:latin typeface="Calibri" charset="0"/>
                          <a:ea typeface="Calibri" charset="0"/>
                          <a:cs typeface="Calibri" charset="0"/>
                        </a:rPr>
                        <a:t>Complement C3</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59 (L)</a:t>
                      </a:r>
                      <a:endParaRPr lang="en-US" sz="1100" dirty="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90-180 mg/dL</a:t>
                      </a:r>
                      <a:endParaRPr lang="en-US" sz="1100">
                        <a:solidFill>
                          <a:srgbClr val="7B7B7B"/>
                        </a:solidFill>
                        <a:effectLst/>
                        <a:latin typeface="Calibri" charset="0"/>
                        <a:ea typeface="Calibri" charset="0"/>
                        <a:cs typeface="Calibri" charset="0"/>
                      </a:endParaRPr>
                    </a:p>
                  </a:txBody>
                  <a:tcPr marL="51435" marR="51435" marT="0" marB="0"/>
                </a:tc>
              </a:tr>
              <a:tr h="235767">
                <a:tc>
                  <a:txBody>
                    <a:bodyPr/>
                    <a:lstStyle/>
                    <a:p>
                      <a:pPr marL="0" marR="0" algn="l">
                        <a:spcBef>
                          <a:spcPts val="0"/>
                        </a:spcBef>
                        <a:spcAft>
                          <a:spcPts val="0"/>
                        </a:spcAft>
                      </a:pPr>
                      <a:r>
                        <a:rPr lang="en-US" sz="1100">
                          <a:effectLst/>
                          <a:latin typeface="Calibri" charset="0"/>
                          <a:ea typeface="Calibri" charset="0"/>
                          <a:cs typeface="Calibri" charset="0"/>
                        </a:rPr>
                        <a:t>Complement C4</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12</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10-40 mg/</a:t>
                      </a:r>
                      <a:r>
                        <a:rPr lang="en-US" sz="1100" dirty="0" err="1">
                          <a:effectLst/>
                          <a:latin typeface="Calibri" charset="0"/>
                          <a:ea typeface="Calibri" charset="0"/>
                          <a:cs typeface="Calibri" charset="0"/>
                        </a:rPr>
                        <a:t>dL</a:t>
                      </a:r>
                      <a:endParaRPr lang="en-US" sz="1100" dirty="0">
                        <a:solidFill>
                          <a:srgbClr val="7B7B7B"/>
                        </a:solidFill>
                        <a:effectLst/>
                        <a:latin typeface="Calibri" charset="0"/>
                        <a:ea typeface="Calibri" charset="0"/>
                        <a:cs typeface="Calibri" charset="0"/>
                      </a:endParaRPr>
                    </a:p>
                  </a:txBody>
                  <a:tcPr marL="51435" marR="51435" marT="0" marB="0"/>
                </a:tc>
              </a:tr>
              <a:tr h="235767">
                <a:tc>
                  <a:txBody>
                    <a:bodyPr/>
                    <a:lstStyle/>
                    <a:p>
                      <a:pPr marL="0" marR="0" algn="l">
                        <a:spcBef>
                          <a:spcPts val="0"/>
                        </a:spcBef>
                        <a:spcAft>
                          <a:spcPts val="0"/>
                        </a:spcAft>
                      </a:pPr>
                      <a:r>
                        <a:rPr lang="en-US" sz="1100">
                          <a:effectLst/>
                          <a:latin typeface="Calibri" charset="0"/>
                          <a:ea typeface="Calibri" charset="0"/>
                          <a:cs typeface="Calibri" charset="0"/>
                        </a:rPr>
                        <a:t>Direct Coombs:</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 </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 </a:t>
                      </a:r>
                      <a:endParaRPr lang="en-US" sz="1100" dirty="0">
                        <a:solidFill>
                          <a:srgbClr val="7B7B7B"/>
                        </a:solidFill>
                        <a:effectLst/>
                        <a:latin typeface="Calibri" charset="0"/>
                        <a:ea typeface="Calibri" charset="0"/>
                        <a:cs typeface="Calibri" charset="0"/>
                      </a:endParaRPr>
                    </a:p>
                  </a:txBody>
                  <a:tcPr marL="51435" marR="51435" marT="0" marB="0"/>
                </a:tc>
              </a:tr>
              <a:tr h="255849">
                <a:tc>
                  <a:txBody>
                    <a:bodyPr/>
                    <a:lstStyle/>
                    <a:p>
                      <a:pPr marL="342900" marR="0" lvl="0" indent="-342900" algn="l">
                        <a:spcBef>
                          <a:spcPts val="0"/>
                        </a:spcBef>
                        <a:spcAft>
                          <a:spcPts val="0"/>
                        </a:spcAft>
                        <a:buFont typeface="Calibri" charset="0"/>
                        <a:buChar char="-"/>
                      </a:pPr>
                      <a:r>
                        <a:rPr lang="en-US" sz="1100">
                          <a:effectLst/>
                          <a:latin typeface="Calibri" charset="0"/>
                          <a:ea typeface="Calibri" charset="0"/>
                          <a:cs typeface="Calibri" charset="0"/>
                        </a:rPr>
                        <a:t>Polyspecific Ahg </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Positive</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51435" marR="51435" marT="0" marB="0"/>
                </a:tc>
              </a:tr>
              <a:tr h="212711">
                <a:tc>
                  <a:txBody>
                    <a:bodyPr/>
                    <a:lstStyle/>
                    <a:p>
                      <a:pPr marL="342900" marR="0" lvl="0" indent="-342900" algn="l">
                        <a:spcBef>
                          <a:spcPts val="0"/>
                        </a:spcBef>
                        <a:spcAft>
                          <a:spcPts val="0"/>
                        </a:spcAft>
                        <a:buFont typeface="Calibri" charset="0"/>
                        <a:buChar char="-"/>
                      </a:pPr>
                      <a:r>
                        <a:rPr lang="en-US" sz="1100">
                          <a:effectLst/>
                          <a:latin typeface="Calibri" charset="0"/>
                          <a:ea typeface="Calibri" charset="0"/>
                          <a:cs typeface="Calibri" charset="0"/>
                        </a:rPr>
                        <a:t>IgG Direct Coombs </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Positive</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51435" marR="51435" marT="0" marB="0"/>
                </a:tc>
              </a:tr>
              <a:tr h="212711">
                <a:tc>
                  <a:txBody>
                    <a:bodyPr/>
                    <a:lstStyle/>
                    <a:p>
                      <a:pPr marL="342900" marR="0" lvl="0" indent="-342900" algn="l">
                        <a:spcBef>
                          <a:spcPts val="0"/>
                        </a:spcBef>
                        <a:spcAft>
                          <a:spcPts val="0"/>
                        </a:spcAft>
                        <a:buFont typeface="Calibri" charset="0"/>
                        <a:buChar char="-"/>
                      </a:pPr>
                      <a:r>
                        <a:rPr lang="en-US" sz="1100">
                          <a:effectLst/>
                          <a:latin typeface="Calibri" charset="0"/>
                          <a:ea typeface="Calibri" charset="0"/>
                          <a:cs typeface="Calibri" charset="0"/>
                        </a:rPr>
                        <a:t>Anti C3 Direct Coombs</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a:effectLst/>
                          <a:latin typeface="Calibri" charset="0"/>
                          <a:ea typeface="Calibri" charset="0"/>
                          <a:cs typeface="Calibri" charset="0"/>
                        </a:rPr>
                        <a:t>Negative</a:t>
                      </a:r>
                      <a:endParaRPr lang="en-US" sz="1100">
                        <a:solidFill>
                          <a:srgbClr val="7B7B7B"/>
                        </a:solidFill>
                        <a:effectLst/>
                        <a:latin typeface="Calibri" charset="0"/>
                        <a:ea typeface="Calibri" charset="0"/>
                        <a:cs typeface="Calibri" charset="0"/>
                      </a:endParaRPr>
                    </a:p>
                  </a:txBody>
                  <a:tcPr marL="51435" marR="51435" marT="0" marB="0"/>
                </a:tc>
                <a:tc>
                  <a:txBody>
                    <a:bodyPr/>
                    <a:lstStyle/>
                    <a:p>
                      <a:pPr marL="0" marR="0" algn="ctr">
                        <a:spcBef>
                          <a:spcPts val="0"/>
                        </a:spcBef>
                        <a:spcAft>
                          <a:spcPts val="0"/>
                        </a:spcAft>
                      </a:pPr>
                      <a:r>
                        <a:rPr lang="en-US" sz="1100" dirty="0">
                          <a:effectLst/>
                          <a:latin typeface="Calibri" charset="0"/>
                          <a:ea typeface="Calibri" charset="0"/>
                          <a:cs typeface="Calibri" charset="0"/>
                        </a:rPr>
                        <a:t>Negative</a:t>
                      </a:r>
                      <a:endParaRPr lang="en-US" sz="1100" dirty="0">
                        <a:solidFill>
                          <a:srgbClr val="7B7B7B"/>
                        </a:solidFill>
                        <a:effectLst/>
                        <a:latin typeface="Calibri" charset="0"/>
                        <a:ea typeface="Calibri" charset="0"/>
                        <a:cs typeface="Calibri" charset="0"/>
                      </a:endParaRPr>
                    </a:p>
                  </a:txBody>
                  <a:tcPr marL="51435" marR="51435" marT="0" marB="0"/>
                </a:tc>
              </a:tr>
            </a:tbl>
          </a:graphicData>
        </a:graphic>
      </p:graphicFrame>
    </p:spTree>
    <p:extLst>
      <p:ext uri="{BB962C8B-B14F-4D97-AF65-F5344CB8AC3E}">
        <p14:creationId xmlns:p14="http://schemas.microsoft.com/office/powerpoint/2010/main" val="1205508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latin typeface="Calibri" charset="0"/>
                <a:ea typeface="Calibri" charset="0"/>
                <a:cs typeface="Calibri" charset="0"/>
              </a:rPr>
              <a:t>Diagnosis</a:t>
            </a:r>
            <a:endParaRPr lang="en-US" dirty="0">
              <a:latin typeface="Calibri" charset="0"/>
              <a:ea typeface="Calibri" charset="0"/>
              <a:cs typeface="Calibri" charset="0"/>
            </a:endParaRPr>
          </a:p>
        </p:txBody>
      </p:sp>
      <p:sp>
        <p:nvSpPr>
          <p:cNvPr id="5" name="Content Placeholder 4"/>
          <p:cNvSpPr>
            <a:spLocks noGrp="1"/>
          </p:cNvSpPr>
          <p:nvPr>
            <p:ph idx="1"/>
          </p:nvPr>
        </p:nvSpPr>
        <p:spPr>
          <a:xfrm>
            <a:off x="914400" y="971550"/>
            <a:ext cx="7315200" cy="3886200"/>
          </a:xfrm>
        </p:spPr>
        <p:txBody>
          <a:bodyPr>
            <a:normAutofit lnSpcReduction="10000"/>
          </a:bodyPr>
          <a:lstStyle/>
          <a:p>
            <a:pPr>
              <a:buClr>
                <a:schemeClr val="accent1"/>
              </a:buClr>
              <a:buSzPct val="60000"/>
            </a:pPr>
            <a:r>
              <a:rPr lang="en-US" dirty="0" smtClean="0">
                <a:solidFill>
                  <a:schemeClr val="tx1">
                    <a:lumMod val="50000"/>
                  </a:schemeClr>
                </a:solidFill>
                <a:latin typeface="Calibri" charset="0"/>
                <a:ea typeface="Calibri" charset="0"/>
                <a:cs typeface="Calibri" charset="0"/>
              </a:rPr>
              <a:t>2D </a:t>
            </a:r>
            <a:r>
              <a:rPr lang="en-US" dirty="0">
                <a:solidFill>
                  <a:schemeClr val="tx1">
                    <a:lumMod val="50000"/>
                  </a:schemeClr>
                </a:solidFill>
                <a:latin typeface="Calibri" charset="0"/>
                <a:ea typeface="Calibri" charset="0"/>
                <a:cs typeface="Calibri" charset="0"/>
              </a:rPr>
              <a:t>Echocardiogram was unremarkable without evidence of endocarditis.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Computerized </a:t>
            </a:r>
            <a:r>
              <a:rPr lang="en-US" dirty="0">
                <a:solidFill>
                  <a:schemeClr val="tx1">
                    <a:lumMod val="50000"/>
                  </a:schemeClr>
                </a:solidFill>
                <a:latin typeface="Calibri" charset="0"/>
                <a:ea typeface="Calibri" charset="0"/>
                <a:cs typeface="Calibri" charset="0"/>
              </a:rPr>
              <a:t>tomography (CT) chest, abdomen and pelvis with contrast to rule out occult malignancy showed mildly prominent hilar, mediastinal and axillary adenopathy </a:t>
            </a:r>
          </a:p>
          <a:p>
            <a:pPr>
              <a:buClr>
                <a:schemeClr val="accent1"/>
              </a:buClr>
              <a:buSzPct val="60000"/>
            </a:pPr>
            <a:r>
              <a:rPr lang="en-US" dirty="0">
                <a:solidFill>
                  <a:schemeClr val="tx1">
                    <a:lumMod val="50000"/>
                  </a:schemeClr>
                </a:solidFill>
                <a:latin typeface="Calibri" charset="0"/>
                <a:ea typeface="Calibri" charset="0"/>
                <a:cs typeface="Calibri" charset="0"/>
              </a:rPr>
              <a:t>Due to severe hypoalbuminemia, a 24 hour urine protein collection done showed 5848 mg/1700cc urine in 24 </a:t>
            </a:r>
            <a:r>
              <a:rPr lang="en-US" dirty="0" err="1">
                <a:solidFill>
                  <a:schemeClr val="tx1">
                    <a:lumMod val="50000"/>
                  </a:schemeClr>
                </a:solidFill>
                <a:latin typeface="Calibri" charset="0"/>
                <a:ea typeface="Calibri" charset="0"/>
                <a:cs typeface="Calibri" charset="0"/>
              </a:rPr>
              <a:t>hr</a:t>
            </a:r>
            <a:r>
              <a:rPr lang="en-US" dirty="0">
                <a:solidFill>
                  <a:schemeClr val="tx1">
                    <a:lumMod val="50000"/>
                  </a:schemeClr>
                </a:solidFill>
                <a:latin typeface="Calibri" charset="0"/>
                <a:ea typeface="Calibri" charset="0"/>
                <a:cs typeface="Calibri" charset="0"/>
              </a:rPr>
              <a:t> period.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a:solidFill>
                  <a:schemeClr val="tx1">
                    <a:lumMod val="50000"/>
                  </a:schemeClr>
                </a:solidFill>
                <a:latin typeface="Calibri" charset="0"/>
                <a:ea typeface="Calibri" charset="0"/>
                <a:cs typeface="Calibri" charset="0"/>
              </a:rPr>
              <a:t>Differential diagnosis at this point included lupus nephritis and thrombotic </a:t>
            </a:r>
            <a:r>
              <a:rPr lang="en-US" dirty="0" err="1">
                <a:solidFill>
                  <a:schemeClr val="tx1">
                    <a:lumMod val="50000"/>
                  </a:schemeClr>
                </a:solidFill>
                <a:latin typeface="Calibri" charset="0"/>
                <a:ea typeface="Calibri" charset="0"/>
                <a:cs typeface="Calibri" charset="0"/>
              </a:rPr>
              <a:t>microangiopathy</a:t>
            </a:r>
            <a:r>
              <a:rPr lang="en-US" dirty="0">
                <a:solidFill>
                  <a:schemeClr val="tx1">
                    <a:lumMod val="50000"/>
                  </a:schemeClr>
                </a:solidFill>
                <a:latin typeface="Calibri" charset="0"/>
                <a:ea typeface="Calibri" charset="0"/>
                <a:cs typeface="Calibri" charset="0"/>
              </a:rPr>
              <a:t> given elevated LDH, low </a:t>
            </a:r>
            <a:r>
              <a:rPr lang="en-US" dirty="0" err="1">
                <a:solidFill>
                  <a:schemeClr val="tx1">
                    <a:lumMod val="50000"/>
                  </a:schemeClr>
                </a:solidFill>
                <a:latin typeface="Calibri" charset="0"/>
                <a:ea typeface="Calibri" charset="0"/>
                <a:cs typeface="Calibri" charset="0"/>
              </a:rPr>
              <a:t>Haptoglobin</a:t>
            </a:r>
            <a:r>
              <a:rPr lang="en-US" dirty="0">
                <a:solidFill>
                  <a:schemeClr val="tx1">
                    <a:lumMod val="50000"/>
                  </a:schemeClr>
                </a:solidFill>
                <a:latin typeface="Calibri" charset="0"/>
                <a:ea typeface="Calibri" charset="0"/>
                <a:cs typeface="Calibri" charset="0"/>
              </a:rPr>
              <a:t> and hemolytic anemia.  </a:t>
            </a:r>
          </a:p>
          <a:p>
            <a:pPr>
              <a:buClr>
                <a:schemeClr val="accent1"/>
              </a:buClr>
              <a:buSzPct val="60000"/>
            </a:pPr>
            <a:r>
              <a:rPr lang="en-US" dirty="0" smtClean="0">
                <a:solidFill>
                  <a:schemeClr val="tx1">
                    <a:lumMod val="50000"/>
                  </a:schemeClr>
                </a:solidFill>
                <a:latin typeface="Calibri" charset="0"/>
                <a:ea typeface="Calibri" charset="0"/>
                <a:cs typeface="Calibri" charset="0"/>
              </a:rPr>
              <a:t>Infectious </a:t>
            </a:r>
            <a:r>
              <a:rPr lang="en-US" dirty="0">
                <a:solidFill>
                  <a:schemeClr val="tx1">
                    <a:lumMod val="50000"/>
                  </a:schemeClr>
                </a:solidFill>
                <a:latin typeface="Calibri" charset="0"/>
                <a:ea typeface="Calibri" charset="0"/>
                <a:cs typeface="Calibri" charset="0"/>
              </a:rPr>
              <a:t>disease, Hematology-oncology, Rheumatology and Nephrology services were </a:t>
            </a:r>
            <a:r>
              <a:rPr lang="en-US" dirty="0" smtClean="0">
                <a:solidFill>
                  <a:schemeClr val="tx1">
                    <a:lumMod val="50000"/>
                  </a:schemeClr>
                </a:solidFill>
                <a:latin typeface="Calibri" charset="0"/>
                <a:ea typeface="Calibri" charset="0"/>
                <a:cs typeface="Calibri" charset="0"/>
              </a:rPr>
              <a:t>consulted.</a:t>
            </a:r>
            <a:endParaRPr lang="en-US" dirty="0">
              <a:solidFill>
                <a:schemeClr val="tx1">
                  <a:lumMod val="50000"/>
                </a:schemeClr>
              </a:solidFill>
              <a:latin typeface="Calibri" charset="0"/>
              <a:ea typeface="Calibri" charset="0"/>
              <a:cs typeface="Calibri" charset="0"/>
            </a:endParaRPr>
          </a:p>
        </p:txBody>
      </p:sp>
    </p:spTree>
    <p:extLst>
      <p:ext uri="{BB962C8B-B14F-4D97-AF65-F5344CB8AC3E}">
        <p14:creationId xmlns:p14="http://schemas.microsoft.com/office/powerpoint/2010/main" val="102142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Bone marrow biopsy</a:t>
            </a:r>
            <a:endParaRPr lang="en-US" dirty="0">
              <a:latin typeface="Calibri" charset="0"/>
              <a:ea typeface="Calibri" charset="0"/>
              <a:cs typeface="Calibri" charset="0"/>
            </a:endParaRPr>
          </a:p>
        </p:txBody>
      </p:sp>
      <p:pic>
        <p:nvPicPr>
          <p:cNvPr id="4" name="Content Placeholder 3" descr="Screen%20Shot%202017-06-14%20at%206.png"/>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038600" y="1200150"/>
            <a:ext cx="4572000" cy="3048000"/>
          </a:xfrm>
          <a:prstGeom prst="rect">
            <a:avLst/>
          </a:prstGeom>
          <a:noFill/>
          <a:ln>
            <a:noFill/>
          </a:ln>
        </p:spPr>
      </p:pic>
      <p:sp>
        <p:nvSpPr>
          <p:cNvPr id="5" name="Content Placeholder 4"/>
          <p:cNvSpPr>
            <a:spLocks noGrp="1"/>
          </p:cNvSpPr>
          <p:nvPr>
            <p:ph sz="half" idx="2"/>
          </p:nvPr>
        </p:nvSpPr>
        <p:spPr>
          <a:xfrm>
            <a:off x="381000" y="983045"/>
            <a:ext cx="3452648" cy="3482209"/>
          </a:xfrm>
        </p:spPr>
        <p:txBody>
          <a:bodyPr>
            <a:normAutofit fontScale="92500"/>
          </a:bodyPr>
          <a:lstStyle/>
          <a:p>
            <a:pPr>
              <a:buClr>
                <a:schemeClr val="accent1"/>
              </a:buClr>
              <a:buSzPct val="60000"/>
            </a:pPr>
            <a:r>
              <a:rPr lang="en-US" dirty="0">
                <a:solidFill>
                  <a:schemeClr val="tx1">
                    <a:lumMod val="50000"/>
                  </a:schemeClr>
                </a:solidFill>
                <a:latin typeface="Calibri" charset="0"/>
                <a:ea typeface="Calibri" charset="0"/>
                <a:cs typeface="Calibri" charset="0"/>
              </a:rPr>
              <a:t>Initial bone marrow biopsy did not have adequate spicules on the aspirate, hence, repeat bone marrow biopsy </a:t>
            </a:r>
            <a:r>
              <a:rPr lang="en-US" dirty="0" smtClean="0">
                <a:solidFill>
                  <a:schemeClr val="tx1">
                    <a:lumMod val="50000"/>
                  </a:schemeClr>
                </a:solidFill>
                <a:latin typeface="Calibri" charset="0"/>
                <a:ea typeface="Calibri" charset="0"/>
                <a:cs typeface="Calibri" charset="0"/>
              </a:rPr>
              <a:t>performed revealed HLH.</a:t>
            </a:r>
          </a:p>
          <a:p>
            <a:pPr>
              <a:buClr>
                <a:schemeClr val="accent1"/>
              </a:buClr>
              <a:buSzPct val="60000"/>
            </a:pPr>
            <a:endParaRPr lang="en-US" dirty="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Started on high </a:t>
            </a:r>
            <a:r>
              <a:rPr lang="en-US" dirty="0">
                <a:solidFill>
                  <a:schemeClr val="tx1">
                    <a:lumMod val="50000"/>
                  </a:schemeClr>
                </a:solidFill>
                <a:latin typeface="Calibri" charset="0"/>
                <a:ea typeface="Calibri" charset="0"/>
                <a:cs typeface="Calibri" charset="0"/>
              </a:rPr>
              <a:t>dose intravenous dexamethasone therapy in addition to </a:t>
            </a:r>
            <a:r>
              <a:rPr lang="en-US" dirty="0" err="1" smtClean="0">
                <a:solidFill>
                  <a:schemeClr val="tx1">
                    <a:lumMod val="50000"/>
                  </a:schemeClr>
                </a:solidFill>
                <a:latin typeface="Calibri" charset="0"/>
                <a:ea typeface="Calibri" charset="0"/>
                <a:cs typeface="Calibri" charset="0"/>
              </a:rPr>
              <a:t>Atovaquone</a:t>
            </a:r>
            <a:r>
              <a:rPr lang="en-US" dirty="0" smtClean="0">
                <a:solidFill>
                  <a:schemeClr val="tx1">
                    <a:lumMod val="50000"/>
                  </a:schemeClr>
                </a:solidFill>
                <a:latin typeface="Calibri" charset="0"/>
                <a:ea typeface="Calibri" charset="0"/>
                <a:cs typeface="Calibri" charset="0"/>
              </a:rPr>
              <a:t> </a:t>
            </a:r>
            <a:r>
              <a:rPr lang="en-US" dirty="0">
                <a:solidFill>
                  <a:schemeClr val="tx1">
                    <a:lumMod val="50000"/>
                  </a:schemeClr>
                </a:solidFill>
                <a:latin typeface="Calibri" charset="0"/>
                <a:ea typeface="Calibri" charset="0"/>
                <a:cs typeface="Calibri" charset="0"/>
              </a:rPr>
              <a:t>for Pneumocystis </a:t>
            </a:r>
            <a:r>
              <a:rPr lang="en-US" dirty="0" smtClean="0">
                <a:solidFill>
                  <a:schemeClr val="tx1">
                    <a:lumMod val="50000"/>
                  </a:schemeClr>
                </a:solidFill>
                <a:latin typeface="Calibri" charset="0"/>
                <a:ea typeface="Calibri" charset="0"/>
                <a:cs typeface="Calibri" charset="0"/>
              </a:rPr>
              <a:t>prophylaxis</a:t>
            </a:r>
            <a:endParaRPr lang="en-US" dirty="0">
              <a:solidFill>
                <a:schemeClr val="tx1">
                  <a:lumMod val="50000"/>
                </a:schemeClr>
              </a:solidFill>
              <a:latin typeface="Calibri" charset="0"/>
              <a:ea typeface="Calibri" charset="0"/>
              <a:cs typeface="Calibri" charset="0"/>
            </a:endParaRPr>
          </a:p>
        </p:txBody>
      </p:sp>
    </p:spTree>
    <p:extLst>
      <p:ext uri="{BB962C8B-B14F-4D97-AF65-F5344CB8AC3E}">
        <p14:creationId xmlns:p14="http://schemas.microsoft.com/office/powerpoint/2010/main" val="13230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04" y="367148"/>
            <a:ext cx="7924800" cy="533400"/>
          </a:xfrm>
        </p:spPr>
        <p:txBody>
          <a:bodyPr/>
          <a:lstStyle/>
          <a:p>
            <a:r>
              <a:rPr lang="en-US" dirty="0" smtClean="0">
                <a:latin typeface="Calibri" charset="0"/>
                <a:ea typeface="Calibri" charset="0"/>
                <a:cs typeface="Calibri" charset="0"/>
              </a:rPr>
              <a:t>Renal biopsy</a:t>
            </a:r>
            <a:endParaRPr lang="en-US" dirty="0">
              <a:latin typeface="Calibri" charset="0"/>
              <a:ea typeface="Calibri" charset="0"/>
              <a:cs typeface="Calibri" charset="0"/>
            </a:endParaRPr>
          </a:p>
        </p:txBody>
      </p:sp>
      <p:sp>
        <p:nvSpPr>
          <p:cNvPr id="5" name="Content Placeholder 4"/>
          <p:cNvSpPr>
            <a:spLocks noGrp="1"/>
          </p:cNvSpPr>
          <p:nvPr>
            <p:ph sz="half" idx="1"/>
          </p:nvPr>
        </p:nvSpPr>
        <p:spPr>
          <a:xfrm>
            <a:off x="464195" y="1047751"/>
            <a:ext cx="3374709" cy="3809999"/>
          </a:xfrm>
        </p:spPr>
        <p:txBody>
          <a:bodyPr>
            <a:noAutofit/>
          </a:bodyPr>
          <a:lstStyle/>
          <a:p>
            <a:pPr>
              <a:buClr>
                <a:schemeClr val="accent1"/>
              </a:buClr>
              <a:buSzPct val="60000"/>
            </a:pPr>
            <a:r>
              <a:rPr lang="en-US" sz="1800" b="1" dirty="0" smtClean="0">
                <a:solidFill>
                  <a:schemeClr val="tx1">
                    <a:lumMod val="50000"/>
                  </a:schemeClr>
                </a:solidFill>
                <a:latin typeface="Calibri" charset="0"/>
                <a:ea typeface="Calibri" charset="0"/>
                <a:cs typeface="Calibri" charset="0"/>
              </a:rPr>
              <a:t>Diffuse</a:t>
            </a:r>
            <a:r>
              <a:rPr lang="en-US" sz="1800" dirty="0" smtClean="0">
                <a:solidFill>
                  <a:schemeClr val="tx1">
                    <a:lumMod val="50000"/>
                  </a:schemeClr>
                </a:solidFill>
                <a:latin typeface="Calibri" charset="0"/>
                <a:ea typeface="Calibri" charset="0"/>
                <a:cs typeface="Calibri" charset="0"/>
              </a:rPr>
              <a:t> </a:t>
            </a:r>
            <a:r>
              <a:rPr lang="en-US" sz="1800" b="1" dirty="0" smtClean="0">
                <a:solidFill>
                  <a:schemeClr val="tx1">
                    <a:lumMod val="50000"/>
                  </a:schemeClr>
                </a:solidFill>
                <a:latin typeface="Calibri" charset="0"/>
                <a:ea typeface="Calibri" charset="0"/>
                <a:cs typeface="Calibri" charset="0"/>
              </a:rPr>
              <a:t>proliferative </a:t>
            </a:r>
            <a:r>
              <a:rPr lang="en-US" sz="1800" b="1" dirty="0">
                <a:solidFill>
                  <a:schemeClr val="tx1">
                    <a:lumMod val="50000"/>
                  </a:schemeClr>
                </a:solidFill>
                <a:latin typeface="Calibri" charset="0"/>
                <a:ea typeface="Calibri" charset="0"/>
                <a:cs typeface="Calibri" charset="0"/>
              </a:rPr>
              <a:t>and membranous glomerulonephritis</a:t>
            </a:r>
            <a:r>
              <a:rPr lang="en-US" sz="1800" dirty="0">
                <a:solidFill>
                  <a:schemeClr val="tx1">
                    <a:lumMod val="50000"/>
                  </a:schemeClr>
                </a:solidFill>
                <a:latin typeface="Calibri" charset="0"/>
                <a:ea typeface="Calibri" charset="0"/>
                <a:cs typeface="Calibri" charset="0"/>
              </a:rPr>
              <a:t>, consistent with lupus nephritis class IV+V (associated with HLH</a:t>
            </a:r>
            <a:r>
              <a:rPr lang="en-US" sz="1800" dirty="0" smtClean="0">
                <a:solidFill>
                  <a:schemeClr val="tx1">
                    <a:lumMod val="50000"/>
                  </a:schemeClr>
                </a:solidFill>
                <a:latin typeface="Calibri" charset="0"/>
                <a:ea typeface="Calibri" charset="0"/>
                <a:cs typeface="Calibri" charset="0"/>
              </a:rPr>
              <a:t>). Mild </a:t>
            </a:r>
            <a:r>
              <a:rPr lang="en-US" sz="1800" dirty="0">
                <a:solidFill>
                  <a:schemeClr val="tx1">
                    <a:lumMod val="50000"/>
                  </a:schemeClr>
                </a:solidFill>
                <a:latin typeface="Calibri" charset="0"/>
                <a:ea typeface="Calibri" charset="0"/>
                <a:cs typeface="Calibri" charset="0"/>
              </a:rPr>
              <a:t>to moderate activity and minimal </a:t>
            </a:r>
            <a:r>
              <a:rPr lang="en-US" sz="1800" dirty="0" smtClean="0">
                <a:solidFill>
                  <a:schemeClr val="tx1">
                    <a:lumMod val="50000"/>
                  </a:schemeClr>
                </a:solidFill>
                <a:latin typeface="Calibri" charset="0"/>
                <a:ea typeface="Calibri" charset="0"/>
                <a:cs typeface="Calibri" charset="0"/>
              </a:rPr>
              <a:t>chronicity.</a:t>
            </a:r>
          </a:p>
          <a:p>
            <a:pPr>
              <a:buClr>
                <a:schemeClr val="accent1"/>
              </a:buClr>
              <a:buSzPct val="60000"/>
            </a:pPr>
            <a:r>
              <a:rPr lang="en-US" sz="1800" dirty="0">
                <a:solidFill>
                  <a:schemeClr val="tx1">
                    <a:lumMod val="50000"/>
                  </a:schemeClr>
                </a:solidFill>
                <a:latin typeface="Calibri" charset="0"/>
                <a:ea typeface="Calibri" charset="0"/>
                <a:cs typeface="Calibri" charset="0"/>
              </a:rPr>
              <a:t>Immunosuppressive therapy with Mycophenolate </a:t>
            </a:r>
            <a:r>
              <a:rPr lang="en-US" sz="1800" dirty="0" err="1">
                <a:solidFill>
                  <a:schemeClr val="tx1">
                    <a:lumMod val="50000"/>
                  </a:schemeClr>
                </a:solidFill>
                <a:latin typeface="Calibri" charset="0"/>
                <a:ea typeface="Calibri" charset="0"/>
                <a:cs typeface="Calibri" charset="0"/>
              </a:rPr>
              <a:t>mofetil</a:t>
            </a:r>
            <a:r>
              <a:rPr lang="en-US" sz="1800" dirty="0">
                <a:solidFill>
                  <a:schemeClr val="tx1">
                    <a:lumMod val="50000"/>
                  </a:schemeClr>
                </a:solidFill>
                <a:latin typeface="Calibri" charset="0"/>
                <a:ea typeface="Calibri" charset="0"/>
                <a:cs typeface="Calibri" charset="0"/>
              </a:rPr>
              <a:t> was initiated for SLE in addition to oral Prednisone on discharge. </a:t>
            </a:r>
          </a:p>
          <a:p>
            <a:pPr>
              <a:buClr>
                <a:schemeClr val="accent1"/>
              </a:buClr>
              <a:buSzPct val="60000"/>
            </a:pPr>
            <a:endParaRPr lang="en-US" sz="1800" dirty="0" smtClean="0">
              <a:latin typeface="Calibri" charset="0"/>
              <a:ea typeface="Calibri" charset="0"/>
              <a:cs typeface="Calibri" charset="0"/>
            </a:endParaRPr>
          </a:p>
        </p:txBody>
      </p:sp>
      <p:sp>
        <p:nvSpPr>
          <p:cNvPr id="6" name="Content Placeholder 5"/>
          <p:cNvSpPr>
            <a:spLocks noGrp="1"/>
          </p:cNvSpPr>
          <p:nvPr>
            <p:ph sz="half" idx="2"/>
          </p:nvPr>
        </p:nvSpPr>
        <p:spPr/>
        <p:txBody>
          <a:bodyPr>
            <a:normAutofit/>
          </a:bodyPr>
          <a:lstStyle/>
          <a:p>
            <a:endParaRPr lang="en-US"/>
          </a:p>
        </p:txBody>
      </p:sp>
      <p:pic>
        <p:nvPicPr>
          <p:cNvPr id="4" name="Picture 3" descr="Screen%20Shot%202017-06-14%20at%205.png"/>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159329"/>
            <a:ext cx="4495800" cy="3390900"/>
          </a:xfrm>
          <a:prstGeom prst="rect">
            <a:avLst/>
          </a:prstGeom>
          <a:noFill/>
          <a:ln>
            <a:noFill/>
          </a:ln>
        </p:spPr>
      </p:pic>
    </p:spTree>
    <p:extLst>
      <p:ext uri="{BB962C8B-B14F-4D97-AF65-F5344CB8AC3E}">
        <p14:creationId xmlns:p14="http://schemas.microsoft.com/office/powerpoint/2010/main" val="74364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Therapeutic response</a:t>
            </a:r>
            <a:endParaRPr lang="en-US" dirty="0">
              <a:latin typeface="Calibri" charset="0"/>
              <a:ea typeface="Calibri" charset="0"/>
              <a:cs typeface="Calibri" charset="0"/>
            </a:endParaRPr>
          </a:p>
        </p:txBody>
      </p:sp>
      <p:graphicFrame>
        <p:nvGraphicFramePr>
          <p:cNvPr id="4" name="Chart 3"/>
          <p:cNvGraphicFramePr/>
          <p:nvPr>
            <p:extLst>
              <p:ext uri="{D42A27DB-BD31-4B8C-83A1-F6EECF244321}">
                <p14:modId xmlns:p14="http://schemas.microsoft.com/office/powerpoint/2010/main" val="12883143"/>
              </p:ext>
            </p:extLst>
          </p:nvPr>
        </p:nvGraphicFramePr>
        <p:xfrm>
          <a:off x="685800" y="1123950"/>
          <a:ext cx="3505200" cy="36377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110907877"/>
              </p:ext>
            </p:extLst>
          </p:nvPr>
        </p:nvGraphicFramePr>
        <p:xfrm>
          <a:off x="4648200" y="1067578"/>
          <a:ext cx="3581400" cy="34091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74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charset="0"/>
                <a:ea typeface="Calibri" charset="0"/>
                <a:cs typeface="Calibri" charset="0"/>
              </a:rPr>
              <a:t>Therapeutic response</a:t>
            </a:r>
            <a:endParaRPr lang="en-US" dirty="0"/>
          </a:p>
        </p:txBody>
      </p:sp>
      <p:graphicFrame>
        <p:nvGraphicFramePr>
          <p:cNvPr id="4" name="Chart 3"/>
          <p:cNvGraphicFramePr/>
          <p:nvPr>
            <p:extLst>
              <p:ext uri="{D42A27DB-BD31-4B8C-83A1-F6EECF244321}">
                <p14:modId xmlns:p14="http://schemas.microsoft.com/office/powerpoint/2010/main" val="1411140214"/>
              </p:ext>
            </p:extLst>
          </p:nvPr>
        </p:nvGraphicFramePr>
        <p:xfrm>
          <a:off x="609600" y="1047750"/>
          <a:ext cx="3810000" cy="3429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224179230"/>
              </p:ext>
            </p:extLst>
          </p:nvPr>
        </p:nvGraphicFramePr>
        <p:xfrm>
          <a:off x="4876800" y="1123950"/>
          <a:ext cx="3505200" cy="335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94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latin typeface="Calibri" charset="0"/>
                <a:ea typeface="Calibri" charset="0"/>
                <a:cs typeface="Calibri" charset="0"/>
              </a:rPr>
              <a:t>Hospital course</a:t>
            </a:r>
            <a:endParaRPr lang="en-US" dirty="0">
              <a:latin typeface="Calibri" charset="0"/>
              <a:ea typeface="Calibri" charset="0"/>
              <a:cs typeface="Calibri" charset="0"/>
            </a:endParaRPr>
          </a:p>
        </p:txBody>
      </p:sp>
      <p:sp>
        <p:nvSpPr>
          <p:cNvPr id="3" name="Content Placeholder 2"/>
          <p:cNvSpPr>
            <a:spLocks noGrp="1"/>
          </p:cNvSpPr>
          <p:nvPr>
            <p:ph sz="half" idx="1"/>
          </p:nvPr>
        </p:nvSpPr>
        <p:spPr>
          <a:xfrm>
            <a:off x="533400" y="1200150"/>
            <a:ext cx="3810000" cy="3501351"/>
          </a:xfrm>
        </p:spPr>
        <p:txBody>
          <a:bodyPr>
            <a:normAutofit lnSpcReduction="10000"/>
          </a:bodyPr>
          <a:lstStyle/>
          <a:p>
            <a:pPr>
              <a:buClr>
                <a:schemeClr val="accent1"/>
              </a:buClr>
              <a:buSzPct val="60000"/>
            </a:pPr>
            <a:r>
              <a:rPr lang="en-US" dirty="0" smtClean="0">
                <a:solidFill>
                  <a:schemeClr val="tx1">
                    <a:lumMod val="50000"/>
                  </a:schemeClr>
                </a:solidFill>
                <a:latin typeface="Calibri" charset="0"/>
                <a:ea typeface="Calibri" charset="0"/>
                <a:cs typeface="Calibri" charset="0"/>
              </a:rPr>
              <a:t>Additional special testing showed decreased Natural Killer (NK) cell function and elevated Soluble IL-2 receptor Alpha. </a:t>
            </a:r>
          </a:p>
          <a:p>
            <a:pPr>
              <a:buClr>
                <a:schemeClr val="accent1"/>
              </a:buClr>
              <a:buSzPct val="60000"/>
            </a:pPr>
            <a:r>
              <a:rPr lang="en-US" dirty="0" smtClean="0">
                <a:solidFill>
                  <a:schemeClr val="tx1">
                    <a:lumMod val="50000"/>
                  </a:schemeClr>
                </a:solidFill>
                <a:latin typeface="Calibri" charset="0"/>
                <a:ea typeface="Calibri" charset="0"/>
                <a:cs typeface="Calibri" charset="0"/>
              </a:rPr>
              <a:t>She continued routine outpatient follow-up with Nephrology, Hematology and Rheumatology clinics. </a:t>
            </a:r>
          </a:p>
          <a:p>
            <a:pPr>
              <a:buClr>
                <a:schemeClr val="accent1"/>
              </a:buClr>
              <a:buSzPct val="60000"/>
            </a:pPr>
            <a:r>
              <a:rPr lang="en-US" dirty="0" err="1" smtClean="0">
                <a:solidFill>
                  <a:schemeClr val="tx1">
                    <a:lumMod val="50000"/>
                  </a:schemeClr>
                </a:solidFill>
                <a:latin typeface="Calibri" charset="0"/>
                <a:ea typeface="Calibri" charset="0"/>
                <a:cs typeface="Calibri" charset="0"/>
              </a:rPr>
              <a:t>Hydrochloroquine</a:t>
            </a:r>
            <a:r>
              <a:rPr lang="en-US" dirty="0" smtClean="0">
                <a:solidFill>
                  <a:schemeClr val="tx1">
                    <a:lumMod val="50000"/>
                  </a:schemeClr>
                </a:solidFill>
                <a:latin typeface="Calibri" charset="0"/>
                <a:ea typeface="Calibri" charset="0"/>
                <a:cs typeface="Calibri" charset="0"/>
              </a:rPr>
              <a:t> was later added to her therapeutic regimen. </a:t>
            </a:r>
            <a:endParaRPr lang="en-US" dirty="0">
              <a:solidFill>
                <a:schemeClr val="tx1">
                  <a:lumMod val="50000"/>
                </a:schemeClr>
              </a:solidFill>
              <a:latin typeface="Calibri" charset="0"/>
              <a:ea typeface="Calibri" charset="0"/>
              <a:cs typeface="Calibri"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800899145"/>
              </p:ext>
            </p:extLst>
          </p:nvPr>
        </p:nvGraphicFramePr>
        <p:xfrm>
          <a:off x="4682360" y="1581150"/>
          <a:ext cx="4004440" cy="2478919"/>
        </p:xfrm>
        <a:graphic>
          <a:graphicData uri="http://schemas.openxmlformats.org/drawingml/2006/table">
            <a:tbl>
              <a:tblPr firstRow="1" firstCol="1" bandRow="1">
                <a:tableStyleId>{5C22544A-7EE6-4342-B048-85BDC9FD1C3A}</a:tableStyleId>
              </a:tblPr>
              <a:tblGrid>
                <a:gridCol w="1647005"/>
                <a:gridCol w="475490"/>
                <a:gridCol w="1881945"/>
              </a:tblGrid>
              <a:tr h="392859">
                <a:tc gridSpan="3">
                  <a:txBody>
                    <a:bodyPr/>
                    <a:lstStyle/>
                    <a:p>
                      <a:pPr marL="0" marR="0" algn="ctr">
                        <a:spcBef>
                          <a:spcPts val="0"/>
                        </a:spcBef>
                        <a:spcAft>
                          <a:spcPts val="0"/>
                        </a:spcAft>
                      </a:pPr>
                      <a:r>
                        <a:rPr lang="en-US" sz="1100" dirty="0" smtClean="0">
                          <a:effectLst/>
                          <a:latin typeface="Calibri" charset="0"/>
                          <a:ea typeface="Calibri" charset="0"/>
                          <a:cs typeface="Calibri" charset="0"/>
                        </a:rPr>
                        <a:t>Special </a:t>
                      </a:r>
                      <a:r>
                        <a:rPr lang="en-US" sz="1100" dirty="0">
                          <a:effectLst/>
                          <a:latin typeface="Calibri" charset="0"/>
                          <a:ea typeface="Calibri" charset="0"/>
                          <a:cs typeface="Calibri" charset="0"/>
                        </a:rPr>
                        <a:t>testing</a:t>
                      </a:r>
                      <a:endParaRPr lang="en-US" sz="1100" dirty="0">
                        <a:solidFill>
                          <a:srgbClr val="7B7B7B"/>
                        </a:solidFill>
                        <a:effectLst/>
                        <a:latin typeface="Calibri" charset="0"/>
                        <a:ea typeface="Calibri" charset="0"/>
                        <a:cs typeface="Calibri" charset="0"/>
                      </a:endParaRPr>
                    </a:p>
                  </a:txBody>
                  <a:tcPr marL="51435" marR="51435" marT="0" marB="0" anchor="ctr"/>
                </a:tc>
                <a:tc hMerge="1">
                  <a:txBody>
                    <a:bodyPr/>
                    <a:lstStyle/>
                    <a:p>
                      <a:endParaRPr lang="en-US"/>
                    </a:p>
                  </a:txBody>
                  <a:tcPr/>
                </a:tc>
                <a:tc hMerge="1">
                  <a:txBody>
                    <a:bodyPr/>
                    <a:lstStyle/>
                    <a:p>
                      <a:endParaRPr lang="en-US"/>
                    </a:p>
                  </a:txBody>
                  <a:tcPr/>
                </a:tc>
              </a:tr>
              <a:tr h="433459">
                <a:tc>
                  <a:txBody>
                    <a:bodyPr/>
                    <a:lstStyle/>
                    <a:p>
                      <a:pPr marL="0" marR="0" algn="l">
                        <a:spcBef>
                          <a:spcPts val="0"/>
                        </a:spcBef>
                        <a:spcAft>
                          <a:spcPts val="0"/>
                        </a:spcAft>
                      </a:pPr>
                      <a:r>
                        <a:rPr lang="en-US" sz="1100" dirty="0">
                          <a:effectLst/>
                          <a:latin typeface="Calibri" charset="0"/>
                          <a:ea typeface="Calibri" charset="0"/>
                          <a:cs typeface="Calibri" charset="0"/>
                        </a:rPr>
                        <a:t>Special tests</a:t>
                      </a:r>
                      <a:endParaRPr lang="en-US" sz="1100" dirty="0">
                        <a:solidFill>
                          <a:srgbClr val="7B7B7B"/>
                        </a:solidFill>
                        <a:effectLst/>
                        <a:latin typeface="Calibri" charset="0"/>
                        <a:ea typeface="Calibri" charset="0"/>
                        <a:cs typeface="Calibri" charset="0"/>
                      </a:endParaRPr>
                    </a:p>
                  </a:txBody>
                  <a:tcPr marL="51435" marR="51435"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Result</a:t>
                      </a:r>
                      <a:endParaRPr lang="en-US" sz="1100">
                        <a:solidFill>
                          <a:srgbClr val="7B7B7B"/>
                        </a:solidFill>
                        <a:effectLst/>
                        <a:latin typeface="Calibri" charset="0"/>
                        <a:ea typeface="Calibri" charset="0"/>
                        <a:cs typeface="Calibri" charset="0"/>
                      </a:endParaRPr>
                    </a:p>
                  </a:txBody>
                  <a:tcPr marL="51435" marR="51435" marT="0" marB="0" anchor="ctr"/>
                </a:tc>
                <a:tc>
                  <a:txBody>
                    <a:bodyPr/>
                    <a:lstStyle/>
                    <a:p>
                      <a:pPr marL="0" marR="0" algn="l">
                        <a:spcBef>
                          <a:spcPts val="0"/>
                        </a:spcBef>
                        <a:spcAft>
                          <a:spcPts val="0"/>
                        </a:spcAft>
                      </a:pPr>
                      <a:r>
                        <a:rPr lang="en-US" sz="1100">
                          <a:effectLst/>
                          <a:latin typeface="Calibri" charset="0"/>
                          <a:ea typeface="Calibri" charset="0"/>
                          <a:cs typeface="Calibri" charset="0"/>
                        </a:rPr>
                        <a:t>Reference range</a:t>
                      </a:r>
                      <a:endParaRPr lang="en-US" sz="1100">
                        <a:solidFill>
                          <a:srgbClr val="7B7B7B"/>
                        </a:solidFill>
                        <a:effectLst/>
                        <a:latin typeface="Calibri" charset="0"/>
                        <a:ea typeface="Calibri" charset="0"/>
                        <a:cs typeface="Calibri" charset="0"/>
                      </a:endParaRPr>
                    </a:p>
                  </a:txBody>
                  <a:tcPr marL="51435" marR="51435" marT="0" marB="0" anchor="ctr"/>
                </a:tc>
              </a:tr>
              <a:tr h="591222">
                <a:tc>
                  <a:txBody>
                    <a:bodyPr/>
                    <a:lstStyle/>
                    <a:p>
                      <a:pPr marL="0" marR="0" algn="l">
                        <a:spcBef>
                          <a:spcPts val="0"/>
                        </a:spcBef>
                        <a:spcAft>
                          <a:spcPts val="0"/>
                        </a:spcAft>
                      </a:pPr>
                      <a:r>
                        <a:rPr lang="en-US" sz="1100" dirty="0">
                          <a:effectLst/>
                          <a:latin typeface="Calibri" charset="0"/>
                          <a:ea typeface="Calibri" charset="0"/>
                          <a:cs typeface="Calibri" charset="0"/>
                        </a:rPr>
                        <a:t>Soluble IL 2 receptor alpha CD 25</a:t>
                      </a:r>
                      <a:endParaRPr lang="en-US" sz="1100" dirty="0">
                        <a:solidFill>
                          <a:srgbClr val="7B7B7B"/>
                        </a:solidFill>
                        <a:effectLst/>
                        <a:latin typeface="Calibri" charset="0"/>
                        <a:ea typeface="Calibri" charset="0"/>
                        <a:cs typeface="Calibri" charset="0"/>
                      </a:endParaRPr>
                    </a:p>
                  </a:txBody>
                  <a:tcPr marL="51435" marR="51435"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2119</a:t>
                      </a:r>
                      <a:endParaRPr lang="en-US" sz="1100">
                        <a:solidFill>
                          <a:srgbClr val="7B7B7B"/>
                        </a:solidFill>
                        <a:effectLst/>
                        <a:latin typeface="Calibri" charset="0"/>
                        <a:ea typeface="Calibri" charset="0"/>
                        <a:cs typeface="Calibri" charset="0"/>
                      </a:endParaRPr>
                    </a:p>
                  </a:txBody>
                  <a:tcPr marL="51435" marR="51435" marT="0" marB="0" anchor="ctr"/>
                </a:tc>
                <a:tc>
                  <a:txBody>
                    <a:bodyPr/>
                    <a:lstStyle/>
                    <a:p>
                      <a:pPr marL="0" marR="0" algn="l">
                        <a:spcBef>
                          <a:spcPts val="0"/>
                        </a:spcBef>
                        <a:spcAft>
                          <a:spcPts val="0"/>
                        </a:spcAft>
                      </a:pPr>
                      <a:r>
                        <a:rPr lang="en-US" sz="1100">
                          <a:effectLst/>
                          <a:latin typeface="Calibri" charset="0"/>
                          <a:ea typeface="Calibri" charset="0"/>
                          <a:cs typeface="Calibri" charset="0"/>
                        </a:rPr>
                        <a:t>&lt;1033pg/mL</a:t>
                      </a:r>
                      <a:endParaRPr lang="en-US" sz="1100">
                        <a:solidFill>
                          <a:srgbClr val="7B7B7B"/>
                        </a:solidFill>
                        <a:effectLst/>
                        <a:latin typeface="Calibri" charset="0"/>
                        <a:ea typeface="Calibri" charset="0"/>
                        <a:cs typeface="Calibri" charset="0"/>
                      </a:endParaRPr>
                    </a:p>
                  </a:txBody>
                  <a:tcPr marL="51435" marR="51435" marT="0" marB="0" anchor="ctr"/>
                </a:tc>
              </a:tr>
              <a:tr h="1061379">
                <a:tc>
                  <a:txBody>
                    <a:bodyPr/>
                    <a:lstStyle/>
                    <a:p>
                      <a:pPr marL="0" marR="0" algn="l">
                        <a:spcBef>
                          <a:spcPts val="0"/>
                        </a:spcBef>
                        <a:spcAft>
                          <a:spcPts val="0"/>
                        </a:spcAft>
                      </a:pPr>
                      <a:r>
                        <a:rPr lang="en-US" sz="1100" dirty="0">
                          <a:effectLst/>
                          <a:latin typeface="Calibri" charset="0"/>
                          <a:ea typeface="Calibri" charset="0"/>
                          <a:cs typeface="Calibri" charset="0"/>
                        </a:rPr>
                        <a:t>NK cell, functional</a:t>
                      </a:r>
                      <a:endParaRPr lang="en-US" sz="1100" dirty="0">
                        <a:solidFill>
                          <a:srgbClr val="7B7B7B"/>
                        </a:solidFill>
                        <a:effectLst/>
                        <a:latin typeface="Calibri" charset="0"/>
                        <a:ea typeface="Calibri" charset="0"/>
                        <a:cs typeface="Calibri" charset="0"/>
                      </a:endParaRPr>
                    </a:p>
                  </a:txBody>
                  <a:tcPr marL="51435" marR="51435" marT="0" marB="0" anchor="ctr"/>
                </a:tc>
                <a:tc>
                  <a:txBody>
                    <a:bodyPr/>
                    <a:lstStyle/>
                    <a:p>
                      <a:pPr marL="0" marR="0" algn="ctr">
                        <a:spcBef>
                          <a:spcPts val="0"/>
                        </a:spcBef>
                        <a:spcAft>
                          <a:spcPts val="0"/>
                        </a:spcAft>
                      </a:pPr>
                      <a:r>
                        <a:rPr lang="en-US" sz="1100">
                          <a:effectLst/>
                          <a:latin typeface="Calibri" charset="0"/>
                          <a:ea typeface="Calibri" charset="0"/>
                          <a:cs typeface="Calibri" charset="0"/>
                        </a:rPr>
                        <a:t>3</a:t>
                      </a:r>
                      <a:endParaRPr lang="en-US" sz="1100">
                        <a:solidFill>
                          <a:srgbClr val="7B7B7B"/>
                        </a:solidFill>
                        <a:effectLst/>
                        <a:latin typeface="Calibri" charset="0"/>
                        <a:ea typeface="Calibri" charset="0"/>
                        <a:cs typeface="Calibri" charset="0"/>
                      </a:endParaRPr>
                    </a:p>
                  </a:txBody>
                  <a:tcPr marL="51435" marR="51435" marT="0" marB="0" anchor="ctr"/>
                </a:tc>
                <a:tc>
                  <a:txBody>
                    <a:bodyPr/>
                    <a:lstStyle/>
                    <a:p>
                      <a:pPr marL="0" marR="0" algn="l">
                        <a:spcBef>
                          <a:spcPts val="0"/>
                        </a:spcBef>
                        <a:spcAft>
                          <a:spcPts val="0"/>
                        </a:spcAft>
                      </a:pPr>
                      <a:r>
                        <a:rPr lang="en-US" sz="1100" dirty="0">
                          <a:effectLst/>
                          <a:latin typeface="Calibri" charset="0"/>
                          <a:ea typeface="Calibri" charset="0"/>
                          <a:cs typeface="Calibri" charset="0"/>
                        </a:rPr>
                        <a:t>Decreased Activity:    &lt;7 LU30</a:t>
                      </a:r>
                    </a:p>
                    <a:p>
                      <a:pPr marL="0" marR="0" algn="l">
                        <a:spcBef>
                          <a:spcPts val="0"/>
                        </a:spcBef>
                        <a:spcAft>
                          <a:spcPts val="0"/>
                        </a:spcAft>
                      </a:pPr>
                      <a:r>
                        <a:rPr lang="en-US" sz="1100" dirty="0">
                          <a:effectLst/>
                          <a:latin typeface="Calibri" charset="0"/>
                          <a:ea typeface="Calibri" charset="0"/>
                          <a:cs typeface="Calibri" charset="0"/>
                        </a:rPr>
                        <a:t>Normal Activity:       7-125 LU30 </a:t>
                      </a:r>
                    </a:p>
                    <a:p>
                      <a:pPr marL="0" marR="0" algn="l">
                        <a:spcBef>
                          <a:spcPts val="0"/>
                        </a:spcBef>
                        <a:spcAft>
                          <a:spcPts val="0"/>
                        </a:spcAft>
                      </a:pPr>
                      <a:r>
                        <a:rPr lang="en-US" sz="1100" dirty="0">
                          <a:effectLst/>
                          <a:latin typeface="Calibri" charset="0"/>
                          <a:ea typeface="Calibri" charset="0"/>
                          <a:cs typeface="Calibri" charset="0"/>
                        </a:rPr>
                        <a:t>Increased Activity:    &gt;125 LU30</a:t>
                      </a:r>
                      <a:endParaRPr lang="en-US" sz="1100" dirty="0">
                        <a:solidFill>
                          <a:srgbClr val="7B7B7B"/>
                        </a:solidFill>
                        <a:effectLst/>
                        <a:latin typeface="Calibri" charset="0"/>
                        <a:ea typeface="Calibri" charset="0"/>
                        <a:cs typeface="Calibri" charset="0"/>
                      </a:endParaRPr>
                    </a:p>
                  </a:txBody>
                  <a:tcPr marL="51435" marR="51435" marT="0" marB="0" anchor="ctr"/>
                </a:tc>
              </a:tr>
            </a:tbl>
          </a:graphicData>
        </a:graphic>
      </p:graphicFrame>
      <p:sp>
        <p:nvSpPr>
          <p:cNvPr id="9" name="Rectangle 1"/>
          <p:cNvSpPr>
            <a:spLocks noChangeArrowheads="1"/>
          </p:cNvSpPr>
          <p:nvPr/>
        </p:nvSpPr>
        <p:spPr bwMode="auto">
          <a:xfrm>
            <a:off x="5003417" y="2030520"/>
            <a:ext cx="5906321"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800"/>
          </a:p>
        </p:txBody>
      </p:sp>
    </p:spTree>
    <p:extLst>
      <p:ext uri="{BB962C8B-B14F-4D97-AF65-F5344CB8AC3E}">
        <p14:creationId xmlns:p14="http://schemas.microsoft.com/office/powerpoint/2010/main" val="9248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Diagnostic Criteria for HLH</a:t>
            </a:r>
            <a:endParaRPr lang="en-US" dirty="0">
              <a:latin typeface="Calibri" charset="0"/>
              <a:ea typeface="Calibri" charset="0"/>
              <a:cs typeface="Calibri"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374857"/>
              </p:ext>
            </p:extLst>
          </p:nvPr>
        </p:nvGraphicFramePr>
        <p:xfrm>
          <a:off x="1108036" y="971550"/>
          <a:ext cx="6892964" cy="3419683"/>
        </p:xfrm>
        <a:graphic>
          <a:graphicData uri="http://schemas.openxmlformats.org/drawingml/2006/table">
            <a:tbl>
              <a:tblPr firstRow="1" firstCol="1" bandRow="1">
                <a:tableStyleId>{69CF1AB2-1976-4502-BF36-3FF5EA218861}</a:tableStyleId>
              </a:tblPr>
              <a:tblGrid>
                <a:gridCol w="6892964"/>
              </a:tblGrid>
              <a:tr h="854921">
                <a:tc>
                  <a:txBody>
                    <a:bodyPr/>
                    <a:lstStyle/>
                    <a:p>
                      <a:pPr marL="457200" marR="0">
                        <a:lnSpc>
                          <a:spcPct val="100000"/>
                        </a:lnSpc>
                        <a:spcBef>
                          <a:spcPts val="0"/>
                        </a:spcBef>
                        <a:spcAft>
                          <a:spcPts val="0"/>
                        </a:spcAft>
                      </a:pPr>
                      <a:r>
                        <a:rPr lang="en-US" sz="1400" b="0" dirty="0" smtClean="0">
                          <a:solidFill>
                            <a:schemeClr val="tx1">
                              <a:lumMod val="50000"/>
                            </a:schemeClr>
                          </a:solidFill>
                          <a:effectLst/>
                          <a:latin typeface="Calibri" charset="0"/>
                          <a:ea typeface="Calibri" charset="0"/>
                          <a:cs typeface="Calibri" charset="0"/>
                        </a:rPr>
                        <a:t> </a:t>
                      </a:r>
                    </a:p>
                    <a:p>
                      <a:pPr marL="342900" marR="0" lvl="0" indent="-342900">
                        <a:lnSpc>
                          <a:spcPct val="100000"/>
                        </a:lnSpc>
                        <a:spcBef>
                          <a:spcPts val="0"/>
                        </a:spcBef>
                        <a:spcAft>
                          <a:spcPts val="0"/>
                        </a:spcAft>
                        <a:buClr>
                          <a:srgbClr val="505050"/>
                        </a:buClr>
                        <a:buFont typeface="Georgia" charset="0"/>
                        <a:buAutoNum type="alphaUcPeriod"/>
                      </a:pPr>
                      <a:r>
                        <a:rPr lang="en-US" sz="1400" b="0" dirty="0" smtClean="0">
                          <a:solidFill>
                            <a:schemeClr val="tx1">
                              <a:lumMod val="50000"/>
                            </a:schemeClr>
                          </a:solidFill>
                          <a:effectLst/>
                          <a:latin typeface="Calibri" charset="0"/>
                          <a:ea typeface="Calibri" charset="0"/>
                          <a:cs typeface="Calibri" charset="0"/>
                        </a:rPr>
                        <a:t>A molecular diagnosis consistent with HLH-associated gene: Pathologic mutations of PRF1, UNC13D, Munc18-2, Rab27a, STX11, SH2D1A, or BIRC4</a:t>
                      </a:r>
                    </a:p>
                    <a:p>
                      <a:pPr marL="0" marR="0" algn="ctr">
                        <a:lnSpc>
                          <a:spcPct val="100000"/>
                        </a:lnSpc>
                        <a:spcBef>
                          <a:spcPts val="0"/>
                        </a:spcBef>
                        <a:spcAft>
                          <a:spcPts val="0"/>
                        </a:spcAft>
                      </a:pPr>
                      <a:r>
                        <a:rPr lang="en-US" sz="1400" b="1" dirty="0" smtClean="0">
                          <a:solidFill>
                            <a:schemeClr val="tx1">
                              <a:lumMod val="50000"/>
                            </a:schemeClr>
                          </a:solidFill>
                          <a:effectLst/>
                          <a:latin typeface="Calibri" charset="0"/>
                          <a:ea typeface="Calibri" charset="0"/>
                          <a:cs typeface="Calibri" charset="0"/>
                        </a:rPr>
                        <a:t>OR</a:t>
                      </a:r>
                      <a:endParaRPr lang="en-US" sz="1400" b="1" dirty="0">
                        <a:solidFill>
                          <a:schemeClr val="tx1">
                            <a:lumMod val="50000"/>
                          </a:schemeClr>
                        </a:solidFill>
                        <a:effectLst/>
                        <a:latin typeface="Calibri" charset="0"/>
                        <a:ea typeface="Calibri" charset="0"/>
                        <a:cs typeface="Calibri" charset="0"/>
                      </a:endParaRPr>
                    </a:p>
                  </a:txBody>
                  <a:tcPr marL="51435" marR="51435" marT="0" marB="0"/>
                </a:tc>
              </a:tr>
              <a:tr h="2564762">
                <a:tc>
                  <a:txBody>
                    <a:bodyPr/>
                    <a:lstStyle/>
                    <a:p>
                      <a:pPr marL="0" marR="0">
                        <a:lnSpc>
                          <a:spcPct val="100000"/>
                        </a:lnSpc>
                        <a:spcBef>
                          <a:spcPts val="0"/>
                        </a:spcBef>
                        <a:spcAft>
                          <a:spcPts val="0"/>
                        </a:spcAft>
                      </a:pPr>
                      <a:r>
                        <a:rPr lang="en-US" sz="1400" b="0" dirty="0" smtClean="0">
                          <a:solidFill>
                            <a:schemeClr val="tx1">
                              <a:lumMod val="50000"/>
                            </a:schemeClr>
                          </a:solidFill>
                          <a:effectLst/>
                          <a:latin typeface="Calibri" charset="0"/>
                          <a:ea typeface="Calibri" charset="0"/>
                          <a:cs typeface="Calibri" charset="0"/>
                        </a:rPr>
                        <a:t> B.    </a:t>
                      </a:r>
                      <a:r>
                        <a:rPr lang="en-US" sz="1400" b="0" u="sng" dirty="0" smtClean="0">
                          <a:solidFill>
                            <a:schemeClr val="tx1">
                              <a:lumMod val="50000"/>
                            </a:schemeClr>
                          </a:solidFill>
                          <a:effectLst/>
                          <a:latin typeface="Calibri" charset="0"/>
                          <a:ea typeface="Calibri" charset="0"/>
                          <a:cs typeface="Calibri" charset="0"/>
                        </a:rPr>
                        <a:t>At </a:t>
                      </a:r>
                      <a:r>
                        <a:rPr lang="en-US" sz="1400" b="0" u="sng" dirty="0">
                          <a:solidFill>
                            <a:schemeClr val="tx1">
                              <a:lumMod val="50000"/>
                            </a:schemeClr>
                          </a:solidFill>
                          <a:effectLst/>
                          <a:latin typeface="Calibri" charset="0"/>
                          <a:ea typeface="Calibri" charset="0"/>
                          <a:cs typeface="Calibri" charset="0"/>
                        </a:rPr>
                        <a:t>least five</a:t>
                      </a:r>
                      <a:r>
                        <a:rPr lang="en-US" sz="1400" b="0" dirty="0">
                          <a:solidFill>
                            <a:schemeClr val="tx1">
                              <a:lumMod val="50000"/>
                            </a:schemeClr>
                          </a:solidFill>
                          <a:effectLst/>
                          <a:latin typeface="Calibri" charset="0"/>
                          <a:ea typeface="Calibri" charset="0"/>
                          <a:cs typeface="Calibri" charset="0"/>
                        </a:rPr>
                        <a:t> of the eight criteria listed below are fulfilled:</a:t>
                      </a:r>
                    </a:p>
                    <a:p>
                      <a:pPr marL="800100" marR="0" lvl="1" indent="-342900">
                        <a:lnSpc>
                          <a:spcPct val="100000"/>
                        </a:lnSpc>
                        <a:spcBef>
                          <a:spcPts val="0"/>
                        </a:spcBef>
                        <a:spcAft>
                          <a:spcPts val="0"/>
                        </a:spcAft>
                        <a:buClr>
                          <a:srgbClr val="505050"/>
                        </a:buClr>
                        <a:buFont typeface="+mj-lt"/>
                        <a:buAutoNum type="arabicPeriod"/>
                      </a:pPr>
                      <a:r>
                        <a:rPr lang="en-US" sz="1400" b="0" dirty="0">
                          <a:solidFill>
                            <a:schemeClr val="tx1">
                              <a:lumMod val="50000"/>
                            </a:schemeClr>
                          </a:solidFill>
                          <a:effectLst/>
                          <a:latin typeface="Calibri" charset="0"/>
                          <a:ea typeface="Calibri" charset="0"/>
                          <a:cs typeface="Calibri" charset="0"/>
                        </a:rPr>
                        <a:t>Fever ≥38.3° C for 7 days or more</a:t>
                      </a:r>
                    </a:p>
                    <a:p>
                      <a:pPr marL="800100" marR="0" lvl="1" indent="-342900">
                        <a:lnSpc>
                          <a:spcPct val="100000"/>
                        </a:lnSpc>
                        <a:spcBef>
                          <a:spcPts val="0"/>
                        </a:spcBef>
                        <a:spcAft>
                          <a:spcPts val="0"/>
                        </a:spcAft>
                        <a:buClr>
                          <a:srgbClr val="505050"/>
                        </a:buClr>
                        <a:buFont typeface="+mj-lt"/>
                        <a:buAutoNum type="arabicPeriod"/>
                      </a:pPr>
                      <a:r>
                        <a:rPr lang="en-US" sz="1400" b="0" dirty="0">
                          <a:solidFill>
                            <a:schemeClr val="tx1">
                              <a:lumMod val="50000"/>
                            </a:schemeClr>
                          </a:solidFill>
                          <a:effectLst/>
                          <a:latin typeface="Calibri" charset="0"/>
                          <a:ea typeface="Calibri" charset="0"/>
                          <a:cs typeface="Calibri" charset="0"/>
                        </a:rPr>
                        <a:t>Splenomegaly</a:t>
                      </a:r>
                    </a:p>
                    <a:p>
                      <a:pPr marL="800100" marR="0" lvl="1" indent="-342900">
                        <a:lnSpc>
                          <a:spcPct val="100000"/>
                        </a:lnSpc>
                        <a:spcBef>
                          <a:spcPts val="0"/>
                        </a:spcBef>
                        <a:spcAft>
                          <a:spcPts val="0"/>
                        </a:spcAft>
                        <a:buClr>
                          <a:srgbClr val="505050"/>
                        </a:buClr>
                        <a:buFont typeface="+mj-lt"/>
                        <a:buAutoNum type="arabicPeriod"/>
                      </a:pPr>
                      <a:r>
                        <a:rPr lang="en-US" sz="1400" b="0" dirty="0" err="1">
                          <a:solidFill>
                            <a:schemeClr val="tx1">
                              <a:lumMod val="50000"/>
                            </a:schemeClr>
                          </a:solidFill>
                          <a:effectLst/>
                          <a:latin typeface="Calibri" charset="0"/>
                          <a:ea typeface="Calibri" charset="0"/>
                          <a:cs typeface="Calibri" charset="0"/>
                        </a:rPr>
                        <a:t>Cytopenias</a:t>
                      </a:r>
                      <a:r>
                        <a:rPr lang="en-US" sz="1400" b="0" dirty="0">
                          <a:solidFill>
                            <a:schemeClr val="tx1">
                              <a:lumMod val="50000"/>
                            </a:schemeClr>
                          </a:solidFill>
                          <a:effectLst/>
                          <a:latin typeface="Calibri" charset="0"/>
                          <a:ea typeface="Calibri" charset="0"/>
                          <a:cs typeface="Calibri" charset="0"/>
                        </a:rPr>
                        <a:t> affecting at least two of three lineages in the peripheral blood</a:t>
                      </a:r>
                    </a:p>
                    <a:p>
                      <a:pPr marL="1257300" marR="0" lvl="2" indent="-342900">
                        <a:lnSpc>
                          <a:spcPct val="100000"/>
                        </a:lnSpc>
                        <a:spcBef>
                          <a:spcPts val="0"/>
                        </a:spcBef>
                        <a:spcAft>
                          <a:spcPts val="0"/>
                        </a:spcAft>
                        <a:buClr>
                          <a:srgbClr val="505050"/>
                        </a:buClr>
                        <a:buFont typeface="Symbol" charset="2"/>
                        <a:buChar char=""/>
                      </a:pPr>
                      <a:r>
                        <a:rPr lang="en-US" sz="1400" b="0" dirty="0">
                          <a:solidFill>
                            <a:schemeClr val="tx1">
                              <a:lumMod val="50000"/>
                            </a:schemeClr>
                          </a:solidFill>
                          <a:effectLst/>
                          <a:latin typeface="Calibri" charset="0"/>
                          <a:ea typeface="Calibri" charset="0"/>
                          <a:cs typeface="Calibri" charset="0"/>
                        </a:rPr>
                        <a:t>Hemoglobin &lt;9 g/</a:t>
                      </a:r>
                      <a:r>
                        <a:rPr lang="en-US" sz="1400" b="0" dirty="0" err="1">
                          <a:solidFill>
                            <a:schemeClr val="tx1">
                              <a:lumMod val="50000"/>
                            </a:schemeClr>
                          </a:solidFill>
                          <a:effectLst/>
                          <a:latin typeface="Calibri" charset="0"/>
                          <a:ea typeface="Calibri" charset="0"/>
                          <a:cs typeface="Calibri" charset="0"/>
                        </a:rPr>
                        <a:t>dL</a:t>
                      </a:r>
                      <a:r>
                        <a:rPr lang="en-US" sz="1400" b="0" dirty="0">
                          <a:solidFill>
                            <a:schemeClr val="tx1">
                              <a:lumMod val="50000"/>
                            </a:schemeClr>
                          </a:solidFill>
                          <a:effectLst/>
                          <a:latin typeface="Calibri" charset="0"/>
                          <a:ea typeface="Calibri" charset="0"/>
                          <a:cs typeface="Calibri" charset="0"/>
                        </a:rPr>
                        <a:t> (in infants &lt;4 weeks: hemoglobin &lt;10 g/</a:t>
                      </a:r>
                      <a:r>
                        <a:rPr lang="en-US" sz="1400" b="0" dirty="0" err="1">
                          <a:solidFill>
                            <a:schemeClr val="tx1">
                              <a:lumMod val="50000"/>
                            </a:schemeClr>
                          </a:solidFill>
                          <a:effectLst/>
                          <a:latin typeface="Calibri" charset="0"/>
                          <a:ea typeface="Calibri" charset="0"/>
                          <a:cs typeface="Calibri" charset="0"/>
                        </a:rPr>
                        <a:t>dL</a:t>
                      </a:r>
                      <a:r>
                        <a:rPr lang="en-US" sz="1400" b="0" dirty="0">
                          <a:solidFill>
                            <a:schemeClr val="tx1">
                              <a:lumMod val="50000"/>
                            </a:schemeClr>
                          </a:solidFill>
                          <a:effectLst/>
                          <a:latin typeface="Calibri" charset="0"/>
                          <a:ea typeface="Calibri" charset="0"/>
                          <a:cs typeface="Calibri" charset="0"/>
                        </a:rPr>
                        <a:t>) </a:t>
                      </a:r>
                    </a:p>
                    <a:p>
                      <a:pPr marL="1257300" marR="0" lvl="2" indent="-342900">
                        <a:lnSpc>
                          <a:spcPct val="100000"/>
                        </a:lnSpc>
                        <a:spcBef>
                          <a:spcPts val="0"/>
                        </a:spcBef>
                        <a:spcAft>
                          <a:spcPts val="0"/>
                        </a:spcAft>
                        <a:buClr>
                          <a:srgbClr val="505050"/>
                        </a:buClr>
                        <a:buFont typeface="Symbol" charset="2"/>
                        <a:buChar char=""/>
                      </a:pPr>
                      <a:r>
                        <a:rPr lang="en-US" sz="1400" b="0" dirty="0">
                          <a:solidFill>
                            <a:schemeClr val="tx1">
                              <a:lumMod val="50000"/>
                            </a:schemeClr>
                          </a:solidFill>
                          <a:effectLst/>
                          <a:latin typeface="Calibri" charset="0"/>
                          <a:ea typeface="Calibri" charset="0"/>
                          <a:cs typeface="Calibri" charset="0"/>
                        </a:rPr>
                        <a:t>Platelets &lt;100,000/</a:t>
                      </a:r>
                      <a:r>
                        <a:rPr lang="en-US" sz="1400" b="0" dirty="0">
                          <a:solidFill>
                            <a:schemeClr val="tx1">
                              <a:lumMod val="50000"/>
                            </a:schemeClr>
                          </a:solidFill>
                          <a:effectLst/>
                          <a:latin typeface="Calibri" charset="0"/>
                          <a:ea typeface="Calibri" charset="0"/>
                          <a:cs typeface="Calibri" charset="0"/>
                          <a:sym typeface="Symbol" charset="2"/>
                        </a:rPr>
                        <a:t></a:t>
                      </a:r>
                      <a:r>
                        <a:rPr lang="en-US" sz="1400" b="0" dirty="0">
                          <a:solidFill>
                            <a:schemeClr val="tx1">
                              <a:lumMod val="50000"/>
                            </a:schemeClr>
                          </a:solidFill>
                          <a:effectLst/>
                          <a:latin typeface="Calibri" charset="0"/>
                          <a:ea typeface="Calibri" charset="0"/>
                          <a:cs typeface="Calibri" charset="0"/>
                        </a:rPr>
                        <a:t>L </a:t>
                      </a:r>
                    </a:p>
                    <a:p>
                      <a:pPr marL="1257300" marR="0" lvl="2" indent="-342900">
                        <a:lnSpc>
                          <a:spcPct val="100000"/>
                        </a:lnSpc>
                        <a:spcBef>
                          <a:spcPts val="0"/>
                        </a:spcBef>
                        <a:spcAft>
                          <a:spcPts val="0"/>
                        </a:spcAft>
                        <a:buClr>
                          <a:srgbClr val="505050"/>
                        </a:buClr>
                        <a:buFont typeface="Symbol" charset="2"/>
                        <a:buChar char=""/>
                      </a:pPr>
                      <a:r>
                        <a:rPr lang="en-US" sz="1400" b="0" dirty="0">
                          <a:solidFill>
                            <a:schemeClr val="tx1">
                              <a:lumMod val="50000"/>
                            </a:schemeClr>
                          </a:solidFill>
                          <a:effectLst/>
                          <a:latin typeface="Calibri" charset="0"/>
                          <a:ea typeface="Calibri" charset="0"/>
                          <a:cs typeface="Calibri" charset="0"/>
                        </a:rPr>
                        <a:t>Neutrophils &lt;1000/</a:t>
                      </a:r>
                      <a:r>
                        <a:rPr lang="en-US" sz="1400" b="0" dirty="0">
                          <a:solidFill>
                            <a:schemeClr val="tx1">
                              <a:lumMod val="50000"/>
                            </a:schemeClr>
                          </a:solidFill>
                          <a:effectLst/>
                          <a:latin typeface="Calibri" charset="0"/>
                          <a:ea typeface="Calibri" charset="0"/>
                          <a:cs typeface="Calibri" charset="0"/>
                          <a:sym typeface="Symbol" charset="2"/>
                        </a:rPr>
                        <a:t></a:t>
                      </a:r>
                      <a:r>
                        <a:rPr lang="en-US" sz="1400" b="0" dirty="0">
                          <a:solidFill>
                            <a:schemeClr val="tx1">
                              <a:lumMod val="50000"/>
                            </a:schemeClr>
                          </a:solidFill>
                          <a:effectLst/>
                          <a:latin typeface="Calibri" charset="0"/>
                          <a:ea typeface="Calibri" charset="0"/>
                          <a:cs typeface="Calibri" charset="0"/>
                        </a:rPr>
                        <a:t>L</a:t>
                      </a:r>
                    </a:p>
                    <a:p>
                      <a:pPr marL="800100" marR="0" lvl="1" indent="-342900">
                        <a:lnSpc>
                          <a:spcPct val="100000"/>
                        </a:lnSpc>
                        <a:spcBef>
                          <a:spcPts val="0"/>
                        </a:spcBef>
                        <a:spcAft>
                          <a:spcPts val="0"/>
                        </a:spcAft>
                        <a:buClr>
                          <a:srgbClr val="505050"/>
                        </a:buClr>
                        <a:buFont typeface="+mj-lt"/>
                        <a:buAutoNum type="arabicPeriod"/>
                      </a:pPr>
                      <a:r>
                        <a:rPr lang="en-US" sz="1400" b="0" dirty="0">
                          <a:solidFill>
                            <a:schemeClr val="tx1">
                              <a:lumMod val="50000"/>
                            </a:schemeClr>
                          </a:solidFill>
                          <a:effectLst/>
                          <a:latin typeface="Calibri" charset="0"/>
                          <a:ea typeface="Calibri" charset="0"/>
                          <a:cs typeface="Calibri" charset="0"/>
                        </a:rPr>
                        <a:t>Hypertriglyceridemia (fasting &gt; 265 mg/</a:t>
                      </a:r>
                      <a:r>
                        <a:rPr lang="en-US" sz="1400" b="0" dirty="0" err="1">
                          <a:solidFill>
                            <a:schemeClr val="tx1">
                              <a:lumMod val="50000"/>
                            </a:schemeClr>
                          </a:solidFill>
                          <a:effectLst/>
                          <a:latin typeface="Calibri" charset="0"/>
                          <a:ea typeface="Calibri" charset="0"/>
                          <a:cs typeface="Calibri" charset="0"/>
                        </a:rPr>
                        <a:t>dL</a:t>
                      </a:r>
                      <a:r>
                        <a:rPr lang="en-US" sz="1400" b="0" dirty="0">
                          <a:solidFill>
                            <a:schemeClr val="tx1">
                              <a:lumMod val="50000"/>
                            </a:schemeClr>
                          </a:solidFill>
                          <a:effectLst/>
                          <a:latin typeface="Calibri" charset="0"/>
                          <a:ea typeface="Calibri" charset="0"/>
                          <a:cs typeface="Calibri" charset="0"/>
                        </a:rPr>
                        <a:t>) or </a:t>
                      </a:r>
                      <a:r>
                        <a:rPr lang="en-US" sz="1400" b="0" dirty="0" err="1">
                          <a:solidFill>
                            <a:schemeClr val="tx1">
                              <a:lumMod val="50000"/>
                            </a:schemeClr>
                          </a:solidFill>
                          <a:effectLst/>
                          <a:latin typeface="Calibri" charset="0"/>
                          <a:ea typeface="Calibri" charset="0"/>
                          <a:cs typeface="Calibri" charset="0"/>
                        </a:rPr>
                        <a:t>hypofibrinogenemia</a:t>
                      </a:r>
                      <a:r>
                        <a:rPr lang="en-US" sz="1400" b="0" dirty="0">
                          <a:solidFill>
                            <a:schemeClr val="tx1">
                              <a:lumMod val="50000"/>
                            </a:schemeClr>
                          </a:solidFill>
                          <a:effectLst/>
                          <a:latin typeface="Calibri" charset="0"/>
                          <a:ea typeface="Calibri" charset="0"/>
                          <a:cs typeface="Calibri" charset="0"/>
                        </a:rPr>
                        <a:t> (&lt; 150 mg/</a:t>
                      </a:r>
                      <a:r>
                        <a:rPr lang="en-US" sz="1400" b="0" dirty="0" err="1">
                          <a:solidFill>
                            <a:schemeClr val="tx1">
                              <a:lumMod val="50000"/>
                            </a:schemeClr>
                          </a:solidFill>
                          <a:effectLst/>
                          <a:latin typeface="Calibri" charset="0"/>
                          <a:ea typeface="Calibri" charset="0"/>
                          <a:cs typeface="Calibri" charset="0"/>
                        </a:rPr>
                        <a:t>dL</a:t>
                      </a:r>
                      <a:r>
                        <a:rPr lang="en-US" sz="1400" b="0" dirty="0">
                          <a:solidFill>
                            <a:schemeClr val="tx1">
                              <a:lumMod val="50000"/>
                            </a:schemeClr>
                          </a:solidFill>
                          <a:effectLst/>
                          <a:latin typeface="Calibri" charset="0"/>
                          <a:ea typeface="Calibri" charset="0"/>
                          <a:cs typeface="Calibri" charset="0"/>
                        </a:rPr>
                        <a:t>)</a:t>
                      </a:r>
                    </a:p>
                    <a:p>
                      <a:pPr marL="800100" marR="0" lvl="1" indent="-342900">
                        <a:lnSpc>
                          <a:spcPct val="100000"/>
                        </a:lnSpc>
                        <a:spcBef>
                          <a:spcPts val="0"/>
                        </a:spcBef>
                        <a:spcAft>
                          <a:spcPts val="0"/>
                        </a:spcAft>
                        <a:buClr>
                          <a:srgbClr val="505050"/>
                        </a:buClr>
                        <a:buFont typeface="+mj-lt"/>
                        <a:buAutoNum type="arabicPeriod"/>
                      </a:pPr>
                      <a:r>
                        <a:rPr lang="en-US" sz="1400" b="0" dirty="0" err="1">
                          <a:solidFill>
                            <a:schemeClr val="tx1">
                              <a:lumMod val="50000"/>
                            </a:schemeClr>
                          </a:solidFill>
                          <a:effectLst/>
                          <a:latin typeface="Calibri" charset="0"/>
                          <a:ea typeface="Calibri" charset="0"/>
                          <a:cs typeface="Calibri" charset="0"/>
                        </a:rPr>
                        <a:t>Hemophagocytosis</a:t>
                      </a:r>
                      <a:r>
                        <a:rPr lang="en-US" sz="1400" b="0" dirty="0">
                          <a:solidFill>
                            <a:schemeClr val="tx1">
                              <a:lumMod val="50000"/>
                            </a:schemeClr>
                          </a:solidFill>
                          <a:effectLst/>
                          <a:latin typeface="Calibri" charset="0"/>
                          <a:ea typeface="Calibri" charset="0"/>
                          <a:cs typeface="Calibri" charset="0"/>
                        </a:rPr>
                        <a:t> in BM, spleen, lymph nodes, or liver</a:t>
                      </a:r>
                    </a:p>
                    <a:p>
                      <a:pPr marL="800100" marR="0" lvl="1" indent="-342900">
                        <a:lnSpc>
                          <a:spcPct val="100000"/>
                        </a:lnSpc>
                        <a:spcBef>
                          <a:spcPts val="0"/>
                        </a:spcBef>
                        <a:spcAft>
                          <a:spcPts val="0"/>
                        </a:spcAft>
                        <a:buClr>
                          <a:srgbClr val="505050"/>
                        </a:buClr>
                        <a:buFont typeface="+mj-lt"/>
                        <a:buAutoNum type="arabicPeriod"/>
                      </a:pPr>
                      <a:r>
                        <a:rPr lang="en-US" sz="1400" b="0" dirty="0">
                          <a:solidFill>
                            <a:schemeClr val="tx1">
                              <a:lumMod val="50000"/>
                            </a:schemeClr>
                          </a:solidFill>
                          <a:effectLst/>
                          <a:latin typeface="Calibri" charset="0"/>
                          <a:ea typeface="Calibri" charset="0"/>
                          <a:cs typeface="Calibri" charset="0"/>
                        </a:rPr>
                        <a:t>Decreased or absent NK cell activity</a:t>
                      </a:r>
                    </a:p>
                    <a:p>
                      <a:pPr marL="800100" marR="0" lvl="1" indent="-342900">
                        <a:lnSpc>
                          <a:spcPct val="100000"/>
                        </a:lnSpc>
                        <a:spcBef>
                          <a:spcPts val="0"/>
                        </a:spcBef>
                        <a:spcAft>
                          <a:spcPts val="0"/>
                        </a:spcAft>
                        <a:buClr>
                          <a:srgbClr val="505050"/>
                        </a:buClr>
                        <a:buFont typeface="+mj-lt"/>
                        <a:buAutoNum type="arabicPeriod"/>
                      </a:pPr>
                      <a:r>
                        <a:rPr lang="en-US" sz="1400" b="0" dirty="0">
                          <a:solidFill>
                            <a:schemeClr val="tx1">
                              <a:lumMod val="50000"/>
                            </a:schemeClr>
                          </a:solidFill>
                          <a:effectLst/>
                          <a:latin typeface="Calibri" charset="0"/>
                          <a:ea typeface="Calibri" charset="0"/>
                          <a:cs typeface="Calibri" charset="0"/>
                        </a:rPr>
                        <a:t>Ferritin  ≥500 </a:t>
                      </a:r>
                      <a:r>
                        <a:rPr lang="en-US" sz="1400" b="0" dirty="0">
                          <a:solidFill>
                            <a:schemeClr val="tx1">
                              <a:lumMod val="50000"/>
                            </a:schemeClr>
                          </a:solidFill>
                          <a:effectLst/>
                          <a:latin typeface="Calibri" charset="0"/>
                          <a:ea typeface="Calibri" charset="0"/>
                          <a:cs typeface="Calibri" charset="0"/>
                          <a:sym typeface="Symbol" charset="2"/>
                        </a:rPr>
                        <a:t></a:t>
                      </a:r>
                      <a:r>
                        <a:rPr lang="en-US" sz="1400" b="0" dirty="0">
                          <a:solidFill>
                            <a:schemeClr val="tx1">
                              <a:lumMod val="50000"/>
                            </a:schemeClr>
                          </a:solidFill>
                          <a:effectLst/>
                          <a:latin typeface="Calibri" charset="0"/>
                          <a:ea typeface="Calibri" charset="0"/>
                          <a:cs typeface="Calibri" charset="0"/>
                        </a:rPr>
                        <a:t>g/mL</a:t>
                      </a:r>
                    </a:p>
                    <a:p>
                      <a:pPr marL="800100" marR="0" lvl="1" indent="-342900">
                        <a:lnSpc>
                          <a:spcPct val="100000"/>
                        </a:lnSpc>
                        <a:spcBef>
                          <a:spcPts val="0"/>
                        </a:spcBef>
                        <a:spcAft>
                          <a:spcPts val="0"/>
                        </a:spcAft>
                        <a:buClr>
                          <a:srgbClr val="505050"/>
                        </a:buClr>
                        <a:buFont typeface="+mj-lt"/>
                        <a:buAutoNum type="arabicPeriod"/>
                      </a:pPr>
                      <a:r>
                        <a:rPr lang="en-US" sz="1400" b="0" dirty="0">
                          <a:solidFill>
                            <a:schemeClr val="tx1">
                              <a:lumMod val="50000"/>
                            </a:schemeClr>
                          </a:solidFill>
                          <a:effectLst/>
                          <a:latin typeface="Calibri" charset="0"/>
                          <a:ea typeface="Calibri" charset="0"/>
                          <a:cs typeface="Calibri" charset="0"/>
                        </a:rPr>
                        <a:t>Elevated soluble CD25 (soluble IL-2 receptor α) &gt;2400 </a:t>
                      </a:r>
                      <a:r>
                        <a:rPr lang="en-US" sz="1400" b="0" dirty="0" smtClean="0">
                          <a:solidFill>
                            <a:schemeClr val="tx1">
                              <a:lumMod val="50000"/>
                            </a:schemeClr>
                          </a:solidFill>
                          <a:effectLst/>
                          <a:latin typeface="Calibri" charset="0"/>
                          <a:ea typeface="Calibri" charset="0"/>
                          <a:cs typeface="Calibri" charset="0"/>
                        </a:rPr>
                        <a:t>IU/ml</a:t>
                      </a:r>
                    </a:p>
                  </a:txBody>
                  <a:tcPr marL="51435" marR="51435" marT="0" marB="0"/>
                </a:tc>
              </a:tr>
            </a:tbl>
          </a:graphicData>
        </a:graphic>
      </p:graphicFrame>
      <p:sp>
        <p:nvSpPr>
          <p:cNvPr id="5" name="Rectangle 4"/>
          <p:cNvSpPr/>
          <p:nvPr/>
        </p:nvSpPr>
        <p:spPr>
          <a:xfrm>
            <a:off x="1081598" y="4391232"/>
            <a:ext cx="5776401" cy="400110"/>
          </a:xfrm>
          <a:prstGeom prst="rect">
            <a:avLst/>
          </a:prstGeom>
        </p:spPr>
        <p:txBody>
          <a:bodyPr wrap="square">
            <a:spAutoFit/>
          </a:bodyPr>
          <a:lstStyle/>
          <a:p>
            <a:r>
              <a:rPr lang="en-US" sz="1000" dirty="0">
                <a:solidFill>
                  <a:schemeClr val="tx1">
                    <a:lumMod val="50000"/>
                  </a:schemeClr>
                </a:solidFill>
                <a:latin typeface="Calibri" charset="0"/>
                <a:ea typeface="Calibri" charset="0"/>
                <a:cs typeface="Calibri" charset="0"/>
              </a:rPr>
              <a:t>BM, Bone marrow; HLH, </a:t>
            </a:r>
            <a:r>
              <a:rPr lang="en-US" sz="1000" dirty="0" err="1">
                <a:solidFill>
                  <a:schemeClr val="tx1">
                    <a:lumMod val="50000"/>
                  </a:schemeClr>
                </a:solidFill>
                <a:latin typeface="Calibri" charset="0"/>
                <a:ea typeface="Calibri" charset="0"/>
                <a:cs typeface="Calibri" charset="0"/>
              </a:rPr>
              <a:t>hemophagocytic</a:t>
            </a:r>
            <a:r>
              <a:rPr lang="en-US" sz="1000" dirty="0">
                <a:solidFill>
                  <a:schemeClr val="tx1">
                    <a:lumMod val="50000"/>
                  </a:schemeClr>
                </a:solidFill>
                <a:latin typeface="Calibri" charset="0"/>
                <a:ea typeface="Calibri" charset="0"/>
                <a:cs typeface="Calibri" charset="0"/>
              </a:rPr>
              <a:t> </a:t>
            </a:r>
            <a:r>
              <a:rPr lang="en-US" sz="1000" dirty="0" err="1">
                <a:solidFill>
                  <a:schemeClr val="tx1">
                    <a:lumMod val="50000"/>
                  </a:schemeClr>
                </a:solidFill>
                <a:latin typeface="Calibri" charset="0"/>
                <a:ea typeface="Calibri" charset="0"/>
                <a:cs typeface="Calibri" charset="0"/>
              </a:rPr>
              <a:t>lymphohistiocytosis</a:t>
            </a:r>
            <a:r>
              <a:rPr lang="en-US" sz="1000" dirty="0">
                <a:solidFill>
                  <a:schemeClr val="tx1">
                    <a:lumMod val="50000"/>
                  </a:schemeClr>
                </a:solidFill>
                <a:latin typeface="Calibri" charset="0"/>
                <a:ea typeface="Calibri" charset="0"/>
                <a:cs typeface="Calibri" charset="0"/>
              </a:rPr>
              <a:t>; IL-2, interleukin-2; </a:t>
            </a:r>
            <a:r>
              <a:rPr lang="en-US" sz="1000" dirty="0" err="1">
                <a:solidFill>
                  <a:schemeClr val="tx1">
                    <a:lumMod val="50000"/>
                  </a:schemeClr>
                </a:solidFill>
                <a:latin typeface="Calibri" charset="0"/>
                <a:ea typeface="Calibri" charset="0"/>
                <a:cs typeface="Calibri" charset="0"/>
              </a:rPr>
              <a:t>NK,natural</a:t>
            </a:r>
            <a:r>
              <a:rPr lang="en-US" sz="1000" dirty="0">
                <a:solidFill>
                  <a:schemeClr val="tx1">
                    <a:lumMod val="50000"/>
                  </a:schemeClr>
                </a:solidFill>
                <a:latin typeface="Calibri" charset="0"/>
                <a:ea typeface="Calibri" charset="0"/>
                <a:cs typeface="Calibri" charset="0"/>
              </a:rPr>
              <a:t> killer.</a:t>
            </a:r>
          </a:p>
          <a:p>
            <a:r>
              <a:rPr lang="en-US" sz="1000" dirty="0">
                <a:solidFill>
                  <a:schemeClr val="tx1">
                    <a:lumMod val="50000"/>
                  </a:schemeClr>
                </a:solidFill>
                <a:latin typeface="Calibri" charset="0"/>
                <a:ea typeface="Calibri" charset="0"/>
                <a:cs typeface="Calibri" charset="0"/>
              </a:rPr>
              <a:t>Additionally, in the case of familial HLH, no evidence of malignancy should be apparent.</a:t>
            </a:r>
          </a:p>
        </p:txBody>
      </p:sp>
    </p:spTree>
    <p:extLst>
      <p:ext uri="{BB962C8B-B14F-4D97-AF65-F5344CB8AC3E}">
        <p14:creationId xmlns:p14="http://schemas.microsoft.com/office/powerpoint/2010/main" val="18130383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Discussion</a:t>
            </a:r>
            <a:endParaRPr lang="en-US" dirty="0">
              <a:latin typeface="Calibri" charset="0"/>
              <a:ea typeface="Calibri" charset="0"/>
              <a:cs typeface="Calibri" charset="0"/>
            </a:endParaRPr>
          </a:p>
        </p:txBody>
      </p:sp>
      <p:sp>
        <p:nvSpPr>
          <p:cNvPr id="5" name="Content Placeholder 4"/>
          <p:cNvSpPr>
            <a:spLocks noGrp="1"/>
          </p:cNvSpPr>
          <p:nvPr>
            <p:ph idx="1"/>
          </p:nvPr>
        </p:nvSpPr>
        <p:spPr>
          <a:xfrm>
            <a:off x="762000" y="838978"/>
            <a:ext cx="7315200" cy="2951972"/>
          </a:xfrm>
        </p:spPr>
        <p:txBody>
          <a:bodyPr/>
          <a:lstStyle/>
          <a:p>
            <a:pPr>
              <a:buClr>
                <a:schemeClr val="accent1"/>
              </a:buClr>
              <a:buSzPct val="60000"/>
            </a:pPr>
            <a:r>
              <a:rPr lang="en-US" sz="1800" dirty="0">
                <a:solidFill>
                  <a:schemeClr val="tx1">
                    <a:lumMod val="50000"/>
                  </a:schemeClr>
                </a:solidFill>
                <a:latin typeface="Calibri" charset="0"/>
                <a:ea typeface="Calibri" charset="0"/>
                <a:cs typeface="Calibri" charset="0"/>
              </a:rPr>
              <a:t>Our patient was diagnosed with HLH fulfilling 6 </a:t>
            </a:r>
            <a:r>
              <a:rPr lang="en-US" sz="1800" dirty="0" smtClean="0">
                <a:solidFill>
                  <a:schemeClr val="tx1">
                    <a:lumMod val="50000"/>
                  </a:schemeClr>
                </a:solidFill>
                <a:latin typeface="Calibri" charset="0"/>
                <a:ea typeface="Calibri" charset="0"/>
                <a:cs typeface="Calibri" charset="0"/>
              </a:rPr>
              <a:t>out </a:t>
            </a:r>
            <a:r>
              <a:rPr lang="en-US" sz="1800" dirty="0">
                <a:solidFill>
                  <a:schemeClr val="tx1">
                    <a:lumMod val="50000"/>
                  </a:schemeClr>
                </a:solidFill>
                <a:latin typeface="Calibri" charset="0"/>
                <a:ea typeface="Calibri" charset="0"/>
                <a:cs typeface="Calibri" charset="0"/>
              </a:rPr>
              <a:t>of the 8 diagnostic criteria including fever, pancytopenia, </a:t>
            </a:r>
            <a:r>
              <a:rPr lang="en-US" sz="1800" dirty="0" err="1">
                <a:solidFill>
                  <a:schemeClr val="tx1">
                    <a:lumMod val="50000"/>
                  </a:schemeClr>
                </a:solidFill>
                <a:latin typeface="Calibri" charset="0"/>
                <a:ea typeface="Calibri" charset="0"/>
                <a:cs typeface="Calibri" charset="0"/>
              </a:rPr>
              <a:t>hyperferritinemia</a:t>
            </a:r>
            <a:r>
              <a:rPr lang="en-US" sz="1800" dirty="0">
                <a:solidFill>
                  <a:schemeClr val="tx1">
                    <a:lumMod val="50000"/>
                  </a:schemeClr>
                </a:solidFill>
                <a:latin typeface="Calibri" charset="0"/>
                <a:ea typeface="Calibri" charset="0"/>
                <a:cs typeface="Calibri" charset="0"/>
              </a:rPr>
              <a:t>, hypertriglyceridemia, </a:t>
            </a:r>
            <a:r>
              <a:rPr lang="en-US" sz="1800" dirty="0" err="1">
                <a:solidFill>
                  <a:schemeClr val="tx1">
                    <a:lumMod val="50000"/>
                  </a:schemeClr>
                </a:solidFill>
                <a:latin typeface="Calibri" charset="0"/>
                <a:ea typeface="Calibri" charset="0"/>
                <a:cs typeface="Calibri" charset="0"/>
              </a:rPr>
              <a:t>hemophagocytosis</a:t>
            </a:r>
            <a:r>
              <a:rPr lang="en-US" sz="1800" dirty="0">
                <a:solidFill>
                  <a:schemeClr val="tx1">
                    <a:lumMod val="50000"/>
                  </a:schemeClr>
                </a:solidFill>
                <a:latin typeface="Calibri" charset="0"/>
                <a:ea typeface="Calibri" charset="0"/>
                <a:cs typeface="Calibri" charset="0"/>
              </a:rPr>
              <a:t> in BM, decreased NK cell activity and elevated CD 25 level. </a:t>
            </a:r>
            <a:endParaRPr lang="en-US" sz="1800" dirty="0" smtClean="0">
              <a:solidFill>
                <a:schemeClr val="tx1">
                  <a:lumMod val="50000"/>
                </a:schemeClr>
              </a:solidFill>
              <a:latin typeface="Calibri" charset="0"/>
              <a:ea typeface="Calibri" charset="0"/>
              <a:cs typeface="Calibri" charset="0"/>
            </a:endParaRPr>
          </a:p>
          <a:p>
            <a:pPr>
              <a:buClr>
                <a:schemeClr val="accent1"/>
              </a:buClr>
              <a:buSzPct val="60000"/>
            </a:pPr>
            <a:r>
              <a:rPr lang="en-US" sz="1800" dirty="0" smtClean="0">
                <a:solidFill>
                  <a:schemeClr val="tx1">
                    <a:lumMod val="50000"/>
                  </a:schemeClr>
                </a:solidFill>
                <a:latin typeface="Calibri" charset="0"/>
                <a:ea typeface="Calibri" charset="0"/>
                <a:cs typeface="Calibri" charset="0"/>
              </a:rPr>
              <a:t>Underlying </a:t>
            </a:r>
            <a:r>
              <a:rPr lang="en-US" sz="1800" dirty="0">
                <a:solidFill>
                  <a:schemeClr val="tx1">
                    <a:lumMod val="50000"/>
                  </a:schemeClr>
                </a:solidFill>
                <a:latin typeface="Calibri" charset="0"/>
                <a:ea typeface="Calibri" charset="0"/>
                <a:cs typeface="Calibri" charset="0"/>
              </a:rPr>
              <a:t>primary diagnosis of Lupus nephritis was suspected in view of </a:t>
            </a:r>
            <a:r>
              <a:rPr lang="en-US" sz="1800" dirty="0" err="1">
                <a:solidFill>
                  <a:schemeClr val="tx1">
                    <a:lumMod val="50000"/>
                  </a:schemeClr>
                </a:solidFill>
                <a:latin typeface="Calibri" charset="0"/>
                <a:ea typeface="Calibri" charset="0"/>
                <a:cs typeface="Calibri" charset="0"/>
              </a:rPr>
              <a:t>cytopenia</a:t>
            </a:r>
            <a:r>
              <a:rPr lang="en-US" sz="1800" dirty="0">
                <a:solidFill>
                  <a:schemeClr val="tx1">
                    <a:lumMod val="50000"/>
                  </a:schemeClr>
                </a:solidFill>
                <a:latin typeface="Calibri" charset="0"/>
                <a:ea typeface="Calibri" charset="0"/>
                <a:cs typeface="Calibri" charset="0"/>
              </a:rPr>
              <a:t>, Positive ANA, </a:t>
            </a:r>
            <a:r>
              <a:rPr lang="en-US" sz="1800" dirty="0" err="1">
                <a:solidFill>
                  <a:schemeClr val="tx1">
                    <a:lumMod val="50000"/>
                  </a:schemeClr>
                </a:solidFill>
                <a:latin typeface="Calibri" charset="0"/>
                <a:ea typeface="Calibri" charset="0"/>
                <a:cs typeface="Calibri" charset="0"/>
              </a:rPr>
              <a:t>dS</a:t>
            </a:r>
            <a:r>
              <a:rPr lang="en-US" sz="1800" dirty="0">
                <a:solidFill>
                  <a:schemeClr val="tx1">
                    <a:lumMod val="50000"/>
                  </a:schemeClr>
                </a:solidFill>
                <a:latin typeface="Calibri" charset="0"/>
                <a:ea typeface="Calibri" charset="0"/>
                <a:cs typeface="Calibri" charset="0"/>
              </a:rPr>
              <a:t>-DNA Ab, low complement, Direct coombs positive and confirmed on renal biopsy, fulfilling the American College of Rheumatology (ACR) and the Systemic Lupus International Collaborating Clinics (SLICC) classification criteria for SLE. </a:t>
            </a:r>
          </a:p>
          <a:p>
            <a:pPr>
              <a:buClr>
                <a:schemeClr val="accent1"/>
              </a:buClr>
              <a:buSzPct val="60000"/>
            </a:pPr>
            <a:r>
              <a:rPr lang="en-US" sz="1800" dirty="0" smtClean="0">
                <a:solidFill>
                  <a:schemeClr val="tx1">
                    <a:lumMod val="50000"/>
                  </a:schemeClr>
                </a:solidFill>
                <a:latin typeface="Calibri" charset="0"/>
                <a:ea typeface="Calibri" charset="0"/>
                <a:cs typeface="Calibri" charset="0"/>
              </a:rPr>
              <a:t>According to 2012 SLICC criteria, a patient is classified as having SLE if he or she has biopsy-proven nephritis compatible with SLE in the presence of ANAs or anti-dsDNA antibodies.</a:t>
            </a:r>
            <a:endParaRPr lang="en-US" sz="1800" dirty="0">
              <a:solidFill>
                <a:schemeClr val="tx1">
                  <a:lumMod val="50000"/>
                </a:schemeClr>
              </a:solidFill>
              <a:latin typeface="Calibri" charset="0"/>
              <a:ea typeface="Calibri" charset="0"/>
              <a:cs typeface="Calibri" charset="0"/>
            </a:endParaRPr>
          </a:p>
        </p:txBody>
      </p:sp>
    </p:spTree>
    <p:extLst>
      <p:ext uri="{BB962C8B-B14F-4D97-AF65-F5344CB8AC3E}">
        <p14:creationId xmlns:p14="http://schemas.microsoft.com/office/powerpoint/2010/main" val="108998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Conclusions</a:t>
            </a:r>
            <a:endParaRPr lang="en-US" dirty="0">
              <a:latin typeface="Calibri" charset="0"/>
              <a:ea typeface="Calibri" charset="0"/>
              <a:cs typeface="Calibri" charset="0"/>
            </a:endParaRPr>
          </a:p>
        </p:txBody>
      </p:sp>
      <p:sp>
        <p:nvSpPr>
          <p:cNvPr id="3" name="Content Placeholder 2"/>
          <p:cNvSpPr>
            <a:spLocks noGrp="1"/>
          </p:cNvSpPr>
          <p:nvPr>
            <p:ph idx="1"/>
          </p:nvPr>
        </p:nvSpPr>
        <p:spPr>
          <a:xfrm>
            <a:off x="866216" y="971550"/>
            <a:ext cx="6753784" cy="3670789"/>
          </a:xfrm>
        </p:spPr>
        <p:txBody>
          <a:bodyPr>
            <a:normAutofit/>
          </a:bodyPr>
          <a:lstStyle/>
          <a:p>
            <a:pPr>
              <a:buClr>
                <a:schemeClr val="accent1"/>
              </a:buClr>
              <a:buSzPct val="60000"/>
            </a:pPr>
            <a:r>
              <a:rPr lang="en-US" dirty="0">
                <a:solidFill>
                  <a:schemeClr val="tx1">
                    <a:lumMod val="50000"/>
                  </a:schemeClr>
                </a:solidFill>
                <a:latin typeface="Calibri" charset="0"/>
                <a:ea typeface="Calibri" charset="0"/>
                <a:cs typeface="Calibri" charset="0"/>
              </a:rPr>
              <a:t>Adult HLH may rarely masquerade as initial clinical manifestation of Systemic Lupus Erythematosus.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Estimated </a:t>
            </a:r>
            <a:r>
              <a:rPr lang="en-US" dirty="0">
                <a:solidFill>
                  <a:schemeClr val="tx1">
                    <a:lumMod val="50000"/>
                  </a:schemeClr>
                </a:solidFill>
                <a:latin typeface="Calibri" charset="0"/>
                <a:ea typeface="Calibri" charset="0"/>
                <a:cs typeface="Calibri" charset="0"/>
              </a:rPr>
              <a:t>prevalence of HLH secondary to SLE is rare between 0.9-4.6%. </a:t>
            </a: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This </a:t>
            </a:r>
            <a:r>
              <a:rPr lang="en-US" dirty="0">
                <a:solidFill>
                  <a:schemeClr val="tx1">
                    <a:lumMod val="50000"/>
                  </a:schemeClr>
                </a:solidFill>
                <a:latin typeface="Calibri" charset="0"/>
                <a:ea typeface="Calibri" charset="0"/>
                <a:cs typeface="Calibri" charset="0"/>
              </a:rPr>
              <a:t>case highlights the diagnostic challenge that may lead to delay in diagnosis of acute lupus </a:t>
            </a:r>
            <a:r>
              <a:rPr lang="en-US" dirty="0" err="1">
                <a:solidFill>
                  <a:schemeClr val="tx1">
                    <a:lumMod val="50000"/>
                  </a:schemeClr>
                </a:solidFill>
                <a:latin typeface="Calibri" charset="0"/>
                <a:ea typeface="Calibri" charset="0"/>
                <a:cs typeface="Calibri" charset="0"/>
              </a:rPr>
              <a:t>hemophagocytic</a:t>
            </a:r>
            <a:r>
              <a:rPr lang="en-US" dirty="0">
                <a:solidFill>
                  <a:schemeClr val="tx1">
                    <a:lumMod val="50000"/>
                  </a:schemeClr>
                </a:solidFill>
                <a:latin typeface="Calibri" charset="0"/>
                <a:ea typeface="Calibri" charset="0"/>
                <a:cs typeface="Calibri" charset="0"/>
              </a:rPr>
              <a:t> syndrome </a:t>
            </a:r>
            <a:r>
              <a:rPr lang="en-US" dirty="0" smtClean="0">
                <a:solidFill>
                  <a:schemeClr val="tx1">
                    <a:lumMod val="50000"/>
                  </a:schemeClr>
                </a:solidFill>
                <a:latin typeface="Calibri" charset="0"/>
                <a:ea typeface="Calibri" charset="0"/>
                <a:cs typeface="Calibri" charset="0"/>
              </a:rPr>
              <a:t>since clinical symptoms also found in immune competent patients with infections.</a:t>
            </a:r>
          </a:p>
        </p:txBody>
      </p:sp>
    </p:spTree>
    <p:extLst>
      <p:ext uri="{BB962C8B-B14F-4D97-AF65-F5344CB8AC3E}">
        <p14:creationId xmlns:p14="http://schemas.microsoft.com/office/powerpoint/2010/main" val="126381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charset="0"/>
                <a:ea typeface="Calibri" charset="0"/>
                <a:cs typeface="Calibri" charset="0"/>
              </a:rPr>
              <a:t>Conclusions</a:t>
            </a:r>
            <a:endParaRPr lang="en-US" dirty="0"/>
          </a:p>
        </p:txBody>
      </p:sp>
      <p:sp>
        <p:nvSpPr>
          <p:cNvPr id="3" name="Content Placeholder 2"/>
          <p:cNvSpPr>
            <a:spLocks noGrp="1"/>
          </p:cNvSpPr>
          <p:nvPr>
            <p:ph idx="1"/>
          </p:nvPr>
        </p:nvSpPr>
        <p:spPr>
          <a:xfrm>
            <a:off x="914400" y="1123950"/>
            <a:ext cx="7162800" cy="3429000"/>
          </a:xfrm>
        </p:spPr>
        <p:txBody>
          <a:bodyPr/>
          <a:lstStyle/>
          <a:p>
            <a:pPr>
              <a:buClr>
                <a:schemeClr val="accent1"/>
              </a:buClr>
              <a:buSzPct val="60000"/>
            </a:pPr>
            <a:r>
              <a:rPr lang="en-US" dirty="0">
                <a:solidFill>
                  <a:schemeClr val="tx1">
                    <a:lumMod val="50000"/>
                  </a:schemeClr>
                </a:solidFill>
                <a:latin typeface="Calibri" charset="0"/>
                <a:ea typeface="Calibri" charset="0"/>
                <a:cs typeface="Calibri" charset="0"/>
              </a:rPr>
              <a:t>In patients presenting with unexplained prolonged fever, </a:t>
            </a:r>
            <a:r>
              <a:rPr lang="en-US" dirty="0" err="1">
                <a:solidFill>
                  <a:schemeClr val="tx1">
                    <a:lumMod val="50000"/>
                  </a:schemeClr>
                </a:solidFill>
                <a:latin typeface="Calibri" charset="0"/>
                <a:ea typeface="Calibri" charset="0"/>
                <a:cs typeface="Calibri" charset="0"/>
              </a:rPr>
              <a:t>cytopenias</a:t>
            </a:r>
            <a:r>
              <a:rPr lang="en-US" dirty="0">
                <a:solidFill>
                  <a:schemeClr val="tx1">
                    <a:lumMod val="50000"/>
                  </a:schemeClr>
                </a:solidFill>
                <a:latin typeface="Calibri" charset="0"/>
                <a:ea typeface="Calibri" charset="0"/>
                <a:cs typeface="Calibri" charset="0"/>
              </a:rPr>
              <a:t>, abnormal liver function and elevated ferritin levels, should prompt clinicians to perform immunologic testing for SLE in setting of HLH to avoid diagnostic and therapeutic delays</a:t>
            </a:r>
            <a:r>
              <a:rPr lang="en-US" dirty="0" smtClean="0">
                <a:solidFill>
                  <a:schemeClr val="tx1">
                    <a:lumMod val="50000"/>
                  </a:schemeClr>
                </a:solidFill>
                <a:latin typeface="Calibri" charset="0"/>
                <a:ea typeface="Calibri" charset="0"/>
                <a:cs typeface="Calibri" charset="0"/>
              </a:rPr>
              <a:t>.</a:t>
            </a:r>
          </a:p>
          <a:p>
            <a:pPr>
              <a:buClr>
                <a:schemeClr val="accent1"/>
              </a:buClr>
              <a:buSzPct val="60000"/>
            </a:pPr>
            <a:endParaRPr lang="en-US" dirty="0" smtClean="0">
              <a:solidFill>
                <a:schemeClr val="tx1">
                  <a:lumMod val="50000"/>
                </a:schemeClr>
              </a:solidFill>
              <a:latin typeface="Calibri" charset="0"/>
              <a:ea typeface="Calibri" charset="0"/>
              <a:cs typeface="Calibri" charset="0"/>
            </a:endParaRPr>
          </a:p>
          <a:p>
            <a:pPr>
              <a:buClr>
                <a:schemeClr val="accent1"/>
              </a:buClr>
              <a:buSzPct val="60000"/>
            </a:pPr>
            <a:r>
              <a:rPr lang="en-US" dirty="0" smtClean="0">
                <a:solidFill>
                  <a:schemeClr val="tx1">
                    <a:lumMod val="50000"/>
                  </a:schemeClr>
                </a:solidFill>
                <a:latin typeface="Calibri" charset="0"/>
                <a:ea typeface="Calibri" charset="0"/>
                <a:cs typeface="Calibri" charset="0"/>
              </a:rPr>
              <a:t>Treatment </a:t>
            </a:r>
            <a:r>
              <a:rPr lang="en-US" dirty="0">
                <a:solidFill>
                  <a:schemeClr val="tx1">
                    <a:lumMod val="50000"/>
                  </a:schemeClr>
                </a:solidFill>
                <a:latin typeface="Calibri" charset="0"/>
                <a:ea typeface="Calibri" charset="0"/>
                <a:cs typeface="Calibri" charset="0"/>
              </a:rPr>
              <a:t>of secondary HLH is not well standardized but generally is aimed at treating the underlying condition. In HLH due to SLE, corticosteroids and immunosuppressive agents have had favorable success.</a:t>
            </a:r>
          </a:p>
          <a:p>
            <a:pPr>
              <a:buClr>
                <a:schemeClr val="accent1"/>
              </a:buClr>
              <a:buSzPct val="60000"/>
            </a:pPr>
            <a:endParaRPr lang="en-US" dirty="0">
              <a:solidFill>
                <a:schemeClr val="tx1">
                  <a:lumMod val="50000"/>
                </a:schemeClr>
              </a:solidFill>
              <a:latin typeface="Calibri" charset="0"/>
              <a:ea typeface="Calibri" charset="0"/>
              <a:cs typeface="Calibri" charset="0"/>
            </a:endParaRPr>
          </a:p>
          <a:p>
            <a:pPr>
              <a:buClr>
                <a:schemeClr val="accent1"/>
              </a:buClr>
              <a:buSzPct val="60000"/>
            </a:pPr>
            <a:endParaRPr lang="en-US" dirty="0">
              <a:solidFill>
                <a:schemeClr val="tx1">
                  <a:lumMod val="50000"/>
                </a:schemeClr>
              </a:solidFill>
            </a:endParaRPr>
          </a:p>
          <a:p>
            <a:endParaRPr lang="en-US" dirty="0"/>
          </a:p>
        </p:txBody>
      </p:sp>
    </p:spTree>
    <p:extLst>
      <p:ext uri="{BB962C8B-B14F-4D97-AF65-F5344CB8AC3E}">
        <p14:creationId xmlns:p14="http://schemas.microsoft.com/office/powerpoint/2010/main" val="29508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Acknowledgments</a:t>
            </a:r>
            <a:endParaRPr lang="en-US" dirty="0">
              <a:latin typeface="Calibri" charset="0"/>
              <a:ea typeface="Calibri" charset="0"/>
              <a:cs typeface="Calibri" charset="0"/>
            </a:endParaRPr>
          </a:p>
        </p:txBody>
      </p:sp>
      <p:sp>
        <p:nvSpPr>
          <p:cNvPr id="3" name="Content Placeholder 2"/>
          <p:cNvSpPr>
            <a:spLocks noGrp="1"/>
          </p:cNvSpPr>
          <p:nvPr>
            <p:ph idx="1"/>
          </p:nvPr>
        </p:nvSpPr>
        <p:spPr>
          <a:xfrm>
            <a:off x="990600" y="971550"/>
            <a:ext cx="7239000" cy="3352800"/>
          </a:xfrm>
        </p:spPr>
        <p:txBody>
          <a:bodyPr/>
          <a:lstStyle/>
          <a:p>
            <a:pPr>
              <a:buClr>
                <a:schemeClr val="accent1"/>
              </a:buClr>
              <a:buSzPct val="60000"/>
            </a:pPr>
            <a:r>
              <a:rPr lang="en-US" dirty="0">
                <a:solidFill>
                  <a:schemeClr val="tx1">
                    <a:lumMod val="50000"/>
                  </a:schemeClr>
                </a:solidFill>
                <a:latin typeface="Calibri" charset="0"/>
                <a:ea typeface="Calibri" charset="0"/>
                <a:cs typeface="Calibri" charset="0"/>
              </a:rPr>
              <a:t>Columbia Consultation Diagnostic Laboratories for microscopic and immunofluorescence testing and processing of the renal biopsy specimen.</a:t>
            </a:r>
          </a:p>
          <a:p>
            <a:pPr>
              <a:buClr>
                <a:schemeClr val="accent1"/>
              </a:buClr>
              <a:buSzPct val="60000"/>
            </a:pPr>
            <a:endParaRPr lang="en-US" dirty="0">
              <a:solidFill>
                <a:schemeClr val="tx1">
                  <a:lumMod val="50000"/>
                </a:schemeClr>
              </a:solidFill>
            </a:endParaRPr>
          </a:p>
        </p:txBody>
      </p:sp>
    </p:spTree>
    <p:extLst>
      <p:ext uri="{BB962C8B-B14F-4D97-AF65-F5344CB8AC3E}">
        <p14:creationId xmlns:p14="http://schemas.microsoft.com/office/powerpoint/2010/main" val="1504730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charset="0"/>
                <a:ea typeface="Calibri" charset="0"/>
                <a:cs typeface="Calibri" charset="0"/>
              </a:rPr>
              <a:t>References</a:t>
            </a:r>
            <a:endParaRPr lang="en-US" dirty="0">
              <a:latin typeface="Calibri" charset="0"/>
              <a:ea typeface="Calibri" charset="0"/>
              <a:cs typeface="Calibri" charset="0"/>
            </a:endParaRPr>
          </a:p>
        </p:txBody>
      </p:sp>
      <p:sp>
        <p:nvSpPr>
          <p:cNvPr id="3" name="Content Placeholder 2"/>
          <p:cNvSpPr>
            <a:spLocks noGrp="1"/>
          </p:cNvSpPr>
          <p:nvPr>
            <p:ph idx="1"/>
          </p:nvPr>
        </p:nvSpPr>
        <p:spPr/>
        <p:txBody>
          <a:bodyPr>
            <a:normAutofit fontScale="85000" lnSpcReduction="20000"/>
          </a:bodyPr>
          <a:lstStyle/>
          <a:p>
            <a:pPr lvl="0">
              <a:buClr>
                <a:schemeClr val="accent1"/>
              </a:buClr>
              <a:buSzPct val="60000"/>
            </a:pPr>
            <a:r>
              <a:rPr lang="en-US" sz="1700" dirty="0" err="1">
                <a:solidFill>
                  <a:schemeClr val="tx1">
                    <a:lumMod val="50000"/>
                  </a:schemeClr>
                </a:solidFill>
                <a:latin typeface="Calibri" charset="0"/>
                <a:ea typeface="Calibri" charset="0"/>
                <a:cs typeface="Calibri" charset="0"/>
              </a:rPr>
              <a:t>A.K.Rahal</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J.Fernandez</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C.Dakhil</a:t>
            </a:r>
            <a:r>
              <a:rPr lang="en-US" sz="1700" dirty="0">
                <a:solidFill>
                  <a:schemeClr val="tx1">
                    <a:lumMod val="50000"/>
                  </a:schemeClr>
                </a:solidFill>
                <a:latin typeface="Calibri" charset="0"/>
                <a:ea typeface="Calibri" charset="0"/>
                <a:cs typeface="Calibri" charset="0"/>
              </a:rPr>
              <a:t>, “Undiagnosed </a:t>
            </a:r>
            <a:r>
              <a:rPr lang="en-US" sz="1700" dirty="0" err="1">
                <a:solidFill>
                  <a:schemeClr val="tx1">
                    <a:lumMod val="50000"/>
                  </a:schemeClr>
                </a:solidFill>
                <a:latin typeface="Calibri" charset="0"/>
                <a:ea typeface="Calibri" charset="0"/>
                <a:cs typeface="Calibri" charset="0"/>
              </a:rPr>
              <a:t>Sytemic</a:t>
            </a:r>
            <a:r>
              <a:rPr lang="en-US" sz="1700" dirty="0">
                <a:solidFill>
                  <a:schemeClr val="tx1">
                    <a:lumMod val="50000"/>
                  </a:schemeClr>
                </a:solidFill>
                <a:latin typeface="Calibri" charset="0"/>
                <a:ea typeface="Calibri" charset="0"/>
                <a:cs typeface="Calibri" charset="0"/>
              </a:rPr>
              <a:t> Lupus Erythematosus Presenting as </a:t>
            </a:r>
            <a:r>
              <a:rPr lang="en-US" sz="1700" dirty="0" err="1">
                <a:solidFill>
                  <a:schemeClr val="tx1">
                    <a:lumMod val="50000"/>
                  </a:schemeClr>
                </a:solidFill>
                <a:latin typeface="Calibri" charset="0"/>
                <a:ea typeface="Calibri" charset="0"/>
                <a:cs typeface="Calibri" charset="0"/>
              </a:rPr>
              <a:t>Hemophagocytic</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Lymphohistiocytosis</a:t>
            </a:r>
            <a:r>
              <a:rPr lang="en-US" sz="1700" dirty="0">
                <a:solidFill>
                  <a:schemeClr val="tx1">
                    <a:lumMod val="50000"/>
                  </a:schemeClr>
                </a:solidFill>
                <a:latin typeface="Calibri" charset="0"/>
                <a:ea typeface="Calibri" charset="0"/>
                <a:cs typeface="Calibri" charset="0"/>
              </a:rPr>
              <a:t>”, Case Reports in Rheumatology, Volume 2015</a:t>
            </a:r>
          </a:p>
          <a:p>
            <a:pPr lvl="0">
              <a:buClr>
                <a:schemeClr val="accent1"/>
              </a:buClr>
              <a:buSzPct val="60000"/>
            </a:pPr>
            <a:r>
              <a:rPr lang="en-US" sz="1700" dirty="0" err="1">
                <a:solidFill>
                  <a:schemeClr val="tx1">
                    <a:lumMod val="50000"/>
                  </a:schemeClr>
                </a:solidFill>
                <a:latin typeface="Calibri" charset="0"/>
                <a:ea typeface="Calibri" charset="0"/>
                <a:cs typeface="Calibri" charset="0"/>
              </a:rPr>
              <a:t>D.Gupta</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S.Mohanty</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D.Thakral</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A.Bagga</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N.Wig</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D.K.Mitra</a:t>
            </a:r>
            <a:r>
              <a:rPr lang="en-US" sz="1700" dirty="0">
                <a:solidFill>
                  <a:schemeClr val="tx1">
                    <a:lumMod val="50000"/>
                  </a:schemeClr>
                </a:solidFill>
                <a:latin typeface="Calibri" charset="0"/>
                <a:ea typeface="Calibri" charset="0"/>
                <a:cs typeface="Calibri" charset="0"/>
              </a:rPr>
              <a:t>, “ Unusual Association of </a:t>
            </a:r>
            <a:r>
              <a:rPr lang="en-US" sz="1700" dirty="0" err="1">
                <a:solidFill>
                  <a:schemeClr val="tx1">
                    <a:lumMod val="50000"/>
                  </a:schemeClr>
                </a:solidFill>
                <a:latin typeface="Calibri" charset="0"/>
                <a:ea typeface="Calibri" charset="0"/>
                <a:cs typeface="Calibri" charset="0"/>
              </a:rPr>
              <a:t>Hemophagocytic</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Lymphohistiocytosis</a:t>
            </a:r>
            <a:r>
              <a:rPr lang="en-US" sz="1700" dirty="0">
                <a:solidFill>
                  <a:schemeClr val="tx1">
                    <a:lumMod val="50000"/>
                  </a:schemeClr>
                </a:solidFill>
                <a:latin typeface="Calibri" charset="0"/>
                <a:ea typeface="Calibri" charset="0"/>
                <a:cs typeface="Calibri" charset="0"/>
              </a:rPr>
              <a:t> in Systemic Lupus Erythematosus: Cases reported at Tertiary Care Centre”, Am J Case Rep, 2016; 17: 739-744</a:t>
            </a:r>
          </a:p>
          <a:p>
            <a:pPr lvl="0">
              <a:buClr>
                <a:schemeClr val="accent1"/>
              </a:buClr>
              <a:buSzPct val="60000"/>
            </a:pPr>
            <a:r>
              <a:rPr lang="en-US" sz="1700" dirty="0" err="1">
                <a:solidFill>
                  <a:schemeClr val="tx1">
                    <a:lumMod val="50000"/>
                  </a:schemeClr>
                </a:solidFill>
                <a:latin typeface="Calibri" charset="0"/>
                <a:ea typeface="Calibri" charset="0"/>
                <a:cs typeface="Calibri" charset="0"/>
              </a:rPr>
              <a:t>Egues</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Dubuc</a:t>
            </a:r>
            <a:r>
              <a:rPr lang="en-US" sz="1700" dirty="0">
                <a:solidFill>
                  <a:schemeClr val="tx1">
                    <a:lumMod val="50000"/>
                  </a:schemeClr>
                </a:solidFill>
                <a:latin typeface="Calibri" charset="0"/>
                <a:ea typeface="Calibri" charset="0"/>
                <a:cs typeface="Calibri" charset="0"/>
              </a:rPr>
              <a:t> CA, </a:t>
            </a:r>
            <a:r>
              <a:rPr lang="en-US" sz="1700" dirty="0" err="1">
                <a:solidFill>
                  <a:schemeClr val="tx1">
                    <a:lumMod val="50000"/>
                  </a:schemeClr>
                </a:solidFill>
                <a:latin typeface="Calibri" charset="0"/>
                <a:ea typeface="Calibri" charset="0"/>
                <a:cs typeface="Calibri" charset="0"/>
              </a:rPr>
              <a:t>Uriarte</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Ecenarro</a:t>
            </a:r>
            <a:r>
              <a:rPr lang="en-US" sz="1700" dirty="0">
                <a:solidFill>
                  <a:schemeClr val="tx1">
                    <a:lumMod val="50000"/>
                  </a:schemeClr>
                </a:solidFill>
                <a:latin typeface="Calibri" charset="0"/>
                <a:ea typeface="Calibri" charset="0"/>
                <a:cs typeface="Calibri" charset="0"/>
              </a:rPr>
              <a:t> M, </a:t>
            </a:r>
            <a:r>
              <a:rPr lang="en-US" sz="1700" dirty="0" err="1">
                <a:solidFill>
                  <a:schemeClr val="tx1">
                    <a:lumMod val="50000"/>
                  </a:schemeClr>
                </a:solidFill>
                <a:latin typeface="Calibri" charset="0"/>
                <a:ea typeface="Calibri" charset="0"/>
                <a:cs typeface="Calibri" charset="0"/>
              </a:rPr>
              <a:t>Meneses</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Villalba</a:t>
            </a:r>
            <a:r>
              <a:rPr lang="en-US" sz="1700" dirty="0">
                <a:solidFill>
                  <a:schemeClr val="tx1">
                    <a:lumMod val="50000"/>
                  </a:schemeClr>
                </a:solidFill>
                <a:latin typeface="Calibri" charset="0"/>
                <a:ea typeface="Calibri" charset="0"/>
                <a:cs typeface="Calibri" charset="0"/>
              </a:rPr>
              <a:t> C, </a:t>
            </a:r>
            <a:r>
              <a:rPr lang="en-US" sz="1700" dirty="0" err="1">
                <a:solidFill>
                  <a:schemeClr val="tx1">
                    <a:lumMod val="50000"/>
                  </a:schemeClr>
                </a:solidFill>
                <a:latin typeface="Calibri" charset="0"/>
                <a:ea typeface="Calibri" charset="0"/>
                <a:cs typeface="Calibri" charset="0"/>
              </a:rPr>
              <a:t>Aldasoro</a:t>
            </a:r>
            <a:r>
              <a:rPr lang="en-US" sz="1700" dirty="0">
                <a:solidFill>
                  <a:schemeClr val="tx1">
                    <a:lumMod val="50000"/>
                  </a:schemeClr>
                </a:solidFill>
                <a:latin typeface="Calibri" charset="0"/>
                <a:ea typeface="Calibri" charset="0"/>
                <a:cs typeface="Calibri" charset="0"/>
              </a:rPr>
              <a:t> Caceres V, Hernando Rubio I, </a:t>
            </a:r>
            <a:r>
              <a:rPr lang="en-US" sz="1700" dirty="0" err="1">
                <a:solidFill>
                  <a:schemeClr val="tx1">
                    <a:lumMod val="50000"/>
                  </a:schemeClr>
                </a:solidFill>
                <a:latin typeface="Calibri" charset="0"/>
                <a:ea typeface="Calibri" charset="0"/>
                <a:cs typeface="Calibri" charset="0"/>
              </a:rPr>
              <a:t>Belzunegui</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Otano</a:t>
            </a:r>
            <a:r>
              <a:rPr lang="en-US" sz="1700" dirty="0">
                <a:solidFill>
                  <a:schemeClr val="tx1">
                    <a:lumMod val="50000"/>
                  </a:schemeClr>
                </a:solidFill>
                <a:latin typeface="Calibri" charset="0"/>
                <a:ea typeface="Calibri" charset="0"/>
                <a:cs typeface="Calibri" charset="0"/>
              </a:rPr>
              <a:t> J., “</a:t>
            </a:r>
            <a:r>
              <a:rPr lang="en-US" sz="1700" dirty="0" err="1">
                <a:solidFill>
                  <a:schemeClr val="tx1">
                    <a:lumMod val="50000"/>
                  </a:schemeClr>
                </a:solidFill>
                <a:latin typeface="Calibri" charset="0"/>
                <a:ea typeface="Calibri" charset="0"/>
                <a:cs typeface="Calibri" charset="0"/>
              </a:rPr>
              <a:t>Hemophagocytic</a:t>
            </a:r>
            <a:r>
              <a:rPr lang="en-US" sz="1700" dirty="0">
                <a:solidFill>
                  <a:schemeClr val="tx1">
                    <a:lumMod val="50000"/>
                  </a:schemeClr>
                </a:solidFill>
                <a:latin typeface="Calibri" charset="0"/>
                <a:ea typeface="Calibri" charset="0"/>
                <a:cs typeface="Calibri" charset="0"/>
              </a:rPr>
              <a:t> Syndrome as the Initial Manifestation of Systemic Lupus Erythematosus”, </a:t>
            </a:r>
            <a:r>
              <a:rPr lang="en-US" sz="1700" dirty="0" err="1">
                <a:solidFill>
                  <a:schemeClr val="tx1">
                    <a:lumMod val="50000"/>
                  </a:schemeClr>
                </a:solidFill>
                <a:latin typeface="Calibri" charset="0"/>
                <a:ea typeface="Calibri" charset="0"/>
                <a:cs typeface="Calibri" charset="0"/>
              </a:rPr>
              <a:t>Reumatol</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Clin</a:t>
            </a:r>
            <a:r>
              <a:rPr lang="en-US" sz="1700" dirty="0">
                <a:solidFill>
                  <a:schemeClr val="tx1">
                    <a:lumMod val="50000"/>
                  </a:schemeClr>
                </a:solidFill>
                <a:latin typeface="Calibri" charset="0"/>
                <a:ea typeface="Calibri" charset="0"/>
                <a:cs typeface="Calibri" charset="0"/>
              </a:rPr>
              <a:t>. 2013; 10 :321-324 </a:t>
            </a:r>
            <a:endParaRPr lang="en-US" sz="1700" dirty="0" smtClean="0">
              <a:solidFill>
                <a:schemeClr val="tx1">
                  <a:lumMod val="50000"/>
                </a:schemeClr>
              </a:solidFill>
              <a:latin typeface="Calibri" charset="0"/>
              <a:ea typeface="Calibri" charset="0"/>
              <a:cs typeface="Calibri" charset="0"/>
            </a:endParaRPr>
          </a:p>
          <a:p>
            <a:pPr>
              <a:buClr>
                <a:schemeClr val="accent1"/>
              </a:buClr>
              <a:buSzPct val="60000"/>
            </a:pPr>
            <a:r>
              <a:rPr lang="en-US" sz="1700" dirty="0" smtClean="0">
                <a:solidFill>
                  <a:schemeClr val="tx1">
                    <a:lumMod val="50000"/>
                  </a:schemeClr>
                </a:solidFill>
                <a:latin typeface="Calibri" charset="0"/>
                <a:ea typeface="Calibri" charset="0"/>
                <a:cs typeface="Calibri" charset="0"/>
              </a:rPr>
              <a:t>Anna H, </a:t>
            </a:r>
            <a:r>
              <a:rPr lang="en-US" sz="1700" dirty="0" err="1" smtClean="0">
                <a:solidFill>
                  <a:schemeClr val="tx1">
                    <a:lumMod val="50000"/>
                  </a:schemeClr>
                </a:solidFill>
                <a:latin typeface="Calibri" charset="0"/>
                <a:ea typeface="Calibri" charset="0"/>
                <a:cs typeface="Calibri" charset="0"/>
              </a:rPr>
              <a:t>Sujin</a:t>
            </a:r>
            <a:r>
              <a:rPr lang="en-US" sz="1700" dirty="0" smtClean="0">
                <a:solidFill>
                  <a:schemeClr val="tx1">
                    <a:lumMod val="50000"/>
                  </a:schemeClr>
                </a:solidFill>
                <a:latin typeface="Calibri" charset="0"/>
                <a:ea typeface="Calibri" charset="0"/>
                <a:cs typeface="Calibri" charset="0"/>
              </a:rPr>
              <a:t> P, Dean G, Agnes Y.Y L, Luke Y.C C, </a:t>
            </a:r>
            <a:r>
              <a:rPr lang="en-US" sz="1700" dirty="0" err="1">
                <a:solidFill>
                  <a:schemeClr val="tx1">
                    <a:lumMod val="50000"/>
                  </a:schemeClr>
                </a:solidFill>
                <a:latin typeface="Calibri" charset="0"/>
                <a:ea typeface="Calibri" charset="0"/>
                <a:cs typeface="Calibri" charset="0"/>
              </a:rPr>
              <a:t>Hemophagocytic</a:t>
            </a:r>
            <a:r>
              <a:rPr lang="en-US" sz="1700" dirty="0">
                <a:solidFill>
                  <a:schemeClr val="tx1">
                    <a:lumMod val="50000"/>
                  </a:schemeClr>
                </a:solidFill>
                <a:latin typeface="Calibri" charset="0"/>
                <a:ea typeface="Calibri" charset="0"/>
                <a:cs typeface="Calibri" charset="0"/>
              </a:rPr>
              <a:t> syndromes (HPSs) including </a:t>
            </a:r>
            <a:r>
              <a:rPr lang="en-US" sz="1700" dirty="0" err="1">
                <a:solidFill>
                  <a:schemeClr val="tx1">
                    <a:lumMod val="50000"/>
                  </a:schemeClr>
                </a:solidFill>
                <a:latin typeface="Calibri" charset="0"/>
                <a:ea typeface="Calibri" charset="0"/>
                <a:cs typeface="Calibri" charset="0"/>
              </a:rPr>
              <a:t>hemophagocytic</a:t>
            </a:r>
            <a:r>
              <a:rPr lang="en-US" sz="1700" dirty="0">
                <a:solidFill>
                  <a:schemeClr val="tx1">
                    <a:lumMod val="50000"/>
                  </a:schemeClr>
                </a:solidFill>
                <a:latin typeface="Calibri" charset="0"/>
                <a:ea typeface="Calibri" charset="0"/>
                <a:cs typeface="Calibri" charset="0"/>
              </a:rPr>
              <a:t> </a:t>
            </a:r>
            <a:r>
              <a:rPr lang="en-US" sz="1700" dirty="0" err="1">
                <a:solidFill>
                  <a:schemeClr val="tx1">
                    <a:lumMod val="50000"/>
                  </a:schemeClr>
                </a:solidFill>
                <a:latin typeface="Calibri" charset="0"/>
                <a:ea typeface="Calibri" charset="0"/>
                <a:cs typeface="Calibri" charset="0"/>
              </a:rPr>
              <a:t>lymphohistiocytosis</a:t>
            </a:r>
            <a:r>
              <a:rPr lang="en-US" sz="1700" dirty="0">
                <a:solidFill>
                  <a:schemeClr val="tx1">
                    <a:lumMod val="50000"/>
                  </a:schemeClr>
                </a:solidFill>
                <a:latin typeface="Calibri" charset="0"/>
                <a:ea typeface="Calibri" charset="0"/>
                <a:cs typeface="Calibri" charset="0"/>
              </a:rPr>
              <a:t> (HLH) in adults: A systematic scoping </a:t>
            </a:r>
            <a:r>
              <a:rPr lang="en-US" sz="1700" dirty="0" smtClean="0">
                <a:solidFill>
                  <a:schemeClr val="tx1">
                    <a:lumMod val="50000"/>
                  </a:schemeClr>
                </a:solidFill>
                <a:latin typeface="Calibri" charset="0"/>
                <a:ea typeface="Calibri" charset="0"/>
                <a:cs typeface="Calibri" charset="0"/>
              </a:rPr>
              <a:t>review. Blood Reviews 30 (2016) 411-420</a:t>
            </a:r>
          </a:p>
          <a:p>
            <a:pPr>
              <a:buClr>
                <a:schemeClr val="accent1"/>
              </a:buClr>
              <a:buSzPct val="60000"/>
            </a:pPr>
            <a:r>
              <a:rPr lang="en-US" sz="1700" dirty="0" err="1" smtClean="0">
                <a:solidFill>
                  <a:schemeClr val="tx1">
                    <a:lumMod val="50000"/>
                  </a:schemeClr>
                </a:solidFill>
                <a:latin typeface="Calibri" charset="0"/>
                <a:ea typeface="Calibri" charset="0"/>
                <a:cs typeface="Calibri" charset="0"/>
              </a:rPr>
              <a:t>Gritta</a:t>
            </a:r>
            <a:r>
              <a:rPr lang="en-US" sz="1700" dirty="0" smtClean="0">
                <a:solidFill>
                  <a:schemeClr val="tx1">
                    <a:lumMod val="50000"/>
                  </a:schemeClr>
                </a:solidFill>
                <a:latin typeface="Calibri" charset="0"/>
                <a:ea typeface="Calibri" charset="0"/>
                <a:cs typeface="Calibri" charset="0"/>
              </a:rPr>
              <a:t> EJ, </a:t>
            </a:r>
            <a:r>
              <a:rPr lang="en-US" sz="1700" dirty="0" err="1">
                <a:solidFill>
                  <a:schemeClr val="tx1">
                    <a:lumMod val="50000"/>
                  </a:schemeClr>
                </a:solidFill>
                <a:latin typeface="Calibri" charset="0"/>
                <a:ea typeface="Calibri" charset="0"/>
                <a:cs typeface="Calibri" charset="0"/>
              </a:rPr>
              <a:t>Hemophagocytic</a:t>
            </a:r>
            <a:r>
              <a:rPr lang="en-US" sz="1700" dirty="0">
                <a:solidFill>
                  <a:schemeClr val="tx1">
                    <a:lumMod val="50000"/>
                  </a:schemeClr>
                </a:solidFill>
                <a:latin typeface="Calibri" charset="0"/>
                <a:ea typeface="Calibri" charset="0"/>
                <a:cs typeface="Calibri" charset="0"/>
              </a:rPr>
              <a:t> </a:t>
            </a:r>
            <a:r>
              <a:rPr lang="en-US" sz="1700" dirty="0" smtClean="0">
                <a:solidFill>
                  <a:schemeClr val="tx1">
                    <a:lumMod val="50000"/>
                  </a:schemeClr>
                </a:solidFill>
                <a:latin typeface="Calibri" charset="0"/>
                <a:ea typeface="Calibri" charset="0"/>
                <a:cs typeface="Calibri" charset="0"/>
              </a:rPr>
              <a:t>syndromes. </a:t>
            </a:r>
            <a:r>
              <a:rPr lang="en-US" sz="1700" dirty="0">
                <a:solidFill>
                  <a:schemeClr val="tx1">
                    <a:lumMod val="50000"/>
                  </a:schemeClr>
                </a:solidFill>
                <a:latin typeface="Calibri" charset="0"/>
                <a:ea typeface="Calibri" charset="0"/>
                <a:cs typeface="Calibri" charset="0"/>
              </a:rPr>
              <a:t>Blood Reviews (2007) 21, 245–253 </a:t>
            </a:r>
            <a:endParaRPr lang="en-US" sz="1700" dirty="0" smtClean="0">
              <a:solidFill>
                <a:schemeClr val="tx1">
                  <a:lumMod val="50000"/>
                </a:schemeClr>
              </a:solidFill>
              <a:latin typeface="Calibri" charset="0"/>
              <a:ea typeface="Calibri" charset="0"/>
              <a:cs typeface="Calibri" charset="0"/>
            </a:endParaRPr>
          </a:p>
          <a:p>
            <a:pPr>
              <a:buClr>
                <a:schemeClr val="accent1"/>
              </a:buClr>
              <a:buSzPct val="60000"/>
            </a:pPr>
            <a:r>
              <a:rPr lang="en-US" sz="1700" i="1" dirty="0">
                <a:solidFill>
                  <a:schemeClr val="tx1">
                    <a:lumMod val="50000"/>
                  </a:schemeClr>
                </a:solidFill>
                <a:latin typeface="Calibri" charset="0"/>
                <a:ea typeface="Calibri" charset="0"/>
                <a:cs typeface="Calibri" charset="0"/>
              </a:rPr>
              <a:t>Manuel </a:t>
            </a:r>
            <a:r>
              <a:rPr lang="en-US" sz="1700" i="1" dirty="0" smtClean="0">
                <a:solidFill>
                  <a:schemeClr val="tx1">
                    <a:lumMod val="50000"/>
                  </a:schemeClr>
                </a:solidFill>
                <a:latin typeface="Calibri" charset="0"/>
                <a:ea typeface="Calibri" charset="0"/>
                <a:cs typeface="Calibri" charset="0"/>
              </a:rPr>
              <a:t> R-C, </a:t>
            </a:r>
            <a:r>
              <a:rPr lang="en-US" sz="1700" i="1" dirty="0">
                <a:solidFill>
                  <a:schemeClr val="tx1">
                    <a:lumMod val="50000"/>
                  </a:schemeClr>
                </a:solidFill>
                <a:latin typeface="Calibri" charset="0"/>
                <a:ea typeface="Calibri" charset="0"/>
                <a:cs typeface="Calibri" charset="0"/>
              </a:rPr>
              <a:t>Pilar </a:t>
            </a:r>
            <a:r>
              <a:rPr lang="en-US" sz="1700" i="1" dirty="0" smtClean="0">
                <a:solidFill>
                  <a:schemeClr val="tx1">
                    <a:lumMod val="50000"/>
                  </a:schemeClr>
                </a:solidFill>
                <a:latin typeface="Calibri" charset="0"/>
                <a:ea typeface="Calibri" charset="0"/>
                <a:cs typeface="Calibri" charset="0"/>
              </a:rPr>
              <a:t>B-Z, Armando L-G, </a:t>
            </a:r>
            <a:r>
              <a:rPr lang="en-US" sz="1700" i="1" dirty="0" err="1">
                <a:solidFill>
                  <a:schemeClr val="tx1">
                    <a:lumMod val="50000"/>
                  </a:schemeClr>
                </a:solidFill>
                <a:latin typeface="Calibri" charset="0"/>
                <a:ea typeface="Calibri" charset="0"/>
                <a:cs typeface="Calibri" charset="0"/>
              </a:rPr>
              <a:t>Munther</a:t>
            </a:r>
            <a:r>
              <a:rPr lang="en-US" sz="1700" i="1" dirty="0">
                <a:solidFill>
                  <a:schemeClr val="tx1">
                    <a:lumMod val="50000"/>
                  </a:schemeClr>
                </a:solidFill>
                <a:latin typeface="Calibri" charset="0"/>
                <a:ea typeface="Calibri" charset="0"/>
                <a:cs typeface="Calibri" charset="0"/>
              </a:rPr>
              <a:t> A </a:t>
            </a:r>
            <a:r>
              <a:rPr lang="en-US" sz="1700" i="1" dirty="0" smtClean="0">
                <a:solidFill>
                  <a:schemeClr val="tx1">
                    <a:lumMod val="50000"/>
                  </a:schemeClr>
                </a:solidFill>
                <a:latin typeface="Calibri" charset="0"/>
                <a:ea typeface="Calibri" charset="0"/>
                <a:cs typeface="Calibri" charset="0"/>
              </a:rPr>
              <a:t>K, </a:t>
            </a:r>
            <a:r>
              <a:rPr lang="en-US" sz="1700" i="1" dirty="0">
                <a:solidFill>
                  <a:schemeClr val="tx1">
                    <a:lumMod val="50000"/>
                  </a:schemeClr>
                </a:solidFill>
                <a:latin typeface="Calibri" charset="0"/>
                <a:ea typeface="Calibri" charset="0"/>
                <a:cs typeface="Calibri" charset="0"/>
              </a:rPr>
              <a:t>Xavier </a:t>
            </a:r>
            <a:r>
              <a:rPr lang="en-US" sz="1700" i="1" dirty="0" smtClean="0">
                <a:solidFill>
                  <a:schemeClr val="tx1">
                    <a:lumMod val="50000"/>
                  </a:schemeClr>
                </a:solidFill>
                <a:latin typeface="Calibri" charset="0"/>
                <a:ea typeface="Calibri" charset="0"/>
                <a:cs typeface="Calibri" charset="0"/>
              </a:rPr>
              <a:t>B, </a:t>
            </a:r>
            <a:r>
              <a:rPr lang="en-US" sz="1700" dirty="0">
                <a:solidFill>
                  <a:schemeClr val="tx1">
                    <a:lumMod val="50000"/>
                  </a:schemeClr>
                </a:solidFill>
                <a:latin typeface="Calibri" charset="0"/>
                <a:ea typeface="Calibri" charset="0"/>
                <a:cs typeface="Calibri" charset="0"/>
              </a:rPr>
              <a:t>Adult </a:t>
            </a:r>
            <a:r>
              <a:rPr lang="en-US" sz="1700" dirty="0" err="1">
                <a:solidFill>
                  <a:schemeClr val="tx1">
                    <a:lumMod val="50000"/>
                  </a:schemeClr>
                </a:solidFill>
                <a:latin typeface="Calibri" charset="0"/>
                <a:ea typeface="Calibri" charset="0"/>
                <a:cs typeface="Calibri" charset="0"/>
              </a:rPr>
              <a:t>haemophagocytic</a:t>
            </a:r>
            <a:r>
              <a:rPr lang="en-US" sz="1700" dirty="0">
                <a:solidFill>
                  <a:schemeClr val="tx1">
                    <a:lumMod val="50000"/>
                  </a:schemeClr>
                </a:solidFill>
                <a:latin typeface="Calibri" charset="0"/>
                <a:ea typeface="Calibri" charset="0"/>
                <a:cs typeface="Calibri" charset="0"/>
              </a:rPr>
              <a:t> </a:t>
            </a:r>
            <a:r>
              <a:rPr lang="en-US" sz="1700" dirty="0" smtClean="0">
                <a:solidFill>
                  <a:schemeClr val="tx1">
                    <a:lumMod val="50000"/>
                  </a:schemeClr>
                </a:solidFill>
                <a:latin typeface="Calibri" charset="0"/>
                <a:ea typeface="Calibri" charset="0"/>
                <a:cs typeface="Calibri" charset="0"/>
              </a:rPr>
              <a:t>syndrome. The Lancet </a:t>
            </a:r>
            <a:r>
              <a:rPr lang="it-IT" sz="1700" dirty="0" err="1" smtClean="0">
                <a:solidFill>
                  <a:schemeClr val="tx1">
                    <a:lumMod val="50000"/>
                  </a:schemeClr>
                </a:solidFill>
                <a:latin typeface="Calibri" charset="0"/>
                <a:ea typeface="Calibri" charset="0"/>
                <a:cs typeface="Calibri" charset="0"/>
              </a:rPr>
              <a:t>Vol</a:t>
            </a:r>
            <a:r>
              <a:rPr lang="it-IT" sz="1700" dirty="0" smtClean="0">
                <a:solidFill>
                  <a:schemeClr val="tx1">
                    <a:lumMod val="50000"/>
                  </a:schemeClr>
                </a:solidFill>
                <a:latin typeface="Calibri" charset="0"/>
                <a:ea typeface="Calibri" charset="0"/>
                <a:cs typeface="Calibri" charset="0"/>
              </a:rPr>
              <a:t> </a:t>
            </a:r>
            <a:r>
              <a:rPr lang="it-IT" sz="1700" dirty="0">
                <a:solidFill>
                  <a:schemeClr val="tx1">
                    <a:lumMod val="50000"/>
                  </a:schemeClr>
                </a:solidFill>
                <a:latin typeface="Calibri" charset="0"/>
                <a:ea typeface="Calibri" charset="0"/>
                <a:cs typeface="Calibri" charset="0"/>
              </a:rPr>
              <a:t>383 April 26, 2014 </a:t>
            </a:r>
            <a:endParaRPr lang="it-IT" sz="1700" dirty="0" smtClean="0">
              <a:solidFill>
                <a:schemeClr val="tx1">
                  <a:lumMod val="50000"/>
                </a:schemeClr>
              </a:solidFill>
              <a:latin typeface="Calibri" charset="0"/>
              <a:ea typeface="Calibri" charset="0"/>
              <a:cs typeface="Calibri" charset="0"/>
            </a:endParaRPr>
          </a:p>
          <a:p>
            <a:pPr>
              <a:buClr>
                <a:schemeClr val="accent1"/>
              </a:buClr>
              <a:buSzPct val="60000"/>
            </a:pPr>
            <a:r>
              <a:rPr lang="it-IT" sz="1700" dirty="0">
                <a:solidFill>
                  <a:schemeClr val="tx1">
                    <a:lumMod val="50000"/>
                  </a:schemeClr>
                </a:solidFill>
                <a:latin typeface="Calibri" charset="0"/>
                <a:ea typeface="Calibri" charset="0"/>
                <a:cs typeface="Calibri" charset="0"/>
              </a:rPr>
              <a:t>Pierre-Edouard </a:t>
            </a:r>
            <a:r>
              <a:rPr lang="it-IT" sz="1700" dirty="0" smtClean="0">
                <a:solidFill>
                  <a:schemeClr val="tx1">
                    <a:lumMod val="50000"/>
                  </a:schemeClr>
                </a:solidFill>
                <a:latin typeface="Calibri" charset="0"/>
                <a:ea typeface="Calibri" charset="0"/>
                <a:cs typeface="Calibri" charset="0"/>
              </a:rPr>
              <a:t>G, </a:t>
            </a:r>
            <a:r>
              <a:rPr lang="it-IT" sz="1700" dirty="0">
                <a:solidFill>
                  <a:schemeClr val="tx1">
                    <a:lumMod val="50000"/>
                  </a:schemeClr>
                </a:solidFill>
                <a:latin typeface="Calibri" charset="0"/>
                <a:ea typeface="Calibri" charset="0"/>
                <a:cs typeface="Calibri" charset="0"/>
              </a:rPr>
              <a:t>Ilaria </a:t>
            </a:r>
            <a:r>
              <a:rPr lang="it-IT" sz="1700" dirty="0" smtClean="0">
                <a:solidFill>
                  <a:schemeClr val="tx1">
                    <a:lumMod val="50000"/>
                  </a:schemeClr>
                </a:solidFill>
                <a:latin typeface="Calibri" charset="0"/>
                <a:ea typeface="Calibri" charset="0"/>
                <a:cs typeface="Calibri" charset="0"/>
              </a:rPr>
              <a:t>SB, </a:t>
            </a:r>
            <a:r>
              <a:rPr lang="it-IT" sz="1700" dirty="0">
                <a:solidFill>
                  <a:schemeClr val="tx1">
                    <a:lumMod val="50000"/>
                  </a:schemeClr>
                </a:solidFill>
                <a:latin typeface="Calibri" charset="0"/>
                <a:ea typeface="Calibri" charset="0"/>
                <a:cs typeface="Calibri" charset="0"/>
              </a:rPr>
              <a:t>Laurent </a:t>
            </a:r>
            <a:r>
              <a:rPr lang="it-IT" sz="1700" dirty="0" smtClean="0">
                <a:solidFill>
                  <a:schemeClr val="tx1">
                    <a:lumMod val="50000"/>
                  </a:schemeClr>
                </a:solidFill>
                <a:latin typeface="Calibri" charset="0"/>
                <a:ea typeface="Calibri" charset="0"/>
                <a:cs typeface="Calibri" charset="0"/>
              </a:rPr>
              <a:t>AC, </a:t>
            </a:r>
            <a:r>
              <a:rPr lang="it-IT" sz="1700" dirty="0" err="1">
                <a:solidFill>
                  <a:schemeClr val="tx1">
                    <a:lumMod val="50000"/>
                  </a:schemeClr>
                </a:solidFill>
                <a:latin typeface="Calibri" charset="0"/>
                <a:ea typeface="Calibri" charset="0"/>
                <a:cs typeface="Calibri" charset="0"/>
              </a:rPr>
              <a:t>Nathalie</a:t>
            </a:r>
            <a:r>
              <a:rPr lang="it-IT" sz="1700" dirty="0">
                <a:solidFill>
                  <a:schemeClr val="tx1">
                    <a:lumMod val="50000"/>
                  </a:schemeClr>
                </a:solidFill>
                <a:latin typeface="Calibri" charset="0"/>
                <a:ea typeface="Calibri" charset="0"/>
                <a:cs typeface="Calibri" charset="0"/>
              </a:rPr>
              <a:t> </a:t>
            </a:r>
            <a:r>
              <a:rPr lang="it-IT" sz="1700" dirty="0" smtClean="0">
                <a:solidFill>
                  <a:schemeClr val="tx1">
                    <a:lumMod val="50000"/>
                  </a:schemeClr>
                </a:solidFill>
                <a:latin typeface="Calibri" charset="0"/>
                <a:ea typeface="Calibri" charset="0"/>
                <a:cs typeface="Calibri" charset="0"/>
              </a:rPr>
              <a:t>C, </a:t>
            </a:r>
            <a:r>
              <a:rPr lang="it-IT" sz="1700" dirty="0">
                <a:solidFill>
                  <a:schemeClr val="tx1">
                    <a:lumMod val="50000"/>
                  </a:schemeClr>
                </a:solidFill>
                <a:latin typeface="Calibri" charset="0"/>
                <a:ea typeface="Calibri" charset="0"/>
                <a:cs typeface="Calibri" charset="0"/>
              </a:rPr>
              <a:t>Julien </a:t>
            </a:r>
            <a:r>
              <a:rPr lang="it-IT" sz="1700" dirty="0" smtClean="0">
                <a:solidFill>
                  <a:schemeClr val="tx1">
                    <a:lumMod val="50000"/>
                  </a:schemeClr>
                </a:solidFill>
                <a:latin typeface="Calibri" charset="0"/>
                <a:ea typeface="Calibri" charset="0"/>
                <a:cs typeface="Calibri" charset="0"/>
              </a:rPr>
              <a:t>CE, </a:t>
            </a:r>
            <a:r>
              <a:rPr lang="it-IT" sz="1700" dirty="0" err="1" smtClean="0">
                <a:solidFill>
                  <a:schemeClr val="tx1">
                    <a:lumMod val="50000"/>
                  </a:schemeClr>
                </a:solidFill>
                <a:latin typeface="Calibri" charset="0"/>
                <a:ea typeface="Calibri" charset="0"/>
                <a:cs typeface="Calibri" charset="0"/>
              </a:rPr>
              <a:t>Clinical</a:t>
            </a:r>
            <a:r>
              <a:rPr lang="it-IT" sz="1700" dirty="0" smtClean="0">
                <a:solidFill>
                  <a:schemeClr val="tx1">
                    <a:lumMod val="50000"/>
                  </a:schemeClr>
                </a:solidFill>
                <a:latin typeface="Calibri" charset="0"/>
                <a:ea typeface="Calibri" charset="0"/>
                <a:cs typeface="Calibri" charset="0"/>
              </a:rPr>
              <a:t> </a:t>
            </a:r>
            <a:r>
              <a:rPr lang="it-IT" sz="1700" dirty="0" err="1">
                <a:solidFill>
                  <a:schemeClr val="tx1">
                    <a:lumMod val="50000"/>
                  </a:schemeClr>
                </a:solidFill>
                <a:latin typeface="Calibri" charset="0"/>
                <a:ea typeface="Calibri" charset="0"/>
                <a:cs typeface="Calibri" charset="0"/>
              </a:rPr>
              <a:t>spectrum</a:t>
            </a:r>
            <a:r>
              <a:rPr lang="it-IT" sz="1700" dirty="0">
                <a:solidFill>
                  <a:schemeClr val="tx1">
                    <a:lumMod val="50000"/>
                  </a:schemeClr>
                </a:solidFill>
                <a:latin typeface="Calibri" charset="0"/>
                <a:ea typeface="Calibri" charset="0"/>
                <a:cs typeface="Calibri" charset="0"/>
              </a:rPr>
              <a:t> and </a:t>
            </a:r>
            <a:r>
              <a:rPr lang="it-IT" sz="1700" dirty="0" err="1">
                <a:solidFill>
                  <a:schemeClr val="tx1">
                    <a:lumMod val="50000"/>
                  </a:schemeClr>
                </a:solidFill>
                <a:latin typeface="Calibri" charset="0"/>
                <a:ea typeface="Calibri" charset="0"/>
                <a:cs typeface="Calibri" charset="0"/>
              </a:rPr>
              <a:t>therapeutic</a:t>
            </a:r>
            <a:r>
              <a:rPr lang="it-IT" sz="1700" dirty="0">
                <a:solidFill>
                  <a:schemeClr val="tx1">
                    <a:lumMod val="50000"/>
                  </a:schemeClr>
                </a:solidFill>
                <a:latin typeface="Calibri" charset="0"/>
                <a:ea typeface="Calibri" charset="0"/>
                <a:cs typeface="Calibri" charset="0"/>
              </a:rPr>
              <a:t> management of </a:t>
            </a:r>
            <a:r>
              <a:rPr lang="it-IT" sz="1700" dirty="0" err="1">
                <a:solidFill>
                  <a:schemeClr val="tx1">
                    <a:lumMod val="50000"/>
                  </a:schemeClr>
                </a:solidFill>
                <a:latin typeface="Calibri" charset="0"/>
                <a:ea typeface="Calibri" charset="0"/>
                <a:cs typeface="Calibri" charset="0"/>
              </a:rPr>
              <a:t>systemic</a:t>
            </a:r>
            <a:r>
              <a:rPr lang="it-IT" sz="1700" dirty="0">
                <a:solidFill>
                  <a:schemeClr val="tx1">
                    <a:lumMod val="50000"/>
                  </a:schemeClr>
                </a:solidFill>
                <a:latin typeface="Calibri" charset="0"/>
                <a:ea typeface="Calibri" charset="0"/>
                <a:cs typeface="Calibri" charset="0"/>
              </a:rPr>
              <a:t> lupus </a:t>
            </a:r>
            <a:r>
              <a:rPr lang="it-IT" sz="1700" dirty="0" err="1">
                <a:solidFill>
                  <a:schemeClr val="tx1">
                    <a:lumMod val="50000"/>
                  </a:schemeClr>
                </a:solidFill>
                <a:latin typeface="Calibri" charset="0"/>
                <a:ea typeface="Calibri" charset="0"/>
                <a:cs typeface="Calibri" charset="0"/>
              </a:rPr>
              <a:t>erythematosus-associated</a:t>
            </a:r>
            <a:r>
              <a:rPr lang="it-IT" sz="1700" dirty="0">
                <a:solidFill>
                  <a:schemeClr val="tx1">
                    <a:lumMod val="50000"/>
                  </a:schemeClr>
                </a:solidFill>
                <a:latin typeface="Calibri" charset="0"/>
                <a:ea typeface="Calibri" charset="0"/>
                <a:cs typeface="Calibri" charset="0"/>
              </a:rPr>
              <a:t> </a:t>
            </a:r>
            <a:r>
              <a:rPr lang="it-IT" sz="1700" dirty="0" err="1">
                <a:solidFill>
                  <a:schemeClr val="tx1">
                    <a:lumMod val="50000"/>
                  </a:schemeClr>
                </a:solidFill>
                <a:latin typeface="Calibri" charset="0"/>
                <a:ea typeface="Calibri" charset="0"/>
                <a:cs typeface="Calibri" charset="0"/>
              </a:rPr>
              <a:t>macrophage</a:t>
            </a:r>
            <a:r>
              <a:rPr lang="it-IT" sz="1700" dirty="0">
                <a:solidFill>
                  <a:schemeClr val="tx1">
                    <a:lumMod val="50000"/>
                  </a:schemeClr>
                </a:solidFill>
                <a:latin typeface="Calibri" charset="0"/>
                <a:ea typeface="Calibri" charset="0"/>
                <a:cs typeface="Calibri" charset="0"/>
              </a:rPr>
              <a:t> </a:t>
            </a:r>
            <a:r>
              <a:rPr lang="it-IT" sz="1700" dirty="0" err="1">
                <a:solidFill>
                  <a:schemeClr val="tx1">
                    <a:lumMod val="50000"/>
                  </a:schemeClr>
                </a:solidFill>
                <a:latin typeface="Calibri" charset="0"/>
                <a:ea typeface="Calibri" charset="0"/>
                <a:cs typeface="Calibri" charset="0"/>
              </a:rPr>
              <a:t>activation</a:t>
            </a:r>
            <a:r>
              <a:rPr lang="it-IT" sz="1700" dirty="0">
                <a:solidFill>
                  <a:schemeClr val="tx1">
                    <a:lumMod val="50000"/>
                  </a:schemeClr>
                </a:solidFill>
                <a:latin typeface="Calibri" charset="0"/>
                <a:ea typeface="Calibri" charset="0"/>
                <a:cs typeface="Calibri" charset="0"/>
              </a:rPr>
              <a:t> </a:t>
            </a:r>
            <a:r>
              <a:rPr lang="it-IT" sz="1700" dirty="0" err="1">
                <a:solidFill>
                  <a:schemeClr val="tx1">
                    <a:lumMod val="50000"/>
                  </a:schemeClr>
                </a:solidFill>
                <a:latin typeface="Calibri" charset="0"/>
                <a:ea typeface="Calibri" charset="0"/>
                <a:cs typeface="Calibri" charset="0"/>
              </a:rPr>
              <a:t>syndrome</a:t>
            </a:r>
            <a:r>
              <a:rPr lang="it-IT" sz="1700" dirty="0">
                <a:solidFill>
                  <a:schemeClr val="tx1">
                    <a:lumMod val="50000"/>
                  </a:schemeClr>
                </a:solidFill>
                <a:latin typeface="Calibri" charset="0"/>
                <a:ea typeface="Calibri" charset="0"/>
                <a:cs typeface="Calibri" charset="0"/>
              </a:rPr>
              <a:t>: A </a:t>
            </a:r>
            <a:r>
              <a:rPr lang="it-IT" sz="1700" dirty="0" err="1">
                <a:solidFill>
                  <a:schemeClr val="tx1">
                    <a:lumMod val="50000"/>
                  </a:schemeClr>
                </a:solidFill>
                <a:latin typeface="Calibri" charset="0"/>
                <a:ea typeface="Calibri" charset="0"/>
                <a:cs typeface="Calibri" charset="0"/>
              </a:rPr>
              <a:t>study</a:t>
            </a:r>
            <a:r>
              <a:rPr lang="it-IT" sz="1700" dirty="0">
                <a:solidFill>
                  <a:schemeClr val="tx1">
                    <a:lumMod val="50000"/>
                  </a:schemeClr>
                </a:solidFill>
                <a:latin typeface="Calibri" charset="0"/>
                <a:ea typeface="Calibri" charset="0"/>
                <a:cs typeface="Calibri" charset="0"/>
              </a:rPr>
              <a:t> of 103 </a:t>
            </a:r>
            <a:r>
              <a:rPr lang="it-IT" sz="1700" dirty="0" err="1">
                <a:solidFill>
                  <a:schemeClr val="tx1">
                    <a:lumMod val="50000"/>
                  </a:schemeClr>
                </a:solidFill>
                <a:latin typeface="Calibri" charset="0"/>
                <a:ea typeface="Calibri" charset="0"/>
                <a:cs typeface="Calibri" charset="0"/>
              </a:rPr>
              <a:t>episodes</a:t>
            </a:r>
            <a:r>
              <a:rPr lang="it-IT" sz="1700" dirty="0">
                <a:solidFill>
                  <a:schemeClr val="tx1">
                    <a:lumMod val="50000"/>
                  </a:schemeClr>
                </a:solidFill>
                <a:latin typeface="Calibri" charset="0"/>
                <a:ea typeface="Calibri" charset="0"/>
                <a:cs typeface="Calibri" charset="0"/>
              </a:rPr>
              <a:t> in 89 </a:t>
            </a:r>
            <a:r>
              <a:rPr lang="it-IT" sz="1700" dirty="0" err="1">
                <a:solidFill>
                  <a:schemeClr val="tx1">
                    <a:lumMod val="50000"/>
                  </a:schemeClr>
                </a:solidFill>
                <a:latin typeface="Calibri" charset="0"/>
                <a:ea typeface="Calibri" charset="0"/>
                <a:cs typeface="Calibri" charset="0"/>
              </a:rPr>
              <a:t>adult</a:t>
            </a:r>
            <a:r>
              <a:rPr lang="it-IT" sz="1700" dirty="0">
                <a:solidFill>
                  <a:schemeClr val="tx1">
                    <a:lumMod val="50000"/>
                  </a:schemeClr>
                </a:solidFill>
                <a:latin typeface="Calibri" charset="0"/>
                <a:ea typeface="Calibri" charset="0"/>
                <a:cs typeface="Calibri" charset="0"/>
              </a:rPr>
              <a:t> </a:t>
            </a:r>
            <a:r>
              <a:rPr lang="it-IT" sz="1700" dirty="0" err="1">
                <a:solidFill>
                  <a:schemeClr val="tx1">
                    <a:lumMod val="50000"/>
                  </a:schemeClr>
                </a:solidFill>
                <a:latin typeface="Calibri" charset="0"/>
                <a:ea typeface="Calibri" charset="0"/>
                <a:cs typeface="Calibri" charset="0"/>
              </a:rPr>
              <a:t>patients</a:t>
            </a:r>
            <a:r>
              <a:rPr lang="it-IT" sz="1700" dirty="0">
                <a:solidFill>
                  <a:schemeClr val="tx1">
                    <a:lumMod val="50000"/>
                  </a:schemeClr>
                </a:solidFill>
                <a:latin typeface="Calibri" charset="0"/>
                <a:ea typeface="Calibri" charset="0"/>
                <a:cs typeface="Calibri" charset="0"/>
              </a:rPr>
              <a:t> </a:t>
            </a:r>
            <a:r>
              <a:rPr lang="it-IT" sz="1700" dirty="0" smtClean="0">
                <a:solidFill>
                  <a:schemeClr val="tx1">
                    <a:lumMod val="50000"/>
                  </a:schemeClr>
                </a:solidFill>
                <a:latin typeface="Calibri" charset="0"/>
                <a:ea typeface="Calibri" charset="0"/>
                <a:cs typeface="Calibri" charset="0"/>
              </a:rPr>
              <a:t>.</a:t>
            </a:r>
            <a:r>
              <a:rPr lang="en-US" sz="1700" dirty="0">
                <a:solidFill>
                  <a:schemeClr val="tx1">
                    <a:lumMod val="50000"/>
                  </a:schemeClr>
                </a:solidFill>
                <a:latin typeface="Calibri" charset="0"/>
                <a:ea typeface="Calibri" charset="0"/>
                <a:cs typeface="Calibri" charset="0"/>
              </a:rPr>
              <a:t> Autoimmunity Reviews 16 (2017) 743–749 </a:t>
            </a:r>
          </a:p>
          <a:p>
            <a:endParaRPr lang="it-IT" dirty="0"/>
          </a:p>
          <a:p>
            <a:endParaRPr lang="en-US" dirty="0"/>
          </a:p>
          <a:p>
            <a:endParaRPr lang="en-US" dirty="0"/>
          </a:p>
          <a:p>
            <a:endParaRPr lang="en-US" dirty="0"/>
          </a:p>
          <a:p>
            <a:endParaRPr lang="en-US" dirty="0" smtClean="0"/>
          </a:p>
          <a:p>
            <a:endParaRPr lang="en-US" dirty="0" smtClean="0"/>
          </a:p>
          <a:p>
            <a:endParaRPr lang="en-US" dirty="0"/>
          </a:p>
          <a:p>
            <a:pPr lvl="0"/>
            <a:endParaRPr lang="en-US" dirty="0">
              <a:latin typeface="Calibri" charset="0"/>
              <a:ea typeface="Calibri" charset="0"/>
              <a:cs typeface="Calibri" charset="0"/>
            </a:endParaRPr>
          </a:p>
          <a:p>
            <a:endParaRPr lang="en-US" dirty="0">
              <a:latin typeface="Calibri" charset="0"/>
              <a:ea typeface="Calibri" charset="0"/>
              <a:cs typeface="Calibri" charset="0"/>
            </a:endParaRPr>
          </a:p>
        </p:txBody>
      </p:sp>
    </p:spTree>
    <p:extLst>
      <p:ext uri="{BB962C8B-B14F-4D97-AF65-F5344CB8AC3E}">
        <p14:creationId xmlns:p14="http://schemas.microsoft.com/office/powerpoint/2010/main" val="14127694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US" dirty="0" smtClean="0"/>
              <a:t>Thank you!</a:t>
            </a:r>
            <a:endParaRPr lang="en-US" dirty="0"/>
          </a:p>
        </p:txBody>
      </p:sp>
    </p:spTree>
    <p:extLst>
      <p:ext uri="{BB962C8B-B14F-4D97-AF65-F5344CB8AC3E}">
        <p14:creationId xmlns:p14="http://schemas.microsoft.com/office/powerpoint/2010/main" val="1775071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Gorospe  Wilken ADS 2">
  <a:themeElements>
    <a:clrScheme name="HH PowerPoint Theme Colors">
      <a:dk1>
        <a:srgbClr val="53565A"/>
      </a:dk1>
      <a:lt1>
        <a:srgbClr val="FFFFFF"/>
      </a:lt1>
      <a:dk2>
        <a:srgbClr val="53565A"/>
      </a:dk2>
      <a:lt2>
        <a:srgbClr val="FFFFFF"/>
      </a:lt2>
      <a:accent1>
        <a:srgbClr val="0098C3"/>
      </a:accent1>
      <a:accent2>
        <a:srgbClr val="6E9934"/>
      </a:accent2>
      <a:accent3>
        <a:srgbClr val="A40084"/>
      </a:accent3>
      <a:accent4>
        <a:srgbClr val="D2492A"/>
      </a:accent4>
      <a:accent5>
        <a:srgbClr val="53565A"/>
      </a:accent5>
      <a:accent6>
        <a:srgbClr val="EDEDED"/>
      </a:accent6>
      <a:hlink>
        <a:srgbClr val="0098C3"/>
      </a:hlink>
      <a:folHlink>
        <a:srgbClr val="A40084"/>
      </a:folHlink>
    </a:clrScheme>
    <a:fontScheme name="Hartford Hospital PowerPoint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Gorospe  Wilken ADS 2</Template>
  <TotalTime>97</TotalTime>
  <Words>1930</Words>
  <Application>Microsoft Macintosh PowerPoint</Application>
  <PresentationFormat>On-screen Show (16:9)</PresentationFormat>
  <Paragraphs>388</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Georgia</vt:lpstr>
      <vt:lpstr>ＭＳ Ｐゴシック</vt:lpstr>
      <vt:lpstr>Symbol</vt:lpstr>
      <vt:lpstr>Verdana</vt:lpstr>
      <vt:lpstr>Wingdings 3</vt:lpstr>
      <vt:lpstr>ヒラギノ角ゴ Pro W3</vt:lpstr>
      <vt:lpstr>Gorospe  Wilken ADS 2</vt:lpstr>
      <vt:lpstr>Lupus nephritis masquerading as Hemophagocytic lymphohistiocytosis </vt:lpstr>
      <vt:lpstr>Conflict of Interest</vt:lpstr>
      <vt:lpstr>Brief overview of HLH</vt:lpstr>
      <vt:lpstr>Brief overview of HLH</vt:lpstr>
      <vt:lpstr>Brief overview of SLE</vt:lpstr>
      <vt:lpstr>Case presentation</vt:lpstr>
      <vt:lpstr>Case presentation</vt:lpstr>
      <vt:lpstr>Physical Examination</vt:lpstr>
      <vt:lpstr>Diagnosis</vt:lpstr>
      <vt:lpstr>Diagnosis</vt:lpstr>
      <vt:lpstr>Diagnosis</vt:lpstr>
      <vt:lpstr>Diagnosis</vt:lpstr>
      <vt:lpstr>Hospital course</vt:lpstr>
      <vt:lpstr>Additional serologic workup</vt:lpstr>
      <vt:lpstr>Autoimmune serological workup</vt:lpstr>
      <vt:lpstr>Diagnosis</vt:lpstr>
      <vt:lpstr>Bone marrow biopsy</vt:lpstr>
      <vt:lpstr>Renal biopsy</vt:lpstr>
      <vt:lpstr>Therapeutic response</vt:lpstr>
      <vt:lpstr>Therapeutic response</vt:lpstr>
      <vt:lpstr>Hospital course</vt:lpstr>
      <vt:lpstr>Diagnostic Criteria for HLH</vt:lpstr>
      <vt:lpstr>Discussion</vt:lpstr>
      <vt:lpstr>Conclusions</vt:lpstr>
      <vt:lpstr>Conclusions</vt:lpstr>
      <vt:lpstr>Acknowledgments</vt:lpstr>
      <vt:lpstr>References</vt:lpstr>
      <vt:lpstr>PowerPoint Presentation</vt:lpstr>
    </vt:vector>
  </TitlesOfParts>
  <Company>Hartford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Delirium Education for Providers</dc:title>
  <dc:creator>Christine Waszynski</dc:creator>
  <cp:lastModifiedBy>Nova John</cp:lastModifiedBy>
  <cp:revision>34</cp:revision>
  <dcterms:created xsi:type="dcterms:W3CDTF">2015-05-27T17:58:11Z</dcterms:created>
  <dcterms:modified xsi:type="dcterms:W3CDTF">2017-11-04T04:25:09Z</dcterms:modified>
</cp:coreProperties>
</file>