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5"/>
  </p:notesMasterIdLst>
  <p:sldIdLst>
    <p:sldId id="368" r:id="rId2"/>
    <p:sldId id="461" r:id="rId3"/>
    <p:sldId id="468" r:id="rId4"/>
    <p:sldId id="467" r:id="rId5"/>
    <p:sldId id="495" r:id="rId6"/>
    <p:sldId id="496" r:id="rId7"/>
    <p:sldId id="497" r:id="rId8"/>
    <p:sldId id="498" r:id="rId9"/>
    <p:sldId id="499" r:id="rId10"/>
    <p:sldId id="500" r:id="rId11"/>
    <p:sldId id="501" r:id="rId12"/>
    <p:sldId id="502" r:id="rId13"/>
    <p:sldId id="503" r:id="rId14"/>
    <p:sldId id="504" r:id="rId15"/>
    <p:sldId id="505" r:id="rId16"/>
    <p:sldId id="506" r:id="rId17"/>
    <p:sldId id="507" r:id="rId18"/>
    <p:sldId id="508" r:id="rId19"/>
    <p:sldId id="470" r:id="rId20"/>
    <p:sldId id="471" r:id="rId21"/>
    <p:sldId id="488" r:id="rId22"/>
    <p:sldId id="489" r:id="rId23"/>
    <p:sldId id="490" r:id="rId24"/>
    <p:sldId id="491" r:id="rId25"/>
    <p:sldId id="492" r:id="rId26"/>
    <p:sldId id="493" r:id="rId27"/>
    <p:sldId id="509" r:id="rId28"/>
    <p:sldId id="478" r:id="rId29"/>
    <p:sldId id="479" r:id="rId30"/>
    <p:sldId id="494" r:id="rId31"/>
    <p:sldId id="480" r:id="rId32"/>
    <p:sldId id="485" r:id="rId33"/>
    <p:sldId id="441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EBEB"/>
    <a:srgbClr val="CE3745"/>
    <a:srgbClr val="327611"/>
    <a:srgbClr val="EC0B16"/>
    <a:srgbClr val="416EC3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0920" autoAdjust="0"/>
  </p:normalViewPr>
  <p:slideViewPr>
    <p:cSldViewPr>
      <p:cViewPr varScale="1">
        <p:scale>
          <a:sx n="57" d="100"/>
          <a:sy n="57" d="100"/>
        </p:scale>
        <p:origin x="860" y="52"/>
      </p:cViewPr>
      <p:guideLst>
        <p:guide orient="horz" pos="2400"/>
        <p:guide pos="2736"/>
      </p:guideLst>
    </p:cSldViewPr>
  </p:slideViewPr>
  <p:outlineViewPr>
    <p:cViewPr>
      <p:scale>
        <a:sx n="33" d="100"/>
        <a:sy n="33" d="100"/>
      </p:scale>
      <p:origin x="0" y="19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D6CFE5-7AA1-49FC-8663-8E906B796C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91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6CFE5-7AA1-49FC-8663-8E906B796C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7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6CFE5-7AA1-49FC-8663-8E906B796C4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59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9C0B70-3005-44C3-94B7-4D5531B5CA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4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1E356-3655-4A46-9408-93F6F2CE1A3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22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82880" indent="-182880">
              <a:buFont typeface="Arial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495AF-1B24-421B-A7B3-04A3239B24C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13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82880" indent="-182880">
              <a:buFont typeface="Arial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495AF-1B24-421B-A7B3-04A3239B24C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73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495AF-1B24-421B-A7B3-04A3239B24C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71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495AF-1B24-421B-A7B3-04A3239B24C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77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E01B18-2171-41EB-8F1B-E91E29F1365F}" type="slidenum">
              <a:rPr lang="en-US"/>
              <a:pPr/>
              <a:t>13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AB47A7-A9E8-4FAF-8D6B-ECF3C542C1F4}" type="slidenum">
              <a:rPr lang="en-US" sz="1200"/>
              <a:pPr algn="r"/>
              <a:t>13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96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E01B18-2171-41EB-8F1B-E91E29F1365F}" type="slidenum">
              <a:rPr lang="en-US"/>
              <a:pPr/>
              <a:t>27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AB47A7-A9E8-4FAF-8D6B-ECF3C542C1F4}" type="slidenum">
              <a:rPr lang="en-US" sz="1200"/>
              <a:pPr algn="r"/>
              <a:t>27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88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E01B18-2171-41EB-8F1B-E91E29F1365F}" type="slidenum">
              <a:rPr lang="en-US"/>
              <a:pPr/>
              <a:t>33</a:t>
            </a:fld>
            <a:endParaRPr lang="en-US"/>
          </a:p>
        </p:txBody>
      </p:sp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2AB47A7-A9E8-4FAF-8D6B-ECF3C542C1F4}" type="slidenum">
              <a:rPr lang="en-US" sz="1200"/>
              <a:pPr algn="r"/>
              <a:t>33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59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39A35E-7D63-4375-BBFD-E787295A7D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DE4A14-F0B6-46F3-A267-B801F76B50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1"/>
            <a:ext cx="7772400" cy="2505075"/>
          </a:xfrm>
        </p:spPr>
        <p:txBody>
          <a:bodyPr anchor="b"/>
          <a:lstStyle>
            <a:lvl1pPr algn="ctr" defTabSz="91435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7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30BF-4C71-4D05-93CB-391808C883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227-AA76-4ACF-801F-E5CFEEB8A1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77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7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177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77EAD-DF83-4BA7-BFC7-CA9C68C0A1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9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BBFD0-0EC3-47CF-8EA6-B83FC7FF2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7C70-5F8A-4DB6-BF5A-804D011517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94" y="266703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43" y="273054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94" y="2438401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177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707CF-9B47-4592-A540-7A69CE0B27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3"/>
            <a:ext cx="5711824" cy="895351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3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177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3" indent="0">
              <a:buNone/>
              <a:defRPr sz="2000"/>
            </a:lvl7pPr>
            <a:lvl8pPr marL="3200240" indent="0">
              <a:buNone/>
              <a:defRPr sz="2000"/>
            </a:lvl8pPr>
            <a:lvl9pPr marL="365741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1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77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579E5-C442-4D50-A1B0-39A5E8EB69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600C1-E15B-42EB-B61E-EC558A33B7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D8032-FD3C-45B3-B641-1AE534AF3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35" tIns="45718" rIns="91435" bIns="45718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54" y="6356352"/>
            <a:ext cx="2085975" cy="365125"/>
          </a:xfrm>
          <a:prstGeom prst="rect">
            <a:avLst/>
          </a:prstGeom>
        </p:spPr>
        <p:txBody>
          <a:bodyPr vert="horz" lIns="91435" tIns="45718" rIns="45718" bIns="45718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72" y="6356352"/>
            <a:ext cx="2847975" cy="365125"/>
          </a:xfrm>
          <a:prstGeom prst="rect">
            <a:avLst/>
          </a:prstGeom>
        </p:spPr>
        <p:txBody>
          <a:bodyPr vert="horz" lIns="45718" tIns="45718" rIns="91435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5" y="6356352"/>
            <a:ext cx="561975" cy="365125"/>
          </a:xfrm>
          <a:prstGeom prst="rect">
            <a:avLst/>
          </a:prstGeom>
        </p:spPr>
        <p:txBody>
          <a:bodyPr vert="horz" lIns="27431" tIns="45718" rIns="45718" bIns="45718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4DE4A14-F0B6-46F3-A267-B801F76B50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7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marL="0" algn="ctr" defTabSz="914354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20" y="6499387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54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883" indent="-342883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13" indent="-285736" algn="l" defTabSz="914354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2943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297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651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jpe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3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5"/>
            <a:ext cx="9144000" cy="3352799"/>
          </a:xfrm>
        </p:spPr>
        <p:txBody>
          <a:bodyPr/>
          <a:lstStyle/>
          <a:p>
            <a:r>
              <a:rPr lang="en-US" sz="4800" dirty="0">
                <a:effectLst/>
              </a:rPr>
              <a:t> NV centers in diamond:</a:t>
            </a:r>
            <a:br>
              <a:rPr lang="en-US" sz="4800" dirty="0">
                <a:effectLst/>
              </a:rPr>
            </a:br>
            <a:r>
              <a:rPr lang="en-US" sz="4800" dirty="0">
                <a:effectLst/>
              </a:rPr>
              <a:t>from quantum coherence to nanoscale MRI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848600" cy="18288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Nir Bar-Gill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Hebrew University, Jerusalem, Israel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Quantum Conference 2016, London, March 14</a:t>
            </a:r>
            <a:r>
              <a:rPr lang="en-US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2016</a:t>
            </a: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828800"/>
            <a:ext cx="8610600" cy="4800600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just"/>
            <a:r>
              <a:rPr lang="en-US" dirty="0"/>
              <a:t>Introduction to NV centers in diamond</a:t>
            </a:r>
            <a:endParaRPr lang="en-US" sz="2000" dirty="0"/>
          </a:p>
          <a:p>
            <a:endParaRPr lang="en-US" dirty="0"/>
          </a:p>
          <a:p>
            <a:r>
              <a:rPr lang="en-US" dirty="0"/>
              <a:t>Quantum information processing – dynamical decoupling for better qubits</a:t>
            </a:r>
          </a:p>
          <a:p>
            <a:endParaRPr lang="en-US" dirty="0"/>
          </a:p>
          <a:p>
            <a:r>
              <a:rPr lang="en-US" dirty="0"/>
              <a:t>Noise spectroscopy of shallow NVs</a:t>
            </a:r>
          </a:p>
          <a:p>
            <a:endParaRPr lang="en-US" dirty="0"/>
          </a:p>
          <a:p>
            <a:r>
              <a:rPr lang="en-US" dirty="0"/>
              <a:t>Nanoscale NMR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Summary and outlook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111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Diamon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5029200"/>
            <a:ext cx="2142751" cy="1428804"/>
          </a:xfrm>
          <a:prstGeom prst="rect">
            <a:avLst/>
          </a:prstGeom>
        </p:spPr>
      </p:pic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4800600" cy="4419600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dirty="0">
                <a:latin typeface="+mn-lt"/>
              </a:rPr>
              <a:t>Staggered face-centered-cubic lattice of C</a:t>
            </a:r>
          </a:p>
          <a:p>
            <a:pPr>
              <a:spcBef>
                <a:spcPts val="9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900"/>
              </a:spcBef>
            </a:pPr>
            <a:r>
              <a:rPr lang="en-US" dirty="0">
                <a:latin typeface="+mn-lt"/>
              </a:rPr>
              <a:t>Nearest-neighbor pair of </a:t>
            </a:r>
            <a:r>
              <a:rPr lang="en-US" dirty="0" err="1">
                <a:latin typeface="+mn-lt"/>
              </a:rPr>
              <a:t>substitutional</a:t>
            </a:r>
            <a:r>
              <a:rPr lang="en-US" dirty="0">
                <a:latin typeface="+mn-lt"/>
              </a:rPr>
              <a:t> </a:t>
            </a:r>
            <a:r>
              <a:rPr lang="en-US" b="1" dirty="0">
                <a:latin typeface="+mn-lt"/>
              </a:rPr>
              <a:t>Nitrogen</a:t>
            </a: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lattice </a:t>
            </a:r>
            <a:r>
              <a:rPr lang="en-US" b="1" dirty="0">
                <a:latin typeface="+mn-lt"/>
              </a:rPr>
              <a:t>Vacancy</a:t>
            </a:r>
            <a:r>
              <a:rPr lang="en-US" dirty="0">
                <a:latin typeface="+mn-lt"/>
              </a:rPr>
              <a:t> (NV)</a:t>
            </a:r>
          </a:p>
          <a:p>
            <a:pPr>
              <a:spcBef>
                <a:spcPts val="9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900"/>
              </a:spcBef>
            </a:pPr>
            <a:r>
              <a:rPr lang="en-US" dirty="0">
                <a:latin typeface="+mn-lt"/>
              </a:rPr>
              <a:t>Recent advances in diamond growth and implantation allow control of defect concentrations</a:t>
            </a:r>
          </a:p>
          <a:p>
            <a:pPr>
              <a:spcBef>
                <a:spcPts val="900"/>
              </a:spcBef>
            </a:pPr>
            <a:endParaRPr lang="en-US" dirty="0">
              <a:latin typeface="+mn-lt"/>
            </a:endParaRPr>
          </a:p>
          <a:p>
            <a:pPr>
              <a:spcBef>
                <a:spcPts val="900"/>
              </a:spcBef>
            </a:pPr>
            <a:endParaRPr lang="en-US" dirty="0">
              <a:latin typeface="+mn-lt"/>
            </a:endParaRPr>
          </a:p>
        </p:txBody>
      </p:sp>
      <p:grpSp>
        <p:nvGrpSpPr>
          <p:cNvPr id="2" name="Group 153"/>
          <p:cNvGrpSpPr/>
          <p:nvPr/>
        </p:nvGrpSpPr>
        <p:grpSpPr>
          <a:xfrm>
            <a:off x="5562600" y="2057400"/>
            <a:ext cx="3108960" cy="2808093"/>
            <a:chOff x="5486400" y="2209800"/>
            <a:chExt cx="3108960" cy="2808093"/>
          </a:xfrm>
        </p:grpSpPr>
        <p:grpSp>
          <p:nvGrpSpPr>
            <p:cNvPr id="3" name="Group 110"/>
            <p:cNvGrpSpPr/>
            <p:nvPr/>
          </p:nvGrpSpPr>
          <p:grpSpPr>
            <a:xfrm>
              <a:off x="5486400" y="2209800"/>
              <a:ext cx="3108960" cy="2808093"/>
              <a:chOff x="1143000" y="1763907"/>
              <a:chExt cx="3108960" cy="2808093"/>
            </a:xfrm>
          </p:grpSpPr>
          <p:pic>
            <p:nvPicPr>
              <p:cNvPr id="11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48333" b="15179"/>
              <a:stretch>
                <a:fillRect/>
              </a:stretch>
            </p:blipFill>
            <p:spPr bwMode="auto">
              <a:xfrm>
                <a:off x="1143000" y="1763907"/>
                <a:ext cx="3108960" cy="28080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3" name="Oval 112"/>
              <p:cNvSpPr/>
              <p:nvPr/>
            </p:nvSpPr>
            <p:spPr bwMode="auto">
              <a:xfrm>
                <a:off x="1208650" y="412728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15" name="Oval 114"/>
              <p:cNvSpPr/>
              <p:nvPr/>
            </p:nvSpPr>
            <p:spPr bwMode="auto">
              <a:xfrm>
                <a:off x="3506372" y="379903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 bwMode="auto">
              <a:xfrm>
                <a:off x="3506372" y="1895205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2" name="Oval 121"/>
              <p:cNvSpPr/>
              <p:nvPr/>
            </p:nvSpPr>
            <p:spPr bwMode="auto">
              <a:xfrm>
                <a:off x="1691827" y="190308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 bwMode="auto">
              <a:xfrm>
                <a:off x="2006945" y="2446659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 bwMode="auto">
              <a:xfrm>
                <a:off x="1463368" y="3011242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 bwMode="auto">
              <a:xfrm>
                <a:off x="2587283" y="2864189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6" name="Oval 125"/>
              <p:cNvSpPr/>
              <p:nvPr/>
            </p:nvSpPr>
            <p:spPr bwMode="auto">
              <a:xfrm>
                <a:off x="3038950" y="220244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 bwMode="auto">
              <a:xfrm>
                <a:off x="3259531" y="300599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8" name="Oval 127"/>
              <p:cNvSpPr/>
              <p:nvPr/>
            </p:nvSpPr>
            <p:spPr bwMode="auto">
              <a:xfrm>
                <a:off x="2915529" y="338413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 bwMode="auto">
              <a:xfrm>
                <a:off x="2390335" y="3959218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 rot="5400000" flipH="1" flipV="1">
                <a:off x="3309425" y="3733385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Oval 130"/>
              <p:cNvSpPr/>
              <p:nvPr/>
            </p:nvSpPr>
            <p:spPr bwMode="auto">
              <a:xfrm>
                <a:off x="3590404" y="3536436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 bwMode="auto">
              <a:xfrm>
                <a:off x="1219153" y="220244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35" name="Oval 134"/>
              <p:cNvSpPr/>
              <p:nvPr/>
            </p:nvSpPr>
            <p:spPr bwMode="auto">
              <a:xfrm>
                <a:off x="1683950" y="379903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 rot="5400000" flipH="1" flipV="1">
                <a:off x="1536895" y="3699247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Oval 136"/>
              <p:cNvSpPr/>
              <p:nvPr/>
            </p:nvSpPr>
            <p:spPr bwMode="auto">
              <a:xfrm>
                <a:off x="1799492" y="3536436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 bwMode="auto">
              <a:xfrm rot="18646108">
                <a:off x="1526372" y="2374798"/>
                <a:ext cx="2083818" cy="1280146"/>
              </a:xfrm>
              <a:prstGeom prst="ellipse">
                <a:avLst/>
              </a:prstGeom>
              <a:solidFill>
                <a:srgbClr val="FF0000">
                  <a:alpha val="36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softEdge rad="3175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 bwMode="auto">
              <a:xfrm>
                <a:off x="2127738" y="3179305"/>
                <a:ext cx="315116" cy="31511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2086246" y="3166646"/>
                <a:ext cx="39787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  <p:cxnSp>
            <p:nvCxnSpPr>
              <p:cNvPr id="148" name="Straight Connector 147"/>
              <p:cNvCxnSpPr/>
              <p:nvPr/>
            </p:nvCxnSpPr>
            <p:spPr>
              <a:xfrm rot="5400000" flipH="1" flipV="1">
                <a:off x="2365270" y="2823844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Oval 148"/>
              <p:cNvSpPr/>
              <p:nvPr/>
            </p:nvSpPr>
            <p:spPr bwMode="auto">
              <a:xfrm>
                <a:off x="2668689" y="2572705"/>
                <a:ext cx="315116" cy="31511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2632641" y="2559707"/>
                <a:ext cx="39787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V</a:t>
                </a:r>
              </a:p>
            </p:txBody>
          </p:sp>
        </p:grpSp>
        <p:sp>
          <p:nvSpPr>
            <p:cNvPr id="151" name="Oval 150"/>
            <p:cNvSpPr/>
            <p:nvPr/>
          </p:nvSpPr>
          <p:spPr bwMode="auto">
            <a:xfrm>
              <a:off x="8175978" y="2895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32" charset="-128"/>
              </a:endParaRPr>
            </a:p>
          </p:txBody>
        </p:sp>
        <p:sp>
          <p:nvSpPr>
            <p:cNvPr id="152" name="Oval 151"/>
            <p:cNvSpPr/>
            <p:nvPr/>
          </p:nvSpPr>
          <p:spPr bwMode="auto">
            <a:xfrm>
              <a:off x="6716889" y="249202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32" charset="-128"/>
              </a:endParaRPr>
            </a:p>
          </p:txBody>
        </p:sp>
        <p:sp>
          <p:nvSpPr>
            <p:cNvPr id="153" name="Oval 152"/>
            <p:cNvSpPr/>
            <p:nvPr/>
          </p:nvSpPr>
          <p:spPr bwMode="auto">
            <a:xfrm>
              <a:off x="7380111" y="4560711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32" charset="-128"/>
              </a:endParaRPr>
            </a:p>
          </p:txBody>
        </p:sp>
      </p:grpSp>
      <p:sp>
        <p:nvSpPr>
          <p:cNvPr id="33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en-US" dirty="0"/>
              <a:t>NV Physical Structure</a:t>
            </a:r>
          </a:p>
        </p:txBody>
      </p:sp>
      <p:pic>
        <p:nvPicPr>
          <p:cNvPr id="34" name="Picture 33" descr="117310102_diamondviewpolish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48400" y="5105400"/>
            <a:ext cx="1866448" cy="1394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6618040"/>
      </p:ext>
    </p:extLst>
  </p:cSld>
  <p:clrMapOvr>
    <a:masterClrMapping/>
  </p:clrMapOvr>
  <p:transition advTm="433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228600" y="2133600"/>
            <a:ext cx="4495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532 nm light pumps into the             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n-e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State read out from a fluorescence measurement before optical pumping occurs</a:t>
            </a:r>
            <a:endParaRPr lang="el-GR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n-e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n-e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Coherent spin manipulation with microwave fields at ~3GHz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n-ea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Zeeman shift allows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magnetometry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</a:rPr>
              <a:t> along NV axis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371600" y="2438400"/>
          <a:ext cx="96012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144" name="Equation" r:id="rId4" imgW="533169" imgH="253890" progId="Equation.3">
                  <p:embed/>
                </p:oleObj>
              </mc:Choice>
              <mc:Fallback>
                <p:oleObj name="Equation" r:id="rId4" imgW="533169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438400"/>
                        <a:ext cx="96012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1"/>
          <p:cNvGrpSpPr/>
          <p:nvPr/>
        </p:nvGrpSpPr>
        <p:grpSpPr>
          <a:xfrm>
            <a:off x="5257800" y="4572000"/>
            <a:ext cx="3429000" cy="2209800"/>
            <a:chOff x="4876800" y="4282069"/>
            <a:chExt cx="3733800" cy="2575931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76800" y="4282069"/>
              <a:ext cx="3733800" cy="25759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Rectangle 15"/>
            <p:cNvSpPr/>
            <p:nvPr/>
          </p:nvSpPr>
          <p:spPr>
            <a:xfrm>
              <a:off x="6734710" y="5655250"/>
              <a:ext cx="922962" cy="2560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18079" y="5618667"/>
              <a:ext cx="419528" cy="2560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985553" y="5785900"/>
              <a:ext cx="125859" cy="177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051479" y="5911326"/>
              <a:ext cx="461481" cy="5121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135384" y="5911326"/>
              <a:ext cx="1720065" cy="1829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4" name="Title 4"/>
          <p:cNvSpPr txBox="1">
            <a:spLocks/>
          </p:cNvSpPr>
          <p:nvPr/>
        </p:nvSpPr>
        <p:spPr>
          <a:xfrm>
            <a:off x="457200" y="0"/>
            <a:ext cx="8229600" cy="1447800"/>
          </a:xfrm>
          <a:prstGeom prst="rect">
            <a:avLst/>
          </a:prstGeom>
        </p:spPr>
        <p:txBody>
          <a:bodyPr vert="horz" lIns="91435" tIns="45718" rIns="91435" bIns="45718" rtlCol="0" anchor="b">
            <a:noAutofit/>
          </a:bodyPr>
          <a:lstStyle/>
          <a:p>
            <a:pPr lvl="0" algn="ctr" defTabSz="914354" eaLnBrk="1" fontAlgn="auto" hangingPunct="1">
              <a:spcAft>
                <a:spcPts val="0"/>
              </a:spcAft>
            </a:pPr>
            <a:r>
              <a:rPr lang="en-US" sz="54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NV</a:t>
            </a:r>
            <a:r>
              <a:rPr lang="en-US" sz="5400" baseline="300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-</a:t>
            </a:r>
            <a:r>
              <a:rPr lang="en-US" sz="54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electronic structure</a:t>
            </a:r>
          </a:p>
        </p:txBody>
      </p:sp>
      <p:pic>
        <p:nvPicPr>
          <p:cNvPr id="641053" name="Picture 2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1524000"/>
            <a:ext cx="2438400" cy="295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5715000" y="1524000"/>
            <a:ext cx="304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44490" y="3547110"/>
            <a:ext cx="227838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077200" y="3943290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tx2"/>
                </a:solidFill>
              </a:rPr>
              <a:t>qubit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28" name="Straight Arrow Connector 27"/>
          <p:cNvCxnSpPr>
            <a:stCxn id="26" idx="1"/>
            <a:endCxn id="22" idx="6"/>
          </p:cNvCxnSpPr>
          <p:nvPr/>
        </p:nvCxnSpPr>
        <p:spPr>
          <a:xfrm flipH="1" flipV="1">
            <a:off x="7722870" y="4042410"/>
            <a:ext cx="354330" cy="10093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3075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4876799"/>
          </a:xfrm>
        </p:spPr>
        <p:txBody>
          <a:bodyPr>
            <a:normAutofit/>
          </a:bodyPr>
          <a:lstStyle/>
          <a:p>
            <a:endParaRPr lang="en-US" sz="2400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NV spin </a:t>
            </a:r>
            <a:r>
              <a:rPr lang="en-US" sz="2400" dirty="0" err="1">
                <a:latin typeface="+mn-lt"/>
              </a:rPr>
              <a:t>decoherence</a:t>
            </a:r>
            <a:r>
              <a:rPr lang="en-US" sz="2400" dirty="0">
                <a:latin typeface="+mn-lt"/>
              </a:rPr>
              <a:t> is due to fluctuating dipolar fields from N electron and </a:t>
            </a:r>
            <a:r>
              <a:rPr lang="en-US" sz="2400" baseline="30000" dirty="0">
                <a:latin typeface="+mn-lt"/>
              </a:rPr>
              <a:t>13</a:t>
            </a:r>
            <a:r>
              <a:rPr lang="en-US" sz="2400" dirty="0">
                <a:latin typeface="+mn-lt"/>
              </a:rPr>
              <a:t>C nuclear spins in environment</a:t>
            </a:r>
          </a:p>
          <a:p>
            <a:endParaRPr lang="en-US" sz="2400" dirty="0">
              <a:latin typeface="+mn-lt"/>
            </a:endParaRPr>
          </a:p>
          <a:p>
            <a:r>
              <a:rPr lang="en-US" dirty="0">
                <a:latin typeface="+mn-lt"/>
              </a:rPr>
              <a:t>Focus on N-induced </a:t>
            </a:r>
            <a:r>
              <a:rPr lang="en-US" dirty="0" err="1">
                <a:latin typeface="+mn-lt"/>
              </a:rPr>
              <a:t>decoherence</a:t>
            </a:r>
            <a:endParaRPr lang="en-US" sz="2400" dirty="0">
              <a:latin typeface="+mn-lt"/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1143000" y="1840107"/>
            <a:ext cx="3108960" cy="2808093"/>
            <a:chOff x="1143000" y="1763907"/>
            <a:chExt cx="3108960" cy="2808093"/>
          </a:xfrm>
        </p:grpSpPr>
        <p:cxnSp>
          <p:nvCxnSpPr>
            <p:cNvPr id="28" name="Straight Arrow Connector 27"/>
            <p:cNvCxnSpPr/>
            <p:nvPr/>
          </p:nvCxnSpPr>
          <p:spPr>
            <a:xfrm rot="16200000" flipH="1">
              <a:off x="3013008" y="4111364"/>
              <a:ext cx="477449" cy="397874"/>
            </a:xfrm>
            <a:prstGeom prst="straightConnector1">
              <a:avLst/>
            </a:prstGeom>
            <a:ln w="28575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333" b="15179"/>
            <a:stretch>
              <a:fillRect/>
            </a:stretch>
          </p:blipFill>
          <p:spPr bwMode="auto">
            <a:xfrm>
              <a:off x="1143000" y="1763907"/>
              <a:ext cx="3108960" cy="2808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Oval 28"/>
            <p:cNvSpPr/>
            <p:nvPr/>
          </p:nvSpPr>
          <p:spPr bwMode="auto">
            <a:xfrm>
              <a:off x="3038950" y="4116776"/>
              <a:ext cx="315116" cy="31511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208650" y="4127280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3506372" y="3799034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3506372" y="1895205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691827" y="1903084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006945" y="2446659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1463368" y="3011242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587283" y="2864189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3038950" y="2202444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259531" y="3005990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2915529" y="3384130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2390335" y="3959218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5400000" flipH="1" flipV="1">
              <a:off x="3309425" y="3733385"/>
              <a:ext cx="393895" cy="393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 bwMode="auto">
            <a:xfrm>
              <a:off x="3590404" y="3536436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219153" y="2202444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>
              <a:off x="3649607" y="2519868"/>
              <a:ext cx="636598" cy="238725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 bwMode="auto">
            <a:xfrm>
              <a:off x="3834618" y="2430904"/>
              <a:ext cx="315116" cy="3151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683950" y="3799034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 rot="5400000" flipH="1" flipV="1">
              <a:off x="1536895" y="3699247"/>
              <a:ext cx="393895" cy="393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 bwMode="auto">
            <a:xfrm>
              <a:off x="1799492" y="3536436"/>
              <a:ext cx="315116" cy="31511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52088" y="2415661"/>
              <a:ext cx="477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2217260" y="2121993"/>
              <a:ext cx="636598" cy="79575"/>
            </a:xfrm>
            <a:prstGeom prst="straightConnector1">
              <a:avLst/>
            </a:prstGeom>
            <a:ln w="28575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 bwMode="auto">
            <a:xfrm>
              <a:off x="2377206" y="2044885"/>
              <a:ext cx="315116" cy="31511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59787" y="2026217"/>
              <a:ext cx="5570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spc="-12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 rot="18646108">
              <a:off x="1526372" y="2374798"/>
              <a:ext cx="2083818" cy="1280146"/>
            </a:xfrm>
            <a:prstGeom prst="ellipse">
              <a:avLst/>
            </a:prstGeom>
            <a:solidFill>
              <a:srgbClr val="FF0000">
                <a:alpha val="56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317500"/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2127738" y="3179305"/>
              <a:ext cx="315116" cy="31511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86246" y="3166646"/>
              <a:ext cx="39787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N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 flipH="1" flipV="1">
              <a:off x="2365270" y="2823844"/>
              <a:ext cx="393895" cy="39389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 bwMode="auto">
            <a:xfrm>
              <a:off x="2668689" y="2572705"/>
              <a:ext cx="315116" cy="31511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32641" y="2559707"/>
              <a:ext cx="397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V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8155" y="4114525"/>
              <a:ext cx="5570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spc="-120" baseline="300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rial Narrow" pitchFamily="34" charset="0"/>
                  <a:cs typeface="Arial" pitchFamily="34" charset="0"/>
                </a:rPr>
                <a:t>13</a:t>
              </a:r>
              <a:r>
                <a:rPr lang="en-US" sz="16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rPr>
                <a:t>C</a:t>
              </a:r>
            </a:p>
          </p:txBody>
        </p:sp>
      </p:grpSp>
      <p:grpSp>
        <p:nvGrpSpPr>
          <p:cNvPr id="3" name="Group 51"/>
          <p:cNvGrpSpPr/>
          <p:nvPr/>
        </p:nvGrpSpPr>
        <p:grpSpPr>
          <a:xfrm>
            <a:off x="4419600" y="2354397"/>
            <a:ext cx="4182338" cy="1811902"/>
            <a:chOff x="524738" y="4228977"/>
            <a:chExt cx="4182338" cy="1811901"/>
          </a:xfrm>
        </p:grpSpPr>
        <p:sp>
          <p:nvSpPr>
            <p:cNvPr id="40" name="TextBox 39"/>
            <p:cNvSpPr txBox="1">
              <a:spLocks noChangeAspect="1"/>
            </p:cNvSpPr>
            <p:nvPr/>
          </p:nvSpPr>
          <p:spPr>
            <a:xfrm>
              <a:off x="524738" y="4228977"/>
              <a:ext cx="3020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+mn-lt"/>
                </a:rPr>
                <a:t>NV spin environment:</a:t>
              </a:r>
            </a:p>
          </p:txBody>
        </p:sp>
        <p:grpSp>
          <p:nvGrpSpPr>
            <p:cNvPr id="4" name="Group 40"/>
            <p:cNvGrpSpPr>
              <a:grpSpLocks noChangeAspect="1"/>
            </p:cNvGrpSpPr>
            <p:nvPr/>
          </p:nvGrpSpPr>
          <p:grpSpPr>
            <a:xfrm>
              <a:off x="649706" y="4800600"/>
              <a:ext cx="477449" cy="487680"/>
              <a:chOff x="1295400" y="11605072"/>
              <a:chExt cx="596811" cy="609600"/>
            </a:xfrm>
          </p:grpSpPr>
          <p:cxnSp>
            <p:nvCxnSpPr>
              <p:cNvPr id="42" name="Straight Arrow Connector 41"/>
              <p:cNvCxnSpPr/>
              <p:nvPr/>
            </p:nvCxnSpPr>
            <p:spPr>
              <a:xfrm rot="5400000">
                <a:off x="1257300" y="11643172"/>
                <a:ext cx="609600" cy="533400"/>
              </a:xfrm>
              <a:prstGeom prst="straightConnector1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/>
              <p:cNvSpPr/>
              <p:nvPr/>
            </p:nvSpPr>
            <p:spPr bwMode="auto">
              <a:xfrm>
                <a:off x="1399032" y="11658600"/>
                <a:ext cx="393895" cy="393895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295400" y="11658596"/>
                <a:ext cx="596811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baseline="300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13</a:t>
                </a:r>
                <a:r>
                  <a:rPr lang="en-US" sz="14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</p:grpSp>
        <p:sp>
          <p:nvSpPr>
            <p:cNvPr id="45" name="TextBox 44"/>
            <p:cNvSpPr txBox="1">
              <a:spLocks noChangeAspect="1"/>
            </p:cNvSpPr>
            <p:nvPr/>
          </p:nvSpPr>
          <p:spPr>
            <a:xfrm>
              <a:off x="1286738" y="5332992"/>
              <a:ext cx="34203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Substitutional Nitrogen paramagnetic impurities</a:t>
              </a:r>
            </a:p>
          </p:txBody>
        </p:sp>
        <p:grpSp>
          <p:nvGrpSpPr>
            <p:cNvPr id="31" name="Group 45"/>
            <p:cNvGrpSpPr>
              <a:grpSpLocks noChangeAspect="1"/>
            </p:cNvGrpSpPr>
            <p:nvPr/>
          </p:nvGrpSpPr>
          <p:grpSpPr>
            <a:xfrm>
              <a:off x="600938" y="5562585"/>
              <a:ext cx="587654" cy="344939"/>
              <a:chOff x="3590544" y="10397907"/>
              <a:chExt cx="734568" cy="431175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V="1">
                <a:off x="3639312" y="10397907"/>
                <a:ext cx="685800" cy="381000"/>
              </a:xfrm>
              <a:prstGeom prst="straightConnector1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/>
              <p:cNvSpPr/>
              <p:nvPr/>
            </p:nvSpPr>
            <p:spPr bwMode="auto">
              <a:xfrm>
                <a:off x="3741537" y="10408686"/>
                <a:ext cx="393895" cy="39389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590544" y="10405888"/>
                <a:ext cx="696280" cy="42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spc="-12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  <a:endParaRPr lang="en-US" sz="1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0" name="TextBox 49"/>
            <p:cNvSpPr txBox="1">
              <a:spLocks noChangeAspect="1"/>
            </p:cNvSpPr>
            <p:nvPr/>
          </p:nvSpPr>
          <p:spPr>
            <a:xfrm>
              <a:off x="1286738" y="4781487"/>
              <a:ext cx="34203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aseline="30000" dirty="0">
                  <a:solidFill>
                    <a:schemeClr val="accent5">
                      <a:lumMod val="50000"/>
                    </a:schemeClr>
                  </a:solidFill>
                  <a:latin typeface="+mn-lt"/>
                </a:rPr>
                <a:t>13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+mn-lt"/>
                </a:rPr>
                <a:t>C nuclear spin impurities</a:t>
              </a:r>
            </a:p>
          </p:txBody>
        </p:sp>
      </p:grpSp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 Spin </a:t>
            </a:r>
            <a:r>
              <a:rPr lang="en-US" dirty="0" err="1"/>
              <a:t>Decoherence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3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dephasing echo.gif"/>
          <p:cNvPicPr>
            <a:picLocks noChangeAspect="1"/>
          </p:cNvPicPr>
          <p:nvPr/>
        </p:nvPicPr>
        <p:blipFill>
          <a:blip r:embed="rId3" cstate="print"/>
          <a:srcRect l="1419" t="2171" r="2066" b="47902"/>
          <a:stretch>
            <a:fillRect/>
          </a:stretch>
        </p:blipFill>
        <p:spPr>
          <a:xfrm>
            <a:off x="1066800" y="2286000"/>
            <a:ext cx="6983896" cy="2362200"/>
          </a:xfrm>
          <a:prstGeom prst="rect">
            <a:avLst/>
          </a:prstGeom>
        </p:spPr>
      </p:pic>
      <p:pic>
        <p:nvPicPr>
          <p:cNvPr id="57" name="Picture 56" descr="HahnEcho_GWM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1828800"/>
            <a:ext cx="4318000" cy="3238500"/>
          </a:xfrm>
          <a:prstGeom prst="rect">
            <a:avLst/>
          </a:prstGeom>
        </p:spPr>
      </p:pic>
      <p:sp>
        <p:nvSpPr>
          <p:cNvPr id="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562600"/>
            <a:ext cx="8229600" cy="1143000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+mn-lt"/>
              </a:rPr>
              <a:t>Efficient for slow noise</a:t>
            </a:r>
          </a:p>
          <a:p>
            <a:r>
              <a:rPr lang="en-US" sz="2400" dirty="0">
                <a:latin typeface="+mn-lt"/>
              </a:rPr>
              <a:t>Use more 180</a:t>
            </a:r>
            <a:r>
              <a:rPr lang="en-US" sz="2400" dirty="0">
                <a:latin typeface="+mn-lt"/>
                <a:sym typeface="Symbol"/>
              </a:rPr>
              <a:t></a:t>
            </a:r>
            <a:r>
              <a:rPr lang="en-US" sz="2400" dirty="0">
                <a:latin typeface="+mn-lt"/>
              </a:rPr>
              <a:t> pulses to suppress faster noise – increase T</a:t>
            </a:r>
            <a:r>
              <a:rPr lang="en-US" sz="2400" baseline="-25000" dirty="0">
                <a:latin typeface="+mn-lt"/>
              </a:rPr>
              <a:t>2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600200"/>
          </a:xfrm>
        </p:spPr>
        <p:txBody>
          <a:bodyPr/>
          <a:lstStyle/>
          <a:p>
            <a:r>
              <a:rPr lang="en-US" sz="4400" dirty="0"/>
              <a:t>Fighting </a:t>
            </a:r>
            <a:r>
              <a:rPr lang="en-US" sz="4400" dirty="0" err="1"/>
              <a:t>decoherence</a:t>
            </a:r>
            <a:r>
              <a:rPr lang="en-US" sz="4400" dirty="0"/>
              <a:t>:</a:t>
            </a:r>
            <a:br>
              <a:rPr lang="en-US" sz="4000" dirty="0"/>
            </a:br>
            <a:r>
              <a:rPr lang="en-US" sz="3600" dirty="0"/>
              <a:t>Hahn echo and dynamical decoupling</a:t>
            </a:r>
          </a:p>
        </p:txBody>
      </p:sp>
    </p:spTree>
    <p:extLst>
      <p:ext uri="{BB962C8B-B14F-4D97-AF65-F5344CB8AC3E}">
        <p14:creationId xmlns:p14="http://schemas.microsoft.com/office/powerpoint/2010/main" val="349560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1162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3134" y="1582107"/>
            <a:ext cx="716533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0"/>
          <p:cNvGrpSpPr/>
          <p:nvPr/>
        </p:nvGrpSpPr>
        <p:grpSpPr>
          <a:xfrm>
            <a:off x="2514600" y="2771386"/>
            <a:ext cx="5943600" cy="2618988"/>
            <a:chOff x="2667000" y="2943612"/>
            <a:chExt cx="5943600" cy="2618988"/>
          </a:xfrm>
        </p:grpSpPr>
        <p:sp>
          <p:nvSpPr>
            <p:cNvPr id="25" name="Rounded Rectangle 24"/>
            <p:cNvSpPr/>
            <p:nvPr/>
          </p:nvSpPr>
          <p:spPr>
            <a:xfrm>
              <a:off x="3429000" y="4876800"/>
              <a:ext cx="15240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N 	=  1</a:t>
              </a:r>
              <a:b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T</a:t>
              </a:r>
              <a:r>
                <a:rPr lang="en-US" sz="1600" b="1" baseline="-25000" dirty="0">
                  <a:solidFill>
                    <a:schemeClr val="accent1">
                      <a:lumMod val="50000"/>
                    </a:schemeClr>
                  </a:solidFill>
                </a:rPr>
                <a:t>2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 	=  250 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  <a:latin typeface="Symbol" pitchFamily="18" charset="2"/>
                </a:rPr>
                <a:t>m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s </a:t>
              </a:r>
            </a:p>
          </p:txBody>
        </p:sp>
        <p:cxnSp>
          <p:nvCxnSpPr>
            <p:cNvPr id="28" name="Straight Arrow Connector 27"/>
            <p:cNvCxnSpPr>
              <a:stCxn id="25" idx="1"/>
            </p:cNvCxnSpPr>
            <p:nvPr/>
          </p:nvCxnSpPr>
          <p:spPr>
            <a:xfrm flipH="1" flipV="1">
              <a:off x="2667000" y="5029200"/>
              <a:ext cx="762000" cy="19050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 flipV="1">
              <a:off x="7086600" y="2943612"/>
              <a:ext cx="457200" cy="53340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/>
            <p:cNvSpPr/>
            <p:nvPr/>
          </p:nvSpPr>
          <p:spPr>
            <a:xfrm>
              <a:off x="7086600" y="3500185"/>
              <a:ext cx="15240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N 	=  512</a:t>
              </a:r>
              <a:b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T</a:t>
              </a:r>
              <a:r>
                <a:rPr lang="en-US" sz="1600" b="1" baseline="-25000" dirty="0">
                  <a:solidFill>
                    <a:schemeClr val="accent1">
                      <a:lumMod val="50000"/>
                    </a:schemeClr>
                  </a:solidFill>
                </a:rPr>
                <a:t>2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 	=  2.2 ms </a:t>
              </a:r>
            </a:p>
          </p:txBody>
        </p:sp>
      </p:grp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itle 10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/>
          <a:lstStyle/>
          <a:p>
            <a:r>
              <a:rPr lang="en-US" sz="4400" dirty="0"/>
              <a:t>Enhanced coherence time through dynamic decoupling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57800" y="6609575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6"/>
                </a:solidFill>
                <a:latin typeface="+mn-lt"/>
              </a:rPr>
              <a:t>L. M. Pham, N. Bar-Gill  et. al, PRB 86, 045214 (2012)</a:t>
            </a:r>
          </a:p>
        </p:txBody>
      </p:sp>
    </p:spTree>
    <p:extLst>
      <p:ext uri="{BB962C8B-B14F-4D97-AF65-F5344CB8AC3E}">
        <p14:creationId xmlns:p14="http://schemas.microsoft.com/office/powerpoint/2010/main" val="400484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" y="-222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" y="12250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5" y="-23082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" y="-222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5" y="74878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5" y="12250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" y="-222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" y="7297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" y="-2228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5" y="126313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sz="4800" dirty="0"/>
              <a:t>Low temperature:</a:t>
            </a:r>
            <a:br>
              <a:rPr lang="en-US" sz="4800" dirty="0"/>
            </a:br>
            <a:r>
              <a:rPr lang="en-US" sz="4800" dirty="0"/>
              <a:t> </a:t>
            </a:r>
            <a:r>
              <a:rPr lang="en-US" sz="4400" dirty="0"/>
              <a:t>Increase T</a:t>
            </a:r>
            <a:r>
              <a:rPr lang="en-US" sz="4400" baseline="-25000" dirty="0"/>
              <a:t>2</a:t>
            </a:r>
            <a:r>
              <a:rPr lang="en-US" sz="4400" dirty="0"/>
              <a:t> by a factor of 1000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4736" y="3600977"/>
                <a:ext cx="3244264" cy="3257023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+mn-lt"/>
                  </a:rPr>
                  <a:t>At 77K: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1000 fold increase in </a:t>
                </a:r>
                <a:r>
                  <a:rPr lang="en-US" sz="2400" dirty="0">
                    <a:latin typeface="+mn-lt"/>
                  </a:rPr>
                  <a:t>T</a:t>
                </a:r>
                <a:r>
                  <a:rPr lang="en-US" sz="2400" baseline="-25000" dirty="0">
                    <a:latin typeface="+mn-lt"/>
                  </a:rPr>
                  <a:t>1</a:t>
                </a:r>
              </a:p>
              <a:p>
                <a:pPr lvl="1"/>
                <a:r>
                  <a:rPr lang="en-US" sz="2000" dirty="0">
                    <a:latin typeface="+mn-lt"/>
                  </a:rPr>
                  <a:t>achieve T</a:t>
                </a:r>
                <a:r>
                  <a:rPr lang="en-US" sz="2000" baseline="-25000" dirty="0">
                    <a:latin typeface="+mn-lt"/>
                  </a:rPr>
                  <a:t>2</a:t>
                </a:r>
                <a:r>
                  <a:rPr lang="en-US" sz="2000" dirty="0">
                    <a:latin typeface="+mn-lt"/>
                  </a:rPr>
                  <a:t> = 0.6s </a:t>
                </a:r>
              </a:p>
              <a:p>
                <a:pPr marL="0" indent="0">
                  <a:buNone/>
                </a:pPr>
                <a:endParaRPr lang="en-US" baseline="-25000" dirty="0">
                  <a:latin typeface="+mn-lt"/>
                </a:endParaRPr>
              </a:p>
              <a:p>
                <a:r>
                  <a:rPr lang="en-US" sz="2400" dirty="0">
                    <a:latin typeface="+mn-lt"/>
                  </a:rPr>
                  <a:t>Achieve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400" dirty="0">
                    <a:latin typeface="+mn-lt"/>
                  </a:rPr>
                  <a:t>ms at TEC temperature</a:t>
                </a:r>
              </a:p>
              <a:p>
                <a:endParaRPr lang="en-US" sz="2400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3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736" y="3600977"/>
                <a:ext cx="3244264" cy="3257023"/>
              </a:xfrm>
              <a:blipFill rotWithShape="0">
                <a:blip r:embed="rId3"/>
                <a:stretch>
                  <a:fillRect l="-2439" t="-1498" r="-1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09b_05_cryomount.jpg"/>
          <p:cNvPicPr>
            <a:picLocks noChangeAspect="1"/>
          </p:cNvPicPr>
          <p:nvPr/>
        </p:nvPicPr>
        <p:blipFill>
          <a:blip r:embed="rId4" cstate="print"/>
          <a:srcRect t="30000"/>
          <a:stretch>
            <a:fillRect/>
          </a:stretch>
        </p:blipFill>
        <p:spPr>
          <a:xfrm>
            <a:off x="529398" y="1734726"/>
            <a:ext cx="2362200" cy="1312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645927" y="6581001"/>
            <a:ext cx="3498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6"/>
                </a:solidFill>
                <a:latin typeface="+mn-lt"/>
              </a:rPr>
              <a:t>Nir Bar-Gill et. al., Nat. </a:t>
            </a:r>
            <a:r>
              <a:rPr lang="en-US" sz="1200" b="1" dirty="0" err="1">
                <a:solidFill>
                  <a:schemeClr val="accent6"/>
                </a:solidFill>
                <a:latin typeface="+mn-lt"/>
              </a:rPr>
              <a:t>Commun</a:t>
            </a:r>
            <a:r>
              <a:rPr lang="en-US" sz="1200" b="1" dirty="0">
                <a:solidFill>
                  <a:schemeClr val="accent6"/>
                </a:solidFill>
                <a:latin typeface="+mn-lt"/>
              </a:rPr>
              <a:t>. 4, 1743 (2013)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00400" y="1752600"/>
            <a:ext cx="5789815" cy="4533608"/>
            <a:chOff x="3200400" y="1752600"/>
            <a:chExt cx="5789815" cy="4533608"/>
          </a:xfrm>
        </p:grpSpPr>
        <p:pic>
          <p:nvPicPr>
            <p:cNvPr id="22" name="Picture 21" descr="20120921_fig3.tif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52040"/>
            <a:stretch/>
          </p:blipFill>
          <p:spPr>
            <a:xfrm>
              <a:off x="3200400" y="1752600"/>
              <a:ext cx="5789815" cy="4533608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4038600" y="1905000"/>
              <a:ext cx="2362200" cy="2052867"/>
              <a:chOff x="4038600" y="1905000"/>
              <a:chExt cx="2362200" cy="2052867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4038600" y="1905000"/>
                <a:ext cx="2362200" cy="1600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038600" y="3347326"/>
                <a:ext cx="1676400" cy="61054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062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Optimized dynamical decoupling for arbitrary states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9493" y="2514600"/>
            <a:ext cx="5109707" cy="19432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0843" y="4785148"/>
            <a:ext cx="6705957" cy="17526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1"/>
            <a:ext cx="8229600" cy="4876799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latin typeface="+mn-lt"/>
              </a:rPr>
              <a:t>Modified control sequences:</a:t>
            </a: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9861" y="3366517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CPMG: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61" y="396445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XY8: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61" y="4448082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Concatenated XY8: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1186" y="6567100"/>
            <a:ext cx="3252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6"/>
                </a:solidFill>
                <a:latin typeface="+mn-lt"/>
              </a:rPr>
              <a:t>D. Farfurnik et. al., PRB 92, 060301(R) (2015)</a:t>
            </a:r>
          </a:p>
        </p:txBody>
      </p:sp>
    </p:spTree>
    <p:extLst>
      <p:ext uri="{BB962C8B-B14F-4D97-AF65-F5344CB8AC3E}">
        <p14:creationId xmlns:p14="http://schemas.microsoft.com/office/powerpoint/2010/main" val="3857971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Optimized dynamical decoupling for arbitrary states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8801"/>
            <a:ext cx="8229600" cy="4876799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latin typeface="+mn-lt"/>
              </a:rPr>
              <a:t>Fidelity of quantum state (contrast):</a:t>
            </a: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  <a:p>
            <a:pPr fontAlgn="auto">
              <a:spcAft>
                <a:spcPts val="0"/>
              </a:spcAft>
            </a:pPr>
            <a:endParaRPr lang="en-US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730" y="3309433"/>
            <a:ext cx="4321442" cy="25579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334344"/>
            <a:ext cx="4357650" cy="2514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0950" y="2883842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simulation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83440" y="2847768"/>
            <a:ext cx="1734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experiment</a:t>
            </a:r>
          </a:p>
        </p:txBody>
      </p:sp>
    </p:spTree>
    <p:extLst>
      <p:ext uri="{BB962C8B-B14F-4D97-AF65-F5344CB8AC3E}">
        <p14:creationId xmlns:p14="http://schemas.microsoft.com/office/powerpoint/2010/main" val="254725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Optimized dynamical decoupling for arbitrary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57200" y="1828801"/>
                <a:ext cx="8229600" cy="4876799"/>
              </a:xfrm>
              <a:prstGeom prst="rect">
                <a:avLst/>
              </a:prstGeom>
            </p:spPr>
            <p:txBody>
              <a:bodyPr vert="horz" lIns="91435" tIns="45718" rIns="91435" bIns="45718" rtlCol="0">
                <a:normAutofit/>
              </a:bodyPr>
              <a:lstStyle>
                <a:lvl1pPr marL="342883" indent="-342883" algn="l" defTabSz="91435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1pPr>
                <a:lvl2pPr marL="742913" indent="-285736" algn="l" defTabSz="914354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2pPr>
                <a:lvl3pPr marL="1142943" indent="-228589" algn="l" defTabSz="91435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3pPr>
                <a:lvl4pPr marL="1600120" indent="-228589" algn="l" defTabSz="914354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4pPr>
                <a:lvl5pPr marL="2057297" indent="-228589" algn="l" defTabSz="91435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5pPr>
                <a:lvl6pPr marL="2514474" indent="-228589" algn="l" defTabSz="914354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6pPr>
                <a:lvl7pPr marL="2971651" indent="-228589" algn="l" defTabSz="91435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7pPr>
                <a:lvl8pPr marL="3428829" indent="-228589" algn="l" defTabSz="914354" rtl="0" eaLnBrk="1" latinLnBrk="0" hangingPunct="1">
                  <a:spcBef>
                    <a:spcPct val="20000"/>
                  </a:spcBef>
                  <a:buFont typeface="Courier New" pitchFamily="49" charset="0"/>
                  <a:buChar char="o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8pPr>
                <a:lvl9pPr marL="3886006" indent="-228589" algn="l" defTabSz="91435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n-US" dirty="0">
                    <a:latin typeface="+mn-lt"/>
                  </a:rPr>
                  <a:t>Coherence time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):</a:t>
                </a: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r>
                  <a:rPr lang="en-US" dirty="0">
                    <a:latin typeface="+mn-lt"/>
                  </a:rPr>
                  <a:t>Achieve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:r>
                  <a:rPr lang="en-US" dirty="0" err="1">
                    <a:latin typeface="+mn-lt"/>
                  </a:rPr>
                  <a:t>ms</a:t>
                </a:r>
                <a:r>
                  <a:rPr lang="en-US" dirty="0">
                    <a:latin typeface="+mn-lt"/>
                  </a:rPr>
                  <a:t> coherence time with a fidelity of 0.5</a:t>
                </a: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  <a:p>
                <a:pPr fontAlgn="auto">
                  <a:spcAft>
                    <a:spcPts val="0"/>
                  </a:spcAft>
                </a:pP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28801"/>
                <a:ext cx="8229600" cy="4876799"/>
              </a:xfrm>
              <a:prstGeom prst="rect">
                <a:avLst/>
              </a:prstGeom>
              <a:blipFill>
                <a:blip r:embed="rId2"/>
                <a:stretch>
                  <a:fillRect l="-963" t="-1000" b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5787" y="2600433"/>
            <a:ext cx="5092426" cy="333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19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experienced by shallow NVs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" t="1148" r="50412" b="65546"/>
          <a:stretch/>
        </p:blipFill>
        <p:spPr>
          <a:xfrm>
            <a:off x="4876800" y="3793332"/>
            <a:ext cx="4060132" cy="2452996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931409"/>
            <a:ext cx="8276897" cy="4761896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r>
              <a:rPr lang="en-US" dirty="0"/>
              <a:t>Study noise experienced by shallow NVs as a function of depth, temperature, surface coating, magnetic field</a:t>
            </a:r>
          </a:p>
          <a:p>
            <a:pPr algn="just" fontAlgn="auto">
              <a:spcAft>
                <a:spcPts val="0"/>
              </a:spcAft>
            </a:pPr>
            <a:endParaRPr lang="en-US" dirty="0"/>
          </a:p>
          <a:p>
            <a:pPr algn="just" fontAlgn="auto">
              <a:spcAft>
                <a:spcPts val="0"/>
              </a:spcAft>
            </a:pPr>
            <a:r>
              <a:rPr lang="en-US" dirty="0"/>
              <a:t>Related recent work</a:t>
            </a:r>
          </a:p>
          <a:p>
            <a:pPr lvl="1" fontAlgn="auto">
              <a:spcAft>
                <a:spcPts val="0"/>
              </a:spcAft>
            </a:pPr>
            <a:r>
              <a:rPr lang="en-US" dirty="0" err="1"/>
              <a:t>Degen</a:t>
            </a:r>
            <a:r>
              <a:rPr lang="en-US" dirty="0"/>
              <a:t> group</a:t>
            </a:r>
            <a:br>
              <a:rPr lang="en-US" dirty="0"/>
            </a:br>
            <a:r>
              <a:rPr lang="en-US" dirty="0" err="1"/>
              <a:t>Rosskopf</a:t>
            </a:r>
            <a:r>
              <a:rPr lang="en-US" dirty="0"/>
              <a:t> et. al., PRL 112, 147602</a:t>
            </a:r>
          </a:p>
          <a:p>
            <a:pPr lvl="1" fontAlgn="auto">
              <a:spcAft>
                <a:spcPts val="0"/>
              </a:spcAft>
            </a:pPr>
            <a:r>
              <a:rPr lang="en-US" dirty="0" err="1"/>
              <a:t>Jayich</a:t>
            </a:r>
            <a:r>
              <a:rPr lang="en-US" dirty="0"/>
              <a:t> group</a:t>
            </a:r>
            <a:br>
              <a:rPr lang="en-US" dirty="0"/>
            </a:br>
            <a:r>
              <a:rPr lang="en-US" dirty="0"/>
              <a:t>Myers et. al., PRL 113, 027602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76713" y="6581001"/>
            <a:ext cx="296728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accent6"/>
                </a:solidFill>
                <a:latin typeface="+mn-lt"/>
              </a:rPr>
              <a:t>Y. Romach et. al., PRL 114, 017601 (2015)</a:t>
            </a:r>
          </a:p>
        </p:txBody>
      </p:sp>
    </p:spTree>
    <p:extLst>
      <p:ext uri="{BB962C8B-B14F-4D97-AF65-F5344CB8AC3E}">
        <p14:creationId xmlns:p14="http://schemas.microsoft.com/office/powerpoint/2010/main" val="1587538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4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Dynamical decoupling pulse sequences (CPMG) are periodic in time</a:t>
            </a: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Act as a “lock-in” detector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34" name="Title 33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Probing the spin-bath in Bulk</a:t>
            </a:r>
          </a:p>
        </p:txBody>
      </p:sp>
      <p:pic>
        <p:nvPicPr>
          <p:cNvPr id="154639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2438400"/>
            <a:ext cx="4572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1"/>
          <p:cNvGrpSpPr/>
          <p:nvPr/>
        </p:nvGrpSpPr>
        <p:grpSpPr>
          <a:xfrm>
            <a:off x="1295400" y="4495800"/>
            <a:ext cx="2133600" cy="1828800"/>
            <a:chOff x="7239000" y="3276600"/>
            <a:chExt cx="1722884" cy="1447800"/>
          </a:xfrm>
        </p:grpSpPr>
        <p:grpSp>
          <p:nvGrpSpPr>
            <p:cNvPr id="3" name="Group 41"/>
            <p:cNvGrpSpPr/>
            <p:nvPr/>
          </p:nvGrpSpPr>
          <p:grpSpPr>
            <a:xfrm>
              <a:off x="7239000" y="3276600"/>
              <a:ext cx="1722884" cy="1447800"/>
              <a:chOff x="1096516" y="1763907"/>
              <a:chExt cx="3155444" cy="2808093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 rot="16200000" flipH="1">
                <a:off x="3013008" y="4111364"/>
                <a:ext cx="477449" cy="397874"/>
              </a:xfrm>
              <a:prstGeom prst="straightConnector1">
                <a:avLst/>
              </a:prstGeom>
              <a:ln w="28575">
                <a:solidFill>
                  <a:schemeClr val="accent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48333" b="15179"/>
              <a:stretch>
                <a:fillRect/>
              </a:stretch>
            </p:blipFill>
            <p:spPr bwMode="auto">
              <a:xfrm>
                <a:off x="1143000" y="1763907"/>
                <a:ext cx="3108960" cy="28080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Oval 16"/>
              <p:cNvSpPr/>
              <p:nvPr/>
            </p:nvSpPr>
            <p:spPr bwMode="auto">
              <a:xfrm>
                <a:off x="3038950" y="4116776"/>
                <a:ext cx="315115" cy="31511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 bwMode="auto">
              <a:xfrm>
                <a:off x="1208650" y="412728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 bwMode="auto">
              <a:xfrm>
                <a:off x="3506372" y="379903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 bwMode="auto">
              <a:xfrm>
                <a:off x="3506372" y="1895205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1691827" y="190308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2006945" y="2446659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 bwMode="auto">
              <a:xfrm>
                <a:off x="1463368" y="3011242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 bwMode="auto">
              <a:xfrm>
                <a:off x="2587283" y="2864189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3038950" y="220244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3259531" y="300599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2915529" y="3384130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2390335" y="3959218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rot="5400000" flipH="1" flipV="1">
                <a:off x="3309425" y="3733385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/>
              <p:cNvSpPr/>
              <p:nvPr/>
            </p:nvSpPr>
            <p:spPr bwMode="auto">
              <a:xfrm>
                <a:off x="3590404" y="3536436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1219153" y="2202444"/>
                <a:ext cx="315116" cy="31511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32" name="Straight Arrow Connector 31"/>
              <p:cNvCxnSpPr/>
              <p:nvPr/>
            </p:nvCxnSpPr>
            <p:spPr>
              <a:xfrm rot="5400000">
                <a:off x="3649607" y="2519868"/>
                <a:ext cx="636598" cy="238725"/>
              </a:xfrm>
              <a:prstGeom prst="straightConnector1">
                <a:avLst/>
              </a:prstGeom>
              <a:ln w="38100">
                <a:solidFill>
                  <a:schemeClr val="accent5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/>
              <p:cNvSpPr/>
              <p:nvPr/>
            </p:nvSpPr>
            <p:spPr bwMode="auto">
              <a:xfrm>
                <a:off x="3834618" y="2430904"/>
                <a:ext cx="315116" cy="31511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 bwMode="auto">
              <a:xfrm>
                <a:off x="1683950" y="3799034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37" name="Straight Connector 36"/>
              <p:cNvCxnSpPr/>
              <p:nvPr/>
            </p:nvCxnSpPr>
            <p:spPr>
              <a:xfrm rot="5400000" flipH="1" flipV="1">
                <a:off x="1536895" y="3699247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/>
              <p:cNvSpPr/>
              <p:nvPr/>
            </p:nvSpPr>
            <p:spPr bwMode="auto">
              <a:xfrm>
                <a:off x="1799492" y="3536436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accent1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752088" y="2371322"/>
                <a:ext cx="477449" cy="507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rot="5400000" flipH="1" flipV="1">
                <a:off x="1043559" y="2297360"/>
                <a:ext cx="636598" cy="79575"/>
              </a:xfrm>
              <a:prstGeom prst="straightConnector1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/>
              <p:cNvSpPr/>
              <p:nvPr/>
            </p:nvSpPr>
            <p:spPr bwMode="auto">
              <a:xfrm>
                <a:off x="2377206" y="2044885"/>
                <a:ext cx="315116" cy="315116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96516" y="2120846"/>
                <a:ext cx="557024" cy="507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spc="-12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  <a:endParaRPr lang="en-US" sz="11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 rot="18646108">
                <a:off x="1526372" y="2374798"/>
                <a:ext cx="2083818" cy="1280146"/>
              </a:xfrm>
              <a:prstGeom prst="ellipse">
                <a:avLst/>
              </a:prstGeom>
              <a:solidFill>
                <a:srgbClr val="FF0000">
                  <a:alpha val="56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softEdge rad="317500"/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 bwMode="auto">
              <a:xfrm>
                <a:off x="2127738" y="3179305"/>
                <a:ext cx="315116" cy="31511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086246" y="3100139"/>
                <a:ext cx="397875" cy="5074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rot="5400000" flipH="1" flipV="1">
                <a:off x="2365270" y="2823844"/>
                <a:ext cx="393895" cy="3938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l 46"/>
              <p:cNvSpPr/>
              <p:nvPr/>
            </p:nvSpPr>
            <p:spPr bwMode="auto">
              <a:xfrm>
                <a:off x="2668689" y="2572705"/>
                <a:ext cx="315116" cy="31511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632641" y="2493200"/>
                <a:ext cx="397875" cy="507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Arial" pitchFamily="34" charset="0"/>
                    <a:cs typeface="Arial" pitchFamily="34" charset="0"/>
                  </a:rPr>
                  <a:t>V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854966" y="4070186"/>
                <a:ext cx="703949" cy="44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spc="-120" baseline="300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 Narrow" pitchFamily="34" charset="0"/>
                    <a:cs typeface="Arial" pitchFamily="34" charset="0"/>
                  </a:rPr>
                  <a:t>13</a:t>
                </a:r>
                <a:r>
                  <a:rPr lang="en-US" sz="9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C</a:t>
                </a:r>
              </a:p>
            </p:txBody>
          </p:sp>
        </p:grpSp>
        <p:sp>
          <p:nvSpPr>
            <p:cNvPr id="14" name="Oval 13"/>
            <p:cNvSpPr/>
            <p:nvPr/>
          </p:nvSpPr>
          <p:spPr>
            <a:xfrm rot="18797330">
              <a:off x="7724537" y="3804411"/>
              <a:ext cx="634257" cy="26799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0" y="6581001"/>
            <a:ext cx="3310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6"/>
                </a:solidFill>
                <a:latin typeface="+mn-lt"/>
              </a:rPr>
              <a:t>N. Bar-Gill et. al, Nat. </a:t>
            </a:r>
            <a:r>
              <a:rPr lang="en-US" sz="1200" b="1" dirty="0" err="1">
                <a:solidFill>
                  <a:schemeClr val="accent6"/>
                </a:solidFill>
                <a:latin typeface="+mn-lt"/>
              </a:rPr>
              <a:t>Commun</a:t>
            </a:r>
            <a:r>
              <a:rPr lang="en-US" sz="1200" b="1" dirty="0">
                <a:solidFill>
                  <a:schemeClr val="accent6"/>
                </a:solidFill>
                <a:latin typeface="+mn-lt"/>
              </a:rPr>
              <a:t>. 3, 858 (2012)</a:t>
            </a:r>
          </a:p>
        </p:txBody>
      </p:sp>
      <p:pic>
        <p:nvPicPr>
          <p:cNvPr id="51" name="Picture 50" descr="bath noise spectrum 20120615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659"/>
          <a:stretch>
            <a:fillRect/>
          </a:stretch>
        </p:blipFill>
        <p:spPr>
          <a:xfrm>
            <a:off x="3733800" y="4343400"/>
            <a:ext cx="4636268" cy="2338387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5724525" y="4524375"/>
            <a:ext cx="152400" cy="1752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Down Arrow 52"/>
          <p:cNvSpPr/>
          <p:nvPr/>
        </p:nvSpPr>
        <p:spPr>
          <a:xfrm rot="-1020000">
            <a:off x="5522664" y="3281067"/>
            <a:ext cx="152400" cy="11430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5832475" y="3810000"/>
          <a:ext cx="681038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123" name="Equation" r:id="rId7" imgW="482391" imgH="393529" progId="Equation.3">
                  <p:embed/>
                </p:oleObj>
              </mc:Choice>
              <mc:Fallback>
                <p:oleObj name="Equation" r:id="rId7" imgW="482391" imgH="393529" progId="Equation.3">
                  <p:embed/>
                  <p:pic>
                    <p:nvPicPr>
                      <p:cNvPr id="56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3810000"/>
                        <a:ext cx="681038" cy="55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ine Callout 2 (Accent Bar) 3"/>
          <p:cNvSpPr/>
          <p:nvPr/>
        </p:nvSpPr>
        <p:spPr>
          <a:xfrm>
            <a:off x="7260124" y="3248362"/>
            <a:ext cx="1901056" cy="117301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9961"/>
              <a:gd name="adj6" fmla="val -45574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 bulk, extract Lorentzian spectrum</a:t>
            </a:r>
          </a:p>
        </p:txBody>
      </p:sp>
    </p:spTree>
    <p:extLst>
      <p:ext uri="{BB962C8B-B14F-4D97-AF65-F5344CB8AC3E}">
        <p14:creationId xmlns:p14="http://schemas.microsoft.com/office/powerpoint/2010/main" val="3029369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r>
              <a:rPr lang="en-US" dirty="0"/>
              <a:t>Shallow NV noise spectrum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0539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/>
              <a:t>Use </a:t>
            </a:r>
            <a:r>
              <a:rPr lang="en-US" sz="2200" dirty="0" err="1"/>
              <a:t>decoherence</a:t>
            </a:r>
            <a:r>
              <a:rPr lang="en-US" sz="2200" dirty="0"/>
              <a:t> measurements on several NVs to extract noise spectrum and compare to commonly encountered spectra (</a:t>
            </a:r>
            <a:r>
              <a:rPr lang="en-US" sz="2200" dirty="0" err="1"/>
              <a:t>Lorentzian</a:t>
            </a:r>
            <a:r>
              <a:rPr lang="en-US" sz="2200" dirty="0"/>
              <a:t>, 1/f)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sz="2200" dirty="0"/>
              <a:t>Best fit to a </a:t>
            </a:r>
            <a:br>
              <a:rPr lang="en-US" sz="2200" dirty="0"/>
            </a:br>
            <a:r>
              <a:rPr lang="en-US" sz="2200" dirty="0"/>
              <a:t>double-</a:t>
            </a:r>
            <a:r>
              <a:rPr lang="en-US" sz="2200" dirty="0" err="1"/>
              <a:t>Loretzian</a:t>
            </a:r>
            <a:endParaRPr lang="en-US" sz="2200" dirty="0"/>
          </a:p>
          <a:p>
            <a:pPr lvl="1"/>
            <a:r>
              <a:rPr lang="en-US" sz="2000" dirty="0"/>
              <a:t>2 distinct noise sources </a:t>
            </a:r>
            <a:br>
              <a:rPr lang="en-US" sz="2000" dirty="0"/>
            </a:br>
            <a:r>
              <a:rPr lang="en-US" sz="2000" dirty="0"/>
              <a:t>(fast and slow)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2902807"/>
            <a:ext cx="2843405" cy="24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902807"/>
            <a:ext cx="4442101" cy="3955193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864934" y="3733800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16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noise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510539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Noise spectrum is described by a double-</a:t>
                </a:r>
                <a:r>
                  <a:rPr lang="en-US" dirty="0" err="1"/>
                  <a:t>Lorentzian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- the coupling strength between noise component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the NV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 - correlation time of noise component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find slow (large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) and fast (small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) noise components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5105399"/>
              </a:xfrm>
              <a:blipFill rotWithShape="0">
                <a:blip r:embed="rId2"/>
                <a:stretch>
                  <a:fillRect l="-963" t="-956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5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vs. NV depth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667000"/>
                <a:ext cx="3048000" cy="4114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Correlation time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) is independent of depth</a:t>
                </a:r>
                <a:br>
                  <a:rPr lang="en-US" dirty="0"/>
                </a:br>
                <a:endParaRPr lang="en-US" dirty="0"/>
              </a:p>
              <a:p>
                <a:pPr lvl="1"/>
                <a:r>
                  <a:rPr lang="en-US" sz="2000" dirty="0"/>
                  <a:t>Intrinsic to the bath</a:t>
                </a:r>
                <a:endParaRPr lang="en-US" sz="240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667000"/>
                <a:ext cx="3048000" cy="4114800"/>
              </a:xfrm>
              <a:blipFill rotWithShape="0">
                <a:blip r:embed="rId2"/>
                <a:stretch>
                  <a:fillRect l="-2800" t="-1185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29000" y="2667000"/>
            <a:ext cx="5697758" cy="4191000"/>
            <a:chOff x="3429000" y="2667000"/>
            <a:chExt cx="5697758" cy="4191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29000" y="2667000"/>
              <a:ext cx="5697758" cy="4191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429000" y="266700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432464" y="4391891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274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vs. NV depth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828800"/>
                <a:ext cx="3200400" cy="49530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Coupling strength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) strongly depends on depths</a:t>
                </a:r>
              </a:p>
              <a:p>
                <a:endParaRPr lang="en-US" dirty="0"/>
              </a:p>
              <a:p>
                <a:pPr lvl="1"/>
                <a:r>
                  <a:rPr lang="en-US" sz="1900" dirty="0"/>
                  <a:t>Low frequency noise exhibits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 dependence – </a:t>
                </a:r>
                <a:r>
                  <a:rPr lang="en-US" sz="1900" b="1" i="1" dirty="0"/>
                  <a:t>spin bath</a:t>
                </a:r>
              </a:p>
              <a:p>
                <a:pPr lvl="1"/>
                <a:endParaRPr lang="en-US" sz="1900" dirty="0"/>
              </a:p>
              <a:p>
                <a:pPr lvl="1"/>
                <a:r>
                  <a:rPr lang="en-US" sz="1900" dirty="0"/>
                  <a:t>High frequency noise has </a:t>
                </a:r>
                <a14:m>
                  <m:oMath xmlns:m="http://schemas.openxmlformats.org/officeDocument/2006/math">
                    <m:r>
                      <a:rPr lang="en-US" sz="190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900" dirty="0"/>
                  <a:t> dependence – </a:t>
                </a:r>
                <a:r>
                  <a:rPr lang="en-US" sz="1900" b="1" i="1" dirty="0"/>
                  <a:t>surface-modified phonons?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828800"/>
                <a:ext cx="3200400" cy="4953000"/>
              </a:xfrm>
              <a:blipFill rotWithShape="0">
                <a:blip r:embed="rId2"/>
                <a:stretch>
                  <a:fillRect l="-2667" t="-1722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29000" y="2667000"/>
            <a:ext cx="5697758" cy="4191000"/>
            <a:chOff x="3429000" y="2667000"/>
            <a:chExt cx="5697758" cy="4191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29000" y="2667000"/>
              <a:ext cx="5697758" cy="4191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429000" y="266700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05200" y="4426527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4668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noise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Identify 2 distinct noise sources</a:t>
            </a:r>
          </a:p>
          <a:p>
            <a:pPr lvl="1"/>
            <a:r>
              <a:rPr lang="en-US" sz="2000" dirty="0"/>
              <a:t>Slow – surface spins controlled by spin-spin interactions</a:t>
            </a:r>
          </a:p>
          <a:p>
            <a:pPr lvl="1"/>
            <a:r>
              <a:rPr lang="en-US" sz="2000" dirty="0"/>
              <a:t>Fast – surface modified phonons (?)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Additional studies still needed</a:t>
            </a:r>
          </a:p>
          <a:p>
            <a:pPr lvl="1"/>
            <a:r>
              <a:rPr lang="en-US" sz="2000" dirty="0"/>
              <a:t>Various surface terminations/coatings (N- termination)</a:t>
            </a:r>
          </a:p>
          <a:p>
            <a:pPr lvl="1"/>
            <a:r>
              <a:rPr lang="en-US" sz="2000" dirty="0"/>
              <a:t>Theoretical analysis of modified </a:t>
            </a:r>
            <a:r>
              <a:rPr lang="en-US" sz="2000" dirty="0" err="1"/>
              <a:t>phononic</a:t>
            </a:r>
            <a:r>
              <a:rPr lang="en-US" sz="2000" dirty="0"/>
              <a:t> behavior near diamond surface</a:t>
            </a:r>
          </a:p>
          <a:p>
            <a:pPr lvl="1"/>
            <a:r>
              <a:rPr lang="en-US" sz="2000" dirty="0"/>
              <a:t>Nanoscale structures</a:t>
            </a:r>
          </a:p>
        </p:txBody>
      </p:sp>
    </p:spTree>
    <p:extLst>
      <p:ext uri="{BB962C8B-B14F-4D97-AF65-F5344CB8AC3E}">
        <p14:creationId xmlns:p14="http://schemas.microsoft.com/office/powerpoint/2010/main" val="123688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3847"/>
          </a:xfrm>
        </p:spPr>
        <p:txBody>
          <a:bodyPr/>
          <a:lstStyle/>
          <a:p>
            <a:r>
              <a:rPr lang="en-US" dirty="0"/>
              <a:t>NMR Spectroscopy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2647" y="3906030"/>
            <a:ext cx="7938706" cy="1570039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342883" indent="-342883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13" indent="-285736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2943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297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651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2860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</a:pPr>
            <a:r>
              <a:rPr lang="en-US" dirty="0">
                <a:latin typeface="+mn-lt"/>
              </a:rPr>
              <a:t>Inductive detection</a:t>
            </a:r>
          </a:p>
          <a:p>
            <a:pPr marL="22860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</a:pPr>
            <a:r>
              <a:rPr lang="en-US" dirty="0">
                <a:latin typeface="+mn-lt"/>
              </a:rPr>
              <a:t>Macro-scale sample volume</a:t>
            </a:r>
          </a:p>
          <a:p>
            <a:pPr marL="22860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</a:pPr>
            <a:r>
              <a:rPr lang="en-US" dirty="0">
                <a:latin typeface="+mn-lt"/>
              </a:rPr>
              <a:t>Thermal spin polarization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824" y="1420835"/>
            <a:ext cx="7695091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Clr>
                <a:schemeClr val="accent1"/>
              </a:buClr>
              <a:buSzPct val="100000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Perform spectroscopy on nuclear spin species to extract physical, chemical and biological properties (e.g., structure, dynamics, chemical environment, etc.) of atoms and molecules</a:t>
            </a:r>
          </a:p>
          <a:p>
            <a:pPr algn="just">
              <a:lnSpc>
                <a:spcPct val="90000"/>
              </a:lnSpc>
              <a:buClr>
                <a:schemeClr val="accent1"/>
              </a:buClr>
              <a:buSzPct val="100000"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>
              <a:lnSpc>
                <a:spcPct val="90000"/>
              </a:lnSpc>
              <a:buClr>
                <a:schemeClr val="accent1"/>
              </a:buClr>
              <a:buSzPct val="100000"/>
            </a:pPr>
            <a:endParaRPr lang="en-US" sz="2400" dirty="0"/>
          </a:p>
          <a:p>
            <a:pPr>
              <a:lnSpc>
                <a:spcPct val="90000"/>
              </a:lnSpc>
              <a:buClr>
                <a:schemeClr val="accent1"/>
              </a:buClr>
              <a:buSzPct val="100000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Conventional NMR</a:t>
            </a:r>
          </a:p>
        </p:txBody>
      </p:sp>
      <p:pic>
        <p:nvPicPr>
          <p:cNvPr id="775170" name="Picture 2" descr="http://freedom.iptwebsites.com/wp-content/uploads/2014/03/GEHorizon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633" y="3429000"/>
            <a:ext cx="4226731" cy="305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59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3847"/>
          </a:xfrm>
        </p:spPr>
        <p:txBody>
          <a:bodyPr/>
          <a:lstStyle/>
          <a:p>
            <a:r>
              <a:rPr lang="en-US" dirty="0"/>
              <a:t>NMR Spectroscopy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86129" y="2374116"/>
            <a:ext cx="7938706" cy="1570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Optical detection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-, micro-scale sample volume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Statistical spin polarization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824" y="1828800"/>
            <a:ext cx="7695091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chemeClr val="accent1"/>
              </a:buClr>
              <a:buSzPct val="100000"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NV Diamond NMR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35663" y="4114800"/>
            <a:ext cx="8672673" cy="2290433"/>
            <a:chOff x="219145" y="4114800"/>
            <a:chExt cx="8672673" cy="229043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9145" y="4114800"/>
              <a:ext cx="8672673" cy="229043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495800" y="4267200"/>
              <a:ext cx="176082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78489" y="6581001"/>
            <a:ext cx="381136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+mn-lt"/>
                <a:ea typeface="ＭＳ Ｐゴシック" pitchFamily="-32" charset="-128"/>
              </a:rPr>
              <a:t>S. DeVience et. al., Nat. Nanotech.,10, 129-134 (2015)</a:t>
            </a:r>
          </a:p>
        </p:txBody>
      </p:sp>
    </p:spTree>
    <p:extLst>
      <p:ext uri="{BB962C8B-B14F-4D97-AF65-F5344CB8AC3E}">
        <p14:creationId xmlns:p14="http://schemas.microsoft.com/office/powerpoint/2010/main" val="2663728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 Diamond NMR</a:t>
            </a:r>
            <a:br>
              <a:rPr lang="en-US" dirty="0"/>
            </a:br>
            <a:r>
              <a:rPr lang="en-US" dirty="0"/>
              <a:t>detection scheme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5080" y="1763666"/>
            <a:ext cx="8826133" cy="1489005"/>
            <a:chOff x="328500" y="1536628"/>
            <a:chExt cx="8826133" cy="1489005"/>
          </a:xfrm>
        </p:grpSpPr>
        <p:sp>
          <p:nvSpPr>
            <p:cNvPr id="6" name="Rectangle 5"/>
            <p:cNvSpPr/>
            <p:nvPr/>
          </p:nvSpPr>
          <p:spPr>
            <a:xfrm>
              <a:off x="2817654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17"/>
            <p:cNvSpPr txBox="1"/>
            <p:nvPr/>
          </p:nvSpPr>
          <p:spPr>
            <a:xfrm>
              <a:off x="328500" y="1959773"/>
              <a:ext cx="789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XY8-n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467619" y="1536628"/>
              <a:ext cx="495837" cy="448466"/>
              <a:chOff x="3279952" y="2553885"/>
              <a:chExt cx="495837" cy="448466"/>
            </a:xfrm>
          </p:grpSpPr>
          <p:sp>
            <p:nvSpPr>
              <p:cNvPr id="85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1464342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03254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482630" y="1931406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9389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5"/>
            <p:cNvSpPr txBox="1"/>
            <p:nvPr/>
          </p:nvSpPr>
          <p:spPr>
            <a:xfrm>
              <a:off x="214846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45152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778240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25"/>
            <p:cNvSpPr txBox="1"/>
            <p:nvPr/>
          </p:nvSpPr>
          <p:spPr>
            <a:xfrm>
              <a:off x="3063240" y="1614267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30752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8332448" y="1929384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376732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5"/>
            <p:cNvSpPr txBox="1"/>
            <p:nvPr/>
          </p:nvSpPr>
          <p:spPr>
            <a:xfrm>
              <a:off x="397764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128805" y="2241802"/>
              <a:ext cx="80258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/>
            <p:cNvGrpSpPr/>
            <p:nvPr/>
          </p:nvGrpSpPr>
          <p:grpSpPr>
            <a:xfrm>
              <a:off x="1233732" y="2167234"/>
              <a:ext cx="495837" cy="408198"/>
              <a:chOff x="1713832" y="1876344"/>
              <a:chExt cx="495837" cy="408198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81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1685913" y="2209897"/>
              <a:ext cx="495837" cy="343364"/>
              <a:chOff x="1710635" y="1921996"/>
              <a:chExt cx="495837" cy="343364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78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79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598825" y="2210144"/>
              <a:ext cx="495837" cy="343364"/>
              <a:chOff x="1710635" y="1921996"/>
              <a:chExt cx="495837" cy="343364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75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76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3511296" y="2212200"/>
              <a:ext cx="495837" cy="343364"/>
              <a:chOff x="1710635" y="1921996"/>
              <a:chExt cx="495837" cy="343364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72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73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4425696" y="2212447"/>
              <a:ext cx="495837" cy="343364"/>
              <a:chOff x="1710635" y="1921996"/>
              <a:chExt cx="495837" cy="343364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69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70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27" name="Straight Arrow Connector 26"/>
            <p:cNvCxnSpPr/>
            <p:nvPr/>
          </p:nvCxnSpPr>
          <p:spPr>
            <a:xfrm>
              <a:off x="28533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4739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5595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55896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25"/>
            <p:cNvSpPr txBox="1"/>
            <p:nvPr/>
          </p:nvSpPr>
          <p:spPr>
            <a:xfrm>
              <a:off x="58064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3027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3" name="TextBox 25"/>
            <p:cNvSpPr txBox="1"/>
            <p:nvPr/>
          </p:nvSpPr>
          <p:spPr>
            <a:xfrm>
              <a:off x="6720840" y="162182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3883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741804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25"/>
            <p:cNvSpPr txBox="1"/>
            <p:nvPr/>
          </p:nvSpPr>
          <p:spPr>
            <a:xfrm>
              <a:off x="76352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340096" y="2212848"/>
              <a:ext cx="495837" cy="343364"/>
              <a:chOff x="1710635" y="1921996"/>
              <a:chExt cx="495837" cy="343364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66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67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6254496" y="2212848"/>
              <a:ext cx="495837" cy="343364"/>
              <a:chOff x="1710635" y="1921996"/>
              <a:chExt cx="495837" cy="343364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63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64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168896" y="2212848"/>
              <a:ext cx="495837" cy="343364"/>
              <a:chOff x="1710635" y="1921996"/>
              <a:chExt cx="495837" cy="343364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60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61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40" name="Straight Arrow Connector 39"/>
            <p:cNvCxnSpPr/>
            <p:nvPr/>
          </p:nvCxnSpPr>
          <p:spPr>
            <a:xfrm>
              <a:off x="65040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4683331" y="192996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25"/>
            <p:cNvSpPr txBox="1"/>
            <p:nvPr/>
          </p:nvSpPr>
          <p:spPr>
            <a:xfrm>
              <a:off x="4892883" y="160728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8086248" y="2216544"/>
              <a:ext cx="495837" cy="343364"/>
              <a:chOff x="1710635" y="1921996"/>
              <a:chExt cx="495837" cy="343364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57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58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8317465" y="1537008"/>
              <a:ext cx="495837" cy="448466"/>
              <a:chOff x="3279952" y="2553885"/>
              <a:chExt cx="495837" cy="448466"/>
            </a:xfrm>
          </p:grpSpPr>
          <p:sp>
            <p:nvSpPr>
              <p:cNvPr id="53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Right Bracket 44"/>
            <p:cNvSpPr/>
            <p:nvPr/>
          </p:nvSpPr>
          <p:spPr>
            <a:xfrm rot="5400000">
              <a:off x="5098943" y="-793196"/>
              <a:ext cx="102183" cy="6853828"/>
            </a:xfrm>
            <a:prstGeom prst="rightBracket">
              <a:avLst>
                <a:gd name="adj" fmla="val 9292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17"/>
            <p:cNvSpPr txBox="1"/>
            <p:nvPr/>
          </p:nvSpPr>
          <p:spPr>
            <a:xfrm>
              <a:off x="4487474" y="2656301"/>
              <a:ext cx="1318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 n</a:t>
              </a: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8554750" y="2167128"/>
              <a:ext cx="495837" cy="408198"/>
              <a:chOff x="1713832" y="1876344"/>
              <a:chExt cx="495837" cy="408198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9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</p:grpSp>
      <p:grpSp>
        <p:nvGrpSpPr>
          <p:cNvPr id="88" name="Group 87"/>
          <p:cNvGrpSpPr/>
          <p:nvPr/>
        </p:nvGrpSpPr>
        <p:grpSpPr>
          <a:xfrm>
            <a:off x="228601" y="3662175"/>
            <a:ext cx="3963675" cy="2885856"/>
            <a:chOff x="1075599" y="3545970"/>
            <a:chExt cx="3963675" cy="2885856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8024" y="3588999"/>
              <a:ext cx="3521250" cy="2441250"/>
            </a:xfrm>
            <a:prstGeom prst="rect">
              <a:avLst/>
            </a:prstGeom>
          </p:spPr>
        </p:pic>
        <p:sp>
          <p:nvSpPr>
            <p:cNvPr id="90" name="Flowchart: Process 89"/>
            <p:cNvSpPr/>
            <p:nvPr/>
          </p:nvSpPr>
          <p:spPr>
            <a:xfrm>
              <a:off x="1524896" y="3545970"/>
              <a:ext cx="3507507" cy="2527308"/>
            </a:xfrm>
            <a:prstGeom prst="flowChartProcess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517529" y="4976193"/>
              <a:ext cx="1485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NV coherence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185379" y="6062494"/>
              <a:ext cx="2258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Free precession time </a:t>
              </a:r>
              <a:r>
                <a:rPr lang="el-GR" b="1" dirty="0"/>
                <a:t>τ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54768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 Diamond NMR</a:t>
            </a:r>
            <a:br>
              <a:rPr lang="en-US" dirty="0"/>
            </a:br>
            <a:r>
              <a:rPr lang="en-US" dirty="0"/>
              <a:t>detection scheme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228601" y="3659721"/>
            <a:ext cx="3949043" cy="2885856"/>
            <a:chOff x="1090231" y="3545970"/>
            <a:chExt cx="3949043" cy="2885856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8024" y="3588999"/>
              <a:ext cx="3521250" cy="2441250"/>
            </a:xfrm>
            <a:prstGeom prst="rect">
              <a:avLst/>
            </a:prstGeom>
          </p:spPr>
        </p:pic>
        <p:sp>
          <p:nvSpPr>
            <p:cNvPr id="90" name="Flowchart: Process 89"/>
            <p:cNvSpPr/>
            <p:nvPr/>
          </p:nvSpPr>
          <p:spPr>
            <a:xfrm>
              <a:off x="1524896" y="3545970"/>
              <a:ext cx="3507507" cy="2527308"/>
            </a:xfrm>
            <a:prstGeom prst="flowChartProcess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532161" y="4978647"/>
              <a:ext cx="1485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NV coherence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185379" y="6062494"/>
              <a:ext cx="2258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Free precession time </a:t>
              </a:r>
              <a:r>
                <a:rPr lang="el-GR" b="1" dirty="0"/>
                <a:t>τ</a:t>
              </a:r>
              <a:endParaRPr lang="en-US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0448" y="1766365"/>
            <a:ext cx="8826133" cy="1489005"/>
            <a:chOff x="676656" y="1504730"/>
            <a:chExt cx="8826133" cy="1489005"/>
          </a:xfrm>
        </p:grpSpPr>
        <p:pic>
          <p:nvPicPr>
            <p:cNvPr id="343" name="Picture 3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7379" y="2038912"/>
              <a:ext cx="7310425" cy="337500"/>
            </a:xfrm>
            <a:prstGeom prst="rect">
              <a:avLst/>
            </a:prstGeom>
          </p:spPr>
        </p:pic>
        <p:grpSp>
          <p:nvGrpSpPr>
            <p:cNvPr id="344" name="Group 343"/>
            <p:cNvGrpSpPr/>
            <p:nvPr/>
          </p:nvGrpSpPr>
          <p:grpSpPr>
            <a:xfrm>
              <a:off x="676656" y="1504730"/>
              <a:ext cx="8826133" cy="1489005"/>
              <a:chOff x="328500" y="1536628"/>
              <a:chExt cx="8826133" cy="1489005"/>
            </a:xfrm>
          </p:grpSpPr>
          <p:sp>
            <p:nvSpPr>
              <p:cNvPr id="345" name="Rectangle 344"/>
              <p:cNvSpPr/>
              <p:nvPr/>
            </p:nvSpPr>
            <p:spPr>
              <a:xfrm>
                <a:off x="2817654" y="1990343"/>
                <a:ext cx="73152" cy="25146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TextBox 17"/>
              <p:cNvSpPr txBox="1"/>
              <p:nvPr/>
            </p:nvSpPr>
            <p:spPr>
              <a:xfrm>
                <a:off x="328500" y="1959773"/>
                <a:ext cx="7896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XY8-n</a:t>
                </a:r>
              </a:p>
            </p:txBody>
          </p:sp>
          <p:grpSp>
            <p:nvGrpSpPr>
              <p:cNvPr id="347" name="Group 346"/>
              <p:cNvGrpSpPr/>
              <p:nvPr/>
            </p:nvGrpSpPr>
            <p:grpSpPr>
              <a:xfrm>
                <a:off x="1467619" y="1536628"/>
                <a:ext cx="495837" cy="448466"/>
                <a:chOff x="3279952" y="2553885"/>
                <a:chExt cx="495837" cy="448466"/>
              </a:xfrm>
            </p:grpSpPr>
            <p:sp>
              <p:nvSpPr>
                <p:cNvPr id="424" name="TextBox 25"/>
                <p:cNvSpPr txBox="1"/>
                <p:nvPr/>
              </p:nvSpPr>
              <p:spPr>
                <a:xfrm>
                  <a:off x="3279952" y="2553885"/>
                  <a:ext cx="495837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300" dirty="0"/>
                    <a:t>τ</a:t>
                  </a:r>
                  <a:endParaRPr lang="en-US" sz="1300" dirty="0"/>
                </a:p>
              </p:txBody>
            </p:sp>
            <p:sp>
              <p:nvSpPr>
                <p:cNvPr id="425" name="TextBox 424"/>
                <p:cNvSpPr txBox="1"/>
                <p:nvPr/>
              </p:nvSpPr>
              <p:spPr>
                <a:xfrm>
                  <a:off x="3303210" y="2725352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2</a:t>
                  </a:r>
                </a:p>
              </p:txBody>
            </p:sp>
            <p:cxnSp>
              <p:nvCxnSpPr>
                <p:cNvPr id="426" name="Straight Connector 425"/>
                <p:cNvCxnSpPr/>
                <p:nvPr/>
              </p:nvCxnSpPr>
              <p:spPr>
                <a:xfrm>
                  <a:off x="3480957" y="2779472"/>
                  <a:ext cx="10972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8" name="Rectangle 347"/>
              <p:cNvSpPr/>
              <p:nvPr/>
            </p:nvSpPr>
            <p:spPr>
              <a:xfrm>
                <a:off x="1464342" y="1990342"/>
                <a:ext cx="36576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9" name="Rectangle 348"/>
              <p:cNvSpPr/>
              <p:nvPr/>
            </p:nvSpPr>
            <p:spPr>
              <a:xfrm>
                <a:off x="1903254" y="1990342"/>
                <a:ext cx="73152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0" name="Straight Arrow Connector 349"/>
              <p:cNvCxnSpPr/>
              <p:nvPr/>
            </p:nvCxnSpPr>
            <p:spPr>
              <a:xfrm>
                <a:off x="1482630" y="1931406"/>
                <a:ext cx="4572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Arrow Connector 350"/>
              <p:cNvCxnSpPr/>
              <p:nvPr/>
            </p:nvCxnSpPr>
            <p:spPr>
              <a:xfrm>
                <a:off x="1938908" y="1931406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2" name="TextBox 25"/>
              <p:cNvSpPr txBox="1"/>
              <p:nvPr/>
            </p:nvSpPr>
            <p:spPr>
              <a:xfrm>
                <a:off x="2148460" y="1611801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4645152" y="1990343"/>
                <a:ext cx="73152" cy="25146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8778240" y="1990342"/>
                <a:ext cx="36576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5" name="TextBox 25"/>
              <p:cNvSpPr txBox="1"/>
              <p:nvPr/>
            </p:nvSpPr>
            <p:spPr>
              <a:xfrm>
                <a:off x="3063240" y="1614267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56" name="Rectangle 355"/>
              <p:cNvSpPr/>
              <p:nvPr/>
            </p:nvSpPr>
            <p:spPr>
              <a:xfrm>
                <a:off x="3730752" y="1990342"/>
                <a:ext cx="73152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57" name="Straight Arrow Connector 356"/>
              <p:cNvCxnSpPr/>
              <p:nvPr/>
            </p:nvCxnSpPr>
            <p:spPr>
              <a:xfrm>
                <a:off x="8332448" y="1929384"/>
                <a:ext cx="4572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Arrow Connector 357"/>
              <p:cNvCxnSpPr/>
              <p:nvPr/>
            </p:nvCxnSpPr>
            <p:spPr>
              <a:xfrm>
                <a:off x="3767328" y="1931406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9" name="TextBox 25"/>
              <p:cNvSpPr txBox="1"/>
              <p:nvPr/>
            </p:nvSpPr>
            <p:spPr>
              <a:xfrm>
                <a:off x="3977640" y="1611801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cxnSp>
            <p:nvCxnSpPr>
              <p:cNvPr id="360" name="Straight Connector 359"/>
              <p:cNvCxnSpPr/>
              <p:nvPr/>
            </p:nvCxnSpPr>
            <p:spPr>
              <a:xfrm>
                <a:off x="1128805" y="2241802"/>
                <a:ext cx="802582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1" name="Group 360"/>
              <p:cNvGrpSpPr/>
              <p:nvPr/>
            </p:nvGrpSpPr>
            <p:grpSpPr>
              <a:xfrm>
                <a:off x="1233732" y="2167234"/>
                <a:ext cx="495837" cy="408198"/>
                <a:chOff x="1713832" y="1876344"/>
                <a:chExt cx="495837" cy="408198"/>
              </a:xfrm>
            </p:grpSpPr>
            <p:sp>
              <p:nvSpPr>
                <p:cNvPr id="419" name="TextBox 418"/>
                <p:cNvSpPr txBox="1"/>
                <p:nvPr/>
              </p:nvSpPr>
              <p:spPr>
                <a:xfrm>
                  <a:off x="1757705" y="1891012"/>
                  <a:ext cx="4215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20" name="TextBox 25"/>
                <p:cNvSpPr txBox="1"/>
                <p:nvPr/>
              </p:nvSpPr>
              <p:spPr>
                <a:xfrm>
                  <a:off x="1713832" y="1876344"/>
                  <a:ext cx="49583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100" dirty="0"/>
                    <a:t>π</a:t>
                  </a:r>
                  <a:endParaRPr lang="en-US" sz="1100" dirty="0"/>
                </a:p>
              </p:txBody>
            </p:sp>
            <p:sp>
              <p:nvSpPr>
                <p:cNvPr id="421" name="TextBox 420"/>
                <p:cNvSpPr txBox="1"/>
                <p:nvPr/>
              </p:nvSpPr>
              <p:spPr>
                <a:xfrm>
                  <a:off x="1731284" y="2003346"/>
                  <a:ext cx="4572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/>
                    <a:t>2</a:t>
                  </a:r>
                </a:p>
              </p:txBody>
            </p:sp>
            <p:cxnSp>
              <p:nvCxnSpPr>
                <p:cNvPr id="422" name="Straight Connector 421"/>
                <p:cNvCxnSpPr/>
                <p:nvPr/>
              </p:nvCxnSpPr>
              <p:spPr>
                <a:xfrm>
                  <a:off x="1909031" y="2072901"/>
                  <a:ext cx="100584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TextBox 25"/>
                <p:cNvSpPr txBox="1"/>
                <p:nvPr/>
              </p:nvSpPr>
              <p:spPr>
                <a:xfrm>
                  <a:off x="2005285" y="2038321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  <p:grpSp>
            <p:nvGrpSpPr>
              <p:cNvPr id="362" name="Group 361"/>
              <p:cNvGrpSpPr/>
              <p:nvPr/>
            </p:nvGrpSpPr>
            <p:grpSpPr>
              <a:xfrm>
                <a:off x="1685913" y="2209897"/>
                <a:ext cx="495837" cy="343364"/>
                <a:chOff x="1710635" y="1921996"/>
                <a:chExt cx="495837" cy="343364"/>
              </a:xfrm>
            </p:grpSpPr>
            <p:sp>
              <p:nvSpPr>
                <p:cNvPr id="416" name="TextBox 415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17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18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  <p:grpSp>
            <p:nvGrpSpPr>
              <p:cNvPr id="363" name="Group 362"/>
              <p:cNvGrpSpPr/>
              <p:nvPr/>
            </p:nvGrpSpPr>
            <p:grpSpPr>
              <a:xfrm>
                <a:off x="2598825" y="2210144"/>
                <a:ext cx="495837" cy="343364"/>
                <a:chOff x="1710635" y="1921996"/>
                <a:chExt cx="495837" cy="343364"/>
              </a:xfrm>
            </p:grpSpPr>
            <p:sp>
              <p:nvSpPr>
                <p:cNvPr id="413" name="TextBox 412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14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15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y</a:t>
                  </a:r>
                </a:p>
              </p:txBody>
            </p:sp>
          </p:grpSp>
          <p:grpSp>
            <p:nvGrpSpPr>
              <p:cNvPr id="364" name="Group 363"/>
              <p:cNvGrpSpPr/>
              <p:nvPr/>
            </p:nvGrpSpPr>
            <p:grpSpPr>
              <a:xfrm>
                <a:off x="3511296" y="2212200"/>
                <a:ext cx="495837" cy="343364"/>
                <a:chOff x="1710635" y="1921996"/>
                <a:chExt cx="495837" cy="343364"/>
              </a:xfrm>
            </p:grpSpPr>
            <p:sp>
              <p:nvSpPr>
                <p:cNvPr id="410" name="TextBox 409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11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12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  <p:grpSp>
            <p:nvGrpSpPr>
              <p:cNvPr id="365" name="Group 364"/>
              <p:cNvGrpSpPr/>
              <p:nvPr/>
            </p:nvGrpSpPr>
            <p:grpSpPr>
              <a:xfrm>
                <a:off x="4425696" y="2212447"/>
                <a:ext cx="495837" cy="343364"/>
                <a:chOff x="1710635" y="1921996"/>
                <a:chExt cx="495837" cy="343364"/>
              </a:xfrm>
            </p:grpSpPr>
            <p:sp>
              <p:nvSpPr>
                <p:cNvPr id="407" name="TextBox 406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08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09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y</a:t>
                  </a:r>
                </a:p>
              </p:txBody>
            </p:sp>
          </p:grpSp>
          <p:cxnSp>
            <p:nvCxnSpPr>
              <p:cNvPr id="366" name="Straight Arrow Connector 365"/>
              <p:cNvCxnSpPr/>
              <p:nvPr/>
            </p:nvCxnSpPr>
            <p:spPr>
              <a:xfrm>
                <a:off x="2853308" y="1931406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Rectangle 366"/>
              <p:cNvSpPr/>
              <p:nvPr/>
            </p:nvSpPr>
            <p:spPr>
              <a:xfrm>
                <a:off x="6473952" y="1993392"/>
                <a:ext cx="73152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5559552" y="1993392"/>
                <a:ext cx="73152" cy="25146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9" name="Straight Arrow Connector 368"/>
              <p:cNvCxnSpPr/>
              <p:nvPr/>
            </p:nvCxnSpPr>
            <p:spPr>
              <a:xfrm>
                <a:off x="5589628" y="1929384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0" name="TextBox 25"/>
              <p:cNvSpPr txBox="1"/>
              <p:nvPr/>
            </p:nvSpPr>
            <p:spPr>
              <a:xfrm>
                <a:off x="5806440" y="1619354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71" name="Rectangle 370"/>
              <p:cNvSpPr/>
              <p:nvPr/>
            </p:nvSpPr>
            <p:spPr>
              <a:xfrm>
                <a:off x="8302752" y="1993392"/>
                <a:ext cx="73152" cy="251460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72" name="TextBox 25"/>
              <p:cNvSpPr txBox="1"/>
              <p:nvPr/>
            </p:nvSpPr>
            <p:spPr>
              <a:xfrm>
                <a:off x="6720840" y="1621820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7388352" y="1993392"/>
                <a:ext cx="73152" cy="25146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374" name="Straight Arrow Connector 373"/>
              <p:cNvCxnSpPr/>
              <p:nvPr/>
            </p:nvCxnSpPr>
            <p:spPr>
              <a:xfrm>
                <a:off x="7418048" y="1929384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5" name="TextBox 25"/>
              <p:cNvSpPr txBox="1"/>
              <p:nvPr/>
            </p:nvSpPr>
            <p:spPr>
              <a:xfrm>
                <a:off x="7635240" y="1619354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grpSp>
            <p:nvGrpSpPr>
              <p:cNvPr id="376" name="Group 375"/>
              <p:cNvGrpSpPr/>
              <p:nvPr/>
            </p:nvGrpSpPr>
            <p:grpSpPr>
              <a:xfrm>
                <a:off x="5340096" y="2212848"/>
                <a:ext cx="495837" cy="343364"/>
                <a:chOff x="1710635" y="1921996"/>
                <a:chExt cx="495837" cy="343364"/>
              </a:xfrm>
            </p:grpSpPr>
            <p:sp>
              <p:nvSpPr>
                <p:cNvPr id="404" name="TextBox 403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05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06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y</a:t>
                  </a:r>
                </a:p>
              </p:txBody>
            </p:sp>
          </p:grpSp>
          <p:grpSp>
            <p:nvGrpSpPr>
              <p:cNvPr id="377" name="Group 376"/>
              <p:cNvGrpSpPr/>
              <p:nvPr/>
            </p:nvGrpSpPr>
            <p:grpSpPr>
              <a:xfrm>
                <a:off x="6254496" y="2212848"/>
                <a:ext cx="495837" cy="343364"/>
                <a:chOff x="1710635" y="1921996"/>
                <a:chExt cx="495837" cy="343364"/>
              </a:xfrm>
            </p:grpSpPr>
            <p:sp>
              <p:nvSpPr>
                <p:cNvPr id="401" name="TextBox 400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402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03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  <p:grpSp>
            <p:nvGrpSpPr>
              <p:cNvPr id="378" name="Group 377"/>
              <p:cNvGrpSpPr/>
              <p:nvPr/>
            </p:nvGrpSpPr>
            <p:grpSpPr>
              <a:xfrm>
                <a:off x="7168896" y="2212848"/>
                <a:ext cx="495837" cy="343364"/>
                <a:chOff x="1710635" y="1921996"/>
                <a:chExt cx="495837" cy="343364"/>
              </a:xfrm>
            </p:grpSpPr>
            <p:sp>
              <p:nvSpPr>
                <p:cNvPr id="398" name="TextBox 397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399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400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y</a:t>
                  </a:r>
                </a:p>
              </p:txBody>
            </p:sp>
          </p:grpSp>
          <p:cxnSp>
            <p:nvCxnSpPr>
              <p:cNvPr id="379" name="Straight Arrow Connector 378"/>
              <p:cNvCxnSpPr/>
              <p:nvPr/>
            </p:nvCxnSpPr>
            <p:spPr>
              <a:xfrm>
                <a:off x="6504028" y="1929384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Arrow Connector 379"/>
              <p:cNvCxnSpPr/>
              <p:nvPr/>
            </p:nvCxnSpPr>
            <p:spPr>
              <a:xfrm>
                <a:off x="4683331" y="1929964"/>
                <a:ext cx="914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1" name="TextBox 25"/>
              <p:cNvSpPr txBox="1"/>
              <p:nvPr/>
            </p:nvSpPr>
            <p:spPr>
              <a:xfrm>
                <a:off x="4892883" y="1607280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grpSp>
            <p:nvGrpSpPr>
              <p:cNvPr id="382" name="Group 381"/>
              <p:cNvGrpSpPr/>
              <p:nvPr/>
            </p:nvGrpSpPr>
            <p:grpSpPr>
              <a:xfrm>
                <a:off x="8086248" y="2216544"/>
                <a:ext cx="495837" cy="343364"/>
                <a:chOff x="1710635" y="1921996"/>
                <a:chExt cx="495837" cy="343364"/>
              </a:xfrm>
            </p:grpSpPr>
            <p:sp>
              <p:nvSpPr>
                <p:cNvPr id="395" name="TextBox 394"/>
                <p:cNvSpPr txBox="1"/>
                <p:nvPr/>
              </p:nvSpPr>
              <p:spPr>
                <a:xfrm>
                  <a:off x="1779869" y="1921996"/>
                  <a:ext cx="37670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396" name="TextBox 25"/>
                <p:cNvSpPr txBox="1"/>
                <p:nvPr/>
              </p:nvSpPr>
              <p:spPr>
                <a:xfrm>
                  <a:off x="1710635" y="1924299"/>
                  <a:ext cx="495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200" dirty="0"/>
                    <a:t>π</a:t>
                  </a:r>
                  <a:endParaRPr lang="en-US" sz="1200" dirty="0"/>
                </a:p>
              </p:txBody>
            </p:sp>
            <p:sp>
              <p:nvSpPr>
                <p:cNvPr id="397" name="TextBox 25"/>
                <p:cNvSpPr txBox="1"/>
                <p:nvPr/>
              </p:nvSpPr>
              <p:spPr>
                <a:xfrm>
                  <a:off x="1992497" y="2019139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  <p:grpSp>
            <p:nvGrpSpPr>
              <p:cNvPr id="383" name="Group 382"/>
              <p:cNvGrpSpPr/>
              <p:nvPr/>
            </p:nvGrpSpPr>
            <p:grpSpPr>
              <a:xfrm>
                <a:off x="8317465" y="1537008"/>
                <a:ext cx="495837" cy="448466"/>
                <a:chOff x="3279952" y="2553885"/>
                <a:chExt cx="495837" cy="448466"/>
              </a:xfrm>
            </p:grpSpPr>
            <p:sp>
              <p:nvSpPr>
                <p:cNvPr id="392" name="TextBox 25"/>
                <p:cNvSpPr txBox="1"/>
                <p:nvPr/>
              </p:nvSpPr>
              <p:spPr>
                <a:xfrm>
                  <a:off x="3279952" y="2553885"/>
                  <a:ext cx="495837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300" dirty="0"/>
                    <a:t>τ</a:t>
                  </a:r>
                  <a:endParaRPr lang="en-US" sz="1300" dirty="0"/>
                </a:p>
              </p:txBody>
            </p:sp>
            <p:sp>
              <p:nvSpPr>
                <p:cNvPr id="393" name="TextBox 392"/>
                <p:cNvSpPr txBox="1"/>
                <p:nvPr/>
              </p:nvSpPr>
              <p:spPr>
                <a:xfrm>
                  <a:off x="3303210" y="2725352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2</a:t>
                  </a:r>
                </a:p>
              </p:txBody>
            </p:sp>
            <p:cxnSp>
              <p:nvCxnSpPr>
                <p:cNvPr id="394" name="Straight Connector 393"/>
                <p:cNvCxnSpPr/>
                <p:nvPr/>
              </p:nvCxnSpPr>
              <p:spPr>
                <a:xfrm>
                  <a:off x="3480957" y="2779472"/>
                  <a:ext cx="10972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4" name="Right Bracket 383"/>
              <p:cNvSpPr/>
              <p:nvPr/>
            </p:nvSpPr>
            <p:spPr>
              <a:xfrm rot="5400000">
                <a:off x="5098943" y="-793196"/>
                <a:ext cx="102183" cy="6853828"/>
              </a:xfrm>
              <a:prstGeom prst="rightBracket">
                <a:avLst>
                  <a:gd name="adj" fmla="val 92926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TextBox 17"/>
              <p:cNvSpPr txBox="1"/>
              <p:nvPr/>
            </p:nvSpPr>
            <p:spPr>
              <a:xfrm>
                <a:off x="4487474" y="2656301"/>
                <a:ext cx="13189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 n</a:t>
                </a:r>
              </a:p>
            </p:txBody>
          </p:sp>
          <p:grpSp>
            <p:nvGrpSpPr>
              <p:cNvPr id="386" name="Group 385"/>
              <p:cNvGrpSpPr/>
              <p:nvPr/>
            </p:nvGrpSpPr>
            <p:grpSpPr>
              <a:xfrm>
                <a:off x="8554750" y="2167128"/>
                <a:ext cx="495837" cy="408198"/>
                <a:chOff x="1713832" y="1876344"/>
                <a:chExt cx="495837" cy="408198"/>
              </a:xfrm>
            </p:grpSpPr>
            <p:sp>
              <p:nvSpPr>
                <p:cNvPr id="387" name="TextBox 386"/>
                <p:cNvSpPr txBox="1"/>
                <p:nvPr/>
              </p:nvSpPr>
              <p:spPr>
                <a:xfrm>
                  <a:off x="1757705" y="1891012"/>
                  <a:ext cx="4215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pc="120" dirty="0">
                      <a:latin typeface="Calibri Light" panose="020F0302020204030204" pitchFamily="34" charset="0"/>
                    </a:rPr>
                    <a:t>( )</a:t>
                  </a:r>
                </a:p>
              </p:txBody>
            </p:sp>
            <p:sp>
              <p:nvSpPr>
                <p:cNvPr id="388" name="TextBox 25"/>
                <p:cNvSpPr txBox="1"/>
                <p:nvPr/>
              </p:nvSpPr>
              <p:spPr>
                <a:xfrm>
                  <a:off x="1713832" y="1876344"/>
                  <a:ext cx="495837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l-GR" sz="1100" dirty="0"/>
                    <a:t>π</a:t>
                  </a:r>
                  <a:endParaRPr lang="en-US" sz="1100" dirty="0"/>
                </a:p>
              </p:txBody>
            </p:sp>
            <p:sp>
              <p:nvSpPr>
                <p:cNvPr id="389" name="TextBox 388"/>
                <p:cNvSpPr txBox="1"/>
                <p:nvPr/>
              </p:nvSpPr>
              <p:spPr>
                <a:xfrm>
                  <a:off x="1731284" y="2003346"/>
                  <a:ext cx="4572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/>
                    <a:t>2</a:t>
                  </a:r>
                </a:p>
              </p:txBody>
            </p:sp>
            <p:cxnSp>
              <p:nvCxnSpPr>
                <p:cNvPr id="390" name="Straight Connector 389"/>
                <p:cNvCxnSpPr/>
                <p:nvPr/>
              </p:nvCxnSpPr>
              <p:spPr>
                <a:xfrm>
                  <a:off x="1909031" y="2072901"/>
                  <a:ext cx="100584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1" name="TextBox 25"/>
                <p:cNvSpPr txBox="1"/>
                <p:nvPr/>
              </p:nvSpPr>
              <p:spPr>
                <a:xfrm>
                  <a:off x="2005285" y="2038321"/>
                  <a:ext cx="1716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i="1" dirty="0"/>
                    <a:t>x</a:t>
                  </a: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8" name="TextBox 427"/>
              <p:cNvSpPr txBox="1"/>
              <p:nvPr/>
            </p:nvSpPr>
            <p:spPr>
              <a:xfrm>
                <a:off x="5349084" y="3339204"/>
                <a:ext cx="2863925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𝒂𝒄</m:t>
                          </m:r>
                        </m:sub>
                        <m:sup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en-US" sz="2800" b="1" dirty="0">
                  <a:solidFill>
                    <a:srgbClr val="48BD62"/>
                  </a:solidFill>
                </a:endParaRPr>
              </a:p>
            </p:txBody>
          </p:sp>
        </mc:Choice>
        <mc:Fallback xmlns="">
          <p:sp>
            <p:nvSpPr>
              <p:cNvPr id="428" name="TextBox 4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84" y="3339204"/>
                <a:ext cx="2863925" cy="5329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3" name="Content Placeholder 2"/>
          <p:cNvSpPr>
            <a:spLocks noGrp="1"/>
          </p:cNvSpPr>
          <p:nvPr>
            <p:ph idx="1"/>
          </p:nvPr>
        </p:nvSpPr>
        <p:spPr>
          <a:xfrm>
            <a:off x="4623811" y="4773092"/>
            <a:ext cx="4251597" cy="1477068"/>
          </a:xfrm>
        </p:spPr>
        <p:txBody>
          <a:bodyPr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In the presence of a fluctuating magnetic field with characteristic frequency </a:t>
            </a:r>
            <a:r>
              <a:rPr lang="en-US" b="1" dirty="0" err="1">
                <a:latin typeface="+mn-lt"/>
              </a:rPr>
              <a:t>f</a:t>
            </a:r>
            <a:r>
              <a:rPr lang="en-US" b="1" baseline="-25000" dirty="0" err="1">
                <a:latin typeface="+mn-lt"/>
              </a:rPr>
              <a:t>ac</a:t>
            </a:r>
            <a:endParaRPr lang="en-US" b="1" baseline="-250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5" name="TextBox 434"/>
              <p:cNvSpPr txBox="1"/>
              <p:nvPr/>
            </p:nvSpPr>
            <p:spPr>
              <a:xfrm>
                <a:off x="5897314" y="3921109"/>
                <a:ext cx="17674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𝝓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5" name="TextBox 4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14" y="3921109"/>
                <a:ext cx="1767472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8564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 Diamond NMR</a:t>
            </a:r>
            <a:br>
              <a:rPr lang="en-US" dirty="0"/>
            </a:br>
            <a:r>
              <a:rPr lang="en-US" dirty="0"/>
              <a:t>detection scheme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228601" y="3659721"/>
            <a:ext cx="3949043" cy="2885856"/>
            <a:chOff x="1090231" y="3545970"/>
            <a:chExt cx="3949043" cy="2885856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8024" y="3588999"/>
              <a:ext cx="3521250" cy="2441250"/>
            </a:xfrm>
            <a:prstGeom prst="rect">
              <a:avLst/>
            </a:prstGeom>
          </p:spPr>
        </p:pic>
        <p:sp>
          <p:nvSpPr>
            <p:cNvPr id="90" name="Flowchart: Process 89"/>
            <p:cNvSpPr/>
            <p:nvPr/>
          </p:nvSpPr>
          <p:spPr>
            <a:xfrm>
              <a:off x="1524896" y="3545970"/>
              <a:ext cx="3507507" cy="2527308"/>
            </a:xfrm>
            <a:prstGeom prst="flowChartProcess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532161" y="4978647"/>
              <a:ext cx="1485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NV coherence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185379" y="6062494"/>
              <a:ext cx="2258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Free precession time </a:t>
              </a:r>
              <a:r>
                <a:rPr lang="el-GR" b="1" dirty="0"/>
                <a:t>τ</a:t>
              </a:r>
              <a:endParaRPr lang="en-US" b="1" dirty="0"/>
            </a:p>
          </p:txBody>
        </p:sp>
      </p:grpSp>
      <p:grpSp>
        <p:nvGrpSpPr>
          <p:cNvPr id="344" name="Group 343"/>
          <p:cNvGrpSpPr/>
          <p:nvPr/>
        </p:nvGrpSpPr>
        <p:grpSpPr>
          <a:xfrm>
            <a:off x="80448" y="1766365"/>
            <a:ext cx="8826133" cy="1489005"/>
            <a:chOff x="328500" y="1536628"/>
            <a:chExt cx="8826133" cy="1489005"/>
          </a:xfrm>
        </p:grpSpPr>
        <p:sp>
          <p:nvSpPr>
            <p:cNvPr id="345" name="Rectangle 344"/>
            <p:cNvSpPr/>
            <p:nvPr/>
          </p:nvSpPr>
          <p:spPr>
            <a:xfrm>
              <a:off x="2817654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TextBox 17"/>
            <p:cNvSpPr txBox="1"/>
            <p:nvPr/>
          </p:nvSpPr>
          <p:spPr>
            <a:xfrm>
              <a:off x="328500" y="1959773"/>
              <a:ext cx="789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XY8-n</a:t>
              </a:r>
            </a:p>
          </p:txBody>
        </p:sp>
        <p:grpSp>
          <p:nvGrpSpPr>
            <p:cNvPr id="347" name="Group 346"/>
            <p:cNvGrpSpPr/>
            <p:nvPr/>
          </p:nvGrpSpPr>
          <p:grpSpPr>
            <a:xfrm>
              <a:off x="1467619" y="1536628"/>
              <a:ext cx="495837" cy="448466"/>
              <a:chOff x="3279952" y="2553885"/>
              <a:chExt cx="495837" cy="448466"/>
            </a:xfrm>
          </p:grpSpPr>
          <p:sp>
            <p:nvSpPr>
              <p:cNvPr id="424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425" name="TextBox 424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426" name="Straight Connector 425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8" name="Rectangle 347"/>
            <p:cNvSpPr/>
            <p:nvPr/>
          </p:nvSpPr>
          <p:spPr>
            <a:xfrm>
              <a:off x="1464342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1903254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0" name="Straight Arrow Connector 349"/>
            <p:cNvCxnSpPr/>
            <p:nvPr/>
          </p:nvCxnSpPr>
          <p:spPr>
            <a:xfrm>
              <a:off x="1482630" y="1931406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/>
            <p:nvPr/>
          </p:nvCxnSpPr>
          <p:spPr>
            <a:xfrm>
              <a:off x="19389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TextBox 25"/>
            <p:cNvSpPr txBox="1"/>
            <p:nvPr/>
          </p:nvSpPr>
          <p:spPr>
            <a:xfrm>
              <a:off x="214846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645152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8778240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TextBox 25"/>
            <p:cNvSpPr txBox="1"/>
            <p:nvPr/>
          </p:nvSpPr>
          <p:spPr>
            <a:xfrm>
              <a:off x="3063240" y="1614267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3730752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357" name="Straight Arrow Connector 356"/>
            <p:cNvCxnSpPr/>
            <p:nvPr/>
          </p:nvCxnSpPr>
          <p:spPr>
            <a:xfrm>
              <a:off x="8332448" y="1929384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/>
            <p:nvPr/>
          </p:nvCxnSpPr>
          <p:spPr>
            <a:xfrm>
              <a:off x="376732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25"/>
            <p:cNvSpPr txBox="1"/>
            <p:nvPr/>
          </p:nvSpPr>
          <p:spPr>
            <a:xfrm>
              <a:off x="397764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cxnSp>
          <p:nvCxnSpPr>
            <p:cNvPr id="360" name="Straight Connector 359"/>
            <p:cNvCxnSpPr/>
            <p:nvPr/>
          </p:nvCxnSpPr>
          <p:spPr>
            <a:xfrm>
              <a:off x="1128805" y="2241802"/>
              <a:ext cx="80258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1" name="Group 360"/>
            <p:cNvGrpSpPr/>
            <p:nvPr/>
          </p:nvGrpSpPr>
          <p:grpSpPr>
            <a:xfrm>
              <a:off x="1233732" y="2167234"/>
              <a:ext cx="495837" cy="408198"/>
              <a:chOff x="1713832" y="1876344"/>
              <a:chExt cx="495837" cy="408198"/>
            </a:xfrm>
          </p:grpSpPr>
          <p:sp>
            <p:nvSpPr>
              <p:cNvPr id="419" name="TextBox 418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20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421" name="TextBox 420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422" name="Straight Connector 421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3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2" name="Group 361"/>
            <p:cNvGrpSpPr/>
            <p:nvPr/>
          </p:nvGrpSpPr>
          <p:grpSpPr>
            <a:xfrm>
              <a:off x="1685913" y="2209897"/>
              <a:ext cx="495837" cy="343364"/>
              <a:chOff x="1710635" y="1921996"/>
              <a:chExt cx="495837" cy="343364"/>
            </a:xfrm>
          </p:grpSpPr>
          <p:sp>
            <p:nvSpPr>
              <p:cNvPr id="416" name="TextBox 415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7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8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3" name="Group 362"/>
            <p:cNvGrpSpPr/>
            <p:nvPr/>
          </p:nvGrpSpPr>
          <p:grpSpPr>
            <a:xfrm>
              <a:off x="2598825" y="2210144"/>
              <a:ext cx="495837" cy="343364"/>
              <a:chOff x="1710635" y="1921996"/>
              <a:chExt cx="495837" cy="343364"/>
            </a:xfrm>
          </p:grpSpPr>
          <p:sp>
            <p:nvSpPr>
              <p:cNvPr id="413" name="TextBox 412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4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5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364" name="Group 363"/>
            <p:cNvGrpSpPr/>
            <p:nvPr/>
          </p:nvGrpSpPr>
          <p:grpSpPr>
            <a:xfrm>
              <a:off x="3511296" y="2212200"/>
              <a:ext cx="495837" cy="343364"/>
              <a:chOff x="1710635" y="1921996"/>
              <a:chExt cx="495837" cy="343364"/>
            </a:xfrm>
          </p:grpSpPr>
          <p:sp>
            <p:nvSpPr>
              <p:cNvPr id="410" name="TextBox 409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1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2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5" name="Group 364"/>
            <p:cNvGrpSpPr/>
            <p:nvPr/>
          </p:nvGrpSpPr>
          <p:grpSpPr>
            <a:xfrm>
              <a:off x="4425696" y="2212447"/>
              <a:ext cx="495837" cy="343364"/>
              <a:chOff x="1710635" y="1921996"/>
              <a:chExt cx="495837" cy="343364"/>
            </a:xfrm>
          </p:grpSpPr>
          <p:sp>
            <p:nvSpPr>
              <p:cNvPr id="407" name="TextBox 406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8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9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366" name="Straight Arrow Connector 365"/>
            <p:cNvCxnSpPr/>
            <p:nvPr/>
          </p:nvCxnSpPr>
          <p:spPr>
            <a:xfrm>
              <a:off x="28533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Rectangle 366"/>
            <p:cNvSpPr/>
            <p:nvPr/>
          </p:nvSpPr>
          <p:spPr>
            <a:xfrm>
              <a:off x="64739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55595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9" name="Straight Arrow Connector 368"/>
            <p:cNvCxnSpPr/>
            <p:nvPr/>
          </p:nvCxnSpPr>
          <p:spPr>
            <a:xfrm>
              <a:off x="55896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TextBox 25"/>
            <p:cNvSpPr txBox="1"/>
            <p:nvPr/>
          </p:nvSpPr>
          <p:spPr>
            <a:xfrm>
              <a:off x="58064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83027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72" name="TextBox 25"/>
            <p:cNvSpPr txBox="1"/>
            <p:nvPr/>
          </p:nvSpPr>
          <p:spPr>
            <a:xfrm>
              <a:off x="6720840" y="162182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73883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374" name="Straight Arrow Connector 373"/>
            <p:cNvCxnSpPr/>
            <p:nvPr/>
          </p:nvCxnSpPr>
          <p:spPr>
            <a:xfrm>
              <a:off x="741804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TextBox 25"/>
            <p:cNvSpPr txBox="1"/>
            <p:nvPr/>
          </p:nvSpPr>
          <p:spPr>
            <a:xfrm>
              <a:off x="76352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376" name="Group 375"/>
            <p:cNvGrpSpPr/>
            <p:nvPr/>
          </p:nvGrpSpPr>
          <p:grpSpPr>
            <a:xfrm>
              <a:off x="5340096" y="2212848"/>
              <a:ext cx="495837" cy="343364"/>
              <a:chOff x="1710635" y="1921996"/>
              <a:chExt cx="495837" cy="343364"/>
            </a:xfrm>
          </p:grpSpPr>
          <p:sp>
            <p:nvSpPr>
              <p:cNvPr id="404" name="TextBox 403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5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6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377" name="Group 376"/>
            <p:cNvGrpSpPr/>
            <p:nvPr/>
          </p:nvGrpSpPr>
          <p:grpSpPr>
            <a:xfrm>
              <a:off x="6254496" y="2212848"/>
              <a:ext cx="495837" cy="343364"/>
              <a:chOff x="1710635" y="1921996"/>
              <a:chExt cx="495837" cy="343364"/>
            </a:xfrm>
          </p:grpSpPr>
          <p:sp>
            <p:nvSpPr>
              <p:cNvPr id="401" name="TextBox 400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2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3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78" name="Group 377"/>
            <p:cNvGrpSpPr/>
            <p:nvPr/>
          </p:nvGrpSpPr>
          <p:grpSpPr>
            <a:xfrm>
              <a:off x="7168896" y="2212848"/>
              <a:ext cx="495837" cy="343364"/>
              <a:chOff x="1710635" y="1921996"/>
              <a:chExt cx="495837" cy="343364"/>
            </a:xfrm>
          </p:grpSpPr>
          <p:sp>
            <p:nvSpPr>
              <p:cNvPr id="398" name="TextBox 397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99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0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379" name="Straight Arrow Connector 378"/>
            <p:cNvCxnSpPr/>
            <p:nvPr/>
          </p:nvCxnSpPr>
          <p:spPr>
            <a:xfrm>
              <a:off x="65040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Arrow Connector 379"/>
            <p:cNvCxnSpPr/>
            <p:nvPr/>
          </p:nvCxnSpPr>
          <p:spPr>
            <a:xfrm>
              <a:off x="4683331" y="192996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TextBox 25"/>
            <p:cNvSpPr txBox="1"/>
            <p:nvPr/>
          </p:nvSpPr>
          <p:spPr>
            <a:xfrm>
              <a:off x="4892883" y="160728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8086248" y="2216544"/>
              <a:ext cx="495837" cy="343364"/>
              <a:chOff x="1710635" y="1921996"/>
              <a:chExt cx="495837" cy="343364"/>
            </a:xfrm>
          </p:grpSpPr>
          <p:sp>
            <p:nvSpPr>
              <p:cNvPr id="395" name="TextBox 394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96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397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83" name="Group 382"/>
            <p:cNvGrpSpPr/>
            <p:nvPr/>
          </p:nvGrpSpPr>
          <p:grpSpPr>
            <a:xfrm>
              <a:off x="8317465" y="1537008"/>
              <a:ext cx="495837" cy="448466"/>
              <a:chOff x="3279952" y="2553885"/>
              <a:chExt cx="495837" cy="448466"/>
            </a:xfrm>
          </p:grpSpPr>
          <p:sp>
            <p:nvSpPr>
              <p:cNvPr id="392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93" name="TextBox 392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394" name="Straight Connector 393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4" name="Right Bracket 383"/>
            <p:cNvSpPr/>
            <p:nvPr/>
          </p:nvSpPr>
          <p:spPr>
            <a:xfrm rot="5400000">
              <a:off x="5098943" y="-793196"/>
              <a:ext cx="102183" cy="6853828"/>
            </a:xfrm>
            <a:prstGeom prst="rightBracket">
              <a:avLst>
                <a:gd name="adj" fmla="val 9292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TextBox 17"/>
            <p:cNvSpPr txBox="1"/>
            <p:nvPr/>
          </p:nvSpPr>
          <p:spPr>
            <a:xfrm>
              <a:off x="4487474" y="2656301"/>
              <a:ext cx="1318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 n</a:t>
              </a:r>
            </a:p>
          </p:txBody>
        </p:sp>
        <p:grpSp>
          <p:nvGrpSpPr>
            <p:cNvPr id="386" name="Group 385"/>
            <p:cNvGrpSpPr/>
            <p:nvPr/>
          </p:nvGrpSpPr>
          <p:grpSpPr>
            <a:xfrm>
              <a:off x="8554750" y="2167128"/>
              <a:ext cx="495837" cy="408198"/>
              <a:chOff x="1713832" y="1876344"/>
              <a:chExt cx="495837" cy="408198"/>
            </a:xfrm>
          </p:grpSpPr>
          <p:sp>
            <p:nvSpPr>
              <p:cNvPr id="387" name="TextBox 386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88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389" name="TextBox 388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390" name="Straight Connector 389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1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</p:grpSp>
      <p:sp>
        <p:nvSpPr>
          <p:cNvPr id="433" name="Content Placeholder 2"/>
          <p:cNvSpPr>
            <a:spLocks noGrp="1"/>
          </p:cNvSpPr>
          <p:nvPr>
            <p:ph idx="1"/>
          </p:nvPr>
        </p:nvSpPr>
        <p:spPr>
          <a:xfrm>
            <a:off x="4623811" y="4773092"/>
            <a:ext cx="4251597" cy="1477068"/>
          </a:xfrm>
        </p:spPr>
        <p:txBody>
          <a:bodyPr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In the presence of a fluctuating magnetic field with characteristic frequency </a:t>
            </a:r>
            <a:r>
              <a:rPr lang="en-US" b="1" dirty="0" err="1">
                <a:latin typeface="+mn-lt"/>
              </a:rPr>
              <a:t>f</a:t>
            </a:r>
            <a:r>
              <a:rPr lang="en-US" b="1" baseline="-25000" dirty="0" err="1">
                <a:latin typeface="+mn-lt"/>
              </a:rPr>
              <a:t>ac</a:t>
            </a:r>
            <a:endParaRPr lang="en-US" b="1" baseline="-25000" dirty="0">
              <a:latin typeface="+mn-lt"/>
            </a:endParaRPr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126" y="2341388"/>
            <a:ext cx="7318700" cy="337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5349084" y="3353234"/>
                <a:ext cx="2863925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𝒂𝒄</m:t>
                          </m:r>
                        </m:sub>
                        <m:sup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en-US" sz="2800" b="1" dirty="0">
                  <a:solidFill>
                    <a:srgbClr val="48BD62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84" y="3353234"/>
                <a:ext cx="2863925" cy="5329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897314" y="3921109"/>
                <a:ext cx="176747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𝝓</m:t>
                          </m:r>
                        </m:e>
                      </m:d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14" y="3921109"/>
                <a:ext cx="1767472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3335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 Diamond NMR</a:t>
            </a:r>
            <a:br>
              <a:rPr lang="en-US" dirty="0"/>
            </a:br>
            <a:r>
              <a:rPr lang="en-US" dirty="0"/>
              <a:t>detection scheme</a:t>
            </a:r>
          </a:p>
        </p:txBody>
      </p:sp>
      <p:grpSp>
        <p:nvGrpSpPr>
          <p:cNvPr id="344" name="Group 343"/>
          <p:cNvGrpSpPr/>
          <p:nvPr/>
        </p:nvGrpSpPr>
        <p:grpSpPr>
          <a:xfrm>
            <a:off x="80448" y="1766365"/>
            <a:ext cx="8826133" cy="1489005"/>
            <a:chOff x="328500" y="1536628"/>
            <a:chExt cx="8826133" cy="1489005"/>
          </a:xfrm>
        </p:grpSpPr>
        <p:sp>
          <p:nvSpPr>
            <p:cNvPr id="345" name="Rectangle 344"/>
            <p:cNvSpPr/>
            <p:nvPr/>
          </p:nvSpPr>
          <p:spPr>
            <a:xfrm>
              <a:off x="2817654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TextBox 17"/>
            <p:cNvSpPr txBox="1"/>
            <p:nvPr/>
          </p:nvSpPr>
          <p:spPr>
            <a:xfrm>
              <a:off x="328500" y="1959773"/>
              <a:ext cx="789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XY8-n</a:t>
              </a:r>
            </a:p>
          </p:txBody>
        </p:sp>
        <p:grpSp>
          <p:nvGrpSpPr>
            <p:cNvPr id="347" name="Group 346"/>
            <p:cNvGrpSpPr/>
            <p:nvPr/>
          </p:nvGrpSpPr>
          <p:grpSpPr>
            <a:xfrm>
              <a:off x="1467619" y="1536628"/>
              <a:ext cx="495837" cy="448466"/>
              <a:chOff x="3279952" y="2553885"/>
              <a:chExt cx="495837" cy="448466"/>
            </a:xfrm>
          </p:grpSpPr>
          <p:sp>
            <p:nvSpPr>
              <p:cNvPr id="424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425" name="TextBox 424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426" name="Straight Connector 425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8" name="Rectangle 347"/>
            <p:cNvSpPr/>
            <p:nvPr/>
          </p:nvSpPr>
          <p:spPr>
            <a:xfrm>
              <a:off x="1464342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/>
            <p:cNvSpPr/>
            <p:nvPr/>
          </p:nvSpPr>
          <p:spPr>
            <a:xfrm>
              <a:off x="1903254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0" name="Straight Arrow Connector 349"/>
            <p:cNvCxnSpPr/>
            <p:nvPr/>
          </p:nvCxnSpPr>
          <p:spPr>
            <a:xfrm>
              <a:off x="1482630" y="1931406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/>
            <p:nvPr/>
          </p:nvCxnSpPr>
          <p:spPr>
            <a:xfrm>
              <a:off x="19389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TextBox 25"/>
            <p:cNvSpPr txBox="1"/>
            <p:nvPr/>
          </p:nvSpPr>
          <p:spPr>
            <a:xfrm>
              <a:off x="214846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53" name="Rectangle 352"/>
            <p:cNvSpPr/>
            <p:nvPr/>
          </p:nvSpPr>
          <p:spPr>
            <a:xfrm>
              <a:off x="4645152" y="1990343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8778240" y="1990342"/>
              <a:ext cx="36576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TextBox 25"/>
            <p:cNvSpPr txBox="1"/>
            <p:nvPr/>
          </p:nvSpPr>
          <p:spPr>
            <a:xfrm>
              <a:off x="3063240" y="1614267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56" name="Rectangle 355"/>
            <p:cNvSpPr/>
            <p:nvPr/>
          </p:nvSpPr>
          <p:spPr>
            <a:xfrm>
              <a:off x="3730752" y="199034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357" name="Straight Arrow Connector 356"/>
            <p:cNvCxnSpPr/>
            <p:nvPr/>
          </p:nvCxnSpPr>
          <p:spPr>
            <a:xfrm>
              <a:off x="8332448" y="1929384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/>
            <p:nvPr/>
          </p:nvCxnSpPr>
          <p:spPr>
            <a:xfrm>
              <a:off x="376732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25"/>
            <p:cNvSpPr txBox="1"/>
            <p:nvPr/>
          </p:nvSpPr>
          <p:spPr>
            <a:xfrm>
              <a:off x="3977640" y="1611801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cxnSp>
          <p:nvCxnSpPr>
            <p:cNvPr id="360" name="Straight Connector 359"/>
            <p:cNvCxnSpPr/>
            <p:nvPr/>
          </p:nvCxnSpPr>
          <p:spPr>
            <a:xfrm>
              <a:off x="1128805" y="2241802"/>
              <a:ext cx="80258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1" name="Group 360"/>
            <p:cNvGrpSpPr/>
            <p:nvPr/>
          </p:nvGrpSpPr>
          <p:grpSpPr>
            <a:xfrm>
              <a:off x="1233732" y="2167234"/>
              <a:ext cx="495837" cy="408198"/>
              <a:chOff x="1713832" y="1876344"/>
              <a:chExt cx="495837" cy="408198"/>
            </a:xfrm>
          </p:grpSpPr>
          <p:sp>
            <p:nvSpPr>
              <p:cNvPr id="419" name="TextBox 418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20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421" name="TextBox 420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422" name="Straight Connector 421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3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2" name="Group 361"/>
            <p:cNvGrpSpPr/>
            <p:nvPr/>
          </p:nvGrpSpPr>
          <p:grpSpPr>
            <a:xfrm>
              <a:off x="1685913" y="2209897"/>
              <a:ext cx="495837" cy="343364"/>
              <a:chOff x="1710635" y="1921996"/>
              <a:chExt cx="495837" cy="343364"/>
            </a:xfrm>
          </p:grpSpPr>
          <p:sp>
            <p:nvSpPr>
              <p:cNvPr id="416" name="TextBox 415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7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8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3" name="Group 362"/>
            <p:cNvGrpSpPr/>
            <p:nvPr/>
          </p:nvGrpSpPr>
          <p:grpSpPr>
            <a:xfrm>
              <a:off x="2598825" y="2210144"/>
              <a:ext cx="495837" cy="343364"/>
              <a:chOff x="1710635" y="1921996"/>
              <a:chExt cx="495837" cy="343364"/>
            </a:xfrm>
          </p:grpSpPr>
          <p:sp>
            <p:nvSpPr>
              <p:cNvPr id="413" name="TextBox 412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4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5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364" name="Group 363"/>
            <p:cNvGrpSpPr/>
            <p:nvPr/>
          </p:nvGrpSpPr>
          <p:grpSpPr>
            <a:xfrm>
              <a:off x="3511296" y="2212200"/>
              <a:ext cx="495837" cy="343364"/>
              <a:chOff x="1710635" y="1921996"/>
              <a:chExt cx="495837" cy="343364"/>
            </a:xfrm>
          </p:grpSpPr>
          <p:sp>
            <p:nvSpPr>
              <p:cNvPr id="410" name="TextBox 409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11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12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65" name="Group 364"/>
            <p:cNvGrpSpPr/>
            <p:nvPr/>
          </p:nvGrpSpPr>
          <p:grpSpPr>
            <a:xfrm>
              <a:off x="4425696" y="2212447"/>
              <a:ext cx="495837" cy="343364"/>
              <a:chOff x="1710635" y="1921996"/>
              <a:chExt cx="495837" cy="343364"/>
            </a:xfrm>
          </p:grpSpPr>
          <p:sp>
            <p:nvSpPr>
              <p:cNvPr id="407" name="TextBox 406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8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9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366" name="Straight Arrow Connector 365"/>
            <p:cNvCxnSpPr/>
            <p:nvPr/>
          </p:nvCxnSpPr>
          <p:spPr>
            <a:xfrm>
              <a:off x="2853308" y="1931406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Rectangle 366"/>
            <p:cNvSpPr/>
            <p:nvPr/>
          </p:nvSpPr>
          <p:spPr>
            <a:xfrm>
              <a:off x="64739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55595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9" name="Straight Arrow Connector 368"/>
            <p:cNvCxnSpPr/>
            <p:nvPr/>
          </p:nvCxnSpPr>
          <p:spPr>
            <a:xfrm>
              <a:off x="55896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TextBox 25"/>
            <p:cNvSpPr txBox="1"/>
            <p:nvPr/>
          </p:nvSpPr>
          <p:spPr>
            <a:xfrm>
              <a:off x="58064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8302752" y="1993392"/>
              <a:ext cx="73152" cy="25146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72" name="TextBox 25"/>
            <p:cNvSpPr txBox="1"/>
            <p:nvPr/>
          </p:nvSpPr>
          <p:spPr>
            <a:xfrm>
              <a:off x="6720840" y="162182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7388352" y="1993392"/>
              <a:ext cx="73152" cy="2514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374" name="Straight Arrow Connector 373"/>
            <p:cNvCxnSpPr/>
            <p:nvPr/>
          </p:nvCxnSpPr>
          <p:spPr>
            <a:xfrm>
              <a:off x="741804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TextBox 25"/>
            <p:cNvSpPr txBox="1"/>
            <p:nvPr/>
          </p:nvSpPr>
          <p:spPr>
            <a:xfrm>
              <a:off x="7635240" y="1619354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376" name="Group 375"/>
            <p:cNvGrpSpPr/>
            <p:nvPr/>
          </p:nvGrpSpPr>
          <p:grpSpPr>
            <a:xfrm>
              <a:off x="5340096" y="2212848"/>
              <a:ext cx="495837" cy="343364"/>
              <a:chOff x="1710635" y="1921996"/>
              <a:chExt cx="495837" cy="343364"/>
            </a:xfrm>
          </p:grpSpPr>
          <p:sp>
            <p:nvSpPr>
              <p:cNvPr id="404" name="TextBox 403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5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6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grpSp>
          <p:nvGrpSpPr>
            <p:cNvPr id="377" name="Group 376"/>
            <p:cNvGrpSpPr/>
            <p:nvPr/>
          </p:nvGrpSpPr>
          <p:grpSpPr>
            <a:xfrm>
              <a:off x="6254496" y="2212848"/>
              <a:ext cx="495837" cy="343364"/>
              <a:chOff x="1710635" y="1921996"/>
              <a:chExt cx="495837" cy="343364"/>
            </a:xfrm>
          </p:grpSpPr>
          <p:sp>
            <p:nvSpPr>
              <p:cNvPr id="401" name="TextBox 400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402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3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78" name="Group 377"/>
            <p:cNvGrpSpPr/>
            <p:nvPr/>
          </p:nvGrpSpPr>
          <p:grpSpPr>
            <a:xfrm>
              <a:off x="7168896" y="2212848"/>
              <a:ext cx="495837" cy="343364"/>
              <a:chOff x="1710635" y="1921996"/>
              <a:chExt cx="495837" cy="343364"/>
            </a:xfrm>
          </p:grpSpPr>
          <p:sp>
            <p:nvSpPr>
              <p:cNvPr id="398" name="TextBox 397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99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400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y</a:t>
                </a:r>
              </a:p>
            </p:txBody>
          </p:sp>
        </p:grpSp>
        <p:cxnSp>
          <p:nvCxnSpPr>
            <p:cNvPr id="379" name="Straight Arrow Connector 378"/>
            <p:cNvCxnSpPr/>
            <p:nvPr/>
          </p:nvCxnSpPr>
          <p:spPr>
            <a:xfrm>
              <a:off x="6504028" y="192938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Arrow Connector 379"/>
            <p:cNvCxnSpPr/>
            <p:nvPr/>
          </p:nvCxnSpPr>
          <p:spPr>
            <a:xfrm>
              <a:off x="4683331" y="1929964"/>
              <a:ext cx="9144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TextBox 25"/>
            <p:cNvSpPr txBox="1"/>
            <p:nvPr/>
          </p:nvSpPr>
          <p:spPr>
            <a:xfrm>
              <a:off x="4892883" y="1607280"/>
              <a:ext cx="49583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dirty="0"/>
                <a:t>τ</a:t>
              </a:r>
              <a:endParaRPr lang="en-US" sz="1300" dirty="0"/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8086248" y="2216544"/>
              <a:ext cx="495837" cy="343364"/>
              <a:chOff x="1710635" y="1921996"/>
              <a:chExt cx="495837" cy="343364"/>
            </a:xfrm>
          </p:grpSpPr>
          <p:sp>
            <p:nvSpPr>
              <p:cNvPr id="395" name="TextBox 394"/>
              <p:cNvSpPr txBox="1"/>
              <p:nvPr/>
            </p:nvSpPr>
            <p:spPr>
              <a:xfrm>
                <a:off x="1779869" y="1921996"/>
                <a:ext cx="3767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96" name="TextBox 25"/>
              <p:cNvSpPr txBox="1"/>
              <p:nvPr/>
            </p:nvSpPr>
            <p:spPr>
              <a:xfrm>
                <a:off x="1710635" y="1924299"/>
                <a:ext cx="4958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dirty="0"/>
                  <a:t>π</a:t>
                </a:r>
                <a:endParaRPr lang="en-US" sz="1200" dirty="0"/>
              </a:p>
            </p:txBody>
          </p:sp>
          <p:sp>
            <p:nvSpPr>
              <p:cNvPr id="397" name="TextBox 25"/>
              <p:cNvSpPr txBox="1"/>
              <p:nvPr/>
            </p:nvSpPr>
            <p:spPr>
              <a:xfrm>
                <a:off x="1992497" y="2019139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  <p:grpSp>
          <p:nvGrpSpPr>
            <p:cNvPr id="383" name="Group 382"/>
            <p:cNvGrpSpPr/>
            <p:nvPr/>
          </p:nvGrpSpPr>
          <p:grpSpPr>
            <a:xfrm>
              <a:off x="8317465" y="1537008"/>
              <a:ext cx="495837" cy="448466"/>
              <a:chOff x="3279952" y="2553885"/>
              <a:chExt cx="495837" cy="448466"/>
            </a:xfrm>
          </p:grpSpPr>
          <p:sp>
            <p:nvSpPr>
              <p:cNvPr id="392" name="TextBox 25"/>
              <p:cNvSpPr txBox="1"/>
              <p:nvPr/>
            </p:nvSpPr>
            <p:spPr>
              <a:xfrm>
                <a:off x="3279952" y="2553885"/>
                <a:ext cx="49583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300" dirty="0"/>
                  <a:t>τ</a:t>
                </a:r>
                <a:endParaRPr lang="en-US" sz="1300" dirty="0"/>
              </a:p>
            </p:txBody>
          </p:sp>
          <p:sp>
            <p:nvSpPr>
              <p:cNvPr id="393" name="TextBox 392"/>
              <p:cNvSpPr txBox="1"/>
              <p:nvPr/>
            </p:nvSpPr>
            <p:spPr>
              <a:xfrm>
                <a:off x="3303210" y="2725352"/>
                <a:ext cx="457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2</a:t>
                </a:r>
              </a:p>
            </p:txBody>
          </p:sp>
          <p:cxnSp>
            <p:nvCxnSpPr>
              <p:cNvPr id="394" name="Straight Connector 393"/>
              <p:cNvCxnSpPr/>
              <p:nvPr/>
            </p:nvCxnSpPr>
            <p:spPr>
              <a:xfrm>
                <a:off x="3480957" y="2779472"/>
                <a:ext cx="1097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4" name="Right Bracket 383"/>
            <p:cNvSpPr/>
            <p:nvPr/>
          </p:nvSpPr>
          <p:spPr>
            <a:xfrm rot="5400000">
              <a:off x="5098943" y="-793196"/>
              <a:ext cx="102183" cy="6853828"/>
            </a:xfrm>
            <a:prstGeom prst="rightBracket">
              <a:avLst>
                <a:gd name="adj" fmla="val 92926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TextBox 17"/>
            <p:cNvSpPr txBox="1"/>
            <p:nvPr/>
          </p:nvSpPr>
          <p:spPr>
            <a:xfrm>
              <a:off x="4487474" y="2656301"/>
              <a:ext cx="13189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x n</a:t>
              </a:r>
            </a:p>
          </p:txBody>
        </p:sp>
        <p:grpSp>
          <p:nvGrpSpPr>
            <p:cNvPr id="386" name="Group 385"/>
            <p:cNvGrpSpPr/>
            <p:nvPr/>
          </p:nvGrpSpPr>
          <p:grpSpPr>
            <a:xfrm>
              <a:off x="8554750" y="2167128"/>
              <a:ext cx="495837" cy="408198"/>
              <a:chOff x="1713832" y="1876344"/>
              <a:chExt cx="495837" cy="408198"/>
            </a:xfrm>
          </p:grpSpPr>
          <p:sp>
            <p:nvSpPr>
              <p:cNvPr id="387" name="TextBox 386"/>
              <p:cNvSpPr txBox="1"/>
              <p:nvPr/>
            </p:nvSpPr>
            <p:spPr>
              <a:xfrm>
                <a:off x="1757705" y="1891012"/>
                <a:ext cx="4215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pc="120" dirty="0">
                    <a:latin typeface="Calibri Light" panose="020F0302020204030204" pitchFamily="34" charset="0"/>
                  </a:rPr>
                  <a:t>( )</a:t>
                </a:r>
              </a:p>
            </p:txBody>
          </p:sp>
          <p:sp>
            <p:nvSpPr>
              <p:cNvPr id="388" name="TextBox 25"/>
              <p:cNvSpPr txBox="1"/>
              <p:nvPr/>
            </p:nvSpPr>
            <p:spPr>
              <a:xfrm>
                <a:off x="1713832" y="1876344"/>
                <a:ext cx="4958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100" dirty="0"/>
                  <a:t>π</a:t>
                </a:r>
                <a:endParaRPr lang="en-US" sz="1100" dirty="0"/>
              </a:p>
            </p:txBody>
          </p:sp>
          <p:sp>
            <p:nvSpPr>
              <p:cNvPr id="389" name="TextBox 388"/>
              <p:cNvSpPr txBox="1"/>
              <p:nvPr/>
            </p:nvSpPr>
            <p:spPr>
              <a:xfrm>
                <a:off x="1731284" y="2003346"/>
                <a:ext cx="45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2</a:t>
                </a:r>
              </a:p>
            </p:txBody>
          </p:sp>
          <p:cxnSp>
            <p:nvCxnSpPr>
              <p:cNvPr id="390" name="Straight Connector 389"/>
              <p:cNvCxnSpPr/>
              <p:nvPr/>
            </p:nvCxnSpPr>
            <p:spPr>
              <a:xfrm>
                <a:off x="1909031" y="2072901"/>
                <a:ext cx="100584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1" name="TextBox 25"/>
              <p:cNvSpPr txBox="1"/>
              <p:nvPr/>
            </p:nvSpPr>
            <p:spPr>
              <a:xfrm>
                <a:off x="2005285" y="2038321"/>
                <a:ext cx="1716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i="1" dirty="0"/>
                  <a:t>x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7" name="TextBox 426"/>
              <p:cNvSpPr txBox="1"/>
              <p:nvPr/>
            </p:nvSpPr>
            <p:spPr>
              <a:xfrm>
                <a:off x="5895712" y="3921109"/>
                <a:ext cx="17706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𝝓</m:t>
                          </m:r>
                        </m:e>
                      </m:d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27" name="TextBox 4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712" y="3921109"/>
                <a:ext cx="1770677" cy="52322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3" name="Content Placeholder 2"/>
          <p:cNvSpPr>
            <a:spLocks noGrp="1"/>
          </p:cNvSpPr>
          <p:nvPr>
            <p:ph idx="1"/>
          </p:nvPr>
        </p:nvSpPr>
        <p:spPr>
          <a:xfrm>
            <a:off x="4623811" y="4773092"/>
            <a:ext cx="4251597" cy="1477068"/>
          </a:xfrm>
        </p:spPr>
        <p:txBody>
          <a:bodyPr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In the presence of a fluctuating magnetic field with characteristic frequency </a:t>
            </a:r>
            <a:r>
              <a:rPr lang="en-US" b="1" dirty="0" err="1">
                <a:latin typeface="+mn-lt"/>
              </a:rPr>
              <a:t>f</a:t>
            </a:r>
            <a:r>
              <a:rPr lang="en-US" b="1" baseline="-25000" dirty="0" err="1">
                <a:latin typeface="+mn-lt"/>
              </a:rPr>
              <a:t>ac</a:t>
            </a:r>
            <a:endParaRPr lang="en-US" b="1" baseline="-250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5349084" y="3353234"/>
                <a:ext cx="2863925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𝒂𝒄</m:t>
                          </m:r>
                        </m:sub>
                        <m:sup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48BD6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solidFill>
                            <a:srgbClr val="48BD62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en-US" sz="2800" b="1" dirty="0">
                  <a:solidFill>
                    <a:srgbClr val="48BD62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84" y="3353234"/>
                <a:ext cx="2863925" cy="5329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5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21" y="2311981"/>
            <a:ext cx="7310425" cy="3487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28601" y="3255818"/>
            <a:ext cx="3952008" cy="3298643"/>
            <a:chOff x="159269" y="3310065"/>
            <a:chExt cx="3952008" cy="3298643"/>
          </a:xfrm>
        </p:grpSpPr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027" y="3770474"/>
              <a:ext cx="3521250" cy="2441250"/>
            </a:xfrm>
            <a:prstGeom prst="rect">
              <a:avLst/>
            </a:prstGeom>
          </p:spPr>
        </p:pic>
        <p:sp>
          <p:nvSpPr>
            <p:cNvPr id="99" name="Flowchart: Process 98"/>
            <p:cNvSpPr/>
            <p:nvPr/>
          </p:nvSpPr>
          <p:spPr>
            <a:xfrm>
              <a:off x="597019" y="3722852"/>
              <a:ext cx="3507507" cy="2527308"/>
            </a:xfrm>
            <a:prstGeom prst="flowChartProcess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 rot="16200000">
              <a:off x="-398801" y="5184317"/>
              <a:ext cx="1485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NV coherence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257502" y="6239376"/>
              <a:ext cx="2258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Free precession time </a:t>
              </a:r>
              <a:r>
                <a:rPr lang="el-GR" b="1" dirty="0"/>
                <a:t>τ</a:t>
              </a:r>
              <a:endParaRPr lang="en-US" b="1" dirty="0"/>
            </a:p>
          </p:txBody>
        </p:sp>
        <p:cxnSp>
          <p:nvCxnSpPr>
            <p:cNvPr id="102" name="Straight Connector 101"/>
            <p:cNvCxnSpPr/>
            <p:nvPr/>
          </p:nvCxnSpPr>
          <p:spPr>
            <a:xfrm flipV="1">
              <a:off x="1300990" y="3637788"/>
              <a:ext cx="0" cy="11429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1149848" y="3310065"/>
              <a:ext cx="12455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b="1" dirty="0"/>
                <a:t>τ</a:t>
              </a:r>
              <a:r>
                <a:rPr lang="en-US" b="1" baseline="-25000" dirty="0"/>
                <a:t>0</a:t>
              </a:r>
              <a:r>
                <a:rPr lang="en-US" b="1" dirty="0"/>
                <a:t> = 1/(2f</a:t>
              </a:r>
              <a:r>
                <a:rPr lang="en-US" b="1" baseline="-25000" dirty="0"/>
                <a:t>ac</a:t>
              </a:r>
              <a:r>
                <a:rPr lang="en-US" b="1" dirty="0"/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59891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800" dirty="0"/>
              <a:t>Multi-species NMR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4"/>
          </a:xfrm>
        </p:spPr>
        <p:txBody>
          <a:bodyPr/>
          <a:lstStyle/>
          <a:p>
            <a:r>
              <a:rPr lang="en-US" dirty="0"/>
              <a:t>Spectrally identify three spin species (proton, fluorine and phosphorous) using high-order pulse sequences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276600"/>
            <a:ext cx="9144000" cy="32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23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800" dirty="0"/>
              <a:t>MRI of fluorine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313" y="1970099"/>
            <a:ext cx="2804809" cy="4297364"/>
          </a:xfrm>
        </p:spPr>
        <p:txBody>
          <a:bodyPr/>
          <a:lstStyle/>
          <a:p>
            <a:r>
              <a:rPr lang="en-US" dirty="0"/>
              <a:t>Partially coat diamond with SiO2, and then introduce fluorine</a:t>
            </a:r>
          </a:p>
          <a:p>
            <a:endParaRPr lang="en-US" dirty="0"/>
          </a:p>
          <a:p>
            <a:r>
              <a:rPr lang="en-US" dirty="0"/>
              <a:t>Image optically</a:t>
            </a:r>
            <a:br>
              <a:rPr lang="en-US" dirty="0"/>
            </a:br>
            <a:r>
              <a:rPr lang="en-US" dirty="0"/>
              <a:t>on a CCD</a:t>
            </a:r>
          </a:p>
        </p:txBody>
      </p:sp>
      <p:sp>
        <p:nvSpPr>
          <p:cNvPr id="6" name="Rectangle 5"/>
          <p:cNvSpPr/>
          <p:nvPr/>
        </p:nvSpPr>
        <p:spPr>
          <a:xfrm>
            <a:off x="3262009" y="2142246"/>
            <a:ext cx="304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92000" y="4239846"/>
            <a:ext cx="304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49000" y="2066046"/>
            <a:ext cx="304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27482" y="4123446"/>
            <a:ext cx="3048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9557"/>
          <a:stretch/>
        </p:blipFill>
        <p:spPr>
          <a:xfrm>
            <a:off x="3344400" y="1851936"/>
            <a:ext cx="5759842" cy="26525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317"/>
          <a:stretch/>
        </p:blipFill>
        <p:spPr>
          <a:xfrm>
            <a:off x="4343400" y="4313946"/>
            <a:ext cx="3420505" cy="252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7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dirty="0"/>
              <a:t>Summary and outlook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828800"/>
            <a:ext cx="8991600" cy="4648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r>
              <a:rPr lang="en-US" sz="2200" dirty="0"/>
              <a:t>NVs present a promising new platform for spin physics research and applications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Nanoscale magnetic imaging 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Quantum information and computing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Integrated spintronic and photonic devices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endParaRPr lang="en-US" sz="1800" dirty="0"/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endParaRPr lang="en-US" sz="1800" dirty="0"/>
          </a:p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r>
              <a:rPr lang="en-US" sz="2200" dirty="0"/>
              <a:t>Outlook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Magnetic sensing of various samples (thin layer magnets, bio, …)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Improved sensitivity at low temperatures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Improved sensitivity and coherence time through surface termination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Interaction dominated quantum dynamics in spin ensembles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1800" dirty="0"/>
              <a:t>Quantum thermodynamics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71261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readout: </a:t>
            </a:r>
            <a:br>
              <a:rPr lang="en-US" dirty="0"/>
            </a:br>
            <a:r>
              <a:rPr lang="en-US" dirty="0"/>
              <a:t>not perfect…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74837"/>
                <a:ext cx="4724400" cy="4525963"/>
              </a:xfrm>
            </p:spPr>
            <p:txBody>
              <a:bodyPr/>
              <a:lstStyle/>
              <a:p>
                <a:r>
                  <a:rPr lang="en-US" dirty="0"/>
                  <a:t>Signal strength</a:t>
                </a:r>
              </a:p>
              <a:p>
                <a:pPr lvl="1"/>
                <a:r>
                  <a:rPr lang="en-US" sz="2000" dirty="0"/>
                  <a:t>Low photon flux (radiative lifetime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en-US" sz="2000" dirty="0"/>
                  <a:t> ns)</a:t>
                </a:r>
              </a:p>
              <a:p>
                <a:pPr lvl="1"/>
                <a:r>
                  <a:rPr lang="en-US" sz="2000" dirty="0"/>
                  <a:t>Low collection efficiency</a:t>
                </a:r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r>
                  <a:rPr lang="en-US" dirty="0"/>
                  <a:t>Signal contrast</a:t>
                </a:r>
              </a:p>
              <a:p>
                <a:pPr lvl="1"/>
                <a:r>
                  <a:rPr lang="en-US" sz="2000" dirty="0"/>
                  <a:t>Branching ratio between radiative and non-radiative transitions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 excited states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74837"/>
                <a:ext cx="4724400" cy="4525963"/>
              </a:xfrm>
              <a:blipFill rotWithShape="0">
                <a:blip r:embed="rId2"/>
                <a:stretch>
                  <a:fillRect l="-1677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9700" y="4771494"/>
            <a:ext cx="3124200" cy="20692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436918" y="1733300"/>
            <a:ext cx="2497281" cy="1739620"/>
            <a:chOff x="4436918" y="1733300"/>
            <a:chExt cx="2497281" cy="1739620"/>
          </a:xfrm>
        </p:grpSpPr>
        <p:pic>
          <p:nvPicPr>
            <p:cNvPr id="773122" name="Picture 2" descr="http://www.physique.ens-cachan.fr/old/franges_photon/biprisme_fresnel/sps_setup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030" r="65540"/>
            <a:stretch/>
          </p:blipFill>
          <p:spPr bwMode="auto">
            <a:xfrm>
              <a:off x="4436918" y="1874837"/>
              <a:ext cx="2362200" cy="1598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485658" y="1733300"/>
              <a:ext cx="448541" cy="6638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0" y="6598319"/>
            <a:ext cx="232467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+mn-lt"/>
                <a:ea typeface="ＭＳ Ｐゴシック" pitchFamily="-32" charset="-128"/>
              </a:rPr>
              <a:t>L. Childress, PhD thesis (2007)</a:t>
            </a:r>
          </a:p>
        </p:txBody>
      </p:sp>
      <p:pic>
        <p:nvPicPr>
          <p:cNvPr id="10" name="Picture 2" descr="C:\Users\Miriam\Dropbox\NV_Plasmon\RateEquations_ExcitedMixi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224" y="2728868"/>
            <a:ext cx="2322949" cy="171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682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Purcell enhancement for improved spin readout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496694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Enhance fluorescence rate (photon flux) and directionality (collection efficiency)</a:t>
                </a:r>
              </a:p>
              <a:p>
                <a:endParaRPr lang="en-US" dirty="0"/>
              </a:p>
              <a:p>
                <a:r>
                  <a:rPr lang="en-US" dirty="0"/>
                  <a:t>Affect contrast?</a:t>
                </a:r>
              </a:p>
              <a:p>
                <a:pPr lvl="1"/>
                <a:r>
                  <a:rPr lang="en-US" sz="2000" dirty="0"/>
                  <a:t>Could modify the</a:t>
                </a:r>
                <a:br>
                  <a:rPr lang="en-US" sz="2000" dirty="0"/>
                </a:br>
                <a:r>
                  <a:rPr lang="en-US" sz="2000" dirty="0"/>
                  <a:t>branching ratio</a:t>
                </a:r>
                <a:br>
                  <a:rPr lang="en-US" sz="2000" dirty="0"/>
                </a:br>
                <a:r>
                  <a:rPr lang="en-US" sz="2000" dirty="0"/>
                  <a:t>between radiative</a:t>
                </a:r>
                <a:br>
                  <a:rPr lang="en-US" sz="2000" dirty="0"/>
                </a:br>
                <a:r>
                  <a:rPr lang="en-US" sz="2000" dirty="0"/>
                  <a:t>and non-radiative</a:t>
                </a:r>
                <a:br>
                  <a:rPr lang="en-US" sz="2000" dirty="0"/>
                </a:br>
                <a:r>
                  <a:rPr lang="en-US" sz="2000" dirty="0"/>
                  <a:t>transitions</a:t>
                </a:r>
              </a:p>
              <a:p>
                <a:pPr lvl="1"/>
                <a:endParaRPr lang="en-US" sz="2000" dirty="0"/>
              </a:p>
              <a:p>
                <a:r>
                  <a:rPr lang="en-US" dirty="0"/>
                  <a:t>SNR definition</a:t>
                </a:r>
              </a:p>
              <a:p>
                <a:pPr lvl="1"/>
                <a:r>
                  <a:rPr lang="en-US" sz="2000" dirty="0"/>
                  <a:t>Measure combining photon flux and contrast</a:t>
                </a:r>
                <a:br>
                  <a:rPr lang="en-US" sz="2000" dirty="0"/>
                </a:br>
                <a:endParaRPr lang="en-US" sz="2000" dirty="0"/>
              </a:p>
              <a:p>
                <a:pPr marL="45717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𝑆𝑁𝑅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4966945"/>
              </a:xfrm>
              <a:blipFill rotWithShape="0">
                <a:blip r:embed="rId2"/>
                <a:stretch>
                  <a:fillRect l="-963" t="-1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810000" y="2667000"/>
            <a:ext cx="5534576" cy="1600200"/>
            <a:chOff x="3643904" y="2677633"/>
            <a:chExt cx="5534576" cy="1600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61787"/>
            <a:stretch/>
          </p:blipFill>
          <p:spPr>
            <a:xfrm>
              <a:off x="3643904" y="2677633"/>
              <a:ext cx="5534576" cy="1600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411192" y="3557155"/>
                  <a:ext cx="457199" cy="184666"/>
                </a:xfrm>
                <a:prstGeom prst="rect">
                  <a:avLst/>
                </a:prstGeom>
                <a:solidFill>
                  <a:srgbClr val="EBEBEB"/>
                </a:solidFill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 rtl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1192" y="3557155"/>
                  <a:ext cx="457199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333" r="-1333" b="-3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TextBox 5"/>
          <p:cNvSpPr txBox="1"/>
          <p:nvPr/>
        </p:nvSpPr>
        <p:spPr>
          <a:xfrm>
            <a:off x="6440757" y="6567146"/>
            <a:ext cx="270599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+mn-lt"/>
                <a:ea typeface="ＭＳ Ｐゴシック" pitchFamily="-32" charset="-128"/>
              </a:rPr>
              <a:t>S. Wolf et. al., PRB 92, 235410  (2015)</a:t>
            </a:r>
          </a:p>
        </p:txBody>
      </p:sp>
    </p:spTree>
    <p:extLst>
      <p:ext uri="{BB962C8B-B14F-4D97-AF65-F5344CB8AC3E}">
        <p14:creationId xmlns:p14="http://schemas.microsoft.com/office/powerpoint/2010/main" val="3094733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Plasmonic </a:t>
            </a:r>
            <a:r>
              <a:rPr lang="en-US" dirty="0" err="1"/>
              <a:t>nano</a:t>
            </a:r>
            <a:r>
              <a:rPr lang="en-US" dirty="0"/>
              <a:t>-antenna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Demonstrated for quantum dots (Ronen Rapaport)</a:t>
            </a:r>
          </a:p>
          <a:p>
            <a:r>
              <a:rPr lang="en-US" dirty="0"/>
              <a:t>Achieve directional emission and enhanced collection efficiency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sz="2000" dirty="0"/>
              <a:t>Metallic dielectric bullseye structure</a:t>
            </a:r>
          </a:p>
          <a:p>
            <a:pPr lvl="1"/>
            <a:r>
              <a:rPr lang="en-US" sz="2000" dirty="0"/>
              <a:t>Collection efficiency of 30% with NA=0.55</a:t>
            </a:r>
            <a:endParaRPr lang="he-IL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400" y="4297364"/>
            <a:ext cx="3571200" cy="182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19800" y="6590182"/>
            <a:ext cx="321273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latin typeface="+mn-lt"/>
              </a:rPr>
              <a:t>Livneh </a:t>
            </a:r>
            <a:r>
              <a:rPr lang="en-US" sz="1200" b="1" dirty="0">
                <a:latin typeface="+mn-lt"/>
                <a:ea typeface="ＭＳ Ｐゴシック" pitchFamily="-32" charset="-128"/>
              </a:rPr>
              <a:t>et. al., ACS Photonics 2, 1669  (2015)</a:t>
            </a:r>
          </a:p>
        </p:txBody>
      </p:sp>
    </p:spTree>
    <p:extLst>
      <p:ext uri="{BB962C8B-B14F-4D97-AF65-F5344CB8AC3E}">
        <p14:creationId xmlns:p14="http://schemas.microsoft.com/office/powerpoint/2010/main" val="799589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Different spin-mixing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known that spin mixing occurs in the presence of optical excitation</a:t>
            </a:r>
          </a:p>
          <a:p>
            <a:r>
              <a:rPr lang="en-US" dirty="0"/>
              <a:t>The physics mechanism is unclear</a:t>
            </a:r>
          </a:p>
          <a:p>
            <a:pPr lvl="1"/>
            <a:r>
              <a:rPr lang="en-US" sz="2000" dirty="0"/>
              <a:t>Radiative </a:t>
            </a:r>
          </a:p>
          <a:p>
            <a:pPr lvl="1"/>
            <a:r>
              <a:rPr lang="en-US" sz="2000" dirty="0"/>
              <a:t>Non-radiative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6324599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Radiative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5073" y="6324599"/>
            <a:ext cx="1885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Non-radiative</a:t>
            </a:r>
          </a:p>
        </p:txBody>
      </p:sp>
      <p:pic>
        <p:nvPicPr>
          <p:cNvPr id="10" name="Picture 3" descr="C:\Users\Miriam\Dropbox\NV_Plasmon\RateEquations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48" y="3721496"/>
            <a:ext cx="3665980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iriam\Dropbox\NV_Plasmon\RateEquations_ExcitedMix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924" y="3721496"/>
            <a:ext cx="3389749" cy="24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609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SNR vs. Purcell factor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effect of Purcell enhancement on the SNR strongly depends on the nature of the spin mixing</a:t>
            </a:r>
          </a:p>
          <a:p>
            <a:pPr lvl="1"/>
            <a:r>
              <a:rPr lang="en-US" sz="2000" dirty="0"/>
              <a:t>For non-</a:t>
            </a:r>
            <a:r>
              <a:rPr lang="en-US" sz="2000" dirty="0" err="1"/>
              <a:t>radiatve</a:t>
            </a:r>
            <a:r>
              <a:rPr lang="en-US" sz="2000" dirty="0"/>
              <a:t> mixing, and enhanced collection, could reach single-shot readout at PF&lt;10 </a:t>
            </a:r>
          </a:p>
          <a:p>
            <a:pPr lvl="1"/>
            <a:r>
              <a:rPr lang="en-US" sz="2000" dirty="0"/>
              <a:t>Could be used to identify the underlying mechanism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638169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Radiative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5073" y="6381690"/>
            <a:ext cx="1885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Non-radiative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8612" y="3471200"/>
            <a:ext cx="3743360" cy="28757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3063" y="3542629"/>
            <a:ext cx="3805549" cy="283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92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7244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r>
              <a:rPr lang="en-US" dirty="0"/>
              <a:t>NVs present a promising platform for quantum information processing and quantum sensing</a:t>
            </a:r>
            <a:endParaRPr lang="en-US" sz="2200" dirty="0"/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Advantage – optical initialization and readout of quantum state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Disadvantage – Weak coupling to optical degree of freedom and low photon flux</a:t>
            </a:r>
          </a:p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endParaRPr lang="en-US" dirty="0"/>
          </a:p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r>
              <a:rPr lang="en-US" dirty="0"/>
              <a:t>Purcell enhancement of optical readout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Could improve photon flux and collection efficiency	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Performance dependent on physical mechanism of spin-mixing transitions</a:t>
            </a:r>
          </a:p>
          <a:p>
            <a:pPr marL="857230" lvl="1" indent="-4572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Experimental studies under way…</a:t>
            </a:r>
          </a:p>
          <a:p>
            <a:pPr marL="457200" indent="-457200">
              <a:spcBef>
                <a:spcPts val="600"/>
              </a:spcBef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8278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|0.7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0120106_efield_imaging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20120106_efield_imaging</Template>
  <TotalTime>98399</TotalTime>
  <Words>1192</Words>
  <Application>Microsoft Office PowerPoint</Application>
  <PresentationFormat>On-screen Show (4:3)</PresentationFormat>
  <Paragraphs>468</Paragraphs>
  <Slides>33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ＭＳ Ｐゴシック</vt:lpstr>
      <vt:lpstr>Arial</vt:lpstr>
      <vt:lpstr>Arial Narrow</vt:lpstr>
      <vt:lpstr>Calibri Light</vt:lpstr>
      <vt:lpstr>Cambria Math</vt:lpstr>
      <vt:lpstr>Century Gothic</vt:lpstr>
      <vt:lpstr>Courier New</vt:lpstr>
      <vt:lpstr>Gisha</vt:lpstr>
      <vt:lpstr>Palatino Linotype</vt:lpstr>
      <vt:lpstr>Symbol</vt:lpstr>
      <vt:lpstr>Times New Roman</vt:lpstr>
      <vt:lpstr>20120106_efield_imaging</vt:lpstr>
      <vt:lpstr>Equation</vt:lpstr>
      <vt:lpstr> NV centers in diamond: from quantum coherence to nanoscale MRI</vt:lpstr>
      <vt:lpstr>Outline</vt:lpstr>
      <vt:lpstr>NV Physical Structure</vt:lpstr>
      <vt:lpstr>PowerPoint Presentation</vt:lpstr>
      <vt:lpstr>NV Spin Decoherence</vt:lpstr>
      <vt:lpstr>Fighting decoherence: Hahn echo and dynamical decoupling</vt:lpstr>
      <vt:lpstr>Enhanced coherence time through dynamic decoupling</vt:lpstr>
      <vt:lpstr>Low temperature:  Increase T2 by a factor of 1000</vt:lpstr>
      <vt:lpstr>Optimized dynamical decoupling for arbitrary states</vt:lpstr>
      <vt:lpstr>Optimized dynamical decoupling for arbitrary states</vt:lpstr>
      <vt:lpstr>Optimized dynamical decoupling for arbitrary states</vt:lpstr>
      <vt:lpstr>Noise experienced by shallow NVs</vt:lpstr>
      <vt:lpstr>Probing the spin-bath in Bulk</vt:lpstr>
      <vt:lpstr>Shallow NV noise spectrum</vt:lpstr>
      <vt:lpstr>Two noise sources</vt:lpstr>
      <vt:lpstr>Noise vs. NV depth</vt:lpstr>
      <vt:lpstr>Noise vs. NV depth</vt:lpstr>
      <vt:lpstr>Surface noise analysis</vt:lpstr>
      <vt:lpstr>NMR Spectroscopy</vt:lpstr>
      <vt:lpstr>NMR Spectroscopy</vt:lpstr>
      <vt:lpstr>NV Diamond NMR detection scheme</vt:lpstr>
      <vt:lpstr>NV Diamond NMR detection scheme</vt:lpstr>
      <vt:lpstr>NV Diamond NMR detection scheme</vt:lpstr>
      <vt:lpstr>NV Diamond NMR detection scheme</vt:lpstr>
      <vt:lpstr>Multi-species NMR</vt:lpstr>
      <vt:lpstr>MRI of fluorine</vt:lpstr>
      <vt:lpstr>Summary and outlook</vt:lpstr>
      <vt:lpstr>Optical readout:  not perfect…</vt:lpstr>
      <vt:lpstr>Purcell enhancement for improved spin readout</vt:lpstr>
      <vt:lpstr>Plasmonic nano-antenna</vt:lpstr>
      <vt:lpstr>Different spin-mixing terms</vt:lpstr>
      <vt:lpstr>SNR vs. Purcell factor</vt:lpstr>
      <vt:lpstr>Summary</vt:lpstr>
    </vt:vector>
  </TitlesOfParts>
  <Company>CN 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CN B</dc:creator>
  <cp:lastModifiedBy>Nir Bar-Gill</cp:lastModifiedBy>
  <cp:revision>1489</cp:revision>
  <cp:lastPrinted>2011-01-11T16:46:08Z</cp:lastPrinted>
  <dcterms:created xsi:type="dcterms:W3CDTF">2010-12-04T01:34:07Z</dcterms:created>
  <dcterms:modified xsi:type="dcterms:W3CDTF">2016-03-11T07:55:30Z</dcterms:modified>
</cp:coreProperties>
</file>