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3" r:id="rId1"/>
  </p:sldMasterIdLst>
  <p:notesMasterIdLst>
    <p:notesMasterId r:id="rId33"/>
  </p:notesMasterIdLst>
  <p:sldIdLst>
    <p:sldId id="257" r:id="rId2"/>
    <p:sldId id="259" r:id="rId3"/>
    <p:sldId id="260" r:id="rId4"/>
    <p:sldId id="261" r:id="rId5"/>
    <p:sldId id="262" r:id="rId6"/>
    <p:sldId id="263" r:id="rId7"/>
    <p:sldId id="265" r:id="rId8"/>
    <p:sldId id="268" r:id="rId9"/>
    <p:sldId id="311" r:id="rId10"/>
    <p:sldId id="271" r:id="rId11"/>
    <p:sldId id="285" r:id="rId12"/>
    <p:sldId id="286" r:id="rId13"/>
    <p:sldId id="289" r:id="rId14"/>
    <p:sldId id="292" r:id="rId15"/>
    <p:sldId id="293" r:id="rId16"/>
    <p:sldId id="310" r:id="rId17"/>
    <p:sldId id="309" r:id="rId18"/>
    <p:sldId id="295" r:id="rId19"/>
    <p:sldId id="296" r:id="rId20"/>
    <p:sldId id="297" r:id="rId21"/>
    <p:sldId id="298" r:id="rId22"/>
    <p:sldId id="299" r:id="rId23"/>
    <p:sldId id="300" r:id="rId24"/>
    <p:sldId id="301" r:id="rId25"/>
    <p:sldId id="302" r:id="rId26"/>
    <p:sldId id="303" r:id="rId27"/>
    <p:sldId id="304" r:id="rId28"/>
    <p:sldId id="305" r:id="rId29"/>
    <p:sldId id="306" r:id="rId30"/>
    <p:sldId id="308" r:id="rId31"/>
    <p:sldId id="307"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99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1236" y="6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N:\my%20data\papers\ypsi%20silencing%20paper\Yps1%20results.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IN"/>
  <c:chart>
    <c:autoTitleDeleted val="1"/>
    <c:view3D>
      <c:perspective val="30"/>
    </c:view3D>
    <c:plotArea>
      <c:layout/>
      <c:bar3DChart>
        <c:barDir val="col"/>
        <c:grouping val="clustered"/>
        <c:ser>
          <c:idx val="0"/>
          <c:order val="0"/>
          <c:tx>
            <c:strRef>
              <c:f>Sheet1!$P$34</c:f>
              <c:strCache>
                <c:ptCount val="1"/>
                <c:pt idx="0">
                  <c:v>Yps1 control</c:v>
                </c:pt>
              </c:strCache>
            </c:strRef>
          </c:tx>
          <c:spPr>
            <a:solidFill>
              <a:srgbClr val="4D45F5"/>
            </a:solidFill>
          </c:spPr>
          <c:cat>
            <c:strRef>
              <c:f>Sheet1!$Q$33:$R$33</c:f>
              <c:strCache>
                <c:ptCount val="2"/>
                <c:pt idx="0">
                  <c:v>2^dCt</c:v>
                </c:pt>
                <c:pt idx="1">
                  <c:v>1.8^dCt</c:v>
                </c:pt>
              </c:strCache>
            </c:strRef>
          </c:cat>
          <c:val>
            <c:numRef>
              <c:f>Sheet1!$Q$34:$R$34</c:f>
              <c:numCache>
                <c:formatCode>General</c:formatCode>
                <c:ptCount val="2"/>
                <c:pt idx="0">
                  <c:v>1</c:v>
                </c:pt>
                <c:pt idx="1">
                  <c:v>1</c:v>
                </c:pt>
              </c:numCache>
            </c:numRef>
          </c:val>
        </c:ser>
        <c:ser>
          <c:idx val="1"/>
          <c:order val="1"/>
          <c:tx>
            <c:strRef>
              <c:f>Sheet1!$P$35</c:f>
              <c:strCache>
                <c:ptCount val="1"/>
                <c:pt idx="0">
                  <c:v>Yps1 test</c:v>
                </c:pt>
              </c:strCache>
            </c:strRef>
          </c:tx>
          <c:spPr>
            <a:solidFill>
              <a:srgbClr val="FF0000"/>
            </a:solidFill>
          </c:spPr>
          <c:cat>
            <c:strRef>
              <c:f>Sheet1!$Q$33:$R$33</c:f>
              <c:strCache>
                <c:ptCount val="2"/>
                <c:pt idx="0">
                  <c:v>2^dCt</c:v>
                </c:pt>
                <c:pt idx="1">
                  <c:v>1.8^dCt</c:v>
                </c:pt>
              </c:strCache>
            </c:strRef>
          </c:cat>
          <c:val>
            <c:numRef>
              <c:f>Sheet1!$Q$35:$R$35</c:f>
              <c:numCache>
                <c:formatCode>General</c:formatCode>
                <c:ptCount val="2"/>
                <c:pt idx="0">
                  <c:v>0.32987697769322627</c:v>
                </c:pt>
                <c:pt idx="1">
                  <c:v>0.39044870957662153</c:v>
                </c:pt>
              </c:numCache>
            </c:numRef>
          </c:val>
        </c:ser>
        <c:shape val="box"/>
        <c:axId val="74012544"/>
        <c:axId val="74014080"/>
        <c:axId val="0"/>
      </c:bar3DChart>
      <c:catAx>
        <c:axId val="74012544"/>
        <c:scaling>
          <c:orientation val="minMax"/>
        </c:scaling>
        <c:axPos val="b"/>
        <c:numFmt formatCode="General" sourceLinked="1"/>
        <c:majorTickMark val="none"/>
        <c:tickLblPos val="nextTo"/>
        <c:crossAx val="74014080"/>
        <c:crosses val="autoZero"/>
        <c:auto val="1"/>
        <c:lblAlgn val="ctr"/>
        <c:lblOffset val="100"/>
      </c:catAx>
      <c:valAx>
        <c:axId val="74014080"/>
        <c:scaling>
          <c:orientation val="minMax"/>
        </c:scaling>
        <c:axPos val="l"/>
        <c:majorGridlines/>
        <c:numFmt formatCode="General" sourceLinked="1"/>
        <c:majorTickMark val="none"/>
        <c:tickLblPos val="nextTo"/>
        <c:crossAx val="74012544"/>
        <c:crosses val="autoZero"/>
        <c:crossBetween val="between"/>
      </c:valAx>
    </c:plotArea>
    <c:legend>
      <c:legendPos val="r"/>
      <c:layout/>
    </c:legend>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IN"/>
  <c:chart>
    <c:plotArea>
      <c:layout/>
      <c:lineChart>
        <c:grouping val="standard"/>
        <c:ser>
          <c:idx val="0"/>
          <c:order val="0"/>
          <c:tx>
            <c:v>Spv1</c:v>
          </c:tx>
          <c:spPr>
            <a:ln w="22225">
              <a:solidFill>
                <a:schemeClr val="tx1"/>
              </a:solidFill>
            </a:ln>
          </c:spPr>
          <c:cat>
            <c:numLit>
              <c:formatCode>General</c:formatCode>
              <c:ptCount val="21"/>
              <c:pt idx="0">
                <c:v>2</c:v>
              </c:pt>
              <c:pt idx="1">
                <c:v>4</c:v>
              </c:pt>
              <c:pt idx="2">
                <c:v>6</c:v>
              </c:pt>
              <c:pt idx="3">
                <c:v>8</c:v>
              </c:pt>
              <c:pt idx="4">
                <c:v>10</c:v>
              </c:pt>
              <c:pt idx="5">
                <c:v>12</c:v>
              </c:pt>
              <c:pt idx="6">
                <c:v>14</c:v>
              </c:pt>
              <c:pt idx="7">
                <c:v>16</c:v>
              </c:pt>
              <c:pt idx="8">
                <c:v>18</c:v>
              </c:pt>
              <c:pt idx="9">
                <c:v>20</c:v>
              </c:pt>
              <c:pt idx="10">
                <c:v>22</c:v>
              </c:pt>
              <c:pt idx="11">
                <c:v>24</c:v>
              </c:pt>
              <c:pt idx="12">
                <c:v>26</c:v>
              </c:pt>
              <c:pt idx="13">
                <c:v>28</c:v>
              </c:pt>
              <c:pt idx="14">
                <c:v>30</c:v>
              </c:pt>
              <c:pt idx="15">
                <c:v>32</c:v>
              </c:pt>
              <c:pt idx="16">
                <c:v>34</c:v>
              </c:pt>
              <c:pt idx="17">
                <c:v>36</c:v>
              </c:pt>
              <c:pt idx="18">
                <c:v>38</c:v>
              </c:pt>
              <c:pt idx="19">
                <c:v>40</c:v>
              </c:pt>
              <c:pt idx="20">
                <c:v>42</c:v>
              </c:pt>
            </c:numLit>
          </c:cat>
          <c:val>
            <c:numRef>
              <c:f>Sheet1!$E$6:$E$26</c:f>
              <c:numCache>
                <c:formatCode>General</c:formatCode>
                <c:ptCount val="21"/>
                <c:pt idx="0">
                  <c:v>0.28000000000000008</c:v>
                </c:pt>
                <c:pt idx="1">
                  <c:v>0.30000000000000032</c:v>
                </c:pt>
                <c:pt idx="2">
                  <c:v>0.34</c:v>
                </c:pt>
                <c:pt idx="3">
                  <c:v>0.4</c:v>
                </c:pt>
                <c:pt idx="4">
                  <c:v>0.45</c:v>
                </c:pt>
                <c:pt idx="5">
                  <c:v>0.60000000000000064</c:v>
                </c:pt>
                <c:pt idx="6">
                  <c:v>0.95000000000000062</c:v>
                </c:pt>
                <c:pt idx="7">
                  <c:v>1.3</c:v>
                </c:pt>
                <c:pt idx="8">
                  <c:v>1.6</c:v>
                </c:pt>
                <c:pt idx="9">
                  <c:v>1.9000000000000001</c:v>
                </c:pt>
                <c:pt idx="10">
                  <c:v>2.2000000000000002</c:v>
                </c:pt>
                <c:pt idx="11">
                  <c:v>2.5499999999999998</c:v>
                </c:pt>
                <c:pt idx="12">
                  <c:v>2.8899999999999997</c:v>
                </c:pt>
                <c:pt idx="13">
                  <c:v>3.18</c:v>
                </c:pt>
                <c:pt idx="14">
                  <c:v>3.44</c:v>
                </c:pt>
                <c:pt idx="15">
                  <c:v>3.68</c:v>
                </c:pt>
                <c:pt idx="16">
                  <c:v>3.86</c:v>
                </c:pt>
                <c:pt idx="17">
                  <c:v>3.98</c:v>
                </c:pt>
                <c:pt idx="18">
                  <c:v>4.0999999999999996</c:v>
                </c:pt>
                <c:pt idx="19">
                  <c:v>4.18</c:v>
                </c:pt>
                <c:pt idx="20">
                  <c:v>4.24</c:v>
                </c:pt>
              </c:numCache>
            </c:numRef>
          </c:val>
        </c:ser>
        <c:ser>
          <c:idx val="1"/>
          <c:order val="1"/>
          <c:tx>
            <c:v>Spv2</c:v>
          </c:tx>
          <c:spPr>
            <a:ln w="28575" cap="rnd">
              <a:prstDash val="sysDash"/>
            </a:ln>
          </c:spPr>
          <c:marker>
            <c:symbol val="plus"/>
            <c:size val="5"/>
          </c:marker>
          <c:cat>
            <c:numLit>
              <c:formatCode>General</c:formatCode>
              <c:ptCount val="21"/>
              <c:pt idx="0">
                <c:v>2</c:v>
              </c:pt>
              <c:pt idx="1">
                <c:v>4</c:v>
              </c:pt>
              <c:pt idx="2">
                <c:v>6</c:v>
              </c:pt>
              <c:pt idx="3">
                <c:v>8</c:v>
              </c:pt>
              <c:pt idx="4">
                <c:v>10</c:v>
              </c:pt>
              <c:pt idx="5">
                <c:v>12</c:v>
              </c:pt>
              <c:pt idx="6">
                <c:v>14</c:v>
              </c:pt>
              <c:pt idx="7">
                <c:v>16</c:v>
              </c:pt>
              <c:pt idx="8">
                <c:v>18</c:v>
              </c:pt>
              <c:pt idx="9">
                <c:v>20</c:v>
              </c:pt>
              <c:pt idx="10">
                <c:v>22</c:v>
              </c:pt>
              <c:pt idx="11">
                <c:v>24</c:v>
              </c:pt>
              <c:pt idx="12">
                <c:v>26</c:v>
              </c:pt>
              <c:pt idx="13">
                <c:v>28</c:v>
              </c:pt>
              <c:pt idx="14">
                <c:v>30</c:v>
              </c:pt>
              <c:pt idx="15">
                <c:v>32</c:v>
              </c:pt>
              <c:pt idx="16">
                <c:v>34</c:v>
              </c:pt>
              <c:pt idx="17">
                <c:v>36</c:v>
              </c:pt>
              <c:pt idx="18">
                <c:v>38</c:v>
              </c:pt>
              <c:pt idx="19">
                <c:v>40</c:v>
              </c:pt>
              <c:pt idx="20">
                <c:v>42</c:v>
              </c:pt>
            </c:numLit>
          </c:cat>
          <c:val>
            <c:numRef>
              <c:f>Sheet1!$F$6:$F$26</c:f>
              <c:numCache>
                <c:formatCode>General</c:formatCode>
                <c:ptCount val="21"/>
                <c:pt idx="0">
                  <c:v>0.25</c:v>
                </c:pt>
                <c:pt idx="1">
                  <c:v>0.27</c:v>
                </c:pt>
                <c:pt idx="2">
                  <c:v>0.31000000000000238</c:v>
                </c:pt>
                <c:pt idx="3">
                  <c:v>0.35000000000000031</c:v>
                </c:pt>
                <c:pt idx="4">
                  <c:v>0.42000000000000032</c:v>
                </c:pt>
                <c:pt idx="5">
                  <c:v>0.56000000000000005</c:v>
                </c:pt>
                <c:pt idx="6">
                  <c:v>0.87000000000000643</c:v>
                </c:pt>
                <c:pt idx="7">
                  <c:v>1.23</c:v>
                </c:pt>
                <c:pt idx="8">
                  <c:v>1.54</c:v>
                </c:pt>
                <c:pt idx="9">
                  <c:v>1.84</c:v>
                </c:pt>
                <c:pt idx="10">
                  <c:v>2.15</c:v>
                </c:pt>
                <c:pt idx="11">
                  <c:v>2.48</c:v>
                </c:pt>
                <c:pt idx="12">
                  <c:v>2.84</c:v>
                </c:pt>
                <c:pt idx="13">
                  <c:v>3.09</c:v>
                </c:pt>
                <c:pt idx="14">
                  <c:v>3.3899999999999997</c:v>
                </c:pt>
                <c:pt idx="15">
                  <c:v>3.63</c:v>
                </c:pt>
                <c:pt idx="16">
                  <c:v>3.8</c:v>
                </c:pt>
                <c:pt idx="17">
                  <c:v>3.9</c:v>
                </c:pt>
                <c:pt idx="18">
                  <c:v>3.98</c:v>
                </c:pt>
                <c:pt idx="19">
                  <c:v>4.0599999999999996</c:v>
                </c:pt>
                <c:pt idx="20">
                  <c:v>4.1199999999999966</c:v>
                </c:pt>
              </c:numCache>
            </c:numRef>
          </c:val>
        </c:ser>
        <c:marker val="1"/>
        <c:axId val="74080256"/>
        <c:axId val="74082176"/>
      </c:lineChart>
      <c:catAx>
        <c:axId val="74080256"/>
        <c:scaling>
          <c:orientation val="minMax"/>
        </c:scaling>
        <c:axPos val="b"/>
        <c:majorGridlines/>
        <c:minorGridlines/>
        <c:title>
          <c:tx>
            <c:rich>
              <a:bodyPr/>
              <a:lstStyle/>
              <a:p>
                <a:pPr>
                  <a:defRPr/>
                </a:pPr>
                <a:r>
                  <a:rPr lang="en-IN"/>
                  <a:t>Time Hours</a:t>
                </a:r>
              </a:p>
            </c:rich>
          </c:tx>
          <c:layout/>
        </c:title>
        <c:numFmt formatCode="General" sourceLinked="1"/>
        <c:tickLblPos val="nextTo"/>
        <c:crossAx val="74082176"/>
        <c:crosses val="autoZero"/>
        <c:auto val="1"/>
        <c:lblAlgn val="ctr"/>
        <c:lblOffset val="100"/>
      </c:catAx>
      <c:valAx>
        <c:axId val="74082176"/>
        <c:scaling>
          <c:orientation val="minMax"/>
        </c:scaling>
        <c:axPos val="l"/>
        <c:majorGridlines/>
        <c:minorGridlines/>
        <c:title>
          <c:tx>
            <c:rich>
              <a:bodyPr rot="-5400000" vert="horz"/>
              <a:lstStyle/>
              <a:p>
                <a:pPr>
                  <a:defRPr/>
                </a:pPr>
                <a:r>
                  <a:rPr lang="en-IN"/>
                  <a:t>OD</a:t>
                </a:r>
                <a:r>
                  <a:rPr lang="en-IN" baseline="0"/>
                  <a:t> </a:t>
                </a:r>
                <a:r>
                  <a:rPr lang="en-IN"/>
                  <a:t> 600nm</a:t>
                </a:r>
              </a:p>
            </c:rich>
          </c:tx>
          <c:layout/>
        </c:title>
        <c:numFmt formatCode="General" sourceLinked="1"/>
        <c:tickLblPos val="nextTo"/>
        <c:crossAx val="74080256"/>
        <c:crosses val="autoZero"/>
        <c:crossBetween val="between"/>
      </c:valAx>
    </c:plotArea>
    <c:legend>
      <c:legendPos val="r"/>
      <c:layout/>
    </c:legend>
    <c:plotVisOnly val="1"/>
  </c:chart>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95FDCB5-22C6-4B3B-BABD-CE9A035603AE}" type="datetimeFigureOut">
              <a:rPr lang="en-IN" smtClean="0"/>
              <a:pPr/>
              <a:t>05-10-2015</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5BAA21-2615-441B-A81C-8B76DA8DF2F8}" type="slidenum">
              <a:rPr lang="en-IN" smtClean="0"/>
              <a:pPr/>
              <a:t>‹#›</a:t>
            </a:fld>
            <a:endParaRPr lang="en-IN"/>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a:p>
        </p:txBody>
      </p:sp>
      <p:sp>
        <p:nvSpPr>
          <p:cNvPr id="4" name="Slide Number Placeholder 3"/>
          <p:cNvSpPr>
            <a:spLocks noGrp="1"/>
          </p:cNvSpPr>
          <p:nvPr>
            <p:ph type="sldNum" sz="quarter" idx="10"/>
          </p:nvPr>
        </p:nvSpPr>
        <p:spPr/>
        <p:txBody>
          <a:bodyPr/>
          <a:lstStyle/>
          <a:p>
            <a:fld id="{13CC6C6F-D33E-415D-BA17-2B86746F65CA}" type="slidenum">
              <a:rPr lang="en-IN" smtClean="0"/>
              <a:pPr/>
              <a:t>2</a:t>
            </a:fld>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175BAA21-2615-441B-A81C-8B76DA8DF2F8}" type="slidenum">
              <a:rPr lang="en-IN" smtClean="0"/>
              <a:pPr/>
              <a:t>7</a:t>
            </a:fld>
            <a:endParaRPr lang="en-I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175BAA21-2615-441B-A81C-8B76DA8DF2F8}" type="slidenum">
              <a:rPr lang="en-IN" smtClean="0"/>
              <a:pPr/>
              <a:t>8</a:t>
            </a:fld>
            <a:endParaRPr lang="en-I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175BAA21-2615-441B-A81C-8B76DA8DF2F8}" type="slidenum">
              <a:rPr lang="en-IN" smtClean="0"/>
              <a:pPr/>
              <a:t>12</a:t>
            </a:fld>
            <a:endParaRPr lang="en-I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175BAA21-2615-441B-A81C-8B76DA8DF2F8}" type="slidenum">
              <a:rPr lang="en-IN" smtClean="0"/>
              <a:pPr/>
              <a:t>16</a:t>
            </a:fld>
            <a:endParaRPr lang="en-I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13CC6C6F-D33E-415D-BA17-2B86746F65CA}" type="slidenum">
              <a:rPr lang="en-IN" smtClean="0"/>
              <a:pPr/>
              <a:t>28</a:t>
            </a:fld>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F7D265D5-2D3A-444B-8A0D-0F0BDED28ECF}" type="datetimeFigureOut">
              <a:rPr lang="en-IN" smtClean="0"/>
              <a:pPr/>
              <a:t>05-10-2015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E14A421-2AA6-4F16-B64E-9F32FCB0DB8B}" type="slidenum">
              <a:rPr lang="en-IN" smtClean="0"/>
              <a:pPr/>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7D265D5-2D3A-444B-8A0D-0F0BDED28ECF}" type="datetimeFigureOut">
              <a:rPr lang="en-IN" smtClean="0"/>
              <a:pPr/>
              <a:t>05-10-2015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E14A421-2AA6-4F16-B64E-9F32FCB0DB8B}"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D265D5-2D3A-444B-8A0D-0F0BDED28ECF}" type="datetimeFigureOut">
              <a:rPr lang="en-IN" smtClean="0"/>
              <a:pPr/>
              <a:t>05-10-2015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E14A421-2AA6-4F16-B64E-9F32FCB0DB8B}" type="slidenum">
              <a:rPr lang="en-IN" smtClean="0"/>
              <a:pPr/>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F7D265D5-2D3A-444B-8A0D-0F0BDED28ECF}" type="datetimeFigureOut">
              <a:rPr lang="en-IN" smtClean="0"/>
              <a:pPr/>
              <a:t>05-10-2015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E14A421-2AA6-4F16-B64E-9F32FCB0DB8B}"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F7D265D5-2D3A-444B-8A0D-0F0BDED28ECF}" type="datetimeFigureOut">
              <a:rPr lang="en-IN" smtClean="0"/>
              <a:pPr/>
              <a:t>05-10-2015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E14A421-2AA6-4F16-B64E-9F32FCB0DB8B}"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F7D265D5-2D3A-444B-8A0D-0F0BDED28ECF}" type="datetimeFigureOut">
              <a:rPr lang="en-IN" smtClean="0"/>
              <a:pPr/>
              <a:t>05-10-2015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E14A421-2AA6-4F16-B64E-9F32FCB0DB8B}"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D265D5-2D3A-444B-8A0D-0F0BDED28ECF}" type="datetimeFigureOut">
              <a:rPr lang="en-IN" smtClean="0"/>
              <a:pPr/>
              <a:t>05-10-2015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E14A421-2AA6-4F16-B64E-9F32FCB0DB8B}"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D265D5-2D3A-444B-8A0D-0F0BDED28ECF}" type="datetimeFigureOut">
              <a:rPr lang="en-IN" smtClean="0"/>
              <a:pPr/>
              <a:t>05-10-2015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E14A421-2AA6-4F16-B64E-9F32FCB0DB8B}"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D265D5-2D3A-444B-8A0D-0F0BDED28ECF}" type="datetimeFigureOut">
              <a:rPr lang="en-IN" smtClean="0"/>
              <a:pPr/>
              <a:t>05-10-2015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E14A421-2AA6-4F16-B64E-9F32FCB0DB8B}" type="slidenum">
              <a:rPr lang="en-IN" smtClean="0"/>
              <a:pPr/>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7D265D5-2D3A-444B-8A0D-0F0BDED28ECF}" type="datetimeFigureOut">
              <a:rPr lang="en-IN" smtClean="0"/>
              <a:pPr/>
              <a:t>05-10-2015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E14A421-2AA6-4F16-B64E-9F32FCB0DB8B}"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F7D265D5-2D3A-444B-8A0D-0F0BDED28ECF}" type="datetimeFigureOut">
              <a:rPr lang="en-IN" smtClean="0"/>
              <a:pPr/>
              <a:t>05-10-2015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E14A421-2AA6-4F16-B64E-9F32FCB0DB8B}" type="slidenum">
              <a:rPr lang="en-IN" smtClean="0"/>
              <a:pPr/>
              <a:t>‹#›</a:t>
            </a:fld>
            <a:endParaRPr lang="en-I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274638"/>
            <a:ext cx="8229600" cy="1143000"/>
          </a:xfrm>
          <a:prstGeom prst="rect">
            <a:avLst/>
          </a:prstGeom>
        </p:spPr>
        <p:txBody>
          <a:bodyPr/>
          <a:lstStyle/>
          <a:p>
            <a:r>
              <a:rPr lang="en-US" smtClean="0"/>
              <a:t>Click to edit Master title style</a:t>
            </a:r>
            <a:endParaRPr lang="en-IN"/>
          </a:p>
        </p:txBody>
      </p:sp>
      <p:sp>
        <p:nvSpPr>
          <p:cNvPr id="3" name="Content Placeholder 2"/>
          <p:cNvSpPr>
            <a:spLocks noGrp="1"/>
          </p:cNvSpPr>
          <p:nvPr>
            <p:ph sz="quarter" idx="1"/>
          </p:nvPr>
        </p:nvSpPr>
        <p:spPr>
          <a:xfrm>
            <a:off x="457200" y="1600200"/>
            <a:ext cx="4038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quarter" idx="2"/>
          </p:nvPr>
        </p:nvSpPr>
        <p:spPr>
          <a:xfrm>
            <a:off x="4648200" y="1600200"/>
            <a:ext cx="4038600" cy="2185988"/>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Content Placeholder 4"/>
          <p:cNvSpPr>
            <a:spLocks noGrp="1"/>
          </p:cNvSpPr>
          <p:nvPr>
            <p:ph sz="quarter" idx="3"/>
          </p:nvPr>
        </p:nvSpPr>
        <p:spPr>
          <a:xfrm>
            <a:off x="457200" y="3938588"/>
            <a:ext cx="4038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Content Placeholder 5"/>
          <p:cNvSpPr>
            <a:spLocks noGrp="1"/>
          </p:cNvSpPr>
          <p:nvPr>
            <p:ph sz="quarter" idx="4"/>
          </p:nvPr>
        </p:nvSpPr>
        <p:spPr>
          <a:xfrm>
            <a:off x="4648200" y="3938588"/>
            <a:ext cx="4038600" cy="2187575"/>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D265D5-2D3A-444B-8A0D-0F0BDED28ECF}" type="datetimeFigureOut">
              <a:rPr lang="en-IN" smtClean="0"/>
              <a:pPr/>
              <a:t>05-10-2015</a:t>
            </a:fld>
            <a:endParaRPr lang="en-IN"/>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14A421-2AA6-4F16-B64E-9F32FCB0DB8B}"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google.co.in/url?sa=i&amp;rct=j&amp;q=&amp;esrc=s&amp;source=images&amp;cd=&amp;cad=rja&amp;uact=8&amp;ved=0CAMQjRw&amp;url=https://targetstudy.com/colleges/bsc-information-technology-degree-colleges-in-patiala.html&amp;ei=__ugVa2uE8fUuQSkyrf4Ag&amp;bvm=bv.97653015,d.c2E&amp;psig=AFQjCNFzRb7K3AgjOLQb7-PVAhF3BlpIbg&amp;ust=1436700031349650"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4.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2.xml"/><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tools.invitrogen.com/content.cfm?pageid=9716" TargetMode="External"/><Relationship Id="rId1" Type="http://schemas.openxmlformats.org/officeDocument/2006/relationships/slideLayout" Target="../slideLayouts/slideLayout2.xml"/><Relationship Id="rId4" Type="http://schemas.openxmlformats.org/officeDocument/2006/relationships/image" Target="../media/image28.gif"/></Relationships>
</file>

<file path=ppt/slides/_rels/slide1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gif"/></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29.x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4"/>
          <p:cNvSpPr txBox="1">
            <a:spLocks noChangeArrowheads="1"/>
          </p:cNvSpPr>
          <p:nvPr/>
        </p:nvSpPr>
        <p:spPr bwMode="auto">
          <a:xfrm>
            <a:off x="304800" y="1285017"/>
            <a:ext cx="8458200" cy="1569660"/>
          </a:xfrm>
          <a:prstGeom prst="rect">
            <a:avLst/>
          </a:prstGeom>
          <a:noFill/>
          <a:ln w="9525">
            <a:noFill/>
            <a:miter lim="800000"/>
            <a:headEnd/>
            <a:tailEnd/>
          </a:ln>
          <a:effectLst/>
        </p:spPr>
        <p:txBody>
          <a:bodyPr wrap="square">
            <a:spAutoFit/>
          </a:bodyPr>
          <a:lstStyle/>
          <a:p>
            <a:pPr algn="ctr" eaLnBrk="0" hangingPunct="0">
              <a:spcBef>
                <a:spcPct val="50000"/>
              </a:spcBef>
            </a:pPr>
            <a:r>
              <a:rPr lang="en-US" sz="4800" b="1" dirty="0" smtClean="0">
                <a:latin typeface="Monotype Corsiva" pitchFamily="66" charset="0"/>
              </a:rPr>
              <a:t>Control of protease activity in </a:t>
            </a:r>
            <a:r>
              <a:rPr lang="en-US" sz="4800" b="1" i="1" dirty="0" smtClean="0">
                <a:latin typeface="Monotype Corsiva" pitchFamily="66" charset="0"/>
              </a:rPr>
              <a:t>S. pombe</a:t>
            </a:r>
            <a:r>
              <a:rPr lang="en-US" sz="4800" b="1" dirty="0" smtClean="0">
                <a:latin typeface="Monotype Corsiva" pitchFamily="66" charset="0"/>
              </a:rPr>
              <a:t> using gene silencing approach.</a:t>
            </a:r>
            <a:endParaRPr lang="en-US" sz="4600" b="1" dirty="0">
              <a:latin typeface="Monotype Corsiva" pitchFamily="66" charset="0"/>
              <a:cs typeface="Times New Roman" pitchFamily="18" charset="0"/>
            </a:endParaRPr>
          </a:p>
        </p:txBody>
      </p:sp>
      <p:sp>
        <p:nvSpPr>
          <p:cNvPr id="2054" name="Text Box 6"/>
          <p:cNvSpPr txBox="1">
            <a:spLocks noChangeArrowheads="1"/>
          </p:cNvSpPr>
          <p:nvPr/>
        </p:nvSpPr>
        <p:spPr bwMode="auto">
          <a:xfrm>
            <a:off x="228600" y="4653136"/>
            <a:ext cx="6287616" cy="2062103"/>
          </a:xfrm>
          <a:prstGeom prst="rect">
            <a:avLst/>
          </a:prstGeom>
          <a:noFill/>
          <a:ln w="9525">
            <a:noFill/>
            <a:miter lim="800000"/>
            <a:headEnd/>
            <a:tailEnd/>
          </a:ln>
          <a:effectLst/>
        </p:spPr>
        <p:txBody>
          <a:bodyPr wrap="square">
            <a:spAutoFit/>
          </a:bodyPr>
          <a:lstStyle/>
          <a:p>
            <a:pPr eaLnBrk="0" hangingPunct="0"/>
            <a:r>
              <a:rPr lang="en-US" sz="2400" b="1" dirty="0" smtClean="0">
                <a:latin typeface="Lucida Calligraphy" pitchFamily="66" charset="0"/>
                <a:cs typeface="Times New Roman" pitchFamily="18" charset="0"/>
              </a:rPr>
              <a:t> </a:t>
            </a:r>
            <a:r>
              <a:rPr lang="en-US" sz="2400" b="1" dirty="0" err="1" smtClean="0">
                <a:latin typeface="Lucida Calligraphy" pitchFamily="66" charset="0"/>
                <a:cs typeface="Times New Roman" pitchFamily="18" charset="0"/>
              </a:rPr>
              <a:t>Nipunjot</a:t>
            </a:r>
            <a:r>
              <a:rPr lang="en-US" sz="2400" b="1" dirty="0" smtClean="0">
                <a:latin typeface="Lucida Calligraphy" pitchFamily="66" charset="0"/>
                <a:cs typeface="Times New Roman" pitchFamily="18" charset="0"/>
              </a:rPr>
              <a:t> </a:t>
            </a:r>
            <a:r>
              <a:rPr lang="en-US" sz="2400" b="1" dirty="0" err="1" smtClean="0">
                <a:latin typeface="Lucida Calligraphy" pitchFamily="66" charset="0"/>
                <a:cs typeface="Times New Roman" pitchFamily="18" charset="0"/>
              </a:rPr>
              <a:t>Kaur</a:t>
            </a:r>
            <a:r>
              <a:rPr lang="en-US" sz="2400" b="1" dirty="0" smtClean="0">
                <a:latin typeface="Lucida Calligraphy" pitchFamily="66" charset="0"/>
                <a:cs typeface="Times New Roman" pitchFamily="18" charset="0"/>
              </a:rPr>
              <a:t> </a:t>
            </a:r>
            <a:r>
              <a:rPr lang="en-US" sz="2400" b="1" dirty="0" err="1" smtClean="0">
                <a:latin typeface="Lucida Calligraphy" pitchFamily="66" charset="0"/>
                <a:cs typeface="Times New Roman" pitchFamily="18" charset="0"/>
              </a:rPr>
              <a:t>Soni-Bains</a:t>
            </a:r>
            <a:r>
              <a:rPr lang="en-US" sz="2400" b="1" dirty="0" smtClean="0">
                <a:latin typeface="Lucida Calligraphy" pitchFamily="66" charset="0"/>
                <a:cs typeface="Times New Roman" pitchFamily="18" charset="0"/>
              </a:rPr>
              <a:t>		</a:t>
            </a:r>
          </a:p>
          <a:p>
            <a:pPr eaLnBrk="0" hangingPunct="0"/>
            <a:r>
              <a:rPr lang="en-IN" sz="1600" dirty="0" smtClean="0">
                <a:latin typeface="Lucida Calligraphy" pitchFamily="66" charset="0"/>
                <a:cs typeface="Times New Roman" pitchFamily="18" charset="0"/>
              </a:rPr>
              <a:t>Asst. Professor &amp; Head</a:t>
            </a:r>
          </a:p>
          <a:p>
            <a:pPr eaLnBrk="0" hangingPunct="0"/>
            <a:r>
              <a:rPr lang="en-IN" sz="1600" dirty="0" smtClean="0">
                <a:latin typeface="Lucida Calligraphy" pitchFamily="66" charset="0"/>
                <a:cs typeface="Times New Roman" pitchFamily="18" charset="0"/>
              </a:rPr>
              <a:t>Department of Biotechnology</a:t>
            </a:r>
          </a:p>
          <a:p>
            <a:pPr eaLnBrk="0" hangingPunct="0"/>
            <a:r>
              <a:rPr lang="en-IN" sz="1600" dirty="0" smtClean="0">
                <a:latin typeface="Lucida Calligraphy" pitchFamily="66" charset="0"/>
                <a:cs typeface="Times New Roman" pitchFamily="18" charset="0"/>
              </a:rPr>
              <a:t>GSS DGS </a:t>
            </a:r>
            <a:r>
              <a:rPr lang="en-IN" sz="1600" dirty="0" err="1" smtClean="0">
                <a:latin typeface="Lucida Calligraphy" pitchFamily="66" charset="0"/>
                <a:cs typeface="Times New Roman" pitchFamily="18" charset="0"/>
              </a:rPr>
              <a:t>Khalsa</a:t>
            </a:r>
            <a:r>
              <a:rPr lang="en-IN" sz="1600" dirty="0" smtClean="0">
                <a:latin typeface="Lucida Calligraphy" pitchFamily="66" charset="0"/>
                <a:cs typeface="Times New Roman" pitchFamily="18" charset="0"/>
              </a:rPr>
              <a:t> College, Patiala</a:t>
            </a:r>
          </a:p>
          <a:p>
            <a:pPr eaLnBrk="0" hangingPunct="0"/>
            <a:r>
              <a:rPr lang="en-IN" sz="1600" dirty="0" smtClean="0">
                <a:latin typeface="Lucida Calligraphy" pitchFamily="66" charset="0"/>
                <a:cs typeface="Times New Roman" pitchFamily="18" charset="0"/>
              </a:rPr>
              <a:t>Punjab, India</a:t>
            </a:r>
          </a:p>
          <a:p>
            <a:pPr eaLnBrk="0" hangingPunct="0"/>
            <a:r>
              <a:rPr lang="en-IN" sz="1600" dirty="0" smtClean="0">
                <a:latin typeface="Lucida Calligraphy" pitchFamily="66" charset="0"/>
                <a:cs typeface="Times New Roman" pitchFamily="18" charset="0"/>
              </a:rPr>
              <a:t>+91-9417874659, nipunjotsoni@gmail.com</a:t>
            </a:r>
          </a:p>
          <a:p>
            <a:pPr eaLnBrk="0" hangingPunct="0"/>
            <a:endParaRPr lang="en-US" sz="2400" b="1" dirty="0" smtClean="0">
              <a:latin typeface="Lucida Calligraphy" pitchFamily="66" charset="0"/>
              <a:cs typeface="Times New Roman" pitchFamily="18" charset="0"/>
            </a:endParaRPr>
          </a:p>
        </p:txBody>
      </p:sp>
      <p:sp>
        <p:nvSpPr>
          <p:cNvPr id="30722" name="AutoShape 2" descr="Image result for khalsa college patiala logo"/>
          <p:cNvSpPr>
            <a:spLocks noChangeAspect="1" noChangeArrowheads="1"/>
          </p:cNvSpPr>
          <p:nvPr/>
        </p:nvSpPr>
        <p:spPr bwMode="auto">
          <a:xfrm>
            <a:off x="0" y="-136525"/>
            <a:ext cx="914400" cy="838200"/>
          </a:xfrm>
          <a:prstGeom prst="rect">
            <a:avLst/>
          </a:prstGeom>
          <a:noFill/>
        </p:spPr>
        <p:txBody>
          <a:bodyPr vert="horz" wrap="square" lIns="91440" tIns="45720" rIns="91440" bIns="45720" numCol="1" anchor="t" anchorCtr="0" compatLnSpc="1">
            <a:prstTxWarp prst="textNoShape">
              <a:avLst/>
            </a:prstTxWarp>
          </a:bodyPr>
          <a:lstStyle/>
          <a:p>
            <a:endParaRPr lang="en-IN"/>
          </a:p>
        </p:txBody>
      </p:sp>
      <p:pic>
        <p:nvPicPr>
          <p:cNvPr id="30724" name="Picture 4" descr="https://encrypted-tbn0.gstatic.com/images?q=tbn:ANd9GcRDXTQi28anjTa29x7pEj_Iz_kdCJSVJTSPgC2oih3bYcxJU6AhLz2KhAU">
            <a:hlinkClick r:id="rId2"/>
          </p:cNvPr>
          <p:cNvPicPr>
            <a:picLocks noChangeAspect="1" noChangeArrowheads="1"/>
          </p:cNvPicPr>
          <p:nvPr/>
        </p:nvPicPr>
        <p:blipFill>
          <a:blip r:embed="rId3" cstate="print"/>
          <a:srcRect/>
          <a:stretch>
            <a:fillRect/>
          </a:stretch>
        </p:blipFill>
        <p:spPr bwMode="auto">
          <a:xfrm>
            <a:off x="7164288" y="3353424"/>
            <a:ext cx="1872208" cy="2059431"/>
          </a:xfrm>
          <a:prstGeom prst="flowChartAlternateProcess">
            <a:avLst/>
          </a:prstGeom>
          <a:noFill/>
          <a:effectLst>
            <a:reflection blurRad="6350" stA="50000" endA="300" endPos="90000" dir="5400000" sy="-100000" algn="bl" rotWithShape="0"/>
          </a:effectLst>
          <a:scene3d>
            <a:camera prst="isometricOffAxis2Left"/>
            <a:lightRig rig="threePt" dir="t"/>
          </a:scene3d>
        </p:spPr>
      </p:pic>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2" name="Rectangle 4"/>
          <p:cNvSpPr>
            <a:spLocks noChangeArrowheads="1"/>
          </p:cNvSpPr>
          <p:nvPr/>
        </p:nvSpPr>
        <p:spPr bwMode="auto">
          <a:xfrm>
            <a:off x="533400" y="680978"/>
            <a:ext cx="8077200" cy="800219"/>
          </a:xfrm>
          <a:prstGeom prst="rect">
            <a:avLst/>
          </a:prstGeom>
          <a:noFill/>
          <a:ln w="9525">
            <a:noFill/>
            <a:miter lim="800000"/>
            <a:headEnd/>
            <a:tailEnd/>
          </a:ln>
          <a:effectLst/>
        </p:spPr>
        <p:txBody>
          <a:bodyPr anchor="ctr">
            <a:spAutoFit/>
          </a:bodyPr>
          <a:lstStyle/>
          <a:p>
            <a:pPr algn="just"/>
            <a:r>
              <a:rPr lang="en-US" sz="2300" dirty="0">
                <a:latin typeface="Monotype Corsiva" pitchFamily="66" charset="0"/>
              </a:rPr>
              <a:t>Thousands of genes have been identified and cloned using recombinant DNA technology. </a:t>
            </a:r>
          </a:p>
        </p:txBody>
      </p:sp>
      <p:sp>
        <p:nvSpPr>
          <p:cNvPr id="32773" name="Rectangle 5"/>
          <p:cNvSpPr>
            <a:spLocks noChangeArrowheads="1"/>
          </p:cNvSpPr>
          <p:nvPr/>
        </p:nvSpPr>
        <p:spPr bwMode="auto">
          <a:xfrm>
            <a:off x="533400" y="3249693"/>
            <a:ext cx="8077200" cy="2215991"/>
          </a:xfrm>
          <a:prstGeom prst="rect">
            <a:avLst/>
          </a:prstGeom>
          <a:noFill/>
          <a:ln w="9525">
            <a:noFill/>
            <a:miter lim="800000"/>
            <a:headEnd/>
            <a:tailEnd/>
          </a:ln>
          <a:effectLst/>
        </p:spPr>
        <p:txBody>
          <a:bodyPr anchor="ctr">
            <a:spAutoFit/>
          </a:bodyPr>
          <a:lstStyle/>
          <a:p>
            <a:pPr algn="just"/>
            <a:r>
              <a:rPr lang="en-US" sz="2300" dirty="0">
                <a:latin typeface="Monotype Corsiva" pitchFamily="66" charset="0"/>
              </a:rPr>
              <a:t>Many kinds of foreign-gene expression systems have been developed using different cells as </a:t>
            </a:r>
            <a:r>
              <a:rPr lang="en-US" sz="2300" dirty="0" err="1">
                <a:latin typeface="Monotype Corsiva" pitchFamily="66" charset="0"/>
              </a:rPr>
              <a:t>host,like</a:t>
            </a:r>
            <a:endParaRPr lang="en-US" sz="2300" dirty="0">
              <a:latin typeface="Monotype Corsiva" pitchFamily="66" charset="0"/>
            </a:endParaRPr>
          </a:p>
          <a:p>
            <a:pPr algn="just"/>
            <a:r>
              <a:rPr lang="en-US" sz="2300" dirty="0">
                <a:latin typeface="Monotype Corsiva" pitchFamily="66" charset="0"/>
              </a:rPr>
              <a:t>	</a:t>
            </a:r>
            <a:r>
              <a:rPr lang="en-US" sz="2300" i="1" dirty="0">
                <a:latin typeface="Monotype Corsiva" pitchFamily="66" charset="0"/>
              </a:rPr>
              <a:t>Escherichia coli</a:t>
            </a:r>
            <a:r>
              <a:rPr lang="en-US" sz="2300" dirty="0">
                <a:latin typeface="Monotype Corsiva" pitchFamily="66" charset="0"/>
              </a:rPr>
              <a:t>,  		</a:t>
            </a:r>
            <a:r>
              <a:rPr lang="en-US" sz="2300" dirty="0" smtClean="0">
                <a:latin typeface="Monotype Corsiva" pitchFamily="66" charset="0"/>
              </a:rPr>
              <a:t>               Bacillus</a:t>
            </a:r>
            <a:r>
              <a:rPr lang="en-US" sz="2300" dirty="0">
                <a:latin typeface="Monotype Corsiva" pitchFamily="66" charset="0"/>
              </a:rPr>
              <a:t>, </a:t>
            </a:r>
          </a:p>
          <a:p>
            <a:pPr algn="just"/>
            <a:r>
              <a:rPr lang="en-US" sz="2300" dirty="0">
                <a:latin typeface="Monotype Corsiva" pitchFamily="66" charset="0"/>
              </a:rPr>
              <a:t>	</a:t>
            </a:r>
            <a:r>
              <a:rPr lang="en-US" sz="2300" dirty="0" err="1">
                <a:latin typeface="Monotype Corsiva" pitchFamily="66" charset="0"/>
              </a:rPr>
              <a:t>Streptomyces</a:t>
            </a:r>
            <a:r>
              <a:rPr lang="en-US" sz="2300" dirty="0">
                <a:latin typeface="Monotype Corsiva" pitchFamily="66" charset="0"/>
              </a:rPr>
              <a:t>, 			</a:t>
            </a:r>
            <a:r>
              <a:rPr lang="en-US" sz="2300" dirty="0" err="1">
                <a:latin typeface="Monotype Corsiva" pitchFamily="66" charset="0"/>
              </a:rPr>
              <a:t>Aspergillus</a:t>
            </a:r>
            <a:r>
              <a:rPr lang="en-US" sz="2300" dirty="0">
                <a:latin typeface="Monotype Corsiva" pitchFamily="66" charset="0"/>
              </a:rPr>
              <a:t>, </a:t>
            </a:r>
          </a:p>
          <a:p>
            <a:pPr algn="just"/>
            <a:r>
              <a:rPr lang="en-US" sz="2300" dirty="0">
                <a:latin typeface="Monotype Corsiva" pitchFamily="66" charset="0"/>
              </a:rPr>
              <a:t>	Yeast, 				Insect cells, </a:t>
            </a:r>
          </a:p>
          <a:p>
            <a:pPr algn="just"/>
            <a:r>
              <a:rPr lang="en-US" sz="2300" dirty="0">
                <a:latin typeface="Monotype Corsiva" pitchFamily="66" charset="0"/>
              </a:rPr>
              <a:t>	Plant cells, 			Mammalian cells.</a:t>
            </a:r>
          </a:p>
        </p:txBody>
      </p:sp>
      <p:sp>
        <p:nvSpPr>
          <p:cNvPr id="32775" name="Rectangle 7"/>
          <p:cNvSpPr>
            <a:spLocks noChangeArrowheads="1"/>
          </p:cNvSpPr>
          <p:nvPr/>
        </p:nvSpPr>
        <p:spPr bwMode="auto">
          <a:xfrm>
            <a:off x="533400" y="1587500"/>
            <a:ext cx="8305800" cy="800219"/>
          </a:xfrm>
          <a:prstGeom prst="rect">
            <a:avLst/>
          </a:prstGeom>
          <a:noFill/>
          <a:ln w="9525">
            <a:noFill/>
            <a:miter lim="800000"/>
            <a:headEnd/>
            <a:tailEnd/>
          </a:ln>
          <a:effectLst/>
        </p:spPr>
        <p:txBody>
          <a:bodyPr>
            <a:spAutoFit/>
          </a:bodyPr>
          <a:lstStyle/>
          <a:p>
            <a:r>
              <a:rPr lang="en-US" sz="2300">
                <a:latin typeface="Monotype Corsiva" pitchFamily="66" charset="0"/>
              </a:rPr>
              <a:t>The expression and the production of proteins of interest are important for both basic research, and practical applications.</a:t>
            </a:r>
          </a:p>
        </p:txBody>
      </p:sp>
      <p:sp>
        <p:nvSpPr>
          <p:cNvPr id="32776" name="Rectangle 8"/>
          <p:cNvSpPr>
            <a:spLocks noChangeArrowheads="1"/>
          </p:cNvSpPr>
          <p:nvPr/>
        </p:nvSpPr>
        <p:spPr bwMode="auto">
          <a:xfrm>
            <a:off x="533400" y="2501900"/>
            <a:ext cx="8229600" cy="446276"/>
          </a:xfrm>
          <a:prstGeom prst="rect">
            <a:avLst/>
          </a:prstGeom>
          <a:noFill/>
          <a:ln w="9525">
            <a:noFill/>
            <a:miter lim="800000"/>
            <a:headEnd/>
            <a:tailEnd/>
          </a:ln>
          <a:effectLst/>
        </p:spPr>
        <p:txBody>
          <a:bodyPr>
            <a:spAutoFit/>
          </a:bodyPr>
          <a:lstStyle/>
          <a:p>
            <a:r>
              <a:rPr lang="en-US" sz="2300">
                <a:latin typeface="Monotype Corsiva" pitchFamily="66" charset="0"/>
              </a:rPr>
              <a:t>Hence, the demand for foreign-gene expression systems is increasing rapidly.</a:t>
            </a:r>
          </a:p>
        </p:txBody>
      </p:sp>
      <p:pic>
        <p:nvPicPr>
          <p:cNvPr id="32779" name="Picture 11" descr="BD10263_"/>
          <p:cNvPicPr>
            <a:picLocks noChangeAspect="1" noChangeArrowheads="1"/>
          </p:cNvPicPr>
          <p:nvPr/>
        </p:nvPicPr>
        <p:blipFill>
          <a:blip r:embed="rId3" cstate="print"/>
          <a:srcRect/>
          <a:stretch>
            <a:fillRect/>
          </a:stretch>
        </p:blipFill>
        <p:spPr bwMode="auto">
          <a:xfrm>
            <a:off x="352425" y="844550"/>
            <a:ext cx="142875" cy="142875"/>
          </a:xfrm>
          <a:prstGeom prst="rect">
            <a:avLst/>
          </a:prstGeom>
          <a:noFill/>
        </p:spPr>
      </p:pic>
      <p:pic>
        <p:nvPicPr>
          <p:cNvPr id="32780" name="Picture 12" descr="BD10263_"/>
          <p:cNvPicPr>
            <a:picLocks noChangeAspect="1" noChangeArrowheads="1"/>
          </p:cNvPicPr>
          <p:nvPr/>
        </p:nvPicPr>
        <p:blipFill>
          <a:blip r:embed="rId3" cstate="print"/>
          <a:srcRect/>
          <a:stretch>
            <a:fillRect/>
          </a:stretch>
        </p:blipFill>
        <p:spPr bwMode="auto">
          <a:xfrm>
            <a:off x="381000" y="1739900"/>
            <a:ext cx="142875" cy="142875"/>
          </a:xfrm>
          <a:prstGeom prst="rect">
            <a:avLst/>
          </a:prstGeom>
          <a:noFill/>
        </p:spPr>
      </p:pic>
      <p:pic>
        <p:nvPicPr>
          <p:cNvPr id="32781" name="Picture 13" descr="BD10263_"/>
          <p:cNvPicPr>
            <a:picLocks noChangeAspect="1" noChangeArrowheads="1"/>
          </p:cNvPicPr>
          <p:nvPr/>
        </p:nvPicPr>
        <p:blipFill>
          <a:blip r:embed="rId3" cstate="print"/>
          <a:srcRect/>
          <a:stretch>
            <a:fillRect/>
          </a:stretch>
        </p:blipFill>
        <p:spPr bwMode="auto">
          <a:xfrm>
            <a:off x="381000" y="2603500"/>
            <a:ext cx="142875" cy="142875"/>
          </a:xfrm>
          <a:prstGeom prst="rect">
            <a:avLst/>
          </a:prstGeom>
          <a:noFill/>
        </p:spPr>
      </p:pic>
      <p:pic>
        <p:nvPicPr>
          <p:cNvPr id="32782" name="Picture 14" descr="BD10263_"/>
          <p:cNvPicPr>
            <a:picLocks noChangeAspect="1" noChangeArrowheads="1"/>
          </p:cNvPicPr>
          <p:nvPr/>
        </p:nvPicPr>
        <p:blipFill>
          <a:blip r:embed="rId3" cstate="print"/>
          <a:srcRect/>
          <a:stretch>
            <a:fillRect/>
          </a:stretch>
        </p:blipFill>
        <p:spPr bwMode="auto">
          <a:xfrm>
            <a:off x="361950" y="3429000"/>
            <a:ext cx="142875" cy="142875"/>
          </a:xfrm>
          <a:prstGeom prst="rect">
            <a:avLst/>
          </a:prstGeom>
          <a:noFill/>
        </p:spPr>
      </p:pic>
      <p:pic>
        <p:nvPicPr>
          <p:cNvPr id="32783" name="Picture 15" descr="BD14581_"/>
          <p:cNvPicPr>
            <a:picLocks noChangeAspect="1" noChangeArrowheads="1"/>
          </p:cNvPicPr>
          <p:nvPr/>
        </p:nvPicPr>
        <p:blipFill>
          <a:blip r:embed="rId4" cstate="print"/>
          <a:srcRect/>
          <a:stretch>
            <a:fillRect/>
          </a:stretch>
        </p:blipFill>
        <p:spPr bwMode="auto">
          <a:xfrm>
            <a:off x="4876800" y="5114900"/>
            <a:ext cx="114300" cy="114300"/>
          </a:xfrm>
          <a:prstGeom prst="rect">
            <a:avLst/>
          </a:prstGeom>
          <a:noFill/>
        </p:spPr>
      </p:pic>
      <p:pic>
        <p:nvPicPr>
          <p:cNvPr id="32784" name="Picture 16" descr="BD14581_"/>
          <p:cNvPicPr>
            <a:picLocks noChangeAspect="1" noChangeArrowheads="1"/>
          </p:cNvPicPr>
          <p:nvPr/>
        </p:nvPicPr>
        <p:blipFill>
          <a:blip r:embed="rId4" cstate="print"/>
          <a:srcRect/>
          <a:stretch>
            <a:fillRect/>
          </a:stretch>
        </p:blipFill>
        <p:spPr bwMode="auto">
          <a:xfrm>
            <a:off x="1276350" y="4137025"/>
            <a:ext cx="114300" cy="114300"/>
          </a:xfrm>
          <a:prstGeom prst="rect">
            <a:avLst/>
          </a:prstGeom>
          <a:noFill/>
        </p:spPr>
      </p:pic>
      <p:pic>
        <p:nvPicPr>
          <p:cNvPr id="32785" name="Picture 17" descr="BD14581_"/>
          <p:cNvPicPr>
            <a:picLocks noChangeAspect="1" noChangeArrowheads="1"/>
          </p:cNvPicPr>
          <p:nvPr/>
        </p:nvPicPr>
        <p:blipFill>
          <a:blip r:embed="rId4" cstate="print"/>
          <a:srcRect/>
          <a:stretch>
            <a:fillRect/>
          </a:stretch>
        </p:blipFill>
        <p:spPr bwMode="auto">
          <a:xfrm>
            <a:off x="1276350" y="4441825"/>
            <a:ext cx="114300" cy="114300"/>
          </a:xfrm>
          <a:prstGeom prst="rect">
            <a:avLst/>
          </a:prstGeom>
          <a:noFill/>
        </p:spPr>
      </p:pic>
      <p:pic>
        <p:nvPicPr>
          <p:cNvPr id="32786" name="Picture 18" descr="BD14581_"/>
          <p:cNvPicPr>
            <a:picLocks noChangeAspect="1" noChangeArrowheads="1"/>
          </p:cNvPicPr>
          <p:nvPr/>
        </p:nvPicPr>
        <p:blipFill>
          <a:blip r:embed="rId4" cstate="print"/>
          <a:srcRect/>
          <a:stretch>
            <a:fillRect/>
          </a:stretch>
        </p:blipFill>
        <p:spPr bwMode="auto">
          <a:xfrm>
            <a:off x="1276350" y="4826868"/>
            <a:ext cx="114300" cy="114300"/>
          </a:xfrm>
          <a:prstGeom prst="rect">
            <a:avLst/>
          </a:prstGeom>
          <a:noFill/>
        </p:spPr>
      </p:pic>
      <p:pic>
        <p:nvPicPr>
          <p:cNvPr id="32787" name="Picture 19" descr="BD14581_"/>
          <p:cNvPicPr>
            <a:picLocks noChangeAspect="1" noChangeArrowheads="1"/>
          </p:cNvPicPr>
          <p:nvPr/>
        </p:nvPicPr>
        <p:blipFill>
          <a:blip r:embed="rId4" cstate="print"/>
          <a:srcRect/>
          <a:stretch>
            <a:fillRect/>
          </a:stretch>
        </p:blipFill>
        <p:spPr bwMode="auto">
          <a:xfrm>
            <a:off x="1295400" y="5186908"/>
            <a:ext cx="114300" cy="114300"/>
          </a:xfrm>
          <a:prstGeom prst="rect">
            <a:avLst/>
          </a:prstGeom>
          <a:noFill/>
        </p:spPr>
      </p:pic>
      <p:pic>
        <p:nvPicPr>
          <p:cNvPr id="32788" name="Picture 20" descr="BD14581_"/>
          <p:cNvPicPr>
            <a:picLocks noChangeAspect="1" noChangeArrowheads="1"/>
          </p:cNvPicPr>
          <p:nvPr/>
        </p:nvPicPr>
        <p:blipFill>
          <a:blip r:embed="rId4" cstate="print"/>
          <a:srcRect/>
          <a:stretch>
            <a:fillRect/>
          </a:stretch>
        </p:blipFill>
        <p:spPr bwMode="auto">
          <a:xfrm>
            <a:off x="4876800" y="4749800"/>
            <a:ext cx="114300" cy="114300"/>
          </a:xfrm>
          <a:prstGeom prst="rect">
            <a:avLst/>
          </a:prstGeom>
          <a:noFill/>
        </p:spPr>
      </p:pic>
      <p:pic>
        <p:nvPicPr>
          <p:cNvPr id="32789" name="Picture 21" descr="BD14581_"/>
          <p:cNvPicPr>
            <a:picLocks noChangeAspect="1" noChangeArrowheads="1"/>
          </p:cNvPicPr>
          <p:nvPr/>
        </p:nvPicPr>
        <p:blipFill>
          <a:blip r:embed="rId4" cstate="print"/>
          <a:srcRect/>
          <a:stretch>
            <a:fillRect/>
          </a:stretch>
        </p:blipFill>
        <p:spPr bwMode="auto">
          <a:xfrm>
            <a:off x="4876800" y="4425950"/>
            <a:ext cx="114300" cy="114300"/>
          </a:xfrm>
          <a:prstGeom prst="rect">
            <a:avLst/>
          </a:prstGeom>
          <a:noFill/>
        </p:spPr>
      </p:pic>
      <p:pic>
        <p:nvPicPr>
          <p:cNvPr id="32790" name="Picture 22" descr="BD14581_"/>
          <p:cNvPicPr>
            <a:picLocks noChangeAspect="1" noChangeArrowheads="1"/>
          </p:cNvPicPr>
          <p:nvPr/>
        </p:nvPicPr>
        <p:blipFill>
          <a:blip r:embed="rId4" cstate="print"/>
          <a:srcRect/>
          <a:stretch>
            <a:fillRect/>
          </a:stretch>
        </p:blipFill>
        <p:spPr bwMode="auto">
          <a:xfrm>
            <a:off x="4875893" y="4121150"/>
            <a:ext cx="114300" cy="114300"/>
          </a:xfrm>
          <a:prstGeom prst="rect">
            <a:avLst/>
          </a:prstGeom>
          <a:noFill/>
        </p:spPr>
      </p:pic>
      <p:sp>
        <p:nvSpPr>
          <p:cNvPr id="32792" name="Rectangle 24"/>
          <p:cNvSpPr>
            <a:spLocks noChangeArrowheads="1"/>
          </p:cNvSpPr>
          <p:nvPr/>
        </p:nvSpPr>
        <p:spPr bwMode="auto">
          <a:xfrm>
            <a:off x="609600" y="5515198"/>
            <a:ext cx="8229600" cy="1154162"/>
          </a:xfrm>
          <a:prstGeom prst="rect">
            <a:avLst/>
          </a:prstGeom>
          <a:noFill/>
          <a:ln w="9525">
            <a:noFill/>
            <a:miter lim="800000"/>
            <a:headEnd/>
            <a:tailEnd/>
          </a:ln>
          <a:effectLst/>
        </p:spPr>
        <p:txBody>
          <a:bodyPr anchor="ctr">
            <a:spAutoFit/>
          </a:bodyPr>
          <a:lstStyle/>
          <a:p>
            <a:pPr algn="just"/>
            <a:r>
              <a:rPr lang="en-US" sz="2300" dirty="0">
                <a:latin typeface="Monotype Corsiva" pitchFamily="66" charset="0"/>
              </a:rPr>
              <a:t>Each system has its own merits and demerits, so we need to make a choice based on the gene of interest, the amount to be produced, the purpose and final aim</a:t>
            </a:r>
            <a:r>
              <a:rPr lang="en-US" sz="2300" dirty="0" smtClean="0">
                <a:latin typeface="Monotype Corsiva" pitchFamily="66" charset="0"/>
              </a:rPr>
              <a:t>. </a:t>
            </a:r>
            <a:endParaRPr lang="en-US" sz="2300" dirty="0">
              <a:latin typeface="Monotype Corsiva" pitchFamily="66" charset="0"/>
            </a:endParaRPr>
          </a:p>
        </p:txBody>
      </p:sp>
      <p:pic>
        <p:nvPicPr>
          <p:cNvPr id="32793" name="Picture 25" descr="BD10263_"/>
          <p:cNvPicPr>
            <a:picLocks noChangeAspect="1" noChangeArrowheads="1"/>
          </p:cNvPicPr>
          <p:nvPr/>
        </p:nvPicPr>
        <p:blipFill>
          <a:blip r:embed="rId3" cstate="print"/>
          <a:srcRect/>
          <a:stretch>
            <a:fillRect/>
          </a:stretch>
        </p:blipFill>
        <p:spPr bwMode="auto">
          <a:xfrm>
            <a:off x="395536" y="5662389"/>
            <a:ext cx="142875" cy="142875"/>
          </a:xfrm>
          <a:prstGeom prst="rect">
            <a:avLst/>
          </a:prstGeom>
          <a:noFill/>
        </p:spPr>
      </p:pic>
      <p:sp>
        <p:nvSpPr>
          <p:cNvPr id="20" name="Rectangle 4"/>
          <p:cNvSpPr>
            <a:spLocks noChangeArrowheads="1"/>
          </p:cNvSpPr>
          <p:nvPr/>
        </p:nvSpPr>
        <p:spPr bwMode="auto">
          <a:xfrm>
            <a:off x="1600200" y="198567"/>
            <a:ext cx="4953000" cy="338554"/>
          </a:xfrm>
          <a:prstGeom prst="rect">
            <a:avLst/>
          </a:prstGeom>
          <a:noFill/>
          <a:ln w="9525">
            <a:noFill/>
            <a:miter lim="800000"/>
            <a:headEnd/>
            <a:tailEnd/>
          </a:ln>
          <a:effectLst/>
        </p:spPr>
        <p:txBody>
          <a:bodyPr wrap="square" tIns="0" bIns="0" anchor="ctr">
            <a:spAutoFit/>
          </a:bodyPr>
          <a:lstStyle/>
          <a:p>
            <a:pPr algn="ctr"/>
            <a:r>
              <a:rPr lang="en-US" sz="2200" b="1" u="sng" dirty="0" smtClean="0">
                <a:latin typeface="Monotype Corsiva" pitchFamily="66" charset="0"/>
              </a:rPr>
              <a:t>INTRODUCTION</a:t>
            </a:r>
            <a:endParaRPr lang="en-IN" sz="2200" u="sng" dirty="0" smtClean="0">
              <a:latin typeface="Monotype Corsiva" pitchFamily="66"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3" name="Rectangle 5"/>
          <p:cNvSpPr>
            <a:spLocks noChangeArrowheads="1"/>
          </p:cNvSpPr>
          <p:nvPr/>
        </p:nvSpPr>
        <p:spPr bwMode="auto">
          <a:xfrm>
            <a:off x="342900" y="2362200"/>
            <a:ext cx="8572500" cy="769441"/>
          </a:xfrm>
          <a:prstGeom prst="rect">
            <a:avLst/>
          </a:prstGeom>
          <a:noFill/>
          <a:ln w="9525">
            <a:noFill/>
            <a:miter lim="800000"/>
            <a:headEnd/>
            <a:tailEnd/>
          </a:ln>
          <a:effectLst/>
        </p:spPr>
        <p:txBody>
          <a:bodyPr>
            <a:spAutoFit/>
          </a:bodyPr>
          <a:lstStyle/>
          <a:p>
            <a:pPr algn="just"/>
            <a:r>
              <a:rPr lang="en-US" sz="2200">
                <a:latin typeface="Monotype Corsiva" pitchFamily="66" charset="0"/>
              </a:rPr>
              <a:t>Such problems can be solved using higher eukaryotic cells like animal and plant cells as hosts,</a:t>
            </a:r>
          </a:p>
        </p:txBody>
      </p:sp>
      <p:sp>
        <p:nvSpPr>
          <p:cNvPr id="48134" name="Rectangle 6"/>
          <p:cNvSpPr>
            <a:spLocks noChangeArrowheads="1"/>
          </p:cNvSpPr>
          <p:nvPr/>
        </p:nvSpPr>
        <p:spPr bwMode="auto">
          <a:xfrm>
            <a:off x="1322228" y="4587463"/>
            <a:ext cx="4924746" cy="430887"/>
          </a:xfrm>
          <a:prstGeom prst="rect">
            <a:avLst/>
          </a:prstGeom>
          <a:noFill/>
          <a:ln w="9525">
            <a:noFill/>
            <a:miter lim="800000"/>
            <a:headEnd/>
            <a:tailEnd/>
          </a:ln>
          <a:effectLst/>
        </p:spPr>
        <p:txBody>
          <a:bodyPr wrap="none">
            <a:spAutoFit/>
          </a:bodyPr>
          <a:lstStyle/>
          <a:p>
            <a:pPr algn="just"/>
            <a:r>
              <a:rPr lang="en-US" sz="2200">
                <a:latin typeface="Monotype Corsiva" pitchFamily="66" charset="0"/>
              </a:rPr>
              <a:t>Molecular-biological research is well developed; </a:t>
            </a:r>
          </a:p>
        </p:txBody>
      </p:sp>
      <p:sp>
        <p:nvSpPr>
          <p:cNvPr id="48135" name="Rectangle 7"/>
          <p:cNvSpPr>
            <a:spLocks noChangeArrowheads="1"/>
          </p:cNvSpPr>
          <p:nvPr/>
        </p:nvSpPr>
        <p:spPr bwMode="auto">
          <a:xfrm>
            <a:off x="2267744" y="5763801"/>
            <a:ext cx="4637808" cy="430887"/>
          </a:xfrm>
          <a:prstGeom prst="rect">
            <a:avLst/>
          </a:prstGeom>
          <a:noFill/>
          <a:ln w="9525">
            <a:noFill/>
            <a:miter lim="800000"/>
            <a:headEnd/>
            <a:tailEnd/>
          </a:ln>
          <a:effectLst/>
        </p:spPr>
        <p:txBody>
          <a:bodyPr wrap="none">
            <a:spAutoFit/>
          </a:bodyPr>
          <a:lstStyle/>
          <a:p>
            <a:pPr algn="just"/>
            <a:r>
              <a:rPr lang="en-US" sz="2200" dirty="0">
                <a:latin typeface="Monotype Corsiva" pitchFamily="66" charset="0"/>
              </a:rPr>
              <a:t>A culture method for it has been established; </a:t>
            </a:r>
          </a:p>
        </p:txBody>
      </p:sp>
      <p:pic>
        <p:nvPicPr>
          <p:cNvPr id="48136" name="Picture 8" descr="BD21295_"/>
          <p:cNvPicPr>
            <a:picLocks noChangeAspect="1" noChangeArrowheads="1"/>
          </p:cNvPicPr>
          <p:nvPr/>
        </p:nvPicPr>
        <p:blipFill>
          <a:blip r:embed="rId2" cstate="print"/>
          <a:srcRect/>
          <a:stretch>
            <a:fillRect/>
          </a:stretch>
        </p:blipFill>
        <p:spPr bwMode="auto">
          <a:xfrm>
            <a:off x="1116757" y="4738276"/>
            <a:ext cx="142875" cy="123825"/>
          </a:xfrm>
          <a:prstGeom prst="rect">
            <a:avLst/>
          </a:prstGeom>
          <a:noFill/>
        </p:spPr>
      </p:pic>
      <p:pic>
        <p:nvPicPr>
          <p:cNvPr id="48137" name="Picture 9" descr="BD21295_"/>
          <p:cNvPicPr>
            <a:picLocks noChangeAspect="1" noChangeArrowheads="1"/>
          </p:cNvPicPr>
          <p:nvPr/>
        </p:nvPicPr>
        <p:blipFill>
          <a:blip r:embed="rId2" cstate="print"/>
          <a:srcRect/>
          <a:stretch>
            <a:fillRect/>
          </a:stretch>
        </p:blipFill>
        <p:spPr bwMode="auto">
          <a:xfrm>
            <a:off x="1332781" y="5101813"/>
            <a:ext cx="142875" cy="123825"/>
          </a:xfrm>
          <a:prstGeom prst="rect">
            <a:avLst/>
          </a:prstGeom>
          <a:noFill/>
        </p:spPr>
      </p:pic>
      <p:pic>
        <p:nvPicPr>
          <p:cNvPr id="48138" name="Picture 10" descr="BD21295_"/>
          <p:cNvPicPr>
            <a:picLocks noChangeAspect="1" noChangeArrowheads="1"/>
          </p:cNvPicPr>
          <p:nvPr/>
        </p:nvPicPr>
        <p:blipFill>
          <a:blip r:embed="rId2" cstate="print"/>
          <a:srcRect/>
          <a:stretch>
            <a:fillRect/>
          </a:stretch>
        </p:blipFill>
        <p:spPr bwMode="auto">
          <a:xfrm>
            <a:off x="1764829" y="5492338"/>
            <a:ext cx="142875" cy="123825"/>
          </a:xfrm>
          <a:prstGeom prst="rect">
            <a:avLst/>
          </a:prstGeom>
          <a:noFill/>
        </p:spPr>
      </p:pic>
      <p:pic>
        <p:nvPicPr>
          <p:cNvPr id="48139" name="Picture 11" descr="BD21295_"/>
          <p:cNvPicPr>
            <a:picLocks noChangeAspect="1" noChangeArrowheads="1"/>
          </p:cNvPicPr>
          <p:nvPr/>
        </p:nvPicPr>
        <p:blipFill>
          <a:blip r:embed="rId2" cstate="print"/>
          <a:srcRect/>
          <a:stretch>
            <a:fillRect/>
          </a:stretch>
        </p:blipFill>
        <p:spPr bwMode="auto">
          <a:xfrm>
            <a:off x="2051720" y="5890801"/>
            <a:ext cx="142875" cy="123825"/>
          </a:xfrm>
          <a:prstGeom prst="rect">
            <a:avLst/>
          </a:prstGeom>
          <a:noFill/>
        </p:spPr>
      </p:pic>
      <p:pic>
        <p:nvPicPr>
          <p:cNvPr id="48140" name="Picture 12" descr="BD21295_"/>
          <p:cNvPicPr>
            <a:picLocks noChangeAspect="1" noChangeArrowheads="1"/>
          </p:cNvPicPr>
          <p:nvPr/>
        </p:nvPicPr>
        <p:blipFill>
          <a:blip r:embed="rId2" cstate="print"/>
          <a:srcRect/>
          <a:stretch>
            <a:fillRect/>
          </a:stretch>
        </p:blipFill>
        <p:spPr bwMode="auto">
          <a:xfrm>
            <a:off x="2347913" y="6274976"/>
            <a:ext cx="142875" cy="123825"/>
          </a:xfrm>
          <a:prstGeom prst="rect">
            <a:avLst/>
          </a:prstGeom>
          <a:noFill/>
        </p:spPr>
      </p:pic>
      <p:sp>
        <p:nvSpPr>
          <p:cNvPr id="48141" name="Rectangle 13"/>
          <p:cNvSpPr>
            <a:spLocks noChangeArrowheads="1"/>
          </p:cNvSpPr>
          <p:nvPr/>
        </p:nvSpPr>
        <p:spPr bwMode="auto">
          <a:xfrm>
            <a:off x="2516188" y="6094457"/>
            <a:ext cx="6096000" cy="430887"/>
          </a:xfrm>
          <a:prstGeom prst="rect">
            <a:avLst/>
          </a:prstGeom>
          <a:noFill/>
          <a:ln w="9525">
            <a:noFill/>
            <a:miter lim="800000"/>
            <a:headEnd/>
            <a:tailEnd/>
          </a:ln>
          <a:effectLst/>
        </p:spPr>
        <p:txBody>
          <a:bodyPr anchor="ctr">
            <a:spAutoFit/>
          </a:bodyPr>
          <a:lstStyle/>
          <a:p>
            <a:pPr algn="just"/>
            <a:r>
              <a:rPr lang="en-US" sz="2200">
                <a:latin typeface="Monotype Corsiva" pitchFamily="66" charset="0"/>
              </a:rPr>
              <a:t>It is free from endotoxins, hence is safe to use. </a:t>
            </a:r>
          </a:p>
        </p:txBody>
      </p:sp>
      <p:sp>
        <p:nvSpPr>
          <p:cNvPr id="48142" name="Rectangle 14"/>
          <p:cNvSpPr>
            <a:spLocks noChangeArrowheads="1"/>
          </p:cNvSpPr>
          <p:nvPr/>
        </p:nvSpPr>
        <p:spPr bwMode="auto">
          <a:xfrm>
            <a:off x="1562862" y="4952588"/>
            <a:ext cx="3092513" cy="430887"/>
          </a:xfrm>
          <a:prstGeom prst="rect">
            <a:avLst/>
          </a:prstGeom>
          <a:noFill/>
          <a:ln w="9525">
            <a:noFill/>
            <a:miter lim="800000"/>
            <a:headEnd/>
            <a:tailEnd/>
          </a:ln>
          <a:effectLst/>
        </p:spPr>
        <p:txBody>
          <a:bodyPr wrap="none">
            <a:spAutoFit/>
          </a:bodyPr>
          <a:lstStyle/>
          <a:p>
            <a:pPr algn="just"/>
            <a:r>
              <a:rPr lang="en-US" sz="2200">
                <a:latin typeface="Monotype Corsiva" pitchFamily="66" charset="0"/>
              </a:rPr>
              <a:t>Genetic manipulation is easy;</a:t>
            </a:r>
          </a:p>
        </p:txBody>
      </p:sp>
      <p:sp>
        <p:nvSpPr>
          <p:cNvPr id="48143" name="Rectangle 15"/>
          <p:cNvSpPr>
            <a:spLocks noChangeArrowheads="1"/>
          </p:cNvSpPr>
          <p:nvPr/>
        </p:nvSpPr>
        <p:spPr bwMode="auto">
          <a:xfrm>
            <a:off x="1999527" y="5352638"/>
            <a:ext cx="6026009" cy="430887"/>
          </a:xfrm>
          <a:prstGeom prst="rect">
            <a:avLst/>
          </a:prstGeom>
          <a:noFill/>
          <a:ln w="9525">
            <a:noFill/>
            <a:miter lim="800000"/>
            <a:headEnd/>
            <a:tailEnd/>
          </a:ln>
          <a:effectLst/>
        </p:spPr>
        <p:txBody>
          <a:bodyPr wrap="none">
            <a:spAutoFit/>
          </a:bodyPr>
          <a:lstStyle/>
          <a:p>
            <a:pPr algn="just"/>
            <a:r>
              <a:rPr lang="en-US" sz="2200">
                <a:latin typeface="Monotype Corsiva" pitchFamily="66" charset="0"/>
              </a:rPr>
              <a:t>Has been used in the fermentation industry for a long time;</a:t>
            </a:r>
          </a:p>
        </p:txBody>
      </p:sp>
      <p:sp>
        <p:nvSpPr>
          <p:cNvPr id="48144" name="Rectangle 16"/>
          <p:cNvSpPr>
            <a:spLocks noChangeArrowheads="1"/>
          </p:cNvSpPr>
          <p:nvPr/>
        </p:nvSpPr>
        <p:spPr bwMode="auto">
          <a:xfrm>
            <a:off x="382588" y="3771116"/>
            <a:ext cx="8229600" cy="430887"/>
          </a:xfrm>
          <a:prstGeom prst="rect">
            <a:avLst/>
          </a:prstGeom>
          <a:noFill/>
          <a:ln w="9525">
            <a:noFill/>
            <a:miter lim="800000"/>
            <a:headEnd/>
            <a:tailEnd/>
          </a:ln>
          <a:effectLst/>
        </p:spPr>
        <p:txBody>
          <a:bodyPr>
            <a:spAutoFit/>
          </a:bodyPr>
          <a:lstStyle/>
          <a:p>
            <a:pPr algn="just"/>
            <a:r>
              <a:rPr lang="en-US" sz="2200" b="1">
                <a:latin typeface="Monotype Corsiva" pitchFamily="66" charset="0"/>
              </a:rPr>
              <a:t>Yeast : a good host for eukaryotic protein production</a:t>
            </a:r>
          </a:p>
        </p:txBody>
      </p:sp>
      <p:pic>
        <p:nvPicPr>
          <p:cNvPr id="48145" name="Picture 17" descr="BD21295_"/>
          <p:cNvPicPr>
            <a:picLocks noChangeAspect="1" noChangeArrowheads="1"/>
          </p:cNvPicPr>
          <p:nvPr/>
        </p:nvPicPr>
        <p:blipFill>
          <a:blip r:embed="rId2" cstate="print"/>
          <a:srcRect/>
          <a:stretch>
            <a:fillRect/>
          </a:stretch>
        </p:blipFill>
        <p:spPr bwMode="auto">
          <a:xfrm>
            <a:off x="684709" y="4355688"/>
            <a:ext cx="142875" cy="123825"/>
          </a:xfrm>
          <a:prstGeom prst="rect">
            <a:avLst/>
          </a:prstGeom>
          <a:noFill/>
        </p:spPr>
      </p:pic>
      <p:sp>
        <p:nvSpPr>
          <p:cNvPr id="48146" name="Rectangle 18"/>
          <p:cNvSpPr>
            <a:spLocks noChangeArrowheads="1"/>
          </p:cNvSpPr>
          <p:nvPr/>
        </p:nvSpPr>
        <p:spPr bwMode="auto">
          <a:xfrm>
            <a:off x="901792" y="4206463"/>
            <a:ext cx="1293944" cy="430887"/>
          </a:xfrm>
          <a:prstGeom prst="rect">
            <a:avLst/>
          </a:prstGeom>
          <a:noFill/>
          <a:ln w="9525">
            <a:noFill/>
            <a:miter lim="800000"/>
            <a:headEnd/>
            <a:tailEnd/>
          </a:ln>
          <a:effectLst/>
        </p:spPr>
        <p:txBody>
          <a:bodyPr wrap="none">
            <a:spAutoFit/>
          </a:bodyPr>
          <a:lstStyle/>
          <a:p>
            <a:pPr algn="just"/>
            <a:r>
              <a:rPr lang="en-US" sz="2200" dirty="0">
                <a:latin typeface="Monotype Corsiva" pitchFamily="66" charset="0"/>
              </a:rPr>
              <a:t>Eukaryote;</a:t>
            </a:r>
          </a:p>
        </p:txBody>
      </p:sp>
      <p:sp>
        <p:nvSpPr>
          <p:cNvPr id="48147" name="Rectangle 19"/>
          <p:cNvSpPr>
            <a:spLocks noChangeArrowheads="1"/>
          </p:cNvSpPr>
          <p:nvPr/>
        </p:nvSpPr>
        <p:spPr bwMode="auto">
          <a:xfrm>
            <a:off x="381000" y="517525"/>
            <a:ext cx="8229600" cy="769441"/>
          </a:xfrm>
          <a:prstGeom prst="rect">
            <a:avLst/>
          </a:prstGeom>
          <a:noFill/>
          <a:ln w="9525">
            <a:noFill/>
            <a:miter lim="800000"/>
            <a:headEnd/>
            <a:tailEnd/>
          </a:ln>
          <a:effectLst/>
        </p:spPr>
        <p:txBody>
          <a:bodyPr>
            <a:spAutoFit/>
          </a:bodyPr>
          <a:lstStyle/>
          <a:p>
            <a:pPr algn="just"/>
            <a:r>
              <a:rPr lang="en-US" sz="2200">
                <a:latin typeface="Monotype Corsiva" pitchFamily="66" charset="0"/>
              </a:rPr>
              <a:t>Prokaryotic cells are commonly used as a host as their manipulation is easy and the production cost is low</a:t>
            </a:r>
          </a:p>
        </p:txBody>
      </p:sp>
      <p:pic>
        <p:nvPicPr>
          <p:cNvPr id="48149" name="Picture 21" descr="BD10263_"/>
          <p:cNvPicPr>
            <a:picLocks noChangeAspect="1" noChangeArrowheads="1"/>
          </p:cNvPicPr>
          <p:nvPr/>
        </p:nvPicPr>
        <p:blipFill>
          <a:blip r:embed="rId3" cstate="print"/>
          <a:srcRect/>
          <a:stretch>
            <a:fillRect/>
          </a:stretch>
        </p:blipFill>
        <p:spPr bwMode="auto">
          <a:xfrm>
            <a:off x="228600" y="669925"/>
            <a:ext cx="142875" cy="142875"/>
          </a:xfrm>
          <a:prstGeom prst="rect">
            <a:avLst/>
          </a:prstGeom>
          <a:noFill/>
        </p:spPr>
      </p:pic>
      <p:pic>
        <p:nvPicPr>
          <p:cNvPr id="48150" name="Picture 22" descr="BD10263_"/>
          <p:cNvPicPr>
            <a:picLocks noChangeAspect="1" noChangeArrowheads="1"/>
          </p:cNvPicPr>
          <p:nvPr/>
        </p:nvPicPr>
        <p:blipFill>
          <a:blip r:embed="rId3" cstate="print"/>
          <a:srcRect/>
          <a:stretch>
            <a:fillRect/>
          </a:stretch>
        </p:blipFill>
        <p:spPr bwMode="auto">
          <a:xfrm>
            <a:off x="209550" y="2482850"/>
            <a:ext cx="142875" cy="142875"/>
          </a:xfrm>
          <a:prstGeom prst="rect">
            <a:avLst/>
          </a:prstGeom>
          <a:noFill/>
        </p:spPr>
      </p:pic>
      <p:pic>
        <p:nvPicPr>
          <p:cNvPr id="48151" name="Picture 23" descr="BD10263_"/>
          <p:cNvPicPr>
            <a:picLocks noChangeAspect="1" noChangeArrowheads="1"/>
          </p:cNvPicPr>
          <p:nvPr/>
        </p:nvPicPr>
        <p:blipFill>
          <a:blip r:embed="rId3" cstate="print"/>
          <a:srcRect/>
          <a:stretch>
            <a:fillRect/>
          </a:stretch>
        </p:blipFill>
        <p:spPr bwMode="auto">
          <a:xfrm>
            <a:off x="230188" y="3863191"/>
            <a:ext cx="142875" cy="142875"/>
          </a:xfrm>
          <a:prstGeom prst="rect">
            <a:avLst/>
          </a:prstGeom>
          <a:noFill/>
        </p:spPr>
      </p:pic>
      <p:sp>
        <p:nvSpPr>
          <p:cNvPr id="48159" name="Rectangle 31"/>
          <p:cNvSpPr>
            <a:spLocks noChangeArrowheads="1"/>
          </p:cNvSpPr>
          <p:nvPr/>
        </p:nvSpPr>
        <p:spPr bwMode="auto">
          <a:xfrm>
            <a:off x="762000" y="1387475"/>
            <a:ext cx="7848600" cy="769441"/>
          </a:xfrm>
          <a:prstGeom prst="rect">
            <a:avLst/>
          </a:prstGeom>
          <a:solidFill>
            <a:schemeClr val="accent2">
              <a:lumMod val="40000"/>
              <a:lumOff val="60000"/>
            </a:schemeClr>
          </a:solidFill>
          <a:ln w="9525">
            <a:noFill/>
            <a:miter lim="800000"/>
            <a:headEnd/>
            <a:tailEnd/>
          </a:ln>
          <a:effectLst>
            <a:softEdge rad="63500"/>
          </a:effectLst>
        </p:spPr>
        <p:txBody>
          <a:bodyPr>
            <a:spAutoFit/>
          </a:bodyPr>
          <a:lstStyle/>
          <a:p>
            <a:pPr algn="just"/>
            <a:r>
              <a:rPr lang="en-US" sz="2200" dirty="0">
                <a:solidFill>
                  <a:srgbClr val="800000"/>
                </a:solidFill>
                <a:latin typeface="Monotype Corsiva" pitchFamily="66" charset="0"/>
              </a:rPr>
              <a:t>Expression of higher eukaryotic genes sometimes results in an inactive product without proper folding and/or post-translational modification</a:t>
            </a:r>
          </a:p>
        </p:txBody>
      </p:sp>
      <p:pic>
        <p:nvPicPr>
          <p:cNvPr id="48160" name="Picture 32" descr="BD14753_"/>
          <p:cNvPicPr>
            <a:picLocks noChangeAspect="1" noChangeArrowheads="1"/>
          </p:cNvPicPr>
          <p:nvPr/>
        </p:nvPicPr>
        <p:blipFill>
          <a:blip r:embed="rId4" cstate="print"/>
          <a:srcRect/>
          <a:stretch>
            <a:fillRect/>
          </a:stretch>
        </p:blipFill>
        <p:spPr bwMode="auto">
          <a:xfrm>
            <a:off x="619125" y="1533525"/>
            <a:ext cx="142875" cy="142875"/>
          </a:xfrm>
          <a:prstGeom prst="rect">
            <a:avLst/>
          </a:prstGeom>
          <a:noFill/>
          <a:effectLst>
            <a:glow rad="139700">
              <a:schemeClr val="accent2">
                <a:satMod val="175000"/>
                <a:alpha val="40000"/>
              </a:schemeClr>
            </a:glow>
          </a:effectLst>
        </p:spPr>
      </p:pic>
      <p:sp>
        <p:nvSpPr>
          <p:cNvPr id="48161" name="Rectangle 33"/>
          <p:cNvSpPr>
            <a:spLocks noChangeArrowheads="1"/>
          </p:cNvSpPr>
          <p:nvPr/>
        </p:nvSpPr>
        <p:spPr bwMode="auto">
          <a:xfrm>
            <a:off x="762000" y="3124200"/>
            <a:ext cx="7467600" cy="430887"/>
          </a:xfrm>
          <a:prstGeom prst="rect">
            <a:avLst/>
          </a:prstGeom>
          <a:solidFill>
            <a:schemeClr val="accent2">
              <a:lumMod val="40000"/>
              <a:lumOff val="60000"/>
            </a:schemeClr>
          </a:solidFill>
          <a:ln w="9525">
            <a:noFill/>
            <a:miter lim="800000"/>
            <a:headEnd/>
            <a:tailEnd/>
          </a:ln>
          <a:effectLst>
            <a:softEdge rad="63500"/>
          </a:effectLst>
        </p:spPr>
        <p:txBody>
          <a:bodyPr>
            <a:spAutoFit/>
          </a:bodyPr>
          <a:lstStyle/>
          <a:p>
            <a:r>
              <a:rPr lang="en-US" sz="2200" dirty="0">
                <a:solidFill>
                  <a:srgbClr val="800000"/>
                </a:solidFill>
                <a:latin typeface="Monotype Corsiva" pitchFamily="66" charset="0"/>
              </a:rPr>
              <a:t> But the manipulation is not easy and the production level is low. </a:t>
            </a:r>
          </a:p>
        </p:txBody>
      </p:sp>
      <p:pic>
        <p:nvPicPr>
          <p:cNvPr id="48162" name="Picture 34" descr="BD14753_"/>
          <p:cNvPicPr>
            <a:picLocks noChangeAspect="1" noChangeArrowheads="1"/>
          </p:cNvPicPr>
          <p:nvPr/>
        </p:nvPicPr>
        <p:blipFill>
          <a:blip r:embed="rId4" cstate="print"/>
          <a:srcRect/>
          <a:stretch>
            <a:fillRect/>
          </a:stretch>
        </p:blipFill>
        <p:spPr bwMode="auto">
          <a:xfrm>
            <a:off x="612701" y="3286125"/>
            <a:ext cx="142875" cy="142875"/>
          </a:xfrm>
          <a:prstGeom prst="rect">
            <a:avLst/>
          </a:prstGeom>
          <a:noFill/>
          <a:effectLst>
            <a:glow rad="139700">
              <a:schemeClr val="accent2">
                <a:satMod val="175000"/>
                <a:alpha val="40000"/>
              </a:schemeClr>
            </a:glo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6" name="Rectangle 16"/>
          <p:cNvSpPr>
            <a:spLocks noChangeArrowheads="1"/>
          </p:cNvSpPr>
          <p:nvPr/>
        </p:nvSpPr>
        <p:spPr bwMode="auto">
          <a:xfrm>
            <a:off x="88900" y="303565"/>
            <a:ext cx="8445500" cy="1446550"/>
          </a:xfrm>
          <a:prstGeom prst="rect">
            <a:avLst/>
          </a:prstGeom>
          <a:noFill/>
          <a:ln w="9525">
            <a:noFill/>
            <a:miter lim="800000"/>
            <a:headEnd/>
            <a:tailEnd/>
          </a:ln>
          <a:effectLst/>
        </p:spPr>
        <p:txBody>
          <a:bodyPr anchor="ctr">
            <a:spAutoFit/>
          </a:bodyPr>
          <a:lstStyle/>
          <a:p>
            <a:pPr algn="just"/>
            <a:r>
              <a:rPr lang="en-US" sz="2200" dirty="0">
                <a:latin typeface="Monotype Corsiva" pitchFamily="66" charset="0"/>
              </a:rPr>
              <a:t>Amongst yeast</a:t>
            </a:r>
          </a:p>
          <a:p>
            <a:pPr algn="just"/>
            <a:r>
              <a:rPr lang="en-US" sz="2200" dirty="0">
                <a:latin typeface="Monotype Corsiva" pitchFamily="66" charset="0"/>
              </a:rPr>
              <a:t>	 fission yeast </a:t>
            </a:r>
            <a:r>
              <a:rPr lang="en-US" sz="2200" i="1" dirty="0">
                <a:latin typeface="Monotype Corsiva" pitchFamily="66" charset="0"/>
              </a:rPr>
              <a:t>Schizosaccharomyces pombe</a:t>
            </a:r>
            <a:r>
              <a:rPr lang="en-US" sz="2200" dirty="0">
                <a:latin typeface="Monotype Corsiva" pitchFamily="66" charset="0"/>
              </a:rPr>
              <a:t> is an attractive host model for high-level protein production and functional analysis of eukaryotic proteins:</a:t>
            </a:r>
          </a:p>
          <a:p>
            <a:pPr algn="just"/>
            <a:r>
              <a:rPr lang="en-US" sz="2200" dirty="0">
                <a:latin typeface="Monotype Corsiva" pitchFamily="66" charset="0"/>
              </a:rPr>
              <a:t>	</a:t>
            </a:r>
          </a:p>
        </p:txBody>
      </p:sp>
      <p:pic>
        <p:nvPicPr>
          <p:cNvPr id="30739" name="Picture 19" descr="BD21314_"/>
          <p:cNvPicPr>
            <a:picLocks noChangeAspect="1" noChangeArrowheads="1"/>
          </p:cNvPicPr>
          <p:nvPr/>
        </p:nvPicPr>
        <p:blipFill>
          <a:blip r:embed="rId2" cstate="print"/>
          <a:srcRect/>
          <a:stretch>
            <a:fillRect/>
          </a:stretch>
        </p:blipFill>
        <p:spPr bwMode="auto">
          <a:xfrm>
            <a:off x="670943" y="1759992"/>
            <a:ext cx="134937" cy="66675"/>
          </a:xfrm>
          <a:prstGeom prst="rect">
            <a:avLst/>
          </a:prstGeom>
          <a:noFill/>
        </p:spPr>
      </p:pic>
      <p:pic>
        <p:nvPicPr>
          <p:cNvPr id="30740" name="Picture 20" descr="BD21314_"/>
          <p:cNvPicPr>
            <a:picLocks noChangeAspect="1" noChangeArrowheads="1"/>
          </p:cNvPicPr>
          <p:nvPr/>
        </p:nvPicPr>
        <p:blipFill>
          <a:blip r:embed="rId2" cstate="print"/>
          <a:srcRect/>
          <a:stretch>
            <a:fillRect/>
          </a:stretch>
        </p:blipFill>
        <p:spPr bwMode="auto">
          <a:xfrm>
            <a:off x="653480" y="2591842"/>
            <a:ext cx="134938" cy="66675"/>
          </a:xfrm>
          <a:prstGeom prst="rect">
            <a:avLst/>
          </a:prstGeom>
          <a:noFill/>
        </p:spPr>
      </p:pic>
      <p:sp>
        <p:nvSpPr>
          <p:cNvPr id="30741" name="Rectangle 21"/>
          <p:cNvSpPr>
            <a:spLocks noChangeArrowheads="1"/>
          </p:cNvSpPr>
          <p:nvPr/>
        </p:nvSpPr>
        <p:spPr bwMode="auto">
          <a:xfrm>
            <a:off x="259904" y="3442156"/>
            <a:ext cx="5791200" cy="430887"/>
          </a:xfrm>
          <a:prstGeom prst="rect">
            <a:avLst/>
          </a:prstGeom>
          <a:noFill/>
          <a:ln w="9525">
            <a:noFill/>
            <a:miter lim="800000"/>
            <a:headEnd/>
            <a:tailEnd/>
          </a:ln>
          <a:effectLst/>
        </p:spPr>
        <p:txBody>
          <a:bodyPr anchor="ctr">
            <a:spAutoFit/>
          </a:bodyPr>
          <a:lstStyle/>
          <a:p>
            <a:pPr algn="just"/>
            <a:r>
              <a:rPr lang="en-US" sz="2200">
                <a:latin typeface="Monotype Corsiva" pitchFamily="66" charset="0"/>
              </a:rPr>
              <a:t>Many of </a:t>
            </a:r>
            <a:r>
              <a:rPr lang="en-US" sz="2200" i="1">
                <a:latin typeface="Monotype Corsiva" pitchFamily="66" charset="0"/>
              </a:rPr>
              <a:t>S. pombe</a:t>
            </a:r>
            <a:r>
              <a:rPr lang="en-US" sz="2200">
                <a:latin typeface="Monotype Corsiva" pitchFamily="66" charset="0"/>
              </a:rPr>
              <a:t> cellular processes such as </a:t>
            </a:r>
          </a:p>
        </p:txBody>
      </p:sp>
      <p:pic>
        <p:nvPicPr>
          <p:cNvPr id="30744" name="Picture 24" descr="BD10263_"/>
          <p:cNvPicPr>
            <a:picLocks noChangeAspect="1" noChangeArrowheads="1"/>
          </p:cNvPicPr>
          <p:nvPr/>
        </p:nvPicPr>
        <p:blipFill>
          <a:blip r:embed="rId3" cstate="print"/>
          <a:srcRect/>
          <a:stretch>
            <a:fillRect/>
          </a:stretch>
        </p:blipFill>
        <p:spPr bwMode="auto">
          <a:xfrm>
            <a:off x="107504" y="3535362"/>
            <a:ext cx="142875" cy="142875"/>
          </a:xfrm>
          <a:prstGeom prst="rect">
            <a:avLst/>
          </a:prstGeom>
          <a:noFill/>
        </p:spPr>
      </p:pic>
      <p:pic>
        <p:nvPicPr>
          <p:cNvPr id="30745" name="Picture 25" descr="BD10263_"/>
          <p:cNvPicPr>
            <a:picLocks noChangeAspect="1" noChangeArrowheads="1"/>
          </p:cNvPicPr>
          <p:nvPr/>
        </p:nvPicPr>
        <p:blipFill>
          <a:blip r:embed="rId3" cstate="print"/>
          <a:srcRect/>
          <a:stretch>
            <a:fillRect/>
          </a:stretch>
        </p:blipFill>
        <p:spPr bwMode="auto">
          <a:xfrm>
            <a:off x="683196" y="5751165"/>
            <a:ext cx="142875" cy="142875"/>
          </a:xfrm>
          <a:prstGeom prst="rect">
            <a:avLst/>
          </a:prstGeom>
          <a:noFill/>
        </p:spPr>
      </p:pic>
      <p:sp>
        <p:nvSpPr>
          <p:cNvPr id="30751" name="Rectangle 31"/>
          <p:cNvSpPr>
            <a:spLocks noChangeArrowheads="1"/>
          </p:cNvSpPr>
          <p:nvPr/>
        </p:nvSpPr>
        <p:spPr bwMode="auto">
          <a:xfrm>
            <a:off x="101030" y="1556792"/>
            <a:ext cx="6934200" cy="769441"/>
          </a:xfrm>
          <a:prstGeom prst="rect">
            <a:avLst/>
          </a:prstGeom>
          <a:noFill/>
          <a:ln w="9525">
            <a:noFill/>
            <a:miter lim="800000"/>
            <a:headEnd/>
            <a:tailEnd/>
          </a:ln>
          <a:effectLst/>
        </p:spPr>
        <p:txBody>
          <a:bodyPr>
            <a:spAutoFit/>
          </a:bodyPr>
          <a:lstStyle/>
          <a:p>
            <a:pPr algn="just"/>
            <a:r>
              <a:rPr lang="en-US" sz="2200">
                <a:latin typeface="Monotype Corsiva" pitchFamily="66" charset="0"/>
              </a:rPr>
              <a:t>            it shares many molecular, genetic and biochemical features with higher eukaryotes. </a:t>
            </a:r>
          </a:p>
        </p:txBody>
      </p:sp>
      <p:pic>
        <p:nvPicPr>
          <p:cNvPr id="30753" name="Picture 33"/>
          <p:cNvPicPr>
            <a:picLocks noGrp="1" noChangeAspect="1" noChangeArrowheads="1"/>
          </p:cNvPicPr>
          <p:nvPr>
            <p:ph sz="half" idx="2"/>
          </p:nvPr>
        </p:nvPicPr>
        <p:blipFill>
          <a:blip r:embed="rId4" cstate="print"/>
          <a:srcRect/>
          <a:stretch>
            <a:fillRect/>
          </a:stretch>
        </p:blipFill>
        <p:spPr bwMode="auto">
          <a:xfrm>
            <a:off x="6372200" y="2431738"/>
            <a:ext cx="2672358" cy="2221398"/>
          </a:xfrm>
          <a:noFill/>
          <a:ln>
            <a:miter lim="800000"/>
            <a:headEnd/>
            <a:tailEnd/>
          </a:ln>
          <a:effectLst>
            <a:glow rad="63500">
              <a:schemeClr val="accent5">
                <a:satMod val="175000"/>
                <a:alpha val="40000"/>
              </a:schemeClr>
            </a:glow>
          </a:effectLst>
        </p:spPr>
      </p:pic>
      <p:sp>
        <p:nvSpPr>
          <p:cNvPr id="30760" name="Rectangle 40"/>
          <p:cNvSpPr>
            <a:spLocks noChangeArrowheads="1"/>
          </p:cNvSpPr>
          <p:nvPr/>
        </p:nvSpPr>
        <p:spPr bwMode="auto">
          <a:xfrm>
            <a:off x="35496" y="5589240"/>
            <a:ext cx="8915400" cy="762000"/>
          </a:xfrm>
          <a:prstGeom prst="rect">
            <a:avLst/>
          </a:prstGeom>
          <a:noFill/>
          <a:ln w="9525">
            <a:noFill/>
            <a:miter lim="800000"/>
            <a:headEnd/>
            <a:tailEnd/>
          </a:ln>
          <a:effectLst/>
        </p:spPr>
        <p:txBody>
          <a:bodyPr anchor="ctr">
            <a:spAutoFit/>
          </a:bodyPr>
          <a:lstStyle/>
          <a:p>
            <a:pPr algn="just"/>
            <a:r>
              <a:rPr lang="en-US" sz="2200" dirty="0">
                <a:latin typeface="Monotype Corsiva" pitchFamily="66" charset="0"/>
              </a:rPr>
              <a:t>            </a:t>
            </a:r>
            <a:r>
              <a:rPr lang="en-US" sz="2200" i="1" dirty="0">
                <a:latin typeface="Monotype Corsiva" pitchFamily="66" charset="0"/>
              </a:rPr>
              <a:t>S. pombe</a:t>
            </a:r>
            <a:r>
              <a:rPr lang="en-US" sz="2200" dirty="0">
                <a:latin typeface="Monotype Corsiva" pitchFamily="66" charset="0"/>
              </a:rPr>
              <a:t> has a developed </a:t>
            </a:r>
            <a:r>
              <a:rPr lang="en-US" sz="2200" dirty="0" smtClean="0">
                <a:latin typeface="Monotype Corsiva" pitchFamily="66" charset="0"/>
              </a:rPr>
              <a:t>Golgi </a:t>
            </a:r>
            <a:r>
              <a:rPr lang="en-US" sz="2200" dirty="0">
                <a:latin typeface="Monotype Corsiva" pitchFamily="66" charset="0"/>
              </a:rPr>
              <a:t>apparatus and </a:t>
            </a:r>
            <a:r>
              <a:rPr lang="en-US" sz="2200" dirty="0" err="1">
                <a:latin typeface="Monotype Corsiva" pitchFamily="66" charset="0"/>
              </a:rPr>
              <a:t>galactosyl</a:t>
            </a:r>
            <a:r>
              <a:rPr lang="en-US" sz="2200" dirty="0">
                <a:latin typeface="Monotype Corsiva" pitchFamily="66" charset="0"/>
              </a:rPr>
              <a:t> </a:t>
            </a:r>
            <a:r>
              <a:rPr lang="en-US" sz="2200" dirty="0" err="1">
                <a:latin typeface="Monotype Corsiva" pitchFamily="66" charset="0"/>
              </a:rPr>
              <a:t>transferase</a:t>
            </a:r>
            <a:r>
              <a:rPr lang="en-US" sz="2200" dirty="0">
                <a:latin typeface="Monotype Corsiva" pitchFamily="66" charset="0"/>
              </a:rPr>
              <a:t> that is not found in other yeast cells. </a:t>
            </a:r>
          </a:p>
        </p:txBody>
      </p:sp>
      <p:sp>
        <p:nvSpPr>
          <p:cNvPr id="30763" name="Rectangle 43"/>
          <p:cNvSpPr>
            <a:spLocks noChangeArrowheads="1"/>
          </p:cNvSpPr>
          <p:nvPr/>
        </p:nvSpPr>
        <p:spPr bwMode="auto">
          <a:xfrm>
            <a:off x="-108520" y="2394992"/>
            <a:ext cx="8305800" cy="769441"/>
          </a:xfrm>
          <a:prstGeom prst="rect">
            <a:avLst/>
          </a:prstGeom>
          <a:noFill/>
          <a:ln w="9525">
            <a:noFill/>
            <a:miter lim="800000"/>
            <a:headEnd/>
            <a:tailEnd/>
          </a:ln>
          <a:effectLst/>
        </p:spPr>
        <p:txBody>
          <a:bodyPr>
            <a:spAutoFit/>
          </a:bodyPr>
          <a:lstStyle/>
          <a:p>
            <a:r>
              <a:rPr lang="en-US" sz="2200" dirty="0">
                <a:latin typeface="Monotype Corsiva" pitchFamily="66" charset="0"/>
              </a:rPr>
              <a:t>              distinguishable from other yeasts through its ability to  </a:t>
            </a:r>
          </a:p>
          <a:p>
            <a:r>
              <a:rPr lang="en-US" sz="2200" dirty="0">
                <a:latin typeface="Monotype Corsiva" pitchFamily="66" charset="0"/>
              </a:rPr>
              <a:t>   proliferate by fission rather than budding. </a:t>
            </a:r>
          </a:p>
        </p:txBody>
      </p:sp>
      <p:sp>
        <p:nvSpPr>
          <p:cNvPr id="30764" name="Rectangle 44"/>
          <p:cNvSpPr>
            <a:spLocks noChangeArrowheads="1"/>
          </p:cNvSpPr>
          <p:nvPr/>
        </p:nvSpPr>
        <p:spPr bwMode="auto">
          <a:xfrm>
            <a:off x="2469704" y="5157787"/>
            <a:ext cx="4102405" cy="430887"/>
          </a:xfrm>
          <a:prstGeom prst="rect">
            <a:avLst/>
          </a:prstGeom>
          <a:noFill/>
          <a:ln w="9525">
            <a:noFill/>
            <a:miter lim="800000"/>
            <a:headEnd/>
            <a:tailEnd/>
          </a:ln>
          <a:effectLst/>
        </p:spPr>
        <p:txBody>
          <a:bodyPr wrap="none">
            <a:spAutoFit/>
          </a:bodyPr>
          <a:lstStyle/>
          <a:p>
            <a:r>
              <a:rPr lang="en-US" sz="2200">
                <a:latin typeface="Monotype Corsiva" pitchFamily="66" charset="0"/>
              </a:rPr>
              <a:t>are closely related to higher eukaryotes. </a:t>
            </a:r>
          </a:p>
        </p:txBody>
      </p:sp>
      <p:sp>
        <p:nvSpPr>
          <p:cNvPr id="30765" name="Rectangle 45"/>
          <p:cNvSpPr>
            <a:spLocks noChangeArrowheads="1"/>
          </p:cNvSpPr>
          <p:nvPr/>
        </p:nvSpPr>
        <p:spPr bwMode="auto">
          <a:xfrm>
            <a:off x="2060129" y="4757737"/>
            <a:ext cx="3605474" cy="430887"/>
          </a:xfrm>
          <a:prstGeom prst="rect">
            <a:avLst/>
          </a:prstGeom>
          <a:noFill/>
          <a:ln w="9525">
            <a:noFill/>
            <a:miter lim="800000"/>
            <a:headEnd/>
            <a:tailEnd/>
          </a:ln>
          <a:effectLst/>
        </p:spPr>
        <p:txBody>
          <a:bodyPr wrap="none">
            <a:spAutoFit/>
          </a:bodyPr>
          <a:lstStyle/>
          <a:p>
            <a:r>
              <a:rPr lang="en-US" sz="2200">
                <a:latin typeface="Monotype Corsiva" pitchFamily="66" charset="0"/>
              </a:rPr>
              <a:t>cell-division and cell cycle control, </a:t>
            </a:r>
          </a:p>
        </p:txBody>
      </p:sp>
      <p:sp>
        <p:nvSpPr>
          <p:cNvPr id="30766" name="Rectangle 46"/>
          <p:cNvSpPr>
            <a:spLocks noChangeArrowheads="1"/>
          </p:cNvSpPr>
          <p:nvPr/>
        </p:nvSpPr>
        <p:spPr bwMode="auto">
          <a:xfrm>
            <a:off x="1402904" y="4354512"/>
            <a:ext cx="3336170" cy="430887"/>
          </a:xfrm>
          <a:prstGeom prst="rect">
            <a:avLst/>
          </a:prstGeom>
          <a:noFill/>
          <a:ln w="9525">
            <a:noFill/>
            <a:miter lim="800000"/>
            <a:headEnd/>
            <a:tailEnd/>
          </a:ln>
          <a:effectLst/>
        </p:spPr>
        <p:txBody>
          <a:bodyPr wrap="none">
            <a:spAutoFit/>
          </a:bodyPr>
          <a:lstStyle/>
          <a:p>
            <a:r>
              <a:rPr lang="en-US" sz="2200" dirty="0">
                <a:latin typeface="Monotype Corsiva" pitchFamily="66" charset="0"/>
              </a:rPr>
              <a:t>post-translational modification,</a:t>
            </a:r>
          </a:p>
        </p:txBody>
      </p:sp>
      <p:sp>
        <p:nvSpPr>
          <p:cNvPr id="30767" name="Rectangle 47"/>
          <p:cNvSpPr>
            <a:spLocks noChangeArrowheads="1"/>
          </p:cNvSpPr>
          <p:nvPr/>
        </p:nvSpPr>
        <p:spPr bwMode="auto">
          <a:xfrm>
            <a:off x="945704" y="3900487"/>
            <a:ext cx="1779654" cy="430887"/>
          </a:xfrm>
          <a:prstGeom prst="rect">
            <a:avLst/>
          </a:prstGeom>
          <a:noFill/>
          <a:ln w="9525">
            <a:noFill/>
            <a:miter lim="800000"/>
            <a:headEnd/>
            <a:tailEnd/>
          </a:ln>
          <a:effectLst/>
        </p:spPr>
        <p:txBody>
          <a:bodyPr wrap="none">
            <a:spAutoFit/>
          </a:bodyPr>
          <a:lstStyle/>
          <a:p>
            <a:r>
              <a:rPr lang="en-US" sz="2200">
                <a:latin typeface="Monotype Corsiva" pitchFamily="66" charset="0"/>
              </a:rPr>
              <a:t>mRNA splicing,</a:t>
            </a:r>
          </a:p>
        </p:txBody>
      </p:sp>
      <p:pic>
        <p:nvPicPr>
          <p:cNvPr id="30769" name="Picture 49" descr="BD15061_"/>
          <p:cNvPicPr>
            <a:picLocks noChangeAspect="1" noChangeArrowheads="1"/>
          </p:cNvPicPr>
          <p:nvPr/>
        </p:nvPicPr>
        <p:blipFill>
          <a:blip r:embed="rId5" cstate="print"/>
          <a:srcRect/>
          <a:stretch>
            <a:fillRect/>
          </a:stretch>
        </p:blipFill>
        <p:spPr bwMode="auto">
          <a:xfrm>
            <a:off x="850454" y="4049712"/>
            <a:ext cx="114300" cy="114300"/>
          </a:xfrm>
          <a:prstGeom prst="rect">
            <a:avLst/>
          </a:prstGeom>
          <a:noFill/>
        </p:spPr>
      </p:pic>
      <p:pic>
        <p:nvPicPr>
          <p:cNvPr id="30770" name="Picture 50" descr="BD15061_"/>
          <p:cNvPicPr>
            <a:picLocks noChangeAspect="1" noChangeArrowheads="1"/>
          </p:cNvPicPr>
          <p:nvPr/>
        </p:nvPicPr>
        <p:blipFill>
          <a:blip r:embed="rId5" cstate="print"/>
          <a:srcRect/>
          <a:stretch>
            <a:fillRect/>
          </a:stretch>
        </p:blipFill>
        <p:spPr bwMode="auto">
          <a:xfrm>
            <a:off x="1288604" y="4545012"/>
            <a:ext cx="114300" cy="114300"/>
          </a:xfrm>
          <a:prstGeom prst="rect">
            <a:avLst/>
          </a:prstGeom>
          <a:noFill/>
        </p:spPr>
      </p:pic>
      <p:pic>
        <p:nvPicPr>
          <p:cNvPr id="30771" name="Picture 51" descr="BD15061_"/>
          <p:cNvPicPr>
            <a:picLocks noChangeAspect="1" noChangeArrowheads="1"/>
          </p:cNvPicPr>
          <p:nvPr/>
        </p:nvPicPr>
        <p:blipFill>
          <a:blip r:embed="rId5" cstate="print"/>
          <a:srcRect/>
          <a:stretch>
            <a:fillRect/>
          </a:stretch>
        </p:blipFill>
        <p:spPr bwMode="auto">
          <a:xfrm>
            <a:off x="1898204" y="4926012"/>
            <a:ext cx="114300" cy="1143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8" name="Rectangle 6"/>
          <p:cNvSpPr>
            <a:spLocks noChangeArrowheads="1"/>
          </p:cNvSpPr>
          <p:nvPr/>
        </p:nvSpPr>
        <p:spPr bwMode="auto">
          <a:xfrm>
            <a:off x="304800" y="3879280"/>
            <a:ext cx="8534400" cy="1421928"/>
          </a:xfrm>
          <a:prstGeom prst="rect">
            <a:avLst/>
          </a:prstGeom>
          <a:noFill/>
          <a:ln w="9525">
            <a:noFill/>
            <a:miter lim="800000"/>
            <a:headEnd/>
            <a:tailEnd/>
          </a:ln>
          <a:effectLst/>
        </p:spPr>
        <p:txBody>
          <a:bodyPr>
            <a:spAutoFit/>
          </a:bodyPr>
          <a:lstStyle/>
          <a:p>
            <a:pPr algn="just">
              <a:lnSpc>
                <a:spcPct val="120000"/>
              </a:lnSpc>
            </a:pPr>
            <a:r>
              <a:rPr lang="en-US" sz="2400" b="1" dirty="0">
                <a:solidFill>
                  <a:srgbClr val="FF3300"/>
                </a:solidFill>
                <a:latin typeface="Monotype Corsiva" pitchFamily="66" charset="0"/>
              </a:rPr>
              <a:t>	The major </a:t>
            </a:r>
            <a:r>
              <a:rPr lang="en-US" sz="2400" b="1" dirty="0" smtClean="0">
                <a:solidFill>
                  <a:srgbClr val="FF3300"/>
                </a:solidFill>
                <a:latin typeface="Monotype Corsiva" pitchFamily="66" charset="0"/>
              </a:rPr>
              <a:t>hurdle in </a:t>
            </a:r>
            <a:r>
              <a:rPr lang="en-US" sz="2400" b="1" dirty="0">
                <a:solidFill>
                  <a:srgbClr val="FF3300"/>
                </a:solidFill>
                <a:latin typeface="Monotype Corsiva" pitchFamily="66" charset="0"/>
              </a:rPr>
              <a:t>effective production and purification of heterologous proteins from </a:t>
            </a:r>
            <a:r>
              <a:rPr lang="en-US" sz="2400" b="1" i="1" dirty="0">
                <a:solidFill>
                  <a:srgbClr val="FF3300"/>
                </a:solidFill>
                <a:latin typeface="Monotype Corsiva" pitchFamily="66" charset="0"/>
              </a:rPr>
              <a:t>S. pombe</a:t>
            </a:r>
            <a:r>
              <a:rPr lang="en-US" sz="2400" b="1" dirty="0">
                <a:solidFill>
                  <a:srgbClr val="FF3300"/>
                </a:solidFill>
                <a:latin typeface="Monotype Corsiva" pitchFamily="66" charset="0"/>
              </a:rPr>
              <a:t> is proteolytic degradation of the recombinant gene products by host-specific proteases.</a:t>
            </a:r>
          </a:p>
        </p:txBody>
      </p:sp>
      <p:sp>
        <p:nvSpPr>
          <p:cNvPr id="33799" name="Rectangle 7"/>
          <p:cNvSpPr>
            <a:spLocks noChangeArrowheads="1"/>
          </p:cNvSpPr>
          <p:nvPr/>
        </p:nvSpPr>
        <p:spPr bwMode="auto">
          <a:xfrm>
            <a:off x="304800" y="5517232"/>
            <a:ext cx="8371656" cy="904863"/>
          </a:xfrm>
          <a:prstGeom prst="rect">
            <a:avLst/>
          </a:prstGeom>
          <a:noFill/>
          <a:ln w="9525">
            <a:noFill/>
            <a:miter lim="800000"/>
            <a:headEnd/>
            <a:tailEnd/>
          </a:ln>
          <a:effectLst/>
        </p:spPr>
        <p:txBody>
          <a:bodyPr wrap="square">
            <a:spAutoFit/>
          </a:bodyPr>
          <a:lstStyle/>
          <a:p>
            <a:pPr algn="just">
              <a:lnSpc>
                <a:spcPct val="120000"/>
              </a:lnSpc>
            </a:pPr>
            <a:r>
              <a:rPr lang="en-US" sz="2200" dirty="0">
                <a:latin typeface="Monotype Corsiva" pitchFamily="66" charset="0"/>
              </a:rPr>
              <a:t>The problem becomes significant when the recombinant protein under production, is </a:t>
            </a:r>
            <a:r>
              <a:rPr lang="en-US" sz="2200" dirty="0" err="1">
                <a:latin typeface="Monotype Corsiva" pitchFamily="66" charset="0"/>
              </a:rPr>
              <a:t>secretory</a:t>
            </a:r>
            <a:r>
              <a:rPr lang="en-US" sz="2200" dirty="0">
                <a:latin typeface="Monotype Corsiva" pitchFamily="66" charset="0"/>
              </a:rPr>
              <a:t> and </a:t>
            </a:r>
            <a:r>
              <a:rPr lang="en-US" sz="2200" dirty="0" err="1">
                <a:latin typeface="Monotype Corsiva" pitchFamily="66" charset="0"/>
              </a:rPr>
              <a:t>proteolytically</a:t>
            </a:r>
            <a:r>
              <a:rPr lang="en-US" sz="2200" dirty="0">
                <a:latin typeface="Monotype Corsiva" pitchFamily="66" charset="0"/>
              </a:rPr>
              <a:t> sensitive in nature.</a:t>
            </a:r>
          </a:p>
        </p:txBody>
      </p:sp>
      <p:pic>
        <p:nvPicPr>
          <p:cNvPr id="33800" name="Picture 8" descr="BD10263_"/>
          <p:cNvPicPr>
            <a:picLocks noGrp="1" noChangeAspect="1" noChangeArrowheads="1"/>
          </p:cNvPicPr>
          <p:nvPr>
            <p:ph sz="quarter" idx="1"/>
          </p:nvPr>
        </p:nvPicPr>
        <p:blipFill>
          <a:blip r:embed="rId2" cstate="print"/>
          <a:srcRect/>
          <a:stretch>
            <a:fillRect/>
          </a:stretch>
        </p:blipFill>
        <p:spPr bwMode="auto">
          <a:xfrm>
            <a:off x="133350" y="5662389"/>
            <a:ext cx="142875" cy="142875"/>
          </a:xfrm>
          <a:noFill/>
          <a:ln>
            <a:miter lim="800000"/>
            <a:headEnd/>
            <a:tailEnd/>
          </a:ln>
        </p:spPr>
      </p:pic>
      <p:sp>
        <p:nvSpPr>
          <p:cNvPr id="33817" name="Rectangle 25"/>
          <p:cNvSpPr>
            <a:spLocks noChangeArrowheads="1"/>
          </p:cNvSpPr>
          <p:nvPr/>
        </p:nvSpPr>
        <p:spPr bwMode="auto">
          <a:xfrm>
            <a:off x="304800" y="441363"/>
            <a:ext cx="8371656" cy="1403461"/>
          </a:xfrm>
          <a:prstGeom prst="rect">
            <a:avLst/>
          </a:prstGeom>
          <a:noFill/>
          <a:ln w="9525">
            <a:noFill/>
            <a:miter lim="800000"/>
            <a:headEnd/>
            <a:tailEnd/>
          </a:ln>
          <a:effectLst/>
        </p:spPr>
        <p:txBody>
          <a:bodyPr wrap="square">
            <a:spAutoFit/>
          </a:bodyPr>
          <a:lstStyle/>
          <a:p>
            <a:pPr algn="just">
              <a:lnSpc>
                <a:spcPct val="120000"/>
              </a:lnSpc>
            </a:pPr>
            <a:r>
              <a:rPr lang="en-US" sz="2400" b="1" dirty="0">
                <a:latin typeface="Monotype Corsiva" pitchFamily="66" charset="0"/>
              </a:rPr>
              <a:t>The fission yeast is therefore an ideal host for high-level production of eukaryotic </a:t>
            </a:r>
            <a:r>
              <a:rPr lang="en-US" sz="2400" b="1" dirty="0" smtClean="0">
                <a:latin typeface="Monotype Corsiva" pitchFamily="66" charset="0"/>
              </a:rPr>
              <a:t>proteins</a:t>
            </a:r>
            <a:endParaRPr lang="en-US" sz="2400" dirty="0" smtClean="0">
              <a:latin typeface="Monotype Corsiva" pitchFamily="66" charset="0"/>
            </a:endParaRPr>
          </a:p>
          <a:p>
            <a:pPr algn="just">
              <a:lnSpc>
                <a:spcPct val="120000"/>
              </a:lnSpc>
            </a:pPr>
            <a:endParaRPr lang="en-US" sz="2400" dirty="0">
              <a:latin typeface="Monotype Corsiva" pitchFamily="66" charset="0"/>
            </a:endParaRPr>
          </a:p>
        </p:txBody>
      </p:sp>
      <p:sp>
        <p:nvSpPr>
          <p:cNvPr id="33818" name="Rectangle 26"/>
          <p:cNvSpPr>
            <a:spLocks noChangeArrowheads="1"/>
          </p:cNvSpPr>
          <p:nvPr/>
        </p:nvSpPr>
        <p:spPr bwMode="auto">
          <a:xfrm>
            <a:off x="751656" y="1484517"/>
            <a:ext cx="7924800" cy="2106731"/>
          </a:xfrm>
          <a:prstGeom prst="rect">
            <a:avLst/>
          </a:prstGeom>
          <a:noFill/>
          <a:ln w="9525">
            <a:noFill/>
            <a:miter lim="800000"/>
            <a:headEnd/>
            <a:tailEnd/>
          </a:ln>
          <a:effectLst/>
        </p:spPr>
        <p:txBody>
          <a:bodyPr>
            <a:spAutoFit/>
          </a:bodyPr>
          <a:lstStyle/>
          <a:p>
            <a:pPr algn="just">
              <a:lnSpc>
                <a:spcPct val="120000"/>
              </a:lnSpc>
            </a:pPr>
            <a:r>
              <a:rPr lang="en-US" sz="2200" dirty="0">
                <a:latin typeface="Monotype Corsiva" pitchFamily="66" charset="0"/>
              </a:rPr>
              <a:t>many types of human proteins have been successfully expressed in </a:t>
            </a:r>
            <a:r>
              <a:rPr lang="en-US" sz="2200" i="1" dirty="0">
                <a:latin typeface="Monotype Corsiva" pitchFamily="66" charset="0"/>
              </a:rPr>
              <a:t>S. pombe.</a:t>
            </a:r>
            <a:r>
              <a:rPr lang="en-US" sz="2200" dirty="0">
                <a:latin typeface="Monotype Corsiva" pitchFamily="66" charset="0"/>
              </a:rPr>
              <a:t> </a:t>
            </a:r>
          </a:p>
          <a:p>
            <a:pPr algn="just">
              <a:lnSpc>
                <a:spcPct val="120000"/>
              </a:lnSpc>
            </a:pPr>
            <a:r>
              <a:rPr lang="en-US" sz="2200" dirty="0">
                <a:latin typeface="Monotype Corsiva" pitchFamily="66" charset="0"/>
              </a:rPr>
              <a:t>            e.g. human </a:t>
            </a:r>
            <a:r>
              <a:rPr lang="en-US" sz="2200" dirty="0" err="1">
                <a:latin typeface="Monotype Corsiva" pitchFamily="66" charset="0"/>
              </a:rPr>
              <a:t>antithrombin</a:t>
            </a:r>
            <a:r>
              <a:rPr lang="en-US" sz="2200" dirty="0">
                <a:latin typeface="Monotype Corsiva" pitchFamily="66" charset="0"/>
              </a:rPr>
              <a:t> III,</a:t>
            </a:r>
          </a:p>
          <a:p>
            <a:pPr algn="just">
              <a:lnSpc>
                <a:spcPct val="120000"/>
              </a:lnSpc>
            </a:pPr>
            <a:r>
              <a:rPr lang="en-US" sz="2200" dirty="0">
                <a:latin typeface="Monotype Corsiva" pitchFamily="66" charset="0"/>
              </a:rPr>
              <a:t>                         human </a:t>
            </a:r>
            <a:r>
              <a:rPr lang="en-US" sz="2200" dirty="0" err="1">
                <a:latin typeface="Monotype Corsiva" pitchFamily="66" charset="0"/>
              </a:rPr>
              <a:t>papillomavirus</a:t>
            </a:r>
            <a:r>
              <a:rPr lang="en-US" sz="2200" dirty="0">
                <a:latin typeface="Monotype Corsiva" pitchFamily="66" charset="0"/>
              </a:rPr>
              <a:t> E7 protein, </a:t>
            </a:r>
          </a:p>
          <a:p>
            <a:pPr algn="just">
              <a:lnSpc>
                <a:spcPct val="120000"/>
              </a:lnSpc>
            </a:pPr>
            <a:r>
              <a:rPr lang="en-US" sz="2200" dirty="0">
                <a:latin typeface="Monotype Corsiva" pitchFamily="66" charset="0"/>
              </a:rPr>
              <a:t>                             and human D2s dopamine receptor </a:t>
            </a:r>
          </a:p>
          <a:p>
            <a:pPr algn="just">
              <a:lnSpc>
                <a:spcPct val="120000"/>
              </a:lnSpc>
            </a:pPr>
            <a:r>
              <a:rPr lang="en-US" sz="2200" dirty="0">
                <a:latin typeface="Monotype Corsiva" pitchFamily="66" charset="0"/>
              </a:rPr>
              <a:t>                                      as well as many types of heterologous </a:t>
            </a:r>
            <a:r>
              <a:rPr lang="en-US" sz="2200" dirty="0" smtClean="0">
                <a:latin typeface="Monotype Corsiva" pitchFamily="66" charset="0"/>
              </a:rPr>
              <a:t>proteins222020</a:t>
            </a:r>
            <a:endParaRPr lang="en-US" sz="2200" dirty="0">
              <a:latin typeface="Monotype Corsiva" pitchFamily="66" charset="0"/>
            </a:endParaRPr>
          </a:p>
        </p:txBody>
      </p:sp>
      <p:pic>
        <p:nvPicPr>
          <p:cNvPr id="33819" name="Picture 27" descr="BD21298_"/>
          <p:cNvPicPr>
            <a:picLocks noChangeAspect="1" noChangeArrowheads="1"/>
          </p:cNvPicPr>
          <p:nvPr/>
        </p:nvPicPr>
        <p:blipFill>
          <a:blip r:embed="rId3" cstate="print"/>
          <a:srcRect/>
          <a:stretch>
            <a:fillRect/>
          </a:stretch>
        </p:blipFill>
        <p:spPr bwMode="auto">
          <a:xfrm>
            <a:off x="171450" y="650913"/>
            <a:ext cx="123825" cy="123825"/>
          </a:xfrm>
          <a:prstGeom prst="rect">
            <a:avLst/>
          </a:prstGeom>
          <a:noFill/>
        </p:spPr>
      </p:pic>
      <p:pic>
        <p:nvPicPr>
          <p:cNvPr id="33820" name="Picture 28" descr="j0115844"/>
          <p:cNvPicPr>
            <a:picLocks noChangeAspect="1" noChangeArrowheads="1"/>
          </p:cNvPicPr>
          <p:nvPr/>
        </p:nvPicPr>
        <p:blipFill>
          <a:blip r:embed="rId4" cstate="print"/>
          <a:srcRect/>
          <a:stretch>
            <a:fillRect/>
          </a:stretch>
        </p:blipFill>
        <p:spPr bwMode="auto">
          <a:xfrm>
            <a:off x="533400" y="1730257"/>
            <a:ext cx="114300" cy="114300"/>
          </a:xfrm>
          <a:prstGeom prst="rect">
            <a:avLst/>
          </a:prstGeom>
          <a:noFill/>
        </p:spPr>
      </p:pic>
      <p:pic>
        <p:nvPicPr>
          <p:cNvPr id="33821" name="Picture 29" descr="j0115866"/>
          <p:cNvPicPr>
            <a:picLocks noChangeAspect="1" noChangeArrowheads="1"/>
          </p:cNvPicPr>
          <p:nvPr/>
        </p:nvPicPr>
        <p:blipFill>
          <a:blip r:embed="rId5" cstate="print"/>
          <a:srcRect/>
          <a:stretch>
            <a:fillRect/>
          </a:stretch>
        </p:blipFill>
        <p:spPr bwMode="auto">
          <a:xfrm>
            <a:off x="971600" y="4023767"/>
            <a:ext cx="228600" cy="2286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4" name="Rectangle 4"/>
          <p:cNvSpPr>
            <a:spLocks noChangeArrowheads="1"/>
          </p:cNvSpPr>
          <p:nvPr/>
        </p:nvSpPr>
        <p:spPr bwMode="auto">
          <a:xfrm>
            <a:off x="1610816" y="1990001"/>
            <a:ext cx="5337448" cy="430887"/>
          </a:xfrm>
          <a:prstGeom prst="rect">
            <a:avLst/>
          </a:prstGeom>
          <a:solidFill>
            <a:schemeClr val="accent2">
              <a:lumMod val="40000"/>
              <a:lumOff val="60000"/>
            </a:schemeClr>
          </a:solidFill>
          <a:ln w="9525">
            <a:noFill/>
            <a:miter lim="800000"/>
            <a:headEnd/>
            <a:tailEnd/>
          </a:ln>
          <a:effectLst>
            <a:softEdge rad="63500"/>
          </a:effectLst>
        </p:spPr>
        <p:txBody>
          <a:bodyPr wrap="square" anchor="ctr">
            <a:spAutoFit/>
          </a:bodyPr>
          <a:lstStyle/>
          <a:p>
            <a:pPr algn="just"/>
            <a:r>
              <a:rPr lang="en-US" sz="2100" dirty="0">
                <a:solidFill>
                  <a:srgbClr val="800000"/>
                </a:solidFill>
                <a:latin typeface="Monotype Corsiva" pitchFamily="66" charset="0"/>
              </a:rPr>
              <a:t>   These methods have their own limitations.</a:t>
            </a:r>
          </a:p>
        </p:txBody>
      </p:sp>
      <p:sp>
        <p:nvSpPr>
          <p:cNvPr id="35846" name="Rectangle 6"/>
          <p:cNvSpPr>
            <a:spLocks noChangeArrowheads="1"/>
          </p:cNvSpPr>
          <p:nvPr/>
        </p:nvSpPr>
        <p:spPr bwMode="auto">
          <a:xfrm>
            <a:off x="609600" y="2348880"/>
            <a:ext cx="8354888" cy="738664"/>
          </a:xfrm>
          <a:prstGeom prst="rect">
            <a:avLst/>
          </a:prstGeom>
          <a:noFill/>
          <a:ln w="9525">
            <a:noFill/>
            <a:miter lim="800000"/>
            <a:headEnd/>
            <a:tailEnd/>
          </a:ln>
          <a:effectLst/>
        </p:spPr>
        <p:txBody>
          <a:bodyPr wrap="square">
            <a:spAutoFit/>
          </a:bodyPr>
          <a:lstStyle/>
          <a:p>
            <a:pPr algn="just"/>
            <a:r>
              <a:rPr lang="en-US" sz="2100" dirty="0">
                <a:latin typeface="Monotype Corsiva" pitchFamily="66" charset="0"/>
              </a:rPr>
              <a:t>Controlling growth conditions or adding protease inhibitors might also inhibit cell growth or reduce cell density,	</a:t>
            </a:r>
          </a:p>
        </p:txBody>
      </p:sp>
      <p:pic>
        <p:nvPicPr>
          <p:cNvPr id="35847" name="Picture 7" descr="j0115863"/>
          <p:cNvPicPr>
            <a:picLocks noChangeAspect="1" noChangeArrowheads="1"/>
          </p:cNvPicPr>
          <p:nvPr/>
        </p:nvPicPr>
        <p:blipFill>
          <a:blip r:embed="rId2" cstate="print"/>
          <a:srcRect/>
          <a:stretch>
            <a:fillRect/>
          </a:stretch>
        </p:blipFill>
        <p:spPr bwMode="auto">
          <a:xfrm>
            <a:off x="400050" y="2482230"/>
            <a:ext cx="142875" cy="142875"/>
          </a:xfrm>
          <a:prstGeom prst="rect">
            <a:avLst/>
          </a:prstGeom>
          <a:noFill/>
        </p:spPr>
      </p:pic>
      <p:pic>
        <p:nvPicPr>
          <p:cNvPr id="35848" name="Picture 8" descr="BD21300_"/>
          <p:cNvPicPr>
            <a:picLocks noChangeAspect="1" noChangeArrowheads="1"/>
          </p:cNvPicPr>
          <p:nvPr/>
        </p:nvPicPr>
        <p:blipFill>
          <a:blip r:embed="rId3" cstate="print"/>
          <a:srcRect/>
          <a:stretch>
            <a:fillRect/>
          </a:stretch>
        </p:blipFill>
        <p:spPr bwMode="auto">
          <a:xfrm>
            <a:off x="971600" y="3139455"/>
            <a:ext cx="142875" cy="123825"/>
          </a:xfrm>
          <a:prstGeom prst="rect">
            <a:avLst/>
          </a:prstGeom>
          <a:noFill/>
        </p:spPr>
      </p:pic>
      <p:sp>
        <p:nvSpPr>
          <p:cNvPr id="35849" name="Rectangle 9"/>
          <p:cNvSpPr>
            <a:spLocks noChangeArrowheads="1"/>
          </p:cNvSpPr>
          <p:nvPr/>
        </p:nvSpPr>
        <p:spPr bwMode="auto">
          <a:xfrm>
            <a:off x="558800" y="3796680"/>
            <a:ext cx="8405688" cy="1061829"/>
          </a:xfrm>
          <a:prstGeom prst="rect">
            <a:avLst/>
          </a:prstGeom>
          <a:noFill/>
          <a:ln w="9525">
            <a:noFill/>
            <a:miter lim="800000"/>
            <a:headEnd/>
            <a:tailEnd/>
          </a:ln>
          <a:effectLst/>
        </p:spPr>
        <p:txBody>
          <a:bodyPr wrap="square">
            <a:spAutoFit/>
          </a:bodyPr>
          <a:lstStyle/>
          <a:p>
            <a:r>
              <a:rPr lang="en-US" sz="2100" dirty="0">
                <a:latin typeface="Monotype Corsiva" pitchFamily="66" charset="0"/>
              </a:rPr>
              <a:t>Cultivation time cannot be shortened freely in some cases,</a:t>
            </a:r>
          </a:p>
          <a:p>
            <a:r>
              <a:rPr lang="en-US" sz="2100" dirty="0">
                <a:latin typeface="Monotype Corsiva" pitchFamily="66" charset="0"/>
              </a:rPr>
              <a:t> </a:t>
            </a:r>
            <a:r>
              <a:rPr lang="en-US" sz="2100" dirty="0" smtClean="0">
                <a:latin typeface="Monotype Corsiva" pitchFamily="66" charset="0"/>
              </a:rPr>
              <a:t>         e.g</a:t>
            </a:r>
            <a:r>
              <a:rPr lang="en-US" sz="2100" dirty="0">
                <a:latin typeface="Monotype Corsiva" pitchFamily="66" charset="0"/>
              </a:rPr>
              <a:t>. in high cell density fed-batch culturing processes, where the cells must be grown for an extended period</a:t>
            </a:r>
          </a:p>
        </p:txBody>
      </p:sp>
      <p:pic>
        <p:nvPicPr>
          <p:cNvPr id="35850" name="Picture 10" descr="BD21300_"/>
          <p:cNvPicPr>
            <a:picLocks noChangeAspect="1" noChangeArrowheads="1"/>
          </p:cNvPicPr>
          <p:nvPr/>
        </p:nvPicPr>
        <p:blipFill>
          <a:blip r:embed="rId3" cstate="print"/>
          <a:srcRect/>
          <a:stretch>
            <a:fillRect/>
          </a:stretch>
        </p:blipFill>
        <p:spPr bwMode="auto">
          <a:xfrm>
            <a:off x="971600" y="4253880"/>
            <a:ext cx="142875" cy="123825"/>
          </a:xfrm>
          <a:prstGeom prst="rect">
            <a:avLst/>
          </a:prstGeom>
          <a:noFill/>
        </p:spPr>
      </p:pic>
      <p:sp>
        <p:nvSpPr>
          <p:cNvPr id="35851" name="Rectangle 11"/>
          <p:cNvSpPr>
            <a:spLocks noChangeArrowheads="1"/>
          </p:cNvSpPr>
          <p:nvPr/>
        </p:nvSpPr>
        <p:spPr bwMode="auto">
          <a:xfrm>
            <a:off x="251520" y="5013176"/>
            <a:ext cx="8686800" cy="430887"/>
          </a:xfrm>
          <a:prstGeom prst="rect">
            <a:avLst/>
          </a:prstGeom>
          <a:solidFill>
            <a:schemeClr val="accent2">
              <a:lumMod val="40000"/>
              <a:lumOff val="60000"/>
            </a:schemeClr>
          </a:solidFill>
          <a:ln w="9525">
            <a:noFill/>
            <a:miter lim="800000"/>
            <a:headEnd/>
            <a:tailEnd/>
          </a:ln>
          <a:effectLst>
            <a:softEdge rad="63500"/>
          </a:effectLst>
        </p:spPr>
        <p:txBody>
          <a:bodyPr>
            <a:spAutoFit/>
          </a:bodyPr>
          <a:lstStyle/>
          <a:p>
            <a:r>
              <a:rPr lang="en-US" sz="2100" b="1" dirty="0" smtClean="0">
                <a:solidFill>
                  <a:srgbClr val="990000"/>
                </a:solidFill>
                <a:latin typeface="Monotype Corsiva" pitchFamily="66" charset="0"/>
              </a:rPr>
              <a:t>    Consequently</a:t>
            </a:r>
            <a:r>
              <a:rPr lang="en-US" sz="2100" b="1" dirty="0">
                <a:solidFill>
                  <a:srgbClr val="990000"/>
                </a:solidFill>
                <a:latin typeface="Monotype Corsiva" pitchFamily="66" charset="0"/>
              </a:rPr>
              <a:t>, Genetic manipulation of the host strain becomes a potent method </a:t>
            </a:r>
          </a:p>
        </p:txBody>
      </p:sp>
      <p:pic>
        <p:nvPicPr>
          <p:cNvPr id="35852" name="Picture 12" descr="BD10301_"/>
          <p:cNvPicPr>
            <a:picLocks noChangeAspect="1" noChangeArrowheads="1"/>
          </p:cNvPicPr>
          <p:nvPr/>
        </p:nvPicPr>
        <p:blipFill>
          <a:blip r:embed="rId4" cstate="print"/>
          <a:srcRect/>
          <a:stretch>
            <a:fillRect/>
          </a:stretch>
        </p:blipFill>
        <p:spPr bwMode="auto">
          <a:xfrm>
            <a:off x="381000" y="5138589"/>
            <a:ext cx="114300" cy="114300"/>
          </a:xfrm>
          <a:prstGeom prst="rect">
            <a:avLst/>
          </a:prstGeom>
          <a:noFill/>
        </p:spPr>
      </p:pic>
      <p:sp>
        <p:nvSpPr>
          <p:cNvPr id="35853" name="Rectangle 13"/>
          <p:cNvSpPr>
            <a:spLocks noChangeArrowheads="1"/>
          </p:cNvSpPr>
          <p:nvPr/>
        </p:nvSpPr>
        <p:spPr bwMode="auto">
          <a:xfrm>
            <a:off x="460375" y="5425480"/>
            <a:ext cx="8331200" cy="738664"/>
          </a:xfrm>
          <a:prstGeom prst="rect">
            <a:avLst/>
          </a:prstGeom>
          <a:noFill/>
          <a:ln w="9525">
            <a:noFill/>
            <a:miter lim="800000"/>
            <a:headEnd/>
            <a:tailEnd/>
          </a:ln>
          <a:effectLst/>
        </p:spPr>
        <p:txBody>
          <a:bodyPr>
            <a:spAutoFit/>
          </a:bodyPr>
          <a:lstStyle/>
          <a:p>
            <a:r>
              <a:rPr lang="en-US" sz="2100" dirty="0">
                <a:latin typeface="Monotype Corsiva" pitchFamily="66" charset="0"/>
              </a:rPr>
              <a:t>	Giga-Hama et. </a:t>
            </a:r>
            <a:r>
              <a:rPr lang="en-US" sz="2100" dirty="0" smtClean="0">
                <a:latin typeface="Monotype Corsiva" pitchFamily="66" charset="0"/>
              </a:rPr>
              <a:t>Al have done it by disrupting the </a:t>
            </a:r>
            <a:r>
              <a:rPr lang="en-US" sz="2100" i="1" dirty="0">
                <a:latin typeface="Monotype Corsiva" pitchFamily="66" charset="0"/>
              </a:rPr>
              <a:t>S. pombe</a:t>
            </a:r>
            <a:r>
              <a:rPr lang="en-US" sz="2100" dirty="0">
                <a:latin typeface="Monotype Corsiva" pitchFamily="66" charset="0"/>
              </a:rPr>
              <a:t> protease genes using specialized vectors for the purpose.</a:t>
            </a:r>
          </a:p>
        </p:txBody>
      </p:sp>
      <p:sp>
        <p:nvSpPr>
          <p:cNvPr id="35857" name="Rectangle 17"/>
          <p:cNvSpPr>
            <a:spLocks noChangeArrowheads="1"/>
          </p:cNvSpPr>
          <p:nvPr/>
        </p:nvSpPr>
        <p:spPr bwMode="auto">
          <a:xfrm>
            <a:off x="609600" y="3001343"/>
            <a:ext cx="8354888" cy="738664"/>
          </a:xfrm>
          <a:prstGeom prst="rect">
            <a:avLst/>
          </a:prstGeom>
          <a:noFill/>
          <a:ln w="9525">
            <a:noFill/>
            <a:miter lim="800000"/>
            <a:headEnd/>
            <a:tailEnd/>
          </a:ln>
          <a:effectLst/>
        </p:spPr>
        <p:txBody>
          <a:bodyPr wrap="square">
            <a:spAutoFit/>
          </a:bodyPr>
          <a:lstStyle/>
          <a:p>
            <a:pPr algn="just"/>
            <a:r>
              <a:rPr lang="en-US" sz="2100" dirty="0" smtClean="0">
                <a:latin typeface="Monotype Corsiva" pitchFamily="66" charset="0"/>
              </a:rPr>
              <a:t>         both </a:t>
            </a:r>
            <a:r>
              <a:rPr lang="en-US" sz="2100" dirty="0">
                <a:latin typeface="Monotype Corsiva" pitchFamily="66" charset="0"/>
              </a:rPr>
              <a:t>are essential for high productivity of recombinant proteins during industrial production processes.</a:t>
            </a:r>
          </a:p>
        </p:txBody>
      </p:sp>
      <p:pic>
        <p:nvPicPr>
          <p:cNvPr id="35858" name="Picture 18" descr="j0115863"/>
          <p:cNvPicPr>
            <a:picLocks noChangeAspect="1" noChangeArrowheads="1"/>
          </p:cNvPicPr>
          <p:nvPr/>
        </p:nvPicPr>
        <p:blipFill>
          <a:blip r:embed="rId2" cstate="print"/>
          <a:srcRect/>
          <a:stretch>
            <a:fillRect/>
          </a:stretch>
        </p:blipFill>
        <p:spPr bwMode="auto">
          <a:xfrm>
            <a:off x="409575" y="3915743"/>
            <a:ext cx="142875" cy="142875"/>
          </a:xfrm>
          <a:prstGeom prst="rect">
            <a:avLst/>
          </a:prstGeom>
          <a:noFill/>
        </p:spPr>
      </p:pic>
      <p:pic>
        <p:nvPicPr>
          <p:cNvPr id="35859" name="Picture 19" descr="BD14753_"/>
          <p:cNvPicPr>
            <a:picLocks noChangeAspect="1" noChangeArrowheads="1"/>
          </p:cNvPicPr>
          <p:nvPr/>
        </p:nvPicPr>
        <p:blipFill>
          <a:blip r:embed="rId5" cstate="print"/>
          <a:srcRect/>
          <a:stretch>
            <a:fillRect/>
          </a:stretch>
        </p:blipFill>
        <p:spPr bwMode="auto">
          <a:xfrm>
            <a:off x="1636713" y="2106415"/>
            <a:ext cx="133564" cy="142875"/>
          </a:xfrm>
          <a:prstGeom prst="rect">
            <a:avLst/>
          </a:prstGeom>
          <a:noFill/>
        </p:spPr>
      </p:pic>
      <p:pic>
        <p:nvPicPr>
          <p:cNvPr id="35860" name="Picture 20" descr="BD10263_"/>
          <p:cNvPicPr>
            <a:picLocks noChangeAspect="1" noChangeArrowheads="1"/>
          </p:cNvPicPr>
          <p:nvPr/>
        </p:nvPicPr>
        <p:blipFill>
          <a:blip r:embed="rId6" cstate="print"/>
          <a:srcRect/>
          <a:stretch>
            <a:fillRect/>
          </a:stretch>
        </p:blipFill>
        <p:spPr bwMode="auto">
          <a:xfrm>
            <a:off x="1228725" y="5549305"/>
            <a:ext cx="142875" cy="142875"/>
          </a:xfrm>
          <a:prstGeom prst="rect">
            <a:avLst/>
          </a:prstGeom>
          <a:noFill/>
        </p:spPr>
      </p:pic>
      <p:sp>
        <p:nvSpPr>
          <p:cNvPr id="16" name="Rectangle 13"/>
          <p:cNvSpPr>
            <a:spLocks noChangeArrowheads="1"/>
          </p:cNvSpPr>
          <p:nvPr/>
        </p:nvSpPr>
        <p:spPr bwMode="auto">
          <a:xfrm>
            <a:off x="467544" y="6001544"/>
            <a:ext cx="8331200" cy="738664"/>
          </a:xfrm>
          <a:prstGeom prst="rect">
            <a:avLst/>
          </a:prstGeom>
          <a:noFill/>
          <a:ln w="9525">
            <a:noFill/>
            <a:miter lim="800000"/>
            <a:headEnd/>
            <a:tailEnd/>
          </a:ln>
          <a:effectLst/>
        </p:spPr>
        <p:txBody>
          <a:bodyPr>
            <a:spAutoFit/>
          </a:bodyPr>
          <a:lstStyle/>
          <a:p>
            <a:r>
              <a:rPr lang="en-US" sz="2100" dirty="0">
                <a:latin typeface="Monotype Corsiva" pitchFamily="66" charset="0"/>
              </a:rPr>
              <a:t>	</a:t>
            </a:r>
            <a:r>
              <a:rPr lang="en-US" sz="2100" dirty="0" smtClean="0">
                <a:latin typeface="Monotype Corsiva" pitchFamily="66" charset="0"/>
              </a:rPr>
              <a:t>We tried gene Silencing approach for reducing the activity of protease using RNA interference by </a:t>
            </a:r>
            <a:r>
              <a:rPr lang="en-US" sz="2100" dirty="0" err="1" smtClean="0">
                <a:latin typeface="Monotype Corsiva" pitchFamily="66" charset="0"/>
              </a:rPr>
              <a:t>SiRNA</a:t>
            </a:r>
            <a:r>
              <a:rPr lang="en-US" sz="2100" dirty="0" smtClean="0">
                <a:latin typeface="Monotype Corsiva" pitchFamily="66" charset="0"/>
              </a:rPr>
              <a:t>.</a:t>
            </a:r>
            <a:endParaRPr lang="en-US" sz="2100" dirty="0">
              <a:latin typeface="Monotype Corsiva" pitchFamily="66" charset="0"/>
            </a:endParaRPr>
          </a:p>
        </p:txBody>
      </p:sp>
      <p:pic>
        <p:nvPicPr>
          <p:cNvPr id="17" name="Picture 20" descr="BD10263_"/>
          <p:cNvPicPr>
            <a:picLocks noChangeAspect="1" noChangeArrowheads="1"/>
          </p:cNvPicPr>
          <p:nvPr/>
        </p:nvPicPr>
        <p:blipFill>
          <a:blip r:embed="rId6" cstate="print"/>
          <a:srcRect/>
          <a:stretch>
            <a:fillRect/>
          </a:stretch>
        </p:blipFill>
        <p:spPr bwMode="auto">
          <a:xfrm>
            <a:off x="1235894" y="6125369"/>
            <a:ext cx="142875" cy="142875"/>
          </a:xfrm>
          <a:prstGeom prst="rect">
            <a:avLst/>
          </a:prstGeom>
          <a:noFill/>
        </p:spPr>
      </p:pic>
      <p:pic>
        <p:nvPicPr>
          <p:cNvPr id="18" name="Picture 11" descr="BD10263_"/>
          <p:cNvPicPr>
            <a:picLocks noGrp="1" noChangeAspect="1" noChangeArrowheads="1"/>
          </p:cNvPicPr>
          <p:nvPr>
            <p:ph sz="quarter" idx="4294967295"/>
          </p:nvPr>
        </p:nvPicPr>
        <p:blipFill>
          <a:blip r:embed="rId6" cstate="print"/>
          <a:srcRect/>
          <a:stretch>
            <a:fillRect/>
          </a:stretch>
        </p:blipFill>
        <p:spPr bwMode="auto">
          <a:xfrm>
            <a:off x="150813" y="260648"/>
            <a:ext cx="133564" cy="142875"/>
          </a:xfrm>
          <a:prstGeom prst="rect">
            <a:avLst/>
          </a:prstGeom>
          <a:noFill/>
          <a:ln>
            <a:miter lim="800000"/>
            <a:headEnd/>
            <a:tailEnd/>
          </a:ln>
        </p:spPr>
      </p:pic>
      <p:pic>
        <p:nvPicPr>
          <p:cNvPr id="19" name="Picture 14" descr="BD21295_"/>
          <p:cNvPicPr>
            <a:picLocks noGrp="1" noChangeAspect="1" noChangeArrowheads="1"/>
          </p:cNvPicPr>
          <p:nvPr>
            <p:ph sz="quarter" idx="4294967295"/>
          </p:nvPr>
        </p:nvPicPr>
        <p:blipFill>
          <a:blip r:embed="rId7" cstate="print"/>
          <a:srcRect/>
          <a:stretch>
            <a:fillRect/>
          </a:stretch>
        </p:blipFill>
        <p:spPr bwMode="auto">
          <a:xfrm>
            <a:off x="648073" y="651470"/>
            <a:ext cx="133564" cy="123825"/>
          </a:xfrm>
          <a:prstGeom prst="rect">
            <a:avLst/>
          </a:prstGeom>
          <a:noFill/>
          <a:ln>
            <a:miter lim="800000"/>
            <a:headEnd/>
            <a:tailEnd/>
          </a:ln>
        </p:spPr>
      </p:pic>
      <p:pic>
        <p:nvPicPr>
          <p:cNvPr id="20" name="Picture 17" descr="BD21295_"/>
          <p:cNvPicPr>
            <a:picLocks noGrp="1" noChangeAspect="1" noChangeArrowheads="1"/>
          </p:cNvPicPr>
          <p:nvPr>
            <p:ph sz="quarter" idx="4294967295"/>
          </p:nvPr>
        </p:nvPicPr>
        <p:blipFill>
          <a:blip r:embed="rId7" cstate="print"/>
          <a:srcRect/>
          <a:stretch>
            <a:fillRect/>
          </a:stretch>
        </p:blipFill>
        <p:spPr bwMode="auto">
          <a:xfrm>
            <a:off x="648073" y="1013420"/>
            <a:ext cx="133564" cy="123825"/>
          </a:xfrm>
          <a:prstGeom prst="rect">
            <a:avLst/>
          </a:prstGeom>
          <a:noFill/>
          <a:ln>
            <a:miter lim="800000"/>
            <a:headEnd/>
            <a:tailEnd/>
          </a:ln>
        </p:spPr>
      </p:pic>
      <p:pic>
        <p:nvPicPr>
          <p:cNvPr id="21" name="Picture 20" descr="BD21295_"/>
          <p:cNvPicPr>
            <a:picLocks noChangeAspect="1" noChangeArrowheads="1"/>
          </p:cNvPicPr>
          <p:nvPr/>
        </p:nvPicPr>
        <p:blipFill>
          <a:blip r:embed="rId7" cstate="print"/>
          <a:srcRect/>
          <a:stretch>
            <a:fillRect/>
          </a:stretch>
        </p:blipFill>
        <p:spPr bwMode="auto">
          <a:xfrm>
            <a:off x="648073" y="1362670"/>
            <a:ext cx="133564" cy="123825"/>
          </a:xfrm>
          <a:prstGeom prst="rect">
            <a:avLst/>
          </a:prstGeom>
          <a:noFill/>
        </p:spPr>
      </p:pic>
      <p:sp>
        <p:nvSpPr>
          <p:cNvPr id="22" name="Rectangle 10"/>
          <p:cNvSpPr>
            <a:spLocks noChangeArrowheads="1"/>
          </p:cNvSpPr>
          <p:nvPr/>
        </p:nvSpPr>
        <p:spPr bwMode="auto">
          <a:xfrm>
            <a:off x="341312" y="116632"/>
            <a:ext cx="8263136" cy="1627369"/>
          </a:xfrm>
          <a:prstGeom prst="rect">
            <a:avLst/>
          </a:prstGeom>
          <a:noFill/>
          <a:ln w="9525">
            <a:noFill/>
            <a:miter lim="800000"/>
            <a:headEnd/>
            <a:tailEnd/>
          </a:ln>
          <a:effectLst/>
        </p:spPr>
        <p:txBody>
          <a:bodyPr wrap="square">
            <a:spAutoFit/>
          </a:bodyPr>
          <a:lstStyle/>
          <a:p>
            <a:pPr algn="just">
              <a:lnSpc>
                <a:spcPct val="120000"/>
              </a:lnSpc>
            </a:pPr>
            <a:r>
              <a:rPr lang="en-US" sz="2100" dirty="0">
                <a:latin typeface="Monotype Corsiva" pitchFamily="66" charset="0"/>
              </a:rPr>
              <a:t>In order to overcome this limitation, a number of attempts have been made,  </a:t>
            </a:r>
          </a:p>
          <a:p>
            <a:pPr algn="just">
              <a:lnSpc>
                <a:spcPct val="120000"/>
              </a:lnSpc>
            </a:pPr>
            <a:r>
              <a:rPr lang="en-US" sz="2100" dirty="0">
                <a:latin typeface="Monotype Corsiva" pitchFamily="66" charset="0"/>
              </a:rPr>
              <a:t>        control of cultivation conditions like culture pH, temperature and time;</a:t>
            </a:r>
          </a:p>
          <a:p>
            <a:pPr algn="just">
              <a:lnSpc>
                <a:spcPct val="120000"/>
              </a:lnSpc>
            </a:pPr>
            <a:r>
              <a:rPr lang="en-US" sz="2100" dirty="0">
                <a:latin typeface="Monotype Corsiva" pitchFamily="66" charset="0"/>
              </a:rPr>
              <a:t>        changing medium contents, e.g. nitrogen and carbon sources</a:t>
            </a:r>
          </a:p>
          <a:p>
            <a:pPr algn="just">
              <a:lnSpc>
                <a:spcPct val="120000"/>
              </a:lnSpc>
            </a:pPr>
            <a:r>
              <a:rPr lang="en-US" sz="2100" dirty="0">
                <a:latin typeface="Monotype Corsiva" pitchFamily="66" charset="0"/>
              </a:rPr>
              <a:t>        addition of protease inhibitors, peptone, or specific amino acids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6"/>
          <p:cNvSpPr>
            <a:spLocks noChangeArrowheads="1"/>
          </p:cNvSpPr>
          <p:nvPr/>
        </p:nvSpPr>
        <p:spPr bwMode="auto">
          <a:xfrm>
            <a:off x="624959" y="3646185"/>
            <a:ext cx="4019049" cy="430887"/>
          </a:xfrm>
          <a:prstGeom prst="rect">
            <a:avLst/>
          </a:prstGeom>
          <a:noFill/>
          <a:ln w="9525">
            <a:noFill/>
            <a:miter lim="800000"/>
            <a:headEnd/>
            <a:tailEnd/>
          </a:ln>
          <a:effectLst>
            <a:softEdge rad="63500"/>
          </a:effectLst>
        </p:spPr>
        <p:txBody>
          <a:bodyPr wrap="none">
            <a:spAutoFit/>
          </a:bodyPr>
          <a:lstStyle/>
          <a:p>
            <a:r>
              <a:rPr lang="en-US" sz="2200" b="1" dirty="0">
                <a:solidFill>
                  <a:srgbClr val="0000FF"/>
                </a:solidFill>
                <a:latin typeface="Monotype Corsiva" pitchFamily="66" charset="0"/>
              </a:rPr>
              <a:t>RNA interference : Two Phase </a:t>
            </a:r>
            <a:r>
              <a:rPr lang="en-US" sz="2200" b="1" dirty="0" smtClean="0">
                <a:solidFill>
                  <a:srgbClr val="0000FF"/>
                </a:solidFill>
                <a:latin typeface="Monotype Corsiva" pitchFamily="66" charset="0"/>
              </a:rPr>
              <a:t>Process</a:t>
            </a:r>
            <a:endParaRPr lang="en-US" sz="2200" b="1" dirty="0">
              <a:solidFill>
                <a:srgbClr val="0000FF"/>
              </a:solidFill>
              <a:latin typeface="Monotype Corsiva" pitchFamily="66" charset="0"/>
            </a:endParaRPr>
          </a:p>
        </p:txBody>
      </p:sp>
      <p:sp>
        <p:nvSpPr>
          <p:cNvPr id="16" name="Rectangle 7"/>
          <p:cNvSpPr>
            <a:spLocks noChangeArrowheads="1"/>
          </p:cNvSpPr>
          <p:nvPr/>
        </p:nvSpPr>
        <p:spPr bwMode="auto">
          <a:xfrm>
            <a:off x="827584" y="4004015"/>
            <a:ext cx="8064896" cy="2665345"/>
          </a:xfrm>
          <a:prstGeom prst="rect">
            <a:avLst/>
          </a:prstGeom>
          <a:noFill/>
          <a:ln w="9525">
            <a:noFill/>
            <a:miter lim="800000"/>
            <a:headEnd/>
            <a:tailEnd/>
          </a:ln>
          <a:effectLst/>
        </p:spPr>
        <p:txBody>
          <a:bodyPr wrap="square">
            <a:spAutoFit/>
          </a:bodyPr>
          <a:lstStyle/>
          <a:p>
            <a:pPr algn="just">
              <a:lnSpc>
                <a:spcPct val="90000"/>
              </a:lnSpc>
            </a:pPr>
            <a:r>
              <a:rPr lang="en-US" sz="2200" dirty="0" smtClean="0">
                <a:latin typeface="Monotype Corsiva" pitchFamily="66" charset="0"/>
              </a:rPr>
              <a:t>Initiation</a:t>
            </a:r>
            <a:endParaRPr lang="en-US" sz="2200" dirty="0">
              <a:latin typeface="Monotype Corsiva" pitchFamily="66" charset="0"/>
            </a:endParaRPr>
          </a:p>
          <a:p>
            <a:pPr algn="just">
              <a:lnSpc>
                <a:spcPct val="90000"/>
              </a:lnSpc>
            </a:pPr>
            <a:r>
              <a:rPr lang="en-US" sz="2200" dirty="0" smtClean="0">
                <a:latin typeface="Monotype Corsiva" pitchFamily="66" charset="0"/>
              </a:rPr>
              <a:t>     Small </a:t>
            </a:r>
            <a:r>
              <a:rPr lang="en-US" sz="2200" dirty="0">
                <a:latin typeface="Monotype Corsiva" pitchFamily="66" charset="0"/>
              </a:rPr>
              <a:t>regulatory RNAs are generated via processing of longer double-stranded </a:t>
            </a:r>
            <a:r>
              <a:rPr lang="en-US" sz="2200" dirty="0" smtClean="0">
                <a:latin typeface="Monotype Corsiva" pitchFamily="66" charset="0"/>
              </a:rPr>
              <a:t> RNA </a:t>
            </a:r>
            <a:r>
              <a:rPr lang="en-US" sz="2200" dirty="0">
                <a:latin typeface="Monotype Corsiva" pitchFamily="66" charset="0"/>
              </a:rPr>
              <a:t>(</a:t>
            </a:r>
            <a:r>
              <a:rPr lang="en-US" sz="2200" dirty="0" err="1">
                <a:latin typeface="Monotype Corsiva" pitchFamily="66" charset="0"/>
              </a:rPr>
              <a:t>dsRNA</a:t>
            </a:r>
            <a:r>
              <a:rPr lang="en-US" sz="2200" dirty="0">
                <a:latin typeface="Monotype Corsiva" pitchFamily="66" charset="0"/>
              </a:rPr>
              <a:t>) precursors by an </a:t>
            </a:r>
            <a:r>
              <a:rPr lang="en-US" sz="2200" dirty="0" err="1">
                <a:latin typeface="Monotype Corsiva" pitchFamily="66" charset="0"/>
              </a:rPr>
              <a:t>RNaseIII</a:t>
            </a:r>
            <a:r>
              <a:rPr lang="en-US" sz="2200" dirty="0">
                <a:latin typeface="Monotype Corsiva" pitchFamily="66" charset="0"/>
              </a:rPr>
              <a:t>-like enzyme termed Dicer</a:t>
            </a:r>
            <a:r>
              <a:rPr lang="en-US" sz="2200" dirty="0" smtClean="0">
                <a:latin typeface="Monotype Corsiva" pitchFamily="66" charset="0"/>
              </a:rPr>
              <a:t>.</a:t>
            </a:r>
          </a:p>
          <a:p>
            <a:pPr algn="just">
              <a:lnSpc>
                <a:spcPct val="90000"/>
              </a:lnSpc>
            </a:pPr>
            <a:endParaRPr lang="en-US" sz="2200" dirty="0">
              <a:latin typeface="Monotype Corsiva" pitchFamily="66" charset="0"/>
            </a:endParaRPr>
          </a:p>
          <a:p>
            <a:pPr algn="just"/>
            <a:r>
              <a:rPr lang="en-US" sz="2200" dirty="0" smtClean="0">
                <a:latin typeface="Monotype Corsiva" pitchFamily="66" charset="0"/>
              </a:rPr>
              <a:t>Execution</a:t>
            </a:r>
            <a:endParaRPr lang="en-US" sz="2200" dirty="0">
              <a:latin typeface="Monotype Corsiva" pitchFamily="66" charset="0"/>
            </a:endParaRPr>
          </a:p>
          <a:p>
            <a:pPr algn="just"/>
            <a:r>
              <a:rPr lang="en-US" sz="2200" dirty="0" smtClean="0">
                <a:latin typeface="Monotype Corsiva" pitchFamily="66" charset="0"/>
              </a:rPr>
              <a:t>    Loading </a:t>
            </a:r>
            <a:r>
              <a:rPr lang="en-US" sz="2200" dirty="0">
                <a:latin typeface="Monotype Corsiva" pitchFamily="66" charset="0"/>
              </a:rPr>
              <a:t>of small RNAs into large </a:t>
            </a:r>
            <a:r>
              <a:rPr lang="en-US" sz="2200" dirty="0" err="1">
                <a:latin typeface="Monotype Corsiva" pitchFamily="66" charset="0"/>
              </a:rPr>
              <a:t>multiprotein</a:t>
            </a:r>
            <a:r>
              <a:rPr lang="en-US" sz="2200" dirty="0">
                <a:latin typeface="Monotype Corsiva" pitchFamily="66" charset="0"/>
              </a:rPr>
              <a:t> complex RISC </a:t>
            </a:r>
            <a:endParaRPr lang="en-US" sz="2200" dirty="0" smtClean="0">
              <a:latin typeface="Monotype Corsiva" pitchFamily="66" charset="0"/>
            </a:endParaRPr>
          </a:p>
          <a:p>
            <a:pPr algn="just"/>
            <a:r>
              <a:rPr lang="en-US" sz="2200" dirty="0" smtClean="0">
                <a:latin typeface="Monotype Corsiva" pitchFamily="66" charset="0"/>
              </a:rPr>
              <a:t>    Silencing </a:t>
            </a:r>
            <a:r>
              <a:rPr lang="en-US" sz="2200" dirty="0">
                <a:latin typeface="Monotype Corsiva" pitchFamily="66" charset="0"/>
              </a:rPr>
              <a:t>of target </a:t>
            </a:r>
            <a:r>
              <a:rPr lang="en-US" sz="2200" dirty="0" smtClean="0">
                <a:latin typeface="Monotype Corsiva" pitchFamily="66" charset="0"/>
              </a:rPr>
              <a:t>gene</a:t>
            </a:r>
          </a:p>
          <a:p>
            <a:pPr algn="just"/>
            <a:r>
              <a:rPr lang="en-US" sz="2200" dirty="0" smtClean="0">
                <a:latin typeface="Monotype Corsiva" pitchFamily="66" charset="0"/>
              </a:rPr>
              <a:t>    Degradation </a:t>
            </a:r>
            <a:r>
              <a:rPr lang="en-US" sz="2200" dirty="0">
                <a:latin typeface="Monotype Corsiva" pitchFamily="66" charset="0"/>
              </a:rPr>
              <a:t>or inhibition of translation</a:t>
            </a:r>
          </a:p>
        </p:txBody>
      </p:sp>
      <p:pic>
        <p:nvPicPr>
          <p:cNvPr id="1026" name="Picture 2" descr="C:\Program Files (x86)\Microsoft Office\MEDIA\OFFICE12\Bullets\BD14528_.gif"/>
          <p:cNvPicPr>
            <a:picLocks noChangeAspect="1" noChangeArrowheads="1"/>
          </p:cNvPicPr>
          <p:nvPr/>
        </p:nvPicPr>
        <p:blipFill>
          <a:blip r:embed="rId3" cstate="print"/>
          <a:srcRect/>
          <a:stretch>
            <a:fillRect/>
          </a:stretch>
        </p:blipFill>
        <p:spPr bwMode="auto">
          <a:xfrm>
            <a:off x="954324" y="5720542"/>
            <a:ext cx="142875" cy="142875"/>
          </a:xfrm>
          <a:prstGeom prst="rect">
            <a:avLst/>
          </a:prstGeom>
          <a:noFill/>
          <a:effectLst>
            <a:softEdge rad="31750"/>
          </a:effectLst>
        </p:spPr>
      </p:pic>
      <p:pic>
        <p:nvPicPr>
          <p:cNvPr id="18" name="Picture 2" descr="C:\Program Files (x86)\Microsoft Office\MEDIA\OFFICE12\Bullets\BD14528_.gif"/>
          <p:cNvPicPr>
            <a:picLocks noChangeAspect="1" noChangeArrowheads="1"/>
          </p:cNvPicPr>
          <p:nvPr/>
        </p:nvPicPr>
        <p:blipFill>
          <a:blip r:embed="rId3" cstate="print"/>
          <a:srcRect/>
          <a:stretch>
            <a:fillRect/>
          </a:stretch>
        </p:blipFill>
        <p:spPr bwMode="auto">
          <a:xfrm>
            <a:off x="954324" y="6022429"/>
            <a:ext cx="142875" cy="142875"/>
          </a:xfrm>
          <a:prstGeom prst="rect">
            <a:avLst/>
          </a:prstGeom>
          <a:noFill/>
          <a:effectLst>
            <a:softEdge rad="31750"/>
          </a:effectLst>
        </p:spPr>
      </p:pic>
      <p:pic>
        <p:nvPicPr>
          <p:cNvPr id="19" name="Picture 2" descr="C:\Program Files (x86)\Microsoft Office\MEDIA\OFFICE12\Bullets\BD14528_.gif"/>
          <p:cNvPicPr>
            <a:picLocks noChangeAspect="1" noChangeArrowheads="1"/>
          </p:cNvPicPr>
          <p:nvPr/>
        </p:nvPicPr>
        <p:blipFill>
          <a:blip r:embed="rId3" cstate="print"/>
          <a:srcRect/>
          <a:stretch>
            <a:fillRect/>
          </a:stretch>
        </p:blipFill>
        <p:spPr bwMode="auto">
          <a:xfrm>
            <a:off x="954324" y="6310461"/>
            <a:ext cx="142875" cy="142875"/>
          </a:xfrm>
          <a:prstGeom prst="rect">
            <a:avLst/>
          </a:prstGeom>
          <a:noFill/>
          <a:effectLst>
            <a:softEdge rad="31750"/>
          </a:effectLst>
        </p:spPr>
      </p:pic>
      <p:sp>
        <p:nvSpPr>
          <p:cNvPr id="17" name="Rectangle 5"/>
          <p:cNvSpPr>
            <a:spLocks noChangeArrowheads="1"/>
          </p:cNvSpPr>
          <p:nvPr/>
        </p:nvSpPr>
        <p:spPr bwMode="auto">
          <a:xfrm>
            <a:off x="1491014" y="2113633"/>
            <a:ext cx="5694188" cy="461665"/>
          </a:xfrm>
          <a:prstGeom prst="rect">
            <a:avLst/>
          </a:prstGeom>
          <a:solidFill>
            <a:schemeClr val="accent2">
              <a:lumMod val="40000"/>
              <a:lumOff val="60000"/>
            </a:schemeClr>
          </a:solidFill>
          <a:ln w="9525">
            <a:noFill/>
            <a:miter lim="800000"/>
            <a:headEnd/>
            <a:tailEnd/>
          </a:ln>
          <a:effectLst>
            <a:softEdge rad="63500"/>
          </a:effectLst>
        </p:spPr>
        <p:txBody>
          <a:bodyPr wrap="none">
            <a:spAutoFit/>
          </a:bodyPr>
          <a:lstStyle/>
          <a:p>
            <a:r>
              <a:rPr lang="en-US" sz="2400" dirty="0">
                <a:solidFill>
                  <a:srgbClr val="990000"/>
                </a:solidFill>
                <a:latin typeface="Monotype Corsiva" pitchFamily="66" charset="0"/>
              </a:rPr>
              <a:t>RNA interference : A potent tool for gene silencing</a:t>
            </a:r>
          </a:p>
        </p:txBody>
      </p:sp>
      <p:sp>
        <p:nvSpPr>
          <p:cNvPr id="20" name="Rectangle 6"/>
          <p:cNvSpPr>
            <a:spLocks noChangeArrowheads="1"/>
          </p:cNvSpPr>
          <p:nvPr/>
        </p:nvSpPr>
        <p:spPr bwMode="auto">
          <a:xfrm>
            <a:off x="107504" y="2570833"/>
            <a:ext cx="8928992" cy="1107996"/>
          </a:xfrm>
          <a:prstGeom prst="rect">
            <a:avLst/>
          </a:prstGeom>
          <a:noFill/>
          <a:ln w="9525">
            <a:noFill/>
            <a:miter lim="800000"/>
            <a:headEnd/>
            <a:tailEnd/>
          </a:ln>
          <a:effectLst/>
        </p:spPr>
        <p:txBody>
          <a:bodyPr wrap="square">
            <a:spAutoFit/>
          </a:bodyPr>
          <a:lstStyle/>
          <a:p>
            <a:pPr algn="just"/>
            <a:r>
              <a:rPr lang="en-US" sz="2200" dirty="0">
                <a:latin typeface="Monotype Corsiva" pitchFamily="66" charset="0"/>
              </a:rPr>
              <a:t> </a:t>
            </a:r>
            <a:r>
              <a:rPr lang="en-US" sz="2200" dirty="0" smtClean="0">
                <a:latin typeface="Monotype Corsiva" pitchFamily="66" charset="0"/>
              </a:rPr>
              <a:t>   RNA </a:t>
            </a:r>
            <a:r>
              <a:rPr lang="en-US" sz="2200" dirty="0">
                <a:latin typeface="Monotype Corsiva" pitchFamily="66" charset="0"/>
              </a:rPr>
              <a:t>interference (</a:t>
            </a:r>
            <a:r>
              <a:rPr lang="en-US" sz="2200" dirty="0" err="1">
                <a:latin typeface="Monotype Corsiva" pitchFamily="66" charset="0"/>
              </a:rPr>
              <a:t>RNAi</a:t>
            </a:r>
            <a:r>
              <a:rPr lang="en-US" sz="2200" dirty="0">
                <a:latin typeface="Monotype Corsiva" pitchFamily="66" charset="0"/>
              </a:rPr>
              <a:t>) is a process of post-transcriptional gene silencing (PTGS) by which double stranded RNA (</a:t>
            </a:r>
            <a:r>
              <a:rPr lang="en-US" sz="2200" dirty="0" err="1">
                <a:latin typeface="Monotype Corsiva" pitchFamily="66" charset="0"/>
              </a:rPr>
              <a:t>dsRNA</a:t>
            </a:r>
            <a:r>
              <a:rPr lang="en-US" sz="2200" dirty="0">
                <a:latin typeface="Monotype Corsiva" pitchFamily="66" charset="0"/>
              </a:rPr>
              <a:t>) causes sequence-specific degradation of mRNA sequences. </a:t>
            </a:r>
          </a:p>
        </p:txBody>
      </p:sp>
      <p:pic>
        <p:nvPicPr>
          <p:cNvPr id="21" name="Picture 6" descr="BD10263_"/>
          <p:cNvPicPr>
            <a:picLocks noChangeAspect="1" noChangeArrowheads="1"/>
          </p:cNvPicPr>
          <p:nvPr/>
        </p:nvPicPr>
        <p:blipFill>
          <a:blip r:embed="rId4" cstate="print"/>
          <a:srcRect/>
          <a:stretch>
            <a:fillRect/>
          </a:stretch>
        </p:blipFill>
        <p:spPr bwMode="auto">
          <a:xfrm>
            <a:off x="539552" y="545315"/>
            <a:ext cx="150157" cy="142875"/>
          </a:xfrm>
          <a:prstGeom prst="rect">
            <a:avLst/>
          </a:prstGeom>
          <a:noFill/>
        </p:spPr>
      </p:pic>
      <p:sp>
        <p:nvSpPr>
          <p:cNvPr id="22" name="Rectangle 8"/>
          <p:cNvSpPr>
            <a:spLocks noChangeArrowheads="1"/>
          </p:cNvSpPr>
          <p:nvPr/>
        </p:nvSpPr>
        <p:spPr bwMode="auto">
          <a:xfrm>
            <a:off x="107504" y="404664"/>
            <a:ext cx="8856984" cy="1569660"/>
          </a:xfrm>
          <a:prstGeom prst="rect">
            <a:avLst/>
          </a:prstGeom>
          <a:noFill/>
          <a:ln w="9525">
            <a:noFill/>
            <a:miter lim="800000"/>
            <a:headEnd/>
            <a:tailEnd/>
          </a:ln>
          <a:effectLst/>
        </p:spPr>
        <p:txBody>
          <a:bodyPr wrap="square">
            <a:spAutoFit/>
          </a:bodyPr>
          <a:lstStyle/>
          <a:p>
            <a:pPr algn="just"/>
            <a:r>
              <a:rPr lang="en-US" sz="2400" dirty="0">
                <a:solidFill>
                  <a:srgbClr val="002060"/>
                </a:solidFill>
                <a:latin typeface="Monotype Corsiva" pitchFamily="66" charset="0"/>
              </a:rPr>
              <a:t> </a:t>
            </a:r>
            <a:r>
              <a:rPr lang="en-US" sz="2400" dirty="0" smtClean="0">
                <a:solidFill>
                  <a:srgbClr val="002060"/>
                </a:solidFill>
                <a:latin typeface="Monotype Corsiva" pitchFamily="66" charset="0"/>
              </a:rPr>
              <a:t>        It is </a:t>
            </a:r>
            <a:r>
              <a:rPr lang="en-US" sz="2400" dirty="0">
                <a:solidFill>
                  <a:srgbClr val="002060"/>
                </a:solidFill>
                <a:latin typeface="Monotype Corsiva" pitchFamily="66" charset="0"/>
              </a:rPr>
              <a:t>evident from </a:t>
            </a:r>
            <a:r>
              <a:rPr lang="en-US" sz="2400" dirty="0" smtClean="0">
                <a:solidFill>
                  <a:srgbClr val="002060"/>
                </a:solidFill>
                <a:latin typeface="Monotype Corsiva" pitchFamily="66" charset="0"/>
              </a:rPr>
              <a:t>literature (Volpe </a:t>
            </a:r>
            <a:r>
              <a:rPr lang="en-US" sz="2400" i="1" dirty="0" smtClean="0">
                <a:solidFill>
                  <a:srgbClr val="002060"/>
                </a:solidFill>
                <a:latin typeface="Monotype Corsiva" pitchFamily="66" charset="0"/>
              </a:rPr>
              <a:t>et al</a:t>
            </a:r>
            <a:r>
              <a:rPr lang="en-US" sz="2400" dirty="0" smtClean="0">
                <a:solidFill>
                  <a:srgbClr val="002060"/>
                </a:solidFill>
                <a:latin typeface="Monotype Corsiva" pitchFamily="66" charset="0"/>
              </a:rPr>
              <a:t>) that S</a:t>
            </a:r>
            <a:r>
              <a:rPr lang="en-US" sz="2400" dirty="0">
                <a:solidFill>
                  <a:srgbClr val="002060"/>
                </a:solidFill>
                <a:latin typeface="Monotype Corsiva" pitchFamily="66" charset="0"/>
              </a:rPr>
              <a:t>. pombe has all the machinery required for RNA </a:t>
            </a:r>
            <a:r>
              <a:rPr lang="en-US" sz="2400" dirty="0" smtClean="0">
                <a:solidFill>
                  <a:srgbClr val="002060"/>
                </a:solidFill>
                <a:latin typeface="Monotype Corsiva" pitchFamily="66" charset="0"/>
              </a:rPr>
              <a:t>interference, so </a:t>
            </a:r>
            <a:r>
              <a:rPr lang="en-US" sz="2400" dirty="0">
                <a:solidFill>
                  <a:srgbClr val="002060"/>
                </a:solidFill>
                <a:latin typeface="Monotype Corsiva" pitchFamily="66" charset="0"/>
              </a:rPr>
              <a:t>it can be used as a model system to express </a:t>
            </a:r>
            <a:r>
              <a:rPr lang="en-US" sz="2400" dirty="0" err="1">
                <a:solidFill>
                  <a:srgbClr val="002060"/>
                </a:solidFill>
                <a:latin typeface="Monotype Corsiva" pitchFamily="66" charset="0"/>
              </a:rPr>
              <a:t>siRNAs</a:t>
            </a:r>
            <a:r>
              <a:rPr lang="en-US" sz="2400" dirty="0">
                <a:solidFill>
                  <a:srgbClr val="002060"/>
                </a:solidFill>
                <a:latin typeface="Monotype Corsiva" pitchFamily="66" charset="0"/>
              </a:rPr>
              <a:t> against the proteases which are responsible for degradation of protein of interest.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a:spLocks noChangeArrowheads="1"/>
          </p:cNvSpPr>
          <p:nvPr/>
        </p:nvSpPr>
        <p:spPr bwMode="auto">
          <a:xfrm>
            <a:off x="1331640" y="4509120"/>
            <a:ext cx="6480720" cy="1569660"/>
          </a:xfrm>
          <a:prstGeom prst="rect">
            <a:avLst/>
          </a:prstGeom>
          <a:solidFill>
            <a:schemeClr val="accent2">
              <a:lumMod val="40000"/>
              <a:lumOff val="60000"/>
            </a:schemeClr>
          </a:solidFill>
          <a:ln w="9525">
            <a:noFill/>
            <a:miter lim="800000"/>
            <a:headEnd/>
            <a:tailEnd/>
          </a:ln>
          <a:effectLst>
            <a:glow rad="228600">
              <a:schemeClr val="accent2">
                <a:satMod val="175000"/>
                <a:alpha val="40000"/>
              </a:schemeClr>
            </a:glow>
          </a:effectLst>
        </p:spPr>
        <p:txBody>
          <a:bodyPr wrap="square">
            <a:spAutoFit/>
          </a:bodyPr>
          <a:lstStyle/>
          <a:p>
            <a:pPr algn="just"/>
            <a:r>
              <a:rPr lang="en-US" sz="2400" dirty="0">
                <a:solidFill>
                  <a:srgbClr val="990000"/>
                </a:solidFill>
                <a:latin typeface="Monotype Corsiva" pitchFamily="66" charset="0"/>
              </a:rPr>
              <a:t> </a:t>
            </a:r>
            <a:r>
              <a:rPr lang="en-US" sz="2400" dirty="0" smtClean="0">
                <a:solidFill>
                  <a:srgbClr val="990000"/>
                </a:solidFill>
                <a:latin typeface="Monotype Corsiva" pitchFamily="66" charset="0"/>
              </a:rPr>
              <a:t>       Keeping all these things in mind this study was aimed to control protease activity by generating </a:t>
            </a:r>
            <a:r>
              <a:rPr lang="en-US" sz="2400" dirty="0" err="1" smtClean="0">
                <a:solidFill>
                  <a:srgbClr val="990000"/>
                </a:solidFill>
                <a:latin typeface="Monotype Corsiva" pitchFamily="66" charset="0"/>
              </a:rPr>
              <a:t>siRNAs</a:t>
            </a:r>
            <a:r>
              <a:rPr lang="en-US" sz="2400" dirty="0" smtClean="0">
                <a:solidFill>
                  <a:srgbClr val="990000"/>
                </a:solidFill>
                <a:latin typeface="Monotype Corsiva" pitchFamily="66" charset="0"/>
              </a:rPr>
              <a:t> to silence a particular protease which is acting upon model protein.</a:t>
            </a:r>
            <a:endParaRPr lang="en-US" sz="2400" dirty="0">
              <a:solidFill>
                <a:srgbClr val="990000"/>
              </a:solidFill>
              <a:latin typeface="Monotype Corsiva" pitchFamily="66" charset="0"/>
            </a:endParaRPr>
          </a:p>
        </p:txBody>
      </p:sp>
      <p:pic>
        <p:nvPicPr>
          <p:cNvPr id="67591" name="Picture 7" descr="BD10263_"/>
          <p:cNvPicPr>
            <a:picLocks noChangeAspect="1" noChangeArrowheads="1"/>
          </p:cNvPicPr>
          <p:nvPr/>
        </p:nvPicPr>
        <p:blipFill>
          <a:blip r:embed="rId3" cstate="print"/>
          <a:srcRect/>
          <a:stretch>
            <a:fillRect/>
          </a:stretch>
        </p:blipFill>
        <p:spPr bwMode="auto">
          <a:xfrm>
            <a:off x="1547664" y="4653136"/>
            <a:ext cx="262309" cy="262309"/>
          </a:xfrm>
          <a:prstGeom prst="rect">
            <a:avLst/>
          </a:prstGeom>
          <a:noFill/>
        </p:spPr>
      </p:pic>
      <p:sp>
        <p:nvSpPr>
          <p:cNvPr id="6" name="Rectangle 23"/>
          <p:cNvSpPr>
            <a:spLocks noChangeArrowheads="1"/>
          </p:cNvSpPr>
          <p:nvPr/>
        </p:nvSpPr>
        <p:spPr bwMode="auto">
          <a:xfrm>
            <a:off x="279932" y="765865"/>
            <a:ext cx="4580100" cy="430887"/>
          </a:xfrm>
          <a:prstGeom prst="rect">
            <a:avLst/>
          </a:prstGeom>
          <a:noFill/>
          <a:ln w="9525">
            <a:noFill/>
            <a:miter lim="800000"/>
            <a:headEnd/>
            <a:tailEnd/>
          </a:ln>
          <a:effectLst/>
        </p:spPr>
        <p:txBody>
          <a:bodyPr wrap="none">
            <a:spAutoFit/>
          </a:bodyPr>
          <a:lstStyle/>
          <a:p>
            <a:r>
              <a:rPr lang="en-US" sz="2200" dirty="0">
                <a:latin typeface="Monotype Corsiva" pitchFamily="66" charset="0"/>
              </a:rPr>
              <a:t>Three major classes of small RNAs are there:</a:t>
            </a:r>
          </a:p>
        </p:txBody>
      </p:sp>
      <p:sp>
        <p:nvSpPr>
          <p:cNvPr id="7" name="Rectangle 24"/>
          <p:cNvSpPr>
            <a:spLocks noChangeArrowheads="1"/>
          </p:cNvSpPr>
          <p:nvPr/>
        </p:nvSpPr>
        <p:spPr bwMode="auto">
          <a:xfrm>
            <a:off x="1245387" y="1219085"/>
            <a:ext cx="3658374" cy="430887"/>
          </a:xfrm>
          <a:prstGeom prst="rect">
            <a:avLst/>
          </a:prstGeom>
          <a:noFill/>
          <a:ln w="9525">
            <a:noFill/>
            <a:miter lim="800000"/>
            <a:headEnd/>
            <a:tailEnd/>
          </a:ln>
          <a:effectLst/>
        </p:spPr>
        <p:txBody>
          <a:bodyPr wrap="none">
            <a:spAutoFit/>
          </a:bodyPr>
          <a:lstStyle/>
          <a:p>
            <a:r>
              <a:rPr lang="en-US" sz="2200" dirty="0">
                <a:latin typeface="Monotype Corsiva" pitchFamily="66" charset="0"/>
              </a:rPr>
              <a:t>Small interfering RNAs or </a:t>
            </a:r>
            <a:r>
              <a:rPr lang="en-US" sz="2200" dirty="0" err="1">
                <a:latin typeface="Monotype Corsiva" pitchFamily="66" charset="0"/>
              </a:rPr>
              <a:t>siRNAs</a:t>
            </a:r>
            <a:endParaRPr lang="en-US" sz="2200" dirty="0">
              <a:latin typeface="Monotype Corsiva" pitchFamily="66" charset="0"/>
            </a:endParaRPr>
          </a:p>
        </p:txBody>
      </p:sp>
      <p:sp>
        <p:nvSpPr>
          <p:cNvPr id="8" name="Rectangle 25"/>
          <p:cNvSpPr>
            <a:spLocks noChangeArrowheads="1"/>
          </p:cNvSpPr>
          <p:nvPr/>
        </p:nvSpPr>
        <p:spPr bwMode="auto">
          <a:xfrm>
            <a:off x="1207287" y="1579125"/>
            <a:ext cx="2672526" cy="430887"/>
          </a:xfrm>
          <a:prstGeom prst="rect">
            <a:avLst/>
          </a:prstGeom>
          <a:noFill/>
          <a:ln w="9525">
            <a:noFill/>
            <a:miter lim="800000"/>
            <a:headEnd/>
            <a:tailEnd/>
          </a:ln>
          <a:effectLst/>
        </p:spPr>
        <p:txBody>
          <a:bodyPr wrap="none">
            <a:spAutoFit/>
          </a:bodyPr>
          <a:lstStyle/>
          <a:p>
            <a:r>
              <a:rPr lang="en-US" sz="2200">
                <a:latin typeface="Monotype Corsiva" pitchFamily="66" charset="0"/>
              </a:rPr>
              <a:t>Micro RNAs or miRNAs</a:t>
            </a:r>
          </a:p>
        </p:txBody>
      </p:sp>
      <p:sp>
        <p:nvSpPr>
          <p:cNvPr id="10" name="Rectangle 26"/>
          <p:cNvSpPr>
            <a:spLocks noChangeArrowheads="1"/>
          </p:cNvSpPr>
          <p:nvPr/>
        </p:nvSpPr>
        <p:spPr bwMode="auto">
          <a:xfrm>
            <a:off x="1221575" y="1939166"/>
            <a:ext cx="3065263" cy="430887"/>
          </a:xfrm>
          <a:prstGeom prst="rect">
            <a:avLst/>
          </a:prstGeom>
          <a:noFill/>
          <a:ln w="9525">
            <a:noFill/>
            <a:miter lim="800000"/>
            <a:headEnd/>
            <a:tailEnd/>
          </a:ln>
          <a:effectLst/>
        </p:spPr>
        <p:txBody>
          <a:bodyPr wrap="none">
            <a:spAutoFit/>
          </a:bodyPr>
          <a:lstStyle/>
          <a:p>
            <a:r>
              <a:rPr lang="en-US" sz="2200">
                <a:latin typeface="Monotype Corsiva" pitchFamily="66" charset="0"/>
              </a:rPr>
              <a:t>Small heterochromatic RNAs</a:t>
            </a:r>
          </a:p>
        </p:txBody>
      </p:sp>
      <p:pic>
        <p:nvPicPr>
          <p:cNvPr id="11" name="Picture 29" descr="BD21299_"/>
          <p:cNvPicPr>
            <a:picLocks noChangeAspect="1" noChangeArrowheads="1"/>
          </p:cNvPicPr>
          <p:nvPr/>
        </p:nvPicPr>
        <p:blipFill>
          <a:blip r:embed="rId4" cstate="print">
            <a:duotone>
              <a:prstClr val="black"/>
              <a:schemeClr val="tx1">
                <a:lumMod val="95000"/>
                <a:tint val="45000"/>
                <a:satMod val="400000"/>
              </a:schemeClr>
            </a:duotone>
          </a:blip>
          <a:srcRect/>
          <a:stretch>
            <a:fillRect/>
          </a:stretch>
        </p:blipFill>
        <p:spPr bwMode="auto">
          <a:xfrm>
            <a:off x="1092987" y="1447685"/>
            <a:ext cx="142875" cy="104775"/>
          </a:xfrm>
          <a:prstGeom prst="rect">
            <a:avLst/>
          </a:prstGeom>
          <a:noFill/>
          <a:effectLst>
            <a:glow rad="228600">
              <a:schemeClr val="accent4">
                <a:satMod val="175000"/>
                <a:alpha val="40000"/>
              </a:schemeClr>
            </a:glow>
          </a:effectLst>
        </p:spPr>
      </p:pic>
      <p:pic>
        <p:nvPicPr>
          <p:cNvPr id="12" name="Picture 30" descr="BD21299_"/>
          <p:cNvPicPr>
            <a:picLocks noChangeAspect="1" noChangeArrowheads="1"/>
          </p:cNvPicPr>
          <p:nvPr/>
        </p:nvPicPr>
        <p:blipFill>
          <a:blip r:embed="rId4" cstate="print">
            <a:duotone>
              <a:prstClr val="black"/>
              <a:schemeClr val="tx1">
                <a:lumMod val="95000"/>
                <a:tint val="45000"/>
                <a:satMod val="400000"/>
              </a:schemeClr>
            </a:duotone>
          </a:blip>
          <a:srcRect/>
          <a:stretch>
            <a:fillRect/>
          </a:stretch>
        </p:blipFill>
        <p:spPr bwMode="auto">
          <a:xfrm>
            <a:off x="1097750" y="1766450"/>
            <a:ext cx="142875" cy="104775"/>
          </a:xfrm>
          <a:prstGeom prst="rect">
            <a:avLst/>
          </a:prstGeom>
          <a:noFill/>
          <a:effectLst>
            <a:glow rad="228600">
              <a:schemeClr val="accent4">
                <a:satMod val="175000"/>
                <a:alpha val="40000"/>
              </a:schemeClr>
            </a:glow>
          </a:effectLst>
        </p:spPr>
      </p:pic>
      <p:pic>
        <p:nvPicPr>
          <p:cNvPr id="13" name="Picture 31" descr="BD21299_"/>
          <p:cNvPicPr>
            <a:picLocks noChangeAspect="1" noChangeArrowheads="1"/>
          </p:cNvPicPr>
          <p:nvPr/>
        </p:nvPicPr>
        <p:blipFill>
          <a:blip r:embed="rId4" cstate="print">
            <a:duotone>
              <a:prstClr val="black"/>
              <a:schemeClr val="tx1">
                <a:lumMod val="95000"/>
                <a:tint val="45000"/>
                <a:satMod val="400000"/>
              </a:schemeClr>
            </a:duotone>
          </a:blip>
          <a:srcRect/>
          <a:stretch>
            <a:fillRect/>
          </a:stretch>
        </p:blipFill>
        <p:spPr bwMode="auto">
          <a:xfrm>
            <a:off x="1097750" y="2097916"/>
            <a:ext cx="142875" cy="104775"/>
          </a:xfrm>
          <a:prstGeom prst="rect">
            <a:avLst/>
          </a:prstGeom>
          <a:noFill/>
          <a:effectLst>
            <a:glow rad="228600">
              <a:schemeClr val="accent4">
                <a:satMod val="175000"/>
                <a:alpha val="40000"/>
              </a:schemeClr>
            </a:glow>
          </a:effectLst>
        </p:spPr>
      </p:pic>
      <p:sp>
        <p:nvSpPr>
          <p:cNvPr id="14" name="Rectangle 4"/>
          <p:cNvSpPr>
            <a:spLocks noChangeArrowheads="1"/>
          </p:cNvSpPr>
          <p:nvPr/>
        </p:nvSpPr>
        <p:spPr bwMode="auto">
          <a:xfrm>
            <a:off x="395536" y="2498680"/>
            <a:ext cx="8496944" cy="858312"/>
          </a:xfrm>
          <a:prstGeom prst="rect">
            <a:avLst/>
          </a:prstGeom>
          <a:noFill/>
          <a:ln w="9525">
            <a:noFill/>
            <a:miter lim="800000"/>
            <a:headEnd/>
            <a:tailEnd/>
          </a:ln>
          <a:effectLst/>
        </p:spPr>
        <p:txBody>
          <a:bodyPr wrap="square">
            <a:spAutoFit/>
          </a:bodyPr>
          <a:lstStyle/>
          <a:p>
            <a:pPr algn="just">
              <a:lnSpc>
                <a:spcPct val="115000"/>
              </a:lnSpc>
            </a:pPr>
            <a:r>
              <a:rPr lang="en-US" sz="2200" dirty="0" smtClean="0">
                <a:latin typeface="Monotype Corsiva" pitchFamily="66" charset="0"/>
              </a:rPr>
              <a:t>Both </a:t>
            </a:r>
            <a:r>
              <a:rPr lang="en-US" sz="2200" dirty="0" err="1">
                <a:latin typeface="Monotype Corsiva" pitchFamily="66" charset="0"/>
              </a:rPr>
              <a:t>miRNAs</a:t>
            </a:r>
            <a:r>
              <a:rPr lang="en-US" sz="2200" dirty="0">
                <a:latin typeface="Monotype Corsiva" pitchFamily="66" charset="0"/>
              </a:rPr>
              <a:t> and </a:t>
            </a:r>
            <a:r>
              <a:rPr lang="en-US" sz="2200" dirty="0" err="1">
                <a:latin typeface="Monotype Corsiva" pitchFamily="66" charset="0"/>
              </a:rPr>
              <a:t>siRNAs</a:t>
            </a:r>
            <a:r>
              <a:rPr lang="en-US" sz="2200" dirty="0">
                <a:latin typeface="Monotype Corsiva" pitchFamily="66" charset="0"/>
              </a:rPr>
              <a:t> silence at the post-transcriptional level by virtue of their sequence </a:t>
            </a:r>
            <a:r>
              <a:rPr lang="en-US" sz="2200" dirty="0" err="1">
                <a:latin typeface="Monotype Corsiva" pitchFamily="66" charset="0"/>
              </a:rPr>
              <a:t>complementarity</a:t>
            </a:r>
            <a:r>
              <a:rPr lang="en-US" sz="2200" dirty="0">
                <a:latin typeface="Monotype Corsiva" pitchFamily="66" charset="0"/>
              </a:rPr>
              <a:t> to target mRNAs.</a:t>
            </a:r>
          </a:p>
        </p:txBody>
      </p:sp>
      <p:pic>
        <p:nvPicPr>
          <p:cNvPr id="15" name="Picture 5" descr="BD10263_"/>
          <p:cNvPicPr>
            <a:picLocks noChangeAspect="1" noChangeArrowheads="1"/>
          </p:cNvPicPr>
          <p:nvPr/>
        </p:nvPicPr>
        <p:blipFill>
          <a:blip r:embed="rId3" cstate="print"/>
          <a:srcRect/>
          <a:stretch>
            <a:fillRect/>
          </a:stretch>
        </p:blipFill>
        <p:spPr bwMode="auto">
          <a:xfrm>
            <a:off x="179512" y="2636912"/>
            <a:ext cx="149159" cy="276225"/>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394395" y="268193"/>
            <a:ext cx="8712968" cy="280076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kumimoji="0" lang="en-US" sz="2200" i="0" u="none" strike="noStrike" cap="none" normalizeH="0" baseline="0" dirty="0" smtClean="0">
                <a:ln>
                  <a:noFill/>
                </a:ln>
                <a:effectLst/>
                <a:latin typeface="Monotype Corsiva" pitchFamily="66" charset="0"/>
                <a:ea typeface="Times New Roman" pitchFamily="18" charset="0"/>
                <a:cs typeface="Lucida Bright" pitchFamily="18" charset="0"/>
              </a:rPr>
              <a:t>Following </a:t>
            </a:r>
            <a:r>
              <a:rPr kumimoji="0" lang="en-US" sz="2200" i="1" u="none" strike="noStrike" cap="none" normalizeH="0" baseline="0" dirty="0" smtClean="0">
                <a:ln>
                  <a:noFill/>
                </a:ln>
                <a:effectLst/>
                <a:latin typeface="Monotype Corsiva" pitchFamily="66" charset="0"/>
                <a:ea typeface="Times New Roman" pitchFamily="18" charset="0"/>
                <a:cs typeface="Lucida Bright" pitchFamily="18" charset="0"/>
              </a:rPr>
              <a:t>S. pombe </a:t>
            </a:r>
            <a:r>
              <a:rPr kumimoji="0" lang="en-US" sz="2200" i="0" u="none" strike="noStrike" cap="none" normalizeH="0" baseline="0" dirty="0" smtClean="0">
                <a:ln>
                  <a:noFill/>
                </a:ln>
                <a:effectLst/>
                <a:latin typeface="Monotype Corsiva" pitchFamily="66" charset="0"/>
                <a:ea typeface="Times New Roman" pitchFamily="18" charset="0"/>
                <a:cs typeface="Lucida Bright" pitchFamily="18" charset="0"/>
              </a:rPr>
              <a:t>expression system was used in the study, </a:t>
            </a:r>
          </a:p>
          <a:p>
            <a:pPr algn="just" fontAlgn="base">
              <a:spcBef>
                <a:spcPct val="0"/>
              </a:spcBef>
              <a:spcAft>
                <a:spcPct val="0"/>
              </a:spcAft>
            </a:pPr>
            <a:r>
              <a:rPr kumimoji="0" lang="en-US" sz="2200" i="0" u="none" strike="noStrike" cap="none" normalizeH="0" baseline="0" dirty="0" smtClean="0">
                <a:ln>
                  <a:noFill/>
                </a:ln>
                <a:effectLst/>
                <a:latin typeface="Monotype Corsiva" pitchFamily="66" charset="0"/>
                <a:ea typeface="Times New Roman" pitchFamily="18" charset="0"/>
                <a:cs typeface="Lucida Bright" pitchFamily="18" charset="0"/>
              </a:rPr>
              <a:t>which was provided free of cost by yeast  Genetic Resource Center of </a:t>
            </a:r>
            <a:r>
              <a:rPr lang="en-US" sz="2200" dirty="0" smtClean="0">
                <a:latin typeface="Monotype Corsiva" pitchFamily="66" charset="0"/>
                <a:ea typeface="Times New Roman" pitchFamily="18" charset="0"/>
                <a:cs typeface="Lucida Bright" pitchFamily="18" charset="0"/>
              </a:rPr>
              <a:t>Japan</a:t>
            </a:r>
          </a:p>
          <a:p>
            <a:pPr lvl="0" algn="just" fontAlgn="base">
              <a:spcBef>
                <a:spcPct val="0"/>
              </a:spcBef>
              <a:spcAft>
                <a:spcPct val="0"/>
              </a:spcAft>
            </a:pPr>
            <a:r>
              <a:rPr lang="en-US" sz="2200" dirty="0" smtClean="0">
                <a:latin typeface="Monotype Corsiva" pitchFamily="66" charset="0"/>
                <a:cs typeface="Arial" pitchFamily="34" charset="0"/>
              </a:rPr>
              <a:t>       </a:t>
            </a:r>
          </a:p>
          <a:p>
            <a:pPr algn="just" fontAlgn="base">
              <a:spcBef>
                <a:spcPct val="0"/>
              </a:spcBef>
              <a:spcAft>
                <a:spcPct val="0"/>
              </a:spcAft>
            </a:pPr>
            <a:r>
              <a:rPr lang="en-US" sz="2200" dirty="0" smtClean="0">
                <a:latin typeface="Monotype Corsiva" pitchFamily="66" charset="0"/>
                <a:cs typeface="Arial" pitchFamily="34" charset="0"/>
              </a:rPr>
              <a:t>Yeast Strain: </a:t>
            </a:r>
            <a:r>
              <a:rPr lang="en-US" sz="2200" dirty="0" err="1" smtClean="0">
                <a:latin typeface="Monotype Corsiva" pitchFamily="66" charset="0"/>
                <a:cs typeface="Arial" pitchFamily="34" charset="0"/>
              </a:rPr>
              <a:t>Schizosachharomyce</a:t>
            </a:r>
            <a:r>
              <a:rPr lang="en-US" sz="2200" dirty="0" smtClean="0">
                <a:latin typeface="Monotype Corsiva" pitchFamily="66" charset="0"/>
                <a:cs typeface="Arial" pitchFamily="34" charset="0"/>
              </a:rPr>
              <a:t> pombe FY12854</a:t>
            </a:r>
          </a:p>
          <a:p>
            <a:pPr lvl="0" algn="just" fontAlgn="base">
              <a:spcBef>
                <a:spcPct val="0"/>
              </a:spcBef>
              <a:spcAft>
                <a:spcPct val="0"/>
              </a:spcAft>
            </a:pPr>
            <a:endParaRPr lang="en-US" sz="2000" dirty="0" smtClean="0">
              <a:latin typeface="Monotype Corsiva" pitchFamily="66" charset="0"/>
              <a:cs typeface="Arial" pitchFamily="34" charset="0"/>
            </a:endParaRPr>
          </a:p>
          <a:p>
            <a:pPr lvl="0" algn="just" fontAlgn="base">
              <a:spcBef>
                <a:spcPct val="0"/>
              </a:spcBef>
              <a:spcAft>
                <a:spcPct val="0"/>
              </a:spcAft>
            </a:pPr>
            <a:r>
              <a:rPr lang="en-US" sz="2200" dirty="0" smtClean="0">
                <a:latin typeface="Monotype Corsiva" pitchFamily="66" charset="0"/>
                <a:cs typeface="Arial" pitchFamily="34" charset="0"/>
              </a:rPr>
              <a:t>Expression vectors: pREP1 (LEU2marker; strong nmt1 promoter);  </a:t>
            </a:r>
          </a:p>
          <a:p>
            <a:pPr lvl="0" algn="just" fontAlgn="base">
              <a:spcBef>
                <a:spcPct val="0"/>
              </a:spcBef>
              <a:spcAft>
                <a:spcPct val="0"/>
              </a:spcAft>
            </a:pPr>
            <a:r>
              <a:rPr lang="en-US" sz="2200" dirty="0" smtClean="0">
                <a:latin typeface="Monotype Corsiva" pitchFamily="66" charset="0"/>
                <a:cs typeface="Arial" pitchFamily="34" charset="0"/>
              </a:rPr>
              <a:t>        pREP2 (URA4 marker; strong nmt1 promoter)</a:t>
            </a:r>
          </a:p>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2400" i="0" u="none" strike="noStrike" cap="none" normalizeH="0" baseline="0" dirty="0" smtClean="0">
              <a:ln>
                <a:noFill/>
              </a:ln>
              <a:effectLst/>
              <a:latin typeface="Monotype Corsiva" pitchFamily="66" charset="0"/>
              <a:cs typeface="Arial" pitchFamily="34" charset="0"/>
            </a:endParaRPr>
          </a:p>
        </p:txBody>
      </p:sp>
      <p:pic>
        <p:nvPicPr>
          <p:cNvPr id="5" name="Picture 4" descr="N:\my data\ongoing work\gel pics\Photo0078.jpg"/>
          <p:cNvPicPr/>
          <p:nvPr/>
        </p:nvPicPr>
        <p:blipFill>
          <a:blip r:embed="rId2" cstate="print">
            <a:lum bright="-10000" contrast="10000"/>
          </a:blip>
          <a:srcRect/>
          <a:stretch>
            <a:fillRect/>
          </a:stretch>
        </p:blipFill>
        <p:spPr bwMode="auto">
          <a:xfrm>
            <a:off x="6876256" y="1700808"/>
            <a:ext cx="2160240" cy="2088232"/>
          </a:xfrm>
          <a:prstGeom prst="ellipse">
            <a:avLst/>
          </a:prstGeom>
          <a:noFill/>
          <a:ln w="9525">
            <a:noFill/>
            <a:miter lim="800000"/>
            <a:headEnd/>
            <a:tailEnd/>
          </a:ln>
          <a:effectLst>
            <a:reflection blurRad="6350" stA="50000" endA="300" endPos="90000" dir="5400000" sy="-100000" algn="bl" rotWithShape="0"/>
          </a:effectLst>
          <a:scene3d>
            <a:camera prst="isometricBottomDown"/>
            <a:lightRig rig="threePt" dir="t"/>
          </a:scene3d>
        </p:spPr>
      </p:pic>
      <p:pic>
        <p:nvPicPr>
          <p:cNvPr id="6" name="Picture 5"/>
          <p:cNvPicPr/>
          <p:nvPr/>
        </p:nvPicPr>
        <p:blipFill>
          <a:blip r:embed="rId3" cstate="print"/>
          <a:srcRect/>
          <a:stretch>
            <a:fillRect/>
          </a:stretch>
        </p:blipFill>
        <p:spPr bwMode="auto">
          <a:xfrm rot="5400000" flipV="1">
            <a:off x="2209056" y="2407568"/>
            <a:ext cx="1413520" cy="1872208"/>
          </a:xfrm>
          <a:prstGeom prst="ellipse">
            <a:avLst/>
          </a:prstGeom>
          <a:noFill/>
          <a:ln w="9525">
            <a:noFill/>
            <a:miter lim="800000"/>
            <a:headEnd/>
            <a:tailEnd/>
          </a:ln>
          <a:effectLst>
            <a:reflection blurRad="6350" stA="50000" endA="300" endPos="90000" dist="50800" dir="5400000" sy="-100000" algn="bl" rotWithShape="0"/>
            <a:softEdge rad="127000"/>
          </a:effectLst>
          <a:scene3d>
            <a:camera prst="isometricOffAxis1Left"/>
            <a:lightRig rig="threePt" dir="t"/>
          </a:scene3d>
        </p:spPr>
      </p:pic>
      <p:sp>
        <p:nvSpPr>
          <p:cNvPr id="7" name="Rectangle 6"/>
          <p:cNvSpPr/>
          <p:nvPr/>
        </p:nvSpPr>
        <p:spPr>
          <a:xfrm>
            <a:off x="323528" y="4027711"/>
            <a:ext cx="5472608" cy="769441"/>
          </a:xfrm>
          <a:prstGeom prst="rect">
            <a:avLst/>
          </a:prstGeom>
        </p:spPr>
        <p:txBody>
          <a:bodyPr wrap="square">
            <a:spAutoFit/>
          </a:bodyPr>
          <a:lstStyle/>
          <a:p>
            <a:r>
              <a:rPr lang="en-US" sz="2200" i="1" dirty="0" smtClean="0">
                <a:latin typeface="Monotype Corsiva" pitchFamily="66" charset="0"/>
                <a:ea typeface="Times New Roman" pitchFamily="18" charset="0"/>
                <a:cs typeface="Lucida Bright" pitchFamily="18" charset="0"/>
              </a:rPr>
              <a:t>Escherichia coli DH5</a:t>
            </a:r>
            <a:r>
              <a:rPr lang="el-GR" sz="2200" i="1" dirty="0" smtClean="0">
                <a:latin typeface="Monotype Corsiva" pitchFamily="66" charset="0"/>
                <a:ea typeface="Times New Roman" pitchFamily="18" charset="0"/>
                <a:cs typeface="Lucida Bright" pitchFamily="18" charset="0"/>
              </a:rPr>
              <a:t>α </a:t>
            </a:r>
            <a:r>
              <a:rPr lang="en-US" sz="2200" dirty="0" smtClean="0">
                <a:latin typeface="Monotype Corsiva" pitchFamily="66" charset="0"/>
                <a:ea typeface="Times New Roman" pitchFamily="18" charset="0"/>
                <a:cs typeface="Lucida Bright" pitchFamily="18" charset="0"/>
              </a:rPr>
              <a:t>MTCC1652 was used for amplification and preservation of Expression vectors</a:t>
            </a:r>
            <a:endParaRPr lang="en-IN" sz="2200" dirty="0">
              <a:latin typeface="Monotype Corsiva" pitchFamily="66" charset="0"/>
            </a:endParaRPr>
          </a:p>
        </p:txBody>
      </p:sp>
      <p:pic>
        <p:nvPicPr>
          <p:cNvPr id="8" name="Picture 7" descr="N:\my data\ongoing work\gel pics\IMG_9826.JPG"/>
          <p:cNvPicPr/>
          <p:nvPr/>
        </p:nvPicPr>
        <p:blipFill>
          <a:blip r:embed="rId4" cstate="print"/>
          <a:srcRect l="7803" t="23424" r="14374" b="16966"/>
          <a:stretch>
            <a:fillRect/>
          </a:stretch>
        </p:blipFill>
        <p:spPr bwMode="auto">
          <a:xfrm>
            <a:off x="5148064" y="3861048"/>
            <a:ext cx="1584176" cy="1080120"/>
          </a:xfrm>
          <a:prstGeom prst="ellipse">
            <a:avLst/>
          </a:prstGeom>
          <a:noFill/>
          <a:ln w="9525">
            <a:noFill/>
            <a:miter lim="800000"/>
            <a:headEnd/>
            <a:tailEnd/>
          </a:ln>
          <a:effectLst>
            <a:reflection blurRad="6350" stA="50000" endA="300" endPos="90000" dir="5400000" sy="-100000" algn="bl" rotWithShape="0"/>
            <a:softEdge rad="127000"/>
          </a:effectLst>
          <a:scene3d>
            <a:camera prst="isometricLeftDown"/>
            <a:lightRig rig="threePt" dir="t"/>
          </a:scene3d>
        </p:spPr>
      </p:pic>
      <p:pic>
        <p:nvPicPr>
          <p:cNvPr id="9" name="Picture 29" descr="BD21299_"/>
          <p:cNvPicPr>
            <a:picLocks noChangeAspect="1" noChangeArrowheads="1"/>
          </p:cNvPicPr>
          <p:nvPr/>
        </p:nvPicPr>
        <p:blipFill>
          <a:blip r:embed="rId5" cstate="print">
            <a:duotone>
              <a:prstClr val="black"/>
              <a:schemeClr val="tx1">
                <a:lumMod val="95000"/>
                <a:tint val="45000"/>
                <a:satMod val="400000"/>
              </a:schemeClr>
            </a:duotone>
          </a:blip>
          <a:srcRect/>
          <a:stretch>
            <a:fillRect/>
          </a:stretch>
        </p:blipFill>
        <p:spPr bwMode="auto">
          <a:xfrm>
            <a:off x="107504" y="4198441"/>
            <a:ext cx="142875" cy="104775"/>
          </a:xfrm>
          <a:prstGeom prst="rect">
            <a:avLst/>
          </a:prstGeom>
          <a:noFill/>
          <a:effectLst>
            <a:glow rad="228600">
              <a:schemeClr val="accent4">
                <a:satMod val="175000"/>
                <a:alpha val="40000"/>
              </a:schemeClr>
            </a:glow>
          </a:effectLst>
        </p:spPr>
      </p:pic>
      <p:pic>
        <p:nvPicPr>
          <p:cNvPr id="10" name="Picture 29" descr="BD21299_"/>
          <p:cNvPicPr>
            <a:picLocks noChangeAspect="1" noChangeArrowheads="1"/>
          </p:cNvPicPr>
          <p:nvPr/>
        </p:nvPicPr>
        <p:blipFill>
          <a:blip r:embed="rId5" cstate="print">
            <a:duotone>
              <a:prstClr val="black"/>
              <a:schemeClr val="tx1">
                <a:lumMod val="95000"/>
                <a:tint val="45000"/>
                <a:satMod val="400000"/>
              </a:schemeClr>
            </a:duotone>
          </a:blip>
          <a:srcRect/>
          <a:stretch>
            <a:fillRect/>
          </a:stretch>
        </p:blipFill>
        <p:spPr bwMode="auto">
          <a:xfrm>
            <a:off x="107504" y="442987"/>
            <a:ext cx="142875" cy="104775"/>
          </a:xfrm>
          <a:prstGeom prst="rect">
            <a:avLst/>
          </a:prstGeom>
          <a:noFill/>
          <a:effectLst>
            <a:glow rad="228600">
              <a:schemeClr val="accent4">
                <a:satMod val="175000"/>
                <a:alpha val="40000"/>
              </a:schemeClr>
            </a:glow>
          </a:effectLst>
        </p:spPr>
      </p:pic>
      <p:sp>
        <p:nvSpPr>
          <p:cNvPr id="11" name="Rectangle 1"/>
          <p:cNvSpPr>
            <a:spLocks noChangeArrowheads="1"/>
          </p:cNvSpPr>
          <p:nvPr/>
        </p:nvSpPr>
        <p:spPr bwMode="auto">
          <a:xfrm>
            <a:off x="107504" y="5419210"/>
            <a:ext cx="8640960" cy="12501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0" fontAlgn="base" latinLnBrk="0" hangingPunct="0">
              <a:lnSpc>
                <a:spcPct val="114000"/>
              </a:lnSpc>
              <a:spcBef>
                <a:spcPct val="0"/>
              </a:spcBef>
              <a:spcAft>
                <a:spcPct val="0"/>
              </a:spcAft>
              <a:buClrTx/>
              <a:buSzTx/>
              <a:buFontTx/>
              <a:buNone/>
              <a:tabLst/>
            </a:pPr>
            <a:r>
              <a:rPr kumimoji="0" lang="en-US" sz="2200" i="0"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Human Parathyroid hormone having a chain of 115 AAs was selected as a model     protein to check the effect of Protease silencing on production of heterologous proteins in </a:t>
            </a:r>
            <a:r>
              <a:rPr kumimoji="0" lang="en-US" sz="2200" i="1"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S. pombe</a:t>
            </a:r>
            <a:r>
              <a:rPr kumimoji="0" lang="en-US" sz="2200" i="0"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 </a:t>
            </a:r>
          </a:p>
        </p:txBody>
      </p:sp>
      <p:pic>
        <p:nvPicPr>
          <p:cNvPr id="12" name="Picture 29" descr="BD21299_"/>
          <p:cNvPicPr>
            <a:picLocks noChangeAspect="1" noChangeArrowheads="1"/>
          </p:cNvPicPr>
          <p:nvPr/>
        </p:nvPicPr>
        <p:blipFill>
          <a:blip r:embed="rId5" cstate="print">
            <a:duotone>
              <a:prstClr val="black"/>
              <a:schemeClr val="tx1">
                <a:lumMod val="95000"/>
                <a:tint val="45000"/>
                <a:satMod val="400000"/>
              </a:schemeClr>
            </a:duotone>
          </a:blip>
          <a:srcRect/>
          <a:stretch>
            <a:fillRect/>
          </a:stretch>
        </p:blipFill>
        <p:spPr bwMode="auto">
          <a:xfrm>
            <a:off x="396677" y="5628481"/>
            <a:ext cx="142875" cy="104775"/>
          </a:xfrm>
          <a:prstGeom prst="rect">
            <a:avLst/>
          </a:prstGeom>
          <a:noFill/>
          <a:effectLst>
            <a:glow rad="228600">
              <a:schemeClr val="accent4">
                <a:satMod val="175000"/>
                <a:alpha val="40000"/>
              </a:schemeClr>
            </a:glow>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35496" y="36500"/>
            <a:ext cx="9036496" cy="1246495"/>
          </a:xfrm>
          <a:prstGeom prst="rect">
            <a:avLst/>
          </a:prstGeom>
          <a:solidFill>
            <a:srgbClr val="002060"/>
          </a:solidFill>
          <a:ln w="9525">
            <a:noFill/>
            <a:miter lim="800000"/>
            <a:headEnd/>
            <a:tailEnd/>
          </a:ln>
          <a:effectLst>
            <a:softEdge rad="63500"/>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25000"/>
              </a:lnSpc>
              <a:spcBef>
                <a:spcPct val="0"/>
              </a:spcBef>
              <a:spcAft>
                <a:spcPct val="0"/>
              </a:spcAft>
              <a:buClrTx/>
              <a:buSzTx/>
              <a:buFontTx/>
              <a:buNone/>
              <a:tabLst/>
            </a:pPr>
            <a:r>
              <a:rPr kumimoji="0" lang="en-US" sz="2000" b="0" i="0" u="none" strike="noStrike" cap="none" normalizeH="0" baseline="0" dirty="0" smtClean="0">
                <a:ln>
                  <a:noFill/>
                </a:ln>
                <a:solidFill>
                  <a:schemeClr val="bg1"/>
                </a:solidFill>
                <a:effectLst/>
                <a:ea typeface="Arial Unicode MS" pitchFamily="34" charset="-128"/>
                <a:cs typeface="Arial Unicode MS" pitchFamily="34" charset="-128"/>
              </a:rPr>
              <a:t>With the help of various bioinformatics tools the human Parathyroid Hormone (</a:t>
            </a:r>
            <a:r>
              <a:rPr kumimoji="0" lang="en-US" sz="2000" b="0" i="0" u="none" strike="noStrike" cap="none" normalizeH="0" baseline="0" dirty="0" err="1" smtClean="0">
                <a:ln>
                  <a:noFill/>
                </a:ln>
                <a:solidFill>
                  <a:schemeClr val="bg1"/>
                </a:solidFill>
                <a:effectLst/>
                <a:ea typeface="Arial Unicode MS" pitchFamily="34" charset="-128"/>
                <a:cs typeface="Arial Unicode MS" pitchFamily="34" charset="-128"/>
              </a:rPr>
              <a:t>hPTH</a:t>
            </a:r>
            <a:r>
              <a:rPr kumimoji="0" lang="en-US" sz="2000" b="0" i="0" u="none" strike="noStrike" cap="none" normalizeH="0" baseline="0" dirty="0" smtClean="0">
                <a:ln>
                  <a:noFill/>
                </a:ln>
                <a:solidFill>
                  <a:schemeClr val="bg1"/>
                </a:solidFill>
                <a:effectLst/>
                <a:ea typeface="Arial Unicode MS" pitchFamily="34" charset="-128"/>
                <a:cs typeface="Arial Unicode MS" pitchFamily="34" charset="-128"/>
              </a:rPr>
              <a:t>) gene </a:t>
            </a:r>
            <a:r>
              <a:rPr lang="en-US" sz="2000" dirty="0" smtClean="0">
                <a:solidFill>
                  <a:schemeClr val="bg1"/>
                </a:solidFill>
                <a:ea typeface="Arial Unicode MS" pitchFamily="34" charset="-128"/>
                <a:cs typeface="Arial Unicode MS" pitchFamily="34" charset="-128"/>
              </a:rPr>
              <a:t>construct</a:t>
            </a:r>
            <a:r>
              <a:rPr kumimoji="0" lang="en-US" sz="2000" b="0" i="0" u="none" strike="noStrike" cap="none" normalizeH="0" baseline="0" dirty="0" smtClean="0">
                <a:ln>
                  <a:noFill/>
                </a:ln>
                <a:solidFill>
                  <a:schemeClr val="bg1"/>
                </a:solidFill>
                <a:effectLst/>
                <a:ea typeface="Arial Unicode MS" pitchFamily="34" charset="-128"/>
                <a:cs typeface="Arial Unicode MS" pitchFamily="34" charset="-128"/>
              </a:rPr>
              <a:t> was designed in the following steps for cloning and expression in pREP1 vector. </a:t>
            </a:r>
          </a:p>
        </p:txBody>
      </p:sp>
      <p:pic>
        <p:nvPicPr>
          <p:cNvPr id="4" name="Picture 3" descr="N:\my data\ongoing work\gel pics\designing.jpg"/>
          <p:cNvPicPr/>
          <p:nvPr/>
        </p:nvPicPr>
        <p:blipFill>
          <a:blip r:embed="rId2" cstate="print">
            <a:lum contrast="20000"/>
          </a:blip>
          <a:srcRect l="3317" r="2009" b="2878"/>
          <a:stretch>
            <a:fillRect/>
          </a:stretch>
        </p:blipFill>
        <p:spPr bwMode="auto">
          <a:xfrm>
            <a:off x="2051720" y="1052736"/>
            <a:ext cx="5544616" cy="5760641"/>
          </a:xfrm>
          <a:prstGeom prst="rect">
            <a:avLst/>
          </a:prstGeom>
          <a:noFill/>
          <a:ln w="19050">
            <a:solidFill>
              <a:schemeClr val="tx1"/>
            </a:solidFill>
            <a:miter lim="800000"/>
            <a:headEnd/>
            <a:tailEnd/>
          </a:ln>
        </p:spPr>
      </p:pic>
      <p:pic>
        <p:nvPicPr>
          <p:cNvPr id="2050" name="Picture 2" descr="C:\Program Files (x86)\Microsoft Office\MEDIA\OFFICE12\Bullets\BD14980_.gif"/>
          <p:cNvPicPr>
            <a:picLocks noChangeAspect="1" noChangeArrowheads="1"/>
          </p:cNvPicPr>
          <p:nvPr/>
        </p:nvPicPr>
        <p:blipFill>
          <a:blip r:embed="rId3" cstate="print"/>
          <a:srcRect/>
          <a:stretch>
            <a:fillRect/>
          </a:stretch>
        </p:blipFill>
        <p:spPr bwMode="auto">
          <a:xfrm>
            <a:off x="251520" y="204637"/>
            <a:ext cx="142875" cy="142875"/>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959424" y="256580"/>
            <a:ext cx="3429000" cy="2308324"/>
          </a:xfrm>
          <a:prstGeom prst="rect">
            <a:avLst/>
          </a:prstGeom>
        </p:spPr>
        <p:txBody>
          <a:bodyPr wrap="square">
            <a:spAutoFit/>
          </a:bodyPr>
          <a:lstStyle/>
          <a:p>
            <a:pPr algn="just">
              <a:lnSpc>
                <a:spcPct val="150000"/>
              </a:lnSpc>
            </a:pPr>
            <a:r>
              <a:rPr lang="en-IN" sz="1600" dirty="0" smtClean="0"/>
              <a:t>The designed </a:t>
            </a:r>
            <a:r>
              <a:rPr lang="en-IN" sz="1600" dirty="0" err="1" smtClean="0"/>
              <a:t>hPTH</a:t>
            </a:r>
            <a:r>
              <a:rPr lang="en-IN" sz="1600" i="1" dirty="0" smtClean="0"/>
              <a:t> </a:t>
            </a:r>
            <a:r>
              <a:rPr lang="en-IN" sz="1600" dirty="0" smtClean="0"/>
              <a:t>gene </a:t>
            </a:r>
            <a:r>
              <a:rPr lang="en-US" sz="1600" dirty="0" smtClean="0"/>
              <a:t>construct</a:t>
            </a:r>
            <a:r>
              <a:rPr lang="en-IN" sz="1600" dirty="0" smtClean="0"/>
              <a:t> sequence was commercially synthesized by GENEART, Germany which supplied it in the vector </a:t>
            </a:r>
            <a:r>
              <a:rPr lang="en-US" sz="1600" dirty="0" smtClean="0"/>
              <a:t>H-PTH</a:t>
            </a:r>
            <a:r>
              <a:rPr lang="en-IN" sz="1600" dirty="0" smtClean="0"/>
              <a:t> _</a:t>
            </a:r>
            <a:r>
              <a:rPr lang="en-IN" sz="1600" dirty="0" err="1" smtClean="0"/>
              <a:t>pMA</a:t>
            </a:r>
            <a:r>
              <a:rPr lang="en-IN" sz="1600" dirty="0" smtClean="0"/>
              <a:t> as shown in Fig.5.</a:t>
            </a:r>
            <a:endParaRPr lang="en-IN" sz="1600" dirty="0"/>
          </a:p>
        </p:txBody>
      </p:sp>
      <p:pic>
        <p:nvPicPr>
          <p:cNvPr id="5" name="Picture 4"/>
          <p:cNvPicPr/>
          <p:nvPr/>
        </p:nvPicPr>
        <p:blipFill>
          <a:blip r:embed="rId2" cstate="print"/>
          <a:srcRect/>
          <a:stretch>
            <a:fillRect/>
          </a:stretch>
        </p:blipFill>
        <p:spPr bwMode="auto">
          <a:xfrm>
            <a:off x="228600" y="228600"/>
            <a:ext cx="4305300" cy="3692525"/>
          </a:xfrm>
          <a:prstGeom prst="rect">
            <a:avLst/>
          </a:prstGeom>
          <a:noFill/>
          <a:ln w="9525">
            <a:noFill/>
            <a:miter lim="800000"/>
            <a:headEnd/>
            <a:tailEnd/>
          </a:ln>
          <a:effectLst/>
        </p:spPr>
      </p:pic>
      <p:sp>
        <p:nvSpPr>
          <p:cNvPr id="38913" name="Rectangle 1"/>
          <p:cNvSpPr>
            <a:spLocks noChangeArrowheads="1"/>
          </p:cNvSpPr>
          <p:nvPr/>
        </p:nvSpPr>
        <p:spPr bwMode="auto">
          <a:xfrm>
            <a:off x="76200" y="4005590"/>
            <a:ext cx="44958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 5: H-</a:t>
            </a:r>
            <a:r>
              <a:rPr kumimoji="0" lang="en-US" sz="1400" b="1"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PTH_pMA</a:t>
            </a: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vector (supplied by GENEART, Germany).</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7" name="Picture 6"/>
          <p:cNvPicPr/>
          <p:nvPr/>
        </p:nvPicPr>
        <p:blipFill>
          <a:blip r:embed="rId3" cstate="print">
            <a:duotone>
              <a:prstClr val="black"/>
              <a:srgbClr val="FFC000">
                <a:tint val="45000"/>
                <a:satMod val="400000"/>
              </a:srgbClr>
            </a:duotone>
          </a:blip>
          <a:srcRect/>
          <a:stretch>
            <a:fillRect/>
          </a:stretch>
        </p:blipFill>
        <p:spPr bwMode="auto">
          <a:xfrm rot="16200000">
            <a:off x="6415613" y="3673620"/>
            <a:ext cx="1948128" cy="2899046"/>
          </a:xfrm>
          <a:prstGeom prst="rect">
            <a:avLst/>
          </a:prstGeom>
          <a:noFill/>
          <a:ln w="9525">
            <a:noFill/>
            <a:miter lim="800000"/>
            <a:headEnd/>
            <a:tailEnd/>
          </a:ln>
        </p:spPr>
      </p:pic>
      <p:sp>
        <p:nvSpPr>
          <p:cNvPr id="38914" name="Rectangle 2"/>
          <p:cNvSpPr>
            <a:spLocks noChangeArrowheads="1"/>
          </p:cNvSpPr>
          <p:nvPr/>
        </p:nvSpPr>
        <p:spPr bwMode="auto">
          <a:xfrm>
            <a:off x="5410200" y="6172200"/>
            <a:ext cx="3560374"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Fig.6 Transformed </a:t>
            </a:r>
            <a:r>
              <a:rPr kumimoji="0" lang="en-US" sz="1400" b="1" i="1"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E.Coli</a:t>
            </a:r>
            <a:r>
              <a:rPr kumimoji="0" lang="en-US" sz="1400" b="1" i="1"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a:t>
            </a: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DH5</a:t>
            </a:r>
            <a:r>
              <a:rPr kumimoji="0" lang="en-US" sz="1400"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α</a:t>
            </a: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on LB </a:t>
            </a:r>
            <a:r>
              <a:rPr kumimoji="0" lang="en-US" sz="1400" b="1"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Ampicillin</a:t>
            </a: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plates</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Rectangle 8"/>
          <p:cNvSpPr/>
          <p:nvPr/>
        </p:nvSpPr>
        <p:spPr>
          <a:xfrm>
            <a:off x="611560" y="4725144"/>
            <a:ext cx="4572000" cy="1569660"/>
          </a:xfrm>
          <a:prstGeom prst="rect">
            <a:avLst/>
          </a:prstGeom>
        </p:spPr>
        <p:txBody>
          <a:bodyPr>
            <a:spAutoFit/>
          </a:bodyPr>
          <a:lstStyle/>
          <a:p>
            <a:pPr algn="just">
              <a:lnSpc>
                <a:spcPct val="150000"/>
              </a:lnSpc>
            </a:pPr>
            <a:r>
              <a:rPr lang="en-IN" sz="1600" dirty="0" smtClean="0"/>
              <a:t>This vector H-</a:t>
            </a:r>
            <a:r>
              <a:rPr lang="en-IN" sz="1600" dirty="0" err="1" smtClean="0"/>
              <a:t>PTH_pMA</a:t>
            </a:r>
            <a:r>
              <a:rPr lang="en-IN" sz="1600" dirty="0" smtClean="0"/>
              <a:t> was transformed in </a:t>
            </a:r>
            <a:r>
              <a:rPr lang="en-IN" sz="1600" i="1" dirty="0" err="1" smtClean="0"/>
              <a:t>E.Coli</a:t>
            </a:r>
            <a:r>
              <a:rPr lang="en-IN" sz="1600" i="1" dirty="0" smtClean="0"/>
              <a:t> </a:t>
            </a:r>
            <a:r>
              <a:rPr lang="en-IN" sz="1600" dirty="0" smtClean="0"/>
              <a:t>DH5α with the standard CaCl</a:t>
            </a:r>
            <a:r>
              <a:rPr lang="en-IN" sz="1600" baseline="-25000" dirty="0" smtClean="0"/>
              <a:t>2 </a:t>
            </a:r>
            <a:r>
              <a:rPr lang="en-IN" sz="1600" dirty="0" smtClean="0"/>
              <a:t>method (</a:t>
            </a:r>
            <a:r>
              <a:rPr lang="en-IN" sz="1600" dirty="0" err="1" smtClean="0"/>
              <a:t>Sambrook</a:t>
            </a:r>
            <a:r>
              <a:rPr lang="en-IN" sz="1600" dirty="0" smtClean="0"/>
              <a:t> </a:t>
            </a:r>
            <a:r>
              <a:rPr lang="en-IN" sz="1600" i="1" dirty="0" smtClean="0"/>
              <a:t>et al</a:t>
            </a:r>
            <a:r>
              <a:rPr lang="en-IN" sz="1600" dirty="0" smtClean="0"/>
              <a:t>., 1989) and colonies were selected on the </a:t>
            </a:r>
            <a:r>
              <a:rPr lang="en-IN" sz="1600" dirty="0" err="1" smtClean="0"/>
              <a:t>ampiciline</a:t>
            </a:r>
            <a:r>
              <a:rPr lang="en-IN" sz="1600" dirty="0" smtClean="0"/>
              <a:t> LB agar plates (Fig.6). </a:t>
            </a:r>
            <a:endParaRPr lang="en-IN" sz="16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p:cNvPicPr>
            <a:picLocks noChangeAspect="1" noChangeArrowheads="1"/>
          </p:cNvPicPr>
          <p:nvPr/>
        </p:nvPicPr>
        <p:blipFill>
          <a:blip r:embed="rId3" cstate="print"/>
          <a:srcRect l="34211" t="25981" r="47915" b="61985"/>
          <a:stretch>
            <a:fillRect/>
          </a:stretch>
        </p:blipFill>
        <p:spPr bwMode="auto">
          <a:xfrm>
            <a:off x="2180871" y="3733620"/>
            <a:ext cx="1599041" cy="576064"/>
          </a:xfrm>
          <a:prstGeom prst="rect">
            <a:avLst/>
          </a:prstGeom>
          <a:solidFill>
            <a:schemeClr val="tx1"/>
          </a:solidFill>
          <a:ln w="9525">
            <a:noFill/>
            <a:miter lim="800000"/>
            <a:headEnd/>
            <a:tailEnd/>
          </a:ln>
        </p:spPr>
      </p:pic>
      <p:sp>
        <p:nvSpPr>
          <p:cNvPr id="65537" name="Rectangle 1"/>
          <p:cNvSpPr>
            <a:spLocks noChangeArrowheads="1"/>
          </p:cNvSpPr>
          <p:nvPr/>
        </p:nvSpPr>
        <p:spPr bwMode="auto">
          <a:xfrm>
            <a:off x="152400" y="44624"/>
            <a:ext cx="8991600"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spcBef>
                <a:spcPct val="0"/>
              </a:spcBef>
              <a:spcAft>
                <a:spcPct val="0"/>
              </a:spcAft>
              <a:buClrTx/>
              <a:buSzTx/>
              <a:buFontTx/>
              <a:buNone/>
              <a:tabLst/>
            </a:pPr>
            <a:r>
              <a:rPr kumimoji="0" lang="en-US" b="1" i="0" u="sng"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Cloning of </a:t>
            </a:r>
            <a:r>
              <a:rPr kumimoji="0" lang="en-US" b="1" i="0" u="sng"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hPTH</a:t>
            </a:r>
            <a:r>
              <a:rPr kumimoji="0" lang="en-US" b="1" i="0" u="sng"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gene Construct into Rep1 plasmid</a:t>
            </a:r>
            <a:endParaRPr kumimoji="0" lang="en-US"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endParaRPr>
          </a:p>
          <a:p>
            <a:pPr eaLnBrk="0" hangingPunct="0">
              <a:buFont typeface="Wingdings" pitchFamily="2" charset="2"/>
              <a:buChar char="ü"/>
            </a:pPr>
            <a:r>
              <a:rPr kumimoji="0" lang="en-US"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Both Rep1 </a:t>
            </a:r>
            <a:r>
              <a:rPr lang="en-US" dirty="0" smtClean="0">
                <a:latin typeface="Monotype Corsiva" pitchFamily="66" charset="0"/>
                <a:ea typeface="Times New Roman" pitchFamily="18" charset="0"/>
                <a:cs typeface="Lucida Bright" pitchFamily="18" charset="0"/>
              </a:rPr>
              <a:t>and H-PTH _</a:t>
            </a:r>
            <a:r>
              <a:rPr lang="en-US" dirty="0" err="1" smtClean="0">
                <a:latin typeface="Monotype Corsiva" pitchFamily="66" charset="0"/>
                <a:ea typeface="Times New Roman" pitchFamily="18" charset="0"/>
                <a:cs typeface="Lucida Bright" pitchFamily="18" charset="0"/>
              </a:rPr>
              <a:t>pMA</a:t>
            </a:r>
            <a:r>
              <a:rPr lang="en-US" dirty="0" smtClean="0">
                <a:latin typeface="Monotype Corsiva" pitchFamily="66" charset="0"/>
                <a:ea typeface="Times New Roman" pitchFamily="18" charset="0"/>
                <a:cs typeface="Lucida Bright" pitchFamily="18" charset="0"/>
              </a:rPr>
              <a:t>  vector was </a:t>
            </a:r>
            <a:r>
              <a:rPr kumimoji="0" lang="en-US"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digested with Nde1 and Sma1 restriction enzymes sequentially to generate sticky ends. </a:t>
            </a:r>
            <a:endParaRPr kumimoji="0" lang="en-US" b="0" i="0" u="none" strike="noStrike" cap="none" normalizeH="0" baseline="0" dirty="0" smtClean="0">
              <a:ln>
                <a:noFill/>
              </a:ln>
              <a:solidFill>
                <a:schemeClr val="tx1"/>
              </a:solidFill>
              <a:effectLst/>
              <a:latin typeface="Monotype Corsiva" pitchFamily="66" charset="0"/>
              <a:cs typeface="Arial" pitchFamily="34" charset="0"/>
            </a:endParaRPr>
          </a:p>
        </p:txBody>
      </p:sp>
      <p:sp>
        <p:nvSpPr>
          <p:cNvPr id="5" name="Rectangle 4"/>
          <p:cNvSpPr/>
          <p:nvPr/>
        </p:nvSpPr>
        <p:spPr>
          <a:xfrm>
            <a:off x="163016" y="908720"/>
            <a:ext cx="5345088" cy="923330"/>
          </a:xfrm>
          <a:prstGeom prst="rect">
            <a:avLst/>
          </a:prstGeom>
        </p:spPr>
        <p:txBody>
          <a:bodyPr wrap="square">
            <a:spAutoFit/>
          </a:bodyPr>
          <a:lstStyle/>
          <a:p>
            <a:pPr algn="just">
              <a:buFont typeface="Wingdings" pitchFamily="2" charset="2"/>
              <a:buChar char="ü"/>
            </a:pPr>
            <a:r>
              <a:rPr lang="en-US" dirty="0" smtClean="0">
                <a:latin typeface="Monotype Corsiva" pitchFamily="66" charset="0"/>
                <a:cs typeface="Lucida Bright" pitchFamily="18" charset="0"/>
              </a:rPr>
              <a:t>The digested products were then purified on 1.5% low melting </a:t>
            </a:r>
            <a:r>
              <a:rPr lang="en-US" dirty="0" err="1" smtClean="0">
                <a:latin typeface="Monotype Corsiva" pitchFamily="66" charset="0"/>
                <a:cs typeface="Lucida Bright" pitchFamily="18" charset="0"/>
              </a:rPr>
              <a:t>agarose</a:t>
            </a:r>
            <a:r>
              <a:rPr lang="en-US" dirty="0" smtClean="0">
                <a:latin typeface="Monotype Corsiva" pitchFamily="66" charset="0"/>
                <a:cs typeface="Lucida Bright" pitchFamily="18" charset="0"/>
              </a:rPr>
              <a:t> along with </a:t>
            </a:r>
            <a:r>
              <a:rPr lang="en-IN" dirty="0" smtClean="0">
                <a:latin typeface="Monotype Corsiva" pitchFamily="66" charset="0"/>
                <a:cs typeface="Lucida Bright" pitchFamily="18" charset="0"/>
              </a:rPr>
              <a:t>standard molecular weight marker to confirm that the restriction digestion is complete.</a:t>
            </a:r>
            <a:endParaRPr lang="en-IN" dirty="0">
              <a:latin typeface="Monotype Corsiva" pitchFamily="66" charset="0"/>
              <a:cs typeface="Lucida Bright" pitchFamily="18" charset="0"/>
            </a:endParaRPr>
          </a:p>
        </p:txBody>
      </p:sp>
      <p:pic>
        <p:nvPicPr>
          <p:cNvPr id="6" name="Picture 5"/>
          <p:cNvPicPr/>
          <p:nvPr/>
        </p:nvPicPr>
        <p:blipFill>
          <a:blip r:embed="rId4" cstate="print"/>
          <a:srcRect t="15659" b="9180"/>
          <a:stretch>
            <a:fillRect/>
          </a:stretch>
        </p:blipFill>
        <p:spPr bwMode="auto">
          <a:xfrm>
            <a:off x="5670376" y="692696"/>
            <a:ext cx="3222104" cy="1728192"/>
          </a:xfrm>
          <a:prstGeom prst="rect">
            <a:avLst/>
          </a:prstGeom>
          <a:noFill/>
          <a:ln w="9525">
            <a:noFill/>
            <a:miter lim="800000"/>
            <a:headEnd/>
            <a:tailEnd/>
          </a:ln>
        </p:spPr>
      </p:pic>
      <p:sp>
        <p:nvSpPr>
          <p:cNvPr id="65538" name="Rectangle 2"/>
          <p:cNvSpPr>
            <a:spLocks noChangeArrowheads="1"/>
          </p:cNvSpPr>
          <p:nvPr/>
        </p:nvSpPr>
        <p:spPr bwMode="auto">
          <a:xfrm>
            <a:off x="5508104" y="2372687"/>
            <a:ext cx="362332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200" i="0" u="none" strike="noStrike" cap="none" normalizeH="0" baseline="0" dirty="0" smtClean="0">
                <a:ln>
                  <a:noFill/>
                </a:ln>
                <a:solidFill>
                  <a:schemeClr val="tx1"/>
                </a:solidFill>
                <a:effectLst/>
                <a:latin typeface="+mj-lt"/>
                <a:ea typeface="Times New Roman" pitchFamily="18" charset="0"/>
                <a:cs typeface="Lucida Bright" pitchFamily="18" charset="0"/>
              </a:rPr>
              <a:t>Lane1: Digested H-</a:t>
            </a:r>
            <a:r>
              <a:rPr kumimoji="0" lang="en-US" sz="1200" i="0" u="none" strike="noStrike" cap="none" normalizeH="0" baseline="0" dirty="0" err="1" smtClean="0">
                <a:ln>
                  <a:noFill/>
                </a:ln>
                <a:solidFill>
                  <a:schemeClr val="tx1"/>
                </a:solidFill>
                <a:effectLst/>
                <a:latin typeface="+mj-lt"/>
                <a:ea typeface="Times New Roman" pitchFamily="18" charset="0"/>
                <a:cs typeface="Lucida Bright" pitchFamily="18" charset="0"/>
              </a:rPr>
              <a:t>pth_pMA</a:t>
            </a:r>
            <a:r>
              <a:rPr kumimoji="0" lang="en-US" sz="1200" i="0" u="none" strike="noStrike" cap="none" normalizeH="0" baseline="0" dirty="0" smtClean="0">
                <a:ln>
                  <a:noFill/>
                </a:ln>
                <a:solidFill>
                  <a:schemeClr val="tx1"/>
                </a:solidFill>
                <a:effectLst/>
                <a:latin typeface="+mj-lt"/>
                <a:ea typeface="Times New Roman" pitchFamily="18" charset="0"/>
                <a:cs typeface="Lucida Bright" pitchFamily="18" charset="0"/>
              </a:rPr>
              <a:t> vector with bands of 322 bases </a:t>
            </a:r>
            <a:r>
              <a:rPr kumimoji="0" lang="en-US" sz="1200" i="0" u="none" strike="noStrike" cap="none" normalizeH="0" baseline="0" dirty="0" err="1" smtClean="0">
                <a:ln>
                  <a:noFill/>
                </a:ln>
                <a:solidFill>
                  <a:schemeClr val="tx1"/>
                </a:solidFill>
                <a:effectLst/>
                <a:latin typeface="+mj-lt"/>
                <a:ea typeface="Times New Roman" pitchFamily="18" charset="0"/>
                <a:cs typeface="Lucida Bright" pitchFamily="18" charset="0"/>
              </a:rPr>
              <a:t>hPTH</a:t>
            </a:r>
            <a:r>
              <a:rPr kumimoji="0" lang="en-US" sz="1200" i="0" u="none" strike="noStrike" cap="none" normalizeH="0" baseline="0" dirty="0" smtClean="0">
                <a:ln>
                  <a:noFill/>
                </a:ln>
                <a:solidFill>
                  <a:schemeClr val="tx1"/>
                </a:solidFill>
                <a:effectLst/>
                <a:latin typeface="+mj-lt"/>
                <a:ea typeface="Times New Roman" pitchFamily="18" charset="0"/>
                <a:cs typeface="Lucida Bright" pitchFamily="18" charset="0"/>
              </a:rPr>
              <a:t> construct and a linear H-</a:t>
            </a:r>
            <a:r>
              <a:rPr kumimoji="0" lang="en-US" sz="1200" i="0" u="none" strike="noStrike" cap="none" normalizeH="0" baseline="0" dirty="0" err="1" smtClean="0">
                <a:ln>
                  <a:noFill/>
                </a:ln>
                <a:solidFill>
                  <a:schemeClr val="tx1"/>
                </a:solidFill>
                <a:effectLst/>
                <a:latin typeface="+mj-lt"/>
                <a:ea typeface="Times New Roman" pitchFamily="18" charset="0"/>
                <a:cs typeface="Lucida Bright" pitchFamily="18" charset="0"/>
              </a:rPr>
              <a:t>PTH_pMA</a:t>
            </a:r>
            <a:r>
              <a:rPr kumimoji="0" lang="en-US" sz="1200" i="0" u="none" strike="noStrike" cap="none" normalizeH="0" baseline="0" dirty="0" smtClean="0">
                <a:ln>
                  <a:noFill/>
                </a:ln>
                <a:solidFill>
                  <a:schemeClr val="tx1"/>
                </a:solidFill>
                <a:effectLst/>
                <a:latin typeface="+mj-lt"/>
                <a:ea typeface="Times New Roman" pitchFamily="18" charset="0"/>
                <a:cs typeface="Lucida Bright" pitchFamily="18" charset="0"/>
              </a:rPr>
              <a:t> (</a:t>
            </a:r>
            <a:r>
              <a:rPr kumimoji="0" lang="en-US" sz="1200" i="0" u="none" strike="noStrike" cap="none" normalizeH="0" baseline="0" dirty="0" err="1" smtClean="0">
                <a:ln>
                  <a:noFill/>
                </a:ln>
                <a:solidFill>
                  <a:schemeClr val="tx1"/>
                </a:solidFill>
                <a:effectLst/>
                <a:latin typeface="+mj-lt"/>
                <a:ea typeface="Times New Roman" pitchFamily="18" charset="0"/>
                <a:cs typeface="Lucida Bright" pitchFamily="18" charset="0"/>
              </a:rPr>
              <a:t>appr</a:t>
            </a:r>
            <a:r>
              <a:rPr kumimoji="0" lang="en-US" sz="1200" i="0" u="none" strike="noStrike" cap="none" normalizeH="0" baseline="0" dirty="0" smtClean="0">
                <a:ln>
                  <a:noFill/>
                </a:ln>
                <a:solidFill>
                  <a:schemeClr val="tx1"/>
                </a:solidFill>
                <a:effectLst/>
                <a:latin typeface="+mj-lt"/>
                <a:ea typeface="Times New Roman" pitchFamily="18" charset="0"/>
                <a:cs typeface="Lucida Bright" pitchFamily="18" charset="0"/>
              </a:rPr>
              <a:t>. 2kb) left out after digestion of </a:t>
            </a:r>
            <a:r>
              <a:rPr kumimoji="0" lang="en-US" sz="1200" i="0" u="none" strike="noStrike" cap="none" normalizeH="0" baseline="0" dirty="0" err="1" smtClean="0">
                <a:ln>
                  <a:noFill/>
                </a:ln>
                <a:solidFill>
                  <a:schemeClr val="tx1"/>
                </a:solidFill>
                <a:effectLst/>
                <a:latin typeface="+mj-lt"/>
                <a:ea typeface="Times New Roman" pitchFamily="18" charset="0"/>
                <a:cs typeface="Lucida Bright" pitchFamily="18" charset="0"/>
              </a:rPr>
              <a:t>hPTH</a:t>
            </a:r>
            <a:r>
              <a:rPr kumimoji="0" lang="en-US" sz="1200" i="0" u="none" strike="noStrike" cap="none" normalizeH="0" baseline="0" dirty="0" smtClean="0">
                <a:ln>
                  <a:noFill/>
                </a:ln>
                <a:solidFill>
                  <a:schemeClr val="tx1"/>
                </a:solidFill>
                <a:effectLst/>
                <a:latin typeface="+mj-lt"/>
                <a:ea typeface="Times New Roman" pitchFamily="18" charset="0"/>
                <a:cs typeface="Lucida Bright" pitchFamily="18" charset="0"/>
              </a:rPr>
              <a:t> construct ;  Lane2: Undigested H-</a:t>
            </a:r>
            <a:r>
              <a:rPr kumimoji="0" lang="en-US" sz="1200" i="0" u="none" strike="noStrike" cap="none" normalizeH="0" baseline="0" dirty="0" err="1" smtClean="0">
                <a:ln>
                  <a:noFill/>
                </a:ln>
                <a:solidFill>
                  <a:schemeClr val="tx1"/>
                </a:solidFill>
                <a:effectLst/>
                <a:latin typeface="+mj-lt"/>
                <a:ea typeface="Times New Roman" pitchFamily="18" charset="0"/>
                <a:cs typeface="Lucida Bright" pitchFamily="18" charset="0"/>
              </a:rPr>
              <a:t>pth_pMA</a:t>
            </a:r>
            <a:r>
              <a:rPr kumimoji="0" lang="en-US" sz="1200" i="0" u="none" strike="noStrike" cap="none" normalizeH="0" baseline="0" dirty="0" smtClean="0">
                <a:ln>
                  <a:noFill/>
                </a:ln>
                <a:solidFill>
                  <a:schemeClr val="tx1"/>
                </a:solidFill>
                <a:effectLst/>
                <a:latin typeface="+mj-lt"/>
                <a:ea typeface="Times New Roman" pitchFamily="18" charset="0"/>
                <a:cs typeface="Lucida Bright" pitchFamily="18" charset="0"/>
              </a:rPr>
              <a:t> vector;  Lane3: </a:t>
            </a:r>
            <a:r>
              <a:rPr kumimoji="0" lang="el-GR" sz="1200" i="0" u="none" strike="noStrike" cap="none" normalizeH="0" baseline="0" dirty="0" smtClean="0">
                <a:ln>
                  <a:noFill/>
                </a:ln>
                <a:solidFill>
                  <a:schemeClr val="tx1"/>
                </a:solidFill>
                <a:effectLst/>
                <a:latin typeface="+mj-lt"/>
                <a:ea typeface="Times New Roman" pitchFamily="18" charset="0"/>
                <a:cs typeface="Lucida Bright" pitchFamily="18" charset="0"/>
              </a:rPr>
              <a:t>Φ</a:t>
            </a:r>
            <a:r>
              <a:rPr kumimoji="0" lang="en-US" sz="1200" i="0" u="none" strike="noStrike" cap="none" normalizeH="0" baseline="0" dirty="0" smtClean="0">
                <a:ln>
                  <a:noFill/>
                </a:ln>
                <a:solidFill>
                  <a:schemeClr val="tx1"/>
                </a:solidFill>
                <a:effectLst/>
                <a:latin typeface="+mj-lt"/>
                <a:ea typeface="Times New Roman" pitchFamily="18" charset="0"/>
                <a:cs typeface="Lucida Bright" pitchFamily="18" charset="0"/>
              </a:rPr>
              <a:t>X </a:t>
            </a:r>
            <a:r>
              <a:rPr kumimoji="0" lang="en-US" sz="1200" i="0" u="none" strike="noStrike" cap="none" normalizeH="0" baseline="0" dirty="0" err="1" smtClean="0">
                <a:ln>
                  <a:noFill/>
                </a:ln>
                <a:solidFill>
                  <a:schemeClr val="tx1"/>
                </a:solidFill>
                <a:effectLst/>
                <a:latin typeface="+mj-lt"/>
                <a:ea typeface="Times New Roman" pitchFamily="18" charset="0"/>
                <a:cs typeface="Lucida Bright" pitchFamily="18" charset="0"/>
              </a:rPr>
              <a:t>Hae</a:t>
            </a:r>
            <a:r>
              <a:rPr kumimoji="0" lang="en-US" sz="1200" i="0" u="none" strike="noStrike" cap="none" normalizeH="0" baseline="0" dirty="0" smtClean="0">
                <a:ln>
                  <a:noFill/>
                </a:ln>
                <a:solidFill>
                  <a:schemeClr val="tx1"/>
                </a:solidFill>
                <a:effectLst/>
                <a:latin typeface="+mj-lt"/>
                <a:ea typeface="Times New Roman" pitchFamily="18" charset="0"/>
                <a:cs typeface="Lucida Bright" pitchFamily="18" charset="0"/>
              </a:rPr>
              <a:t> III digest marker;  Lane4: digested Rep1 vector;   Lane5: Undigested Rep1 vector. </a:t>
            </a:r>
            <a:endParaRPr kumimoji="0" lang="en-US" sz="1200" i="0" u="none" strike="noStrike" cap="none" normalizeH="0" baseline="0" dirty="0" smtClean="0">
              <a:ln>
                <a:noFill/>
              </a:ln>
              <a:solidFill>
                <a:schemeClr val="tx1"/>
              </a:solidFill>
              <a:effectLst/>
              <a:latin typeface="+mj-lt"/>
              <a:cs typeface="Arial" pitchFamily="34" charset="0"/>
            </a:endParaRPr>
          </a:p>
        </p:txBody>
      </p:sp>
      <p:sp>
        <p:nvSpPr>
          <p:cNvPr id="22" name="Rectangle 1"/>
          <p:cNvSpPr>
            <a:spLocks noChangeArrowheads="1"/>
          </p:cNvSpPr>
          <p:nvPr/>
        </p:nvSpPr>
        <p:spPr bwMode="auto">
          <a:xfrm>
            <a:off x="107504" y="1844824"/>
            <a:ext cx="5328592" cy="166199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spcBef>
                <a:spcPct val="0"/>
              </a:spcBef>
              <a:spcAft>
                <a:spcPct val="0"/>
              </a:spcAft>
              <a:buClrTx/>
              <a:buSzTx/>
              <a:buFontTx/>
              <a:buNone/>
              <a:tabLst/>
            </a:pPr>
            <a:r>
              <a:rPr kumimoji="0" lang="en-US" sz="1700" b="1" i="0" u="sng"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Ligation of Nde1/Sma1 digested Rep1 vector and </a:t>
            </a:r>
            <a:r>
              <a:rPr kumimoji="0" lang="en-US" sz="1700" b="1" i="0" u="sng"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hPTH</a:t>
            </a:r>
            <a:r>
              <a:rPr kumimoji="0" lang="en-US" sz="1700" b="1" i="0" u="sng"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gene </a:t>
            </a:r>
            <a:r>
              <a:rPr kumimoji="0" lang="en-US" sz="1700" b="1" i="0" u="sng"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Constuct</a:t>
            </a:r>
            <a:r>
              <a:rPr kumimoji="0" lang="en-US" sz="17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a:t>
            </a:r>
          </a:p>
          <a:p>
            <a:pPr marL="0" marR="0" lvl="0" indent="0" algn="just" defTabSz="914400" rtl="0" eaLnBrk="0" fontAlgn="base" latinLnBrk="0" hangingPunct="0">
              <a:spcBef>
                <a:spcPct val="0"/>
              </a:spcBef>
              <a:spcAft>
                <a:spcPct val="0"/>
              </a:spcAft>
              <a:buClrTx/>
              <a:buSzTx/>
              <a:buFontTx/>
              <a:buNone/>
              <a:tabLst/>
            </a:pPr>
            <a:r>
              <a:rPr kumimoji="0" lang="en-US" sz="1700" b="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hPTH</a:t>
            </a:r>
            <a:r>
              <a:rPr kumimoji="0" lang="en-US" sz="17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gene and digested pRep1 vector from </a:t>
            </a:r>
            <a:r>
              <a:rPr kumimoji="0" lang="en-US" sz="1700" b="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agarose</a:t>
            </a:r>
            <a:r>
              <a:rPr kumimoji="0" lang="en-US" sz="17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gel slices were extracted using a DNA gel extraction kit (</a:t>
            </a:r>
            <a:r>
              <a:rPr kumimoji="0" lang="en-US" sz="1700" b="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Qiagen</a:t>
            </a:r>
            <a:r>
              <a:rPr kumimoji="0" lang="en-US" sz="17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a:t>
            </a:r>
            <a:r>
              <a:rPr kumimoji="0" lang="en-US" sz="1700" b="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MinElute</a:t>
            </a:r>
            <a:r>
              <a:rPr kumimoji="0" lang="en-US" sz="17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or </a:t>
            </a:r>
            <a:r>
              <a:rPr kumimoji="0" lang="en-US" sz="1700" b="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QIAquick</a:t>
            </a:r>
            <a:r>
              <a:rPr kumimoji="0" lang="en-US" sz="17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gel extraction kit) and Ligation reaction was carried out as per </a:t>
            </a:r>
            <a:r>
              <a:rPr kumimoji="0" lang="en-US" sz="1700" b="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Sambrook</a:t>
            </a:r>
            <a:r>
              <a:rPr kumimoji="0" lang="en-US" sz="17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a:t>
            </a:r>
            <a:r>
              <a:rPr kumimoji="0" lang="en-US" sz="1700" b="0" i="1"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et al., </a:t>
            </a:r>
            <a:r>
              <a:rPr kumimoji="0" lang="en-US" sz="17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1989 (Fig. 8). </a:t>
            </a:r>
            <a:endParaRPr kumimoji="0" lang="en-US" sz="1700" b="0" i="0" u="none" strike="noStrike" cap="none" normalizeH="0" baseline="0" dirty="0" smtClean="0">
              <a:ln>
                <a:noFill/>
              </a:ln>
              <a:solidFill>
                <a:schemeClr val="tx1"/>
              </a:solidFill>
              <a:effectLst/>
              <a:latin typeface="Monotype Corsiva" pitchFamily="66" charset="0"/>
              <a:cs typeface="Arial" pitchFamily="34" charset="0"/>
            </a:endParaRPr>
          </a:p>
        </p:txBody>
      </p:sp>
      <p:pic>
        <p:nvPicPr>
          <p:cNvPr id="23" name="Picture 22"/>
          <p:cNvPicPr>
            <a:picLocks noChangeAspect="1" noChangeArrowheads="1"/>
          </p:cNvPicPr>
          <p:nvPr/>
        </p:nvPicPr>
        <p:blipFill>
          <a:blip r:embed="rId3" cstate="print"/>
          <a:srcRect l="20445" t="21897" r="71159" b="49649"/>
          <a:stretch>
            <a:fillRect/>
          </a:stretch>
        </p:blipFill>
        <p:spPr bwMode="auto">
          <a:xfrm flipH="1">
            <a:off x="251520" y="3573016"/>
            <a:ext cx="555926" cy="1008112"/>
          </a:xfrm>
          <a:prstGeom prst="rect">
            <a:avLst/>
          </a:prstGeom>
          <a:solidFill>
            <a:schemeClr val="tx1"/>
          </a:solidFill>
          <a:ln w="9525">
            <a:noFill/>
            <a:miter lim="800000"/>
            <a:headEnd/>
            <a:tailEnd/>
          </a:ln>
        </p:spPr>
      </p:pic>
      <p:pic>
        <p:nvPicPr>
          <p:cNvPr id="24" name="Picture 23"/>
          <p:cNvPicPr>
            <a:picLocks noChangeAspect="1" noChangeArrowheads="1"/>
          </p:cNvPicPr>
          <p:nvPr/>
        </p:nvPicPr>
        <p:blipFill>
          <a:blip r:embed="rId3" cstate="print"/>
          <a:srcRect l="20462" t="21610" r="71066" b="49679"/>
          <a:stretch>
            <a:fillRect/>
          </a:stretch>
        </p:blipFill>
        <p:spPr bwMode="auto">
          <a:xfrm>
            <a:off x="755576" y="3573016"/>
            <a:ext cx="595635" cy="1080120"/>
          </a:xfrm>
          <a:prstGeom prst="rect">
            <a:avLst/>
          </a:prstGeom>
          <a:solidFill>
            <a:schemeClr val="tx1"/>
          </a:solidFill>
          <a:ln w="9525">
            <a:noFill/>
            <a:miter lim="800000"/>
            <a:headEnd/>
            <a:tailEnd/>
          </a:ln>
        </p:spPr>
      </p:pic>
      <p:sp>
        <p:nvSpPr>
          <p:cNvPr id="25" name="TextBox 9"/>
          <p:cNvSpPr txBox="1"/>
          <p:nvPr/>
        </p:nvSpPr>
        <p:spPr>
          <a:xfrm>
            <a:off x="251520" y="4653136"/>
            <a:ext cx="1269355" cy="646331"/>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solidFill>
                  <a:schemeClr val="bg1"/>
                </a:solidFill>
              </a:rPr>
              <a:t>Bands cut out from gel for elution</a:t>
            </a:r>
            <a:endParaRPr lang="en-IN" sz="1200" b="1" dirty="0">
              <a:solidFill>
                <a:schemeClr val="bg1"/>
              </a:solidFill>
            </a:endParaRPr>
          </a:p>
        </p:txBody>
      </p:sp>
      <p:sp>
        <p:nvSpPr>
          <p:cNvPr id="27" name="TextBox 26"/>
          <p:cNvSpPr txBox="1"/>
          <p:nvPr/>
        </p:nvSpPr>
        <p:spPr>
          <a:xfrm>
            <a:off x="1331640" y="4057327"/>
            <a:ext cx="1029449" cy="307777"/>
          </a:xfrm>
          <a:prstGeom prst="rect">
            <a:avLst/>
          </a:prstGeom>
          <a:solidFill>
            <a:schemeClr val="tx1"/>
          </a:solid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smtClean="0">
                <a:solidFill>
                  <a:schemeClr val="bg1"/>
                </a:solidFill>
              </a:rPr>
              <a:t>Gel </a:t>
            </a:r>
            <a:r>
              <a:rPr lang="en-US" sz="1200" b="1" dirty="0" smtClean="0">
                <a:solidFill>
                  <a:schemeClr val="bg1"/>
                </a:solidFill>
              </a:rPr>
              <a:t>elution</a:t>
            </a:r>
            <a:endParaRPr lang="en-IN" sz="1200" b="1" dirty="0">
              <a:solidFill>
                <a:schemeClr val="bg1"/>
              </a:solidFill>
            </a:endParaRPr>
          </a:p>
        </p:txBody>
      </p:sp>
      <p:pic>
        <p:nvPicPr>
          <p:cNvPr id="28" name="Picture 27"/>
          <p:cNvPicPr>
            <a:picLocks noChangeAspect="1" noChangeArrowheads="1"/>
          </p:cNvPicPr>
          <p:nvPr/>
        </p:nvPicPr>
        <p:blipFill>
          <a:blip r:embed="rId3" cstate="print"/>
          <a:srcRect l="62423" t="23250" r="27292" b="60567"/>
          <a:stretch>
            <a:fillRect/>
          </a:stretch>
        </p:blipFill>
        <p:spPr bwMode="auto">
          <a:xfrm>
            <a:off x="2091997" y="4509120"/>
            <a:ext cx="1111851" cy="1008112"/>
          </a:xfrm>
          <a:prstGeom prst="rect">
            <a:avLst/>
          </a:prstGeom>
          <a:solidFill>
            <a:schemeClr val="tx1"/>
          </a:solidFill>
          <a:ln w="9525">
            <a:noFill/>
            <a:miter lim="800000"/>
            <a:headEnd/>
            <a:tailEnd/>
          </a:ln>
        </p:spPr>
      </p:pic>
      <p:pic>
        <p:nvPicPr>
          <p:cNvPr id="26" name="Picture 25"/>
          <p:cNvPicPr>
            <a:picLocks noChangeAspect="1" noChangeArrowheads="1"/>
          </p:cNvPicPr>
          <p:nvPr/>
        </p:nvPicPr>
        <p:blipFill>
          <a:blip r:embed="rId3" cstate="print"/>
          <a:srcRect l="49432" t="49459" r="47427" b="38359"/>
          <a:stretch>
            <a:fillRect/>
          </a:stretch>
        </p:blipFill>
        <p:spPr bwMode="auto">
          <a:xfrm rot="16200000">
            <a:off x="1550394" y="4099228"/>
            <a:ext cx="407163" cy="844669"/>
          </a:xfrm>
          <a:prstGeom prst="rect">
            <a:avLst/>
          </a:prstGeom>
          <a:solidFill>
            <a:schemeClr val="tx1"/>
          </a:solidFill>
          <a:ln w="9525">
            <a:noFill/>
            <a:miter lim="800000"/>
            <a:headEnd/>
            <a:tailEnd/>
          </a:ln>
        </p:spPr>
      </p:pic>
      <p:sp>
        <p:nvSpPr>
          <p:cNvPr id="31" name="TextBox 30"/>
          <p:cNvSpPr txBox="1"/>
          <p:nvPr/>
        </p:nvSpPr>
        <p:spPr>
          <a:xfrm>
            <a:off x="3131840" y="5055567"/>
            <a:ext cx="1584176" cy="461665"/>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solidFill>
                  <a:schemeClr val="bg1"/>
                </a:solidFill>
              </a:rPr>
              <a:t>Rep1 digested with Nde1 and Sma1 </a:t>
            </a:r>
            <a:endParaRPr lang="en-IN" sz="1200" b="1" dirty="0">
              <a:solidFill>
                <a:schemeClr val="bg1"/>
              </a:solidFill>
            </a:endParaRPr>
          </a:p>
        </p:txBody>
      </p:sp>
      <p:sp>
        <p:nvSpPr>
          <p:cNvPr id="32" name="TextBox 10"/>
          <p:cNvSpPr txBox="1"/>
          <p:nvPr/>
        </p:nvSpPr>
        <p:spPr>
          <a:xfrm>
            <a:off x="3716586" y="3759423"/>
            <a:ext cx="1791518" cy="461665"/>
          </a:xfrm>
          <a:prstGeom prst="rect">
            <a:avLst/>
          </a:prstGeom>
          <a:solidFill>
            <a:schemeClr val="tx1"/>
          </a:solid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err="1" smtClean="0">
                <a:solidFill>
                  <a:schemeClr val="bg1"/>
                </a:solidFill>
              </a:rPr>
              <a:t>hPTH</a:t>
            </a:r>
            <a:r>
              <a:rPr lang="en-US" sz="1200" b="1" dirty="0" smtClean="0">
                <a:solidFill>
                  <a:schemeClr val="bg1"/>
                </a:solidFill>
              </a:rPr>
              <a:t> gene digested with Nde1 and Sma1 </a:t>
            </a:r>
            <a:endParaRPr lang="en-IN" sz="1200" b="1" dirty="0">
              <a:solidFill>
                <a:schemeClr val="bg1"/>
              </a:solidFill>
            </a:endParaRPr>
          </a:p>
        </p:txBody>
      </p:sp>
      <p:pic>
        <p:nvPicPr>
          <p:cNvPr id="33" name="Picture 32"/>
          <p:cNvPicPr>
            <a:picLocks noChangeAspect="1" noChangeArrowheads="1"/>
          </p:cNvPicPr>
          <p:nvPr/>
        </p:nvPicPr>
        <p:blipFill>
          <a:blip r:embed="rId3" cstate="print"/>
          <a:srcRect l="52085" t="32110" r="42329" b="56078"/>
          <a:stretch>
            <a:fillRect/>
          </a:stretch>
        </p:blipFill>
        <p:spPr bwMode="auto">
          <a:xfrm>
            <a:off x="3312594" y="4509120"/>
            <a:ext cx="251848" cy="284980"/>
          </a:xfrm>
          <a:prstGeom prst="rect">
            <a:avLst/>
          </a:prstGeom>
          <a:solidFill>
            <a:schemeClr val="tx1"/>
          </a:solidFill>
          <a:ln w="9525">
            <a:noFill/>
            <a:miter lim="800000"/>
            <a:headEnd/>
            <a:tailEnd/>
          </a:ln>
        </p:spPr>
      </p:pic>
      <p:sp>
        <p:nvSpPr>
          <p:cNvPr id="34" name="TextBox 33"/>
          <p:cNvSpPr txBox="1"/>
          <p:nvPr/>
        </p:nvSpPr>
        <p:spPr>
          <a:xfrm>
            <a:off x="3570183" y="4517190"/>
            <a:ext cx="785793" cy="276999"/>
          </a:xfrm>
          <a:prstGeom prst="rect">
            <a:avLst/>
          </a:prstGeom>
          <a:solidFill>
            <a:schemeClr val="tx1"/>
          </a:solid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solidFill>
                  <a:schemeClr val="bg1"/>
                </a:solidFill>
              </a:rPr>
              <a:t>Ligation</a:t>
            </a:r>
            <a:endParaRPr lang="en-IN" sz="1200" b="1" dirty="0">
              <a:solidFill>
                <a:schemeClr val="bg1"/>
              </a:solidFill>
            </a:endParaRPr>
          </a:p>
        </p:txBody>
      </p:sp>
      <p:pic>
        <p:nvPicPr>
          <p:cNvPr id="35" name="Picture 34"/>
          <p:cNvPicPr>
            <a:picLocks noChangeAspect="1" noChangeArrowheads="1"/>
          </p:cNvPicPr>
          <p:nvPr/>
        </p:nvPicPr>
        <p:blipFill>
          <a:blip r:embed="rId3" cstate="print"/>
          <a:srcRect l="49432" t="49459" r="47427" b="38359"/>
          <a:stretch>
            <a:fillRect/>
          </a:stretch>
        </p:blipFill>
        <p:spPr bwMode="auto">
          <a:xfrm rot="16200000">
            <a:off x="4810180" y="4387260"/>
            <a:ext cx="407163" cy="844669"/>
          </a:xfrm>
          <a:prstGeom prst="rect">
            <a:avLst/>
          </a:prstGeom>
          <a:solidFill>
            <a:schemeClr val="tx1"/>
          </a:solidFill>
          <a:ln w="9525">
            <a:noFill/>
            <a:miter lim="800000"/>
            <a:headEnd/>
            <a:tailEnd/>
          </a:ln>
        </p:spPr>
      </p:pic>
      <p:pic>
        <p:nvPicPr>
          <p:cNvPr id="36" name="Picture 35"/>
          <p:cNvPicPr/>
          <p:nvPr/>
        </p:nvPicPr>
        <p:blipFill>
          <a:blip r:embed="rId5" cstate="print"/>
          <a:srcRect/>
          <a:stretch>
            <a:fillRect/>
          </a:stretch>
        </p:blipFill>
        <p:spPr bwMode="auto">
          <a:xfrm>
            <a:off x="5490413" y="3742945"/>
            <a:ext cx="3618091" cy="2422359"/>
          </a:xfrm>
          <a:prstGeom prst="rect">
            <a:avLst/>
          </a:prstGeom>
          <a:noFill/>
          <a:ln w="9525">
            <a:noFill/>
            <a:miter lim="800000"/>
            <a:headEnd/>
            <a:tailEnd/>
          </a:ln>
        </p:spPr>
      </p:pic>
      <p:sp>
        <p:nvSpPr>
          <p:cNvPr id="37" name="Rectangle 1"/>
          <p:cNvSpPr>
            <a:spLocks noChangeArrowheads="1"/>
          </p:cNvSpPr>
          <p:nvPr/>
        </p:nvSpPr>
        <p:spPr bwMode="auto">
          <a:xfrm>
            <a:off x="4816690" y="6237312"/>
            <a:ext cx="4435830" cy="2616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457200" algn="ctr" defTabSz="914400" rtl="0" eaLnBrk="1" fontAlgn="base" latinLnBrk="0" hangingPunct="1">
              <a:lnSpc>
                <a:spcPct val="100000"/>
              </a:lnSpc>
              <a:spcBef>
                <a:spcPct val="0"/>
              </a:spcBef>
              <a:spcAft>
                <a:spcPct val="0"/>
              </a:spcAft>
              <a:buClrTx/>
              <a:buSzTx/>
              <a:buFontTx/>
              <a:buNone/>
              <a:tabLst/>
            </a:pPr>
            <a:r>
              <a:rPr kumimoji="0" lang="en-US" sz="11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Plasmid Map of pRep1 vector carrying </a:t>
            </a:r>
            <a:r>
              <a:rPr kumimoji="0" lang="en-US" sz="1100" b="1"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hPTH</a:t>
            </a:r>
            <a:r>
              <a:rPr kumimoji="0" lang="en-US" sz="11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gene.</a:t>
            </a:r>
            <a:endParaRPr kumimoji="0" lang="en-US" sz="1100" b="0" i="0" u="none" strike="noStrike" cap="none" normalizeH="0" baseline="0" dirty="0" smtClean="0">
              <a:ln>
                <a:noFill/>
              </a:ln>
              <a:solidFill>
                <a:schemeClr val="tx1"/>
              </a:solidFill>
              <a:effectLst/>
              <a:latin typeface="Arial" pitchFamily="34" charset="0"/>
              <a:cs typeface="Arial" pitchFamily="34" charset="0"/>
            </a:endParaRPr>
          </a:p>
        </p:txBody>
      </p:sp>
      <p:sp>
        <p:nvSpPr>
          <p:cNvPr id="38" name="Rectangle 37"/>
          <p:cNvSpPr/>
          <p:nvPr/>
        </p:nvSpPr>
        <p:spPr>
          <a:xfrm>
            <a:off x="107504" y="5520134"/>
            <a:ext cx="5328592" cy="1138773"/>
          </a:xfrm>
          <a:prstGeom prst="rect">
            <a:avLst/>
          </a:prstGeom>
        </p:spPr>
        <p:txBody>
          <a:bodyPr wrap="square">
            <a:spAutoFit/>
          </a:bodyPr>
          <a:lstStyle/>
          <a:p>
            <a:pPr algn="just"/>
            <a:r>
              <a:rPr lang="en-US" sz="1700" dirty="0" smtClean="0">
                <a:latin typeface="Monotype Corsiva" pitchFamily="66" charset="0"/>
              </a:rPr>
              <a:t>The </a:t>
            </a:r>
            <a:r>
              <a:rPr lang="en-US" sz="1700" dirty="0" err="1" smtClean="0">
                <a:latin typeface="Monotype Corsiva" pitchFamily="66" charset="0"/>
              </a:rPr>
              <a:t>hPTH</a:t>
            </a:r>
            <a:r>
              <a:rPr lang="en-US" sz="1700" dirty="0" smtClean="0">
                <a:latin typeface="Monotype Corsiva" pitchFamily="66" charset="0"/>
              </a:rPr>
              <a:t> gene sequence was added immediately next to nmt1 promoter and was followed by nmt1 </a:t>
            </a:r>
            <a:r>
              <a:rPr lang="en-US" sz="1700" dirty="0" err="1" smtClean="0">
                <a:latin typeface="Monotype Corsiva" pitchFamily="66" charset="0"/>
              </a:rPr>
              <a:t>polyadenylation</a:t>
            </a:r>
            <a:r>
              <a:rPr lang="en-US" sz="1700" dirty="0" smtClean="0">
                <a:latin typeface="Monotype Corsiva" pitchFamily="66" charset="0"/>
              </a:rPr>
              <a:t> sequence at its 3’ terminus. Total size of pRep1-hPTH became 9.2 kb (8.9kb vector + 322bases </a:t>
            </a:r>
            <a:r>
              <a:rPr lang="en-US" sz="1700" dirty="0" err="1" smtClean="0">
                <a:latin typeface="Monotype Corsiva" pitchFamily="66" charset="0"/>
              </a:rPr>
              <a:t>hPTH</a:t>
            </a:r>
            <a:r>
              <a:rPr lang="en-US" sz="1700" dirty="0" smtClean="0">
                <a:latin typeface="Monotype Corsiva" pitchFamily="66" charset="0"/>
              </a:rPr>
              <a:t> gene construct) as shown in Fig. 9.</a:t>
            </a:r>
            <a:endParaRPr lang="en-IN" sz="1700" dirty="0">
              <a:latin typeface="Monotype Corsiva" pitchFamily="66"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1"/>
          <p:cNvSpPr>
            <a:spLocks noChangeArrowheads="1"/>
          </p:cNvSpPr>
          <p:nvPr/>
        </p:nvSpPr>
        <p:spPr bwMode="auto">
          <a:xfrm>
            <a:off x="97808" y="208965"/>
            <a:ext cx="9046192" cy="14465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spcBef>
                <a:spcPct val="0"/>
              </a:spcBef>
              <a:spcAft>
                <a:spcPct val="0"/>
              </a:spcAft>
              <a:buClrTx/>
              <a:buSzTx/>
              <a:buFontTx/>
              <a:buNone/>
              <a:tabLst/>
            </a:pPr>
            <a:r>
              <a:rPr kumimoji="0" lang="en-US" sz="2200" b="1" i="0" u="sng"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Confirmation of ligation of Nde1/Sma1 digested Rep1 vector and </a:t>
            </a:r>
            <a:r>
              <a:rPr kumimoji="0" lang="en-US" sz="2200" b="1" i="0" u="sng"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hPTH</a:t>
            </a:r>
            <a:r>
              <a:rPr kumimoji="0" lang="en-US" sz="2200" b="1" i="0" u="sng"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gene </a:t>
            </a:r>
            <a:r>
              <a:rPr kumimoji="0" lang="en-US" sz="2200" b="1" i="0" u="sng"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Constuct</a:t>
            </a:r>
            <a:endParaRPr kumimoji="0" lang="en-US" sz="2200" b="0" i="0" u="none" strike="noStrike" cap="none" normalizeH="0" baseline="0" dirty="0" smtClean="0">
              <a:ln>
                <a:noFill/>
              </a:ln>
              <a:solidFill>
                <a:schemeClr val="tx1"/>
              </a:solidFill>
              <a:effectLst/>
              <a:latin typeface="Monotype Corsiva" pitchFamily="66" charset="0"/>
              <a:cs typeface="Arial" pitchFamily="34" charset="0"/>
            </a:endParaRPr>
          </a:p>
          <a:p>
            <a:pPr marL="0" marR="0" lvl="0" indent="0" algn="just" defTabSz="914400" rtl="0" eaLnBrk="0" fontAlgn="base" latinLnBrk="0" hangingPunct="0">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Ligation of </a:t>
            </a:r>
            <a:r>
              <a:rPr kumimoji="0" lang="en-US" sz="2200" b="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hPTH</a:t>
            </a: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gene construct to Rep1 vector was confirmed through PCR (polymerase chain reaction). </a:t>
            </a:r>
          </a:p>
          <a:p>
            <a:pPr marL="0" marR="0" lvl="0" indent="0" algn="just" defTabSz="914400" rtl="0" eaLnBrk="0" fontAlgn="base" latinLnBrk="0" hangingPunct="0">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Primers for </a:t>
            </a:r>
            <a:r>
              <a:rPr kumimoji="0" lang="en-US" sz="2200" b="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hPTH</a:t>
            </a: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DNA were designed using </a:t>
            </a: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hlinkClick r:id="rId2"/>
              </a:rPr>
              <a:t>http://tools.invitrogen.com/</a:t>
            </a: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a:t>
            </a:r>
            <a:endParaRPr kumimoji="0" lang="en-US" sz="2200" b="0" i="0" u="none" strike="noStrike" cap="none" normalizeH="0" baseline="0" dirty="0" smtClean="0">
              <a:ln>
                <a:noFill/>
              </a:ln>
              <a:solidFill>
                <a:schemeClr val="tx1"/>
              </a:solidFill>
              <a:effectLst/>
              <a:latin typeface="Monotype Corsiva" pitchFamily="66" charset="0"/>
              <a:cs typeface="Arial" pitchFamily="34" charset="0"/>
            </a:endParaRPr>
          </a:p>
        </p:txBody>
      </p:sp>
      <p:sp>
        <p:nvSpPr>
          <p:cNvPr id="5" name="Rectangle 2"/>
          <p:cNvSpPr>
            <a:spLocks noChangeArrowheads="1"/>
          </p:cNvSpPr>
          <p:nvPr/>
        </p:nvSpPr>
        <p:spPr bwMode="auto">
          <a:xfrm>
            <a:off x="107504" y="2147952"/>
            <a:ext cx="4896544" cy="17851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PCR was run as per the optimized thermal profile to amplify the </a:t>
            </a:r>
            <a:r>
              <a:rPr kumimoji="0" lang="en-US" sz="2200" b="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hPTH</a:t>
            </a: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DNA from both </a:t>
            </a:r>
            <a:r>
              <a:rPr kumimoji="0" lang="en-US" sz="2200" b="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hPTH-pMA</a:t>
            </a: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and hPTH-pRep1. A 152bp DNA was amplified from both which confirmed the ligation of </a:t>
            </a:r>
            <a:r>
              <a:rPr kumimoji="0" lang="en-US" sz="2200" b="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hPTH</a:t>
            </a: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gene to pRep1 vector </a:t>
            </a:r>
            <a:endParaRPr kumimoji="0" lang="en-US" sz="2200" b="0" i="0" u="none" strike="noStrike" cap="none" normalizeH="0" baseline="0" dirty="0" smtClean="0">
              <a:ln>
                <a:noFill/>
              </a:ln>
              <a:solidFill>
                <a:schemeClr val="tx1"/>
              </a:solidFill>
              <a:effectLst/>
              <a:latin typeface="Monotype Corsiva" pitchFamily="66" charset="0"/>
              <a:cs typeface="Arial" pitchFamily="34" charset="0"/>
            </a:endParaRPr>
          </a:p>
        </p:txBody>
      </p:sp>
      <p:grpSp>
        <p:nvGrpSpPr>
          <p:cNvPr id="6" name="Group 5"/>
          <p:cNvGrpSpPr/>
          <p:nvPr/>
        </p:nvGrpSpPr>
        <p:grpSpPr>
          <a:xfrm>
            <a:off x="5547320" y="1794882"/>
            <a:ext cx="3273152" cy="2446039"/>
            <a:chOff x="5429250" y="3356992"/>
            <a:chExt cx="3061138" cy="1988673"/>
          </a:xfrm>
        </p:grpSpPr>
        <p:grpSp>
          <p:nvGrpSpPr>
            <p:cNvPr id="8" name="Group 6"/>
            <p:cNvGrpSpPr/>
            <p:nvPr/>
          </p:nvGrpSpPr>
          <p:grpSpPr>
            <a:xfrm>
              <a:off x="5429250" y="3649662"/>
              <a:ext cx="3061138" cy="1696003"/>
              <a:chOff x="5429250" y="3649662"/>
              <a:chExt cx="3061138" cy="1696003"/>
            </a:xfrm>
          </p:grpSpPr>
          <p:pic>
            <p:nvPicPr>
              <p:cNvPr id="12" name="Picture 11" descr="N:\my data\ongoing work\gel pics\hpth pcr product lane 1 DG, 2 Marker phi X, RNG.jpg"/>
              <p:cNvPicPr>
                <a:picLocks noChangeAspect="1" noChangeArrowheads="1"/>
              </p:cNvPicPr>
              <p:nvPr/>
            </p:nvPicPr>
            <p:blipFill>
              <a:blip r:embed="rId3" cstate="print">
                <a:lum contrast="20000"/>
              </a:blip>
              <a:srcRect l="8789" r="18853" b="46578"/>
              <a:stretch>
                <a:fillRect/>
              </a:stretch>
            </p:blipFill>
            <p:spPr bwMode="auto">
              <a:xfrm>
                <a:off x="5429250" y="3649662"/>
                <a:ext cx="3061138" cy="1696003"/>
              </a:xfrm>
              <a:prstGeom prst="rect">
                <a:avLst/>
              </a:prstGeom>
              <a:noFill/>
              <a:ln w="9525">
                <a:noFill/>
                <a:miter lim="800000"/>
                <a:headEnd/>
                <a:tailEnd/>
              </a:ln>
            </p:spPr>
          </p:pic>
          <p:sp>
            <p:nvSpPr>
              <p:cNvPr id="13" name="TextBox 10"/>
              <p:cNvSpPr txBox="1">
                <a:spLocks noChangeArrowheads="1"/>
              </p:cNvSpPr>
              <p:nvPr/>
            </p:nvSpPr>
            <p:spPr bwMode="auto">
              <a:xfrm>
                <a:off x="6072188" y="5018088"/>
                <a:ext cx="596900" cy="277812"/>
              </a:xfrm>
              <a:prstGeom prst="rect">
                <a:avLst/>
              </a:prstGeom>
              <a:noFill/>
              <a:ln w="9525">
                <a:noFill/>
                <a:miter lim="800000"/>
                <a:headEnd/>
                <a:tailEnd/>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chemeClr val="bg1"/>
                    </a:solidFill>
                  </a:rPr>
                  <a:t>100 bp</a:t>
                </a:r>
                <a:endParaRPr lang="en-IN" sz="1200" b="1">
                  <a:solidFill>
                    <a:schemeClr val="bg1"/>
                  </a:solidFill>
                </a:endParaRPr>
              </a:p>
            </p:txBody>
          </p:sp>
          <p:sp>
            <p:nvSpPr>
              <p:cNvPr id="14" name="TextBox 11"/>
              <p:cNvSpPr txBox="1">
                <a:spLocks noChangeArrowheads="1"/>
              </p:cNvSpPr>
              <p:nvPr/>
            </p:nvSpPr>
            <p:spPr bwMode="auto">
              <a:xfrm>
                <a:off x="6105525" y="4222750"/>
                <a:ext cx="608013" cy="277813"/>
              </a:xfrm>
              <a:prstGeom prst="rect">
                <a:avLst/>
              </a:prstGeom>
              <a:noFill/>
              <a:ln w="9525">
                <a:noFill/>
                <a:miter lim="800000"/>
                <a:headEnd/>
                <a:tailEnd/>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a:solidFill>
                      <a:schemeClr val="bg1"/>
                    </a:solidFill>
                  </a:rPr>
                  <a:t>200 bp</a:t>
                </a:r>
                <a:endParaRPr lang="en-IN" sz="1200" b="1">
                  <a:solidFill>
                    <a:schemeClr val="bg1"/>
                  </a:solidFill>
                </a:endParaRPr>
              </a:p>
            </p:txBody>
          </p:sp>
          <p:cxnSp>
            <p:nvCxnSpPr>
              <p:cNvPr id="15" name="Straight Arrow Connector 14"/>
              <p:cNvCxnSpPr/>
              <p:nvPr/>
            </p:nvCxnSpPr>
            <p:spPr>
              <a:xfrm>
                <a:off x="6643688" y="4500563"/>
                <a:ext cx="285750" cy="142875"/>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13" idx="3"/>
              </p:cNvCxnSpPr>
              <p:nvPr/>
            </p:nvCxnSpPr>
            <p:spPr>
              <a:xfrm flipV="1">
                <a:off x="6669088" y="4857750"/>
                <a:ext cx="198437" cy="29845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0"/>
              <p:cNvSpPr txBox="1">
                <a:spLocks noChangeArrowheads="1"/>
              </p:cNvSpPr>
              <p:nvPr/>
            </p:nvSpPr>
            <p:spPr bwMode="auto">
              <a:xfrm>
                <a:off x="5572125" y="4589463"/>
                <a:ext cx="596900" cy="277812"/>
              </a:xfrm>
              <a:prstGeom prst="rect">
                <a:avLst/>
              </a:prstGeom>
              <a:noFill/>
              <a:ln w="9525">
                <a:noFill/>
                <a:miter lim="800000"/>
                <a:headEnd/>
                <a:tailEnd/>
              </a:ln>
            </p:spPr>
            <p:txBody>
              <a:bodyP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a:solidFill>
                      <a:schemeClr val="bg1"/>
                    </a:solidFill>
                  </a:rPr>
                  <a:t>152 </a:t>
                </a:r>
                <a:r>
                  <a:rPr lang="en-US" sz="1200" b="1" dirty="0" err="1">
                    <a:solidFill>
                      <a:schemeClr val="bg1"/>
                    </a:solidFill>
                  </a:rPr>
                  <a:t>bp</a:t>
                </a:r>
                <a:endParaRPr lang="en-IN" sz="1200" b="1" dirty="0">
                  <a:solidFill>
                    <a:schemeClr val="bg1"/>
                  </a:solidFill>
                </a:endParaRPr>
              </a:p>
            </p:txBody>
          </p:sp>
        </p:grpSp>
        <p:sp>
          <p:nvSpPr>
            <p:cNvPr id="9" name="TextBox 12"/>
            <p:cNvSpPr txBox="1"/>
            <p:nvPr/>
          </p:nvSpPr>
          <p:spPr>
            <a:xfrm>
              <a:off x="6228184" y="3356992"/>
              <a:ext cx="662361"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smtClean="0"/>
                <a:t>Lane 1</a:t>
              </a:r>
              <a:endParaRPr lang="en-IN" sz="1400" b="1" dirty="0"/>
            </a:p>
          </p:txBody>
        </p:sp>
        <p:sp>
          <p:nvSpPr>
            <p:cNvPr id="10" name="TextBox 13"/>
            <p:cNvSpPr txBox="1"/>
            <p:nvPr/>
          </p:nvSpPr>
          <p:spPr>
            <a:xfrm>
              <a:off x="7551604" y="3356992"/>
              <a:ext cx="665567"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smtClean="0"/>
                <a:t>Lane 3</a:t>
              </a:r>
              <a:endParaRPr lang="en-IN" sz="1400" b="1" dirty="0"/>
            </a:p>
          </p:txBody>
        </p:sp>
        <p:sp>
          <p:nvSpPr>
            <p:cNvPr id="11" name="TextBox 14"/>
            <p:cNvSpPr txBox="1"/>
            <p:nvPr/>
          </p:nvSpPr>
          <p:spPr>
            <a:xfrm>
              <a:off x="6861967" y="3356992"/>
              <a:ext cx="665567" cy="307777"/>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smtClean="0"/>
                <a:t>Lane 2</a:t>
              </a:r>
              <a:endParaRPr lang="en-IN" sz="1400" b="1" dirty="0"/>
            </a:p>
          </p:txBody>
        </p:sp>
      </p:grpSp>
      <p:sp>
        <p:nvSpPr>
          <p:cNvPr id="18" name="Rectangle 3"/>
          <p:cNvSpPr>
            <a:spLocks noChangeArrowheads="1"/>
          </p:cNvSpPr>
          <p:nvPr/>
        </p:nvSpPr>
        <p:spPr bwMode="auto">
          <a:xfrm>
            <a:off x="5220072" y="4222829"/>
            <a:ext cx="388843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Lane: A  152 </a:t>
            </a:r>
            <a:r>
              <a:rPr kumimoji="0" lang="en-US" sz="1200" b="1"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bp</a:t>
            </a: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PCR product from </a:t>
            </a:r>
            <a:r>
              <a:rPr kumimoji="0" lang="en-US" sz="1200" b="1"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hPTH-pMA</a:t>
            </a: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Lane: B  Ø×175 Marker from Genei; Lane: C 152 </a:t>
            </a:r>
            <a:r>
              <a:rPr kumimoji="0" lang="en-US" sz="1200" b="1"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bp</a:t>
            </a: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PCR product from hPTH-pRep1.</a:t>
            </a:r>
            <a:endParaRPr kumimoji="0" lang="en-US" sz="1200" b="0" i="0" u="none" strike="noStrike" cap="none" normalizeH="0" baseline="0" dirty="0" smtClean="0">
              <a:ln>
                <a:noFill/>
              </a:ln>
              <a:solidFill>
                <a:schemeClr val="tx1"/>
              </a:solidFill>
              <a:effectLst/>
              <a:latin typeface="Arial" pitchFamily="34" charset="0"/>
              <a:cs typeface="Arial" pitchFamily="34" charset="0"/>
            </a:endParaRPr>
          </a:p>
        </p:txBody>
      </p:sp>
      <p:pic>
        <p:nvPicPr>
          <p:cNvPr id="3074" name="Picture 2" descr="C:\Program Files (x86)\Microsoft Office\MEDIA\OFFICE12\Bullets\BD14833_.gif"/>
          <p:cNvPicPr>
            <a:picLocks noChangeAspect="1" noChangeArrowheads="1"/>
          </p:cNvPicPr>
          <p:nvPr/>
        </p:nvPicPr>
        <p:blipFill>
          <a:blip r:embed="rId4" cstate="print"/>
          <a:srcRect/>
          <a:stretch>
            <a:fillRect/>
          </a:stretch>
        </p:blipFill>
        <p:spPr bwMode="auto">
          <a:xfrm>
            <a:off x="35496" y="722412"/>
            <a:ext cx="114300" cy="114300"/>
          </a:xfrm>
          <a:prstGeom prst="rect">
            <a:avLst/>
          </a:prstGeom>
          <a:noFill/>
        </p:spPr>
      </p:pic>
      <p:pic>
        <p:nvPicPr>
          <p:cNvPr id="19" name="Picture 2" descr="C:\Program Files (x86)\Microsoft Office\MEDIA\OFFICE12\Bullets\BD14833_.gif"/>
          <p:cNvPicPr>
            <a:picLocks noChangeAspect="1" noChangeArrowheads="1"/>
          </p:cNvPicPr>
          <p:nvPr/>
        </p:nvPicPr>
        <p:blipFill>
          <a:blip r:embed="rId4" cstate="print"/>
          <a:srcRect/>
          <a:stretch>
            <a:fillRect/>
          </a:stretch>
        </p:blipFill>
        <p:spPr bwMode="auto">
          <a:xfrm>
            <a:off x="63206" y="1370484"/>
            <a:ext cx="114300" cy="114300"/>
          </a:xfrm>
          <a:prstGeom prst="rect">
            <a:avLst/>
          </a:prstGeom>
          <a:noFill/>
        </p:spPr>
      </p:pic>
      <p:pic>
        <p:nvPicPr>
          <p:cNvPr id="20" name="Picture 2" descr="C:\Program Files (x86)\Microsoft Office\MEDIA\OFFICE12\Bullets\BD14833_.gif"/>
          <p:cNvPicPr>
            <a:picLocks noChangeAspect="1" noChangeArrowheads="1"/>
          </p:cNvPicPr>
          <p:nvPr/>
        </p:nvPicPr>
        <p:blipFill>
          <a:blip r:embed="rId4" cstate="print"/>
          <a:srcRect/>
          <a:stretch>
            <a:fillRect/>
          </a:stretch>
        </p:blipFill>
        <p:spPr bwMode="auto">
          <a:xfrm>
            <a:off x="63206" y="2306588"/>
            <a:ext cx="114300" cy="114300"/>
          </a:xfrm>
          <a:prstGeom prst="rect">
            <a:avLst/>
          </a:prstGeom>
          <a:noFill/>
        </p:spPr>
      </p:pic>
      <p:pic>
        <p:nvPicPr>
          <p:cNvPr id="21" name="Picture 2" descr="C:\Program Files (x86)\Microsoft Office\MEDIA\OFFICE12\Bullets\BD14833_.gif"/>
          <p:cNvPicPr>
            <a:picLocks noChangeAspect="1" noChangeArrowheads="1"/>
          </p:cNvPicPr>
          <p:nvPr/>
        </p:nvPicPr>
        <p:blipFill>
          <a:blip r:embed="rId4" cstate="print"/>
          <a:srcRect/>
          <a:stretch>
            <a:fillRect/>
          </a:stretch>
        </p:blipFill>
        <p:spPr bwMode="auto">
          <a:xfrm>
            <a:off x="63206" y="4250804"/>
            <a:ext cx="114300" cy="114300"/>
          </a:xfrm>
          <a:prstGeom prst="rect">
            <a:avLst/>
          </a:prstGeom>
          <a:noFill/>
        </p:spPr>
      </p:pic>
      <p:sp>
        <p:nvSpPr>
          <p:cNvPr id="22" name="Rectangle 2"/>
          <p:cNvSpPr>
            <a:spLocks noChangeArrowheads="1"/>
          </p:cNvSpPr>
          <p:nvPr/>
        </p:nvSpPr>
        <p:spPr bwMode="auto">
          <a:xfrm>
            <a:off x="107504" y="4077072"/>
            <a:ext cx="4896544" cy="110799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spcBef>
                <a:spcPct val="0"/>
              </a:spcBef>
              <a:spcAft>
                <a:spcPct val="0"/>
              </a:spcAft>
              <a:buClrTx/>
              <a:buSzTx/>
              <a:buFontTx/>
              <a:buNone/>
              <a:tabLst/>
            </a:pP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Vector hPTH-pRep1 was introduced into </a:t>
            </a:r>
            <a:r>
              <a:rPr kumimoji="0" lang="en-US" sz="2200" b="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into</a:t>
            </a: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a:t>
            </a:r>
            <a:r>
              <a:rPr kumimoji="0" lang="en-US" sz="2200" b="0" i="0" u="none" strike="noStrike" cap="none" normalizeH="0" baseline="0" dirty="0" err="1" smtClean="0">
                <a:ln>
                  <a:noFill/>
                </a:ln>
                <a:solidFill>
                  <a:schemeClr val="tx1"/>
                </a:solidFill>
                <a:effectLst/>
                <a:latin typeface="Monotype Corsiva" pitchFamily="66" charset="0"/>
                <a:ea typeface="Times New Roman" pitchFamily="18" charset="0"/>
                <a:cs typeface="Lucida Bright" pitchFamily="18" charset="0"/>
              </a:rPr>
              <a:t>S.pombe</a:t>
            </a: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FY</a:t>
            </a:r>
            <a:r>
              <a:rPr lang="en-US" sz="2200" dirty="0" smtClean="0">
                <a:latin typeface="Monotype Corsiva" pitchFamily="66" charset="0"/>
                <a:ea typeface="Times New Roman" pitchFamily="18" charset="0"/>
                <a:cs typeface="Lucida Bright" pitchFamily="18" charset="0"/>
              </a:rPr>
              <a:t>12854</a:t>
            </a: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 cells by Lithium Acetate Method (Okazaki et. al.</a:t>
            </a:r>
            <a:r>
              <a:rPr kumimoji="0" lang="en-US" sz="2200" b="0" i="0" u="none" strike="noStrike" cap="none" normalizeH="0" dirty="0" smtClean="0">
                <a:ln>
                  <a:noFill/>
                </a:ln>
                <a:solidFill>
                  <a:schemeClr val="tx1"/>
                </a:solidFill>
                <a:effectLst/>
                <a:latin typeface="Monotype Corsiva" pitchFamily="66" charset="0"/>
                <a:ea typeface="Times New Roman" pitchFamily="18" charset="0"/>
                <a:cs typeface="Lucida Bright" pitchFamily="18" charset="0"/>
              </a:rPr>
              <a:t> 1990</a:t>
            </a:r>
            <a:r>
              <a:rPr kumimoji="0" lang="en-US" sz="2200" b="0" i="0" u="none" strike="noStrike" cap="none" normalizeH="0" baseline="0" dirty="0" smtClean="0">
                <a:ln>
                  <a:noFill/>
                </a:ln>
                <a:solidFill>
                  <a:schemeClr val="tx1"/>
                </a:solidFill>
                <a:effectLst/>
                <a:latin typeface="Monotype Corsiva" pitchFamily="66" charset="0"/>
                <a:ea typeface="Times New Roman" pitchFamily="18" charset="0"/>
                <a:cs typeface="Lucida Bright" pitchFamily="18" charset="0"/>
              </a:rPr>
              <a:t>)</a:t>
            </a:r>
          </a:p>
        </p:txBody>
      </p:sp>
      <p:sp>
        <p:nvSpPr>
          <p:cNvPr id="23" name="Rectangle 22"/>
          <p:cNvSpPr/>
          <p:nvPr/>
        </p:nvSpPr>
        <p:spPr>
          <a:xfrm>
            <a:off x="107504" y="5229200"/>
            <a:ext cx="8568952" cy="769441"/>
          </a:xfrm>
          <a:prstGeom prst="rect">
            <a:avLst/>
          </a:prstGeom>
        </p:spPr>
        <p:txBody>
          <a:bodyPr wrap="square">
            <a:spAutoFit/>
          </a:bodyPr>
          <a:lstStyle/>
          <a:p>
            <a:pPr algn="just" fontAlgn="base">
              <a:spcBef>
                <a:spcPct val="0"/>
              </a:spcBef>
              <a:spcAft>
                <a:spcPct val="0"/>
              </a:spcAft>
            </a:pPr>
            <a:r>
              <a:rPr lang="en-IN" sz="2200" dirty="0" smtClean="0">
                <a:latin typeface="Monotype Corsiva" pitchFamily="66" charset="0"/>
                <a:cs typeface="Arial" pitchFamily="34" charset="0"/>
              </a:rPr>
              <a:t>Transformants were selected on the basis of nutritional </a:t>
            </a:r>
            <a:r>
              <a:rPr lang="en-IN" sz="2200" dirty="0" err="1" smtClean="0">
                <a:latin typeface="Monotype Corsiva" pitchFamily="66" charset="0"/>
                <a:cs typeface="Arial" pitchFamily="34" charset="0"/>
              </a:rPr>
              <a:t>Auxotrophy</a:t>
            </a:r>
            <a:r>
              <a:rPr lang="en-IN" sz="2200" dirty="0" smtClean="0">
                <a:latin typeface="Monotype Corsiva" pitchFamily="66" charset="0"/>
                <a:cs typeface="Arial" pitchFamily="34" charset="0"/>
              </a:rPr>
              <a:t>.</a:t>
            </a:r>
          </a:p>
          <a:p>
            <a:pPr algn="just" fontAlgn="base">
              <a:spcBef>
                <a:spcPct val="0"/>
              </a:spcBef>
              <a:spcAft>
                <a:spcPct val="0"/>
              </a:spcAft>
            </a:pPr>
            <a:r>
              <a:rPr lang="en-IN" sz="2200" dirty="0" smtClean="0">
                <a:latin typeface="Monotype Corsiva" pitchFamily="66" charset="0"/>
                <a:cs typeface="Arial" pitchFamily="34" charset="0"/>
              </a:rPr>
              <a:t>Good transformation efficiency (88.4%) was observed.</a:t>
            </a:r>
            <a:endParaRPr lang="en-US" sz="2200" dirty="0" smtClean="0">
              <a:latin typeface="Monotype Corsiva" pitchFamily="66" charset="0"/>
              <a:cs typeface="Arial" pitchFamily="34" charset="0"/>
            </a:endParaRPr>
          </a:p>
        </p:txBody>
      </p:sp>
      <p:pic>
        <p:nvPicPr>
          <p:cNvPr id="24" name="Picture 2" descr="C:\Program Files (x86)\Microsoft Office\MEDIA\OFFICE12\Bullets\BD14833_.gif"/>
          <p:cNvPicPr>
            <a:picLocks noChangeAspect="1" noChangeArrowheads="1"/>
          </p:cNvPicPr>
          <p:nvPr/>
        </p:nvPicPr>
        <p:blipFill>
          <a:blip r:embed="rId4" cstate="print"/>
          <a:srcRect/>
          <a:stretch>
            <a:fillRect/>
          </a:stretch>
        </p:blipFill>
        <p:spPr bwMode="auto">
          <a:xfrm>
            <a:off x="63206" y="5373216"/>
            <a:ext cx="114300" cy="114300"/>
          </a:xfrm>
          <a:prstGeom prst="rect">
            <a:avLst/>
          </a:prstGeom>
          <a:noFill/>
        </p:spPr>
      </p:pic>
      <p:pic>
        <p:nvPicPr>
          <p:cNvPr id="25" name="Picture 2" descr="C:\Program Files (x86)\Microsoft Office\MEDIA\OFFICE12\Bullets\BD14833_.gif"/>
          <p:cNvPicPr>
            <a:picLocks noChangeAspect="1" noChangeArrowheads="1"/>
          </p:cNvPicPr>
          <p:nvPr/>
        </p:nvPicPr>
        <p:blipFill>
          <a:blip r:embed="rId4" cstate="print"/>
          <a:srcRect/>
          <a:stretch>
            <a:fillRect/>
          </a:stretch>
        </p:blipFill>
        <p:spPr bwMode="auto">
          <a:xfrm>
            <a:off x="77061" y="5762972"/>
            <a:ext cx="114300" cy="1143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4737" y="152400"/>
            <a:ext cx="2123055" cy="400110"/>
          </a:xfrm>
          <a:prstGeom prst="rect">
            <a:avLst/>
          </a:prstGeom>
        </p:spPr>
        <p:txBody>
          <a:bodyPr wrap="square">
            <a:spAutoFit/>
          </a:bodyPr>
          <a:lstStyle/>
          <a:p>
            <a:r>
              <a:rPr lang="en-US" sz="2000" b="1" dirty="0" smtClean="0">
                <a:latin typeface="Monotype Corsiva" pitchFamily="66" charset="0"/>
              </a:rPr>
              <a:t>Protein Expression </a:t>
            </a:r>
            <a:endParaRPr lang="en-IN" sz="2000" dirty="0">
              <a:latin typeface="Monotype Corsiva" pitchFamily="66" charset="0"/>
            </a:endParaRPr>
          </a:p>
        </p:txBody>
      </p:sp>
      <p:sp>
        <p:nvSpPr>
          <p:cNvPr id="5" name="Rectangle 4"/>
          <p:cNvSpPr/>
          <p:nvPr/>
        </p:nvSpPr>
        <p:spPr>
          <a:xfrm>
            <a:off x="179512" y="533400"/>
            <a:ext cx="8712968" cy="1631216"/>
          </a:xfrm>
          <a:prstGeom prst="rect">
            <a:avLst/>
          </a:prstGeom>
        </p:spPr>
        <p:txBody>
          <a:bodyPr wrap="square">
            <a:spAutoFit/>
          </a:bodyPr>
          <a:lstStyle/>
          <a:p>
            <a:pPr algn="just">
              <a:lnSpc>
                <a:spcPct val="125000"/>
              </a:lnSpc>
            </a:pPr>
            <a:r>
              <a:rPr lang="en-IN" sz="2000" dirty="0" smtClean="0">
                <a:latin typeface="Monotype Corsiva" pitchFamily="66" charset="0"/>
              </a:rPr>
              <a:t>To check </a:t>
            </a:r>
            <a:r>
              <a:rPr lang="en-IN" sz="2000" dirty="0" err="1" smtClean="0">
                <a:latin typeface="Monotype Corsiva" pitchFamily="66" charset="0"/>
              </a:rPr>
              <a:t>secretory</a:t>
            </a:r>
            <a:r>
              <a:rPr lang="en-IN" sz="2000" dirty="0" smtClean="0">
                <a:latin typeface="Monotype Corsiva" pitchFamily="66" charset="0"/>
              </a:rPr>
              <a:t> expression of </a:t>
            </a:r>
            <a:r>
              <a:rPr lang="en-IN" sz="2000" dirty="0" err="1" smtClean="0">
                <a:latin typeface="Monotype Corsiva" pitchFamily="66" charset="0"/>
              </a:rPr>
              <a:t>hPTH</a:t>
            </a:r>
            <a:r>
              <a:rPr lang="en-IN" sz="2000" i="1" dirty="0" smtClean="0">
                <a:latin typeface="Monotype Corsiva" pitchFamily="66" charset="0"/>
              </a:rPr>
              <a:t>, </a:t>
            </a:r>
            <a:r>
              <a:rPr lang="en-IN" sz="2000" dirty="0" smtClean="0">
                <a:latin typeface="Monotype Corsiva" pitchFamily="66" charset="0"/>
              </a:rPr>
              <a:t>the</a:t>
            </a:r>
            <a:r>
              <a:rPr lang="en-IN" sz="2000" i="1" dirty="0" smtClean="0">
                <a:latin typeface="Monotype Corsiva" pitchFamily="66" charset="0"/>
              </a:rPr>
              <a:t> </a:t>
            </a:r>
            <a:r>
              <a:rPr lang="en-IN" sz="2000" dirty="0" smtClean="0">
                <a:latin typeface="Monotype Corsiva" pitchFamily="66" charset="0"/>
              </a:rPr>
              <a:t>extracellular proteins from both untransformed </a:t>
            </a:r>
            <a:r>
              <a:rPr lang="en-IN" sz="2000" i="1" dirty="0" smtClean="0">
                <a:latin typeface="Monotype Corsiva" pitchFamily="66" charset="0"/>
              </a:rPr>
              <a:t>S. pombe</a:t>
            </a:r>
            <a:r>
              <a:rPr lang="en-IN" sz="2000" dirty="0" smtClean="0">
                <a:latin typeface="Monotype Corsiva" pitchFamily="66" charset="0"/>
              </a:rPr>
              <a:t> and Transformed </a:t>
            </a:r>
            <a:r>
              <a:rPr lang="en-IN" sz="2000" i="1" dirty="0" smtClean="0">
                <a:latin typeface="Monotype Corsiva" pitchFamily="66" charset="0"/>
              </a:rPr>
              <a:t>S. pombe</a:t>
            </a:r>
            <a:r>
              <a:rPr lang="en-IN" sz="2000" dirty="0" smtClean="0">
                <a:latin typeface="Monotype Corsiva" pitchFamily="66" charset="0"/>
              </a:rPr>
              <a:t> Spv1 were concentrated using TCA precipitation (Hirose </a:t>
            </a:r>
            <a:r>
              <a:rPr lang="en-IN" sz="2000" i="1" dirty="0" smtClean="0">
                <a:latin typeface="Monotype Corsiva" pitchFamily="66" charset="0"/>
              </a:rPr>
              <a:t>et al., </a:t>
            </a:r>
            <a:r>
              <a:rPr lang="en-IN" sz="2000" dirty="0" smtClean="0">
                <a:latin typeface="Monotype Corsiva" pitchFamily="66" charset="0"/>
              </a:rPr>
              <a:t>2000) method. Samples were then analyzed by 15% SDS-PAGE electrophoresis (</a:t>
            </a:r>
            <a:r>
              <a:rPr lang="en-IN" sz="2000" dirty="0" err="1" smtClean="0">
                <a:latin typeface="Monotype Corsiva" pitchFamily="66" charset="0"/>
              </a:rPr>
              <a:t>Sambrook</a:t>
            </a:r>
            <a:r>
              <a:rPr lang="en-IN" sz="2000" dirty="0" smtClean="0">
                <a:latin typeface="Monotype Corsiva" pitchFamily="66" charset="0"/>
              </a:rPr>
              <a:t> </a:t>
            </a:r>
            <a:r>
              <a:rPr lang="en-IN" sz="2000" i="1" dirty="0" smtClean="0">
                <a:latin typeface="Monotype Corsiva" pitchFamily="66" charset="0"/>
              </a:rPr>
              <a:t>et al., </a:t>
            </a:r>
            <a:r>
              <a:rPr lang="en-IN" sz="2000" dirty="0" smtClean="0">
                <a:latin typeface="Monotype Corsiva" pitchFamily="66" charset="0"/>
              </a:rPr>
              <a:t>1989). </a:t>
            </a:r>
            <a:endParaRPr lang="en-IN" sz="2000" dirty="0">
              <a:latin typeface="Monotype Corsiva" pitchFamily="66" charset="0"/>
            </a:endParaRPr>
          </a:p>
        </p:txBody>
      </p:sp>
      <p:pic>
        <p:nvPicPr>
          <p:cNvPr id="6" name="Picture 5" descr="N:\my data\papers\for paper\no1.jpg"/>
          <p:cNvPicPr/>
          <p:nvPr/>
        </p:nvPicPr>
        <p:blipFill>
          <a:blip r:embed="rId2" cstate="print"/>
          <a:srcRect r="17510"/>
          <a:stretch>
            <a:fillRect/>
          </a:stretch>
        </p:blipFill>
        <p:spPr bwMode="auto">
          <a:xfrm>
            <a:off x="457200" y="2057400"/>
            <a:ext cx="3019172" cy="3413760"/>
          </a:xfrm>
          <a:prstGeom prst="rect">
            <a:avLst/>
          </a:prstGeom>
          <a:noFill/>
          <a:ln w="9525">
            <a:noFill/>
            <a:miter lim="800000"/>
            <a:headEnd/>
            <a:tailEnd/>
          </a:ln>
        </p:spPr>
      </p:pic>
      <p:sp>
        <p:nvSpPr>
          <p:cNvPr id="59393" name="Rectangle 1"/>
          <p:cNvSpPr>
            <a:spLocks noChangeArrowheads="1"/>
          </p:cNvSpPr>
          <p:nvPr/>
        </p:nvSpPr>
        <p:spPr bwMode="auto">
          <a:xfrm>
            <a:off x="4114800" y="1907607"/>
            <a:ext cx="4876800" cy="468974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25000"/>
              </a:lnSpc>
              <a:spcBef>
                <a:spcPct val="0"/>
              </a:spcBef>
              <a:spcAft>
                <a:spcPct val="0"/>
              </a:spcAft>
              <a:buClrTx/>
              <a:buSzTx/>
              <a:buFont typeface="Wingdings" pitchFamily="2" charset="2"/>
              <a:buChar char="v"/>
              <a:tabLst/>
            </a:pPr>
            <a:r>
              <a:rPr kumimoji="0" lang="en-US" sz="2000" b="0" i="0"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A clear band of approximately 9KD appeared in concentrated extracellular protein preparation from transformed </a:t>
            </a:r>
            <a:r>
              <a:rPr kumimoji="0" lang="en-US" sz="2000" b="0" i="1"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S. pombe</a:t>
            </a:r>
            <a:r>
              <a:rPr kumimoji="0" lang="en-US" sz="2000" b="0" i="0"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 cells (Fig. 13).</a:t>
            </a:r>
          </a:p>
          <a:p>
            <a:pPr marL="0" marR="0" lvl="0" indent="457200" algn="just" defTabSz="914400" rtl="0" eaLnBrk="1" fontAlgn="base" latinLnBrk="0" hangingPunct="1">
              <a:lnSpc>
                <a:spcPct val="125000"/>
              </a:lnSpc>
              <a:spcBef>
                <a:spcPct val="0"/>
              </a:spcBef>
              <a:spcAft>
                <a:spcPct val="0"/>
              </a:spcAft>
              <a:buClrTx/>
              <a:buSzTx/>
              <a:buFont typeface="Wingdings" pitchFamily="2" charset="2"/>
              <a:buChar char="v"/>
              <a:tabLst/>
            </a:pPr>
            <a:r>
              <a:rPr kumimoji="0" lang="en-US" sz="2000" b="0" i="0"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 This result depicts successful </a:t>
            </a:r>
            <a:r>
              <a:rPr kumimoji="0" lang="en-US" sz="2000" b="0" i="0" u="none" strike="noStrike" cap="none" normalizeH="0" baseline="0" dirty="0" err="1" smtClean="0">
                <a:ln>
                  <a:noFill/>
                </a:ln>
                <a:solidFill>
                  <a:schemeClr val="tx1"/>
                </a:solidFill>
                <a:effectLst/>
                <a:latin typeface="Monotype Corsiva" pitchFamily="66" charset="0"/>
                <a:ea typeface="Arial Unicode MS" pitchFamily="34" charset="-128"/>
                <a:cs typeface="Arial Unicode MS" pitchFamily="34" charset="-128"/>
              </a:rPr>
              <a:t>secretory</a:t>
            </a:r>
            <a:r>
              <a:rPr kumimoji="0" lang="en-US" sz="2000" b="0" i="0"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 expression of </a:t>
            </a:r>
            <a:r>
              <a:rPr kumimoji="0" lang="en-US" sz="2000" b="0" i="0" u="none" strike="noStrike" cap="none" normalizeH="0" baseline="0" dirty="0" err="1" smtClean="0">
                <a:ln>
                  <a:noFill/>
                </a:ln>
                <a:solidFill>
                  <a:schemeClr val="tx1"/>
                </a:solidFill>
                <a:effectLst/>
                <a:latin typeface="Monotype Corsiva" pitchFamily="66" charset="0"/>
                <a:ea typeface="Arial Unicode MS" pitchFamily="34" charset="-128"/>
                <a:cs typeface="Arial Unicode MS" pitchFamily="34" charset="-128"/>
              </a:rPr>
              <a:t>hPTH</a:t>
            </a:r>
            <a:r>
              <a:rPr kumimoji="0" lang="en-US" sz="2000" b="0" i="0"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 from transformed </a:t>
            </a:r>
            <a:r>
              <a:rPr kumimoji="0" lang="en-US" sz="2000" b="0" i="1"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S pombe</a:t>
            </a:r>
            <a:r>
              <a:rPr kumimoji="0" lang="en-US" sz="2000" b="0" i="0"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 cells. </a:t>
            </a:r>
          </a:p>
          <a:p>
            <a:pPr marL="0" marR="0" lvl="0" indent="457200" algn="just" defTabSz="914400" rtl="0" eaLnBrk="1" fontAlgn="base" latinLnBrk="0" hangingPunct="1">
              <a:lnSpc>
                <a:spcPct val="125000"/>
              </a:lnSpc>
              <a:spcBef>
                <a:spcPct val="0"/>
              </a:spcBef>
              <a:spcAft>
                <a:spcPct val="0"/>
              </a:spcAft>
              <a:buClrTx/>
              <a:buSzTx/>
              <a:buFont typeface="Wingdings" pitchFamily="2" charset="2"/>
              <a:buChar char="v"/>
              <a:tabLst/>
            </a:pPr>
            <a:r>
              <a:rPr kumimoji="0" lang="en-US" sz="2000" b="0" i="0"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After 36 hours of growth the amount of Total Extracellular protein and </a:t>
            </a:r>
            <a:r>
              <a:rPr kumimoji="0" lang="en-US" sz="2000" b="0" i="0" u="none" strike="noStrike" cap="none" normalizeH="0" baseline="0" dirty="0" err="1" smtClean="0">
                <a:ln>
                  <a:noFill/>
                </a:ln>
                <a:solidFill>
                  <a:schemeClr val="tx1"/>
                </a:solidFill>
                <a:effectLst/>
                <a:latin typeface="Monotype Corsiva" pitchFamily="66" charset="0"/>
                <a:ea typeface="Arial Unicode MS" pitchFamily="34" charset="-128"/>
                <a:cs typeface="Arial Unicode MS" pitchFamily="34" charset="-128"/>
              </a:rPr>
              <a:t>hPTH</a:t>
            </a:r>
            <a:r>
              <a:rPr kumimoji="0" lang="en-US" sz="2000" b="0" i="0"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 secreted were found to be 767 mg/L and </a:t>
            </a:r>
            <a:r>
              <a:rPr lang="en-US" sz="2000" dirty="0" smtClean="0">
                <a:latin typeface="Monotype Corsiva" pitchFamily="66" charset="0"/>
                <a:ea typeface="Arial Unicode MS" pitchFamily="34" charset="-128"/>
                <a:cs typeface="Arial Unicode MS" pitchFamily="34" charset="-128"/>
              </a:rPr>
              <a:t>16</a:t>
            </a:r>
            <a:r>
              <a:rPr kumimoji="0" lang="en-US" sz="2000" b="0" i="0"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0 </a:t>
            </a:r>
            <a:r>
              <a:rPr lang="en-US" sz="2000" dirty="0" smtClean="0">
                <a:latin typeface="Monotype Corsiva" pitchFamily="66" charset="0"/>
                <a:ea typeface="Arial Unicode MS" pitchFamily="34" charset="-128"/>
                <a:cs typeface="Arial Unicode MS" pitchFamily="34" charset="-128"/>
              </a:rPr>
              <a:t>m</a:t>
            </a:r>
            <a:r>
              <a:rPr kumimoji="0" lang="en-US" sz="2000" b="0" i="0"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g/L respectively. </a:t>
            </a:r>
            <a:r>
              <a:rPr kumimoji="0" lang="en-US" sz="2000" b="1" i="0" u="none" strike="noStrike" cap="none" normalizeH="0" baseline="0" dirty="0" smtClean="0">
                <a:ln>
                  <a:noFill/>
                </a:ln>
                <a:solidFill>
                  <a:srgbClr val="FF0000"/>
                </a:solidFill>
                <a:effectLst/>
                <a:latin typeface="Monotype Corsiva" pitchFamily="66" charset="0"/>
                <a:ea typeface="Arial Unicode MS" pitchFamily="34" charset="-128"/>
                <a:cs typeface="Arial Unicode MS" pitchFamily="34" charset="-128"/>
              </a:rPr>
              <a:t> </a:t>
            </a:r>
          </a:p>
          <a:p>
            <a:pPr marL="0" marR="0" lvl="0" indent="457200" algn="just" defTabSz="914400" rtl="0" eaLnBrk="1" fontAlgn="base" latinLnBrk="0" hangingPunct="1">
              <a:lnSpc>
                <a:spcPct val="125000"/>
              </a:lnSpc>
              <a:spcBef>
                <a:spcPct val="0"/>
              </a:spcBef>
              <a:spcAft>
                <a:spcPct val="0"/>
              </a:spcAft>
              <a:buClrTx/>
              <a:buSzTx/>
              <a:buFont typeface="Wingdings" pitchFamily="2" charset="2"/>
              <a:buChar char="v"/>
              <a:tabLst/>
            </a:pPr>
            <a:r>
              <a:rPr kumimoji="0" lang="en-US" sz="2000" b="0" i="0"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The reason for low level of expression was most probably due to proteolytic degradation of the secreted protein by extracellular proteases of the host.</a:t>
            </a:r>
          </a:p>
        </p:txBody>
      </p:sp>
      <p:sp>
        <p:nvSpPr>
          <p:cNvPr id="59394" name="Rectangle 2"/>
          <p:cNvSpPr>
            <a:spLocks noChangeArrowheads="1"/>
          </p:cNvSpPr>
          <p:nvPr/>
        </p:nvSpPr>
        <p:spPr bwMode="auto">
          <a:xfrm>
            <a:off x="76200" y="5638800"/>
            <a:ext cx="40386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Fig.13:  SDS-PAGE Profile. lane1: Extracellular protein from host </a:t>
            </a:r>
            <a:r>
              <a:rPr kumimoji="0" lang="en-US" sz="1200" b="1" i="1"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S. pombe </a:t>
            </a: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Lane 3: extracellular protein from Spv1</a:t>
            </a:r>
            <a:r>
              <a:rPr kumimoji="0" lang="en-US" sz="1200" b="1" i="0" u="none" strike="noStrike" cap="none" normalizeH="0" dirty="0" smtClean="0">
                <a:ln>
                  <a:noFill/>
                </a:ln>
                <a:solidFill>
                  <a:schemeClr val="tx1"/>
                </a:solidFill>
                <a:effectLst/>
                <a:latin typeface="Lucida Bright" pitchFamily="18" charset="0"/>
                <a:ea typeface="Times New Roman" pitchFamily="18" charset="0"/>
                <a:cs typeface="Lucida Bright" pitchFamily="18" charset="0"/>
              </a:rPr>
              <a:t> (</a:t>
            </a:r>
            <a:r>
              <a:rPr kumimoji="0" lang="en-US" sz="1200" b="1" i="1"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S. pombe</a:t>
            </a: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transformed with Rep1-hPTH).</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
          <p:cNvSpPr>
            <a:spLocks noChangeArrowheads="1"/>
          </p:cNvSpPr>
          <p:nvPr/>
        </p:nvSpPr>
        <p:spPr bwMode="auto">
          <a:xfrm>
            <a:off x="76200" y="71513"/>
            <a:ext cx="8888288" cy="118494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20000"/>
              </a:lnSpc>
              <a:spcBef>
                <a:spcPct val="0"/>
              </a:spcBef>
              <a:spcAft>
                <a:spcPct val="0"/>
              </a:spcAft>
              <a:buClrTx/>
              <a:buSzTx/>
              <a:buFontTx/>
              <a:buNone/>
              <a:tabLst/>
            </a:pPr>
            <a:r>
              <a:rPr kumimoji="0" lang="en-US" sz="2000" b="0" i="0"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The main problem for less expression of </a:t>
            </a:r>
            <a:r>
              <a:rPr kumimoji="0" lang="en-US" sz="2000" b="0" i="0" u="none" strike="noStrike" cap="none" normalizeH="0" baseline="0" dirty="0" err="1" smtClean="0">
                <a:ln>
                  <a:noFill/>
                </a:ln>
                <a:solidFill>
                  <a:schemeClr val="tx1"/>
                </a:solidFill>
                <a:effectLst/>
                <a:latin typeface="Monotype Corsiva" pitchFamily="66" charset="0"/>
                <a:ea typeface="Arial Unicode MS" pitchFamily="34" charset="-128"/>
                <a:cs typeface="Arial Unicode MS" pitchFamily="34" charset="-128"/>
              </a:rPr>
              <a:t>hPTH</a:t>
            </a:r>
            <a:r>
              <a:rPr kumimoji="0" lang="en-US" sz="2000" b="0" i="0"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 is its </a:t>
            </a:r>
            <a:r>
              <a:rPr kumimoji="0" lang="en-US" sz="2000" b="0" i="0" u="none" strike="noStrike" cap="none" normalizeH="0" baseline="0" dirty="0" err="1" smtClean="0">
                <a:ln>
                  <a:noFill/>
                </a:ln>
                <a:solidFill>
                  <a:schemeClr val="tx1"/>
                </a:solidFill>
                <a:effectLst/>
                <a:latin typeface="Monotype Corsiva" pitchFamily="66" charset="0"/>
                <a:ea typeface="Arial Unicode MS" pitchFamily="34" charset="-128"/>
                <a:cs typeface="Arial Unicode MS" pitchFamily="34" charset="-128"/>
              </a:rPr>
              <a:t>proteolytic</a:t>
            </a:r>
            <a:r>
              <a:rPr kumimoji="0" lang="en-US" sz="2000" b="0" i="0"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 cleavage by host proteases. The protease responsible for cutting human Parathyroid Hormone was predicted as "aspartic protease, </a:t>
            </a:r>
            <a:r>
              <a:rPr kumimoji="0" lang="en-US" sz="2000" b="0" i="0" u="none" strike="noStrike" cap="none" normalizeH="0" baseline="0" dirty="0" err="1" smtClean="0">
                <a:ln>
                  <a:noFill/>
                </a:ln>
                <a:solidFill>
                  <a:schemeClr val="tx1"/>
                </a:solidFill>
                <a:effectLst/>
                <a:latin typeface="Monotype Corsiva" pitchFamily="66" charset="0"/>
                <a:ea typeface="Arial Unicode MS" pitchFamily="34" charset="-128"/>
                <a:cs typeface="Arial Unicode MS" pitchFamily="34" charset="-128"/>
              </a:rPr>
              <a:t>yapsin</a:t>
            </a:r>
            <a:r>
              <a:rPr kumimoji="0" lang="en-US" sz="2000" b="0" i="0"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 Yps1" by </a:t>
            </a:r>
            <a:r>
              <a:rPr kumimoji="0" lang="en-US" sz="2000" b="0" i="0" u="none" strike="noStrike" cap="none" normalizeH="0" baseline="0" dirty="0" err="1" smtClean="0">
                <a:ln>
                  <a:noFill/>
                </a:ln>
                <a:solidFill>
                  <a:schemeClr val="tx1"/>
                </a:solidFill>
                <a:effectLst/>
                <a:latin typeface="Monotype Corsiva" pitchFamily="66" charset="0"/>
                <a:ea typeface="Arial Unicode MS" pitchFamily="34" charset="-128"/>
                <a:cs typeface="Arial Unicode MS" pitchFamily="34" charset="-128"/>
              </a:rPr>
              <a:t>CutDB</a:t>
            </a:r>
            <a:r>
              <a:rPr kumimoji="0" lang="en-US" sz="2000" b="0" i="0" u="none" strike="noStrike" cap="none" normalizeH="0" baseline="0" dirty="0" smtClean="0">
                <a:ln>
                  <a:noFill/>
                </a:ln>
                <a:solidFill>
                  <a:schemeClr val="tx1"/>
                </a:solidFill>
                <a:effectLst/>
                <a:latin typeface="Monotype Corsiva" pitchFamily="66" charset="0"/>
                <a:ea typeface="Arial Unicode MS" pitchFamily="34" charset="-128"/>
                <a:cs typeface="Arial Unicode MS" pitchFamily="34" charset="-128"/>
              </a:rPr>
              <a:t> tool, it showed one cleavage by A0.056 (Fig.14).</a:t>
            </a:r>
          </a:p>
        </p:txBody>
      </p:sp>
      <p:pic>
        <p:nvPicPr>
          <p:cNvPr id="6" name="Picture 5"/>
          <p:cNvPicPr/>
          <p:nvPr/>
        </p:nvPicPr>
        <p:blipFill>
          <a:blip r:embed="rId2" cstate="print"/>
          <a:srcRect/>
          <a:stretch>
            <a:fillRect/>
          </a:stretch>
        </p:blipFill>
        <p:spPr bwMode="auto">
          <a:xfrm>
            <a:off x="1259632" y="1445096"/>
            <a:ext cx="6893768" cy="1913384"/>
          </a:xfrm>
          <a:prstGeom prst="rect">
            <a:avLst/>
          </a:prstGeom>
          <a:noFill/>
          <a:ln w="9525">
            <a:noFill/>
            <a:miter lim="800000"/>
            <a:headEnd/>
            <a:tailEnd/>
          </a:ln>
        </p:spPr>
      </p:pic>
      <p:sp>
        <p:nvSpPr>
          <p:cNvPr id="7" name="Rectangle 6"/>
          <p:cNvSpPr/>
          <p:nvPr/>
        </p:nvSpPr>
        <p:spPr>
          <a:xfrm>
            <a:off x="467544" y="3815680"/>
            <a:ext cx="8136904" cy="707886"/>
          </a:xfrm>
          <a:prstGeom prst="rect">
            <a:avLst/>
          </a:prstGeom>
        </p:spPr>
        <p:txBody>
          <a:bodyPr wrap="square">
            <a:spAutoFit/>
          </a:bodyPr>
          <a:lstStyle/>
          <a:p>
            <a:r>
              <a:rPr lang="en-US" sz="2000" dirty="0" smtClean="0">
                <a:latin typeface="Monotype Corsiva" pitchFamily="66" charset="0"/>
              </a:rPr>
              <a:t>A01.056 corresponds to Yps1 protein of</a:t>
            </a:r>
            <a:r>
              <a:rPr lang="en-US" sz="2000" b="1" dirty="0" smtClean="0">
                <a:latin typeface="Monotype Corsiva" pitchFamily="66" charset="0"/>
              </a:rPr>
              <a:t> </a:t>
            </a:r>
            <a:r>
              <a:rPr lang="en-US" sz="2000" i="1" dirty="0" smtClean="0">
                <a:latin typeface="Monotype Corsiva" pitchFamily="66" charset="0"/>
              </a:rPr>
              <a:t>Schizosaccharomyces pombe. </a:t>
            </a:r>
            <a:r>
              <a:rPr lang="en-US" sz="2000" dirty="0" smtClean="0">
                <a:latin typeface="Monotype Corsiva" pitchFamily="66" charset="0"/>
              </a:rPr>
              <a:t>Yps1 is an aspartic protease of </a:t>
            </a:r>
            <a:r>
              <a:rPr lang="en-US" sz="2000" dirty="0" err="1" smtClean="0">
                <a:latin typeface="Monotype Corsiva" pitchFamily="66" charset="0"/>
              </a:rPr>
              <a:t>yapsin</a:t>
            </a:r>
            <a:r>
              <a:rPr lang="en-US" sz="2000" dirty="0" smtClean="0">
                <a:latin typeface="Monotype Corsiva" pitchFamily="66" charset="0"/>
              </a:rPr>
              <a:t> family (Fig.15). </a:t>
            </a:r>
            <a:endParaRPr lang="en-IN" sz="2000" dirty="0">
              <a:latin typeface="Monotype Corsiva" pitchFamily="66" charset="0"/>
            </a:endParaRPr>
          </a:p>
        </p:txBody>
      </p:sp>
      <p:sp>
        <p:nvSpPr>
          <p:cNvPr id="58370" name="Rectangle 2"/>
          <p:cNvSpPr>
            <a:spLocks noChangeArrowheads="1"/>
          </p:cNvSpPr>
          <p:nvPr/>
        </p:nvSpPr>
        <p:spPr bwMode="auto">
          <a:xfrm>
            <a:off x="1791431" y="3431703"/>
            <a:ext cx="5561138"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Fig.14:  Results of </a:t>
            </a:r>
            <a:r>
              <a:rPr kumimoji="0" lang="en-US" sz="1400" b="1"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CutDB</a:t>
            </a: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protease cleavage event database.</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9" name="Picture 8"/>
          <p:cNvPicPr/>
          <p:nvPr/>
        </p:nvPicPr>
        <p:blipFill>
          <a:blip r:embed="rId3" cstate="print"/>
          <a:srcRect l="18481" t="44148" r="24583" b="45297"/>
          <a:stretch>
            <a:fillRect/>
          </a:stretch>
        </p:blipFill>
        <p:spPr bwMode="auto">
          <a:xfrm>
            <a:off x="1752601" y="4577680"/>
            <a:ext cx="5563552" cy="990600"/>
          </a:xfrm>
          <a:prstGeom prst="rect">
            <a:avLst/>
          </a:prstGeom>
          <a:noFill/>
          <a:ln w="9525">
            <a:noFill/>
            <a:miter lim="800000"/>
            <a:headEnd/>
            <a:tailEnd/>
          </a:ln>
          <a:effectLst/>
        </p:spPr>
      </p:pic>
      <p:sp>
        <p:nvSpPr>
          <p:cNvPr id="58371" name="Rectangle 3"/>
          <p:cNvSpPr>
            <a:spLocks noChangeArrowheads="1"/>
          </p:cNvSpPr>
          <p:nvPr/>
        </p:nvSpPr>
        <p:spPr bwMode="auto">
          <a:xfrm>
            <a:off x="3170013" y="5641503"/>
            <a:ext cx="2803973"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Fig.15:  MEROPS ID database.</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Rectangle 9"/>
          <p:cNvSpPr/>
          <p:nvPr/>
        </p:nvSpPr>
        <p:spPr>
          <a:xfrm>
            <a:off x="251520" y="5949280"/>
            <a:ext cx="8712968" cy="842538"/>
          </a:xfrm>
          <a:prstGeom prst="rect">
            <a:avLst/>
          </a:prstGeom>
        </p:spPr>
        <p:txBody>
          <a:bodyPr wrap="square">
            <a:spAutoFit/>
          </a:bodyPr>
          <a:lstStyle/>
          <a:p>
            <a:pPr algn="just">
              <a:lnSpc>
                <a:spcPct val="125000"/>
              </a:lnSpc>
            </a:pPr>
            <a:r>
              <a:rPr lang="en-US" sz="2000" dirty="0" smtClean="0">
                <a:latin typeface="Monotype Corsiva" pitchFamily="66" charset="0"/>
              </a:rPr>
              <a:t>To control the protease degradation of Human Parathyroid hormone by Yps1 a gene silencing construct was designed against yps1. </a:t>
            </a:r>
          </a:p>
        </p:txBody>
      </p:sp>
      <p:pic>
        <p:nvPicPr>
          <p:cNvPr id="11" name="Picture 2" descr="C:\Program Files (x86)\Microsoft Office\MEDIA\OFFICE12\Bullets\BD14868_.gif"/>
          <p:cNvPicPr>
            <a:picLocks noChangeAspect="1" noChangeArrowheads="1"/>
          </p:cNvPicPr>
          <p:nvPr/>
        </p:nvPicPr>
        <p:blipFill>
          <a:blip r:embed="rId4" cstate="print"/>
          <a:srcRect/>
          <a:stretch>
            <a:fillRect/>
          </a:stretch>
        </p:blipFill>
        <p:spPr bwMode="auto">
          <a:xfrm>
            <a:off x="107504" y="6123012"/>
            <a:ext cx="114300" cy="114300"/>
          </a:xfrm>
          <a:prstGeom prst="rect">
            <a:avLst/>
          </a:prstGeom>
          <a:noFill/>
        </p:spPr>
      </p:pic>
      <p:pic>
        <p:nvPicPr>
          <p:cNvPr id="12" name="Picture 2" descr="C:\Program Files (x86)\Microsoft Office\MEDIA\OFFICE12\Bullets\BD14868_.gif"/>
          <p:cNvPicPr>
            <a:picLocks noChangeAspect="1" noChangeArrowheads="1"/>
          </p:cNvPicPr>
          <p:nvPr/>
        </p:nvPicPr>
        <p:blipFill>
          <a:blip r:embed="rId4" cstate="print"/>
          <a:srcRect/>
          <a:stretch>
            <a:fillRect/>
          </a:stretch>
        </p:blipFill>
        <p:spPr bwMode="auto">
          <a:xfrm>
            <a:off x="425252" y="250676"/>
            <a:ext cx="114300" cy="114300"/>
          </a:xfrm>
          <a:prstGeom prst="rect">
            <a:avLst/>
          </a:prstGeom>
          <a:noFill/>
        </p:spPr>
      </p:pic>
      <p:pic>
        <p:nvPicPr>
          <p:cNvPr id="13" name="Picture 2" descr="C:\Program Files (x86)\Microsoft Office\MEDIA\OFFICE12\Bullets\BD14868_.gif"/>
          <p:cNvPicPr>
            <a:picLocks noChangeAspect="1" noChangeArrowheads="1"/>
          </p:cNvPicPr>
          <p:nvPr/>
        </p:nvPicPr>
        <p:blipFill>
          <a:blip r:embed="rId4" cstate="print"/>
          <a:srcRect/>
          <a:stretch>
            <a:fillRect/>
          </a:stretch>
        </p:blipFill>
        <p:spPr bwMode="auto">
          <a:xfrm>
            <a:off x="281236" y="3965376"/>
            <a:ext cx="114300" cy="1143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94734" y="139279"/>
            <a:ext cx="8754533" cy="6614410"/>
            <a:chOff x="251520" y="54950"/>
            <a:chExt cx="8754533" cy="6614410"/>
          </a:xfrm>
        </p:grpSpPr>
        <p:sp>
          <p:nvSpPr>
            <p:cNvPr id="5" name="Rectangle 4"/>
            <p:cNvSpPr>
              <a:spLocks noChangeArrowheads="1"/>
            </p:cNvSpPr>
            <p:nvPr/>
          </p:nvSpPr>
          <p:spPr bwMode="auto">
            <a:xfrm>
              <a:off x="251520" y="54950"/>
              <a:ext cx="8748464"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GCGAAAACTTTTCCCAACCAGGAAAATCAATTAGAGAAGCGTGACTATACTTATTCTCCATCTGGTATCACTTCATTTCCTTTAGATTTGCAGAGTTACACTTACTACACTACTACCCTTTCGATCGGTCGTCCGAGTATTTCGTACACTGTAGCTATAGATTTGGACATGCCGTACACATGGTTGACTTACTACAATGTAATGGCGTTTAATCCAGCGTATCTTGGCATAGTGAATAGTGGTACTCAGTGGAGTACGGATGAACTGCGATACTTTCTTTGTAAAAAAGAAAGTGATTCT</a:t>
              </a:r>
              <a:endParaRPr kumimoji="0" lang="en-US" sz="1100" b="0" i="0" u="none" strike="noStrike" cap="none" normalizeH="0" baseline="0" dirty="0" smtClean="0">
                <a:ln>
                  <a:noFill/>
                </a:ln>
                <a:solidFill>
                  <a:srgbClr val="FF0000"/>
                </a:solidFill>
                <a:effectLst/>
                <a:latin typeface="Arial" pitchFamily="34" charset="0"/>
                <a:cs typeface="Arial" pitchFamily="34" charset="0"/>
              </a:endParaRPr>
            </a:p>
          </p:txBody>
        </p:sp>
        <p:sp>
          <p:nvSpPr>
            <p:cNvPr id="6" name="Down Arrow 5"/>
            <p:cNvSpPr/>
            <p:nvPr/>
          </p:nvSpPr>
          <p:spPr>
            <a:xfrm>
              <a:off x="4211960" y="692696"/>
              <a:ext cx="72008" cy="39048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200"/>
            </a:p>
          </p:txBody>
        </p:sp>
        <p:sp>
          <p:nvSpPr>
            <p:cNvPr id="7" name="Rectangle 6"/>
            <p:cNvSpPr>
              <a:spLocks noChangeArrowheads="1"/>
            </p:cNvSpPr>
            <p:nvPr/>
          </p:nvSpPr>
          <p:spPr bwMode="auto">
            <a:xfrm>
              <a:off x="395536" y="1072392"/>
              <a:ext cx="8568952" cy="7694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3333FF"/>
                  </a:solidFill>
                  <a:effectLst/>
                  <a:latin typeface="Times New Roman" pitchFamily="18" charset="0"/>
                  <a:ea typeface="Calibri" pitchFamily="34" charset="0"/>
                  <a:cs typeface="Times New Roman" pitchFamily="18" charset="0"/>
                </a:rPr>
                <a:t>AGAATCACTTTCTTTTTTACAAAGAAAGTATCGCAGTTCATCCGTACTCCACTGAGTACCACTATTCACTATGCCAAGATACGCTGGATTAAACGCCATTACATTGTAGTAAGTCAACCATGTGTACGGCATGTCCAAATCTATAGCTACAGTGTACGAAATACTCGGACGACCGATCGAAAGGGTAGTAGTGTAGTAAGTGTAACTCTGCAAATCTAAAGGAAATGAAGTGATACCAGATGGAGAATAAGTATAGTCACGCTTCTCTAATTGATTTTCCTGGTTGGGAAAAGTTTTCGC</a:t>
              </a:r>
              <a:endParaRPr kumimoji="0" lang="en-US" sz="1100" b="0" i="0" u="none" strike="noStrike" cap="none" normalizeH="0" baseline="0" dirty="0" smtClean="0">
                <a:ln>
                  <a:noFill/>
                </a:ln>
                <a:solidFill>
                  <a:srgbClr val="3333FF"/>
                </a:solidFill>
                <a:effectLst/>
                <a:latin typeface="Arial" pitchFamily="34" charset="0"/>
                <a:cs typeface="Arial" pitchFamily="34" charset="0"/>
              </a:endParaRPr>
            </a:p>
          </p:txBody>
        </p:sp>
        <p:sp>
          <p:nvSpPr>
            <p:cNvPr id="8" name="Rectangle 7"/>
            <p:cNvSpPr>
              <a:spLocks noChangeArrowheads="1"/>
            </p:cNvSpPr>
            <p:nvPr/>
          </p:nvSpPr>
          <p:spPr bwMode="auto">
            <a:xfrm>
              <a:off x="1224136" y="2029710"/>
              <a:ext cx="6660232" cy="2616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100" b="0" i="0" u="none" strike="noStrike" cap="none" normalizeH="0" baseline="0" dirty="0" smtClean="0">
                  <a:ln>
                    <a:noFill/>
                  </a:ln>
                  <a:solidFill>
                    <a:srgbClr val="008000"/>
                  </a:solidFill>
                  <a:effectLst/>
                  <a:latin typeface="Times New Roman" pitchFamily="18" charset="0"/>
                  <a:ea typeface="Calibri" pitchFamily="34" charset="0"/>
                  <a:cs typeface="Times New Roman" pitchFamily="18" charset="0"/>
                </a:rPr>
                <a:t>GTGTGTTGGAACTTTTTTCAAACCTTACTAAACAT TGAAACTAATTGGTAAAG</a:t>
              </a:r>
              <a:endParaRPr kumimoji="0" lang="en-US" sz="1100" b="0" i="0" u="none" strike="noStrike" cap="none" normalizeH="0" baseline="0" dirty="0" smtClean="0">
                <a:ln>
                  <a:noFill/>
                </a:ln>
                <a:solidFill>
                  <a:srgbClr val="008000"/>
                </a:solidFill>
                <a:effectLst/>
                <a:latin typeface="Arial" pitchFamily="34" charset="0"/>
                <a:cs typeface="Arial" pitchFamily="34" charset="0"/>
              </a:endParaRPr>
            </a:p>
          </p:txBody>
        </p:sp>
        <p:pic>
          <p:nvPicPr>
            <p:cNvPr id="9" name="Picture 8"/>
            <p:cNvPicPr>
              <a:picLocks noChangeAspect="1" noChangeArrowheads="1"/>
            </p:cNvPicPr>
            <p:nvPr/>
          </p:nvPicPr>
          <p:blipFill>
            <a:blip r:embed="rId3" cstate="print"/>
            <a:srcRect l="52085" t="32110" r="42329" b="56078"/>
            <a:stretch>
              <a:fillRect/>
            </a:stretch>
          </p:blipFill>
          <p:spPr bwMode="auto">
            <a:xfrm>
              <a:off x="4139953" y="1885857"/>
              <a:ext cx="144016" cy="172820"/>
            </a:xfrm>
            <a:prstGeom prst="rect">
              <a:avLst/>
            </a:prstGeom>
            <a:noFill/>
            <a:ln w="9525">
              <a:noFill/>
              <a:miter lim="800000"/>
              <a:headEnd/>
              <a:tailEnd/>
            </a:ln>
          </p:spPr>
        </p:pic>
        <p:sp>
          <p:nvSpPr>
            <p:cNvPr id="10" name="Rectangle 9"/>
            <p:cNvSpPr>
              <a:spLocks noChangeArrowheads="1"/>
            </p:cNvSpPr>
            <p:nvPr/>
          </p:nvSpPr>
          <p:spPr bwMode="auto">
            <a:xfrm>
              <a:off x="293085" y="2462130"/>
              <a:ext cx="8712968" cy="406111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lnSpc>
                  <a:spcPct val="300000"/>
                </a:lnSpc>
                <a:spcBef>
                  <a:spcPct val="0"/>
                </a:spcBef>
                <a:spcAft>
                  <a:spcPct val="0"/>
                </a:spcAft>
              </a:pPr>
              <a:r>
                <a:rPr lang="en-IN" sz="1100" dirty="0" smtClean="0">
                  <a:solidFill>
                    <a:srgbClr val="660066"/>
                  </a:solidFill>
                  <a:latin typeface="Times New Roman" pitchFamily="18" charset="0"/>
                  <a:cs typeface="Times New Roman" pitchFamily="18" charset="0"/>
                </a:rPr>
                <a:t>G^TCGAC</a:t>
              </a:r>
              <a:r>
                <a:rPr kumimoji="0" lang="en-US" sz="1100" b="0" i="0" u="none" strike="noStrike" cap="none" normalizeH="0" baseline="0" dirty="0" smtClean="0">
                  <a:ln>
                    <a:noFill/>
                  </a:ln>
                  <a:solidFill>
                    <a:srgbClr val="FF0000"/>
                  </a:solidFill>
                  <a:effectLst/>
                  <a:latin typeface="Times New Roman" pitchFamily="18" charset="0"/>
                  <a:ea typeface="Calibri" pitchFamily="34" charset="0"/>
                  <a:cs typeface="Times New Roman" pitchFamily="18" charset="0"/>
                </a:rPr>
                <a:t>GCGAAAACTTTTCCCAACCAGGAAAATCAATTAGAGAAGCGTGACTATACTTATTCTCCATCTGGTATCACTTCATTTCCTTTAGATTTGCAGAGTTACACTTACTACACTACTACCCTTTCGATCGGTCGTCCGAGTATTTCGTACACTGTAGCTATAGATTTGGACATGCCGTACACATGGTTGACTTACTACAATGTAATGGCGTTTAATCCAGCGTATCTTGGCATAGTGAATAGTGGTACTCAGTGGAGTACGGATGAACTGCGATACTTTCTTTGTAAAAAAGAAAGTGATTCT</a:t>
              </a:r>
              <a:r>
                <a:rPr lang="en-US" sz="1100" dirty="0" smtClean="0">
                  <a:solidFill>
                    <a:srgbClr val="008000"/>
                  </a:solidFill>
                  <a:latin typeface="Times New Roman" pitchFamily="18" charset="0"/>
                  <a:ea typeface="Calibri" pitchFamily="34" charset="0"/>
                  <a:cs typeface="Times New Roman" pitchFamily="18" charset="0"/>
                </a:rPr>
                <a:t>GTGTGTTGGAACTTTTTTCAAACCTTACTAAACATTGAAACTAATTGGTAAAG</a:t>
              </a:r>
              <a:r>
                <a:rPr lang="en-US" sz="1100" dirty="0" smtClean="0">
                  <a:solidFill>
                    <a:srgbClr val="3333FF"/>
                  </a:solidFill>
                  <a:latin typeface="Times New Roman" pitchFamily="18" charset="0"/>
                  <a:ea typeface="Calibri" pitchFamily="34" charset="0"/>
                  <a:cs typeface="Times New Roman" pitchFamily="18" charset="0"/>
                </a:rPr>
                <a:t>AGAATCACTTTCTTTTTTACAAAGAAAGTATCGCAGTTCATCCGTACTCCACTGAGTACCACTATTCACTATGCCAAGATACGCTGGATTAAACGCCATTACATTGTAGTAAGTCAACCATGTGTACGGCATGTCCAAATCTATAGCTACAGTGTACGAAATACTCGGACGACCGATCGAAAGGGTAGTAGTGTAGTAAGTGTAACTCTGCAAATCTAAAGGAAATGAAGTGATACCAGATGGAGAATAAGTATAGTCACGCTTCTCTAATTGATTTTCCTGGTTGGGAAAAGTTTTCGC</a:t>
              </a:r>
              <a:r>
                <a:rPr lang="en-IN" sz="1100" dirty="0" smtClean="0">
                  <a:solidFill>
                    <a:srgbClr val="660066"/>
                  </a:solidFill>
                  <a:latin typeface="Times New Roman" pitchFamily="18" charset="0"/>
                  <a:cs typeface="Times New Roman" pitchFamily="18" charset="0"/>
                </a:rPr>
                <a:t>G^GATCC</a:t>
              </a:r>
              <a:endParaRPr kumimoji="0" lang="en-US" sz="1100" b="0" i="0" u="none" strike="noStrike" cap="none" normalizeH="0" baseline="0" dirty="0" smtClean="0">
                <a:ln>
                  <a:noFill/>
                </a:ln>
                <a:solidFill>
                  <a:srgbClr val="660066"/>
                </a:solidFill>
                <a:effectLst/>
                <a:latin typeface="Times New Roman" pitchFamily="18" charset="0"/>
                <a:cs typeface="Times New Roman" pitchFamily="18" charset="0"/>
              </a:endParaRPr>
            </a:p>
          </p:txBody>
        </p:sp>
        <p:sp>
          <p:nvSpPr>
            <p:cNvPr id="11" name="Down Arrow 10"/>
            <p:cNvSpPr/>
            <p:nvPr/>
          </p:nvSpPr>
          <p:spPr>
            <a:xfrm>
              <a:off x="4198104" y="2293460"/>
              <a:ext cx="85863" cy="41546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IN" sz="1200"/>
            </a:p>
          </p:txBody>
        </p:sp>
        <p:sp>
          <p:nvSpPr>
            <p:cNvPr id="12" name="TextBox 11"/>
            <p:cNvSpPr txBox="1"/>
            <p:nvPr/>
          </p:nvSpPr>
          <p:spPr>
            <a:xfrm>
              <a:off x="456422" y="2863969"/>
              <a:ext cx="44916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t>Sal1</a:t>
              </a:r>
              <a:endParaRPr lang="en-IN" sz="1200" b="1" dirty="0"/>
            </a:p>
          </p:txBody>
        </p:sp>
        <p:sp>
          <p:nvSpPr>
            <p:cNvPr id="13" name="TextBox 12"/>
            <p:cNvSpPr txBox="1"/>
            <p:nvPr/>
          </p:nvSpPr>
          <p:spPr>
            <a:xfrm>
              <a:off x="3780050" y="6392361"/>
              <a:ext cx="647934"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t>BamH1</a:t>
              </a:r>
              <a:endParaRPr lang="en-IN" sz="1200" b="1" dirty="0"/>
            </a:p>
          </p:txBody>
        </p:sp>
        <p:sp>
          <p:nvSpPr>
            <p:cNvPr id="14" name="TextBox 13"/>
            <p:cNvSpPr txBox="1"/>
            <p:nvPr/>
          </p:nvSpPr>
          <p:spPr>
            <a:xfrm>
              <a:off x="5648480" y="4376137"/>
              <a:ext cx="101175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t>Internal loop</a:t>
              </a:r>
              <a:endParaRPr lang="en-IN" sz="1200" b="1" dirty="0"/>
            </a:p>
          </p:txBody>
        </p:sp>
        <p:cxnSp>
          <p:nvCxnSpPr>
            <p:cNvPr id="15" name="Straight Arrow Connector 14"/>
            <p:cNvCxnSpPr/>
            <p:nvPr/>
          </p:nvCxnSpPr>
          <p:spPr>
            <a:xfrm flipH="1">
              <a:off x="3419872" y="4509120"/>
              <a:ext cx="576064"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628148" y="5013176"/>
              <a:ext cx="576064"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TextBox 19"/>
            <p:cNvSpPr txBox="1"/>
            <p:nvPr/>
          </p:nvSpPr>
          <p:spPr>
            <a:xfrm>
              <a:off x="4628331" y="734172"/>
              <a:ext cx="2103909"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b="1" dirty="0" smtClean="0"/>
                <a:t>REVERSE COMPLEMENTATION</a:t>
              </a:r>
              <a:endParaRPr lang="en-IN" sz="1200" b="1" dirty="0"/>
            </a:p>
          </p:txBody>
        </p:sp>
        <p:sp>
          <p:nvSpPr>
            <p:cNvPr id="18" name="Rectangle 17"/>
            <p:cNvSpPr/>
            <p:nvPr/>
          </p:nvSpPr>
          <p:spPr>
            <a:xfrm>
              <a:off x="6402565" y="2044260"/>
              <a:ext cx="2345899" cy="276999"/>
            </a:xfrm>
            <a:prstGeom prst="rect">
              <a:avLst/>
            </a:prstGeom>
          </p:spPr>
          <p:txBody>
            <a:bodyPr wrap="non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N" sz="1200" b="1" dirty="0" smtClean="0"/>
                <a:t>FIRST INTRON OF THE </a:t>
              </a:r>
              <a:r>
                <a:rPr lang="en-IN" sz="1200" b="1" i="1" dirty="0" smtClean="0"/>
                <a:t>RAD9 </a:t>
              </a:r>
              <a:r>
                <a:rPr lang="en-IN" sz="1200" b="1" dirty="0" smtClean="0"/>
                <a:t>GENE</a:t>
              </a:r>
              <a:endParaRPr lang="en-IN" sz="1200" b="1" dirty="0"/>
            </a:p>
          </p:txBody>
        </p:sp>
      </p:grpSp>
      <p:sp>
        <p:nvSpPr>
          <p:cNvPr id="19" name="Rectangle 18"/>
          <p:cNvSpPr/>
          <p:nvPr/>
        </p:nvSpPr>
        <p:spPr>
          <a:xfrm>
            <a:off x="-2772816" y="-99392"/>
            <a:ext cx="2592288" cy="4247317"/>
          </a:xfrm>
          <a:prstGeom prst="rect">
            <a:avLst/>
          </a:prstGeom>
        </p:spPr>
        <p:txBody>
          <a:bodyPr wrap="square">
            <a:spAutoFit/>
          </a:bodyPr>
          <a:lstStyle/>
          <a:p>
            <a:pPr algn="just">
              <a:lnSpc>
                <a:spcPct val="125000"/>
              </a:lnSpc>
            </a:pPr>
            <a:r>
              <a:rPr lang="en-IN" dirty="0" smtClean="0">
                <a:latin typeface="Monotype Corsiva" pitchFamily="66" charset="0"/>
              </a:rPr>
              <a:t>The 653-bp </a:t>
            </a:r>
            <a:r>
              <a:rPr lang="en-IN" i="1" dirty="0" smtClean="0">
                <a:latin typeface="Monotype Corsiva" pitchFamily="66" charset="0"/>
              </a:rPr>
              <a:t>Yps1 </a:t>
            </a:r>
            <a:r>
              <a:rPr lang="en-IN" dirty="0" smtClean="0">
                <a:latin typeface="Monotype Corsiva" pitchFamily="66" charset="0"/>
              </a:rPr>
              <a:t>ORF was cloned as an inverted repeat, with the sense and antisense arms of the repeat separated by a 53-bp spacer containing the first </a:t>
            </a:r>
            <a:r>
              <a:rPr lang="en-IN" dirty="0" err="1" smtClean="0">
                <a:latin typeface="Monotype Corsiva" pitchFamily="66" charset="0"/>
              </a:rPr>
              <a:t>intron</a:t>
            </a:r>
            <a:r>
              <a:rPr lang="en-IN" dirty="0" smtClean="0">
                <a:latin typeface="Monotype Corsiva" pitchFamily="66" charset="0"/>
              </a:rPr>
              <a:t> of the </a:t>
            </a:r>
            <a:r>
              <a:rPr lang="en-IN" i="1" dirty="0" smtClean="0">
                <a:latin typeface="Monotype Corsiva" pitchFamily="66" charset="0"/>
              </a:rPr>
              <a:t>rad9 </a:t>
            </a:r>
            <a:r>
              <a:rPr lang="en-IN" dirty="0" smtClean="0">
                <a:latin typeface="Monotype Corsiva" pitchFamily="66" charset="0"/>
              </a:rPr>
              <a:t>gene. The </a:t>
            </a:r>
            <a:r>
              <a:rPr lang="en-IN" dirty="0" err="1" smtClean="0">
                <a:latin typeface="Monotype Corsiva" pitchFamily="66" charset="0"/>
              </a:rPr>
              <a:t>intron</a:t>
            </a:r>
            <a:r>
              <a:rPr lang="en-IN" dirty="0" smtClean="0">
                <a:latin typeface="Monotype Corsiva" pitchFamily="66" charset="0"/>
              </a:rPr>
              <a:t> was included, because </a:t>
            </a:r>
            <a:r>
              <a:rPr lang="en-IN" dirty="0" err="1" smtClean="0">
                <a:latin typeface="Monotype Corsiva" pitchFamily="66" charset="0"/>
              </a:rPr>
              <a:t>intron</a:t>
            </a:r>
            <a:r>
              <a:rPr lang="en-IN" dirty="0" smtClean="0">
                <a:latin typeface="Monotype Corsiva" pitchFamily="66" charset="0"/>
              </a:rPr>
              <a:t>-containing hairpin RNAs induce PTGS in plants with nearly 100% efficiency (Smith </a:t>
            </a:r>
            <a:r>
              <a:rPr lang="en-IN" i="1" dirty="0" smtClean="0">
                <a:latin typeface="Monotype Corsiva" pitchFamily="66" charset="0"/>
              </a:rPr>
              <a:t>et al</a:t>
            </a:r>
            <a:r>
              <a:rPr lang="en-IN" dirty="0" smtClean="0">
                <a:latin typeface="Monotype Corsiva" pitchFamily="66" charset="0"/>
              </a:rPr>
              <a:t>. 2000). </a:t>
            </a:r>
          </a:p>
        </p:txBody>
      </p:sp>
      <p:sp>
        <p:nvSpPr>
          <p:cNvPr id="20" name="Rectangle 19"/>
          <p:cNvSpPr/>
          <p:nvPr/>
        </p:nvSpPr>
        <p:spPr>
          <a:xfrm>
            <a:off x="9198768" y="-27384"/>
            <a:ext cx="2502024" cy="3901068"/>
          </a:xfrm>
          <a:prstGeom prst="rect">
            <a:avLst/>
          </a:prstGeom>
        </p:spPr>
        <p:txBody>
          <a:bodyPr wrap="square">
            <a:spAutoFit/>
          </a:bodyPr>
          <a:lstStyle/>
          <a:p>
            <a:pPr algn="just">
              <a:lnSpc>
                <a:spcPct val="125000"/>
              </a:lnSpc>
            </a:pPr>
            <a:r>
              <a:rPr lang="en-IN" dirty="0" smtClean="0">
                <a:latin typeface="Monotype Corsiva" pitchFamily="66" charset="0"/>
              </a:rPr>
              <a:t>The construct used here, when spliced, is presumed to leave a loop of 14 unpaired nucleotides (</a:t>
            </a:r>
            <a:r>
              <a:rPr lang="en-IN" dirty="0" err="1" smtClean="0">
                <a:latin typeface="Monotype Corsiva" pitchFamily="66" charset="0"/>
              </a:rPr>
              <a:t>nt</a:t>
            </a:r>
            <a:r>
              <a:rPr lang="en-IN" dirty="0" smtClean="0">
                <a:latin typeface="Monotype Corsiva" pitchFamily="66" charset="0"/>
              </a:rPr>
              <a:t>). </a:t>
            </a:r>
            <a:r>
              <a:rPr lang="en-IN" dirty="0" err="1" smtClean="0">
                <a:latin typeface="Monotype Corsiva" pitchFamily="66" charset="0"/>
              </a:rPr>
              <a:t>dsRNA</a:t>
            </a:r>
            <a:r>
              <a:rPr lang="en-IN" dirty="0" smtClean="0">
                <a:latin typeface="Monotype Corsiva" pitchFamily="66" charset="0"/>
              </a:rPr>
              <a:t> hairpin so generated triggers classical </a:t>
            </a:r>
            <a:r>
              <a:rPr lang="en-IN" dirty="0" err="1" smtClean="0">
                <a:latin typeface="Monotype Corsiva" pitchFamily="66" charset="0"/>
              </a:rPr>
              <a:t>RNAi</a:t>
            </a:r>
            <a:r>
              <a:rPr lang="en-IN" dirty="0" smtClean="0">
                <a:latin typeface="Monotype Corsiva" pitchFamily="66" charset="0"/>
              </a:rPr>
              <a:t> in </a:t>
            </a:r>
            <a:r>
              <a:rPr lang="en-IN" i="1" dirty="0" smtClean="0">
                <a:latin typeface="Monotype Corsiva" pitchFamily="66" charset="0"/>
              </a:rPr>
              <a:t>S. pombe. </a:t>
            </a:r>
          </a:p>
          <a:p>
            <a:pPr algn="just">
              <a:lnSpc>
                <a:spcPct val="125000"/>
              </a:lnSpc>
            </a:pPr>
            <a:r>
              <a:rPr lang="en-IN" dirty="0" smtClean="0">
                <a:latin typeface="Monotype Corsiva" pitchFamily="66" charset="0"/>
              </a:rPr>
              <a:t>Removal of loop by Ago1 leads to generation of exogenous </a:t>
            </a:r>
            <a:r>
              <a:rPr lang="en-IN" dirty="0" err="1" smtClean="0">
                <a:latin typeface="Monotype Corsiva" pitchFamily="66" charset="0"/>
              </a:rPr>
              <a:t>dsRNAs</a:t>
            </a:r>
            <a:r>
              <a:rPr lang="en-IN" dirty="0" smtClean="0">
                <a:latin typeface="Monotype Corsiva" pitchFamily="66" charset="0"/>
              </a:rPr>
              <a:t> which are further cut into small interfering RNAs by Dicer. </a:t>
            </a:r>
          </a:p>
        </p:txBody>
      </p:sp>
      <p:sp>
        <p:nvSpPr>
          <p:cNvPr id="21" name="Rectangle 20"/>
          <p:cNvSpPr/>
          <p:nvPr/>
        </p:nvSpPr>
        <p:spPr>
          <a:xfrm>
            <a:off x="9252520" y="3721239"/>
            <a:ext cx="2448272" cy="2516073"/>
          </a:xfrm>
          <a:prstGeom prst="rect">
            <a:avLst/>
          </a:prstGeom>
        </p:spPr>
        <p:txBody>
          <a:bodyPr wrap="square">
            <a:spAutoFit/>
          </a:bodyPr>
          <a:lstStyle/>
          <a:p>
            <a:pPr algn="just">
              <a:lnSpc>
                <a:spcPct val="125000"/>
              </a:lnSpc>
            </a:pPr>
            <a:r>
              <a:rPr lang="en-IN" dirty="0" err="1" smtClean="0">
                <a:latin typeface="Monotype Corsiva" pitchFamily="66" charset="0"/>
              </a:rPr>
              <a:t>si</a:t>
            </a:r>
            <a:r>
              <a:rPr lang="en-IN" dirty="0" smtClean="0">
                <a:latin typeface="Monotype Corsiva" pitchFamily="66" charset="0"/>
              </a:rPr>
              <a:t>-RNAs so generated will guide degradation of target mRNAs via base pairing with complementary sequences and are the hallmark of the ‘classical’ </a:t>
            </a:r>
            <a:r>
              <a:rPr lang="en-IN" dirty="0" err="1" smtClean="0">
                <a:latin typeface="Monotype Corsiva" pitchFamily="66" charset="0"/>
              </a:rPr>
              <a:t>RNAi</a:t>
            </a:r>
            <a:r>
              <a:rPr lang="en-IN" dirty="0" smtClean="0">
                <a:latin typeface="Monotype Corsiva" pitchFamily="66" charset="0"/>
              </a:rPr>
              <a:t> pathway.</a:t>
            </a:r>
            <a:endParaRPr lang="en-IN" dirty="0">
              <a:latin typeface="Monotype Corsiva" pitchFamily="66"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p:cNvPicPr>
            <a:picLocks noChangeAspect="1" noChangeArrowheads="1"/>
          </p:cNvPicPr>
          <p:nvPr/>
        </p:nvPicPr>
        <p:blipFill>
          <a:blip r:embed="rId2" cstate="print"/>
          <a:srcRect/>
          <a:stretch>
            <a:fillRect/>
          </a:stretch>
        </p:blipFill>
        <p:spPr bwMode="auto">
          <a:xfrm>
            <a:off x="251520" y="404664"/>
            <a:ext cx="8593964" cy="5082951"/>
          </a:xfrm>
          <a:prstGeom prst="rect">
            <a:avLst/>
          </a:prstGeom>
          <a:noFill/>
          <a:ln w="9525">
            <a:noFill/>
            <a:miter lim="800000"/>
            <a:headEnd/>
            <a:tailEnd/>
          </a:ln>
          <a:effectLst>
            <a:glow rad="228600">
              <a:schemeClr val="accent1">
                <a:satMod val="175000"/>
                <a:alpha val="40000"/>
              </a:schemeClr>
            </a:glow>
          </a:effectLst>
        </p:spPr>
      </p:pic>
      <p:sp>
        <p:nvSpPr>
          <p:cNvPr id="5" name="Rectangle 2"/>
          <p:cNvSpPr>
            <a:spLocks noChangeArrowheads="1"/>
          </p:cNvSpPr>
          <p:nvPr/>
        </p:nvSpPr>
        <p:spPr bwMode="auto">
          <a:xfrm>
            <a:off x="251520" y="5877272"/>
            <a:ext cx="864096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kumimoji="0" lang="en-US" sz="2000"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Proposed pathway for processing of Gene silencing trigger into classical </a:t>
            </a:r>
            <a:r>
              <a:rPr lang="en-US" sz="2000" dirty="0" smtClean="0">
                <a:latin typeface="Lucida Bright" pitchFamily="18" charset="0"/>
                <a:ea typeface="Times New Roman" pitchFamily="18" charset="0"/>
                <a:cs typeface="Lucida Bright" pitchFamily="18" charset="0"/>
              </a:rPr>
              <a:t>pathway (</a:t>
            </a:r>
            <a:r>
              <a:rPr lang="en-US" sz="2000" dirty="0" err="1" smtClean="0">
                <a:latin typeface="Lucida Bright" pitchFamily="18" charset="0"/>
                <a:ea typeface="Times New Roman" pitchFamily="18" charset="0"/>
                <a:cs typeface="Lucida Bright" pitchFamily="18" charset="0"/>
              </a:rPr>
              <a:t>Elbashir</a:t>
            </a:r>
            <a:r>
              <a:rPr lang="en-US" sz="2000" dirty="0" smtClean="0">
                <a:latin typeface="Lucida Bright" pitchFamily="18" charset="0"/>
                <a:ea typeface="Times New Roman" pitchFamily="18" charset="0"/>
                <a:cs typeface="Lucida Bright" pitchFamily="18" charset="0"/>
              </a:rPr>
              <a:t> et al., 2001).</a:t>
            </a:r>
            <a:endParaRPr kumimoji="0" lang="en-US" sz="200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33" descr="C:\Users\me\Documents\geneart vector yps1 Si.jpg"/>
          <p:cNvPicPr/>
          <p:nvPr/>
        </p:nvPicPr>
        <p:blipFill>
          <a:blip r:embed="rId2" cstate="print"/>
          <a:srcRect l="11941" t="9160" r="3881" b="5560"/>
          <a:stretch>
            <a:fillRect/>
          </a:stretch>
        </p:blipFill>
        <p:spPr bwMode="auto">
          <a:xfrm>
            <a:off x="2219188" y="995536"/>
            <a:ext cx="4410212" cy="3390900"/>
          </a:xfrm>
          <a:prstGeom prst="rect">
            <a:avLst/>
          </a:prstGeom>
          <a:noFill/>
          <a:ln w="9525">
            <a:noFill/>
            <a:miter lim="800000"/>
            <a:headEnd/>
            <a:tailEnd/>
          </a:ln>
        </p:spPr>
      </p:pic>
      <p:sp>
        <p:nvSpPr>
          <p:cNvPr id="70657" name="Rectangle 1"/>
          <p:cNvSpPr>
            <a:spLocks noChangeArrowheads="1"/>
          </p:cNvSpPr>
          <p:nvPr/>
        </p:nvSpPr>
        <p:spPr bwMode="auto">
          <a:xfrm>
            <a:off x="1682427" y="4345359"/>
            <a:ext cx="5779146"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 17: H-</a:t>
            </a:r>
            <a:r>
              <a:rPr kumimoji="0" lang="en-US" sz="1400" b="1"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PTH_pMA</a:t>
            </a: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vector (supplied by GENEART, Germany).</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36" name="Rectangle 35"/>
          <p:cNvSpPr/>
          <p:nvPr/>
        </p:nvSpPr>
        <p:spPr>
          <a:xfrm>
            <a:off x="381000" y="101025"/>
            <a:ext cx="7924800" cy="830997"/>
          </a:xfrm>
          <a:prstGeom prst="rect">
            <a:avLst/>
          </a:prstGeom>
        </p:spPr>
        <p:txBody>
          <a:bodyPr wrap="square">
            <a:spAutoFit/>
          </a:bodyPr>
          <a:lstStyle/>
          <a:p>
            <a:pPr>
              <a:lnSpc>
                <a:spcPct val="150000"/>
              </a:lnSpc>
            </a:pPr>
            <a:r>
              <a:rPr lang="en-US" sz="1600" dirty="0" smtClean="0"/>
              <a:t>The designed construct was synthesized from </a:t>
            </a:r>
            <a:r>
              <a:rPr lang="en-US" sz="1600" dirty="0" err="1" smtClean="0"/>
              <a:t>GeneArt</a:t>
            </a:r>
            <a:r>
              <a:rPr lang="en-US" sz="1600" dirty="0" smtClean="0"/>
              <a:t> Germany</a:t>
            </a:r>
            <a:r>
              <a:rPr lang="en-IN" sz="1600" dirty="0" smtClean="0"/>
              <a:t> and </a:t>
            </a:r>
            <a:r>
              <a:rPr lang="en-US" sz="1600" dirty="0" smtClean="0"/>
              <a:t>was received in a  2.7 kb yps1_Si_pMA vector (Fig. 17). </a:t>
            </a:r>
            <a:endParaRPr lang="en-IN" sz="1600" dirty="0"/>
          </a:p>
        </p:txBody>
      </p:sp>
      <p:sp>
        <p:nvSpPr>
          <p:cNvPr id="7169" name="Rectangle 1"/>
          <p:cNvSpPr>
            <a:spLocks noChangeArrowheads="1"/>
          </p:cNvSpPr>
          <p:nvPr/>
        </p:nvSpPr>
        <p:spPr bwMode="auto">
          <a:xfrm>
            <a:off x="228600" y="4837411"/>
            <a:ext cx="5690982"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sng"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Cloning of yps1-silencing Cassette into Rep2 plasmid</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Rectangle 5"/>
          <p:cNvSpPr/>
          <p:nvPr/>
        </p:nvSpPr>
        <p:spPr>
          <a:xfrm>
            <a:off x="381000" y="5142211"/>
            <a:ext cx="8382000" cy="1527149"/>
          </a:xfrm>
          <a:prstGeom prst="rect">
            <a:avLst/>
          </a:prstGeom>
        </p:spPr>
        <p:txBody>
          <a:bodyPr wrap="square">
            <a:spAutoFit/>
          </a:bodyPr>
          <a:lstStyle/>
          <a:p>
            <a:pPr algn="just">
              <a:lnSpc>
                <a:spcPct val="150000"/>
              </a:lnSpc>
            </a:pPr>
            <a:r>
              <a:rPr lang="en-US" sz="1600" dirty="0" smtClean="0"/>
              <a:t>Rep2 and vector Yps1-Si_pMA was double digested with </a:t>
            </a:r>
            <a:r>
              <a:rPr lang="en-US" sz="1600" dirty="0" err="1" smtClean="0"/>
              <a:t>SalI</a:t>
            </a:r>
            <a:r>
              <a:rPr lang="en-US" sz="1600" dirty="0" smtClean="0"/>
              <a:t> and </a:t>
            </a:r>
            <a:r>
              <a:rPr lang="en-US" sz="1600" dirty="0" err="1" smtClean="0"/>
              <a:t>BamHI</a:t>
            </a:r>
            <a:r>
              <a:rPr lang="en-US" sz="1600" dirty="0" smtClean="0"/>
              <a:t> restriction enzymes to generate sticky ends. </a:t>
            </a:r>
          </a:p>
          <a:p>
            <a:pPr algn="just">
              <a:lnSpc>
                <a:spcPct val="150000"/>
              </a:lnSpc>
            </a:pPr>
            <a:r>
              <a:rPr lang="en-US" sz="1600" dirty="0" smtClean="0"/>
              <a:t>The digested products were then purified on 1% low melting </a:t>
            </a:r>
            <a:r>
              <a:rPr lang="en-US" sz="1600" dirty="0" err="1" smtClean="0"/>
              <a:t>agarose</a:t>
            </a:r>
            <a:r>
              <a:rPr lang="en-US" sz="1600" dirty="0" smtClean="0"/>
              <a:t> along with </a:t>
            </a:r>
            <a:r>
              <a:rPr lang="en-IN" sz="1600" dirty="0" smtClean="0"/>
              <a:t>standard molecular weight marker to confirm that the restriction digestion is complete. </a:t>
            </a:r>
            <a:endParaRPr lang="en-IN" sz="1600" dirty="0"/>
          </a:p>
        </p:txBody>
      </p:sp>
      <p:pic>
        <p:nvPicPr>
          <p:cNvPr id="7" name="Picture 2" descr="C:\Program Files (x86)\Microsoft Office\MEDIA\OFFICE12\Bullets\BD14868_.gif"/>
          <p:cNvPicPr>
            <a:picLocks noChangeAspect="1" noChangeArrowheads="1"/>
          </p:cNvPicPr>
          <p:nvPr/>
        </p:nvPicPr>
        <p:blipFill>
          <a:blip r:embed="rId3" cstate="print"/>
          <a:srcRect/>
          <a:stretch>
            <a:fillRect/>
          </a:stretch>
        </p:blipFill>
        <p:spPr bwMode="auto">
          <a:xfrm>
            <a:off x="251520" y="5322540"/>
            <a:ext cx="114300" cy="114300"/>
          </a:xfrm>
          <a:prstGeom prst="rect">
            <a:avLst/>
          </a:prstGeom>
          <a:noFill/>
        </p:spPr>
      </p:pic>
      <p:pic>
        <p:nvPicPr>
          <p:cNvPr id="8" name="Picture 2" descr="C:\Program Files (x86)\Microsoft Office\MEDIA\OFFICE12\Bullets\BD14868_.gif"/>
          <p:cNvPicPr>
            <a:picLocks noChangeAspect="1" noChangeArrowheads="1"/>
          </p:cNvPicPr>
          <p:nvPr/>
        </p:nvPicPr>
        <p:blipFill>
          <a:blip r:embed="rId3" cstate="print"/>
          <a:srcRect/>
          <a:stretch>
            <a:fillRect/>
          </a:stretch>
        </p:blipFill>
        <p:spPr bwMode="auto">
          <a:xfrm>
            <a:off x="251520" y="6093296"/>
            <a:ext cx="114300" cy="114300"/>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5"/>
          <p:cNvGrpSpPr/>
          <p:nvPr/>
        </p:nvGrpSpPr>
        <p:grpSpPr>
          <a:xfrm>
            <a:off x="2286000" y="2209800"/>
            <a:ext cx="4343400" cy="3733800"/>
            <a:chOff x="3171184" y="836712"/>
            <a:chExt cx="4693592" cy="4486815"/>
          </a:xfrm>
        </p:grpSpPr>
        <p:pic>
          <p:nvPicPr>
            <p:cNvPr id="17" name="Picture 16"/>
            <p:cNvPicPr>
              <a:picLocks noChangeAspect="1" noChangeArrowheads="1"/>
            </p:cNvPicPr>
            <p:nvPr/>
          </p:nvPicPr>
          <p:blipFill>
            <a:blip r:embed="rId2" cstate="print"/>
            <a:srcRect b="17647"/>
            <a:stretch>
              <a:fillRect/>
            </a:stretch>
          </p:blipFill>
          <p:spPr bwMode="auto">
            <a:xfrm>
              <a:off x="3171184" y="836712"/>
              <a:ext cx="3996379" cy="4486815"/>
            </a:xfrm>
            <a:prstGeom prst="rect">
              <a:avLst/>
            </a:prstGeom>
            <a:noFill/>
            <a:ln w="9525">
              <a:noFill/>
              <a:miter lim="800000"/>
              <a:headEnd/>
              <a:tailEnd/>
            </a:ln>
          </p:spPr>
        </p:pic>
        <p:sp>
          <p:nvSpPr>
            <p:cNvPr id="18" name="TextBox 4"/>
            <p:cNvSpPr txBox="1"/>
            <p:nvPr/>
          </p:nvSpPr>
          <p:spPr>
            <a:xfrm>
              <a:off x="3491879" y="980728"/>
              <a:ext cx="1079147" cy="44381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chemeClr val="bg1"/>
                  </a:solidFill>
                </a:rPr>
                <a:t>Lane 1</a:t>
              </a:r>
              <a:endParaRPr lang="en-IN" b="1" dirty="0">
                <a:solidFill>
                  <a:schemeClr val="bg1"/>
                </a:solidFill>
              </a:endParaRPr>
            </a:p>
          </p:txBody>
        </p:sp>
        <p:sp>
          <p:nvSpPr>
            <p:cNvPr id="19" name="TextBox 5"/>
            <p:cNvSpPr txBox="1"/>
            <p:nvPr/>
          </p:nvSpPr>
          <p:spPr>
            <a:xfrm>
              <a:off x="4788024" y="980728"/>
              <a:ext cx="1034756"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chemeClr val="bg1"/>
                  </a:solidFill>
                </a:rPr>
                <a:t>Lane 2</a:t>
              </a:r>
              <a:endParaRPr lang="en-IN" b="1" dirty="0">
                <a:solidFill>
                  <a:schemeClr val="bg1"/>
                </a:solidFill>
              </a:endParaRPr>
            </a:p>
          </p:txBody>
        </p:sp>
        <p:sp>
          <p:nvSpPr>
            <p:cNvPr id="20" name="TextBox 6"/>
            <p:cNvSpPr txBox="1"/>
            <p:nvPr/>
          </p:nvSpPr>
          <p:spPr>
            <a:xfrm>
              <a:off x="6084168" y="980728"/>
              <a:ext cx="1036188"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chemeClr val="bg1"/>
                  </a:solidFill>
                </a:rPr>
                <a:t>Lane 3</a:t>
              </a:r>
              <a:endParaRPr lang="en-IN" b="1" dirty="0">
                <a:solidFill>
                  <a:schemeClr val="bg1"/>
                </a:solidFill>
              </a:endParaRPr>
            </a:p>
          </p:txBody>
        </p:sp>
        <p:sp>
          <p:nvSpPr>
            <p:cNvPr id="21" name="TextBox 7"/>
            <p:cNvSpPr txBox="1"/>
            <p:nvPr/>
          </p:nvSpPr>
          <p:spPr>
            <a:xfrm>
              <a:off x="4355976" y="4365104"/>
              <a:ext cx="1115988" cy="51778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solidFill>
                    <a:schemeClr val="bg1"/>
                  </a:solidFill>
                </a:rPr>
                <a:t>653bp</a:t>
              </a:r>
              <a:endParaRPr lang="en-IN" b="1" dirty="0">
                <a:solidFill>
                  <a:schemeClr val="bg1"/>
                </a:solidFill>
              </a:endParaRPr>
            </a:p>
          </p:txBody>
        </p:sp>
        <p:sp>
          <p:nvSpPr>
            <p:cNvPr id="22" name="TextBox 8"/>
            <p:cNvSpPr txBox="1"/>
            <p:nvPr/>
          </p:nvSpPr>
          <p:spPr>
            <a:xfrm>
              <a:off x="7095013" y="3933056"/>
              <a:ext cx="652743"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t>1000</a:t>
              </a:r>
              <a:endParaRPr lang="en-IN" b="1" dirty="0"/>
            </a:p>
          </p:txBody>
        </p:sp>
        <p:sp>
          <p:nvSpPr>
            <p:cNvPr id="23" name="TextBox 9"/>
            <p:cNvSpPr txBox="1"/>
            <p:nvPr/>
          </p:nvSpPr>
          <p:spPr>
            <a:xfrm>
              <a:off x="7095013" y="3356992"/>
              <a:ext cx="652743"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t>2000</a:t>
              </a:r>
              <a:endParaRPr lang="en-IN" b="1" dirty="0"/>
            </a:p>
          </p:txBody>
        </p:sp>
        <p:sp>
          <p:nvSpPr>
            <p:cNvPr id="24" name="TextBox 10"/>
            <p:cNvSpPr txBox="1"/>
            <p:nvPr/>
          </p:nvSpPr>
          <p:spPr>
            <a:xfrm>
              <a:off x="7095013" y="2996952"/>
              <a:ext cx="652743"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t>3000</a:t>
              </a:r>
              <a:endParaRPr lang="en-IN" b="1" dirty="0"/>
            </a:p>
          </p:txBody>
        </p:sp>
        <p:sp>
          <p:nvSpPr>
            <p:cNvPr id="25" name="TextBox 11"/>
            <p:cNvSpPr txBox="1"/>
            <p:nvPr/>
          </p:nvSpPr>
          <p:spPr>
            <a:xfrm>
              <a:off x="7095013" y="1988840"/>
              <a:ext cx="769763"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t>10000</a:t>
              </a:r>
              <a:endParaRPr lang="en-IN" b="1" dirty="0"/>
            </a:p>
          </p:txBody>
        </p:sp>
        <p:sp>
          <p:nvSpPr>
            <p:cNvPr id="26" name="TextBox 12"/>
            <p:cNvSpPr txBox="1"/>
            <p:nvPr/>
          </p:nvSpPr>
          <p:spPr>
            <a:xfrm>
              <a:off x="7095013" y="2267580"/>
              <a:ext cx="652743"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t>8000</a:t>
              </a:r>
              <a:endParaRPr lang="en-IN" b="1" dirty="0"/>
            </a:p>
          </p:txBody>
        </p:sp>
        <p:sp>
          <p:nvSpPr>
            <p:cNvPr id="27" name="TextBox 13"/>
            <p:cNvSpPr txBox="1"/>
            <p:nvPr/>
          </p:nvSpPr>
          <p:spPr>
            <a:xfrm>
              <a:off x="7095013" y="2695065"/>
              <a:ext cx="652743"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dirty="0" smtClean="0"/>
                <a:t>4000</a:t>
              </a:r>
              <a:endParaRPr lang="en-IN" b="1" dirty="0"/>
            </a:p>
          </p:txBody>
        </p:sp>
      </p:grpSp>
      <p:sp>
        <p:nvSpPr>
          <p:cNvPr id="28" name="Rectangle 27"/>
          <p:cNvSpPr/>
          <p:nvPr/>
        </p:nvSpPr>
        <p:spPr>
          <a:xfrm>
            <a:off x="304800" y="854738"/>
            <a:ext cx="8153400" cy="1126462"/>
          </a:xfrm>
          <a:prstGeom prst="rect">
            <a:avLst/>
          </a:prstGeom>
        </p:spPr>
        <p:txBody>
          <a:bodyPr wrap="square">
            <a:spAutoFit/>
          </a:bodyPr>
          <a:lstStyle/>
          <a:p>
            <a:pPr algn="just">
              <a:lnSpc>
                <a:spcPct val="140000"/>
              </a:lnSpc>
            </a:pPr>
            <a:r>
              <a:rPr lang="en-US" sz="1600" dirty="0" smtClean="0"/>
              <a:t>As evident from Fig. 18, </a:t>
            </a:r>
            <a:r>
              <a:rPr lang="en-IN" sz="1600" dirty="0" smtClean="0"/>
              <a:t>a clear band of </a:t>
            </a:r>
            <a:r>
              <a:rPr lang="en-US" sz="1600" dirty="0" smtClean="0"/>
              <a:t>653 bases yps1 silencing cassette and a linear Yps1-Si_pMA left out is clearly visible in Lane 1. In lane 2 there is a single band of digested 8.9kb Rep2 vector.</a:t>
            </a:r>
            <a:endParaRPr lang="en-IN" sz="1600" dirty="0"/>
          </a:p>
        </p:txBody>
      </p:sp>
      <p:sp>
        <p:nvSpPr>
          <p:cNvPr id="6145" name="Rectangle 1"/>
          <p:cNvSpPr>
            <a:spLocks noChangeArrowheads="1"/>
          </p:cNvSpPr>
          <p:nvPr/>
        </p:nvSpPr>
        <p:spPr bwMode="auto">
          <a:xfrm>
            <a:off x="1066800" y="6106180"/>
            <a:ext cx="6400801"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Fig.18: Lane1: Digested Yps1-Si_pMA vector ;  Lane2: Digested Rep2 vector;  Lane3: 1kb marker.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35" name="Rectangle 34"/>
          <p:cNvSpPr/>
          <p:nvPr/>
        </p:nvSpPr>
        <p:spPr>
          <a:xfrm>
            <a:off x="304800" y="304800"/>
            <a:ext cx="8077200" cy="584775"/>
          </a:xfrm>
          <a:prstGeom prst="rect">
            <a:avLst/>
          </a:prstGeom>
        </p:spPr>
        <p:txBody>
          <a:bodyPr wrap="square">
            <a:spAutoFit/>
          </a:bodyPr>
          <a:lstStyle/>
          <a:p>
            <a:r>
              <a:rPr lang="en-US" sz="1600" b="1" dirty="0" smtClean="0">
                <a:latin typeface="Lucida Bright" pitchFamily="18" charset="0"/>
                <a:cs typeface="Lucida Bright" pitchFamily="18" charset="0"/>
              </a:rPr>
              <a:t>Confirmation of restriction Digestion and purification of Digested Rep2 vector and Yps1-silencing Cassette </a:t>
            </a:r>
            <a:endParaRPr lang="en-IN" sz="1600" dirty="0">
              <a:latin typeface="Lucida Bright" pitchFamily="18" charset="0"/>
              <a:cs typeface="Lucida Bright"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p:cNvSpPr>
            <a:spLocks noChangeArrowheads="1"/>
          </p:cNvSpPr>
          <p:nvPr/>
        </p:nvSpPr>
        <p:spPr bwMode="auto">
          <a:xfrm>
            <a:off x="152400" y="736937"/>
            <a:ext cx="8229600"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25000"/>
              </a:lnSpc>
              <a:spcBef>
                <a:spcPct val="0"/>
              </a:spcBef>
              <a:spcAft>
                <a:spcPct val="0"/>
              </a:spcAft>
              <a:buClrTx/>
              <a:buSzTx/>
              <a:buFontTx/>
              <a:buNone/>
              <a:tabLst>
                <a:tab pos="3073400" algn="ctr"/>
                <a:tab pos="5057775" algn="l"/>
              </a:tabLst>
            </a:pPr>
            <a:r>
              <a:rPr kumimoji="0" lang="en-US" sz="16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Yps1 silencing cassette and digested pRep2 vector were extracted from </a:t>
            </a:r>
            <a:r>
              <a:rPr kumimoji="0" lang="en-US" sz="1600" b="0" i="0" u="none" strike="noStrike" cap="none" normalizeH="0" baseline="0" dirty="0" err="1" smtClean="0">
                <a:ln>
                  <a:noFill/>
                </a:ln>
                <a:solidFill>
                  <a:schemeClr val="tx1"/>
                </a:solidFill>
                <a:effectLst/>
                <a:ea typeface="Arial Unicode MS" pitchFamily="34" charset="-128"/>
                <a:cs typeface="Arial Unicode MS" pitchFamily="34" charset="-128"/>
              </a:rPr>
              <a:t>agarose</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 gel slices using a DNA gel extraction kit and Ligation reaction was carried out to get 9.6 kb Rep2-yps1Si vector (Fig. 19).</a:t>
            </a:r>
          </a:p>
        </p:txBody>
      </p:sp>
      <p:pic>
        <p:nvPicPr>
          <p:cNvPr id="5" name="Picture 4"/>
          <p:cNvPicPr/>
          <p:nvPr/>
        </p:nvPicPr>
        <p:blipFill>
          <a:blip r:embed="rId2" cstate="print"/>
          <a:srcRect t="7944" b="7792"/>
          <a:stretch>
            <a:fillRect/>
          </a:stretch>
        </p:blipFill>
        <p:spPr bwMode="auto">
          <a:xfrm>
            <a:off x="381000" y="2057400"/>
            <a:ext cx="8153400" cy="3886200"/>
          </a:xfrm>
          <a:prstGeom prst="rect">
            <a:avLst/>
          </a:prstGeom>
          <a:noFill/>
          <a:ln w="9525">
            <a:noFill/>
            <a:miter lim="800000"/>
            <a:headEnd/>
            <a:tailEnd/>
          </a:ln>
        </p:spPr>
      </p:pic>
      <p:sp>
        <p:nvSpPr>
          <p:cNvPr id="6" name="Rectangle 2"/>
          <p:cNvSpPr>
            <a:spLocks noChangeArrowheads="1"/>
          </p:cNvSpPr>
          <p:nvPr/>
        </p:nvSpPr>
        <p:spPr bwMode="auto">
          <a:xfrm>
            <a:off x="914400" y="6093023"/>
            <a:ext cx="7620000" cy="307777"/>
          </a:xfrm>
          <a:prstGeom prst="rect">
            <a:avLst/>
          </a:prstGeom>
          <a:noFill/>
          <a:ln w="6350">
            <a:solidFill>
              <a:schemeClr val="tx1"/>
            </a:solid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Fig.19: </a:t>
            </a: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Ligation</a:t>
            </a: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Yps1 silencing cassette with pRep2 vector and resulting pRep2-yps1Si vector.</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Rectangle 6"/>
          <p:cNvSpPr/>
          <p:nvPr/>
        </p:nvSpPr>
        <p:spPr>
          <a:xfrm>
            <a:off x="152400" y="355937"/>
            <a:ext cx="8001000" cy="338554"/>
          </a:xfrm>
          <a:prstGeom prst="rect">
            <a:avLst/>
          </a:prstGeom>
        </p:spPr>
        <p:txBody>
          <a:bodyPr wrap="square">
            <a:spAutoFit/>
          </a:bodyPr>
          <a:lstStyle/>
          <a:p>
            <a:r>
              <a:rPr lang="en-US" sz="1600" b="1" dirty="0" smtClean="0">
                <a:latin typeface="Lucida Bright" pitchFamily="18" charset="0"/>
                <a:ea typeface="Times New Roman" pitchFamily="18" charset="0"/>
                <a:cs typeface="Lucida Bright" pitchFamily="18" charset="0"/>
              </a:rPr>
              <a:t>Ligation of Nde1/Sma1 digested Rep2 vector and Yps1-silencing Cassette </a:t>
            </a:r>
            <a:endParaRPr lang="en-IN" sz="16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ChangeArrowheads="1"/>
          </p:cNvSpPr>
          <p:nvPr/>
        </p:nvSpPr>
        <p:spPr bwMode="auto">
          <a:xfrm>
            <a:off x="152400" y="1420838"/>
            <a:ext cx="5257800" cy="398936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tabLst/>
            </a:pPr>
            <a:endParaRPr kumimoji="0" lang="en-US" sz="1600" b="0"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endParaRPr>
          </a:p>
          <a:p>
            <a:pPr lvl="0" eaLnBrk="0" hangingPunct="0">
              <a:lnSpc>
                <a:spcPct val="150000"/>
              </a:lnSpc>
              <a:buFont typeface="Wingdings" pitchFamily="2" charset="2"/>
              <a:buChar char="ü"/>
            </a:pP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Rep2-yps1Si vector was introduced into Spv1 cells by Lithium Acetate method (Okazaki </a:t>
            </a:r>
            <a:r>
              <a:rPr kumimoji="0" lang="en-US" sz="1600" b="0" i="1" u="none" strike="noStrike" cap="none" normalizeH="0" baseline="0" dirty="0" smtClean="0">
                <a:ln>
                  <a:noFill/>
                </a:ln>
                <a:solidFill>
                  <a:schemeClr val="tx1"/>
                </a:solidFill>
                <a:effectLst/>
                <a:ea typeface="Arial Unicode MS" pitchFamily="34" charset="-128"/>
                <a:cs typeface="Arial Unicode MS" pitchFamily="34" charset="-128"/>
              </a:rPr>
              <a:t>et. al.</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 1990).</a:t>
            </a:r>
          </a:p>
          <a:p>
            <a:pPr lvl="0" eaLnBrk="0" hangingPunct="0">
              <a:lnSpc>
                <a:spcPct val="150000"/>
              </a:lnSpc>
            </a:pPr>
            <a:endPar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endParaRPr>
          </a:p>
          <a:p>
            <a:pPr lvl="0" eaLnBrk="0" hangingPunct="0">
              <a:lnSpc>
                <a:spcPct val="150000"/>
              </a:lnSpc>
              <a:buFont typeface="Wingdings" pitchFamily="2" charset="2"/>
              <a:buChar char="ü"/>
            </a:pPr>
            <a:r>
              <a:rPr lang="en-IN" sz="1600" dirty="0" smtClean="0"/>
              <a:t>Good transformation efficiency (89.1%) was observed.</a:t>
            </a:r>
          </a:p>
          <a:p>
            <a:pPr lvl="0" eaLnBrk="0" hangingPunct="0">
              <a:lnSpc>
                <a:spcPct val="150000"/>
              </a:lnSpc>
            </a:pPr>
            <a:endParaRPr lang="en-IN" sz="1600" dirty="0" smtClean="0"/>
          </a:p>
          <a:p>
            <a:pPr lvl="0" eaLnBrk="0" hangingPunct="0">
              <a:lnSpc>
                <a:spcPct val="150000"/>
              </a:lnSpc>
              <a:buFont typeface="Wingdings" pitchFamily="2" charset="2"/>
              <a:buChar char="ü"/>
            </a:pPr>
            <a:r>
              <a:rPr lang="en-IN" sz="1600" dirty="0" smtClean="0"/>
              <a:t>These results testify that the </a:t>
            </a:r>
            <a:r>
              <a:rPr lang="en-US" sz="1600" dirty="0" smtClean="0"/>
              <a:t>Rep2-yps1Si </a:t>
            </a:r>
            <a:r>
              <a:rPr lang="en-IN" sz="1600" dirty="0" smtClean="0"/>
              <a:t>vector was successfully introduced into Spv1 and able to reproduce itself in the host cells, and thereby transformed the cells to become able to grow on EMM plates lacking both </a:t>
            </a:r>
            <a:r>
              <a:rPr lang="en-US" sz="1600" dirty="0" err="1" smtClean="0"/>
              <a:t>Leucine</a:t>
            </a:r>
            <a:r>
              <a:rPr lang="en-US" sz="1600" dirty="0" smtClean="0"/>
              <a:t> and Uracil</a:t>
            </a:r>
            <a:r>
              <a:rPr lang="en-IN" sz="1600" dirty="0" smtClean="0"/>
              <a:t> (Fig. 20).</a:t>
            </a:r>
            <a:endPar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endParaRPr>
          </a:p>
        </p:txBody>
      </p:sp>
      <p:pic>
        <p:nvPicPr>
          <p:cNvPr id="13" name="Picture 12" descr="N:\my data\ongoing work\gel pics\New folder\IMG_9818.JPG"/>
          <p:cNvPicPr/>
          <p:nvPr/>
        </p:nvPicPr>
        <p:blipFill>
          <a:blip r:embed="rId2" cstate="print"/>
          <a:srcRect/>
          <a:stretch>
            <a:fillRect/>
          </a:stretch>
        </p:blipFill>
        <p:spPr bwMode="auto">
          <a:xfrm>
            <a:off x="5486400" y="1676400"/>
            <a:ext cx="3505200" cy="3500120"/>
          </a:xfrm>
          <a:prstGeom prst="rect">
            <a:avLst/>
          </a:prstGeom>
          <a:noFill/>
          <a:ln w="9525">
            <a:noFill/>
            <a:miter lim="800000"/>
            <a:headEnd/>
            <a:tailEnd/>
          </a:ln>
        </p:spPr>
      </p:pic>
      <p:sp>
        <p:nvSpPr>
          <p:cNvPr id="5124" name="Rectangle 4"/>
          <p:cNvSpPr>
            <a:spLocks noChangeArrowheads="1"/>
          </p:cNvSpPr>
          <p:nvPr/>
        </p:nvSpPr>
        <p:spPr bwMode="auto">
          <a:xfrm>
            <a:off x="4876800" y="5334000"/>
            <a:ext cx="4191000" cy="45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 20:</a:t>
            </a:r>
            <a:r>
              <a:rPr kumimoji="0" lang="en-US" sz="1200" b="1" i="1"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S. pombe</a:t>
            </a: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FY12854 transformed with hPTH-pRep1 and Rep2-yps1Si (Spv2) on EMM plates.</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5" name="Rectangle 14"/>
          <p:cNvSpPr/>
          <p:nvPr/>
        </p:nvSpPr>
        <p:spPr>
          <a:xfrm>
            <a:off x="304800" y="533400"/>
            <a:ext cx="8153400" cy="646331"/>
          </a:xfrm>
          <a:prstGeom prst="rect">
            <a:avLst/>
          </a:prstGeom>
        </p:spPr>
        <p:txBody>
          <a:bodyPr wrap="square">
            <a:spAutoFit/>
          </a:bodyPr>
          <a:lstStyle/>
          <a:p>
            <a:pPr lvl="0"/>
            <a:r>
              <a:rPr lang="en-US" sz="1800" b="1" dirty="0" smtClean="0">
                <a:latin typeface="Lucida Bright" pitchFamily="18" charset="0"/>
                <a:ea typeface="Times New Roman" pitchFamily="18" charset="0"/>
                <a:cs typeface="Lucida Bright" pitchFamily="18" charset="0"/>
              </a:rPr>
              <a:t>Transformation of </a:t>
            </a:r>
            <a:r>
              <a:rPr lang="en-US" sz="1800" b="1" i="1" dirty="0" err="1" smtClean="0">
                <a:latin typeface="Lucida Bright" pitchFamily="18" charset="0"/>
                <a:ea typeface="Times New Roman" pitchFamily="18" charset="0"/>
                <a:cs typeface="Lucida Bright" pitchFamily="18" charset="0"/>
              </a:rPr>
              <a:t>Schizosachharomyces</a:t>
            </a:r>
            <a:r>
              <a:rPr lang="en-US" sz="1800" b="1" i="1" dirty="0" smtClean="0">
                <a:latin typeface="Lucida Bright" pitchFamily="18" charset="0"/>
                <a:ea typeface="Times New Roman" pitchFamily="18" charset="0"/>
                <a:cs typeface="Lucida Bright" pitchFamily="18" charset="0"/>
              </a:rPr>
              <a:t> pombe</a:t>
            </a:r>
            <a:r>
              <a:rPr lang="en-US" sz="1800" b="1" dirty="0" smtClean="0">
                <a:latin typeface="Lucida Bright" pitchFamily="18" charset="0"/>
                <a:ea typeface="Times New Roman" pitchFamily="18" charset="0"/>
                <a:cs typeface="Lucida Bright" pitchFamily="18" charset="0"/>
              </a:rPr>
              <a:t> FY12854 with Rep2-yps1Si</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228600" y="347246"/>
            <a:ext cx="4685898" cy="338554"/>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Quantitaion</a:t>
            </a:r>
            <a:r>
              <a:rPr kumimoji="0" lang="en-US" sz="16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of % silencing of yps1 protease</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
        <p:nvSpPr>
          <p:cNvPr id="5" name="Rectangle 4"/>
          <p:cNvSpPr/>
          <p:nvPr/>
        </p:nvSpPr>
        <p:spPr>
          <a:xfrm>
            <a:off x="381000" y="838200"/>
            <a:ext cx="8001000" cy="830997"/>
          </a:xfrm>
          <a:prstGeom prst="rect">
            <a:avLst/>
          </a:prstGeom>
        </p:spPr>
        <p:txBody>
          <a:bodyPr wrap="square">
            <a:spAutoFit/>
          </a:bodyPr>
          <a:lstStyle/>
          <a:p>
            <a:r>
              <a:rPr lang="en-US" sz="1600" dirty="0" smtClean="0"/>
              <a:t>Total RNA isolated from Spv1 and Spv2 were quantified from the OD obtained at 260 nm, a good conc. Of 1040 µg/ml and 2560 µg/ml was obtained respectively from Spv1 and Spv2 (Table). </a:t>
            </a:r>
            <a:endParaRPr lang="en-IN" sz="1600" dirty="0"/>
          </a:p>
        </p:txBody>
      </p:sp>
      <p:graphicFrame>
        <p:nvGraphicFramePr>
          <p:cNvPr id="6" name="Table 5"/>
          <p:cNvGraphicFramePr>
            <a:graphicFrameLocks noGrp="1"/>
          </p:cNvGraphicFramePr>
          <p:nvPr/>
        </p:nvGraphicFramePr>
        <p:xfrm>
          <a:off x="1600200" y="2287524"/>
          <a:ext cx="5815011" cy="684276"/>
        </p:xfrm>
        <a:graphic>
          <a:graphicData uri="http://schemas.openxmlformats.org/drawingml/2006/table">
            <a:tbl>
              <a:tblPr/>
              <a:tblGrid>
                <a:gridCol w="781735"/>
                <a:gridCol w="1258319"/>
                <a:gridCol w="1258319"/>
                <a:gridCol w="1258319"/>
                <a:gridCol w="1258319"/>
              </a:tblGrid>
              <a:tr h="0">
                <a:tc>
                  <a:txBody>
                    <a:bodyPr/>
                    <a:lstStyle/>
                    <a:p>
                      <a:pPr algn="ctr">
                        <a:lnSpc>
                          <a:spcPct val="115000"/>
                        </a:lnSpc>
                        <a:spcAft>
                          <a:spcPts val="0"/>
                        </a:spcAft>
                      </a:pPr>
                      <a:r>
                        <a:rPr lang="en-US" sz="1200" b="0" dirty="0">
                          <a:solidFill>
                            <a:srgbClr val="000000"/>
                          </a:solidFill>
                          <a:latin typeface="Lucida Bright"/>
                          <a:ea typeface="Times New Roman"/>
                          <a:cs typeface="Raavi"/>
                        </a:rPr>
                        <a:t>Sample</a:t>
                      </a:r>
                      <a:endParaRPr lang="en-IN" sz="1200" b="0" dirty="0">
                        <a:solidFill>
                          <a:srgbClr val="000000"/>
                        </a:solidFill>
                        <a:latin typeface="Times New Roman"/>
                        <a:ea typeface="Times New Roman"/>
                        <a:cs typeface="Raavi"/>
                      </a:endParaRPr>
                    </a:p>
                  </a:txBody>
                  <a:tcPr marL="68580" marR="68580" marT="1778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l-GR" sz="1200" b="0" dirty="0" smtClean="0">
                          <a:solidFill>
                            <a:srgbClr val="000000"/>
                          </a:solidFill>
                          <a:latin typeface="Lucida Bright"/>
                          <a:ea typeface="Times New Roman"/>
                          <a:cs typeface="Raavi"/>
                        </a:rPr>
                        <a:t>λ</a:t>
                      </a:r>
                      <a:r>
                        <a:rPr lang="en-US" sz="1200" b="0" dirty="0" smtClean="0">
                          <a:solidFill>
                            <a:srgbClr val="000000"/>
                          </a:solidFill>
                          <a:latin typeface="Lucida Bright"/>
                          <a:ea typeface="Times New Roman"/>
                          <a:cs typeface="Raavi"/>
                        </a:rPr>
                        <a:t>260</a:t>
                      </a:r>
                      <a:endParaRPr lang="en-IN" sz="1200" b="0" dirty="0">
                        <a:solidFill>
                          <a:srgbClr val="000000"/>
                        </a:solidFill>
                        <a:latin typeface="Times New Roman"/>
                        <a:ea typeface="Times New Roman"/>
                        <a:cs typeface="Raavi"/>
                      </a:endParaRPr>
                    </a:p>
                  </a:txBody>
                  <a:tcPr marL="68580" marR="68580" marT="1778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0">
                          <a:solidFill>
                            <a:srgbClr val="000000"/>
                          </a:solidFill>
                          <a:latin typeface="Lucida Bright"/>
                          <a:ea typeface="Times New Roman"/>
                          <a:cs typeface="Raavi"/>
                        </a:rPr>
                        <a:t>λ 280</a:t>
                      </a:r>
                      <a:endParaRPr lang="en-IN" sz="1200" b="0">
                        <a:solidFill>
                          <a:srgbClr val="000000"/>
                        </a:solidFill>
                        <a:latin typeface="Times New Roman"/>
                        <a:ea typeface="Times New Roman"/>
                        <a:cs typeface="Raavi"/>
                      </a:endParaRPr>
                    </a:p>
                  </a:txBody>
                  <a:tcPr marL="68580" marR="68580" marT="1778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0">
                          <a:solidFill>
                            <a:srgbClr val="000000"/>
                          </a:solidFill>
                          <a:latin typeface="Lucida Bright"/>
                          <a:ea typeface="Times New Roman"/>
                          <a:cs typeface="Raavi"/>
                        </a:rPr>
                        <a:t>λ260/λ280</a:t>
                      </a:r>
                      <a:endParaRPr lang="en-IN" sz="1200" b="0">
                        <a:solidFill>
                          <a:srgbClr val="000000"/>
                        </a:solidFill>
                        <a:latin typeface="Times New Roman"/>
                        <a:ea typeface="Times New Roman"/>
                        <a:cs typeface="Raavi"/>
                      </a:endParaRPr>
                    </a:p>
                  </a:txBody>
                  <a:tcPr marL="68580" marR="68580" marT="1778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0">
                          <a:solidFill>
                            <a:srgbClr val="000000"/>
                          </a:solidFill>
                          <a:latin typeface="Lucida Bright"/>
                          <a:ea typeface="Times New Roman"/>
                          <a:cs typeface="Raavi"/>
                        </a:rPr>
                        <a:t>Conc. (µg/ml)</a:t>
                      </a:r>
                      <a:endParaRPr lang="en-IN" sz="1200" b="0">
                        <a:solidFill>
                          <a:srgbClr val="000000"/>
                        </a:solidFill>
                        <a:latin typeface="Times New Roman"/>
                        <a:ea typeface="Times New Roman"/>
                        <a:cs typeface="Raavi"/>
                      </a:endParaRPr>
                    </a:p>
                  </a:txBody>
                  <a:tcPr marL="68580" marR="68580" marT="1778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algn="ctr">
                        <a:lnSpc>
                          <a:spcPct val="115000"/>
                        </a:lnSpc>
                        <a:spcAft>
                          <a:spcPts val="0"/>
                        </a:spcAft>
                      </a:pPr>
                      <a:r>
                        <a:rPr lang="en-US" sz="1200" b="0" dirty="0">
                          <a:solidFill>
                            <a:srgbClr val="000000"/>
                          </a:solidFill>
                          <a:latin typeface="Lucida Bright"/>
                          <a:ea typeface="Times New Roman"/>
                          <a:cs typeface="Raavi"/>
                        </a:rPr>
                        <a:t>Spv1</a:t>
                      </a:r>
                      <a:endParaRPr lang="en-IN" sz="1200" b="0" dirty="0">
                        <a:solidFill>
                          <a:srgbClr val="000000"/>
                        </a:solidFill>
                        <a:latin typeface="Times New Roman"/>
                        <a:ea typeface="Times New Roman"/>
                        <a:cs typeface="Raavi"/>
                      </a:endParaRPr>
                    </a:p>
                  </a:txBody>
                  <a:tcPr marL="68580" marR="68580" marT="17780" marB="0" anchor="ctr">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algn="ctr">
                        <a:lnSpc>
                          <a:spcPct val="115000"/>
                        </a:lnSpc>
                        <a:spcAft>
                          <a:spcPts val="0"/>
                        </a:spcAft>
                      </a:pPr>
                      <a:r>
                        <a:rPr lang="en-US" sz="1200" b="0">
                          <a:solidFill>
                            <a:srgbClr val="000000"/>
                          </a:solidFill>
                          <a:latin typeface="Lucida Bright"/>
                          <a:ea typeface="Times New Roman"/>
                          <a:cs typeface="Raavi"/>
                        </a:rPr>
                        <a:t>0.026</a:t>
                      </a:r>
                      <a:endParaRPr lang="en-IN" sz="1200" b="0">
                        <a:solidFill>
                          <a:srgbClr val="000000"/>
                        </a:solidFill>
                        <a:latin typeface="Times New Roman"/>
                        <a:ea typeface="Times New Roman"/>
                        <a:cs typeface="Raavi"/>
                      </a:endParaRPr>
                    </a:p>
                  </a:txBody>
                  <a:tcPr marL="68580" marR="68580" marT="17780" marB="0" anchor="ctr">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algn="ctr">
                        <a:lnSpc>
                          <a:spcPct val="115000"/>
                        </a:lnSpc>
                        <a:spcAft>
                          <a:spcPts val="0"/>
                        </a:spcAft>
                      </a:pPr>
                      <a:r>
                        <a:rPr lang="en-US" sz="1200" b="0">
                          <a:solidFill>
                            <a:srgbClr val="000000"/>
                          </a:solidFill>
                          <a:latin typeface="Lucida Bright"/>
                          <a:ea typeface="Times New Roman"/>
                          <a:cs typeface="Raavi"/>
                        </a:rPr>
                        <a:t>0.014</a:t>
                      </a:r>
                      <a:endParaRPr lang="en-IN" sz="1200" b="0">
                        <a:solidFill>
                          <a:srgbClr val="000000"/>
                        </a:solidFill>
                        <a:latin typeface="Times New Roman"/>
                        <a:ea typeface="Times New Roman"/>
                        <a:cs typeface="Raavi"/>
                      </a:endParaRPr>
                    </a:p>
                  </a:txBody>
                  <a:tcPr marL="68580" marR="68580" marT="17780" marB="0" anchor="ctr">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algn="ctr">
                        <a:lnSpc>
                          <a:spcPct val="115000"/>
                        </a:lnSpc>
                        <a:spcAft>
                          <a:spcPts val="0"/>
                        </a:spcAft>
                      </a:pPr>
                      <a:r>
                        <a:rPr lang="en-US" sz="1200" b="0">
                          <a:solidFill>
                            <a:srgbClr val="000000"/>
                          </a:solidFill>
                          <a:latin typeface="Lucida Bright"/>
                          <a:ea typeface="Times New Roman"/>
                          <a:cs typeface="Raavi"/>
                        </a:rPr>
                        <a:t>1.857</a:t>
                      </a:r>
                      <a:endParaRPr lang="en-IN" sz="1200" b="0">
                        <a:solidFill>
                          <a:srgbClr val="000000"/>
                        </a:solidFill>
                        <a:latin typeface="Times New Roman"/>
                        <a:ea typeface="Times New Roman"/>
                        <a:cs typeface="Raavi"/>
                      </a:endParaRPr>
                    </a:p>
                  </a:txBody>
                  <a:tcPr marL="68580" marR="68580" marT="17780" marB="0" anchor="ctr">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algn="ctr">
                        <a:lnSpc>
                          <a:spcPct val="115000"/>
                        </a:lnSpc>
                        <a:spcAft>
                          <a:spcPts val="0"/>
                        </a:spcAft>
                      </a:pPr>
                      <a:r>
                        <a:rPr lang="en-US" sz="1200" b="0">
                          <a:solidFill>
                            <a:srgbClr val="000000"/>
                          </a:solidFill>
                          <a:latin typeface="Lucida Bright"/>
                          <a:ea typeface="Times New Roman"/>
                          <a:cs typeface="Raavi"/>
                        </a:rPr>
                        <a:t>1040</a:t>
                      </a:r>
                      <a:endParaRPr lang="en-IN" sz="1200" b="0">
                        <a:solidFill>
                          <a:srgbClr val="000000"/>
                        </a:solidFill>
                        <a:latin typeface="Times New Roman"/>
                        <a:ea typeface="Times New Roman"/>
                        <a:cs typeface="Raavi"/>
                      </a:endParaRPr>
                    </a:p>
                  </a:txBody>
                  <a:tcPr marL="68580" marR="68580" marT="17780" marB="0" anchor="ctr">
                    <a:lnL>
                      <a:noFill/>
                    </a:lnL>
                    <a:lnR>
                      <a:noFill/>
                    </a:lnR>
                    <a:lnT w="12700" cap="flat" cmpd="sng" algn="ctr">
                      <a:solidFill>
                        <a:srgbClr val="000000"/>
                      </a:solidFill>
                      <a:prstDash val="solid"/>
                      <a:round/>
                      <a:headEnd type="none" w="med" len="med"/>
                      <a:tailEnd type="none" w="med" len="med"/>
                    </a:lnT>
                    <a:lnB>
                      <a:noFill/>
                    </a:lnB>
                    <a:solidFill>
                      <a:srgbClr val="C0C0C0"/>
                    </a:solidFill>
                  </a:tcPr>
                </a:tc>
              </a:tr>
              <a:tr h="0">
                <a:tc>
                  <a:txBody>
                    <a:bodyPr/>
                    <a:lstStyle/>
                    <a:p>
                      <a:pPr algn="ctr">
                        <a:lnSpc>
                          <a:spcPct val="115000"/>
                        </a:lnSpc>
                        <a:spcAft>
                          <a:spcPts val="0"/>
                        </a:spcAft>
                      </a:pPr>
                      <a:r>
                        <a:rPr lang="en-US" sz="1200" b="0" dirty="0">
                          <a:solidFill>
                            <a:srgbClr val="000000"/>
                          </a:solidFill>
                          <a:latin typeface="Lucida Bright"/>
                          <a:ea typeface="Times New Roman"/>
                          <a:cs typeface="Raavi"/>
                        </a:rPr>
                        <a:t>Spv2</a:t>
                      </a:r>
                      <a:endParaRPr lang="en-IN" sz="1200" b="0" dirty="0">
                        <a:solidFill>
                          <a:srgbClr val="000000"/>
                        </a:solidFill>
                        <a:latin typeface="Times New Roman"/>
                        <a:ea typeface="Times New Roman"/>
                        <a:cs typeface="Raavi"/>
                      </a:endParaRPr>
                    </a:p>
                  </a:txBody>
                  <a:tcPr marL="68580" marR="68580" marT="1778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0">
                          <a:solidFill>
                            <a:srgbClr val="000000"/>
                          </a:solidFill>
                          <a:latin typeface="Lucida Bright"/>
                          <a:ea typeface="Times New Roman"/>
                          <a:cs typeface="Raavi"/>
                        </a:rPr>
                        <a:t>0.064</a:t>
                      </a:r>
                      <a:endParaRPr lang="en-IN" sz="1200" b="0">
                        <a:solidFill>
                          <a:srgbClr val="000000"/>
                        </a:solidFill>
                        <a:latin typeface="Times New Roman"/>
                        <a:ea typeface="Times New Roman"/>
                        <a:cs typeface="Raavi"/>
                      </a:endParaRPr>
                    </a:p>
                  </a:txBody>
                  <a:tcPr marL="68580" marR="68580" marT="1778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0">
                          <a:solidFill>
                            <a:srgbClr val="000000"/>
                          </a:solidFill>
                          <a:latin typeface="Lucida Bright"/>
                          <a:ea typeface="Times New Roman"/>
                          <a:cs typeface="Raavi"/>
                        </a:rPr>
                        <a:t>0.036</a:t>
                      </a:r>
                      <a:endParaRPr lang="en-IN" sz="1200" b="0">
                        <a:solidFill>
                          <a:srgbClr val="000000"/>
                        </a:solidFill>
                        <a:latin typeface="Times New Roman"/>
                        <a:ea typeface="Times New Roman"/>
                        <a:cs typeface="Raavi"/>
                      </a:endParaRPr>
                    </a:p>
                  </a:txBody>
                  <a:tcPr marL="68580" marR="68580" marT="1778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0">
                          <a:solidFill>
                            <a:srgbClr val="000000"/>
                          </a:solidFill>
                          <a:latin typeface="Lucida Bright"/>
                          <a:ea typeface="Times New Roman"/>
                          <a:cs typeface="Raavi"/>
                        </a:rPr>
                        <a:t>1.722</a:t>
                      </a:r>
                      <a:endParaRPr lang="en-IN" sz="1200" b="0">
                        <a:solidFill>
                          <a:srgbClr val="000000"/>
                        </a:solidFill>
                        <a:latin typeface="Times New Roman"/>
                        <a:ea typeface="Times New Roman"/>
                        <a:cs typeface="Raavi"/>
                      </a:endParaRPr>
                    </a:p>
                  </a:txBody>
                  <a:tcPr marL="68580" marR="68580" marT="1778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US" sz="1200" b="0" dirty="0">
                          <a:solidFill>
                            <a:srgbClr val="000000"/>
                          </a:solidFill>
                          <a:latin typeface="Lucida Bright"/>
                          <a:ea typeface="Times New Roman"/>
                          <a:cs typeface="Raavi"/>
                        </a:rPr>
                        <a:t>2560</a:t>
                      </a:r>
                      <a:endParaRPr lang="en-IN" sz="1200" b="0" dirty="0">
                        <a:solidFill>
                          <a:srgbClr val="000000"/>
                        </a:solidFill>
                        <a:latin typeface="Times New Roman"/>
                        <a:ea typeface="Times New Roman"/>
                        <a:cs typeface="Raavi"/>
                      </a:endParaRPr>
                    </a:p>
                  </a:txBody>
                  <a:tcPr marL="68580" marR="68580" marT="1778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4098" name="Rectangle 2"/>
          <p:cNvSpPr>
            <a:spLocks noChangeArrowheads="1"/>
          </p:cNvSpPr>
          <p:nvPr/>
        </p:nvSpPr>
        <p:spPr bwMode="auto">
          <a:xfrm>
            <a:off x="897315" y="1916704"/>
            <a:ext cx="6494085" cy="52322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Table : Absorbance ratio of total RNA samples from Spv1 and Spv2.</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
        <p:nvSpPr>
          <p:cNvPr id="4099" name="Rectangle 3"/>
          <p:cNvSpPr>
            <a:spLocks noChangeArrowheads="1"/>
          </p:cNvSpPr>
          <p:nvPr/>
        </p:nvSpPr>
        <p:spPr bwMode="auto">
          <a:xfrm>
            <a:off x="304800" y="3301425"/>
            <a:ext cx="86868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The quality of isolated RNA samples was checked on 10 % denaturing PAGE and on 2% </a:t>
            </a:r>
            <a:r>
              <a:rPr kumimoji="0" lang="en-US" sz="1600" b="0" i="0" u="none" strike="noStrike" cap="none" normalizeH="0" baseline="0" dirty="0" err="1" smtClean="0">
                <a:ln>
                  <a:noFill/>
                </a:ln>
                <a:solidFill>
                  <a:schemeClr val="tx1"/>
                </a:solidFill>
                <a:effectLst/>
                <a:ea typeface="Arial Unicode MS" pitchFamily="34" charset="-128"/>
                <a:cs typeface="Arial Unicode MS" pitchFamily="34" charset="-128"/>
              </a:rPr>
              <a:t>Agarose</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 Two clear bands of 28S and 18S were obtained (Fig 21 &amp; 22).</a:t>
            </a:r>
          </a:p>
        </p:txBody>
      </p:sp>
      <p:pic>
        <p:nvPicPr>
          <p:cNvPr id="4100" name="Picture 3" descr="PANGA mRNA1"/>
          <p:cNvPicPr>
            <a:picLocks noChangeAspect="1" noChangeArrowheads="1"/>
          </p:cNvPicPr>
          <p:nvPr/>
        </p:nvPicPr>
        <p:blipFill>
          <a:blip r:embed="rId2" cstate="print"/>
          <a:srcRect l="21111" t="9319" r="31111" b="39902"/>
          <a:stretch>
            <a:fillRect/>
          </a:stretch>
        </p:blipFill>
        <p:spPr bwMode="auto">
          <a:xfrm>
            <a:off x="1066800" y="4057650"/>
            <a:ext cx="2781300" cy="2190750"/>
          </a:xfrm>
          <a:prstGeom prst="rect">
            <a:avLst/>
          </a:prstGeom>
          <a:noFill/>
        </p:spPr>
      </p:pic>
      <p:pic>
        <p:nvPicPr>
          <p:cNvPr id="4101" name="Picture 1" descr="DSC00471"/>
          <p:cNvPicPr>
            <a:picLocks noChangeAspect="1" noChangeArrowheads="1"/>
          </p:cNvPicPr>
          <p:nvPr/>
        </p:nvPicPr>
        <p:blipFill>
          <a:blip r:embed="rId3" cstate="print"/>
          <a:srcRect l="17583" t="6653" r="17281" b="54829"/>
          <a:stretch>
            <a:fillRect/>
          </a:stretch>
        </p:blipFill>
        <p:spPr bwMode="auto">
          <a:xfrm>
            <a:off x="4743450" y="4038600"/>
            <a:ext cx="2724150" cy="2154238"/>
          </a:xfrm>
          <a:prstGeom prst="rect">
            <a:avLst/>
          </a:prstGeom>
          <a:noFill/>
        </p:spPr>
      </p:pic>
      <p:sp>
        <p:nvSpPr>
          <p:cNvPr id="4102" name="Rectangle 6"/>
          <p:cNvSpPr>
            <a:spLocks noChangeArrowheads="1"/>
          </p:cNvSpPr>
          <p:nvPr/>
        </p:nvSpPr>
        <p:spPr bwMode="auto">
          <a:xfrm>
            <a:off x="0" y="2286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4103" name="Rectangle 7"/>
          <p:cNvSpPr>
            <a:spLocks noChangeArrowheads="1"/>
          </p:cNvSpPr>
          <p:nvPr/>
        </p:nvSpPr>
        <p:spPr bwMode="auto">
          <a:xfrm>
            <a:off x="0" y="6858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IN"/>
          </a:p>
        </p:txBody>
      </p:sp>
      <p:sp>
        <p:nvSpPr>
          <p:cNvPr id="4104" name="Rectangle 8"/>
          <p:cNvSpPr>
            <a:spLocks noChangeArrowheads="1"/>
          </p:cNvSpPr>
          <p:nvPr/>
        </p:nvSpPr>
        <p:spPr bwMode="auto">
          <a:xfrm>
            <a:off x="1295400" y="5921514"/>
            <a:ext cx="5791200"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b="0"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endParaRPr kumimoji="0" lang="en-US" sz="8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0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 21: 10% Denaturing </a:t>
            </a: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PAGE                  	       Fig. 22: 2% </a:t>
            </a:r>
            <a:r>
              <a:rPr kumimoji="0" lang="en-US" sz="1200" b="1"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Agarose</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281880" y="304800"/>
            <a:ext cx="8610600"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The mRNA level of Yps1 in Spv1 and Spv2 was determined by analyzing the Relative Gene Expression using Real Time Quantitative PCR and 2</a:t>
            </a:r>
            <a:r>
              <a:rPr kumimoji="0" lang="en-US" sz="1600" b="0" i="0" u="none" strike="noStrike" cap="none" normalizeH="0" baseline="30000" dirty="0" smtClean="0">
                <a:ln>
                  <a:noFill/>
                </a:ln>
                <a:solidFill>
                  <a:schemeClr val="tx1"/>
                </a:solidFill>
                <a:effectLst/>
                <a:ea typeface="Arial Unicode MS" pitchFamily="34" charset="-128"/>
                <a:cs typeface="Arial Unicode MS" pitchFamily="34" charset="-128"/>
              </a:rPr>
              <a:t>-ΔΔC</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T method. A 152 </a:t>
            </a:r>
            <a:r>
              <a:rPr kumimoji="0" lang="en-US" sz="1600" b="0" i="0" u="none" strike="noStrike" cap="none" normalizeH="0" baseline="0" dirty="0" err="1" smtClean="0">
                <a:ln>
                  <a:noFill/>
                </a:ln>
                <a:solidFill>
                  <a:schemeClr val="tx1"/>
                </a:solidFill>
                <a:effectLst/>
                <a:ea typeface="Arial Unicode MS" pitchFamily="34" charset="-128"/>
                <a:cs typeface="Arial Unicode MS" pitchFamily="34" charset="-128"/>
              </a:rPr>
              <a:t>bp</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 DNA fragment of Yps1 mRNA was amplified by RT—PCR in Realplex2 using the SYBR Green PCR Kit (Fig23). </a:t>
            </a:r>
          </a:p>
        </p:txBody>
      </p:sp>
      <p:pic>
        <p:nvPicPr>
          <p:cNvPr id="5" name="Picture 4" descr="C:\Users\me\Documents\graph.jpg"/>
          <p:cNvPicPr/>
          <p:nvPr/>
        </p:nvPicPr>
        <p:blipFill>
          <a:blip r:embed="rId2" cstate="print"/>
          <a:srcRect b="8675"/>
          <a:stretch>
            <a:fillRect/>
          </a:stretch>
        </p:blipFill>
        <p:spPr bwMode="auto">
          <a:xfrm>
            <a:off x="622300" y="1295400"/>
            <a:ext cx="7899400" cy="5334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nvGraphicFramePr>
        <p:xfrm>
          <a:off x="457200" y="1752600"/>
          <a:ext cx="6324600" cy="4063995"/>
        </p:xfrm>
        <a:graphic>
          <a:graphicData uri="http://schemas.openxmlformats.org/drawingml/2006/table">
            <a:tbl>
              <a:tblPr/>
              <a:tblGrid>
                <a:gridCol w="502088"/>
                <a:gridCol w="922736"/>
                <a:gridCol w="590608"/>
                <a:gridCol w="508460"/>
                <a:gridCol w="701788"/>
                <a:gridCol w="449684"/>
                <a:gridCol w="783228"/>
                <a:gridCol w="469511"/>
                <a:gridCol w="666381"/>
                <a:gridCol w="730116"/>
              </a:tblGrid>
              <a:tr h="312615">
                <a:tc>
                  <a:txBody>
                    <a:bodyPr/>
                    <a:lstStyle/>
                    <a:p>
                      <a:pPr>
                        <a:spcAft>
                          <a:spcPts val="0"/>
                        </a:spcAft>
                      </a:pPr>
                      <a:r>
                        <a:rPr lang="en-IN" sz="1200" b="1" dirty="0">
                          <a:solidFill>
                            <a:srgbClr val="000000"/>
                          </a:solidFill>
                          <a:latin typeface="Calibri"/>
                          <a:ea typeface="Times New Roman"/>
                          <a:cs typeface="Raavi"/>
                        </a:rPr>
                        <a:t>S No.</a:t>
                      </a:r>
                      <a:endParaRPr lang="en-IN" sz="1200" dirty="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IN" sz="1200" b="1">
                          <a:solidFill>
                            <a:srgbClr val="000000"/>
                          </a:solidFill>
                          <a:latin typeface="Calibri"/>
                          <a:ea typeface="Times New Roman"/>
                          <a:cs typeface="Raavi"/>
                        </a:rPr>
                        <a:t>Gene</a:t>
                      </a:r>
                      <a:endParaRPr lang="en-IN" sz="120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IN" sz="1200" b="1">
                          <a:solidFill>
                            <a:srgbClr val="000000"/>
                          </a:solidFill>
                          <a:latin typeface="Calibri"/>
                          <a:ea typeface="Times New Roman"/>
                          <a:cs typeface="Raavi"/>
                        </a:rPr>
                        <a:t>Primer</a:t>
                      </a:r>
                      <a:endParaRPr lang="en-IN" sz="120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IN" sz="1200" b="1">
                          <a:solidFill>
                            <a:srgbClr val="000000"/>
                          </a:solidFill>
                          <a:latin typeface="Calibri"/>
                          <a:ea typeface="Times New Roman"/>
                          <a:cs typeface="Raavi"/>
                        </a:rPr>
                        <a:t>Ct</a:t>
                      </a:r>
                      <a:endParaRPr lang="en-IN" sz="120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IN" sz="1200" b="1">
                          <a:solidFill>
                            <a:srgbClr val="000000"/>
                          </a:solidFill>
                          <a:latin typeface="Calibri"/>
                          <a:ea typeface="Times New Roman"/>
                          <a:cs typeface="Raavi"/>
                        </a:rPr>
                        <a:t>Mean Ct</a:t>
                      </a:r>
                      <a:endParaRPr lang="en-IN" sz="120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IN" sz="1200" b="1">
                          <a:solidFill>
                            <a:srgbClr val="000000"/>
                          </a:solidFill>
                          <a:latin typeface="Calibri"/>
                          <a:ea typeface="Times New Roman"/>
                          <a:cs typeface="Raavi"/>
                        </a:rPr>
                        <a:t>ΔCt</a:t>
                      </a:r>
                      <a:endParaRPr lang="en-IN" sz="120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IN" sz="1200" b="1" dirty="0">
                          <a:solidFill>
                            <a:srgbClr val="000000"/>
                          </a:solidFill>
                          <a:latin typeface="Calibri"/>
                          <a:ea typeface="Times New Roman"/>
                          <a:cs typeface="Raavi"/>
                        </a:rPr>
                        <a:t>mean </a:t>
                      </a:r>
                      <a:r>
                        <a:rPr lang="en-IN" sz="1200" b="1" dirty="0" err="1">
                          <a:solidFill>
                            <a:srgbClr val="000000"/>
                          </a:solidFill>
                          <a:latin typeface="Calibri"/>
                          <a:ea typeface="Times New Roman"/>
                          <a:cs typeface="Raavi"/>
                        </a:rPr>
                        <a:t>ΔCt</a:t>
                      </a:r>
                      <a:endParaRPr lang="en-IN" sz="1200" dirty="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IN" sz="1200" b="1" dirty="0" err="1">
                          <a:solidFill>
                            <a:srgbClr val="000000"/>
                          </a:solidFill>
                          <a:latin typeface="Calibri"/>
                          <a:ea typeface="Times New Roman"/>
                          <a:cs typeface="Raavi"/>
                        </a:rPr>
                        <a:t>ΔΔCt</a:t>
                      </a:r>
                      <a:endParaRPr lang="en-IN" sz="1200" dirty="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IN" sz="1200" b="1">
                          <a:solidFill>
                            <a:srgbClr val="000000"/>
                          </a:solidFill>
                          <a:latin typeface="Calibri"/>
                          <a:ea typeface="Times New Roman"/>
                          <a:cs typeface="Raavi"/>
                        </a:rPr>
                        <a:t>2^-ΔΔCt</a:t>
                      </a:r>
                      <a:endParaRPr lang="en-IN" sz="120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IN" sz="1200" b="1">
                          <a:solidFill>
                            <a:srgbClr val="000000"/>
                          </a:solidFill>
                          <a:latin typeface="Calibri"/>
                          <a:ea typeface="Times New Roman"/>
                          <a:cs typeface="Raavi"/>
                        </a:rPr>
                        <a:t>1.8^-ΔΔCt</a:t>
                      </a:r>
                      <a:endParaRPr lang="en-IN" sz="120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2615">
                <a:tc>
                  <a:txBody>
                    <a:bodyPr/>
                    <a:lstStyle/>
                    <a:p>
                      <a:pPr algn="ctr">
                        <a:spcAft>
                          <a:spcPts val="0"/>
                        </a:spcAft>
                      </a:pPr>
                      <a:r>
                        <a:rPr lang="en-IN" sz="1200" b="1">
                          <a:solidFill>
                            <a:srgbClr val="000000"/>
                          </a:solidFill>
                          <a:latin typeface="Calibri"/>
                          <a:ea typeface="Times New Roman"/>
                          <a:cs typeface="Raavi"/>
                        </a:rPr>
                        <a:t>1</a:t>
                      </a:r>
                      <a:endParaRPr lang="en-IN" sz="120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Yps1Control</a:t>
                      </a:r>
                      <a:endParaRPr lang="en-IN" sz="120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P1</a:t>
                      </a:r>
                      <a:endParaRPr lang="en-IN" sz="120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29.09</a:t>
                      </a:r>
                      <a:endParaRPr lang="en-IN" sz="120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29.07</a:t>
                      </a:r>
                      <a:endParaRPr lang="en-IN" sz="120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0.21</a:t>
                      </a:r>
                      <a:endParaRPr lang="en-IN" sz="1200">
                        <a:solidFill>
                          <a:srgbClr val="000000"/>
                        </a:solidFill>
                        <a:latin typeface="Times New Roman"/>
                        <a:ea typeface="Times New Roman"/>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w="12700" cap="flat" cmpd="sng" algn="ctr">
                      <a:solidFill>
                        <a:srgbClr val="000000"/>
                      </a:solidFill>
                      <a:prstDash val="solid"/>
                      <a:round/>
                      <a:headEnd type="none" w="med" len="med"/>
                      <a:tailEnd type="none" w="med" len="med"/>
                    </a:lnT>
                    <a:lnB>
                      <a:noFill/>
                    </a:lnB>
                    <a:solidFill>
                      <a:srgbClr val="C0C0C0"/>
                    </a:solidFill>
                  </a:tcPr>
                </a:tc>
              </a:tr>
              <a:tr h="312615">
                <a:tc>
                  <a:txBody>
                    <a:bodyPr/>
                    <a:lstStyle/>
                    <a:p>
                      <a:pPr algn="ctr">
                        <a:spcAft>
                          <a:spcPts val="0"/>
                        </a:spcAft>
                      </a:pPr>
                      <a:r>
                        <a:rPr lang="en-IN" sz="1200" b="1" dirty="0">
                          <a:solidFill>
                            <a:srgbClr val="000000"/>
                          </a:solidFill>
                          <a:latin typeface="Calibri"/>
                          <a:ea typeface="Times New Roman"/>
                          <a:cs typeface="Raavi"/>
                        </a:rPr>
                        <a:t>2</a:t>
                      </a:r>
                      <a:endParaRPr lang="en-IN" sz="1200" dirty="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Yps1Control</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P1</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28.97</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29.07</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1.16</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0.92±0.09</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0</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1</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1</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r>
              <a:tr h="312615">
                <a:tc>
                  <a:txBody>
                    <a:bodyPr/>
                    <a:lstStyle/>
                    <a:p>
                      <a:pPr algn="ctr">
                        <a:spcAft>
                          <a:spcPts val="0"/>
                        </a:spcAft>
                      </a:pPr>
                      <a:r>
                        <a:rPr lang="en-IN" sz="1200" b="1">
                          <a:solidFill>
                            <a:srgbClr val="000000"/>
                          </a:solidFill>
                          <a:latin typeface="Calibri"/>
                          <a:ea typeface="Times New Roman"/>
                          <a:cs typeface="Raavi"/>
                        </a:rPr>
                        <a:t>3</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Yps1Control</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P1</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29.15</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29.07</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1.39</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r>
              <a:tr h="312615">
                <a:tc>
                  <a:txBody>
                    <a:bodyPr/>
                    <a:lstStyle/>
                    <a:p>
                      <a:pPr algn="ctr">
                        <a:spcAft>
                          <a:spcPts val="0"/>
                        </a:spcAft>
                      </a:pPr>
                      <a:r>
                        <a:rPr lang="en-IN" sz="1200" b="1">
                          <a:solidFill>
                            <a:srgbClr val="000000"/>
                          </a:solidFill>
                          <a:latin typeface="Calibri"/>
                          <a:ea typeface="Times New Roman"/>
                          <a:cs typeface="Raavi"/>
                        </a:rPr>
                        <a:t>4</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Yps1 Test</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P1</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31.12</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31.12</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2.94</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r>
              <a:tr h="312615">
                <a:tc>
                  <a:txBody>
                    <a:bodyPr/>
                    <a:lstStyle/>
                    <a:p>
                      <a:pPr algn="ctr">
                        <a:spcAft>
                          <a:spcPts val="0"/>
                        </a:spcAft>
                      </a:pPr>
                      <a:r>
                        <a:rPr lang="en-IN" sz="1200" b="1">
                          <a:solidFill>
                            <a:srgbClr val="000000"/>
                          </a:solidFill>
                          <a:latin typeface="Calibri"/>
                          <a:ea typeface="Times New Roman"/>
                          <a:cs typeface="Raavi"/>
                        </a:rPr>
                        <a:t>5</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Yps1 Test</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P1</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30.83</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31.12</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1.95</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2.52±0.29</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1.6</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0.32988</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0.390449</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r>
              <a:tr h="312615">
                <a:tc>
                  <a:txBody>
                    <a:bodyPr/>
                    <a:lstStyle/>
                    <a:p>
                      <a:pPr algn="ctr">
                        <a:spcAft>
                          <a:spcPts val="0"/>
                        </a:spcAft>
                      </a:pPr>
                      <a:r>
                        <a:rPr lang="en-IN" sz="1200" b="1">
                          <a:solidFill>
                            <a:srgbClr val="000000"/>
                          </a:solidFill>
                          <a:latin typeface="Calibri"/>
                          <a:ea typeface="Times New Roman"/>
                          <a:cs typeface="Raavi"/>
                        </a:rPr>
                        <a:t>6</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Yps1 Test</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P1</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31.41</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31.12</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2.67</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r>
              <a:tr h="312615">
                <a:tc>
                  <a:txBody>
                    <a:bodyPr/>
                    <a:lstStyle/>
                    <a:p>
                      <a:pPr algn="ctr">
                        <a:spcAft>
                          <a:spcPts val="0"/>
                        </a:spcAft>
                      </a:pPr>
                      <a:r>
                        <a:rPr lang="en-IN" sz="1200" b="1">
                          <a:solidFill>
                            <a:srgbClr val="000000"/>
                          </a:solidFill>
                          <a:latin typeface="Calibri"/>
                          <a:ea typeface="Times New Roman"/>
                          <a:cs typeface="Raavi"/>
                        </a:rPr>
                        <a:t>7</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spcAft>
                          <a:spcPts val="0"/>
                        </a:spcAft>
                      </a:pPr>
                      <a:r>
                        <a:rPr lang="en-IN" sz="1200">
                          <a:solidFill>
                            <a:srgbClr val="000000"/>
                          </a:solidFill>
                          <a:latin typeface="Calibri"/>
                          <a:ea typeface="Times New Roman"/>
                          <a:cs typeface="Raavi"/>
                        </a:rPr>
                        <a:t>Int Control</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P2</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28.88</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28.15</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r>
              <a:tr h="312615">
                <a:tc>
                  <a:txBody>
                    <a:bodyPr/>
                    <a:lstStyle/>
                    <a:p>
                      <a:pPr algn="ctr">
                        <a:spcAft>
                          <a:spcPts val="0"/>
                        </a:spcAft>
                      </a:pPr>
                      <a:r>
                        <a:rPr lang="en-IN" sz="1200" b="1">
                          <a:solidFill>
                            <a:srgbClr val="000000"/>
                          </a:solidFill>
                          <a:latin typeface="Calibri"/>
                          <a:ea typeface="Times New Roman"/>
                          <a:cs typeface="Raavi"/>
                        </a:rPr>
                        <a:t>8</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spcAft>
                          <a:spcPts val="0"/>
                        </a:spcAft>
                      </a:pPr>
                      <a:r>
                        <a:rPr lang="en-IN" sz="1200" dirty="0" err="1">
                          <a:solidFill>
                            <a:srgbClr val="000000"/>
                          </a:solidFill>
                          <a:latin typeface="Calibri"/>
                          <a:ea typeface="Times New Roman"/>
                          <a:cs typeface="Raavi"/>
                        </a:rPr>
                        <a:t>Int</a:t>
                      </a:r>
                      <a:r>
                        <a:rPr lang="en-IN" sz="1200" dirty="0">
                          <a:solidFill>
                            <a:srgbClr val="000000"/>
                          </a:solidFill>
                          <a:latin typeface="Calibri"/>
                          <a:ea typeface="Times New Roman"/>
                          <a:cs typeface="Raavi"/>
                        </a:rPr>
                        <a:t> Control</a:t>
                      </a:r>
                      <a:endParaRPr lang="en-IN" sz="1200" dirty="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P2</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27.81</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28.15</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r>
              <a:tr h="312615">
                <a:tc>
                  <a:txBody>
                    <a:bodyPr/>
                    <a:lstStyle/>
                    <a:p>
                      <a:pPr algn="ctr">
                        <a:spcAft>
                          <a:spcPts val="0"/>
                        </a:spcAft>
                      </a:pPr>
                      <a:r>
                        <a:rPr lang="en-IN" sz="1200" b="1">
                          <a:solidFill>
                            <a:srgbClr val="000000"/>
                          </a:solidFill>
                          <a:latin typeface="Calibri"/>
                          <a:ea typeface="Times New Roman"/>
                          <a:cs typeface="Raavi"/>
                        </a:rPr>
                        <a:t>9</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spcAft>
                          <a:spcPts val="0"/>
                        </a:spcAft>
                      </a:pPr>
                      <a:r>
                        <a:rPr lang="en-IN" sz="1200">
                          <a:solidFill>
                            <a:srgbClr val="000000"/>
                          </a:solidFill>
                          <a:latin typeface="Calibri"/>
                          <a:ea typeface="Times New Roman"/>
                          <a:cs typeface="Raavi"/>
                        </a:rPr>
                        <a:t>Int Control</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P2</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27.76</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28.15</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r>
              <a:tr h="312615">
                <a:tc>
                  <a:txBody>
                    <a:bodyPr/>
                    <a:lstStyle/>
                    <a:p>
                      <a:pPr algn="ctr">
                        <a:spcAft>
                          <a:spcPts val="0"/>
                        </a:spcAft>
                      </a:pPr>
                      <a:r>
                        <a:rPr lang="en-IN" sz="1200" b="1">
                          <a:solidFill>
                            <a:srgbClr val="000000"/>
                          </a:solidFill>
                          <a:latin typeface="Calibri"/>
                          <a:ea typeface="Times New Roman"/>
                          <a:cs typeface="Raavi"/>
                        </a:rPr>
                        <a:t>10</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spcAft>
                          <a:spcPts val="0"/>
                        </a:spcAft>
                      </a:pPr>
                      <a:r>
                        <a:rPr lang="en-IN" sz="1200">
                          <a:solidFill>
                            <a:srgbClr val="000000"/>
                          </a:solidFill>
                          <a:latin typeface="Calibri"/>
                          <a:ea typeface="Times New Roman"/>
                          <a:cs typeface="Raavi"/>
                        </a:rPr>
                        <a:t>Int Control</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P2</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28.18</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pPr algn="ctr">
                        <a:spcAft>
                          <a:spcPts val="0"/>
                        </a:spcAft>
                      </a:pPr>
                      <a:r>
                        <a:rPr lang="en-IN" sz="1200">
                          <a:solidFill>
                            <a:srgbClr val="000000"/>
                          </a:solidFill>
                          <a:latin typeface="Calibri"/>
                          <a:ea typeface="Times New Roman"/>
                          <a:cs typeface="Raavi"/>
                        </a:rPr>
                        <a:t>28.6</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tcPr>
                </a:tc>
              </a:tr>
              <a:tr h="312615">
                <a:tc>
                  <a:txBody>
                    <a:bodyPr/>
                    <a:lstStyle/>
                    <a:p>
                      <a:pPr algn="ctr">
                        <a:spcAft>
                          <a:spcPts val="0"/>
                        </a:spcAft>
                      </a:pPr>
                      <a:r>
                        <a:rPr lang="en-IN" sz="1200" b="1">
                          <a:solidFill>
                            <a:srgbClr val="000000"/>
                          </a:solidFill>
                          <a:latin typeface="Calibri"/>
                          <a:ea typeface="Times New Roman"/>
                          <a:cs typeface="Raavi"/>
                        </a:rPr>
                        <a:t>11</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spcAft>
                          <a:spcPts val="0"/>
                        </a:spcAft>
                      </a:pPr>
                      <a:r>
                        <a:rPr lang="en-IN" sz="1200">
                          <a:solidFill>
                            <a:srgbClr val="000000"/>
                          </a:solidFill>
                          <a:latin typeface="Calibri"/>
                          <a:ea typeface="Times New Roman"/>
                          <a:cs typeface="Raavi"/>
                        </a:rPr>
                        <a:t>Int Control</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P2</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28.88</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pPr algn="ctr">
                        <a:spcAft>
                          <a:spcPts val="0"/>
                        </a:spcAft>
                      </a:pPr>
                      <a:r>
                        <a:rPr lang="en-IN" sz="1200">
                          <a:solidFill>
                            <a:srgbClr val="000000"/>
                          </a:solidFill>
                          <a:latin typeface="Calibri"/>
                          <a:ea typeface="Times New Roman"/>
                          <a:cs typeface="Raavi"/>
                        </a:rPr>
                        <a:t>28.6</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a:noFill/>
                    </a:lnB>
                    <a:solidFill>
                      <a:srgbClr val="C0C0C0"/>
                    </a:solidFill>
                  </a:tcPr>
                </a:tc>
              </a:tr>
              <a:tr h="312615">
                <a:tc>
                  <a:txBody>
                    <a:bodyPr/>
                    <a:lstStyle/>
                    <a:p>
                      <a:pPr algn="ctr">
                        <a:spcAft>
                          <a:spcPts val="0"/>
                        </a:spcAft>
                      </a:pPr>
                      <a:r>
                        <a:rPr lang="en-IN" sz="1200" b="1">
                          <a:solidFill>
                            <a:srgbClr val="000000"/>
                          </a:solidFill>
                          <a:latin typeface="Calibri"/>
                          <a:ea typeface="Times New Roman"/>
                          <a:cs typeface="Raavi"/>
                        </a:rPr>
                        <a:t>12</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w="12700" cap="flat" cmpd="sng" algn="ctr">
                      <a:solidFill>
                        <a:srgbClr val="000000"/>
                      </a:solidFill>
                      <a:prstDash val="solid"/>
                      <a:round/>
                      <a:headEnd type="none" w="med" len="med"/>
                      <a:tailEnd type="none" w="med" len="med"/>
                    </a:lnB>
                  </a:tcPr>
                </a:tc>
                <a:tc>
                  <a:txBody>
                    <a:bodyPr/>
                    <a:lstStyle/>
                    <a:p>
                      <a:pPr>
                        <a:spcAft>
                          <a:spcPts val="0"/>
                        </a:spcAft>
                      </a:pPr>
                      <a:r>
                        <a:rPr lang="en-IN" sz="1200">
                          <a:solidFill>
                            <a:srgbClr val="000000"/>
                          </a:solidFill>
                          <a:latin typeface="Calibri"/>
                          <a:ea typeface="Times New Roman"/>
                          <a:cs typeface="Raavi"/>
                        </a:rPr>
                        <a:t>Int Control</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200">
                          <a:solidFill>
                            <a:srgbClr val="000000"/>
                          </a:solidFill>
                          <a:latin typeface="Calibri"/>
                          <a:ea typeface="Times New Roman"/>
                          <a:cs typeface="Raavi"/>
                        </a:rPr>
                        <a:t>P2</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200">
                          <a:solidFill>
                            <a:srgbClr val="000000"/>
                          </a:solidFill>
                          <a:latin typeface="Calibri"/>
                          <a:ea typeface="Times New Roman"/>
                          <a:cs typeface="Raavi"/>
                        </a:rPr>
                        <a:t>28.74</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spcAft>
                          <a:spcPts val="0"/>
                        </a:spcAft>
                      </a:pPr>
                      <a:r>
                        <a:rPr lang="en-IN" sz="1200">
                          <a:solidFill>
                            <a:srgbClr val="000000"/>
                          </a:solidFill>
                          <a:latin typeface="Calibri"/>
                          <a:ea typeface="Times New Roman"/>
                          <a:cs typeface="Raavi"/>
                        </a:rPr>
                        <a:t>28.6</a:t>
                      </a:r>
                      <a:endParaRPr lang="en-IN" sz="1200">
                        <a:solidFill>
                          <a:srgbClr val="000000"/>
                        </a:solidFill>
                        <a:latin typeface="Times New Roman"/>
                        <a:ea typeface="Times New Roman"/>
                        <a:cs typeface="Raavi"/>
                      </a:endParaRPr>
                    </a:p>
                  </a:txBody>
                  <a:tcPr marL="46762" marR="46762" marT="36804" marB="36804">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n-IN" sz="1200">
                        <a:solidFill>
                          <a:srgbClr val="000000"/>
                        </a:solidFill>
                        <a:latin typeface="Calibri"/>
                        <a:cs typeface="Raavi"/>
                      </a:endParaRPr>
                    </a:p>
                  </a:txBody>
                  <a:tcPr marL="46762" marR="46762" marT="36804" marB="36804">
                    <a:lnL>
                      <a:noFill/>
                    </a:lnL>
                    <a:lnR>
                      <a:noFill/>
                    </a:lnR>
                    <a:lnT>
                      <a:noFill/>
                    </a:lnT>
                    <a:lnB w="12700" cap="flat" cmpd="sng" algn="ctr">
                      <a:solidFill>
                        <a:srgbClr val="000000"/>
                      </a:solidFill>
                      <a:prstDash val="solid"/>
                      <a:round/>
                      <a:headEnd type="none" w="med" len="med"/>
                      <a:tailEnd type="none" w="med" len="med"/>
                    </a:lnB>
                  </a:tcPr>
                </a:tc>
                <a:tc>
                  <a:txBody>
                    <a:bodyPr/>
                    <a:lstStyle/>
                    <a:p>
                      <a:endParaRPr lang="en-IN" sz="1200" dirty="0">
                        <a:solidFill>
                          <a:srgbClr val="000000"/>
                        </a:solidFill>
                        <a:latin typeface="Calibri"/>
                        <a:cs typeface="Raavi"/>
                      </a:endParaRPr>
                    </a:p>
                  </a:txBody>
                  <a:tcPr marL="46762" marR="46762" marT="36804" marB="36804">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4" name="Rectangle 3"/>
          <p:cNvSpPr/>
          <p:nvPr/>
        </p:nvSpPr>
        <p:spPr>
          <a:xfrm>
            <a:off x="228600" y="228600"/>
            <a:ext cx="8305800" cy="1077218"/>
          </a:xfrm>
          <a:prstGeom prst="rect">
            <a:avLst/>
          </a:prstGeom>
        </p:spPr>
        <p:txBody>
          <a:bodyPr wrap="square">
            <a:spAutoFit/>
          </a:bodyPr>
          <a:lstStyle/>
          <a:p>
            <a:pPr algn="just"/>
            <a:r>
              <a:rPr lang="en-US" sz="1600" dirty="0" smtClean="0"/>
              <a:t>The fold change in expression of the Yps1</a:t>
            </a:r>
            <a:r>
              <a:rPr lang="en-US" sz="1600" i="1" dirty="0" smtClean="0"/>
              <a:t> </a:t>
            </a:r>
            <a:r>
              <a:rPr lang="en-US" sz="1600" dirty="0" smtClean="0"/>
              <a:t>gene normalized to internal control was analyzed using </a:t>
            </a:r>
            <a:r>
              <a:rPr lang="en-US" sz="1600" i="1" dirty="0" smtClean="0"/>
              <a:t>C</a:t>
            </a:r>
            <a:r>
              <a:rPr lang="en-US" sz="1600" baseline="-25000" dirty="0" smtClean="0"/>
              <a:t>T</a:t>
            </a:r>
            <a:r>
              <a:rPr lang="en-US" sz="1600" dirty="0" smtClean="0"/>
              <a:t> values provided from Real-Time PCR on spreadsheet program of Microsoft Excel. As shown in Table there was approximately three fold decrease in  Yps1 expression level in Spv2 strain as compared to Spv1 (Fig. 22 ). </a:t>
            </a:r>
            <a:endParaRPr lang="en-IN" sz="1600" dirty="0"/>
          </a:p>
        </p:txBody>
      </p:sp>
      <p:sp>
        <p:nvSpPr>
          <p:cNvPr id="75777" name="Rectangle 1"/>
          <p:cNvSpPr>
            <a:spLocks noChangeArrowheads="1"/>
          </p:cNvSpPr>
          <p:nvPr/>
        </p:nvSpPr>
        <p:spPr bwMode="auto">
          <a:xfrm>
            <a:off x="381000" y="1371600"/>
            <a:ext cx="5830442"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Table: Spreadsheet of data analysis using the 2</a:t>
            </a:r>
            <a:r>
              <a:rPr kumimoji="0" lang="en-US" sz="1400" b="0" i="0" u="none" strike="noStrike" cap="none" normalizeH="0" baseline="30000" dirty="0" smtClean="0">
                <a:ln>
                  <a:noFill/>
                </a:ln>
                <a:solidFill>
                  <a:schemeClr val="tx1"/>
                </a:solidFill>
                <a:effectLst/>
                <a:latin typeface="Lucida Bright" pitchFamily="18" charset="0"/>
                <a:ea typeface="Times New Roman" pitchFamily="18" charset="0"/>
                <a:cs typeface="Lucida Bright" pitchFamily="18" charset="0"/>
              </a:rPr>
              <a:t>-ΔΔC</a:t>
            </a:r>
            <a:r>
              <a:rPr kumimoji="0" lang="en-US" sz="1400" b="0"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T</a:t>
            </a: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method.</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8" name="Chart 7"/>
          <p:cNvGraphicFramePr/>
          <p:nvPr/>
        </p:nvGraphicFramePr>
        <p:xfrm>
          <a:off x="4343400" y="3429000"/>
          <a:ext cx="4572000" cy="2971800"/>
        </p:xfrm>
        <a:graphic>
          <a:graphicData uri="http://schemas.openxmlformats.org/drawingml/2006/chart">
            <c:chart xmlns:c="http://schemas.openxmlformats.org/drawingml/2006/chart" xmlns:r="http://schemas.openxmlformats.org/officeDocument/2006/relationships" r:id="rId2"/>
          </a:graphicData>
        </a:graphic>
      </p:graphicFrame>
      <p:sp>
        <p:nvSpPr>
          <p:cNvPr id="75778" name="Rectangle 2"/>
          <p:cNvSpPr>
            <a:spLocks noChangeArrowheads="1"/>
          </p:cNvSpPr>
          <p:nvPr/>
        </p:nvSpPr>
        <p:spPr bwMode="auto">
          <a:xfrm>
            <a:off x="1066800" y="6324600"/>
            <a:ext cx="6934200" cy="2769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Fig.22 : The expression of yps1 is repressed in the Test (Spv2) relative to Control (Spv1)</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Rectangle 9"/>
          <p:cNvSpPr/>
          <p:nvPr/>
        </p:nvSpPr>
        <p:spPr>
          <a:xfrm>
            <a:off x="7162800" y="3572470"/>
            <a:ext cx="1905000" cy="92333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n-US" sz="1800" dirty="0" smtClean="0"/>
              <a:t>68% decrease in  Yps1 expression level.</a:t>
            </a:r>
            <a:endParaRPr lang="en-IN" sz="1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1"/>
          <p:cNvSpPr>
            <a:spLocks noChangeArrowheads="1"/>
          </p:cNvSpPr>
          <p:nvPr/>
        </p:nvSpPr>
        <p:spPr bwMode="auto">
          <a:xfrm>
            <a:off x="0" y="130076"/>
            <a:ext cx="85344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50000"/>
              </a:lnSpc>
              <a:spcBef>
                <a:spcPct val="0"/>
              </a:spcBef>
              <a:spcAft>
                <a:spcPct val="0"/>
              </a:spcAft>
              <a:buClrTx/>
              <a:buSzTx/>
              <a:buFont typeface="Courier New" pitchFamily="49" charset="0"/>
              <a:buChar char="o"/>
              <a:tabLst/>
            </a:pPr>
            <a:r>
              <a:rPr kumimoji="0" lang="en-US" sz="1600" b="0"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The RT-PCR products were </a:t>
            </a:r>
            <a:r>
              <a:rPr kumimoji="0" lang="en-US" sz="1600" b="0"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analysed</a:t>
            </a:r>
            <a:r>
              <a:rPr kumimoji="0" lang="en-US" sz="1600" b="0"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on 12% PAGE (Fig. 23). A lighter band resulting from lowering in amount of Yps1 mRNA is obtained from the Spv2 </a:t>
            </a:r>
            <a:r>
              <a:rPr kumimoji="0" lang="en-US" sz="1600" b="0"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tranformant</a:t>
            </a:r>
            <a:r>
              <a:rPr kumimoji="0" lang="en-US" sz="1600" b="0"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a:t>
            </a:r>
            <a:r>
              <a:rPr kumimoji="0" lang="en-US" sz="1600" b="0"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harbouring</a:t>
            </a:r>
            <a:r>
              <a:rPr kumimoji="0" lang="en-US" sz="1600" b="0"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gene silencing cassette as compared to Spv1 normal strain. </a:t>
            </a:r>
          </a:p>
          <a:p>
            <a:pPr marL="0" marR="0" lvl="0" indent="457200" algn="just" defTabSz="914400" rtl="0" eaLnBrk="1" fontAlgn="base" latinLnBrk="0" hangingPunct="1">
              <a:lnSpc>
                <a:spcPct val="150000"/>
              </a:lnSpc>
              <a:spcBef>
                <a:spcPct val="0"/>
              </a:spcBef>
              <a:spcAft>
                <a:spcPct val="0"/>
              </a:spcAft>
              <a:buClrTx/>
              <a:buSzTx/>
              <a:buFont typeface="Courier New" pitchFamily="49" charset="0"/>
              <a:buChar char="o"/>
              <a:tabLst/>
            </a:pPr>
            <a:r>
              <a:rPr kumimoji="0" lang="en-US" sz="1600" b="0"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The bands of 152 bases DNA product of internal control gene from both Spv1 and Spv2 strains were of same intensity showing no effect of gene silencing cassette on it.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5" name="Picture 4" descr="C:\Users\me\Desktop\results.jpg"/>
          <p:cNvPicPr/>
          <p:nvPr/>
        </p:nvPicPr>
        <p:blipFill>
          <a:blip r:embed="rId2" cstate="print"/>
          <a:srcRect/>
          <a:stretch>
            <a:fillRect/>
          </a:stretch>
        </p:blipFill>
        <p:spPr bwMode="auto">
          <a:xfrm>
            <a:off x="1524000" y="2224087"/>
            <a:ext cx="5324475" cy="3948113"/>
          </a:xfrm>
          <a:prstGeom prst="rect">
            <a:avLst/>
          </a:prstGeom>
          <a:noFill/>
          <a:ln w="9525">
            <a:noFill/>
            <a:miter lim="800000"/>
            <a:headEnd/>
            <a:tailEnd/>
          </a:ln>
        </p:spPr>
      </p:pic>
      <p:sp>
        <p:nvSpPr>
          <p:cNvPr id="74754" name="Rectangle 2"/>
          <p:cNvSpPr>
            <a:spLocks noChangeArrowheads="1"/>
          </p:cNvSpPr>
          <p:nvPr/>
        </p:nvSpPr>
        <p:spPr bwMode="auto">
          <a:xfrm>
            <a:off x="304800" y="6248400"/>
            <a:ext cx="8534400" cy="457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 23: RT-PCR product, Lane 1: Yps1 product from Spv1; Lane 2: Yps1 product from Spv2; Lane 3: </a:t>
            </a:r>
            <a:r>
              <a:rPr kumimoji="0" lang="en-US" sz="1200" b="1"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hPTH</a:t>
            </a: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product from Spv1; Lane 4: DNA Ladder; Lane 5: </a:t>
            </a:r>
            <a:r>
              <a:rPr kumimoji="0" lang="en-US" sz="1200" b="1"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hPTH</a:t>
            </a: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product from Spv2.</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1"/>
          <p:cNvSpPr>
            <a:spLocks noChangeArrowheads="1"/>
          </p:cNvSpPr>
          <p:nvPr/>
        </p:nvSpPr>
        <p:spPr bwMode="auto">
          <a:xfrm>
            <a:off x="0" y="152400"/>
            <a:ext cx="8458200" cy="187743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914400" marR="0" lvl="2" indent="0" algn="just" defTabSz="914400" rtl="0" eaLnBrk="1" fontAlgn="base" latinLnBrk="0" hangingPunct="1">
              <a:lnSpc>
                <a:spcPct val="100000"/>
              </a:lnSpc>
              <a:spcBef>
                <a:spcPct val="0"/>
              </a:spcBef>
              <a:spcAft>
                <a:spcPct val="0"/>
              </a:spcAft>
              <a:buClrTx/>
              <a:buSzTx/>
              <a:tabLst/>
            </a:pPr>
            <a:r>
              <a:rPr kumimoji="0" lang="en-US" sz="1600" b="1" i="0" u="sng" strike="noStrike" cap="none" normalizeH="0" baseline="0" dirty="0" smtClean="0">
                <a:ln>
                  <a:noFill/>
                </a:ln>
                <a:solidFill>
                  <a:schemeClr val="tx1"/>
                </a:solidFill>
                <a:effectLst/>
                <a:latin typeface="Lucida Bright" pitchFamily="18" charset="0"/>
                <a:ea typeface="Calibri" pitchFamily="34" charset="0"/>
                <a:cs typeface="Lucida Bright" pitchFamily="18" charset="0"/>
              </a:rPr>
              <a:t>Monitoring the effect of gene silencing cassette on cell growth</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25000"/>
              </a:lnSpc>
              <a:spcBef>
                <a:spcPct val="0"/>
              </a:spcBef>
              <a:spcAft>
                <a:spcPct val="0"/>
              </a:spcAft>
              <a:buClrTx/>
              <a:buSzTx/>
              <a:buFontTx/>
              <a:buNone/>
              <a:tabLst/>
            </a:pPr>
            <a:r>
              <a:rPr kumimoji="0" lang="en-US" sz="16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	</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The effect of yps1 gene silencing cassette on </a:t>
            </a:r>
            <a:r>
              <a:rPr kumimoji="0" lang="en-US" sz="1600" b="0" i="1" u="none" strike="noStrike" cap="none" normalizeH="0" baseline="0" dirty="0" smtClean="0">
                <a:ln>
                  <a:noFill/>
                </a:ln>
                <a:solidFill>
                  <a:schemeClr val="tx1"/>
                </a:solidFill>
                <a:effectLst/>
                <a:ea typeface="Arial Unicode MS" pitchFamily="34" charset="-128"/>
                <a:cs typeface="Arial Unicode MS" pitchFamily="34" charset="-128"/>
              </a:rPr>
              <a:t>S. pombe</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 cell growth was monitored by comparing the growth curves of both Spv1 and Spv2. </a:t>
            </a:r>
          </a:p>
          <a:p>
            <a:pPr marL="0" marR="0" lvl="0" indent="0" algn="just" defTabSz="914400" rtl="0" eaLnBrk="0" fontAlgn="base" latinLnBrk="0" hangingPunct="0">
              <a:lnSpc>
                <a:spcPct val="125000"/>
              </a:lnSpc>
              <a:spcBef>
                <a:spcPct val="0"/>
              </a:spcBef>
              <a:spcAft>
                <a:spcPct val="0"/>
              </a:spcAft>
              <a:buClrTx/>
              <a:buSzTx/>
              <a:buFontTx/>
              <a:buNone/>
              <a:tabLst/>
            </a:pPr>
            <a:r>
              <a:rPr lang="en-US" sz="1600" dirty="0" smtClean="0">
                <a:ea typeface="Arial Unicode MS" pitchFamily="34" charset="-128"/>
                <a:cs typeface="Arial Unicode MS" pitchFamily="34" charset="-128"/>
              </a:rPr>
              <a:t>	</a:t>
            </a:r>
            <a:r>
              <a:rPr kumimoji="0" lang="en-US" sz="1600" b="0" i="0" u="none" strike="noStrike" cap="none" normalizeH="0" baseline="0" dirty="0" smtClean="0">
                <a:ln>
                  <a:noFill/>
                </a:ln>
                <a:solidFill>
                  <a:schemeClr val="tx1"/>
                </a:solidFill>
                <a:effectLst/>
                <a:ea typeface="Arial Unicode MS" pitchFamily="34" charset="-128"/>
                <a:cs typeface="Arial Unicode MS" pitchFamily="34" charset="-128"/>
              </a:rPr>
              <a:t>As evident in Fig.. the growth pattern of both Spv1 and Spv2 was same which proves the gene silencing cassette has no off target effect hence it is not hampering any vital activity of the strain so showing no effect on its growth.</a:t>
            </a:r>
          </a:p>
        </p:txBody>
      </p:sp>
      <p:graphicFrame>
        <p:nvGraphicFramePr>
          <p:cNvPr id="5" name="Chart 4"/>
          <p:cNvGraphicFramePr/>
          <p:nvPr/>
        </p:nvGraphicFramePr>
        <p:xfrm>
          <a:off x="1828800" y="2133600"/>
          <a:ext cx="5514975" cy="4057650"/>
        </p:xfrm>
        <a:graphic>
          <a:graphicData uri="http://schemas.openxmlformats.org/drawingml/2006/chart">
            <c:chart xmlns:c="http://schemas.openxmlformats.org/drawingml/2006/chart" xmlns:r="http://schemas.openxmlformats.org/officeDocument/2006/relationships" r:id="rId2"/>
          </a:graphicData>
        </a:graphic>
      </p:graphicFrame>
      <p:sp>
        <p:nvSpPr>
          <p:cNvPr id="73730" name="Rectangle 2"/>
          <p:cNvSpPr>
            <a:spLocks noChangeArrowheads="1"/>
          </p:cNvSpPr>
          <p:nvPr/>
        </p:nvSpPr>
        <p:spPr bwMode="auto">
          <a:xfrm>
            <a:off x="2286000" y="6093023"/>
            <a:ext cx="4336444" cy="307777"/>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 24: Cell growth Pattern of Spv1 and Spv2 </a:t>
            </a:r>
            <a:endParaRPr kumimoji="0" lang="en-US" sz="14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1"/>
          <p:cNvSpPr>
            <a:spLocks noChangeArrowheads="1"/>
          </p:cNvSpPr>
          <p:nvPr/>
        </p:nvSpPr>
        <p:spPr bwMode="auto">
          <a:xfrm>
            <a:off x="5029200" y="5646003"/>
            <a:ext cx="40386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Fig. 25: Silver stained SDS-Page profile of </a:t>
            </a:r>
            <a:r>
              <a:rPr kumimoji="0" lang="en-US" sz="1200" b="1" i="0" u="none" strike="noStrike" cap="none" normalizeH="0" baseline="0" dirty="0" err="1" smtClean="0">
                <a:ln>
                  <a:noFill/>
                </a:ln>
                <a:solidFill>
                  <a:schemeClr val="tx1"/>
                </a:solidFill>
                <a:effectLst/>
                <a:latin typeface="Lucida Bright" pitchFamily="18" charset="0"/>
                <a:ea typeface="Times New Roman" pitchFamily="18" charset="0"/>
                <a:cs typeface="Lucida Bright" pitchFamily="18" charset="0"/>
              </a:rPr>
              <a:t>hPTH</a:t>
            </a: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Lane 1: Extracellular proteins from Spv2; Lane </a:t>
            </a:r>
            <a:r>
              <a:rPr lang="en-US" sz="1200" b="1" dirty="0">
                <a:latin typeface="Lucida Bright" pitchFamily="18" charset="0"/>
                <a:ea typeface="Times New Roman" pitchFamily="18" charset="0"/>
                <a:cs typeface="Lucida Bright" pitchFamily="18" charset="0"/>
              </a:rPr>
              <a:t>2</a:t>
            </a:r>
            <a:r>
              <a:rPr kumimoji="0" lang="en-US" sz="1200" b="1" i="0" u="none" strike="noStrike" cap="none" normalizeH="0" baseline="0" dirty="0" smtClean="0">
                <a:ln>
                  <a:noFill/>
                </a:ln>
                <a:solidFill>
                  <a:schemeClr val="tx1"/>
                </a:solidFill>
                <a:effectLst/>
                <a:latin typeface="Lucida Bright" pitchFamily="18" charset="0"/>
                <a:ea typeface="Times New Roman" pitchFamily="18" charset="0"/>
                <a:cs typeface="Lucida Bright" pitchFamily="18" charset="0"/>
              </a:rPr>
              <a:t>: Extracellular proteins from Spv1.Lane 3:Standard protein marker</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72706" name="Rectangle 2"/>
          <p:cNvSpPr>
            <a:spLocks noChangeArrowheads="1"/>
          </p:cNvSpPr>
          <p:nvPr/>
        </p:nvSpPr>
        <p:spPr bwMode="auto">
          <a:xfrm>
            <a:off x="581965" y="262523"/>
            <a:ext cx="7980070" cy="338554"/>
          </a:xfrm>
          <a:prstGeom prst="rect">
            <a:avLst/>
          </a:prstGeom>
          <a:solidFill>
            <a:schemeClr val="accent2">
              <a:lumMod val="40000"/>
              <a:lumOff val="60000"/>
            </a:schemeClr>
          </a:solidFill>
          <a:ln w="9525">
            <a:noFill/>
            <a:miter lim="800000"/>
            <a:headEnd/>
            <a:tailEnd/>
          </a:ln>
          <a:effectLst>
            <a:softEdge rad="63500"/>
          </a:effectLst>
        </p:spPr>
        <p:txBody>
          <a:bodyPr vert="horz" wrap="none" lIns="91440" tIns="45720" rIns="91440" bIns="45720" numCol="1" anchor="ctr" anchorCtr="0" compatLnSpc="1">
            <a:prstTxWarp prst="textNoShape">
              <a:avLst/>
            </a:prstTxWarp>
            <a:spAutoFit/>
          </a:bodyPr>
          <a:lstStyle/>
          <a:p>
            <a:pPr marL="914400" marR="0" lvl="2" indent="0" algn="just" defTabSz="914400" rtl="0" eaLnBrk="1" fontAlgn="base" latinLnBrk="0" hangingPunct="1">
              <a:lnSpc>
                <a:spcPct val="100000"/>
              </a:lnSpc>
              <a:spcBef>
                <a:spcPct val="0"/>
              </a:spcBef>
              <a:spcAft>
                <a:spcPct val="0"/>
              </a:spcAft>
              <a:buClrTx/>
              <a:buSzTx/>
              <a:tabLst/>
            </a:pPr>
            <a:r>
              <a:rPr kumimoji="0" lang="en-US" sz="1600" b="1" i="0" strike="noStrike" cap="none" normalizeH="0" baseline="0" dirty="0" smtClean="0">
                <a:ln>
                  <a:noFill/>
                </a:ln>
                <a:solidFill>
                  <a:srgbClr val="990000"/>
                </a:solidFill>
                <a:effectLst/>
                <a:latin typeface="Lucida Bright" pitchFamily="18" charset="0"/>
                <a:ea typeface="Calibri" pitchFamily="34" charset="0"/>
                <a:cs typeface="Lucida Bright" pitchFamily="18" charset="0"/>
              </a:rPr>
              <a:t>Comparison of </a:t>
            </a:r>
            <a:r>
              <a:rPr kumimoji="0" lang="en-US" sz="1600" b="1" i="0" strike="noStrike" cap="none" normalizeH="0" baseline="0" dirty="0" err="1" smtClean="0">
                <a:ln>
                  <a:noFill/>
                </a:ln>
                <a:solidFill>
                  <a:srgbClr val="990000"/>
                </a:solidFill>
                <a:effectLst/>
                <a:latin typeface="Lucida Bright" pitchFamily="18" charset="0"/>
                <a:ea typeface="Calibri" pitchFamily="34" charset="0"/>
                <a:cs typeface="Lucida Bright" pitchFamily="18" charset="0"/>
              </a:rPr>
              <a:t>hPTH</a:t>
            </a:r>
            <a:r>
              <a:rPr kumimoji="0" lang="en-US" sz="1600" b="1" i="0" strike="noStrike" cap="none" normalizeH="0" baseline="0" dirty="0" smtClean="0">
                <a:ln>
                  <a:noFill/>
                </a:ln>
                <a:solidFill>
                  <a:srgbClr val="990000"/>
                </a:solidFill>
                <a:effectLst/>
                <a:latin typeface="Lucida Bright" pitchFamily="18" charset="0"/>
                <a:ea typeface="Calibri" pitchFamily="34" charset="0"/>
                <a:cs typeface="Lucida Bright" pitchFamily="18" charset="0"/>
              </a:rPr>
              <a:t> expression after silencing of yps1 protease</a:t>
            </a:r>
            <a:endParaRPr kumimoji="0" lang="en-US" sz="1600" b="0" i="0" strike="noStrike" cap="none" normalizeH="0" baseline="0" dirty="0" smtClean="0">
              <a:ln>
                <a:noFill/>
              </a:ln>
              <a:solidFill>
                <a:srgbClr val="990000"/>
              </a:solidFill>
              <a:effectLst/>
              <a:latin typeface="Arial" pitchFamily="34" charset="0"/>
              <a:cs typeface="Arial" pitchFamily="34" charset="0"/>
            </a:endParaRPr>
          </a:p>
        </p:txBody>
      </p:sp>
      <p:sp>
        <p:nvSpPr>
          <p:cNvPr id="5" name="Rectangle 4"/>
          <p:cNvSpPr/>
          <p:nvPr/>
        </p:nvSpPr>
        <p:spPr>
          <a:xfrm>
            <a:off x="304800" y="518583"/>
            <a:ext cx="8229600" cy="1157817"/>
          </a:xfrm>
          <a:prstGeom prst="rect">
            <a:avLst/>
          </a:prstGeom>
        </p:spPr>
        <p:txBody>
          <a:bodyPr wrap="square">
            <a:spAutoFit/>
          </a:bodyPr>
          <a:lstStyle/>
          <a:p>
            <a:pPr algn="just">
              <a:lnSpc>
                <a:spcPct val="150000"/>
              </a:lnSpc>
            </a:pPr>
            <a:r>
              <a:rPr lang="en-US" sz="1600" dirty="0" smtClean="0"/>
              <a:t>To reduce the </a:t>
            </a:r>
            <a:r>
              <a:rPr lang="en-US" sz="1600" dirty="0" err="1" smtClean="0"/>
              <a:t>proteolytic</a:t>
            </a:r>
            <a:r>
              <a:rPr lang="en-US" sz="1600" dirty="0" smtClean="0"/>
              <a:t> cleavage a gene silencing cassette was designed against Yps1 and introduced into the host carrying </a:t>
            </a:r>
            <a:r>
              <a:rPr lang="en-US" sz="1600" dirty="0" err="1" smtClean="0"/>
              <a:t>hPTH</a:t>
            </a:r>
            <a:r>
              <a:rPr lang="en-US" sz="1600" dirty="0" smtClean="0"/>
              <a:t> production gene. A tentative decrease of 70% Yps1expression was noticed in the recombinant Spv2. </a:t>
            </a:r>
            <a:endParaRPr lang="en-IN" sz="1600" dirty="0"/>
          </a:p>
        </p:txBody>
      </p:sp>
      <p:sp>
        <p:nvSpPr>
          <p:cNvPr id="6" name="Rectangle 5"/>
          <p:cNvSpPr/>
          <p:nvPr/>
        </p:nvSpPr>
        <p:spPr>
          <a:xfrm>
            <a:off x="381000" y="1676400"/>
            <a:ext cx="4572000" cy="2332946"/>
          </a:xfrm>
          <a:prstGeom prst="rect">
            <a:avLst/>
          </a:prstGeom>
        </p:spPr>
        <p:txBody>
          <a:bodyPr>
            <a:spAutoFit/>
          </a:bodyPr>
          <a:lstStyle/>
          <a:p>
            <a:pPr algn="just">
              <a:lnSpc>
                <a:spcPct val="130000"/>
              </a:lnSpc>
              <a:buFont typeface="Wingdings" pitchFamily="2" charset="2"/>
              <a:buChar char="Ø"/>
            </a:pPr>
            <a:r>
              <a:rPr lang="en-US" sz="1600" dirty="0" smtClean="0"/>
              <a:t>To check weather this decrease in protease expression has any effect on production of </a:t>
            </a:r>
            <a:r>
              <a:rPr lang="en-US" sz="1600" dirty="0" err="1" smtClean="0"/>
              <a:t>hPTH</a:t>
            </a:r>
            <a:r>
              <a:rPr lang="en-US" sz="1600" dirty="0" smtClean="0"/>
              <a:t>, extracellular broth of both Spv1 and Spv2 was compared for secreted amount of </a:t>
            </a:r>
            <a:r>
              <a:rPr lang="en-US" sz="1600" dirty="0" err="1" smtClean="0"/>
              <a:t>hPTH</a:t>
            </a:r>
            <a:r>
              <a:rPr lang="en-US" sz="1600" dirty="0" smtClean="0"/>
              <a:t>. </a:t>
            </a:r>
            <a:r>
              <a:rPr lang="en-IN" sz="1600" dirty="0" smtClean="0"/>
              <a:t>Extracellular broth was concentrated using TCA Precipitation method and samples were analyzed by 15% SDS-PAGE electrophoresis.</a:t>
            </a:r>
            <a:endParaRPr lang="en-IN" sz="1600" dirty="0"/>
          </a:p>
        </p:txBody>
      </p:sp>
      <p:sp>
        <p:nvSpPr>
          <p:cNvPr id="7" name="Rectangle 6"/>
          <p:cNvSpPr/>
          <p:nvPr/>
        </p:nvSpPr>
        <p:spPr>
          <a:xfrm>
            <a:off x="381000" y="3962400"/>
            <a:ext cx="4572000" cy="2332946"/>
          </a:xfrm>
          <a:prstGeom prst="rect">
            <a:avLst/>
          </a:prstGeom>
        </p:spPr>
        <p:txBody>
          <a:bodyPr>
            <a:spAutoFit/>
          </a:bodyPr>
          <a:lstStyle/>
          <a:p>
            <a:pPr algn="just">
              <a:lnSpc>
                <a:spcPct val="130000"/>
              </a:lnSpc>
              <a:buFont typeface="Wingdings" pitchFamily="2" charset="2"/>
              <a:buChar char="Ø"/>
            </a:pPr>
            <a:r>
              <a:rPr lang="en-IN" sz="1600" dirty="0" smtClean="0"/>
              <a:t>As evident from Fig. 25 there was a marked difference in amounts of </a:t>
            </a:r>
            <a:r>
              <a:rPr lang="en-IN" sz="1600" dirty="0" err="1" smtClean="0"/>
              <a:t>hPTH</a:t>
            </a:r>
            <a:r>
              <a:rPr lang="en-IN" sz="1600" dirty="0" smtClean="0"/>
              <a:t> produced in Lane 3 extracellular proteins from Spv2 show a broader band of </a:t>
            </a:r>
            <a:r>
              <a:rPr lang="en-IN" sz="1600" dirty="0" err="1" smtClean="0"/>
              <a:t>hPTH</a:t>
            </a:r>
            <a:r>
              <a:rPr lang="en-IN" sz="1600" dirty="0" smtClean="0"/>
              <a:t> as compared to </a:t>
            </a:r>
            <a:r>
              <a:rPr lang="en-IN" sz="1600" dirty="0" err="1" smtClean="0"/>
              <a:t>hPTH</a:t>
            </a:r>
            <a:r>
              <a:rPr lang="en-IN" sz="1600" dirty="0" smtClean="0"/>
              <a:t> band from Spv1 in Lane 2, both the bands are synchronous in position with standard </a:t>
            </a:r>
            <a:r>
              <a:rPr lang="en-IN" sz="1600" dirty="0" err="1" smtClean="0"/>
              <a:t>hPTH</a:t>
            </a:r>
            <a:r>
              <a:rPr lang="en-IN" sz="1600" dirty="0" smtClean="0"/>
              <a:t> in Lane 1. </a:t>
            </a:r>
            <a:endParaRPr lang="en-IN" sz="1600" dirty="0"/>
          </a:p>
        </p:txBody>
      </p:sp>
      <p:pic>
        <p:nvPicPr>
          <p:cNvPr id="1029" name="Picture 5" descr="C:\Users\me\Desktop\IMG_9826.bmp"/>
          <p:cNvPicPr>
            <a:picLocks noChangeAspect="1" noChangeArrowheads="1"/>
          </p:cNvPicPr>
          <p:nvPr/>
        </p:nvPicPr>
        <p:blipFill>
          <a:blip r:embed="rId2" cstate="print"/>
          <a:srcRect/>
          <a:stretch>
            <a:fillRect/>
          </a:stretch>
        </p:blipFill>
        <p:spPr bwMode="auto">
          <a:xfrm>
            <a:off x="5868144" y="1988840"/>
            <a:ext cx="2304256" cy="3356626"/>
          </a:xfrm>
          <a:prstGeom prst="rect">
            <a:avLst/>
          </a:prstGeom>
          <a:noFill/>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rcRect t="1725" r="91494"/>
          <a:stretch>
            <a:fillRect/>
          </a:stretch>
        </p:blipFill>
        <p:spPr bwMode="auto">
          <a:xfrm>
            <a:off x="685800" y="164365"/>
            <a:ext cx="533400" cy="4245037"/>
          </a:xfrm>
          <a:prstGeom prst="rect">
            <a:avLst/>
          </a:prstGeom>
          <a:noFill/>
          <a:ln w="9525">
            <a:noFill/>
            <a:miter lim="800000"/>
            <a:headEnd/>
            <a:tailEnd/>
          </a:ln>
        </p:spPr>
      </p:pic>
      <p:pic>
        <p:nvPicPr>
          <p:cNvPr id="5" name="Picture 4"/>
          <p:cNvPicPr>
            <a:picLocks noChangeAspect="1"/>
          </p:cNvPicPr>
          <p:nvPr/>
        </p:nvPicPr>
        <p:blipFill>
          <a:blip r:embed="rId3" cstate="print"/>
          <a:srcRect l="48476" t="3369" r="24092"/>
          <a:stretch>
            <a:fillRect/>
          </a:stretch>
        </p:blipFill>
        <p:spPr bwMode="auto">
          <a:xfrm>
            <a:off x="1142988" y="157861"/>
            <a:ext cx="1720221" cy="4267969"/>
          </a:xfrm>
          <a:prstGeom prst="rect">
            <a:avLst/>
          </a:prstGeom>
          <a:noFill/>
          <a:ln w="9525">
            <a:noFill/>
            <a:miter lim="800000"/>
            <a:headEnd/>
            <a:tailEnd/>
          </a:ln>
        </p:spPr>
      </p:pic>
      <p:pic>
        <p:nvPicPr>
          <p:cNvPr id="35" name="Picture 34"/>
          <p:cNvPicPr>
            <a:picLocks noChangeAspect="1"/>
          </p:cNvPicPr>
          <p:nvPr/>
        </p:nvPicPr>
        <p:blipFill>
          <a:blip r:embed="rId4" cstate="print"/>
          <a:srcRect l="46108" t="3381" r="21765"/>
          <a:stretch>
            <a:fillRect/>
          </a:stretch>
        </p:blipFill>
        <p:spPr bwMode="auto">
          <a:xfrm>
            <a:off x="5867400" y="685800"/>
            <a:ext cx="1905000" cy="3683000"/>
          </a:xfrm>
          <a:prstGeom prst="rect">
            <a:avLst/>
          </a:prstGeom>
          <a:noFill/>
          <a:ln w="9525">
            <a:noFill/>
            <a:miter lim="800000"/>
            <a:headEnd/>
            <a:tailEnd/>
          </a:ln>
        </p:spPr>
      </p:pic>
      <p:sp>
        <p:nvSpPr>
          <p:cNvPr id="36" name="Rectangle 35"/>
          <p:cNvSpPr/>
          <p:nvPr/>
        </p:nvSpPr>
        <p:spPr>
          <a:xfrm>
            <a:off x="1600200" y="0"/>
            <a:ext cx="652743" cy="276999"/>
          </a:xfrm>
          <a:prstGeom prst="rect">
            <a:avLst/>
          </a:prstGeom>
          <a:solidFill>
            <a:schemeClr val="tx1"/>
          </a:solidFill>
        </p:spPr>
        <p:txBody>
          <a:bodyPr wrap="none">
            <a:spAutoFit/>
          </a:bodyPr>
          <a:lstStyle/>
          <a:p>
            <a:r>
              <a:rPr lang="en-US" sz="1200" b="1" dirty="0" smtClean="0">
                <a:solidFill>
                  <a:schemeClr val="bg1"/>
                </a:solidFill>
              </a:rPr>
              <a:t>24.692</a:t>
            </a:r>
            <a:endParaRPr lang="en-IN" sz="1200" b="1" dirty="0">
              <a:solidFill>
                <a:schemeClr val="bg1"/>
              </a:solidFill>
            </a:endParaRPr>
          </a:p>
        </p:txBody>
      </p:sp>
      <p:sp>
        <p:nvSpPr>
          <p:cNvPr id="37" name="Rectangle 36"/>
          <p:cNvSpPr/>
          <p:nvPr/>
        </p:nvSpPr>
        <p:spPr>
          <a:xfrm>
            <a:off x="3995936" y="1825079"/>
            <a:ext cx="731290" cy="307777"/>
          </a:xfrm>
          <a:prstGeom prst="rect">
            <a:avLst/>
          </a:prstGeom>
          <a:solidFill>
            <a:schemeClr val="tx1"/>
          </a:solidFill>
        </p:spPr>
        <p:txBody>
          <a:bodyPr wrap="none">
            <a:spAutoFit/>
          </a:bodyPr>
          <a:lstStyle/>
          <a:p>
            <a:r>
              <a:rPr lang="en-US" sz="1400" b="1" dirty="0" smtClean="0">
                <a:solidFill>
                  <a:schemeClr val="bg1"/>
                </a:solidFill>
              </a:rPr>
              <a:t>24.586</a:t>
            </a:r>
            <a:endParaRPr lang="en-IN" sz="1400" b="1" dirty="0">
              <a:solidFill>
                <a:schemeClr val="bg1"/>
              </a:solidFill>
            </a:endParaRPr>
          </a:p>
        </p:txBody>
      </p:sp>
      <p:sp>
        <p:nvSpPr>
          <p:cNvPr id="38" name="Rectangle 37"/>
          <p:cNvSpPr/>
          <p:nvPr/>
        </p:nvSpPr>
        <p:spPr>
          <a:xfrm>
            <a:off x="6400800" y="432374"/>
            <a:ext cx="652743" cy="276999"/>
          </a:xfrm>
          <a:prstGeom prst="rect">
            <a:avLst/>
          </a:prstGeom>
          <a:solidFill>
            <a:schemeClr val="tx1"/>
          </a:solidFill>
        </p:spPr>
        <p:txBody>
          <a:bodyPr wrap="none">
            <a:spAutoFit/>
          </a:bodyPr>
          <a:lstStyle/>
          <a:p>
            <a:r>
              <a:rPr lang="en-US" sz="1200" b="1" dirty="0" smtClean="0">
                <a:solidFill>
                  <a:schemeClr val="bg1"/>
                </a:solidFill>
              </a:rPr>
              <a:t>24.847</a:t>
            </a:r>
            <a:endParaRPr lang="en-IN" sz="1200" b="1" dirty="0">
              <a:solidFill>
                <a:schemeClr val="bg1"/>
              </a:solidFill>
            </a:endParaRPr>
          </a:p>
        </p:txBody>
      </p:sp>
      <p:sp>
        <p:nvSpPr>
          <p:cNvPr id="39" name="Rectangle 38"/>
          <p:cNvSpPr/>
          <p:nvPr/>
        </p:nvSpPr>
        <p:spPr>
          <a:xfrm>
            <a:off x="1143000" y="4495800"/>
            <a:ext cx="1669047" cy="276999"/>
          </a:xfrm>
          <a:prstGeom prst="rect">
            <a:avLst/>
          </a:prstGeom>
        </p:spPr>
        <p:txBody>
          <a:bodyPr wrap="none">
            <a:spAutoFit/>
          </a:bodyPr>
          <a:lstStyle/>
          <a:p>
            <a:r>
              <a:rPr lang="en-US" sz="1200" b="1" dirty="0" smtClean="0"/>
              <a:t>Standard 1 (1.0µg/ml)</a:t>
            </a:r>
            <a:endParaRPr lang="en-IN" sz="1200" b="1" dirty="0"/>
          </a:p>
        </p:txBody>
      </p:sp>
      <p:sp>
        <p:nvSpPr>
          <p:cNvPr id="40" name="Rectangle 39"/>
          <p:cNvSpPr/>
          <p:nvPr/>
        </p:nvSpPr>
        <p:spPr>
          <a:xfrm>
            <a:off x="3614286" y="4419600"/>
            <a:ext cx="1491114" cy="276999"/>
          </a:xfrm>
          <a:prstGeom prst="rect">
            <a:avLst/>
          </a:prstGeom>
        </p:spPr>
        <p:txBody>
          <a:bodyPr wrap="none">
            <a:spAutoFit/>
          </a:bodyPr>
          <a:lstStyle/>
          <a:p>
            <a:r>
              <a:rPr lang="en-US" sz="1200" b="1" dirty="0" smtClean="0"/>
              <a:t>Sample from </a:t>
            </a:r>
            <a:r>
              <a:rPr lang="en-US" sz="1200" b="1" dirty="0" err="1" smtClean="0"/>
              <a:t>Spv</a:t>
            </a:r>
            <a:r>
              <a:rPr lang="en-US" sz="1200" b="1" dirty="0" smtClean="0"/>
              <a:t> 1</a:t>
            </a:r>
            <a:endParaRPr lang="en-IN" sz="1200" b="1" dirty="0"/>
          </a:p>
        </p:txBody>
      </p:sp>
      <p:sp>
        <p:nvSpPr>
          <p:cNvPr id="41" name="Rectangle 40"/>
          <p:cNvSpPr/>
          <p:nvPr/>
        </p:nvSpPr>
        <p:spPr>
          <a:xfrm>
            <a:off x="5900286" y="4419600"/>
            <a:ext cx="1491114" cy="276999"/>
          </a:xfrm>
          <a:prstGeom prst="rect">
            <a:avLst/>
          </a:prstGeom>
        </p:spPr>
        <p:txBody>
          <a:bodyPr wrap="none">
            <a:spAutoFit/>
          </a:bodyPr>
          <a:lstStyle/>
          <a:p>
            <a:r>
              <a:rPr lang="en-US" sz="1200" b="1" dirty="0" smtClean="0"/>
              <a:t>Sample from </a:t>
            </a:r>
            <a:r>
              <a:rPr lang="en-US" sz="1200" b="1" dirty="0" err="1" smtClean="0"/>
              <a:t>Spv</a:t>
            </a:r>
            <a:r>
              <a:rPr lang="en-US" sz="1200" b="1" dirty="0" smtClean="0"/>
              <a:t> 2</a:t>
            </a:r>
            <a:endParaRPr lang="en-IN" sz="1200" b="1" dirty="0"/>
          </a:p>
        </p:txBody>
      </p:sp>
      <p:pic>
        <p:nvPicPr>
          <p:cNvPr id="1026" name="Picture 2"/>
          <p:cNvPicPr>
            <a:picLocks noChangeAspect="1" noChangeArrowheads="1"/>
          </p:cNvPicPr>
          <p:nvPr/>
        </p:nvPicPr>
        <p:blipFill>
          <a:blip r:embed="rId5" cstate="print"/>
          <a:srcRect l="43716" t="4959" r="25815"/>
          <a:stretch>
            <a:fillRect/>
          </a:stretch>
        </p:blipFill>
        <p:spPr bwMode="auto">
          <a:xfrm>
            <a:off x="3428997" y="2109363"/>
            <a:ext cx="1848220" cy="2310237"/>
          </a:xfrm>
          <a:prstGeom prst="rect">
            <a:avLst/>
          </a:prstGeom>
          <a:noFill/>
          <a:ln w="9525">
            <a:noFill/>
            <a:miter lim="800000"/>
            <a:headEnd/>
            <a:tailEnd/>
          </a:ln>
        </p:spPr>
      </p:pic>
      <p:sp>
        <p:nvSpPr>
          <p:cNvPr id="43" name="Rectangle 42"/>
          <p:cNvSpPr/>
          <p:nvPr/>
        </p:nvSpPr>
        <p:spPr>
          <a:xfrm>
            <a:off x="1447800" y="4752201"/>
            <a:ext cx="1188146" cy="276999"/>
          </a:xfrm>
          <a:prstGeom prst="rect">
            <a:avLst/>
          </a:prstGeom>
        </p:spPr>
        <p:txBody>
          <a:bodyPr wrap="none">
            <a:spAutoFit/>
          </a:bodyPr>
          <a:lstStyle/>
          <a:p>
            <a:r>
              <a:rPr lang="en-US" sz="1200" b="1" dirty="0" smtClean="0"/>
              <a:t>Area18539506</a:t>
            </a:r>
            <a:endParaRPr lang="en-IN" sz="1200" b="1" dirty="0"/>
          </a:p>
        </p:txBody>
      </p:sp>
      <p:sp>
        <p:nvSpPr>
          <p:cNvPr id="44" name="Rectangle 43"/>
          <p:cNvSpPr/>
          <p:nvPr/>
        </p:nvSpPr>
        <p:spPr>
          <a:xfrm>
            <a:off x="3778353" y="4696599"/>
            <a:ext cx="1146468" cy="276999"/>
          </a:xfrm>
          <a:prstGeom prst="rect">
            <a:avLst/>
          </a:prstGeom>
        </p:spPr>
        <p:txBody>
          <a:bodyPr wrap="none">
            <a:spAutoFit/>
          </a:bodyPr>
          <a:lstStyle/>
          <a:p>
            <a:r>
              <a:rPr lang="en-US" sz="1200" b="1" dirty="0" smtClean="0"/>
              <a:t>Area 2986186</a:t>
            </a:r>
            <a:endParaRPr lang="en-IN" sz="1200" b="1" dirty="0"/>
          </a:p>
        </p:txBody>
      </p:sp>
      <p:sp>
        <p:nvSpPr>
          <p:cNvPr id="45" name="Rectangle 44"/>
          <p:cNvSpPr/>
          <p:nvPr/>
        </p:nvSpPr>
        <p:spPr>
          <a:xfrm>
            <a:off x="6019800" y="4696599"/>
            <a:ext cx="1231427" cy="276999"/>
          </a:xfrm>
          <a:prstGeom prst="rect">
            <a:avLst/>
          </a:prstGeom>
        </p:spPr>
        <p:txBody>
          <a:bodyPr wrap="none">
            <a:spAutoFit/>
          </a:bodyPr>
          <a:lstStyle/>
          <a:p>
            <a:r>
              <a:rPr lang="en-US" sz="1200" b="1" dirty="0" smtClean="0"/>
              <a:t>Area 17639496</a:t>
            </a:r>
            <a:endParaRPr lang="en-IN" sz="1200" b="1" dirty="0"/>
          </a:p>
        </p:txBody>
      </p:sp>
      <p:sp>
        <p:nvSpPr>
          <p:cNvPr id="46" name="Rectangle 45"/>
          <p:cNvSpPr/>
          <p:nvPr/>
        </p:nvSpPr>
        <p:spPr>
          <a:xfrm>
            <a:off x="381000" y="5036403"/>
            <a:ext cx="8382000" cy="830997"/>
          </a:xfrm>
          <a:prstGeom prst="rect">
            <a:avLst/>
          </a:prstGeom>
        </p:spPr>
        <p:txBody>
          <a:bodyPr wrap="square">
            <a:spAutoFit/>
          </a:bodyPr>
          <a:lstStyle/>
          <a:p>
            <a:pPr algn="just">
              <a:buFont typeface="Wingdings" pitchFamily="2" charset="2"/>
              <a:buChar char="v"/>
            </a:pPr>
            <a:r>
              <a:rPr lang="en-IN" sz="1600" dirty="0" smtClean="0"/>
              <a:t>As evident from HPLC graphs both the samples were eluted at the same time as that of standard and there is a tentative difference of about 8 times in area under </a:t>
            </a:r>
            <a:r>
              <a:rPr lang="en-IN" sz="1600" dirty="0" err="1" smtClean="0"/>
              <a:t>hPTH</a:t>
            </a:r>
            <a:r>
              <a:rPr lang="en-IN" sz="1600" dirty="0" smtClean="0"/>
              <a:t> peak of Spv1 with respect to area under </a:t>
            </a:r>
            <a:r>
              <a:rPr lang="en-IN" sz="1600" dirty="0" err="1" smtClean="0"/>
              <a:t>hPTH</a:t>
            </a:r>
            <a:r>
              <a:rPr lang="en-IN" sz="1600" dirty="0" smtClean="0"/>
              <a:t> peak of Spv2.</a:t>
            </a:r>
            <a:endParaRPr lang="en-IN" sz="1600" dirty="0"/>
          </a:p>
        </p:txBody>
      </p:sp>
      <p:sp>
        <p:nvSpPr>
          <p:cNvPr id="1027" name="Rectangle 3"/>
          <p:cNvSpPr>
            <a:spLocks noChangeArrowheads="1"/>
          </p:cNvSpPr>
          <p:nvPr/>
        </p:nvSpPr>
        <p:spPr bwMode="auto">
          <a:xfrm>
            <a:off x="457200" y="5874603"/>
            <a:ext cx="83820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7200" algn="just" defTabSz="914400" rtl="0" eaLnBrk="1" fontAlgn="base" latinLnBrk="0" hangingPunct="1">
              <a:lnSpc>
                <a:spcPct val="100000"/>
              </a:lnSpc>
              <a:spcBef>
                <a:spcPct val="0"/>
              </a:spcBef>
              <a:spcAft>
                <a:spcPct val="0"/>
              </a:spcAft>
              <a:buClrTx/>
              <a:buSzTx/>
              <a:buFont typeface="Wingdings" pitchFamily="2" charset="2"/>
              <a:buChar char="v"/>
              <a:tabLst/>
            </a:pPr>
            <a:r>
              <a:rPr kumimoji="0" lang="en-US" sz="1600" b="0" i="0" u="none" strike="noStrike" cap="none" normalizeH="0" baseline="0" dirty="0" smtClean="0">
                <a:ln>
                  <a:noFill/>
                </a:ln>
                <a:effectLst/>
                <a:ea typeface="Arial Unicode MS" pitchFamily="34" charset="-128"/>
                <a:cs typeface="Arial Unicode MS" pitchFamily="34" charset="-128"/>
              </a:rPr>
              <a:t>The conc. of </a:t>
            </a:r>
            <a:r>
              <a:rPr kumimoji="0" lang="en-US" sz="1600" b="0" i="0" u="none" strike="noStrike" cap="none" normalizeH="0" baseline="0" dirty="0" err="1" smtClean="0">
                <a:ln>
                  <a:noFill/>
                </a:ln>
                <a:effectLst/>
                <a:ea typeface="Arial Unicode MS" pitchFamily="34" charset="-128"/>
                <a:cs typeface="Arial Unicode MS" pitchFamily="34" charset="-128"/>
              </a:rPr>
              <a:t>hPTH</a:t>
            </a:r>
            <a:r>
              <a:rPr kumimoji="0" lang="en-US" sz="1600" b="0" i="0" u="none" strike="noStrike" cap="none" normalizeH="0" baseline="0" dirty="0" smtClean="0">
                <a:ln>
                  <a:noFill/>
                </a:ln>
                <a:effectLst/>
                <a:ea typeface="Arial Unicode MS" pitchFamily="34" charset="-128"/>
                <a:cs typeface="Arial Unicode MS" pitchFamily="34" charset="-128"/>
              </a:rPr>
              <a:t> from Spv1 was calculated to be 0.16 µg/ml and that of </a:t>
            </a:r>
            <a:r>
              <a:rPr kumimoji="0" lang="en-US" sz="1600" b="0" i="0" u="none" strike="noStrike" cap="none" normalizeH="0" baseline="0" dirty="0" err="1" smtClean="0">
                <a:ln>
                  <a:noFill/>
                </a:ln>
                <a:effectLst/>
                <a:ea typeface="Arial Unicode MS" pitchFamily="34" charset="-128"/>
                <a:cs typeface="Arial Unicode MS" pitchFamily="34" charset="-128"/>
              </a:rPr>
              <a:t>hPTH</a:t>
            </a:r>
            <a:r>
              <a:rPr kumimoji="0" lang="en-US" sz="1600" b="0" i="0" u="none" strike="noStrike" cap="none" normalizeH="0" baseline="0" dirty="0" smtClean="0">
                <a:ln>
                  <a:noFill/>
                </a:ln>
                <a:effectLst/>
                <a:ea typeface="Arial Unicode MS" pitchFamily="34" charset="-128"/>
                <a:cs typeface="Arial Unicode MS" pitchFamily="34" charset="-128"/>
              </a:rPr>
              <a:t> from Spv2 was 0.95 µg/ml, which shows there is approximately 8 fold increase in concentration of </a:t>
            </a:r>
            <a:r>
              <a:rPr kumimoji="0" lang="en-US" sz="1600" b="0" i="0" u="none" strike="noStrike" cap="none" normalizeH="0" baseline="0" dirty="0" err="1" smtClean="0">
                <a:ln>
                  <a:noFill/>
                </a:ln>
                <a:effectLst/>
                <a:ea typeface="Arial Unicode MS" pitchFamily="34" charset="-128"/>
                <a:cs typeface="Arial Unicode MS" pitchFamily="34" charset="-128"/>
              </a:rPr>
              <a:t>hPTH</a:t>
            </a:r>
            <a:r>
              <a:rPr kumimoji="0" lang="en-US" sz="1600" b="0" i="0" u="none" strike="noStrike" cap="none" normalizeH="0" baseline="0" dirty="0" smtClean="0">
                <a:ln>
                  <a:noFill/>
                </a:ln>
                <a:effectLst/>
                <a:ea typeface="Arial Unicode MS" pitchFamily="34" charset="-128"/>
                <a:cs typeface="Arial Unicode MS" pitchFamily="34" charset="-128"/>
              </a:rPr>
              <a:t> after silencing the expression of Yps1 protease.</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323528" y="4255928"/>
            <a:ext cx="8640960" cy="2169825"/>
          </a:xfrm>
          <a:prstGeom prst="rect">
            <a:avLst/>
          </a:prstGeom>
          <a:solidFill>
            <a:schemeClr val="accent2">
              <a:lumMod val="40000"/>
              <a:lumOff val="60000"/>
            </a:schemeClr>
          </a:solidFill>
          <a:effectLst>
            <a:softEdge rad="63500"/>
          </a:effectLst>
        </p:spPr>
        <p:txBody>
          <a:bodyPr wrap="square">
            <a:spAutoFit/>
          </a:bodyPr>
          <a:lstStyle/>
          <a:p>
            <a:pPr algn="just">
              <a:lnSpc>
                <a:spcPct val="150000"/>
              </a:lnSpc>
            </a:pPr>
            <a:r>
              <a:rPr lang="en-US" b="1" dirty="0" smtClean="0">
                <a:solidFill>
                  <a:srgbClr val="990000"/>
                </a:solidFill>
                <a:ea typeface="Arial Unicode MS" pitchFamily="34" charset="-128"/>
                <a:cs typeface="Arial Unicode MS" pitchFamily="34" charset="-128"/>
              </a:rPr>
              <a:t>               Here we succeeded to develop a custom designed protease-deficient </a:t>
            </a:r>
            <a:r>
              <a:rPr lang="en-US" b="1" i="1" dirty="0" smtClean="0">
                <a:solidFill>
                  <a:srgbClr val="990000"/>
                </a:solidFill>
                <a:ea typeface="Arial Unicode MS" pitchFamily="34" charset="-128"/>
                <a:cs typeface="Arial Unicode MS" pitchFamily="34" charset="-128"/>
              </a:rPr>
              <a:t>S. pombe</a:t>
            </a:r>
            <a:r>
              <a:rPr lang="en-US" b="1" dirty="0" smtClean="0">
                <a:solidFill>
                  <a:srgbClr val="990000"/>
                </a:solidFill>
                <a:ea typeface="Arial Unicode MS" pitchFamily="34" charset="-128"/>
                <a:cs typeface="Arial Unicode MS" pitchFamily="34" charset="-128"/>
              </a:rPr>
              <a:t> host strain useful for effective production of </a:t>
            </a:r>
            <a:r>
              <a:rPr lang="en-US" b="1" dirty="0" err="1" smtClean="0">
                <a:solidFill>
                  <a:srgbClr val="990000"/>
                </a:solidFill>
                <a:ea typeface="Arial Unicode MS" pitchFamily="34" charset="-128"/>
                <a:cs typeface="Arial Unicode MS" pitchFamily="34" charset="-128"/>
              </a:rPr>
              <a:t>hPTH</a:t>
            </a:r>
            <a:r>
              <a:rPr lang="en-US" b="1" dirty="0" smtClean="0">
                <a:solidFill>
                  <a:srgbClr val="990000"/>
                </a:solidFill>
                <a:ea typeface="Arial Unicode MS" pitchFamily="34" charset="-128"/>
                <a:cs typeface="Arial Unicode MS" pitchFamily="34" charset="-128"/>
              </a:rPr>
              <a:t> by reducing the effect of selective protease which is acting on the </a:t>
            </a:r>
            <a:r>
              <a:rPr lang="en-US" b="1" dirty="0" err="1" smtClean="0">
                <a:solidFill>
                  <a:srgbClr val="990000"/>
                </a:solidFill>
                <a:ea typeface="Arial Unicode MS" pitchFamily="34" charset="-128"/>
                <a:cs typeface="Arial Unicode MS" pitchFamily="34" charset="-128"/>
              </a:rPr>
              <a:t>hPTH</a:t>
            </a:r>
            <a:r>
              <a:rPr lang="en-US" b="1" dirty="0" smtClean="0">
                <a:solidFill>
                  <a:srgbClr val="990000"/>
                </a:solidFill>
                <a:ea typeface="Arial Unicode MS" pitchFamily="34" charset="-128"/>
                <a:cs typeface="Arial Unicode MS" pitchFamily="34" charset="-128"/>
              </a:rPr>
              <a:t> protein forming a proof of our concept for this novel approach for specific silencing of protease as applied to enhanced protein production by </a:t>
            </a:r>
            <a:r>
              <a:rPr lang="en-US" b="1" i="1" dirty="0" smtClean="0">
                <a:solidFill>
                  <a:srgbClr val="990000"/>
                </a:solidFill>
                <a:ea typeface="Arial Unicode MS" pitchFamily="34" charset="-128"/>
                <a:cs typeface="Arial Unicode MS" pitchFamily="34" charset="-128"/>
              </a:rPr>
              <a:t>S. pombe.</a:t>
            </a:r>
            <a:endParaRPr lang="en-IN" b="1" dirty="0">
              <a:solidFill>
                <a:srgbClr val="990000"/>
              </a:solidFill>
            </a:endParaRPr>
          </a:p>
        </p:txBody>
      </p:sp>
      <p:sp>
        <p:nvSpPr>
          <p:cNvPr id="4" name="Rectangle 3"/>
          <p:cNvSpPr/>
          <p:nvPr/>
        </p:nvSpPr>
        <p:spPr>
          <a:xfrm>
            <a:off x="381000" y="198507"/>
            <a:ext cx="8583488" cy="1754326"/>
          </a:xfrm>
          <a:prstGeom prst="rect">
            <a:avLst/>
          </a:prstGeom>
        </p:spPr>
        <p:txBody>
          <a:bodyPr wrap="square">
            <a:spAutoFit/>
          </a:bodyPr>
          <a:lstStyle/>
          <a:p>
            <a:pPr algn="just">
              <a:lnSpc>
                <a:spcPct val="150000"/>
              </a:lnSpc>
              <a:buFont typeface="Wingdings" pitchFamily="2" charset="2"/>
              <a:buChar char="Ø"/>
            </a:pPr>
            <a:r>
              <a:rPr lang="en-IN" sz="1800" dirty="0" smtClean="0"/>
              <a:t>The ultimate goal of this study was to develop a </a:t>
            </a:r>
            <a:r>
              <a:rPr lang="en-IN" sz="1800" i="1" dirty="0" smtClean="0"/>
              <a:t>S. pombe</a:t>
            </a:r>
            <a:r>
              <a:rPr lang="en-IN" sz="1800" dirty="0" smtClean="0"/>
              <a:t> host strain useful for effective production of distinct protease sensitive heterologous proteins by reducing the effect of selective proteases which are acting on the heterologous protein in particular. </a:t>
            </a:r>
            <a:endParaRPr lang="en-IN" sz="1800" dirty="0"/>
          </a:p>
        </p:txBody>
      </p:sp>
      <p:sp>
        <p:nvSpPr>
          <p:cNvPr id="9217" name="Rectangle 1"/>
          <p:cNvSpPr>
            <a:spLocks noChangeArrowheads="1"/>
          </p:cNvSpPr>
          <p:nvPr/>
        </p:nvSpPr>
        <p:spPr bwMode="auto">
          <a:xfrm>
            <a:off x="381000" y="1916832"/>
            <a:ext cx="8610600" cy="30008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50000"/>
              </a:lnSpc>
              <a:spcBef>
                <a:spcPct val="0"/>
              </a:spcBef>
              <a:spcAft>
                <a:spcPct val="0"/>
              </a:spcAft>
              <a:buClrTx/>
              <a:buSzTx/>
              <a:buFont typeface="Wingdings" pitchFamily="2" charset="2"/>
              <a:buChar char="Ø"/>
              <a:tabLst/>
            </a:pPr>
            <a:r>
              <a:rPr kumimoji="0" lang="en-US" sz="1800" i="0" u="none" strike="noStrike" cap="none" normalizeH="0" baseline="0" dirty="0" smtClean="0">
                <a:ln>
                  <a:noFill/>
                </a:ln>
                <a:effectLst/>
                <a:ea typeface="Arial Unicode MS" pitchFamily="34" charset="-128"/>
                <a:cs typeface="Arial Unicode MS" pitchFamily="34" charset="-128"/>
              </a:rPr>
              <a:t>Here the particular protease is knocked down instead of being completely knocked out, so that the actual function of the protease in the cell is not disturbed and there is no effect of Yps1 silencing on growth rate of Spv2 strain, but its concentration is reduced to such an extent that its digestive effect on heterologous </a:t>
            </a:r>
            <a:r>
              <a:rPr kumimoji="0" lang="en-US" sz="1800" i="0" u="none" strike="noStrike" cap="none" normalizeH="0" baseline="0" dirty="0" err="1" smtClean="0">
                <a:ln>
                  <a:noFill/>
                </a:ln>
                <a:effectLst/>
                <a:ea typeface="Arial Unicode MS" pitchFamily="34" charset="-128"/>
                <a:cs typeface="Arial Unicode MS" pitchFamily="34" charset="-128"/>
              </a:rPr>
              <a:t>hPTH</a:t>
            </a:r>
            <a:r>
              <a:rPr kumimoji="0" lang="en-US" sz="1800" i="0" u="none" strike="noStrike" cap="none" normalizeH="0" baseline="0" dirty="0" smtClean="0">
                <a:ln>
                  <a:noFill/>
                </a:ln>
                <a:effectLst/>
                <a:ea typeface="Arial Unicode MS" pitchFamily="34" charset="-128"/>
                <a:cs typeface="Arial Unicode MS" pitchFamily="34" charset="-128"/>
              </a:rPr>
              <a:t> is reduced resulting in 8 fold increase in concentration of secreted </a:t>
            </a:r>
            <a:r>
              <a:rPr kumimoji="0" lang="en-US" sz="1800" i="0" u="none" strike="noStrike" cap="none" normalizeH="0" baseline="0" dirty="0" err="1" smtClean="0">
                <a:ln>
                  <a:noFill/>
                </a:ln>
                <a:effectLst/>
                <a:ea typeface="Arial Unicode MS" pitchFamily="34" charset="-128"/>
                <a:cs typeface="Arial Unicode MS" pitchFamily="34" charset="-128"/>
              </a:rPr>
              <a:t>hPTH</a:t>
            </a:r>
            <a:r>
              <a:rPr kumimoji="0" lang="en-US" sz="1800" i="0" u="none" strike="noStrike" cap="none" normalizeH="0" baseline="0" dirty="0" smtClean="0">
                <a:ln>
                  <a:noFill/>
                </a:ln>
                <a:effectLst/>
                <a:ea typeface="Arial Unicode MS" pitchFamily="34" charset="-128"/>
                <a:cs typeface="Arial Unicode MS" pitchFamily="34" charset="-128"/>
              </a:rPr>
              <a:t>.</a:t>
            </a:r>
          </a:p>
          <a:p>
            <a:pPr marL="0" marR="0" lvl="0" indent="0" algn="just" defTabSz="914400" rtl="0" eaLnBrk="1" fontAlgn="base" latinLnBrk="0" hangingPunct="1">
              <a:lnSpc>
                <a:spcPct val="150000"/>
              </a:lnSpc>
              <a:spcBef>
                <a:spcPct val="0"/>
              </a:spcBef>
              <a:spcAft>
                <a:spcPct val="0"/>
              </a:spcAft>
              <a:buClrTx/>
              <a:buSzTx/>
              <a:tabLst/>
            </a:pPr>
            <a:r>
              <a:rPr kumimoji="0" lang="en-US" sz="1800" i="0" u="none" strike="noStrike" cap="none" normalizeH="0" baseline="0" dirty="0" smtClean="0">
                <a:ln>
                  <a:noFill/>
                </a:ln>
                <a:effectLst/>
                <a:ea typeface="Arial Unicode MS" pitchFamily="34" charset="-128"/>
                <a:cs typeface="Arial Unicode MS" pitchFamily="34" charset="-128"/>
              </a:rPr>
              <a:t>               </a:t>
            </a:r>
          </a:p>
          <a:p>
            <a:pPr marL="0" marR="0" lvl="0" indent="0" algn="just" defTabSz="914400" rtl="0" eaLnBrk="1" fontAlgn="base" latinLnBrk="0" hangingPunct="1">
              <a:lnSpc>
                <a:spcPct val="150000"/>
              </a:lnSpc>
              <a:spcBef>
                <a:spcPct val="0"/>
              </a:spcBef>
              <a:spcAft>
                <a:spcPct val="0"/>
              </a:spcAft>
              <a:buClrTx/>
              <a:buSzTx/>
              <a:tabLst/>
            </a:pPr>
            <a:r>
              <a:rPr lang="en-US" dirty="0">
                <a:ea typeface="Arial Unicode MS" pitchFamily="34" charset="-128"/>
                <a:cs typeface="Arial Unicode MS" pitchFamily="34" charset="-128"/>
              </a:rPr>
              <a:t> </a:t>
            </a:r>
            <a:r>
              <a:rPr lang="en-US" dirty="0" smtClean="0">
                <a:ea typeface="Arial Unicode MS" pitchFamily="34" charset="-128"/>
                <a:cs typeface="Arial Unicode MS" pitchFamily="34" charset="-128"/>
              </a:rPr>
              <a:t>             </a:t>
            </a:r>
            <a:endParaRPr kumimoji="0" lang="en-US" sz="1800" i="0" u="none" strike="noStrike" cap="none" normalizeH="0" baseline="0" dirty="0" smtClean="0">
              <a:ln>
                <a:noFill/>
              </a:ln>
              <a:effectLst/>
              <a:ea typeface="Arial Unicode MS" pitchFamily="34" charset="-128"/>
              <a:cs typeface="Arial Unicode MS" pitchFamily="34" charset="-128"/>
            </a:endParaRPr>
          </a:p>
        </p:txBody>
      </p:sp>
      <p:pic>
        <p:nvPicPr>
          <p:cNvPr id="5" name="Picture 2" descr="C:\Program Files (x86)\Microsoft Office\MEDIA\CAGCAT10\j0298653.wmf"/>
          <p:cNvPicPr>
            <a:picLocks noChangeAspect="1" noChangeArrowheads="1"/>
          </p:cNvPicPr>
          <p:nvPr/>
        </p:nvPicPr>
        <p:blipFill>
          <a:blip r:embed="rId2" cstate="print"/>
          <a:srcRect/>
          <a:stretch>
            <a:fillRect/>
          </a:stretch>
        </p:blipFill>
        <p:spPr bwMode="auto">
          <a:xfrm>
            <a:off x="369652" y="4293096"/>
            <a:ext cx="762552" cy="4536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8256"/>
            <a:ext cx="7467600" cy="1143000"/>
          </a:xfrm>
        </p:spPr>
        <p:txBody>
          <a:bodyPr>
            <a:normAutofit/>
          </a:bodyPr>
          <a:lstStyle/>
          <a:p>
            <a:r>
              <a:rPr lang="en-US" sz="3600" dirty="0" smtClean="0"/>
              <a:t>Acknowledgements</a:t>
            </a:r>
            <a:endParaRPr lang="en-IN" sz="3600" dirty="0"/>
          </a:p>
        </p:txBody>
      </p:sp>
      <p:sp>
        <p:nvSpPr>
          <p:cNvPr id="3" name="Content Placeholder 2"/>
          <p:cNvSpPr>
            <a:spLocks noGrp="1"/>
          </p:cNvSpPr>
          <p:nvPr>
            <p:ph idx="1"/>
          </p:nvPr>
        </p:nvSpPr>
        <p:spPr>
          <a:xfrm>
            <a:off x="179512" y="847253"/>
            <a:ext cx="8568952" cy="4525963"/>
          </a:xfrm>
        </p:spPr>
        <p:txBody>
          <a:bodyPr>
            <a:normAutofit/>
          </a:bodyPr>
          <a:lstStyle/>
          <a:p>
            <a:pPr algn="just"/>
            <a:r>
              <a:rPr lang="en-US" sz="2000" dirty="0" smtClean="0"/>
              <a:t>I Acknowledge University Grants Commissions, India for providing Contingency grant under Faculty Improvement </a:t>
            </a:r>
            <a:r>
              <a:rPr lang="en-US" sz="2000" dirty="0" err="1" smtClean="0"/>
              <a:t>Pragrame</a:t>
            </a:r>
            <a:r>
              <a:rPr lang="en-US" sz="2000" dirty="0" smtClean="0"/>
              <a:t> to carry out this work.</a:t>
            </a:r>
          </a:p>
          <a:p>
            <a:pPr algn="just"/>
            <a:r>
              <a:rPr lang="en-US" sz="2000" dirty="0" smtClean="0"/>
              <a:t>Highly thankful to Dr, Praveen P </a:t>
            </a:r>
            <a:r>
              <a:rPr lang="en-US" sz="2000" dirty="0" err="1" smtClean="0"/>
              <a:t>Balgir</a:t>
            </a:r>
            <a:r>
              <a:rPr lang="en-US" sz="2000" dirty="0" smtClean="0"/>
              <a:t> for her valuable guidance.</a:t>
            </a:r>
          </a:p>
        </p:txBody>
      </p:sp>
      <p:sp>
        <p:nvSpPr>
          <p:cNvPr id="4" name="Rectangle 3"/>
          <p:cNvSpPr/>
          <p:nvPr/>
        </p:nvSpPr>
        <p:spPr>
          <a:xfrm>
            <a:off x="251520" y="2996952"/>
            <a:ext cx="8892480" cy="3231654"/>
          </a:xfrm>
          <a:prstGeom prst="rect">
            <a:avLst/>
          </a:prstGeom>
        </p:spPr>
        <p:txBody>
          <a:bodyPr wrap="square">
            <a:spAutoFit/>
          </a:bodyPr>
          <a:lstStyle/>
          <a:p>
            <a:pPr>
              <a:lnSpc>
                <a:spcPct val="150000"/>
              </a:lnSpc>
            </a:pPr>
            <a:r>
              <a:rPr lang="en-US" sz="2400" dirty="0" smtClean="0"/>
              <a:t>Publications</a:t>
            </a:r>
          </a:p>
          <a:p>
            <a:pPr algn="just">
              <a:lnSpc>
                <a:spcPct val="150000"/>
              </a:lnSpc>
              <a:buFont typeface="Wingdings" pitchFamily="2" charset="2"/>
              <a:buChar char="v"/>
            </a:pPr>
            <a:r>
              <a:rPr lang="en-IN" sz="1400" dirty="0" smtClean="0"/>
              <a:t>“</a:t>
            </a:r>
            <a:r>
              <a:rPr lang="en-IN" sz="1400" dirty="0" err="1" smtClean="0"/>
              <a:t>RNAi</a:t>
            </a:r>
            <a:r>
              <a:rPr lang="en-IN" sz="1400" dirty="0" smtClean="0"/>
              <a:t> Mediated Silencing of Host Specific Protease in Fission </a:t>
            </a:r>
            <a:r>
              <a:rPr lang="en-IN" sz="1400" i="1" dirty="0" smtClean="0"/>
              <a:t>Yeast Schizosaccharomyces Pombe</a:t>
            </a:r>
            <a:r>
              <a:rPr lang="en-IN" sz="1400" dirty="0" smtClean="0"/>
              <a:t>.” </a:t>
            </a:r>
            <a:r>
              <a:rPr lang="en-IN" sz="1400" dirty="0" err="1" smtClean="0"/>
              <a:t>Nipunjot</a:t>
            </a:r>
            <a:r>
              <a:rPr lang="en-IN" sz="1400" dirty="0" smtClean="0"/>
              <a:t> </a:t>
            </a:r>
            <a:r>
              <a:rPr lang="en-IN" sz="1400" dirty="0" err="1" smtClean="0"/>
              <a:t>Kaur</a:t>
            </a:r>
            <a:r>
              <a:rPr lang="en-IN" sz="1400" dirty="0" smtClean="0"/>
              <a:t> </a:t>
            </a:r>
            <a:r>
              <a:rPr lang="en-IN" sz="1400" dirty="0" err="1" smtClean="0"/>
              <a:t>Soni-Bains</a:t>
            </a:r>
            <a:r>
              <a:rPr lang="en-IN" sz="1400" dirty="0" smtClean="0"/>
              <a:t> and Praveen Pal </a:t>
            </a:r>
            <a:r>
              <a:rPr lang="en-IN" sz="1400" dirty="0" err="1" smtClean="0"/>
              <a:t>Balgir</a:t>
            </a:r>
            <a:r>
              <a:rPr lang="en-IN" sz="1400" dirty="0" smtClean="0"/>
              <a:t> in </a:t>
            </a:r>
            <a:r>
              <a:rPr lang="en-IN" sz="1400" i="1" dirty="0" smtClean="0"/>
              <a:t>International Journal of Chemical And Pharmaceutical Analysis, </a:t>
            </a:r>
            <a:r>
              <a:rPr lang="en-IN" sz="1400" dirty="0" smtClean="0"/>
              <a:t>2(2):135-140, 2015.</a:t>
            </a:r>
          </a:p>
          <a:p>
            <a:pPr algn="just">
              <a:lnSpc>
                <a:spcPct val="150000"/>
              </a:lnSpc>
              <a:buFont typeface="Wingdings" pitchFamily="2" charset="2"/>
              <a:buChar char="v"/>
            </a:pPr>
            <a:r>
              <a:rPr lang="en-US" sz="1400" dirty="0" smtClean="0"/>
              <a:t>“Heterologous production of </a:t>
            </a:r>
            <a:r>
              <a:rPr lang="en-US" sz="1400" dirty="0" err="1" smtClean="0"/>
              <a:t>hPTH</a:t>
            </a:r>
            <a:r>
              <a:rPr lang="en-US" sz="1400" dirty="0" smtClean="0"/>
              <a:t> in fission yeast Schizosaccharomyces pombe</a:t>
            </a:r>
            <a:r>
              <a:rPr lang="en-US" sz="1400" i="1" dirty="0" smtClean="0"/>
              <a:t>.</a:t>
            </a:r>
            <a:r>
              <a:rPr lang="en-US" sz="1400" dirty="0" smtClean="0"/>
              <a:t>”</a:t>
            </a:r>
            <a:r>
              <a:rPr lang="en-US" sz="1400" i="1" dirty="0" smtClean="0"/>
              <a:t> </a:t>
            </a:r>
            <a:r>
              <a:rPr lang="en-US" sz="1400" dirty="0" err="1" smtClean="0"/>
              <a:t>Nipunjot</a:t>
            </a:r>
            <a:r>
              <a:rPr lang="en-US" sz="1400" dirty="0" smtClean="0"/>
              <a:t> K. Soni1 and Praveen P. </a:t>
            </a:r>
            <a:r>
              <a:rPr lang="en-US" sz="1400" dirty="0" err="1" smtClean="0"/>
              <a:t>Balgir</a:t>
            </a:r>
            <a:r>
              <a:rPr lang="en-US" sz="1400" dirty="0" smtClean="0"/>
              <a:t> in </a:t>
            </a:r>
            <a:r>
              <a:rPr lang="en-US" sz="1400" i="1" dirty="0" smtClean="0"/>
              <a:t>European Journal of Experimental Biology</a:t>
            </a:r>
            <a:r>
              <a:rPr lang="en-US" sz="1400" dirty="0" smtClean="0"/>
              <a:t>, 3(1):298-302, 2013.</a:t>
            </a:r>
          </a:p>
          <a:p>
            <a:pPr lvl="0" algn="just">
              <a:lnSpc>
                <a:spcPct val="150000"/>
              </a:lnSpc>
              <a:buFont typeface="Wingdings" pitchFamily="2" charset="2"/>
              <a:buChar char="v"/>
            </a:pPr>
            <a:r>
              <a:rPr lang="en-US" sz="1400" dirty="0" smtClean="0"/>
              <a:t>“Designing and validation of Vector construct for </a:t>
            </a:r>
            <a:r>
              <a:rPr lang="en-US" sz="1400" dirty="0" err="1" smtClean="0"/>
              <a:t>secretory</a:t>
            </a:r>
            <a:r>
              <a:rPr lang="en-US" sz="1400" dirty="0" smtClean="0"/>
              <a:t> production of </a:t>
            </a:r>
            <a:r>
              <a:rPr lang="en-US" sz="1400" dirty="0" err="1" smtClean="0"/>
              <a:t>hPTH</a:t>
            </a:r>
            <a:r>
              <a:rPr lang="en-US" sz="1400" dirty="0" smtClean="0"/>
              <a:t> in </a:t>
            </a:r>
            <a:r>
              <a:rPr lang="en-US" sz="1400" i="1" dirty="0" smtClean="0"/>
              <a:t>S pombe</a:t>
            </a:r>
            <a:r>
              <a:rPr lang="en-US" sz="1400" dirty="0" smtClean="0"/>
              <a:t>.” Praveen P. </a:t>
            </a:r>
            <a:r>
              <a:rPr lang="en-US" sz="1400" dirty="0" err="1" smtClean="0"/>
              <a:t>Balgir</a:t>
            </a:r>
            <a:r>
              <a:rPr lang="en-US" sz="1400" dirty="0" smtClean="0"/>
              <a:t> and </a:t>
            </a:r>
            <a:r>
              <a:rPr lang="en-US" sz="1400" dirty="0" err="1" smtClean="0"/>
              <a:t>Nipunjot</a:t>
            </a:r>
            <a:r>
              <a:rPr lang="en-US" sz="1400" dirty="0" smtClean="0"/>
              <a:t> </a:t>
            </a:r>
            <a:r>
              <a:rPr lang="en-US" sz="1400" dirty="0" err="1" smtClean="0"/>
              <a:t>Kaur</a:t>
            </a:r>
            <a:r>
              <a:rPr lang="en-US" sz="1400" dirty="0" smtClean="0"/>
              <a:t> </a:t>
            </a:r>
            <a:r>
              <a:rPr lang="en-US" sz="1400" dirty="0" err="1" smtClean="0"/>
              <a:t>Soni</a:t>
            </a:r>
            <a:r>
              <a:rPr lang="en-US" sz="1400" dirty="0" smtClean="0"/>
              <a:t> in </a:t>
            </a:r>
            <a:r>
              <a:rPr lang="en-US" sz="1400" i="1" dirty="0" err="1" smtClean="0"/>
              <a:t>Jounnal</a:t>
            </a:r>
            <a:r>
              <a:rPr lang="en-US" sz="1400" i="1" dirty="0" smtClean="0"/>
              <a:t> Punjab Academy of Sciences</a:t>
            </a:r>
            <a:r>
              <a:rPr lang="en-US" sz="1400" dirty="0" smtClean="0"/>
              <a:t>, Volume 5&amp;6, No. 1&amp;2 Jan-Dec 2008-2009.</a:t>
            </a:r>
            <a:endParaRPr lang="en-IN" sz="1400"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50008" y="2420888"/>
            <a:ext cx="6566092" cy="1631216"/>
          </a:xfrm>
          <a:prstGeom prst="rect">
            <a:avLst/>
          </a:prstGeom>
          <a:noFill/>
        </p:spPr>
        <p:txBody>
          <a:bodyPr wrap="none" lIns="91440" tIns="45720" rIns="91440" bIns="45720">
            <a:spAutoFit/>
          </a:bodyPr>
          <a:lstStyle/>
          <a:p>
            <a:pPr algn="ctr"/>
            <a:r>
              <a:rPr lang="en-US" sz="10000" b="1" cap="none" spc="0" dirty="0" smtClean="0">
                <a:ln w="17780" cmpd="sng">
                  <a:solidFill>
                    <a:srgbClr val="FFFF00"/>
                  </a:solidFill>
                  <a:prstDash val="solid"/>
                  <a:miter lim="800000"/>
                </a:ln>
                <a:solidFill>
                  <a:schemeClr val="accent3">
                    <a:lumMod val="75000"/>
                  </a:schemeClr>
                </a:solidFill>
                <a:effectLst>
                  <a:outerShdw blurRad="50800" algn="tl" rotWithShape="0">
                    <a:srgbClr val="000000"/>
                  </a:outerShdw>
                </a:effectLst>
              </a:rPr>
              <a:t>THANK YOU</a:t>
            </a:r>
            <a:endParaRPr lang="en-US" sz="10000" b="1" cap="none" spc="0" dirty="0">
              <a:ln w="17780" cmpd="sng">
                <a:solidFill>
                  <a:srgbClr val="FFFF00"/>
                </a:solidFill>
                <a:prstDash val="solid"/>
                <a:miter lim="800000"/>
              </a:ln>
              <a:solidFill>
                <a:schemeClr val="accent3">
                  <a:lumMod val="75000"/>
                </a:schemeClr>
              </a:solidFill>
              <a:effectLst>
                <a:outerShdw blurRad="50800" algn="tl" rotWithShape="0">
                  <a:srgbClr val="000000"/>
                </a:outerShdw>
              </a:effectLst>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3935</TotalTime>
  <Words>3264</Words>
  <Application>Microsoft Office PowerPoint</Application>
  <PresentationFormat>On-screen Show (4:3)</PresentationFormat>
  <Paragraphs>327</Paragraphs>
  <Slides>31</Slides>
  <Notes>6</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Acknowledgements</vt:lpstr>
      <vt:lpstr>Slide 31</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me</dc:creator>
  <cp:lastModifiedBy>me</cp:lastModifiedBy>
  <cp:revision>146</cp:revision>
  <dcterms:created xsi:type="dcterms:W3CDTF">2015-07-08T04:59:09Z</dcterms:created>
  <dcterms:modified xsi:type="dcterms:W3CDTF">2015-10-05T07:51:11Z</dcterms:modified>
</cp:coreProperties>
</file>