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0" r:id="rId3"/>
    <p:sldId id="256" r:id="rId4"/>
    <p:sldId id="257" r:id="rId5"/>
    <p:sldId id="258" r:id="rId6"/>
    <p:sldId id="265" r:id="rId7"/>
    <p:sldId id="266" r:id="rId8"/>
    <p:sldId id="260" r:id="rId9"/>
    <p:sldId id="274" r:id="rId10"/>
    <p:sldId id="263" r:id="rId11"/>
    <p:sldId id="262" r:id="rId12"/>
    <p:sldId id="264" r:id="rId13"/>
    <p:sldId id="275" r:id="rId14"/>
    <p:sldId id="276" r:id="rId15"/>
    <p:sldId id="277" r:id="rId16"/>
    <p:sldId id="272" r:id="rId17"/>
    <p:sldId id="261" r:id="rId18"/>
    <p:sldId id="269" r:id="rId19"/>
    <p:sldId id="268" r:id="rId20"/>
    <p:sldId id="267" r:id="rId21"/>
    <p:sldId id="278" r:id="rId22"/>
    <p:sldId id="273"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46" d="100"/>
          <a:sy n="46" d="100"/>
        </p:scale>
        <p:origin x="-2076" y="-58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F1F08F2-342F-4737-9C5D-BF76D29A5E9F}" type="datetimeFigureOut">
              <a:rPr lang="en-US" smtClean="0"/>
              <a:pPr/>
              <a:t>9/22/2014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1F08F2-342F-4737-9C5D-BF76D29A5E9F}" type="datetimeFigureOut">
              <a:rPr lang="en-US" smtClean="0"/>
              <a:pPr/>
              <a:t>9/22/2014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1F08F2-342F-4737-9C5D-BF76D29A5E9F}" type="datetimeFigureOut">
              <a:rPr lang="en-US" smtClean="0"/>
              <a:pPr/>
              <a:t>9/22/2014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F1F08F2-342F-4737-9C5D-BF76D29A5E9F}" type="datetimeFigureOut">
              <a:rPr lang="en-US" smtClean="0"/>
              <a:pPr/>
              <a:t>9/22/2014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F1F08F2-342F-4737-9C5D-BF76D29A5E9F}" type="datetimeFigureOut">
              <a:rPr lang="en-US" smtClean="0"/>
              <a:pPr/>
              <a:t>9/22/2014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1F08F2-342F-4737-9C5D-BF76D29A5E9F}" type="datetimeFigureOut">
              <a:rPr lang="en-US" smtClean="0"/>
              <a:pPr/>
              <a:t>9/22/2014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1F08F2-342F-4737-9C5D-BF76D29A5E9F}" type="datetimeFigureOut">
              <a:rPr lang="en-US" smtClean="0"/>
              <a:pPr/>
              <a:t>9/22/2014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F08F2-342F-4737-9C5D-BF76D29A5E9F}" type="datetimeFigureOut">
              <a:rPr lang="en-US" smtClean="0"/>
              <a:pPr/>
              <a:t>9/22/2014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1F08F2-342F-4737-9C5D-BF76D29A5E9F}" type="datetimeFigureOut">
              <a:rPr lang="en-US" smtClean="0"/>
              <a:pPr/>
              <a:t>9/22/2014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1F08F2-342F-4737-9C5D-BF76D29A5E9F}" type="datetimeFigureOut">
              <a:rPr lang="en-US" smtClean="0"/>
              <a:pPr/>
              <a:t>9/22/2014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F1F08F2-342F-4737-9C5D-BF76D29A5E9F}" type="datetimeFigureOut">
              <a:rPr lang="en-US" smtClean="0"/>
              <a:pPr/>
              <a:t>9/22/2014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F55CAE-EDC6-4BDE-B38F-568714AA002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1F08F2-342F-4737-9C5D-BF76D29A5E9F}" type="datetimeFigureOut">
              <a:rPr lang="en-US" smtClean="0"/>
              <a:pPr/>
              <a:t>9/22/2014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F55CAE-EDC6-4BDE-B38F-568714AA002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Bridging the Gap Between Cosmetologist, Dermatologist &amp; The Medical &amp; Research Community</a:t>
            </a:r>
            <a:endParaRPr lang="en-US" dirty="0"/>
          </a:p>
        </p:txBody>
      </p:sp>
      <p:sp>
        <p:nvSpPr>
          <p:cNvPr id="3" name="Subtitle 2"/>
          <p:cNvSpPr>
            <a:spLocks noGrp="1"/>
          </p:cNvSpPr>
          <p:nvPr>
            <p:ph type="subTitle" idx="1"/>
          </p:nvPr>
        </p:nvSpPr>
        <p:spPr/>
        <p:txBody>
          <a:bodyPr/>
          <a:lstStyle/>
          <a:p>
            <a:endParaRPr lang="en-US" dirty="0" smtClean="0"/>
          </a:p>
          <a:p>
            <a:r>
              <a:rPr lang="en-US" dirty="0" smtClean="0"/>
              <a:t>Nina </a:t>
            </a:r>
            <a:r>
              <a:rPr lang="en-US" dirty="0" err="1" smtClean="0"/>
              <a:t>Turnage</a:t>
            </a:r>
            <a:r>
              <a:rPr lang="en-US" dirty="0" smtClean="0"/>
              <a:t>, Cosmetologist, Researcher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a:t>
            </a:r>
            <a:endParaRPr lang="en-US" dirty="0"/>
          </a:p>
        </p:txBody>
      </p:sp>
      <p:sp>
        <p:nvSpPr>
          <p:cNvPr id="3" name="Content Placeholder 2"/>
          <p:cNvSpPr>
            <a:spLocks noGrp="1"/>
          </p:cNvSpPr>
          <p:nvPr>
            <p:ph idx="1"/>
          </p:nvPr>
        </p:nvSpPr>
        <p:spPr/>
        <p:txBody>
          <a:bodyPr/>
          <a:lstStyle/>
          <a:p>
            <a:endParaRPr lang="en-US" sz="1600" dirty="0"/>
          </a:p>
          <a:p>
            <a:endParaRPr lang="en-US" dirty="0"/>
          </a:p>
        </p:txBody>
      </p:sp>
      <p:sp>
        <p:nvSpPr>
          <p:cNvPr id="5"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3200" dirty="0" smtClean="0"/>
              <a:t>THE FUTURE OF COSMETIC R&amp;D LIES IN THE HANDS OF PRACTICING COSMETOLOGISTS AND ESTABLISHING RELATIONSHIPS WITH OTHERS IN THE MEDICAL PROFESSION, CHEMISTS AND THE NATURE OF SCIENCE THAT BRINGS US TOGETHER</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BEAUTY CULTURIST</a:t>
            </a:r>
            <a:endParaRPr lang="en-US" dirty="0"/>
          </a:p>
        </p:txBody>
      </p:sp>
      <p:pic>
        <p:nvPicPr>
          <p:cNvPr id="4" name="Content Placeholder 3" descr="imagesCAZZCXEK.jpg"/>
          <p:cNvPicPr>
            <a:picLocks noGrp="1" noChangeAspect="1"/>
          </p:cNvPicPr>
          <p:nvPr>
            <p:ph idx="1"/>
          </p:nvPr>
        </p:nvPicPr>
        <p:blipFill>
          <a:blip r:embed="rId2" cstate="print"/>
          <a:stretch>
            <a:fillRect/>
          </a:stretch>
        </p:blipFill>
        <p:spPr>
          <a:xfrm>
            <a:off x="1295400" y="1295400"/>
            <a:ext cx="6629400" cy="4411565"/>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2971800"/>
            <a:ext cx="8229600" cy="3886200"/>
          </a:xfrm>
        </p:spPr>
        <p:txBody>
          <a:bodyPr/>
          <a:lstStyle/>
          <a:p>
            <a:r>
              <a:rPr lang="en-US" dirty="0" smtClean="0"/>
              <a:t>Willful Knowledge</a:t>
            </a:r>
          </a:p>
          <a:p>
            <a:r>
              <a:rPr lang="en-US" dirty="0" smtClean="0"/>
              <a:t>Less Diversion &amp; Competition </a:t>
            </a:r>
          </a:p>
          <a:p>
            <a:r>
              <a:rPr lang="en-US" dirty="0" smtClean="0"/>
              <a:t>Respect and High Regard</a:t>
            </a:r>
          </a:p>
          <a:p>
            <a:endParaRPr lang="en-US" dirty="0" smtClean="0"/>
          </a:p>
          <a:p>
            <a:endParaRPr lang="en-US" dirty="0"/>
          </a:p>
        </p:txBody>
      </p:sp>
      <p:pic>
        <p:nvPicPr>
          <p:cNvPr id="4" name="Picture 3" descr="e81ee7_79e99446c1c04aa4bf7ee281d50db686_jpg_srz_673_196_85_22_0_50_1_20_0.jpg"/>
          <p:cNvPicPr>
            <a:picLocks noChangeAspect="1"/>
          </p:cNvPicPr>
          <p:nvPr/>
        </p:nvPicPr>
        <p:blipFill>
          <a:blip r:embed="rId2" cstate="print"/>
          <a:stretch>
            <a:fillRect/>
          </a:stretch>
        </p:blipFill>
        <p:spPr>
          <a:xfrm>
            <a:off x="304800" y="228600"/>
            <a:ext cx="8547100" cy="2260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CAGZD3MX.jpg"/>
          <p:cNvPicPr>
            <a:picLocks noGrp="1" noChangeAspect="1"/>
          </p:cNvPicPr>
          <p:nvPr>
            <p:ph idx="1"/>
          </p:nvPr>
        </p:nvPicPr>
        <p:blipFill>
          <a:blip r:embed="rId2" cstate="print"/>
          <a:stretch>
            <a:fillRect/>
          </a:stretch>
        </p:blipFill>
        <p:spPr>
          <a:xfrm>
            <a:off x="381000" y="914400"/>
            <a:ext cx="8283437" cy="556260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IT MEAN TO BE A COSMETOLOGIST?</a:t>
            </a:r>
            <a:endParaRPr lang="en-US" dirty="0"/>
          </a:p>
        </p:txBody>
      </p:sp>
      <p:sp>
        <p:nvSpPr>
          <p:cNvPr id="3" name="Content Placeholder 2"/>
          <p:cNvSpPr>
            <a:spLocks noGrp="1"/>
          </p:cNvSpPr>
          <p:nvPr>
            <p:ph idx="1"/>
          </p:nvPr>
        </p:nvSpPr>
        <p:spPr/>
        <p:txBody>
          <a:bodyPr/>
          <a:lstStyle/>
          <a:p>
            <a:endParaRPr lang="en-US" dirty="0" smtClean="0"/>
          </a:p>
          <a:p>
            <a:pPr>
              <a:buNone/>
            </a:pPr>
            <a:r>
              <a:rPr lang="en-US" sz="4400" b="1" dirty="0" smtClean="0"/>
              <a:t>English definition of “-</a:t>
            </a:r>
            <a:r>
              <a:rPr lang="en-US" sz="4400" b="1" dirty="0" err="1" smtClean="0"/>
              <a:t>ologist</a:t>
            </a:r>
            <a:r>
              <a:rPr lang="en-US" sz="4400" b="1" dirty="0" smtClean="0"/>
              <a:t>” </a:t>
            </a:r>
          </a:p>
          <a:p>
            <a:pPr>
              <a:buNone/>
            </a:pPr>
            <a:r>
              <a:rPr lang="en-US" sz="4400" b="1" dirty="0" smtClean="0"/>
              <a:t>-</a:t>
            </a:r>
            <a:r>
              <a:rPr lang="en-US" sz="4400" b="1" dirty="0" err="1" smtClean="0"/>
              <a:t>ologist</a:t>
            </a:r>
            <a:endParaRPr lang="en-US" sz="4400" b="1" dirty="0" smtClean="0"/>
          </a:p>
          <a:p>
            <a:pPr>
              <a:buNone/>
            </a:pPr>
            <a:r>
              <a:rPr lang="en-US" dirty="0" smtClean="0"/>
              <a:t>suffix /-</a:t>
            </a:r>
            <a:r>
              <a:rPr lang="en-US" dirty="0" err="1" smtClean="0"/>
              <a:t>ɒl.ə.dʒɪst</a:t>
            </a:r>
            <a:r>
              <a:rPr lang="en-US" dirty="0" smtClean="0"/>
              <a:t>/ /-</a:t>
            </a:r>
            <a:r>
              <a:rPr lang="en-US" dirty="0" err="1" smtClean="0"/>
              <a:t>ɑː.lə</a:t>
            </a:r>
            <a:r>
              <a:rPr lang="en-US" dirty="0" smtClean="0"/>
              <a:t>-/ </a:t>
            </a:r>
          </a:p>
          <a:p>
            <a:pPr>
              <a:buNone/>
            </a:pPr>
            <a:r>
              <a:rPr lang="en-US" dirty="0" smtClean="0"/>
              <a:t>› used to form nouns ; an expert in a particular area of scientific study :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HOLDING US BACK?</a:t>
            </a:r>
            <a:endParaRPr lang="en-US" dirty="0"/>
          </a:p>
        </p:txBody>
      </p:sp>
      <p:sp>
        <p:nvSpPr>
          <p:cNvPr id="3" name="Content Placeholder 2"/>
          <p:cNvSpPr>
            <a:spLocks noGrp="1"/>
          </p:cNvSpPr>
          <p:nvPr>
            <p:ph idx="1"/>
          </p:nvPr>
        </p:nvSpPr>
        <p:spPr/>
        <p:txBody>
          <a:bodyPr/>
          <a:lstStyle/>
          <a:p>
            <a:r>
              <a:rPr lang="en-US" dirty="0" smtClean="0"/>
              <a:t>LACK OF, FEAR OR DIS-INTEREST IN SCIENCE</a:t>
            </a:r>
          </a:p>
          <a:p>
            <a:r>
              <a:rPr lang="en-US" dirty="0" smtClean="0"/>
              <a:t>NO SPECIALIZED TRAINING</a:t>
            </a:r>
          </a:p>
          <a:p>
            <a:r>
              <a:rPr lang="en-US" dirty="0" smtClean="0"/>
              <a:t>TOO MUCH FOCUS ON CREATIVITY</a:t>
            </a:r>
          </a:p>
          <a:p>
            <a:r>
              <a:rPr lang="en-US" dirty="0" smtClean="0"/>
              <a:t>TECHNOLOGY?</a:t>
            </a:r>
          </a:p>
          <a:p>
            <a:r>
              <a:rPr lang="en-US" dirty="0" smtClean="0"/>
              <a:t>NO DIALOGUE – NO INTEREST</a:t>
            </a:r>
          </a:p>
          <a:p>
            <a:r>
              <a:rPr lang="en-US" dirty="0" smtClean="0"/>
              <a:t>NO MOTIVATION – NO SUPPORT</a:t>
            </a:r>
          </a:p>
          <a:p>
            <a:r>
              <a:rPr lang="en-US" dirty="0" smtClean="0"/>
              <a:t>EXECUTIVE TAKEOVER</a:t>
            </a:r>
          </a:p>
          <a:p>
            <a:endParaRPr lang="en-US" dirty="0" smtClean="0"/>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NEW NORMAL</a:t>
            </a:r>
            <a:endParaRPr lang="en-US" dirty="0"/>
          </a:p>
        </p:txBody>
      </p:sp>
      <p:pic>
        <p:nvPicPr>
          <p:cNvPr id="4" name="Content Placeholder 3" descr="untitled.png"/>
          <p:cNvPicPr>
            <a:picLocks noGrp="1" noChangeAspect="1"/>
          </p:cNvPicPr>
          <p:nvPr>
            <p:ph idx="1"/>
          </p:nvPr>
        </p:nvPicPr>
        <p:blipFill>
          <a:blip r:embed="rId2" cstate="print"/>
          <a:stretch>
            <a:fillRect/>
          </a:stretch>
        </p:blipFill>
        <p:spPr>
          <a:xfrm>
            <a:off x="2286000" y="1219200"/>
            <a:ext cx="4495800" cy="5376386"/>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WHAT IF WE ACTED QUICKER?</a:t>
            </a:r>
            <a:br>
              <a:rPr lang="en-US" sz="3600" dirty="0" smtClean="0"/>
            </a:br>
            <a:endParaRPr lang="en-US" sz="3600" dirty="0"/>
          </a:p>
        </p:txBody>
      </p:sp>
      <p:pic>
        <p:nvPicPr>
          <p:cNvPr id="4" name="Content Placeholder 3" descr="imagesCA7RRGRU.jpg"/>
          <p:cNvPicPr>
            <a:picLocks noGrp="1" noChangeAspect="1"/>
          </p:cNvPicPr>
          <p:nvPr>
            <p:ph idx="1"/>
          </p:nvPr>
        </p:nvPicPr>
        <p:blipFill>
          <a:blip r:embed="rId2" cstate="print"/>
          <a:stretch>
            <a:fillRect/>
          </a:stretch>
        </p:blipFill>
        <p:spPr>
          <a:xfrm>
            <a:off x="990600" y="1219200"/>
            <a:ext cx="7073107" cy="5052219"/>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THERE’S STILL HOPE – DO SOMETHING NOW!</a:t>
            </a:r>
            <a:endParaRPr lang="en-US" dirty="0"/>
          </a:p>
        </p:txBody>
      </p:sp>
      <p:pic>
        <p:nvPicPr>
          <p:cNvPr id="4" name="Content Placeholder 3" descr="imagesCAIGZW94.jpg"/>
          <p:cNvPicPr>
            <a:picLocks noGrp="1" noChangeAspect="1"/>
          </p:cNvPicPr>
          <p:nvPr>
            <p:ph idx="1"/>
          </p:nvPr>
        </p:nvPicPr>
        <p:blipFill>
          <a:blip r:embed="rId2" cstate="print"/>
          <a:stretch>
            <a:fillRect/>
          </a:stretch>
        </p:blipFill>
        <p:spPr>
          <a:xfrm>
            <a:off x="1371600" y="1524000"/>
            <a:ext cx="6103855" cy="45720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THAN THE END USER</a:t>
            </a:r>
            <a:endParaRPr lang="en-US" dirty="0"/>
          </a:p>
        </p:txBody>
      </p:sp>
      <p:pic>
        <p:nvPicPr>
          <p:cNvPr id="4" name="Content Placeholder 3" descr="clinic.jpg"/>
          <p:cNvPicPr>
            <a:picLocks noGrp="1" noChangeAspect="1"/>
          </p:cNvPicPr>
          <p:nvPr>
            <p:ph idx="1"/>
          </p:nvPr>
        </p:nvPicPr>
        <p:blipFill>
          <a:blip r:embed="rId2" cstate="print"/>
          <a:stretch>
            <a:fillRect/>
          </a:stretch>
        </p:blipFill>
        <p:spPr>
          <a:xfrm>
            <a:off x="1027125" y="1600200"/>
            <a:ext cx="7089750" cy="4525963"/>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WE CONTROL THE PRODUCT CYCLE</a:t>
            </a:r>
            <a:endParaRPr lang="en-US" dirty="0"/>
          </a:p>
        </p:txBody>
      </p:sp>
      <p:sp>
        <p:nvSpPr>
          <p:cNvPr id="3" name="Content Placeholder 2"/>
          <p:cNvSpPr>
            <a:spLocks noGrp="1"/>
          </p:cNvSpPr>
          <p:nvPr>
            <p:ph idx="1"/>
          </p:nvPr>
        </p:nvSpPr>
        <p:spPr/>
        <p:txBody>
          <a:bodyPr/>
          <a:lstStyle/>
          <a:p>
            <a:r>
              <a:rPr lang="en-US" dirty="0" smtClean="0"/>
              <a:t>DIRECT ABILITY TO INFLUENCE OUR CLIENTS</a:t>
            </a:r>
          </a:p>
          <a:p>
            <a:r>
              <a:rPr lang="en-US" dirty="0" smtClean="0"/>
              <a:t>SUPERIOR PRODUCTS – FORCING COMPETITION FOR R&amp;D</a:t>
            </a:r>
          </a:p>
          <a:p>
            <a:r>
              <a:rPr lang="en-US" dirty="0" smtClean="0"/>
              <a:t>INCREASED SALES</a:t>
            </a:r>
          </a:p>
          <a:p>
            <a:r>
              <a:rPr lang="en-US" dirty="0" smtClean="0"/>
              <a:t>HIGHER INDUSTRY STANDARDS</a:t>
            </a:r>
          </a:p>
          <a:p>
            <a:r>
              <a:rPr lang="en-US" dirty="0" smtClean="0"/>
              <a:t>SATISFIED CLIENTS &amp; CONSUMERS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STRENGTHEN THE INDUSTRY</a:t>
            </a:r>
            <a:endParaRPr lang="en-US" dirty="0"/>
          </a:p>
        </p:txBody>
      </p:sp>
      <p:sp>
        <p:nvSpPr>
          <p:cNvPr id="3" name="Content Placeholder 2"/>
          <p:cNvSpPr>
            <a:spLocks noGrp="1"/>
          </p:cNvSpPr>
          <p:nvPr>
            <p:ph idx="1"/>
          </p:nvPr>
        </p:nvSpPr>
        <p:spPr/>
        <p:txBody>
          <a:bodyPr/>
          <a:lstStyle/>
          <a:p>
            <a:r>
              <a:rPr lang="en-US" dirty="0" smtClean="0"/>
              <a:t>MORE DIALOGUE BETWEEN COSMOS, DERMS, R&amp;D</a:t>
            </a:r>
          </a:p>
          <a:p>
            <a:r>
              <a:rPr lang="en-US" dirty="0" smtClean="0"/>
              <a:t>SUPERIOR PRODUCTS</a:t>
            </a:r>
          </a:p>
          <a:p>
            <a:r>
              <a:rPr lang="en-US" dirty="0" smtClean="0"/>
              <a:t>RIGOUROUS SALON TESTING</a:t>
            </a:r>
          </a:p>
          <a:p>
            <a:r>
              <a:rPr lang="en-US" dirty="0" smtClean="0"/>
              <a:t>RIGOUROUS LABORATORY TESTING</a:t>
            </a:r>
          </a:p>
          <a:p>
            <a:r>
              <a:rPr lang="en-US" dirty="0" smtClean="0"/>
              <a:t>MARKET RESEARCH</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BRIDGING THE GAP</a:t>
            </a:r>
            <a:endParaRPr lang="en-US" dirty="0"/>
          </a:p>
        </p:txBody>
      </p:sp>
      <p:sp>
        <p:nvSpPr>
          <p:cNvPr id="3" name="Content Placeholder 2"/>
          <p:cNvSpPr>
            <a:spLocks noGrp="1"/>
          </p:cNvSpPr>
          <p:nvPr>
            <p:ph idx="1"/>
          </p:nvPr>
        </p:nvSpPr>
        <p:spPr/>
        <p:txBody>
          <a:bodyPr>
            <a:normAutofit lnSpcReduction="10000"/>
          </a:bodyPr>
          <a:lstStyle/>
          <a:p>
            <a:r>
              <a:rPr lang="en-US" dirty="0" smtClean="0"/>
              <a:t>CLINICAL TRIALS</a:t>
            </a:r>
          </a:p>
          <a:p>
            <a:r>
              <a:rPr lang="en-US" dirty="0" smtClean="0"/>
              <a:t>CROSS TRAINING</a:t>
            </a:r>
          </a:p>
          <a:p>
            <a:r>
              <a:rPr lang="en-US" dirty="0" smtClean="0"/>
              <a:t>CASE STUDIES</a:t>
            </a:r>
          </a:p>
          <a:p>
            <a:r>
              <a:rPr lang="en-US" dirty="0" smtClean="0"/>
              <a:t>QUALIFIED DATABASE</a:t>
            </a:r>
          </a:p>
          <a:p>
            <a:r>
              <a:rPr lang="en-US" dirty="0" smtClean="0"/>
              <a:t>MORE DIALOGUE MORE INTEREST</a:t>
            </a:r>
          </a:p>
          <a:p>
            <a:r>
              <a:rPr lang="en-US" dirty="0" smtClean="0"/>
              <a:t>CALL TO ACTION – RAISE THE BAR</a:t>
            </a:r>
          </a:p>
          <a:p>
            <a:r>
              <a:rPr lang="en-US" dirty="0" smtClean="0"/>
              <a:t>MARKET RESEARCH</a:t>
            </a:r>
          </a:p>
          <a:p>
            <a:r>
              <a:rPr lang="en-US" dirty="0" smtClean="0"/>
              <a:t>COSMO ENDORSEMENTS/SUBSTANTIATION</a:t>
            </a:r>
          </a:p>
          <a:p>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SELF-INDUCED TRACTION ALOPECIA IS ON THE RISE</a:t>
            </a:r>
          </a:p>
          <a:p>
            <a:r>
              <a:rPr lang="en-US" dirty="0" smtClean="0"/>
              <a:t>LACK OF CONCERN FROM CLIENTS AND COSMETOLOGISTS</a:t>
            </a:r>
          </a:p>
          <a:p>
            <a:r>
              <a:rPr lang="en-US" dirty="0" smtClean="0"/>
              <a:t>USE OF MORE CREATIVITY RATHER THAN SCIENTIFIC APPROACH TO TREAT CLIENT</a:t>
            </a:r>
          </a:p>
          <a:p>
            <a:r>
              <a:rPr lang="en-US" dirty="0" smtClean="0"/>
              <a:t>SOCIETY SAYS COVER IT UP AND ACHIEVE IT WITH ENHANCEMENTS</a:t>
            </a:r>
          </a:p>
          <a:p>
            <a:endParaRPr lang="en-US" dirty="0"/>
          </a:p>
        </p:txBody>
      </p:sp>
      <p:sp>
        <p:nvSpPr>
          <p:cNvPr id="5" name="Title 1"/>
          <p:cNvSpPr>
            <a:spLocks noGrp="1"/>
          </p:cNvSpPr>
          <p:nvPr>
            <p:ph type="title"/>
          </p:nvPr>
        </p:nvSpPr>
        <p:spPr>
          <a:xfrm>
            <a:off x="457200" y="274638"/>
            <a:ext cx="8229600" cy="1143000"/>
          </a:xfrm>
        </p:spPr>
        <p:txBody>
          <a:bodyPr>
            <a:normAutofit/>
          </a:bodyPr>
          <a:lstStyle/>
          <a:p>
            <a:r>
              <a:rPr lang="en-US" dirty="0" smtClean="0"/>
              <a:t>LACK OF SCIENCE HAS LED TO. .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INSPIRE FUTURE PROFESSIONALS</a:t>
            </a:r>
            <a:endParaRPr lang="en-US" dirty="0"/>
          </a:p>
        </p:txBody>
      </p:sp>
      <p:pic>
        <p:nvPicPr>
          <p:cNvPr id="4" name="Content Placeholder 3" descr="untitled 1.png"/>
          <p:cNvPicPr>
            <a:picLocks noGrp="1" noChangeAspect="1"/>
          </p:cNvPicPr>
          <p:nvPr>
            <p:ph idx="1"/>
          </p:nvPr>
        </p:nvPicPr>
        <p:blipFill>
          <a:blip r:embed="rId2" cstate="print"/>
          <a:stretch>
            <a:fillRect/>
          </a:stretch>
        </p:blipFill>
        <p:spPr>
          <a:xfrm>
            <a:off x="1524000" y="1828800"/>
            <a:ext cx="5791200" cy="4377070"/>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BETTER WAY TO INCREASE GIRLS INTEREST IN SCIENCE THAN THROUGH COSMETOLOGY</a:t>
            </a:r>
            <a:endParaRPr lang="en-US" dirty="0"/>
          </a:p>
        </p:txBody>
      </p:sp>
      <p:pic>
        <p:nvPicPr>
          <p:cNvPr id="4" name="Content Placeholder 3" descr="imagesCAYGPC71.jpg"/>
          <p:cNvPicPr>
            <a:picLocks noGrp="1" noChangeAspect="1"/>
          </p:cNvPicPr>
          <p:nvPr>
            <p:ph idx="1"/>
          </p:nvPr>
        </p:nvPicPr>
        <p:blipFill>
          <a:blip r:embed="rId2" cstate="print"/>
          <a:stretch>
            <a:fillRect/>
          </a:stretch>
        </p:blipFill>
        <p:spPr>
          <a:xfrm>
            <a:off x="1600200" y="1828800"/>
            <a:ext cx="5424488" cy="4643183"/>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FUTURE</a:t>
            </a:r>
            <a:endParaRPr lang="en-US" dirty="0"/>
          </a:p>
        </p:txBody>
      </p:sp>
      <p:pic>
        <p:nvPicPr>
          <p:cNvPr id="4" name="Content Placeholder 3" descr="imagesCAELA4T4.jpg"/>
          <p:cNvPicPr>
            <a:picLocks noGrp="1" noChangeAspect="1"/>
          </p:cNvPicPr>
          <p:nvPr>
            <p:ph idx="1"/>
          </p:nvPr>
        </p:nvPicPr>
        <p:blipFill>
          <a:blip r:embed="rId2" cstate="print"/>
          <a:stretch>
            <a:fillRect/>
          </a:stretch>
        </p:blipFill>
        <p:spPr>
          <a:xfrm>
            <a:off x="3657600" y="1219201"/>
            <a:ext cx="4114800" cy="2895599"/>
          </a:xfrm>
        </p:spPr>
      </p:pic>
      <p:sp>
        <p:nvSpPr>
          <p:cNvPr id="5" name="Title 1"/>
          <p:cNvSpPr txBox="1">
            <a:spLocks/>
          </p:cNvSpPr>
          <p:nvPr/>
        </p:nvSpPr>
        <p:spPr>
          <a:xfrm>
            <a:off x="304800" y="2514600"/>
            <a:ext cx="32004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500" noProof="0" dirty="0" smtClean="0">
                <a:latin typeface="+mj-lt"/>
                <a:ea typeface="+mj-ea"/>
                <a:cs typeface="+mj-cs"/>
              </a:rPr>
              <a:t>COSMETIC</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dirty="0" smtClean="0">
                <a:latin typeface="+mj-lt"/>
                <a:ea typeface="+mj-ea"/>
                <a:cs typeface="+mj-cs"/>
              </a:rPr>
              <a:t>CHEMISTS</a:t>
            </a:r>
          </a:p>
          <a:p>
            <a:pPr marL="0" marR="0" lvl="0" indent="0" algn="ctr" defTabSz="914400" rtl="0" eaLnBrk="1" fontAlgn="auto" latinLnBrk="0" hangingPunct="1">
              <a:lnSpc>
                <a:spcPct val="100000"/>
              </a:lnSpc>
              <a:spcBef>
                <a:spcPct val="0"/>
              </a:spcBef>
              <a:spcAft>
                <a:spcPts val="0"/>
              </a:spcAft>
              <a:buClrTx/>
              <a:buSzTx/>
              <a:buFontTx/>
              <a:buNone/>
              <a:tabLst/>
              <a:defRPr/>
            </a:pPr>
            <a:endParaRPr lang="en-US" sz="3200" noProof="0" dirty="0" smtClean="0">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Picture 6" descr="imagesCAGMREGH.jpg"/>
          <p:cNvPicPr>
            <a:picLocks noChangeAspect="1"/>
          </p:cNvPicPr>
          <p:nvPr/>
        </p:nvPicPr>
        <p:blipFill>
          <a:blip r:embed="rId3" cstate="print"/>
          <a:stretch>
            <a:fillRect/>
          </a:stretch>
        </p:blipFill>
        <p:spPr>
          <a:xfrm>
            <a:off x="1752600" y="4038600"/>
            <a:ext cx="5715000" cy="2362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590800"/>
            <a:ext cx="3581400" cy="1417638"/>
          </a:xfrm>
        </p:spPr>
        <p:txBody>
          <a:bodyPr>
            <a:normAutofit fontScale="90000"/>
          </a:bodyPr>
          <a:lstStyle/>
          <a:p>
            <a:r>
              <a:rPr lang="en-US" sz="2000" dirty="0" smtClean="0"/>
              <a:t>COSMETIC CHEMIST</a:t>
            </a:r>
            <a:br>
              <a:rPr lang="en-US" sz="2000" dirty="0" smtClean="0"/>
            </a:br>
            <a:r>
              <a:rPr lang="en-US" sz="2000" dirty="0" smtClean="0"/>
              <a:t>LABORARTORY TESTER</a:t>
            </a:r>
            <a:br>
              <a:rPr lang="en-US" sz="2000" dirty="0" smtClean="0"/>
            </a:br>
            <a:r>
              <a:rPr lang="en-US" sz="2000" dirty="0" smtClean="0"/>
              <a:t>PRODUCT DEVELOPER</a:t>
            </a:r>
            <a:br>
              <a:rPr lang="en-US" sz="2000" dirty="0" smtClean="0"/>
            </a:br>
            <a:r>
              <a:rPr lang="en-US" sz="2000" dirty="0" smtClean="0"/>
              <a:t>MARKET RESEARCHER</a:t>
            </a:r>
            <a:br>
              <a:rPr lang="en-US" sz="2000" dirty="0" smtClean="0"/>
            </a:br>
            <a:r>
              <a:rPr lang="en-US" sz="2000" dirty="0" smtClean="0"/>
              <a:t>TECHNICAL WRITER</a:t>
            </a:r>
            <a:br>
              <a:rPr lang="en-US" sz="2000" dirty="0" smtClean="0"/>
            </a:br>
            <a:r>
              <a:rPr lang="en-US" sz="2000" dirty="0" smtClean="0"/>
              <a:t>COSMETIC EXECUTIVE</a:t>
            </a:r>
            <a:br>
              <a:rPr lang="en-US" sz="2000" dirty="0" smtClean="0"/>
            </a:br>
            <a:endParaRPr lang="en-US" sz="2000" dirty="0"/>
          </a:p>
        </p:txBody>
      </p:sp>
      <p:pic>
        <p:nvPicPr>
          <p:cNvPr id="4" name="Content Placeholder 3" descr="imagesCAJSTK52.jpg"/>
          <p:cNvPicPr>
            <a:picLocks noGrp="1" noChangeAspect="1"/>
          </p:cNvPicPr>
          <p:nvPr>
            <p:ph idx="1"/>
          </p:nvPr>
        </p:nvPicPr>
        <p:blipFill>
          <a:blip r:embed="rId2" cstate="print"/>
          <a:srcRect r="860" b="13392"/>
          <a:stretch>
            <a:fillRect/>
          </a:stretch>
        </p:blipFill>
        <p:spPr>
          <a:xfrm>
            <a:off x="2895600" y="1219200"/>
            <a:ext cx="6019800" cy="3891588"/>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RAISE INDUSTRY STANDARDS</a:t>
            </a:r>
            <a:endParaRPr lang="en-US" dirty="0"/>
          </a:p>
        </p:txBody>
      </p:sp>
      <p:sp>
        <p:nvSpPr>
          <p:cNvPr id="3" name="Content Placeholder 2"/>
          <p:cNvSpPr>
            <a:spLocks noGrp="1"/>
          </p:cNvSpPr>
          <p:nvPr>
            <p:ph idx="1"/>
          </p:nvPr>
        </p:nvSpPr>
        <p:spPr>
          <a:xfrm>
            <a:off x="533400" y="2332037"/>
            <a:ext cx="8229600" cy="4525963"/>
          </a:xfrm>
        </p:spPr>
        <p:txBody>
          <a:bodyPr/>
          <a:lstStyle/>
          <a:p>
            <a:r>
              <a:rPr lang="en-US" dirty="0" smtClean="0"/>
              <a:t>CROSS TRAINING</a:t>
            </a:r>
          </a:p>
          <a:p>
            <a:r>
              <a:rPr lang="en-US" dirty="0" smtClean="0"/>
              <a:t>REGULATION</a:t>
            </a:r>
          </a:p>
          <a:p>
            <a:r>
              <a:rPr lang="en-US" dirty="0" smtClean="0"/>
              <a:t>CERTIFICATIONS</a:t>
            </a:r>
          </a:p>
          <a:p>
            <a:r>
              <a:rPr lang="en-US" dirty="0" smtClean="0"/>
              <a:t>INTERNSHIPS</a:t>
            </a:r>
          </a:p>
          <a:p>
            <a:r>
              <a:rPr lang="en-US" dirty="0" smtClean="0"/>
              <a:t>EDUCATION</a:t>
            </a:r>
          </a:p>
          <a:p>
            <a:r>
              <a:rPr lang="en-US" dirty="0" smtClean="0"/>
              <a:t>INITIATIVES</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latin typeface="Baskerville Old Face" pitchFamily="18" charset="0"/>
              </a:rPr>
              <a:t>Lets Meet again at </a:t>
            </a:r>
            <a:r>
              <a:rPr lang="en-US" sz="3600" b="1" dirty="0" smtClean="0">
                <a:latin typeface="Baskerville Old Face" pitchFamily="18" charset="0"/>
              </a:rPr>
              <a:t>Cosmetology-2015</a:t>
            </a:r>
            <a:endParaRPr lang="en-US" sz="3600" b="1" dirty="0">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Boston, USA</a:t>
            </a:r>
            <a:endPar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endParaRP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563</TotalTime>
  <Words>352</Words>
  <Application>Microsoft Office PowerPoint</Application>
  <PresentationFormat>On-screen Show (4:3)</PresentationFormat>
  <Paragraphs>78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About OMICS Group</vt:lpstr>
      <vt:lpstr>About OMICS Group Conferences</vt:lpstr>
      <vt:lpstr>Bridging the Gap Between Cosmetologist, Dermatologist &amp; The Medical &amp; Research Community</vt:lpstr>
      <vt:lpstr>OBJECTIVE</vt:lpstr>
      <vt:lpstr>BEAUTY CULTURIST</vt:lpstr>
      <vt:lpstr>PowerPoint Presentation</vt:lpstr>
      <vt:lpstr>PowerPoint Presentation</vt:lpstr>
      <vt:lpstr>WHAT DOES IT MEAN TO BE A COSMETOLOGIST?</vt:lpstr>
      <vt:lpstr>WHAT’S HOLDING US BACK?</vt:lpstr>
      <vt:lpstr>THE NEW NORMAL</vt:lpstr>
      <vt:lpstr>WHAT IF WE ACTED QUICKER? </vt:lpstr>
      <vt:lpstr>THERE’S STILL HOPE – DO SOMETHING NOW!</vt:lpstr>
      <vt:lpstr>MORE THAN THE END USER</vt:lpstr>
      <vt:lpstr>WE CONTROL THE PRODUCT CYCLE</vt:lpstr>
      <vt:lpstr>LET’S STRENGTHEN THE INDUSTRY</vt:lpstr>
      <vt:lpstr>BRIDGING THE GAP</vt:lpstr>
      <vt:lpstr>LACK OF SCIENCE HAS LED TO. . .</vt:lpstr>
      <vt:lpstr>LET’S INSPIRE FUTURE PROFESSIONALS</vt:lpstr>
      <vt:lpstr>WHAT BETTER WAY TO INCREASE GIRLS INTEREST IN SCIENCE THAN THROUGH COSMETOLOGY</vt:lpstr>
      <vt:lpstr>WHAT’S THE FUTURE</vt:lpstr>
      <vt:lpstr>COSMETIC CHEMIST LABORARTORY TESTER PRODUCT DEVELOPER MARKET RESEARCHER TECHNICAL WRITER COSMETIC EXECUTIVE </vt:lpstr>
      <vt:lpstr>LET’S RAISE INDUSTRY STANDARDS</vt:lpstr>
      <vt:lpstr>Lets Meet again at Cosmetology-2015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Bridging the Gap Between Cosmotologist, Dermatologist &amp; the Medical Community</dc:title>
  <dc:creator>Talisa</dc:creator>
  <cp:lastModifiedBy>Syeda Aeliya Fatima Zaidi</cp:lastModifiedBy>
  <cp:revision>58</cp:revision>
  <dcterms:created xsi:type="dcterms:W3CDTF">2014-07-19T16:26:31Z</dcterms:created>
  <dcterms:modified xsi:type="dcterms:W3CDTF">2014-09-22T17:10:43Z</dcterms:modified>
</cp:coreProperties>
</file>