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49" r:id="rId2"/>
  </p:sldMasterIdLst>
  <p:notesMasterIdLst>
    <p:notesMasterId r:id="rId21"/>
  </p:notesMasterIdLst>
  <p:sldIdLst>
    <p:sldId id="288" r:id="rId3"/>
    <p:sldId id="289" r:id="rId4"/>
    <p:sldId id="281" r:id="rId5"/>
    <p:sldId id="258" r:id="rId6"/>
    <p:sldId id="284" r:id="rId7"/>
    <p:sldId id="285" r:id="rId8"/>
    <p:sldId id="279" r:id="rId9"/>
    <p:sldId id="280" r:id="rId10"/>
    <p:sldId id="259" r:id="rId11"/>
    <p:sldId id="260" r:id="rId12"/>
    <p:sldId id="262" r:id="rId13"/>
    <p:sldId id="266" r:id="rId14"/>
    <p:sldId id="286" r:id="rId15"/>
    <p:sldId id="283" r:id="rId16"/>
    <p:sldId id="287" r:id="rId17"/>
    <p:sldId id="268" r:id="rId18"/>
    <p:sldId id="277" r:id="rId19"/>
    <p:sldId id="290"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13" autoAdjust="0"/>
    <p:restoredTop sz="94660"/>
  </p:normalViewPr>
  <p:slideViewPr>
    <p:cSldViewPr>
      <p:cViewPr>
        <p:scale>
          <a:sx n="70" d="100"/>
          <a:sy n="70" d="100"/>
        </p:scale>
        <p:origin x="-1392" y="-5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file:///F:\CNT%20based%20biosensor\results\15012014\after%20E%20coli%20plant%201%2010%20cfu%201.csv"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lang val="en-US"/>
  <c:clrMapOvr bg1="lt1" tx1="dk1" bg2="lt2" tx2="dk2" accent1="accent1" accent2="accent2" accent3="accent3" accent4="accent4" accent5="accent5" accent6="accent6" hlink="hlink" folHlink="folHlink"/>
  <c:chart>
    <c:plotArea>
      <c:layout>
        <c:manualLayout>
          <c:layoutTarget val="inner"/>
          <c:xMode val="edge"/>
          <c:yMode val="edge"/>
          <c:x val="0.26557729494466598"/>
          <c:y val="5.1400554097404488E-2"/>
          <c:w val="0.65140138572609163"/>
          <c:h val="0.7151359977552918"/>
        </c:manualLayout>
      </c:layout>
      <c:lineChart>
        <c:grouping val="standard"/>
        <c:ser>
          <c:idx val="1"/>
          <c:order val="1"/>
          <c:marker>
            <c:symbol val="none"/>
          </c:marker>
          <c:val>
            <c:numRef>
              <c:f>'after E coli plant 1 10 cfu 1'!$D$120:$D$220</c:f>
              <c:numCache>
                <c:formatCode>0.00E+00</c:formatCode>
                <c:ptCount val="101"/>
                <c:pt idx="0">
                  <c:v>-1.3954000000000035E-11</c:v>
                </c:pt>
                <c:pt idx="1">
                  <c:v>2.2454400000000046E-10</c:v>
                </c:pt>
                <c:pt idx="2">
                  <c:v>4.4983600000000123E-10</c:v>
                </c:pt>
                <c:pt idx="3">
                  <c:v>6.8487400000000152E-10</c:v>
                </c:pt>
                <c:pt idx="4">
                  <c:v>9.5791000000000212E-10</c:v>
                </c:pt>
                <c:pt idx="5">
                  <c:v>1.1794100000000027E-9</c:v>
                </c:pt>
                <c:pt idx="6">
                  <c:v>1.3517500000000027E-9</c:v>
                </c:pt>
                <c:pt idx="7">
                  <c:v>1.5509100000000035E-9</c:v>
                </c:pt>
                <c:pt idx="8">
                  <c:v>1.8108900000000035E-9</c:v>
                </c:pt>
                <c:pt idx="9">
                  <c:v>2.0977000000000045E-9</c:v>
                </c:pt>
                <c:pt idx="10">
                  <c:v>2.345700000000004E-9</c:v>
                </c:pt>
                <c:pt idx="11">
                  <c:v>2.5343300000000057E-9</c:v>
                </c:pt>
                <c:pt idx="12">
                  <c:v>2.7131900000000068E-9</c:v>
                </c:pt>
                <c:pt idx="13">
                  <c:v>2.9360300000000044E-9</c:v>
                </c:pt>
                <c:pt idx="14">
                  <c:v>3.214210000000006E-9</c:v>
                </c:pt>
                <c:pt idx="15">
                  <c:v>3.4887800000000079E-9</c:v>
                </c:pt>
                <c:pt idx="16">
                  <c:v>3.7047000000000085E-9</c:v>
                </c:pt>
                <c:pt idx="17">
                  <c:v>3.8748000000000057E-9</c:v>
                </c:pt>
                <c:pt idx="18">
                  <c:v>4.0675200000000029E-9</c:v>
                </c:pt>
                <c:pt idx="19">
                  <c:v>4.3157000000000073E-9</c:v>
                </c:pt>
                <c:pt idx="20">
                  <c:v>4.6004500000000068E-9</c:v>
                </c:pt>
                <c:pt idx="21">
                  <c:v>4.8593000000000103E-9</c:v>
                </c:pt>
                <c:pt idx="22">
                  <c:v>5.0388200000000118E-9</c:v>
                </c:pt>
                <c:pt idx="23">
                  <c:v>5.2062000000000129E-9</c:v>
                </c:pt>
                <c:pt idx="24">
                  <c:v>5.4303000000000142E-9</c:v>
                </c:pt>
                <c:pt idx="25">
                  <c:v>5.7009000000000104E-9</c:v>
                </c:pt>
                <c:pt idx="26">
                  <c:v>5.9728100000000122E-9</c:v>
                </c:pt>
                <c:pt idx="27">
                  <c:v>6.1857700000000118E-9</c:v>
                </c:pt>
                <c:pt idx="28">
                  <c:v>6.3554100000000088E-9</c:v>
                </c:pt>
                <c:pt idx="29">
                  <c:v>6.5486100000000134E-9</c:v>
                </c:pt>
                <c:pt idx="30">
                  <c:v>6.7901000000000119E-9</c:v>
                </c:pt>
                <c:pt idx="31">
                  <c:v>7.0722000000000137E-9</c:v>
                </c:pt>
                <c:pt idx="32">
                  <c:v>7.3263300000000131E-9</c:v>
                </c:pt>
                <c:pt idx="33">
                  <c:v>7.5014100000000137E-9</c:v>
                </c:pt>
                <c:pt idx="34">
                  <c:v>7.6683800000000115E-9</c:v>
                </c:pt>
                <c:pt idx="35">
                  <c:v>7.8963100000000128E-9</c:v>
                </c:pt>
                <c:pt idx="36">
                  <c:v>8.1515200000000132E-9</c:v>
                </c:pt>
                <c:pt idx="37">
                  <c:v>8.4275800000000178E-9</c:v>
                </c:pt>
                <c:pt idx="38">
                  <c:v>8.6427900000000175E-9</c:v>
                </c:pt>
                <c:pt idx="39">
                  <c:v>8.8098200000000195E-9</c:v>
                </c:pt>
                <c:pt idx="40">
                  <c:v>8.9994500000000227E-9</c:v>
                </c:pt>
                <c:pt idx="41">
                  <c:v>9.2457600000000117E-9</c:v>
                </c:pt>
                <c:pt idx="42">
                  <c:v>9.5244600000000174E-9</c:v>
                </c:pt>
                <c:pt idx="43">
                  <c:v>9.7702200000000114E-9</c:v>
                </c:pt>
                <c:pt idx="44">
                  <c:v>9.98715000000002E-9</c:v>
                </c:pt>
                <c:pt idx="45">
                  <c:v>1.0145670000000018E-8</c:v>
                </c:pt>
                <c:pt idx="46">
                  <c:v>1.0337660000000009E-8</c:v>
                </c:pt>
                <c:pt idx="47">
                  <c:v>1.0615660000000013E-8</c:v>
                </c:pt>
                <c:pt idx="48">
                  <c:v>1.090725000000002E-8</c:v>
                </c:pt>
                <c:pt idx="49">
                  <c:v>1.1137650000000013E-8</c:v>
                </c:pt>
                <c:pt idx="50">
                  <c:v>1.1388999999999913E-8</c:v>
                </c:pt>
                <c:pt idx="51">
                  <c:v>1.1482600000000026E-8</c:v>
                </c:pt>
                <c:pt idx="52">
                  <c:v>1.1812399999999918E-8</c:v>
                </c:pt>
                <c:pt idx="53">
                  <c:v>1.1940499999999926E-8</c:v>
                </c:pt>
                <c:pt idx="54">
                  <c:v>1.2246000000000021E-8</c:v>
                </c:pt>
                <c:pt idx="55">
                  <c:v>1.242319999999992E-8</c:v>
                </c:pt>
                <c:pt idx="56">
                  <c:v>1.2650299999999911E-8</c:v>
                </c:pt>
                <c:pt idx="57">
                  <c:v>1.2929300000000016E-8</c:v>
                </c:pt>
                <c:pt idx="58">
                  <c:v>1.3084499999999921E-8</c:v>
                </c:pt>
                <c:pt idx="59">
                  <c:v>1.3393499999999917E-8</c:v>
                </c:pt>
                <c:pt idx="60">
                  <c:v>1.3507300000000026E-8</c:v>
                </c:pt>
                <c:pt idx="61">
                  <c:v>1.3840799999999926E-8</c:v>
                </c:pt>
                <c:pt idx="62">
                  <c:v>1.3934499999999925E-8</c:v>
                </c:pt>
                <c:pt idx="63">
                  <c:v>1.4288299999999911E-8</c:v>
                </c:pt>
                <c:pt idx="64">
                  <c:v>1.4413300000000018E-8</c:v>
                </c:pt>
                <c:pt idx="65">
                  <c:v>1.4672299999999911E-8</c:v>
                </c:pt>
                <c:pt idx="66">
                  <c:v>1.4905499999999921E-8</c:v>
                </c:pt>
                <c:pt idx="67">
                  <c:v>1.5071499999999921E-8</c:v>
                </c:pt>
                <c:pt idx="68">
                  <c:v>1.5357600000000026E-8</c:v>
                </c:pt>
                <c:pt idx="69">
                  <c:v>1.5456000000000026E-8</c:v>
                </c:pt>
                <c:pt idx="70">
                  <c:v>1.5810199999999925E-8</c:v>
                </c:pt>
                <c:pt idx="71">
                  <c:v>1.5901400000000036E-8</c:v>
                </c:pt>
                <c:pt idx="72">
                  <c:v>1.6249399999999924E-8</c:v>
                </c:pt>
                <c:pt idx="73">
                  <c:v>1.6362899999999934E-8</c:v>
                </c:pt>
                <c:pt idx="74">
                  <c:v>1.6677499999999926E-8</c:v>
                </c:pt>
                <c:pt idx="75">
                  <c:v>1.6856200000000026E-8</c:v>
                </c:pt>
                <c:pt idx="76">
                  <c:v>1.7080500000000032E-8</c:v>
                </c:pt>
                <c:pt idx="77">
                  <c:v>1.7305200000000029E-8</c:v>
                </c:pt>
                <c:pt idx="78">
                  <c:v>1.7500700000000036E-8</c:v>
                </c:pt>
                <c:pt idx="79">
                  <c:v>1.7791499999999931E-8</c:v>
                </c:pt>
                <c:pt idx="80">
                  <c:v>1.7915800000000029E-8</c:v>
                </c:pt>
                <c:pt idx="81">
                  <c:v>1.8269199999999934E-8</c:v>
                </c:pt>
                <c:pt idx="82">
                  <c:v>1.8362199999999931E-8</c:v>
                </c:pt>
                <c:pt idx="83">
                  <c:v>1.8713199999999935E-8</c:v>
                </c:pt>
                <c:pt idx="84">
                  <c:v>1.882949999999993E-8</c:v>
                </c:pt>
                <c:pt idx="85">
                  <c:v>1.9118900000000028E-8</c:v>
                </c:pt>
                <c:pt idx="86">
                  <c:v>1.9319899999999929E-8</c:v>
                </c:pt>
                <c:pt idx="87">
                  <c:v>1.9548299999999931E-8</c:v>
                </c:pt>
                <c:pt idx="88">
                  <c:v>1.980919999999994E-8</c:v>
                </c:pt>
                <c:pt idx="89">
                  <c:v>1.9942499999999939E-8</c:v>
                </c:pt>
                <c:pt idx="90">
                  <c:v>2.0279999999999947E-8</c:v>
                </c:pt>
                <c:pt idx="91">
                  <c:v>2.0391499999999915E-8</c:v>
                </c:pt>
                <c:pt idx="92">
                  <c:v>2.0725000000000022E-8</c:v>
                </c:pt>
                <c:pt idx="93">
                  <c:v>2.0817199999999932E-8</c:v>
                </c:pt>
                <c:pt idx="94">
                  <c:v>2.1136500000000022E-8</c:v>
                </c:pt>
                <c:pt idx="95">
                  <c:v>2.1270099999999947E-8</c:v>
                </c:pt>
                <c:pt idx="96">
                  <c:v>2.1535199999999939E-8</c:v>
                </c:pt>
                <c:pt idx="97">
                  <c:v>2.175709999999994E-8</c:v>
                </c:pt>
                <c:pt idx="98">
                  <c:v>2.1958900000000036E-8</c:v>
                </c:pt>
                <c:pt idx="99">
                  <c:v>2.2233500000000055E-8</c:v>
                </c:pt>
                <c:pt idx="100">
                  <c:v>2.2341599999999941E-8</c:v>
                </c:pt>
              </c:numCache>
            </c:numRef>
          </c:val>
        </c:ser>
        <c:ser>
          <c:idx val="0"/>
          <c:order val="0"/>
          <c:marker>
            <c:symbol val="none"/>
          </c:marker>
          <c:val>
            <c:numRef>
              <c:f>'before E coli plant 1 10 cfu 1.csv'!$D$120:$D$220</c:f>
              <c:numCache>
                <c:formatCode>0.00E+00</c:formatCode>
                <c:ptCount val="101"/>
                <c:pt idx="0">
                  <c:v>-3.9776000000000086E-11</c:v>
                </c:pt>
                <c:pt idx="1">
                  <c:v>2.9257100000000063E-10</c:v>
                </c:pt>
                <c:pt idx="2">
                  <c:v>6.2361000000000143E-10</c:v>
                </c:pt>
                <c:pt idx="3">
                  <c:v>9.2076000000000169E-10</c:v>
                </c:pt>
                <c:pt idx="4">
                  <c:v>1.2660300000000027E-9</c:v>
                </c:pt>
                <c:pt idx="5">
                  <c:v>1.6327400000000036E-9</c:v>
                </c:pt>
                <c:pt idx="6">
                  <c:v>1.9737000000000041E-9</c:v>
                </c:pt>
                <c:pt idx="7">
                  <c:v>2.2838800000000064E-9</c:v>
                </c:pt>
                <c:pt idx="8">
                  <c:v>2.5819100000000056E-9</c:v>
                </c:pt>
                <c:pt idx="9">
                  <c:v>2.9127100000000045E-9</c:v>
                </c:pt>
                <c:pt idx="10">
                  <c:v>3.2718600000000053E-9</c:v>
                </c:pt>
                <c:pt idx="11">
                  <c:v>3.6241200000000088E-9</c:v>
                </c:pt>
                <c:pt idx="12">
                  <c:v>3.946400000000007E-9</c:v>
                </c:pt>
                <c:pt idx="13">
                  <c:v>4.2473100000000069E-9</c:v>
                </c:pt>
                <c:pt idx="14">
                  <c:v>4.5565700000000076E-9</c:v>
                </c:pt>
                <c:pt idx="15">
                  <c:v>4.9090800000000109E-9</c:v>
                </c:pt>
                <c:pt idx="16">
                  <c:v>5.2701600000000115E-9</c:v>
                </c:pt>
                <c:pt idx="17">
                  <c:v>5.6139700000000085E-9</c:v>
                </c:pt>
                <c:pt idx="18">
                  <c:v>5.9057900000000134E-9</c:v>
                </c:pt>
                <c:pt idx="19">
                  <c:v>6.2142300000000099E-9</c:v>
                </c:pt>
                <c:pt idx="20">
                  <c:v>6.5391700000000143E-9</c:v>
                </c:pt>
                <c:pt idx="21">
                  <c:v>6.9030300000000144E-9</c:v>
                </c:pt>
                <c:pt idx="22">
                  <c:v>7.2593900000000166E-9</c:v>
                </c:pt>
                <c:pt idx="23">
                  <c:v>7.5691800000000125E-9</c:v>
                </c:pt>
                <c:pt idx="24">
                  <c:v>7.8697100000000138E-9</c:v>
                </c:pt>
                <c:pt idx="25">
                  <c:v>8.1873200000000068E-9</c:v>
                </c:pt>
                <c:pt idx="26">
                  <c:v>8.5483800000000118E-9</c:v>
                </c:pt>
                <c:pt idx="27">
                  <c:v>8.9164100000000217E-9</c:v>
                </c:pt>
                <c:pt idx="28">
                  <c:v>9.242510000000018E-9</c:v>
                </c:pt>
                <c:pt idx="29">
                  <c:v>9.5340100000000127E-9</c:v>
                </c:pt>
                <c:pt idx="30">
                  <c:v>9.8359600000000215E-9</c:v>
                </c:pt>
                <c:pt idx="31">
                  <c:v>1.0176870000000022E-8</c:v>
                </c:pt>
                <c:pt idx="32">
                  <c:v>1.0546800000000021E-8</c:v>
                </c:pt>
                <c:pt idx="33">
                  <c:v>1.085950000000002E-8</c:v>
                </c:pt>
                <c:pt idx="34">
                  <c:v>1.1172240000000011E-8</c:v>
                </c:pt>
                <c:pt idx="35">
                  <c:v>1.1543700000000026E-8</c:v>
                </c:pt>
                <c:pt idx="36">
                  <c:v>1.1813899999999921E-8</c:v>
                </c:pt>
                <c:pt idx="37">
                  <c:v>1.2187499999999915E-8</c:v>
                </c:pt>
                <c:pt idx="38">
                  <c:v>1.2478800000000018E-8</c:v>
                </c:pt>
                <c:pt idx="39">
                  <c:v>1.2805300000000021E-8</c:v>
                </c:pt>
                <c:pt idx="40">
                  <c:v>1.3172100000000024E-8</c:v>
                </c:pt>
                <c:pt idx="41">
                  <c:v>1.3442199999999924E-8</c:v>
                </c:pt>
                <c:pt idx="42">
                  <c:v>1.3841799999999929E-8</c:v>
                </c:pt>
                <c:pt idx="43">
                  <c:v>1.410449999999992E-8</c:v>
                </c:pt>
                <c:pt idx="44">
                  <c:v>1.4513199999999917E-8</c:v>
                </c:pt>
                <c:pt idx="45">
                  <c:v>1.4784799999999918E-8</c:v>
                </c:pt>
                <c:pt idx="46">
                  <c:v>1.5165499999999925E-8</c:v>
                </c:pt>
                <c:pt idx="47">
                  <c:v>1.5461000000000028E-8</c:v>
                </c:pt>
                <c:pt idx="48">
                  <c:v>1.5830900000000026E-8</c:v>
                </c:pt>
                <c:pt idx="49">
                  <c:v>1.6138200000000026E-8</c:v>
                </c:pt>
                <c:pt idx="50">
                  <c:v>1.6457900000000025E-8</c:v>
                </c:pt>
                <c:pt idx="51">
                  <c:v>1.6827699999999934E-8</c:v>
                </c:pt>
                <c:pt idx="52">
                  <c:v>1.7089399999999921E-8</c:v>
                </c:pt>
                <c:pt idx="53">
                  <c:v>1.7493199999999931E-8</c:v>
                </c:pt>
                <c:pt idx="54">
                  <c:v>1.7735999999999918E-8</c:v>
                </c:pt>
                <c:pt idx="55">
                  <c:v>1.8138100000000029E-8</c:v>
                </c:pt>
                <c:pt idx="56">
                  <c:v>1.8409699999999925E-8</c:v>
                </c:pt>
                <c:pt idx="57">
                  <c:v>1.8798700000000029E-8</c:v>
                </c:pt>
                <c:pt idx="58">
                  <c:v>1.9090100000000039E-8</c:v>
                </c:pt>
                <c:pt idx="59">
                  <c:v>1.9406000000000038E-8</c:v>
                </c:pt>
                <c:pt idx="60">
                  <c:v>1.9785899999999941E-8</c:v>
                </c:pt>
                <c:pt idx="61">
                  <c:v>2.0040399999999932E-8</c:v>
                </c:pt>
                <c:pt idx="62">
                  <c:v>2.0458100000000022E-8</c:v>
                </c:pt>
                <c:pt idx="63">
                  <c:v>2.0716299999999919E-8</c:v>
                </c:pt>
                <c:pt idx="64">
                  <c:v>2.1110599999999908E-8</c:v>
                </c:pt>
                <c:pt idx="65">
                  <c:v>2.1354100000000029E-8</c:v>
                </c:pt>
                <c:pt idx="66">
                  <c:v>2.1765400000000018E-8</c:v>
                </c:pt>
                <c:pt idx="67">
                  <c:v>2.204579999999995E-8</c:v>
                </c:pt>
                <c:pt idx="68">
                  <c:v>2.2423399999999954E-8</c:v>
                </c:pt>
                <c:pt idx="69">
                  <c:v>2.2709500000000032E-8</c:v>
                </c:pt>
                <c:pt idx="70">
                  <c:v>2.3021500000000022E-8</c:v>
                </c:pt>
                <c:pt idx="71">
                  <c:v>2.3388099999999917E-8</c:v>
                </c:pt>
                <c:pt idx="72">
                  <c:v>2.3660899999999934E-8</c:v>
                </c:pt>
                <c:pt idx="73">
                  <c:v>2.4052999999999941E-8</c:v>
                </c:pt>
                <c:pt idx="74">
                  <c:v>2.4318299999999933E-8</c:v>
                </c:pt>
                <c:pt idx="75">
                  <c:v>2.4709499999999934E-8</c:v>
                </c:pt>
                <c:pt idx="76">
                  <c:v>2.4982500000000022E-8</c:v>
                </c:pt>
                <c:pt idx="77">
                  <c:v>2.535319999999994E-8</c:v>
                </c:pt>
                <c:pt idx="78">
                  <c:v>2.5662399999999941E-8</c:v>
                </c:pt>
                <c:pt idx="79">
                  <c:v>2.598699999999994E-8</c:v>
                </c:pt>
                <c:pt idx="80">
                  <c:v>2.632089999999993E-8</c:v>
                </c:pt>
                <c:pt idx="81">
                  <c:v>2.6599300000000051E-8</c:v>
                </c:pt>
                <c:pt idx="82">
                  <c:v>2.7005600000000055E-8</c:v>
                </c:pt>
                <c:pt idx="83">
                  <c:v>2.7257799999999958E-8</c:v>
                </c:pt>
                <c:pt idx="84">
                  <c:v>2.7669799999999948E-8</c:v>
                </c:pt>
                <c:pt idx="85">
                  <c:v>2.7893299999999964E-8</c:v>
                </c:pt>
                <c:pt idx="86">
                  <c:v>2.8283399999999955E-8</c:v>
                </c:pt>
                <c:pt idx="87">
                  <c:v>2.8552599999999926E-8</c:v>
                </c:pt>
                <c:pt idx="88">
                  <c:v>2.8917499999999935E-8</c:v>
                </c:pt>
                <c:pt idx="89">
                  <c:v>2.9246199999999947E-8</c:v>
                </c:pt>
                <c:pt idx="90">
                  <c:v>2.9556099999999926E-8</c:v>
                </c:pt>
                <c:pt idx="91">
                  <c:v>2.9945499999999942E-8</c:v>
                </c:pt>
                <c:pt idx="92">
                  <c:v>3.0182199999999943E-8</c:v>
                </c:pt>
                <c:pt idx="93">
                  <c:v>3.0603299999999983E-8</c:v>
                </c:pt>
                <c:pt idx="94">
                  <c:v>3.083459999999995E-8</c:v>
                </c:pt>
                <c:pt idx="95">
                  <c:v>3.1262100000000051E-8</c:v>
                </c:pt>
                <c:pt idx="96">
                  <c:v>3.1507600000000051E-8</c:v>
                </c:pt>
                <c:pt idx="97">
                  <c:v>3.1915799999999955E-8</c:v>
                </c:pt>
                <c:pt idx="98">
                  <c:v>3.2202100000000064E-8</c:v>
                </c:pt>
                <c:pt idx="99">
                  <c:v>3.2529200000000057E-8</c:v>
                </c:pt>
                <c:pt idx="100">
                  <c:v>3.285790000000007E-8</c:v>
                </c:pt>
              </c:numCache>
            </c:numRef>
          </c:val>
        </c:ser>
        <c:dLbls/>
        <c:marker val="1"/>
        <c:axId val="63888000"/>
        <c:axId val="64185472"/>
      </c:lineChart>
      <c:catAx>
        <c:axId val="63888000"/>
        <c:scaling>
          <c:orientation val="minMax"/>
        </c:scaling>
        <c:axPos val="b"/>
        <c:title>
          <c:tx>
            <c:rich>
              <a:bodyPr/>
              <a:lstStyle/>
              <a:p>
                <a:pPr>
                  <a:defRPr sz="1200"/>
                </a:pPr>
                <a:r>
                  <a:rPr lang="en-US" sz="1200"/>
                  <a:t>Voltage</a:t>
                </a:r>
                <a:r>
                  <a:rPr lang="en-US" sz="1200" baseline="0"/>
                  <a:t> (mV)</a:t>
                </a:r>
                <a:endParaRPr lang="en-US" sz="1200"/>
              </a:p>
            </c:rich>
          </c:tx>
          <c:layout/>
        </c:title>
        <c:tickLblPos val="nextTo"/>
        <c:spPr>
          <a:noFill/>
          <a:ln w="19050">
            <a:solidFill>
              <a:schemeClr val="tx1"/>
            </a:solidFill>
          </a:ln>
        </c:spPr>
        <c:txPr>
          <a:bodyPr/>
          <a:lstStyle/>
          <a:p>
            <a:pPr>
              <a:defRPr b="1"/>
            </a:pPr>
            <a:endParaRPr lang="en-US"/>
          </a:p>
        </c:txPr>
        <c:crossAx val="64185472"/>
        <c:crosses val="autoZero"/>
        <c:auto val="1"/>
        <c:lblAlgn val="ctr"/>
        <c:lblOffset val="100"/>
        <c:tickLblSkip val="20"/>
        <c:tickMarkSkip val="20"/>
      </c:catAx>
      <c:valAx>
        <c:axId val="64185472"/>
        <c:scaling>
          <c:orientation val="minMax"/>
          <c:max val="3.5000000000000108E-8"/>
        </c:scaling>
        <c:axPos val="l"/>
        <c:title>
          <c:tx>
            <c:rich>
              <a:bodyPr rot="-5400000" vert="horz"/>
              <a:lstStyle/>
              <a:p>
                <a:pPr>
                  <a:defRPr sz="1400"/>
                </a:pPr>
                <a:r>
                  <a:rPr lang="en-US" sz="1400"/>
                  <a:t>Curret (uA)</a:t>
                </a:r>
              </a:p>
            </c:rich>
          </c:tx>
          <c:layout/>
        </c:title>
        <c:numFmt formatCode="#,##0.00" sourceLinked="0"/>
        <c:tickLblPos val="nextTo"/>
        <c:spPr>
          <a:ln w="19050">
            <a:solidFill>
              <a:sysClr val="windowText" lastClr="000000"/>
            </a:solidFill>
          </a:ln>
        </c:spPr>
        <c:txPr>
          <a:bodyPr/>
          <a:lstStyle/>
          <a:p>
            <a:pPr>
              <a:defRPr sz="800" b="1"/>
            </a:pPr>
            <a:endParaRPr lang="en-US"/>
          </a:p>
        </c:txPr>
        <c:crossAx val="63888000"/>
        <c:crosses val="autoZero"/>
        <c:crossBetween val="between"/>
      </c:valAx>
    </c:plotArea>
    <c:plotVisOnly val="1"/>
    <c:dispBlanksAs val="gap"/>
  </c:chart>
  <c:externalData r:id="rId2"/>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C38F9B-5E81-4A3D-8527-D0B5644EFB27}" type="datetimeFigureOut">
              <a:rPr lang="en-US" smtClean="0"/>
              <a:pPr/>
              <a:t>9/24/2014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B28D4F-7BF2-4B14-A409-B9CE2FF845FE}" type="slidenum">
              <a:rPr lang="en-US" smtClean="0"/>
              <a:pPr/>
              <a:t>‹#›</a:t>
            </a:fld>
            <a:endParaRPr lang="en-US"/>
          </a:p>
        </p:txBody>
      </p:sp>
    </p:spTree>
    <p:extLst>
      <p:ext uri="{BB962C8B-B14F-4D97-AF65-F5344CB8AC3E}">
        <p14:creationId xmlns:p14="http://schemas.microsoft.com/office/powerpoint/2010/main" xmlns="" val="632439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B28D4F-7BF2-4B14-A409-B9CE2FF845FE}" type="slidenum">
              <a:rPr lang="en-US" smtClean="0"/>
              <a:pPr/>
              <a:t>3</a:t>
            </a:fld>
            <a:endParaRPr lang="en-US"/>
          </a:p>
        </p:txBody>
      </p:sp>
    </p:spTree>
    <p:extLst>
      <p:ext uri="{BB962C8B-B14F-4D97-AF65-F5344CB8AC3E}">
        <p14:creationId xmlns:p14="http://schemas.microsoft.com/office/powerpoint/2010/main" xmlns="" val="2928063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ea typeface="ＭＳ Ｐゴシック" pitchFamily="34" charset="-128"/>
            </a:endParaRPr>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E4EE905F-36FC-4C6D-9898-9C130353F8C3}" type="slidenum">
              <a:rPr lang="en-US" altLang="en-US" smtClean="0">
                <a:latin typeface="Calibri" pitchFamily="34" charset="0"/>
              </a:rPr>
              <a:pPr eaLnBrk="1" hangingPunct="1"/>
              <a:t>9</a:t>
            </a:fld>
            <a:endParaRPr lang="en-US" altLang="en-US" smtClean="0">
              <a:latin typeface="Calibri"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ea typeface="ＭＳ Ｐゴシック" pitchFamily="34" charset="-128"/>
            </a:endParaRPr>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fld id="{245E99E2-120E-4CB8-B660-11B2CE118583}" type="slidenum">
              <a:rPr lang="en-US" altLang="en-US" smtClean="0">
                <a:latin typeface="Calibri" pitchFamily="34" charset="0"/>
              </a:rPr>
              <a:pPr eaLnBrk="1" hangingPunct="1"/>
              <a:t>10</a:t>
            </a:fld>
            <a:endParaRPr lang="en-US" altLang="en-US" smtClean="0">
              <a:latin typeface="Calibri"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B28D4F-7BF2-4B14-A409-B9CE2FF845FE}" type="slidenum">
              <a:rPr lang="en-US" smtClean="0"/>
              <a:pPr/>
              <a:t>12</a:t>
            </a:fld>
            <a:endParaRPr lang="en-US"/>
          </a:p>
        </p:txBody>
      </p:sp>
    </p:spTree>
    <p:extLst>
      <p:ext uri="{BB962C8B-B14F-4D97-AF65-F5344CB8AC3E}">
        <p14:creationId xmlns:p14="http://schemas.microsoft.com/office/powerpoint/2010/main" xmlns="" val="493854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B28D4F-7BF2-4B14-A409-B9CE2FF845FE}" type="slidenum">
              <a:rPr lang="en-US" smtClean="0"/>
              <a:pPr/>
              <a:t>13</a:t>
            </a:fld>
            <a:endParaRPr lang="en-US"/>
          </a:p>
        </p:txBody>
      </p:sp>
    </p:spTree>
    <p:extLst>
      <p:ext uri="{BB962C8B-B14F-4D97-AF65-F5344CB8AC3E}">
        <p14:creationId xmlns:p14="http://schemas.microsoft.com/office/powerpoint/2010/main" xmlns="" val="4938542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NULL"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7" descr="https://psoft.neu.edu/cs/neuhrprdpub/cache/NEU_LOGO_200811_2.gif"/>
          <p:cNvPicPr>
            <a:picLocks noChangeAspect="1" noChangeArrowheads="1"/>
          </p:cNvPicPr>
          <p:nvPr/>
        </p:nvPicPr>
        <p:blipFill>
          <a:blip r:embed="rId2" r:link="rId3" cstate="print"/>
          <a:srcRect l="80842"/>
          <a:stretch>
            <a:fillRect/>
          </a:stretch>
        </p:blipFill>
        <p:spPr bwMode="auto">
          <a:xfrm>
            <a:off x="427060" y="0"/>
            <a:ext cx="8716940" cy="822960"/>
          </a:xfrm>
          <a:prstGeom prst="rect">
            <a:avLst/>
          </a:prstGeom>
          <a:noFill/>
          <a:ln w="9525">
            <a:noFill/>
            <a:miter lim="800000"/>
            <a:headEnd/>
            <a:tailEnd/>
          </a:ln>
        </p:spPr>
      </p:pic>
      <p:pic>
        <p:nvPicPr>
          <p:cNvPr id="5" name="Picture 7" descr="https://psoft.neu.edu/cs/neuhrprdpub/cache/NEU_LOGO_200811_2.gif"/>
          <p:cNvPicPr>
            <a:picLocks noChangeAspect="1" noChangeArrowheads="1"/>
          </p:cNvPicPr>
          <p:nvPr/>
        </p:nvPicPr>
        <p:blipFill>
          <a:blip r:embed="rId2" r:link="rId3" cstate="print"/>
          <a:srcRect/>
          <a:stretch>
            <a:fillRect/>
          </a:stretch>
        </p:blipFill>
        <p:spPr bwMode="auto">
          <a:xfrm>
            <a:off x="0" y="0"/>
            <a:ext cx="5075686" cy="822960"/>
          </a:xfrm>
          <a:prstGeom prst="rect">
            <a:avLst/>
          </a:prstGeom>
          <a:noFill/>
          <a:ln w="9525">
            <a:noFill/>
            <a:miter lim="800000"/>
            <a:headEnd/>
            <a:tailEnd/>
          </a:ln>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Date Placeholder 3"/>
          <p:cNvSpPr>
            <a:spLocks noGrp="1"/>
          </p:cNvSpPr>
          <p:nvPr>
            <p:ph type="dt" sz="half" idx="10"/>
          </p:nvPr>
        </p:nvSpPr>
        <p:spPr>
          <a:xfrm>
            <a:off x="7010400" y="6263958"/>
            <a:ext cx="2133600" cy="365125"/>
          </a:xfrm>
          <a:noFill/>
        </p:spPr>
        <p:txBody>
          <a:bodyPr/>
          <a:lstStyle>
            <a:lvl1pPr algn="ctr">
              <a:defRPr sz="1600" b="1">
                <a:solidFill>
                  <a:schemeClr val="bg1"/>
                </a:solidFill>
              </a:defRPr>
            </a:lvl1pPr>
          </a:lstStyle>
          <a:p>
            <a:fld id="{507BBC80-64C3-460E-8C35-AABECDFA514C}" type="datetimeFigureOut">
              <a:rPr lang="en-US" smtClean="0"/>
              <a:pPr/>
              <a:t>9/24/2014</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https://psoft.neu.edu/cs/neuhrprdpub/cache/NEU_LOGO_200811_2.gif"/>
          <p:cNvPicPr>
            <a:picLocks noChangeAspect="1" noChangeArrowheads="1"/>
          </p:cNvPicPr>
          <p:nvPr/>
        </p:nvPicPr>
        <p:blipFill>
          <a:blip r:embed="rId2" r:link="rId3" cstate="print"/>
          <a:srcRect l="80842"/>
          <a:stretch>
            <a:fillRect/>
          </a:stretch>
        </p:blipFill>
        <p:spPr bwMode="auto">
          <a:xfrm>
            <a:off x="1" y="0"/>
            <a:ext cx="9144000" cy="566928"/>
          </a:xfrm>
          <a:prstGeom prst="rect">
            <a:avLst/>
          </a:prstGeom>
          <a:noFill/>
          <a:ln w="9525">
            <a:noFill/>
            <a:miter lim="800000"/>
            <a:headEnd/>
            <a:tailEnd/>
          </a:ln>
        </p:spPr>
      </p:pic>
      <p:sp>
        <p:nvSpPr>
          <p:cNvPr id="2" name="Title 1"/>
          <p:cNvSpPr>
            <a:spLocks noGrp="1"/>
          </p:cNvSpPr>
          <p:nvPr>
            <p:ph type="title"/>
          </p:nvPr>
        </p:nvSpPr>
        <p:spPr>
          <a:xfrm>
            <a:off x="457200" y="609600"/>
            <a:ext cx="8229600" cy="808038"/>
          </a:xfrm>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sz="1600" b="1">
                <a:solidFill>
                  <a:schemeClr val="tx1"/>
                </a:solidFill>
              </a:defRPr>
            </a:lvl1pPr>
          </a:lstStyle>
          <a:p>
            <a:fld id="{217992C1-6FF1-409D-A524-28F144D8F227}" type="slidenum">
              <a:rPr lang="en-US" smtClean="0"/>
              <a:pPr/>
              <a:t>‹#›</a:t>
            </a:fld>
            <a:endParaRPr lang="en-US"/>
          </a:p>
        </p:txBody>
      </p:sp>
      <p:pic>
        <p:nvPicPr>
          <p:cNvPr id="7" name="Picture 7" descr="https://psoft.neu.edu/cs/neuhrprdpub/cache/NEU_LOGO_200811_2.gif"/>
          <p:cNvPicPr>
            <a:picLocks noChangeAspect="1" noChangeArrowheads="1"/>
          </p:cNvPicPr>
          <p:nvPr/>
        </p:nvPicPr>
        <p:blipFill>
          <a:blip r:embed="rId2" r:link="rId3" cstate="print"/>
          <a:srcRect b="7805"/>
          <a:stretch>
            <a:fillRect/>
          </a:stretch>
        </p:blipFill>
        <p:spPr bwMode="auto">
          <a:xfrm>
            <a:off x="0" y="0"/>
            <a:ext cx="3505200" cy="523968"/>
          </a:xfrm>
          <a:prstGeom prst="rect">
            <a:avLst/>
          </a:prstGeom>
          <a:noFill/>
          <a:ln w="9525">
            <a:noFill/>
            <a:miter lim="800000"/>
            <a:headEnd/>
            <a:tailEnd/>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507BBC80-64C3-460E-8C35-AABECDFA514C}" type="datetimeFigureOut">
              <a:rPr lang="en-US" smtClean="0"/>
              <a:pPr/>
              <a:t>9/24/2014</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217992C1-6FF1-409D-A524-28F144D8F22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507BBC80-64C3-460E-8C35-AABECDFA514C}" type="datetimeFigureOut">
              <a:rPr lang="en-US" smtClean="0"/>
              <a:pPr/>
              <a:t>9/24/2014</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217992C1-6FF1-409D-A524-28F144D8F227}"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D0B3B50-40E2-4619-A13D-5DB756C0C4D3}" type="datetimeFigureOut">
              <a:rPr lang="en-US" smtClean="0">
                <a:solidFill>
                  <a:prstClr val="black">
                    <a:tint val="75000"/>
                  </a:prstClr>
                </a:solidFill>
              </a:rPr>
              <a:pPr/>
              <a:t>9/24/2014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1E68A639-6164-46B4-991D-C51B47A465CA}"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pic>
        <p:nvPicPr>
          <p:cNvPr id="2" name="Picture 6" descr="title.png"/>
          <p:cNvPicPr>
            <a:picLocks noChangeAspect="1"/>
          </p:cNvPicPr>
          <p:nvPr userDrawn="1"/>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fld id="{507BBC80-64C3-460E-8C35-AABECDFA514C}" type="datetimeFigureOut">
              <a:rPr lang="en-US" smtClean="0"/>
              <a:pPr/>
              <a:t>9/24/2014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charset="0"/>
              </a:defRPr>
            </a:lvl1pPr>
          </a:lstStyle>
          <a:p>
            <a:fld id="{217992C1-6FF1-409D-A524-28F144D8F22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2D0B3B50-40E2-4619-A13D-5DB756C0C4D3}" type="datetimeFigureOut">
              <a:rPr lang="en-US" smtClean="0">
                <a:solidFill>
                  <a:prstClr val="black">
                    <a:tint val="75000"/>
                  </a:prstClr>
                </a:solidFill>
              </a:rPr>
              <a:pPr defTabSz="457200"/>
              <a:t>9/24/2014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1E68A639-6164-46B4-991D-C51B47A465CA}" type="slidenum">
              <a:rPr lang="en-US" smtClean="0">
                <a:solidFill>
                  <a:prstClr val="black">
                    <a:tint val="75000"/>
                  </a:prstClr>
                </a:solidFill>
              </a:rPr>
              <a:pPr defTabSz="457200"/>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7924800" cy="460057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a:t>
            </a:r>
            <a:r>
              <a:rPr lang="en-US" sz="2000" dirty="0" smtClean="0">
                <a:latin typeface="+mj-lt"/>
              </a:rPr>
              <a:t> OMICS </a:t>
            </a:r>
            <a:r>
              <a:rPr lang="en-US" sz="2000" dirty="0" smtClean="0">
                <a:latin typeface="+mj-lt"/>
              </a:rPr>
              <a:t>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133600"/>
            <a:ext cx="6858000" cy="1295400"/>
          </a:xfrm>
        </p:spPr>
        <p:txBody>
          <a:bodyPr>
            <a:normAutofit fontScale="90000"/>
          </a:bodyPr>
          <a:lstStyle/>
          <a:p>
            <a:pPr algn="ctr"/>
            <a:r>
              <a:rPr lang="en-US" b="1" dirty="0" err="1"/>
              <a:t>Aptamer</a:t>
            </a:r>
            <a:r>
              <a:rPr lang="en-US" b="1" dirty="0"/>
              <a:t> Based E-coli Detection in Waste Waters by SWCNTs Modified Biosensor System</a:t>
            </a:r>
            <a:endParaRPr lang="en-US" dirty="0"/>
          </a:p>
        </p:txBody>
      </p:sp>
      <p:sp>
        <p:nvSpPr>
          <p:cNvPr id="3" name="Subtitle 2"/>
          <p:cNvSpPr>
            <a:spLocks noGrp="1"/>
          </p:cNvSpPr>
          <p:nvPr>
            <p:ph type="subTitle" idx="1"/>
          </p:nvPr>
        </p:nvSpPr>
        <p:spPr>
          <a:xfrm>
            <a:off x="838200" y="3810000"/>
            <a:ext cx="7162800" cy="533400"/>
          </a:xfrm>
        </p:spPr>
        <p:txBody>
          <a:bodyPr>
            <a:noAutofit/>
          </a:bodyPr>
          <a:lstStyle/>
          <a:p>
            <a:pPr algn="ctr">
              <a:spcBef>
                <a:spcPts val="0"/>
              </a:spcBef>
            </a:pPr>
            <a:r>
              <a:rPr lang="en-US" sz="2000" b="1" dirty="0" err="1"/>
              <a:t>Nimet</a:t>
            </a:r>
            <a:r>
              <a:rPr lang="en-US" sz="2000" b="1" dirty="0"/>
              <a:t> </a:t>
            </a:r>
            <a:r>
              <a:rPr lang="en-US" sz="2000" b="1" dirty="0" err="1" smtClean="0"/>
              <a:t>Yildirim</a:t>
            </a:r>
            <a:r>
              <a:rPr lang="en-US" sz="2000" dirty="0" smtClean="0"/>
              <a:t> </a:t>
            </a:r>
            <a:r>
              <a:rPr lang="en-US" sz="2000" baseline="30000" dirty="0" smtClean="0"/>
              <a:t>1</a:t>
            </a:r>
            <a:r>
              <a:rPr lang="en-US" sz="2000" baseline="30000" dirty="0"/>
              <a:t>, 2</a:t>
            </a:r>
            <a:r>
              <a:rPr lang="en-US" sz="2000" dirty="0"/>
              <a:t>, </a:t>
            </a:r>
            <a:r>
              <a:rPr lang="en-US" sz="2000" dirty="0" err="1"/>
              <a:t>Jinyoung</a:t>
            </a:r>
            <a:r>
              <a:rPr lang="en-US" sz="2000" dirty="0"/>
              <a:t> </a:t>
            </a:r>
            <a:r>
              <a:rPr lang="en-US" sz="2000" dirty="0" smtClean="0"/>
              <a:t>Lee </a:t>
            </a:r>
            <a:r>
              <a:rPr lang="en-US" sz="2000" baseline="30000" dirty="0"/>
              <a:t>3</a:t>
            </a:r>
            <a:r>
              <a:rPr lang="en-US" sz="2000" dirty="0"/>
              <a:t>, </a:t>
            </a:r>
            <a:r>
              <a:rPr lang="en-US" sz="2000" dirty="0" err="1" smtClean="0"/>
              <a:t>Hanchul</a:t>
            </a:r>
            <a:r>
              <a:rPr lang="en-US" sz="2000" dirty="0" smtClean="0"/>
              <a:t> Cho </a:t>
            </a:r>
            <a:r>
              <a:rPr lang="en-US" sz="2000" baseline="30000" dirty="0"/>
              <a:t>3</a:t>
            </a:r>
            <a:r>
              <a:rPr lang="en-US" sz="2000" dirty="0"/>
              <a:t>, </a:t>
            </a:r>
            <a:r>
              <a:rPr lang="en-US" sz="2000" dirty="0" err="1"/>
              <a:t>HeaYeon</a:t>
            </a:r>
            <a:r>
              <a:rPr lang="en-US" sz="2000" dirty="0"/>
              <a:t> </a:t>
            </a:r>
            <a:r>
              <a:rPr lang="en-US" sz="2000" dirty="0" smtClean="0"/>
              <a:t>Lee </a:t>
            </a:r>
            <a:r>
              <a:rPr lang="en-US" sz="2000" baseline="30000" dirty="0"/>
              <a:t>3</a:t>
            </a:r>
            <a:r>
              <a:rPr lang="en-US" sz="2000" dirty="0" smtClean="0"/>
              <a:t>, </a:t>
            </a:r>
            <a:r>
              <a:rPr lang="en-US" sz="2000" dirty="0"/>
              <a:t>Ahmed </a:t>
            </a:r>
            <a:r>
              <a:rPr lang="en-US" sz="2000" dirty="0" smtClean="0"/>
              <a:t>Busnaina </a:t>
            </a:r>
            <a:r>
              <a:rPr lang="en-US" sz="2000" baseline="30000" dirty="0"/>
              <a:t>3</a:t>
            </a:r>
            <a:r>
              <a:rPr lang="en-US" sz="2000" dirty="0"/>
              <a:t>, April Z. </a:t>
            </a:r>
            <a:r>
              <a:rPr lang="en-US" sz="2000" dirty="0" err="1" smtClean="0"/>
              <a:t>Gu</a:t>
            </a:r>
            <a:r>
              <a:rPr lang="en-US" sz="2000" baseline="30000" dirty="0" smtClean="0"/>
              <a:t>*2</a:t>
            </a:r>
          </a:p>
          <a:p>
            <a:pPr algn="ctr">
              <a:spcBef>
                <a:spcPts val="0"/>
              </a:spcBef>
            </a:pPr>
            <a:r>
              <a:rPr lang="en-US" sz="1100" i="1" baseline="30000" dirty="0" smtClean="0"/>
              <a:t>1</a:t>
            </a:r>
            <a:r>
              <a:rPr lang="en-US" sz="1100" i="1" dirty="0" smtClean="0"/>
              <a:t>Bioengineering </a:t>
            </a:r>
            <a:r>
              <a:rPr lang="en-US" sz="1100" i="1" dirty="0"/>
              <a:t>PhD Program, Northeastern University, Boston, </a:t>
            </a:r>
            <a:r>
              <a:rPr lang="en-US" sz="1100" i="1" dirty="0" smtClean="0"/>
              <a:t>USA</a:t>
            </a:r>
            <a:r>
              <a:rPr lang="en-US" sz="1100" dirty="0"/>
              <a:t> </a:t>
            </a:r>
            <a:r>
              <a:rPr lang="en-US" sz="1100" i="1" baseline="30000" dirty="0" smtClean="0"/>
              <a:t>2</a:t>
            </a:r>
            <a:r>
              <a:rPr lang="en-US" sz="1100" i="1" dirty="0" smtClean="0"/>
              <a:t>Department </a:t>
            </a:r>
            <a:r>
              <a:rPr lang="en-US" sz="1100" i="1" dirty="0"/>
              <a:t>of Civil and Environmental Engineering, Northeastern University, Boston, </a:t>
            </a:r>
            <a:r>
              <a:rPr lang="en-US" sz="1100" i="1" dirty="0" smtClean="0"/>
              <a:t>USA</a:t>
            </a:r>
            <a:r>
              <a:rPr lang="en-US" sz="1100" dirty="0"/>
              <a:t> </a:t>
            </a:r>
            <a:r>
              <a:rPr lang="en-US" sz="1100" i="1" baseline="30000" dirty="0" smtClean="0"/>
              <a:t>3</a:t>
            </a:r>
            <a:r>
              <a:rPr lang="en-US" sz="1100" i="1" dirty="0" smtClean="0"/>
              <a:t>The </a:t>
            </a:r>
            <a:r>
              <a:rPr lang="en-US" sz="1100" i="1" dirty="0"/>
              <a:t>NSF Nanoscale Science and Engineering Center for High-rate </a:t>
            </a:r>
            <a:r>
              <a:rPr lang="en-US" sz="1100" i="1" dirty="0" err="1"/>
              <a:t>Nanomanufacturing</a:t>
            </a:r>
            <a:r>
              <a:rPr lang="en-US" sz="1100" i="1" dirty="0"/>
              <a:t> (CHN), Northeastern University, Boston, MA 02151, </a:t>
            </a:r>
            <a:r>
              <a:rPr lang="en-US" sz="1100" i="1" dirty="0" smtClean="0"/>
              <a:t>USA</a:t>
            </a:r>
            <a:endParaRPr lang="en-US" sz="1100" dirty="0"/>
          </a:p>
        </p:txBody>
      </p:sp>
    </p:spTree>
    <p:extLst>
      <p:ext uri="{BB962C8B-B14F-4D97-AF65-F5344CB8AC3E}">
        <p14:creationId xmlns:p14="http://schemas.microsoft.com/office/powerpoint/2010/main" xmlns="" val="13091492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63562"/>
          </a:xfrm>
        </p:spPr>
        <p:txBody>
          <a:bodyPr>
            <a:noAutofit/>
          </a:bodyPr>
          <a:lstStyle/>
          <a:p>
            <a:r>
              <a:rPr lang="en-US" sz="4000" b="1" dirty="0"/>
              <a:t>Motivation</a:t>
            </a:r>
            <a:endParaRPr lang="en-US" sz="4000" dirty="0"/>
          </a:p>
        </p:txBody>
      </p:sp>
      <p:sp>
        <p:nvSpPr>
          <p:cNvPr id="3" name="Content Placeholder 2"/>
          <p:cNvSpPr>
            <a:spLocks noGrp="1"/>
          </p:cNvSpPr>
          <p:nvPr>
            <p:ph idx="1"/>
          </p:nvPr>
        </p:nvSpPr>
        <p:spPr>
          <a:xfrm>
            <a:off x="457200" y="1219201"/>
            <a:ext cx="8229600" cy="4191000"/>
          </a:xfrm>
        </p:spPr>
        <p:txBody>
          <a:bodyPr>
            <a:normAutofit fontScale="85000" lnSpcReduction="20000"/>
          </a:bodyPr>
          <a:lstStyle/>
          <a:p>
            <a:pPr lvl="1">
              <a:defRPr/>
            </a:pPr>
            <a:r>
              <a:rPr lang="en-US" dirty="0">
                <a:solidFill>
                  <a:schemeClr val="tx1"/>
                </a:solidFill>
              </a:rPr>
              <a:t>E. coli is appropriate indicator for monitoring </a:t>
            </a:r>
            <a:r>
              <a:rPr lang="en-US" u="sng" dirty="0">
                <a:solidFill>
                  <a:schemeClr val="tx1"/>
                </a:solidFill>
              </a:rPr>
              <a:t>potential enteric pathogens </a:t>
            </a:r>
            <a:r>
              <a:rPr lang="en-US" dirty="0">
                <a:solidFill>
                  <a:schemeClr val="tx1"/>
                </a:solidFill>
              </a:rPr>
              <a:t>in </a:t>
            </a:r>
            <a:r>
              <a:rPr lang="en-US" dirty="0" smtClean="0">
                <a:solidFill>
                  <a:schemeClr val="tx1"/>
                </a:solidFill>
              </a:rPr>
              <a:t>waters.</a:t>
            </a:r>
            <a:endParaRPr lang="en-US" dirty="0">
              <a:solidFill>
                <a:schemeClr val="tx1"/>
              </a:solidFill>
            </a:endParaRPr>
          </a:p>
          <a:p>
            <a:pPr lvl="1">
              <a:defRPr/>
            </a:pPr>
            <a:r>
              <a:rPr lang="en-US" dirty="0">
                <a:solidFill>
                  <a:schemeClr val="tx1"/>
                </a:solidFill>
              </a:rPr>
              <a:t>A microbiological indicator for </a:t>
            </a:r>
            <a:r>
              <a:rPr lang="en-US" u="sng" dirty="0">
                <a:solidFill>
                  <a:schemeClr val="tx1"/>
                </a:solidFill>
              </a:rPr>
              <a:t>fecal contamination </a:t>
            </a:r>
            <a:r>
              <a:rPr lang="en-US" dirty="0">
                <a:solidFill>
                  <a:schemeClr val="tx1"/>
                </a:solidFill>
              </a:rPr>
              <a:t>in water and </a:t>
            </a:r>
            <a:r>
              <a:rPr lang="en-US" dirty="0" smtClean="0">
                <a:solidFill>
                  <a:schemeClr val="tx1"/>
                </a:solidFill>
              </a:rPr>
              <a:t>foods.</a:t>
            </a:r>
          </a:p>
          <a:p>
            <a:pPr lvl="1">
              <a:defRPr/>
            </a:pPr>
            <a:r>
              <a:rPr lang="en-US" dirty="0">
                <a:solidFill>
                  <a:schemeClr val="tx1"/>
                </a:solidFill>
              </a:rPr>
              <a:t>For drinking water, </a:t>
            </a:r>
            <a:r>
              <a:rPr lang="en-US" dirty="0" err="1">
                <a:solidFill>
                  <a:schemeClr val="tx1"/>
                </a:solidFill>
              </a:rPr>
              <a:t>E.coli</a:t>
            </a:r>
            <a:r>
              <a:rPr lang="en-US" dirty="0">
                <a:solidFill>
                  <a:schemeClr val="tx1"/>
                </a:solidFill>
              </a:rPr>
              <a:t> must be less than 1 CFU/100 </a:t>
            </a:r>
            <a:r>
              <a:rPr lang="en-US" dirty="0" smtClean="0">
                <a:solidFill>
                  <a:schemeClr val="tx1"/>
                </a:solidFill>
              </a:rPr>
              <a:t>mL</a:t>
            </a:r>
            <a:r>
              <a:rPr lang="en-US" dirty="0">
                <a:solidFill>
                  <a:schemeClr val="tx1"/>
                </a:solidFill>
              </a:rPr>
              <a:t> </a:t>
            </a:r>
            <a:r>
              <a:rPr lang="en-US" dirty="0" smtClean="0">
                <a:solidFill>
                  <a:schemeClr val="tx1"/>
                </a:solidFill>
              </a:rPr>
              <a:t>(EPA).</a:t>
            </a:r>
            <a:endParaRPr lang="en-US" dirty="0">
              <a:solidFill>
                <a:schemeClr val="tx1"/>
              </a:solidFill>
            </a:endParaRPr>
          </a:p>
          <a:p>
            <a:pPr lvl="1">
              <a:defRPr/>
            </a:pPr>
            <a:r>
              <a:rPr lang="en-US" dirty="0">
                <a:solidFill>
                  <a:schemeClr val="tx1"/>
                </a:solidFill>
              </a:rPr>
              <a:t>With traditional detection methods (like colony counting), detection takes </a:t>
            </a:r>
            <a:r>
              <a:rPr lang="en-US" u="sng" dirty="0">
                <a:solidFill>
                  <a:schemeClr val="tx1"/>
                </a:solidFill>
              </a:rPr>
              <a:t>more than 24 hours</a:t>
            </a:r>
            <a:r>
              <a:rPr lang="en-US" dirty="0">
                <a:solidFill>
                  <a:schemeClr val="tx1"/>
                </a:solidFill>
              </a:rPr>
              <a:t>. </a:t>
            </a:r>
          </a:p>
          <a:p>
            <a:pPr lvl="1">
              <a:defRPr/>
            </a:pPr>
            <a:r>
              <a:rPr lang="en-US" dirty="0">
                <a:solidFill>
                  <a:schemeClr val="tx1"/>
                </a:solidFill>
              </a:rPr>
              <a:t>PCR techniques needed extra </a:t>
            </a:r>
            <a:r>
              <a:rPr lang="en-US" u="sng" dirty="0">
                <a:solidFill>
                  <a:schemeClr val="tx1"/>
                </a:solidFill>
              </a:rPr>
              <a:t>DNA extraction </a:t>
            </a:r>
            <a:r>
              <a:rPr lang="en-US" dirty="0">
                <a:solidFill>
                  <a:schemeClr val="tx1"/>
                </a:solidFill>
              </a:rPr>
              <a:t>steps.</a:t>
            </a:r>
          </a:p>
          <a:p>
            <a:pPr lvl="1">
              <a:defRPr/>
            </a:pPr>
            <a:r>
              <a:rPr lang="en-US" dirty="0">
                <a:solidFill>
                  <a:schemeClr val="tx1"/>
                </a:solidFill>
              </a:rPr>
              <a:t>ELISA used antibodies, </a:t>
            </a:r>
            <a:r>
              <a:rPr lang="en-US" u="sng" dirty="0">
                <a:solidFill>
                  <a:schemeClr val="tx1"/>
                </a:solidFill>
              </a:rPr>
              <a:t>not stable for long </a:t>
            </a:r>
            <a:r>
              <a:rPr lang="en-US" u="sng" dirty="0" smtClean="0">
                <a:solidFill>
                  <a:schemeClr val="tx1"/>
                </a:solidFill>
              </a:rPr>
              <a:t>time.</a:t>
            </a:r>
          </a:p>
          <a:p>
            <a:pPr lvl="1">
              <a:defRPr/>
            </a:pPr>
            <a:r>
              <a:rPr lang="en-US" dirty="0">
                <a:solidFill>
                  <a:schemeClr val="tx1"/>
                </a:solidFill>
              </a:rPr>
              <a:t>Over the past decade, many </a:t>
            </a:r>
            <a:r>
              <a:rPr lang="en-US" u="sng" dirty="0">
                <a:solidFill>
                  <a:schemeClr val="tx1"/>
                </a:solidFill>
              </a:rPr>
              <a:t>biosensor </a:t>
            </a:r>
            <a:r>
              <a:rPr lang="en-US" u="sng" dirty="0" smtClean="0">
                <a:solidFill>
                  <a:schemeClr val="tx1"/>
                </a:solidFill>
              </a:rPr>
              <a:t>systems </a:t>
            </a:r>
            <a:r>
              <a:rPr lang="en-US" dirty="0" smtClean="0">
                <a:solidFill>
                  <a:schemeClr val="tx1"/>
                </a:solidFill>
              </a:rPr>
              <a:t>have been developed for sensitive </a:t>
            </a:r>
            <a:r>
              <a:rPr lang="en-US" dirty="0">
                <a:solidFill>
                  <a:schemeClr val="tx1"/>
                </a:solidFill>
              </a:rPr>
              <a:t>and reliable detection </a:t>
            </a:r>
            <a:r>
              <a:rPr lang="en-US" dirty="0" smtClean="0">
                <a:solidFill>
                  <a:schemeClr val="tx1"/>
                </a:solidFill>
              </a:rPr>
              <a:t>protocol. </a:t>
            </a:r>
            <a:endParaRPr lang="en-US" dirty="0">
              <a:solidFill>
                <a:schemeClr val="tx1"/>
              </a:solidFill>
            </a:endParaRPr>
          </a:p>
        </p:txBody>
      </p:sp>
      <p:sp>
        <p:nvSpPr>
          <p:cNvPr id="10241" name="Rectangle 1"/>
          <p:cNvSpPr>
            <a:spLocks noChangeArrowheads="1"/>
          </p:cNvSpPr>
          <p:nvPr/>
        </p:nvSpPr>
        <p:spPr bwMode="auto">
          <a:xfrm>
            <a:off x="0" y="5566320"/>
            <a:ext cx="914400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Dufour</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A.P. (1977) Escherichia coli : the fecal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coliform</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In  Bacterial Indicators/health Hazards Associated with Water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eds</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A.W.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Hoadley</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B.J.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Dutka</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pp. 48–58, American Society for Testing and Materials, PA.</a:t>
            </a:r>
            <a:endParaRPr kumimoji="0" lang="en-US" sz="1100" b="0" i="0" u="none" strike="noStrike" cap="none" normalizeH="0" baseline="0" dirty="0" smtClean="0">
              <a:ln>
                <a:noFill/>
              </a:ln>
              <a:solidFill>
                <a:schemeClr val="tx1"/>
              </a:solidFill>
              <a:effectLst/>
              <a:latin typeface="Arial" pitchFamily="34" charset="0"/>
            </a:endParaRPr>
          </a:p>
          <a:p>
            <a:pPr marL="0" marR="0" lvl="0" indent="0" algn="just" defTabSz="914400" rtl="0" eaLnBrk="0" fontAlgn="base" latinLnBrk="0" hangingPunct="0">
              <a:lnSpc>
                <a:spcPct val="100000"/>
              </a:lnSpc>
              <a:spcBef>
                <a:spcPct val="0"/>
              </a:spcBef>
              <a:spcAft>
                <a:spcPct val="0"/>
              </a:spcAft>
              <a:buClrTx/>
              <a:buSzTx/>
              <a:tabLst/>
            </a:pP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2.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Bej</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A.K., R.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Steffan</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J.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DiCesare</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L.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Haff</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and R.M. Atlas. 1990.  Detection of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coliform</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bacteria in water by polymerase chain reaction and gene probes.   Appl. Environ. </a:t>
            </a:r>
            <a:r>
              <a:rPr kumimoji="0" lang="en-US" sz="1100" b="0" i="0" u="none" strike="noStrike" cap="none" normalizeH="0" baseline="0" dirty="0" err="1" smtClean="0">
                <a:ln>
                  <a:noFill/>
                </a:ln>
                <a:solidFill>
                  <a:schemeClr val="tx1"/>
                </a:solidFill>
                <a:effectLst/>
                <a:latin typeface="Arial" pitchFamily="34" charset="0"/>
                <a:ea typeface="Calibri" pitchFamily="34" charset="0"/>
                <a:cs typeface="Arial" pitchFamily="34" charset="0"/>
              </a:rPr>
              <a:t>Microbiol</a:t>
            </a:r>
            <a:r>
              <a:rPr kumimoji="0" lang="en-US" sz="11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56: 307-314.</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20119555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152400" y="342791"/>
            <a:ext cx="8763000"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9pPr>
          </a:lstStyle>
          <a:p>
            <a:pPr algn="ctr">
              <a:buClrTx/>
              <a:buFontTx/>
              <a:buNone/>
            </a:pPr>
            <a:r>
              <a:rPr lang="en-US" altLang="en-US" sz="3200" b="1" dirty="0" smtClean="0">
                <a:solidFill>
                  <a:schemeClr val="tx1"/>
                </a:solidFill>
                <a:latin typeface="+mj-lt"/>
                <a:ea typeface="ＭＳ Ｐゴシック" pitchFamily="34" charset="-128"/>
              </a:rPr>
              <a:t>Introduction</a:t>
            </a:r>
          </a:p>
          <a:p>
            <a:pPr algn="ctr">
              <a:buClrTx/>
              <a:buFontTx/>
              <a:buNone/>
            </a:pPr>
            <a:r>
              <a:rPr lang="en-US" altLang="en-US" sz="2800" b="1" dirty="0" smtClean="0">
                <a:solidFill>
                  <a:schemeClr val="tx1"/>
                </a:solidFill>
                <a:latin typeface="+mj-lt"/>
                <a:ea typeface="ＭＳ Ｐゴシック" pitchFamily="34" charset="-128"/>
              </a:rPr>
              <a:t>SWCNTs </a:t>
            </a:r>
            <a:r>
              <a:rPr lang="en-US" altLang="en-US" sz="2800" b="1" dirty="0">
                <a:solidFill>
                  <a:schemeClr val="tx1"/>
                </a:solidFill>
                <a:latin typeface="+mj-lt"/>
                <a:ea typeface="ＭＳ Ｐゴシック" pitchFamily="34" charset="-128"/>
              </a:rPr>
              <a:t>Modified </a:t>
            </a:r>
            <a:r>
              <a:rPr lang="en-US" altLang="en-US" sz="2800" b="1" dirty="0" smtClean="0">
                <a:solidFill>
                  <a:schemeClr val="tx1"/>
                </a:solidFill>
                <a:latin typeface="+mj-lt"/>
                <a:ea typeface="ＭＳ Ｐゴシック" pitchFamily="34" charset="-128"/>
              </a:rPr>
              <a:t>Biosensor System</a:t>
            </a:r>
            <a:endParaRPr lang="en-US" altLang="en-US" sz="2800" b="1" dirty="0">
              <a:solidFill>
                <a:schemeClr val="tx1"/>
              </a:solidFill>
              <a:latin typeface="+mj-lt"/>
              <a:ea typeface="ＭＳ Ｐゴシック" pitchFamily="34" charset="-128"/>
            </a:endParaRPr>
          </a:p>
        </p:txBody>
      </p:sp>
      <p:sp>
        <p:nvSpPr>
          <p:cNvPr id="7" name="Text Box 2"/>
          <p:cNvSpPr txBox="1">
            <a:spLocks noChangeArrowheads="1"/>
          </p:cNvSpPr>
          <p:nvPr/>
        </p:nvSpPr>
        <p:spPr bwMode="auto">
          <a:xfrm>
            <a:off x="235527" y="1531106"/>
            <a:ext cx="6400800" cy="1524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1pPr>
            <a:lvl2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9pPr>
          </a:lstStyle>
          <a:p>
            <a:pPr>
              <a:spcBef>
                <a:spcPts val="550"/>
              </a:spcBef>
              <a:buFont typeface="Arial" charset="0"/>
              <a:buChar char="•"/>
            </a:pPr>
            <a:r>
              <a:rPr lang="en-US" altLang="en-US" sz="2000" dirty="0">
                <a:latin typeface="+mn-lt"/>
                <a:ea typeface="ＭＳ Ｐゴシック" pitchFamily="34" charset="-128"/>
              </a:rPr>
              <a:t>The flexible biosensor was fabricated by directed assembly using reusable template.</a:t>
            </a:r>
          </a:p>
          <a:p>
            <a:pPr>
              <a:spcBef>
                <a:spcPts val="550"/>
              </a:spcBef>
              <a:buFont typeface="Arial" charset="0"/>
              <a:buChar char="•"/>
            </a:pPr>
            <a:r>
              <a:rPr lang="en-US" altLang="en-US" sz="2000" dirty="0">
                <a:latin typeface="+mn-lt"/>
                <a:ea typeface="ＭＳ Ｐゴシック" pitchFamily="34" charset="-128"/>
              </a:rPr>
              <a:t>Flexible template: polyethylene-</a:t>
            </a:r>
            <a:r>
              <a:rPr lang="en-US" altLang="en-US" sz="2000" dirty="0" err="1">
                <a:latin typeface="+mn-lt"/>
                <a:ea typeface="ＭＳ Ｐゴシック" pitchFamily="34" charset="-128"/>
              </a:rPr>
              <a:t>naphthalate</a:t>
            </a:r>
            <a:r>
              <a:rPr lang="en-US" altLang="en-US" sz="2000" dirty="0">
                <a:latin typeface="+mn-lt"/>
                <a:ea typeface="ＭＳ Ｐゴシック" pitchFamily="34" charset="-128"/>
              </a:rPr>
              <a:t> (PEN) film. </a:t>
            </a:r>
          </a:p>
          <a:p>
            <a:pPr>
              <a:spcBef>
                <a:spcPts val="550"/>
              </a:spcBef>
              <a:buFont typeface="Arial" charset="0"/>
              <a:buChar char="•"/>
            </a:pPr>
            <a:r>
              <a:rPr lang="en-US" altLang="en-US" sz="2000" dirty="0">
                <a:latin typeface="+mn-lt"/>
                <a:ea typeface="ＭＳ Ｐゴシック" pitchFamily="34" charset="-128"/>
              </a:rPr>
              <a:t>A plain gold templates were fabricated as two electrode system.</a:t>
            </a:r>
          </a:p>
        </p:txBody>
      </p:sp>
      <p:pic>
        <p:nvPicPr>
          <p:cNvPr id="9" name="Picture 3"/>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6774873" y="1559682"/>
            <a:ext cx="1763713" cy="1323975"/>
          </a:xfrm>
          <a:prstGeom prst="rect">
            <a:avLst/>
          </a:prstGeom>
          <a:noFill/>
          <a:ln w="9525">
            <a:solidFill>
              <a:srgbClr val="7030A0"/>
            </a:solidFill>
            <a:miter lim="800000"/>
            <a:headEnd/>
            <a:tailEnd/>
          </a:ln>
          <a:extLst>
            <a:ext uri="{909E8E84-426E-40DD-AFC4-6F175D3DCCD1}">
              <a14:hiddenFill xmlns:a14="http://schemas.microsoft.com/office/drawing/2010/main" xmlns="">
                <a:solidFill>
                  <a:srgbClr val="FFFFFF"/>
                </a:solidFill>
              </a14:hiddenFill>
            </a:ext>
          </a:extLst>
        </p:spPr>
      </p:pic>
      <p:pic>
        <p:nvPicPr>
          <p:cNvPr id="10"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907473" y="3313798"/>
            <a:ext cx="1851025" cy="1323975"/>
          </a:xfrm>
          <a:prstGeom prst="rect">
            <a:avLst/>
          </a:prstGeom>
          <a:noFill/>
          <a:ln w="9525">
            <a:solidFill>
              <a:srgbClr val="7030A0"/>
            </a:solidFill>
            <a:miter lim="800000"/>
            <a:headEnd/>
            <a:tailEnd/>
          </a:ln>
          <a:extLst>
            <a:ext uri="{909E8E84-426E-40DD-AFC4-6F175D3DCCD1}">
              <a14:hiddenFill xmlns:a14="http://schemas.microsoft.com/office/drawing/2010/main" xmlns="">
                <a:solidFill>
                  <a:srgbClr val="FFFFFF"/>
                </a:solidFill>
              </a14:hiddenFill>
            </a:ext>
          </a:extLst>
        </p:spPr>
      </p:pic>
      <p:sp>
        <p:nvSpPr>
          <p:cNvPr id="11" name="Rectangle 10"/>
          <p:cNvSpPr/>
          <p:nvPr/>
        </p:nvSpPr>
        <p:spPr>
          <a:xfrm>
            <a:off x="3514437" y="3313798"/>
            <a:ext cx="5257800" cy="2708434"/>
          </a:xfrm>
          <a:prstGeom prst="rect">
            <a:avLst/>
          </a:prstGeom>
        </p:spPr>
        <p:txBody>
          <a:bodyPr wrap="square">
            <a:spAutoFit/>
          </a:bodyPr>
          <a:lstStyle/>
          <a:p>
            <a:pPr marL="339725" indent="-339725">
              <a:spcBef>
                <a:spcPts val="550"/>
              </a:spcBef>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ltLang="en-US" sz="2000" dirty="0">
                <a:solidFill>
                  <a:srgbClr val="000000"/>
                </a:solidFill>
                <a:ea typeface="ＭＳ Ｐゴシック" pitchFamily="34" charset="-128"/>
              </a:rPr>
              <a:t>The device was immersed into SWNTs suspension (0.001 </a:t>
            </a:r>
            <a:r>
              <a:rPr lang="en-US" altLang="en-US" sz="2000" dirty="0" err="1">
                <a:solidFill>
                  <a:srgbClr val="000000"/>
                </a:solidFill>
                <a:ea typeface="ＭＳ Ｐゴシック" pitchFamily="34" charset="-128"/>
              </a:rPr>
              <a:t>wt</a:t>
            </a:r>
            <a:r>
              <a:rPr lang="en-US" altLang="en-US" sz="2000" dirty="0">
                <a:solidFill>
                  <a:srgbClr val="000000"/>
                </a:solidFill>
                <a:ea typeface="ＭＳ Ｐゴシック" pitchFamily="34" charset="-128"/>
              </a:rPr>
              <a:t>%, 90 semiconducting SWNTs). </a:t>
            </a:r>
          </a:p>
          <a:p>
            <a:pPr marL="339725" indent="-339725">
              <a:spcBef>
                <a:spcPts val="550"/>
              </a:spcBef>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ltLang="en-US" sz="2000" dirty="0">
                <a:solidFill>
                  <a:srgbClr val="000000"/>
                </a:solidFill>
                <a:ea typeface="ＭＳ Ｐゴシック" pitchFamily="34" charset="-128"/>
              </a:rPr>
              <a:t>DC power supplier was used to apply the potential (2~2.5V) between the two electrodes. </a:t>
            </a:r>
          </a:p>
          <a:p>
            <a:pPr marL="339725" indent="-339725">
              <a:spcBef>
                <a:spcPts val="550"/>
              </a:spcBef>
              <a:buFont typeface="Arial" charset="0"/>
              <a:buChar cha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pPr>
            <a:r>
              <a:rPr lang="en-US" altLang="en-US" sz="2000" dirty="0">
                <a:solidFill>
                  <a:srgbClr val="000000"/>
                </a:solidFill>
                <a:ea typeface="ＭＳ Ｐゴシック" pitchFamily="34" charset="-128"/>
              </a:rPr>
              <a:t>Negatively charged SWNTs were attracted onto positive conductive patterns in template. </a:t>
            </a:r>
          </a:p>
        </p:txBody>
      </p:sp>
      <p:pic>
        <p:nvPicPr>
          <p:cNvPr id="12"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80422" y="4769587"/>
            <a:ext cx="2905125" cy="1447800"/>
          </a:xfrm>
          <a:prstGeom prst="rect">
            <a:avLst/>
          </a:prstGeom>
          <a:noFill/>
          <a:ln w="9525">
            <a:solidFill>
              <a:srgbClr val="7030A0"/>
            </a:solidFill>
            <a:miter lim="800000"/>
            <a:headEnd/>
            <a:tailEnd/>
          </a:ln>
          <a:extLst>
            <a:ext uri="{909E8E84-426E-40DD-AFC4-6F175D3DCCD1}">
              <a14:hiddenFill xmlns:a14="http://schemas.microsoft.com/office/drawing/2010/main" xmlns="">
                <a:solidFill>
                  <a:srgbClr val="FFFFFF"/>
                </a:solidFill>
              </a14:hiddenFill>
            </a:ext>
          </a:extLst>
        </p:spPr>
      </p:pic>
      <p:sp>
        <p:nvSpPr>
          <p:cNvPr id="13" name="Rectangle 12"/>
          <p:cNvSpPr/>
          <p:nvPr/>
        </p:nvSpPr>
        <p:spPr>
          <a:xfrm>
            <a:off x="380422" y="6217387"/>
            <a:ext cx="3148170" cy="307777"/>
          </a:xfrm>
          <a:prstGeom prst="rect">
            <a:avLst/>
          </a:prstGeom>
        </p:spPr>
        <p:txBody>
          <a:bodyPr wrap="none">
            <a:spAutoFit/>
          </a:bodyPr>
          <a:lstStyle/>
          <a:p>
            <a:pPr>
              <a:spcBef>
                <a:spcPct val="0"/>
              </a:spcBef>
            </a:pPr>
            <a:r>
              <a:rPr lang="en-US" altLang="en-US" sz="1400" dirty="0"/>
              <a:t>Yang Zhang </a:t>
            </a:r>
            <a:r>
              <a:rPr lang="en-US" altLang="en-US" sz="1400" i="1" dirty="0"/>
              <a:t>et al</a:t>
            </a:r>
            <a:r>
              <a:rPr lang="en-US" altLang="en-US" sz="1400" dirty="0"/>
              <a:t> 2013 </a:t>
            </a:r>
            <a:r>
              <a:rPr lang="en-US" altLang="en-US" sz="1400" i="1" dirty="0"/>
              <a:t>Nanotechnology</a:t>
            </a:r>
            <a:r>
              <a:rPr lang="en-US" altLang="en-US" sz="1400" dirty="0"/>
              <a:t> </a:t>
            </a:r>
            <a:r>
              <a:rPr lang="en-US" altLang="en-US" sz="1400" b="1" dirty="0"/>
              <a:t>24</a:t>
            </a:r>
            <a:endParaRPr lang="en-US" altLang="en-US" sz="1400" dirty="0"/>
          </a:p>
        </p:txBody>
      </p:sp>
    </p:spTree>
    <p:extLst>
      <p:ext uri="{BB962C8B-B14F-4D97-AF65-F5344CB8AC3E}">
        <p14:creationId xmlns:p14="http://schemas.microsoft.com/office/powerpoint/2010/main" xmlns="" val="42308277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p:spPr>
        <p:txBody>
          <a:bodyPr>
            <a:normAutofit/>
          </a:bodyPr>
          <a:lstStyle/>
          <a:p>
            <a:pPr algn="ct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600" b="1" dirty="0">
                <a:ea typeface="ＭＳ Ｐゴシック" pitchFamily="34" charset="-128"/>
                <a:cs typeface="+mn-cs"/>
              </a:rPr>
              <a:t>IV Measurement Procedure</a:t>
            </a:r>
          </a:p>
        </p:txBody>
      </p:sp>
      <p:sp>
        <p:nvSpPr>
          <p:cNvPr id="3" name="Content Placeholder 2"/>
          <p:cNvSpPr>
            <a:spLocks noGrp="1"/>
          </p:cNvSpPr>
          <p:nvPr>
            <p:ph idx="1"/>
          </p:nvPr>
        </p:nvSpPr>
        <p:spPr>
          <a:xfrm>
            <a:off x="457200" y="4038600"/>
            <a:ext cx="8229600" cy="2499360"/>
          </a:xfrm>
        </p:spPr>
        <p:txBody>
          <a:bodyPr/>
          <a:lstStyle/>
          <a:p>
            <a:pPr>
              <a:buFont typeface="Arial" pitchFamily="34" charset="0"/>
              <a:buChar char="•"/>
              <a:defRPr/>
            </a:pPr>
            <a:r>
              <a:rPr lang="en-US" sz="2800" dirty="0"/>
              <a:t>Conductance and resistance changes were measured between two gold electrodes.</a:t>
            </a:r>
          </a:p>
          <a:p>
            <a:pPr>
              <a:buFont typeface="Arial" pitchFamily="34" charset="0"/>
              <a:buChar char="•"/>
              <a:defRPr/>
            </a:pPr>
            <a:r>
              <a:rPr lang="en-US" sz="2800" dirty="0"/>
              <a:t>IV measurement was conducted before and after each experiment. </a:t>
            </a:r>
          </a:p>
          <a:p>
            <a:endParaRPr lang="en-US" dirty="0"/>
          </a:p>
        </p:txBody>
      </p:sp>
      <p:pic>
        <p:nvPicPr>
          <p:cNvPr id="4" name="그림 4" descr="IMG_0029.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1295400" y="1752600"/>
            <a:ext cx="2652713" cy="1981200"/>
          </a:xfrm>
          <a:prstGeom prst="rect">
            <a:avLst/>
          </a:prstGeom>
          <a:noFill/>
          <a:ln w="9525">
            <a:solidFill>
              <a:srgbClr val="7030A0"/>
            </a:solidFill>
            <a:miter lim="800000"/>
            <a:headEnd/>
            <a:tailEnd/>
          </a:ln>
          <a:extLst>
            <a:ext uri="{909E8E84-426E-40DD-AFC4-6F175D3DCCD1}">
              <a14:hiddenFill xmlns:a14="http://schemas.microsoft.com/office/drawing/2010/main" xmlns="">
                <a:solidFill>
                  <a:srgbClr val="FFFFFF"/>
                </a:solidFill>
              </a14:hiddenFill>
            </a:ext>
          </a:extLst>
        </p:spPr>
      </p:pic>
      <p:pic>
        <p:nvPicPr>
          <p:cNvPr id="5" name="Picture 7"/>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876800" y="2074068"/>
            <a:ext cx="1908175" cy="1338263"/>
          </a:xfrm>
          <a:prstGeom prst="rect">
            <a:avLst/>
          </a:prstGeom>
          <a:noFill/>
          <a:ln w="9525">
            <a:solidFill>
              <a:srgbClr val="7030A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1732864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Autofit/>
          </a:bodyPr>
          <a:lstStyle/>
          <a:p>
            <a:r>
              <a:rPr lang="en-US" b="1" dirty="0" smtClean="0"/>
              <a:t/>
            </a:r>
            <a:br>
              <a:rPr lang="en-US" b="1" dirty="0" smtClean="0"/>
            </a:br>
            <a:r>
              <a:rPr lang="en-US" altLang="en-US" sz="3600" b="1" dirty="0" smtClean="0">
                <a:ea typeface="ＭＳ Ｐゴシック" pitchFamily="34" charset="-128"/>
              </a:rPr>
              <a:t>Introduction cont’d</a:t>
            </a:r>
            <a:br>
              <a:rPr lang="en-US" altLang="en-US" sz="3600" b="1" dirty="0" smtClean="0">
                <a:ea typeface="ＭＳ Ｐゴシック" pitchFamily="34" charset="-128"/>
              </a:rPr>
            </a:br>
            <a:r>
              <a:rPr lang="en-US" sz="3600" b="1" dirty="0" err="1" smtClean="0"/>
              <a:t>Aptamers</a:t>
            </a:r>
            <a:endParaRPr lang="en-US" sz="3600" b="1" dirty="0"/>
          </a:p>
        </p:txBody>
      </p:sp>
      <p:sp>
        <p:nvSpPr>
          <p:cNvPr id="3" name="Content Placeholder 2"/>
          <p:cNvSpPr>
            <a:spLocks noGrp="1"/>
          </p:cNvSpPr>
          <p:nvPr>
            <p:ph idx="1"/>
          </p:nvPr>
        </p:nvSpPr>
        <p:spPr>
          <a:xfrm>
            <a:off x="457200" y="1524000"/>
            <a:ext cx="8229600" cy="4983163"/>
          </a:xfrm>
        </p:spPr>
        <p:txBody>
          <a:bodyPr>
            <a:normAutofit fontScale="85000" lnSpcReduction="20000"/>
          </a:bodyPr>
          <a:lstStyle/>
          <a:p>
            <a:r>
              <a:rPr lang="en-US" altLang="en-US" dirty="0" err="1"/>
              <a:t>Aptamers</a:t>
            </a:r>
            <a:r>
              <a:rPr lang="en-US" altLang="en-US" dirty="0"/>
              <a:t> are </a:t>
            </a:r>
            <a:r>
              <a:rPr lang="en-US" altLang="en-US" dirty="0" smtClean="0"/>
              <a:t>single-stranded </a:t>
            </a:r>
            <a:r>
              <a:rPr lang="en-US" altLang="en-US" dirty="0"/>
              <a:t>DNA, RNA, or modified nucleic </a:t>
            </a:r>
            <a:r>
              <a:rPr lang="en-US" altLang="en-US" dirty="0" smtClean="0"/>
              <a:t>acids.</a:t>
            </a:r>
          </a:p>
          <a:p>
            <a:r>
              <a:rPr lang="en-US" altLang="en-US" dirty="0" smtClean="0"/>
              <a:t>Specifically recognize </a:t>
            </a:r>
            <a:r>
              <a:rPr lang="en-US" altLang="en-US" dirty="0"/>
              <a:t>target </a:t>
            </a:r>
            <a:r>
              <a:rPr lang="en-US" altLang="en-US" dirty="0" smtClean="0"/>
              <a:t>molecules.</a:t>
            </a:r>
          </a:p>
          <a:p>
            <a:r>
              <a:rPr lang="en-US" altLang="en-US" dirty="0" smtClean="0"/>
              <a:t>Obtained </a:t>
            </a:r>
            <a:r>
              <a:rPr lang="en-US" altLang="en-US" dirty="0"/>
              <a:t>from a combinatorial library via an in vitro selection process known as the systematic evolution of ligands by exponential enrichment (SELEX) </a:t>
            </a:r>
            <a:r>
              <a:rPr lang="en-US" altLang="en-US" dirty="0" smtClean="0"/>
              <a:t>method.</a:t>
            </a:r>
          </a:p>
          <a:p>
            <a:pPr>
              <a:defRPr/>
            </a:pPr>
            <a:r>
              <a:rPr lang="en-US" dirty="0"/>
              <a:t>There are several advantages of </a:t>
            </a:r>
            <a:r>
              <a:rPr lang="en-US" dirty="0" err="1"/>
              <a:t>aptamers</a:t>
            </a:r>
            <a:r>
              <a:rPr lang="en-US" dirty="0"/>
              <a:t> over antibodies;</a:t>
            </a:r>
          </a:p>
          <a:p>
            <a:pPr>
              <a:buFont typeface="Wingdings" panose="05000000000000000000" pitchFamily="2" charset="2"/>
              <a:buChar char="Ø"/>
              <a:defRPr/>
            </a:pPr>
            <a:r>
              <a:rPr lang="en-US" dirty="0" smtClean="0"/>
              <a:t>much </a:t>
            </a:r>
            <a:r>
              <a:rPr lang="en-US" dirty="0"/>
              <a:t>smaller than </a:t>
            </a:r>
            <a:r>
              <a:rPr lang="en-US" dirty="0" smtClean="0"/>
              <a:t>antibodies,</a:t>
            </a:r>
          </a:p>
          <a:p>
            <a:pPr>
              <a:buFont typeface="Wingdings" panose="05000000000000000000" pitchFamily="2" charset="2"/>
              <a:buChar char="Ø"/>
              <a:defRPr/>
            </a:pPr>
            <a:r>
              <a:rPr lang="en-US" dirty="0" smtClean="0"/>
              <a:t>more </a:t>
            </a:r>
            <a:r>
              <a:rPr lang="en-US" dirty="0"/>
              <a:t>easily modified at terminal sites with </a:t>
            </a:r>
            <a:r>
              <a:rPr lang="en-US" dirty="0" smtClean="0"/>
              <a:t>several </a:t>
            </a:r>
            <a:r>
              <a:rPr lang="en-US" dirty="0"/>
              <a:t>functional groups, </a:t>
            </a:r>
          </a:p>
          <a:p>
            <a:pPr>
              <a:buFont typeface="Wingdings" panose="05000000000000000000" pitchFamily="2" charset="2"/>
              <a:buChar char="Ø"/>
              <a:defRPr/>
            </a:pPr>
            <a:r>
              <a:rPr lang="en-US" dirty="0" smtClean="0"/>
              <a:t>more </a:t>
            </a:r>
            <a:r>
              <a:rPr lang="en-US" dirty="0"/>
              <a:t>stable than </a:t>
            </a:r>
            <a:r>
              <a:rPr lang="en-US" dirty="0" smtClean="0"/>
              <a:t>antibodies. </a:t>
            </a:r>
            <a:endParaRPr lang="en-US" dirty="0"/>
          </a:p>
        </p:txBody>
      </p:sp>
    </p:spTree>
    <p:extLst>
      <p:ext uri="{BB962C8B-B14F-4D97-AF65-F5344CB8AC3E}">
        <p14:creationId xmlns:p14="http://schemas.microsoft.com/office/powerpoint/2010/main" xmlns="" val="34517242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879764"/>
          </a:xfrm>
        </p:spPr>
        <p:txBody>
          <a:bodyPr rtlCol="0">
            <a:noAutofit/>
          </a:bodyPr>
          <a:lstStyle/>
          <a:p>
            <a:pPr>
              <a:defRPr/>
            </a:pPr>
            <a:r>
              <a:rPr lang="en-US" altLang="en-US" b="1" dirty="0" smtClean="0">
                <a:solidFill>
                  <a:srgbClr val="7030A0"/>
                </a:solidFill>
                <a:ea typeface="ＭＳ Ｐゴシック" pitchFamily="34" charset="-128"/>
              </a:rPr>
              <a:t> </a:t>
            </a:r>
            <a:br>
              <a:rPr lang="en-US" altLang="en-US" b="1" dirty="0" smtClean="0">
                <a:solidFill>
                  <a:srgbClr val="7030A0"/>
                </a:solidFill>
                <a:ea typeface="ＭＳ Ｐゴシック" pitchFamily="34" charset="-128"/>
              </a:rPr>
            </a:br>
            <a:r>
              <a:rPr lang="en-US" sz="3600" b="1" dirty="0" smtClean="0"/>
              <a:t>E-coli </a:t>
            </a:r>
            <a:r>
              <a:rPr lang="en-US" sz="3600" b="1" dirty="0" err="1" smtClean="0"/>
              <a:t>Aptamer</a:t>
            </a:r>
            <a:endParaRPr lang="en-US" sz="3600" b="1" dirty="0" smtClean="0"/>
          </a:p>
        </p:txBody>
      </p:sp>
      <p:sp>
        <p:nvSpPr>
          <p:cNvPr id="11267" name="Content Placeholder 2"/>
          <p:cNvSpPr>
            <a:spLocks noGrp="1"/>
          </p:cNvSpPr>
          <p:nvPr>
            <p:ph idx="1"/>
          </p:nvPr>
        </p:nvSpPr>
        <p:spPr>
          <a:xfrm>
            <a:off x="2411118" y="1447800"/>
            <a:ext cx="6449291" cy="4421910"/>
          </a:xfrm>
        </p:spPr>
        <p:txBody>
          <a:bodyPr>
            <a:normAutofit/>
          </a:bodyPr>
          <a:lstStyle/>
          <a:p>
            <a:pPr>
              <a:lnSpc>
                <a:spcPct val="80000"/>
              </a:lnSpc>
            </a:pPr>
            <a:r>
              <a:rPr lang="en-US" altLang="en-US" sz="2400" dirty="0" smtClean="0"/>
              <a:t>DNA </a:t>
            </a:r>
            <a:r>
              <a:rPr lang="en-US" altLang="en-US" sz="2400" dirty="0" err="1" smtClean="0"/>
              <a:t>aptamer</a:t>
            </a:r>
            <a:r>
              <a:rPr lang="en-US" altLang="en-US" sz="2400" dirty="0" smtClean="0"/>
              <a:t> for E-coli; can </a:t>
            </a:r>
            <a:r>
              <a:rPr lang="en-US" altLang="en-US" sz="2400" dirty="0"/>
              <a:t>specifically distinguish the pathogen E. coli O157:H7 from other pathogens (Bruno et al. 2010). </a:t>
            </a:r>
            <a:endParaRPr lang="en-US" altLang="en-US" sz="2400" dirty="0" smtClean="0"/>
          </a:p>
          <a:p>
            <a:pPr>
              <a:lnSpc>
                <a:spcPct val="80000"/>
              </a:lnSpc>
            </a:pPr>
            <a:r>
              <a:rPr lang="en-US" altLang="en-US" sz="2400" dirty="0" smtClean="0"/>
              <a:t>DNA </a:t>
            </a:r>
            <a:r>
              <a:rPr lang="en-US" altLang="en-US" sz="2400" dirty="0"/>
              <a:t>library was first incubated with the E. coli K12 strain and the DNAs binding to the strain were discarded. </a:t>
            </a:r>
            <a:endParaRPr lang="en-US" altLang="en-US" sz="2400" dirty="0" smtClean="0"/>
          </a:p>
          <a:p>
            <a:pPr>
              <a:lnSpc>
                <a:spcPct val="80000"/>
              </a:lnSpc>
            </a:pPr>
            <a:r>
              <a:rPr lang="en-US" altLang="en-US" sz="2400" dirty="0" smtClean="0"/>
              <a:t>The </a:t>
            </a:r>
            <a:r>
              <a:rPr lang="en-US" altLang="en-US" sz="2400" dirty="0"/>
              <a:t>precluded DNAs were then used for the selection of O157:H7-specific </a:t>
            </a:r>
            <a:r>
              <a:rPr lang="en-US" altLang="en-US" sz="2400" dirty="0" err="1"/>
              <a:t>aptamers</a:t>
            </a:r>
            <a:r>
              <a:rPr lang="en-US" altLang="en-US" sz="2400" dirty="0"/>
              <a:t>. </a:t>
            </a:r>
            <a:endParaRPr lang="en-US" altLang="en-US" sz="2400" dirty="0" smtClean="0"/>
          </a:p>
          <a:p>
            <a:pPr>
              <a:lnSpc>
                <a:spcPct val="80000"/>
              </a:lnSpc>
            </a:pPr>
            <a:r>
              <a:rPr lang="en-US" altLang="en-US" sz="2400" dirty="0" smtClean="0"/>
              <a:t>After </a:t>
            </a:r>
            <a:r>
              <a:rPr lang="en-US" altLang="en-US" sz="2400" dirty="0"/>
              <a:t>6 rounds of the subtractive cell-SELEX process, the selected </a:t>
            </a:r>
            <a:r>
              <a:rPr lang="en-US" altLang="en-US" sz="2400" dirty="0" err="1"/>
              <a:t>aptamer</a:t>
            </a:r>
            <a:r>
              <a:rPr lang="en-US" altLang="en-US" sz="2400" dirty="0"/>
              <a:t> was found to specifically bind to the O157:H7 serotype, but not to the K12 strain. </a:t>
            </a:r>
            <a:endParaRPr lang="en-US" altLang="en-US" sz="2400" dirty="0" smtClean="0"/>
          </a:p>
        </p:txBody>
      </p:sp>
      <p:pic>
        <p:nvPicPr>
          <p:cNvPr id="3074" name="Picture 2" descr="D:\E-coli detection\E-coli aptam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3609" y="1066800"/>
            <a:ext cx="2237509" cy="4738255"/>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2"/>
          <p:cNvSpPr/>
          <p:nvPr/>
        </p:nvSpPr>
        <p:spPr>
          <a:xfrm>
            <a:off x="304800" y="6073170"/>
            <a:ext cx="8382000" cy="523220"/>
          </a:xfrm>
          <a:prstGeom prst="rect">
            <a:avLst/>
          </a:prstGeom>
        </p:spPr>
        <p:txBody>
          <a:bodyPr wrap="square">
            <a:spAutoFit/>
          </a:bodyPr>
          <a:lstStyle/>
          <a:p>
            <a:r>
              <a:rPr lang="en-US" sz="1400" dirty="0" smtClean="0"/>
              <a:t>Bruno</a:t>
            </a:r>
            <a:r>
              <a:rPr lang="en-US" sz="1400" dirty="0"/>
              <a:t>, J.G.; Carrillo, M.P.; Phillips, T.; Andrews, C.J. A novel screening method for </a:t>
            </a:r>
            <a:r>
              <a:rPr lang="en-US" sz="1400" dirty="0" smtClean="0"/>
              <a:t>competitive FRET-</a:t>
            </a:r>
            <a:r>
              <a:rPr lang="en-US" sz="1400" dirty="0" err="1" smtClean="0"/>
              <a:t>aptamers</a:t>
            </a:r>
            <a:r>
              <a:rPr lang="en-US" sz="1400" dirty="0" smtClean="0"/>
              <a:t> </a:t>
            </a:r>
            <a:r>
              <a:rPr lang="en-US" sz="1400" dirty="0"/>
              <a:t>applied to E. coli assay development. J. </a:t>
            </a:r>
            <a:r>
              <a:rPr lang="en-US" sz="1400" dirty="0" err="1"/>
              <a:t>Fluoresc</a:t>
            </a:r>
            <a:r>
              <a:rPr lang="en-US" sz="1400" dirty="0"/>
              <a:t>. 2010, 20, 1211–1223. </a:t>
            </a:r>
          </a:p>
        </p:txBody>
      </p:sp>
    </p:spTree>
    <p:extLst>
      <p:ext uri="{BB962C8B-B14F-4D97-AF65-F5344CB8AC3E}">
        <p14:creationId xmlns:p14="http://schemas.microsoft.com/office/powerpoint/2010/main" xmlns="" val="9828655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304800" y="609600"/>
            <a:ext cx="8229600" cy="914400"/>
          </a:xfrm>
        </p:spPr>
        <p:txBody>
          <a:bodyPr>
            <a:noAutofit/>
          </a:bodyPr>
          <a:lstStyle/>
          <a:p>
            <a:pPr eaLnBrk="1" hangingPunct="1"/>
            <a:r>
              <a:rPr lang="en-US" altLang="en-US" sz="3600" b="1" dirty="0" smtClean="0">
                <a:ea typeface="ＭＳ Ｐゴシック" pitchFamily="34" charset="-128"/>
              </a:rPr>
              <a:t>Biosensor Systems for E-coli Detection</a:t>
            </a:r>
          </a:p>
        </p:txBody>
      </p:sp>
      <p:graphicFrame>
        <p:nvGraphicFramePr>
          <p:cNvPr id="2" name="Table 1"/>
          <p:cNvGraphicFramePr>
            <a:graphicFrameLocks noGrp="1"/>
          </p:cNvGraphicFramePr>
          <p:nvPr>
            <p:extLst>
              <p:ext uri="{D42A27DB-BD31-4B8C-83A1-F6EECF244321}">
                <p14:modId xmlns:p14="http://schemas.microsoft.com/office/powerpoint/2010/main" xmlns="" val="1594575469"/>
              </p:ext>
            </p:extLst>
          </p:nvPr>
        </p:nvGraphicFramePr>
        <p:xfrm>
          <a:off x="381000" y="1524001"/>
          <a:ext cx="8382000" cy="5114301"/>
        </p:xfrm>
        <a:graphic>
          <a:graphicData uri="http://schemas.openxmlformats.org/drawingml/2006/table">
            <a:tbl>
              <a:tblPr>
                <a:tableStyleId>{9DCAF9ED-07DC-4A11-8D7F-57B35C25682E}</a:tableStyleId>
              </a:tblPr>
              <a:tblGrid>
                <a:gridCol w="1600200"/>
                <a:gridCol w="1447800"/>
                <a:gridCol w="914400"/>
                <a:gridCol w="1295400"/>
                <a:gridCol w="1219200"/>
                <a:gridCol w="1066800"/>
                <a:gridCol w="838200"/>
              </a:tblGrid>
              <a:tr h="6897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Detection method</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Recognition element/target</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Detection range</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Detection time</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Enrichment or DNA-protein extraction</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Regeneration</a:t>
                      </a: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 </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b="1" u="none" strike="noStrike" cap="none" normalizeH="0" baseline="0" dirty="0" smtClean="0">
                          <a:ln>
                            <a:noFill/>
                          </a:ln>
                          <a:effectLst/>
                        </a:rPr>
                        <a:t>Ref.</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solidFill>
                      <a:srgbClr val="C00000"/>
                    </a:solidFill>
                  </a:tcPr>
                </a:tc>
              </a:tr>
              <a:tr h="6897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-based impedance biosensor</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 E. coli outer</a:t>
                      </a:r>
                    </a:p>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membrane proteins</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1×10</a:t>
                      </a:r>
                      <a:r>
                        <a:rPr kumimoji="0" lang="en-US" sz="1200" u="sng" strike="noStrike" cap="none" normalizeH="0" baseline="30000" dirty="0" smtClean="0">
                          <a:ln>
                            <a:noFill/>
                          </a:ln>
                          <a:effectLst/>
                        </a:rPr>
                        <a:t>-7</a:t>
                      </a:r>
                      <a:r>
                        <a:rPr kumimoji="0" lang="en-US" sz="1200" u="sng" strike="noStrike" cap="none" normalizeH="0" baseline="0" dirty="0" smtClean="0">
                          <a:ln>
                            <a:noFill/>
                          </a:ln>
                          <a:effectLst/>
                        </a:rPr>
                        <a:t> to 2×10</a:t>
                      </a:r>
                      <a:r>
                        <a:rPr kumimoji="0" lang="en-US" sz="1200" u="sng" strike="noStrike" cap="none" normalizeH="0" baseline="30000" dirty="0" smtClean="0">
                          <a:ln>
                            <a:noFill/>
                          </a:ln>
                          <a:effectLst/>
                        </a:rPr>
                        <a:t>-6</a:t>
                      </a:r>
                      <a:r>
                        <a:rPr kumimoji="0" lang="en-US" sz="1200" u="sng" strike="noStrike" cap="none" normalizeH="0" baseline="0" dirty="0" smtClean="0">
                          <a:ln>
                            <a:noFill/>
                          </a:ln>
                          <a:effectLst/>
                        </a:rPr>
                        <a:t> M</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90 minutes</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E. coli OMPs extraction</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15- 45% of regeneration</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a:t>
                      </a:r>
                      <a:r>
                        <a:rPr kumimoji="0" lang="en-US" sz="1200" u="none" strike="noStrike" cap="none" normalizeH="0" baseline="0" dirty="0" err="1" smtClean="0">
                          <a:ln>
                            <a:noFill/>
                          </a:ln>
                          <a:effectLst/>
                        </a:rPr>
                        <a:t>Queirós</a:t>
                      </a:r>
                      <a:r>
                        <a:rPr kumimoji="0" lang="en-US" sz="1200" u="none" strike="noStrike" cap="none" normalizeH="0" baseline="0" dirty="0" smtClean="0">
                          <a:ln>
                            <a:noFill/>
                          </a:ln>
                          <a:effectLst/>
                        </a:rPr>
                        <a:t> et al. 2013)</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6897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DPV based electrochemical biosensor</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 E-coli surface lipopolysaccharide </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2 x 10</a:t>
                      </a:r>
                      <a:r>
                        <a:rPr kumimoji="0" lang="en-US" sz="1200" u="none" strike="noStrike" cap="none" normalizeH="0" baseline="30000" smtClean="0">
                          <a:ln>
                            <a:noFill/>
                          </a:ln>
                          <a:effectLst/>
                        </a:rPr>
                        <a:t>2</a:t>
                      </a:r>
                      <a:r>
                        <a:rPr kumimoji="0" lang="en-US" sz="1200" u="none" strike="noStrike" cap="none" normalizeH="0" baseline="0" smtClean="0">
                          <a:ln>
                            <a:noFill/>
                          </a:ln>
                          <a:effectLst/>
                        </a:rPr>
                        <a:t> to 2 x 10</a:t>
                      </a:r>
                      <a:r>
                        <a:rPr kumimoji="0" lang="en-US" sz="1200" u="none" strike="noStrike" cap="none" normalizeH="0" baseline="30000" smtClean="0">
                          <a:ln>
                            <a:noFill/>
                          </a:ln>
                          <a:effectLst/>
                        </a:rPr>
                        <a:t>7</a:t>
                      </a:r>
                      <a:r>
                        <a:rPr kumimoji="0" lang="en-US" sz="1200" u="none" strike="noStrike" cap="none" normalizeH="0" baseline="0" smtClean="0">
                          <a:ln>
                            <a:noFill/>
                          </a:ln>
                          <a:effectLst/>
                        </a:rPr>
                        <a:t> CFUml</a:t>
                      </a:r>
                      <a:r>
                        <a:rPr kumimoji="0" lang="en-US" sz="1200" u="none" strike="noStrike" cap="none" normalizeH="0" baseline="30000" smtClean="0">
                          <a:ln>
                            <a:noFill/>
                          </a:ln>
                          <a:effectLst/>
                        </a:rPr>
                        <a:t>1</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3.5 hours</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NO</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NO</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(Luo et al. 2012) </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6897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Real-time PCR</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template of the RNA-</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 E-coli surface protein</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10</a:t>
                      </a:r>
                      <a:r>
                        <a:rPr kumimoji="0" lang="en-US" sz="1200" u="sng" strike="noStrike" cap="none" normalizeH="0" baseline="30000" dirty="0" smtClean="0">
                          <a:ln>
                            <a:noFill/>
                          </a:ln>
                          <a:effectLst/>
                        </a:rPr>
                        <a:t>1</a:t>
                      </a:r>
                      <a:r>
                        <a:rPr kumimoji="0" lang="en-US" sz="1200" u="sng" strike="noStrike" cap="none" normalizeH="0" baseline="0" dirty="0" smtClean="0">
                          <a:ln>
                            <a:noFill/>
                          </a:ln>
                          <a:effectLst/>
                        </a:rPr>
                        <a:t> to 10</a:t>
                      </a:r>
                      <a:r>
                        <a:rPr kumimoji="0" lang="en-US" sz="1200" u="sng" strike="noStrike" cap="none" normalizeH="0" baseline="30000" dirty="0" smtClean="0">
                          <a:ln>
                            <a:noFill/>
                          </a:ln>
                          <a:effectLst/>
                        </a:rPr>
                        <a:t>7</a:t>
                      </a:r>
                      <a:r>
                        <a:rPr kumimoji="0" lang="en-US" sz="1200" u="sng" strike="noStrike" cap="none" normalizeH="0" baseline="0" dirty="0" smtClean="0">
                          <a:ln>
                            <a:noFill/>
                          </a:ln>
                          <a:effectLst/>
                        </a:rPr>
                        <a:t> CFUml</a:t>
                      </a:r>
                      <a:r>
                        <a:rPr kumimoji="0" lang="en-US" sz="1200" u="sng" strike="noStrike" cap="none" normalizeH="0" baseline="30000" dirty="0" smtClean="0">
                          <a:ln>
                            <a:noFill/>
                          </a:ln>
                          <a:effectLst/>
                        </a:rPr>
                        <a:t>1</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60 minutes incubation + 40 minutes detection</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extraction</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NO</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(Lee et al. 2009) </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45492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-based colorimetric detection</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DNA aptamer/ whole E-coli cell</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10</a:t>
                      </a:r>
                      <a:r>
                        <a:rPr kumimoji="0" lang="en-US" sz="1200" u="none" strike="noStrike" cap="none" normalizeH="0" baseline="30000" dirty="0" smtClean="0">
                          <a:ln>
                            <a:noFill/>
                          </a:ln>
                          <a:effectLst/>
                        </a:rPr>
                        <a:t>4</a:t>
                      </a:r>
                      <a:r>
                        <a:rPr kumimoji="0" lang="en-US" sz="1200" u="none" strike="noStrike" cap="none" normalizeH="0" baseline="0" dirty="0" smtClean="0">
                          <a:ln>
                            <a:noFill/>
                          </a:ln>
                          <a:effectLst/>
                        </a:rPr>
                        <a:t> to 10</a:t>
                      </a:r>
                      <a:r>
                        <a:rPr kumimoji="0" lang="en-US" sz="1200" u="none" strike="noStrike" cap="none" normalizeH="0" baseline="30000" dirty="0" smtClean="0">
                          <a:ln>
                            <a:noFill/>
                          </a:ln>
                          <a:effectLst/>
                        </a:rPr>
                        <a:t>8</a:t>
                      </a:r>
                      <a:r>
                        <a:rPr kumimoji="0" lang="en-US" sz="1200" u="none" strike="noStrike" cap="none" normalizeH="0" baseline="0" dirty="0" smtClean="0">
                          <a:ln>
                            <a:noFill/>
                          </a:ln>
                          <a:effectLst/>
                        </a:rPr>
                        <a:t> CFUml</a:t>
                      </a:r>
                      <a:r>
                        <a:rPr kumimoji="0" lang="en-US" sz="1200" u="none" strike="noStrike" cap="none" normalizeH="0" baseline="30000" dirty="0" smtClean="0">
                          <a:ln>
                            <a:noFill/>
                          </a:ln>
                          <a:effectLst/>
                        </a:rPr>
                        <a:t>1</a:t>
                      </a:r>
                      <a:r>
                        <a:rPr kumimoji="0" lang="en-US" sz="1200" u="none" strike="noStrike" cap="none" normalizeH="0" baseline="0" dirty="0" smtClean="0">
                          <a:ln>
                            <a:noFill/>
                          </a:ln>
                          <a:effectLst/>
                        </a:rPr>
                        <a:t> </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2 hours</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NO</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NO</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(Su et al. 2012)</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513601">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a:t>
                      </a:r>
                      <a:r>
                        <a:rPr kumimoji="0" lang="en-US" sz="1200" u="none" strike="noStrike" cap="none" normalizeH="0" baseline="0" dirty="0" err="1" smtClean="0">
                          <a:ln>
                            <a:noFill/>
                          </a:ln>
                          <a:effectLst/>
                        </a:rPr>
                        <a:t>aptamer</a:t>
                      </a:r>
                      <a:r>
                        <a:rPr kumimoji="0" lang="en-US" sz="1200" u="none" strike="noStrike" cap="none" normalizeH="0" baseline="0" dirty="0" smtClean="0">
                          <a:ln>
                            <a:noFill/>
                          </a:ln>
                          <a:effectLst/>
                        </a:rPr>
                        <a:t>-based colorimetric detection</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DNA aptamer/ whole E-coli cell</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smtClean="0">
                          <a:ln>
                            <a:noFill/>
                          </a:ln>
                          <a:effectLst/>
                        </a:rPr>
                        <a:t>10</a:t>
                      </a:r>
                      <a:r>
                        <a:rPr kumimoji="0" lang="en-US" sz="1200" u="sng" strike="noStrike" cap="none" normalizeH="0" baseline="30000" smtClean="0">
                          <a:ln>
                            <a:noFill/>
                          </a:ln>
                          <a:effectLst/>
                        </a:rPr>
                        <a:t>5</a:t>
                      </a:r>
                      <a:r>
                        <a:rPr kumimoji="0" lang="en-US" sz="1200" u="sng" strike="noStrike" cap="none" normalizeH="0" baseline="0" smtClean="0">
                          <a:ln>
                            <a:noFill/>
                          </a:ln>
                          <a:effectLst/>
                        </a:rPr>
                        <a:t> to 10</a:t>
                      </a:r>
                      <a:r>
                        <a:rPr kumimoji="0" lang="en-US" sz="1200" u="sng" strike="noStrike" cap="none" normalizeH="0" baseline="30000" smtClean="0">
                          <a:ln>
                            <a:noFill/>
                          </a:ln>
                          <a:effectLst/>
                        </a:rPr>
                        <a:t>8</a:t>
                      </a:r>
                      <a:r>
                        <a:rPr kumimoji="0" lang="en-US" sz="1200" u="sng" strike="noStrike" cap="none" normalizeH="0" baseline="0" smtClean="0">
                          <a:ln>
                            <a:noFill/>
                          </a:ln>
                          <a:effectLst/>
                        </a:rPr>
                        <a:t> CFUml</a:t>
                      </a:r>
                      <a:r>
                        <a:rPr kumimoji="0" lang="en-US" sz="1200" u="sng" strike="noStrike" cap="none" normalizeH="0" baseline="30000" smtClean="0">
                          <a:ln>
                            <a:noFill/>
                          </a:ln>
                          <a:effectLst/>
                        </a:rPr>
                        <a:t>1</a:t>
                      </a:r>
                      <a:endParaRPr kumimoji="0" lang="en-US" sz="1200" b="0" i="0" u="sng"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20 minutes</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NO</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NO</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(Wu et al. 2012) </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689728">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Antibody modified microfluidic chip and real-time </a:t>
                      </a:r>
                      <a:r>
                        <a:rPr kumimoji="0" lang="en-US" sz="1200" u="none" strike="noStrike" cap="none" normalizeH="0" baseline="0" dirty="0" err="1" smtClean="0">
                          <a:ln>
                            <a:noFill/>
                          </a:ln>
                          <a:effectLst/>
                        </a:rPr>
                        <a:t>qPCR</a:t>
                      </a:r>
                      <a:r>
                        <a:rPr kumimoji="0" lang="en-US" sz="1200" u="none" strike="noStrike" cap="none" normalizeH="0" baseline="0" dirty="0" smtClean="0">
                          <a:ln>
                            <a:noFill/>
                          </a:ln>
                          <a:effectLst/>
                        </a:rPr>
                        <a:t> </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Antibody/ whole E-coli cell</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10</a:t>
                      </a:r>
                      <a:r>
                        <a:rPr kumimoji="0" lang="en-US" sz="1200" u="none" strike="noStrike" cap="none" normalizeH="0" baseline="30000" smtClean="0">
                          <a:ln>
                            <a:noFill/>
                          </a:ln>
                          <a:effectLst/>
                        </a:rPr>
                        <a:t>1</a:t>
                      </a:r>
                      <a:r>
                        <a:rPr kumimoji="0" lang="en-US" sz="1200" u="none" strike="noStrike" cap="none" normalizeH="0" baseline="0" smtClean="0">
                          <a:ln>
                            <a:noFill/>
                          </a:ln>
                          <a:effectLst/>
                        </a:rPr>
                        <a:t> to 10</a:t>
                      </a:r>
                      <a:r>
                        <a:rPr kumimoji="0" lang="en-US" sz="1200" u="none" strike="noStrike" cap="none" normalizeH="0" baseline="30000" smtClean="0">
                          <a:ln>
                            <a:noFill/>
                          </a:ln>
                          <a:effectLst/>
                        </a:rPr>
                        <a:t>6</a:t>
                      </a:r>
                      <a:r>
                        <a:rPr kumimoji="0" lang="en-US" sz="1200" u="none" strike="noStrike" cap="none" normalizeH="0" baseline="0" smtClean="0">
                          <a:ln>
                            <a:noFill/>
                          </a:ln>
                          <a:effectLst/>
                        </a:rPr>
                        <a:t> CFUml</a:t>
                      </a:r>
                      <a:r>
                        <a:rPr kumimoji="0" lang="en-US" sz="1200" u="none" strike="noStrike" cap="none" normalizeH="0" baseline="30000" smtClean="0">
                          <a:ln>
                            <a:noFill/>
                          </a:ln>
                          <a:effectLst/>
                        </a:rPr>
                        <a:t>1</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Incubation + 74 minutes detection</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DNA extraction </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NO</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a:t>
                      </a:r>
                      <a:r>
                        <a:rPr kumimoji="0" lang="en-US" sz="1200" u="none" strike="noStrike" cap="none" normalizeH="0" baseline="0" dirty="0" err="1" smtClean="0">
                          <a:ln>
                            <a:noFill/>
                          </a:ln>
                          <a:effectLst/>
                        </a:rPr>
                        <a:t>Dharmasiri</a:t>
                      </a:r>
                      <a:r>
                        <a:rPr kumimoji="0" lang="en-US" sz="1200" u="none" strike="noStrike" cap="none" normalizeH="0" baseline="0" dirty="0" smtClean="0">
                          <a:ln>
                            <a:noFill/>
                          </a:ln>
                          <a:effectLst/>
                        </a:rPr>
                        <a:t> et al. 2010) </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r h="697133">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Label free </a:t>
                      </a:r>
                      <a:r>
                        <a:rPr kumimoji="0" lang="en-US" sz="1200" u="none" strike="noStrike" cap="none" normalizeH="0" baseline="0" dirty="0" err="1" smtClean="0">
                          <a:ln>
                            <a:noFill/>
                          </a:ln>
                          <a:effectLst/>
                        </a:rPr>
                        <a:t>polyaniline</a:t>
                      </a:r>
                      <a:r>
                        <a:rPr kumimoji="0" lang="en-US" sz="1200" u="none" strike="noStrike" cap="none" normalizeH="0" baseline="0" dirty="0" smtClean="0">
                          <a:ln>
                            <a:noFill/>
                          </a:ln>
                          <a:effectLst/>
                        </a:rPr>
                        <a:t> based </a:t>
                      </a:r>
                      <a:r>
                        <a:rPr kumimoji="0" lang="en-US" sz="1200" u="none" strike="noStrike" cap="none" normalizeH="0" baseline="0" dirty="0" err="1" smtClean="0">
                          <a:ln>
                            <a:noFill/>
                          </a:ln>
                          <a:effectLst/>
                        </a:rPr>
                        <a:t>impedimetric</a:t>
                      </a:r>
                      <a:r>
                        <a:rPr kumimoji="0" lang="en-US" sz="1200" u="none" strike="noStrike" cap="none" normalizeH="0" baseline="0" dirty="0" smtClean="0">
                          <a:ln>
                            <a:noFill/>
                          </a:ln>
                          <a:effectLst/>
                        </a:rPr>
                        <a:t> biosensor</a:t>
                      </a:r>
                      <a:endParaRPr kumimoji="0" lang="en-US" sz="1200" b="1"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smtClean="0">
                          <a:ln>
                            <a:noFill/>
                          </a:ln>
                          <a:effectLst/>
                        </a:rPr>
                        <a:t>antibody</a:t>
                      </a:r>
                      <a:endParaRPr kumimoji="0" lang="en-US" sz="1200" b="0" i="0" u="sng"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smtClean="0">
                          <a:ln>
                            <a:noFill/>
                          </a:ln>
                          <a:effectLst/>
                        </a:rPr>
                        <a:t>10</a:t>
                      </a:r>
                      <a:r>
                        <a:rPr kumimoji="0" lang="en-US" sz="1200" u="none" strike="noStrike" cap="none" normalizeH="0" baseline="30000" smtClean="0">
                          <a:ln>
                            <a:noFill/>
                          </a:ln>
                          <a:effectLst/>
                        </a:rPr>
                        <a:t>2</a:t>
                      </a:r>
                      <a:r>
                        <a:rPr kumimoji="0" lang="en-US" sz="1200" u="none" strike="noStrike" cap="none" normalizeH="0" baseline="0" smtClean="0">
                          <a:ln>
                            <a:noFill/>
                          </a:ln>
                          <a:effectLst/>
                        </a:rPr>
                        <a:t> to 10</a:t>
                      </a:r>
                      <a:r>
                        <a:rPr kumimoji="0" lang="en-US" sz="1200" u="none" strike="noStrike" cap="none" normalizeH="0" baseline="30000" smtClean="0">
                          <a:ln>
                            <a:noFill/>
                          </a:ln>
                          <a:effectLst/>
                        </a:rPr>
                        <a:t>7</a:t>
                      </a:r>
                      <a:r>
                        <a:rPr kumimoji="0" lang="en-US" sz="1200" u="none" strike="noStrike" cap="none" normalizeH="0" baseline="0" smtClean="0">
                          <a:ln>
                            <a:noFill/>
                          </a:ln>
                          <a:effectLst/>
                        </a:rPr>
                        <a:t> CFUml</a:t>
                      </a:r>
                      <a:r>
                        <a:rPr kumimoji="0" lang="en-US" sz="1200" u="none" strike="noStrike" cap="none" normalizeH="0" baseline="30000" smtClean="0">
                          <a:ln>
                            <a:noFill/>
                          </a:ln>
                          <a:effectLst/>
                        </a:rPr>
                        <a:t>1</a:t>
                      </a:r>
                      <a:endParaRPr kumimoji="0" lang="en-US" sz="1200" b="0" i="0" u="none" strike="noStrike" cap="none" normalizeH="0" baseline="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10 minutes binding + few minutes detection</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none" strike="noStrike" cap="none" normalizeH="0" baseline="0" dirty="0" smtClean="0">
                          <a:ln>
                            <a:noFill/>
                          </a:ln>
                          <a:effectLst/>
                        </a:rPr>
                        <a:t>NO</a:t>
                      </a:r>
                      <a:endParaRPr kumimoji="0" lang="en-US" sz="1200" b="0" i="0" u="none"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1200" u="sng" strike="noStrike" cap="none" normalizeH="0" baseline="0" dirty="0" smtClean="0">
                          <a:ln>
                            <a:noFill/>
                          </a:ln>
                          <a:effectLst/>
                        </a:rPr>
                        <a:t>NO</a:t>
                      </a:r>
                      <a:endParaRPr kumimoji="0" lang="en-US" sz="1200" b="0" i="0" u="sng" strike="noStrike" cap="none" normalizeH="0" baseline="0" dirty="0" smtClean="0">
                        <a:ln>
                          <a:noFill/>
                        </a:ln>
                        <a:solidFill>
                          <a:srgbClr val="000000"/>
                        </a:solidFill>
                        <a:effectLst/>
                        <a:latin typeface="Calibri" pitchFamily="34" charset="0"/>
                        <a:ea typeface="Calibri" pitchFamily="34" charset="0"/>
                      </a:endParaRPr>
                    </a:p>
                  </a:txBody>
                  <a:tcPr marL="55345" marR="55345" marT="0" marB="0" horzOverflow="overflow"/>
                </a:tc>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lang="en-US" sz="1200" kern="1200" dirty="0" smtClean="0">
                          <a:effectLst/>
                        </a:rPr>
                        <a:t>(</a:t>
                      </a:r>
                      <a:r>
                        <a:rPr lang="en-US" sz="1200" u="none" strike="noStrike" kern="1200" dirty="0" smtClean="0">
                          <a:effectLst/>
                        </a:rPr>
                        <a:t>Chowdhury et al. 2012</a:t>
                      </a:r>
                      <a:r>
                        <a:rPr lang="en-US" sz="1200" kern="1200" dirty="0" smtClean="0">
                          <a:effectLst/>
                        </a:rPr>
                        <a:t>)</a:t>
                      </a:r>
                      <a:r>
                        <a:rPr kumimoji="0" lang="en-US" sz="1200" u="none" strike="noStrike" cap="none" normalizeH="0" baseline="0" dirty="0" smtClean="0">
                          <a:ln>
                            <a:noFill/>
                          </a:ln>
                          <a:effectLst/>
                        </a:rPr>
                        <a:t> </a:t>
                      </a:r>
                      <a:endParaRPr kumimoji="0" lang="en-US" sz="1200" b="0" i="0" u="none" strike="noStrike" cap="none" normalizeH="0" baseline="0" dirty="0" smtClean="0">
                        <a:ln>
                          <a:noFill/>
                        </a:ln>
                        <a:solidFill>
                          <a:schemeClr val="tx1"/>
                        </a:solidFill>
                        <a:effectLst/>
                        <a:latin typeface="Calibri" pitchFamily="34" charset="0"/>
                        <a:ea typeface="Calibri" pitchFamily="34" charset="0"/>
                      </a:endParaRPr>
                    </a:p>
                  </a:txBody>
                  <a:tcPr marL="55345" marR="55345" marT="0" marB="0" horzOverflow="overflow"/>
                </a:tc>
              </a:tr>
            </a:tbl>
          </a:graphicData>
        </a:graphic>
      </p:graphicFrame>
    </p:spTree>
    <p:extLst>
      <p:ext uri="{BB962C8B-B14F-4D97-AF65-F5344CB8AC3E}">
        <p14:creationId xmlns:p14="http://schemas.microsoft.com/office/powerpoint/2010/main" xmlns="" val="39474035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228600" y="457200"/>
            <a:ext cx="8229600" cy="838200"/>
          </a:xfrm>
        </p:spPr>
        <p:txBody>
          <a:bodyPr>
            <a:noAutofit/>
          </a:bodyPr>
          <a:lstStyle/>
          <a:p>
            <a:r>
              <a:rPr lang="en-US" altLang="en-US" sz="3600" b="1" dirty="0" smtClean="0">
                <a:ea typeface="ＭＳ Ｐゴシック" pitchFamily="34" charset="-128"/>
              </a:rPr>
              <a:t>Aspects of Improvement</a:t>
            </a:r>
          </a:p>
        </p:txBody>
      </p:sp>
      <p:sp>
        <p:nvSpPr>
          <p:cNvPr id="59394" name="Content Placeholder 2"/>
          <p:cNvSpPr>
            <a:spLocks noGrp="1"/>
          </p:cNvSpPr>
          <p:nvPr>
            <p:ph idx="1"/>
          </p:nvPr>
        </p:nvSpPr>
        <p:spPr>
          <a:xfrm>
            <a:off x="457200" y="1371600"/>
            <a:ext cx="8229600" cy="4830763"/>
          </a:xfrm>
        </p:spPr>
        <p:txBody>
          <a:bodyPr>
            <a:noAutofit/>
          </a:bodyPr>
          <a:lstStyle/>
          <a:p>
            <a:pPr marL="514350" indent="-457200" eaLnBrk="1" hangingPunct="1">
              <a:lnSpc>
                <a:spcPct val="90000"/>
              </a:lnSpc>
              <a:defRPr/>
            </a:pPr>
            <a:r>
              <a:rPr lang="en-US" sz="2400" dirty="0" smtClean="0">
                <a:ea typeface="ＭＳ Ｐゴシック" pitchFamily="34" charset="-128"/>
              </a:rPr>
              <a:t>Using E-coli specific DNA aptamer with </a:t>
            </a:r>
            <a:r>
              <a:rPr lang="en-US" sz="2400" u="sng" dirty="0" smtClean="0">
                <a:ea typeface="ＭＳ Ｐゴシック" pitchFamily="34" charset="-128"/>
              </a:rPr>
              <a:t>high specificity </a:t>
            </a:r>
            <a:r>
              <a:rPr lang="en-US" sz="2400" dirty="0" smtClean="0">
                <a:ea typeface="ＭＳ Ｐゴシック" pitchFamily="34" charset="-128"/>
              </a:rPr>
              <a:t>and </a:t>
            </a:r>
            <a:r>
              <a:rPr lang="en-US" sz="2400" u="sng" dirty="0" smtClean="0">
                <a:ea typeface="ＭＳ Ｐゴシック" pitchFamily="34" charset="-128"/>
              </a:rPr>
              <a:t>affinity</a:t>
            </a:r>
            <a:r>
              <a:rPr lang="en-US" sz="2400" dirty="0" smtClean="0">
                <a:ea typeface="ＭＳ Ｐゴシック" pitchFamily="34" charset="-128"/>
              </a:rPr>
              <a:t> </a:t>
            </a:r>
            <a:r>
              <a:rPr lang="en-US" sz="2400" u="sng" dirty="0">
                <a:ea typeface="ＭＳ Ｐゴシック" pitchFamily="34" charset="-128"/>
              </a:rPr>
              <a:t>without any reactivity loses in the harsh </a:t>
            </a:r>
            <a:r>
              <a:rPr lang="en-US" sz="2400" u="sng" dirty="0" smtClean="0">
                <a:ea typeface="ＭＳ Ｐゴシック" pitchFamily="34" charset="-128"/>
              </a:rPr>
              <a:t>conditions</a:t>
            </a:r>
          </a:p>
          <a:p>
            <a:pPr marL="514350" indent="-457200" eaLnBrk="1" hangingPunct="1">
              <a:lnSpc>
                <a:spcPct val="90000"/>
              </a:lnSpc>
              <a:defRPr/>
            </a:pPr>
            <a:r>
              <a:rPr lang="en-US" sz="2400" dirty="0" smtClean="0">
                <a:ea typeface="ＭＳ Ｐゴシック" pitchFamily="34" charset="-128"/>
              </a:rPr>
              <a:t>DNA-aptamer directly binds to the surface </a:t>
            </a:r>
            <a:r>
              <a:rPr lang="en-US" sz="2400" dirty="0" err="1" smtClean="0">
                <a:ea typeface="ＭＳ Ｐゴシック" pitchFamily="34" charset="-128"/>
              </a:rPr>
              <a:t>lipopolysaccarides</a:t>
            </a:r>
            <a:r>
              <a:rPr lang="en-US" sz="2400" dirty="0" smtClean="0">
                <a:ea typeface="ＭＳ Ｐゴシック" pitchFamily="34" charset="-128"/>
              </a:rPr>
              <a:t>, so  eliminate </a:t>
            </a:r>
            <a:r>
              <a:rPr lang="en-US" sz="2400" u="sng" dirty="0" smtClean="0">
                <a:ea typeface="ＭＳ Ｐゴシック" pitchFamily="34" charset="-128"/>
              </a:rPr>
              <a:t>protein extraction step</a:t>
            </a:r>
            <a:r>
              <a:rPr lang="en-US" sz="2400" dirty="0">
                <a:ea typeface="ＭＳ Ｐゴシック" pitchFamily="34" charset="-128"/>
              </a:rPr>
              <a:t>.</a:t>
            </a:r>
            <a:endParaRPr lang="en-US" sz="2400" dirty="0" smtClean="0">
              <a:ea typeface="ＭＳ Ｐゴシック" pitchFamily="34" charset="-128"/>
            </a:endParaRPr>
          </a:p>
          <a:p>
            <a:pPr marL="514350" indent="-457200" eaLnBrk="1" hangingPunct="1">
              <a:lnSpc>
                <a:spcPct val="90000"/>
              </a:lnSpc>
              <a:defRPr/>
            </a:pPr>
            <a:r>
              <a:rPr lang="en-US" sz="2400" dirty="0" smtClean="0">
                <a:ea typeface="ＭＳ Ｐゴシック" pitchFamily="34" charset="-128"/>
              </a:rPr>
              <a:t>SWCNTs modified biosensor system with using features of the electrochemical systems such as; </a:t>
            </a:r>
            <a:r>
              <a:rPr lang="en-US" sz="2400" u="sng" dirty="0" smtClean="0">
                <a:ea typeface="ＭＳ Ｐゴシック" pitchFamily="34" charset="-128"/>
              </a:rPr>
              <a:t>low voltage need</a:t>
            </a:r>
            <a:r>
              <a:rPr lang="en-US" sz="2400" dirty="0" smtClean="0">
                <a:ea typeface="ＭＳ Ｐゴシック" pitchFamily="34" charset="-128"/>
              </a:rPr>
              <a:t>, </a:t>
            </a:r>
            <a:r>
              <a:rPr lang="en-US" sz="2400" u="sng" dirty="0" smtClean="0">
                <a:ea typeface="ＭＳ Ｐゴシック" pitchFamily="34" charset="-128"/>
              </a:rPr>
              <a:t>small</a:t>
            </a:r>
            <a:r>
              <a:rPr lang="en-US" sz="2400" dirty="0" smtClean="0">
                <a:ea typeface="ＭＳ Ｐゴシック" pitchFamily="34" charset="-128"/>
              </a:rPr>
              <a:t>, </a:t>
            </a:r>
            <a:r>
              <a:rPr lang="en-US" sz="2400" u="sng" dirty="0" smtClean="0">
                <a:ea typeface="ＭＳ Ｐゴシック" pitchFamily="34" charset="-128"/>
              </a:rPr>
              <a:t>cost effective </a:t>
            </a:r>
            <a:r>
              <a:rPr lang="en-US" sz="2400" dirty="0" smtClean="0">
                <a:ea typeface="ＭＳ Ｐゴシック" pitchFamily="34" charset="-128"/>
              </a:rPr>
              <a:t>and </a:t>
            </a:r>
            <a:r>
              <a:rPr lang="en-US" sz="2400" u="sng" dirty="0" smtClean="0">
                <a:ea typeface="ＭＳ Ｐゴシック" pitchFamily="34" charset="-128"/>
              </a:rPr>
              <a:t>easy to use</a:t>
            </a:r>
            <a:r>
              <a:rPr lang="en-US" sz="2400" dirty="0" smtClean="0">
                <a:ea typeface="ＭＳ Ｐゴシック" pitchFamily="34" charset="-128"/>
              </a:rPr>
              <a:t> equipment. </a:t>
            </a:r>
          </a:p>
          <a:p>
            <a:pPr marL="514350" indent="-457200" eaLnBrk="1" hangingPunct="1">
              <a:lnSpc>
                <a:spcPct val="90000"/>
              </a:lnSpc>
              <a:defRPr/>
            </a:pPr>
            <a:r>
              <a:rPr lang="en-US" sz="2400" dirty="0" smtClean="0">
                <a:ea typeface="ＭＳ Ｐゴシック" pitchFamily="34" charset="-128"/>
              </a:rPr>
              <a:t>Improve sensitivity to detect the U.S. EPA allowable levels of E. coli  and </a:t>
            </a:r>
            <a:r>
              <a:rPr lang="en-US" sz="2400" u="sng" dirty="0" smtClean="0">
                <a:ea typeface="ＭＳ Ｐゴシック" pitchFamily="34" charset="-128"/>
              </a:rPr>
              <a:t>less than 1cells/ml </a:t>
            </a:r>
            <a:r>
              <a:rPr lang="en-US" sz="2400" dirty="0" smtClean="0">
                <a:ea typeface="ＭＳ Ｐゴシック" pitchFamily="34" charset="-128"/>
              </a:rPr>
              <a:t>infectious dose.</a:t>
            </a:r>
          </a:p>
          <a:p>
            <a:pPr>
              <a:defRPr/>
            </a:pPr>
            <a:endParaRPr lang="en-US" sz="2400" dirty="0" smtClean="0">
              <a:ea typeface="ＭＳ Ｐゴシック" pitchFamily="34" charset="-128"/>
            </a:endParaRPr>
          </a:p>
        </p:txBody>
      </p:sp>
    </p:spTree>
    <p:extLst>
      <p:ext uri="{BB962C8B-B14F-4D97-AF65-F5344CB8AC3E}">
        <p14:creationId xmlns:p14="http://schemas.microsoft.com/office/powerpoint/2010/main" xmlns="" val="2738719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939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39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93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47632" y="497933"/>
            <a:ext cx="8229600" cy="411162"/>
          </a:xfrm>
        </p:spPr>
        <p:txBody>
          <a:bodyPr>
            <a:noAutofit/>
          </a:bodyPr>
          <a:lstStyle/>
          <a:p>
            <a:pPr algn="l"/>
            <a:r>
              <a:rPr lang="en-US" altLang="en-US" sz="3600" b="1" dirty="0" smtClean="0">
                <a:ea typeface="ＭＳ Ｐゴシック" pitchFamily="34" charset="-128"/>
              </a:rPr>
              <a:t>Detection Procedure</a:t>
            </a:r>
            <a:endParaRPr lang="en-US" altLang="en-US" sz="3600" dirty="0" smtClean="0">
              <a:ea typeface="ＭＳ Ｐゴシック" pitchFamily="34" charset="-128"/>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869690" y="3493568"/>
            <a:ext cx="1178743" cy="24876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9" name="Right Arrow 8"/>
          <p:cNvSpPr/>
          <p:nvPr/>
        </p:nvSpPr>
        <p:spPr>
          <a:xfrm>
            <a:off x="3213100" y="1519238"/>
            <a:ext cx="2001838" cy="25876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TextBox 4"/>
          <p:cNvSpPr txBox="1">
            <a:spLocks noChangeArrowheads="1"/>
          </p:cNvSpPr>
          <p:nvPr/>
        </p:nvSpPr>
        <p:spPr bwMode="auto">
          <a:xfrm>
            <a:off x="2940050" y="1782763"/>
            <a:ext cx="2492375" cy="101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2000" b="1" dirty="0">
                <a:latin typeface="Calibri" pitchFamily="34" charset="0"/>
                <a:cs typeface="Arial" charset="0"/>
              </a:rPr>
              <a:t>Filtration of the mixture with 0.22 </a:t>
            </a:r>
            <a:r>
              <a:rPr lang="el-GR" altLang="en-US" sz="2000" b="1" dirty="0">
                <a:latin typeface="Calibri" pitchFamily="34" charset="0"/>
                <a:cs typeface="Arial" charset="0"/>
              </a:rPr>
              <a:t>μ</a:t>
            </a:r>
            <a:r>
              <a:rPr lang="en-US" altLang="en-US" sz="2000" b="1" dirty="0">
                <a:latin typeface="Calibri" pitchFamily="34" charset="0"/>
                <a:cs typeface="Arial" charset="0"/>
              </a:rPr>
              <a:t>m pore size filter</a:t>
            </a:r>
          </a:p>
        </p:txBody>
      </p:sp>
      <p:sp>
        <p:nvSpPr>
          <p:cNvPr id="11" name="Right Arrow 10"/>
          <p:cNvSpPr/>
          <p:nvPr/>
        </p:nvSpPr>
        <p:spPr>
          <a:xfrm rot="9346681">
            <a:off x="2890838" y="3041650"/>
            <a:ext cx="2563812" cy="3048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TextBox 12"/>
          <p:cNvSpPr txBox="1">
            <a:spLocks noChangeArrowheads="1"/>
          </p:cNvSpPr>
          <p:nvPr/>
        </p:nvSpPr>
        <p:spPr bwMode="auto">
          <a:xfrm>
            <a:off x="3038475" y="4410075"/>
            <a:ext cx="2054225" cy="1014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2000" b="1" dirty="0">
                <a:latin typeface="Calibri" pitchFamily="34" charset="0"/>
                <a:cs typeface="Arial" charset="0"/>
              </a:rPr>
              <a:t>Hybridization of the </a:t>
            </a:r>
            <a:r>
              <a:rPr lang="en-US" altLang="en-US" sz="2000" b="1" dirty="0" err="1">
                <a:latin typeface="Calibri" pitchFamily="34" charset="0"/>
                <a:cs typeface="Arial" charset="0"/>
              </a:rPr>
              <a:t>aptamer</a:t>
            </a:r>
            <a:r>
              <a:rPr lang="en-US" altLang="en-US" sz="2000" b="1" dirty="0">
                <a:latin typeface="Calibri" pitchFamily="34" charset="0"/>
                <a:cs typeface="Arial" charset="0"/>
              </a:rPr>
              <a:t> and probe DNA </a:t>
            </a:r>
          </a:p>
        </p:txBody>
      </p:sp>
      <p:sp>
        <p:nvSpPr>
          <p:cNvPr id="14" name="Right Arrow 13"/>
          <p:cNvSpPr/>
          <p:nvPr/>
        </p:nvSpPr>
        <p:spPr>
          <a:xfrm>
            <a:off x="3105150" y="3994150"/>
            <a:ext cx="1704975" cy="25717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TextBox 16"/>
          <p:cNvSpPr txBox="1">
            <a:spLocks noChangeArrowheads="1"/>
          </p:cNvSpPr>
          <p:nvPr/>
        </p:nvSpPr>
        <p:spPr bwMode="auto">
          <a:xfrm>
            <a:off x="6827669" y="4672825"/>
            <a:ext cx="188753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altLang="en-US" b="1" dirty="0" smtClean="0">
                <a:latin typeface="Calibri" pitchFamily="34" charset="0"/>
                <a:cs typeface="Arial" charset="0"/>
              </a:rPr>
              <a:t>I-V Measurement</a:t>
            </a:r>
            <a:endParaRPr lang="en-US" altLang="en-US" b="1" dirty="0">
              <a:latin typeface="Calibri" pitchFamily="34" charset="0"/>
              <a:cs typeface="Arial" charset="0"/>
            </a:endParaRPr>
          </a:p>
        </p:txBody>
      </p:sp>
      <p:sp>
        <p:nvSpPr>
          <p:cNvPr id="18" name="Curved Left Arrow 17"/>
          <p:cNvSpPr/>
          <p:nvPr/>
        </p:nvSpPr>
        <p:spPr>
          <a:xfrm rot="5400000">
            <a:off x="3553619" y="4747419"/>
            <a:ext cx="630238" cy="2692400"/>
          </a:xfrm>
          <a:prstGeom prst="curvedLeftArrow">
            <a:avLst>
              <a:gd name="adj1" fmla="val 28207"/>
              <a:gd name="adj2" fmla="val 50000"/>
              <a:gd name="adj3" fmla="val 28351"/>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solidFill>
            </a:endParaRPr>
          </a:p>
        </p:txBody>
      </p:sp>
      <p:sp>
        <p:nvSpPr>
          <p:cNvPr id="19" name="TextBox 13"/>
          <p:cNvSpPr txBox="1">
            <a:spLocks noChangeArrowheads="1"/>
          </p:cNvSpPr>
          <p:nvPr/>
        </p:nvSpPr>
        <p:spPr bwMode="auto">
          <a:xfrm>
            <a:off x="2189163" y="6407150"/>
            <a:ext cx="3427412"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2000" b="1" dirty="0">
                <a:latin typeface="Calibri" pitchFamily="34" charset="0"/>
                <a:cs typeface="Arial" charset="0"/>
              </a:rPr>
              <a:t>Regeneration with </a:t>
            </a:r>
            <a:r>
              <a:rPr lang="en-US" altLang="en-US" sz="2000" b="1" dirty="0" smtClean="0">
                <a:latin typeface="Calibri" pitchFamily="34" charset="0"/>
                <a:cs typeface="Arial" charset="0"/>
              </a:rPr>
              <a:t>0.5 </a:t>
            </a:r>
            <a:r>
              <a:rPr lang="en-US" altLang="en-US" sz="2000" b="1" dirty="0">
                <a:latin typeface="Calibri" pitchFamily="34" charset="0"/>
                <a:cs typeface="Arial" charset="0"/>
              </a:rPr>
              <a:t>% SDS</a:t>
            </a:r>
          </a:p>
        </p:txBody>
      </p:sp>
      <p:pic>
        <p:nvPicPr>
          <p:cNvPr id="21" name="Picture 2" descr="http://patentimages.storage.googleapis.com/WO2002077184A2/imgf000013_0003.pn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21373" y="3565525"/>
            <a:ext cx="1012825"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 name="Rectangle 4"/>
          <p:cNvSpPr>
            <a:spLocks noChangeArrowheads="1"/>
          </p:cNvSpPr>
          <p:nvPr/>
        </p:nvSpPr>
        <p:spPr bwMode="auto">
          <a:xfrm>
            <a:off x="284163" y="4962525"/>
            <a:ext cx="19050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400" b="1" dirty="0" err="1">
                <a:latin typeface="Arial" pitchFamily="34" charset="0"/>
              </a:rPr>
              <a:t>pyrene</a:t>
            </a:r>
            <a:r>
              <a:rPr lang="en-US" altLang="en-US" sz="1400" b="1" dirty="0">
                <a:latin typeface="Arial" pitchFamily="34" charset="0"/>
              </a:rPr>
              <a:t>-butyric acid</a:t>
            </a:r>
          </a:p>
        </p:txBody>
      </p:sp>
      <p:sp>
        <p:nvSpPr>
          <p:cNvPr id="23" name="Rectangle 5"/>
          <p:cNvSpPr>
            <a:spLocks noChangeArrowheads="1"/>
          </p:cNvSpPr>
          <p:nvPr/>
        </p:nvSpPr>
        <p:spPr bwMode="auto">
          <a:xfrm>
            <a:off x="139700" y="5510642"/>
            <a:ext cx="2668588"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itchFamily="34" charset="0"/>
              </a:rPr>
              <a:t>Probe-DNA immobilization onto the SWCTs surface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70868" y="956721"/>
            <a:ext cx="2661041" cy="151314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5" name="TextBox 4"/>
          <p:cNvSpPr txBox="1">
            <a:spLocks noChangeArrowheads="1"/>
          </p:cNvSpPr>
          <p:nvPr/>
        </p:nvSpPr>
        <p:spPr bwMode="auto">
          <a:xfrm>
            <a:off x="475044" y="2438400"/>
            <a:ext cx="2452688"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2000" b="1" dirty="0">
                <a:latin typeface="Calibri" pitchFamily="34" charset="0"/>
                <a:cs typeface="Arial" charset="0"/>
              </a:rPr>
              <a:t>Mixing E-coli cells and </a:t>
            </a:r>
            <a:r>
              <a:rPr lang="en-US" altLang="en-US" sz="2000" b="1" dirty="0" err="1" smtClean="0">
                <a:latin typeface="Calibri" pitchFamily="34" charset="0"/>
                <a:cs typeface="Arial" charset="0"/>
              </a:rPr>
              <a:t>aptamer</a:t>
            </a:r>
            <a:endParaRPr lang="en-US" altLang="en-US" sz="2000" b="1" dirty="0">
              <a:latin typeface="Calibri" pitchFamily="34" charset="0"/>
              <a:cs typeface="Arial" charset="0"/>
            </a:endParaRPr>
          </a:p>
        </p:txBody>
      </p:sp>
      <p:sp>
        <p:nvSpPr>
          <p:cNvPr id="26" name="Oval 25"/>
          <p:cNvSpPr/>
          <p:nvPr/>
        </p:nvSpPr>
        <p:spPr>
          <a:xfrm>
            <a:off x="152399" y="2161778"/>
            <a:ext cx="2655889" cy="123269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404321" y="781878"/>
            <a:ext cx="3427003" cy="18628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5432425" y="3571442"/>
            <a:ext cx="1362917" cy="22804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1" name="Bent Arrow 30"/>
          <p:cNvSpPr/>
          <p:nvPr/>
        </p:nvSpPr>
        <p:spPr>
          <a:xfrm rot="5400000">
            <a:off x="6896244" y="3915051"/>
            <a:ext cx="711200" cy="765175"/>
          </a:xfrm>
          <a:prstGeom prst="bentArrow">
            <a:avLst>
              <a:gd name="adj1" fmla="val 20224"/>
              <a:gd name="adj2" fmla="val 25000"/>
              <a:gd name="adj3" fmla="val 25000"/>
              <a:gd name="adj4" fmla="val 40566"/>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2" name="Oval 31"/>
          <p:cNvSpPr/>
          <p:nvPr/>
        </p:nvSpPr>
        <p:spPr>
          <a:xfrm rot="5400000">
            <a:off x="4674273" y="3743721"/>
            <a:ext cx="2655888" cy="181903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6"/>
          <p:cNvSpPr txBox="1">
            <a:spLocks noChangeArrowheads="1"/>
          </p:cNvSpPr>
          <p:nvPr/>
        </p:nvSpPr>
        <p:spPr bwMode="auto">
          <a:xfrm>
            <a:off x="4613275" y="2840038"/>
            <a:ext cx="186055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altLang="en-US" sz="2000" b="1" dirty="0">
                <a:latin typeface="Calibri" pitchFamily="34" charset="0"/>
                <a:cs typeface="Arial" charset="0"/>
              </a:rPr>
              <a:t>Pumping to the sample cell</a:t>
            </a:r>
          </a:p>
        </p:txBody>
      </p:sp>
      <p:graphicFrame>
        <p:nvGraphicFramePr>
          <p:cNvPr id="34" name="Chart 33"/>
          <p:cNvGraphicFramePr/>
          <p:nvPr>
            <p:extLst>
              <p:ext uri="{D42A27DB-BD31-4B8C-83A1-F6EECF244321}">
                <p14:modId xmlns:p14="http://schemas.microsoft.com/office/powerpoint/2010/main" xmlns="" val="1059277692"/>
              </p:ext>
            </p:extLst>
          </p:nvPr>
        </p:nvGraphicFramePr>
        <p:xfrm>
          <a:off x="6749304" y="5052849"/>
          <a:ext cx="1979612" cy="1425575"/>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xmlns="" val="1831522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2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3" grpId="0"/>
      <p:bldP spid="14" grpId="0" animBg="1"/>
      <p:bldP spid="17" grpId="0"/>
      <p:bldP spid="18" grpId="0" animBg="1"/>
      <p:bldP spid="19" grpId="0"/>
      <p:bldP spid="22" grpId="0"/>
      <p:bldP spid="23" grpId="0"/>
      <p:bldP spid="25" grpId="0"/>
      <p:bldP spid="26" grpId="0" animBg="1"/>
      <p:bldP spid="31" grpId="0" animBg="1"/>
      <p:bldP spid="32" grpId="0" animBg="1"/>
      <p:bldP spid="33" grpId="0"/>
      <p:bldGraphic spid="34" grpId="0">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Autofit/>
          </a:bodyPr>
          <a:lstStyle/>
          <a:p>
            <a:r>
              <a:rPr lang="en-US" altLang="en-US" sz="3600" b="1" dirty="0" smtClean="0">
                <a:cs typeface="Arial" charset="0"/>
              </a:rPr>
              <a:t>Dose-response Measurements of the Sensor</a:t>
            </a:r>
            <a:endParaRPr lang="en-US" sz="3600" dirty="0"/>
          </a:p>
        </p:txBody>
      </p:sp>
      <p:sp>
        <p:nvSpPr>
          <p:cNvPr id="3" name="Content Placeholder 2"/>
          <p:cNvSpPr>
            <a:spLocks noGrp="1"/>
          </p:cNvSpPr>
          <p:nvPr>
            <p:ph idx="1"/>
          </p:nvPr>
        </p:nvSpPr>
        <p:spPr>
          <a:xfrm>
            <a:off x="304800" y="5181600"/>
            <a:ext cx="8229600" cy="1401618"/>
          </a:xfrm>
        </p:spPr>
        <p:txBody>
          <a:bodyPr>
            <a:normAutofit fontScale="70000" lnSpcReduction="20000"/>
          </a:bodyPr>
          <a:lstStyle/>
          <a:p>
            <a:pPr>
              <a:spcBef>
                <a:spcPts val="500"/>
              </a:spcBef>
              <a:buFont typeface="Arial" charset="0"/>
              <a:buChar char="•"/>
            </a:pPr>
            <a:r>
              <a:rPr lang="en-US" altLang="en-US" dirty="0" smtClean="0">
                <a:cs typeface="Calibri" pitchFamily="34" charset="0"/>
              </a:rPr>
              <a:t>Each data value is the average of three independent experimental results.</a:t>
            </a:r>
          </a:p>
          <a:p>
            <a:pPr>
              <a:spcBef>
                <a:spcPts val="500"/>
              </a:spcBef>
              <a:buFont typeface="Arial" charset="0"/>
              <a:buChar char="•"/>
            </a:pPr>
            <a:r>
              <a:rPr lang="en-US" dirty="0" smtClean="0"/>
              <a:t>The linear </a:t>
            </a:r>
            <a:r>
              <a:rPr lang="en-US" dirty="0"/>
              <a:t>range between </a:t>
            </a:r>
            <a:r>
              <a:rPr lang="en-US" dirty="0" smtClean="0"/>
              <a:t>4 </a:t>
            </a:r>
            <a:r>
              <a:rPr lang="en-US" dirty="0" err="1"/>
              <a:t>cfu</a:t>
            </a:r>
            <a:r>
              <a:rPr lang="en-US" dirty="0"/>
              <a:t>/ml and 10</a:t>
            </a:r>
            <a:r>
              <a:rPr lang="en-US" baseline="30000" dirty="0"/>
              <a:t>5</a:t>
            </a:r>
            <a:r>
              <a:rPr lang="en-US" dirty="0"/>
              <a:t> </a:t>
            </a:r>
            <a:r>
              <a:rPr lang="en-US" dirty="0" err="1" smtClean="0"/>
              <a:t>cfu</a:t>
            </a:r>
            <a:r>
              <a:rPr lang="en-US" dirty="0"/>
              <a:t>/ml since we got negligible signal with the E-coli concentration smaller than </a:t>
            </a:r>
            <a:r>
              <a:rPr lang="en-US" dirty="0" smtClean="0"/>
              <a:t>4 </a:t>
            </a:r>
            <a:r>
              <a:rPr lang="en-US" dirty="0" err="1"/>
              <a:t>cfu</a:t>
            </a:r>
            <a:r>
              <a:rPr lang="en-US" dirty="0"/>
              <a:t>/ml. </a:t>
            </a:r>
            <a:endParaRPr lang="en-US" altLang="en-US" dirty="0" smtClean="0">
              <a:cs typeface="Calibri" pitchFamily="34" charset="0"/>
            </a:endParaRPr>
          </a:p>
          <a:p>
            <a:endParaRPr lang="en-US" sz="24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81200" y="1676400"/>
            <a:ext cx="4876800" cy="3302889"/>
          </a:xfrm>
          <a:prstGeom prst="rect">
            <a:avLst/>
          </a:prstGeom>
          <a:noFill/>
          <a:ln w="9525">
            <a:solidFill>
              <a:srgbClr val="C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382390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
          <p:cNvSpPr txBox="1">
            <a:spLocks noChangeArrowheads="1"/>
          </p:cNvSpPr>
          <p:nvPr/>
        </p:nvSpPr>
        <p:spPr bwMode="auto">
          <a:xfrm>
            <a:off x="457200" y="655638"/>
            <a:ext cx="8229600" cy="8683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9pPr>
          </a:lstStyle>
          <a:p>
            <a:pPr algn="ctr">
              <a:buClrTx/>
              <a:buFontTx/>
              <a:buNone/>
            </a:pPr>
            <a:r>
              <a:rPr lang="en-US" altLang="en-US" sz="3600" b="1" dirty="0">
                <a:solidFill>
                  <a:schemeClr val="tx1"/>
                </a:solidFill>
                <a:latin typeface="+mj-lt"/>
                <a:cs typeface="Arial" charset="0"/>
              </a:rPr>
              <a:t>Assessment of </a:t>
            </a:r>
            <a:r>
              <a:rPr lang="en-US" altLang="en-US" sz="3600" b="1" dirty="0" smtClean="0">
                <a:solidFill>
                  <a:schemeClr val="tx1"/>
                </a:solidFill>
                <a:latin typeface="+mj-lt"/>
                <a:cs typeface="Arial" charset="0"/>
              </a:rPr>
              <a:t>Sensor </a:t>
            </a:r>
            <a:r>
              <a:rPr lang="en-US" altLang="en-US" sz="3600" b="1" dirty="0">
                <a:solidFill>
                  <a:schemeClr val="tx1"/>
                </a:solidFill>
                <a:latin typeface="+mj-lt"/>
                <a:cs typeface="Arial" charset="0"/>
              </a:rPr>
              <a:t>S</a:t>
            </a:r>
            <a:r>
              <a:rPr lang="en-US" altLang="en-US" sz="3600" b="1" dirty="0" smtClean="0">
                <a:solidFill>
                  <a:schemeClr val="tx1"/>
                </a:solidFill>
                <a:latin typeface="+mj-lt"/>
                <a:cs typeface="Arial" charset="0"/>
              </a:rPr>
              <a:t>pecificity </a:t>
            </a:r>
            <a:endParaRPr lang="en-US" altLang="en-US" sz="3600" b="1" dirty="0">
              <a:solidFill>
                <a:schemeClr val="tx1"/>
              </a:solidFill>
              <a:latin typeface="+mj-lt"/>
              <a:cs typeface="Arial" charset="0"/>
            </a:endParaRPr>
          </a:p>
        </p:txBody>
      </p:sp>
      <p:sp>
        <p:nvSpPr>
          <p:cNvPr id="9" name="Text Box 2"/>
          <p:cNvSpPr txBox="1">
            <a:spLocks noChangeArrowheads="1"/>
          </p:cNvSpPr>
          <p:nvPr/>
        </p:nvSpPr>
        <p:spPr bwMode="auto">
          <a:xfrm>
            <a:off x="457200" y="5486400"/>
            <a:ext cx="8229600" cy="1219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339725" indent="-339725">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1pPr>
            <a:lvl2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2pPr>
            <a:lvl3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3pPr>
            <a:lvl4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4pPr>
            <a:lvl5pPr>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339725" algn="l"/>
                <a:tab pos="796925" algn="l"/>
                <a:tab pos="1254125" algn="l"/>
                <a:tab pos="1711325" algn="l"/>
                <a:tab pos="2168525" algn="l"/>
                <a:tab pos="2625725" algn="l"/>
                <a:tab pos="3082925" algn="l"/>
                <a:tab pos="3540125" algn="l"/>
                <a:tab pos="3997325" algn="l"/>
                <a:tab pos="4454525" algn="l"/>
                <a:tab pos="4911725" algn="l"/>
                <a:tab pos="5368925" algn="l"/>
                <a:tab pos="5826125" algn="l"/>
                <a:tab pos="6283325" algn="l"/>
                <a:tab pos="6740525" algn="l"/>
                <a:tab pos="7197725" algn="l"/>
                <a:tab pos="7654925" algn="l"/>
                <a:tab pos="8112125" algn="l"/>
                <a:tab pos="8569325" algn="l"/>
                <a:tab pos="9026525" algn="l"/>
                <a:tab pos="9483725" algn="l"/>
              </a:tabLst>
              <a:defRPr>
                <a:solidFill>
                  <a:srgbClr val="000000"/>
                </a:solidFill>
                <a:latin typeface="Arial" charset="0"/>
                <a:ea typeface="Microsoft YaHei" charset="-122"/>
              </a:defRPr>
            </a:lvl9pPr>
          </a:lstStyle>
          <a:p>
            <a:pPr>
              <a:spcBef>
                <a:spcPts val="500"/>
              </a:spcBef>
              <a:buFont typeface="Arial" charset="0"/>
              <a:buChar char="•"/>
            </a:pPr>
            <a:r>
              <a:rPr lang="en-US" altLang="en-US" sz="2000" dirty="0" smtClean="0">
                <a:latin typeface="+mn-lt"/>
                <a:cs typeface="Calibri" pitchFamily="34" charset="0"/>
              </a:rPr>
              <a:t>Still have 10 % to 15 % of signal decrease with other pathogens.</a:t>
            </a:r>
          </a:p>
          <a:p>
            <a:pPr>
              <a:spcBef>
                <a:spcPts val="500"/>
              </a:spcBef>
              <a:buFont typeface="Arial" charset="0"/>
              <a:buChar char="•"/>
            </a:pPr>
            <a:r>
              <a:rPr lang="en-US" altLang="en-US" sz="2000" dirty="0" smtClean="0">
                <a:latin typeface="+mn-lt"/>
                <a:cs typeface="Calibri" pitchFamily="34" charset="0"/>
              </a:rPr>
              <a:t>May come from just non-specific binding to the pathogens or loosing </a:t>
            </a:r>
            <a:r>
              <a:rPr lang="en-US" altLang="en-US" sz="2000" dirty="0" err="1" smtClean="0">
                <a:latin typeface="+mn-lt"/>
                <a:cs typeface="Calibri" pitchFamily="34" charset="0"/>
              </a:rPr>
              <a:t>aptamers</a:t>
            </a:r>
            <a:r>
              <a:rPr lang="en-US" altLang="en-US" sz="2000" dirty="0" smtClean="0">
                <a:latin typeface="+mn-lt"/>
                <a:cs typeface="Calibri" pitchFamily="34" charset="0"/>
              </a:rPr>
              <a:t> during filtration  </a:t>
            </a:r>
            <a:endParaRPr lang="en-US" altLang="en-US" sz="2000" dirty="0">
              <a:latin typeface="+mn-lt"/>
              <a:cs typeface="Calibri" pitchFamily="34" charset="0"/>
            </a:endParaRPr>
          </a:p>
        </p:txBody>
      </p:sp>
      <p:sp>
        <p:nvSpPr>
          <p:cNvPr id="10" name="Rectangle 4"/>
          <p:cNvSpPr>
            <a:spLocks noChangeArrowheads="1"/>
          </p:cNvSpPr>
          <p:nvPr/>
        </p:nvSpPr>
        <p:spPr bwMode="auto">
          <a:xfrm>
            <a:off x="304800" y="1524000"/>
            <a:ext cx="8534400" cy="40229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9pPr>
          </a:lstStyle>
          <a:p>
            <a:pPr marL="342900" indent="-342900">
              <a:buClrTx/>
              <a:buFont typeface="Arial" panose="020B0604020202020204" pitchFamily="34" charset="0"/>
              <a:buChar char="•"/>
            </a:pPr>
            <a:r>
              <a:rPr lang="en-US" altLang="en-US" sz="2000" dirty="0" smtClean="0">
                <a:latin typeface="+mn-lt"/>
              </a:rPr>
              <a:t>All bacteria </a:t>
            </a:r>
            <a:r>
              <a:rPr lang="en-US" altLang="en-US" sz="2000" dirty="0">
                <a:latin typeface="+mn-lt"/>
              </a:rPr>
              <a:t>strains </a:t>
            </a:r>
            <a:r>
              <a:rPr lang="en-US" altLang="en-US" sz="2000" dirty="0" smtClean="0">
                <a:latin typeface="+mn-lt"/>
              </a:rPr>
              <a:t>were applied </a:t>
            </a:r>
            <a:r>
              <a:rPr lang="en-US" altLang="en-US" sz="2000" dirty="0">
                <a:latin typeface="+mn-lt"/>
              </a:rPr>
              <a:t>at 2000 </a:t>
            </a:r>
            <a:r>
              <a:rPr lang="en-US" altLang="en-US" sz="2000" dirty="0" err="1" smtClean="0">
                <a:latin typeface="+mn-lt"/>
              </a:rPr>
              <a:t>cfu</a:t>
            </a:r>
            <a:r>
              <a:rPr lang="en-US" altLang="en-US" sz="2000" dirty="0" smtClean="0">
                <a:latin typeface="+mn-lt"/>
              </a:rPr>
              <a:t>/ml.</a:t>
            </a:r>
            <a:endParaRPr lang="en-US" altLang="en-US" sz="2000" dirty="0">
              <a:latin typeface="+mn-lt"/>
            </a:endParaRPr>
          </a:p>
        </p:txBody>
      </p:sp>
      <p:pic>
        <p:nvPicPr>
          <p:cNvPr id="11"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88054" y="1926291"/>
            <a:ext cx="5237163" cy="3425825"/>
          </a:xfrm>
          <a:prstGeom prst="rect">
            <a:avLst/>
          </a:prstGeom>
          <a:noFill/>
          <a:ln w="9525">
            <a:solidFill>
              <a:srgbClr val="C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524885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lstStyle/>
          <a:p>
            <a:r>
              <a:rPr lang="en-US" sz="3600" b="1" dirty="0"/>
              <a:t> Regeneration and Sensor Stability</a:t>
            </a:r>
            <a:endParaRPr lang="en-US" sz="3600" dirty="0"/>
          </a:p>
        </p:txBody>
      </p:sp>
      <p:sp>
        <p:nvSpPr>
          <p:cNvPr id="3" name="Content Placeholder 2"/>
          <p:cNvSpPr>
            <a:spLocks noGrp="1"/>
          </p:cNvSpPr>
          <p:nvPr>
            <p:ph idx="1"/>
          </p:nvPr>
        </p:nvSpPr>
        <p:spPr>
          <a:xfrm>
            <a:off x="457200" y="4876800"/>
            <a:ext cx="8229600" cy="1280160"/>
          </a:xfrm>
        </p:spPr>
        <p:txBody>
          <a:bodyPr/>
          <a:lstStyle/>
          <a:p>
            <a:r>
              <a:rPr lang="en-US" sz="2800" dirty="0"/>
              <a:t>The sensor system is stable </a:t>
            </a:r>
            <a:r>
              <a:rPr lang="en-US" sz="2800" dirty="0" smtClean="0"/>
              <a:t>over 80 </a:t>
            </a:r>
            <a:r>
              <a:rPr lang="en-US" sz="2800" dirty="0"/>
              <a:t>% </a:t>
            </a:r>
            <a:r>
              <a:rPr lang="en-US" sz="2800" dirty="0" smtClean="0"/>
              <a:t>with </a:t>
            </a:r>
            <a:r>
              <a:rPr lang="en-US" sz="2800" dirty="0"/>
              <a:t>E-coli </a:t>
            </a:r>
            <a:r>
              <a:rPr lang="en-US" sz="2800" dirty="0" smtClean="0"/>
              <a:t>detection in30 </a:t>
            </a:r>
            <a:r>
              <a:rPr lang="en-US" sz="2800" dirty="0"/>
              <a:t>days </a:t>
            </a:r>
            <a:r>
              <a:rPr lang="en-US" sz="2800" dirty="0" smtClean="0"/>
              <a:t>period.</a:t>
            </a:r>
            <a:endParaRPr lang="en-US" sz="2800" dirty="0"/>
          </a:p>
          <a:p>
            <a:endParaRPr lang="en-US" dirty="0"/>
          </a:p>
        </p:txBody>
      </p:sp>
      <p:pic>
        <p:nvPicPr>
          <p:cNvPr id="4" name="Picture 3" descr="D:\CNT based biosensor\E-coli paper\stability.png"/>
          <p:cNvPicPr/>
          <p:nvPr/>
        </p:nvPicPr>
        <p:blipFill>
          <a:blip r:embed="rId2">
            <a:extLst>
              <a:ext uri="{28A0092B-C50C-407E-A947-70E740481C1C}">
                <a14:useLocalDpi xmlns:a14="http://schemas.microsoft.com/office/drawing/2010/main" xmlns="" val="0"/>
              </a:ext>
            </a:extLst>
          </a:blip>
          <a:srcRect/>
          <a:stretch>
            <a:fillRect/>
          </a:stretch>
        </p:blipFill>
        <p:spPr bwMode="auto">
          <a:xfrm>
            <a:off x="1752600" y="1447800"/>
            <a:ext cx="5334000" cy="3131820"/>
          </a:xfrm>
          <a:prstGeom prst="rect">
            <a:avLst/>
          </a:prstGeom>
          <a:noFill/>
          <a:ln>
            <a:solidFill>
              <a:srgbClr val="C00000"/>
            </a:solidFill>
          </a:ln>
        </p:spPr>
      </p:pic>
    </p:spTree>
    <p:extLst>
      <p:ext uri="{BB962C8B-B14F-4D97-AF65-F5344CB8AC3E}">
        <p14:creationId xmlns:p14="http://schemas.microsoft.com/office/powerpoint/2010/main" xmlns="" val="2104683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441037" y="609600"/>
            <a:ext cx="8229600" cy="1006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anchor="ctr"/>
          <a:lstStyle>
            <a:lvl1pPr marL="342900" indent="-339725">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1pPr>
            <a:lvl2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2pPr>
            <a:lvl3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3pPr>
            <a:lvl4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4pPr>
            <a:lvl5pPr>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342900" algn="l"/>
                <a:tab pos="800100" algn="l"/>
                <a:tab pos="1257300" algn="l"/>
                <a:tab pos="1714500" algn="l"/>
                <a:tab pos="2171700" algn="l"/>
                <a:tab pos="2628900" algn="l"/>
                <a:tab pos="3086100" algn="l"/>
                <a:tab pos="3543300" algn="l"/>
                <a:tab pos="4000500" algn="l"/>
                <a:tab pos="4457700" algn="l"/>
                <a:tab pos="4914900" algn="l"/>
                <a:tab pos="5372100" algn="l"/>
                <a:tab pos="5829300" algn="l"/>
                <a:tab pos="6286500" algn="l"/>
                <a:tab pos="6743700" algn="l"/>
                <a:tab pos="7200900" algn="l"/>
                <a:tab pos="7658100" algn="l"/>
                <a:tab pos="8115300" algn="l"/>
                <a:tab pos="8572500" algn="l"/>
                <a:tab pos="9029700" algn="l"/>
                <a:tab pos="9486900" algn="l"/>
              </a:tabLst>
              <a:defRPr>
                <a:solidFill>
                  <a:srgbClr val="000000"/>
                </a:solidFill>
                <a:latin typeface="Arial" charset="0"/>
                <a:ea typeface="Microsoft YaHei" charset="-122"/>
              </a:defRPr>
            </a:lvl9pPr>
          </a:lstStyle>
          <a:p>
            <a:pPr marL="0">
              <a:buClrTx/>
              <a:buFontTx/>
              <a:buNone/>
            </a:pPr>
            <a:r>
              <a:rPr lang="en-US" altLang="en-US" sz="3200" b="1" dirty="0">
                <a:solidFill>
                  <a:schemeClr val="tx1"/>
                </a:solidFill>
                <a:latin typeface="+mj-lt"/>
                <a:cs typeface="Arial" charset="0"/>
              </a:rPr>
              <a:t>Analysis of Spiked </a:t>
            </a:r>
            <a:r>
              <a:rPr lang="en-US" altLang="en-US" sz="3200" b="1" dirty="0" smtClean="0">
                <a:solidFill>
                  <a:schemeClr val="tx1"/>
                </a:solidFill>
                <a:latin typeface="+mj-lt"/>
                <a:cs typeface="Arial" charset="0"/>
              </a:rPr>
              <a:t>Wastewater Treatment </a:t>
            </a:r>
            <a:r>
              <a:rPr lang="en-US" altLang="en-US" sz="3200" b="1" dirty="0">
                <a:solidFill>
                  <a:schemeClr val="tx1"/>
                </a:solidFill>
                <a:latin typeface="+mj-lt"/>
                <a:cs typeface="Arial" charset="0"/>
              </a:rPr>
              <a:t>Effluent </a:t>
            </a:r>
            <a:r>
              <a:rPr lang="en-US" altLang="en-US" sz="3200" b="1" dirty="0" smtClean="0">
                <a:solidFill>
                  <a:schemeClr val="tx1"/>
                </a:solidFill>
                <a:latin typeface="+mj-lt"/>
                <a:cs typeface="Arial" charset="0"/>
              </a:rPr>
              <a:t>Samples</a:t>
            </a:r>
            <a:endParaRPr lang="en-US" altLang="en-US" sz="3200" b="1" dirty="0">
              <a:solidFill>
                <a:schemeClr val="tx1"/>
              </a:solidFill>
              <a:latin typeface="+mj-lt"/>
              <a:cs typeface="Arial" charset="0"/>
            </a:endParaRPr>
          </a:p>
        </p:txBody>
      </p:sp>
      <p:sp>
        <p:nvSpPr>
          <p:cNvPr id="8" name="Rectangle 72"/>
          <p:cNvSpPr>
            <a:spLocks noChangeArrowheads="1"/>
          </p:cNvSpPr>
          <p:nvPr/>
        </p:nvSpPr>
        <p:spPr bwMode="auto">
          <a:xfrm>
            <a:off x="533400" y="5105400"/>
            <a:ext cx="8458200" cy="10080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flat">
                <a:solidFill>
                  <a:srgbClr val="3465AF"/>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000" tIns="46800" rIns="90000" bIns="46800">
            <a:spAutoFit/>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5pPr>
            <a:lvl6pPr marL="25146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6pPr>
            <a:lvl7pPr marL="29718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7pPr>
            <a:lvl8pPr marL="34290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8pPr>
            <a:lvl9pPr marL="3886200" indent="-228600" defTabSz="457200" fontAlgn="base">
              <a:spcBef>
                <a:spcPct val="0"/>
              </a:spcBef>
              <a:spcAft>
                <a:spcPct val="0"/>
              </a:spcAft>
              <a:buClr>
                <a:srgbClr val="000000"/>
              </a:buClr>
              <a:buSzPct val="100000"/>
              <a:buFont typeface="Times New Roman"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latin typeface="Arial" charset="0"/>
                <a:ea typeface="Microsoft YaHei" charset="-122"/>
              </a:defRPr>
            </a:lvl9pPr>
          </a:lstStyle>
          <a:p>
            <a:pPr>
              <a:buFont typeface="Arial" charset="0"/>
              <a:buChar char="•"/>
            </a:pPr>
            <a:r>
              <a:rPr lang="en-US" altLang="en-US" sz="2000" dirty="0">
                <a:latin typeface="+mn-lt"/>
              </a:rPr>
              <a:t>Two duplicate experiments were performed for all samples.</a:t>
            </a:r>
          </a:p>
          <a:p>
            <a:pPr>
              <a:buFont typeface="Arial" charset="0"/>
              <a:buChar char="•"/>
            </a:pPr>
            <a:r>
              <a:rPr lang="en-US" altLang="en-US" sz="2000" dirty="0">
                <a:latin typeface="+mn-lt"/>
              </a:rPr>
              <a:t>The recovery of all measured samples was between </a:t>
            </a:r>
            <a:r>
              <a:rPr lang="en-US" altLang="en-US" sz="2000" dirty="0" smtClean="0">
                <a:latin typeface="+mn-lt"/>
              </a:rPr>
              <a:t>93 </a:t>
            </a:r>
            <a:r>
              <a:rPr lang="en-US" altLang="en-US" sz="2000" dirty="0">
                <a:latin typeface="+mn-lt"/>
              </a:rPr>
              <a:t>and </a:t>
            </a:r>
            <a:r>
              <a:rPr lang="en-US" altLang="en-US" sz="2000" dirty="0" smtClean="0">
                <a:latin typeface="+mn-lt"/>
              </a:rPr>
              <a:t>118 </a:t>
            </a:r>
            <a:r>
              <a:rPr lang="en-US" altLang="en-US" sz="2000" dirty="0">
                <a:latin typeface="+mn-lt"/>
              </a:rPr>
              <a:t>%, and the parallel tests showed that the relativity coefficient was within </a:t>
            </a:r>
            <a:r>
              <a:rPr lang="en-US" altLang="en-US" sz="2000" dirty="0" smtClean="0">
                <a:latin typeface="+mn-lt"/>
              </a:rPr>
              <a:t>4.3-21.8 </a:t>
            </a:r>
            <a:r>
              <a:rPr lang="en-US" altLang="en-US" sz="2000" dirty="0">
                <a:latin typeface="+mn-lt"/>
              </a:rPr>
              <a:t>%.</a:t>
            </a:r>
          </a:p>
        </p:txBody>
      </p:sp>
      <p:graphicFrame>
        <p:nvGraphicFramePr>
          <p:cNvPr id="9" name="Table 8"/>
          <p:cNvGraphicFramePr>
            <a:graphicFrameLocks noGrp="1"/>
          </p:cNvGraphicFramePr>
          <p:nvPr>
            <p:extLst>
              <p:ext uri="{D42A27DB-BD31-4B8C-83A1-F6EECF244321}">
                <p14:modId xmlns:p14="http://schemas.microsoft.com/office/powerpoint/2010/main" xmlns="" val="3103847948"/>
              </p:ext>
            </p:extLst>
          </p:nvPr>
        </p:nvGraphicFramePr>
        <p:xfrm>
          <a:off x="990600" y="1752600"/>
          <a:ext cx="6553200" cy="3200400"/>
        </p:xfrm>
        <a:graphic>
          <a:graphicData uri="http://schemas.openxmlformats.org/drawingml/2006/table">
            <a:tbl>
              <a:tblPr firstRow="1" firstCol="1" bandRow="1">
                <a:tableStyleId>{85BE263C-DBD7-4A20-BB59-AAB30ACAA65A}</a:tableStyleId>
              </a:tblPr>
              <a:tblGrid>
                <a:gridCol w="1580532"/>
                <a:gridCol w="1238868"/>
                <a:gridCol w="1371600"/>
                <a:gridCol w="838200"/>
                <a:gridCol w="1524000"/>
              </a:tblGrid>
              <a:tr h="819936">
                <a:tc>
                  <a:txBody>
                    <a:bodyPr/>
                    <a:lstStyle/>
                    <a:p>
                      <a:pPr>
                        <a:lnSpc>
                          <a:spcPct val="115000"/>
                        </a:lnSpc>
                      </a:pPr>
                      <a:endParaRPr lang="en-US" sz="1800" dirty="0">
                        <a:effectLst/>
                        <a:latin typeface="+mn-lt"/>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Spiked</a:t>
                      </a:r>
                      <a:r>
                        <a:rPr lang="en-US" sz="1800" baseline="0" dirty="0" smtClean="0">
                          <a:effectLst/>
                        </a:rPr>
                        <a:t> </a:t>
                      </a:r>
                      <a:r>
                        <a:rPr lang="en-US" sz="1800" dirty="0" smtClean="0">
                          <a:effectLst/>
                        </a:rPr>
                        <a:t>(</a:t>
                      </a:r>
                      <a:r>
                        <a:rPr lang="en-US" sz="1800" dirty="0" err="1" smtClean="0">
                          <a:effectLst/>
                        </a:rPr>
                        <a:t>cfu</a:t>
                      </a:r>
                      <a:r>
                        <a:rPr lang="en-US" sz="1800" dirty="0" smtClean="0">
                          <a:effectLst/>
                        </a:rPr>
                        <a:t>/ml)</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Found (</a:t>
                      </a:r>
                      <a:r>
                        <a:rPr lang="en-US" sz="1800" dirty="0" err="1" smtClean="0">
                          <a:effectLst/>
                        </a:rPr>
                        <a:t>cfu</a:t>
                      </a:r>
                      <a:r>
                        <a:rPr lang="en-US" sz="1800" dirty="0" smtClean="0">
                          <a:effectLst/>
                        </a:rPr>
                        <a:t>/ml)</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cv %</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Recovery </a:t>
                      </a:r>
                      <a:r>
                        <a:rPr lang="en-US" sz="1800" dirty="0">
                          <a:effectLst/>
                        </a:rPr>
                        <a:t>%</a:t>
                      </a:r>
                      <a:endParaRPr lang="en-US" sz="1800" dirty="0">
                        <a:effectLst/>
                        <a:latin typeface="+mn-lt"/>
                        <a:ea typeface="Calibri"/>
                        <a:cs typeface="Times New Roman"/>
                      </a:endParaRPr>
                    </a:p>
                  </a:txBody>
                  <a:tcPr marL="68580" marR="68580" marT="0" marB="0"/>
                </a:tc>
              </a:tr>
              <a:tr h="396744">
                <a:tc>
                  <a:txBody>
                    <a:bodyPr/>
                    <a:lstStyle/>
                    <a:p>
                      <a:pPr marL="0" marR="0" algn="ctr">
                        <a:lnSpc>
                          <a:spcPct val="115000"/>
                        </a:lnSpc>
                        <a:spcBef>
                          <a:spcPts val="0"/>
                        </a:spcBef>
                        <a:spcAft>
                          <a:spcPts val="1000"/>
                        </a:spcAft>
                      </a:pPr>
                      <a:r>
                        <a:rPr lang="en-US" sz="1800">
                          <a:effectLst/>
                        </a:rPr>
                        <a:t>plant 1</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10</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8.7</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3.2</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87.7</a:t>
                      </a:r>
                      <a:endParaRPr lang="en-US" sz="1800">
                        <a:effectLst/>
                        <a:latin typeface="+mn-lt"/>
                        <a:ea typeface="Calibri"/>
                        <a:cs typeface="Times New Roman"/>
                      </a:endParaRPr>
                    </a:p>
                  </a:txBody>
                  <a:tcPr marL="68580" marR="68580" marT="0" marB="0"/>
                </a:tc>
              </a:tr>
              <a:tr h="396744">
                <a:tc>
                  <a:txBody>
                    <a:bodyPr/>
                    <a:lstStyle/>
                    <a:p>
                      <a:pPr>
                        <a:lnSpc>
                          <a:spcPct val="115000"/>
                        </a:lnSpc>
                      </a:pPr>
                      <a:endParaRPr lang="en-US" sz="1800">
                        <a:effectLst/>
                        <a:latin typeface="+mn-lt"/>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10</a:t>
                      </a:r>
                      <a:r>
                        <a:rPr lang="en-US" sz="1800" baseline="30000" dirty="0">
                          <a:effectLst/>
                        </a:rPr>
                        <a:t>4</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9255.1</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18.1</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92.5</a:t>
                      </a:r>
                      <a:endParaRPr lang="en-US" sz="1800">
                        <a:effectLst/>
                        <a:latin typeface="+mn-lt"/>
                        <a:ea typeface="Calibri"/>
                        <a:cs typeface="Times New Roman"/>
                      </a:endParaRPr>
                    </a:p>
                  </a:txBody>
                  <a:tcPr marL="68580" marR="68580" marT="0" marB="0"/>
                </a:tc>
              </a:tr>
              <a:tr h="396744">
                <a:tc>
                  <a:txBody>
                    <a:bodyPr/>
                    <a:lstStyle/>
                    <a:p>
                      <a:pPr marL="0" marR="0" algn="ctr">
                        <a:lnSpc>
                          <a:spcPct val="115000"/>
                        </a:lnSpc>
                        <a:spcBef>
                          <a:spcPts val="0"/>
                        </a:spcBef>
                        <a:spcAft>
                          <a:spcPts val="1000"/>
                        </a:spcAft>
                      </a:pPr>
                      <a:r>
                        <a:rPr lang="en-US" sz="1800">
                          <a:effectLst/>
                        </a:rPr>
                        <a:t>plant 1</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10</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9.8</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9.9</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98.0</a:t>
                      </a:r>
                      <a:endParaRPr lang="en-US" sz="1800">
                        <a:effectLst/>
                        <a:latin typeface="+mn-lt"/>
                        <a:ea typeface="Calibri"/>
                        <a:cs typeface="Times New Roman"/>
                      </a:endParaRPr>
                    </a:p>
                  </a:txBody>
                  <a:tcPr marL="68580" marR="68580" marT="0" marB="0"/>
                </a:tc>
              </a:tr>
              <a:tr h="396744">
                <a:tc>
                  <a:txBody>
                    <a:bodyPr/>
                    <a:lstStyle/>
                    <a:p>
                      <a:pPr>
                        <a:lnSpc>
                          <a:spcPct val="115000"/>
                        </a:lnSpc>
                      </a:pPr>
                      <a:endParaRPr lang="en-US" sz="1800">
                        <a:effectLst/>
                        <a:latin typeface="+mn-lt"/>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10</a:t>
                      </a:r>
                      <a:r>
                        <a:rPr lang="en-US" sz="1800" baseline="30000">
                          <a:effectLst/>
                        </a:rPr>
                        <a:t>4</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10158.5</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17.2</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101.5</a:t>
                      </a:r>
                      <a:endParaRPr lang="en-US" sz="1800">
                        <a:effectLst/>
                        <a:latin typeface="+mn-lt"/>
                        <a:ea typeface="Calibri"/>
                        <a:cs typeface="Times New Roman"/>
                      </a:endParaRPr>
                    </a:p>
                  </a:txBody>
                  <a:tcPr marL="68580" marR="68580" marT="0" marB="0"/>
                </a:tc>
              </a:tr>
              <a:tr h="396744">
                <a:tc>
                  <a:txBody>
                    <a:bodyPr/>
                    <a:lstStyle/>
                    <a:p>
                      <a:pPr marL="0" marR="0" algn="ctr">
                        <a:lnSpc>
                          <a:spcPct val="115000"/>
                        </a:lnSpc>
                        <a:spcBef>
                          <a:spcPts val="0"/>
                        </a:spcBef>
                        <a:spcAft>
                          <a:spcPts val="1000"/>
                        </a:spcAft>
                      </a:pPr>
                      <a:r>
                        <a:rPr lang="en-US" sz="1800">
                          <a:effectLst/>
                        </a:rPr>
                        <a:t>tap water</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10</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9.2</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2.6</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92.7</a:t>
                      </a:r>
                      <a:endParaRPr lang="en-US" sz="1800" dirty="0">
                        <a:effectLst/>
                        <a:latin typeface="+mn-lt"/>
                        <a:ea typeface="Calibri"/>
                        <a:cs typeface="Times New Roman"/>
                      </a:endParaRPr>
                    </a:p>
                  </a:txBody>
                  <a:tcPr marL="68580" marR="68580" marT="0" marB="0"/>
                </a:tc>
              </a:tr>
              <a:tr h="396744">
                <a:tc>
                  <a:txBody>
                    <a:bodyPr/>
                    <a:lstStyle/>
                    <a:p>
                      <a:pPr>
                        <a:lnSpc>
                          <a:spcPct val="115000"/>
                        </a:lnSpc>
                      </a:pPr>
                      <a:endParaRPr lang="en-US" sz="1800">
                        <a:effectLst/>
                        <a:latin typeface="+mn-lt"/>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10</a:t>
                      </a:r>
                      <a:r>
                        <a:rPr lang="en-US" sz="1800" baseline="30000" dirty="0">
                          <a:effectLst/>
                        </a:rPr>
                        <a:t>4</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smtClean="0">
                          <a:effectLst/>
                        </a:rPr>
                        <a:t>8687.7</a:t>
                      </a:r>
                      <a:endParaRPr lang="en-US" sz="1800" dirty="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a:effectLst/>
                        </a:rPr>
                        <a:t>5.5</a:t>
                      </a:r>
                      <a:endParaRPr lang="en-US" sz="1800">
                        <a:effectLst/>
                        <a:latin typeface="+mn-lt"/>
                        <a:ea typeface="Calibri"/>
                        <a:cs typeface="Times New Roman"/>
                      </a:endParaRPr>
                    </a:p>
                  </a:txBody>
                  <a:tcPr marL="68580" marR="68580" marT="0" marB="0"/>
                </a:tc>
                <a:tc>
                  <a:txBody>
                    <a:bodyPr/>
                    <a:lstStyle/>
                    <a:p>
                      <a:pPr marL="0" marR="0" algn="ctr">
                        <a:lnSpc>
                          <a:spcPct val="115000"/>
                        </a:lnSpc>
                        <a:spcBef>
                          <a:spcPts val="0"/>
                        </a:spcBef>
                        <a:spcAft>
                          <a:spcPts val="1000"/>
                        </a:spcAft>
                      </a:pPr>
                      <a:r>
                        <a:rPr lang="en-US" sz="1800" dirty="0">
                          <a:effectLst/>
                        </a:rPr>
                        <a:t>86.8</a:t>
                      </a:r>
                      <a:endParaRPr lang="en-US" sz="1800" dirty="0">
                        <a:effectLst/>
                        <a:latin typeface="+mn-lt"/>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xmlns="" val="11631207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39762"/>
          </a:xfrm>
        </p:spPr>
        <p:txBody>
          <a:bodyPr>
            <a:normAutofit fontScale="90000"/>
          </a:bodyPr>
          <a:lstStyle/>
          <a:p>
            <a:r>
              <a:rPr lang="en-US" b="1" dirty="0" smtClean="0"/>
              <a:t/>
            </a:r>
            <a:br>
              <a:rPr lang="en-US" b="1" dirty="0" smtClean="0"/>
            </a:br>
            <a:r>
              <a:rPr lang="en-US" b="1" dirty="0"/>
              <a:t>Conclusion</a:t>
            </a:r>
            <a:r>
              <a:rPr lang="en-US" b="1" dirty="0" smtClean="0"/>
              <a:t/>
            </a:r>
            <a:br>
              <a:rPr lang="en-US" b="1" dirty="0" smtClean="0"/>
            </a:br>
            <a:endParaRPr lang="en-US" sz="4000" dirty="0"/>
          </a:p>
        </p:txBody>
      </p:sp>
      <p:sp>
        <p:nvSpPr>
          <p:cNvPr id="3" name="Content Placeholder 2"/>
          <p:cNvSpPr>
            <a:spLocks noGrp="1"/>
          </p:cNvSpPr>
          <p:nvPr>
            <p:ph idx="1"/>
          </p:nvPr>
        </p:nvSpPr>
        <p:spPr>
          <a:xfrm>
            <a:off x="457200" y="1219200"/>
            <a:ext cx="8229600" cy="4906963"/>
          </a:xfrm>
        </p:spPr>
        <p:txBody>
          <a:bodyPr>
            <a:normAutofit/>
          </a:bodyPr>
          <a:lstStyle/>
          <a:p>
            <a:pPr>
              <a:lnSpc>
                <a:spcPct val="150000"/>
              </a:lnSpc>
              <a:buSzPct val="45000"/>
              <a:buFont typeface="StarSymbol" charset="0"/>
              <a:buChar char="●"/>
            </a:pPr>
            <a:r>
              <a:rPr lang="en-US" altLang="en-US" sz="2200" dirty="0" smtClean="0"/>
              <a:t>An </a:t>
            </a:r>
            <a:r>
              <a:rPr lang="en-US" altLang="en-US" sz="2200" dirty="0" err="1" smtClean="0"/>
              <a:t>aptamer</a:t>
            </a:r>
            <a:r>
              <a:rPr lang="en-US" altLang="en-US" sz="2200" dirty="0" smtClean="0"/>
              <a:t>-based biosensor for rapid and selective E-coli detection was developed with using a SWCNTs modified system. </a:t>
            </a:r>
          </a:p>
          <a:p>
            <a:pPr>
              <a:lnSpc>
                <a:spcPct val="150000"/>
              </a:lnSpc>
              <a:buSzPct val="45000"/>
              <a:buFont typeface="StarSymbol" charset="0"/>
              <a:buChar char="●"/>
            </a:pPr>
            <a:r>
              <a:rPr lang="en-US" altLang="en-US" sz="2200" dirty="0"/>
              <a:t>L</a:t>
            </a:r>
            <a:r>
              <a:rPr lang="en-US" altLang="en-US" sz="2200" dirty="0" smtClean="0"/>
              <a:t>ow detection limit;  </a:t>
            </a:r>
            <a:r>
              <a:rPr lang="en-US" altLang="en-US" sz="2200" u="sng" dirty="0" smtClean="0"/>
              <a:t>4 CFU/ml</a:t>
            </a:r>
            <a:r>
              <a:rPr lang="en-US" altLang="en-US" sz="2200" dirty="0" smtClean="0"/>
              <a:t>. </a:t>
            </a:r>
          </a:p>
          <a:p>
            <a:pPr>
              <a:lnSpc>
                <a:spcPct val="150000"/>
              </a:lnSpc>
              <a:buSzPct val="45000"/>
              <a:buFont typeface="StarSymbol" charset="0"/>
              <a:buChar char="●"/>
            </a:pPr>
            <a:r>
              <a:rPr lang="en-US" sz="2400" dirty="0"/>
              <a:t>When </a:t>
            </a:r>
            <a:r>
              <a:rPr lang="en-US" sz="2400" dirty="0" smtClean="0"/>
              <a:t>compare with </a:t>
            </a:r>
            <a:r>
              <a:rPr lang="en-US" sz="2400" dirty="0"/>
              <a:t>the present studies, the </a:t>
            </a:r>
            <a:r>
              <a:rPr lang="en-US" sz="2400" dirty="0" smtClean="0"/>
              <a:t>new system </a:t>
            </a:r>
            <a:r>
              <a:rPr lang="en-US" sz="2400" dirty="0"/>
              <a:t>is </a:t>
            </a:r>
            <a:r>
              <a:rPr lang="en-US" sz="2400" u="sng" dirty="0" smtClean="0"/>
              <a:t>cost-effective</a:t>
            </a:r>
            <a:r>
              <a:rPr lang="en-US" sz="2400" dirty="0" smtClean="0"/>
              <a:t>, </a:t>
            </a:r>
            <a:r>
              <a:rPr lang="en-US" sz="2400" u="sng" dirty="0" smtClean="0"/>
              <a:t>rapid (less than one hour)</a:t>
            </a:r>
            <a:r>
              <a:rPr lang="en-US" sz="2400" dirty="0" smtClean="0"/>
              <a:t>, </a:t>
            </a:r>
            <a:r>
              <a:rPr lang="en-US" sz="2400" u="sng" dirty="0" smtClean="0"/>
              <a:t>easy to use </a:t>
            </a:r>
            <a:r>
              <a:rPr lang="en-US" sz="2400" dirty="0" smtClean="0"/>
              <a:t>and </a:t>
            </a:r>
            <a:r>
              <a:rPr lang="en-US" sz="2400" u="sng" dirty="0" smtClean="0"/>
              <a:t>reusable</a:t>
            </a:r>
            <a:r>
              <a:rPr lang="en-US" sz="2400" dirty="0" smtClean="0"/>
              <a:t>.</a:t>
            </a:r>
          </a:p>
          <a:p>
            <a:pPr>
              <a:lnSpc>
                <a:spcPct val="150000"/>
              </a:lnSpc>
              <a:buSzPct val="45000"/>
              <a:buFont typeface="StarSymbol" charset="0"/>
              <a:buChar char="●"/>
            </a:pPr>
            <a:r>
              <a:rPr lang="en-US" sz="2400" dirty="0" smtClean="0"/>
              <a:t>The system is selective for E-coli O157:H7 .</a:t>
            </a:r>
          </a:p>
          <a:p>
            <a:pPr>
              <a:lnSpc>
                <a:spcPct val="150000"/>
              </a:lnSpc>
              <a:buSzPct val="45000"/>
              <a:buFont typeface="StarSymbol" charset="0"/>
              <a:buChar char="●"/>
            </a:pPr>
            <a:r>
              <a:rPr lang="en-GB" altLang="en-US" sz="2400" dirty="0" smtClean="0"/>
              <a:t>The biosensor evaluated in spiked wastewater samples. </a:t>
            </a:r>
          </a:p>
          <a:p>
            <a:pPr>
              <a:lnSpc>
                <a:spcPct val="150000"/>
              </a:lnSpc>
              <a:buSzPct val="45000"/>
              <a:buFont typeface="StarSymbol" charset="0"/>
              <a:buChar char="●"/>
            </a:pPr>
            <a:endParaRPr lang="en-US" sz="2400" dirty="0" smtClean="0"/>
          </a:p>
          <a:p>
            <a:pPr>
              <a:lnSpc>
                <a:spcPct val="150000"/>
              </a:lnSpc>
              <a:buSzPct val="45000"/>
              <a:buFont typeface="StarSymbol" charset="0"/>
              <a:buChar char="●"/>
            </a:pPr>
            <a:endParaRPr lang="en-US" sz="2200" dirty="0"/>
          </a:p>
        </p:txBody>
      </p:sp>
    </p:spTree>
    <p:extLst>
      <p:ext uri="{BB962C8B-B14F-4D97-AF65-F5344CB8AC3E}">
        <p14:creationId xmlns:p14="http://schemas.microsoft.com/office/powerpoint/2010/main" xmlns="" val="29803271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78039" y="4953000"/>
            <a:ext cx="6858000" cy="1066800"/>
          </a:xfrm>
        </p:spPr>
        <p:txBody>
          <a:bodyPr/>
          <a:lstStyle/>
          <a:p>
            <a:r>
              <a:rPr lang="en-US" sz="4000" dirty="0" smtClean="0">
                <a:solidFill>
                  <a:srgbClr val="C00000"/>
                </a:solidFill>
              </a:rPr>
              <a:t>Questions ??</a:t>
            </a:r>
            <a:endParaRPr lang="en-US" sz="4000" dirty="0">
              <a:solidFill>
                <a:srgbClr val="C00000"/>
              </a:solidFill>
            </a:endParaRPr>
          </a:p>
        </p:txBody>
      </p:sp>
      <p:sp>
        <p:nvSpPr>
          <p:cNvPr id="3" name="Text Placeholder 2"/>
          <p:cNvSpPr>
            <a:spLocks noGrp="1"/>
          </p:cNvSpPr>
          <p:nvPr>
            <p:ph type="body" idx="1"/>
          </p:nvPr>
        </p:nvSpPr>
        <p:spPr>
          <a:xfrm>
            <a:off x="2323735" y="5715000"/>
            <a:ext cx="6781800" cy="1143000"/>
          </a:xfrm>
        </p:spPr>
        <p:txBody>
          <a:bodyPr>
            <a:normAutofit/>
          </a:bodyPr>
          <a:lstStyle/>
          <a:p>
            <a:r>
              <a:rPr lang="en-US" sz="4000" b="1" dirty="0" smtClean="0">
                <a:solidFill>
                  <a:srgbClr val="C00000"/>
                </a:solidFill>
                <a:latin typeface="+mj-lt"/>
              </a:rPr>
              <a:t>Thank you </a:t>
            </a:r>
            <a:endParaRPr lang="en-US" sz="4000" b="1" dirty="0">
              <a:solidFill>
                <a:srgbClr val="C00000"/>
              </a:solidFill>
              <a:latin typeface="+mj-lt"/>
            </a:endParaRPr>
          </a:p>
        </p:txBody>
      </p:sp>
      <p:pic>
        <p:nvPicPr>
          <p:cNvPr id="1026" name="Picture 2" descr="C:\Users\abdullahnimetkubra\Desktop\ne-21.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2209800"/>
            <a:ext cx="6008469" cy="1194072"/>
          </a:xfrm>
          <a:prstGeom prst="rect">
            <a:avLst/>
          </a:prstGeom>
          <a:noFill/>
          <a:extLst>
            <a:ext uri="{909E8E84-426E-40DD-AFC4-6F175D3DCCD1}">
              <a14:hiddenFill xmlns:a14="http://schemas.microsoft.com/office/drawing/2010/main" xmlns="">
                <a:solidFill>
                  <a:srgbClr val="FFFFFF"/>
                </a:solidFill>
              </a14:hiddenFill>
            </a:ext>
          </a:extLst>
        </p:spPr>
      </p:pic>
      <p:pic>
        <p:nvPicPr>
          <p:cNvPr id="1028" name="Picture 4" descr="gu"/>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4800" y="228600"/>
            <a:ext cx="1428750" cy="1905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Rectangle 5"/>
          <p:cNvSpPr>
            <a:spLocks noChangeArrowheads="1"/>
          </p:cNvSpPr>
          <p:nvPr/>
        </p:nvSpPr>
        <p:spPr bwMode="auto">
          <a:xfrm>
            <a:off x="1905000" y="489900"/>
            <a:ext cx="4580165" cy="1382401"/>
          </a:xfrm>
          <a:prstGeom prst="rect">
            <a:avLst/>
          </a:prstGeom>
          <a:solidFill>
            <a:srgbClr val="FFFF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0" tIns="0" rIns="0" bIns="88872"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chemeClr val="bg1"/>
                </a:solidFill>
                <a:effectLst/>
                <a:latin typeface="+mn-lt"/>
                <a:cs typeface="Arial" pitchFamily="34" charset="0"/>
              </a:rPr>
              <a:t>APRIL</a:t>
            </a:r>
            <a:r>
              <a:rPr kumimoji="0" lang="en-US" altLang="en-US" sz="1400" b="1" i="0" u="none" strike="noStrike" cap="none" normalizeH="0" dirty="0" smtClean="0">
                <a:ln>
                  <a:noFill/>
                </a:ln>
                <a:solidFill>
                  <a:schemeClr val="bg1"/>
                </a:solidFill>
                <a:effectLst/>
                <a:latin typeface="+mn-lt"/>
                <a:cs typeface="Arial" pitchFamily="34" charset="0"/>
              </a:rPr>
              <a:t> Z. GU</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dirty="0" smtClean="0">
                <a:ln>
                  <a:noFill/>
                </a:ln>
                <a:solidFill>
                  <a:schemeClr val="bg1"/>
                </a:solidFill>
                <a:effectLst/>
                <a:latin typeface="+mn-lt"/>
                <a:cs typeface="Arial" pitchFamily="34" charset="0"/>
              </a:rPr>
              <a:t> Associate Professor and College of Engineering Faculty Scholar</a:t>
            </a:r>
            <a:br>
              <a:rPr kumimoji="0" lang="en-US" altLang="en-US" sz="1400" b="0" i="0" u="none" strike="noStrike" cap="none" normalizeH="0" baseline="0" dirty="0" smtClean="0">
                <a:ln>
                  <a:noFill/>
                </a:ln>
                <a:solidFill>
                  <a:schemeClr val="bg1"/>
                </a:solidFill>
                <a:effectLst/>
                <a:latin typeface="+mn-lt"/>
                <a:cs typeface="Arial" pitchFamily="34" charset="0"/>
              </a:rPr>
            </a:br>
            <a:r>
              <a:rPr kumimoji="0" lang="en-US" altLang="en-US" sz="1400" b="0" i="0" u="none" strike="noStrike" cap="none" normalizeH="0" baseline="0" dirty="0" smtClean="0">
                <a:ln>
                  <a:noFill/>
                </a:ln>
                <a:solidFill>
                  <a:schemeClr val="bg1"/>
                </a:solidFill>
                <a:effectLst/>
                <a:latin typeface="+mn-lt"/>
                <a:cs typeface="Arial" pitchFamily="34" charset="0"/>
              </a:rPr>
              <a:t>Department of Civil and Environmental Engineering </a:t>
            </a:r>
            <a:br>
              <a:rPr kumimoji="0" lang="en-US" altLang="en-US" sz="1400" b="0" i="0" u="none" strike="noStrike" cap="none" normalizeH="0" baseline="0" dirty="0" smtClean="0">
                <a:ln>
                  <a:noFill/>
                </a:ln>
                <a:solidFill>
                  <a:schemeClr val="bg1"/>
                </a:solidFill>
                <a:effectLst/>
                <a:latin typeface="+mn-lt"/>
                <a:cs typeface="Arial" pitchFamily="34" charset="0"/>
              </a:rPr>
            </a:br>
            <a:r>
              <a:rPr kumimoji="0" lang="en-US" altLang="en-US" sz="1400" b="0" i="0" u="none" strike="noStrike" cap="none" normalizeH="0" baseline="0" dirty="0" smtClean="0">
                <a:ln>
                  <a:noFill/>
                </a:ln>
                <a:solidFill>
                  <a:schemeClr val="bg1"/>
                </a:solidFill>
                <a:effectLst/>
                <a:latin typeface="+mn-lt"/>
                <a:cs typeface="Arial" pitchFamily="34" charset="0"/>
              </a:rPr>
              <a:t>471 Snell Engineering Center </a:t>
            </a:r>
            <a:br>
              <a:rPr kumimoji="0" lang="en-US" altLang="en-US" sz="1400" b="0" i="0" u="none" strike="noStrike" cap="none" normalizeH="0" baseline="0" dirty="0" smtClean="0">
                <a:ln>
                  <a:noFill/>
                </a:ln>
                <a:solidFill>
                  <a:schemeClr val="bg1"/>
                </a:solidFill>
                <a:effectLst/>
                <a:latin typeface="+mn-lt"/>
                <a:cs typeface="Arial" pitchFamily="34" charset="0"/>
              </a:rPr>
            </a:br>
            <a:r>
              <a:rPr kumimoji="0" lang="en-US" altLang="en-US" sz="1400" b="0" i="0" u="none" strike="noStrike" cap="none" normalizeH="0" baseline="0" dirty="0" smtClean="0">
                <a:ln>
                  <a:noFill/>
                </a:ln>
                <a:solidFill>
                  <a:schemeClr val="bg1"/>
                </a:solidFill>
                <a:effectLst/>
                <a:latin typeface="+mn-lt"/>
                <a:cs typeface="Arial" pitchFamily="34" charset="0"/>
              </a:rPr>
              <a:t>360 Huntington Ave. </a:t>
            </a:r>
            <a:br>
              <a:rPr kumimoji="0" lang="en-US" altLang="en-US" sz="1400" b="0" i="0" u="none" strike="noStrike" cap="none" normalizeH="0" baseline="0" dirty="0" smtClean="0">
                <a:ln>
                  <a:noFill/>
                </a:ln>
                <a:solidFill>
                  <a:schemeClr val="bg1"/>
                </a:solidFill>
                <a:effectLst/>
                <a:latin typeface="+mn-lt"/>
                <a:cs typeface="Arial" pitchFamily="34" charset="0"/>
              </a:rPr>
            </a:br>
            <a:r>
              <a:rPr kumimoji="0" lang="en-US" altLang="en-US" sz="1400" b="0" i="0" u="none" strike="noStrike" cap="none" normalizeH="0" baseline="0" dirty="0" smtClean="0">
                <a:ln>
                  <a:noFill/>
                </a:ln>
                <a:solidFill>
                  <a:schemeClr val="bg1"/>
                </a:solidFill>
                <a:effectLst/>
                <a:latin typeface="+mn-lt"/>
                <a:cs typeface="Arial" pitchFamily="34" charset="0"/>
              </a:rPr>
              <a:t>Boston, MA 02115 </a:t>
            </a:r>
          </a:p>
        </p:txBody>
      </p:sp>
      <p:pic>
        <p:nvPicPr>
          <p:cNvPr id="1031" name="Picture 7" descr="C:\Users\abdullahnimetkubra\Downloads\photo.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4800" y="3581400"/>
            <a:ext cx="3962400" cy="2971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717215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Upowerpoint_styl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Theme1</Template>
  <TotalTime>533</TotalTime>
  <Words>1256</Words>
  <Application>Microsoft Office PowerPoint</Application>
  <PresentationFormat>On-screen Show (4:3)</PresentationFormat>
  <Paragraphs>185</Paragraphs>
  <Slides>18</Slides>
  <Notes>5</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Theme1</vt:lpstr>
      <vt:lpstr>NUpowerpoint_style2</vt:lpstr>
      <vt:lpstr>About OMICS Group</vt:lpstr>
      <vt:lpstr>About OMICS Group Conferences</vt:lpstr>
      <vt:lpstr>Aptamer Based E-coli Detection in Waste Waters by SWCNTs Modified Biosensor System</vt:lpstr>
      <vt:lpstr>Motivation</vt:lpstr>
      <vt:lpstr>Slide 5</vt:lpstr>
      <vt:lpstr>IV Measurement Procedure</vt:lpstr>
      <vt:lpstr> Introduction cont’d Aptamers</vt:lpstr>
      <vt:lpstr>  E-coli Aptamer</vt:lpstr>
      <vt:lpstr>Biosensor Systems for E-coli Detection</vt:lpstr>
      <vt:lpstr>Aspects of Improvement</vt:lpstr>
      <vt:lpstr>Detection Procedure</vt:lpstr>
      <vt:lpstr>Dose-response Measurements of the Sensor</vt:lpstr>
      <vt:lpstr>Slide 13</vt:lpstr>
      <vt:lpstr> Regeneration and Sensor Stability</vt:lpstr>
      <vt:lpstr>Slide 15</vt:lpstr>
      <vt:lpstr> Conclusion </vt:lpstr>
      <vt:lpstr>Questions ??</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Aptamer Based E-coli Detection in Waste Waters by Portable Optical Biosensor System</dc:title>
  <dc:creator>YILDIRIM, NIMET</dc:creator>
  <cp:lastModifiedBy>Dipti</cp:lastModifiedBy>
  <cp:revision>35</cp:revision>
  <dcterms:created xsi:type="dcterms:W3CDTF">2014-04-17T16:02:53Z</dcterms:created>
  <dcterms:modified xsi:type="dcterms:W3CDTF">2014-09-24T09:02:18Z</dcterms:modified>
</cp:coreProperties>
</file>