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1"/>
  </p:notesMasterIdLst>
  <p:handoutMasterIdLst>
    <p:handoutMasterId r:id="rId32"/>
  </p:handoutMasterIdLst>
  <p:sldIdLst>
    <p:sldId id="256" r:id="rId2"/>
    <p:sldId id="257" r:id="rId3"/>
    <p:sldId id="302" r:id="rId4"/>
    <p:sldId id="308" r:id="rId5"/>
    <p:sldId id="298" r:id="rId6"/>
    <p:sldId id="270" r:id="rId7"/>
    <p:sldId id="296" r:id="rId8"/>
    <p:sldId id="271" r:id="rId9"/>
    <p:sldId id="286" r:id="rId10"/>
    <p:sldId id="299" r:id="rId11"/>
    <p:sldId id="272" r:id="rId12"/>
    <p:sldId id="275" r:id="rId13"/>
    <p:sldId id="276" r:id="rId14"/>
    <p:sldId id="303" r:id="rId15"/>
    <p:sldId id="304" r:id="rId16"/>
    <p:sldId id="284" r:id="rId17"/>
    <p:sldId id="305" r:id="rId18"/>
    <p:sldId id="281" r:id="rId19"/>
    <p:sldId id="283" r:id="rId20"/>
    <p:sldId id="294" r:id="rId21"/>
    <p:sldId id="313" r:id="rId22"/>
    <p:sldId id="287" r:id="rId23"/>
    <p:sldId id="307" r:id="rId24"/>
    <p:sldId id="279" r:id="rId25"/>
    <p:sldId id="306" r:id="rId26"/>
    <p:sldId id="301" r:id="rId27"/>
    <p:sldId id="300" r:id="rId28"/>
    <p:sldId id="310" r:id="rId29"/>
    <p:sldId id="261" r:id="rId30"/>
  </p:sldIdLst>
  <p:sldSz cx="12192000" cy="6858000"/>
  <p:notesSz cx="6858000" cy="9144000"/>
  <p:defaultTextStyle>
    <a:defPPr>
      <a:defRPr lang="en-US"/>
    </a:defPPr>
    <a:lvl1pPr algn="l" rtl="0" fontAlgn="base">
      <a:lnSpc>
        <a:spcPct val="80000"/>
      </a:lnSpc>
      <a:spcBef>
        <a:spcPts val="1800"/>
      </a:spcBef>
      <a:spcAft>
        <a:spcPct val="0"/>
      </a:spcAft>
      <a:buFont typeface="Wingdings" pitchFamily="2" charset="2"/>
      <a:buChar char="§"/>
      <a:defRPr kern="1200">
        <a:solidFill>
          <a:schemeClr val="tx1"/>
        </a:solidFill>
        <a:latin typeface="Arial" charset="0"/>
        <a:ea typeface="+mn-ea"/>
        <a:cs typeface="Arial" charset="0"/>
      </a:defRPr>
    </a:lvl1pPr>
    <a:lvl2pPr marL="457200" algn="l" rtl="0" fontAlgn="base">
      <a:lnSpc>
        <a:spcPct val="80000"/>
      </a:lnSpc>
      <a:spcBef>
        <a:spcPts val="1800"/>
      </a:spcBef>
      <a:spcAft>
        <a:spcPct val="0"/>
      </a:spcAft>
      <a:buFont typeface="Wingdings" pitchFamily="2" charset="2"/>
      <a:buChar char="§"/>
      <a:defRPr kern="1200">
        <a:solidFill>
          <a:schemeClr val="tx1"/>
        </a:solidFill>
        <a:latin typeface="Arial" charset="0"/>
        <a:ea typeface="+mn-ea"/>
        <a:cs typeface="Arial" charset="0"/>
      </a:defRPr>
    </a:lvl2pPr>
    <a:lvl3pPr marL="914400" algn="l" rtl="0" fontAlgn="base">
      <a:lnSpc>
        <a:spcPct val="80000"/>
      </a:lnSpc>
      <a:spcBef>
        <a:spcPts val="1800"/>
      </a:spcBef>
      <a:spcAft>
        <a:spcPct val="0"/>
      </a:spcAft>
      <a:buFont typeface="Wingdings" pitchFamily="2" charset="2"/>
      <a:buChar char="§"/>
      <a:defRPr kern="1200">
        <a:solidFill>
          <a:schemeClr val="tx1"/>
        </a:solidFill>
        <a:latin typeface="Arial" charset="0"/>
        <a:ea typeface="+mn-ea"/>
        <a:cs typeface="Arial" charset="0"/>
      </a:defRPr>
    </a:lvl3pPr>
    <a:lvl4pPr marL="1371600" algn="l" rtl="0" fontAlgn="base">
      <a:lnSpc>
        <a:spcPct val="80000"/>
      </a:lnSpc>
      <a:spcBef>
        <a:spcPts val="1800"/>
      </a:spcBef>
      <a:spcAft>
        <a:spcPct val="0"/>
      </a:spcAft>
      <a:buFont typeface="Wingdings" pitchFamily="2" charset="2"/>
      <a:buChar char="§"/>
      <a:defRPr kern="1200">
        <a:solidFill>
          <a:schemeClr val="tx1"/>
        </a:solidFill>
        <a:latin typeface="Arial" charset="0"/>
        <a:ea typeface="+mn-ea"/>
        <a:cs typeface="Arial" charset="0"/>
      </a:defRPr>
    </a:lvl4pPr>
    <a:lvl5pPr marL="1828800" algn="l" rtl="0" fontAlgn="base">
      <a:lnSpc>
        <a:spcPct val="80000"/>
      </a:lnSpc>
      <a:spcBef>
        <a:spcPts val="1800"/>
      </a:spcBef>
      <a:spcAft>
        <a:spcPct val="0"/>
      </a:spcAft>
      <a:buFont typeface="Wingdings" pitchFamily="2" charset="2"/>
      <a:buChar char="§"/>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89FF"/>
    <a:srgbClr val="DDFFFF"/>
    <a:srgbClr val="FFE1FF"/>
    <a:srgbClr val="252173"/>
    <a:srgbClr val="837B11"/>
    <a:srgbClr val="900E04"/>
    <a:srgbClr val="8E061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969" autoAdjust="0"/>
    <p:restoredTop sz="97491" autoAdjust="0"/>
  </p:normalViewPr>
  <p:slideViewPr>
    <p:cSldViewPr snapToGrid="0">
      <p:cViewPr>
        <p:scale>
          <a:sx n="66" d="100"/>
          <a:sy n="66" d="100"/>
        </p:scale>
        <p:origin x="-846" y="-216"/>
      </p:cViewPr>
      <p:guideLst>
        <p:guide orient="horz" pos="2160"/>
        <p:guide pos="3840"/>
      </p:guideLst>
    </p:cSldViewPr>
  </p:slideViewPr>
  <p:notesTextViewPr>
    <p:cViewPr>
      <p:scale>
        <a:sx n="1" d="1"/>
        <a:sy n="1" d="1"/>
      </p:scale>
      <p:origin x="0" y="0"/>
    </p:cViewPr>
  </p:notesTextViewPr>
  <p:sorterViewPr>
    <p:cViewPr>
      <p:scale>
        <a:sx n="66" d="100"/>
        <a:sy n="66" d="100"/>
      </p:scale>
      <p:origin x="0" y="546"/>
    </p:cViewPr>
  </p:sorterViewPr>
  <p:notesViewPr>
    <p:cSldViewPr snapToGrid="0">
      <p:cViewPr varScale="1">
        <p:scale>
          <a:sx n="52" d="100"/>
          <a:sy n="52" d="100"/>
        </p:scale>
        <p:origin x="-2844" y="-10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K&#252;bra\Desktop\siyah%20havu&#231;%20son.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1" Type="http://schemas.openxmlformats.org/officeDocument/2006/relationships/oleObject" Target="file:///E:\&#351;ekker%20son.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E:\&#351;ekker%20s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351;ekker%20s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K&#252;bra\Desktop\siyah%20havu&#231;%20so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lrMapOvr bg1="lt1" tx1="dk1" bg2="lt2" tx2="dk2" accent1="accent1" accent2="accent2" accent3="accent3" accent4="accent4" accent5="accent5" accent6="accent6" hlink="hlink" folHlink="folHlink"/>
  <c:chart>
    <c:plotArea>
      <c:layout>
        <c:manualLayout>
          <c:layoutTarget val="inner"/>
          <c:xMode val="edge"/>
          <c:yMode val="edge"/>
          <c:x val="8.6710056657102963E-2"/>
          <c:y val="4.7292897450875816E-2"/>
          <c:w val="0.72585374622658305"/>
          <c:h val="0.82520545102156384"/>
        </c:manualLayout>
      </c:layout>
      <c:lineChart>
        <c:grouping val="standard"/>
        <c:ser>
          <c:idx val="0"/>
          <c:order val="0"/>
          <c:tx>
            <c:strRef>
              <c:f>istatistik!$C$33</c:f>
              <c:strCache>
                <c:ptCount val="1"/>
                <c:pt idx="0">
                  <c:v>L. paracasei</c:v>
                </c:pt>
              </c:strCache>
            </c:strRef>
          </c:tx>
          <c:spPr>
            <a:ln>
              <a:solidFill>
                <a:schemeClr val="bg1">
                  <a:lumMod val="50000"/>
                </a:schemeClr>
              </a:solidFill>
            </a:ln>
          </c:spPr>
          <c:marker>
            <c:spPr>
              <a:solidFill>
                <a:schemeClr val="bg1">
                  <a:lumMod val="50000"/>
                </a:schemeClr>
              </a:solidFill>
              <a:ln>
                <a:solidFill>
                  <a:schemeClr val="bg1">
                    <a:lumMod val="50000"/>
                  </a:schemeClr>
                </a:solidFill>
              </a:ln>
            </c:spPr>
          </c:marker>
          <c:cat>
            <c:numRef>
              <c:f>istatistik!$B$34:$B$42</c:f>
              <c:numCache>
                <c:formatCode>General</c:formatCode>
                <c:ptCount val="9"/>
                <c:pt idx="0">
                  <c:v>0</c:v>
                </c:pt>
                <c:pt idx="1">
                  <c:v>1</c:v>
                </c:pt>
                <c:pt idx="2">
                  <c:v>2</c:v>
                </c:pt>
                <c:pt idx="3">
                  <c:v>7</c:v>
                </c:pt>
                <c:pt idx="4">
                  <c:v>14</c:v>
                </c:pt>
                <c:pt idx="5">
                  <c:v>21</c:v>
                </c:pt>
                <c:pt idx="6">
                  <c:v>28</c:v>
                </c:pt>
                <c:pt idx="7">
                  <c:v>35</c:v>
                </c:pt>
                <c:pt idx="8">
                  <c:v>42</c:v>
                </c:pt>
              </c:numCache>
            </c:numRef>
          </c:cat>
          <c:val>
            <c:numRef>
              <c:f>istatistik!$C$34:$C$42</c:f>
              <c:numCache>
                <c:formatCode>General</c:formatCode>
                <c:ptCount val="9"/>
                <c:pt idx="0">
                  <c:v>7.3649999999999816</c:v>
                </c:pt>
                <c:pt idx="1">
                  <c:v>7.5324999999999998</c:v>
                </c:pt>
                <c:pt idx="2">
                  <c:v>7.9725000000000001</c:v>
                </c:pt>
                <c:pt idx="3">
                  <c:v>8.3175000000000026</c:v>
                </c:pt>
                <c:pt idx="4">
                  <c:v>7.94</c:v>
                </c:pt>
                <c:pt idx="5">
                  <c:v>8.0925000000000047</c:v>
                </c:pt>
                <c:pt idx="6">
                  <c:v>7.84</c:v>
                </c:pt>
                <c:pt idx="7">
                  <c:v>7.6924999999999955</c:v>
                </c:pt>
                <c:pt idx="8">
                  <c:v>7.6199999999999966</c:v>
                </c:pt>
              </c:numCache>
            </c:numRef>
          </c:val>
        </c:ser>
        <c:ser>
          <c:idx val="1"/>
          <c:order val="1"/>
          <c:tx>
            <c:strRef>
              <c:f>istatistik!$D$33</c:f>
              <c:strCache>
                <c:ptCount val="1"/>
                <c:pt idx="0">
                  <c:v>L. casei</c:v>
                </c:pt>
              </c:strCache>
            </c:strRef>
          </c:tx>
          <c:spPr>
            <a:ln>
              <a:solidFill>
                <a:schemeClr val="tx1"/>
              </a:solidFill>
            </a:ln>
          </c:spPr>
          <c:marker>
            <c:spPr>
              <a:solidFill>
                <a:schemeClr val="tx1"/>
              </a:solidFill>
              <a:ln>
                <a:solidFill>
                  <a:schemeClr val="tx1"/>
                </a:solidFill>
              </a:ln>
            </c:spPr>
          </c:marker>
          <c:cat>
            <c:numRef>
              <c:f>istatistik!$B$34:$B$42</c:f>
              <c:numCache>
                <c:formatCode>General</c:formatCode>
                <c:ptCount val="9"/>
                <c:pt idx="0">
                  <c:v>0</c:v>
                </c:pt>
                <c:pt idx="1">
                  <c:v>1</c:v>
                </c:pt>
                <c:pt idx="2">
                  <c:v>2</c:v>
                </c:pt>
                <c:pt idx="3">
                  <c:v>7</c:v>
                </c:pt>
                <c:pt idx="4">
                  <c:v>14</c:v>
                </c:pt>
                <c:pt idx="5">
                  <c:v>21</c:v>
                </c:pt>
                <c:pt idx="6">
                  <c:v>28</c:v>
                </c:pt>
                <c:pt idx="7">
                  <c:v>35</c:v>
                </c:pt>
                <c:pt idx="8">
                  <c:v>42</c:v>
                </c:pt>
              </c:numCache>
            </c:numRef>
          </c:cat>
          <c:val>
            <c:numRef>
              <c:f>istatistik!$D$34:$D$42</c:f>
              <c:numCache>
                <c:formatCode>General</c:formatCode>
                <c:ptCount val="9"/>
                <c:pt idx="0">
                  <c:v>6.5299999999999985</c:v>
                </c:pt>
                <c:pt idx="1">
                  <c:v>7.5274999999999945</c:v>
                </c:pt>
                <c:pt idx="2">
                  <c:v>7.9550000000000001</c:v>
                </c:pt>
                <c:pt idx="3">
                  <c:v>8.2200000000000024</c:v>
                </c:pt>
                <c:pt idx="4">
                  <c:v>8.0925000000000047</c:v>
                </c:pt>
                <c:pt idx="5">
                  <c:v>8.2474999999999987</c:v>
                </c:pt>
                <c:pt idx="6">
                  <c:v>8.0325000000000042</c:v>
                </c:pt>
                <c:pt idx="7">
                  <c:v>7.4224999999999985</c:v>
                </c:pt>
                <c:pt idx="8">
                  <c:v>7.5600000000000005</c:v>
                </c:pt>
              </c:numCache>
            </c:numRef>
          </c:val>
        </c:ser>
        <c:marker val="1"/>
        <c:axId val="59739520"/>
        <c:axId val="59775616"/>
      </c:lineChart>
      <c:catAx>
        <c:axId val="59739520"/>
        <c:scaling>
          <c:orientation val="minMax"/>
        </c:scaling>
        <c:axPos val="b"/>
        <c:title>
          <c:tx>
            <c:rich>
              <a:bodyPr/>
              <a:lstStyle/>
              <a:p>
                <a:pPr>
                  <a:defRPr lang="tr-TR" sz="1000"/>
                </a:pPr>
                <a:r>
                  <a:rPr lang="tr-TR" sz="1000">
                    <a:latin typeface="Times New Roman" pitchFamily="18" charset="0"/>
                    <a:cs typeface="Times New Roman" pitchFamily="18" charset="0"/>
                  </a:rPr>
                  <a:t>Time</a:t>
                </a:r>
                <a:r>
                  <a:rPr lang="tr-TR" sz="1000" baseline="0">
                    <a:latin typeface="Times New Roman" pitchFamily="18" charset="0"/>
                    <a:cs typeface="Times New Roman" pitchFamily="18" charset="0"/>
                  </a:rPr>
                  <a:t> (days)</a:t>
                </a:r>
                <a:endParaRPr lang="tr-TR" sz="1000">
                  <a:latin typeface="Times New Roman" pitchFamily="18" charset="0"/>
                  <a:cs typeface="Times New Roman" pitchFamily="18" charset="0"/>
                </a:endParaRPr>
              </a:p>
            </c:rich>
          </c:tx>
        </c:title>
        <c:numFmt formatCode="General" sourceLinked="1"/>
        <c:tickLblPos val="nextTo"/>
        <c:txPr>
          <a:bodyPr/>
          <a:lstStyle/>
          <a:p>
            <a:pPr>
              <a:defRPr lang="tr-TR">
                <a:latin typeface="Times New Roman" pitchFamily="18" charset="0"/>
                <a:cs typeface="Times New Roman" pitchFamily="18" charset="0"/>
              </a:defRPr>
            </a:pPr>
            <a:endParaRPr lang="en-US"/>
          </a:p>
        </c:txPr>
        <c:crossAx val="59775616"/>
        <c:crosses val="autoZero"/>
        <c:auto val="1"/>
        <c:lblAlgn val="ctr"/>
        <c:lblOffset val="100"/>
      </c:catAx>
      <c:valAx>
        <c:axId val="59775616"/>
        <c:scaling>
          <c:orientation val="minMax"/>
          <c:min val="6"/>
        </c:scaling>
        <c:axPos val="l"/>
        <c:majorGridlines/>
        <c:title>
          <c:tx>
            <c:rich>
              <a:bodyPr rot="-5400000" vert="horz"/>
              <a:lstStyle/>
              <a:p>
                <a:pPr>
                  <a:defRPr lang="tr-TR"/>
                </a:pPr>
                <a:r>
                  <a:rPr lang="tr-TR" sz="1000">
                    <a:latin typeface="Times New Roman" pitchFamily="18" charset="0"/>
                    <a:cs typeface="Times New Roman" pitchFamily="18" charset="0"/>
                  </a:rPr>
                  <a:t>Viability</a:t>
                </a:r>
                <a:r>
                  <a:rPr lang="tr-TR" sz="1000" baseline="0">
                    <a:latin typeface="Times New Roman" pitchFamily="18" charset="0"/>
                    <a:cs typeface="Times New Roman" pitchFamily="18" charset="0"/>
                  </a:rPr>
                  <a:t> (Log</a:t>
                </a:r>
                <a:r>
                  <a:rPr lang="tr-TR" sz="1000" baseline="-25000">
                    <a:latin typeface="Times New Roman" pitchFamily="18" charset="0"/>
                    <a:cs typeface="Times New Roman" pitchFamily="18" charset="0"/>
                  </a:rPr>
                  <a:t>10</a:t>
                </a:r>
                <a:r>
                  <a:rPr lang="tr-TR" sz="1000" baseline="0">
                    <a:latin typeface="Times New Roman" pitchFamily="18" charset="0"/>
                    <a:cs typeface="Times New Roman" pitchFamily="18" charset="0"/>
                  </a:rPr>
                  <a:t> cfu/mL) </a:t>
                </a:r>
                <a:endParaRPr lang="tr-TR" sz="1000">
                  <a:latin typeface="Times New Roman" pitchFamily="18" charset="0"/>
                  <a:cs typeface="Times New Roman" pitchFamily="18" charset="0"/>
                </a:endParaRPr>
              </a:p>
            </c:rich>
          </c:tx>
        </c:title>
        <c:numFmt formatCode="General" sourceLinked="1"/>
        <c:tickLblPos val="nextTo"/>
        <c:txPr>
          <a:bodyPr/>
          <a:lstStyle/>
          <a:p>
            <a:pPr>
              <a:defRPr lang="tr-TR">
                <a:latin typeface="Times New Roman" pitchFamily="18" charset="0"/>
                <a:cs typeface="Times New Roman" pitchFamily="18" charset="0"/>
              </a:defRPr>
            </a:pPr>
            <a:endParaRPr lang="en-US"/>
          </a:p>
        </c:txPr>
        <c:crossAx val="59739520"/>
        <c:crosses val="autoZero"/>
        <c:crossBetween val="between"/>
        <c:majorUnit val="0.5"/>
      </c:valAx>
      <c:spPr>
        <a:solidFill>
          <a:schemeClr val="accent5">
            <a:lumMod val="20000"/>
            <a:lumOff val="80000"/>
          </a:schemeClr>
        </a:solidFill>
        <a:effectLst>
          <a:innerShdw blurRad="63500" dist="50800" dir="8100000">
            <a:prstClr val="black">
              <a:alpha val="50000"/>
            </a:prstClr>
          </a:innerShdw>
        </a:effectLst>
      </c:spPr>
    </c:plotArea>
    <c:legend>
      <c:legendPos val="r"/>
      <c:legendEntry>
        <c:idx val="0"/>
        <c:txPr>
          <a:bodyPr/>
          <a:lstStyle/>
          <a:p>
            <a:pPr>
              <a:defRPr i="1"/>
            </a:pPr>
            <a:endParaRPr lang="en-US"/>
          </a:p>
        </c:txPr>
      </c:legendEntry>
      <c:legendEntry>
        <c:idx val="1"/>
        <c:txPr>
          <a:bodyPr/>
          <a:lstStyle/>
          <a:p>
            <a:pPr>
              <a:defRPr i="1"/>
            </a:pPr>
            <a:endParaRPr lang="en-US"/>
          </a:p>
        </c:txPr>
      </c:legendEntry>
      <c:txPr>
        <a:bodyPr/>
        <a:lstStyle/>
        <a:p>
          <a:pPr>
            <a:defRPr lang="tr-TR"/>
          </a:pPr>
          <a:endParaRPr lang="en-US"/>
        </a:p>
      </c:txPr>
    </c:legend>
    <c:plotVisOnly val="1"/>
    <c:dispBlanksAs val="gap"/>
  </c:chart>
  <c:externalData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6"/>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tr-TR" sz="2160" b="1" i="0" u="none" strike="noStrike" kern="1200" baseline="0">
                <a:solidFill>
                  <a:srgbClr val="0070C0"/>
                </a:solidFill>
                <a:latin typeface="+mn-lt"/>
                <a:ea typeface="+mn-ea"/>
                <a:cs typeface="+mn-cs"/>
              </a:defRPr>
            </a:pPr>
            <a:r>
              <a:rPr lang="tr-TR" sz="1800" b="1" i="0" baseline="0" dirty="0" smtClean="0">
                <a:solidFill>
                  <a:schemeClr val="accent6">
                    <a:lumMod val="75000"/>
                  </a:schemeClr>
                </a:solidFill>
              </a:rPr>
              <a:t>Exchange of </a:t>
            </a:r>
            <a:r>
              <a:rPr lang="tr-TR" sz="1800" b="1" i="0" baseline="0" dirty="0" err="1" smtClean="0">
                <a:solidFill>
                  <a:schemeClr val="accent6">
                    <a:lumMod val="75000"/>
                  </a:schemeClr>
                </a:solidFill>
              </a:rPr>
              <a:t>Sucrose</a:t>
            </a:r>
            <a:r>
              <a:rPr lang="tr-TR" sz="1800" b="1" i="0" baseline="0" dirty="0" smtClean="0">
                <a:solidFill>
                  <a:schemeClr val="accent6">
                    <a:lumMod val="75000"/>
                  </a:schemeClr>
                </a:solidFill>
              </a:rPr>
              <a:t> </a:t>
            </a:r>
            <a:r>
              <a:rPr lang="tr-TR" sz="1800" b="1" i="0" baseline="0" dirty="0" err="1" smtClean="0">
                <a:solidFill>
                  <a:schemeClr val="accent6">
                    <a:lumMod val="75000"/>
                  </a:schemeClr>
                </a:solidFill>
              </a:rPr>
              <a:t>with</a:t>
            </a:r>
            <a:r>
              <a:rPr lang="tr-TR" sz="1800" b="1" i="0" baseline="0" dirty="0" smtClean="0">
                <a:solidFill>
                  <a:schemeClr val="accent6">
                    <a:lumMod val="75000"/>
                  </a:schemeClr>
                </a:solidFill>
              </a:rPr>
              <a:t> Time</a:t>
            </a:r>
          </a:p>
          <a:p>
            <a:pPr marL="0" marR="0" indent="0" algn="ctr" defTabSz="914400" rtl="0" eaLnBrk="1" fontAlgn="auto" latinLnBrk="0" hangingPunct="1">
              <a:lnSpc>
                <a:spcPct val="100000"/>
              </a:lnSpc>
              <a:spcBef>
                <a:spcPts val="0"/>
              </a:spcBef>
              <a:spcAft>
                <a:spcPts val="0"/>
              </a:spcAft>
              <a:buClrTx/>
              <a:buSzTx/>
              <a:buFontTx/>
              <a:buNone/>
              <a:tabLst/>
              <a:defRPr lang="tr-TR" sz="2160" b="1" i="0" u="none" strike="noStrike" kern="1200" baseline="0">
                <a:solidFill>
                  <a:srgbClr val="0070C0"/>
                </a:solidFill>
                <a:latin typeface="+mn-lt"/>
                <a:ea typeface="+mn-ea"/>
                <a:cs typeface="+mn-cs"/>
              </a:defRPr>
            </a:pPr>
            <a:endParaRPr lang="tr-TR" dirty="0">
              <a:solidFill>
                <a:schemeClr val="accent6">
                  <a:lumMod val="75000"/>
                </a:schemeClr>
              </a:solidFill>
            </a:endParaRPr>
          </a:p>
        </c:rich>
      </c:tx>
      <c:layout>
        <c:manualLayout>
          <c:xMode val="edge"/>
          <c:yMode val="edge"/>
          <c:x val="0.14592729258905954"/>
          <c:y val="0.16160864724707416"/>
        </c:manualLayout>
      </c:layout>
    </c:title>
    <c:view3D>
      <c:rAngAx val="1"/>
    </c:view3D>
    <c:plotArea>
      <c:layout>
        <c:manualLayout>
          <c:layoutTarget val="inner"/>
          <c:xMode val="edge"/>
          <c:yMode val="edge"/>
          <c:x val="0.25826791034968632"/>
          <c:y val="0.27873604034164801"/>
          <c:w val="0.46705520091175651"/>
          <c:h val="0.41450874168069562"/>
        </c:manualLayout>
      </c:layout>
      <c:bar3DChart>
        <c:barDir val="col"/>
        <c:grouping val="clustered"/>
        <c:ser>
          <c:idx val="0"/>
          <c:order val="0"/>
          <c:tx>
            <c:strRef>
              <c:f>Sayfa1!$B$44</c:f>
              <c:strCache>
                <c:ptCount val="1"/>
                <c:pt idx="0">
                  <c:v>24 s</c:v>
                </c:pt>
              </c:strCache>
            </c:strRef>
          </c:tx>
          <c:cat>
            <c:strRef>
              <c:f>Sayfa1!$C$42:$D$43</c:f>
              <c:strCache>
                <c:ptCount val="2"/>
                <c:pt idx="0">
                  <c:v>L. casei</c:v>
                </c:pt>
                <c:pt idx="1">
                  <c:v>L. paracasei</c:v>
                </c:pt>
              </c:strCache>
            </c:strRef>
          </c:cat>
          <c:val>
            <c:numRef>
              <c:f>Sayfa1!$C$44:$D$44</c:f>
              <c:numCache>
                <c:formatCode>General</c:formatCode>
                <c:ptCount val="2"/>
                <c:pt idx="0">
                  <c:v>28.4</c:v>
                </c:pt>
                <c:pt idx="1">
                  <c:v>39.200000000000003</c:v>
                </c:pt>
              </c:numCache>
            </c:numRef>
          </c:val>
        </c:ser>
        <c:ser>
          <c:idx val="1"/>
          <c:order val="1"/>
          <c:tx>
            <c:strRef>
              <c:f>Sayfa1!$B$45</c:f>
              <c:strCache>
                <c:ptCount val="1"/>
                <c:pt idx="0">
                  <c:v>48 s</c:v>
                </c:pt>
              </c:strCache>
            </c:strRef>
          </c:tx>
          <c:cat>
            <c:strRef>
              <c:f>Sayfa1!$C$42:$D$43</c:f>
              <c:strCache>
                <c:ptCount val="2"/>
                <c:pt idx="0">
                  <c:v>L. casei</c:v>
                </c:pt>
                <c:pt idx="1">
                  <c:v>L. paracasei</c:v>
                </c:pt>
              </c:strCache>
            </c:strRef>
          </c:cat>
          <c:val>
            <c:numRef>
              <c:f>Sayfa1!$C$45:$D$45</c:f>
              <c:numCache>
                <c:formatCode>General</c:formatCode>
                <c:ptCount val="2"/>
                <c:pt idx="0">
                  <c:v>27.79999999999999</c:v>
                </c:pt>
                <c:pt idx="1">
                  <c:v>34.5</c:v>
                </c:pt>
              </c:numCache>
            </c:numRef>
          </c:val>
        </c:ser>
        <c:shape val="box"/>
        <c:axId val="61401728"/>
        <c:axId val="63840640"/>
        <c:axId val="0"/>
      </c:bar3DChart>
      <c:catAx>
        <c:axId val="61401728"/>
        <c:scaling>
          <c:orientation val="minMax"/>
        </c:scaling>
        <c:axPos val="b"/>
        <c:majorTickMark val="none"/>
        <c:tickLblPos val="nextTo"/>
        <c:txPr>
          <a:bodyPr/>
          <a:lstStyle/>
          <a:p>
            <a:pPr>
              <a:defRPr lang="tr-TR" b="0" i="1" baseline="0"/>
            </a:pPr>
            <a:endParaRPr lang="en-US"/>
          </a:p>
        </c:txPr>
        <c:crossAx val="63840640"/>
        <c:crosses val="autoZero"/>
        <c:auto val="1"/>
        <c:lblAlgn val="ctr"/>
        <c:lblOffset val="100"/>
      </c:catAx>
      <c:valAx>
        <c:axId val="63840640"/>
        <c:scaling>
          <c:orientation val="minMax"/>
        </c:scaling>
        <c:axPos val="l"/>
        <c:majorGridlines/>
        <c:title>
          <c:tx>
            <c:rich>
              <a:bodyPr/>
              <a:lstStyle/>
              <a:p>
                <a:pPr>
                  <a:defRPr lang="tr-TR">
                    <a:solidFill>
                      <a:schemeClr val="accent6">
                        <a:lumMod val="75000"/>
                      </a:schemeClr>
                    </a:solidFill>
                  </a:defRPr>
                </a:pPr>
                <a:r>
                  <a:rPr lang="tr-TR" sz="1600" dirty="0" smtClean="0">
                    <a:solidFill>
                      <a:schemeClr val="accent6">
                        <a:lumMod val="75000"/>
                      </a:schemeClr>
                    </a:solidFill>
                  </a:rPr>
                  <a:t>mg/ml</a:t>
                </a:r>
                <a:endParaRPr lang="tr-TR" sz="1600" dirty="0">
                  <a:solidFill>
                    <a:schemeClr val="accent6">
                      <a:lumMod val="75000"/>
                    </a:schemeClr>
                  </a:solidFill>
                </a:endParaRPr>
              </a:p>
            </c:rich>
          </c:tx>
          <c:layout>
            <c:manualLayout>
              <c:xMode val="edge"/>
              <c:yMode val="edge"/>
              <c:x val="0"/>
              <c:y val="0.43388826808615977"/>
            </c:manualLayout>
          </c:layout>
        </c:title>
        <c:numFmt formatCode="General" sourceLinked="1"/>
        <c:tickLblPos val="nextTo"/>
        <c:txPr>
          <a:bodyPr/>
          <a:lstStyle/>
          <a:p>
            <a:pPr>
              <a:defRPr lang="tr-TR"/>
            </a:pPr>
            <a:endParaRPr lang="en-US"/>
          </a:p>
        </c:txPr>
        <c:crossAx val="61401728"/>
        <c:crosses val="autoZero"/>
        <c:crossBetween val="between"/>
      </c:valAx>
    </c:plotArea>
    <c:legend>
      <c:legendPos val="r"/>
      <c:txPr>
        <a:bodyPr/>
        <a:lstStyle/>
        <a:p>
          <a:pPr>
            <a:defRPr lang="tr-TR"/>
          </a:pPr>
          <a:endParaRPr lang="en-US"/>
        </a:p>
      </c:txPr>
    </c:legend>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9"/>
  <c:chart>
    <c:title>
      <c:tx>
        <c:rich>
          <a:bodyPr/>
          <a:lstStyle/>
          <a:p>
            <a:pPr>
              <a:defRPr lang="tr-TR"/>
            </a:pPr>
            <a:r>
              <a:rPr lang="tr-TR" sz="1800" dirty="0"/>
              <a:t>Exchange of </a:t>
            </a:r>
            <a:r>
              <a:rPr lang="tr-TR" sz="1800" dirty="0" err="1"/>
              <a:t>Glucose</a:t>
            </a:r>
            <a:r>
              <a:rPr lang="tr-TR" sz="1800" dirty="0"/>
              <a:t> </a:t>
            </a:r>
            <a:r>
              <a:rPr lang="tr-TR" sz="1800" dirty="0" err="1"/>
              <a:t>with</a:t>
            </a:r>
            <a:r>
              <a:rPr lang="tr-TR" sz="1800" dirty="0"/>
              <a:t> </a:t>
            </a:r>
            <a:r>
              <a:rPr lang="tr-TR" sz="1800" dirty="0" smtClean="0"/>
              <a:t>Time</a:t>
            </a:r>
            <a:endParaRPr lang="tr-TR" sz="1800" dirty="0"/>
          </a:p>
        </c:rich>
      </c:tx>
      <c:layout>
        <c:manualLayout>
          <c:xMode val="edge"/>
          <c:yMode val="edge"/>
          <c:x val="0.15027952078571222"/>
          <c:y val="0"/>
        </c:manualLayout>
      </c:layout>
    </c:title>
    <c:view3D>
      <c:rAngAx val="1"/>
    </c:view3D>
    <c:plotArea>
      <c:layout>
        <c:manualLayout>
          <c:layoutTarget val="inner"/>
          <c:xMode val="edge"/>
          <c:yMode val="edge"/>
          <c:x val="0.24266033636155471"/>
          <c:y val="0.1318347940611847"/>
          <c:w val="0.5058064284128545"/>
          <c:h val="0.55172035806307085"/>
        </c:manualLayout>
      </c:layout>
      <c:bar3DChart>
        <c:barDir val="col"/>
        <c:grouping val="clustered"/>
        <c:ser>
          <c:idx val="0"/>
          <c:order val="0"/>
          <c:tx>
            <c:strRef>
              <c:f>Sayfa1!$G$44</c:f>
              <c:strCache>
                <c:ptCount val="1"/>
                <c:pt idx="0">
                  <c:v>24 s</c:v>
                </c:pt>
              </c:strCache>
            </c:strRef>
          </c:tx>
          <c:cat>
            <c:strRef>
              <c:f>Sayfa1!$H$42:$I$43</c:f>
              <c:strCache>
                <c:ptCount val="2"/>
                <c:pt idx="0">
                  <c:v>L. casei</c:v>
                </c:pt>
                <c:pt idx="1">
                  <c:v>L. paracasei</c:v>
                </c:pt>
              </c:strCache>
            </c:strRef>
          </c:cat>
          <c:val>
            <c:numRef>
              <c:f>Sayfa1!$H$44:$I$44</c:f>
              <c:numCache>
                <c:formatCode>General</c:formatCode>
                <c:ptCount val="2"/>
                <c:pt idx="0">
                  <c:v>6.9</c:v>
                </c:pt>
                <c:pt idx="1">
                  <c:v>3.8000000000000003</c:v>
                </c:pt>
              </c:numCache>
            </c:numRef>
          </c:val>
        </c:ser>
        <c:ser>
          <c:idx val="1"/>
          <c:order val="1"/>
          <c:tx>
            <c:strRef>
              <c:f>Sayfa1!$G$45</c:f>
              <c:strCache>
                <c:ptCount val="1"/>
                <c:pt idx="0">
                  <c:v>48 s</c:v>
                </c:pt>
              </c:strCache>
            </c:strRef>
          </c:tx>
          <c:cat>
            <c:strRef>
              <c:f>Sayfa1!$H$42:$I$43</c:f>
              <c:strCache>
                <c:ptCount val="2"/>
                <c:pt idx="0">
                  <c:v>L. casei</c:v>
                </c:pt>
                <c:pt idx="1">
                  <c:v>L. paracasei</c:v>
                </c:pt>
              </c:strCache>
            </c:strRef>
          </c:cat>
          <c:val>
            <c:numRef>
              <c:f>Sayfa1!$H$45:$I$45</c:f>
              <c:numCache>
                <c:formatCode>General</c:formatCode>
                <c:ptCount val="2"/>
                <c:pt idx="0">
                  <c:v>7.3000000000000007</c:v>
                </c:pt>
                <c:pt idx="1">
                  <c:v>10.4</c:v>
                </c:pt>
              </c:numCache>
            </c:numRef>
          </c:val>
        </c:ser>
        <c:shape val="box"/>
        <c:axId val="63870464"/>
        <c:axId val="63872000"/>
        <c:axId val="0"/>
      </c:bar3DChart>
      <c:catAx>
        <c:axId val="63870464"/>
        <c:scaling>
          <c:orientation val="minMax"/>
        </c:scaling>
        <c:axPos val="b"/>
        <c:majorTickMark val="none"/>
        <c:tickLblPos val="nextTo"/>
        <c:txPr>
          <a:bodyPr/>
          <a:lstStyle/>
          <a:p>
            <a:pPr>
              <a:defRPr lang="tr-TR" b="0" i="1" baseline="0"/>
            </a:pPr>
            <a:endParaRPr lang="en-US"/>
          </a:p>
        </c:txPr>
        <c:crossAx val="63872000"/>
        <c:crosses val="autoZero"/>
        <c:auto val="1"/>
        <c:lblAlgn val="ctr"/>
        <c:lblOffset val="100"/>
      </c:catAx>
      <c:valAx>
        <c:axId val="63872000"/>
        <c:scaling>
          <c:orientation val="minMax"/>
        </c:scaling>
        <c:axPos val="l"/>
        <c:majorGridlines/>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tr-TR" sz="1800" b="1" i="0" u="none" strike="noStrike" kern="1200" baseline="0">
                    <a:solidFill>
                      <a:srgbClr val="0070C0"/>
                    </a:solidFill>
                    <a:latin typeface="+mn-lt"/>
                    <a:ea typeface="+mn-ea"/>
                    <a:cs typeface="+mn-cs"/>
                  </a:defRPr>
                </a:pPr>
                <a:r>
                  <a:rPr lang="tr-TR" sz="1600" b="1" i="0" baseline="0" dirty="0" smtClean="0"/>
                  <a:t>mg/ml</a:t>
                </a:r>
              </a:p>
              <a:p>
                <a:pPr marL="0" marR="0" indent="0" algn="ctr" defTabSz="914400" rtl="0" eaLnBrk="1" fontAlgn="auto" latinLnBrk="0" hangingPunct="1">
                  <a:lnSpc>
                    <a:spcPct val="100000"/>
                  </a:lnSpc>
                  <a:spcBef>
                    <a:spcPts val="0"/>
                  </a:spcBef>
                  <a:spcAft>
                    <a:spcPts val="0"/>
                  </a:spcAft>
                  <a:buClrTx/>
                  <a:buSzTx/>
                  <a:buFontTx/>
                  <a:buNone/>
                  <a:tabLst/>
                  <a:defRPr lang="tr-TR" sz="1800" b="1" i="0" u="none" strike="noStrike" kern="1200" baseline="0">
                    <a:solidFill>
                      <a:srgbClr val="0070C0"/>
                    </a:solidFill>
                    <a:latin typeface="+mn-lt"/>
                    <a:ea typeface="+mn-ea"/>
                    <a:cs typeface="+mn-cs"/>
                  </a:defRPr>
                </a:pPr>
                <a:endParaRPr lang="tr-TR" dirty="0"/>
              </a:p>
            </c:rich>
          </c:tx>
        </c:title>
        <c:numFmt formatCode="General" sourceLinked="1"/>
        <c:tickLblPos val="nextTo"/>
        <c:txPr>
          <a:bodyPr/>
          <a:lstStyle/>
          <a:p>
            <a:pPr>
              <a:defRPr lang="tr-TR"/>
            </a:pPr>
            <a:endParaRPr lang="en-US"/>
          </a:p>
        </c:txPr>
        <c:crossAx val="63870464"/>
        <c:crosses val="autoZero"/>
        <c:crossBetween val="between"/>
      </c:valAx>
    </c:plotArea>
    <c:legend>
      <c:legendPos val="r"/>
      <c:txPr>
        <a:bodyPr/>
        <a:lstStyle/>
        <a:p>
          <a:pPr>
            <a:defRPr lang="tr-TR"/>
          </a:pPr>
          <a:endParaRPr lang="en-US"/>
        </a:p>
      </c:txPr>
    </c:legend>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12"/>
  <c:chart>
    <c:title>
      <c:tx>
        <c:rich>
          <a:bodyPr/>
          <a:lstStyle/>
          <a:p>
            <a:pPr>
              <a:defRPr lang="tr-TR">
                <a:solidFill>
                  <a:schemeClr val="accent2"/>
                </a:solidFill>
              </a:defRPr>
            </a:pPr>
            <a:r>
              <a:rPr lang="tr-TR" sz="1800" b="1" i="0" baseline="0" dirty="0" smtClean="0">
                <a:solidFill>
                  <a:schemeClr val="accent2"/>
                </a:solidFill>
              </a:rPr>
              <a:t>Exchange of </a:t>
            </a:r>
            <a:r>
              <a:rPr lang="tr-TR" sz="1800" b="1" i="0" baseline="0" dirty="0" err="1" smtClean="0">
                <a:solidFill>
                  <a:schemeClr val="accent2"/>
                </a:solidFill>
              </a:rPr>
              <a:t>Fructose</a:t>
            </a:r>
            <a:r>
              <a:rPr lang="tr-TR" sz="1800" b="1" i="0" baseline="0" dirty="0" smtClean="0">
                <a:solidFill>
                  <a:schemeClr val="accent2"/>
                </a:solidFill>
              </a:rPr>
              <a:t> </a:t>
            </a:r>
            <a:r>
              <a:rPr lang="tr-TR" sz="1800" b="1" i="0" baseline="0" dirty="0" err="1" smtClean="0">
                <a:solidFill>
                  <a:schemeClr val="accent2"/>
                </a:solidFill>
              </a:rPr>
              <a:t>with</a:t>
            </a:r>
            <a:r>
              <a:rPr lang="tr-TR" sz="1800" b="1" i="0" baseline="0" dirty="0" smtClean="0">
                <a:solidFill>
                  <a:schemeClr val="accent2"/>
                </a:solidFill>
              </a:rPr>
              <a:t> Time</a:t>
            </a:r>
            <a:endParaRPr lang="tr-TR" sz="1800" b="1" i="0" baseline="0" dirty="0">
              <a:solidFill>
                <a:schemeClr val="accent2"/>
              </a:solidFill>
            </a:endParaRPr>
          </a:p>
        </c:rich>
      </c:tx>
      <c:layout>
        <c:manualLayout>
          <c:xMode val="edge"/>
          <c:yMode val="edge"/>
          <c:x val="0.16159366800752256"/>
          <c:y val="5.6762567098270808E-2"/>
        </c:manualLayout>
      </c:layout>
    </c:title>
    <c:view3D>
      <c:rAngAx val="1"/>
    </c:view3D>
    <c:plotArea>
      <c:layout/>
      <c:bar3DChart>
        <c:barDir val="col"/>
        <c:grouping val="clustered"/>
        <c:ser>
          <c:idx val="0"/>
          <c:order val="0"/>
          <c:tx>
            <c:strRef>
              <c:f>Sayfa1!$L$44</c:f>
              <c:strCache>
                <c:ptCount val="1"/>
                <c:pt idx="0">
                  <c:v>24 s</c:v>
                </c:pt>
              </c:strCache>
            </c:strRef>
          </c:tx>
          <c:cat>
            <c:strRef>
              <c:f>Sayfa1!$M$42:$N$43</c:f>
              <c:strCache>
                <c:ptCount val="2"/>
                <c:pt idx="0">
                  <c:v>L. casei</c:v>
                </c:pt>
                <c:pt idx="1">
                  <c:v>L. paracasei</c:v>
                </c:pt>
              </c:strCache>
            </c:strRef>
          </c:cat>
          <c:val>
            <c:numRef>
              <c:f>Sayfa1!$M$44:$N$44</c:f>
              <c:numCache>
                <c:formatCode>General</c:formatCode>
                <c:ptCount val="2"/>
                <c:pt idx="0">
                  <c:v>6.6</c:v>
                </c:pt>
                <c:pt idx="1">
                  <c:v>5.9</c:v>
                </c:pt>
              </c:numCache>
            </c:numRef>
          </c:val>
        </c:ser>
        <c:ser>
          <c:idx val="1"/>
          <c:order val="1"/>
          <c:tx>
            <c:strRef>
              <c:f>Sayfa1!$L$45</c:f>
              <c:strCache>
                <c:ptCount val="1"/>
                <c:pt idx="0">
                  <c:v>48 s</c:v>
                </c:pt>
              </c:strCache>
            </c:strRef>
          </c:tx>
          <c:cat>
            <c:strRef>
              <c:f>Sayfa1!$M$42:$N$43</c:f>
              <c:strCache>
                <c:ptCount val="2"/>
                <c:pt idx="0">
                  <c:v>L. casei</c:v>
                </c:pt>
                <c:pt idx="1">
                  <c:v>L. paracasei</c:v>
                </c:pt>
              </c:strCache>
            </c:strRef>
          </c:cat>
          <c:val>
            <c:numRef>
              <c:f>Sayfa1!$M$45:$N$45</c:f>
              <c:numCache>
                <c:formatCode>General</c:formatCode>
                <c:ptCount val="2"/>
                <c:pt idx="0">
                  <c:v>6.9</c:v>
                </c:pt>
                <c:pt idx="1">
                  <c:v>9.6000000000000014</c:v>
                </c:pt>
              </c:numCache>
            </c:numRef>
          </c:val>
        </c:ser>
        <c:shape val="box"/>
        <c:axId val="62726528"/>
        <c:axId val="62728064"/>
        <c:axId val="0"/>
      </c:bar3DChart>
      <c:catAx>
        <c:axId val="62726528"/>
        <c:scaling>
          <c:orientation val="minMax"/>
        </c:scaling>
        <c:axPos val="b"/>
        <c:majorTickMark val="none"/>
        <c:tickLblPos val="nextTo"/>
        <c:txPr>
          <a:bodyPr/>
          <a:lstStyle/>
          <a:p>
            <a:pPr>
              <a:defRPr lang="tr-TR" b="0" i="1" baseline="0"/>
            </a:pPr>
            <a:endParaRPr lang="en-US"/>
          </a:p>
        </c:txPr>
        <c:crossAx val="62728064"/>
        <c:crosses val="autoZero"/>
        <c:auto val="1"/>
        <c:lblAlgn val="ctr"/>
        <c:lblOffset val="100"/>
      </c:catAx>
      <c:valAx>
        <c:axId val="62728064"/>
        <c:scaling>
          <c:orientation val="minMax"/>
        </c:scaling>
        <c:axPos val="l"/>
        <c:majorGridlines/>
        <c:title>
          <c:tx>
            <c:rich>
              <a:bodyPr/>
              <a:lstStyle/>
              <a:p>
                <a:pPr>
                  <a:defRPr lang="tr-TR"/>
                </a:pPr>
                <a:r>
                  <a:rPr lang="tr-TR" sz="1600" dirty="0" smtClean="0">
                    <a:solidFill>
                      <a:schemeClr val="accent2"/>
                    </a:solidFill>
                  </a:rPr>
                  <a:t>mg/ml</a:t>
                </a:r>
                <a:endParaRPr lang="tr-TR" sz="1600" dirty="0">
                  <a:solidFill>
                    <a:schemeClr val="accent2"/>
                  </a:solidFill>
                </a:endParaRPr>
              </a:p>
            </c:rich>
          </c:tx>
        </c:title>
        <c:numFmt formatCode="General" sourceLinked="1"/>
        <c:tickLblPos val="nextTo"/>
        <c:txPr>
          <a:bodyPr/>
          <a:lstStyle/>
          <a:p>
            <a:pPr>
              <a:defRPr lang="tr-TR"/>
            </a:pPr>
            <a:endParaRPr lang="en-US"/>
          </a:p>
        </c:txPr>
        <c:crossAx val="62726528"/>
        <c:crosses val="autoZero"/>
        <c:crossBetween val="between"/>
      </c:valAx>
    </c:plotArea>
    <c:legend>
      <c:legendPos val="r"/>
      <c:txPr>
        <a:bodyPr/>
        <a:lstStyle/>
        <a:p>
          <a:pPr>
            <a:defRPr lang="tr-TR"/>
          </a:pPr>
          <a:endParaRPr lang="en-US"/>
        </a:p>
      </c:txPr>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plotArea>
      <c:layout/>
      <c:lineChart>
        <c:grouping val="standard"/>
        <c:ser>
          <c:idx val="0"/>
          <c:order val="0"/>
          <c:tx>
            <c:strRef>
              <c:f>'GRAFİK SON'!$M$98</c:f>
              <c:strCache>
                <c:ptCount val="1"/>
                <c:pt idx="0">
                  <c:v>L. paraceseii</c:v>
                </c:pt>
              </c:strCache>
            </c:strRef>
          </c:tx>
          <c:spPr>
            <a:ln>
              <a:solidFill>
                <a:schemeClr val="bg1">
                  <a:lumMod val="50000"/>
                </a:schemeClr>
              </a:solidFill>
            </a:ln>
          </c:spPr>
          <c:marker>
            <c:symbol val="diamond"/>
            <c:size val="8"/>
            <c:spPr>
              <a:solidFill>
                <a:schemeClr val="bg1">
                  <a:lumMod val="50000"/>
                </a:schemeClr>
              </a:solidFill>
              <a:ln>
                <a:solidFill>
                  <a:schemeClr val="bg1">
                    <a:lumMod val="50000"/>
                  </a:schemeClr>
                </a:solidFill>
              </a:ln>
            </c:spPr>
          </c:marker>
          <c:cat>
            <c:numRef>
              <c:f>'GRAFİK SON'!$L$99:$L$101</c:f>
              <c:numCache>
                <c:formatCode>General</c:formatCode>
                <c:ptCount val="3"/>
                <c:pt idx="0">
                  <c:v>0</c:v>
                </c:pt>
                <c:pt idx="1">
                  <c:v>1</c:v>
                </c:pt>
                <c:pt idx="2">
                  <c:v>2</c:v>
                </c:pt>
              </c:numCache>
            </c:numRef>
          </c:cat>
          <c:val>
            <c:numRef>
              <c:f>'GRAFİK SON'!$M$99:$M$101</c:f>
              <c:numCache>
                <c:formatCode>General</c:formatCode>
                <c:ptCount val="3"/>
                <c:pt idx="0">
                  <c:v>0.71600000000000064</c:v>
                </c:pt>
                <c:pt idx="1">
                  <c:v>0.74625000000000064</c:v>
                </c:pt>
                <c:pt idx="2">
                  <c:v>0.79725000000000001</c:v>
                </c:pt>
              </c:numCache>
            </c:numRef>
          </c:val>
        </c:ser>
        <c:ser>
          <c:idx val="1"/>
          <c:order val="1"/>
          <c:tx>
            <c:strRef>
              <c:f>'GRAFİK SON'!$N$98</c:f>
              <c:strCache>
                <c:ptCount val="1"/>
                <c:pt idx="0">
                  <c:v>L. caseii</c:v>
                </c:pt>
              </c:strCache>
            </c:strRef>
          </c:tx>
          <c:spPr>
            <a:ln>
              <a:solidFill>
                <a:schemeClr val="tx1"/>
              </a:solidFill>
            </a:ln>
          </c:spPr>
          <c:marker>
            <c:symbol val="square"/>
            <c:size val="6"/>
            <c:spPr>
              <a:solidFill>
                <a:schemeClr val="tx1"/>
              </a:solidFill>
              <a:ln>
                <a:solidFill>
                  <a:schemeClr val="tx1"/>
                </a:solidFill>
              </a:ln>
            </c:spPr>
          </c:marker>
          <c:cat>
            <c:numRef>
              <c:f>'GRAFİK SON'!$L$99:$L$101</c:f>
              <c:numCache>
                <c:formatCode>General</c:formatCode>
                <c:ptCount val="3"/>
                <c:pt idx="0">
                  <c:v>0</c:v>
                </c:pt>
                <c:pt idx="1">
                  <c:v>1</c:v>
                </c:pt>
                <c:pt idx="2">
                  <c:v>2</c:v>
                </c:pt>
              </c:numCache>
            </c:numRef>
          </c:cat>
          <c:val>
            <c:numRef>
              <c:f>'GRAFİK SON'!$N$99:$N$101</c:f>
              <c:numCache>
                <c:formatCode>General</c:formatCode>
                <c:ptCount val="3"/>
                <c:pt idx="0">
                  <c:v>0.71600000000000064</c:v>
                </c:pt>
                <c:pt idx="1">
                  <c:v>0.7742500000000011</c:v>
                </c:pt>
                <c:pt idx="2">
                  <c:v>0.83525000000000005</c:v>
                </c:pt>
              </c:numCache>
            </c:numRef>
          </c:val>
        </c:ser>
        <c:marker val="1"/>
        <c:axId val="62757504"/>
        <c:axId val="62772352"/>
      </c:lineChart>
      <c:catAx>
        <c:axId val="62757504"/>
        <c:scaling>
          <c:orientation val="minMax"/>
        </c:scaling>
        <c:axPos val="b"/>
        <c:title>
          <c:tx>
            <c:rich>
              <a:bodyPr/>
              <a:lstStyle/>
              <a:p>
                <a:pPr>
                  <a:defRPr lang="tr-TR"/>
                </a:pPr>
                <a:r>
                  <a:rPr lang="tr-TR" dirty="0"/>
                  <a:t>Time </a:t>
                </a:r>
                <a:r>
                  <a:rPr lang="tr-TR" dirty="0" smtClean="0"/>
                  <a:t>(</a:t>
                </a:r>
                <a:r>
                  <a:rPr lang="tr-TR" baseline="0" dirty="0" smtClean="0"/>
                  <a:t> </a:t>
                </a:r>
                <a:r>
                  <a:rPr lang="tr-TR" baseline="0" dirty="0" err="1" smtClean="0"/>
                  <a:t>Fermentation</a:t>
                </a:r>
                <a:r>
                  <a:rPr lang="tr-TR" baseline="0" dirty="0" smtClean="0"/>
                  <a:t> </a:t>
                </a:r>
                <a:r>
                  <a:rPr lang="tr-TR" dirty="0" err="1" smtClean="0"/>
                  <a:t>days</a:t>
                </a:r>
                <a:r>
                  <a:rPr lang="tr-TR" dirty="0"/>
                  <a:t>)</a:t>
                </a:r>
              </a:p>
            </c:rich>
          </c:tx>
          <c:layout/>
        </c:title>
        <c:numFmt formatCode="General" sourceLinked="1"/>
        <c:tickLblPos val="nextTo"/>
        <c:txPr>
          <a:bodyPr/>
          <a:lstStyle/>
          <a:p>
            <a:pPr>
              <a:defRPr lang="tr-TR"/>
            </a:pPr>
            <a:endParaRPr lang="en-US"/>
          </a:p>
        </c:txPr>
        <c:crossAx val="62772352"/>
        <c:crosses val="autoZero"/>
        <c:auto val="1"/>
        <c:lblAlgn val="ctr"/>
        <c:lblOffset val="100"/>
      </c:catAx>
      <c:valAx>
        <c:axId val="62772352"/>
        <c:scaling>
          <c:orientation val="minMax"/>
        </c:scaling>
        <c:axPos val="l"/>
        <c:majorGridlines/>
        <c:title>
          <c:tx>
            <c:rich>
              <a:bodyPr rot="-5400000" vert="horz"/>
              <a:lstStyle/>
              <a:p>
                <a:pPr>
                  <a:defRPr lang="tr-TR"/>
                </a:pPr>
                <a:r>
                  <a:rPr lang="tr-TR"/>
                  <a:t>Biomass (g/L)</a:t>
                </a:r>
              </a:p>
            </c:rich>
          </c:tx>
          <c:layout/>
        </c:title>
        <c:numFmt formatCode="General" sourceLinked="1"/>
        <c:tickLblPos val="nextTo"/>
        <c:txPr>
          <a:bodyPr/>
          <a:lstStyle/>
          <a:p>
            <a:pPr>
              <a:defRPr lang="tr-TR"/>
            </a:pPr>
            <a:endParaRPr lang="en-US"/>
          </a:p>
        </c:txPr>
        <c:crossAx val="62757504"/>
        <c:crosses val="autoZero"/>
        <c:crossBetween val="between"/>
      </c:valAx>
    </c:plotArea>
    <c:legend>
      <c:legendPos val="r"/>
      <c:layout/>
      <c:txPr>
        <a:bodyPr/>
        <a:lstStyle/>
        <a:p>
          <a:pPr>
            <a:defRPr lang="tr-TR"/>
          </a:pPr>
          <a:endParaRPr lang="en-US"/>
        </a:p>
      </c:txPr>
    </c:legend>
    <c:plotVisOnly val="1"/>
    <c:dispBlanksAs val="gap"/>
  </c:chart>
  <c:txPr>
    <a:bodyPr/>
    <a:lstStyle/>
    <a:p>
      <a:pPr>
        <a:defRPr sz="1400">
          <a:latin typeface="Times New Roman" pitchFamily="18" charset="0"/>
          <a:cs typeface="Times New Roman" pitchFamily="18" charset="0"/>
        </a:defRPr>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lnSpc>
                <a:spcPct val="100000"/>
              </a:lnSpc>
              <a:spcBef>
                <a:spcPts val="0"/>
              </a:spcBef>
              <a:spcAft>
                <a:spcPts val="0"/>
              </a:spcAft>
              <a:buFontTx/>
              <a:buNone/>
              <a:defRPr sz="1200">
                <a:latin typeface="+mn-lt"/>
                <a:cs typeface="+mn-cs"/>
              </a:defRPr>
            </a:lvl1pPr>
          </a:lstStyle>
          <a:p>
            <a:pPr>
              <a:defRPr/>
            </a:pPr>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fontAlgn="auto">
              <a:lnSpc>
                <a:spcPct val="100000"/>
              </a:lnSpc>
              <a:spcBef>
                <a:spcPts val="0"/>
              </a:spcBef>
              <a:spcAft>
                <a:spcPts val="0"/>
              </a:spcAft>
              <a:buFontTx/>
              <a:buNone/>
              <a:defRPr sz="1200">
                <a:latin typeface="+mn-lt"/>
                <a:cs typeface="+mn-cs"/>
              </a:defRPr>
            </a:lvl1pPr>
          </a:lstStyle>
          <a:p>
            <a:pPr>
              <a:defRPr/>
            </a:pPr>
            <a:fld id="{D7EDE0A5-048E-4370-AB0C-38AA8F850A82}" type="datetimeFigureOut">
              <a:rPr lang="tr-TR"/>
              <a:pPr>
                <a:defRPr/>
              </a:pPr>
              <a:t>23.09.2014</a:t>
            </a:fld>
            <a:endParaRPr lang="tr-TR" dirty="0"/>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fontAlgn="auto">
              <a:lnSpc>
                <a:spcPct val="100000"/>
              </a:lnSpc>
              <a:spcBef>
                <a:spcPts val="0"/>
              </a:spcBef>
              <a:spcAft>
                <a:spcPts val="0"/>
              </a:spcAft>
              <a:buFontTx/>
              <a:buNone/>
              <a:defRPr sz="1200">
                <a:latin typeface="+mn-lt"/>
                <a:cs typeface="+mn-cs"/>
              </a:defRPr>
            </a:lvl1pPr>
          </a:lstStyle>
          <a:p>
            <a:pPr>
              <a:defRPr/>
            </a:pPr>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fontAlgn="auto">
              <a:lnSpc>
                <a:spcPct val="100000"/>
              </a:lnSpc>
              <a:spcBef>
                <a:spcPts val="0"/>
              </a:spcBef>
              <a:spcAft>
                <a:spcPts val="0"/>
              </a:spcAft>
              <a:buFontTx/>
              <a:buNone/>
              <a:defRPr sz="1200">
                <a:latin typeface="+mn-lt"/>
                <a:cs typeface="+mn-cs"/>
              </a:defRPr>
            </a:lvl1pPr>
          </a:lstStyle>
          <a:p>
            <a:pPr>
              <a:defRPr/>
            </a:pPr>
            <a:fld id="{89A0B8C9-E971-4540-8D7F-847460A86200}" type="slidenum">
              <a:rPr lang="tr-TR"/>
              <a:pPr>
                <a:defRPr/>
              </a:pPr>
              <a:t>‹#›</a:t>
            </a:fld>
            <a:endParaRPr lang="tr-TR" dirty="0"/>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lnSpc>
                <a:spcPct val="100000"/>
              </a:lnSpc>
              <a:spcBef>
                <a:spcPts val="0"/>
              </a:spcBef>
              <a:spcAft>
                <a:spcPts val="0"/>
              </a:spcAft>
              <a:buFontTx/>
              <a:buNone/>
              <a:defRPr sz="1200">
                <a:latin typeface="+mn-lt"/>
                <a:cs typeface="+mn-cs"/>
              </a:defRPr>
            </a:lvl1pPr>
          </a:lstStyle>
          <a:p>
            <a:pPr>
              <a:defRPr/>
            </a:pPr>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lnSpc>
                <a:spcPct val="100000"/>
              </a:lnSpc>
              <a:spcBef>
                <a:spcPts val="0"/>
              </a:spcBef>
              <a:spcAft>
                <a:spcPts val="0"/>
              </a:spcAft>
              <a:buFontTx/>
              <a:buNone/>
              <a:defRPr sz="1200">
                <a:latin typeface="+mn-lt"/>
                <a:cs typeface="+mn-cs"/>
              </a:defRPr>
            </a:lvl1pPr>
          </a:lstStyle>
          <a:p>
            <a:pPr>
              <a:defRPr/>
            </a:pPr>
            <a:fld id="{900F671E-F204-4B2D-B1E9-CEE8874CC221}" type="datetimeFigureOut">
              <a:rPr lang="tr-TR"/>
              <a:pPr>
                <a:defRPr/>
              </a:pPr>
              <a:t>23.09.2014</a:t>
            </a:fld>
            <a:endParaRPr lang="tr-TR" dirty="0"/>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dirty="0"/>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dirty="0" smtClean="0"/>
              <a:t>Asıl metin stillerini düzenlemek için tıklatın</a:t>
            </a:r>
          </a:p>
          <a:p>
            <a:pPr lvl="1"/>
            <a:r>
              <a:rPr lang="tr-TR" noProof="0" dirty="0" smtClean="0"/>
              <a:t>İkinci düzey</a:t>
            </a:r>
          </a:p>
          <a:p>
            <a:pPr lvl="2"/>
            <a:r>
              <a:rPr lang="tr-TR" noProof="0" dirty="0" smtClean="0"/>
              <a:t>Üçüncü düzey</a:t>
            </a:r>
          </a:p>
          <a:p>
            <a:pPr lvl="3"/>
            <a:r>
              <a:rPr lang="tr-TR" noProof="0" dirty="0" smtClean="0"/>
              <a:t>Dördüncü düzey</a:t>
            </a:r>
          </a:p>
          <a:p>
            <a:pPr lvl="4"/>
            <a:r>
              <a:rPr lang="tr-TR" noProof="0" dirty="0" smtClean="0"/>
              <a:t>Beşinci düzey</a:t>
            </a:r>
            <a:endParaRPr lang="tr-TR" noProof="0" dirty="0"/>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lnSpc>
                <a:spcPct val="100000"/>
              </a:lnSpc>
              <a:spcBef>
                <a:spcPts val="0"/>
              </a:spcBef>
              <a:spcAft>
                <a:spcPts val="0"/>
              </a:spcAft>
              <a:buFontTx/>
              <a:buNone/>
              <a:defRPr sz="1200">
                <a:latin typeface="+mn-lt"/>
                <a:cs typeface="+mn-cs"/>
              </a:defRPr>
            </a:lvl1pPr>
          </a:lstStyle>
          <a:p>
            <a:pPr>
              <a:defRPr/>
            </a:pPr>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lnSpc>
                <a:spcPct val="100000"/>
              </a:lnSpc>
              <a:spcBef>
                <a:spcPts val="0"/>
              </a:spcBef>
              <a:spcAft>
                <a:spcPts val="0"/>
              </a:spcAft>
              <a:buFontTx/>
              <a:buNone/>
              <a:defRPr sz="1200">
                <a:latin typeface="+mn-lt"/>
                <a:cs typeface="+mn-cs"/>
              </a:defRPr>
            </a:lvl1pPr>
          </a:lstStyle>
          <a:p>
            <a:pPr>
              <a:defRPr/>
            </a:pPr>
            <a:fld id="{903D2B74-C5E3-40D7-9393-DEC78F4B62F9}" type="slidenum">
              <a:rPr lang="tr-TR"/>
              <a:pPr>
                <a:defRPr/>
              </a:pPr>
              <a:t>‹#›</a:t>
            </a:fld>
            <a:endParaRPr lang="tr-TR" dirty="0"/>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379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3 Slayt Numarası Yer Tutucusu"/>
          <p:cNvSpPr>
            <a:spLocks noGrp="1"/>
          </p:cNvSpPr>
          <p:nvPr>
            <p:ph type="sldNum" sz="quarter" idx="5"/>
          </p:nvPr>
        </p:nvSpPr>
        <p:spPr/>
        <p:txBody>
          <a:bodyPr/>
          <a:lstStyle/>
          <a:p>
            <a:pPr>
              <a:defRPr/>
            </a:pPr>
            <a:fld id="{58C93804-1453-4BC4-8E0C-6CA5C6C4D7A7}" type="slidenum">
              <a:rPr lang="tr-TR" smtClean="0"/>
              <a:pPr>
                <a:defRPr/>
              </a:pPr>
              <a:t>1</a:t>
            </a:fld>
            <a:endParaRPr lang="tr-TR" dirty="0"/>
          </a:p>
        </p:txBody>
      </p:sp>
      <p:sp>
        <p:nvSpPr>
          <p:cNvPr id="5" name="4 Altbilgi Yer Tutucusu"/>
          <p:cNvSpPr>
            <a:spLocks noGrp="1"/>
          </p:cNvSpPr>
          <p:nvPr>
            <p:ph type="ftr" sz="quarter" idx="4"/>
          </p:nvPr>
        </p:nvSpPr>
        <p:spPr/>
        <p:txBody>
          <a:bodyPr/>
          <a:lstStyle/>
          <a:p>
            <a:pPr>
              <a:defRPr/>
            </a:pPr>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481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 The second one is Bifidobacterium strains</a:t>
            </a:r>
          </a:p>
        </p:txBody>
      </p:sp>
      <p:sp>
        <p:nvSpPr>
          <p:cNvPr id="4" name="3 Slayt Numarası Yer Tutucusu"/>
          <p:cNvSpPr>
            <a:spLocks noGrp="1"/>
          </p:cNvSpPr>
          <p:nvPr>
            <p:ph type="sldNum" sz="quarter" idx="5"/>
          </p:nvPr>
        </p:nvSpPr>
        <p:spPr/>
        <p:txBody>
          <a:bodyPr/>
          <a:lstStyle/>
          <a:p>
            <a:pPr>
              <a:defRPr/>
            </a:pPr>
            <a:fld id="{E659AC43-D25C-46EE-97BD-208F8BD1B595}" type="slidenum">
              <a:rPr lang="tr-TR" smtClean="0"/>
              <a:pPr>
                <a:defRPr/>
              </a:pPr>
              <a:t>3</a:t>
            </a:fld>
            <a:endParaRPr lang="tr-TR" dirty="0"/>
          </a:p>
        </p:txBody>
      </p:sp>
      <p:sp>
        <p:nvSpPr>
          <p:cNvPr id="5" name="4 Altbilgi Yer Tutucusu"/>
          <p:cNvSpPr>
            <a:spLocks noGrp="1"/>
          </p:cNvSpPr>
          <p:nvPr>
            <p:ph type="ftr" sz="quarter" idx="4"/>
          </p:nvPr>
        </p:nvSpPr>
        <p:spPr/>
        <p:txBody>
          <a:bodyPr/>
          <a:lstStyle/>
          <a:p>
            <a:pPr>
              <a:defRPr/>
            </a:pPr>
            <a:endParaRPr lang="tr-T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5843"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Shalgam: Our traditional juice. törnip</a:t>
            </a:r>
          </a:p>
        </p:txBody>
      </p:sp>
      <p:sp>
        <p:nvSpPr>
          <p:cNvPr id="4" name="3 Altbilgi Yer Tutucusu"/>
          <p:cNvSpPr>
            <a:spLocks noGrp="1"/>
          </p:cNvSpPr>
          <p:nvPr>
            <p:ph type="ftr" sz="quarter" idx="4"/>
          </p:nvPr>
        </p:nvSpPr>
        <p:spPr/>
        <p:txBody>
          <a:bodyPr/>
          <a:lstStyle/>
          <a:p>
            <a:pPr>
              <a:defRPr/>
            </a:pPr>
            <a:endParaRPr lang="tr-TR"/>
          </a:p>
        </p:txBody>
      </p:sp>
      <p:sp>
        <p:nvSpPr>
          <p:cNvPr id="5" name="4 Slayt Numarası Yer Tutucusu"/>
          <p:cNvSpPr>
            <a:spLocks noGrp="1"/>
          </p:cNvSpPr>
          <p:nvPr>
            <p:ph type="sldNum" sz="quarter" idx="5"/>
          </p:nvPr>
        </p:nvSpPr>
        <p:spPr/>
        <p:txBody>
          <a:bodyPr/>
          <a:lstStyle/>
          <a:p>
            <a:pPr>
              <a:defRPr/>
            </a:pPr>
            <a:fld id="{98545D87-E8AE-43F7-830C-254A2DCB15F9}" type="slidenum">
              <a:rPr lang="tr-TR" smtClean="0"/>
              <a:pPr>
                <a:defRPr/>
              </a:pPr>
              <a:t>7</a:t>
            </a:fld>
            <a:endParaRPr lang="tr-T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6867"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3 Altbilgi Yer Tutucusu"/>
          <p:cNvSpPr>
            <a:spLocks noGrp="1"/>
          </p:cNvSpPr>
          <p:nvPr>
            <p:ph type="ftr" sz="quarter" idx="4"/>
          </p:nvPr>
        </p:nvSpPr>
        <p:spPr/>
        <p:txBody>
          <a:bodyPr/>
          <a:lstStyle/>
          <a:p>
            <a:pPr>
              <a:defRPr/>
            </a:pPr>
            <a:endParaRPr lang="tr-TR"/>
          </a:p>
        </p:txBody>
      </p:sp>
      <p:sp>
        <p:nvSpPr>
          <p:cNvPr id="5" name="4 Slayt Numarası Yer Tutucusu"/>
          <p:cNvSpPr>
            <a:spLocks noGrp="1"/>
          </p:cNvSpPr>
          <p:nvPr>
            <p:ph type="sldNum" sz="quarter" idx="5"/>
          </p:nvPr>
        </p:nvSpPr>
        <p:spPr/>
        <p:txBody>
          <a:bodyPr/>
          <a:lstStyle/>
          <a:p>
            <a:pPr>
              <a:defRPr/>
            </a:pPr>
            <a:fld id="{91E73AC8-2078-44FE-924C-D7EE9DDD418A}" type="slidenum">
              <a:rPr lang="tr-TR" smtClean="0"/>
              <a:pPr>
                <a:defRPr/>
              </a:pPr>
              <a:t>8</a:t>
            </a:fld>
            <a:endParaRPr lang="tr-T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7891" name="2 Not Yer Tutucusu"/>
          <p:cNvSpPr>
            <a:spLocks noGrp="1"/>
          </p:cNvSpPr>
          <p:nvPr>
            <p:ph type="body" idx="1"/>
          </p:nvPr>
        </p:nvSpPr>
        <p:spPr bwMode="auto">
          <a:noFill/>
        </p:spPr>
        <p:txBody>
          <a:bodyPr wrap="square" numCol="1" anchor="t" anchorCtr="0" compatLnSpc="1">
            <a:prstTxWarp prst="textNoShape">
              <a:avLst/>
            </a:prstTxWarp>
          </a:bodyPr>
          <a:lstStyle/>
          <a:p>
            <a:r>
              <a:rPr lang="tr-TR" smtClean="0"/>
              <a:t>ARS: Agricultural Researh Service</a:t>
            </a:r>
          </a:p>
        </p:txBody>
      </p:sp>
      <p:sp>
        <p:nvSpPr>
          <p:cNvPr id="4" name="3 Altbilgi Yer Tutucusu"/>
          <p:cNvSpPr>
            <a:spLocks noGrp="1"/>
          </p:cNvSpPr>
          <p:nvPr>
            <p:ph type="ftr" sz="quarter" idx="4"/>
          </p:nvPr>
        </p:nvSpPr>
        <p:spPr/>
        <p:txBody>
          <a:bodyPr/>
          <a:lstStyle/>
          <a:p>
            <a:pPr>
              <a:defRPr/>
            </a:pPr>
            <a:endParaRPr lang="tr-TR"/>
          </a:p>
        </p:txBody>
      </p:sp>
      <p:sp>
        <p:nvSpPr>
          <p:cNvPr id="5" name="4 Slayt Numarası Yer Tutucusu"/>
          <p:cNvSpPr>
            <a:spLocks noGrp="1"/>
          </p:cNvSpPr>
          <p:nvPr>
            <p:ph type="sldNum" sz="quarter" idx="5"/>
          </p:nvPr>
        </p:nvSpPr>
        <p:spPr/>
        <p:txBody>
          <a:bodyPr/>
          <a:lstStyle/>
          <a:p>
            <a:pPr>
              <a:defRPr/>
            </a:pPr>
            <a:fld id="{CC570A48-C740-4725-A37E-A020B5D8E5A5}" type="slidenum">
              <a:rPr lang="tr-TR" smtClean="0"/>
              <a:pPr>
                <a:defRPr/>
              </a:pPr>
              <a:t>10</a:t>
            </a:fld>
            <a:endParaRPr lang="tr-T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8915" name="2 Not Yer Tutucusu"/>
          <p:cNvSpPr>
            <a:spLocks noGrp="1"/>
          </p:cNvSpPr>
          <p:nvPr>
            <p:ph type="body" idx="1"/>
          </p:nvPr>
        </p:nvSpPr>
        <p:spPr bwMode="auto">
          <a:noFill/>
        </p:spPr>
        <p:txBody>
          <a:bodyPr wrap="square" numCol="1" anchor="t" anchorCtr="0" compatLnSpc="1">
            <a:prstTxWarp prst="textNoShape">
              <a:avLst/>
            </a:prstTxWarp>
          </a:bodyPr>
          <a:lstStyle/>
          <a:p>
            <a:endParaRPr lang="tr-TR" smtClean="0"/>
          </a:p>
        </p:txBody>
      </p:sp>
      <p:sp>
        <p:nvSpPr>
          <p:cNvPr id="4" name="3 Altbilgi Yer Tutucusu"/>
          <p:cNvSpPr>
            <a:spLocks noGrp="1"/>
          </p:cNvSpPr>
          <p:nvPr>
            <p:ph type="ftr" sz="quarter" idx="4"/>
          </p:nvPr>
        </p:nvSpPr>
        <p:spPr/>
        <p:txBody>
          <a:bodyPr/>
          <a:lstStyle/>
          <a:p>
            <a:pPr>
              <a:defRPr/>
            </a:pPr>
            <a:endParaRPr lang="tr-TR"/>
          </a:p>
        </p:txBody>
      </p:sp>
      <p:sp>
        <p:nvSpPr>
          <p:cNvPr id="5" name="4 Slayt Numarası Yer Tutucusu"/>
          <p:cNvSpPr>
            <a:spLocks noGrp="1"/>
          </p:cNvSpPr>
          <p:nvPr>
            <p:ph type="sldNum" sz="quarter" idx="5"/>
          </p:nvPr>
        </p:nvSpPr>
        <p:spPr/>
        <p:txBody>
          <a:bodyPr/>
          <a:lstStyle/>
          <a:p>
            <a:pPr>
              <a:defRPr/>
            </a:pPr>
            <a:fld id="{385800EB-82EE-4E84-84FD-60AD03376351}" type="slidenum">
              <a:rPr lang="tr-TR" smtClean="0"/>
              <a:pPr>
                <a:defRPr/>
              </a:pPr>
              <a:t>13</a:t>
            </a:fld>
            <a:endParaRPr lang="tr-T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Slayt Görüntüsü Yer Tutucusu"/>
          <p:cNvSpPr>
            <a:spLocks noGrp="1" noRot="1" noChangeAspect="1" noTextEdit="1"/>
          </p:cNvSpPr>
          <p:nvPr>
            <p:ph type="sldImg"/>
          </p:nvPr>
        </p:nvSpPr>
        <p:spPr bwMode="auto">
          <a:noFill/>
          <a:ln>
            <a:solidFill>
              <a:srgbClr val="000000"/>
            </a:solidFill>
            <a:miter lim="800000"/>
            <a:headEnd/>
            <a:tailEnd/>
          </a:ln>
        </p:spPr>
      </p:sp>
      <p:sp>
        <p:nvSpPr>
          <p:cNvPr id="39939" name="2 Not Yer Tutucusu"/>
          <p:cNvSpPr>
            <a:spLocks noGrp="1"/>
          </p:cNvSpPr>
          <p:nvPr>
            <p:ph type="body" idx="1"/>
          </p:nvPr>
        </p:nvSpPr>
        <p:spPr bwMode="auto">
          <a:noFill/>
        </p:spPr>
        <p:txBody>
          <a:bodyPr wrap="square" numCol="1" anchor="t" anchorCtr="0" compatLnSpc="1">
            <a:prstTxWarp prst="textNoShape">
              <a:avLst/>
            </a:prstTxWarp>
          </a:bodyPr>
          <a:lstStyle/>
          <a:p>
            <a:r>
              <a:rPr lang="tr-TR" b="1" dirty="0" smtClean="0"/>
              <a:t> </a:t>
            </a:r>
            <a:endParaRPr lang="tr-TR" dirty="0" smtClean="0"/>
          </a:p>
          <a:p>
            <a:r>
              <a:rPr lang="tr-TR" dirty="0" smtClean="0"/>
              <a:t>Numune 0.45mm filtreden geçirilerek 20 </a:t>
            </a:r>
            <a:r>
              <a:rPr lang="tr-TR" dirty="0" err="1" smtClean="0"/>
              <a:t>mikrolitre</a:t>
            </a:r>
            <a:r>
              <a:rPr lang="tr-TR" dirty="0" smtClean="0"/>
              <a:t> si HPLC ye enjekte edildi.</a:t>
            </a:r>
          </a:p>
          <a:p>
            <a:r>
              <a:rPr lang="tr-TR" dirty="0" err="1" smtClean="0"/>
              <a:t>Sample</a:t>
            </a:r>
            <a:r>
              <a:rPr lang="tr-TR" dirty="0" smtClean="0"/>
              <a:t> </a:t>
            </a:r>
            <a:r>
              <a:rPr lang="tr-TR" dirty="0" err="1" smtClean="0"/>
              <a:t>was</a:t>
            </a:r>
            <a:r>
              <a:rPr lang="tr-TR" dirty="0" smtClean="0"/>
              <a:t> </a:t>
            </a:r>
            <a:r>
              <a:rPr lang="tr-TR" dirty="0" err="1" smtClean="0"/>
              <a:t>filtered</a:t>
            </a:r>
            <a:r>
              <a:rPr lang="tr-TR" dirty="0" smtClean="0"/>
              <a:t> </a:t>
            </a:r>
            <a:r>
              <a:rPr lang="tr-TR" dirty="0" err="1" smtClean="0"/>
              <a:t>from</a:t>
            </a:r>
            <a:r>
              <a:rPr lang="tr-TR" dirty="0" smtClean="0"/>
              <a:t> 0,45mm </a:t>
            </a:r>
            <a:r>
              <a:rPr lang="tr-TR" dirty="0" err="1" smtClean="0"/>
              <a:t>membran</a:t>
            </a:r>
            <a:r>
              <a:rPr lang="tr-TR" dirty="0" smtClean="0"/>
              <a:t> </a:t>
            </a:r>
            <a:r>
              <a:rPr lang="tr-TR" dirty="0" err="1" smtClean="0"/>
              <a:t>filter</a:t>
            </a:r>
            <a:r>
              <a:rPr lang="tr-TR" baseline="0" dirty="0" smtClean="0"/>
              <a:t> </a:t>
            </a:r>
          </a:p>
          <a:p>
            <a:endParaRPr lang="tr-TR" dirty="0" smtClean="0"/>
          </a:p>
        </p:txBody>
      </p:sp>
      <p:sp>
        <p:nvSpPr>
          <p:cNvPr id="4" name="3 Altbilgi Yer Tutucusu"/>
          <p:cNvSpPr>
            <a:spLocks noGrp="1"/>
          </p:cNvSpPr>
          <p:nvPr>
            <p:ph type="ftr" sz="quarter" idx="4"/>
          </p:nvPr>
        </p:nvSpPr>
        <p:spPr/>
        <p:txBody>
          <a:bodyPr/>
          <a:lstStyle/>
          <a:p>
            <a:pPr>
              <a:defRPr/>
            </a:pPr>
            <a:endParaRPr lang="tr-TR"/>
          </a:p>
        </p:txBody>
      </p:sp>
      <p:sp>
        <p:nvSpPr>
          <p:cNvPr id="5" name="4 Slayt Numarası Yer Tutucusu"/>
          <p:cNvSpPr>
            <a:spLocks noGrp="1"/>
          </p:cNvSpPr>
          <p:nvPr>
            <p:ph type="sldNum" sz="quarter" idx="5"/>
          </p:nvPr>
        </p:nvSpPr>
        <p:spPr/>
        <p:txBody>
          <a:bodyPr/>
          <a:lstStyle/>
          <a:p>
            <a:pPr>
              <a:defRPr/>
            </a:pPr>
            <a:fld id="{FE922A4A-4D64-4D36-AEF2-682CBF310FE6}" type="slidenum">
              <a:rPr lang="tr-TR" smtClean="0"/>
              <a:pPr>
                <a:defRPr/>
              </a:pPr>
              <a:t>14</a:t>
            </a:fld>
            <a:endParaRPr lang="tr-T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After</a:t>
            </a:r>
            <a:r>
              <a:rPr lang="tr-TR" dirty="0" smtClean="0"/>
              <a:t> 14th </a:t>
            </a:r>
            <a:r>
              <a:rPr lang="tr-TR" dirty="0" err="1" smtClean="0"/>
              <a:t>day</a:t>
            </a:r>
            <a:r>
              <a:rPr lang="tr-TR" dirty="0" smtClean="0"/>
              <a:t>, </a:t>
            </a:r>
            <a:r>
              <a:rPr lang="tr-TR" dirty="0" err="1" smtClean="0"/>
              <a:t>results</a:t>
            </a:r>
            <a:r>
              <a:rPr lang="tr-TR" baseline="0" dirty="0" smtClean="0"/>
              <a:t> </a:t>
            </a:r>
            <a:r>
              <a:rPr lang="tr-TR" baseline="0" dirty="0" err="1" smtClean="0"/>
              <a:t>are</a:t>
            </a:r>
            <a:r>
              <a:rPr lang="tr-TR" baseline="0" dirty="0" smtClean="0"/>
              <a:t> not </a:t>
            </a:r>
            <a:r>
              <a:rPr lang="tr-TR" baseline="0" dirty="0" err="1" smtClean="0"/>
              <a:t>significantly</a:t>
            </a:r>
            <a:r>
              <a:rPr lang="tr-TR" baseline="0" dirty="0" smtClean="0"/>
              <a:t> </a:t>
            </a:r>
            <a:r>
              <a:rPr lang="tr-TR" baseline="0" dirty="0" err="1" smtClean="0"/>
              <a:t>important</a:t>
            </a:r>
            <a:r>
              <a:rPr lang="tr-TR" baseline="0" dirty="0" smtClean="0"/>
              <a:t>.</a:t>
            </a:r>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15</a:t>
            </a:fld>
            <a:endParaRPr lang="tr-T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17</a:t>
            </a:fld>
            <a:endParaRPr lang="tr-T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Trivial</a:t>
            </a:r>
            <a:r>
              <a:rPr lang="tr-TR" dirty="0" smtClean="0"/>
              <a:t>: Önemsiz</a:t>
            </a:r>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21</a:t>
            </a:fld>
            <a:endParaRPr lang="tr-T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Viable</a:t>
            </a:r>
            <a:r>
              <a:rPr lang="tr-TR" dirty="0" smtClean="0"/>
              <a:t> </a:t>
            </a:r>
            <a:r>
              <a:rPr lang="tr-TR" dirty="0" err="1" smtClean="0"/>
              <a:t>count</a:t>
            </a:r>
            <a:r>
              <a:rPr lang="tr-TR" dirty="0" smtClean="0"/>
              <a:t> is </a:t>
            </a:r>
            <a:r>
              <a:rPr lang="tr-TR" dirty="0" err="1" smtClean="0"/>
              <a:t>more</a:t>
            </a:r>
            <a:r>
              <a:rPr lang="tr-TR" dirty="0" smtClean="0"/>
              <a:t> </a:t>
            </a:r>
            <a:r>
              <a:rPr lang="tr-TR" dirty="0" err="1" smtClean="0"/>
              <a:t>than</a:t>
            </a:r>
            <a:r>
              <a:rPr lang="tr-TR" dirty="0" smtClean="0"/>
              <a:t> 10^7. </a:t>
            </a:r>
            <a:r>
              <a:rPr lang="tr-TR" dirty="0" err="1" smtClean="0"/>
              <a:t>We</a:t>
            </a:r>
            <a:r>
              <a:rPr lang="tr-TR" dirty="0" smtClean="0"/>
              <a:t> can say </a:t>
            </a:r>
            <a:r>
              <a:rPr lang="tr-TR" dirty="0" err="1" smtClean="0"/>
              <a:t>black</a:t>
            </a:r>
            <a:r>
              <a:rPr lang="tr-TR" dirty="0" smtClean="0"/>
              <a:t> </a:t>
            </a:r>
            <a:r>
              <a:rPr lang="tr-TR" dirty="0" err="1" smtClean="0"/>
              <a:t>carrot</a:t>
            </a:r>
            <a:r>
              <a:rPr lang="tr-TR" dirty="0" smtClean="0"/>
              <a:t> </a:t>
            </a:r>
            <a:r>
              <a:rPr lang="tr-TR" dirty="0" err="1" smtClean="0"/>
              <a:t>stimulate</a:t>
            </a:r>
            <a:r>
              <a:rPr lang="tr-TR" dirty="0" smtClean="0"/>
              <a:t> </a:t>
            </a:r>
            <a:r>
              <a:rPr lang="tr-TR" dirty="0" err="1" smtClean="0"/>
              <a:t>bacterial</a:t>
            </a:r>
            <a:r>
              <a:rPr lang="tr-TR" baseline="0" dirty="0" smtClean="0"/>
              <a:t> </a:t>
            </a:r>
            <a:r>
              <a:rPr lang="tr-TR" baseline="0" dirty="0" err="1" smtClean="0"/>
              <a:t>growth</a:t>
            </a:r>
            <a:r>
              <a:rPr lang="tr-TR" baseline="0" dirty="0" smtClean="0"/>
              <a:t> </a:t>
            </a:r>
            <a:r>
              <a:rPr lang="tr-TR" baseline="0" dirty="0" err="1" smtClean="0"/>
              <a:t>and</a:t>
            </a:r>
            <a:r>
              <a:rPr lang="tr-TR" baseline="0" dirty="0" smtClean="0"/>
              <a:t> it has </a:t>
            </a:r>
            <a:r>
              <a:rPr lang="tr-TR" baseline="0" dirty="0" err="1" smtClean="0"/>
              <a:t>prebiotic</a:t>
            </a:r>
            <a:r>
              <a:rPr lang="tr-TR" baseline="0" dirty="0" smtClean="0"/>
              <a:t> </a:t>
            </a:r>
            <a:r>
              <a:rPr lang="tr-TR" baseline="0" dirty="0" err="1" smtClean="0"/>
              <a:t>effect</a:t>
            </a:r>
            <a:r>
              <a:rPr lang="tr-TR" baseline="0" dirty="0" smtClean="0"/>
              <a:t> on </a:t>
            </a:r>
            <a:r>
              <a:rPr lang="tr-TR" baseline="0" dirty="0" err="1" smtClean="0"/>
              <a:t>used</a:t>
            </a:r>
            <a:r>
              <a:rPr lang="tr-TR" baseline="0" dirty="0" smtClean="0"/>
              <a:t> </a:t>
            </a:r>
            <a:r>
              <a:rPr lang="tr-TR" baseline="0" dirty="0" err="1" smtClean="0"/>
              <a:t>bacteria</a:t>
            </a:r>
            <a:endParaRPr lang="tr-TR" baseline="0" dirty="0" smtClean="0"/>
          </a:p>
          <a:p>
            <a:r>
              <a:rPr lang="tr-TR" dirty="0" err="1" smtClean="0"/>
              <a:t>Generally</a:t>
            </a:r>
            <a:r>
              <a:rPr lang="tr-TR" dirty="0" smtClean="0"/>
              <a:t>, </a:t>
            </a:r>
            <a:r>
              <a:rPr lang="tr-TR" dirty="0" err="1" smtClean="0"/>
              <a:t>probiotic</a:t>
            </a:r>
            <a:r>
              <a:rPr lang="tr-TR" baseline="0" dirty="0" smtClean="0"/>
              <a:t> </a:t>
            </a:r>
            <a:r>
              <a:rPr lang="tr-TR" baseline="0" dirty="0" err="1" smtClean="0"/>
              <a:t>level</a:t>
            </a:r>
            <a:r>
              <a:rPr lang="tr-TR" baseline="0" dirty="0" smtClean="0"/>
              <a:t> is 10^6 </a:t>
            </a:r>
            <a:r>
              <a:rPr lang="tr-TR" baseline="0" dirty="0" err="1" smtClean="0"/>
              <a:t>or</a:t>
            </a:r>
            <a:r>
              <a:rPr lang="tr-TR" baseline="0" dirty="0" smtClean="0"/>
              <a:t> ^7. </a:t>
            </a:r>
            <a:r>
              <a:rPr lang="tr-TR" dirty="0" err="1" smtClean="0"/>
              <a:t>That’s</a:t>
            </a:r>
            <a:r>
              <a:rPr lang="tr-TR" dirty="0" smtClean="0"/>
              <a:t> </a:t>
            </a:r>
            <a:r>
              <a:rPr lang="tr-TR" dirty="0" err="1" smtClean="0"/>
              <a:t>why</a:t>
            </a:r>
            <a:r>
              <a:rPr lang="tr-TR" dirty="0" smtClean="0"/>
              <a:t> </a:t>
            </a:r>
            <a:r>
              <a:rPr lang="tr-TR" dirty="0" err="1" smtClean="0"/>
              <a:t>this</a:t>
            </a:r>
            <a:r>
              <a:rPr lang="tr-TR" baseline="0" dirty="0" smtClean="0"/>
              <a:t> </a:t>
            </a:r>
            <a:r>
              <a:rPr lang="tr-TR" baseline="0" dirty="0" err="1" smtClean="0"/>
              <a:t>level</a:t>
            </a:r>
            <a:r>
              <a:rPr lang="tr-TR" baseline="0" dirty="0" smtClean="0"/>
              <a:t> </a:t>
            </a:r>
            <a:r>
              <a:rPr lang="tr-TR" baseline="0" err="1" smtClean="0"/>
              <a:t>more</a:t>
            </a:r>
            <a:r>
              <a:rPr lang="tr-TR" baseline="0" smtClean="0"/>
              <a:t> than this level. </a:t>
            </a:r>
            <a:r>
              <a:rPr lang="tr-TR" baseline="0" dirty="0" err="1" smtClean="0"/>
              <a:t>So</a:t>
            </a:r>
            <a:r>
              <a:rPr lang="tr-TR" baseline="0" dirty="0" smtClean="0"/>
              <a:t> </a:t>
            </a:r>
            <a:r>
              <a:rPr lang="tr-TR" baseline="0" dirty="0" err="1" smtClean="0"/>
              <a:t>we</a:t>
            </a:r>
            <a:r>
              <a:rPr lang="tr-TR" baseline="0" dirty="0" smtClean="0"/>
              <a:t> can say </a:t>
            </a:r>
            <a:r>
              <a:rPr lang="tr-TR" baseline="0" dirty="0" err="1" smtClean="0"/>
              <a:t>this</a:t>
            </a:r>
            <a:r>
              <a:rPr lang="tr-TR" baseline="0" dirty="0" smtClean="0"/>
              <a:t> </a:t>
            </a:r>
            <a:r>
              <a:rPr lang="tr-TR" baseline="0" dirty="0" err="1" smtClean="0"/>
              <a:t>juice</a:t>
            </a:r>
            <a:r>
              <a:rPr lang="tr-TR" baseline="0" dirty="0" smtClean="0"/>
              <a:t> is </a:t>
            </a:r>
            <a:r>
              <a:rPr lang="tr-TR" baseline="0" dirty="0" err="1" smtClean="0"/>
              <a:t>probiotic</a:t>
            </a:r>
            <a:r>
              <a:rPr lang="tr-TR" baseline="0" dirty="0" smtClean="0"/>
              <a:t> </a:t>
            </a:r>
            <a:r>
              <a:rPr lang="tr-TR" baseline="0" dirty="0" err="1" smtClean="0"/>
              <a:t>fruit</a:t>
            </a:r>
            <a:r>
              <a:rPr lang="tr-TR" baseline="0" dirty="0" smtClean="0"/>
              <a:t> </a:t>
            </a:r>
            <a:r>
              <a:rPr lang="tr-TR" baseline="0" err="1" smtClean="0"/>
              <a:t>juice</a:t>
            </a:r>
            <a:r>
              <a:rPr lang="tr-TR" baseline="0" smtClean="0"/>
              <a:t>     </a:t>
            </a:r>
            <a:r>
              <a:rPr lang="tr-TR" baseline="0" dirty="0" smtClean="0"/>
              <a:t>BAKTERİ: PROBİOTİC</a:t>
            </a:r>
          </a:p>
          <a:p>
            <a:r>
              <a:rPr lang="tr-TR" baseline="0" smtClean="0"/>
              <a:t>                                                                                                                                                                                             </a:t>
            </a:r>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22</a:t>
            </a:fld>
            <a:endParaRPr lang="tr-T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Başlangıçtaki değerler: </a:t>
            </a:r>
            <a:r>
              <a:rPr lang="tr-TR" dirty="0" err="1" smtClean="0"/>
              <a:t>Sucrose</a:t>
            </a:r>
            <a:r>
              <a:rPr lang="tr-TR" dirty="0" smtClean="0"/>
              <a:t>:41</a:t>
            </a:r>
          </a:p>
          <a:p>
            <a:r>
              <a:rPr lang="tr-TR" baseline="0" dirty="0" smtClean="0"/>
              <a:t>                                 </a:t>
            </a:r>
            <a:r>
              <a:rPr lang="tr-TR" baseline="0" dirty="0" err="1" smtClean="0"/>
              <a:t>Glucose</a:t>
            </a:r>
            <a:r>
              <a:rPr lang="tr-TR" baseline="0" dirty="0" smtClean="0"/>
              <a:t>: 2,9</a:t>
            </a:r>
          </a:p>
          <a:p>
            <a:r>
              <a:rPr lang="tr-TR" baseline="0" dirty="0" smtClean="0"/>
              <a:t>                                 </a:t>
            </a:r>
            <a:r>
              <a:rPr lang="tr-TR" baseline="0" dirty="0" err="1" smtClean="0"/>
              <a:t>Fructose</a:t>
            </a:r>
            <a:r>
              <a:rPr lang="tr-TR" baseline="0" dirty="0" smtClean="0"/>
              <a:t>: 4,8</a:t>
            </a:r>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24</a:t>
            </a:fld>
            <a:endParaRPr lang="tr-T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err="1" smtClean="0"/>
              <a:t>Augmentation</a:t>
            </a:r>
            <a:r>
              <a:rPr lang="tr-TR" dirty="0" smtClean="0"/>
              <a:t>: </a:t>
            </a:r>
            <a:r>
              <a:rPr lang="tr-TR" dirty="0" err="1" smtClean="0"/>
              <a:t>growth</a:t>
            </a:r>
            <a:endParaRPr lang="tr-TR" dirty="0"/>
          </a:p>
        </p:txBody>
      </p:sp>
      <p:sp>
        <p:nvSpPr>
          <p:cNvPr id="4" name="3 Altbilgi Yer Tutucusu"/>
          <p:cNvSpPr>
            <a:spLocks noGrp="1"/>
          </p:cNvSpPr>
          <p:nvPr>
            <p:ph type="ftr" sz="quarter" idx="10"/>
          </p:nvPr>
        </p:nvSpPr>
        <p:spPr/>
        <p:txBody>
          <a:bodyPr/>
          <a:lstStyle/>
          <a:p>
            <a:pPr>
              <a:defRPr/>
            </a:pPr>
            <a:endParaRPr lang="tr-TR"/>
          </a:p>
        </p:txBody>
      </p:sp>
      <p:sp>
        <p:nvSpPr>
          <p:cNvPr id="5" name="4 Slayt Numarası Yer Tutucusu"/>
          <p:cNvSpPr>
            <a:spLocks noGrp="1"/>
          </p:cNvSpPr>
          <p:nvPr>
            <p:ph type="sldNum" sz="quarter" idx="11"/>
          </p:nvPr>
        </p:nvSpPr>
        <p:spPr/>
        <p:txBody>
          <a:bodyPr/>
          <a:lstStyle/>
          <a:p>
            <a:pPr>
              <a:defRPr/>
            </a:pPr>
            <a:fld id="{903D2B74-C5E3-40D7-9393-DEC78F4B62F9}" type="slidenum">
              <a:rPr lang="tr-TR" smtClean="0"/>
              <a:pPr>
                <a:defRPr/>
              </a:pPr>
              <a:t>26</a:t>
            </a:fld>
            <a:endParaRPr lang="tr-T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Dikdörtgen 6"/>
          <p:cNvSpPr/>
          <p:nvPr/>
        </p:nvSpPr>
        <p:spPr>
          <a:xfrm>
            <a:off x="0" y="577850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00000"/>
              </a:lnSpc>
              <a:spcBef>
                <a:spcPts val="0"/>
              </a:spcBef>
              <a:spcAft>
                <a:spcPts val="0"/>
              </a:spcAft>
              <a:buFontTx/>
              <a:buNone/>
              <a:defRPr/>
            </a:pPr>
            <a:endParaRPr lang="tr-TR" dirty="0"/>
          </a:p>
        </p:txBody>
      </p:sp>
      <p:sp>
        <p:nvSpPr>
          <p:cNvPr id="5" name="Dikdörtgen 7"/>
          <p:cNvSpPr/>
          <p:nvPr/>
        </p:nvSpPr>
        <p:spPr>
          <a:xfrm>
            <a:off x="0" y="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00000"/>
              </a:lnSpc>
              <a:spcBef>
                <a:spcPts val="0"/>
              </a:spcBef>
              <a:spcAft>
                <a:spcPts val="0"/>
              </a:spcAft>
              <a:buFontTx/>
              <a:buNone/>
              <a:defRPr/>
            </a:pPr>
            <a:endParaRPr lang="tr-TR" dirty="0"/>
          </a:p>
        </p:txBody>
      </p:sp>
      <p:pic>
        <p:nvPicPr>
          <p:cNvPr id="6" name="Resim 10"/>
          <p:cNvPicPr>
            <a:picLocks noChangeAspect="1"/>
          </p:cNvPicPr>
          <p:nvPr/>
        </p:nvPicPr>
        <p:blipFill rotWithShape="1">
          <a:blip r:embed="rId2" cstate="print">
            <a:duotone>
              <a:schemeClr val="accent2">
                <a:shade val="45000"/>
                <a:satMod val="135000"/>
              </a:schemeClr>
              <a:prstClr val="white"/>
            </a:duotone>
            <a:extLst/>
          </a:blip>
          <a:srcRect/>
          <a:stretch/>
        </p:blipFill>
        <p:spPr>
          <a:xfrm>
            <a:off x="1324445" y="0"/>
            <a:ext cx="1747524" cy="2292094"/>
          </a:xfrm>
          <a:prstGeom prst="rect">
            <a:avLst/>
          </a:prstGeom>
        </p:spPr>
      </p:pic>
      <p:sp>
        <p:nvSpPr>
          <p:cNvPr id="2" name="Başlık 1"/>
          <p:cNvSpPr>
            <a:spLocks noGrp="1"/>
          </p:cNvSpPr>
          <p:nvPr>
            <p:ph type="ctrTitle"/>
          </p:nvPr>
        </p:nvSpPr>
        <p:spPr>
          <a:xfrm>
            <a:off x="1104900" y="2292094"/>
            <a:ext cx="10096500" cy="2219691"/>
          </a:xfrm>
        </p:spPr>
        <p:txBody>
          <a:bodyPr anchor="ctr">
            <a:normAutofit/>
          </a:bodyPr>
          <a:lstStyle>
            <a:lvl1pPr algn="l">
              <a:defRPr sz="4400" cap="all" baseline="0">
                <a:latin typeface="Times New Roman" panose="02020603050405020304" pitchFamily="18" charset="0"/>
                <a:cs typeface="Times New Roman" panose="02020603050405020304" pitchFamily="18" charset="0"/>
              </a:defRPr>
            </a:lvl1pPr>
          </a:lstStyle>
          <a:p>
            <a:r>
              <a:rPr lang="tr-TR" dirty="0" smtClean="0"/>
              <a:t>Asıl başlık stili için tıklatın</a:t>
            </a:r>
            <a:endParaRPr lang="tr-TR" dirty="0"/>
          </a:p>
        </p:txBody>
      </p:sp>
      <p:sp>
        <p:nvSpPr>
          <p:cNvPr id="3" name="Alt Başlık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smtClean="0"/>
              <a:t>Asıl alt başlık stilini düzenlemek için tıklatın</a:t>
            </a:r>
            <a:endParaRPr lang="tr-TR" dirty="0"/>
          </a:p>
        </p:txBody>
      </p:sp>
      <p:sp>
        <p:nvSpPr>
          <p:cNvPr id="7" name="Veri Yer Tutucusu 3"/>
          <p:cNvSpPr>
            <a:spLocks noGrp="1"/>
          </p:cNvSpPr>
          <p:nvPr>
            <p:ph type="dt" sz="half" idx="10"/>
          </p:nvPr>
        </p:nvSpPr>
        <p:spPr/>
        <p:txBody>
          <a:bodyPr/>
          <a:lstStyle>
            <a:lvl1pPr>
              <a:defRPr/>
            </a:lvl1pPr>
          </a:lstStyle>
          <a:p>
            <a:pPr>
              <a:defRPr/>
            </a:pPr>
            <a:fld id="{47B15930-FA52-4043-B0C7-E44325502288}" type="datetimeFigureOut">
              <a:rPr lang="tr-TR"/>
              <a:pPr>
                <a:defRPr/>
              </a:pPr>
              <a:t>23.09.2014</a:t>
            </a:fld>
            <a:endParaRPr lang="tr-TR" dirty="0"/>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1235B638-9A13-430D-8FE2-F0C95E8D6C64}" type="slidenum">
              <a:rPr lang="tr-TR"/>
              <a:pPr>
                <a:defRPr/>
              </a:pPr>
              <a:t>‹#›</a:t>
            </a:fld>
            <a:endParaRPr lang="tr-TR" dirty="0"/>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İçerik Yer Tutucusu 2"/>
          <p:cNvSpPr>
            <a:spLocks noGrp="1"/>
          </p:cNvSpPr>
          <p:nvPr>
            <p:ph idx="1"/>
          </p:nvPr>
        </p:nvSpPr>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Veri Yer Tutucusu 3"/>
          <p:cNvSpPr>
            <a:spLocks noGrp="1"/>
          </p:cNvSpPr>
          <p:nvPr>
            <p:ph type="dt" sz="half" idx="10"/>
          </p:nvPr>
        </p:nvSpPr>
        <p:spPr/>
        <p:txBody>
          <a:bodyPr/>
          <a:lstStyle>
            <a:lvl1pPr>
              <a:defRPr/>
            </a:lvl1pPr>
          </a:lstStyle>
          <a:p>
            <a:pPr>
              <a:defRPr/>
            </a:pPr>
            <a:fld id="{BD5930BE-688C-49D0-9C76-059F23C18551}" type="datetimeFigureOut">
              <a:rPr lang="tr-TR"/>
              <a:pPr>
                <a:defRPr/>
              </a:pPr>
              <a:t>23.09.2014</a:t>
            </a:fld>
            <a:endParaRPr lang="tr-TR" dirty="0"/>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A85C8F26-B0CC-450E-BA52-B3EB01938FFD}" type="slidenum">
              <a:rPr lang="tr-TR"/>
              <a:pPr>
                <a:defRPr/>
              </a:pPr>
              <a:t>‹#›</a:t>
            </a:fld>
            <a:endParaRPr lang="tr-TR"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Resimli Başlık Slaydı">
    <p:spTree>
      <p:nvGrpSpPr>
        <p:cNvPr id="1" name=""/>
        <p:cNvGrpSpPr/>
        <p:nvPr/>
      </p:nvGrpSpPr>
      <p:grpSpPr>
        <a:xfrm>
          <a:off x="0" y="0"/>
          <a:ext cx="0" cy="0"/>
          <a:chOff x="0" y="0"/>
          <a:chExt cx="0" cy="0"/>
        </a:xfrm>
      </p:grpSpPr>
      <p:grpSp>
        <p:nvGrpSpPr>
          <p:cNvPr id="5" name="Grup 12"/>
          <p:cNvGrpSpPr>
            <a:grpSpLocks/>
          </p:cNvGrpSpPr>
          <p:nvPr/>
        </p:nvGrpSpPr>
        <p:grpSpPr bwMode="auto">
          <a:xfrm rot="10800000">
            <a:off x="0" y="5645150"/>
            <a:ext cx="12192000" cy="63500"/>
            <a:chOff x="507492" y="1501519"/>
            <a:chExt cx="8129016" cy="63125"/>
          </a:xfrm>
        </p:grpSpPr>
        <p:cxnSp>
          <p:nvCxnSpPr>
            <p:cNvPr id="6" name="Düz Bağlayıcı 16"/>
            <p:cNvCxnSpPr/>
            <p:nvPr/>
          </p:nvCxnSpPr>
          <p:spPr>
            <a:xfrm>
              <a:off x="524427"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7" name="Düz Bağlayıcı 17"/>
            <p:cNvCxnSpPr/>
            <p:nvPr/>
          </p:nvCxnSpPr>
          <p:spPr>
            <a:xfrm>
              <a:off x="524427"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8" name="Grup 13"/>
          <p:cNvGrpSpPr>
            <a:grpSpLocks/>
          </p:cNvGrpSpPr>
          <p:nvPr/>
        </p:nvGrpSpPr>
        <p:grpSpPr bwMode="auto">
          <a:xfrm>
            <a:off x="0" y="1143000"/>
            <a:ext cx="12192000" cy="63500"/>
            <a:chOff x="507492" y="1501519"/>
            <a:chExt cx="8129016" cy="63125"/>
          </a:xfrm>
        </p:grpSpPr>
        <p:cxnSp>
          <p:nvCxnSpPr>
            <p:cNvPr id="9" name="Düz Bağlayıcı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0" name="Düz Bağlayıcı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2" name="Dikdörtgen 6"/>
          <p:cNvSpPr/>
          <p:nvPr/>
        </p:nvSpPr>
        <p:spPr>
          <a:xfrm>
            <a:off x="0" y="577850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00000"/>
              </a:lnSpc>
              <a:spcBef>
                <a:spcPts val="0"/>
              </a:spcBef>
              <a:spcAft>
                <a:spcPts val="0"/>
              </a:spcAft>
              <a:buFontTx/>
              <a:buNone/>
              <a:defRPr/>
            </a:pPr>
            <a:endParaRPr lang="tr-TR" dirty="0"/>
          </a:p>
        </p:txBody>
      </p:sp>
      <p:sp>
        <p:nvSpPr>
          <p:cNvPr id="13" name="Dikdörtgen 7"/>
          <p:cNvSpPr/>
          <p:nvPr/>
        </p:nvSpPr>
        <p:spPr>
          <a:xfrm>
            <a:off x="0" y="0"/>
            <a:ext cx="12192000" cy="1079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00000"/>
              </a:lnSpc>
              <a:spcBef>
                <a:spcPts val="0"/>
              </a:spcBef>
              <a:spcAft>
                <a:spcPts val="0"/>
              </a:spcAft>
              <a:buFontTx/>
              <a:buNone/>
              <a:defRPr/>
            </a:pPr>
            <a:endParaRPr lang="tr-TR" dirty="0"/>
          </a:p>
        </p:txBody>
      </p:sp>
      <p:pic>
        <p:nvPicPr>
          <p:cNvPr id="14" name="Resim 9"/>
          <p:cNvPicPr>
            <a:picLocks noChangeAspect="1"/>
          </p:cNvPicPr>
          <p:nvPr/>
        </p:nvPicPr>
        <p:blipFill rotWithShape="1">
          <a:blip r:embed="rId2" cstate="print">
            <a:duotone>
              <a:schemeClr val="accent2">
                <a:shade val="45000"/>
                <a:satMod val="135000"/>
              </a:schemeClr>
              <a:prstClr val="white"/>
            </a:duotone>
            <a:extLst/>
          </a:blip>
          <a:srcRect/>
          <a:stretch/>
        </p:blipFill>
        <p:spPr>
          <a:xfrm>
            <a:off x="1325880" y="0"/>
            <a:ext cx="1747524" cy="2292094"/>
          </a:xfrm>
          <a:prstGeom prst="rect">
            <a:avLst/>
          </a:prstGeom>
        </p:spPr>
      </p:pic>
      <p:sp>
        <p:nvSpPr>
          <p:cNvPr id="15" name="Talimat Metni"/>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rtl="1" fontAlgn="auto">
              <a:lnSpc>
                <a:spcPct val="100000"/>
              </a:lnSpc>
              <a:spcBef>
                <a:spcPts val="0"/>
              </a:spcBef>
              <a:spcAft>
                <a:spcPts val="0"/>
              </a:spcAft>
              <a:buFontTx/>
              <a:buNone/>
              <a:defRPr/>
            </a:pPr>
            <a:r>
              <a:rPr lang="tr-TR" sz="1200" b="1" i="1" dirty="0">
                <a:latin typeface="Arial"/>
                <a:cs typeface="Arial"/>
              </a:rPr>
              <a:t>NOT:</a:t>
            </a:r>
          </a:p>
          <a:p>
            <a:pPr rtl="1" fontAlgn="auto">
              <a:lnSpc>
                <a:spcPct val="100000"/>
              </a:lnSpc>
              <a:spcBef>
                <a:spcPts val="0"/>
              </a:spcBef>
              <a:spcAft>
                <a:spcPts val="0"/>
              </a:spcAft>
              <a:buFontTx/>
              <a:buNone/>
              <a:defRPr/>
            </a:pPr>
            <a:r>
              <a:rPr lang="tr-TR" sz="1200" i="1" dirty="0">
                <a:latin typeface="Arial"/>
                <a:cs typeface="Arial"/>
              </a:rPr>
              <a:t>Bu slayt üzerindeki resmi değiştirmek için resmi seçin ve silin. Ardından, kendi resminizi eklemek için yer tutucudaki Resimler simgesini tıklatın.</a:t>
            </a:r>
          </a:p>
        </p:txBody>
      </p:sp>
      <p:sp>
        <p:nvSpPr>
          <p:cNvPr id="2" name="Başlık 1"/>
          <p:cNvSpPr>
            <a:spLocks noGrp="1"/>
          </p:cNvSpPr>
          <p:nvPr>
            <p:ph type="ctrTitle"/>
          </p:nvPr>
        </p:nvSpPr>
        <p:spPr>
          <a:xfrm>
            <a:off x="1104900" y="2292094"/>
            <a:ext cx="5734050" cy="2219691"/>
          </a:xfrm>
        </p:spPr>
        <p:txBody>
          <a:bodyPr anchor="ctr">
            <a:normAutofit/>
          </a:bodyPr>
          <a:lstStyle>
            <a:lvl1pPr algn="l">
              <a:defRPr sz="4400" cap="all" baseline="0">
                <a:latin typeface="Times New Roman" panose="02020603050405020304" pitchFamily="18" charset="0"/>
                <a:cs typeface="Times New Roman" panose="02020603050405020304" pitchFamily="18" charset="0"/>
              </a:defRPr>
            </a:lvl1pPr>
          </a:lstStyle>
          <a:p>
            <a:r>
              <a:rPr lang="tr-TR" dirty="0" smtClean="0"/>
              <a:t>Asıl başlık stili için tıklatın</a:t>
            </a:r>
            <a:endParaRPr lang="tr-TR" dirty="0"/>
          </a:p>
        </p:txBody>
      </p:sp>
      <p:sp>
        <p:nvSpPr>
          <p:cNvPr id="3" name="Alt Başlık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dirty="0" smtClean="0"/>
              <a:t>Asıl alt başlık stilini düzenlemek için tıklatın</a:t>
            </a:r>
            <a:endParaRPr lang="tr-TR" dirty="0"/>
          </a:p>
        </p:txBody>
      </p:sp>
      <p:sp>
        <p:nvSpPr>
          <p:cNvPr id="11" name="Resim Yer Tutucusu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normAutofit/>
          </a:bodyPr>
          <a:lstStyle>
            <a:lvl1pPr marL="0" indent="0" algn="ctr">
              <a:buNone/>
              <a:defRPr/>
            </a:lvl1pPr>
          </a:lstStyle>
          <a:p>
            <a:pPr lvl="0"/>
            <a:r>
              <a:rPr lang="tr-TR" noProof="0" dirty="0" smtClean="0"/>
              <a:t>Resim eklemek için simgeyi tıklatın</a:t>
            </a:r>
            <a:endParaRPr lang="tr-TR" noProof="0" dirty="0"/>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grpSp>
        <p:nvGrpSpPr>
          <p:cNvPr id="4" name="Grup 7"/>
          <p:cNvGrpSpPr>
            <a:grpSpLocks/>
          </p:cNvGrpSpPr>
          <p:nvPr/>
        </p:nvGrpSpPr>
        <p:grpSpPr bwMode="auto">
          <a:xfrm>
            <a:off x="0" y="2514600"/>
            <a:ext cx="12192000" cy="3194050"/>
            <a:chOff x="647402" y="2514600"/>
            <a:chExt cx="10838688" cy="3194035"/>
          </a:xfrm>
        </p:grpSpPr>
        <p:grpSp>
          <p:nvGrpSpPr>
            <p:cNvPr id="5" name="Grup 8"/>
            <p:cNvGrpSpPr>
              <a:grpSpLocks/>
            </p:cNvGrpSpPr>
            <p:nvPr/>
          </p:nvGrpSpPr>
          <p:grpSpPr bwMode="auto">
            <a:xfrm>
              <a:off x="647402" y="2514600"/>
              <a:ext cx="10838688" cy="63500"/>
              <a:chOff x="507492" y="1501519"/>
              <a:chExt cx="8129016" cy="63500"/>
            </a:xfrm>
          </p:grpSpPr>
          <p:cxnSp>
            <p:nvCxnSpPr>
              <p:cNvPr id="10" name="Düz Bağlayıcı 13"/>
              <p:cNvCxnSpPr/>
              <p:nvPr/>
            </p:nvCxnSpPr>
            <p:spPr>
              <a:xfrm>
                <a:off x="507492" y="1565019"/>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1" name="Düz Bağlayıcı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6" name="Dikdörtgen 9"/>
            <p:cNvSpPr/>
            <p:nvPr/>
          </p:nvSpPr>
          <p:spPr>
            <a:xfrm>
              <a:off x="647402" y="2641599"/>
              <a:ext cx="10838688" cy="29400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00000"/>
                </a:lnSpc>
                <a:spcBef>
                  <a:spcPts val="0"/>
                </a:spcBef>
                <a:spcAft>
                  <a:spcPts val="0"/>
                </a:spcAft>
                <a:buFontTx/>
                <a:buNone/>
                <a:defRPr/>
              </a:pPr>
              <a:endParaRPr lang="tr-TR" dirty="0"/>
            </a:p>
          </p:txBody>
        </p:sp>
        <p:grpSp>
          <p:nvGrpSpPr>
            <p:cNvPr id="7" name="Grup 10"/>
            <p:cNvGrpSpPr>
              <a:grpSpLocks/>
            </p:cNvGrpSpPr>
            <p:nvPr/>
          </p:nvGrpSpPr>
          <p:grpSpPr bwMode="auto">
            <a:xfrm rot="10800000">
              <a:off x="624822" y="5645135"/>
              <a:ext cx="10838688" cy="63500"/>
              <a:chOff x="524427" y="1501519"/>
              <a:chExt cx="8129016" cy="63500"/>
            </a:xfrm>
          </p:grpSpPr>
          <p:cxnSp>
            <p:nvCxnSpPr>
              <p:cNvPr id="8" name="Düz Bağlayıcı 11"/>
              <p:cNvCxnSpPr/>
              <p:nvPr/>
            </p:nvCxnSpPr>
            <p:spPr>
              <a:xfrm>
                <a:off x="524427" y="1565019"/>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Düz Bağlayıcı 12"/>
              <p:cNvCxnSpPr/>
              <p:nvPr/>
            </p:nvCxnSpPr>
            <p:spPr>
              <a:xfrm>
                <a:off x="524427"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12" name="Resim 6"/>
          <p:cNvPicPr>
            <a:picLocks noChangeAspect="1"/>
          </p:cNvPicPr>
          <p:nvPr/>
        </p:nvPicPr>
        <p:blipFill>
          <a:blip r:embed="rId2" cstate="print">
            <a:duotone>
              <a:schemeClr val="accent2">
                <a:shade val="45000"/>
                <a:satMod val="135000"/>
              </a:schemeClr>
              <a:prstClr val="white"/>
            </a:duotone>
            <a:extLst/>
          </a:blip>
          <a:stretch>
            <a:fillRect/>
          </a:stretch>
        </p:blipFill>
        <p:spPr>
          <a:xfrm>
            <a:off x="1325883" y="0"/>
            <a:ext cx="1784768" cy="2971806"/>
          </a:xfrm>
          <a:prstGeom prst="rect">
            <a:avLst/>
          </a:prstGeom>
        </p:spPr>
      </p:pic>
      <p:sp>
        <p:nvSpPr>
          <p:cNvPr id="2" name="Başlık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latin typeface="Times New Roman" panose="02020603050405020304" pitchFamily="18" charset="0"/>
                <a:cs typeface="Times New Roman" panose="02020603050405020304" pitchFamily="18" charset="0"/>
              </a:defRPr>
            </a:lvl1pPr>
          </a:lstStyle>
          <a:p>
            <a:r>
              <a:rPr lang="tr-TR" dirty="0" smtClean="0"/>
              <a:t>Asıl başlık stili için tıklatın</a:t>
            </a:r>
            <a:endParaRPr lang="tr-TR" dirty="0"/>
          </a:p>
        </p:txBody>
      </p:sp>
      <p:sp>
        <p:nvSpPr>
          <p:cNvPr id="3" name="Metin Yer Tutucusu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dirty="0" smtClean="0"/>
              <a:t>Asıl metin stillerini düzenlemek için tıklatın</a:t>
            </a:r>
          </a:p>
        </p:txBody>
      </p:sp>
      <p:sp>
        <p:nvSpPr>
          <p:cNvPr id="13" name="Veri Yer Tutucusu 3"/>
          <p:cNvSpPr>
            <a:spLocks noGrp="1"/>
          </p:cNvSpPr>
          <p:nvPr>
            <p:ph type="dt" sz="half" idx="10"/>
          </p:nvPr>
        </p:nvSpPr>
        <p:spPr/>
        <p:txBody>
          <a:bodyPr/>
          <a:lstStyle>
            <a:lvl1pPr>
              <a:defRPr/>
            </a:lvl1pPr>
          </a:lstStyle>
          <a:p>
            <a:pPr>
              <a:defRPr/>
            </a:pPr>
            <a:fld id="{263E8FB6-CA85-4306-9387-74E582BB02AA}" type="datetimeFigureOut">
              <a:rPr lang="tr-TR"/>
              <a:pPr>
                <a:defRPr/>
              </a:pPr>
              <a:t>23.09.2014</a:t>
            </a:fld>
            <a:endParaRPr lang="tr-TR" dirty="0"/>
          </a:p>
        </p:txBody>
      </p:sp>
      <p:sp>
        <p:nvSpPr>
          <p:cNvPr id="14" name="Altbilgi Yer Tutucusu 4"/>
          <p:cNvSpPr>
            <a:spLocks noGrp="1"/>
          </p:cNvSpPr>
          <p:nvPr>
            <p:ph type="ftr" sz="quarter" idx="11"/>
          </p:nvPr>
        </p:nvSpPr>
        <p:spPr/>
        <p:txBody>
          <a:bodyPr/>
          <a:lstStyle>
            <a:lvl1pPr>
              <a:defRPr/>
            </a:lvl1pPr>
          </a:lstStyle>
          <a:p>
            <a:pPr>
              <a:defRPr/>
            </a:pPr>
            <a:endParaRPr lang="tr-TR"/>
          </a:p>
        </p:txBody>
      </p:sp>
      <p:sp>
        <p:nvSpPr>
          <p:cNvPr id="15" name="Slayt Numarası Yer Tutucusu 5"/>
          <p:cNvSpPr>
            <a:spLocks noGrp="1"/>
          </p:cNvSpPr>
          <p:nvPr>
            <p:ph type="sldNum" sz="quarter" idx="12"/>
          </p:nvPr>
        </p:nvSpPr>
        <p:spPr/>
        <p:txBody>
          <a:bodyPr/>
          <a:lstStyle>
            <a:lvl1pPr>
              <a:defRPr/>
            </a:lvl1pPr>
          </a:lstStyle>
          <a:p>
            <a:pPr>
              <a:defRPr/>
            </a:pPr>
            <a:fld id="{FDB81EA1-3F4B-4BE5-ADEF-A43E984EA45C}" type="slidenum">
              <a:rPr lang="tr-TR"/>
              <a:pPr>
                <a:defRPr/>
              </a:pPr>
              <a:t>‹#›</a:t>
            </a:fld>
            <a:endParaRPr lang="tr-TR"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İçerik Yer Tutucusu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İçerik Yer Tutucusu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Veri Yer Tutucusu 3"/>
          <p:cNvSpPr>
            <a:spLocks noGrp="1"/>
          </p:cNvSpPr>
          <p:nvPr>
            <p:ph type="dt" sz="half" idx="10"/>
          </p:nvPr>
        </p:nvSpPr>
        <p:spPr/>
        <p:txBody>
          <a:bodyPr/>
          <a:lstStyle>
            <a:lvl1pPr>
              <a:defRPr/>
            </a:lvl1pPr>
          </a:lstStyle>
          <a:p>
            <a:pPr>
              <a:defRPr/>
            </a:pPr>
            <a:fld id="{03AC35B2-D4EF-4E4B-A91D-6F9F4AB8C1C4}" type="datetimeFigureOut">
              <a:rPr lang="tr-TR"/>
              <a:pPr>
                <a:defRPr/>
              </a:pPr>
              <a:t>23.09.2014</a:t>
            </a:fld>
            <a:endParaRPr lang="tr-TR" dirty="0"/>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EC6E8EF4-C7FC-4D2C-BEA5-3BD12B8CA720}" type="slidenum">
              <a:rPr lang="tr-TR"/>
              <a:pPr>
                <a:defRPr/>
              </a:pPr>
              <a:t>‹#›</a:t>
            </a:fld>
            <a:endParaRPr lang="tr-TR"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Metin Yer Tutucusu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smtClean="0"/>
              <a:t>Asıl metin stillerini düzenlemek için tıklatın</a:t>
            </a:r>
          </a:p>
        </p:txBody>
      </p:sp>
      <p:sp>
        <p:nvSpPr>
          <p:cNvPr id="4" name="İçerik Yer Tutucusu 3"/>
          <p:cNvSpPr>
            <a:spLocks noGrp="1"/>
          </p:cNvSpPr>
          <p:nvPr>
            <p:ph sz="half" idx="2"/>
          </p:nvPr>
        </p:nvSpPr>
        <p:spPr>
          <a:xfrm>
            <a:off x="1104900" y="2424112"/>
            <a:ext cx="4919472" cy="3748088"/>
          </a:xfrm>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5" name="Metin Yer Tutucusu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dirty="0" smtClean="0"/>
              <a:t>Asıl metin stillerini düzenlemek için tıklatın</a:t>
            </a:r>
          </a:p>
        </p:txBody>
      </p:sp>
      <p:sp>
        <p:nvSpPr>
          <p:cNvPr id="6" name="İçerik Yer Tutucusu 5"/>
          <p:cNvSpPr>
            <a:spLocks noGrp="1"/>
          </p:cNvSpPr>
          <p:nvPr>
            <p:ph sz="quarter" idx="4"/>
          </p:nvPr>
        </p:nvSpPr>
        <p:spPr>
          <a:xfrm>
            <a:off x="6166110" y="2424112"/>
            <a:ext cx="4919472" cy="3748088"/>
          </a:xfrm>
        </p:spPr>
        <p:txBody>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7" name="Veri Yer Tutucusu 3"/>
          <p:cNvSpPr>
            <a:spLocks noGrp="1"/>
          </p:cNvSpPr>
          <p:nvPr>
            <p:ph type="dt" sz="half" idx="10"/>
          </p:nvPr>
        </p:nvSpPr>
        <p:spPr/>
        <p:txBody>
          <a:bodyPr/>
          <a:lstStyle>
            <a:lvl1pPr>
              <a:defRPr/>
            </a:lvl1pPr>
          </a:lstStyle>
          <a:p>
            <a:pPr>
              <a:defRPr/>
            </a:pPr>
            <a:fld id="{FE4DEFB9-BD21-452C-91A8-E35F7C5B8051}" type="datetimeFigureOut">
              <a:rPr lang="tr-TR"/>
              <a:pPr>
                <a:defRPr/>
              </a:pPr>
              <a:t>23.09.2014</a:t>
            </a:fld>
            <a:endParaRPr lang="tr-TR" dirty="0"/>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536BC1AB-A8C6-4401-B5B0-3BF373065A3D}" type="slidenum">
              <a:rPr lang="tr-TR"/>
              <a:pPr>
                <a:defRPr/>
              </a:pPr>
              <a:t>‹#›</a:t>
            </a:fld>
            <a:endParaRPr lang="tr-TR"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Veri Yer Tutucusu 3"/>
          <p:cNvSpPr>
            <a:spLocks noGrp="1"/>
          </p:cNvSpPr>
          <p:nvPr>
            <p:ph type="dt" sz="half" idx="10"/>
          </p:nvPr>
        </p:nvSpPr>
        <p:spPr/>
        <p:txBody>
          <a:bodyPr/>
          <a:lstStyle>
            <a:lvl1pPr>
              <a:defRPr/>
            </a:lvl1pPr>
          </a:lstStyle>
          <a:p>
            <a:pPr>
              <a:defRPr/>
            </a:pPr>
            <a:fld id="{B2274C45-97C8-44E3-9F01-70173E2452DA}" type="datetimeFigureOut">
              <a:rPr lang="tr-TR"/>
              <a:pPr>
                <a:defRPr/>
              </a:pPr>
              <a:t>23.09.2014</a:t>
            </a:fld>
            <a:endParaRPr lang="tr-TR" dirty="0"/>
          </a:p>
        </p:txBody>
      </p:sp>
      <p:sp>
        <p:nvSpPr>
          <p:cNvPr id="4" name="Altbilgi Yer Tutucusu 4"/>
          <p:cNvSpPr>
            <a:spLocks noGrp="1"/>
          </p:cNvSpPr>
          <p:nvPr>
            <p:ph type="ftr" sz="quarter" idx="11"/>
          </p:nvPr>
        </p:nvSpPr>
        <p:spPr/>
        <p:txBody>
          <a:bodyPr/>
          <a:lstStyle>
            <a:lvl1pPr>
              <a:defRPr/>
            </a:lvl1pPr>
          </a:lstStyle>
          <a:p>
            <a:pPr>
              <a:defRPr/>
            </a:pPr>
            <a:endParaRPr lang="tr-TR"/>
          </a:p>
        </p:txBody>
      </p:sp>
      <p:sp>
        <p:nvSpPr>
          <p:cNvPr id="5" name="Slayt Numarası Yer Tutucusu 5"/>
          <p:cNvSpPr>
            <a:spLocks noGrp="1"/>
          </p:cNvSpPr>
          <p:nvPr>
            <p:ph type="sldNum" sz="quarter" idx="12"/>
          </p:nvPr>
        </p:nvSpPr>
        <p:spPr/>
        <p:txBody>
          <a:bodyPr/>
          <a:lstStyle>
            <a:lvl1pPr>
              <a:defRPr/>
            </a:lvl1pPr>
          </a:lstStyle>
          <a:p>
            <a:pPr>
              <a:defRPr/>
            </a:pPr>
            <a:fld id="{0DB3BAE0-81A2-44C6-87B6-C41F42EB85B6}" type="slidenum">
              <a:rPr lang="tr-TR"/>
              <a:pPr>
                <a:defRPr/>
              </a:pPr>
              <a:t>‹#›</a:t>
            </a:fld>
            <a:endParaRPr lang="tr-TR" dirty="0"/>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3200"/>
            </a:lvl1pPr>
          </a:lstStyle>
          <a:p>
            <a:r>
              <a:rPr lang="tr-TR" dirty="0" smtClean="0"/>
              <a:t>Asıl başlık stili için tıklatın</a:t>
            </a:r>
            <a:endParaRPr lang="tr-TR" dirty="0"/>
          </a:p>
        </p:txBody>
      </p:sp>
      <p:sp>
        <p:nvSpPr>
          <p:cNvPr id="3" name="İçerik Yer Tutucusu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Metin Yer Tutucusu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49B0E5EC-90DF-4EB4-964F-218157C1FACB}" type="datetimeFigureOut">
              <a:rPr lang="tr-TR"/>
              <a:pPr>
                <a:defRPr/>
              </a:pPr>
              <a:t>23.09.2014</a:t>
            </a:fld>
            <a:endParaRPr lang="tr-TR" dirty="0"/>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0A0E634C-246C-404B-A100-9EA871219A82}" type="slidenum">
              <a:rPr lang="tr-TR"/>
              <a:pPr>
                <a:defRPr/>
              </a:pPr>
              <a:t>‹#›</a:t>
            </a:fld>
            <a:endParaRPr lang="tr-TR"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3200"/>
            </a:lvl1pPr>
          </a:lstStyle>
          <a:p>
            <a:r>
              <a:rPr lang="tr-TR" dirty="0" smtClean="0"/>
              <a:t>Asıl başlık stili için tıklatın</a:t>
            </a:r>
            <a:endParaRPr lang="tr-TR" dirty="0"/>
          </a:p>
        </p:txBody>
      </p:sp>
      <p:sp>
        <p:nvSpPr>
          <p:cNvPr id="3" name="Resim Yer Tutucusu 2"/>
          <p:cNvSpPr>
            <a:spLocks noGrp="1"/>
          </p:cNvSpPr>
          <p:nvPr>
            <p:ph type="pic" idx="1"/>
          </p:nvPr>
        </p:nvSpPr>
        <p:spPr>
          <a:xfrm>
            <a:off x="4654671" y="1600199"/>
            <a:ext cx="6430912" cy="4572001"/>
          </a:xfrm>
        </p:spPr>
        <p:txBody>
          <a:bodyPr tIns="118872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tr-TR" noProof="0" dirty="0" smtClean="0"/>
              <a:t>Resim eklemek için simgeyi tıklatın</a:t>
            </a:r>
            <a:endParaRPr lang="tr-TR" noProof="0" dirty="0"/>
          </a:p>
        </p:txBody>
      </p:sp>
      <p:sp>
        <p:nvSpPr>
          <p:cNvPr id="4" name="Metin Yer Tutucusu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dirty="0" smtClean="0"/>
              <a:t>Asıl metin stillerini düzenlemek için tıklatın</a:t>
            </a:r>
          </a:p>
        </p:txBody>
      </p:sp>
      <p:sp>
        <p:nvSpPr>
          <p:cNvPr id="5" name="Veri Yer Tutucusu 3"/>
          <p:cNvSpPr>
            <a:spLocks noGrp="1"/>
          </p:cNvSpPr>
          <p:nvPr>
            <p:ph type="dt" sz="half" idx="10"/>
          </p:nvPr>
        </p:nvSpPr>
        <p:spPr/>
        <p:txBody>
          <a:bodyPr/>
          <a:lstStyle>
            <a:lvl1pPr>
              <a:defRPr/>
            </a:lvl1pPr>
          </a:lstStyle>
          <a:p>
            <a:pPr>
              <a:defRPr/>
            </a:pPr>
            <a:fld id="{AA9E164C-8B05-4A04-B66B-8D6D87BC00D7}" type="datetimeFigureOut">
              <a:rPr lang="tr-TR"/>
              <a:pPr>
                <a:defRPr/>
              </a:pPr>
              <a:t>23.09.2014</a:t>
            </a:fld>
            <a:endParaRPr lang="tr-TR" dirty="0"/>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397E22F5-39C2-4B66-8BA3-EF0385BF73E2}" type="slidenum">
              <a:rPr lang="tr-TR"/>
              <a:pPr>
                <a:defRPr/>
              </a:pPr>
              <a:t>‹#›</a:t>
            </a:fld>
            <a:endParaRPr lang="tr-TR"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Asıl başlık stili için tıklatın</a:t>
            </a:r>
            <a:endParaRPr lang="tr-TR" dirty="0"/>
          </a:p>
        </p:txBody>
      </p:sp>
      <p:sp>
        <p:nvSpPr>
          <p:cNvPr id="3" name="Dikey Metin Yer Tutucusu 2"/>
          <p:cNvSpPr>
            <a:spLocks noGrp="1"/>
          </p:cNvSpPr>
          <p:nvPr>
            <p:ph type="body" orient="vert" idx="1"/>
          </p:nvPr>
        </p:nvSpPr>
        <p:spPr/>
        <p:txBody>
          <a:bodyPr vert="eaVert"/>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Veri Yer Tutucusu 3"/>
          <p:cNvSpPr>
            <a:spLocks noGrp="1"/>
          </p:cNvSpPr>
          <p:nvPr>
            <p:ph type="dt" sz="half" idx="10"/>
          </p:nvPr>
        </p:nvSpPr>
        <p:spPr/>
        <p:txBody>
          <a:bodyPr/>
          <a:lstStyle>
            <a:lvl1pPr>
              <a:defRPr/>
            </a:lvl1pPr>
          </a:lstStyle>
          <a:p>
            <a:pPr>
              <a:defRPr/>
            </a:pPr>
            <a:fld id="{F6352177-DAB1-4D63-8B22-D10E6E7C92E8}" type="datetimeFigureOut">
              <a:rPr lang="tr-TR"/>
              <a:pPr>
                <a:defRPr/>
              </a:pPr>
              <a:t>23.09.2014</a:t>
            </a:fld>
            <a:endParaRPr lang="tr-TR" dirty="0"/>
          </a:p>
        </p:txBody>
      </p:sp>
      <p:sp>
        <p:nvSpPr>
          <p:cNvPr id="5" name="Altbilgi Yer Tutucusu 4"/>
          <p:cNvSpPr>
            <a:spLocks noGrp="1"/>
          </p:cNvSpPr>
          <p:nvPr>
            <p:ph type="ftr" sz="quarter" idx="11"/>
          </p:nvPr>
        </p:nvSpPr>
        <p:spPr/>
        <p:txBody>
          <a:bodyPr/>
          <a:lstStyle>
            <a:lvl1pPr>
              <a:defRPr/>
            </a:lvl1pPr>
          </a:lstStyle>
          <a:p>
            <a:pPr>
              <a:defRPr/>
            </a:pPr>
            <a:endParaRPr lang="tr-TR"/>
          </a:p>
        </p:txBody>
      </p:sp>
      <p:sp>
        <p:nvSpPr>
          <p:cNvPr id="6" name="Slayt Numarası Yer Tutucusu 5"/>
          <p:cNvSpPr>
            <a:spLocks noGrp="1"/>
          </p:cNvSpPr>
          <p:nvPr>
            <p:ph type="sldNum" sz="quarter" idx="12"/>
          </p:nvPr>
        </p:nvSpPr>
        <p:spPr/>
        <p:txBody>
          <a:bodyPr/>
          <a:lstStyle>
            <a:lvl1pPr>
              <a:defRPr/>
            </a:lvl1pPr>
          </a:lstStyle>
          <a:p>
            <a:pPr>
              <a:defRPr/>
            </a:pPr>
            <a:fld id="{A51AE1FB-52C0-4B19-9E12-1EDE45D90A4A}" type="slidenum">
              <a:rPr lang="tr-TR"/>
              <a:pPr>
                <a:defRPr/>
              </a:pPr>
              <a:t>‹#›</a:t>
            </a:fld>
            <a:endParaRPr lang="tr-TR"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grpSp>
        <p:nvGrpSpPr>
          <p:cNvPr id="4" name="Grup 6"/>
          <p:cNvGrpSpPr>
            <a:grpSpLocks/>
          </p:cNvGrpSpPr>
          <p:nvPr/>
        </p:nvGrpSpPr>
        <p:grpSpPr bwMode="auto">
          <a:xfrm rot="5400000">
            <a:off x="6513513" y="3228975"/>
            <a:ext cx="5634038" cy="84137"/>
            <a:chOff x="1073150" y="1219201"/>
            <a:chExt cx="10058400" cy="63125"/>
          </a:xfrm>
        </p:grpSpPr>
        <p:cxnSp>
          <p:nvCxnSpPr>
            <p:cNvPr id="5" name="Düz Bağlayıcı 7"/>
            <p:cNvCxnSpPr/>
            <p:nvPr/>
          </p:nvCxnSpPr>
          <p:spPr>
            <a:xfrm rot="10800000">
              <a:off x="1073151" y="1200145"/>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6" name="Düz Bağlayıcı 8"/>
            <p:cNvCxnSpPr/>
            <p:nvPr/>
          </p:nvCxnSpPr>
          <p:spPr>
            <a:xfrm rot="10800000">
              <a:off x="1073151" y="1263270"/>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Dikey Başlık 1"/>
          <p:cNvSpPr>
            <a:spLocks noGrp="1"/>
          </p:cNvSpPr>
          <p:nvPr>
            <p:ph type="title" orient="vert"/>
          </p:nvPr>
        </p:nvSpPr>
        <p:spPr>
          <a:xfrm>
            <a:off x="9372600" y="365125"/>
            <a:ext cx="1714500" cy="5811838"/>
          </a:xfrm>
        </p:spPr>
        <p:txBody>
          <a:bodyPr vert="eaVert"/>
          <a:lstStyle/>
          <a:p>
            <a:r>
              <a:rPr lang="tr-TR" dirty="0" smtClean="0"/>
              <a:t>Asıl başlık stili için tıklatın</a:t>
            </a:r>
            <a:endParaRPr lang="tr-TR" dirty="0"/>
          </a:p>
        </p:txBody>
      </p:sp>
      <p:sp>
        <p:nvSpPr>
          <p:cNvPr id="3" name="Dikey Metin Yer Tutucusu 2"/>
          <p:cNvSpPr>
            <a:spLocks noGrp="1"/>
          </p:cNvSpPr>
          <p:nvPr>
            <p:ph type="body" orient="vert" idx="1"/>
          </p:nvPr>
        </p:nvSpPr>
        <p:spPr>
          <a:xfrm>
            <a:off x="1104900" y="365125"/>
            <a:ext cx="8098896" cy="5811838"/>
          </a:xfrm>
        </p:spPr>
        <p:txBody>
          <a:bodyPr vert="eaVert"/>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7" name="Veri Yer Tutucusu 3"/>
          <p:cNvSpPr>
            <a:spLocks noGrp="1"/>
          </p:cNvSpPr>
          <p:nvPr>
            <p:ph type="dt" sz="half" idx="10"/>
          </p:nvPr>
        </p:nvSpPr>
        <p:spPr/>
        <p:txBody>
          <a:bodyPr/>
          <a:lstStyle>
            <a:lvl1pPr>
              <a:defRPr/>
            </a:lvl1pPr>
          </a:lstStyle>
          <a:p>
            <a:pPr>
              <a:defRPr/>
            </a:pPr>
            <a:fld id="{5A254AC0-4096-4993-A3F7-085158901F15}" type="datetimeFigureOut">
              <a:rPr lang="tr-TR"/>
              <a:pPr>
                <a:defRPr/>
              </a:pPr>
              <a:t>23.09.2014</a:t>
            </a:fld>
            <a:endParaRPr lang="tr-TR" dirty="0"/>
          </a:p>
        </p:txBody>
      </p:sp>
      <p:sp>
        <p:nvSpPr>
          <p:cNvPr id="8" name="Altbilgi Yer Tutucusu 4"/>
          <p:cNvSpPr>
            <a:spLocks noGrp="1"/>
          </p:cNvSpPr>
          <p:nvPr>
            <p:ph type="ftr" sz="quarter" idx="11"/>
          </p:nvPr>
        </p:nvSpPr>
        <p:spPr/>
        <p:txBody>
          <a:bodyPr/>
          <a:lstStyle>
            <a:lvl1pPr>
              <a:defRPr/>
            </a:lvl1pPr>
          </a:lstStyle>
          <a:p>
            <a:pPr>
              <a:defRPr/>
            </a:pPr>
            <a:endParaRPr lang="tr-TR"/>
          </a:p>
        </p:txBody>
      </p:sp>
      <p:sp>
        <p:nvSpPr>
          <p:cNvPr id="9" name="Slayt Numarası Yer Tutucusu 5"/>
          <p:cNvSpPr>
            <a:spLocks noGrp="1"/>
          </p:cNvSpPr>
          <p:nvPr>
            <p:ph type="sldNum" sz="quarter" idx="12"/>
          </p:nvPr>
        </p:nvSpPr>
        <p:spPr/>
        <p:txBody>
          <a:bodyPr/>
          <a:lstStyle>
            <a:lvl1pPr>
              <a:defRPr/>
            </a:lvl1pPr>
          </a:lstStyle>
          <a:p>
            <a:pPr>
              <a:defRPr/>
            </a:pPr>
            <a:fld id="{119B02BF-CB43-4103-A955-9A39BAADF919}" type="slidenum">
              <a:rPr lang="tr-TR"/>
              <a:pPr>
                <a:defRPr/>
              </a:pPr>
              <a:t>‹#›</a:t>
            </a:fld>
            <a:endParaRPr lang="tr-TR" dirty="0"/>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p:cNvSpPr>
            <a:spLocks noGrp="1"/>
          </p:cNvSpPr>
          <p:nvPr>
            <p:ph type="dt" sz="half" idx="10"/>
          </p:nvPr>
        </p:nvSpPr>
        <p:spPr/>
        <p:txBody>
          <a:bodyPr/>
          <a:lstStyle>
            <a:lvl1pPr>
              <a:defRPr/>
            </a:lvl1pPr>
          </a:lstStyle>
          <a:p>
            <a:pPr>
              <a:defRPr/>
            </a:pPr>
            <a:fld id="{3911542A-619B-4E36-BCBC-F18CB81BBFA4}" type="datetimeFigureOut">
              <a:rPr lang="tr-TR"/>
              <a:pPr>
                <a:defRPr/>
              </a:pPr>
              <a:t>23.09.2014</a:t>
            </a:fld>
            <a:endParaRPr lang="tr-TR" dirty="0"/>
          </a:p>
        </p:txBody>
      </p:sp>
      <p:sp>
        <p:nvSpPr>
          <p:cNvPr id="3" name="Altbilgi Yer Tutucusu 4"/>
          <p:cNvSpPr>
            <a:spLocks noGrp="1"/>
          </p:cNvSpPr>
          <p:nvPr>
            <p:ph type="ftr" sz="quarter" idx="11"/>
          </p:nvPr>
        </p:nvSpPr>
        <p:spPr/>
        <p:txBody>
          <a:bodyPr/>
          <a:lstStyle>
            <a:lvl1pPr>
              <a:defRPr/>
            </a:lvl1pPr>
          </a:lstStyle>
          <a:p>
            <a:pPr>
              <a:defRPr/>
            </a:pPr>
            <a:endParaRPr lang="tr-TR"/>
          </a:p>
        </p:txBody>
      </p:sp>
      <p:sp>
        <p:nvSpPr>
          <p:cNvPr id="4" name="Slayt Numarası Yer Tutucusu 5"/>
          <p:cNvSpPr>
            <a:spLocks noGrp="1"/>
          </p:cNvSpPr>
          <p:nvPr>
            <p:ph type="sldNum" sz="quarter" idx="12"/>
          </p:nvPr>
        </p:nvSpPr>
        <p:spPr/>
        <p:txBody>
          <a:bodyPr/>
          <a:lstStyle>
            <a:lvl1pPr>
              <a:defRPr/>
            </a:lvl1pPr>
          </a:lstStyle>
          <a:p>
            <a:pPr>
              <a:defRPr/>
            </a:pPr>
            <a:fld id="{124ADAE9-BB7F-4474-899F-351D846C7065}" type="slidenum">
              <a:rPr lang="tr-TR"/>
              <a:pPr>
                <a:defRPr/>
              </a:pPr>
              <a:t>‹#›</a:t>
            </a:fld>
            <a:endParaRPr lang="tr-TR" dirty="0"/>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104900" y="76200"/>
            <a:ext cx="9980613" cy="1096963"/>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1104900" y="1600200"/>
            <a:ext cx="49149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2200" y="1600200"/>
            <a:ext cx="4914900" cy="45720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3"/>
          <p:cNvSpPr>
            <a:spLocks noGrp="1"/>
          </p:cNvSpPr>
          <p:nvPr>
            <p:ph type="dt" sz="half" idx="10"/>
          </p:nvPr>
        </p:nvSpPr>
        <p:spPr/>
        <p:txBody>
          <a:bodyPr/>
          <a:lstStyle>
            <a:lvl1pPr>
              <a:defRPr/>
            </a:lvl1pPr>
          </a:lstStyle>
          <a:p>
            <a:pPr>
              <a:defRPr/>
            </a:pPr>
            <a:fld id="{05C5ACAD-DEFA-4CB2-906E-5C5B2F6BC26D}" type="datetimeFigureOut">
              <a:rPr lang="tr-TR"/>
              <a:pPr>
                <a:defRPr/>
              </a:pPr>
              <a:t>23.09.2014</a:t>
            </a:fld>
            <a:endParaRPr lang="tr-TR" dirty="0"/>
          </a:p>
        </p:txBody>
      </p:sp>
      <p:sp>
        <p:nvSpPr>
          <p:cNvPr id="6" name="Altbilgi Yer Tutucusu 4"/>
          <p:cNvSpPr>
            <a:spLocks noGrp="1"/>
          </p:cNvSpPr>
          <p:nvPr>
            <p:ph type="ftr" sz="quarter" idx="11"/>
          </p:nvPr>
        </p:nvSpPr>
        <p:spPr/>
        <p:txBody>
          <a:bodyPr/>
          <a:lstStyle>
            <a:lvl1pPr>
              <a:defRPr/>
            </a:lvl1pPr>
          </a:lstStyle>
          <a:p>
            <a:pPr>
              <a:defRPr/>
            </a:pPr>
            <a:endParaRPr lang="tr-TR"/>
          </a:p>
        </p:txBody>
      </p:sp>
      <p:sp>
        <p:nvSpPr>
          <p:cNvPr id="7" name="Slayt Numarası Yer Tutucusu 5"/>
          <p:cNvSpPr>
            <a:spLocks noGrp="1"/>
          </p:cNvSpPr>
          <p:nvPr>
            <p:ph type="sldNum" sz="quarter" idx="12"/>
          </p:nvPr>
        </p:nvSpPr>
        <p:spPr/>
        <p:txBody>
          <a:bodyPr/>
          <a:lstStyle>
            <a:lvl1pPr>
              <a:defRPr/>
            </a:lvl1pPr>
          </a:lstStyle>
          <a:p>
            <a:pPr>
              <a:defRPr/>
            </a:pPr>
            <a:fld id="{4058D70C-EC14-4ECD-BFCB-CA68730410B2}" type="slidenum">
              <a:rPr lang="tr-TR"/>
              <a:pPr>
                <a:defRPr/>
              </a:pPr>
              <a:t>‹#›</a:t>
            </a:fld>
            <a:endParaRPr lang="tr-TR"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1104900" y="76200"/>
            <a:ext cx="9980613" cy="1096963"/>
          </a:xfrm>
          <a:prstGeom prst="rect">
            <a:avLst/>
          </a:prstGeom>
          <a:noFill/>
          <a:ln w="9525">
            <a:noFill/>
            <a:miter lim="800000"/>
            <a:headEnd/>
            <a:tailEnd/>
          </a:ln>
        </p:spPr>
        <p:txBody>
          <a:bodyPr vert="horz" wrap="square" lIns="0" tIns="45720" rIns="0" bIns="45720" numCol="1" anchor="b" anchorCtr="0" compatLnSpc="1">
            <a:prstTxWarp prst="textNoShape">
              <a:avLst/>
            </a:prstTxWarp>
          </a:bodyPr>
          <a:lstStyle/>
          <a:p>
            <a:pPr lvl="0"/>
            <a:r>
              <a:rPr lang="tr-TR" smtClean="0"/>
              <a:t>Asıl başlık stili için tıklatın</a:t>
            </a:r>
          </a:p>
        </p:txBody>
      </p:sp>
      <p:sp>
        <p:nvSpPr>
          <p:cNvPr id="1027" name="Metin Yer Tutucusu 2"/>
          <p:cNvSpPr>
            <a:spLocks noGrp="1"/>
          </p:cNvSpPr>
          <p:nvPr>
            <p:ph type="body" idx="1"/>
          </p:nvPr>
        </p:nvSpPr>
        <p:spPr bwMode="auto">
          <a:xfrm>
            <a:off x="1104900" y="1600200"/>
            <a:ext cx="9982200" cy="4572000"/>
          </a:xfrm>
          <a:prstGeom prst="rect">
            <a:avLst/>
          </a:prstGeom>
          <a:noFill/>
          <a:ln w="9525">
            <a:noFill/>
            <a:miter lim="800000"/>
            <a:headEnd/>
            <a:tailEnd/>
          </a:ln>
        </p:spPr>
        <p:txBody>
          <a:bodyPr vert="horz" wrap="square" lIns="0" tIns="45720" rIns="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Veri Yer Tutucusu 3"/>
          <p:cNvSpPr>
            <a:spLocks noGrp="1"/>
          </p:cNvSpPr>
          <p:nvPr>
            <p:ph type="dt" sz="half" idx="2"/>
          </p:nvPr>
        </p:nvSpPr>
        <p:spPr>
          <a:xfrm>
            <a:off x="1104900" y="6356350"/>
            <a:ext cx="1828800" cy="365125"/>
          </a:xfrm>
          <a:prstGeom prst="rect">
            <a:avLst/>
          </a:prstGeom>
        </p:spPr>
        <p:txBody>
          <a:bodyPr vert="horz" lIns="0" tIns="45720" rIns="0" bIns="45720" rtlCol="0" anchor="ctr"/>
          <a:lstStyle>
            <a:lvl1pPr algn="l" fontAlgn="auto">
              <a:lnSpc>
                <a:spcPct val="100000"/>
              </a:lnSpc>
              <a:spcBef>
                <a:spcPts val="0"/>
              </a:spcBef>
              <a:spcAft>
                <a:spcPts val="0"/>
              </a:spcAft>
              <a:buFontTx/>
              <a:buNone/>
              <a:defRPr sz="1200">
                <a:solidFill>
                  <a:schemeClr val="tx1">
                    <a:lumMod val="60000"/>
                    <a:lumOff val="40000"/>
                  </a:schemeClr>
                </a:solidFill>
                <a:latin typeface="+mn-lt"/>
                <a:cs typeface="+mn-cs"/>
              </a:defRPr>
            </a:lvl1pPr>
          </a:lstStyle>
          <a:p>
            <a:pPr>
              <a:defRPr/>
            </a:pPr>
            <a:fld id="{1E5396E0-DEDD-4317-B4BB-57E21F89E46B}" type="datetimeFigureOut">
              <a:rPr lang="tr-TR"/>
              <a:pPr>
                <a:defRPr/>
              </a:pPr>
              <a:t>23.09.2014</a:t>
            </a:fld>
            <a:endParaRPr lang="tr-TR" dirty="0"/>
          </a:p>
        </p:txBody>
      </p:sp>
      <p:sp>
        <p:nvSpPr>
          <p:cNvPr id="5" name="Altbilgi Yer Tutucusu 4"/>
          <p:cNvSpPr>
            <a:spLocks noGrp="1"/>
          </p:cNvSpPr>
          <p:nvPr>
            <p:ph type="ftr" sz="quarter" idx="3"/>
          </p:nvPr>
        </p:nvSpPr>
        <p:spPr>
          <a:xfrm>
            <a:off x="2933700" y="6356350"/>
            <a:ext cx="6324600" cy="365125"/>
          </a:xfrm>
          <a:prstGeom prst="rect">
            <a:avLst/>
          </a:prstGeom>
        </p:spPr>
        <p:txBody>
          <a:bodyPr vert="horz" lIns="0" tIns="45720" rIns="0" bIns="45720" rtlCol="0" anchor="ctr"/>
          <a:lstStyle>
            <a:lvl1pPr algn="ctr" fontAlgn="auto">
              <a:lnSpc>
                <a:spcPct val="100000"/>
              </a:lnSpc>
              <a:spcBef>
                <a:spcPts val="0"/>
              </a:spcBef>
              <a:spcAft>
                <a:spcPts val="0"/>
              </a:spcAft>
              <a:buFontTx/>
              <a:buNone/>
              <a:defRPr sz="1200">
                <a:solidFill>
                  <a:schemeClr val="tx1">
                    <a:lumMod val="60000"/>
                    <a:lumOff val="40000"/>
                  </a:schemeClr>
                </a:solidFill>
                <a:latin typeface="+mn-lt"/>
                <a:cs typeface="+mn-cs"/>
              </a:defRPr>
            </a:lvl1pPr>
          </a:lstStyle>
          <a:p>
            <a:pPr>
              <a:defRPr/>
            </a:pPr>
            <a:endParaRPr lang="tr-TR"/>
          </a:p>
        </p:txBody>
      </p:sp>
      <p:sp>
        <p:nvSpPr>
          <p:cNvPr id="6" name="Slayt Numarası Yer Tutucusu 5"/>
          <p:cNvSpPr>
            <a:spLocks noGrp="1"/>
          </p:cNvSpPr>
          <p:nvPr>
            <p:ph type="sldNum" sz="quarter" idx="4"/>
          </p:nvPr>
        </p:nvSpPr>
        <p:spPr>
          <a:xfrm>
            <a:off x="9256713" y="6356350"/>
            <a:ext cx="1828800" cy="365125"/>
          </a:xfrm>
          <a:prstGeom prst="rect">
            <a:avLst/>
          </a:prstGeom>
        </p:spPr>
        <p:txBody>
          <a:bodyPr vert="horz" lIns="0" tIns="45720" rIns="0" bIns="45720" rtlCol="0" anchor="ctr"/>
          <a:lstStyle>
            <a:lvl1pPr algn="r" fontAlgn="auto">
              <a:lnSpc>
                <a:spcPct val="100000"/>
              </a:lnSpc>
              <a:spcBef>
                <a:spcPts val="0"/>
              </a:spcBef>
              <a:spcAft>
                <a:spcPts val="0"/>
              </a:spcAft>
              <a:buFontTx/>
              <a:buNone/>
              <a:defRPr sz="1200">
                <a:solidFill>
                  <a:schemeClr val="tx1">
                    <a:lumMod val="60000"/>
                    <a:lumOff val="40000"/>
                  </a:schemeClr>
                </a:solidFill>
                <a:latin typeface="+mn-lt"/>
                <a:cs typeface="+mn-cs"/>
              </a:defRPr>
            </a:lvl1pPr>
          </a:lstStyle>
          <a:p>
            <a:pPr>
              <a:defRPr/>
            </a:pPr>
            <a:fld id="{9F78147D-5C22-476D-BDB1-2EB39E3974E8}" type="slidenum">
              <a:rPr lang="tr-TR"/>
              <a:pPr>
                <a:defRPr/>
              </a:pPr>
              <a:t>‹#›</a:t>
            </a:fld>
            <a:endParaRPr lang="tr-TR" dirty="0"/>
          </a:p>
        </p:txBody>
      </p:sp>
      <p:grpSp>
        <p:nvGrpSpPr>
          <p:cNvPr id="1031" name="Grup 14"/>
          <p:cNvGrpSpPr>
            <a:grpSpLocks/>
          </p:cNvGrpSpPr>
          <p:nvPr/>
        </p:nvGrpSpPr>
        <p:grpSpPr bwMode="auto">
          <a:xfrm>
            <a:off x="1103313" y="1219200"/>
            <a:ext cx="9985375" cy="84138"/>
            <a:chOff x="1073150" y="1219201"/>
            <a:chExt cx="10058400" cy="63125"/>
          </a:xfrm>
        </p:grpSpPr>
        <p:cxnSp>
          <p:nvCxnSpPr>
            <p:cNvPr id="13" name="Düz Bağlayıcı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Düz Bağlayıcı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918" r:id="rId1"/>
    <p:sldLayoutId id="2147483909" r:id="rId2"/>
    <p:sldLayoutId id="2147483919" r:id="rId3"/>
    <p:sldLayoutId id="2147483920" r:id="rId4"/>
    <p:sldLayoutId id="2147483910" r:id="rId5"/>
    <p:sldLayoutId id="2147483911" r:id="rId6"/>
    <p:sldLayoutId id="2147483912" r:id="rId7"/>
    <p:sldLayoutId id="2147483913" r:id="rId8"/>
    <p:sldLayoutId id="2147483914" r:id="rId9"/>
    <p:sldLayoutId id="2147483915" r:id="rId10"/>
    <p:sldLayoutId id="2147483921" r:id="rId11"/>
    <p:sldLayoutId id="2147483916" r:id="rId12"/>
    <p:sldLayoutId id="2147483917" r:id="rId13"/>
  </p:sldLayoutIdLst>
  <p:transition spd="med">
    <p:fade/>
  </p:transition>
  <p:txStyles>
    <p:titleStyle>
      <a:lvl1pPr algn="l" rtl="0" eaLnBrk="0" fontAlgn="base" hangingPunct="0">
        <a:lnSpc>
          <a:spcPct val="90000"/>
        </a:lnSpc>
        <a:spcBef>
          <a:spcPct val="0"/>
        </a:spcBef>
        <a:spcAft>
          <a:spcPct val="0"/>
        </a:spcAft>
        <a:defRPr sz="2800" kern="1200">
          <a:solidFill>
            <a:schemeClr val="tx1"/>
          </a:solidFill>
          <a:latin typeface="+mj-lt"/>
          <a:ea typeface="+mj-ea"/>
          <a:cs typeface="+mj-cs"/>
        </a:defRPr>
      </a:lvl1pPr>
      <a:lvl2pPr algn="l" rtl="0" eaLnBrk="0" fontAlgn="base" hangingPunct="0">
        <a:lnSpc>
          <a:spcPct val="90000"/>
        </a:lnSpc>
        <a:spcBef>
          <a:spcPct val="0"/>
        </a:spcBef>
        <a:spcAft>
          <a:spcPct val="0"/>
        </a:spcAft>
        <a:defRPr sz="2800">
          <a:solidFill>
            <a:schemeClr val="tx1"/>
          </a:solidFill>
          <a:latin typeface="Plantagenet Cherokee" pitchFamily="18" charset="0"/>
        </a:defRPr>
      </a:lvl2pPr>
      <a:lvl3pPr algn="l" rtl="0" eaLnBrk="0" fontAlgn="base" hangingPunct="0">
        <a:lnSpc>
          <a:spcPct val="90000"/>
        </a:lnSpc>
        <a:spcBef>
          <a:spcPct val="0"/>
        </a:spcBef>
        <a:spcAft>
          <a:spcPct val="0"/>
        </a:spcAft>
        <a:defRPr sz="2800">
          <a:solidFill>
            <a:schemeClr val="tx1"/>
          </a:solidFill>
          <a:latin typeface="Plantagenet Cherokee" pitchFamily="18" charset="0"/>
        </a:defRPr>
      </a:lvl3pPr>
      <a:lvl4pPr algn="l" rtl="0" eaLnBrk="0" fontAlgn="base" hangingPunct="0">
        <a:lnSpc>
          <a:spcPct val="90000"/>
        </a:lnSpc>
        <a:spcBef>
          <a:spcPct val="0"/>
        </a:spcBef>
        <a:spcAft>
          <a:spcPct val="0"/>
        </a:spcAft>
        <a:defRPr sz="2800">
          <a:solidFill>
            <a:schemeClr val="tx1"/>
          </a:solidFill>
          <a:latin typeface="Plantagenet Cherokee" pitchFamily="18" charset="0"/>
        </a:defRPr>
      </a:lvl4pPr>
      <a:lvl5pPr algn="l" rtl="0" eaLnBrk="0" fontAlgn="base" hangingPunct="0">
        <a:lnSpc>
          <a:spcPct val="90000"/>
        </a:lnSpc>
        <a:spcBef>
          <a:spcPct val="0"/>
        </a:spcBef>
        <a:spcAft>
          <a:spcPct val="0"/>
        </a:spcAft>
        <a:defRPr sz="2800">
          <a:solidFill>
            <a:schemeClr val="tx1"/>
          </a:solidFill>
          <a:latin typeface="Plantagenet Cherokee" pitchFamily="18" charset="0"/>
        </a:defRPr>
      </a:lvl5pPr>
      <a:lvl6pPr marL="457200" algn="l" rtl="0" fontAlgn="base">
        <a:lnSpc>
          <a:spcPct val="90000"/>
        </a:lnSpc>
        <a:spcBef>
          <a:spcPct val="0"/>
        </a:spcBef>
        <a:spcAft>
          <a:spcPct val="0"/>
        </a:spcAft>
        <a:defRPr sz="2800">
          <a:solidFill>
            <a:schemeClr val="tx1"/>
          </a:solidFill>
          <a:latin typeface="Plantagenet Cherokee" pitchFamily="18" charset="0"/>
        </a:defRPr>
      </a:lvl6pPr>
      <a:lvl7pPr marL="914400" algn="l" rtl="0" fontAlgn="base">
        <a:lnSpc>
          <a:spcPct val="90000"/>
        </a:lnSpc>
        <a:spcBef>
          <a:spcPct val="0"/>
        </a:spcBef>
        <a:spcAft>
          <a:spcPct val="0"/>
        </a:spcAft>
        <a:defRPr sz="2800">
          <a:solidFill>
            <a:schemeClr val="tx1"/>
          </a:solidFill>
          <a:latin typeface="Plantagenet Cherokee" pitchFamily="18" charset="0"/>
        </a:defRPr>
      </a:lvl7pPr>
      <a:lvl8pPr marL="1371600" algn="l" rtl="0" fontAlgn="base">
        <a:lnSpc>
          <a:spcPct val="90000"/>
        </a:lnSpc>
        <a:spcBef>
          <a:spcPct val="0"/>
        </a:spcBef>
        <a:spcAft>
          <a:spcPct val="0"/>
        </a:spcAft>
        <a:defRPr sz="2800">
          <a:solidFill>
            <a:schemeClr val="tx1"/>
          </a:solidFill>
          <a:latin typeface="Plantagenet Cherokee" pitchFamily="18" charset="0"/>
        </a:defRPr>
      </a:lvl8pPr>
      <a:lvl9pPr marL="1828800" algn="l" rtl="0" fontAlgn="base">
        <a:lnSpc>
          <a:spcPct val="90000"/>
        </a:lnSpc>
        <a:spcBef>
          <a:spcPct val="0"/>
        </a:spcBef>
        <a:spcAft>
          <a:spcPct val="0"/>
        </a:spcAft>
        <a:defRPr sz="2800">
          <a:solidFill>
            <a:schemeClr val="tx1"/>
          </a:solidFill>
          <a:latin typeface="Plantagenet Cherokee" pitchFamily="18" charset="0"/>
        </a:defRPr>
      </a:lvl9pPr>
    </p:titleStyle>
    <p:bodyStyle>
      <a:lvl1pPr marL="228600" indent="-228600" algn="l" rtl="0" eaLnBrk="0" fontAlgn="base" hangingPunct="0">
        <a:lnSpc>
          <a:spcPct val="90000"/>
        </a:lnSpc>
        <a:spcBef>
          <a:spcPts val="1800"/>
        </a:spcBef>
        <a:spcAft>
          <a:spcPct val="0"/>
        </a:spcAft>
        <a:buFont typeface="Wingdings" pitchFamily="2" charset="2"/>
        <a:buChar char="§"/>
        <a:defRPr sz="2000" kern="1200">
          <a:solidFill>
            <a:schemeClr val="tx1"/>
          </a:solidFill>
          <a:latin typeface="+mn-lt"/>
          <a:ea typeface="+mn-ea"/>
          <a:cs typeface="+mn-cs"/>
        </a:defRPr>
      </a:lvl1pPr>
      <a:lvl2pPr marL="685800" indent="-228600" algn="l" rtl="0" eaLnBrk="0" fontAlgn="base" hangingPunct="0">
        <a:lnSpc>
          <a:spcPct val="90000"/>
        </a:lnSpc>
        <a:spcBef>
          <a:spcPts val="600"/>
        </a:spcBef>
        <a:spcAft>
          <a:spcPct val="0"/>
        </a:spcAft>
        <a:buFont typeface="Wingdings" pitchFamily="2" charset="2"/>
        <a:buChar char="§"/>
        <a:defRPr sz="1600" kern="1200">
          <a:solidFill>
            <a:schemeClr val="tx1"/>
          </a:solidFill>
          <a:latin typeface="+mn-lt"/>
          <a:ea typeface="+mn-ea"/>
          <a:cs typeface="+mn-cs"/>
        </a:defRPr>
      </a:lvl2pPr>
      <a:lvl3pPr marL="11430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3pPr>
      <a:lvl4pPr marL="16002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4pPr>
      <a:lvl5pPr marL="2057400" indent="-228600" algn="l" rtl="0" eaLnBrk="0" fontAlgn="base" hangingPunct="0">
        <a:lnSpc>
          <a:spcPct val="90000"/>
        </a:lnSpc>
        <a:spcBef>
          <a:spcPts val="600"/>
        </a:spcBef>
        <a:spcAft>
          <a:spcPct val="0"/>
        </a:spcAft>
        <a:buFont typeface="Wingdings"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hyperlink" Target="http://www.sciencedirect.com/science/article/pii/S0308814605004152" TargetMode="External"/><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hart" Target="../charts/chart4.xml"/><Relationship Id="rId4" Type="http://schemas.openxmlformats.org/officeDocument/2006/relationships/chart" Target="../charts/char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gif"/><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5"/>
          <p:cNvSpPr>
            <a:spLocks noGrp="1"/>
          </p:cNvSpPr>
          <p:nvPr>
            <p:ph type="ctrTitle"/>
          </p:nvPr>
        </p:nvSpPr>
        <p:spPr>
          <a:xfrm>
            <a:off x="1248229" y="2306638"/>
            <a:ext cx="6226628" cy="2220912"/>
          </a:xfrm>
        </p:spPr>
        <p:txBody>
          <a:bodyPr rtlCol="0">
            <a:noAutofit/>
          </a:bodyPr>
          <a:lstStyle/>
          <a:p>
            <a:pPr algn="ctr" eaLnBrk="1" fontAlgn="auto" hangingPunct="1">
              <a:spcAft>
                <a:spcPts val="0"/>
              </a:spcAft>
              <a:defRPr/>
            </a:pPr>
            <a:r>
              <a:rPr lang="en-US" sz="2800" b="1" dirty="0" err="1" smtClean="0">
                <a:solidFill>
                  <a:schemeClr val="accent6">
                    <a:lumMod val="75000"/>
                  </a:schemeClr>
                </a:solidFill>
              </a:rPr>
              <a:t>Probiotic</a:t>
            </a:r>
            <a:r>
              <a:rPr lang="en-US" sz="2800" b="1" dirty="0" smtClean="0">
                <a:solidFill>
                  <a:schemeClr val="accent6">
                    <a:lumMod val="75000"/>
                  </a:schemeClr>
                </a:solidFill>
              </a:rPr>
              <a:t> beverage from black carrot juice fermented </a:t>
            </a:r>
            <a:r>
              <a:rPr lang="en-US" sz="2800" cap="none" dirty="0" smtClean="0">
                <a:solidFill>
                  <a:schemeClr val="accent6">
                    <a:lumMod val="75000"/>
                  </a:schemeClr>
                </a:solidFill>
              </a:rPr>
              <a:t>with</a:t>
            </a:r>
            <a:r>
              <a:rPr lang="tr-TR" sz="2800" b="1" dirty="0" smtClean="0">
                <a:solidFill>
                  <a:schemeClr val="accent6">
                    <a:lumMod val="75000"/>
                  </a:schemeClr>
                </a:solidFill>
              </a:rPr>
              <a:t/>
            </a:r>
            <a:br>
              <a:rPr lang="tr-TR" sz="2800" b="1" dirty="0" smtClean="0">
                <a:solidFill>
                  <a:schemeClr val="accent6">
                    <a:lumMod val="75000"/>
                  </a:schemeClr>
                </a:solidFill>
              </a:rPr>
            </a:br>
            <a:r>
              <a:rPr lang="tr-TR" sz="2800" b="1" dirty="0" smtClean="0">
                <a:solidFill>
                  <a:schemeClr val="accent6">
                    <a:lumMod val="75000"/>
                  </a:schemeClr>
                </a:solidFill>
              </a:rPr>
              <a:t> </a:t>
            </a:r>
            <a:r>
              <a:rPr lang="en-US" sz="2800" b="1" i="1" cap="none" dirty="0" smtClean="0">
                <a:solidFill>
                  <a:schemeClr val="accent6">
                    <a:lumMod val="75000"/>
                  </a:schemeClr>
                </a:solidFill>
              </a:rPr>
              <a:t>L</a:t>
            </a:r>
            <a:r>
              <a:rPr lang="tr-TR" sz="2800" b="1" i="1" cap="none" dirty="0" err="1" smtClean="0">
                <a:solidFill>
                  <a:schemeClr val="accent6">
                    <a:lumMod val="75000"/>
                  </a:schemeClr>
                </a:solidFill>
              </a:rPr>
              <a:t>actobacillus</a:t>
            </a:r>
            <a:r>
              <a:rPr lang="tr-TR" sz="2800" b="1" i="1" cap="none" dirty="0" smtClean="0">
                <a:solidFill>
                  <a:schemeClr val="accent6">
                    <a:lumMod val="75000"/>
                  </a:schemeClr>
                </a:solidFill>
              </a:rPr>
              <a:t> </a:t>
            </a:r>
            <a:r>
              <a:rPr lang="tr-TR" sz="2800" b="1" i="1" cap="none" dirty="0" err="1" smtClean="0">
                <a:solidFill>
                  <a:schemeClr val="accent6">
                    <a:lumMod val="75000"/>
                  </a:schemeClr>
                </a:solidFill>
              </a:rPr>
              <a:t>casei</a:t>
            </a:r>
            <a:r>
              <a:rPr lang="tr-TR" sz="2800" b="1" i="1" cap="none" dirty="0" smtClean="0">
                <a:solidFill>
                  <a:schemeClr val="accent6">
                    <a:lumMod val="75000"/>
                  </a:schemeClr>
                </a:solidFill>
              </a:rPr>
              <a:t> </a:t>
            </a:r>
            <a:r>
              <a:rPr lang="tr-TR" sz="2800" cap="none" dirty="0" err="1" smtClean="0">
                <a:solidFill>
                  <a:schemeClr val="accent6">
                    <a:lumMod val="75000"/>
                  </a:schemeClr>
                </a:solidFill>
              </a:rPr>
              <a:t>and</a:t>
            </a:r>
            <a:r>
              <a:rPr lang="tr-TR" sz="2800" b="1" dirty="0" smtClean="0">
                <a:solidFill>
                  <a:schemeClr val="accent6">
                    <a:lumMod val="75000"/>
                  </a:schemeClr>
                </a:solidFill>
              </a:rPr>
              <a:t> </a:t>
            </a:r>
            <a:br>
              <a:rPr lang="tr-TR" sz="2800" b="1" dirty="0" smtClean="0">
                <a:solidFill>
                  <a:schemeClr val="accent6">
                    <a:lumMod val="75000"/>
                  </a:schemeClr>
                </a:solidFill>
              </a:rPr>
            </a:br>
            <a:r>
              <a:rPr lang="tr-TR" sz="2800" b="1" i="1" cap="none" dirty="0" err="1" smtClean="0">
                <a:solidFill>
                  <a:schemeClr val="accent6">
                    <a:lumMod val="75000"/>
                  </a:schemeClr>
                </a:solidFill>
              </a:rPr>
              <a:t>Lactobacillus</a:t>
            </a:r>
            <a:r>
              <a:rPr lang="tr-TR" sz="2800" b="1" i="1" cap="none" dirty="0" smtClean="0">
                <a:solidFill>
                  <a:schemeClr val="accent6">
                    <a:lumMod val="75000"/>
                  </a:schemeClr>
                </a:solidFill>
              </a:rPr>
              <a:t> </a:t>
            </a:r>
            <a:r>
              <a:rPr lang="tr-TR" sz="2800" b="1" i="1" cap="none" dirty="0" err="1" smtClean="0">
                <a:solidFill>
                  <a:schemeClr val="accent6">
                    <a:lumMod val="75000"/>
                  </a:schemeClr>
                </a:solidFill>
              </a:rPr>
              <a:t>paracasei</a:t>
            </a:r>
            <a:endParaRPr lang="tr-TR" sz="2800" b="1" i="1" dirty="0">
              <a:solidFill>
                <a:schemeClr val="accent6">
                  <a:lumMod val="75000"/>
                </a:schemeClr>
              </a:solidFill>
            </a:endParaRPr>
          </a:p>
        </p:txBody>
      </p:sp>
      <p:sp>
        <p:nvSpPr>
          <p:cNvPr id="6147" name="Alt Başlık 6"/>
          <p:cNvSpPr>
            <a:spLocks noGrp="1"/>
          </p:cNvSpPr>
          <p:nvPr>
            <p:ph type="subTitle" idx="1"/>
          </p:nvPr>
        </p:nvSpPr>
        <p:spPr>
          <a:xfrm>
            <a:off x="1204913" y="4511675"/>
            <a:ext cx="5734050" cy="955675"/>
          </a:xfrm>
        </p:spPr>
        <p:txBody>
          <a:bodyPr>
            <a:normAutofit fontScale="62500" lnSpcReduction="20000"/>
          </a:bodyPr>
          <a:lstStyle/>
          <a:p>
            <a:pPr algn="ctr" eaLnBrk="1" hangingPunct="1">
              <a:lnSpc>
                <a:spcPct val="120000"/>
              </a:lnSpc>
              <a:spcBef>
                <a:spcPct val="0"/>
              </a:spcBef>
              <a:defRPr/>
            </a:pPr>
            <a:endParaRPr lang="tr-TR" sz="1900" b="1" dirty="0" smtClean="0">
              <a:solidFill>
                <a:srgbClr val="0070C0"/>
              </a:solidFill>
            </a:endParaRPr>
          </a:p>
          <a:p>
            <a:pPr algn="ctr" eaLnBrk="1" hangingPunct="1">
              <a:lnSpc>
                <a:spcPct val="120000"/>
              </a:lnSpc>
              <a:spcBef>
                <a:spcPct val="0"/>
              </a:spcBef>
              <a:defRPr/>
            </a:pPr>
            <a:r>
              <a:rPr lang="tr-TR" sz="1900" b="1" dirty="0" smtClean="0">
                <a:solidFill>
                  <a:srgbClr val="0070C0"/>
                </a:solidFill>
              </a:rPr>
              <a:t>Nihat AKIN, Talha DEMİRCİ, </a:t>
            </a:r>
            <a:r>
              <a:rPr lang="tr-TR" sz="1900" b="1" u="sng" dirty="0" smtClean="0">
                <a:solidFill>
                  <a:srgbClr val="0070C0"/>
                </a:solidFill>
              </a:rPr>
              <a:t>Hale İnci ÖZTÜRK</a:t>
            </a:r>
            <a:r>
              <a:rPr lang="tr-TR" sz="1900" b="1" dirty="0" smtClean="0">
                <a:solidFill>
                  <a:srgbClr val="0070C0"/>
                </a:solidFill>
              </a:rPr>
              <a:t>, Kübra AKTAŞ, Enes DERTLİ</a:t>
            </a:r>
          </a:p>
          <a:p>
            <a:pPr algn="ctr" eaLnBrk="1" hangingPunct="1">
              <a:lnSpc>
                <a:spcPct val="120000"/>
              </a:lnSpc>
              <a:spcBef>
                <a:spcPct val="0"/>
              </a:spcBef>
              <a:defRPr/>
            </a:pPr>
            <a:endParaRPr lang="tr-TR" sz="1600" b="1" dirty="0" smtClean="0">
              <a:solidFill>
                <a:schemeClr val="accent2"/>
              </a:solidFill>
            </a:endParaRPr>
          </a:p>
          <a:p>
            <a:pPr algn="ctr" eaLnBrk="1" hangingPunct="1">
              <a:lnSpc>
                <a:spcPct val="120000"/>
              </a:lnSpc>
              <a:spcBef>
                <a:spcPct val="0"/>
              </a:spcBef>
              <a:defRPr/>
            </a:pPr>
            <a:r>
              <a:rPr lang="en-US" sz="1600" b="1" dirty="0" smtClean="0">
                <a:solidFill>
                  <a:schemeClr val="accent2"/>
                </a:solidFill>
                <a:latin typeface="Comic Sans MS" pitchFamily="66" charset="0"/>
              </a:rPr>
              <a:t>University of </a:t>
            </a:r>
            <a:r>
              <a:rPr lang="tr-TR" sz="1600" b="1" dirty="0" err="1" smtClean="0">
                <a:solidFill>
                  <a:schemeClr val="accent2"/>
                </a:solidFill>
                <a:latin typeface="Comic Sans MS" pitchFamily="66" charset="0"/>
              </a:rPr>
              <a:t>Selcuk</a:t>
            </a:r>
            <a:r>
              <a:rPr lang="tr-TR" sz="1600" b="1" dirty="0" smtClean="0">
                <a:solidFill>
                  <a:schemeClr val="accent2"/>
                </a:solidFill>
                <a:latin typeface="Comic Sans MS" pitchFamily="66" charset="0"/>
              </a:rPr>
              <a:t>, </a:t>
            </a:r>
            <a:r>
              <a:rPr lang="tr-TR" sz="1600" b="1" dirty="0" err="1" smtClean="0">
                <a:solidFill>
                  <a:schemeClr val="accent2"/>
                </a:solidFill>
                <a:latin typeface="Comic Sans MS" pitchFamily="66" charset="0"/>
              </a:rPr>
              <a:t>Faculty</a:t>
            </a:r>
            <a:r>
              <a:rPr lang="tr-TR" sz="1600" b="1" dirty="0" smtClean="0">
                <a:solidFill>
                  <a:schemeClr val="accent2"/>
                </a:solidFill>
                <a:latin typeface="Comic Sans MS" pitchFamily="66" charset="0"/>
              </a:rPr>
              <a:t> of </a:t>
            </a:r>
            <a:r>
              <a:rPr lang="tr-TR" sz="1600" b="1" dirty="0" err="1" smtClean="0">
                <a:solidFill>
                  <a:schemeClr val="accent2"/>
                </a:solidFill>
                <a:latin typeface="Comic Sans MS" pitchFamily="66" charset="0"/>
              </a:rPr>
              <a:t>Agriculture</a:t>
            </a:r>
            <a:r>
              <a:rPr lang="tr-TR" sz="1600" b="1" dirty="0" smtClean="0">
                <a:solidFill>
                  <a:schemeClr val="accent2"/>
                </a:solidFill>
                <a:latin typeface="Comic Sans MS" pitchFamily="66" charset="0"/>
              </a:rPr>
              <a:t>, </a:t>
            </a:r>
            <a:r>
              <a:rPr lang="tr-TR" sz="1600" b="1" dirty="0" err="1" smtClean="0">
                <a:solidFill>
                  <a:schemeClr val="accent2"/>
                </a:solidFill>
                <a:latin typeface="Comic Sans MS" pitchFamily="66" charset="0"/>
              </a:rPr>
              <a:t>Department</a:t>
            </a:r>
            <a:r>
              <a:rPr lang="tr-TR" sz="1600" b="1" dirty="0" smtClean="0">
                <a:solidFill>
                  <a:schemeClr val="accent2"/>
                </a:solidFill>
                <a:latin typeface="Comic Sans MS" pitchFamily="66" charset="0"/>
              </a:rPr>
              <a:t> of </a:t>
            </a:r>
            <a:r>
              <a:rPr lang="tr-TR" sz="1600" b="1" dirty="0" err="1" smtClean="0">
                <a:solidFill>
                  <a:schemeClr val="accent2"/>
                </a:solidFill>
                <a:latin typeface="Comic Sans MS" pitchFamily="66" charset="0"/>
              </a:rPr>
              <a:t>Food</a:t>
            </a:r>
            <a:r>
              <a:rPr lang="tr-TR" sz="1600" b="1" dirty="0" smtClean="0">
                <a:solidFill>
                  <a:schemeClr val="accent2"/>
                </a:solidFill>
                <a:latin typeface="Comic Sans MS" pitchFamily="66" charset="0"/>
              </a:rPr>
              <a:t> </a:t>
            </a:r>
            <a:r>
              <a:rPr lang="tr-TR" sz="1600" b="1" dirty="0" err="1" smtClean="0">
                <a:solidFill>
                  <a:schemeClr val="accent2"/>
                </a:solidFill>
                <a:latin typeface="Comic Sans MS" pitchFamily="66" charset="0"/>
              </a:rPr>
              <a:t>Engineering</a:t>
            </a:r>
            <a:r>
              <a:rPr lang="tr-TR" sz="1600" b="1" dirty="0" smtClean="0">
                <a:solidFill>
                  <a:schemeClr val="accent2"/>
                </a:solidFill>
                <a:latin typeface="Comic Sans MS" pitchFamily="66" charset="0"/>
              </a:rPr>
              <a:t>, Konya TURKEY</a:t>
            </a:r>
            <a:endParaRPr lang="en-US" sz="1600" b="1" dirty="0" smtClean="0">
              <a:solidFill>
                <a:schemeClr val="accent2"/>
              </a:solidFill>
              <a:latin typeface="Comic Sans MS" pitchFamily="66" charset="0"/>
            </a:endParaRPr>
          </a:p>
          <a:p>
            <a:pPr algn="ctr" eaLnBrk="1" hangingPunct="1">
              <a:spcBef>
                <a:spcPct val="0"/>
              </a:spcBef>
              <a:defRPr/>
            </a:pPr>
            <a:endParaRPr lang="tr-TR" sz="1600" b="1" dirty="0" smtClean="0"/>
          </a:p>
        </p:txBody>
      </p:sp>
      <p:pic>
        <p:nvPicPr>
          <p:cNvPr id="6148" name="Picture 6"/>
          <p:cNvPicPr>
            <a:picLocks noChangeAspect="1" noChangeArrowheads="1"/>
          </p:cNvPicPr>
          <p:nvPr/>
        </p:nvPicPr>
        <p:blipFill>
          <a:blip r:embed="rId3" cstate="print"/>
          <a:srcRect/>
          <a:stretch>
            <a:fillRect/>
          </a:stretch>
        </p:blipFill>
        <p:spPr bwMode="auto">
          <a:xfrm>
            <a:off x="2990850" y="1266825"/>
            <a:ext cx="2095500" cy="1038225"/>
          </a:xfrm>
          <a:prstGeom prst="rect">
            <a:avLst/>
          </a:prstGeom>
          <a:noFill/>
          <a:ln w="9525" algn="ctr">
            <a:noFill/>
            <a:miter lim="800000"/>
            <a:headEnd/>
            <a:tailEnd/>
          </a:ln>
        </p:spPr>
      </p:pic>
      <p:sp>
        <p:nvSpPr>
          <p:cNvPr id="6149" name="17 Metin kutusu"/>
          <p:cNvSpPr txBox="1">
            <a:spLocks noChangeArrowheads="1"/>
          </p:cNvSpPr>
          <p:nvPr/>
        </p:nvSpPr>
        <p:spPr bwMode="auto">
          <a:xfrm>
            <a:off x="5057775" y="1714500"/>
            <a:ext cx="5372100" cy="1349375"/>
          </a:xfrm>
          <a:prstGeom prst="rect">
            <a:avLst/>
          </a:prstGeom>
          <a:noFill/>
          <a:ln w="9525">
            <a:noFill/>
            <a:miter lim="800000"/>
            <a:headEnd/>
            <a:tailEnd/>
          </a:ln>
        </p:spPr>
        <p:txBody>
          <a:bodyPr>
            <a:spAutoFit/>
          </a:bodyPr>
          <a:lstStyle/>
          <a:p>
            <a:pPr>
              <a:lnSpc>
                <a:spcPct val="0"/>
              </a:lnSpc>
              <a:buFont typeface="Wingdings" pitchFamily="2" charset="2"/>
              <a:buNone/>
            </a:pPr>
            <a:r>
              <a:rPr lang="en-US" sz="1200">
                <a:latin typeface="Times New Roman" pitchFamily="18" charset="0"/>
                <a:cs typeface="Times New Roman" pitchFamily="18" charset="0"/>
              </a:rPr>
              <a:t>3</a:t>
            </a:r>
            <a:r>
              <a:rPr lang="en-US" sz="1200" baseline="30000">
                <a:latin typeface="Times New Roman" pitchFamily="18" charset="0"/>
                <a:cs typeface="Times New Roman" pitchFamily="18" charset="0"/>
              </a:rPr>
              <a:t>rd</a:t>
            </a:r>
            <a:r>
              <a:rPr lang="en-US" sz="1200">
                <a:latin typeface="Times New Roman" pitchFamily="18" charset="0"/>
                <a:cs typeface="Times New Roman" pitchFamily="18" charset="0"/>
              </a:rPr>
              <a:t> International Conference and Exhibition on</a:t>
            </a:r>
            <a:endParaRPr lang="tr-TR" sz="1200">
              <a:latin typeface="Times New Roman" pitchFamily="18" charset="0"/>
              <a:cs typeface="Times New Roman" pitchFamily="18" charset="0"/>
            </a:endParaRPr>
          </a:p>
          <a:p>
            <a:pPr>
              <a:lnSpc>
                <a:spcPct val="0"/>
              </a:lnSpc>
              <a:buFont typeface="Wingdings" pitchFamily="2" charset="2"/>
              <a:buNone/>
            </a:pPr>
            <a:r>
              <a:rPr lang="en-US" sz="1200">
                <a:solidFill>
                  <a:schemeClr val="accent2"/>
                </a:solidFill>
                <a:latin typeface="Times New Roman" pitchFamily="18" charset="0"/>
                <a:cs typeface="Times New Roman" pitchFamily="18" charset="0"/>
              </a:rPr>
              <a:t>Probiotics, Functional and Baby Foods</a:t>
            </a:r>
            <a:r>
              <a:rPr lang="tr-TR" sz="1200">
                <a:solidFill>
                  <a:schemeClr val="accent2"/>
                </a:solidFill>
                <a:latin typeface="Times New Roman" pitchFamily="18" charset="0"/>
                <a:cs typeface="Times New Roman" pitchFamily="18" charset="0"/>
              </a:rPr>
              <a:t>,</a:t>
            </a:r>
          </a:p>
          <a:p>
            <a:pPr>
              <a:lnSpc>
                <a:spcPct val="0"/>
              </a:lnSpc>
              <a:buFont typeface="Wingdings" pitchFamily="2" charset="2"/>
              <a:buNone/>
            </a:pPr>
            <a:r>
              <a:rPr lang="tr-TR" sz="1200" b="1">
                <a:solidFill>
                  <a:schemeClr val="accent2"/>
                </a:solidFill>
                <a:latin typeface="Times New Roman" pitchFamily="18" charset="0"/>
                <a:cs typeface="Times New Roman" pitchFamily="18" charset="0"/>
              </a:rPr>
              <a:t>2014 Italy</a:t>
            </a:r>
            <a:endParaRPr lang="en-US" sz="1200" b="1">
              <a:solidFill>
                <a:schemeClr val="accent2"/>
              </a:solidFill>
              <a:latin typeface="Times New Roman" pitchFamily="18" charset="0"/>
              <a:cs typeface="Times New Roman" pitchFamily="18" charset="0"/>
            </a:endParaRPr>
          </a:p>
          <a:p>
            <a:pPr>
              <a:buFont typeface="Wingdings" pitchFamily="2" charset="2"/>
              <a:buNone/>
            </a:pPr>
            <a:endParaRPr lang="tr-TR" sz="1200"/>
          </a:p>
          <a:p>
            <a:endParaRPr lang="tr-TR" sz="1200"/>
          </a:p>
        </p:txBody>
      </p:sp>
      <p:pic>
        <p:nvPicPr>
          <p:cNvPr id="6150" name="18 Resim" descr="selçuklu-kartalı_355488.gif"/>
          <p:cNvPicPr>
            <a:picLocks noChangeAspect="1"/>
          </p:cNvPicPr>
          <p:nvPr/>
        </p:nvPicPr>
        <p:blipFill>
          <a:blip r:embed="rId4" cstate="print"/>
          <a:srcRect/>
          <a:stretch>
            <a:fillRect/>
          </a:stretch>
        </p:blipFill>
        <p:spPr bwMode="auto">
          <a:xfrm>
            <a:off x="228600" y="1228725"/>
            <a:ext cx="1100138" cy="928688"/>
          </a:xfrm>
          <a:prstGeom prst="rect">
            <a:avLst/>
          </a:prstGeom>
          <a:noFill/>
          <a:ln w="9525">
            <a:noFill/>
            <a:miter lim="800000"/>
            <a:headEnd/>
            <a:tailEnd/>
          </a:ln>
        </p:spPr>
      </p:pic>
      <p:sp>
        <p:nvSpPr>
          <p:cNvPr id="6151" name="19 Metin kutusu"/>
          <p:cNvSpPr txBox="1">
            <a:spLocks noChangeArrowheads="1"/>
          </p:cNvSpPr>
          <p:nvPr/>
        </p:nvSpPr>
        <p:spPr bwMode="auto">
          <a:xfrm>
            <a:off x="128588" y="2300288"/>
            <a:ext cx="1400175" cy="369887"/>
          </a:xfrm>
          <a:prstGeom prst="rect">
            <a:avLst/>
          </a:prstGeom>
          <a:noFill/>
          <a:ln w="9525">
            <a:noFill/>
            <a:miter lim="800000"/>
            <a:headEnd/>
            <a:tailEnd/>
          </a:ln>
        </p:spPr>
        <p:txBody>
          <a:bodyPr>
            <a:spAutoFit/>
          </a:bodyPr>
          <a:lstStyle/>
          <a:p>
            <a:pPr algn="ctr">
              <a:lnSpc>
                <a:spcPct val="0"/>
              </a:lnSpc>
              <a:buFont typeface="Wingdings" pitchFamily="2" charset="2"/>
              <a:buNone/>
            </a:pPr>
            <a:r>
              <a:rPr lang="tr-TR" sz="1400" b="1"/>
              <a:t>Selcuk </a:t>
            </a:r>
          </a:p>
          <a:p>
            <a:pPr algn="ctr">
              <a:lnSpc>
                <a:spcPct val="0"/>
              </a:lnSpc>
              <a:buFont typeface="Wingdings" pitchFamily="2" charset="2"/>
              <a:buNone/>
            </a:pPr>
            <a:r>
              <a:rPr lang="tr-TR" sz="1400" b="1"/>
              <a:t>University</a:t>
            </a:r>
          </a:p>
        </p:txBody>
      </p:sp>
      <p:pic>
        <p:nvPicPr>
          <p:cNvPr id="6152" name="21 Resim" descr="images (2).jpg"/>
          <p:cNvPicPr>
            <a:picLocks noChangeAspect="1"/>
          </p:cNvPicPr>
          <p:nvPr/>
        </p:nvPicPr>
        <p:blipFill>
          <a:blip r:embed="rId5" cstate="print"/>
          <a:srcRect/>
          <a:stretch>
            <a:fillRect/>
          </a:stretch>
        </p:blipFill>
        <p:spPr bwMode="auto">
          <a:xfrm>
            <a:off x="8139113" y="1255713"/>
            <a:ext cx="4052887" cy="4421187"/>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Başlık 12"/>
          <p:cNvSpPr>
            <a:spLocks noGrp="1"/>
          </p:cNvSpPr>
          <p:nvPr>
            <p:ph type="title"/>
          </p:nvPr>
        </p:nvSpPr>
        <p:spPr>
          <a:xfrm>
            <a:off x="1104900" y="61913"/>
            <a:ext cx="9980613" cy="1096962"/>
          </a:xfrm>
        </p:spPr>
        <p:txBody>
          <a:bodyPr/>
          <a:lstStyle/>
          <a:p>
            <a:pPr eaLnBrk="1" hangingPunct="1">
              <a:defRPr/>
            </a:pPr>
            <a:r>
              <a:rPr lang="tr-TR" b="1" dirty="0" err="1" smtClean="0">
                <a:solidFill>
                  <a:schemeClr val="accent2"/>
                </a:solidFill>
                <a:latin typeface="+mn-lt"/>
              </a:rPr>
              <a:t>Agenda</a:t>
            </a:r>
            <a:endParaRPr lang="tr-TR" b="1" dirty="0" smtClean="0">
              <a:solidFill>
                <a:schemeClr val="accent2"/>
              </a:solidFill>
              <a:latin typeface="+mn-lt"/>
            </a:endParaRPr>
          </a:p>
        </p:txBody>
      </p:sp>
      <p:sp>
        <p:nvSpPr>
          <p:cNvPr id="7171" name="İçerik Yer Tutucusu 13"/>
          <p:cNvSpPr>
            <a:spLocks noGrp="1"/>
          </p:cNvSpPr>
          <p:nvPr>
            <p:ph idx="1"/>
          </p:nvPr>
        </p:nvSpPr>
        <p:spPr>
          <a:xfrm>
            <a:off x="1054100" y="1497013"/>
            <a:ext cx="4848225" cy="2855912"/>
          </a:xfrm>
        </p:spPr>
        <p:txBody>
          <a:bodyPr/>
          <a:lstStyle/>
          <a:p>
            <a:pPr marL="514350" indent="-514350" eaLnBrk="1" hangingPunct="1">
              <a:lnSpc>
                <a:spcPct val="80000"/>
              </a:lnSpc>
              <a:buClr>
                <a:schemeClr val="accent2"/>
              </a:buClr>
              <a:buFont typeface="+mj-lt"/>
              <a:buAutoNum type="arabicPeriod"/>
            </a:pPr>
            <a:r>
              <a:rPr lang="tr-TR" sz="2800" dirty="0" err="1" smtClean="0">
                <a:solidFill>
                  <a:schemeClr val="accent6">
                    <a:lumMod val="75000"/>
                  </a:schemeClr>
                </a:solidFill>
                <a:cs typeface="Arial" charset="0"/>
              </a:rPr>
              <a:t>Introduction</a:t>
            </a:r>
            <a:endParaRPr lang="tr-TR" sz="2800" dirty="0" smtClean="0">
              <a:solidFill>
                <a:schemeClr val="accent6">
                  <a:lumMod val="75000"/>
                </a:schemeClr>
              </a:solidFill>
              <a:cs typeface="Arial" charset="0"/>
            </a:endParaRPr>
          </a:p>
          <a:p>
            <a:pPr marL="514350" indent="-514350" eaLnBrk="1" hangingPunct="1">
              <a:lnSpc>
                <a:spcPct val="80000"/>
              </a:lnSpc>
              <a:buClr>
                <a:schemeClr val="accent2"/>
              </a:buClr>
              <a:buFont typeface="+mj-lt"/>
              <a:buAutoNum type="arabicPeriod"/>
            </a:pPr>
            <a:r>
              <a:rPr lang="tr-TR" sz="2800" dirty="0" err="1" smtClean="0">
                <a:solidFill>
                  <a:schemeClr val="accent6">
                    <a:lumMod val="75000"/>
                  </a:schemeClr>
                </a:solidFill>
                <a:cs typeface="Arial" charset="0"/>
              </a:rPr>
              <a:t>Material</a:t>
            </a:r>
            <a:r>
              <a:rPr lang="tr-TR" sz="2800" dirty="0" smtClean="0">
                <a:solidFill>
                  <a:schemeClr val="accent6">
                    <a:lumMod val="75000"/>
                  </a:schemeClr>
                </a:solidFill>
                <a:cs typeface="Arial" charset="0"/>
              </a:rPr>
              <a:t> </a:t>
            </a:r>
            <a:r>
              <a:rPr lang="tr-TR" sz="2800" dirty="0" err="1" smtClean="0">
                <a:solidFill>
                  <a:schemeClr val="accent6">
                    <a:lumMod val="75000"/>
                  </a:schemeClr>
                </a:solidFill>
                <a:cs typeface="Arial" charset="0"/>
              </a:rPr>
              <a:t>and</a:t>
            </a:r>
            <a:r>
              <a:rPr lang="tr-TR" sz="2800" dirty="0" smtClean="0">
                <a:solidFill>
                  <a:schemeClr val="accent6">
                    <a:lumMod val="75000"/>
                  </a:schemeClr>
                </a:solidFill>
                <a:cs typeface="Arial" charset="0"/>
              </a:rPr>
              <a:t> </a:t>
            </a:r>
            <a:r>
              <a:rPr lang="tr-TR" sz="2800" dirty="0" err="1" smtClean="0">
                <a:solidFill>
                  <a:schemeClr val="accent6">
                    <a:lumMod val="75000"/>
                  </a:schemeClr>
                </a:solidFill>
                <a:cs typeface="Arial" charset="0"/>
              </a:rPr>
              <a:t>Methods</a:t>
            </a:r>
            <a:endParaRPr lang="tr-TR" sz="2800" dirty="0" smtClean="0">
              <a:solidFill>
                <a:schemeClr val="accent6">
                  <a:lumMod val="75000"/>
                </a:schemeClr>
              </a:solidFill>
              <a:cs typeface="Arial" charset="0"/>
            </a:endParaRPr>
          </a:p>
          <a:p>
            <a:pPr marL="514350" indent="-514350" eaLnBrk="1" hangingPunct="1">
              <a:lnSpc>
                <a:spcPct val="80000"/>
              </a:lnSpc>
              <a:buClr>
                <a:schemeClr val="accent2"/>
              </a:buClr>
              <a:buFont typeface="+mj-lt"/>
              <a:buAutoNum type="arabicPeriod"/>
            </a:pPr>
            <a:r>
              <a:rPr lang="tr-TR" sz="2800" dirty="0" err="1" smtClean="0">
                <a:solidFill>
                  <a:schemeClr val="accent6">
                    <a:lumMod val="75000"/>
                  </a:schemeClr>
                </a:solidFill>
                <a:cs typeface="Arial" charset="0"/>
              </a:rPr>
              <a:t>Result</a:t>
            </a:r>
            <a:r>
              <a:rPr lang="tr-TR" sz="2800" dirty="0" smtClean="0">
                <a:solidFill>
                  <a:schemeClr val="accent6">
                    <a:lumMod val="75000"/>
                  </a:schemeClr>
                </a:solidFill>
                <a:cs typeface="Arial" charset="0"/>
              </a:rPr>
              <a:t> </a:t>
            </a:r>
            <a:r>
              <a:rPr lang="tr-TR" sz="2800" dirty="0" err="1" smtClean="0">
                <a:solidFill>
                  <a:schemeClr val="accent6">
                    <a:lumMod val="75000"/>
                  </a:schemeClr>
                </a:solidFill>
                <a:cs typeface="Arial" charset="0"/>
              </a:rPr>
              <a:t>and</a:t>
            </a:r>
            <a:r>
              <a:rPr lang="tr-TR" sz="2800" dirty="0" smtClean="0">
                <a:solidFill>
                  <a:schemeClr val="accent6">
                    <a:lumMod val="75000"/>
                  </a:schemeClr>
                </a:solidFill>
                <a:cs typeface="Arial" charset="0"/>
              </a:rPr>
              <a:t> </a:t>
            </a:r>
            <a:r>
              <a:rPr lang="tr-TR" sz="2800" dirty="0" err="1" smtClean="0">
                <a:solidFill>
                  <a:schemeClr val="accent6">
                    <a:lumMod val="75000"/>
                  </a:schemeClr>
                </a:solidFill>
                <a:cs typeface="Arial" charset="0"/>
              </a:rPr>
              <a:t>Discussion</a:t>
            </a:r>
            <a:endParaRPr lang="tr-TR" sz="2800" dirty="0" smtClean="0">
              <a:solidFill>
                <a:schemeClr val="accent6">
                  <a:lumMod val="75000"/>
                </a:schemeClr>
              </a:solidFill>
              <a:cs typeface="Arial" charset="0"/>
            </a:endParaRPr>
          </a:p>
          <a:p>
            <a:pPr marL="514350" indent="-514350" eaLnBrk="1" hangingPunct="1">
              <a:lnSpc>
                <a:spcPct val="80000"/>
              </a:lnSpc>
              <a:buClr>
                <a:schemeClr val="accent2"/>
              </a:buClr>
              <a:buFont typeface="+mj-lt"/>
              <a:buAutoNum type="arabicPeriod"/>
            </a:pPr>
            <a:r>
              <a:rPr lang="tr-TR" sz="2800" dirty="0" err="1" smtClean="0">
                <a:solidFill>
                  <a:schemeClr val="accent6">
                    <a:lumMod val="75000"/>
                  </a:schemeClr>
                </a:solidFill>
                <a:cs typeface="Arial" charset="0"/>
              </a:rPr>
              <a:t>Conclusion</a:t>
            </a:r>
            <a:endParaRPr lang="tr-TR" sz="2800" dirty="0" smtClean="0">
              <a:solidFill>
                <a:schemeClr val="accent6">
                  <a:lumMod val="75000"/>
                </a:schemeClr>
              </a:solidFill>
              <a:cs typeface="Arial" charset="0"/>
            </a:endParaRPr>
          </a:p>
          <a:p>
            <a:pPr marL="514350" indent="-514350" eaLnBrk="1" hangingPunct="1">
              <a:lnSpc>
                <a:spcPct val="80000"/>
              </a:lnSpc>
              <a:buClr>
                <a:schemeClr val="accent2"/>
              </a:buClr>
              <a:buFont typeface="+mj-lt"/>
              <a:buAutoNum type="arabicPeriod"/>
            </a:pPr>
            <a:r>
              <a:rPr lang="tr-TR" sz="2800" dirty="0" err="1" smtClean="0">
                <a:solidFill>
                  <a:schemeClr val="accent6">
                    <a:lumMod val="75000"/>
                  </a:schemeClr>
                </a:solidFill>
                <a:cs typeface="Arial" charset="0"/>
              </a:rPr>
              <a:t>References</a:t>
            </a:r>
            <a:endParaRPr lang="tr-TR" sz="2800" dirty="0" smtClean="0">
              <a:solidFill>
                <a:schemeClr val="accent6">
                  <a:lumMod val="75000"/>
                </a:schemeClr>
              </a:solidFill>
              <a:cs typeface="Arial" charset="0"/>
            </a:endParaRPr>
          </a:p>
          <a:p>
            <a:pPr eaLnBrk="1" hangingPunct="1">
              <a:lnSpc>
                <a:spcPct val="80000"/>
              </a:lnSpc>
              <a:buClr>
                <a:srgbClr val="514843"/>
              </a:buClr>
              <a:buFont typeface="Wingdings" pitchFamily="2" charset="2"/>
              <a:buChar char="Ø"/>
            </a:pPr>
            <a:endParaRPr lang="tr-TR" sz="2800" dirty="0" smtClean="0"/>
          </a:p>
          <a:p>
            <a:pPr eaLnBrk="1" hangingPunct="1">
              <a:lnSpc>
                <a:spcPct val="80000"/>
              </a:lnSpc>
              <a:buClr>
                <a:srgbClr val="514843"/>
              </a:buClr>
              <a:buFont typeface="Wingdings" pitchFamily="2" charset="2"/>
              <a:buNone/>
            </a:pPr>
            <a:endParaRPr lang="tr-TR" sz="3200" dirty="0" smtClean="0"/>
          </a:p>
        </p:txBody>
      </p:sp>
      <p:pic>
        <p:nvPicPr>
          <p:cNvPr id="7172" name="7 Resim" descr="kapadokya_konya_turu-5-1b29.jpg"/>
          <p:cNvPicPr>
            <a:picLocks noChangeAspect="1"/>
          </p:cNvPicPr>
          <p:nvPr/>
        </p:nvPicPr>
        <p:blipFill>
          <a:blip r:embed="rId2" cstate="print"/>
          <a:srcRect/>
          <a:stretch>
            <a:fillRect/>
          </a:stretch>
        </p:blipFill>
        <p:spPr bwMode="auto">
          <a:xfrm>
            <a:off x="5248275" y="1428750"/>
            <a:ext cx="5846763" cy="4767263"/>
          </a:xfrm>
          <a:prstGeom prst="rect">
            <a:avLst/>
          </a:prstGeom>
          <a:noFill/>
          <a:ln w="25400">
            <a:solidFill>
              <a:srgbClr val="0070C0"/>
            </a:solidFill>
            <a:miter lim="800000"/>
            <a:headEnd/>
            <a:tailEnd/>
          </a:ln>
        </p:spPr>
      </p:pic>
      <p:sp>
        <p:nvSpPr>
          <p:cNvPr id="9" name="8 Metin kutusu"/>
          <p:cNvSpPr txBox="1"/>
          <p:nvPr/>
        </p:nvSpPr>
        <p:spPr>
          <a:xfrm>
            <a:off x="5172075" y="6318250"/>
            <a:ext cx="5786438" cy="314325"/>
          </a:xfrm>
          <a:prstGeom prst="rect">
            <a:avLst/>
          </a:prstGeom>
          <a:noFill/>
        </p:spPr>
        <p:txBody>
          <a:bodyPr>
            <a:spAutoFit/>
          </a:bodyPr>
          <a:lstStyle/>
          <a:p>
            <a:pPr>
              <a:buFont typeface="Wingdings" pitchFamily="2" charset="2"/>
              <a:buNone/>
              <a:defRPr/>
            </a:pPr>
            <a:r>
              <a:rPr lang="en-US" b="1" dirty="0">
                <a:effectLst>
                  <a:outerShdw blurRad="38100" dist="38100" dir="2700000" algn="tl">
                    <a:srgbClr val="000000">
                      <a:alpha val="43137"/>
                    </a:srgbClr>
                  </a:outerShdw>
                </a:effectLst>
              </a:rPr>
              <a:t>The </a:t>
            </a:r>
            <a:r>
              <a:rPr lang="en-US" b="1" dirty="0" err="1">
                <a:effectLst>
                  <a:outerShdw blurRad="38100" dist="38100" dir="2700000" algn="tl">
                    <a:srgbClr val="000000">
                      <a:alpha val="43137"/>
                    </a:srgbClr>
                  </a:outerShdw>
                </a:effectLst>
              </a:rPr>
              <a:t>Mevlâna</a:t>
            </a:r>
            <a:r>
              <a:rPr lang="en-US" b="1" dirty="0">
                <a:effectLst>
                  <a:outerShdw blurRad="38100" dist="38100" dir="2700000" algn="tl">
                    <a:srgbClr val="000000">
                      <a:alpha val="43137"/>
                    </a:srgbClr>
                  </a:outerShdw>
                </a:effectLst>
              </a:rPr>
              <a:t> Museum, located in Konya, Turkey</a:t>
            </a:r>
            <a:endParaRPr lang="tr-TR" b="1" dirty="0">
              <a:effectLst>
                <a:outerShdw blurRad="38100" dist="38100" dir="2700000" algn="tl">
                  <a:srgbClr val="000000">
                    <a:alpha val="43137"/>
                  </a:srgbClr>
                </a:outerShdw>
              </a:effectLst>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4 İçerik Yer Tutucusu"/>
          <p:cNvSpPr>
            <a:spLocks noGrp="1" noChangeArrowheads="1"/>
          </p:cNvSpPr>
          <p:nvPr>
            <p:ph idx="1"/>
          </p:nvPr>
        </p:nvSpPr>
        <p:spPr>
          <a:xfrm>
            <a:off x="566738" y="1719075"/>
            <a:ext cx="7060434" cy="2862322"/>
          </a:xfrm>
        </p:spPr>
        <p:txBody>
          <a:bodyPr wrap="square">
            <a:spAutoFit/>
          </a:bodyPr>
          <a:lstStyle/>
          <a:p>
            <a:pPr algn="just">
              <a:lnSpc>
                <a:spcPct val="100000"/>
              </a:lnSpc>
              <a:spcBef>
                <a:spcPct val="0"/>
              </a:spcBef>
              <a:buClr>
                <a:schemeClr val="accent2"/>
              </a:buClr>
              <a:defRPr/>
            </a:pPr>
            <a:r>
              <a:rPr lang="tr-TR" dirty="0" smtClean="0">
                <a:solidFill>
                  <a:schemeClr val="accent6">
                    <a:lumMod val="75000"/>
                  </a:schemeClr>
                </a:solidFill>
                <a:cs typeface="Arial" pitchFamily="34" charset="0"/>
              </a:rPr>
              <a:t>Functional foods are defined as the foods that provide nutrients and feed on people, in addition to contribute to cure the diseases and provide several </a:t>
            </a:r>
            <a:r>
              <a:rPr lang="tr-TR" dirty="0" err="1" smtClean="0">
                <a:solidFill>
                  <a:schemeClr val="accent6">
                    <a:lumMod val="75000"/>
                  </a:schemeClr>
                </a:solidFill>
                <a:cs typeface="Arial" pitchFamily="34" charset="0"/>
              </a:rPr>
              <a:t>health</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benefits</a:t>
            </a:r>
            <a:r>
              <a:rPr lang="tr-TR" dirty="0" smtClean="0">
                <a:solidFill>
                  <a:schemeClr val="accent6">
                    <a:lumMod val="75000"/>
                  </a:schemeClr>
                </a:solidFill>
                <a:cs typeface="Arial" pitchFamily="34" charset="0"/>
              </a:rPr>
              <a:t> (Prado et al 2008).</a:t>
            </a:r>
          </a:p>
          <a:p>
            <a:pPr algn="just">
              <a:lnSpc>
                <a:spcPct val="100000"/>
              </a:lnSpc>
              <a:spcBef>
                <a:spcPct val="0"/>
              </a:spcBef>
              <a:buClr>
                <a:schemeClr val="accent2"/>
              </a:buClr>
              <a:buNone/>
              <a:defRPr/>
            </a:pPr>
            <a:endParaRPr lang="tr-TR" dirty="0" smtClean="0">
              <a:solidFill>
                <a:schemeClr val="accent6">
                  <a:lumMod val="75000"/>
                </a:schemeClr>
              </a:solidFill>
              <a:cs typeface="Arial" pitchFamily="34" charset="0"/>
            </a:endParaRPr>
          </a:p>
          <a:p>
            <a:pPr algn="just">
              <a:lnSpc>
                <a:spcPct val="100000"/>
              </a:lnSpc>
              <a:spcBef>
                <a:spcPct val="0"/>
              </a:spcBef>
              <a:buClr>
                <a:schemeClr val="accent2"/>
              </a:buClr>
              <a:defRPr/>
            </a:pPr>
            <a:r>
              <a:rPr lang="tr-TR" dirty="0" err="1" smtClean="0">
                <a:solidFill>
                  <a:schemeClr val="accent6">
                    <a:lumMod val="75000"/>
                  </a:schemeClr>
                </a:solidFill>
                <a:cs typeface="Arial" pitchFamily="34" charset="0"/>
              </a:rPr>
              <a:t>Probiotics</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are</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one</a:t>
            </a:r>
            <a:r>
              <a:rPr lang="tr-TR" dirty="0" smtClean="0">
                <a:solidFill>
                  <a:schemeClr val="accent6">
                    <a:lumMod val="75000"/>
                  </a:schemeClr>
                </a:solidFill>
                <a:cs typeface="Arial" pitchFamily="34" charset="0"/>
              </a:rPr>
              <a:t> of </a:t>
            </a:r>
            <a:r>
              <a:rPr lang="tr-TR" dirty="0" err="1" smtClean="0">
                <a:solidFill>
                  <a:schemeClr val="accent6">
                    <a:lumMod val="75000"/>
                  </a:schemeClr>
                </a:solidFill>
                <a:cs typeface="Arial" pitchFamily="34" charset="0"/>
              </a:rPr>
              <a:t>the</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most</a:t>
            </a:r>
            <a:r>
              <a:rPr lang="tr-TR" dirty="0" smtClean="0">
                <a:solidFill>
                  <a:schemeClr val="accent6">
                    <a:lumMod val="75000"/>
                  </a:schemeClr>
                </a:solidFill>
                <a:cs typeface="Arial" pitchFamily="34" charset="0"/>
              </a:rPr>
              <a:t> popular </a:t>
            </a:r>
            <a:r>
              <a:rPr lang="tr-TR" dirty="0" err="1" smtClean="0">
                <a:solidFill>
                  <a:schemeClr val="accent6">
                    <a:lumMod val="75000"/>
                  </a:schemeClr>
                </a:solidFill>
                <a:cs typeface="Arial" pitchFamily="34" charset="0"/>
              </a:rPr>
              <a:t>functional</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foods</a:t>
            </a:r>
            <a:r>
              <a:rPr lang="tr-TR" dirty="0" smtClean="0">
                <a:solidFill>
                  <a:schemeClr val="accent6">
                    <a:lumMod val="75000"/>
                  </a:schemeClr>
                </a:solidFill>
                <a:cs typeface="Arial" pitchFamily="34" charset="0"/>
              </a:rPr>
              <a:t>. Probiotics are defined as live microbial feed supplement that beneficially influence the host by enhancing its </a:t>
            </a:r>
            <a:r>
              <a:rPr lang="tr-TR" dirty="0" err="1" smtClean="0">
                <a:solidFill>
                  <a:schemeClr val="accent6">
                    <a:lumMod val="75000"/>
                  </a:schemeClr>
                </a:solidFill>
                <a:cs typeface="Arial" pitchFamily="34" charset="0"/>
              </a:rPr>
              <a:t>gastrointestinal</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balance</a:t>
            </a:r>
            <a:r>
              <a:rPr lang="tr-TR" dirty="0" smtClean="0">
                <a:solidFill>
                  <a:schemeClr val="accent6">
                    <a:lumMod val="75000"/>
                  </a:schemeClr>
                </a:solidFill>
                <a:cs typeface="Arial" pitchFamily="34" charset="0"/>
              </a:rPr>
              <a:t>(Fuller, 1989; Yoon, 2006).</a:t>
            </a:r>
          </a:p>
        </p:txBody>
      </p:sp>
      <p:sp>
        <p:nvSpPr>
          <p:cNvPr id="8195" name="Başlık 12"/>
          <p:cNvSpPr>
            <a:spLocks noGrp="1"/>
          </p:cNvSpPr>
          <p:nvPr>
            <p:ph type="title"/>
          </p:nvPr>
        </p:nvSpPr>
        <p:spPr>
          <a:xfrm>
            <a:off x="1104900" y="61913"/>
            <a:ext cx="9980613" cy="1096962"/>
          </a:xfrm>
        </p:spPr>
        <p:txBody>
          <a:bodyPr/>
          <a:lstStyle/>
          <a:p>
            <a:pPr eaLnBrk="1" hangingPunct="1"/>
            <a:r>
              <a:rPr lang="tr-TR" b="1" smtClean="0">
                <a:solidFill>
                  <a:schemeClr val="accent2"/>
                </a:solidFill>
                <a:latin typeface="Euphemia" pitchFamily="34" charset="0"/>
              </a:rPr>
              <a:t>1. INTRODUCTION</a:t>
            </a:r>
          </a:p>
        </p:txBody>
      </p:sp>
      <p:pic>
        <p:nvPicPr>
          <p:cNvPr id="8196" name="4 Resim" descr="Digestive-System-showing-probiotics.jpg"/>
          <p:cNvPicPr>
            <a:picLocks noChangeAspect="1"/>
          </p:cNvPicPr>
          <p:nvPr/>
        </p:nvPicPr>
        <p:blipFill>
          <a:blip r:embed="rId3" cstate="print"/>
          <a:srcRect/>
          <a:stretch>
            <a:fillRect/>
          </a:stretch>
        </p:blipFill>
        <p:spPr bwMode="auto">
          <a:xfrm>
            <a:off x="7906871" y="1516063"/>
            <a:ext cx="4012079" cy="5057775"/>
          </a:xfrm>
          <a:prstGeom prst="rect">
            <a:avLst/>
          </a:prstGeom>
          <a:noFill/>
          <a:ln w="25400">
            <a:solidFill>
              <a:srgbClr val="0070C0"/>
            </a:solidFill>
            <a:miter lim="800000"/>
            <a:headEnd/>
            <a:tailEnd/>
          </a:ln>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4900" y="1600200"/>
            <a:ext cx="6328634" cy="4572000"/>
          </a:xfrm>
        </p:spPr>
        <p:txBody>
          <a:bodyPr/>
          <a:lstStyle/>
          <a:p>
            <a:pPr algn="just">
              <a:lnSpc>
                <a:spcPct val="100000"/>
              </a:lnSpc>
              <a:spcBef>
                <a:spcPct val="0"/>
              </a:spcBef>
              <a:buClr>
                <a:schemeClr val="accent2"/>
              </a:buClr>
              <a:defRPr/>
            </a:pPr>
            <a:r>
              <a:rPr lang="tr-TR" dirty="0" smtClean="0">
                <a:solidFill>
                  <a:schemeClr val="accent6">
                    <a:lumMod val="75000"/>
                  </a:schemeClr>
                </a:solidFill>
                <a:cs typeface="Arial" pitchFamily="34" charset="0"/>
              </a:rPr>
              <a:t>These microorganisms have many health-supporting effects such as easing of lactose intolerance, prevention of intestinal tract infections and colon cancer and good industrial characteristics such as resistance to acid and bile, attachment to the epithelial cells and colonization in the </a:t>
            </a:r>
            <a:r>
              <a:rPr lang="tr-TR" dirty="0" err="1" smtClean="0">
                <a:solidFill>
                  <a:schemeClr val="accent6">
                    <a:lumMod val="75000"/>
                  </a:schemeClr>
                </a:solidFill>
                <a:cs typeface="Arial" pitchFamily="34" charset="0"/>
              </a:rPr>
              <a:t>human</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intestine</a:t>
            </a:r>
            <a:r>
              <a:rPr lang="tr-TR" dirty="0" smtClean="0">
                <a:solidFill>
                  <a:schemeClr val="accent6">
                    <a:lumMod val="75000"/>
                  </a:schemeClr>
                </a:solidFill>
                <a:cs typeface="Arial" pitchFamily="34" charset="0"/>
              </a:rPr>
              <a:t> (</a:t>
            </a:r>
            <a:r>
              <a:rPr lang="tr-TR" dirty="0" err="1" smtClean="0">
                <a:solidFill>
                  <a:schemeClr val="accent6">
                    <a:lumMod val="75000"/>
                  </a:schemeClr>
                </a:solidFill>
                <a:cs typeface="Arial" pitchFamily="34" charset="0"/>
              </a:rPr>
              <a:t>Jack</a:t>
            </a:r>
            <a:r>
              <a:rPr lang="tr-TR" dirty="0" smtClean="0">
                <a:solidFill>
                  <a:schemeClr val="accent6">
                    <a:lumMod val="75000"/>
                  </a:schemeClr>
                </a:solidFill>
                <a:cs typeface="Arial" pitchFamily="34" charset="0"/>
              </a:rPr>
              <a:t>,</a:t>
            </a:r>
            <a:r>
              <a:rPr lang="tr-TR" dirty="0" err="1" smtClean="0">
                <a:solidFill>
                  <a:schemeClr val="accent6">
                    <a:lumMod val="75000"/>
                  </a:schemeClr>
                </a:solidFill>
                <a:cs typeface="Arial" pitchFamily="34" charset="0"/>
              </a:rPr>
              <a:t>Tagg</a:t>
            </a:r>
            <a:r>
              <a:rPr lang="tr-TR" dirty="0" smtClean="0">
                <a:solidFill>
                  <a:schemeClr val="accent6">
                    <a:lumMod val="75000"/>
                  </a:schemeClr>
                </a:solidFill>
                <a:cs typeface="Arial" pitchFamily="34" charset="0"/>
              </a:rPr>
              <a:t> and Ray, 1995; Prado et al. 2008).</a:t>
            </a:r>
          </a:p>
          <a:p>
            <a:pPr algn="just">
              <a:lnSpc>
                <a:spcPct val="100000"/>
              </a:lnSpc>
              <a:spcBef>
                <a:spcPct val="0"/>
              </a:spcBef>
              <a:buClr>
                <a:schemeClr val="accent2"/>
              </a:buClr>
              <a:buNone/>
              <a:defRPr/>
            </a:pPr>
            <a:endParaRPr lang="tr-TR" dirty="0" smtClean="0">
              <a:solidFill>
                <a:schemeClr val="accent6">
                  <a:lumMod val="75000"/>
                </a:schemeClr>
              </a:solidFill>
              <a:cs typeface="Arial" pitchFamily="34" charset="0"/>
            </a:endParaRPr>
          </a:p>
          <a:p>
            <a:pPr algn="just">
              <a:lnSpc>
                <a:spcPct val="100000"/>
              </a:lnSpc>
              <a:spcBef>
                <a:spcPct val="0"/>
              </a:spcBef>
              <a:buClr>
                <a:schemeClr val="accent2"/>
              </a:buClr>
              <a:defRPr/>
            </a:pPr>
            <a:r>
              <a:rPr lang="tr-TR" dirty="0" smtClean="0">
                <a:solidFill>
                  <a:schemeClr val="accent6">
                    <a:lumMod val="75000"/>
                  </a:schemeClr>
                </a:solidFill>
                <a:cs typeface="Arial" pitchFamily="34" charset="0"/>
              </a:rPr>
              <a:t>They show antagonistic effect to food-borne pathogens. One of the most commonly used bacteria for commercial probiotic applications are species of </a:t>
            </a:r>
            <a:r>
              <a:rPr lang="tr-TR" i="1" dirty="0" smtClean="0">
                <a:solidFill>
                  <a:schemeClr val="accent6">
                    <a:lumMod val="75000"/>
                  </a:schemeClr>
                </a:solidFill>
                <a:cs typeface="Arial" pitchFamily="34" charset="0"/>
              </a:rPr>
              <a:t>Lactobacillus</a:t>
            </a:r>
            <a:r>
              <a:rPr lang="tr-TR" dirty="0" smtClean="0">
                <a:solidFill>
                  <a:schemeClr val="accent6">
                    <a:lumMod val="75000"/>
                  </a:schemeClr>
                </a:solidFill>
                <a:cs typeface="Arial" pitchFamily="34" charset="0"/>
              </a:rPr>
              <a:t> (Sheehan et al., 2007).</a:t>
            </a:r>
          </a:p>
          <a:p>
            <a:endParaRPr lang="tr-TR" dirty="0"/>
          </a:p>
        </p:txBody>
      </p:sp>
      <p:pic>
        <p:nvPicPr>
          <p:cNvPr id="56322" name="Picture 2" descr="C:\Users\mehmetcelik\Desktop\large.jpg"/>
          <p:cNvPicPr>
            <a:picLocks noChangeAspect="1" noChangeArrowheads="1"/>
          </p:cNvPicPr>
          <p:nvPr/>
        </p:nvPicPr>
        <p:blipFill>
          <a:blip r:embed="rId2" cstate="print"/>
          <a:srcRect/>
          <a:stretch>
            <a:fillRect/>
          </a:stretch>
        </p:blipFill>
        <p:spPr bwMode="auto">
          <a:xfrm>
            <a:off x="7551869" y="1486218"/>
            <a:ext cx="4418050" cy="4514850"/>
          </a:xfrm>
          <a:prstGeom prst="rect">
            <a:avLst/>
          </a:prstGeom>
          <a:noFill/>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3 Dikdörtgen"/>
          <p:cNvSpPr>
            <a:spLocks noChangeArrowheads="1"/>
          </p:cNvSpPr>
          <p:nvPr/>
        </p:nvSpPr>
        <p:spPr bwMode="auto">
          <a:xfrm>
            <a:off x="541338" y="5638800"/>
            <a:ext cx="11361737" cy="831850"/>
          </a:xfrm>
          <a:prstGeom prst="rect">
            <a:avLst/>
          </a:prstGeom>
          <a:noFill/>
          <a:ln w="9525">
            <a:noFill/>
            <a:miter lim="800000"/>
            <a:headEnd/>
            <a:tailEnd/>
          </a:ln>
        </p:spPr>
        <p:txBody>
          <a:bodyPr>
            <a:spAutoFit/>
          </a:bodyPr>
          <a:lstStyle/>
          <a:p>
            <a:pPr algn="just">
              <a:buClr>
                <a:schemeClr val="accent2"/>
              </a:buClr>
              <a:defRPr/>
            </a:pPr>
            <a:r>
              <a:rPr lang="tr-TR" sz="2000" dirty="0">
                <a:solidFill>
                  <a:schemeClr val="accent6">
                    <a:lumMod val="50000"/>
                  </a:schemeClr>
                </a:solidFill>
                <a:latin typeface="+mn-lt"/>
              </a:rPr>
              <a:t> </a:t>
            </a:r>
            <a:r>
              <a:rPr lang="tr-TR" sz="2000" dirty="0" err="1">
                <a:solidFill>
                  <a:schemeClr val="accent6">
                    <a:lumMod val="50000"/>
                  </a:schemeClr>
                </a:solidFill>
                <a:latin typeface="+mn-lt"/>
              </a:rPr>
              <a:t>In</a:t>
            </a:r>
            <a:r>
              <a:rPr lang="tr-TR" sz="2000" dirty="0">
                <a:solidFill>
                  <a:schemeClr val="accent6">
                    <a:lumMod val="50000"/>
                  </a:schemeClr>
                </a:solidFill>
                <a:latin typeface="+mn-lt"/>
              </a:rPr>
              <a:t> </a:t>
            </a:r>
            <a:r>
              <a:rPr lang="tr-TR" sz="2000" dirty="0" err="1">
                <a:solidFill>
                  <a:schemeClr val="accent6">
                    <a:lumMod val="50000"/>
                  </a:schemeClr>
                </a:solidFill>
                <a:latin typeface="+mn-lt"/>
              </a:rPr>
              <a:t>recent</a:t>
            </a:r>
            <a:r>
              <a:rPr lang="tr-TR" sz="2000" dirty="0">
                <a:solidFill>
                  <a:schemeClr val="accent6">
                    <a:lumMod val="50000"/>
                  </a:schemeClr>
                </a:solidFill>
                <a:latin typeface="+mn-lt"/>
              </a:rPr>
              <a:t> </a:t>
            </a:r>
            <a:r>
              <a:rPr lang="tr-TR" sz="2000" dirty="0" err="1">
                <a:solidFill>
                  <a:schemeClr val="accent6">
                    <a:lumMod val="50000"/>
                  </a:schemeClr>
                </a:solidFill>
                <a:latin typeface="+mn-lt"/>
              </a:rPr>
              <a:t>years</a:t>
            </a:r>
            <a:r>
              <a:rPr lang="tr-TR" sz="2000" dirty="0">
                <a:solidFill>
                  <a:schemeClr val="accent6">
                    <a:lumMod val="50000"/>
                  </a:schemeClr>
                </a:solidFill>
                <a:latin typeface="+mn-lt"/>
              </a:rPr>
              <a:t>, </a:t>
            </a:r>
            <a:r>
              <a:rPr lang="tr-TR" sz="2000" dirty="0" err="1">
                <a:solidFill>
                  <a:schemeClr val="accent6">
                    <a:lumMod val="50000"/>
                  </a:schemeClr>
                </a:solidFill>
                <a:latin typeface="+mn-lt"/>
              </a:rPr>
              <a:t>consumer</a:t>
            </a:r>
            <a:r>
              <a:rPr lang="tr-TR" sz="2000" dirty="0">
                <a:solidFill>
                  <a:schemeClr val="accent6">
                    <a:lumMod val="50000"/>
                  </a:schemeClr>
                </a:solidFill>
                <a:latin typeface="+mn-lt"/>
              </a:rPr>
              <a:t> </a:t>
            </a:r>
            <a:r>
              <a:rPr lang="tr-TR" sz="2000" dirty="0" err="1">
                <a:solidFill>
                  <a:schemeClr val="accent6">
                    <a:lumMod val="50000"/>
                  </a:schemeClr>
                </a:solidFill>
                <a:latin typeface="+mn-lt"/>
              </a:rPr>
              <a:t>interest</a:t>
            </a:r>
            <a:r>
              <a:rPr lang="tr-TR" sz="2000" dirty="0">
                <a:solidFill>
                  <a:schemeClr val="accent6">
                    <a:lumMod val="50000"/>
                  </a:schemeClr>
                </a:solidFill>
                <a:latin typeface="+mn-lt"/>
              </a:rPr>
              <a:t> </a:t>
            </a:r>
            <a:r>
              <a:rPr lang="tr-TR" sz="2000" dirty="0" err="1">
                <a:solidFill>
                  <a:schemeClr val="accent6">
                    <a:lumMod val="50000"/>
                  </a:schemeClr>
                </a:solidFill>
                <a:latin typeface="+mn-lt"/>
              </a:rPr>
              <a:t>to</a:t>
            </a:r>
            <a:r>
              <a:rPr lang="tr-TR" sz="2000" dirty="0">
                <a:solidFill>
                  <a:schemeClr val="accent6">
                    <a:lumMod val="50000"/>
                  </a:schemeClr>
                </a:solidFill>
                <a:latin typeface="+mn-lt"/>
              </a:rPr>
              <a:t> </a:t>
            </a:r>
            <a:r>
              <a:rPr lang="tr-TR" sz="2000" dirty="0" err="1">
                <a:solidFill>
                  <a:schemeClr val="accent6">
                    <a:lumMod val="50000"/>
                  </a:schemeClr>
                </a:solidFill>
                <a:latin typeface="+mn-lt"/>
              </a:rPr>
              <a:t>non</a:t>
            </a:r>
            <a:r>
              <a:rPr lang="tr-TR" sz="2000" dirty="0">
                <a:solidFill>
                  <a:schemeClr val="accent6">
                    <a:lumMod val="50000"/>
                  </a:schemeClr>
                </a:solidFill>
                <a:latin typeface="+mn-lt"/>
              </a:rPr>
              <a:t>-</a:t>
            </a:r>
            <a:r>
              <a:rPr lang="tr-TR" sz="2000" dirty="0" err="1">
                <a:solidFill>
                  <a:schemeClr val="accent6">
                    <a:lumMod val="50000"/>
                  </a:schemeClr>
                </a:solidFill>
                <a:latin typeface="+mn-lt"/>
              </a:rPr>
              <a:t>dairy</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probiotic</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products</a:t>
            </a:r>
            <a:r>
              <a:rPr lang="tr-TR" sz="2000" dirty="0">
                <a:solidFill>
                  <a:schemeClr val="accent6">
                    <a:lumMod val="50000"/>
                  </a:schemeClr>
                </a:solidFill>
                <a:latin typeface="+mn-lt"/>
              </a:rPr>
              <a:t> </a:t>
            </a:r>
            <a:r>
              <a:rPr lang="tr-TR" sz="2000" dirty="0" err="1">
                <a:solidFill>
                  <a:schemeClr val="accent6">
                    <a:lumMod val="50000"/>
                  </a:schemeClr>
                </a:solidFill>
                <a:latin typeface="+mn-lt"/>
              </a:rPr>
              <a:t>such</a:t>
            </a:r>
            <a:r>
              <a:rPr lang="tr-TR" sz="2000" dirty="0">
                <a:solidFill>
                  <a:schemeClr val="accent6">
                    <a:lumMod val="50000"/>
                  </a:schemeClr>
                </a:solidFill>
                <a:latin typeface="+mn-lt"/>
              </a:rPr>
              <a:t> as </a:t>
            </a:r>
            <a:r>
              <a:rPr lang="tr-TR" sz="2000" dirty="0" err="1">
                <a:solidFill>
                  <a:schemeClr val="accent6">
                    <a:lumMod val="50000"/>
                  </a:schemeClr>
                </a:solidFill>
                <a:latin typeface="+mn-lt"/>
              </a:rPr>
              <a:t>fruit</a:t>
            </a:r>
            <a:r>
              <a:rPr lang="tr-TR" sz="2000" dirty="0">
                <a:solidFill>
                  <a:schemeClr val="accent6">
                    <a:lumMod val="50000"/>
                  </a:schemeClr>
                </a:solidFill>
                <a:latin typeface="+mn-lt"/>
              </a:rPr>
              <a:t> </a:t>
            </a:r>
            <a:r>
              <a:rPr lang="tr-TR" sz="2000" dirty="0" err="1">
                <a:solidFill>
                  <a:schemeClr val="accent6">
                    <a:lumMod val="50000"/>
                  </a:schemeClr>
                </a:solidFill>
                <a:latin typeface="+mn-lt"/>
              </a:rPr>
              <a:t>and</a:t>
            </a:r>
            <a:r>
              <a:rPr lang="tr-TR" sz="2000" dirty="0">
                <a:solidFill>
                  <a:schemeClr val="accent6">
                    <a:lumMod val="50000"/>
                  </a:schemeClr>
                </a:solidFill>
                <a:latin typeface="+mn-lt"/>
              </a:rPr>
              <a:t> </a:t>
            </a:r>
            <a:r>
              <a:rPr lang="tr-TR" sz="2000" dirty="0" err="1">
                <a:solidFill>
                  <a:schemeClr val="accent6">
                    <a:lumMod val="50000"/>
                  </a:schemeClr>
                </a:solidFill>
                <a:latin typeface="+mn-lt"/>
              </a:rPr>
              <a:t>berry</a:t>
            </a:r>
            <a:r>
              <a:rPr lang="tr-TR" sz="2000" dirty="0">
                <a:solidFill>
                  <a:schemeClr val="accent6">
                    <a:lumMod val="50000"/>
                  </a:schemeClr>
                </a:solidFill>
                <a:latin typeface="+mn-lt"/>
              </a:rPr>
              <a:t> </a:t>
            </a:r>
            <a:r>
              <a:rPr lang="tr-TR" sz="2000" dirty="0" err="1">
                <a:solidFill>
                  <a:schemeClr val="accent6">
                    <a:lumMod val="50000"/>
                  </a:schemeClr>
                </a:solidFill>
                <a:latin typeface="+mn-lt"/>
              </a:rPr>
              <a:t>juices</a:t>
            </a:r>
            <a:r>
              <a:rPr lang="tr-TR" sz="2000" dirty="0">
                <a:solidFill>
                  <a:schemeClr val="accent6">
                    <a:lumMod val="50000"/>
                  </a:schemeClr>
                </a:solidFill>
                <a:latin typeface="+mn-lt"/>
              </a:rPr>
              <a:t>, </a:t>
            </a:r>
            <a:r>
              <a:rPr lang="tr-TR" sz="2000" dirty="0" err="1">
                <a:solidFill>
                  <a:schemeClr val="accent6">
                    <a:lumMod val="50000"/>
                  </a:schemeClr>
                </a:solidFill>
                <a:latin typeface="+mn-lt"/>
              </a:rPr>
              <a:t>cereal</a:t>
            </a:r>
            <a:r>
              <a:rPr lang="tr-TR" sz="2000" dirty="0">
                <a:solidFill>
                  <a:schemeClr val="accent6">
                    <a:lumMod val="50000"/>
                  </a:schemeClr>
                </a:solidFill>
                <a:latin typeface="+mn-lt"/>
              </a:rPr>
              <a:t>-</a:t>
            </a:r>
            <a:r>
              <a:rPr lang="tr-TR" sz="2000" dirty="0" err="1">
                <a:solidFill>
                  <a:schemeClr val="accent6">
                    <a:lumMod val="50000"/>
                  </a:schemeClr>
                </a:solidFill>
                <a:latin typeface="+mn-lt"/>
              </a:rPr>
              <a:t>based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products</a:t>
            </a:r>
            <a:r>
              <a:rPr lang="tr-TR" sz="2000" dirty="0">
                <a:solidFill>
                  <a:schemeClr val="accent6">
                    <a:lumMod val="50000"/>
                  </a:schemeClr>
                </a:solidFill>
                <a:latin typeface="+mn-lt"/>
              </a:rPr>
              <a:t> has </a:t>
            </a:r>
            <a:r>
              <a:rPr lang="tr-TR" sz="2000" dirty="0" err="1">
                <a:solidFill>
                  <a:schemeClr val="accent6">
                    <a:lumMod val="50000"/>
                  </a:schemeClr>
                </a:solidFill>
                <a:latin typeface="+mn-lt"/>
              </a:rPr>
              <a:t>increased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Shah</a:t>
            </a:r>
            <a:r>
              <a:rPr lang="tr-TR" sz="2000" dirty="0">
                <a:solidFill>
                  <a:schemeClr val="accent6">
                    <a:lumMod val="50000"/>
                  </a:schemeClr>
                </a:solidFill>
                <a:latin typeface="+mn-lt"/>
              </a:rPr>
              <a:t>, 2001) </a:t>
            </a:r>
            <a:r>
              <a:rPr lang="tr-TR" sz="2000" dirty="0" err="1">
                <a:solidFill>
                  <a:schemeClr val="accent6">
                    <a:lumMod val="50000"/>
                  </a:schemeClr>
                </a:solidFill>
                <a:latin typeface="+mn-lt"/>
              </a:rPr>
              <a:t>and</a:t>
            </a:r>
            <a:r>
              <a:rPr lang="tr-TR" sz="2000" dirty="0">
                <a:solidFill>
                  <a:schemeClr val="accent6">
                    <a:lumMod val="50000"/>
                  </a:schemeClr>
                </a:solidFill>
                <a:latin typeface="+mn-lt"/>
              </a:rPr>
              <a:t> </a:t>
            </a:r>
            <a:r>
              <a:rPr lang="tr-TR" sz="2000" dirty="0" err="1">
                <a:solidFill>
                  <a:schemeClr val="accent6">
                    <a:lumMod val="50000"/>
                  </a:schemeClr>
                </a:solidFill>
                <a:latin typeface="+mn-lt"/>
              </a:rPr>
              <a:t>there</a:t>
            </a:r>
            <a:r>
              <a:rPr lang="tr-TR" sz="2000" dirty="0">
                <a:solidFill>
                  <a:schemeClr val="accent6">
                    <a:lumMod val="50000"/>
                  </a:schemeClr>
                </a:solidFill>
                <a:latin typeface="+mn-lt"/>
              </a:rPr>
              <a:t> is a </a:t>
            </a:r>
            <a:r>
              <a:rPr lang="tr-TR" sz="2000" dirty="0" err="1">
                <a:solidFill>
                  <a:schemeClr val="accent6">
                    <a:lumMod val="50000"/>
                  </a:schemeClr>
                </a:solidFill>
                <a:latin typeface="+mn-lt"/>
              </a:rPr>
              <a:t>little</a:t>
            </a:r>
            <a:r>
              <a:rPr lang="tr-TR" sz="2000" dirty="0">
                <a:solidFill>
                  <a:schemeClr val="accent6">
                    <a:lumMod val="50000"/>
                  </a:schemeClr>
                </a:solidFill>
                <a:latin typeface="+mn-lt"/>
              </a:rPr>
              <a:t> </a:t>
            </a:r>
            <a:r>
              <a:rPr lang="tr-TR" sz="2000" dirty="0" err="1">
                <a:solidFill>
                  <a:schemeClr val="accent6">
                    <a:lumMod val="50000"/>
                  </a:schemeClr>
                </a:solidFill>
                <a:latin typeface="+mn-lt"/>
              </a:rPr>
              <a:t>publish</a:t>
            </a:r>
            <a:r>
              <a:rPr lang="tr-TR" sz="2000" dirty="0">
                <a:solidFill>
                  <a:schemeClr val="accent6">
                    <a:lumMod val="50000"/>
                  </a:schemeClr>
                </a:solidFill>
                <a:latin typeface="+mn-lt"/>
              </a:rPr>
              <a:t> </a:t>
            </a:r>
            <a:r>
              <a:rPr lang="tr-TR" sz="2000" dirty="0" err="1">
                <a:solidFill>
                  <a:schemeClr val="accent6">
                    <a:lumMod val="50000"/>
                  </a:schemeClr>
                </a:solidFill>
                <a:latin typeface="+mn-lt"/>
              </a:rPr>
              <a:t>about</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probiotic</a:t>
            </a:r>
            <a:r>
              <a:rPr lang="tr-TR" sz="2000" dirty="0">
                <a:solidFill>
                  <a:schemeClr val="accent6">
                    <a:lumMod val="50000"/>
                  </a:schemeClr>
                </a:solidFill>
                <a:latin typeface="+mn-lt"/>
              </a:rPr>
              <a:t> </a:t>
            </a:r>
            <a:r>
              <a:rPr lang="tr-TR" sz="2000" dirty="0" err="1">
                <a:solidFill>
                  <a:schemeClr val="accent6">
                    <a:lumMod val="50000"/>
                  </a:schemeClr>
                </a:solidFill>
                <a:latin typeface="+mn-lt"/>
              </a:rPr>
              <a:t>stability</a:t>
            </a:r>
            <a:r>
              <a:rPr lang="tr-TR" sz="2000" dirty="0">
                <a:solidFill>
                  <a:schemeClr val="accent6">
                    <a:lumMod val="50000"/>
                  </a:schemeClr>
                </a:solidFill>
                <a:latin typeface="+mn-lt"/>
              </a:rPr>
              <a:t> in </a:t>
            </a:r>
            <a:r>
              <a:rPr lang="tr-TR" sz="2000" dirty="0" err="1">
                <a:solidFill>
                  <a:schemeClr val="accent6">
                    <a:lumMod val="50000"/>
                  </a:schemeClr>
                </a:solidFill>
                <a:latin typeface="+mn-lt"/>
              </a:rPr>
              <a:t>non</a:t>
            </a:r>
            <a:r>
              <a:rPr lang="tr-TR" sz="2000" dirty="0">
                <a:solidFill>
                  <a:schemeClr val="accent6">
                    <a:lumMod val="50000"/>
                  </a:schemeClr>
                </a:solidFill>
                <a:latin typeface="+mn-lt"/>
              </a:rPr>
              <a:t>-</a:t>
            </a:r>
            <a:r>
              <a:rPr lang="tr-TR" sz="2000" dirty="0" err="1">
                <a:solidFill>
                  <a:schemeClr val="accent6">
                    <a:lumMod val="50000"/>
                  </a:schemeClr>
                </a:solidFill>
                <a:latin typeface="+mn-lt"/>
              </a:rPr>
              <a:t>fermented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foods</a:t>
            </a:r>
            <a:r>
              <a:rPr lang="tr-TR" sz="2000" dirty="0">
                <a:solidFill>
                  <a:schemeClr val="accent6">
                    <a:lumMod val="50000"/>
                  </a:schemeClr>
                </a:solidFill>
                <a:latin typeface="+mn-lt"/>
              </a:rPr>
              <a:t> </a:t>
            </a:r>
            <a:r>
              <a:rPr lang="tr-TR" sz="2000" dirty="0" err="1">
                <a:solidFill>
                  <a:schemeClr val="accent6">
                    <a:lumMod val="50000"/>
                  </a:schemeClr>
                </a:solidFill>
                <a:latin typeface="+mn-lt"/>
              </a:rPr>
              <a:t>and</a:t>
            </a:r>
            <a:r>
              <a:rPr lang="tr-TR" sz="2000" dirty="0">
                <a:solidFill>
                  <a:schemeClr val="accent6">
                    <a:lumMod val="50000"/>
                  </a:schemeClr>
                </a:solidFill>
                <a:latin typeface="+mn-lt"/>
              </a:rPr>
              <a:t> </a:t>
            </a:r>
            <a:r>
              <a:rPr lang="tr-TR" sz="2000" dirty="0" err="1">
                <a:solidFill>
                  <a:schemeClr val="accent6">
                    <a:lumMod val="50000"/>
                  </a:schemeClr>
                </a:solidFill>
                <a:latin typeface="+mn-lt"/>
              </a:rPr>
              <a:t>beverages</a:t>
            </a:r>
            <a:r>
              <a:rPr lang="tr-TR" sz="2000" dirty="0">
                <a:solidFill>
                  <a:schemeClr val="accent6">
                    <a:lumMod val="50000"/>
                  </a:schemeClr>
                </a:solidFill>
                <a:latin typeface="+mn-lt"/>
              </a:rPr>
              <a:t>.</a:t>
            </a:r>
          </a:p>
        </p:txBody>
      </p:sp>
      <p:sp>
        <p:nvSpPr>
          <p:cNvPr id="5" name="4 Dikdörtgen"/>
          <p:cNvSpPr/>
          <p:nvPr/>
        </p:nvSpPr>
        <p:spPr>
          <a:xfrm>
            <a:off x="6523038" y="1503363"/>
            <a:ext cx="5291137" cy="4016484"/>
          </a:xfrm>
          <a:prstGeom prst="rect">
            <a:avLst/>
          </a:prstGeom>
        </p:spPr>
        <p:txBody>
          <a:bodyPr>
            <a:spAutoFit/>
          </a:bodyPr>
          <a:lstStyle/>
          <a:p>
            <a:pPr algn="just">
              <a:buClr>
                <a:schemeClr val="accent2"/>
              </a:buClr>
              <a:defRPr/>
            </a:pPr>
            <a:r>
              <a:rPr lang="tr-TR" sz="2000" dirty="0">
                <a:solidFill>
                  <a:srgbClr val="002060"/>
                </a:solidFill>
                <a:latin typeface="+mn-lt"/>
              </a:rPr>
              <a:t> </a:t>
            </a:r>
            <a:r>
              <a:rPr lang="tr-TR" sz="2000" dirty="0" err="1">
                <a:solidFill>
                  <a:schemeClr val="accent6">
                    <a:lumMod val="50000"/>
                  </a:schemeClr>
                </a:solidFill>
                <a:latin typeface="+mn-lt"/>
              </a:rPr>
              <a:t>Probiotics</a:t>
            </a:r>
            <a:r>
              <a:rPr lang="tr-TR" sz="2000" dirty="0">
                <a:solidFill>
                  <a:schemeClr val="accent6">
                    <a:lumMod val="50000"/>
                  </a:schemeClr>
                </a:solidFill>
                <a:latin typeface="+mn-lt"/>
              </a:rPr>
              <a:t> </a:t>
            </a:r>
            <a:r>
              <a:rPr lang="tr-TR" sz="2000" dirty="0" err="1">
                <a:solidFill>
                  <a:schemeClr val="accent6">
                    <a:lumMod val="50000"/>
                  </a:schemeClr>
                </a:solidFill>
                <a:latin typeface="+mn-lt"/>
              </a:rPr>
              <a:t>have</a:t>
            </a:r>
            <a:r>
              <a:rPr lang="tr-TR" sz="2000" dirty="0">
                <a:solidFill>
                  <a:schemeClr val="accent6">
                    <a:lumMod val="50000"/>
                  </a:schemeClr>
                </a:solidFill>
                <a:latin typeface="+mn-lt"/>
              </a:rPr>
              <a:t> </a:t>
            </a:r>
            <a:r>
              <a:rPr lang="tr-TR" sz="2000" dirty="0" err="1">
                <a:solidFill>
                  <a:schemeClr val="accent6">
                    <a:lumMod val="50000"/>
                  </a:schemeClr>
                </a:solidFill>
                <a:latin typeface="+mn-lt"/>
              </a:rPr>
              <a:t>ordinarily</a:t>
            </a:r>
            <a:r>
              <a:rPr lang="tr-TR" sz="2000" dirty="0">
                <a:solidFill>
                  <a:schemeClr val="accent6">
                    <a:lumMod val="50000"/>
                  </a:schemeClr>
                </a:solidFill>
                <a:latin typeface="+mn-lt"/>
              </a:rPr>
              <a:t> </a:t>
            </a:r>
            <a:r>
              <a:rPr lang="tr-TR" sz="2000" dirty="0" err="1">
                <a:solidFill>
                  <a:schemeClr val="accent6">
                    <a:lumMod val="50000"/>
                  </a:schemeClr>
                </a:solidFill>
                <a:latin typeface="+mn-lt"/>
              </a:rPr>
              <a:t>been</a:t>
            </a:r>
            <a:r>
              <a:rPr lang="tr-TR" sz="2000" dirty="0">
                <a:solidFill>
                  <a:schemeClr val="accent6">
                    <a:lumMod val="50000"/>
                  </a:schemeClr>
                </a:solidFill>
                <a:latin typeface="+mn-lt"/>
              </a:rPr>
              <a:t> </a:t>
            </a:r>
            <a:r>
              <a:rPr lang="tr-TR" sz="2000" dirty="0" err="1">
                <a:solidFill>
                  <a:schemeClr val="accent6">
                    <a:lumMod val="50000"/>
                  </a:schemeClr>
                </a:solidFill>
                <a:latin typeface="+mn-lt"/>
              </a:rPr>
              <a:t>added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to</a:t>
            </a:r>
            <a:r>
              <a:rPr lang="tr-TR" sz="2000" dirty="0">
                <a:solidFill>
                  <a:schemeClr val="accent6">
                    <a:lumMod val="50000"/>
                  </a:schemeClr>
                </a:solidFill>
                <a:latin typeface="+mn-lt"/>
              </a:rPr>
              <a:t> </a:t>
            </a:r>
            <a:r>
              <a:rPr lang="tr-TR" sz="2000" dirty="0" err="1">
                <a:solidFill>
                  <a:schemeClr val="accent6">
                    <a:lumMod val="50000"/>
                  </a:schemeClr>
                </a:solidFill>
                <a:latin typeface="+mn-lt"/>
              </a:rPr>
              <a:t>fermented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milk</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products</a:t>
            </a:r>
            <a:r>
              <a:rPr lang="tr-TR" sz="2000" dirty="0">
                <a:solidFill>
                  <a:schemeClr val="accent6">
                    <a:lumMod val="50000"/>
                  </a:schemeClr>
                </a:solidFill>
                <a:latin typeface="+mn-lt"/>
              </a:rPr>
              <a:t>, </a:t>
            </a:r>
            <a:r>
              <a:rPr lang="tr-TR" sz="2000" dirty="0" err="1">
                <a:solidFill>
                  <a:schemeClr val="accent6">
                    <a:lumMod val="50000"/>
                  </a:schemeClr>
                </a:solidFill>
                <a:latin typeface="+mn-lt"/>
              </a:rPr>
              <a:t>especially</a:t>
            </a:r>
            <a:r>
              <a:rPr lang="tr-TR" sz="2000" dirty="0">
                <a:solidFill>
                  <a:schemeClr val="accent6">
                    <a:lumMod val="50000"/>
                  </a:schemeClr>
                </a:solidFill>
                <a:latin typeface="+mn-lt"/>
              </a:rPr>
              <a:t> </a:t>
            </a:r>
            <a:r>
              <a:rPr lang="tr-TR" sz="2000" dirty="0" err="1" smtClean="0">
                <a:solidFill>
                  <a:schemeClr val="accent6">
                    <a:lumMod val="50000"/>
                  </a:schemeClr>
                </a:solidFill>
                <a:latin typeface="+mn-lt"/>
              </a:rPr>
              <a:t>yoghurts</a:t>
            </a:r>
            <a:r>
              <a:rPr lang="tr-TR" sz="2000" dirty="0" smtClean="0">
                <a:solidFill>
                  <a:schemeClr val="accent6">
                    <a:lumMod val="50000"/>
                  </a:schemeClr>
                </a:solidFill>
                <a:latin typeface="+mn-lt"/>
              </a:rPr>
              <a:t> </a:t>
            </a:r>
            <a:r>
              <a:rPr lang="tr-TR" sz="2000" dirty="0">
                <a:solidFill>
                  <a:schemeClr val="accent6">
                    <a:lumMod val="50000"/>
                  </a:schemeClr>
                </a:solidFill>
                <a:latin typeface="+mn-lt"/>
              </a:rPr>
              <a:t>but </a:t>
            </a:r>
            <a:r>
              <a:rPr lang="tr-TR" sz="2000" dirty="0" err="1">
                <a:solidFill>
                  <a:schemeClr val="accent6">
                    <a:lumMod val="50000"/>
                  </a:schemeClr>
                </a:solidFill>
                <a:latin typeface="+mn-lt"/>
              </a:rPr>
              <a:t>there</a:t>
            </a:r>
            <a:r>
              <a:rPr lang="tr-TR" sz="2000" dirty="0">
                <a:solidFill>
                  <a:schemeClr val="accent6">
                    <a:lumMod val="50000"/>
                  </a:schemeClr>
                </a:solidFill>
                <a:latin typeface="+mn-lt"/>
              </a:rPr>
              <a:t> </a:t>
            </a:r>
            <a:r>
              <a:rPr lang="tr-TR" sz="2000" dirty="0" err="1">
                <a:solidFill>
                  <a:schemeClr val="accent6">
                    <a:lumMod val="50000"/>
                  </a:schemeClr>
                </a:solidFill>
                <a:latin typeface="+mn-lt"/>
              </a:rPr>
              <a:t>are</a:t>
            </a:r>
            <a:r>
              <a:rPr lang="tr-TR" sz="2000" dirty="0">
                <a:solidFill>
                  <a:schemeClr val="accent6">
                    <a:lumMod val="50000"/>
                  </a:schemeClr>
                </a:solidFill>
                <a:latin typeface="+mn-lt"/>
              </a:rPr>
              <a:t> </a:t>
            </a:r>
            <a:r>
              <a:rPr lang="tr-TR" sz="2000" dirty="0" err="1">
                <a:solidFill>
                  <a:schemeClr val="accent6">
                    <a:lumMod val="50000"/>
                  </a:schemeClr>
                </a:solidFill>
                <a:latin typeface="+mn-lt"/>
              </a:rPr>
              <a:t>several</a:t>
            </a:r>
            <a:r>
              <a:rPr lang="tr-TR" sz="2000" dirty="0">
                <a:solidFill>
                  <a:schemeClr val="accent6">
                    <a:lumMod val="50000"/>
                  </a:schemeClr>
                </a:solidFill>
                <a:latin typeface="+mn-lt"/>
              </a:rPr>
              <a:t> </a:t>
            </a:r>
            <a:r>
              <a:rPr lang="tr-TR" sz="2000" dirty="0" err="1">
                <a:solidFill>
                  <a:schemeClr val="accent6">
                    <a:lumMod val="50000"/>
                  </a:schemeClr>
                </a:solidFill>
                <a:latin typeface="+mn-lt"/>
              </a:rPr>
              <a:t>disadvantages</a:t>
            </a:r>
            <a:r>
              <a:rPr lang="tr-TR" sz="2000" dirty="0">
                <a:solidFill>
                  <a:schemeClr val="accent6">
                    <a:lumMod val="50000"/>
                  </a:schemeClr>
                </a:solidFill>
                <a:latin typeface="+mn-lt"/>
              </a:rPr>
              <a:t> </a:t>
            </a:r>
            <a:r>
              <a:rPr lang="tr-TR" sz="2000" dirty="0" err="1">
                <a:solidFill>
                  <a:schemeClr val="accent6">
                    <a:lumMod val="50000"/>
                  </a:schemeClr>
                </a:solidFill>
                <a:latin typeface="+mn-lt"/>
              </a:rPr>
              <a:t>related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to</a:t>
            </a:r>
            <a:r>
              <a:rPr lang="tr-TR" sz="2000" dirty="0">
                <a:solidFill>
                  <a:schemeClr val="accent6">
                    <a:lumMod val="50000"/>
                  </a:schemeClr>
                </a:solidFill>
                <a:latin typeface="+mn-lt"/>
              </a:rPr>
              <a:t> </a:t>
            </a:r>
            <a:r>
              <a:rPr lang="tr-TR" sz="2000" dirty="0" err="1">
                <a:solidFill>
                  <a:schemeClr val="accent6">
                    <a:lumMod val="50000"/>
                  </a:schemeClr>
                </a:solidFill>
                <a:latin typeface="+mn-lt"/>
              </a:rPr>
              <a:t>their</a:t>
            </a:r>
            <a:r>
              <a:rPr lang="tr-TR" sz="2000" dirty="0">
                <a:solidFill>
                  <a:schemeClr val="accent6">
                    <a:lumMod val="50000"/>
                  </a:schemeClr>
                </a:solidFill>
                <a:latin typeface="+mn-lt"/>
              </a:rPr>
              <a:t> </a:t>
            </a:r>
            <a:r>
              <a:rPr lang="tr-TR" sz="2000" dirty="0" err="1">
                <a:solidFill>
                  <a:schemeClr val="accent6">
                    <a:lumMod val="50000"/>
                  </a:schemeClr>
                </a:solidFill>
                <a:latin typeface="+mn-lt"/>
              </a:rPr>
              <a:t>consumption</a:t>
            </a:r>
            <a:r>
              <a:rPr lang="tr-TR" sz="2000" dirty="0">
                <a:solidFill>
                  <a:schemeClr val="accent6">
                    <a:lumMod val="50000"/>
                  </a:schemeClr>
                </a:solidFill>
                <a:latin typeface="+mn-lt"/>
              </a:rPr>
              <a:t> </a:t>
            </a:r>
            <a:r>
              <a:rPr lang="tr-TR" sz="2000" dirty="0" err="1">
                <a:solidFill>
                  <a:schemeClr val="accent6">
                    <a:lumMod val="50000"/>
                  </a:schemeClr>
                </a:solidFill>
                <a:latin typeface="+mn-lt"/>
              </a:rPr>
              <a:t>like</a:t>
            </a:r>
            <a:r>
              <a:rPr lang="tr-TR" sz="2000" dirty="0">
                <a:solidFill>
                  <a:schemeClr val="accent6">
                    <a:lumMod val="50000"/>
                  </a:schemeClr>
                </a:solidFill>
                <a:latin typeface="+mn-lt"/>
              </a:rPr>
              <a:t> </a:t>
            </a:r>
            <a:r>
              <a:rPr lang="tr-TR" sz="2000" dirty="0" err="1">
                <a:solidFill>
                  <a:schemeClr val="accent6">
                    <a:lumMod val="50000"/>
                  </a:schemeClr>
                </a:solidFill>
                <a:latin typeface="+mn-lt"/>
              </a:rPr>
              <a:t>lactose</a:t>
            </a:r>
            <a:r>
              <a:rPr lang="tr-TR" sz="2000" dirty="0">
                <a:solidFill>
                  <a:schemeClr val="accent6">
                    <a:lumMod val="50000"/>
                  </a:schemeClr>
                </a:solidFill>
                <a:latin typeface="+mn-lt"/>
              </a:rPr>
              <a:t> </a:t>
            </a:r>
            <a:r>
              <a:rPr lang="tr-TR" sz="2000" dirty="0" err="1">
                <a:solidFill>
                  <a:schemeClr val="accent6">
                    <a:lumMod val="50000"/>
                  </a:schemeClr>
                </a:solidFill>
                <a:latin typeface="+mn-lt"/>
              </a:rPr>
              <a:t>intolerance</a:t>
            </a:r>
            <a:r>
              <a:rPr lang="tr-TR" sz="2000" dirty="0">
                <a:solidFill>
                  <a:schemeClr val="accent6">
                    <a:lumMod val="50000"/>
                  </a:schemeClr>
                </a:solidFill>
                <a:latin typeface="+mn-lt"/>
              </a:rPr>
              <a:t>, </a:t>
            </a:r>
            <a:r>
              <a:rPr lang="tr-TR" sz="2000" dirty="0" err="1">
                <a:solidFill>
                  <a:schemeClr val="accent6">
                    <a:lumMod val="50000"/>
                  </a:schemeClr>
                </a:solidFill>
                <a:latin typeface="+mn-lt"/>
              </a:rPr>
              <a:t>the</a:t>
            </a:r>
            <a:r>
              <a:rPr lang="tr-TR" sz="2000" dirty="0">
                <a:solidFill>
                  <a:schemeClr val="accent6">
                    <a:lumMod val="50000"/>
                  </a:schemeClr>
                </a:solidFill>
                <a:latin typeface="+mn-lt"/>
              </a:rPr>
              <a:t> </a:t>
            </a:r>
            <a:r>
              <a:rPr lang="tr-TR" sz="2000" dirty="0" err="1">
                <a:solidFill>
                  <a:schemeClr val="accent6">
                    <a:lumMod val="50000"/>
                  </a:schemeClr>
                </a:solidFill>
                <a:latin typeface="+mn-lt"/>
              </a:rPr>
              <a:t>cholesterol</a:t>
            </a:r>
            <a:r>
              <a:rPr lang="tr-TR" sz="2000" dirty="0">
                <a:solidFill>
                  <a:schemeClr val="accent6">
                    <a:lumMod val="50000"/>
                  </a:schemeClr>
                </a:solidFill>
                <a:latin typeface="+mn-lt"/>
              </a:rPr>
              <a:t> </a:t>
            </a:r>
            <a:r>
              <a:rPr lang="tr-TR" sz="2000" dirty="0" err="1">
                <a:solidFill>
                  <a:schemeClr val="accent6">
                    <a:lumMod val="50000"/>
                  </a:schemeClr>
                </a:solidFill>
                <a:latin typeface="+mn-lt"/>
              </a:rPr>
              <a:t>content</a:t>
            </a:r>
            <a:r>
              <a:rPr lang="tr-TR" sz="2000" dirty="0">
                <a:solidFill>
                  <a:schemeClr val="accent6">
                    <a:lumMod val="50000"/>
                  </a:schemeClr>
                </a:solidFill>
                <a:latin typeface="+mn-lt"/>
              </a:rPr>
              <a:t> </a:t>
            </a:r>
            <a:r>
              <a:rPr lang="tr-TR" sz="2000" dirty="0" err="1">
                <a:solidFill>
                  <a:schemeClr val="accent6">
                    <a:lumMod val="50000"/>
                  </a:schemeClr>
                </a:solidFill>
                <a:latin typeface="+mn-lt"/>
              </a:rPr>
              <a:t>and</a:t>
            </a:r>
            <a:r>
              <a:rPr lang="tr-TR" sz="2000" dirty="0">
                <a:solidFill>
                  <a:schemeClr val="accent6">
                    <a:lumMod val="50000"/>
                  </a:schemeClr>
                </a:solidFill>
                <a:latin typeface="+mn-lt"/>
              </a:rPr>
              <a:t>/</a:t>
            </a:r>
            <a:r>
              <a:rPr lang="tr-TR" sz="2000" dirty="0" err="1">
                <a:solidFill>
                  <a:schemeClr val="accent6">
                    <a:lumMod val="50000"/>
                  </a:schemeClr>
                </a:solidFill>
                <a:latin typeface="+mn-lt"/>
              </a:rPr>
              <a:t>or</a:t>
            </a:r>
            <a:r>
              <a:rPr lang="tr-TR" sz="2000" dirty="0">
                <a:solidFill>
                  <a:schemeClr val="accent6">
                    <a:lumMod val="50000"/>
                  </a:schemeClr>
                </a:solidFill>
                <a:latin typeface="+mn-lt"/>
              </a:rPr>
              <a:t> </a:t>
            </a:r>
            <a:r>
              <a:rPr lang="tr-TR" sz="2000" dirty="0" err="1">
                <a:solidFill>
                  <a:schemeClr val="accent6">
                    <a:lumMod val="50000"/>
                  </a:schemeClr>
                </a:solidFill>
                <a:latin typeface="+mn-lt"/>
              </a:rPr>
              <a:t>allergic</a:t>
            </a:r>
            <a:r>
              <a:rPr lang="tr-TR" sz="2000" dirty="0">
                <a:solidFill>
                  <a:schemeClr val="accent6">
                    <a:lumMod val="50000"/>
                  </a:schemeClr>
                </a:solidFill>
                <a:latin typeface="+mn-lt"/>
              </a:rPr>
              <a:t> </a:t>
            </a:r>
            <a:r>
              <a:rPr lang="tr-TR" sz="2000" dirty="0" err="1">
                <a:solidFill>
                  <a:schemeClr val="accent6">
                    <a:lumMod val="50000"/>
                  </a:schemeClr>
                </a:solidFill>
                <a:latin typeface="+mn-lt"/>
              </a:rPr>
              <a:t>to</a:t>
            </a:r>
            <a:r>
              <a:rPr lang="tr-TR" sz="2000" dirty="0">
                <a:solidFill>
                  <a:schemeClr val="accent6">
                    <a:lumMod val="50000"/>
                  </a:schemeClr>
                </a:solidFill>
                <a:latin typeface="+mn-lt"/>
              </a:rPr>
              <a:t> </a:t>
            </a:r>
            <a:r>
              <a:rPr lang="tr-TR" sz="2000" dirty="0" err="1">
                <a:solidFill>
                  <a:schemeClr val="accent6">
                    <a:lumMod val="50000"/>
                  </a:schemeClr>
                </a:solidFill>
                <a:latin typeface="+mn-lt"/>
              </a:rPr>
              <a:t>milk</a:t>
            </a:r>
            <a:r>
              <a:rPr lang="tr-TR" sz="2000" dirty="0">
                <a:solidFill>
                  <a:schemeClr val="accent6">
                    <a:lumMod val="50000"/>
                  </a:schemeClr>
                </a:solidFill>
                <a:latin typeface="+mn-lt"/>
              </a:rPr>
              <a:t> </a:t>
            </a:r>
            <a:r>
              <a:rPr lang="tr-TR" sz="2000" dirty="0" err="1">
                <a:solidFill>
                  <a:schemeClr val="accent6">
                    <a:lumMod val="50000"/>
                  </a:schemeClr>
                </a:solidFill>
                <a:latin typeface="+mn-lt"/>
              </a:rPr>
              <a:t>proteins</a:t>
            </a:r>
            <a:r>
              <a:rPr lang="tr-TR" sz="2000" dirty="0">
                <a:solidFill>
                  <a:schemeClr val="accent6">
                    <a:lumMod val="50000"/>
                  </a:schemeClr>
                </a:solidFill>
                <a:latin typeface="+mn-lt"/>
              </a:rPr>
              <a:t> (</a:t>
            </a:r>
            <a:r>
              <a:rPr lang="tr-TR" sz="2000" dirty="0" err="1">
                <a:solidFill>
                  <a:schemeClr val="accent6">
                    <a:lumMod val="50000"/>
                  </a:schemeClr>
                </a:solidFill>
                <a:latin typeface="+mn-lt"/>
              </a:rPr>
              <a:t>Heenan</a:t>
            </a:r>
            <a:r>
              <a:rPr lang="tr-TR" sz="2000" dirty="0">
                <a:solidFill>
                  <a:schemeClr val="accent6">
                    <a:lumMod val="50000"/>
                  </a:schemeClr>
                </a:solidFill>
                <a:latin typeface="+mn-lt"/>
              </a:rPr>
              <a:t>, Adams, </a:t>
            </a:r>
            <a:r>
              <a:rPr lang="tr-TR" sz="2000" dirty="0" err="1">
                <a:solidFill>
                  <a:schemeClr val="accent6">
                    <a:lumMod val="50000"/>
                  </a:schemeClr>
                </a:solidFill>
                <a:latin typeface="+mn-lt"/>
              </a:rPr>
              <a:t>Hosken</a:t>
            </a:r>
            <a:r>
              <a:rPr lang="tr-TR" sz="2000" dirty="0">
                <a:solidFill>
                  <a:schemeClr val="accent6">
                    <a:lumMod val="50000"/>
                  </a:schemeClr>
                </a:solidFill>
                <a:latin typeface="+mn-lt"/>
              </a:rPr>
              <a:t>, &amp; </a:t>
            </a:r>
            <a:r>
              <a:rPr lang="tr-TR" sz="2000" dirty="0" err="1">
                <a:solidFill>
                  <a:schemeClr val="accent6">
                    <a:lumMod val="50000"/>
                  </a:schemeClr>
                </a:solidFill>
                <a:latin typeface="+mn-lt"/>
              </a:rPr>
              <a:t>Fleet</a:t>
            </a:r>
            <a:r>
              <a:rPr lang="tr-TR" sz="2000" dirty="0">
                <a:solidFill>
                  <a:schemeClr val="accent6">
                    <a:lumMod val="50000"/>
                  </a:schemeClr>
                </a:solidFill>
                <a:latin typeface="+mn-lt"/>
              </a:rPr>
              <a:t>, 2004; </a:t>
            </a:r>
            <a:r>
              <a:rPr lang="tr-TR" sz="2000" dirty="0" err="1">
                <a:solidFill>
                  <a:schemeClr val="accent6">
                    <a:lumMod val="50000"/>
                  </a:schemeClr>
                </a:solidFill>
                <a:latin typeface="+mn-lt"/>
              </a:rPr>
              <a:t>Yoon</a:t>
            </a:r>
            <a:r>
              <a:rPr lang="tr-TR" sz="2000" dirty="0">
                <a:solidFill>
                  <a:schemeClr val="accent6">
                    <a:lumMod val="50000"/>
                  </a:schemeClr>
                </a:solidFill>
                <a:latin typeface="+mn-lt"/>
              </a:rPr>
              <a:t>, </a:t>
            </a:r>
            <a:r>
              <a:rPr lang="tr-TR" sz="2000" dirty="0" err="1">
                <a:solidFill>
                  <a:schemeClr val="accent6">
                    <a:lumMod val="50000"/>
                  </a:schemeClr>
                </a:solidFill>
                <a:latin typeface="+mn-lt"/>
              </a:rPr>
              <a:t>Woodams</a:t>
            </a:r>
            <a:r>
              <a:rPr lang="tr-TR" sz="2000" dirty="0">
                <a:solidFill>
                  <a:schemeClr val="accent6">
                    <a:lumMod val="50000"/>
                  </a:schemeClr>
                </a:solidFill>
                <a:latin typeface="+mn-lt"/>
              </a:rPr>
              <a:t>, &amp; </a:t>
            </a:r>
            <a:r>
              <a:rPr lang="tr-TR" sz="2000" dirty="0" err="1">
                <a:solidFill>
                  <a:schemeClr val="accent6">
                    <a:lumMod val="50000"/>
                  </a:schemeClr>
                </a:solidFill>
                <a:latin typeface="+mn-lt"/>
              </a:rPr>
              <a:t>Hang</a:t>
            </a:r>
            <a:r>
              <a:rPr lang="tr-TR" sz="2000" dirty="0">
                <a:solidFill>
                  <a:schemeClr val="accent6">
                    <a:lumMod val="50000"/>
                  </a:schemeClr>
                </a:solidFill>
                <a:latin typeface="+mn-lt"/>
              </a:rPr>
              <a:t>, 2006; </a:t>
            </a:r>
            <a:r>
              <a:rPr lang="tr-TR" sz="2000" dirty="0" err="1">
                <a:solidFill>
                  <a:schemeClr val="accent6">
                    <a:lumMod val="50000"/>
                  </a:schemeClr>
                </a:solidFill>
                <a:latin typeface="+mn-lt"/>
              </a:rPr>
              <a:t>Kun</a:t>
            </a:r>
            <a:r>
              <a:rPr lang="tr-TR" sz="2000" dirty="0">
                <a:solidFill>
                  <a:schemeClr val="accent6">
                    <a:lumMod val="50000"/>
                  </a:schemeClr>
                </a:solidFill>
                <a:latin typeface="+mn-lt"/>
              </a:rPr>
              <a:t> et al.2008). </a:t>
            </a:r>
          </a:p>
          <a:p>
            <a:pPr algn="just">
              <a:buClr>
                <a:schemeClr val="accent2"/>
              </a:buClr>
              <a:defRPr/>
            </a:pPr>
            <a:r>
              <a:rPr lang="tr-TR" sz="2000" dirty="0">
                <a:solidFill>
                  <a:schemeClr val="accent6">
                    <a:lumMod val="50000"/>
                  </a:schemeClr>
                </a:solidFill>
                <a:latin typeface="+mn-lt"/>
              </a:rPr>
              <a:t> </a:t>
            </a:r>
            <a:r>
              <a:rPr lang="tr-TR" sz="2000" dirty="0" err="1">
                <a:solidFill>
                  <a:schemeClr val="accent6">
                    <a:lumMod val="50000"/>
                  </a:schemeClr>
                </a:solidFill>
                <a:latin typeface="+mn-lt"/>
              </a:rPr>
              <a:t>However</a:t>
            </a:r>
            <a:r>
              <a:rPr lang="tr-TR" sz="2000" dirty="0">
                <a:solidFill>
                  <a:schemeClr val="accent6">
                    <a:lumMod val="50000"/>
                  </a:schemeClr>
                </a:solidFill>
                <a:latin typeface="+mn-lt"/>
              </a:rPr>
              <a:t>, </a:t>
            </a:r>
            <a:r>
              <a:rPr lang="tr-TR" sz="2000" dirty="0" err="1">
                <a:solidFill>
                  <a:schemeClr val="accent6">
                    <a:lumMod val="50000"/>
                  </a:schemeClr>
                </a:solidFill>
                <a:latin typeface="+mn-lt"/>
              </a:rPr>
              <a:t>there</a:t>
            </a:r>
            <a:r>
              <a:rPr lang="tr-TR" sz="2000" dirty="0">
                <a:solidFill>
                  <a:schemeClr val="accent6">
                    <a:lumMod val="50000"/>
                  </a:schemeClr>
                </a:solidFill>
                <a:latin typeface="+mn-lt"/>
              </a:rPr>
              <a:t> is </a:t>
            </a:r>
            <a:r>
              <a:rPr lang="tr-TR" sz="2000" dirty="0" err="1">
                <a:solidFill>
                  <a:schemeClr val="accent6">
                    <a:lumMod val="50000"/>
                  </a:schemeClr>
                </a:solidFill>
                <a:latin typeface="+mn-lt"/>
              </a:rPr>
              <a:t>relative</a:t>
            </a:r>
            <a:r>
              <a:rPr lang="tr-TR" sz="2000" dirty="0">
                <a:solidFill>
                  <a:schemeClr val="accent6">
                    <a:lumMod val="50000"/>
                  </a:schemeClr>
                </a:solidFill>
                <a:latin typeface="+mn-lt"/>
              </a:rPr>
              <a:t> </a:t>
            </a:r>
            <a:r>
              <a:rPr lang="tr-TR" sz="2000" dirty="0" err="1">
                <a:solidFill>
                  <a:schemeClr val="accent6">
                    <a:lumMod val="50000"/>
                  </a:schemeClr>
                </a:solidFill>
                <a:latin typeface="+mn-lt"/>
              </a:rPr>
              <a:t>little</a:t>
            </a:r>
            <a:r>
              <a:rPr lang="tr-TR" sz="2000" dirty="0">
                <a:solidFill>
                  <a:schemeClr val="accent6">
                    <a:lumMod val="50000"/>
                  </a:schemeClr>
                </a:solidFill>
                <a:latin typeface="+mn-lt"/>
              </a:rPr>
              <a:t> </a:t>
            </a:r>
            <a:r>
              <a:rPr lang="tr-TR" sz="2000" dirty="0" err="1">
                <a:solidFill>
                  <a:schemeClr val="accent6">
                    <a:lumMod val="50000"/>
                  </a:schemeClr>
                </a:solidFill>
                <a:latin typeface="+mn-lt"/>
              </a:rPr>
              <a:t>published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information</a:t>
            </a:r>
            <a:r>
              <a:rPr lang="tr-TR" sz="2000" dirty="0">
                <a:solidFill>
                  <a:schemeClr val="accent6">
                    <a:lumMod val="50000"/>
                  </a:schemeClr>
                </a:solidFill>
                <a:latin typeface="+mn-lt"/>
              </a:rPr>
              <a:t> on </a:t>
            </a:r>
            <a:r>
              <a:rPr lang="tr-TR" sz="2000" dirty="0" err="1">
                <a:solidFill>
                  <a:schemeClr val="accent6">
                    <a:lumMod val="50000"/>
                  </a:schemeClr>
                </a:solidFill>
                <a:latin typeface="+mn-lt"/>
              </a:rPr>
              <a:t>the</a:t>
            </a:r>
            <a:r>
              <a:rPr lang="tr-TR" sz="2000" dirty="0">
                <a:solidFill>
                  <a:schemeClr val="accent6">
                    <a:lumMod val="50000"/>
                  </a:schemeClr>
                </a:solidFill>
                <a:latin typeface="+mn-lt"/>
              </a:rPr>
              <a:t> </a:t>
            </a:r>
            <a:r>
              <a:rPr lang="tr-TR" sz="2000" dirty="0" err="1">
                <a:solidFill>
                  <a:schemeClr val="accent6">
                    <a:lumMod val="50000"/>
                  </a:schemeClr>
                </a:solidFill>
                <a:latin typeface="+mn-lt"/>
              </a:rPr>
              <a:t>survival</a:t>
            </a:r>
            <a:r>
              <a:rPr lang="tr-TR" sz="2000" dirty="0">
                <a:solidFill>
                  <a:schemeClr val="accent6">
                    <a:lumMod val="50000"/>
                  </a:schemeClr>
                </a:solidFill>
                <a:latin typeface="+mn-lt"/>
              </a:rPr>
              <a:t> of </a:t>
            </a:r>
            <a:r>
              <a:rPr lang="tr-TR" sz="2000" dirty="0" err="1">
                <a:solidFill>
                  <a:schemeClr val="accent6">
                    <a:lumMod val="50000"/>
                  </a:schemeClr>
                </a:solidFill>
                <a:latin typeface="+mn-lt"/>
              </a:rPr>
              <a:t>probiotics</a:t>
            </a:r>
            <a:r>
              <a:rPr lang="tr-TR" sz="2000" dirty="0">
                <a:solidFill>
                  <a:schemeClr val="accent6">
                    <a:lumMod val="50000"/>
                  </a:schemeClr>
                </a:solidFill>
                <a:latin typeface="+mn-lt"/>
              </a:rPr>
              <a:t> in </a:t>
            </a:r>
            <a:r>
              <a:rPr lang="tr-TR" sz="2000" dirty="0" err="1">
                <a:solidFill>
                  <a:schemeClr val="accent6">
                    <a:lumMod val="50000"/>
                  </a:schemeClr>
                </a:solidFill>
                <a:latin typeface="+mn-lt"/>
              </a:rPr>
              <a:t>non</a:t>
            </a:r>
            <a:r>
              <a:rPr lang="tr-TR" sz="2000" dirty="0">
                <a:solidFill>
                  <a:schemeClr val="accent6">
                    <a:lumMod val="50000"/>
                  </a:schemeClr>
                </a:solidFill>
                <a:latin typeface="+mn-lt"/>
              </a:rPr>
              <a:t>-</a:t>
            </a:r>
            <a:r>
              <a:rPr lang="tr-TR" sz="2000" dirty="0" err="1">
                <a:solidFill>
                  <a:schemeClr val="accent6">
                    <a:lumMod val="50000"/>
                  </a:schemeClr>
                </a:solidFill>
                <a:latin typeface="+mn-lt"/>
              </a:rPr>
              <a:t>fermented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food</a:t>
            </a:r>
            <a:r>
              <a:rPr lang="tr-TR" sz="2000" dirty="0">
                <a:solidFill>
                  <a:schemeClr val="accent6">
                    <a:lumMod val="50000"/>
                  </a:schemeClr>
                </a:solidFill>
                <a:latin typeface="+mn-lt"/>
              </a:rPr>
              <a:t> </a:t>
            </a:r>
            <a:r>
              <a:rPr lang="tr-TR" sz="2000" dirty="0" err="1">
                <a:solidFill>
                  <a:schemeClr val="accent6">
                    <a:lumMod val="50000"/>
                  </a:schemeClr>
                </a:solidFill>
                <a:latin typeface="+mn-lt"/>
              </a:rPr>
              <a:t>matrices</a:t>
            </a:r>
            <a:r>
              <a:rPr lang="tr-TR" sz="2000" dirty="0">
                <a:solidFill>
                  <a:schemeClr val="accent6">
                    <a:lumMod val="50000"/>
                  </a:schemeClr>
                </a:solidFill>
                <a:latin typeface="+mn-lt"/>
              </a:rPr>
              <a:t>, </a:t>
            </a:r>
            <a:r>
              <a:rPr lang="tr-TR" sz="2000" dirty="0" err="1">
                <a:solidFill>
                  <a:schemeClr val="accent6">
                    <a:lumMod val="50000"/>
                  </a:schemeClr>
                </a:solidFill>
                <a:latin typeface="+mn-lt"/>
              </a:rPr>
              <a:t>whereas</a:t>
            </a:r>
            <a:r>
              <a:rPr lang="tr-TR" sz="2000" dirty="0">
                <a:solidFill>
                  <a:schemeClr val="accent6">
                    <a:lumMod val="50000"/>
                  </a:schemeClr>
                </a:solidFill>
                <a:latin typeface="+mn-lt"/>
              </a:rPr>
              <a:t> </a:t>
            </a:r>
            <a:r>
              <a:rPr lang="tr-TR" sz="2000" dirty="0" err="1">
                <a:solidFill>
                  <a:schemeClr val="accent6">
                    <a:lumMod val="50000"/>
                  </a:schemeClr>
                </a:solidFill>
                <a:latin typeface="+mn-lt"/>
              </a:rPr>
              <a:t>the</a:t>
            </a:r>
            <a:r>
              <a:rPr lang="tr-TR" sz="2000" dirty="0">
                <a:solidFill>
                  <a:schemeClr val="accent6">
                    <a:lumMod val="50000"/>
                  </a:schemeClr>
                </a:solidFill>
                <a:latin typeface="+mn-lt"/>
              </a:rPr>
              <a:t> </a:t>
            </a:r>
            <a:r>
              <a:rPr lang="tr-TR" sz="2000" dirty="0" err="1">
                <a:solidFill>
                  <a:schemeClr val="accent6">
                    <a:lumMod val="50000"/>
                  </a:schemeClr>
                </a:solidFill>
                <a:latin typeface="+mn-lt"/>
              </a:rPr>
              <a:t>stability</a:t>
            </a:r>
            <a:r>
              <a:rPr lang="tr-TR" sz="2000" dirty="0">
                <a:solidFill>
                  <a:schemeClr val="accent6">
                    <a:lumMod val="50000"/>
                  </a:schemeClr>
                </a:solidFill>
                <a:latin typeface="+mn-lt"/>
              </a:rPr>
              <a:t> of </a:t>
            </a:r>
            <a:r>
              <a:rPr lang="tr-TR" sz="2000" dirty="0" err="1">
                <a:solidFill>
                  <a:schemeClr val="accent6">
                    <a:lumMod val="50000"/>
                  </a:schemeClr>
                </a:solidFill>
                <a:latin typeface="+mn-lt"/>
              </a:rPr>
              <a:t>probiotics</a:t>
            </a:r>
            <a:r>
              <a:rPr lang="tr-TR" sz="2000" dirty="0">
                <a:solidFill>
                  <a:schemeClr val="accent6">
                    <a:lumMod val="50000"/>
                  </a:schemeClr>
                </a:solidFill>
                <a:latin typeface="+mn-lt"/>
              </a:rPr>
              <a:t> in </a:t>
            </a:r>
            <a:r>
              <a:rPr lang="tr-TR" sz="2000" dirty="0" err="1">
                <a:solidFill>
                  <a:schemeClr val="accent6">
                    <a:lumMod val="50000"/>
                  </a:schemeClr>
                </a:solidFill>
                <a:latin typeface="+mn-lt"/>
              </a:rPr>
              <a:t>yoghurts</a:t>
            </a:r>
            <a:r>
              <a:rPr lang="tr-TR" sz="2000" dirty="0">
                <a:solidFill>
                  <a:schemeClr val="accent6">
                    <a:lumMod val="50000"/>
                  </a:schemeClr>
                </a:solidFill>
                <a:latin typeface="+mn-lt"/>
              </a:rPr>
              <a:t> has </a:t>
            </a:r>
            <a:r>
              <a:rPr lang="tr-TR" sz="2000" dirty="0" err="1">
                <a:solidFill>
                  <a:schemeClr val="accent6">
                    <a:lumMod val="50000"/>
                  </a:schemeClr>
                </a:solidFill>
                <a:latin typeface="+mn-lt"/>
              </a:rPr>
              <a:t>been</a:t>
            </a:r>
            <a:r>
              <a:rPr lang="tr-TR" sz="2000" dirty="0">
                <a:solidFill>
                  <a:schemeClr val="accent6">
                    <a:lumMod val="50000"/>
                  </a:schemeClr>
                </a:solidFill>
                <a:latin typeface="+mn-lt"/>
              </a:rPr>
              <a:t> </a:t>
            </a:r>
            <a:r>
              <a:rPr lang="tr-TR" sz="2000" dirty="0" err="1">
                <a:solidFill>
                  <a:schemeClr val="accent6">
                    <a:lumMod val="50000"/>
                  </a:schemeClr>
                </a:solidFill>
                <a:latin typeface="+mn-lt"/>
              </a:rPr>
              <a:t>widely</a:t>
            </a:r>
            <a:r>
              <a:rPr lang="tr-TR" sz="2000" dirty="0">
                <a:solidFill>
                  <a:schemeClr val="accent6">
                    <a:lumMod val="50000"/>
                  </a:schemeClr>
                </a:solidFill>
                <a:latin typeface="+mn-lt"/>
              </a:rPr>
              <a:t> </a:t>
            </a:r>
            <a:r>
              <a:rPr lang="tr-TR" sz="2000" dirty="0" err="1">
                <a:solidFill>
                  <a:schemeClr val="accent6">
                    <a:lumMod val="50000"/>
                  </a:schemeClr>
                </a:solidFill>
                <a:latin typeface="+mn-lt"/>
              </a:rPr>
              <a:t>studied</a:t>
            </a:r>
            <a:r>
              <a:rPr lang="tr-TR" sz="2000" dirty="0">
                <a:solidFill>
                  <a:schemeClr val="accent6">
                    <a:lumMod val="50000"/>
                  </a:schemeClr>
                </a:solidFill>
                <a:latin typeface="+mn-lt"/>
              </a:rPr>
              <a:t> (</a:t>
            </a:r>
            <a:r>
              <a:rPr lang="tr-TR" sz="2000" dirty="0" err="1">
                <a:solidFill>
                  <a:schemeClr val="accent6">
                    <a:lumMod val="50000"/>
                  </a:schemeClr>
                </a:solidFill>
                <a:latin typeface="+mn-lt"/>
              </a:rPr>
              <a:t>Kailasapathy</a:t>
            </a:r>
            <a:r>
              <a:rPr lang="tr-TR" sz="2000" dirty="0">
                <a:solidFill>
                  <a:schemeClr val="accent6">
                    <a:lumMod val="50000"/>
                  </a:schemeClr>
                </a:solidFill>
                <a:latin typeface="+mn-lt"/>
              </a:rPr>
              <a:t> &amp; </a:t>
            </a:r>
            <a:r>
              <a:rPr lang="tr-TR" sz="2000" dirty="0" err="1">
                <a:solidFill>
                  <a:schemeClr val="accent6">
                    <a:lumMod val="50000"/>
                  </a:schemeClr>
                </a:solidFill>
                <a:latin typeface="+mn-lt"/>
              </a:rPr>
              <a:t>Rybka</a:t>
            </a:r>
            <a:r>
              <a:rPr lang="tr-TR" sz="2000" dirty="0">
                <a:solidFill>
                  <a:schemeClr val="accent6">
                    <a:lumMod val="50000"/>
                  </a:schemeClr>
                </a:solidFill>
                <a:latin typeface="+mn-lt"/>
              </a:rPr>
              <a:t>, 1997).</a:t>
            </a:r>
          </a:p>
        </p:txBody>
      </p:sp>
      <p:pic>
        <p:nvPicPr>
          <p:cNvPr id="9220" name="Picture 5" descr="C:\Users\inci\Desktop\2probiotics.gif"/>
          <p:cNvPicPr>
            <a:picLocks noChangeAspect="1" noChangeArrowheads="1"/>
          </p:cNvPicPr>
          <p:nvPr/>
        </p:nvPicPr>
        <p:blipFill>
          <a:blip r:embed="rId2" cstate="print"/>
          <a:srcRect/>
          <a:stretch>
            <a:fillRect/>
          </a:stretch>
        </p:blipFill>
        <p:spPr bwMode="auto">
          <a:xfrm>
            <a:off x="577850" y="1512888"/>
            <a:ext cx="5759450" cy="372110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2 İçerik Yer Tutucusu"/>
          <p:cNvSpPr>
            <a:spLocks noGrp="1"/>
          </p:cNvSpPr>
          <p:nvPr>
            <p:ph idx="1"/>
          </p:nvPr>
        </p:nvSpPr>
        <p:spPr>
          <a:xfrm>
            <a:off x="914400" y="1498600"/>
            <a:ext cx="10390188" cy="4602163"/>
          </a:xfrm>
        </p:spPr>
        <p:txBody>
          <a:bodyPr/>
          <a:lstStyle/>
          <a:p>
            <a:pPr algn="just">
              <a:buClr>
                <a:schemeClr val="accent2"/>
              </a:buClr>
              <a:defRPr/>
            </a:pPr>
            <a:r>
              <a:rPr lang="tr-TR" sz="2200" dirty="0" err="1" smtClean="0">
                <a:solidFill>
                  <a:schemeClr val="accent6">
                    <a:lumMod val="50000"/>
                  </a:schemeClr>
                </a:solidFill>
                <a:cs typeface="Arial" pitchFamily="34" charset="0"/>
              </a:rPr>
              <a:t>There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are</a:t>
            </a:r>
            <a:r>
              <a:rPr lang="tr-TR" sz="2200" dirty="0" smtClean="0">
                <a:solidFill>
                  <a:schemeClr val="accent6">
                    <a:lumMod val="50000"/>
                  </a:schemeClr>
                </a:solidFill>
                <a:cs typeface="Arial" pitchFamily="34" charset="0"/>
              </a:rPr>
              <a:t> a </a:t>
            </a:r>
            <a:r>
              <a:rPr lang="tr-TR" sz="2200" dirty="0" err="1" smtClean="0">
                <a:solidFill>
                  <a:schemeClr val="accent6">
                    <a:lumMod val="50000"/>
                  </a:schemeClr>
                </a:solidFill>
                <a:cs typeface="Arial" pitchFamily="34" charset="0"/>
              </a:rPr>
              <a:t>wide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variety</a:t>
            </a:r>
            <a:r>
              <a:rPr lang="tr-TR" sz="2200" dirty="0" smtClean="0">
                <a:solidFill>
                  <a:schemeClr val="accent6">
                    <a:lumMod val="50000"/>
                  </a:schemeClr>
                </a:solidFill>
                <a:cs typeface="Arial" pitchFamily="34" charset="0"/>
              </a:rPr>
              <a:t> of </a:t>
            </a:r>
            <a:r>
              <a:rPr lang="tr-TR" sz="2200" dirty="0" err="1" smtClean="0">
                <a:solidFill>
                  <a:schemeClr val="accent6">
                    <a:lumMod val="50000"/>
                  </a:schemeClr>
                </a:solidFill>
                <a:cs typeface="Arial" pitchFamily="34" charset="0"/>
              </a:rPr>
              <a:t>traditional</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non</a:t>
            </a:r>
            <a:r>
              <a:rPr lang="tr-TR" sz="2200" dirty="0" smtClean="0">
                <a:solidFill>
                  <a:schemeClr val="accent6">
                    <a:lumMod val="50000"/>
                  </a:schemeClr>
                </a:solidFill>
                <a:cs typeface="Arial" pitchFamily="34" charset="0"/>
              </a:rPr>
              <a:t>-</a:t>
            </a:r>
            <a:r>
              <a:rPr lang="tr-TR" sz="2200" dirty="0" err="1" smtClean="0">
                <a:solidFill>
                  <a:schemeClr val="accent6">
                    <a:lumMod val="50000"/>
                  </a:schemeClr>
                </a:solidFill>
                <a:cs typeface="Arial" pitchFamily="34" charset="0"/>
              </a:rPr>
              <a:t>dairy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fermented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beverages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produced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around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the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world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lately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Fruits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vegetables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have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been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showed</a:t>
            </a:r>
            <a:r>
              <a:rPr lang="tr-TR" sz="2200" dirty="0" smtClean="0">
                <a:solidFill>
                  <a:schemeClr val="accent6">
                    <a:lumMod val="50000"/>
                  </a:schemeClr>
                </a:solidFill>
                <a:cs typeface="Arial" pitchFamily="34" charset="0"/>
              </a:rPr>
              <a:t> as </a:t>
            </a:r>
            <a:r>
              <a:rPr lang="tr-TR" sz="2200" dirty="0" err="1" smtClean="0">
                <a:solidFill>
                  <a:schemeClr val="accent6">
                    <a:lumMod val="50000"/>
                  </a:schemeClr>
                </a:solidFill>
                <a:cs typeface="Arial" pitchFamily="34" charset="0"/>
              </a:rPr>
              <a:t>appropriate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for</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probiotic</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products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fruits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vegetables</a:t>
            </a:r>
            <a:r>
              <a:rPr lang="tr-TR" sz="2200" dirty="0" smtClean="0">
                <a:solidFill>
                  <a:schemeClr val="accent6">
                    <a:lumMod val="50000"/>
                  </a:schemeClr>
                </a:solidFill>
                <a:cs typeface="Arial" pitchFamily="34" charset="0"/>
              </a:rPr>
              <a:t> do not </a:t>
            </a:r>
            <a:r>
              <a:rPr lang="tr-TR" sz="2200" dirty="0" err="1" smtClean="0">
                <a:solidFill>
                  <a:schemeClr val="accent6">
                    <a:lumMod val="50000"/>
                  </a:schemeClr>
                </a:solidFill>
                <a:cs typeface="Arial" pitchFamily="34" charset="0"/>
              </a:rPr>
              <a:t>contain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dairy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allergens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that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might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prevent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usage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part</a:t>
            </a:r>
            <a:r>
              <a:rPr lang="tr-TR" sz="2200" dirty="0" smtClean="0">
                <a:solidFill>
                  <a:schemeClr val="accent6">
                    <a:lumMod val="50000"/>
                  </a:schemeClr>
                </a:solidFill>
                <a:cs typeface="Arial" pitchFamily="34" charset="0"/>
              </a:rPr>
              <a:t> of </a:t>
            </a:r>
            <a:r>
              <a:rPr lang="tr-TR" sz="2200" dirty="0" err="1" smtClean="0">
                <a:solidFill>
                  <a:schemeClr val="accent6">
                    <a:lumMod val="50000"/>
                  </a:schemeClr>
                </a:solidFill>
                <a:cs typeface="Arial" pitchFamily="34" charset="0"/>
              </a:rPr>
              <a:t>the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population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Luckow</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Delahunty</a:t>
            </a:r>
            <a:r>
              <a:rPr lang="tr-TR" sz="2200" dirty="0" smtClean="0">
                <a:solidFill>
                  <a:schemeClr val="accent6">
                    <a:lumMod val="50000"/>
                  </a:schemeClr>
                </a:solidFill>
                <a:cs typeface="Arial" pitchFamily="34" charset="0"/>
              </a:rPr>
              <a:t>, 2004). </a:t>
            </a:r>
            <a:r>
              <a:rPr lang="tr-TR" sz="2200" dirty="0" err="1" smtClean="0">
                <a:solidFill>
                  <a:schemeClr val="accent6">
                    <a:lumMod val="50000"/>
                  </a:schemeClr>
                </a:solidFill>
                <a:cs typeface="Arial" pitchFamily="34" charset="0"/>
              </a:rPr>
              <a:t>Also</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they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have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several</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functional</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food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components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such</a:t>
            </a:r>
            <a:r>
              <a:rPr lang="tr-TR" sz="2200" dirty="0" smtClean="0">
                <a:solidFill>
                  <a:schemeClr val="accent6">
                    <a:lumMod val="50000"/>
                  </a:schemeClr>
                </a:solidFill>
                <a:cs typeface="Arial" pitchFamily="34" charset="0"/>
              </a:rPr>
              <a:t> as </a:t>
            </a:r>
            <a:r>
              <a:rPr lang="tr-TR" sz="2200" dirty="0" err="1" smtClean="0">
                <a:solidFill>
                  <a:schemeClr val="accent6">
                    <a:lumMod val="50000"/>
                  </a:schemeClr>
                </a:solidFill>
                <a:cs typeface="Arial" pitchFamily="34" charset="0"/>
              </a:rPr>
              <a:t>minerals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vitamins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dietary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fibers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antioxidants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phytochemicals</a:t>
            </a:r>
            <a:r>
              <a:rPr lang="tr-TR" sz="2200" dirty="0" smtClean="0">
                <a:solidFill>
                  <a:schemeClr val="accent6">
                    <a:lumMod val="50000"/>
                  </a:schemeClr>
                </a:solidFill>
                <a:cs typeface="Arial" pitchFamily="34" charset="0"/>
              </a:rPr>
              <a:t>). </a:t>
            </a:r>
          </a:p>
          <a:p>
            <a:pPr algn="just">
              <a:buClr>
                <a:schemeClr val="accent2"/>
              </a:buClr>
              <a:defRPr/>
            </a:pPr>
            <a:r>
              <a:rPr lang="tr-TR" sz="2200" dirty="0" err="1" smtClean="0">
                <a:solidFill>
                  <a:schemeClr val="accent6">
                    <a:lumMod val="50000"/>
                  </a:schemeClr>
                </a:solidFill>
                <a:cs typeface="Arial" pitchFamily="34" charset="0"/>
              </a:rPr>
              <a:t>In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recent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years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studies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about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non</a:t>
            </a:r>
            <a:r>
              <a:rPr lang="tr-TR" sz="2200" dirty="0" smtClean="0">
                <a:solidFill>
                  <a:schemeClr val="accent6">
                    <a:lumMod val="50000"/>
                  </a:schemeClr>
                </a:solidFill>
                <a:cs typeface="Arial" pitchFamily="34" charset="0"/>
              </a:rPr>
              <a:t>-</a:t>
            </a:r>
            <a:r>
              <a:rPr lang="tr-TR" sz="2200" dirty="0" err="1" smtClean="0">
                <a:solidFill>
                  <a:schemeClr val="accent6">
                    <a:lumMod val="50000"/>
                  </a:schemeClr>
                </a:solidFill>
                <a:cs typeface="Arial" pitchFamily="34" charset="0"/>
              </a:rPr>
              <a:t>dairy</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probiotic</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beverages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such</a:t>
            </a:r>
            <a:r>
              <a:rPr lang="tr-TR" sz="2200" dirty="0" smtClean="0">
                <a:solidFill>
                  <a:schemeClr val="accent6">
                    <a:lumMod val="50000"/>
                  </a:schemeClr>
                </a:solidFill>
                <a:cs typeface="Arial" pitchFamily="34" charset="0"/>
              </a:rPr>
              <a:t> as </a:t>
            </a:r>
            <a:r>
              <a:rPr lang="tr-TR" sz="2200" dirty="0" err="1" smtClean="0">
                <a:solidFill>
                  <a:schemeClr val="accent6">
                    <a:lumMod val="50000"/>
                  </a:schemeClr>
                </a:solidFill>
                <a:cs typeface="Arial" pitchFamily="34" charset="0"/>
              </a:rPr>
              <a:t>tomato</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cabbage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blackcurrant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orange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beetroot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carrot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juices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have</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been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performed</a:t>
            </a:r>
            <a:r>
              <a:rPr lang="tr-TR" sz="2200" dirty="0" smtClean="0">
                <a:solidFill>
                  <a:schemeClr val="accent6">
                    <a:lumMod val="50000"/>
                  </a:schemeClr>
                </a:solidFill>
                <a:cs typeface="Arial" pitchFamily="34" charset="0"/>
              </a:rPr>
              <a:t> in </a:t>
            </a:r>
            <a:r>
              <a:rPr lang="tr-TR" sz="2200" dirty="0" err="1" smtClean="0">
                <a:solidFill>
                  <a:schemeClr val="accent6">
                    <a:lumMod val="50000"/>
                  </a:schemeClr>
                </a:solidFill>
                <a:cs typeface="Arial" pitchFamily="34" charset="0"/>
              </a:rPr>
              <a:t>conjuction</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with</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different</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probiotic</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strains</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and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obtained</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appealing</a:t>
            </a:r>
            <a:r>
              <a:rPr lang="tr-TR" sz="2200" dirty="0" smtClean="0">
                <a:solidFill>
                  <a:schemeClr val="accent6">
                    <a:lumMod val="50000"/>
                  </a:schemeClr>
                </a:solidFill>
                <a:cs typeface="Arial" pitchFamily="34" charset="0"/>
              </a:rPr>
              <a:t> </a:t>
            </a:r>
            <a:r>
              <a:rPr lang="tr-TR" sz="2200" dirty="0" err="1" smtClean="0">
                <a:solidFill>
                  <a:schemeClr val="accent6">
                    <a:lumMod val="50000"/>
                  </a:schemeClr>
                </a:solidFill>
                <a:cs typeface="Arial" pitchFamily="34" charset="0"/>
              </a:rPr>
              <a:t>results</a:t>
            </a:r>
            <a:r>
              <a:rPr lang="tr-TR" sz="2200" dirty="0" smtClean="0">
                <a:solidFill>
                  <a:schemeClr val="accent6">
                    <a:lumMod val="50000"/>
                  </a:schemeClr>
                </a:solidFill>
                <a:cs typeface="Arial" pitchFamily="34" charset="0"/>
              </a:rPr>
              <a:t>. </a:t>
            </a:r>
          </a:p>
          <a:p>
            <a:pPr algn="just">
              <a:defRPr/>
            </a:pPr>
            <a:endParaRPr lang="tr-TR" sz="2400" dirty="0" smtClean="0"/>
          </a:p>
        </p:txBody>
      </p:sp>
      <p:pic>
        <p:nvPicPr>
          <p:cNvPr id="10243" name="5 Resim" descr="indir.jpg"/>
          <p:cNvPicPr>
            <a:picLocks noChangeAspect="1"/>
          </p:cNvPicPr>
          <p:nvPr/>
        </p:nvPicPr>
        <p:blipFill>
          <a:blip r:embed="rId2" cstate="print"/>
          <a:srcRect/>
          <a:stretch>
            <a:fillRect/>
          </a:stretch>
        </p:blipFill>
        <p:spPr bwMode="auto">
          <a:xfrm>
            <a:off x="3909124" y="4575402"/>
            <a:ext cx="3708400" cy="209391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4 İçerik Yer Tutucusu"/>
          <p:cNvSpPr>
            <a:spLocks noGrp="1" noChangeArrowheads="1"/>
          </p:cNvSpPr>
          <p:nvPr>
            <p:ph idx="1"/>
          </p:nvPr>
        </p:nvSpPr>
        <p:spPr>
          <a:xfrm>
            <a:off x="3578225" y="1365250"/>
            <a:ext cx="4005263" cy="5078413"/>
          </a:xfrm>
        </p:spPr>
        <p:txBody>
          <a:bodyPr>
            <a:spAutoFit/>
          </a:bodyPr>
          <a:lstStyle/>
          <a:p>
            <a:pPr algn="just">
              <a:lnSpc>
                <a:spcPct val="100000"/>
              </a:lnSpc>
              <a:spcBef>
                <a:spcPct val="0"/>
              </a:spcBef>
              <a:buClr>
                <a:schemeClr val="accent2"/>
              </a:buClr>
            </a:pPr>
            <a:r>
              <a:rPr lang="en-GB" sz="1800" dirty="0" smtClean="0">
                <a:solidFill>
                  <a:srgbClr val="7030A0"/>
                </a:solidFill>
                <a:cs typeface="Arial" charset="0"/>
              </a:rPr>
              <a:t>Black carrots are a good source of </a:t>
            </a:r>
            <a:r>
              <a:rPr lang="en-GB" sz="1800" dirty="0" err="1" smtClean="0">
                <a:solidFill>
                  <a:srgbClr val="7030A0"/>
                </a:solidFill>
                <a:cs typeface="Arial" charset="0"/>
              </a:rPr>
              <a:t>anthocyanin</a:t>
            </a:r>
            <a:r>
              <a:rPr lang="en-GB" sz="1800" dirty="0" smtClean="0">
                <a:solidFill>
                  <a:srgbClr val="7030A0"/>
                </a:solidFill>
                <a:cs typeface="Arial" charset="0"/>
              </a:rPr>
              <a:t> pigments.</a:t>
            </a:r>
            <a:endParaRPr lang="tr-TR" sz="1800" dirty="0" smtClean="0">
              <a:solidFill>
                <a:srgbClr val="7030A0"/>
              </a:solidFill>
              <a:cs typeface="Arial" charset="0"/>
            </a:endParaRPr>
          </a:p>
          <a:p>
            <a:pPr algn="just">
              <a:lnSpc>
                <a:spcPct val="100000"/>
              </a:lnSpc>
              <a:spcBef>
                <a:spcPct val="0"/>
              </a:spcBef>
              <a:buClr>
                <a:schemeClr val="accent2"/>
              </a:buClr>
            </a:pPr>
            <a:r>
              <a:rPr lang="en-GB" sz="1800" dirty="0" smtClean="0">
                <a:solidFill>
                  <a:srgbClr val="7030A0"/>
                </a:solidFill>
              </a:rPr>
              <a:t>The </a:t>
            </a:r>
            <a:r>
              <a:rPr lang="en-GB" sz="1800" dirty="0" err="1" smtClean="0">
                <a:solidFill>
                  <a:srgbClr val="7030A0"/>
                </a:solidFill>
              </a:rPr>
              <a:t>anthocyanin</a:t>
            </a:r>
            <a:r>
              <a:rPr lang="en-GB" sz="1800" dirty="0" smtClean="0">
                <a:solidFill>
                  <a:srgbClr val="7030A0"/>
                </a:solidFill>
              </a:rPr>
              <a:t> content of black carrots was reported to be 1750 mg kg</a:t>
            </a:r>
            <a:r>
              <a:rPr lang="en-GB" sz="1800" baseline="30000" dirty="0" smtClean="0">
                <a:solidFill>
                  <a:srgbClr val="7030A0"/>
                </a:solidFill>
              </a:rPr>
              <a:t>−1</a:t>
            </a:r>
            <a:r>
              <a:rPr lang="en-GB" sz="1800" dirty="0" smtClean="0">
                <a:solidFill>
                  <a:srgbClr val="7030A0"/>
                </a:solidFill>
              </a:rPr>
              <a:t> fresh weight (</a:t>
            </a:r>
            <a:r>
              <a:rPr lang="en-GB" sz="1800" u="sng" dirty="0" err="1" smtClean="0">
                <a:solidFill>
                  <a:srgbClr val="7030A0"/>
                </a:solidFill>
                <a:hlinkClick r:id="rId3"/>
              </a:rPr>
              <a:t>Mazza</a:t>
            </a:r>
            <a:r>
              <a:rPr lang="en-GB" sz="1800" u="sng" dirty="0" smtClean="0">
                <a:solidFill>
                  <a:srgbClr val="7030A0"/>
                </a:solidFill>
                <a:hlinkClick r:id="rId3"/>
              </a:rPr>
              <a:t> &amp; </a:t>
            </a:r>
            <a:r>
              <a:rPr lang="en-GB" sz="1800" u="sng" dirty="0" err="1" smtClean="0">
                <a:solidFill>
                  <a:srgbClr val="7030A0"/>
                </a:solidFill>
                <a:hlinkClick r:id="rId3"/>
              </a:rPr>
              <a:t>Miniati</a:t>
            </a:r>
            <a:r>
              <a:rPr lang="en-GB" sz="1800" u="sng" dirty="0" smtClean="0">
                <a:solidFill>
                  <a:srgbClr val="7030A0"/>
                </a:solidFill>
                <a:hlinkClick r:id="rId3"/>
              </a:rPr>
              <a:t>, 1993</a:t>
            </a:r>
            <a:r>
              <a:rPr lang="en-GB" sz="1800" dirty="0" smtClean="0">
                <a:solidFill>
                  <a:srgbClr val="7030A0"/>
                </a:solidFill>
              </a:rPr>
              <a:t>).</a:t>
            </a:r>
            <a:endParaRPr lang="tr-TR" sz="1800" dirty="0" smtClean="0">
              <a:solidFill>
                <a:srgbClr val="7030A0"/>
              </a:solidFill>
            </a:endParaRPr>
          </a:p>
          <a:p>
            <a:pPr algn="just">
              <a:lnSpc>
                <a:spcPct val="100000"/>
              </a:lnSpc>
              <a:spcBef>
                <a:spcPct val="0"/>
              </a:spcBef>
              <a:buClr>
                <a:schemeClr val="accent2"/>
              </a:buClr>
            </a:pPr>
            <a:r>
              <a:rPr lang="en-GB" sz="1800" dirty="0" smtClean="0">
                <a:solidFill>
                  <a:srgbClr val="7030A0"/>
                </a:solidFill>
              </a:rPr>
              <a:t>Black carrots also contain high amounts of </a:t>
            </a:r>
            <a:r>
              <a:rPr lang="en-GB" sz="1800" dirty="0" err="1" smtClean="0">
                <a:solidFill>
                  <a:srgbClr val="7030A0"/>
                </a:solidFill>
              </a:rPr>
              <a:t>acylated</a:t>
            </a:r>
            <a:r>
              <a:rPr lang="en-GB" sz="1800" dirty="0" smtClean="0">
                <a:solidFill>
                  <a:srgbClr val="7030A0"/>
                </a:solidFill>
              </a:rPr>
              <a:t> </a:t>
            </a:r>
            <a:r>
              <a:rPr lang="en-GB" sz="1800" dirty="0" err="1" smtClean="0">
                <a:solidFill>
                  <a:srgbClr val="7030A0"/>
                </a:solidFill>
              </a:rPr>
              <a:t>anthocyanins</a:t>
            </a:r>
            <a:r>
              <a:rPr lang="en-GB" sz="1800" dirty="0" smtClean="0">
                <a:solidFill>
                  <a:srgbClr val="7030A0"/>
                </a:solidFill>
              </a:rPr>
              <a:t>.</a:t>
            </a:r>
            <a:endParaRPr lang="tr-TR" sz="1800" dirty="0" smtClean="0">
              <a:solidFill>
                <a:srgbClr val="7030A0"/>
              </a:solidFill>
            </a:endParaRPr>
          </a:p>
          <a:p>
            <a:pPr algn="just">
              <a:lnSpc>
                <a:spcPct val="100000"/>
              </a:lnSpc>
              <a:spcBef>
                <a:spcPct val="0"/>
              </a:spcBef>
              <a:buClr>
                <a:schemeClr val="accent2"/>
              </a:buClr>
            </a:pPr>
            <a:r>
              <a:rPr lang="en-GB" sz="1800" dirty="0" smtClean="0">
                <a:solidFill>
                  <a:srgbClr val="7030A0"/>
                </a:solidFill>
              </a:rPr>
              <a:t>Moreover, black carrot </a:t>
            </a:r>
            <a:r>
              <a:rPr lang="en-GB" sz="1800" dirty="0" err="1" smtClean="0">
                <a:solidFill>
                  <a:srgbClr val="7030A0"/>
                </a:solidFill>
              </a:rPr>
              <a:t>anthocyanins</a:t>
            </a:r>
            <a:r>
              <a:rPr lang="en-GB" sz="1800" dirty="0" smtClean="0">
                <a:solidFill>
                  <a:srgbClr val="7030A0"/>
                </a:solidFill>
              </a:rPr>
              <a:t> provide an excellent bright strawberry red shade at acidic pH values; therefore, black carrot juice can be a good choice for colouring  fruit juices and nectars, soft drinks, c</a:t>
            </a:r>
            <a:r>
              <a:rPr lang="tr-TR" sz="1800" dirty="0" smtClean="0">
                <a:solidFill>
                  <a:srgbClr val="7030A0"/>
                </a:solidFill>
              </a:rPr>
              <a:t>an</a:t>
            </a:r>
            <a:r>
              <a:rPr lang="en-GB" sz="1800" dirty="0" smtClean="0">
                <a:solidFill>
                  <a:srgbClr val="7030A0"/>
                </a:solidFill>
              </a:rPr>
              <a:t>s, jellies and confectionery (</a:t>
            </a:r>
            <a:r>
              <a:rPr lang="en-GB" sz="1800" u="sng" dirty="0" err="1" smtClean="0">
                <a:solidFill>
                  <a:srgbClr val="7030A0"/>
                </a:solidFill>
                <a:hlinkClick r:id="rId3"/>
              </a:rPr>
              <a:t>Downham</a:t>
            </a:r>
            <a:r>
              <a:rPr lang="en-GB" sz="1800" u="sng" dirty="0" smtClean="0">
                <a:solidFill>
                  <a:srgbClr val="7030A0"/>
                </a:solidFill>
                <a:hlinkClick r:id="rId3"/>
              </a:rPr>
              <a:t> &amp; Collins, 2000</a:t>
            </a:r>
            <a:r>
              <a:rPr lang="en-GB" sz="1800" dirty="0" smtClean="0">
                <a:solidFill>
                  <a:srgbClr val="7030A0"/>
                </a:solidFill>
              </a:rPr>
              <a:t>; </a:t>
            </a:r>
            <a:r>
              <a:rPr lang="en-GB" sz="1800" dirty="0" err="1" smtClean="0">
                <a:solidFill>
                  <a:srgbClr val="7030A0"/>
                </a:solidFill>
              </a:rPr>
              <a:t>Kırca</a:t>
            </a:r>
            <a:r>
              <a:rPr lang="en-GB" sz="1800" dirty="0" smtClean="0">
                <a:solidFill>
                  <a:srgbClr val="7030A0"/>
                </a:solidFill>
              </a:rPr>
              <a:t> et al.,2006).</a:t>
            </a:r>
            <a:endParaRPr lang="tr-TR" sz="1800" dirty="0" smtClean="0">
              <a:solidFill>
                <a:srgbClr val="7030A0"/>
              </a:solidFill>
              <a:cs typeface="Arial" charset="0"/>
            </a:endParaRPr>
          </a:p>
          <a:p>
            <a:pPr algn="just">
              <a:lnSpc>
                <a:spcPct val="100000"/>
              </a:lnSpc>
              <a:spcBef>
                <a:spcPct val="0"/>
              </a:spcBef>
              <a:buClr>
                <a:schemeClr val="accent2"/>
              </a:buClr>
            </a:pPr>
            <a:endParaRPr lang="tr-TR" sz="1800" dirty="0" smtClean="0"/>
          </a:p>
        </p:txBody>
      </p:sp>
      <p:sp>
        <p:nvSpPr>
          <p:cNvPr id="4" name="4 İçerik Yer Tutucusu"/>
          <p:cNvSpPr txBox="1">
            <a:spLocks noChangeArrowheads="1"/>
          </p:cNvSpPr>
          <p:nvPr/>
        </p:nvSpPr>
        <p:spPr bwMode="auto">
          <a:xfrm>
            <a:off x="7920038" y="1408113"/>
            <a:ext cx="4003675" cy="3200400"/>
          </a:xfrm>
          <a:prstGeom prst="rect">
            <a:avLst/>
          </a:prstGeom>
          <a:noFill/>
          <a:ln w="9525">
            <a:noFill/>
            <a:miter lim="800000"/>
            <a:headEnd/>
            <a:tailEnd/>
          </a:ln>
        </p:spPr>
        <p:txBody>
          <a:bodyPr lIns="0" rIns="0">
            <a:spAutoFit/>
          </a:bodyPr>
          <a:lstStyle/>
          <a:p>
            <a:pPr marL="228600" indent="-228600" algn="just" eaLnBrk="0" hangingPunct="0">
              <a:lnSpc>
                <a:spcPct val="100000"/>
              </a:lnSpc>
              <a:spcBef>
                <a:spcPct val="0"/>
              </a:spcBef>
              <a:buClr>
                <a:schemeClr val="accent2"/>
              </a:buClr>
              <a:defRPr/>
            </a:pPr>
            <a:r>
              <a:rPr lang="en-GB" dirty="0">
                <a:solidFill>
                  <a:srgbClr val="0070C0"/>
                </a:solidFill>
                <a:latin typeface="+mn-lt"/>
              </a:rPr>
              <a:t>Black carrots (BCs) are mostly grown in Turkey, Afghanistan, Egypt, Pakistan and India.</a:t>
            </a:r>
            <a:endParaRPr lang="tr-TR" dirty="0">
              <a:solidFill>
                <a:srgbClr val="0070C0"/>
              </a:solidFill>
              <a:latin typeface="+mn-lt"/>
              <a:cs typeface="Arial" pitchFamily="34" charset="0"/>
            </a:endParaRPr>
          </a:p>
          <a:p>
            <a:pPr marL="228600" indent="-228600" algn="just" eaLnBrk="0" hangingPunct="0">
              <a:lnSpc>
                <a:spcPct val="100000"/>
              </a:lnSpc>
              <a:spcBef>
                <a:spcPct val="0"/>
              </a:spcBef>
              <a:buClr>
                <a:schemeClr val="accent2"/>
              </a:buClr>
              <a:defRPr/>
            </a:pPr>
            <a:r>
              <a:rPr lang="en-GB" dirty="0" err="1">
                <a:solidFill>
                  <a:srgbClr val="0070C0"/>
                </a:solidFill>
                <a:latin typeface="+mn-lt"/>
              </a:rPr>
              <a:t>Ereğli</a:t>
            </a:r>
            <a:r>
              <a:rPr lang="en-GB" dirty="0">
                <a:solidFill>
                  <a:srgbClr val="0070C0"/>
                </a:solidFill>
                <a:latin typeface="+mn-lt"/>
              </a:rPr>
              <a:t> district in Konya is the major production area for BCs. BCs grown in Turkey were often processed into juice, concentrate and </a:t>
            </a:r>
            <a:r>
              <a:rPr lang="en-GB" dirty="0" err="1">
                <a:solidFill>
                  <a:srgbClr val="0070C0"/>
                </a:solidFill>
                <a:latin typeface="+mn-lt"/>
              </a:rPr>
              <a:t>shalgam</a:t>
            </a:r>
            <a:r>
              <a:rPr lang="en-GB" dirty="0">
                <a:solidFill>
                  <a:srgbClr val="0070C0"/>
                </a:solidFill>
                <a:latin typeface="+mn-lt"/>
              </a:rPr>
              <a:t>, i.e. a traditional lactic acid fermented beverage (</a:t>
            </a:r>
            <a:r>
              <a:rPr lang="en-GB" dirty="0" err="1">
                <a:solidFill>
                  <a:srgbClr val="0070C0"/>
                </a:solidFill>
                <a:latin typeface="+mn-lt"/>
              </a:rPr>
              <a:t>Turkyilmaz</a:t>
            </a:r>
            <a:r>
              <a:rPr lang="en-GB" dirty="0">
                <a:solidFill>
                  <a:srgbClr val="0070C0"/>
                </a:solidFill>
                <a:latin typeface="+mn-lt"/>
              </a:rPr>
              <a:t> </a:t>
            </a:r>
            <a:r>
              <a:rPr lang="en-GB" dirty="0" err="1">
                <a:solidFill>
                  <a:srgbClr val="0070C0"/>
                </a:solidFill>
                <a:latin typeface="+mn-lt"/>
              </a:rPr>
              <a:t>ve</a:t>
            </a:r>
            <a:r>
              <a:rPr lang="en-GB" dirty="0">
                <a:solidFill>
                  <a:srgbClr val="0070C0"/>
                </a:solidFill>
                <a:latin typeface="+mn-lt"/>
              </a:rPr>
              <a:t> ark.,2012). </a:t>
            </a:r>
            <a:endParaRPr lang="tr-TR" dirty="0">
              <a:solidFill>
                <a:srgbClr val="0070C0"/>
              </a:solidFill>
              <a:latin typeface="+mn-lt"/>
            </a:endParaRPr>
          </a:p>
          <a:p>
            <a:pPr marL="228600" indent="-228600" algn="just" eaLnBrk="0" hangingPunct="0">
              <a:lnSpc>
                <a:spcPct val="100000"/>
              </a:lnSpc>
              <a:spcBef>
                <a:spcPct val="0"/>
              </a:spcBef>
              <a:buClr>
                <a:schemeClr val="accent2"/>
              </a:buClr>
              <a:defRPr/>
            </a:pPr>
            <a:endParaRPr lang="tr-TR" sz="2000" dirty="0"/>
          </a:p>
          <a:p>
            <a:pPr marL="228600" indent="-228600" algn="just" eaLnBrk="0" hangingPunct="0">
              <a:lnSpc>
                <a:spcPct val="100000"/>
              </a:lnSpc>
              <a:spcBef>
                <a:spcPct val="0"/>
              </a:spcBef>
              <a:buClr>
                <a:schemeClr val="accent2"/>
              </a:buClr>
              <a:defRPr/>
            </a:pPr>
            <a:endParaRPr lang="tr-TR" sz="2000" dirty="0">
              <a:latin typeface="+mn-lt"/>
              <a:cs typeface="+mn-cs"/>
            </a:endParaRPr>
          </a:p>
        </p:txBody>
      </p:sp>
      <p:pic>
        <p:nvPicPr>
          <p:cNvPr id="5" name="4 Resim" descr="1305687099609.jpg"/>
          <p:cNvPicPr>
            <a:picLocks noChangeAspect="1"/>
          </p:cNvPicPr>
          <p:nvPr/>
        </p:nvPicPr>
        <p:blipFill>
          <a:blip r:embed="rId4" cstate="print"/>
          <a:srcRect/>
          <a:stretch>
            <a:fillRect/>
          </a:stretch>
        </p:blipFill>
        <p:spPr bwMode="auto">
          <a:xfrm>
            <a:off x="436563" y="1301750"/>
            <a:ext cx="3000375" cy="4752975"/>
          </a:xfrm>
          <a:prstGeom prst="rect">
            <a:avLst/>
          </a:prstGeom>
          <a:noFill/>
          <a:ln w="9525">
            <a:noFill/>
            <a:miter lim="800000"/>
            <a:headEnd/>
            <a:tailEnd/>
          </a:ln>
        </p:spPr>
      </p:pic>
      <p:pic>
        <p:nvPicPr>
          <p:cNvPr id="7" name="6 Resim" descr="Konya_districts.png"/>
          <p:cNvPicPr>
            <a:picLocks noChangeAspect="1"/>
          </p:cNvPicPr>
          <p:nvPr/>
        </p:nvPicPr>
        <p:blipFill>
          <a:blip r:embed="rId5" cstate="print"/>
          <a:srcRect/>
          <a:stretch>
            <a:fillRect/>
          </a:stretch>
        </p:blipFill>
        <p:spPr bwMode="auto">
          <a:xfrm>
            <a:off x="7961313" y="3959225"/>
            <a:ext cx="4119562" cy="2898775"/>
          </a:xfrm>
          <a:prstGeom prst="rect">
            <a:avLst/>
          </a:prstGeom>
          <a:noFill/>
          <a:ln w="9525">
            <a:noFill/>
            <a:miter lim="800000"/>
            <a:headEnd/>
            <a:tailEnd/>
          </a:ln>
        </p:spPr>
      </p:pic>
      <p:cxnSp>
        <p:nvCxnSpPr>
          <p:cNvPr id="9" name="8 Düz Ok Bağlayıcısı"/>
          <p:cNvCxnSpPr/>
          <p:nvPr/>
        </p:nvCxnSpPr>
        <p:spPr>
          <a:xfrm flipH="1">
            <a:off x="11225213" y="5770563"/>
            <a:ext cx="536575"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9 Oval"/>
          <p:cNvSpPr/>
          <p:nvPr/>
        </p:nvSpPr>
        <p:spPr>
          <a:xfrm>
            <a:off x="10704513" y="5565775"/>
            <a:ext cx="457200" cy="425450"/>
          </a:xfrm>
          <a:prstGeom prst="ellipse">
            <a:avLst/>
          </a:prstGeom>
          <a:noFill/>
          <a:ln w="317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pic>
        <p:nvPicPr>
          <p:cNvPr id="11" name="10 Resim" descr="şalgam_suyu_._şalgam_suyu_için,_ufak_bir_hatırlatma_yapalım._şalgam_suyu_tuzlu.jpg"/>
          <p:cNvPicPr>
            <a:picLocks noChangeAspect="1"/>
          </p:cNvPicPr>
          <p:nvPr/>
        </p:nvPicPr>
        <p:blipFill>
          <a:blip r:embed="rId6" cstate="print"/>
          <a:srcRect/>
          <a:stretch>
            <a:fillRect/>
          </a:stretch>
        </p:blipFill>
        <p:spPr bwMode="auto">
          <a:xfrm>
            <a:off x="574675" y="3263900"/>
            <a:ext cx="2751138" cy="2916238"/>
          </a:xfrm>
          <a:prstGeom prst="rect">
            <a:avLst/>
          </a:prstGeom>
          <a:noFill/>
          <a:ln w="9525">
            <a:noFill/>
            <a:miter lim="800000"/>
            <a:headEnd/>
            <a:tailEnd/>
          </a:ln>
        </p:spPr>
      </p:pic>
      <p:pic>
        <p:nvPicPr>
          <p:cNvPr id="12" name="11 Resim" descr="images (7).jpg"/>
          <p:cNvPicPr>
            <a:picLocks noChangeAspect="1"/>
          </p:cNvPicPr>
          <p:nvPr/>
        </p:nvPicPr>
        <p:blipFill>
          <a:blip r:embed="rId7" cstate="print"/>
          <a:srcRect/>
          <a:stretch>
            <a:fillRect/>
          </a:stretch>
        </p:blipFill>
        <p:spPr bwMode="auto">
          <a:xfrm>
            <a:off x="220663" y="1333500"/>
            <a:ext cx="939800" cy="1216025"/>
          </a:xfrm>
          <a:prstGeom prst="rect">
            <a:avLst/>
          </a:prstGeom>
          <a:noFill/>
          <a:ln w="9525">
            <a:noFill/>
            <a:miter lim="800000"/>
            <a:headEnd/>
            <a:tailEnd/>
          </a:ln>
        </p:spPr>
      </p:pic>
      <p:pic>
        <p:nvPicPr>
          <p:cNvPr id="13" name="12 Resim" descr="images (6).jpg"/>
          <p:cNvPicPr>
            <a:picLocks noChangeAspect="1"/>
          </p:cNvPicPr>
          <p:nvPr/>
        </p:nvPicPr>
        <p:blipFill>
          <a:blip r:embed="rId8" cstate="print"/>
          <a:srcRect/>
          <a:stretch>
            <a:fillRect/>
          </a:stretch>
        </p:blipFill>
        <p:spPr bwMode="auto">
          <a:xfrm>
            <a:off x="1358900" y="1403350"/>
            <a:ext cx="879475" cy="1135063"/>
          </a:xfrm>
          <a:prstGeom prst="rect">
            <a:avLst/>
          </a:prstGeom>
          <a:noFill/>
          <a:ln w="9525">
            <a:noFill/>
            <a:miter lim="800000"/>
            <a:headEnd/>
            <a:tailEnd/>
          </a:ln>
        </p:spPr>
      </p:pic>
      <p:pic>
        <p:nvPicPr>
          <p:cNvPr id="14" name="13 Resim" descr="salgam.jpg"/>
          <p:cNvPicPr>
            <a:picLocks noChangeAspect="1"/>
          </p:cNvPicPr>
          <p:nvPr/>
        </p:nvPicPr>
        <p:blipFill>
          <a:blip r:embed="rId9" cstate="print"/>
          <a:srcRect/>
          <a:stretch>
            <a:fillRect/>
          </a:stretch>
        </p:blipFill>
        <p:spPr bwMode="auto">
          <a:xfrm>
            <a:off x="2422525" y="1355725"/>
            <a:ext cx="998538" cy="1182688"/>
          </a:xfrm>
          <a:prstGeom prst="rect">
            <a:avLst/>
          </a:prstGeom>
          <a:noFill/>
          <a:ln w="9525">
            <a:noFill/>
            <a:miter lim="800000"/>
            <a:headEnd/>
            <a:tailEnd/>
          </a:ln>
        </p:spPr>
      </p:pic>
      <p:sp>
        <p:nvSpPr>
          <p:cNvPr id="15" name="14 Metin kutusu"/>
          <p:cNvSpPr txBox="1"/>
          <p:nvPr/>
        </p:nvSpPr>
        <p:spPr>
          <a:xfrm>
            <a:off x="441325" y="2538413"/>
            <a:ext cx="725488" cy="387350"/>
          </a:xfrm>
          <a:prstGeom prst="rect">
            <a:avLst/>
          </a:prstGeom>
          <a:solidFill>
            <a:schemeClr val="bg1"/>
          </a:solidFill>
        </p:spPr>
        <p:txBody>
          <a:bodyPr>
            <a:spAutoFit/>
          </a:bodyPr>
          <a:lstStyle/>
          <a:p>
            <a:pPr>
              <a:buFont typeface="Wingdings" pitchFamily="2" charset="2"/>
              <a:buNone/>
              <a:defRPr/>
            </a:pPr>
            <a:r>
              <a:rPr lang="tr-TR" sz="1200" b="1" dirty="0" err="1">
                <a:solidFill>
                  <a:srgbClr val="002060"/>
                </a:solidFill>
                <a:latin typeface="+mn-lt"/>
              </a:rPr>
              <a:t>Black</a:t>
            </a:r>
            <a:r>
              <a:rPr lang="tr-TR" sz="1200" b="1" dirty="0">
                <a:solidFill>
                  <a:srgbClr val="002060"/>
                </a:solidFill>
                <a:latin typeface="+mn-lt"/>
              </a:rPr>
              <a:t> </a:t>
            </a:r>
            <a:r>
              <a:rPr lang="tr-TR" sz="1200" b="1" dirty="0" err="1">
                <a:solidFill>
                  <a:srgbClr val="002060"/>
                </a:solidFill>
                <a:latin typeface="+mn-lt"/>
              </a:rPr>
              <a:t>carrot</a:t>
            </a:r>
            <a:endParaRPr lang="tr-TR" sz="1200" b="1" dirty="0">
              <a:solidFill>
                <a:srgbClr val="002060"/>
              </a:solidFill>
              <a:latin typeface="+mn-lt"/>
            </a:endParaRPr>
          </a:p>
        </p:txBody>
      </p:sp>
      <p:sp>
        <p:nvSpPr>
          <p:cNvPr id="16" name="15 Metin kutusu"/>
          <p:cNvSpPr txBox="1"/>
          <p:nvPr/>
        </p:nvSpPr>
        <p:spPr>
          <a:xfrm>
            <a:off x="1350963" y="2533650"/>
            <a:ext cx="887412" cy="239713"/>
          </a:xfrm>
          <a:prstGeom prst="rect">
            <a:avLst/>
          </a:prstGeom>
          <a:solidFill>
            <a:schemeClr val="bg1"/>
          </a:solidFill>
        </p:spPr>
        <p:txBody>
          <a:bodyPr>
            <a:spAutoFit/>
          </a:bodyPr>
          <a:lstStyle/>
          <a:p>
            <a:pPr>
              <a:buFont typeface="Wingdings" pitchFamily="2" charset="2"/>
              <a:buNone/>
              <a:defRPr/>
            </a:pPr>
            <a:r>
              <a:rPr lang="tr-TR" sz="1200" b="1" dirty="0" err="1">
                <a:solidFill>
                  <a:srgbClr val="002060"/>
                </a:solidFill>
                <a:latin typeface="+mn-lt"/>
              </a:rPr>
              <a:t>Red</a:t>
            </a:r>
            <a:r>
              <a:rPr lang="tr-TR" sz="1200" b="1" dirty="0">
                <a:solidFill>
                  <a:srgbClr val="002060"/>
                </a:solidFill>
                <a:latin typeface="+mn-lt"/>
              </a:rPr>
              <a:t> </a:t>
            </a:r>
            <a:r>
              <a:rPr lang="tr-TR" sz="1200" b="1" dirty="0" err="1">
                <a:solidFill>
                  <a:srgbClr val="002060"/>
                </a:solidFill>
                <a:latin typeface="+mn-lt"/>
              </a:rPr>
              <a:t>beet</a:t>
            </a:r>
            <a:endParaRPr lang="tr-TR" sz="1200" b="1" dirty="0">
              <a:solidFill>
                <a:srgbClr val="002060"/>
              </a:solidFill>
              <a:latin typeface="+mn-lt"/>
            </a:endParaRPr>
          </a:p>
        </p:txBody>
      </p:sp>
      <p:sp>
        <p:nvSpPr>
          <p:cNvPr id="17" name="16 Metin kutusu"/>
          <p:cNvSpPr txBox="1"/>
          <p:nvPr/>
        </p:nvSpPr>
        <p:spPr>
          <a:xfrm>
            <a:off x="2433638" y="2543175"/>
            <a:ext cx="1003300" cy="387350"/>
          </a:xfrm>
          <a:prstGeom prst="rect">
            <a:avLst/>
          </a:prstGeom>
          <a:solidFill>
            <a:schemeClr val="bg1"/>
          </a:solidFill>
        </p:spPr>
        <p:txBody>
          <a:bodyPr>
            <a:spAutoFit/>
          </a:bodyPr>
          <a:lstStyle/>
          <a:p>
            <a:pPr>
              <a:buFont typeface="Wingdings" pitchFamily="2" charset="2"/>
              <a:buNone/>
              <a:defRPr/>
            </a:pPr>
            <a:r>
              <a:rPr lang="tr-TR" sz="1200" b="1" dirty="0" err="1">
                <a:solidFill>
                  <a:srgbClr val="002060"/>
                </a:solidFill>
                <a:latin typeface="+mn-lt"/>
              </a:rPr>
              <a:t>Swede</a:t>
            </a:r>
            <a:r>
              <a:rPr lang="tr-TR" sz="1200" b="1" dirty="0">
                <a:solidFill>
                  <a:srgbClr val="002060"/>
                </a:solidFill>
                <a:latin typeface="+mn-lt"/>
              </a:rPr>
              <a:t> </a:t>
            </a:r>
            <a:r>
              <a:rPr lang="tr-TR" sz="1200" b="1" dirty="0" err="1">
                <a:solidFill>
                  <a:srgbClr val="002060"/>
                </a:solidFill>
                <a:latin typeface="+mn-lt"/>
              </a:rPr>
              <a:t>turnip</a:t>
            </a:r>
            <a:endParaRPr lang="tr-TR" sz="1200" b="1" dirty="0">
              <a:solidFill>
                <a:srgbClr val="002060"/>
              </a:solidFill>
              <a:latin typeface="+mn-lt"/>
            </a:endParaRPr>
          </a:p>
        </p:txBody>
      </p:sp>
      <p:cxnSp>
        <p:nvCxnSpPr>
          <p:cNvPr id="19" name="18 Düz Ok Bağlayıcısı"/>
          <p:cNvCxnSpPr/>
          <p:nvPr/>
        </p:nvCxnSpPr>
        <p:spPr>
          <a:xfrm>
            <a:off x="977900" y="2916238"/>
            <a:ext cx="409575" cy="820737"/>
          </a:xfrm>
          <a:prstGeom prst="straightConnector1">
            <a:avLst/>
          </a:prstGeom>
          <a:ln w="412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20 Düz Ok Bağlayıcısı"/>
          <p:cNvCxnSpPr>
            <a:stCxn id="16" idx="2"/>
          </p:cNvCxnSpPr>
          <p:nvPr/>
        </p:nvCxnSpPr>
        <p:spPr>
          <a:xfrm>
            <a:off x="1793875" y="2773363"/>
            <a:ext cx="19050" cy="963612"/>
          </a:xfrm>
          <a:prstGeom prst="straightConnector1">
            <a:avLst/>
          </a:prstGeom>
          <a:ln w="412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 name="22 Düz Ok Bağlayıcısı"/>
          <p:cNvCxnSpPr/>
          <p:nvPr/>
        </p:nvCxnSpPr>
        <p:spPr>
          <a:xfrm flipH="1">
            <a:off x="2206625" y="2884488"/>
            <a:ext cx="520700" cy="836612"/>
          </a:xfrm>
          <a:prstGeom prst="straightConnector1">
            <a:avLst/>
          </a:prstGeom>
          <a:ln w="412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7"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par>
                                <p:cTn id="45" presetID="10" presetClass="entr" presetSubtype="0"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par>
                                <p:cTn id="54" presetID="10" presetClass="entr" presetSubtype="0" fill="hold"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P spid="15" grpId="0" animBg="1"/>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Metin kutusu"/>
          <p:cNvSpPr txBox="1"/>
          <p:nvPr/>
        </p:nvSpPr>
        <p:spPr>
          <a:xfrm>
            <a:off x="3989388" y="1860550"/>
            <a:ext cx="7204075" cy="4533900"/>
          </a:xfrm>
          <a:prstGeom prst="rect">
            <a:avLst/>
          </a:prstGeom>
          <a:noFill/>
        </p:spPr>
        <p:txBody>
          <a:bodyPr>
            <a:spAutoFit/>
          </a:bodyPr>
          <a:lstStyle/>
          <a:p>
            <a:pPr algn="just">
              <a:buFont typeface="Wingdings" pitchFamily="2" charset="2"/>
              <a:buNone/>
              <a:defRPr/>
            </a:pPr>
            <a:r>
              <a:rPr lang="en-GB" sz="3600" dirty="0">
                <a:solidFill>
                  <a:schemeClr val="accent6">
                    <a:lumMod val="75000"/>
                  </a:schemeClr>
                </a:solidFill>
                <a:latin typeface="+mn-lt"/>
              </a:rPr>
              <a:t>The aim of the present study was to determine the survivability of </a:t>
            </a:r>
            <a:r>
              <a:rPr lang="en-GB" sz="3600" i="1" dirty="0">
                <a:solidFill>
                  <a:srgbClr val="FF0000"/>
                </a:solidFill>
                <a:latin typeface="+mn-lt"/>
              </a:rPr>
              <a:t>L.</a:t>
            </a:r>
            <a:r>
              <a:rPr lang="tr-TR" sz="3600" i="1" dirty="0">
                <a:solidFill>
                  <a:srgbClr val="FF0000"/>
                </a:solidFill>
                <a:latin typeface="+mn-lt"/>
              </a:rPr>
              <a:t> </a:t>
            </a:r>
            <a:r>
              <a:rPr lang="en-GB" sz="3600" i="1" dirty="0" err="1">
                <a:solidFill>
                  <a:srgbClr val="FF0000"/>
                </a:solidFill>
                <a:latin typeface="+mn-lt"/>
              </a:rPr>
              <a:t>casei</a:t>
            </a:r>
            <a:r>
              <a:rPr lang="en-GB" sz="3600" i="1" dirty="0">
                <a:solidFill>
                  <a:srgbClr val="FF0000"/>
                </a:solidFill>
                <a:latin typeface="+mn-lt"/>
              </a:rPr>
              <a:t> </a:t>
            </a:r>
            <a:r>
              <a:rPr lang="en-GB" sz="3600" dirty="0">
                <a:solidFill>
                  <a:schemeClr val="accent6">
                    <a:lumMod val="75000"/>
                  </a:schemeClr>
                </a:solidFill>
                <a:latin typeface="+mn-lt"/>
              </a:rPr>
              <a:t>and </a:t>
            </a:r>
            <a:r>
              <a:rPr lang="en-GB" sz="3600" i="1" dirty="0">
                <a:solidFill>
                  <a:srgbClr val="FF0000"/>
                </a:solidFill>
                <a:latin typeface="+mn-lt"/>
              </a:rPr>
              <a:t>L.</a:t>
            </a:r>
            <a:r>
              <a:rPr lang="tr-TR" sz="3600" i="1" dirty="0">
                <a:solidFill>
                  <a:srgbClr val="FF0000"/>
                </a:solidFill>
                <a:latin typeface="+mn-lt"/>
              </a:rPr>
              <a:t> </a:t>
            </a:r>
            <a:r>
              <a:rPr lang="en-GB" sz="3600" i="1" dirty="0" err="1">
                <a:solidFill>
                  <a:srgbClr val="FF0000"/>
                </a:solidFill>
                <a:latin typeface="+mn-lt"/>
              </a:rPr>
              <a:t>paracasei</a:t>
            </a:r>
            <a:r>
              <a:rPr lang="en-GB" sz="3600" dirty="0">
                <a:solidFill>
                  <a:srgbClr val="FF0000"/>
                </a:solidFill>
                <a:latin typeface="+mn-lt"/>
              </a:rPr>
              <a:t> </a:t>
            </a:r>
            <a:r>
              <a:rPr lang="en-GB" sz="3600" dirty="0">
                <a:solidFill>
                  <a:schemeClr val="accent6">
                    <a:lumMod val="75000"/>
                  </a:schemeClr>
                </a:solidFill>
                <a:latin typeface="+mn-lt"/>
              </a:rPr>
              <a:t>on black carrot juices throughout refrigerated storage for 42 days and therefore to assess suitability of black carrot as a raw material for production </a:t>
            </a:r>
            <a:r>
              <a:rPr lang="en-GB" sz="3600" dirty="0" err="1">
                <a:solidFill>
                  <a:schemeClr val="accent6">
                    <a:lumMod val="75000"/>
                  </a:schemeClr>
                </a:solidFill>
                <a:latin typeface="+mn-lt"/>
              </a:rPr>
              <a:t>probiotic</a:t>
            </a:r>
            <a:r>
              <a:rPr lang="en-GB" sz="3600" dirty="0">
                <a:solidFill>
                  <a:schemeClr val="accent6">
                    <a:lumMod val="75000"/>
                  </a:schemeClr>
                </a:solidFill>
                <a:latin typeface="+mn-lt"/>
              </a:rPr>
              <a:t> beverages.</a:t>
            </a:r>
            <a:endParaRPr lang="tr-TR" sz="3600" dirty="0">
              <a:solidFill>
                <a:schemeClr val="accent6">
                  <a:lumMod val="75000"/>
                </a:schemeClr>
              </a:solidFill>
              <a:latin typeface="+mn-lt"/>
            </a:endParaRPr>
          </a:p>
          <a:p>
            <a:pPr algn="just">
              <a:buFont typeface="Wingdings" pitchFamily="2" charset="2"/>
              <a:buNone/>
              <a:defRPr/>
            </a:pPr>
            <a:endParaRPr lang="tr-TR" dirty="0"/>
          </a:p>
        </p:txBody>
      </p:sp>
      <p:pic>
        <p:nvPicPr>
          <p:cNvPr id="8" name="5 Resim" descr="logo-mark.png"/>
          <p:cNvPicPr>
            <a:picLocks noChangeAspect="1"/>
          </p:cNvPicPr>
          <p:nvPr/>
        </p:nvPicPr>
        <p:blipFill>
          <a:blip r:embed="rId3" cstate="print"/>
          <a:srcRect/>
          <a:stretch>
            <a:fillRect/>
          </a:stretch>
        </p:blipFill>
        <p:spPr bwMode="auto">
          <a:xfrm>
            <a:off x="750627" y="2265529"/>
            <a:ext cx="2613950" cy="260672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3"/>
          <p:cNvPicPr>
            <a:picLocks noChangeAspect="1" noChangeArrowheads="1"/>
          </p:cNvPicPr>
          <p:nvPr/>
        </p:nvPicPr>
        <p:blipFill>
          <a:blip r:embed="rId2" cstate="print"/>
          <a:srcRect/>
          <a:stretch>
            <a:fillRect/>
          </a:stretch>
        </p:blipFill>
        <p:spPr bwMode="auto">
          <a:xfrm>
            <a:off x="9609138" y="1350963"/>
            <a:ext cx="2295525" cy="5507037"/>
          </a:xfrm>
          <a:prstGeom prst="rect">
            <a:avLst/>
          </a:prstGeom>
          <a:noFill/>
          <a:ln w="9525" algn="ctr">
            <a:noFill/>
            <a:miter lim="800000"/>
            <a:headEnd/>
            <a:tailEnd/>
          </a:ln>
        </p:spPr>
      </p:pic>
      <p:pic>
        <p:nvPicPr>
          <p:cNvPr id="13315" name="Picture 12"/>
          <p:cNvPicPr>
            <a:picLocks noChangeAspect="1" noChangeArrowheads="1"/>
          </p:cNvPicPr>
          <p:nvPr/>
        </p:nvPicPr>
        <p:blipFill>
          <a:blip r:embed="rId3" cstate="print"/>
          <a:srcRect/>
          <a:stretch>
            <a:fillRect/>
          </a:stretch>
        </p:blipFill>
        <p:spPr bwMode="auto">
          <a:xfrm rot="894645">
            <a:off x="-122648" y="4770332"/>
            <a:ext cx="5108814" cy="1685925"/>
          </a:xfrm>
          <a:prstGeom prst="rect">
            <a:avLst/>
          </a:prstGeom>
          <a:noFill/>
          <a:ln w="9525" algn="ctr">
            <a:noFill/>
            <a:miter lim="800000"/>
            <a:headEnd/>
            <a:tailEnd/>
          </a:ln>
        </p:spPr>
      </p:pic>
      <p:sp>
        <p:nvSpPr>
          <p:cNvPr id="12291" name="3 İçerik Yer Tutucusu"/>
          <p:cNvSpPr>
            <a:spLocks noGrp="1"/>
          </p:cNvSpPr>
          <p:nvPr>
            <p:ph idx="4294967295"/>
          </p:nvPr>
        </p:nvSpPr>
        <p:spPr>
          <a:xfrm>
            <a:off x="617538" y="1600200"/>
            <a:ext cx="9188450" cy="3035300"/>
          </a:xfrm>
        </p:spPr>
        <p:txBody>
          <a:bodyPr/>
          <a:lstStyle/>
          <a:p>
            <a:pPr marL="457200" indent="-457200" algn="just" eaLnBrk="1" hangingPunct="1">
              <a:lnSpc>
                <a:spcPct val="70000"/>
              </a:lnSpc>
              <a:buFont typeface="Wingdings" pitchFamily="2" charset="2"/>
              <a:buAutoNum type="alphaLcPeriod"/>
              <a:defRPr/>
            </a:pPr>
            <a:r>
              <a:rPr lang="en-GB" sz="2400" b="1" dirty="0" smtClean="0"/>
              <a:t>Raw Material</a:t>
            </a:r>
            <a:endParaRPr lang="tr-TR" sz="2400" b="1" dirty="0" smtClean="0"/>
          </a:p>
          <a:p>
            <a:pPr marL="457200" indent="-457200" algn="just" eaLnBrk="1" hangingPunct="1">
              <a:lnSpc>
                <a:spcPct val="100000"/>
              </a:lnSpc>
              <a:buClr>
                <a:schemeClr val="accent2"/>
              </a:buClr>
              <a:buFont typeface="Wingdings" pitchFamily="2" charset="2"/>
              <a:buChar char="v"/>
              <a:defRPr/>
            </a:pPr>
            <a:r>
              <a:rPr lang="en-GB" sz="2400" dirty="0" smtClean="0">
                <a:solidFill>
                  <a:schemeClr val="accent6">
                    <a:lumMod val="75000"/>
                  </a:schemeClr>
                </a:solidFill>
              </a:rPr>
              <a:t>Black carrots were provided by black carrot producers in Ere</a:t>
            </a:r>
            <a:r>
              <a:rPr lang="tr-TR" sz="2400" dirty="0" smtClean="0">
                <a:solidFill>
                  <a:schemeClr val="accent6">
                    <a:lumMod val="75000"/>
                  </a:schemeClr>
                </a:solidFill>
              </a:rPr>
              <a:t>ğ</a:t>
            </a:r>
            <a:r>
              <a:rPr lang="en-GB" sz="2400" dirty="0" err="1" smtClean="0">
                <a:solidFill>
                  <a:schemeClr val="accent6">
                    <a:lumMod val="75000"/>
                  </a:schemeClr>
                </a:solidFill>
              </a:rPr>
              <a:t>li</a:t>
            </a:r>
            <a:r>
              <a:rPr lang="en-GB" sz="2400" dirty="0" smtClean="0">
                <a:solidFill>
                  <a:schemeClr val="accent6">
                    <a:lumMod val="75000"/>
                  </a:schemeClr>
                </a:solidFill>
              </a:rPr>
              <a:t> District, Konya as a concentrate, it was diluted 1:10.</a:t>
            </a:r>
            <a:endParaRPr lang="tr-TR" sz="2400" dirty="0" smtClean="0">
              <a:solidFill>
                <a:schemeClr val="accent6">
                  <a:lumMod val="75000"/>
                </a:schemeClr>
              </a:solidFill>
            </a:endParaRPr>
          </a:p>
          <a:p>
            <a:pPr marL="457200" indent="-457200" algn="just" eaLnBrk="1" hangingPunct="1">
              <a:lnSpc>
                <a:spcPct val="100000"/>
              </a:lnSpc>
              <a:buClr>
                <a:schemeClr val="accent2"/>
              </a:buClr>
              <a:buFont typeface="Wingdings" pitchFamily="2" charset="2"/>
              <a:buChar char="v"/>
              <a:defRPr/>
            </a:pPr>
            <a:r>
              <a:rPr lang="en-GB" sz="2400" dirty="0" smtClean="0">
                <a:solidFill>
                  <a:schemeClr val="accent6">
                    <a:lumMod val="75000"/>
                  </a:schemeClr>
                </a:solidFill>
              </a:rPr>
              <a:t>A strain of </a:t>
            </a:r>
            <a:r>
              <a:rPr lang="en-GB" sz="2400" i="1" dirty="0" smtClean="0">
                <a:solidFill>
                  <a:schemeClr val="accent6">
                    <a:lumMod val="75000"/>
                  </a:schemeClr>
                </a:solidFill>
              </a:rPr>
              <a:t>L. </a:t>
            </a:r>
            <a:r>
              <a:rPr lang="en-GB" sz="2400" i="1" dirty="0" err="1" smtClean="0">
                <a:solidFill>
                  <a:schemeClr val="accent6">
                    <a:lumMod val="75000"/>
                  </a:schemeClr>
                </a:solidFill>
              </a:rPr>
              <a:t>casei</a:t>
            </a:r>
            <a:r>
              <a:rPr lang="en-GB" sz="2400" dirty="0" smtClean="0">
                <a:solidFill>
                  <a:schemeClr val="accent6">
                    <a:lumMod val="75000"/>
                  </a:schemeClr>
                </a:solidFill>
              </a:rPr>
              <a:t> NRRL B-442 and </a:t>
            </a:r>
            <a:r>
              <a:rPr lang="en-GB" sz="2400" i="1" dirty="0" smtClean="0">
                <a:solidFill>
                  <a:schemeClr val="accent6">
                    <a:lumMod val="75000"/>
                  </a:schemeClr>
                </a:solidFill>
              </a:rPr>
              <a:t>L. </a:t>
            </a:r>
            <a:r>
              <a:rPr lang="en-GB" sz="2400" i="1" dirty="0" err="1" smtClean="0">
                <a:solidFill>
                  <a:schemeClr val="accent6">
                    <a:lumMod val="75000"/>
                  </a:schemeClr>
                </a:solidFill>
              </a:rPr>
              <a:t>paracasei</a:t>
            </a:r>
            <a:r>
              <a:rPr lang="en-GB" sz="2400" dirty="0" smtClean="0">
                <a:solidFill>
                  <a:schemeClr val="accent6">
                    <a:lumMod val="75000"/>
                  </a:schemeClr>
                </a:solidFill>
              </a:rPr>
              <a:t> NRRL B-442 </a:t>
            </a:r>
            <a:r>
              <a:rPr lang="tr-TR" sz="2400" dirty="0" err="1" smtClean="0">
                <a:solidFill>
                  <a:schemeClr val="accent6">
                    <a:lumMod val="75000"/>
                  </a:schemeClr>
                </a:solidFill>
              </a:rPr>
              <a:t>were</a:t>
            </a:r>
            <a:r>
              <a:rPr lang="tr-TR" sz="2400" dirty="0" smtClean="0">
                <a:solidFill>
                  <a:schemeClr val="accent6">
                    <a:lumMod val="75000"/>
                  </a:schemeClr>
                </a:solidFill>
              </a:rPr>
              <a:t> </a:t>
            </a:r>
            <a:r>
              <a:rPr lang="en-GB" sz="2400" dirty="0" smtClean="0">
                <a:solidFill>
                  <a:schemeClr val="accent6">
                    <a:lumMod val="75000"/>
                  </a:schemeClr>
                </a:solidFill>
              </a:rPr>
              <a:t>obtained from ARS Culture Bacterial Collection (NRRL Culture Collection, United States Department of Agriculture, Peoria П,USA</a:t>
            </a:r>
            <a:r>
              <a:rPr lang="tr-TR" sz="2400" dirty="0" smtClean="0">
                <a:solidFill>
                  <a:schemeClr val="accent6">
                    <a:lumMod val="75000"/>
                  </a:schemeClr>
                </a:solidFill>
              </a:rPr>
              <a:t>)</a:t>
            </a:r>
          </a:p>
          <a:p>
            <a:pPr marL="457200" indent="-457200" algn="just" eaLnBrk="1" hangingPunct="1">
              <a:lnSpc>
                <a:spcPct val="70000"/>
              </a:lnSpc>
              <a:buClr>
                <a:schemeClr val="accent2"/>
              </a:buClr>
              <a:buNone/>
              <a:defRPr/>
            </a:pPr>
            <a:endParaRPr lang="tr-TR" sz="2400" dirty="0" smtClean="0"/>
          </a:p>
          <a:p>
            <a:pPr algn="just" eaLnBrk="1" hangingPunct="1">
              <a:lnSpc>
                <a:spcPct val="70000"/>
              </a:lnSpc>
              <a:buFont typeface="Wingdings" pitchFamily="2" charset="2"/>
              <a:buNone/>
              <a:defRPr/>
            </a:pPr>
            <a:endParaRPr lang="tr-TR" sz="2400" dirty="0" smtClean="0">
              <a:cs typeface="Arial" charset="0"/>
            </a:endParaRPr>
          </a:p>
        </p:txBody>
      </p:sp>
      <p:sp>
        <p:nvSpPr>
          <p:cNvPr id="13317" name="AutoShape 5"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3318" name="AutoShape 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3" name="Başlık 12"/>
          <p:cNvSpPr txBox="1">
            <a:spLocks/>
          </p:cNvSpPr>
          <p:nvPr/>
        </p:nvSpPr>
        <p:spPr>
          <a:xfrm>
            <a:off x="963613" y="581252"/>
            <a:ext cx="9980612" cy="1096962"/>
          </a:xfrm>
          <a:prstGeom prst="rect">
            <a:avLst/>
          </a:prstGeom>
        </p:spPr>
        <p:txBody>
          <a:bodyPr/>
          <a:lstStyle/>
          <a:p>
            <a:pPr>
              <a:lnSpc>
                <a:spcPct val="90000"/>
              </a:lnSpc>
              <a:spcBef>
                <a:spcPct val="0"/>
              </a:spcBef>
              <a:buFontTx/>
              <a:buNone/>
              <a:defRPr/>
            </a:pPr>
            <a:r>
              <a:rPr lang="tr-TR" sz="2800" b="1" dirty="0">
                <a:solidFill>
                  <a:schemeClr val="accent2"/>
                </a:solidFill>
                <a:latin typeface="Euphemia" pitchFamily="34" charset="0"/>
                <a:ea typeface="+mj-ea"/>
                <a:cs typeface="+mj-cs"/>
              </a:rPr>
              <a:t>2</a:t>
            </a:r>
            <a:r>
              <a:rPr lang="tr-TR" sz="2800" b="1" dirty="0" smtClean="0">
                <a:solidFill>
                  <a:schemeClr val="accent2"/>
                </a:solidFill>
                <a:latin typeface="Euphemia" pitchFamily="34" charset="0"/>
                <a:ea typeface="+mj-ea"/>
                <a:cs typeface="+mj-cs"/>
              </a:rPr>
              <a:t>. </a:t>
            </a:r>
            <a:r>
              <a:rPr lang="tr-TR" sz="2800" b="1" dirty="0">
                <a:solidFill>
                  <a:schemeClr val="accent2"/>
                </a:solidFill>
                <a:latin typeface="Euphemia" pitchFamily="34" charset="0"/>
                <a:ea typeface="+mj-ea"/>
                <a:cs typeface="+mj-cs"/>
              </a:rPr>
              <a:t>MATERIAL AND METHODS</a:t>
            </a:r>
          </a:p>
        </p:txBody>
      </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7 Resim" descr="AC070529l.jpg"/>
          <p:cNvPicPr>
            <a:picLocks noChangeAspect="1"/>
          </p:cNvPicPr>
          <p:nvPr/>
        </p:nvPicPr>
        <p:blipFill>
          <a:blip r:embed="rId3" cstate="print"/>
          <a:srcRect/>
          <a:stretch>
            <a:fillRect/>
          </a:stretch>
        </p:blipFill>
        <p:spPr bwMode="auto">
          <a:xfrm>
            <a:off x="10334171" y="1750105"/>
            <a:ext cx="1857830" cy="2522537"/>
          </a:xfrm>
          <a:prstGeom prst="rect">
            <a:avLst/>
          </a:prstGeom>
          <a:noFill/>
          <a:ln w="9525">
            <a:noFill/>
            <a:miter lim="800000"/>
            <a:headEnd/>
            <a:tailEnd/>
          </a:ln>
        </p:spPr>
      </p:pic>
      <p:sp>
        <p:nvSpPr>
          <p:cNvPr id="6" name="3 İçerik Yer Tutucusu"/>
          <p:cNvSpPr txBox="1">
            <a:spLocks/>
          </p:cNvSpPr>
          <p:nvPr/>
        </p:nvSpPr>
        <p:spPr bwMode="auto">
          <a:xfrm>
            <a:off x="617538" y="1435102"/>
            <a:ext cx="9740900" cy="2987675"/>
          </a:xfrm>
          <a:prstGeom prst="rect">
            <a:avLst/>
          </a:prstGeom>
          <a:noFill/>
          <a:ln w="9525">
            <a:noFill/>
            <a:miter lim="800000"/>
            <a:headEnd/>
            <a:tailEnd/>
          </a:ln>
        </p:spPr>
        <p:txBody>
          <a:bodyPr lIns="0" rIns="0"/>
          <a:lstStyle/>
          <a:p>
            <a:pPr marL="441325" indent="-441325" algn="just" defTabSz="441325">
              <a:lnSpc>
                <a:spcPct val="70000"/>
              </a:lnSpc>
              <a:buFont typeface="Wingdings" pitchFamily="2" charset="2"/>
              <a:buNone/>
              <a:defRPr/>
            </a:pPr>
            <a:r>
              <a:rPr lang="tr-TR" sz="2400" b="1" dirty="0">
                <a:latin typeface="+mn-lt"/>
                <a:cs typeface="+mn-cs"/>
              </a:rPr>
              <a:t>b. </a:t>
            </a:r>
            <a:r>
              <a:rPr lang="en-GB" sz="2400" b="1" dirty="0">
                <a:latin typeface="+mn-lt"/>
              </a:rPr>
              <a:t>Microorganisms, </a:t>
            </a:r>
            <a:r>
              <a:rPr lang="en-GB" sz="2400" b="1" dirty="0" err="1">
                <a:latin typeface="+mn-lt"/>
              </a:rPr>
              <a:t>inoculum</a:t>
            </a:r>
            <a:r>
              <a:rPr lang="en-GB" sz="2400" b="1" dirty="0">
                <a:latin typeface="+mn-lt"/>
              </a:rPr>
              <a:t> preparation and juice</a:t>
            </a:r>
            <a:r>
              <a:rPr lang="tr-TR" sz="2400" b="1" dirty="0">
                <a:latin typeface="+mn-lt"/>
              </a:rPr>
              <a:t> </a:t>
            </a:r>
            <a:r>
              <a:rPr lang="en-GB" sz="2400" b="1" dirty="0">
                <a:latin typeface="+mn-lt"/>
              </a:rPr>
              <a:t>fermentation </a:t>
            </a:r>
            <a:endParaRPr lang="tr-TR" sz="2400" dirty="0">
              <a:latin typeface="+mn-lt"/>
            </a:endParaRPr>
          </a:p>
          <a:p>
            <a:pPr marL="457200" indent="-457200" algn="just">
              <a:lnSpc>
                <a:spcPct val="100000"/>
              </a:lnSpc>
              <a:buClr>
                <a:schemeClr val="accent2"/>
              </a:buClr>
              <a:buNone/>
              <a:defRPr/>
            </a:pPr>
            <a:r>
              <a:rPr lang="tr-TR" sz="2400" b="1" dirty="0" smtClean="0">
                <a:latin typeface="+mn-lt"/>
                <a:cs typeface="+mn-cs"/>
              </a:rPr>
              <a:t>	</a:t>
            </a:r>
            <a:r>
              <a:rPr lang="en-GB" sz="2400" dirty="0" smtClean="0">
                <a:solidFill>
                  <a:schemeClr val="accent6">
                    <a:lumMod val="75000"/>
                  </a:schemeClr>
                </a:solidFill>
              </a:rPr>
              <a:t>Pasteurization were applied to freshly prepared black carrot juices at 80°C for 20 min. for the purpose of decrease microbial population to below the detection limit</a:t>
            </a:r>
            <a:r>
              <a:rPr lang="en-GB" sz="2400" dirty="0" smtClean="0">
                <a:solidFill>
                  <a:srgbClr val="252173"/>
                </a:solidFill>
              </a:rPr>
              <a:t>.</a:t>
            </a:r>
            <a:endParaRPr lang="tr-TR" sz="2400" dirty="0" smtClean="0">
              <a:solidFill>
                <a:srgbClr val="252173"/>
              </a:solidFill>
            </a:endParaRPr>
          </a:p>
          <a:p>
            <a:pPr marL="457200" indent="-457200" algn="just">
              <a:lnSpc>
                <a:spcPct val="100000"/>
              </a:lnSpc>
              <a:buClr>
                <a:schemeClr val="accent2"/>
              </a:buClr>
              <a:buNone/>
              <a:defRPr/>
            </a:pPr>
            <a:r>
              <a:rPr lang="tr-TR" sz="2400" dirty="0" smtClean="0">
                <a:solidFill>
                  <a:schemeClr val="accent6">
                    <a:lumMod val="75000"/>
                  </a:schemeClr>
                </a:solidFill>
              </a:rPr>
              <a:t>     </a:t>
            </a:r>
            <a:r>
              <a:rPr lang="en-GB" sz="2400" dirty="0" smtClean="0">
                <a:solidFill>
                  <a:schemeClr val="accent6">
                    <a:lumMod val="75000"/>
                  </a:schemeClr>
                </a:solidFill>
              </a:rPr>
              <a:t>A strain of </a:t>
            </a:r>
            <a:r>
              <a:rPr lang="en-GB" sz="2400" i="1" dirty="0" smtClean="0">
                <a:solidFill>
                  <a:schemeClr val="accent6">
                    <a:lumMod val="75000"/>
                  </a:schemeClr>
                </a:solidFill>
              </a:rPr>
              <a:t>L. </a:t>
            </a:r>
            <a:r>
              <a:rPr lang="en-GB" sz="2400" i="1" dirty="0" err="1" smtClean="0">
                <a:solidFill>
                  <a:schemeClr val="accent6">
                    <a:lumMod val="75000"/>
                  </a:schemeClr>
                </a:solidFill>
              </a:rPr>
              <a:t>casei</a:t>
            </a:r>
            <a:r>
              <a:rPr lang="en-GB" sz="2400" dirty="0" smtClean="0">
                <a:solidFill>
                  <a:schemeClr val="accent6">
                    <a:lumMod val="75000"/>
                  </a:schemeClr>
                </a:solidFill>
              </a:rPr>
              <a:t> NRRL B-442 and </a:t>
            </a:r>
            <a:r>
              <a:rPr lang="en-GB" sz="2400" i="1" dirty="0" smtClean="0">
                <a:solidFill>
                  <a:schemeClr val="accent6">
                    <a:lumMod val="75000"/>
                  </a:schemeClr>
                </a:solidFill>
              </a:rPr>
              <a:t>L. </a:t>
            </a:r>
            <a:r>
              <a:rPr lang="en-GB" sz="2400" i="1" dirty="0" err="1" smtClean="0">
                <a:solidFill>
                  <a:schemeClr val="accent6">
                    <a:lumMod val="75000"/>
                  </a:schemeClr>
                </a:solidFill>
              </a:rPr>
              <a:t>paracasei</a:t>
            </a:r>
            <a:r>
              <a:rPr lang="en-GB" sz="2400" dirty="0" smtClean="0">
                <a:solidFill>
                  <a:schemeClr val="accent6">
                    <a:lumMod val="75000"/>
                  </a:schemeClr>
                </a:solidFill>
              </a:rPr>
              <a:t> NRRL B-442 </a:t>
            </a:r>
            <a:r>
              <a:rPr lang="en-GB" sz="2400" dirty="0" smtClean="0">
                <a:solidFill>
                  <a:schemeClr val="accent6">
                    <a:lumMod val="75000"/>
                  </a:schemeClr>
                </a:solidFill>
                <a:latin typeface="+mn-lt"/>
              </a:rPr>
              <a:t>was </a:t>
            </a:r>
            <a:r>
              <a:rPr lang="en-GB" sz="2400" dirty="0">
                <a:solidFill>
                  <a:schemeClr val="accent6">
                    <a:lumMod val="75000"/>
                  </a:schemeClr>
                </a:solidFill>
                <a:latin typeface="+mn-lt"/>
              </a:rPr>
              <a:t>statically activated for 12 h at 37°C in 25 ml </a:t>
            </a:r>
            <a:r>
              <a:rPr lang="en-GB" sz="2400" dirty="0" err="1">
                <a:solidFill>
                  <a:schemeClr val="accent6">
                    <a:lumMod val="75000"/>
                  </a:schemeClr>
                </a:solidFill>
                <a:latin typeface="+mn-lt"/>
              </a:rPr>
              <a:t>erlenmayer</a:t>
            </a:r>
            <a:r>
              <a:rPr lang="en-GB" sz="2400" dirty="0">
                <a:solidFill>
                  <a:schemeClr val="accent6">
                    <a:lumMod val="75000"/>
                  </a:schemeClr>
                </a:solidFill>
                <a:latin typeface="+mn-lt"/>
              </a:rPr>
              <a:t>  flasks containing 100 ml of MRS Broth (de Man, </a:t>
            </a:r>
            <a:r>
              <a:rPr lang="en-GB" sz="2400" dirty="0" err="1">
                <a:solidFill>
                  <a:schemeClr val="accent6">
                    <a:lumMod val="75000"/>
                  </a:schemeClr>
                </a:solidFill>
                <a:latin typeface="+mn-lt"/>
              </a:rPr>
              <a:t>Rogosa</a:t>
            </a:r>
            <a:r>
              <a:rPr lang="en-GB" sz="2400" dirty="0">
                <a:solidFill>
                  <a:schemeClr val="accent6">
                    <a:lumMod val="75000"/>
                  </a:schemeClr>
                </a:solidFill>
                <a:latin typeface="+mn-lt"/>
              </a:rPr>
              <a:t>, &amp; Sharpe, 1960).</a:t>
            </a:r>
            <a:endParaRPr lang="tr-TR" sz="2400" dirty="0">
              <a:solidFill>
                <a:schemeClr val="accent6">
                  <a:lumMod val="75000"/>
                </a:schemeClr>
              </a:solidFill>
              <a:latin typeface="+mn-lt"/>
            </a:endParaRPr>
          </a:p>
          <a:p>
            <a:pPr marL="457200" indent="-457200" algn="just">
              <a:lnSpc>
                <a:spcPct val="70000"/>
              </a:lnSpc>
              <a:buClr>
                <a:schemeClr val="accent2"/>
              </a:buClr>
              <a:buFont typeface="Wingdings" pitchFamily="2" charset="2"/>
              <a:buNone/>
              <a:defRPr/>
            </a:pPr>
            <a:endParaRPr lang="tr-TR" sz="2400" dirty="0">
              <a:solidFill>
                <a:schemeClr val="accent6">
                  <a:lumMod val="75000"/>
                </a:schemeClr>
              </a:solidFill>
              <a:latin typeface="+mn-lt"/>
              <a:cs typeface="+mn-cs"/>
            </a:endParaRPr>
          </a:p>
          <a:p>
            <a:pPr marL="228600" indent="-228600" algn="just">
              <a:lnSpc>
                <a:spcPct val="70000"/>
              </a:lnSpc>
              <a:buFont typeface="Wingdings" pitchFamily="2" charset="2"/>
              <a:buNone/>
              <a:defRPr/>
            </a:pPr>
            <a:endParaRPr lang="tr-TR" sz="2400" dirty="0">
              <a:solidFill>
                <a:schemeClr val="accent6">
                  <a:lumMod val="75000"/>
                </a:schemeClr>
              </a:solidFill>
              <a:latin typeface="+mn-lt"/>
            </a:endParaRPr>
          </a:p>
        </p:txBody>
      </p:sp>
      <p:sp>
        <p:nvSpPr>
          <p:cNvPr id="7" name="6 Metin kutusu"/>
          <p:cNvSpPr txBox="1"/>
          <p:nvPr/>
        </p:nvSpPr>
        <p:spPr>
          <a:xfrm>
            <a:off x="3248025" y="5325598"/>
            <a:ext cx="8528050" cy="461665"/>
          </a:xfrm>
          <a:prstGeom prst="rect">
            <a:avLst/>
          </a:prstGeom>
          <a:noFill/>
        </p:spPr>
        <p:txBody>
          <a:bodyPr>
            <a:spAutoFit/>
          </a:bodyPr>
          <a:lstStyle/>
          <a:p>
            <a:pPr marL="457200" indent="-457200" algn="just">
              <a:lnSpc>
                <a:spcPct val="100000"/>
              </a:lnSpc>
              <a:buClr>
                <a:schemeClr val="accent2"/>
              </a:buClr>
              <a:buFont typeface="Wingdings" pitchFamily="2" charset="2"/>
              <a:buChar char="v"/>
              <a:defRPr/>
            </a:pPr>
            <a:r>
              <a:rPr lang="tr-TR" sz="2400" dirty="0" smtClean="0">
                <a:solidFill>
                  <a:schemeClr val="accent6">
                    <a:lumMod val="75000"/>
                  </a:schemeClr>
                </a:solidFill>
                <a:latin typeface="+mn-lt"/>
              </a:rPr>
              <a:t>S</a:t>
            </a:r>
            <a:r>
              <a:rPr lang="en-GB" sz="2400" dirty="0" err="1" smtClean="0">
                <a:solidFill>
                  <a:schemeClr val="accent6">
                    <a:lumMod val="75000"/>
                  </a:schemeClr>
                </a:solidFill>
                <a:latin typeface="+mn-lt"/>
              </a:rPr>
              <a:t>tock</a:t>
            </a:r>
            <a:r>
              <a:rPr lang="en-GB" sz="2400" dirty="0" smtClean="0">
                <a:solidFill>
                  <a:schemeClr val="accent6">
                    <a:lumMod val="75000"/>
                  </a:schemeClr>
                </a:solidFill>
                <a:latin typeface="+mn-lt"/>
              </a:rPr>
              <a:t> cultures were prepared</a:t>
            </a:r>
            <a:r>
              <a:rPr lang="tr-TR" sz="2400" dirty="0" smtClean="0">
                <a:solidFill>
                  <a:schemeClr val="accent6">
                    <a:lumMod val="75000"/>
                  </a:schemeClr>
                </a:solidFill>
                <a:latin typeface="+mn-lt"/>
              </a:rPr>
              <a:t> </a:t>
            </a:r>
            <a:r>
              <a:rPr lang="tr-TR" sz="2400" dirty="0" err="1" smtClean="0">
                <a:solidFill>
                  <a:schemeClr val="accent6">
                    <a:lumMod val="75000"/>
                  </a:schemeClr>
                </a:solidFill>
                <a:latin typeface="+mn-lt"/>
              </a:rPr>
              <a:t>and</a:t>
            </a:r>
            <a:r>
              <a:rPr lang="tr-TR" sz="2400" dirty="0" smtClean="0">
                <a:solidFill>
                  <a:schemeClr val="accent6">
                    <a:lumMod val="75000"/>
                  </a:schemeClr>
                </a:solidFill>
                <a:latin typeface="+mn-lt"/>
              </a:rPr>
              <a:t> </a:t>
            </a:r>
            <a:r>
              <a:rPr lang="en-GB" sz="2400" dirty="0" smtClean="0">
                <a:solidFill>
                  <a:schemeClr val="accent6">
                    <a:lumMod val="75000"/>
                  </a:schemeClr>
                </a:solidFill>
                <a:latin typeface="+mn-lt"/>
              </a:rPr>
              <a:t>stored frozen (</a:t>
            </a:r>
            <a:r>
              <a:rPr lang="tr-TR" sz="2400" dirty="0" smtClean="0">
                <a:solidFill>
                  <a:schemeClr val="accent6">
                    <a:lumMod val="75000"/>
                  </a:schemeClr>
                </a:solidFill>
                <a:latin typeface="+mn-lt"/>
              </a:rPr>
              <a:t>-</a:t>
            </a:r>
            <a:r>
              <a:rPr lang="en-GB" sz="2400" dirty="0" smtClean="0">
                <a:solidFill>
                  <a:schemeClr val="accent6">
                    <a:lumMod val="75000"/>
                  </a:schemeClr>
                </a:solidFill>
                <a:latin typeface="+mn-lt"/>
              </a:rPr>
              <a:t>20 </a:t>
            </a:r>
            <a:r>
              <a:rPr lang="tr-TR" sz="2400" baseline="30000" dirty="0" smtClean="0">
                <a:solidFill>
                  <a:schemeClr val="accent6">
                    <a:lumMod val="75000"/>
                  </a:schemeClr>
                </a:solidFill>
                <a:latin typeface="+mn-lt"/>
              </a:rPr>
              <a:t>O</a:t>
            </a:r>
            <a:r>
              <a:rPr lang="en-GB" sz="2400" dirty="0" smtClean="0">
                <a:solidFill>
                  <a:schemeClr val="accent6">
                    <a:lumMod val="75000"/>
                  </a:schemeClr>
                </a:solidFill>
                <a:latin typeface="+mn-lt"/>
              </a:rPr>
              <a:t>C)</a:t>
            </a:r>
            <a:r>
              <a:rPr lang="tr-TR" sz="2400" dirty="0" smtClean="0">
                <a:solidFill>
                  <a:schemeClr val="accent6">
                    <a:lumMod val="75000"/>
                  </a:schemeClr>
                </a:solidFill>
                <a:latin typeface="+mn-lt"/>
              </a:rPr>
              <a:t>.</a:t>
            </a:r>
            <a:endParaRPr lang="tr-TR" sz="2400" dirty="0">
              <a:solidFill>
                <a:schemeClr val="accent6">
                  <a:lumMod val="75000"/>
                </a:schemeClr>
              </a:solidFill>
            </a:endParaRPr>
          </a:p>
        </p:txBody>
      </p:sp>
      <p:pic>
        <p:nvPicPr>
          <p:cNvPr id="14341" name="8 Resim" descr="indir (1).jpg"/>
          <p:cNvPicPr>
            <a:picLocks noChangeAspect="1"/>
          </p:cNvPicPr>
          <p:nvPr/>
        </p:nvPicPr>
        <p:blipFill>
          <a:blip r:embed="rId4" cstate="print"/>
          <a:srcRect/>
          <a:stretch>
            <a:fillRect/>
          </a:stretch>
        </p:blipFill>
        <p:spPr bwMode="auto">
          <a:xfrm>
            <a:off x="548640" y="4856163"/>
            <a:ext cx="2488249" cy="1797050"/>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Metin kutusu"/>
          <p:cNvSpPr txBox="1"/>
          <p:nvPr/>
        </p:nvSpPr>
        <p:spPr>
          <a:xfrm>
            <a:off x="3011488" y="1576388"/>
            <a:ext cx="8639175" cy="4770437"/>
          </a:xfrm>
          <a:prstGeom prst="rect">
            <a:avLst/>
          </a:prstGeom>
          <a:noFill/>
        </p:spPr>
        <p:txBody>
          <a:bodyPr>
            <a:spAutoFit/>
          </a:bodyPr>
          <a:lstStyle/>
          <a:p>
            <a:pPr marL="457200" indent="-457200" algn="just">
              <a:lnSpc>
                <a:spcPct val="100000"/>
              </a:lnSpc>
              <a:buClr>
                <a:schemeClr val="accent2"/>
              </a:buClr>
              <a:buFont typeface="Wingdings" pitchFamily="2" charset="2"/>
              <a:buChar char="v"/>
              <a:defRPr/>
            </a:pPr>
            <a:r>
              <a:rPr lang="en-GB" sz="2000" dirty="0">
                <a:solidFill>
                  <a:schemeClr val="accent6">
                    <a:lumMod val="75000"/>
                  </a:schemeClr>
                </a:solidFill>
              </a:rPr>
              <a:t>The growth of </a:t>
            </a:r>
            <a:r>
              <a:rPr lang="en-GB" sz="2000" i="1" dirty="0">
                <a:solidFill>
                  <a:schemeClr val="accent6">
                    <a:lumMod val="75000"/>
                  </a:schemeClr>
                </a:solidFill>
              </a:rPr>
              <a:t>L. </a:t>
            </a:r>
            <a:r>
              <a:rPr lang="en-GB" sz="2000" i="1" dirty="0" err="1">
                <a:solidFill>
                  <a:schemeClr val="accent6">
                    <a:lumMod val="75000"/>
                  </a:schemeClr>
                </a:solidFill>
              </a:rPr>
              <a:t>casei</a:t>
            </a:r>
            <a:r>
              <a:rPr lang="en-GB" sz="2000" i="1" dirty="0">
                <a:solidFill>
                  <a:schemeClr val="accent6">
                    <a:lumMod val="75000"/>
                  </a:schemeClr>
                </a:solidFill>
              </a:rPr>
              <a:t> </a:t>
            </a:r>
            <a:r>
              <a:rPr lang="en-GB" sz="2000" dirty="0">
                <a:solidFill>
                  <a:schemeClr val="accent6">
                    <a:lumMod val="75000"/>
                  </a:schemeClr>
                </a:solidFill>
              </a:rPr>
              <a:t>and </a:t>
            </a:r>
            <a:r>
              <a:rPr lang="en-GB" sz="2000" i="1" dirty="0">
                <a:solidFill>
                  <a:schemeClr val="accent6">
                    <a:lumMod val="75000"/>
                  </a:schemeClr>
                </a:solidFill>
              </a:rPr>
              <a:t>L. </a:t>
            </a:r>
            <a:r>
              <a:rPr lang="en-GB" sz="2000" i="1" dirty="0" err="1">
                <a:solidFill>
                  <a:schemeClr val="accent6">
                    <a:lumMod val="75000"/>
                  </a:schemeClr>
                </a:solidFill>
              </a:rPr>
              <a:t>paracasei</a:t>
            </a:r>
            <a:r>
              <a:rPr lang="en-GB" sz="2000" i="1" dirty="0">
                <a:solidFill>
                  <a:schemeClr val="accent6">
                    <a:lumMod val="75000"/>
                  </a:schemeClr>
                </a:solidFill>
              </a:rPr>
              <a:t> </a:t>
            </a:r>
            <a:r>
              <a:rPr lang="en-GB" sz="2000" dirty="0">
                <a:solidFill>
                  <a:schemeClr val="accent6">
                    <a:lumMod val="75000"/>
                  </a:schemeClr>
                </a:solidFill>
              </a:rPr>
              <a:t>was quantified by measuring the optical density at 590 nm.  The absorbance was recorded for the fresh juice inoculated with </a:t>
            </a:r>
            <a:r>
              <a:rPr lang="en-GB" sz="2000" i="1" dirty="0" err="1">
                <a:solidFill>
                  <a:schemeClr val="accent6">
                    <a:lumMod val="75000"/>
                  </a:schemeClr>
                </a:solidFill>
              </a:rPr>
              <a:t>L.casei</a:t>
            </a:r>
            <a:r>
              <a:rPr lang="en-GB" sz="2000" i="1" dirty="0">
                <a:solidFill>
                  <a:schemeClr val="accent6">
                    <a:lumMod val="75000"/>
                  </a:schemeClr>
                </a:solidFill>
              </a:rPr>
              <a:t> </a:t>
            </a:r>
            <a:r>
              <a:rPr lang="en-GB" sz="2000" dirty="0">
                <a:solidFill>
                  <a:schemeClr val="accent6">
                    <a:lumMod val="75000"/>
                  </a:schemeClr>
                </a:solidFill>
              </a:rPr>
              <a:t>(initial absorbance) and after 24 h of fermentation (final absorbance).</a:t>
            </a:r>
            <a:endParaRPr lang="tr-TR" sz="2000" dirty="0">
              <a:solidFill>
                <a:schemeClr val="accent6">
                  <a:lumMod val="75000"/>
                </a:schemeClr>
              </a:solidFill>
            </a:endParaRPr>
          </a:p>
          <a:p>
            <a:pPr marL="457200" indent="-457200" algn="just">
              <a:lnSpc>
                <a:spcPct val="100000"/>
              </a:lnSpc>
              <a:buClr>
                <a:schemeClr val="accent2"/>
              </a:buClr>
              <a:buFont typeface="Wingdings" pitchFamily="2" charset="2"/>
              <a:buChar char="v"/>
              <a:defRPr/>
            </a:pPr>
            <a:r>
              <a:rPr lang="en-GB" sz="2000" dirty="0">
                <a:solidFill>
                  <a:schemeClr val="accent6">
                    <a:lumMod val="75000"/>
                  </a:schemeClr>
                </a:solidFill>
              </a:rPr>
              <a:t>The procedure consisted of diluting with distilled water an aliquot of the juice containing microbial cells and reading the absorbance at 590 nm against water</a:t>
            </a:r>
            <a:r>
              <a:rPr lang="tr-TR" sz="2000" dirty="0">
                <a:solidFill>
                  <a:schemeClr val="accent6">
                    <a:lumMod val="75000"/>
                  </a:schemeClr>
                </a:solidFill>
              </a:rPr>
              <a:t>.</a:t>
            </a:r>
          </a:p>
          <a:p>
            <a:pPr marL="457200" indent="-457200" algn="just">
              <a:lnSpc>
                <a:spcPct val="100000"/>
              </a:lnSpc>
              <a:buClr>
                <a:schemeClr val="accent2"/>
              </a:buClr>
              <a:buFont typeface="Wingdings" pitchFamily="2" charset="2"/>
              <a:buChar char="v"/>
              <a:defRPr/>
            </a:pPr>
            <a:r>
              <a:rPr lang="en-GB" sz="2000" dirty="0">
                <a:solidFill>
                  <a:schemeClr val="accent6">
                    <a:lumMod val="75000"/>
                  </a:schemeClr>
                </a:solidFill>
              </a:rPr>
              <a:t>The difference between final and initial absorbance corresponded to the growth of the microorganisms during the fermentation.</a:t>
            </a:r>
            <a:endParaRPr lang="tr-TR" sz="2000" dirty="0">
              <a:solidFill>
                <a:schemeClr val="accent6">
                  <a:lumMod val="75000"/>
                </a:schemeClr>
              </a:solidFill>
            </a:endParaRPr>
          </a:p>
          <a:p>
            <a:pPr marL="457200" indent="-457200" algn="just">
              <a:lnSpc>
                <a:spcPct val="100000"/>
              </a:lnSpc>
              <a:buClr>
                <a:schemeClr val="accent2"/>
              </a:buClr>
              <a:buFont typeface="Wingdings" pitchFamily="2" charset="2"/>
              <a:buChar char="v"/>
              <a:defRPr/>
            </a:pPr>
            <a:r>
              <a:rPr lang="en-GB" sz="2000" dirty="0">
                <a:solidFill>
                  <a:schemeClr val="accent6">
                    <a:lumMod val="75000"/>
                  </a:schemeClr>
                </a:solidFill>
              </a:rPr>
              <a:t>Growth was expressed as dry mass concentration (g/L) calculated using the calibration curve given in Eq. (1), built using </a:t>
            </a:r>
            <a:r>
              <a:rPr lang="en-GB" sz="2000" i="1" dirty="0" err="1">
                <a:solidFill>
                  <a:schemeClr val="accent6">
                    <a:lumMod val="75000"/>
                  </a:schemeClr>
                </a:solidFill>
              </a:rPr>
              <a:t>L.casei</a:t>
            </a:r>
            <a:r>
              <a:rPr lang="en-GB" sz="2000" dirty="0">
                <a:solidFill>
                  <a:schemeClr val="accent6">
                    <a:lumMod val="75000"/>
                  </a:schemeClr>
                </a:solidFill>
              </a:rPr>
              <a:t> dry cells</a:t>
            </a:r>
            <a:r>
              <a:rPr lang="tr-TR" sz="2000" dirty="0">
                <a:solidFill>
                  <a:schemeClr val="accent6">
                    <a:lumMod val="75000"/>
                  </a:schemeClr>
                </a:solidFill>
              </a:rPr>
              <a:t>.</a:t>
            </a:r>
          </a:p>
          <a:p>
            <a:pPr marL="457200" indent="-457200" algn="just">
              <a:lnSpc>
                <a:spcPct val="100000"/>
              </a:lnSpc>
              <a:buClr>
                <a:schemeClr val="accent2"/>
              </a:buClr>
              <a:buFont typeface="Wingdings" pitchFamily="2" charset="2"/>
              <a:buChar char="v"/>
              <a:defRPr/>
            </a:pPr>
            <a:endParaRPr lang="tr-TR" sz="2400" dirty="0">
              <a:solidFill>
                <a:srgbClr val="002060"/>
              </a:solidFill>
            </a:endParaRPr>
          </a:p>
        </p:txBody>
      </p:sp>
      <p:pic>
        <p:nvPicPr>
          <p:cNvPr id="15363" name="9 Resim" descr="images (8).jpg"/>
          <p:cNvPicPr>
            <a:picLocks noChangeAspect="1"/>
          </p:cNvPicPr>
          <p:nvPr/>
        </p:nvPicPr>
        <p:blipFill>
          <a:blip r:embed="rId2" cstate="print"/>
          <a:srcRect/>
          <a:stretch>
            <a:fillRect/>
          </a:stretch>
        </p:blipFill>
        <p:spPr bwMode="auto">
          <a:xfrm>
            <a:off x="1182688" y="1876425"/>
            <a:ext cx="1828800" cy="1716088"/>
          </a:xfrm>
          <a:prstGeom prst="rect">
            <a:avLst/>
          </a:prstGeom>
          <a:noFill/>
          <a:ln w="9525">
            <a:noFill/>
            <a:miter lim="800000"/>
            <a:headEnd/>
            <a:tailEnd/>
          </a:ln>
        </p:spPr>
      </p:pic>
      <p:sp>
        <p:nvSpPr>
          <p:cNvPr id="11" name="10 Metin kutusu"/>
          <p:cNvSpPr txBox="1"/>
          <p:nvPr/>
        </p:nvSpPr>
        <p:spPr>
          <a:xfrm rot="20976069">
            <a:off x="1560513" y="3149600"/>
            <a:ext cx="2097087" cy="239713"/>
          </a:xfrm>
          <a:prstGeom prst="rect">
            <a:avLst/>
          </a:prstGeom>
          <a:noFill/>
        </p:spPr>
        <p:txBody>
          <a:bodyPr>
            <a:spAutoFit/>
          </a:bodyPr>
          <a:lstStyle/>
          <a:p>
            <a:pPr>
              <a:buFont typeface="Wingdings" pitchFamily="2" charset="2"/>
              <a:buNone/>
              <a:defRPr/>
            </a:pPr>
            <a:r>
              <a:rPr lang="tr-TR" sz="1200" b="1" dirty="0" err="1">
                <a:solidFill>
                  <a:srgbClr val="0070C0"/>
                </a:solidFill>
                <a:latin typeface="+mn-lt"/>
              </a:rPr>
              <a:t>Spectrophotometer</a:t>
            </a:r>
            <a:endParaRPr lang="tr-TR" sz="1200" b="1" dirty="0">
              <a:solidFill>
                <a:srgbClr val="0070C0"/>
              </a:solidFill>
              <a:latin typeface="+mn-lt"/>
            </a:endParaRPr>
          </a:p>
        </p:txBody>
      </p:sp>
      <p:pic>
        <p:nvPicPr>
          <p:cNvPr id="15365" name="11 Resim" descr="pr_02_649_min.jpg"/>
          <p:cNvPicPr>
            <a:picLocks noChangeAspect="1"/>
          </p:cNvPicPr>
          <p:nvPr/>
        </p:nvPicPr>
        <p:blipFill>
          <a:blip r:embed="rId3" cstate="print"/>
          <a:srcRect/>
          <a:stretch>
            <a:fillRect/>
          </a:stretch>
        </p:blipFill>
        <p:spPr bwMode="auto">
          <a:xfrm>
            <a:off x="571500" y="3673475"/>
            <a:ext cx="295275" cy="973138"/>
          </a:xfrm>
          <a:prstGeom prst="rect">
            <a:avLst/>
          </a:prstGeom>
          <a:noFill/>
          <a:ln w="9525">
            <a:noFill/>
            <a:miter lim="800000"/>
            <a:headEnd/>
            <a:tailEnd/>
          </a:ln>
        </p:spPr>
      </p:pic>
      <p:sp>
        <p:nvSpPr>
          <p:cNvPr id="13" name="12 Metin kutusu"/>
          <p:cNvSpPr txBox="1"/>
          <p:nvPr/>
        </p:nvSpPr>
        <p:spPr>
          <a:xfrm>
            <a:off x="136525" y="4724400"/>
            <a:ext cx="2097088" cy="239713"/>
          </a:xfrm>
          <a:prstGeom prst="rect">
            <a:avLst/>
          </a:prstGeom>
          <a:noFill/>
        </p:spPr>
        <p:txBody>
          <a:bodyPr>
            <a:spAutoFit/>
          </a:bodyPr>
          <a:lstStyle/>
          <a:p>
            <a:pPr>
              <a:buFont typeface="Wingdings" pitchFamily="2" charset="2"/>
              <a:buNone/>
              <a:defRPr/>
            </a:pPr>
            <a:r>
              <a:rPr lang="tr-TR" sz="1200" b="1" dirty="0" err="1">
                <a:solidFill>
                  <a:srgbClr val="0070C0"/>
                </a:solidFill>
                <a:latin typeface="+mn-lt"/>
              </a:rPr>
              <a:t>Sample</a:t>
            </a:r>
            <a:r>
              <a:rPr lang="tr-TR" sz="1200" b="1" dirty="0">
                <a:solidFill>
                  <a:srgbClr val="0070C0"/>
                </a:solidFill>
                <a:latin typeface="+mn-lt"/>
              </a:rPr>
              <a:t> </a:t>
            </a:r>
            <a:r>
              <a:rPr lang="tr-TR" sz="1200" b="1" dirty="0" err="1">
                <a:solidFill>
                  <a:srgbClr val="0070C0"/>
                </a:solidFill>
                <a:latin typeface="+mn-lt"/>
              </a:rPr>
              <a:t>solution</a:t>
            </a:r>
            <a:endParaRPr lang="tr-TR" sz="1200" b="1" dirty="0">
              <a:solidFill>
                <a:srgbClr val="0070C0"/>
              </a:solidFill>
              <a:latin typeface="+mn-lt"/>
            </a:endParaRPr>
          </a:p>
        </p:txBody>
      </p:sp>
      <p:cxnSp>
        <p:nvCxnSpPr>
          <p:cNvPr id="15" name="14 Düz Ok Bağlayıcısı"/>
          <p:cNvCxnSpPr/>
          <p:nvPr/>
        </p:nvCxnSpPr>
        <p:spPr>
          <a:xfrm flipH="1">
            <a:off x="946150" y="2727325"/>
            <a:ext cx="819150" cy="1371600"/>
          </a:xfrm>
          <a:prstGeom prst="straightConnector1">
            <a:avLst/>
          </a:prstGeom>
          <a:ln w="254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8" name="17 Metin kutusu"/>
          <p:cNvSpPr txBox="1"/>
          <p:nvPr/>
        </p:nvSpPr>
        <p:spPr>
          <a:xfrm rot="18014867">
            <a:off x="727075" y="3176588"/>
            <a:ext cx="962025" cy="288925"/>
          </a:xfrm>
          <a:prstGeom prst="rect">
            <a:avLst/>
          </a:prstGeom>
          <a:noFill/>
        </p:spPr>
        <p:txBody>
          <a:bodyPr>
            <a:spAutoFit/>
          </a:bodyPr>
          <a:lstStyle/>
          <a:p>
            <a:pPr>
              <a:buFont typeface="Wingdings" pitchFamily="2" charset="2"/>
              <a:buNone/>
              <a:defRPr/>
            </a:pPr>
            <a:r>
              <a:rPr lang="tr-TR" sz="1600" b="1" dirty="0">
                <a:solidFill>
                  <a:schemeClr val="accent2"/>
                </a:solidFill>
                <a:latin typeface="+mn-lt"/>
              </a:rPr>
              <a:t>590 </a:t>
            </a:r>
            <a:r>
              <a:rPr lang="tr-TR" sz="1600" b="1" dirty="0" err="1">
                <a:solidFill>
                  <a:schemeClr val="accent2"/>
                </a:solidFill>
                <a:latin typeface="+mn-lt"/>
              </a:rPr>
              <a:t>nm</a:t>
            </a:r>
            <a:endParaRPr lang="tr-TR" sz="1600" b="1" dirty="0">
              <a:solidFill>
                <a:schemeClr val="accent2"/>
              </a:solidFill>
              <a:latin typeface="+mn-lt"/>
            </a:endParaRPr>
          </a:p>
        </p:txBody>
      </p:sp>
      <p:sp>
        <p:nvSpPr>
          <p:cNvPr id="15369" name="18 Metin kutusu"/>
          <p:cNvSpPr txBox="1">
            <a:spLocks noChangeArrowheads="1"/>
          </p:cNvSpPr>
          <p:nvPr/>
        </p:nvSpPr>
        <p:spPr bwMode="auto">
          <a:xfrm>
            <a:off x="4997450" y="6084888"/>
            <a:ext cx="5534025" cy="339725"/>
          </a:xfrm>
          <a:prstGeom prst="rect">
            <a:avLst/>
          </a:prstGeom>
          <a:noFill/>
          <a:ln w="9525">
            <a:noFill/>
            <a:miter lim="800000"/>
            <a:headEnd/>
            <a:tailEnd/>
          </a:ln>
        </p:spPr>
        <p:txBody>
          <a:bodyPr>
            <a:spAutoFit/>
          </a:bodyPr>
          <a:lstStyle/>
          <a:p>
            <a:pPr>
              <a:buFont typeface="Wingdings" pitchFamily="2" charset="2"/>
              <a:buNone/>
            </a:pPr>
            <a:r>
              <a:rPr lang="en-GB" sz="2000" b="1"/>
              <a:t>L. casei (g/L) = ABS(590 nm</a:t>
            </a:r>
            <a:r>
              <a:rPr lang="tr-TR" sz="2000" b="1"/>
              <a:t>)                 </a:t>
            </a:r>
            <a:r>
              <a:rPr lang="tr-TR" sz="2000" b="1">
                <a:solidFill>
                  <a:srgbClr val="002060"/>
                </a:solidFill>
              </a:rPr>
              <a:t>Eq. 1</a:t>
            </a:r>
          </a:p>
        </p:txBody>
      </p:sp>
      <p:sp>
        <p:nvSpPr>
          <p:cNvPr id="23" name="22 Oval"/>
          <p:cNvSpPr/>
          <p:nvPr/>
        </p:nvSpPr>
        <p:spPr>
          <a:xfrm>
            <a:off x="1687513" y="2427288"/>
            <a:ext cx="393700" cy="331787"/>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Metin kutusu"/>
          <p:cNvSpPr txBox="1"/>
          <p:nvPr/>
        </p:nvSpPr>
        <p:spPr>
          <a:xfrm>
            <a:off x="365761" y="1258644"/>
            <a:ext cx="7401260" cy="4785926"/>
          </a:xfrm>
          <a:prstGeom prst="rect">
            <a:avLst/>
          </a:prstGeom>
          <a:noFill/>
        </p:spPr>
        <p:txBody>
          <a:bodyPr wrap="square">
            <a:spAutoFit/>
          </a:bodyPr>
          <a:lstStyle/>
          <a:p>
            <a:pPr marL="457200" indent="-457200" algn="just">
              <a:lnSpc>
                <a:spcPct val="100000"/>
              </a:lnSpc>
              <a:buClr>
                <a:schemeClr val="accent2"/>
              </a:buClr>
              <a:buFont typeface="Wingdings" pitchFamily="2" charset="2"/>
              <a:buChar char="v"/>
              <a:defRPr/>
            </a:pPr>
            <a:r>
              <a:rPr lang="en-GB" sz="2000" dirty="0">
                <a:solidFill>
                  <a:schemeClr val="accent6">
                    <a:lumMod val="75000"/>
                  </a:schemeClr>
                </a:solidFill>
              </a:rPr>
              <a:t>Serial dilutions </a:t>
            </a:r>
            <a:r>
              <a:rPr lang="tr-TR" sz="2000" dirty="0" err="1" smtClean="0">
                <a:solidFill>
                  <a:schemeClr val="accent6">
                    <a:lumMod val="75000"/>
                  </a:schemeClr>
                </a:solidFill>
              </a:rPr>
              <a:t>were</a:t>
            </a:r>
            <a:r>
              <a:rPr lang="tr-TR" sz="2000" dirty="0" smtClean="0">
                <a:solidFill>
                  <a:schemeClr val="accent6">
                    <a:lumMod val="75000"/>
                  </a:schemeClr>
                </a:solidFill>
              </a:rPr>
              <a:t> </a:t>
            </a:r>
            <a:r>
              <a:rPr lang="tr-TR" sz="2000" dirty="0" err="1" smtClean="0">
                <a:solidFill>
                  <a:schemeClr val="accent6">
                    <a:lumMod val="75000"/>
                  </a:schemeClr>
                </a:solidFill>
              </a:rPr>
              <a:t>prepared</a:t>
            </a:r>
            <a:r>
              <a:rPr lang="tr-TR" sz="2000" dirty="0" smtClean="0">
                <a:solidFill>
                  <a:schemeClr val="accent6">
                    <a:lumMod val="75000"/>
                  </a:schemeClr>
                </a:solidFill>
              </a:rPr>
              <a:t> </a:t>
            </a:r>
            <a:r>
              <a:rPr lang="tr-TR" sz="2000" dirty="0" err="1" smtClean="0">
                <a:solidFill>
                  <a:schemeClr val="accent6">
                    <a:lumMod val="75000"/>
                  </a:schemeClr>
                </a:solidFill>
              </a:rPr>
              <a:t>for</a:t>
            </a:r>
            <a:r>
              <a:rPr lang="tr-TR" sz="2000" dirty="0" smtClean="0">
                <a:solidFill>
                  <a:schemeClr val="accent6">
                    <a:lumMod val="75000"/>
                  </a:schemeClr>
                </a:solidFill>
              </a:rPr>
              <a:t> </a:t>
            </a:r>
            <a:r>
              <a:rPr lang="tr-TR" sz="2000" dirty="0" err="1" smtClean="0">
                <a:solidFill>
                  <a:schemeClr val="accent6">
                    <a:lumMod val="75000"/>
                  </a:schemeClr>
                </a:solidFill>
              </a:rPr>
              <a:t>microbial</a:t>
            </a:r>
            <a:r>
              <a:rPr lang="tr-TR" sz="2000" dirty="0" smtClean="0">
                <a:solidFill>
                  <a:schemeClr val="accent6">
                    <a:lumMod val="75000"/>
                  </a:schemeClr>
                </a:solidFill>
              </a:rPr>
              <a:t> </a:t>
            </a:r>
            <a:r>
              <a:rPr lang="tr-TR" sz="2000" dirty="0" err="1" smtClean="0">
                <a:solidFill>
                  <a:schemeClr val="accent6">
                    <a:lumMod val="75000"/>
                  </a:schemeClr>
                </a:solidFill>
              </a:rPr>
              <a:t>counts</a:t>
            </a:r>
            <a:r>
              <a:rPr lang="tr-TR" sz="2000" dirty="0" smtClean="0">
                <a:solidFill>
                  <a:schemeClr val="accent6">
                    <a:lumMod val="75000"/>
                  </a:schemeClr>
                </a:solidFill>
              </a:rPr>
              <a:t>. </a:t>
            </a:r>
            <a:r>
              <a:rPr lang="tr-TR" sz="2000" dirty="0" err="1" smtClean="0">
                <a:solidFill>
                  <a:schemeClr val="accent6">
                    <a:lumMod val="75000"/>
                  </a:schemeClr>
                </a:solidFill>
              </a:rPr>
              <a:t>These</a:t>
            </a:r>
            <a:r>
              <a:rPr lang="tr-TR" sz="2000" dirty="0" smtClean="0">
                <a:solidFill>
                  <a:schemeClr val="accent6">
                    <a:lumMod val="75000"/>
                  </a:schemeClr>
                </a:solidFill>
              </a:rPr>
              <a:t> </a:t>
            </a:r>
            <a:r>
              <a:rPr lang="tr-TR" sz="2000" dirty="0" err="1" smtClean="0">
                <a:solidFill>
                  <a:schemeClr val="accent6">
                    <a:lumMod val="75000"/>
                  </a:schemeClr>
                </a:solidFill>
              </a:rPr>
              <a:t>diluted</a:t>
            </a:r>
            <a:r>
              <a:rPr lang="tr-TR" sz="2000" dirty="0" smtClean="0">
                <a:solidFill>
                  <a:schemeClr val="accent6">
                    <a:lumMod val="75000"/>
                  </a:schemeClr>
                </a:solidFill>
              </a:rPr>
              <a:t> </a:t>
            </a:r>
            <a:r>
              <a:rPr lang="tr-TR" sz="2000" dirty="0" err="1" smtClean="0">
                <a:solidFill>
                  <a:schemeClr val="accent6">
                    <a:lumMod val="75000"/>
                  </a:schemeClr>
                </a:solidFill>
              </a:rPr>
              <a:t>samples</a:t>
            </a:r>
            <a:r>
              <a:rPr lang="tr-TR" sz="2000" dirty="0" smtClean="0">
                <a:solidFill>
                  <a:schemeClr val="accent6">
                    <a:lumMod val="75000"/>
                  </a:schemeClr>
                </a:solidFill>
              </a:rPr>
              <a:t> </a:t>
            </a:r>
            <a:r>
              <a:rPr lang="en-GB" sz="2000" dirty="0" smtClean="0">
                <a:solidFill>
                  <a:schemeClr val="accent6">
                    <a:lumMod val="75000"/>
                  </a:schemeClr>
                </a:solidFill>
              </a:rPr>
              <a:t>were inoculated on plates containing MRS </a:t>
            </a:r>
            <a:r>
              <a:rPr lang="en-GB" sz="2000" dirty="0">
                <a:solidFill>
                  <a:schemeClr val="accent6">
                    <a:lumMod val="75000"/>
                  </a:schemeClr>
                </a:solidFill>
              </a:rPr>
              <a:t>Agar, plating on the surface with the aid of a Handle </a:t>
            </a:r>
            <a:r>
              <a:rPr lang="en-GB" sz="2000" dirty="0" err="1" smtClean="0">
                <a:solidFill>
                  <a:schemeClr val="accent6">
                    <a:lumMod val="75000"/>
                  </a:schemeClr>
                </a:solidFill>
              </a:rPr>
              <a:t>Drigalsky</a:t>
            </a:r>
            <a:r>
              <a:rPr lang="en-GB" sz="2000" dirty="0" smtClean="0">
                <a:solidFill>
                  <a:schemeClr val="accent6">
                    <a:lumMod val="75000"/>
                  </a:schemeClr>
                </a:solidFill>
              </a:rPr>
              <a:t>.</a:t>
            </a:r>
            <a:r>
              <a:rPr lang="tr-TR" sz="2000" dirty="0" smtClean="0">
                <a:solidFill>
                  <a:schemeClr val="accent6">
                    <a:lumMod val="75000"/>
                  </a:schemeClr>
                </a:solidFill>
              </a:rPr>
              <a:t>  </a:t>
            </a:r>
          </a:p>
          <a:p>
            <a:pPr marL="457200" indent="-457200" algn="just">
              <a:lnSpc>
                <a:spcPct val="100000"/>
              </a:lnSpc>
              <a:buClr>
                <a:schemeClr val="accent2"/>
              </a:buClr>
              <a:buFont typeface="Wingdings" pitchFamily="2" charset="2"/>
              <a:buChar char="v"/>
              <a:defRPr/>
            </a:pPr>
            <a:r>
              <a:rPr lang="en-GB" sz="2000" dirty="0" smtClean="0">
                <a:solidFill>
                  <a:schemeClr val="accent6">
                    <a:lumMod val="75000"/>
                  </a:schemeClr>
                </a:solidFill>
              </a:rPr>
              <a:t>The </a:t>
            </a:r>
            <a:r>
              <a:rPr lang="en-GB" sz="2000" dirty="0">
                <a:solidFill>
                  <a:schemeClr val="accent6">
                    <a:lumMod val="75000"/>
                  </a:schemeClr>
                </a:solidFill>
              </a:rPr>
              <a:t>plates were incubated at 37°C for 72 h. Typical colonies are round, white creamy with diameters ranging from 0,9 to 1,3 mm (</a:t>
            </a:r>
            <a:r>
              <a:rPr lang="en-GB" sz="2000" dirty="0" err="1">
                <a:solidFill>
                  <a:schemeClr val="accent6">
                    <a:lumMod val="75000"/>
                  </a:schemeClr>
                </a:solidFill>
              </a:rPr>
              <a:t>Vinderola</a:t>
            </a:r>
            <a:r>
              <a:rPr lang="en-GB" sz="2000" dirty="0">
                <a:solidFill>
                  <a:schemeClr val="accent6">
                    <a:lumMod val="75000"/>
                  </a:schemeClr>
                </a:solidFill>
              </a:rPr>
              <a:t> and </a:t>
            </a:r>
            <a:r>
              <a:rPr lang="en-GB" sz="2000" dirty="0" err="1">
                <a:solidFill>
                  <a:schemeClr val="accent6">
                    <a:lumMod val="75000"/>
                  </a:schemeClr>
                </a:solidFill>
              </a:rPr>
              <a:t>Reinheimer</a:t>
            </a:r>
            <a:r>
              <a:rPr lang="en-GB" sz="2000" dirty="0">
                <a:solidFill>
                  <a:schemeClr val="accent6">
                    <a:lumMod val="75000"/>
                  </a:schemeClr>
                </a:solidFill>
              </a:rPr>
              <a:t>, 2000</a:t>
            </a:r>
            <a:r>
              <a:rPr lang="en-GB" sz="2000" dirty="0" smtClean="0">
                <a:solidFill>
                  <a:schemeClr val="accent6">
                    <a:lumMod val="75000"/>
                  </a:schemeClr>
                </a:solidFill>
              </a:rPr>
              <a:t>).</a:t>
            </a:r>
            <a:endParaRPr lang="tr-TR" sz="2000" dirty="0" smtClean="0">
              <a:solidFill>
                <a:schemeClr val="accent6">
                  <a:lumMod val="75000"/>
                </a:schemeClr>
              </a:solidFill>
            </a:endParaRPr>
          </a:p>
          <a:p>
            <a:pPr marL="457200" indent="-457200" algn="just">
              <a:lnSpc>
                <a:spcPct val="100000"/>
              </a:lnSpc>
              <a:buClr>
                <a:schemeClr val="accent2"/>
              </a:buClr>
              <a:buFont typeface="Wingdings" pitchFamily="2" charset="2"/>
              <a:buChar char="v"/>
              <a:defRPr/>
            </a:pPr>
            <a:r>
              <a:rPr lang="en-GB" sz="2000" dirty="0" smtClean="0">
                <a:solidFill>
                  <a:schemeClr val="accent6">
                    <a:lumMod val="75000"/>
                  </a:schemeClr>
                </a:solidFill>
              </a:rPr>
              <a:t>For stability assay, black carrot juice was fermented at 30°C for 48 h. After fermentation the bottles were stored under refrigeration temperature for 42 days. Each seven days, a bottle of each sample was analysed (pH, microbial viability and </a:t>
            </a:r>
            <a:r>
              <a:rPr lang="en-GB" sz="2000" dirty="0" err="1" smtClean="0">
                <a:solidFill>
                  <a:schemeClr val="accent6">
                    <a:lumMod val="75000"/>
                  </a:schemeClr>
                </a:solidFill>
              </a:rPr>
              <a:t>color</a:t>
            </a:r>
            <a:r>
              <a:rPr lang="en-GB" sz="2000" dirty="0" smtClean="0">
                <a:solidFill>
                  <a:schemeClr val="accent6">
                    <a:lumMod val="75000"/>
                  </a:schemeClr>
                </a:solidFill>
              </a:rPr>
              <a:t>).</a:t>
            </a:r>
            <a:endParaRPr lang="tr-TR" sz="2000" dirty="0" smtClean="0">
              <a:solidFill>
                <a:schemeClr val="accent6">
                  <a:lumMod val="75000"/>
                </a:schemeClr>
              </a:solidFill>
            </a:endParaRPr>
          </a:p>
          <a:p>
            <a:pPr marL="457200" indent="-457200" algn="just">
              <a:lnSpc>
                <a:spcPct val="100000"/>
              </a:lnSpc>
              <a:buClr>
                <a:schemeClr val="accent2"/>
              </a:buClr>
              <a:buFont typeface="Wingdings" pitchFamily="2" charset="2"/>
              <a:buChar char="v"/>
              <a:defRPr/>
            </a:pPr>
            <a:endParaRPr lang="tr-TR" sz="2000" dirty="0">
              <a:solidFill>
                <a:schemeClr val="accent6">
                  <a:lumMod val="75000"/>
                </a:schemeClr>
              </a:solidFill>
            </a:endParaRPr>
          </a:p>
        </p:txBody>
      </p:sp>
      <p:pic>
        <p:nvPicPr>
          <p:cNvPr id="16387" name="Picture 4"/>
          <p:cNvPicPr>
            <a:picLocks noChangeAspect="1" noChangeArrowheads="1"/>
          </p:cNvPicPr>
          <p:nvPr/>
        </p:nvPicPr>
        <p:blipFill>
          <a:blip r:embed="rId2" cstate="print"/>
          <a:srcRect/>
          <a:stretch>
            <a:fillRect/>
          </a:stretch>
        </p:blipFill>
        <p:spPr bwMode="auto">
          <a:xfrm>
            <a:off x="7941903" y="1777229"/>
            <a:ext cx="3849539" cy="33994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3 İçerik Yer Tutucusu"/>
          <p:cNvSpPr>
            <a:spLocks noGrp="1"/>
          </p:cNvSpPr>
          <p:nvPr>
            <p:ph idx="4294967295"/>
          </p:nvPr>
        </p:nvSpPr>
        <p:spPr>
          <a:xfrm>
            <a:off x="617538" y="1600200"/>
            <a:ext cx="9188450" cy="4800600"/>
          </a:xfrm>
        </p:spPr>
        <p:txBody>
          <a:bodyPr/>
          <a:lstStyle/>
          <a:p>
            <a:pPr marL="457200" indent="-457200" algn="just" eaLnBrk="1" hangingPunct="1">
              <a:lnSpc>
                <a:spcPct val="70000"/>
              </a:lnSpc>
              <a:buFont typeface="Wingdings" pitchFamily="2" charset="2"/>
              <a:buNone/>
              <a:defRPr/>
            </a:pPr>
            <a:r>
              <a:rPr lang="tr-TR" sz="2400" b="1" dirty="0" smtClean="0"/>
              <a:t>c. </a:t>
            </a:r>
            <a:r>
              <a:rPr lang="en-GB" sz="2400" b="1" dirty="0" smtClean="0"/>
              <a:t>pH Analysis</a:t>
            </a:r>
            <a:endParaRPr lang="tr-TR" sz="2400" b="1" dirty="0" smtClean="0"/>
          </a:p>
          <a:p>
            <a:pPr marL="457200" indent="-457200" algn="just" eaLnBrk="1" hangingPunct="1">
              <a:buClr>
                <a:schemeClr val="accent2"/>
              </a:buClr>
              <a:buFont typeface="Wingdings" pitchFamily="2" charset="2"/>
              <a:buChar char="v"/>
              <a:defRPr/>
            </a:pPr>
            <a:r>
              <a:rPr lang="en-GB" sz="2400" dirty="0" smtClean="0">
                <a:solidFill>
                  <a:schemeClr val="accent6">
                    <a:lumMod val="75000"/>
                  </a:schemeClr>
                </a:solidFill>
              </a:rPr>
              <a:t>pH values of the black carrot juice was determined by WTW p</a:t>
            </a:r>
            <a:r>
              <a:rPr lang="tr-TR" sz="2400" dirty="0" smtClean="0">
                <a:solidFill>
                  <a:schemeClr val="accent6">
                    <a:lumMod val="75000"/>
                  </a:schemeClr>
                </a:solidFill>
              </a:rPr>
              <a:t>H</a:t>
            </a:r>
            <a:r>
              <a:rPr lang="en-GB" sz="2400" dirty="0" smtClean="0">
                <a:solidFill>
                  <a:schemeClr val="accent6">
                    <a:lumMod val="75000"/>
                  </a:schemeClr>
                </a:solidFill>
              </a:rPr>
              <a:t> meter (</a:t>
            </a:r>
            <a:r>
              <a:rPr lang="en-GB" sz="2400" dirty="0" err="1" smtClean="0">
                <a:solidFill>
                  <a:schemeClr val="accent6">
                    <a:lumMod val="75000"/>
                  </a:schemeClr>
                </a:solidFill>
              </a:rPr>
              <a:t>İnolab</a:t>
            </a:r>
            <a:r>
              <a:rPr lang="en-GB" sz="2400" dirty="0" smtClean="0">
                <a:solidFill>
                  <a:schemeClr val="accent6">
                    <a:lumMod val="75000"/>
                  </a:schemeClr>
                </a:solidFill>
              </a:rPr>
              <a:t> Ph720, </a:t>
            </a:r>
            <a:r>
              <a:rPr lang="en-GB" sz="2400" dirty="0" err="1" smtClean="0">
                <a:solidFill>
                  <a:schemeClr val="accent6">
                    <a:lumMod val="75000"/>
                  </a:schemeClr>
                </a:solidFill>
              </a:rPr>
              <a:t>Weilheim</a:t>
            </a:r>
            <a:r>
              <a:rPr lang="en-GB" sz="2400" dirty="0" smtClean="0">
                <a:solidFill>
                  <a:schemeClr val="accent6">
                    <a:lumMod val="75000"/>
                  </a:schemeClr>
                </a:solidFill>
              </a:rPr>
              <a:t>, Germany)</a:t>
            </a:r>
            <a:r>
              <a:rPr lang="tr-TR" sz="2400" dirty="0" smtClean="0">
                <a:solidFill>
                  <a:schemeClr val="accent6">
                    <a:lumMod val="75000"/>
                  </a:schemeClr>
                </a:solidFill>
              </a:rPr>
              <a:t>.</a:t>
            </a:r>
          </a:p>
          <a:p>
            <a:pPr marL="457200" indent="-457200" algn="just" eaLnBrk="1" hangingPunct="1">
              <a:buClr>
                <a:schemeClr val="accent2"/>
              </a:buClr>
              <a:buFont typeface="Wingdings" pitchFamily="2" charset="2"/>
              <a:buNone/>
              <a:defRPr/>
            </a:pPr>
            <a:endParaRPr lang="tr-TR" sz="2400" dirty="0" smtClean="0">
              <a:solidFill>
                <a:srgbClr val="252173"/>
              </a:solidFill>
            </a:endParaRPr>
          </a:p>
          <a:p>
            <a:pPr algn="just" eaLnBrk="1" hangingPunct="1">
              <a:lnSpc>
                <a:spcPct val="70000"/>
              </a:lnSpc>
              <a:buFont typeface="Wingdings" pitchFamily="2" charset="2"/>
              <a:buNone/>
              <a:defRPr/>
            </a:pPr>
            <a:r>
              <a:rPr lang="tr-TR" sz="2400" b="1" dirty="0" smtClean="0">
                <a:cs typeface="Arial" charset="0"/>
              </a:rPr>
              <a:t>d. </a:t>
            </a:r>
            <a:r>
              <a:rPr lang="en-GB" sz="2400" b="1" dirty="0" err="1" smtClean="0"/>
              <a:t>Color</a:t>
            </a:r>
            <a:r>
              <a:rPr lang="en-GB" sz="2400" b="1" dirty="0" smtClean="0"/>
              <a:t> Analysis</a:t>
            </a:r>
            <a:endParaRPr lang="tr-TR" sz="2400" b="1" dirty="0" smtClean="0">
              <a:solidFill>
                <a:schemeClr val="accent6">
                  <a:lumMod val="75000"/>
                </a:schemeClr>
              </a:solidFill>
            </a:endParaRPr>
          </a:p>
          <a:p>
            <a:pPr marL="536575" indent="-536575" algn="just" eaLnBrk="1" hangingPunct="1">
              <a:buClr>
                <a:schemeClr val="accent2"/>
              </a:buClr>
              <a:buFont typeface="Wingdings" pitchFamily="2" charset="2"/>
              <a:buChar char="v"/>
              <a:defRPr/>
            </a:pPr>
            <a:r>
              <a:rPr lang="en-GB" sz="2400" dirty="0" err="1" smtClean="0">
                <a:solidFill>
                  <a:schemeClr val="accent6">
                    <a:lumMod val="75000"/>
                  </a:schemeClr>
                </a:solidFill>
              </a:rPr>
              <a:t>Color</a:t>
            </a:r>
            <a:r>
              <a:rPr lang="en-GB" sz="2400" dirty="0" smtClean="0">
                <a:solidFill>
                  <a:schemeClr val="accent6">
                    <a:lumMod val="75000"/>
                  </a:schemeClr>
                </a:solidFill>
              </a:rPr>
              <a:t> analysis of samples was determined using CR400 </a:t>
            </a:r>
            <a:r>
              <a:rPr lang="en-GB" sz="2400" dirty="0" err="1" smtClean="0">
                <a:solidFill>
                  <a:schemeClr val="accent6">
                    <a:lumMod val="75000"/>
                  </a:schemeClr>
                </a:solidFill>
              </a:rPr>
              <a:t>chroma</a:t>
            </a:r>
            <a:r>
              <a:rPr lang="en-GB" sz="2400" dirty="0" smtClean="0">
                <a:solidFill>
                  <a:schemeClr val="accent6">
                    <a:lumMod val="75000"/>
                  </a:schemeClr>
                </a:solidFill>
              </a:rPr>
              <a:t> meter (Konica Minolta, Inc., Osaka, Japan).  The </a:t>
            </a:r>
            <a:r>
              <a:rPr lang="en-GB" sz="2400" dirty="0" err="1" smtClean="0">
                <a:solidFill>
                  <a:schemeClr val="accent6">
                    <a:lumMod val="75000"/>
                  </a:schemeClr>
                </a:solidFill>
              </a:rPr>
              <a:t>chroma</a:t>
            </a:r>
            <a:r>
              <a:rPr lang="en-GB" sz="2400" dirty="0" smtClean="0">
                <a:solidFill>
                  <a:schemeClr val="accent6">
                    <a:lumMod val="75000"/>
                  </a:schemeClr>
                </a:solidFill>
              </a:rPr>
              <a:t> meter was standardized by using the </a:t>
            </a:r>
            <a:r>
              <a:rPr lang="en-GB" sz="2400" dirty="0" err="1" smtClean="0">
                <a:solidFill>
                  <a:schemeClr val="accent6">
                    <a:lumMod val="75000"/>
                  </a:schemeClr>
                </a:solidFill>
              </a:rPr>
              <a:t>illuminant</a:t>
            </a:r>
            <a:r>
              <a:rPr lang="en-GB" sz="2400" dirty="0" smtClean="0">
                <a:solidFill>
                  <a:schemeClr val="accent6">
                    <a:lumMod val="75000"/>
                  </a:schemeClr>
                </a:solidFill>
              </a:rPr>
              <a:t> D65 and measurements were made through an 8 mm viewing area (Minolta, 1998). The instrument measured lightness (L*), redness (a*) and yellowness (b*).</a:t>
            </a:r>
            <a:endParaRPr lang="tr-TR" sz="2400" dirty="0" smtClean="0">
              <a:solidFill>
                <a:schemeClr val="accent6">
                  <a:lumMod val="75000"/>
                </a:schemeClr>
              </a:solidFill>
            </a:endParaRPr>
          </a:p>
          <a:p>
            <a:pPr algn="just" eaLnBrk="1" hangingPunct="1">
              <a:lnSpc>
                <a:spcPct val="70000"/>
              </a:lnSpc>
              <a:buClr>
                <a:schemeClr val="accent2"/>
              </a:buClr>
              <a:buFont typeface="Wingdings" pitchFamily="2" charset="2"/>
              <a:buChar char="v"/>
              <a:defRPr/>
            </a:pPr>
            <a:endParaRPr lang="tr-TR" sz="2400" b="1" dirty="0" smtClean="0">
              <a:cs typeface="Arial" charset="0"/>
            </a:endParaRPr>
          </a:p>
        </p:txBody>
      </p:sp>
      <p:pic>
        <p:nvPicPr>
          <p:cNvPr id="17411" name="8 Resim" descr="indir (2).jpg"/>
          <p:cNvPicPr>
            <a:picLocks noChangeAspect="1"/>
          </p:cNvPicPr>
          <p:nvPr/>
        </p:nvPicPr>
        <p:blipFill>
          <a:blip r:embed="rId3" cstate="print"/>
          <a:srcRect/>
          <a:stretch>
            <a:fillRect/>
          </a:stretch>
        </p:blipFill>
        <p:spPr bwMode="auto">
          <a:xfrm>
            <a:off x="10112375" y="1544638"/>
            <a:ext cx="1817856" cy="1704171"/>
          </a:xfrm>
          <a:prstGeom prst="rect">
            <a:avLst/>
          </a:prstGeom>
          <a:noFill/>
          <a:ln w="9525">
            <a:noFill/>
            <a:miter lim="800000"/>
            <a:headEnd/>
            <a:tailEnd/>
          </a:ln>
        </p:spPr>
      </p:pic>
      <p:pic>
        <p:nvPicPr>
          <p:cNvPr id="17412" name="9 Resim" descr="indir (3).jpg"/>
          <p:cNvPicPr>
            <a:picLocks noChangeAspect="1"/>
          </p:cNvPicPr>
          <p:nvPr/>
        </p:nvPicPr>
        <p:blipFill>
          <a:blip r:embed="rId4" cstate="print"/>
          <a:srcRect/>
          <a:stretch>
            <a:fillRect/>
          </a:stretch>
        </p:blipFill>
        <p:spPr bwMode="auto">
          <a:xfrm>
            <a:off x="10277475" y="3438525"/>
            <a:ext cx="1504950" cy="30384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3 İçerik Yer Tutucusu"/>
          <p:cNvSpPr>
            <a:spLocks noGrp="1"/>
          </p:cNvSpPr>
          <p:nvPr>
            <p:ph idx="4294967295"/>
          </p:nvPr>
        </p:nvSpPr>
        <p:spPr>
          <a:xfrm>
            <a:off x="1027113" y="1363663"/>
            <a:ext cx="10102850" cy="4800600"/>
          </a:xfrm>
        </p:spPr>
        <p:txBody>
          <a:bodyPr/>
          <a:lstStyle/>
          <a:p>
            <a:pPr marL="457200" indent="-457200" algn="just" eaLnBrk="1" hangingPunct="1">
              <a:lnSpc>
                <a:spcPct val="70000"/>
              </a:lnSpc>
              <a:buFont typeface="Wingdings" pitchFamily="2" charset="2"/>
              <a:buNone/>
              <a:defRPr/>
            </a:pPr>
            <a:r>
              <a:rPr lang="tr-TR" sz="2400" b="1" dirty="0" smtClean="0"/>
              <a:t>d. </a:t>
            </a:r>
            <a:r>
              <a:rPr lang="tr-TR" sz="2400" b="1" dirty="0" err="1" smtClean="0"/>
              <a:t>Sugar</a:t>
            </a:r>
            <a:r>
              <a:rPr lang="tr-TR" sz="2400" b="1" dirty="0" smtClean="0"/>
              <a:t> </a:t>
            </a:r>
            <a:r>
              <a:rPr lang="en-GB" sz="2400" b="1" dirty="0" smtClean="0"/>
              <a:t>Determination</a:t>
            </a:r>
            <a:endParaRPr lang="tr-TR" sz="2400" b="1" dirty="0" smtClean="0"/>
          </a:p>
          <a:p>
            <a:pPr marL="457200" indent="-457200" algn="just" eaLnBrk="1" hangingPunct="1">
              <a:buClr>
                <a:schemeClr val="accent2"/>
              </a:buClr>
              <a:buFont typeface="Wingdings" pitchFamily="2" charset="2"/>
              <a:buChar char="v"/>
              <a:defRPr/>
            </a:pPr>
            <a:r>
              <a:rPr lang="en-GB" sz="2200" dirty="0" smtClean="0">
                <a:solidFill>
                  <a:schemeClr val="accent6">
                    <a:lumMod val="75000"/>
                  </a:schemeClr>
                </a:solidFill>
              </a:rPr>
              <a:t>The sugars were analysed by high performance liquid chromatography in a Shimadzu HPLC equipped with LC-10ADvp pump, RID 10A </a:t>
            </a:r>
            <a:r>
              <a:rPr lang="en-GB" sz="2200" dirty="0" err="1" smtClean="0">
                <a:solidFill>
                  <a:schemeClr val="accent6">
                    <a:lumMod val="75000"/>
                  </a:schemeClr>
                </a:solidFill>
              </a:rPr>
              <a:t>dedector</a:t>
            </a:r>
            <a:r>
              <a:rPr lang="en-GB" sz="2200" dirty="0" smtClean="0">
                <a:solidFill>
                  <a:schemeClr val="accent6">
                    <a:lumMod val="75000"/>
                  </a:schemeClr>
                </a:solidFill>
              </a:rPr>
              <a:t>, CTO-10ACvp column oven and DGU-14A degasser. </a:t>
            </a:r>
            <a:r>
              <a:rPr lang="en-GB" sz="2200" dirty="0" err="1" smtClean="0">
                <a:solidFill>
                  <a:schemeClr val="accent6">
                    <a:lumMod val="75000"/>
                  </a:schemeClr>
                </a:solidFill>
              </a:rPr>
              <a:t>Seperation</a:t>
            </a:r>
            <a:r>
              <a:rPr lang="en-GB" sz="2200" dirty="0" smtClean="0">
                <a:solidFill>
                  <a:schemeClr val="accent6">
                    <a:lumMod val="75000"/>
                  </a:schemeClr>
                </a:solidFill>
              </a:rPr>
              <a:t> was applied </a:t>
            </a:r>
            <a:r>
              <a:rPr lang="en-GB" sz="2200" dirty="0" err="1" smtClean="0">
                <a:solidFill>
                  <a:schemeClr val="accent6">
                    <a:lumMod val="75000"/>
                  </a:schemeClr>
                </a:solidFill>
              </a:rPr>
              <a:t>Aminex</a:t>
            </a:r>
            <a:r>
              <a:rPr lang="en-GB" sz="2200" dirty="0" smtClean="0">
                <a:solidFill>
                  <a:schemeClr val="accent6">
                    <a:lumMod val="75000"/>
                  </a:schemeClr>
                </a:solidFill>
              </a:rPr>
              <a:t> by HPX-87C carbohydrate column (300*7.8mm) at 80°C. Injection volume was </a:t>
            </a:r>
            <a:r>
              <a:rPr lang="en-GB" dirty="0" smtClean="0">
                <a:solidFill>
                  <a:schemeClr val="accent6">
                    <a:lumMod val="75000"/>
                  </a:schemeClr>
                </a:solidFill>
              </a:rPr>
              <a:t>20 </a:t>
            </a:r>
            <a:r>
              <a:rPr lang="en-GB" dirty="0" err="1" smtClean="0">
                <a:solidFill>
                  <a:schemeClr val="accent6">
                    <a:lumMod val="75000"/>
                  </a:schemeClr>
                </a:solidFill>
                <a:latin typeface="Calibri"/>
              </a:rPr>
              <a:t>μ</a:t>
            </a:r>
            <a:r>
              <a:rPr lang="en-GB" dirty="0" err="1" smtClean="0">
                <a:solidFill>
                  <a:schemeClr val="accent6">
                    <a:lumMod val="75000"/>
                  </a:schemeClr>
                </a:solidFill>
              </a:rPr>
              <a:t>L</a:t>
            </a:r>
            <a:r>
              <a:rPr lang="en-GB" dirty="0" smtClean="0">
                <a:solidFill>
                  <a:schemeClr val="accent6">
                    <a:lumMod val="75000"/>
                  </a:schemeClr>
                </a:solidFill>
              </a:rPr>
              <a:t> </a:t>
            </a:r>
            <a:r>
              <a:rPr lang="en-GB" sz="2200" dirty="0" smtClean="0">
                <a:solidFill>
                  <a:schemeClr val="accent6">
                    <a:lumMod val="75000"/>
                  </a:schemeClr>
                </a:solidFill>
              </a:rPr>
              <a:t>and flow velocity 0,6 ml/min. Sample preparation was carried out according to </a:t>
            </a:r>
            <a:r>
              <a:rPr lang="en-GB" sz="2200" dirty="0" err="1" smtClean="0">
                <a:solidFill>
                  <a:schemeClr val="accent6">
                    <a:lumMod val="75000"/>
                  </a:schemeClr>
                </a:solidFill>
              </a:rPr>
              <a:t>Veberic</a:t>
            </a:r>
            <a:r>
              <a:rPr lang="en-GB" sz="2200" dirty="0" smtClean="0">
                <a:solidFill>
                  <a:schemeClr val="accent6">
                    <a:lumMod val="75000"/>
                  </a:schemeClr>
                </a:solidFill>
              </a:rPr>
              <a:t> and </a:t>
            </a:r>
            <a:r>
              <a:rPr lang="en-GB" sz="2200" dirty="0" err="1" smtClean="0">
                <a:solidFill>
                  <a:schemeClr val="accent6">
                    <a:lumMod val="75000"/>
                  </a:schemeClr>
                </a:solidFill>
              </a:rPr>
              <a:t>Stampar</a:t>
            </a:r>
            <a:r>
              <a:rPr lang="en-GB" sz="2200" dirty="0" smtClean="0">
                <a:solidFill>
                  <a:schemeClr val="accent6">
                    <a:lumMod val="75000"/>
                  </a:schemeClr>
                </a:solidFill>
              </a:rPr>
              <a:t> (2005) with some modification.</a:t>
            </a:r>
            <a:endParaRPr lang="tr-TR" sz="2200" dirty="0" smtClean="0">
              <a:solidFill>
                <a:schemeClr val="accent6">
                  <a:lumMod val="75000"/>
                </a:schemeClr>
              </a:solidFill>
            </a:endParaRPr>
          </a:p>
          <a:p>
            <a:pPr marL="457200" indent="-457200" algn="just" eaLnBrk="1" hangingPunct="1">
              <a:buClr>
                <a:schemeClr val="accent2"/>
              </a:buClr>
              <a:buFont typeface="Wingdings" pitchFamily="2" charset="2"/>
              <a:buChar char="v"/>
              <a:defRPr/>
            </a:pPr>
            <a:endParaRPr lang="tr-TR" sz="2200" dirty="0" smtClean="0">
              <a:solidFill>
                <a:srgbClr val="252173"/>
              </a:solidFill>
            </a:endParaRPr>
          </a:p>
          <a:p>
            <a:pPr algn="just" eaLnBrk="1" hangingPunct="1">
              <a:lnSpc>
                <a:spcPct val="70000"/>
              </a:lnSpc>
              <a:buFont typeface="Wingdings" pitchFamily="2" charset="2"/>
              <a:buNone/>
              <a:defRPr/>
            </a:pPr>
            <a:r>
              <a:rPr lang="tr-TR" sz="2200" b="1" dirty="0" smtClean="0">
                <a:cs typeface="Arial" charset="0"/>
              </a:rPr>
              <a:t>d. </a:t>
            </a:r>
            <a:r>
              <a:rPr lang="en-GB" sz="2400" b="1" dirty="0" smtClean="0"/>
              <a:t>Statistical </a:t>
            </a:r>
            <a:r>
              <a:rPr lang="en-GB" sz="2200" b="1" dirty="0" smtClean="0"/>
              <a:t>Analysis</a:t>
            </a:r>
            <a:endParaRPr lang="tr-TR" sz="2200" b="1" dirty="0" smtClean="0"/>
          </a:p>
          <a:p>
            <a:pPr marL="536575" indent="-536575" algn="just" eaLnBrk="1" hangingPunct="1">
              <a:buClr>
                <a:schemeClr val="accent2"/>
              </a:buClr>
              <a:buFont typeface="Wingdings" pitchFamily="2" charset="2"/>
              <a:buChar char="v"/>
              <a:defRPr/>
            </a:pPr>
            <a:r>
              <a:rPr lang="en-GB" sz="2200" dirty="0" smtClean="0">
                <a:solidFill>
                  <a:schemeClr val="accent6">
                    <a:lumMod val="75000"/>
                  </a:schemeClr>
                </a:solidFill>
              </a:rPr>
              <a:t>JMP 5.0</a:t>
            </a:r>
            <a:r>
              <a:rPr lang="tr-TR" sz="2200" dirty="0" smtClean="0">
                <a:solidFill>
                  <a:schemeClr val="accent6">
                    <a:lumMod val="75000"/>
                  </a:schemeClr>
                </a:solidFill>
              </a:rPr>
              <a:t> </a:t>
            </a:r>
            <a:r>
              <a:rPr lang="en-GB" sz="2200" dirty="0" smtClean="0">
                <a:solidFill>
                  <a:schemeClr val="accent6">
                    <a:lumMod val="75000"/>
                  </a:schemeClr>
                </a:solidFill>
              </a:rPr>
              <a:t>(SAS Institute Inc., Cary, NC, USA) software was used to perform the statistical analysis according to one-way analysis of variance (ANOVA). Means that were statistically different from each other were compared by using Student’s t comparison tests at %5 confidence interval</a:t>
            </a:r>
            <a:r>
              <a:rPr lang="tr-TR" sz="2200" dirty="0" smtClean="0">
                <a:solidFill>
                  <a:schemeClr val="accent6">
                    <a:lumMod val="75000"/>
                  </a:schemeClr>
                </a:solidFill>
              </a:rPr>
              <a:t>.</a:t>
            </a:r>
          </a:p>
          <a:p>
            <a:pPr marL="536575" indent="-536575" algn="just" eaLnBrk="1" hangingPunct="1">
              <a:buClr>
                <a:schemeClr val="accent2"/>
              </a:buClr>
              <a:buFont typeface="Wingdings" pitchFamily="2" charset="2"/>
              <a:buChar char="v"/>
              <a:defRPr/>
            </a:pPr>
            <a:endParaRPr lang="tr-TR" sz="2400" dirty="0" smtClean="0">
              <a:solidFill>
                <a:srgbClr val="252173"/>
              </a:solidFill>
            </a:endParaRPr>
          </a:p>
          <a:p>
            <a:pPr algn="just" eaLnBrk="1" hangingPunct="1">
              <a:lnSpc>
                <a:spcPct val="70000"/>
              </a:lnSpc>
              <a:buClr>
                <a:schemeClr val="accent2"/>
              </a:buClr>
              <a:buFont typeface="Wingdings" pitchFamily="2" charset="2"/>
              <a:buChar char="v"/>
              <a:defRPr/>
            </a:pPr>
            <a:endParaRPr lang="tr-TR" sz="2200" b="1" dirty="0" smtClean="0">
              <a:solidFill>
                <a:srgbClr val="252173"/>
              </a:solidFill>
              <a:cs typeface="Arial" charset="0"/>
            </a:endParaRPr>
          </a:p>
        </p:txBody>
      </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o 2"/>
          <p:cNvGraphicFramePr>
            <a:graphicFrameLocks noGrp="1"/>
          </p:cNvGraphicFramePr>
          <p:nvPr/>
        </p:nvGraphicFramePr>
        <p:xfrm>
          <a:off x="366486" y="1664833"/>
          <a:ext cx="10359570" cy="5132718"/>
        </p:xfrm>
        <a:graphic>
          <a:graphicData uri="http://schemas.openxmlformats.org/drawingml/2006/table">
            <a:tbl>
              <a:tblPr firstRow="1" firstCol="1" bandRow="1">
                <a:tableStyleId>{5C22544A-7EE6-4342-B048-85BDC9FD1C3A}</a:tableStyleId>
              </a:tblPr>
              <a:tblGrid>
                <a:gridCol w="2099565"/>
                <a:gridCol w="2713232"/>
                <a:gridCol w="1177064"/>
                <a:gridCol w="1180657"/>
                <a:gridCol w="1594526"/>
                <a:gridCol w="1594526"/>
              </a:tblGrid>
              <a:tr h="838616">
                <a:tc>
                  <a:txBody>
                    <a:bodyPr/>
                    <a:lstStyle/>
                    <a:p>
                      <a:pPr algn="ctr">
                        <a:lnSpc>
                          <a:spcPct val="115000"/>
                        </a:lnSpc>
                        <a:spcAft>
                          <a:spcPts val="0"/>
                        </a:spcAft>
                      </a:pPr>
                      <a:r>
                        <a:rPr lang="en-GB" sz="2400" dirty="0">
                          <a:effectLst/>
                        </a:rPr>
                        <a:t>Name</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400" dirty="0" err="1" smtClean="0">
                          <a:effectLst/>
                        </a:rPr>
                        <a:t>Fermentation</a:t>
                      </a:r>
                      <a:r>
                        <a:rPr lang="tr-TR" sz="2400" dirty="0" smtClean="0">
                          <a:effectLst/>
                        </a:rPr>
                        <a:t> </a:t>
                      </a:r>
                      <a:r>
                        <a:rPr lang="tr-TR" sz="2400" dirty="0" err="1" smtClean="0">
                          <a:effectLst/>
                        </a:rPr>
                        <a:t>and</a:t>
                      </a:r>
                      <a:r>
                        <a:rPr lang="tr-TR" sz="2400" dirty="0" smtClean="0">
                          <a:effectLst/>
                        </a:rPr>
                        <a:t> </a:t>
                      </a:r>
                    </a:p>
                    <a:p>
                      <a:pPr algn="ctr">
                        <a:lnSpc>
                          <a:spcPct val="115000"/>
                        </a:lnSpc>
                        <a:spcAft>
                          <a:spcPts val="0"/>
                        </a:spcAft>
                      </a:pPr>
                      <a:r>
                        <a:rPr lang="tr-TR" sz="2400" dirty="0" err="1" smtClean="0">
                          <a:effectLst/>
                        </a:rPr>
                        <a:t>Storage</a:t>
                      </a:r>
                      <a:r>
                        <a:rPr lang="en-GB" sz="2400" dirty="0" smtClean="0">
                          <a:effectLst/>
                        </a:rPr>
                        <a:t> </a:t>
                      </a:r>
                      <a:r>
                        <a:rPr lang="tr-TR" sz="2400" dirty="0" smtClean="0">
                          <a:effectLst/>
                        </a:rPr>
                        <a:t>Time </a:t>
                      </a:r>
                      <a:r>
                        <a:rPr lang="en-GB" sz="2400" dirty="0" smtClean="0">
                          <a:effectLst/>
                        </a:rPr>
                        <a:t>(day</a:t>
                      </a:r>
                      <a:r>
                        <a:rPr lang="tr-TR" sz="2400" dirty="0" smtClean="0">
                          <a:effectLst/>
                        </a:rPr>
                        <a:t>s</a:t>
                      </a:r>
                      <a:r>
                        <a:rPr lang="en-GB" sz="2400" dirty="0" smtClean="0">
                          <a:effectLst/>
                        </a:rPr>
                        <a:t>)</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a:effectLst/>
                        </a:rPr>
                        <a:t>pH values</a:t>
                      </a:r>
                      <a:endParaRPr lang="tr-TR" sz="240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a:effectLst/>
                        </a:rPr>
                        <a:t>L</a:t>
                      </a:r>
                      <a:r>
                        <a:rPr lang="en-GB" sz="2400" baseline="30000">
                          <a:effectLst/>
                        </a:rPr>
                        <a:t>*</a:t>
                      </a:r>
                      <a:r>
                        <a:rPr lang="en-GB" sz="2400">
                          <a:effectLst/>
                        </a:rPr>
                        <a:t> values</a:t>
                      </a:r>
                      <a:endParaRPr lang="tr-TR" sz="240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dirty="0">
                          <a:effectLst/>
                        </a:rPr>
                        <a:t>a</a:t>
                      </a:r>
                      <a:r>
                        <a:rPr lang="en-GB" sz="2400" baseline="30000" dirty="0">
                          <a:effectLst/>
                        </a:rPr>
                        <a:t>*</a:t>
                      </a:r>
                      <a:r>
                        <a:rPr lang="en-GB" sz="2400" dirty="0">
                          <a:effectLst/>
                        </a:rPr>
                        <a:t> values</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dirty="0">
                          <a:effectLst/>
                        </a:rPr>
                        <a:t>b</a:t>
                      </a:r>
                      <a:r>
                        <a:rPr lang="en-GB" sz="2400" baseline="30000" dirty="0">
                          <a:effectLst/>
                        </a:rPr>
                        <a:t>*</a:t>
                      </a:r>
                      <a:r>
                        <a:rPr lang="en-GB" sz="2400" dirty="0">
                          <a:effectLst/>
                        </a:rPr>
                        <a:t> values</a:t>
                      </a:r>
                      <a:endParaRPr lang="tr-TR" sz="2400" dirty="0">
                        <a:effectLst/>
                        <a:latin typeface="Calibri"/>
                        <a:ea typeface="Calibri"/>
                        <a:cs typeface="Times New Roman"/>
                      </a:endParaRPr>
                    </a:p>
                  </a:txBody>
                  <a:tcPr marL="68580" marR="68580" marT="0" marB="0"/>
                </a:tc>
              </a:tr>
              <a:tr h="430094">
                <a:tc rowSpan="9">
                  <a:txBody>
                    <a:bodyPr/>
                    <a:lstStyle/>
                    <a:p>
                      <a:pPr algn="ctr">
                        <a:lnSpc>
                          <a:spcPct val="115000"/>
                        </a:lnSpc>
                        <a:spcAft>
                          <a:spcPts val="0"/>
                        </a:spcAft>
                      </a:pPr>
                      <a:r>
                        <a:rPr lang="tr-TR" sz="2400" i="1" dirty="0" err="1">
                          <a:effectLst/>
                        </a:rPr>
                        <a:t>Lactobacillus</a:t>
                      </a:r>
                      <a:r>
                        <a:rPr lang="tr-TR" sz="2400" i="1" dirty="0">
                          <a:effectLst/>
                        </a:rPr>
                        <a:t> </a:t>
                      </a:r>
                      <a:r>
                        <a:rPr lang="tr-TR" sz="2400" i="1" dirty="0" err="1">
                          <a:effectLst/>
                        </a:rPr>
                        <a:t>paracasei</a:t>
                      </a:r>
                      <a:endParaRPr lang="tr-TR" sz="2400" i="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2400" dirty="0">
                          <a:effectLst/>
                        </a:rPr>
                        <a:t>0</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3,78</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7,88</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21,43</a:t>
                      </a:r>
                      <a:r>
                        <a:rPr lang="en-GB" sz="2400" baseline="30000">
                          <a:effectLst/>
                        </a:rPr>
                        <a:t>cd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-6,45</a:t>
                      </a:r>
                      <a:r>
                        <a:rPr lang="en-GB" sz="2400" baseline="30000">
                          <a:effectLst/>
                        </a:rPr>
                        <a:t>d</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dirty="0">
                          <a:effectLst/>
                        </a:rPr>
                        <a:t>1</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smtClean="0">
                          <a:effectLst/>
                        </a:rPr>
                        <a:t>3,7</a:t>
                      </a:r>
                      <a:r>
                        <a:rPr lang="tr-TR" sz="2400" dirty="0" smtClean="0">
                          <a:effectLst/>
                        </a:rPr>
                        <a:t>5</a:t>
                      </a:r>
                      <a:r>
                        <a:rPr lang="en-GB" sz="2400" baseline="30000" dirty="0" smtClean="0">
                          <a:effectLst/>
                        </a:rPr>
                        <a:t>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7,95</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15,25</a:t>
                      </a:r>
                      <a:r>
                        <a:rPr lang="en-GB" sz="2400" baseline="30000">
                          <a:effectLst/>
                        </a:rPr>
                        <a:t>f</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-6,73</a:t>
                      </a:r>
                      <a:r>
                        <a:rPr lang="en-GB" sz="2400" baseline="30000">
                          <a:effectLst/>
                        </a:rPr>
                        <a:t>d</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a:effectLst/>
                        </a:rPr>
                        <a:t>2</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smtClean="0">
                          <a:effectLst/>
                        </a:rPr>
                        <a:t>3,7</a:t>
                      </a:r>
                      <a:r>
                        <a:rPr lang="tr-TR" sz="2400" dirty="0" smtClean="0">
                          <a:effectLst/>
                        </a:rPr>
                        <a:t>4</a:t>
                      </a:r>
                      <a:r>
                        <a:rPr lang="en-GB" sz="2400" baseline="30000" dirty="0" smtClean="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10,56</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28,78</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-2,45</a:t>
                      </a:r>
                      <a:r>
                        <a:rPr lang="en-GB" sz="2400" baseline="30000">
                          <a:effectLst/>
                        </a:rPr>
                        <a:t>a</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dirty="0">
                          <a:effectLst/>
                        </a:rPr>
                        <a:t>7</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3,74</a:t>
                      </a:r>
                      <a:r>
                        <a:rPr lang="en-GB" sz="2400" baseline="30000">
                          <a:effectLst/>
                        </a:rPr>
                        <a:t>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8,37</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16,20</a:t>
                      </a:r>
                      <a:r>
                        <a:rPr lang="en-GB" sz="2400" baseline="30000">
                          <a:effectLst/>
                        </a:rPr>
                        <a:t>ef</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-6,35</a:t>
                      </a:r>
                      <a:r>
                        <a:rPr lang="en-GB" sz="2400" baseline="30000">
                          <a:effectLst/>
                        </a:rPr>
                        <a:t>d</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dirty="0">
                          <a:effectLst/>
                        </a:rPr>
                        <a:t>14</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3,72</a:t>
                      </a:r>
                      <a:r>
                        <a:rPr lang="en-GB" sz="2400" baseline="30000" dirty="0">
                          <a:effectLst/>
                        </a:rPr>
                        <a:t>c</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9,94</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26,64</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-3,11</a:t>
                      </a:r>
                      <a:r>
                        <a:rPr lang="en-GB" sz="2400" baseline="30000">
                          <a:effectLst/>
                        </a:rPr>
                        <a:t>ab</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a:effectLst/>
                        </a:rPr>
                        <a:t>21</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3,71</a:t>
                      </a:r>
                      <a:r>
                        <a:rPr lang="en-GB" sz="2400" baseline="30000" dirty="0">
                          <a:effectLst/>
                        </a:rPr>
                        <a:t>cd</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10,02</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19,14</a:t>
                      </a:r>
                      <a:r>
                        <a:rPr lang="en-GB" sz="2400" baseline="30000">
                          <a:effectLst/>
                        </a:rPr>
                        <a:t>de</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-5,51</a:t>
                      </a:r>
                      <a:r>
                        <a:rPr lang="en-GB" sz="2400" baseline="30000">
                          <a:effectLst/>
                        </a:rPr>
                        <a:t>cd</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a:effectLst/>
                        </a:rPr>
                        <a:t>28</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3,69</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9,62</a:t>
                      </a:r>
                      <a:r>
                        <a:rPr lang="en-GB" sz="2400" baseline="30000" dirty="0">
                          <a:effectLst/>
                        </a:rPr>
                        <a:t>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23,06</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-4,34</a:t>
                      </a:r>
                      <a:r>
                        <a:rPr lang="en-GB" sz="2400" baseline="30000">
                          <a:effectLst/>
                        </a:rPr>
                        <a:t>bc</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a:effectLst/>
                        </a:rPr>
                        <a:t>35</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3,69</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9,49</a:t>
                      </a:r>
                      <a:r>
                        <a:rPr lang="en-GB" sz="2400" baseline="30000" dirty="0">
                          <a:effectLst/>
                        </a:rPr>
                        <a:t>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23,86</a:t>
                      </a:r>
                      <a:r>
                        <a:rPr lang="en-GB" sz="2400" baseline="30000" dirty="0">
                          <a:effectLst/>
                        </a:rPr>
                        <a:t>bc</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-4,21</a:t>
                      </a:r>
                      <a:r>
                        <a:rPr lang="en-GB" sz="2400" baseline="30000">
                          <a:effectLst/>
                        </a:rPr>
                        <a:t>abc</a:t>
                      </a:r>
                      <a:endParaRPr lang="tr-TR" sz="2400">
                        <a:effectLst/>
                        <a:latin typeface="Calibri"/>
                        <a:ea typeface="Calibri"/>
                        <a:cs typeface="Times New Roman"/>
                      </a:endParaRPr>
                    </a:p>
                  </a:txBody>
                  <a:tcPr marL="68580" marR="68580" marT="0" marB="0" anchor="b"/>
                </a:tc>
              </a:tr>
              <a:tr h="430094">
                <a:tc vMerge="1">
                  <a:txBody>
                    <a:bodyPr/>
                    <a:lstStyle/>
                    <a:p>
                      <a:endParaRPr lang="tr-TR"/>
                    </a:p>
                  </a:txBody>
                  <a:tcPr/>
                </a:tc>
                <a:tc>
                  <a:txBody>
                    <a:bodyPr/>
                    <a:lstStyle/>
                    <a:p>
                      <a:pPr algn="ctr">
                        <a:lnSpc>
                          <a:spcPct val="115000"/>
                        </a:lnSpc>
                        <a:spcAft>
                          <a:spcPts val="0"/>
                        </a:spcAft>
                      </a:pPr>
                      <a:r>
                        <a:rPr lang="en-GB" sz="2400">
                          <a:effectLst/>
                        </a:rPr>
                        <a:t>42</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3,69</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8,16</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17,54</a:t>
                      </a:r>
                      <a:r>
                        <a:rPr lang="en-GB" sz="2400" baseline="30000" dirty="0">
                          <a:effectLst/>
                        </a:rPr>
                        <a:t>ef</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-5,83</a:t>
                      </a:r>
                      <a:r>
                        <a:rPr lang="en-GB" sz="2400" baseline="30000" dirty="0">
                          <a:effectLst/>
                        </a:rPr>
                        <a:t>cd</a:t>
                      </a:r>
                      <a:endParaRPr lang="tr-TR" sz="2400" dirty="0">
                        <a:effectLst/>
                        <a:latin typeface="Calibri"/>
                        <a:ea typeface="Calibri"/>
                        <a:cs typeface="Times New Roman"/>
                      </a:endParaRPr>
                    </a:p>
                  </a:txBody>
                  <a:tcPr marL="68580" marR="68580" marT="0" marB="0" anchor="b"/>
                </a:tc>
              </a:tr>
            </a:tbl>
          </a:graphicData>
        </a:graphic>
      </p:graphicFrame>
      <p:graphicFrame>
        <p:nvGraphicFramePr>
          <p:cNvPr id="17" name="İçerik Yer Tutucusu 3"/>
          <p:cNvGraphicFramePr>
            <a:graphicFrameLocks noGrp="1"/>
          </p:cNvGraphicFramePr>
          <p:nvPr>
            <p:ph idx="1"/>
          </p:nvPr>
        </p:nvGraphicFramePr>
        <p:xfrm>
          <a:off x="220662" y="1084946"/>
          <a:ext cx="10418309" cy="5468112"/>
        </p:xfrm>
        <a:graphic>
          <a:graphicData uri="http://schemas.openxmlformats.org/drawingml/2006/table">
            <a:tbl>
              <a:tblPr firstRow="1" firstCol="1" bandRow="1">
                <a:tableStyleId>{5C22544A-7EE6-4342-B048-85BDC9FD1C3A}</a:tableStyleId>
              </a:tblPr>
              <a:tblGrid>
                <a:gridCol w="2130578"/>
                <a:gridCol w="2413290"/>
                <a:gridCol w="1159631"/>
                <a:gridCol w="1507678"/>
                <a:gridCol w="1603566"/>
                <a:gridCol w="1603566"/>
              </a:tblGrid>
              <a:tr h="1635647">
                <a:tc>
                  <a:txBody>
                    <a:bodyPr/>
                    <a:lstStyle/>
                    <a:p>
                      <a:pPr algn="ctr">
                        <a:lnSpc>
                          <a:spcPct val="115000"/>
                        </a:lnSpc>
                        <a:spcAft>
                          <a:spcPts val="0"/>
                        </a:spcAft>
                      </a:pPr>
                      <a:r>
                        <a:rPr lang="en-GB" sz="2400" dirty="0">
                          <a:effectLst/>
                        </a:rPr>
                        <a:t>Name</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2400" dirty="0" err="1" smtClean="0">
                          <a:effectLst/>
                        </a:rPr>
                        <a:t>Fermentation</a:t>
                      </a:r>
                      <a:r>
                        <a:rPr lang="tr-TR" sz="2400" baseline="0" dirty="0" smtClean="0">
                          <a:effectLst/>
                        </a:rPr>
                        <a:t> </a:t>
                      </a:r>
                      <a:r>
                        <a:rPr lang="tr-TR" sz="2400" baseline="0" dirty="0" err="1" smtClean="0">
                          <a:effectLst/>
                        </a:rPr>
                        <a:t>and</a:t>
                      </a:r>
                      <a:r>
                        <a:rPr lang="tr-TR" sz="2400" baseline="0" dirty="0" smtClean="0">
                          <a:effectLst/>
                        </a:rPr>
                        <a:t> </a:t>
                      </a:r>
                    </a:p>
                    <a:p>
                      <a:pPr algn="ctr">
                        <a:lnSpc>
                          <a:spcPct val="115000"/>
                        </a:lnSpc>
                        <a:spcAft>
                          <a:spcPts val="0"/>
                        </a:spcAft>
                      </a:pPr>
                      <a:r>
                        <a:rPr lang="en-GB" sz="2400" dirty="0" smtClean="0">
                          <a:effectLst/>
                        </a:rPr>
                        <a:t>Storage </a:t>
                      </a:r>
                      <a:r>
                        <a:rPr lang="tr-TR" sz="2400" dirty="0" smtClean="0">
                          <a:effectLst/>
                        </a:rPr>
                        <a:t>Time </a:t>
                      </a:r>
                      <a:r>
                        <a:rPr lang="en-GB" sz="2400" dirty="0" smtClean="0">
                          <a:effectLst/>
                        </a:rPr>
                        <a:t>(day</a:t>
                      </a:r>
                      <a:r>
                        <a:rPr lang="tr-TR" sz="2400" dirty="0" smtClean="0">
                          <a:effectLst/>
                        </a:rPr>
                        <a:t>s</a:t>
                      </a:r>
                      <a:r>
                        <a:rPr lang="en-GB" sz="2400" dirty="0" smtClean="0">
                          <a:effectLst/>
                        </a:rPr>
                        <a:t>)</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dirty="0">
                          <a:effectLst/>
                        </a:rPr>
                        <a:t>pH values</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dirty="0">
                          <a:effectLst/>
                        </a:rPr>
                        <a:t>L</a:t>
                      </a:r>
                      <a:r>
                        <a:rPr lang="en-GB" sz="2400" baseline="30000" dirty="0">
                          <a:effectLst/>
                        </a:rPr>
                        <a:t>*</a:t>
                      </a:r>
                      <a:r>
                        <a:rPr lang="en-GB" sz="2400" dirty="0">
                          <a:effectLst/>
                        </a:rPr>
                        <a:t> values</a:t>
                      </a:r>
                      <a:endParaRPr lang="tr-TR" sz="24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a:effectLst/>
                        </a:rPr>
                        <a:t>a</a:t>
                      </a:r>
                      <a:r>
                        <a:rPr lang="en-GB" sz="2400" baseline="30000">
                          <a:effectLst/>
                        </a:rPr>
                        <a:t>*</a:t>
                      </a:r>
                      <a:r>
                        <a:rPr lang="en-GB" sz="2400">
                          <a:effectLst/>
                        </a:rPr>
                        <a:t> values</a:t>
                      </a:r>
                      <a:endParaRPr lang="tr-TR" sz="2400">
                        <a:effectLst/>
                        <a:latin typeface="Calibri"/>
                        <a:ea typeface="Calibri"/>
                        <a:cs typeface="Times New Roman"/>
                      </a:endParaRPr>
                    </a:p>
                  </a:txBody>
                  <a:tcPr marL="68580" marR="68580" marT="0" marB="0"/>
                </a:tc>
                <a:tc>
                  <a:txBody>
                    <a:bodyPr/>
                    <a:lstStyle/>
                    <a:p>
                      <a:pPr algn="ctr">
                        <a:lnSpc>
                          <a:spcPct val="115000"/>
                        </a:lnSpc>
                        <a:spcAft>
                          <a:spcPts val="0"/>
                        </a:spcAft>
                      </a:pPr>
                      <a:r>
                        <a:rPr lang="en-GB" sz="2400" dirty="0">
                          <a:effectLst/>
                        </a:rPr>
                        <a:t>b</a:t>
                      </a:r>
                      <a:r>
                        <a:rPr lang="en-GB" sz="2400" baseline="30000" dirty="0">
                          <a:effectLst/>
                        </a:rPr>
                        <a:t>*</a:t>
                      </a:r>
                      <a:r>
                        <a:rPr lang="en-GB" sz="2400" dirty="0">
                          <a:effectLst/>
                        </a:rPr>
                        <a:t> values</a:t>
                      </a:r>
                      <a:endParaRPr lang="tr-TR" sz="2400" dirty="0">
                        <a:effectLst/>
                        <a:latin typeface="Calibri"/>
                        <a:ea typeface="Calibri"/>
                        <a:cs typeface="Times New Roman"/>
                      </a:endParaRPr>
                    </a:p>
                  </a:txBody>
                  <a:tcPr marL="68580" marR="68580" marT="0" marB="0"/>
                </a:tc>
              </a:tr>
              <a:tr h="408912">
                <a:tc rowSpan="9">
                  <a:txBody>
                    <a:bodyPr/>
                    <a:lstStyle/>
                    <a:p>
                      <a:pPr algn="ctr">
                        <a:lnSpc>
                          <a:spcPct val="115000"/>
                        </a:lnSpc>
                        <a:spcAft>
                          <a:spcPts val="0"/>
                        </a:spcAft>
                      </a:pPr>
                      <a:r>
                        <a:rPr lang="tr-TR" sz="2400" i="1" dirty="0" err="1">
                          <a:effectLst/>
                        </a:rPr>
                        <a:t>Lactobacillus</a:t>
                      </a:r>
                      <a:r>
                        <a:rPr lang="tr-TR" sz="2400" i="1" dirty="0">
                          <a:effectLst/>
                        </a:rPr>
                        <a:t> </a:t>
                      </a:r>
                      <a:r>
                        <a:rPr lang="tr-TR" sz="2400" i="1" dirty="0" err="1">
                          <a:effectLst/>
                        </a:rPr>
                        <a:t>casei</a:t>
                      </a:r>
                      <a:endParaRPr lang="tr-TR" sz="2400" i="1" dirty="0">
                        <a:effectLst/>
                        <a:latin typeface="Calibri"/>
                        <a:ea typeface="Calibri"/>
                        <a:cs typeface="Times New Roman"/>
                      </a:endParaRPr>
                    </a:p>
                  </a:txBody>
                  <a:tcPr marL="68580" marR="68580" marT="0" marB="0" anchor="ctr"/>
                </a:tc>
                <a:tc>
                  <a:txBody>
                    <a:bodyPr/>
                    <a:lstStyle/>
                    <a:p>
                      <a:pPr algn="ctr">
                        <a:lnSpc>
                          <a:spcPct val="115000"/>
                        </a:lnSpc>
                        <a:spcAft>
                          <a:spcPts val="0"/>
                        </a:spcAft>
                      </a:pPr>
                      <a:r>
                        <a:rPr lang="en-GB" sz="2400" dirty="0">
                          <a:effectLst/>
                        </a:rPr>
                        <a:t>0</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3,78</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8,10</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23,37</a:t>
                      </a:r>
                      <a:r>
                        <a:rPr lang="en-GB" sz="2400" baseline="30000" dirty="0">
                          <a:effectLst/>
                        </a:rPr>
                        <a:t>ab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-5,78</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dirty="0">
                          <a:effectLst/>
                        </a:rPr>
                        <a:t>1</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3,74</a:t>
                      </a:r>
                      <a:r>
                        <a:rPr lang="en-GB" sz="2400" baseline="30000">
                          <a:effectLst/>
                        </a:rPr>
                        <a:t>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8,98</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22,18</a:t>
                      </a:r>
                      <a:r>
                        <a:rPr lang="en-GB" sz="2400" baseline="30000" dirty="0">
                          <a:effectLst/>
                        </a:rPr>
                        <a:t>ab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-4,81</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dirty="0">
                          <a:effectLst/>
                        </a:rPr>
                        <a:t>2</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3,74</a:t>
                      </a:r>
                      <a:r>
                        <a:rPr lang="en-GB" sz="2400" baseline="30000" dirty="0">
                          <a:effectLst/>
                        </a:rPr>
                        <a:t>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9,43</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25,22</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-4,21</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7</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3,67</a:t>
                      </a:r>
                      <a:r>
                        <a:rPr lang="en-GB" sz="2400" baseline="30000">
                          <a:effectLst/>
                        </a:rPr>
                        <a:t>c</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8,33</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18,77</a:t>
                      </a:r>
                      <a:r>
                        <a:rPr lang="en-GB" sz="2400" baseline="30000">
                          <a:effectLst/>
                        </a:rPr>
                        <a:t>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-5,97</a:t>
                      </a:r>
                      <a:r>
                        <a:rPr lang="en-GB" sz="2400" baseline="30000" dirty="0">
                          <a:effectLst/>
                        </a:rPr>
                        <a:t>a</a:t>
                      </a:r>
                      <a:endParaRPr lang="tr-TR" sz="2400" dirty="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14</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3,64</a:t>
                      </a:r>
                      <a:r>
                        <a:rPr lang="en-GB" sz="2400" baseline="30000" dirty="0">
                          <a:effectLst/>
                        </a:rPr>
                        <a:t>d</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9,19</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27,53</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-4,78</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21</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3,63</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9,16</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19,60</a:t>
                      </a:r>
                      <a:r>
                        <a:rPr lang="en-GB" sz="2400" baseline="30000">
                          <a:effectLst/>
                        </a:rPr>
                        <a:t>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-5,67</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28</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3,64</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9,44</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22,45</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-5,13</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35</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3,64</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9,38</a:t>
                      </a:r>
                      <a:r>
                        <a:rPr lang="en-GB" sz="2400" baseline="30000" dirty="0">
                          <a:effectLst/>
                        </a:rPr>
                        <a:t>a</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24,22</a:t>
                      </a:r>
                      <a:r>
                        <a:rPr lang="en-GB" sz="2400" baseline="30000">
                          <a:effectLst/>
                        </a:rPr>
                        <a:t>ab</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-3,59</a:t>
                      </a:r>
                      <a:r>
                        <a:rPr lang="en-GB" sz="2400" baseline="30000">
                          <a:effectLst/>
                        </a:rPr>
                        <a:t>a</a:t>
                      </a:r>
                      <a:endParaRPr lang="tr-TR" sz="2400">
                        <a:effectLst/>
                        <a:latin typeface="Calibri"/>
                        <a:ea typeface="Calibri"/>
                        <a:cs typeface="Times New Roman"/>
                      </a:endParaRPr>
                    </a:p>
                  </a:txBody>
                  <a:tcPr marL="68580" marR="68580" marT="0" marB="0" anchor="b"/>
                </a:tc>
              </a:tr>
              <a:tr h="408912">
                <a:tc vMerge="1">
                  <a:txBody>
                    <a:bodyPr/>
                    <a:lstStyle/>
                    <a:p>
                      <a:endParaRPr lang="tr-TR"/>
                    </a:p>
                  </a:txBody>
                  <a:tcPr/>
                </a:tc>
                <a:tc>
                  <a:txBody>
                    <a:bodyPr/>
                    <a:lstStyle/>
                    <a:p>
                      <a:pPr algn="ctr">
                        <a:lnSpc>
                          <a:spcPct val="115000"/>
                        </a:lnSpc>
                        <a:spcAft>
                          <a:spcPts val="0"/>
                        </a:spcAft>
                      </a:pPr>
                      <a:r>
                        <a:rPr lang="en-GB" sz="2400">
                          <a:effectLst/>
                        </a:rPr>
                        <a:t>42</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3,65</a:t>
                      </a:r>
                      <a:r>
                        <a:rPr lang="en-GB" sz="2400" baseline="30000">
                          <a:effectLst/>
                        </a:rPr>
                        <a:t>d</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a:effectLst/>
                        </a:rPr>
                        <a:t>8,70</a:t>
                      </a:r>
                      <a:r>
                        <a:rPr lang="en-GB" sz="2400" baseline="30000">
                          <a:effectLst/>
                        </a:rPr>
                        <a:t>a</a:t>
                      </a:r>
                      <a:endParaRPr lang="tr-TR" sz="240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20,89</a:t>
                      </a:r>
                      <a:r>
                        <a:rPr lang="en-GB" sz="2400" baseline="30000" dirty="0">
                          <a:effectLst/>
                        </a:rPr>
                        <a:t>ab</a:t>
                      </a:r>
                      <a:endParaRPr lang="tr-TR" sz="2400" dirty="0">
                        <a:effectLst/>
                        <a:latin typeface="Calibri"/>
                        <a:ea typeface="Calibri"/>
                        <a:cs typeface="Times New Roman"/>
                      </a:endParaRPr>
                    </a:p>
                  </a:txBody>
                  <a:tcPr marL="68580" marR="68580" marT="0" marB="0" anchor="b"/>
                </a:tc>
                <a:tc>
                  <a:txBody>
                    <a:bodyPr/>
                    <a:lstStyle/>
                    <a:p>
                      <a:pPr algn="ctr">
                        <a:lnSpc>
                          <a:spcPct val="115000"/>
                        </a:lnSpc>
                        <a:spcAft>
                          <a:spcPts val="0"/>
                        </a:spcAft>
                      </a:pPr>
                      <a:r>
                        <a:rPr lang="en-GB" sz="2400" dirty="0">
                          <a:effectLst/>
                        </a:rPr>
                        <a:t>-4,50</a:t>
                      </a:r>
                      <a:r>
                        <a:rPr lang="en-GB" sz="2400" baseline="30000" dirty="0">
                          <a:effectLst/>
                        </a:rPr>
                        <a:t>a</a:t>
                      </a:r>
                      <a:endParaRPr lang="tr-TR" sz="2400" dirty="0">
                        <a:effectLst/>
                        <a:latin typeface="Calibri"/>
                        <a:ea typeface="Calibri"/>
                        <a:cs typeface="Times New Roman"/>
                      </a:endParaRPr>
                    </a:p>
                  </a:txBody>
                  <a:tcPr marL="68580" marR="68580" marT="0" marB="0" anchor="b"/>
                </a:tc>
              </a:tr>
            </a:tbl>
          </a:graphicData>
        </a:graphic>
      </p:graphicFrame>
      <p:sp>
        <p:nvSpPr>
          <p:cNvPr id="19612" name="AutoShape 5"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19613" name="AutoShape 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9614" name="AutoShape 9"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19615" name="AutoShape 11"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9616" name="AutoShape 13"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9617" name="AutoShape 15"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1" name="Başlık 12"/>
          <p:cNvSpPr txBox="1">
            <a:spLocks/>
          </p:cNvSpPr>
          <p:nvPr/>
        </p:nvSpPr>
        <p:spPr>
          <a:xfrm>
            <a:off x="963613" y="566738"/>
            <a:ext cx="9980612" cy="1096962"/>
          </a:xfrm>
          <a:prstGeom prst="rect">
            <a:avLst/>
          </a:prstGeom>
        </p:spPr>
        <p:txBody>
          <a:bodyPr/>
          <a:lstStyle/>
          <a:p>
            <a:pPr>
              <a:lnSpc>
                <a:spcPct val="90000"/>
              </a:lnSpc>
              <a:spcBef>
                <a:spcPct val="0"/>
              </a:spcBef>
              <a:buFont typeface="Wingdings" pitchFamily="2" charset="2"/>
              <a:buNone/>
              <a:defRPr/>
            </a:pPr>
            <a:r>
              <a:rPr lang="tr-TR" sz="2800" b="1" dirty="0">
                <a:solidFill>
                  <a:schemeClr val="accent2"/>
                </a:solidFill>
                <a:latin typeface="Euphemia" pitchFamily="34" charset="0"/>
                <a:ea typeface="+mj-ea"/>
                <a:cs typeface="+mj-cs"/>
              </a:rPr>
              <a:t>3. </a:t>
            </a:r>
            <a:r>
              <a:rPr lang="tr-TR" sz="2800" b="1" dirty="0">
                <a:solidFill>
                  <a:schemeClr val="accent2"/>
                </a:solidFill>
              </a:rPr>
              <a:t>RESULT AND DISCUSSION</a:t>
            </a:r>
            <a:endParaRPr lang="tr-TR" sz="2800" b="1" dirty="0">
              <a:solidFill>
                <a:schemeClr val="accent2"/>
              </a:solidFill>
              <a:latin typeface="Euphemia" pitchFamily="34" charset="0"/>
              <a:ea typeface="+mj-ea"/>
              <a:cs typeface="+mj-cs"/>
            </a:endParaRPr>
          </a:p>
        </p:txBody>
      </p:sp>
      <p:pic>
        <p:nvPicPr>
          <p:cNvPr id="19619" name="13 Resim" descr="indir (2).jpg"/>
          <p:cNvPicPr>
            <a:picLocks noChangeAspect="1"/>
          </p:cNvPicPr>
          <p:nvPr/>
        </p:nvPicPr>
        <p:blipFill>
          <a:blip r:embed="rId3" cstate="print"/>
          <a:srcRect/>
          <a:stretch>
            <a:fillRect/>
          </a:stretch>
        </p:blipFill>
        <p:spPr bwMode="auto">
          <a:xfrm>
            <a:off x="9947275" y="0"/>
            <a:ext cx="2244725" cy="258762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3"/>
                                        </p:tgtEl>
                                      </p:cBhvr>
                                      <p:by x="55000" y="55000"/>
                                    </p:animScale>
                                  </p:childTnLst>
                                </p:cTn>
                              </p:par>
                              <p:par>
                                <p:cTn id="7" presetID="56" presetClass="path" presetSubtype="0" accel="50000" decel="50000" fill="hold" nodeType="withEffect">
                                  <p:stCondLst>
                                    <p:cond delay="0"/>
                                  </p:stCondLst>
                                  <p:childTnLst>
                                    <p:animMotion origin="layout" path="M -4.89384E-6 -4.44444E-6 L -0.19499 -0.21689 " pathEditMode="relative" rAng="0" ptsTypes="AA">
                                      <p:cBhvr>
                                        <p:cTn id="8" dur="1000" fill="hold"/>
                                        <p:tgtEl>
                                          <p:spTgt spid="13"/>
                                        </p:tgtEl>
                                        <p:attrNameLst>
                                          <p:attrName>ppt_x</p:attrName>
                                          <p:attrName>ppt_y</p:attrName>
                                        </p:attrNameLst>
                                      </p:cBhvr>
                                      <p:rCtr x="-98" y="-109"/>
                                    </p:animMotion>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Scale>
                                      <p:cBhvr>
                                        <p:cTn id="13"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7"/>
                                        </p:tgtEl>
                                        <p:attrNameLst>
                                          <p:attrName>ppt_x</p:attrName>
                                          <p:attrName>ppt_y</p:attrName>
                                        </p:attrNameLst>
                                      </p:cBhvr>
                                    </p:animMotion>
                                    <p:animEffect transition="in" filter="fade">
                                      <p:cBhvr>
                                        <p:cTn id="15" dur="1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mph" presetSubtype="0" fill="hold" nodeType="clickEffect">
                                  <p:stCondLst>
                                    <p:cond delay="0"/>
                                  </p:stCondLst>
                                  <p:childTnLst>
                                    <p:animScale>
                                      <p:cBhvr>
                                        <p:cTn id="19" dur="1000" fill="hold"/>
                                        <p:tgtEl>
                                          <p:spTgt spid="17"/>
                                        </p:tgtEl>
                                      </p:cBhvr>
                                      <p:by x="55000" y="55000"/>
                                    </p:animScale>
                                  </p:childTnLst>
                                </p:cTn>
                              </p:par>
                              <p:par>
                                <p:cTn id="20" presetID="49" presetClass="path" presetSubtype="0" accel="50000" decel="50000" fill="hold" nodeType="withEffect">
                                  <p:stCondLst>
                                    <p:cond delay="0"/>
                                  </p:stCondLst>
                                  <p:childTnLst>
                                    <p:animMotion origin="layout" path="M 1.8106E-7 -3.7037E-7 L 0.29855 0.23009 " pathEditMode="relative" rAng="0" ptsTypes="AA">
                                      <p:cBhvr>
                                        <p:cTn id="21" dur="1000" fill="hold"/>
                                        <p:tgtEl>
                                          <p:spTgt spid="17"/>
                                        </p:tgtEl>
                                        <p:attrNameLst>
                                          <p:attrName>ppt_x</p:attrName>
                                          <p:attrName>ppt_y</p:attrName>
                                        </p:attrNameLst>
                                      </p:cBhvr>
                                      <p:rCtr x="149" y="1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5"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20483" name="AutoShape 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0484" name="AutoShape 9"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20485" name="AutoShape 11"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0486" name="AutoShape 13"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0487" name="AutoShape 15"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1" name="Başlık 12"/>
          <p:cNvSpPr txBox="1">
            <a:spLocks/>
          </p:cNvSpPr>
          <p:nvPr/>
        </p:nvSpPr>
        <p:spPr>
          <a:xfrm>
            <a:off x="963613" y="566738"/>
            <a:ext cx="9980612" cy="1096962"/>
          </a:xfrm>
          <a:prstGeom prst="rect">
            <a:avLst/>
          </a:prstGeom>
        </p:spPr>
        <p:txBody>
          <a:bodyPr/>
          <a:lstStyle/>
          <a:p>
            <a:pPr>
              <a:lnSpc>
                <a:spcPct val="90000"/>
              </a:lnSpc>
              <a:spcBef>
                <a:spcPct val="0"/>
              </a:spcBef>
              <a:buFont typeface="Wingdings" pitchFamily="2" charset="2"/>
              <a:buNone/>
              <a:defRPr/>
            </a:pPr>
            <a:r>
              <a:rPr lang="tr-TR" sz="2800" b="1" dirty="0">
                <a:solidFill>
                  <a:schemeClr val="accent2"/>
                </a:solidFill>
                <a:latin typeface="Euphemia" pitchFamily="34" charset="0"/>
                <a:ea typeface="+mj-ea"/>
                <a:cs typeface="+mj-cs"/>
              </a:rPr>
              <a:t>3. </a:t>
            </a:r>
            <a:r>
              <a:rPr lang="tr-TR" sz="2800" b="1" dirty="0">
                <a:solidFill>
                  <a:schemeClr val="accent2"/>
                </a:solidFill>
              </a:rPr>
              <a:t>RESULT AND DISCUSSION</a:t>
            </a:r>
            <a:endParaRPr lang="tr-TR" sz="2800" b="1" dirty="0">
              <a:solidFill>
                <a:schemeClr val="accent2"/>
              </a:solidFill>
              <a:latin typeface="Euphemia" pitchFamily="34" charset="0"/>
              <a:ea typeface="+mj-ea"/>
              <a:cs typeface="+mj-cs"/>
            </a:endParaRPr>
          </a:p>
        </p:txBody>
      </p:sp>
      <p:pic>
        <p:nvPicPr>
          <p:cNvPr id="20489" name="15 Resim" descr="results_icon.jpg"/>
          <p:cNvPicPr>
            <a:picLocks noChangeAspect="1"/>
          </p:cNvPicPr>
          <p:nvPr/>
        </p:nvPicPr>
        <p:blipFill>
          <a:blip r:embed="rId2" cstate="print"/>
          <a:srcRect/>
          <a:stretch>
            <a:fillRect/>
          </a:stretch>
        </p:blipFill>
        <p:spPr bwMode="auto">
          <a:xfrm>
            <a:off x="9505950" y="290513"/>
            <a:ext cx="2686050" cy="3251200"/>
          </a:xfrm>
          <a:prstGeom prst="rect">
            <a:avLst/>
          </a:prstGeom>
          <a:noFill/>
          <a:ln w="9525">
            <a:noFill/>
            <a:miter lim="800000"/>
            <a:headEnd/>
            <a:tailEnd/>
          </a:ln>
        </p:spPr>
      </p:pic>
      <p:sp>
        <p:nvSpPr>
          <p:cNvPr id="19" name="4 İçerik Yer Tutucusu"/>
          <p:cNvSpPr txBox="1">
            <a:spLocks/>
          </p:cNvSpPr>
          <p:nvPr/>
        </p:nvSpPr>
        <p:spPr bwMode="auto">
          <a:xfrm>
            <a:off x="1103313" y="1536700"/>
            <a:ext cx="8229600" cy="4525963"/>
          </a:xfrm>
          <a:prstGeom prst="rect">
            <a:avLst/>
          </a:prstGeom>
          <a:noFill/>
          <a:ln w="9525">
            <a:noFill/>
            <a:miter lim="800000"/>
            <a:headEnd/>
            <a:tailEnd/>
          </a:ln>
        </p:spPr>
        <p:txBody>
          <a:bodyPr lIns="0" rIns="0">
            <a:normAutofit fontScale="92500"/>
          </a:bodyPr>
          <a:lstStyle/>
          <a:p>
            <a:pPr marL="514350" indent="-514350" algn="just" eaLnBrk="0" hangingPunct="0">
              <a:lnSpc>
                <a:spcPct val="90000"/>
              </a:lnSpc>
              <a:buClr>
                <a:srgbClr val="0070C0"/>
              </a:buClr>
              <a:buFont typeface="+mj-lt"/>
              <a:buAutoNum type="alphaLcPeriod"/>
              <a:defRPr/>
            </a:pPr>
            <a:r>
              <a:rPr lang="en-GB" sz="2800" b="1" dirty="0">
                <a:latin typeface="+mn-lt"/>
                <a:cs typeface="+mn-cs"/>
              </a:rPr>
              <a:t>pH Analysis</a:t>
            </a:r>
            <a:endParaRPr lang="tr-TR" sz="2800" b="1" dirty="0">
              <a:latin typeface="+mn-lt"/>
              <a:cs typeface="+mn-cs"/>
            </a:endParaRPr>
          </a:p>
          <a:p>
            <a:pPr marL="514350" indent="-514350" algn="just" eaLnBrk="0" hangingPunct="0">
              <a:lnSpc>
                <a:spcPct val="90000"/>
              </a:lnSpc>
              <a:buClr>
                <a:schemeClr val="accent2"/>
              </a:buClr>
              <a:buFont typeface="Wingdings" pitchFamily="2" charset="2"/>
              <a:buChar char="ü"/>
              <a:defRPr/>
            </a:pPr>
            <a:r>
              <a:rPr lang="tr-TR" sz="2800" dirty="0">
                <a:solidFill>
                  <a:schemeClr val="accent6">
                    <a:lumMod val="75000"/>
                  </a:schemeClr>
                </a:solidFill>
                <a:latin typeface="+mn-lt"/>
                <a:cs typeface="+mn-cs"/>
              </a:rPr>
              <a:t>No </a:t>
            </a: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adjustment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was</a:t>
            </a:r>
            <a:r>
              <a:rPr lang="tr-TR" sz="2800" dirty="0">
                <a:solidFill>
                  <a:schemeClr val="accent6">
                    <a:lumMod val="75000"/>
                  </a:schemeClr>
                </a:solidFill>
                <a:latin typeface="+mn-lt"/>
                <a:cs typeface="+mn-cs"/>
              </a:rPr>
              <a:t> done at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beginning</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fermentation</a:t>
            </a:r>
            <a:r>
              <a:rPr lang="tr-TR" sz="2800" dirty="0">
                <a:solidFill>
                  <a:schemeClr val="accent6">
                    <a:lumMod val="75000"/>
                  </a:schemeClr>
                </a:solidFill>
                <a:latin typeface="+mn-lt"/>
                <a:cs typeface="+mn-cs"/>
              </a:rPr>
              <a:t>.</a:t>
            </a:r>
          </a:p>
          <a:p>
            <a:pPr marL="514350" indent="-514350" algn="just" eaLnBrk="0" hangingPunct="0">
              <a:lnSpc>
                <a:spcPct val="90000"/>
              </a:lnSpc>
              <a:buClr>
                <a:schemeClr val="accent2"/>
              </a:buClr>
              <a:buFont typeface="Wingdings" pitchFamily="2" charset="2"/>
              <a:buChar char="ü"/>
              <a:defRPr/>
            </a:pPr>
            <a:r>
              <a:rPr lang="tr-TR" sz="2800" dirty="0">
                <a:solidFill>
                  <a:schemeClr val="accent6">
                    <a:lumMod val="75000"/>
                  </a:schemeClr>
                </a:solidFill>
                <a:latin typeface="+mn-lt"/>
                <a:cs typeface="+mn-cs"/>
              </a:rPr>
              <a:t>At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beginning</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fermentation</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values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for</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paracasei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were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measured</a:t>
            </a:r>
            <a:r>
              <a:rPr lang="tr-TR" sz="2800" dirty="0">
                <a:solidFill>
                  <a:schemeClr val="accent6">
                    <a:lumMod val="75000"/>
                  </a:schemeClr>
                </a:solidFill>
                <a:latin typeface="+mn-lt"/>
                <a:cs typeface="+mn-cs"/>
              </a:rPr>
              <a:t> as 3,78. </a:t>
            </a:r>
            <a:r>
              <a:rPr lang="tr-TR" sz="2800" dirty="0" err="1">
                <a:solidFill>
                  <a:schemeClr val="accent6">
                    <a:lumMod val="75000"/>
                  </a:schemeClr>
                </a:solidFill>
                <a:latin typeface="+mn-lt"/>
                <a:cs typeface="+mn-cs"/>
              </a:rPr>
              <a:t>It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was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measured</a:t>
            </a:r>
            <a:r>
              <a:rPr lang="tr-TR" sz="2800" dirty="0">
                <a:solidFill>
                  <a:schemeClr val="accent6">
                    <a:lumMod val="75000"/>
                  </a:schemeClr>
                </a:solidFill>
                <a:latin typeface="+mn-lt"/>
                <a:cs typeface="+mn-cs"/>
              </a:rPr>
              <a:t> as 3,65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3,69 </a:t>
            </a:r>
            <a:r>
              <a:rPr lang="tr-TR" sz="2800" dirty="0" err="1">
                <a:solidFill>
                  <a:schemeClr val="accent6">
                    <a:lumMod val="75000"/>
                  </a:schemeClr>
                </a:solidFill>
                <a:latin typeface="+mn-lt"/>
                <a:cs typeface="+mn-cs"/>
              </a:rPr>
              <a:t>for</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paracasei</a:t>
            </a:r>
            <a:r>
              <a:rPr lang="tr-TR" sz="2800" i="1" dirty="0">
                <a:solidFill>
                  <a:srgbClr val="FF0000"/>
                </a:solidFill>
                <a:latin typeface="+mn-lt"/>
                <a:cs typeface="+mn-cs"/>
              </a:rPr>
              <a:t> </a:t>
            </a:r>
            <a:r>
              <a:rPr lang="tr-TR" sz="2800" dirty="0">
                <a:latin typeface="+mn-lt"/>
                <a:cs typeface="+mn-cs"/>
              </a:rPr>
              <a:t>, </a:t>
            </a:r>
            <a:r>
              <a:rPr lang="tr-TR" sz="2800" dirty="0" err="1">
                <a:solidFill>
                  <a:schemeClr val="accent6">
                    <a:lumMod val="75000"/>
                  </a:schemeClr>
                </a:solidFill>
                <a:latin typeface="+mn-lt"/>
                <a:cs typeface="+mn-cs"/>
              </a:rPr>
              <a:t>respectively</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after</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storage</a:t>
            </a:r>
            <a:r>
              <a:rPr lang="tr-TR" sz="2800" dirty="0">
                <a:solidFill>
                  <a:schemeClr val="accent6">
                    <a:lumMod val="75000"/>
                  </a:schemeClr>
                </a:solidFill>
                <a:latin typeface="+mn-lt"/>
                <a:cs typeface="+mn-cs"/>
              </a:rPr>
              <a:t>.</a:t>
            </a:r>
          </a:p>
          <a:p>
            <a:pPr marL="514350" indent="-514350" algn="just" eaLnBrk="0" hangingPunct="0">
              <a:lnSpc>
                <a:spcPct val="90000"/>
              </a:lnSpc>
              <a:buClr>
                <a:schemeClr val="accent2"/>
              </a:buClr>
              <a:buFont typeface="Wingdings" pitchFamily="2" charset="2"/>
              <a:buChar char="ü"/>
              <a:defRPr/>
            </a:pPr>
            <a:r>
              <a:rPr lang="tr-TR" sz="2800" dirty="0" err="1" smtClean="0">
                <a:solidFill>
                  <a:schemeClr val="accent6">
                    <a:lumMod val="75000"/>
                  </a:schemeClr>
                </a:solidFill>
                <a:latin typeface="+mn-lt"/>
              </a:rPr>
              <a:t>Statistically</a:t>
            </a:r>
            <a:r>
              <a:rPr lang="tr-TR" sz="2800" dirty="0" smtClean="0">
                <a:solidFill>
                  <a:schemeClr val="accent6">
                    <a:lumMod val="75000"/>
                  </a:schemeClr>
                </a:solidFill>
                <a:latin typeface="+mn-lt"/>
              </a:rPr>
              <a:t> </a:t>
            </a:r>
            <a:r>
              <a:rPr lang="tr-TR" sz="2800" dirty="0" err="1" smtClean="0">
                <a:solidFill>
                  <a:schemeClr val="accent6">
                    <a:lumMod val="75000"/>
                  </a:schemeClr>
                </a:solidFill>
                <a:latin typeface="+mn-lt"/>
                <a:cs typeface="+mn-cs"/>
              </a:rPr>
              <a:t>significant</a:t>
            </a:r>
            <a:r>
              <a:rPr lang="tr-TR" sz="2800" dirty="0" smtClean="0">
                <a:solidFill>
                  <a:schemeClr val="accent6">
                    <a:lumMod val="75000"/>
                  </a:schemeClr>
                </a:solidFill>
                <a:latin typeface="+mn-lt"/>
                <a:cs typeface="+mn-cs"/>
              </a:rPr>
              <a:t> </a:t>
            </a:r>
            <a:r>
              <a:rPr lang="tr-TR" sz="2800" dirty="0" err="1">
                <a:solidFill>
                  <a:schemeClr val="accent6">
                    <a:lumMod val="75000"/>
                  </a:schemeClr>
                </a:solidFill>
                <a:latin typeface="+mn-lt"/>
                <a:cs typeface="+mn-cs"/>
              </a:rPr>
              <a:t>reduction</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was</a:t>
            </a:r>
            <a:r>
              <a:rPr lang="tr-TR" sz="2800" dirty="0">
                <a:solidFill>
                  <a:schemeClr val="accent6">
                    <a:lumMod val="75000"/>
                  </a:schemeClr>
                </a:solidFill>
                <a:latin typeface="+mn-lt"/>
                <a:cs typeface="+mn-cs"/>
              </a:rPr>
              <a:t> not </a:t>
            </a:r>
            <a:r>
              <a:rPr lang="tr-TR" sz="2800" dirty="0" err="1" smtClean="0">
                <a:solidFill>
                  <a:schemeClr val="accent6">
                    <a:lumMod val="75000"/>
                  </a:schemeClr>
                </a:solidFill>
                <a:latin typeface="+mn-lt"/>
                <a:cs typeface="+mn-cs"/>
              </a:rPr>
              <a:t>determined</a:t>
            </a:r>
            <a:r>
              <a:rPr lang="tr-TR" sz="2800" dirty="0" smtClean="0">
                <a:solidFill>
                  <a:schemeClr val="accent6">
                    <a:lumMod val="75000"/>
                  </a:schemeClr>
                </a:solidFill>
                <a:latin typeface="+mn-lt"/>
                <a:cs typeface="+mn-cs"/>
              </a:rPr>
              <a:t>, </a:t>
            </a:r>
            <a:r>
              <a:rPr lang="tr-TR" sz="2800" dirty="0" err="1">
                <a:solidFill>
                  <a:schemeClr val="accent6">
                    <a:lumMod val="75000"/>
                  </a:schemeClr>
                </a:solidFill>
                <a:latin typeface="+mn-lt"/>
                <a:cs typeface="+mn-cs"/>
              </a:rPr>
              <a:t>after</a:t>
            </a:r>
            <a:r>
              <a:rPr lang="tr-TR" sz="2800" dirty="0">
                <a:solidFill>
                  <a:schemeClr val="accent6">
                    <a:lumMod val="75000"/>
                  </a:schemeClr>
                </a:solidFill>
                <a:latin typeface="+mn-lt"/>
                <a:cs typeface="+mn-cs"/>
              </a:rPr>
              <a:t> 21</a:t>
            </a:r>
            <a:r>
              <a:rPr lang="tr-TR" sz="2800" baseline="30000" dirty="0">
                <a:solidFill>
                  <a:schemeClr val="accent6">
                    <a:lumMod val="75000"/>
                  </a:schemeClr>
                </a:solidFill>
                <a:latin typeface="+mn-lt"/>
                <a:cs typeface="+mn-cs"/>
              </a:rPr>
              <a:t>st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day</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storage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for</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paracasei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14</a:t>
            </a:r>
            <a:r>
              <a:rPr lang="tr-TR" sz="2800" baseline="30000" dirty="0">
                <a:solidFill>
                  <a:schemeClr val="accent6">
                    <a:lumMod val="75000"/>
                  </a:schemeClr>
                </a:solidFill>
                <a:latin typeface="+mn-lt"/>
                <a:cs typeface="+mn-cs"/>
              </a:rPr>
              <a:t>th </a:t>
            </a:r>
            <a:r>
              <a:rPr lang="tr-TR" sz="2800" dirty="0" err="1">
                <a:solidFill>
                  <a:schemeClr val="accent6">
                    <a:lumMod val="75000"/>
                  </a:schemeClr>
                </a:solidFill>
                <a:latin typeface="+mn-lt"/>
                <a:cs typeface="+mn-cs"/>
              </a:rPr>
              <a:t>day</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storage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for</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casei</a:t>
            </a:r>
            <a:r>
              <a:rPr lang="tr-TR" sz="2800" i="1" dirty="0">
                <a:latin typeface="+mn-lt"/>
                <a:cs typeface="+mn-cs"/>
              </a:rPr>
              <a:t> </a:t>
            </a:r>
            <a:r>
              <a:rPr lang="tr-TR" sz="2800" dirty="0">
                <a:latin typeface="+mn-lt"/>
                <a:cs typeface="+mn-cs"/>
              </a:rPr>
              <a:t>.</a:t>
            </a:r>
          </a:p>
          <a:p>
            <a:pPr marL="514350" indent="-514350" eaLnBrk="0" hangingPunct="0">
              <a:lnSpc>
                <a:spcPct val="90000"/>
              </a:lnSpc>
              <a:buFont typeface="Wingdings" pitchFamily="2" charset="2"/>
              <a:buNone/>
              <a:defRPr/>
            </a:pPr>
            <a:endParaRPr lang="tr-TR" sz="2800" dirty="0">
              <a:latin typeface="+mn-lt"/>
              <a:cs typeface="+mn-cs"/>
            </a:endParaRPr>
          </a:p>
        </p:txBody>
      </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5"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21507" name="AutoShape 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1508" name="AutoShape 9" descr="2Q=="/>
          <p:cNvSpPr>
            <a:spLocks noChangeAspect="1" noChangeArrowheads="1"/>
          </p:cNvSpPr>
          <p:nvPr/>
        </p:nvSpPr>
        <p:spPr bwMode="auto">
          <a:xfrm>
            <a:off x="207963" y="46038"/>
            <a:ext cx="304800" cy="304800"/>
          </a:xfrm>
          <a:prstGeom prst="rect">
            <a:avLst/>
          </a:prstGeom>
          <a:noFill/>
          <a:ln w="9525">
            <a:noFill/>
            <a:miter lim="800000"/>
            <a:headEnd/>
            <a:tailEnd/>
          </a:ln>
        </p:spPr>
        <p:txBody>
          <a:bodyPr/>
          <a:lstStyle/>
          <a:p>
            <a:endParaRPr lang="tr-TR"/>
          </a:p>
        </p:txBody>
      </p:sp>
      <p:sp>
        <p:nvSpPr>
          <p:cNvPr id="21509" name="AutoShape 11"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1510" name="AutoShape 13"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1511" name="AutoShape 15"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2" name="2 İçerik Yer Tutucusu"/>
          <p:cNvSpPr txBox="1">
            <a:spLocks/>
          </p:cNvSpPr>
          <p:nvPr/>
        </p:nvSpPr>
        <p:spPr bwMode="auto">
          <a:xfrm>
            <a:off x="709613" y="1520825"/>
            <a:ext cx="8529637" cy="4525963"/>
          </a:xfrm>
          <a:prstGeom prst="rect">
            <a:avLst/>
          </a:prstGeom>
          <a:noFill/>
          <a:ln w="9525">
            <a:noFill/>
            <a:miter lim="800000"/>
            <a:headEnd/>
            <a:tailEnd/>
          </a:ln>
        </p:spPr>
        <p:txBody>
          <a:bodyPr lIns="0" rIns="0">
            <a:normAutofit fontScale="92500"/>
          </a:bodyPr>
          <a:lstStyle/>
          <a:p>
            <a:pPr marL="228600" indent="-228600" algn="just" eaLnBrk="0" hangingPunct="0">
              <a:lnSpc>
                <a:spcPct val="90000"/>
              </a:lnSpc>
              <a:buClr>
                <a:schemeClr val="accent2"/>
              </a:buClr>
              <a:buFont typeface="Wingdings" pitchFamily="2" charset="2"/>
              <a:buChar char="ü"/>
              <a:defRPr/>
            </a:pP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reduction</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which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would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affect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to</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viability</a:t>
            </a:r>
            <a:r>
              <a:rPr lang="tr-TR" sz="2800" dirty="0">
                <a:solidFill>
                  <a:schemeClr val="accent6">
                    <a:lumMod val="75000"/>
                  </a:schemeClr>
                </a:solidFill>
                <a:latin typeface="+mn-lt"/>
                <a:cs typeface="+mn-cs"/>
              </a:rPr>
              <a:t> of </a:t>
            </a:r>
            <a:r>
              <a:rPr lang="tr-TR" sz="2800" i="1" dirty="0">
                <a:solidFill>
                  <a:srgbClr val="FF0000"/>
                </a:solidFill>
                <a:latin typeface="+mn-lt"/>
                <a:cs typeface="+mn-cs"/>
              </a:rPr>
              <a:t>L. </a:t>
            </a:r>
            <a:r>
              <a:rPr lang="tr-TR" sz="2800" i="1" dirty="0" err="1">
                <a:solidFill>
                  <a:srgbClr val="FF0000"/>
                </a:solidFill>
                <a:latin typeface="+mn-lt"/>
                <a:cs typeface="+mn-cs"/>
              </a:rPr>
              <a:t>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a:t>
            </a:r>
            <a:r>
              <a:rPr lang="tr-TR" sz="2800" i="1" dirty="0">
                <a:solidFill>
                  <a:srgbClr val="FF0000"/>
                </a:solidFill>
                <a:latin typeface="+mn-lt"/>
                <a:cs typeface="+mn-cs"/>
              </a:rPr>
              <a:t>L. </a:t>
            </a:r>
            <a:r>
              <a:rPr lang="tr-TR" sz="2800" i="1" dirty="0" err="1">
                <a:solidFill>
                  <a:srgbClr val="FF0000"/>
                </a:solidFill>
                <a:latin typeface="+mn-lt"/>
                <a:cs typeface="+mn-cs"/>
              </a:rPr>
              <a:t>paracasei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too</a:t>
            </a:r>
            <a:r>
              <a:rPr lang="tr-TR" sz="2800" dirty="0">
                <a:solidFill>
                  <a:schemeClr val="accent6">
                    <a:lumMod val="75000"/>
                  </a:schemeClr>
                </a:solidFill>
                <a:latin typeface="+mn-lt"/>
                <a:cs typeface="+mn-cs"/>
              </a:rPr>
              <a:t> </a:t>
            </a:r>
            <a:r>
              <a:rPr lang="tr-TR" sz="2800" dirty="0" err="1" smtClean="0">
                <a:solidFill>
                  <a:schemeClr val="accent6">
                    <a:lumMod val="75000"/>
                  </a:schemeClr>
                </a:solidFill>
                <a:latin typeface="+mn-lt"/>
                <a:cs typeface="+mn-cs"/>
              </a:rPr>
              <a:t>much</a:t>
            </a:r>
            <a:r>
              <a:rPr lang="tr-TR" sz="2800" dirty="0" smtClean="0">
                <a:solidFill>
                  <a:schemeClr val="accent6">
                    <a:lumMod val="75000"/>
                  </a:schemeClr>
                </a:solidFill>
                <a:latin typeface="+mn-lt"/>
                <a:cs typeface="+mn-cs"/>
              </a:rPr>
              <a:t> </a:t>
            </a:r>
            <a:r>
              <a:rPr lang="tr-TR" sz="2800" dirty="0" err="1" smtClean="0">
                <a:solidFill>
                  <a:schemeClr val="accent6">
                    <a:lumMod val="75000"/>
                  </a:schemeClr>
                </a:solidFill>
                <a:latin typeface="+mn-lt"/>
                <a:cs typeface="+mn-cs"/>
              </a:rPr>
              <a:t>was</a:t>
            </a:r>
            <a:r>
              <a:rPr lang="tr-TR" sz="2800" dirty="0" smtClean="0">
                <a:solidFill>
                  <a:schemeClr val="accent6">
                    <a:lumMod val="75000"/>
                  </a:schemeClr>
                </a:solidFill>
                <a:latin typeface="+mn-lt"/>
                <a:cs typeface="+mn-cs"/>
              </a:rPr>
              <a:t> </a:t>
            </a:r>
            <a:r>
              <a:rPr lang="tr-TR" sz="2800" dirty="0">
                <a:solidFill>
                  <a:schemeClr val="accent6">
                    <a:lumMod val="75000"/>
                  </a:schemeClr>
                </a:solidFill>
                <a:latin typeface="+mn-lt"/>
                <a:cs typeface="+mn-cs"/>
              </a:rPr>
              <a:t>not </a:t>
            </a:r>
            <a:r>
              <a:rPr lang="tr-TR" sz="2800" dirty="0" err="1">
                <a:solidFill>
                  <a:schemeClr val="accent6">
                    <a:lumMod val="75000"/>
                  </a:schemeClr>
                </a:solidFill>
                <a:latin typeface="+mn-lt"/>
                <a:cs typeface="+mn-cs"/>
              </a:rPr>
              <a:t>observed</a:t>
            </a:r>
            <a:r>
              <a:rPr lang="tr-TR" sz="2800" dirty="0">
                <a:solidFill>
                  <a:schemeClr val="accent6">
                    <a:lumMod val="75000"/>
                  </a:schemeClr>
                </a:solidFill>
                <a:latin typeface="+mn-lt"/>
                <a:cs typeface="+mn-cs"/>
              </a:rPr>
              <a:t>. </a:t>
            </a:r>
          </a:p>
          <a:p>
            <a:pPr marL="228600" indent="-228600" algn="just" eaLnBrk="0" hangingPunct="0">
              <a:lnSpc>
                <a:spcPct val="90000"/>
              </a:lnSpc>
              <a:buClr>
                <a:schemeClr val="accent2"/>
              </a:buClr>
              <a:buFont typeface="Wingdings" pitchFamily="2" charset="2"/>
              <a:buChar char="ü"/>
              <a:defRPr/>
            </a:pPr>
            <a:r>
              <a:rPr lang="tr-TR" sz="2800" dirty="0" err="1">
                <a:solidFill>
                  <a:schemeClr val="accent6">
                    <a:lumMod val="75000"/>
                  </a:schemeClr>
                </a:solidFill>
                <a:latin typeface="+mn-lt"/>
                <a:cs typeface="+mn-cs"/>
              </a:rPr>
              <a:t>In</a:t>
            </a:r>
            <a:r>
              <a:rPr lang="tr-TR" sz="2800" dirty="0">
                <a:solidFill>
                  <a:schemeClr val="accent6">
                    <a:lumMod val="75000"/>
                  </a:schemeClr>
                </a:solidFill>
                <a:latin typeface="+mn-lt"/>
                <a:cs typeface="+mn-cs"/>
              </a:rPr>
              <a:t> a </a:t>
            </a:r>
            <a:r>
              <a:rPr lang="tr-TR" sz="2800" dirty="0" err="1">
                <a:solidFill>
                  <a:schemeClr val="accent6">
                    <a:lumMod val="75000"/>
                  </a:schemeClr>
                </a:solidFill>
                <a:latin typeface="+mn-lt"/>
                <a:cs typeface="+mn-cs"/>
              </a:rPr>
              <a:t>study</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about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fermented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cashew</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apple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juice</a:t>
            </a:r>
            <a:r>
              <a:rPr lang="tr-TR" sz="2800" dirty="0">
                <a:solidFill>
                  <a:schemeClr val="accent6">
                    <a:lumMod val="75000"/>
                  </a:schemeClr>
                </a:solidFill>
                <a:latin typeface="+mn-lt"/>
                <a:cs typeface="+mn-cs"/>
              </a:rPr>
              <a:t>, it </a:t>
            </a:r>
            <a:r>
              <a:rPr lang="tr-TR" sz="2800" dirty="0" err="1">
                <a:solidFill>
                  <a:schemeClr val="accent6">
                    <a:lumMod val="75000"/>
                  </a:schemeClr>
                </a:solidFill>
                <a:latin typeface="+mn-lt"/>
                <a:cs typeface="+mn-cs"/>
              </a:rPr>
              <a:t>was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explained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that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initial</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value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was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approximately</a:t>
            </a:r>
            <a:r>
              <a:rPr lang="tr-TR" sz="2800" dirty="0">
                <a:solidFill>
                  <a:schemeClr val="accent6">
                    <a:lumMod val="75000"/>
                  </a:schemeClr>
                </a:solidFill>
                <a:latin typeface="+mn-lt"/>
                <a:cs typeface="+mn-cs"/>
              </a:rPr>
              <a:t> 4,3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it </a:t>
            </a:r>
            <a:r>
              <a:rPr lang="tr-TR" sz="2800" dirty="0" err="1">
                <a:solidFill>
                  <a:schemeClr val="accent6">
                    <a:lumMod val="75000"/>
                  </a:schemeClr>
                </a:solidFill>
                <a:latin typeface="+mn-lt"/>
                <a:cs typeface="+mn-cs"/>
              </a:rPr>
              <a:t>decreased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to</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about</a:t>
            </a:r>
            <a:r>
              <a:rPr lang="tr-TR" sz="2800" dirty="0">
                <a:solidFill>
                  <a:schemeClr val="accent6">
                    <a:lumMod val="75000"/>
                  </a:schemeClr>
                </a:solidFill>
                <a:latin typeface="+mn-lt"/>
                <a:cs typeface="+mn-cs"/>
              </a:rPr>
              <a:t> 3,8 at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end</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storage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and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viable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cell</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population</a:t>
            </a:r>
            <a:r>
              <a:rPr lang="tr-TR" sz="2800" dirty="0">
                <a:solidFill>
                  <a:schemeClr val="accent6">
                    <a:lumMod val="75000"/>
                  </a:schemeClr>
                </a:solidFill>
                <a:latin typeface="+mn-lt"/>
                <a:cs typeface="+mn-cs"/>
              </a:rPr>
              <a:t> of </a:t>
            </a:r>
            <a:r>
              <a:rPr lang="tr-TR" sz="2800" i="1" dirty="0">
                <a:solidFill>
                  <a:srgbClr val="FF0000"/>
                </a:solidFill>
                <a:latin typeface="+mn-lt"/>
                <a:cs typeface="+mn-cs"/>
              </a:rPr>
              <a:t>L. </a:t>
            </a:r>
            <a:r>
              <a:rPr lang="tr-TR" sz="2800" i="1" dirty="0" err="1">
                <a:solidFill>
                  <a:srgbClr val="FF0000"/>
                </a:solidFill>
                <a:latin typeface="+mn-lt"/>
                <a:cs typeface="+mn-cs"/>
              </a:rPr>
              <a:t>casei</a:t>
            </a:r>
            <a:r>
              <a:rPr lang="tr-TR" sz="2800" i="1" dirty="0">
                <a:solidFill>
                  <a:srgbClr val="FF0000"/>
                </a:solidFill>
                <a:latin typeface="+mn-lt"/>
                <a:cs typeface="+mn-cs"/>
              </a:rPr>
              <a:t> </a:t>
            </a:r>
            <a:r>
              <a:rPr lang="tr-TR" sz="2800" dirty="0" err="1">
                <a:solidFill>
                  <a:schemeClr val="accent6">
                    <a:lumMod val="75000"/>
                  </a:schemeClr>
                </a:solidFill>
                <a:latin typeface="+mn-lt"/>
                <a:cs typeface="+mn-cs"/>
              </a:rPr>
              <a:t>remained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around</a:t>
            </a:r>
            <a:r>
              <a:rPr lang="tr-TR" sz="2800" dirty="0">
                <a:solidFill>
                  <a:schemeClr val="accent6">
                    <a:lumMod val="75000"/>
                  </a:schemeClr>
                </a:solidFill>
                <a:latin typeface="+mn-lt"/>
                <a:cs typeface="+mn-cs"/>
              </a:rPr>
              <a:t> 8,5 </a:t>
            </a:r>
            <a:r>
              <a:rPr lang="tr-TR" sz="2800" dirty="0" err="1">
                <a:solidFill>
                  <a:schemeClr val="accent6">
                    <a:lumMod val="75000"/>
                  </a:schemeClr>
                </a:solidFill>
                <a:latin typeface="+mn-lt"/>
                <a:cs typeface="+mn-cs"/>
              </a:rPr>
              <a:t>log</a:t>
            </a:r>
            <a:r>
              <a:rPr lang="tr-TR" sz="2800" dirty="0">
                <a:solidFill>
                  <a:schemeClr val="accent6">
                    <a:lumMod val="75000"/>
                  </a:schemeClr>
                </a:solidFill>
                <a:latin typeface="+mn-lt"/>
                <a:cs typeface="+mn-cs"/>
              </a:rPr>
              <a:t> CFU/ml in </a:t>
            </a:r>
            <a:r>
              <a:rPr lang="tr-TR" sz="2800" dirty="0" err="1">
                <a:solidFill>
                  <a:schemeClr val="accent6">
                    <a:lumMod val="75000"/>
                  </a:schemeClr>
                </a:solidFill>
                <a:latin typeface="+mn-lt"/>
                <a:cs typeface="+mn-cs"/>
              </a:rPr>
              <a:t>these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conditions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after</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the</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storage</a:t>
            </a:r>
            <a:r>
              <a:rPr lang="tr-TR" sz="2800" dirty="0">
                <a:solidFill>
                  <a:schemeClr val="accent6">
                    <a:lumMod val="75000"/>
                  </a:schemeClr>
                </a:solidFill>
                <a:latin typeface="+mn-lt"/>
                <a:cs typeface="+mn-cs"/>
              </a:rPr>
              <a:t>. </a:t>
            </a:r>
          </a:p>
          <a:p>
            <a:pPr marL="228600" indent="-228600" algn="just" eaLnBrk="0" hangingPunct="0">
              <a:lnSpc>
                <a:spcPct val="90000"/>
              </a:lnSpc>
              <a:buClr>
                <a:schemeClr val="accent2"/>
              </a:buClr>
              <a:buFont typeface="Wingdings" pitchFamily="2" charset="2"/>
              <a:buChar char="ü"/>
              <a:defRPr/>
            </a:pPr>
            <a:r>
              <a:rPr lang="tr-TR" sz="2800" dirty="0" err="1">
                <a:solidFill>
                  <a:schemeClr val="accent6">
                    <a:lumMod val="75000"/>
                  </a:schemeClr>
                </a:solidFill>
                <a:latin typeface="+mn-lt"/>
                <a:cs typeface="+mn-cs"/>
              </a:rPr>
              <a:t>In</a:t>
            </a:r>
            <a:r>
              <a:rPr lang="tr-TR" sz="2800" dirty="0">
                <a:solidFill>
                  <a:schemeClr val="accent6">
                    <a:lumMod val="75000"/>
                  </a:schemeClr>
                </a:solidFill>
                <a:latin typeface="+mn-lt"/>
                <a:cs typeface="+mn-cs"/>
              </a:rPr>
              <a:t> </a:t>
            </a:r>
            <a:r>
              <a:rPr lang="tr-TR" sz="2800" dirty="0" err="1" smtClean="0">
                <a:solidFill>
                  <a:schemeClr val="accent6">
                    <a:lumMod val="75000"/>
                  </a:schemeClr>
                </a:solidFill>
                <a:latin typeface="+mn-lt"/>
                <a:cs typeface="+mn-cs"/>
              </a:rPr>
              <a:t>our</a:t>
            </a:r>
            <a:r>
              <a:rPr lang="tr-TR" sz="2800" dirty="0" smtClean="0">
                <a:solidFill>
                  <a:schemeClr val="accent6">
                    <a:lumMod val="75000"/>
                  </a:schemeClr>
                </a:solidFill>
                <a:latin typeface="+mn-lt"/>
                <a:cs typeface="+mn-cs"/>
              </a:rPr>
              <a:t> </a:t>
            </a:r>
            <a:r>
              <a:rPr lang="tr-TR" sz="2800" dirty="0" err="1">
                <a:solidFill>
                  <a:schemeClr val="accent6">
                    <a:lumMod val="75000"/>
                  </a:schemeClr>
                </a:solidFill>
                <a:latin typeface="+mn-lt"/>
                <a:cs typeface="+mn-cs"/>
              </a:rPr>
              <a:t>study</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reduction</a:t>
            </a:r>
            <a:r>
              <a:rPr lang="tr-TR" sz="2800" dirty="0">
                <a:solidFill>
                  <a:schemeClr val="accent6">
                    <a:lumMod val="75000"/>
                  </a:schemeClr>
                </a:solidFill>
                <a:latin typeface="+mn-lt"/>
                <a:cs typeface="+mn-cs"/>
              </a:rPr>
              <a:t> of </a:t>
            </a:r>
            <a:r>
              <a:rPr lang="tr-TR" sz="2800" dirty="0" err="1">
                <a:solidFill>
                  <a:schemeClr val="accent6">
                    <a:lumMod val="75000"/>
                  </a:schemeClr>
                </a:solidFill>
                <a:latin typeface="+mn-lt"/>
                <a:cs typeface="+mn-cs"/>
              </a:rPr>
              <a:t>pH</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did</a:t>
            </a:r>
            <a:r>
              <a:rPr lang="tr-TR" sz="2800" dirty="0">
                <a:solidFill>
                  <a:schemeClr val="accent6">
                    <a:lumMod val="75000"/>
                  </a:schemeClr>
                </a:solidFill>
                <a:latin typeface="+mn-lt"/>
                <a:cs typeface="+mn-cs"/>
              </a:rPr>
              <a:t> not </a:t>
            </a:r>
            <a:r>
              <a:rPr lang="tr-TR" sz="2800" dirty="0" err="1">
                <a:solidFill>
                  <a:schemeClr val="accent6">
                    <a:lumMod val="75000"/>
                  </a:schemeClr>
                </a:solidFill>
                <a:latin typeface="+mn-lt"/>
                <a:cs typeface="+mn-cs"/>
              </a:rPr>
              <a:t>affect</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unfavourably</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viability</a:t>
            </a:r>
            <a:r>
              <a:rPr lang="tr-TR" sz="2800" dirty="0">
                <a:solidFill>
                  <a:schemeClr val="accent6">
                    <a:lumMod val="75000"/>
                  </a:schemeClr>
                </a:solidFill>
                <a:latin typeface="+mn-lt"/>
                <a:cs typeface="+mn-cs"/>
              </a:rPr>
              <a:t> as </a:t>
            </a:r>
            <a:r>
              <a:rPr lang="tr-TR" sz="2800" dirty="0" err="1">
                <a:solidFill>
                  <a:schemeClr val="accent6">
                    <a:lumMod val="75000"/>
                  </a:schemeClr>
                </a:solidFill>
                <a:latin typeface="+mn-lt"/>
                <a:cs typeface="+mn-cs"/>
              </a:rPr>
              <a:t>well</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after</a:t>
            </a:r>
            <a:r>
              <a:rPr lang="tr-TR" sz="2800" dirty="0">
                <a:solidFill>
                  <a:schemeClr val="accent6">
                    <a:lumMod val="75000"/>
                  </a:schemeClr>
                </a:solidFill>
                <a:latin typeface="+mn-lt"/>
                <a:cs typeface="+mn-cs"/>
              </a:rPr>
              <a:t> 42 </a:t>
            </a:r>
            <a:r>
              <a:rPr lang="tr-TR" sz="2800" dirty="0" err="1">
                <a:solidFill>
                  <a:schemeClr val="accent6">
                    <a:lumMod val="75000"/>
                  </a:schemeClr>
                </a:solidFill>
                <a:latin typeface="+mn-lt"/>
                <a:cs typeface="+mn-cs"/>
              </a:rPr>
              <a:t>days</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viability</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remained</a:t>
            </a:r>
            <a:r>
              <a:rPr lang="tr-TR" sz="2800" dirty="0">
                <a:solidFill>
                  <a:schemeClr val="accent6">
                    <a:lumMod val="75000"/>
                  </a:schemeClr>
                </a:solidFill>
                <a:latin typeface="+mn-lt"/>
                <a:cs typeface="+mn-cs"/>
              </a:rPr>
              <a:t> </a:t>
            </a:r>
            <a:r>
              <a:rPr lang="tr-TR" sz="2800" dirty="0" err="1">
                <a:solidFill>
                  <a:schemeClr val="accent6">
                    <a:lumMod val="75000"/>
                  </a:schemeClr>
                </a:solidFill>
                <a:latin typeface="+mn-lt"/>
                <a:cs typeface="+mn-cs"/>
              </a:rPr>
              <a:t>approximately</a:t>
            </a:r>
            <a:r>
              <a:rPr lang="tr-TR" sz="2800" dirty="0">
                <a:solidFill>
                  <a:schemeClr val="accent6">
                    <a:lumMod val="75000"/>
                  </a:schemeClr>
                </a:solidFill>
                <a:latin typeface="+mn-lt"/>
                <a:cs typeface="+mn-cs"/>
              </a:rPr>
              <a:t> 7,5 </a:t>
            </a:r>
            <a:r>
              <a:rPr lang="tr-TR" sz="2800" dirty="0" err="1">
                <a:solidFill>
                  <a:schemeClr val="accent6">
                    <a:lumMod val="75000"/>
                  </a:schemeClr>
                </a:solidFill>
                <a:latin typeface="+mn-lt"/>
                <a:cs typeface="+mn-cs"/>
              </a:rPr>
              <a:t>log</a:t>
            </a:r>
            <a:r>
              <a:rPr lang="tr-TR" sz="2800" dirty="0">
                <a:solidFill>
                  <a:schemeClr val="accent6">
                    <a:lumMod val="75000"/>
                  </a:schemeClr>
                </a:solidFill>
                <a:latin typeface="+mn-lt"/>
                <a:cs typeface="+mn-cs"/>
              </a:rPr>
              <a:t> CFU/ml.</a:t>
            </a:r>
          </a:p>
        </p:txBody>
      </p:sp>
      <p:pic>
        <p:nvPicPr>
          <p:cNvPr id="21514" name="13 Resim" descr="logo-mark.png"/>
          <p:cNvPicPr>
            <a:picLocks noChangeAspect="1"/>
          </p:cNvPicPr>
          <p:nvPr/>
        </p:nvPicPr>
        <p:blipFill>
          <a:blip r:embed="rId3" cstate="print"/>
          <a:srcRect/>
          <a:stretch>
            <a:fillRect/>
          </a:stretch>
        </p:blipFill>
        <p:spPr bwMode="auto">
          <a:xfrm>
            <a:off x="9831388" y="268288"/>
            <a:ext cx="2360612" cy="2351087"/>
          </a:xfrm>
          <a:prstGeom prst="rect">
            <a:avLst/>
          </a:prstGeom>
          <a:noFill/>
          <a:ln w="9525">
            <a:noFill/>
            <a:miter lim="800000"/>
            <a:headEnd/>
            <a:tailEnd/>
          </a:ln>
        </p:spPr>
      </p:pic>
      <p:pic>
        <p:nvPicPr>
          <p:cNvPr id="17" name="16 Resim" descr="dart_arrow.gif"/>
          <p:cNvPicPr>
            <a:picLocks noChangeAspect="1"/>
          </p:cNvPicPr>
          <p:nvPr/>
        </p:nvPicPr>
        <p:blipFill>
          <a:blip r:embed="rId4" cstate="print"/>
          <a:srcRect/>
          <a:stretch>
            <a:fillRect/>
          </a:stretch>
        </p:blipFill>
        <p:spPr bwMode="auto">
          <a:xfrm>
            <a:off x="-2160588" y="2081213"/>
            <a:ext cx="1947863" cy="1458912"/>
          </a:xfrm>
          <a:prstGeom prst="rect">
            <a:avLst/>
          </a:prstGeom>
          <a:noFill/>
          <a:ln w="9525">
            <a:noFill/>
            <a:miter lim="800000"/>
            <a:headEnd/>
            <a:tailEnd/>
          </a:ln>
        </p:spPr>
      </p:pic>
      <p:pic>
        <p:nvPicPr>
          <p:cNvPr id="21516" name="17 Resim" descr="Cashew_apples.jpg"/>
          <p:cNvPicPr>
            <a:picLocks noChangeAspect="1"/>
          </p:cNvPicPr>
          <p:nvPr/>
        </p:nvPicPr>
        <p:blipFill>
          <a:blip r:embed="rId5" cstate="print"/>
          <a:srcRect/>
          <a:stretch>
            <a:fillRect/>
          </a:stretch>
        </p:blipFill>
        <p:spPr bwMode="auto">
          <a:xfrm>
            <a:off x="9729788" y="3546475"/>
            <a:ext cx="2257425" cy="1766888"/>
          </a:xfrm>
          <a:prstGeom prst="rect">
            <a:avLst/>
          </a:prstGeom>
          <a:noFill/>
          <a:ln w="9525">
            <a:noFill/>
            <a:miter lim="800000"/>
            <a:headEnd/>
            <a:tailEnd/>
          </a:ln>
        </p:spPr>
      </p:pic>
      <p:sp>
        <p:nvSpPr>
          <p:cNvPr id="19" name="18 Metin kutusu"/>
          <p:cNvSpPr txBox="1"/>
          <p:nvPr/>
        </p:nvSpPr>
        <p:spPr>
          <a:xfrm>
            <a:off x="9963150" y="5281613"/>
            <a:ext cx="2255838" cy="314325"/>
          </a:xfrm>
          <a:prstGeom prst="rect">
            <a:avLst/>
          </a:prstGeom>
          <a:noFill/>
        </p:spPr>
        <p:txBody>
          <a:bodyPr>
            <a:spAutoFit/>
          </a:bodyPr>
          <a:lstStyle/>
          <a:p>
            <a:pPr>
              <a:buFont typeface="Wingdings" pitchFamily="2" charset="2"/>
              <a:buNone/>
              <a:defRPr/>
            </a:pPr>
            <a:r>
              <a:rPr lang="tr-TR" b="1" dirty="0" err="1">
                <a:solidFill>
                  <a:schemeClr val="bg2">
                    <a:lumMod val="25000"/>
                  </a:schemeClr>
                </a:solidFill>
              </a:rPr>
              <a:t>Cashew</a:t>
            </a:r>
            <a:r>
              <a:rPr lang="tr-TR" b="1" dirty="0">
                <a:solidFill>
                  <a:schemeClr val="bg2">
                    <a:lumMod val="25000"/>
                  </a:schemeClr>
                </a:solidFill>
              </a:rPr>
              <a:t> </a:t>
            </a:r>
            <a:r>
              <a:rPr lang="tr-TR" b="1" dirty="0" err="1">
                <a:solidFill>
                  <a:schemeClr val="bg2">
                    <a:lumMod val="25000"/>
                  </a:schemeClr>
                </a:solidFill>
              </a:rPr>
              <a:t>apple</a:t>
            </a:r>
            <a:endParaRPr lang="tr-TR" b="1" dirty="0">
              <a:solidFill>
                <a:schemeClr val="bg2">
                  <a:lumMod val="25000"/>
                </a:schemeClr>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path" presetSubtype="0" accel="50000" decel="50000" fill="hold" nodeType="clickEffect">
                                  <p:stCondLst>
                                    <p:cond delay="0"/>
                                  </p:stCondLst>
                                  <p:childTnLst>
                                    <p:animMotion origin="layout" path="M 3.63423E-6 4.07407E-6 L 0.93161 -0.27408 " pathEditMode="relative" rAng="0" ptsTypes="AA">
                                      <p:cBhvr>
                                        <p:cTn id="6" dur="500" fill="hold"/>
                                        <p:tgtEl>
                                          <p:spTgt spid="17"/>
                                        </p:tgtEl>
                                        <p:attrNameLst>
                                          <p:attrName>ppt_x</p:attrName>
                                          <p:attrName>ppt_y</p:attrName>
                                        </p:attrNameLst>
                                      </p:cBhvr>
                                      <p:rCtr x="466" y="-1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alphaModFix amt="24000"/>
            <a:lum/>
          </a:blip>
          <a:srcRect/>
          <a:stretch>
            <a:fillRect t="-25000" b="-25000"/>
          </a:stretch>
        </a:blipFill>
        <a:effectLst/>
      </p:bgPr>
    </p:bg>
    <p:spTree>
      <p:nvGrpSpPr>
        <p:cNvPr id="1" name=""/>
        <p:cNvGrpSpPr/>
        <p:nvPr/>
      </p:nvGrpSpPr>
      <p:grpSpPr>
        <a:xfrm>
          <a:off x="0" y="0"/>
          <a:ext cx="0" cy="0"/>
          <a:chOff x="0" y="0"/>
          <a:chExt cx="0" cy="0"/>
        </a:xfrm>
      </p:grpSpPr>
      <p:sp>
        <p:nvSpPr>
          <p:cNvPr id="22530" name="AutoShape 5" descr="Z"/>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2531" name="AutoShape 7" descr="Z"/>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2532" name="AutoShape 9"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2533" name="AutoShape 11"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3" name="4 İçerik Yer Tutucusu"/>
          <p:cNvSpPr txBox="1">
            <a:spLocks/>
          </p:cNvSpPr>
          <p:nvPr/>
        </p:nvSpPr>
        <p:spPr bwMode="auto">
          <a:xfrm>
            <a:off x="1103313" y="1536700"/>
            <a:ext cx="8229600" cy="4525963"/>
          </a:xfrm>
          <a:prstGeom prst="rect">
            <a:avLst/>
          </a:prstGeom>
          <a:noFill/>
          <a:ln w="9525">
            <a:noFill/>
            <a:miter lim="800000"/>
            <a:headEnd/>
            <a:tailEnd/>
          </a:ln>
        </p:spPr>
        <p:txBody>
          <a:bodyPr lIns="0" rIns="0">
            <a:normAutofit/>
          </a:bodyPr>
          <a:lstStyle/>
          <a:p>
            <a:pPr marL="514350" indent="-514350" algn="just" eaLnBrk="0" hangingPunct="0">
              <a:lnSpc>
                <a:spcPct val="90000"/>
              </a:lnSpc>
              <a:buClr>
                <a:schemeClr val="accent2"/>
              </a:buClr>
              <a:buFont typeface="Wingdings" pitchFamily="2" charset="2"/>
              <a:buChar char="ü"/>
              <a:defRPr/>
            </a:pPr>
            <a:r>
              <a:rPr lang="tr-TR" sz="2800" dirty="0" err="1">
                <a:solidFill>
                  <a:schemeClr val="accent6">
                    <a:lumMod val="75000"/>
                  </a:schemeClr>
                </a:solidFill>
                <a:latin typeface="+mn-lt"/>
                <a:cs typeface="Arial" pitchFamily="34" charset="0"/>
              </a:rPr>
              <a:t>In</a:t>
            </a:r>
            <a:r>
              <a:rPr lang="tr-TR" sz="2800" dirty="0">
                <a:solidFill>
                  <a:schemeClr val="accent6">
                    <a:lumMod val="75000"/>
                  </a:schemeClr>
                </a:solidFill>
                <a:latin typeface="+mn-lt"/>
                <a:cs typeface="Arial" pitchFamily="34" charset="0"/>
              </a:rPr>
              <a:t> a </a:t>
            </a:r>
            <a:r>
              <a:rPr lang="tr-TR" sz="2800" dirty="0" err="1">
                <a:solidFill>
                  <a:schemeClr val="accent6">
                    <a:lumMod val="75000"/>
                  </a:schemeClr>
                </a:solidFill>
                <a:latin typeface="+mn-lt"/>
                <a:cs typeface="Arial" pitchFamily="34" charset="0"/>
              </a:rPr>
              <a:t>study</a:t>
            </a:r>
            <a:r>
              <a:rPr lang="tr-TR" sz="2800" dirty="0">
                <a:solidFill>
                  <a:schemeClr val="accent6">
                    <a:lumMod val="75000"/>
                  </a:schemeClr>
                </a:solidFill>
                <a:latin typeface="+mn-lt"/>
                <a:cs typeface="Arial" pitchFamily="34" charset="0"/>
              </a:rPr>
              <a:t> of </a:t>
            </a:r>
            <a:r>
              <a:rPr lang="tr-TR" sz="2800" dirty="0" err="1">
                <a:solidFill>
                  <a:schemeClr val="accent6">
                    <a:lumMod val="75000"/>
                  </a:schemeClr>
                </a:solidFill>
                <a:latin typeface="+mn-lt"/>
                <a:cs typeface="Arial" pitchFamily="34" charset="0"/>
              </a:rPr>
              <a:t>Yoon</a:t>
            </a:r>
            <a:r>
              <a:rPr lang="tr-TR" sz="2800" dirty="0">
                <a:solidFill>
                  <a:schemeClr val="accent6">
                    <a:lumMod val="75000"/>
                  </a:schemeClr>
                </a:solidFill>
                <a:latin typeface="+mn-lt"/>
                <a:cs typeface="Arial" pitchFamily="34" charset="0"/>
              </a:rPr>
              <a:t> et al. (2004), </a:t>
            </a:r>
            <a:r>
              <a:rPr lang="tr-TR" sz="2800" dirty="0" err="1">
                <a:solidFill>
                  <a:schemeClr val="accent6">
                    <a:lumMod val="75000"/>
                  </a:schemeClr>
                </a:solidFill>
                <a:latin typeface="+mn-lt"/>
                <a:cs typeface="Arial" pitchFamily="34" charset="0"/>
              </a:rPr>
              <a:t>they</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expressed</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that</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probiotic</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cultures</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including</a:t>
            </a:r>
            <a:r>
              <a:rPr lang="tr-TR" sz="2800" dirty="0">
                <a:solidFill>
                  <a:schemeClr val="accent6">
                    <a:lumMod val="75000"/>
                  </a:schemeClr>
                </a:solidFill>
                <a:latin typeface="+mn-lt"/>
                <a:cs typeface="Arial" pitchFamily="34" charset="0"/>
              </a:rPr>
              <a:t> L. </a:t>
            </a:r>
            <a:r>
              <a:rPr lang="tr-TR" sz="2800" dirty="0" err="1">
                <a:solidFill>
                  <a:schemeClr val="accent6">
                    <a:lumMod val="75000"/>
                  </a:schemeClr>
                </a:solidFill>
                <a:latin typeface="+mn-lt"/>
                <a:cs typeface="Arial" pitchFamily="34" charset="0"/>
              </a:rPr>
              <a:t>casei</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maintained</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their</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viability</a:t>
            </a:r>
            <a:r>
              <a:rPr lang="tr-TR" sz="2800" dirty="0">
                <a:solidFill>
                  <a:schemeClr val="accent6">
                    <a:lumMod val="75000"/>
                  </a:schemeClr>
                </a:solidFill>
                <a:latin typeface="+mn-lt"/>
                <a:cs typeface="Arial" pitchFamily="34" charset="0"/>
              </a:rPr>
              <a:t> in </a:t>
            </a:r>
            <a:r>
              <a:rPr lang="tr-TR" sz="2800" dirty="0" err="1">
                <a:solidFill>
                  <a:schemeClr val="accent6">
                    <a:lumMod val="75000"/>
                  </a:schemeClr>
                </a:solidFill>
                <a:latin typeface="+mn-lt"/>
                <a:cs typeface="Arial" pitchFamily="34" charset="0"/>
              </a:rPr>
              <a:t>low</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pH</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such</a:t>
            </a:r>
            <a:r>
              <a:rPr lang="tr-TR" sz="2800" dirty="0">
                <a:solidFill>
                  <a:schemeClr val="accent6">
                    <a:lumMod val="75000"/>
                  </a:schemeClr>
                </a:solidFill>
                <a:latin typeface="+mn-lt"/>
                <a:cs typeface="Arial" pitchFamily="34" charset="0"/>
              </a:rPr>
              <a:t> as </a:t>
            </a:r>
            <a:r>
              <a:rPr lang="tr-TR" sz="2800" dirty="0" err="1">
                <a:solidFill>
                  <a:schemeClr val="accent6">
                    <a:lumMod val="75000"/>
                  </a:schemeClr>
                </a:solidFill>
                <a:latin typeface="+mn-lt"/>
                <a:cs typeface="Arial" pitchFamily="34" charset="0"/>
              </a:rPr>
              <a:t>tomato</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juice’s</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pH</a:t>
            </a:r>
            <a:r>
              <a:rPr lang="tr-TR" sz="2800" dirty="0">
                <a:solidFill>
                  <a:schemeClr val="accent6">
                    <a:lumMod val="75000"/>
                  </a:schemeClr>
                </a:solidFill>
                <a:latin typeface="+mn-lt"/>
                <a:cs typeface="Arial" pitchFamily="34" charset="0"/>
              </a:rPr>
              <a:t> </a:t>
            </a:r>
            <a:r>
              <a:rPr lang="tr-TR" sz="2800" dirty="0" err="1">
                <a:solidFill>
                  <a:schemeClr val="accent6">
                    <a:lumMod val="75000"/>
                  </a:schemeClr>
                </a:solidFill>
                <a:latin typeface="+mn-lt"/>
                <a:cs typeface="Arial" pitchFamily="34" charset="0"/>
              </a:rPr>
              <a:t>after</a:t>
            </a:r>
            <a:r>
              <a:rPr lang="tr-TR" sz="2800" dirty="0">
                <a:solidFill>
                  <a:schemeClr val="accent6">
                    <a:lumMod val="75000"/>
                  </a:schemeClr>
                </a:solidFill>
                <a:latin typeface="+mn-lt"/>
                <a:cs typeface="Arial" pitchFamily="34" charset="0"/>
              </a:rPr>
              <a:t> 72 </a:t>
            </a:r>
            <a:r>
              <a:rPr lang="tr-TR" sz="2800" dirty="0" err="1">
                <a:solidFill>
                  <a:schemeClr val="accent6">
                    <a:lumMod val="75000"/>
                  </a:schemeClr>
                </a:solidFill>
                <a:latin typeface="+mn-lt"/>
                <a:cs typeface="Arial" pitchFamily="34" charset="0"/>
              </a:rPr>
              <a:t>hour</a:t>
            </a:r>
            <a:r>
              <a:rPr lang="tr-TR" sz="2800" dirty="0">
                <a:solidFill>
                  <a:schemeClr val="accent6">
                    <a:lumMod val="75000"/>
                  </a:schemeClr>
                </a:solidFill>
                <a:latin typeface="+mn-lt"/>
                <a:cs typeface="Arial" pitchFamily="34" charset="0"/>
              </a:rPr>
              <a:t> of </a:t>
            </a:r>
            <a:r>
              <a:rPr lang="tr-TR" sz="2800" dirty="0" err="1">
                <a:solidFill>
                  <a:schemeClr val="accent6">
                    <a:lumMod val="75000"/>
                  </a:schemeClr>
                </a:solidFill>
                <a:latin typeface="+mn-lt"/>
                <a:cs typeface="Arial" pitchFamily="34" charset="0"/>
              </a:rPr>
              <a:t>fermentation</a:t>
            </a:r>
            <a:r>
              <a:rPr lang="tr-TR" sz="2800" dirty="0">
                <a:solidFill>
                  <a:schemeClr val="accent6">
                    <a:lumMod val="75000"/>
                  </a:schemeClr>
                </a:solidFill>
                <a:latin typeface="+mn-lt"/>
                <a:cs typeface="Arial" pitchFamily="34" charset="0"/>
              </a:rPr>
              <a:t> at 30 </a:t>
            </a:r>
            <a:r>
              <a:rPr lang="tr-TR" sz="2800" baseline="30000" dirty="0">
                <a:solidFill>
                  <a:schemeClr val="accent6">
                    <a:lumMod val="75000"/>
                  </a:schemeClr>
                </a:solidFill>
                <a:latin typeface="+mn-lt"/>
                <a:cs typeface="Arial" pitchFamily="34" charset="0"/>
              </a:rPr>
              <a:t>O</a:t>
            </a:r>
            <a:r>
              <a:rPr lang="tr-TR" sz="2800" dirty="0">
                <a:solidFill>
                  <a:schemeClr val="accent6">
                    <a:lumMod val="75000"/>
                  </a:schemeClr>
                </a:solidFill>
                <a:latin typeface="+mn-lt"/>
                <a:cs typeface="Arial" pitchFamily="34" charset="0"/>
              </a:rPr>
              <a:t>C</a:t>
            </a: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2 İçerik Yer Tutucusu"/>
          <p:cNvSpPr>
            <a:spLocks noGrp="1"/>
          </p:cNvSpPr>
          <p:nvPr>
            <p:ph idx="1"/>
          </p:nvPr>
        </p:nvSpPr>
        <p:spPr>
          <a:xfrm>
            <a:off x="1039813" y="1427163"/>
            <a:ext cx="10074275" cy="4525962"/>
          </a:xfrm>
        </p:spPr>
        <p:txBody>
          <a:bodyPr>
            <a:normAutofit/>
          </a:bodyPr>
          <a:lstStyle/>
          <a:p>
            <a:pPr marL="514350" indent="-514350">
              <a:buClr>
                <a:srgbClr val="0070C0"/>
              </a:buClr>
              <a:buNone/>
              <a:defRPr/>
            </a:pPr>
            <a:r>
              <a:rPr lang="tr-TR" sz="2600" b="1" dirty="0" smtClean="0"/>
              <a:t>b.  </a:t>
            </a:r>
            <a:r>
              <a:rPr lang="tr-TR" sz="2600" b="1" dirty="0" err="1" smtClean="0"/>
              <a:t>Color</a:t>
            </a:r>
            <a:r>
              <a:rPr lang="tr-TR" sz="2600" b="1" dirty="0" smtClean="0"/>
              <a:t> </a:t>
            </a:r>
            <a:r>
              <a:rPr lang="tr-TR" sz="2600" b="1" dirty="0" err="1" smtClean="0"/>
              <a:t>analysis</a:t>
            </a:r>
            <a:r>
              <a:rPr lang="tr-TR" sz="2600" b="1" dirty="0" smtClean="0"/>
              <a:t> “L”, “a”, “b”</a:t>
            </a:r>
          </a:p>
          <a:p>
            <a:pPr algn="just">
              <a:buClr>
                <a:schemeClr val="accent2"/>
              </a:buClr>
              <a:buFont typeface="Wingdings" pitchFamily="2" charset="2"/>
              <a:buChar char="ü"/>
              <a:defRPr/>
            </a:pPr>
            <a:r>
              <a:rPr lang="tr-TR" sz="2800" b="1" dirty="0" smtClean="0">
                <a:solidFill>
                  <a:schemeClr val="accent6">
                    <a:lumMod val="75000"/>
                  </a:schemeClr>
                </a:solidFill>
              </a:rPr>
              <a:t> </a:t>
            </a:r>
            <a:r>
              <a:rPr lang="tr-TR" sz="3200" b="1" dirty="0" smtClean="0">
                <a:solidFill>
                  <a:schemeClr val="accent6">
                    <a:lumMod val="75000"/>
                  </a:schemeClr>
                </a:solidFill>
              </a:rPr>
              <a:t>“L” </a:t>
            </a:r>
            <a:r>
              <a:rPr lang="tr-TR" sz="2800" dirty="0" smtClean="0">
                <a:solidFill>
                  <a:schemeClr val="accent6">
                    <a:lumMod val="75000"/>
                  </a:schemeClr>
                </a:solidFill>
              </a:rPr>
              <a:t>(</a:t>
            </a:r>
            <a:r>
              <a:rPr lang="tr-TR" sz="2800" dirty="0" err="1" smtClean="0">
                <a:solidFill>
                  <a:schemeClr val="accent6">
                    <a:lumMod val="75000"/>
                  </a:schemeClr>
                </a:solidFill>
              </a:rPr>
              <a:t>lightness</a:t>
            </a:r>
            <a:r>
              <a:rPr lang="tr-TR" sz="2800" dirty="0" smtClean="0">
                <a:solidFill>
                  <a:schemeClr val="accent6">
                    <a:lumMod val="75000"/>
                  </a:schemeClr>
                </a:solidFill>
              </a:rPr>
              <a:t>) </a:t>
            </a:r>
            <a:r>
              <a:rPr lang="tr-TR" sz="2800" dirty="0" err="1" smtClean="0">
                <a:solidFill>
                  <a:schemeClr val="accent6">
                    <a:lumMod val="75000"/>
                  </a:schemeClr>
                </a:solidFill>
              </a:rPr>
              <a:t>value</a:t>
            </a:r>
            <a:r>
              <a:rPr lang="tr-TR" sz="2800" dirty="0" smtClean="0">
                <a:solidFill>
                  <a:schemeClr val="accent6">
                    <a:lumMod val="75000"/>
                  </a:schemeClr>
                </a:solidFill>
              </a:rPr>
              <a:t> </a:t>
            </a:r>
            <a:r>
              <a:rPr lang="tr-TR" sz="2800" dirty="0" err="1" smtClean="0">
                <a:solidFill>
                  <a:schemeClr val="accent6">
                    <a:lumMod val="75000"/>
                  </a:schemeClr>
                </a:solidFill>
              </a:rPr>
              <a:t>increased</a:t>
            </a:r>
            <a:r>
              <a:rPr lang="tr-TR" sz="2800" dirty="0" smtClean="0">
                <a:solidFill>
                  <a:schemeClr val="accent6">
                    <a:lumMod val="75000"/>
                  </a:schemeClr>
                </a:solidFill>
              </a:rPr>
              <a:t> </a:t>
            </a:r>
            <a:r>
              <a:rPr lang="tr-TR" sz="2800" dirty="0" err="1" smtClean="0">
                <a:solidFill>
                  <a:schemeClr val="accent6">
                    <a:lumMod val="75000"/>
                  </a:schemeClr>
                </a:solidFill>
              </a:rPr>
              <a:t>during</a:t>
            </a:r>
            <a:r>
              <a:rPr lang="tr-TR" sz="2800" dirty="0" smtClean="0">
                <a:solidFill>
                  <a:schemeClr val="accent6">
                    <a:lumMod val="75000"/>
                  </a:schemeClr>
                </a:solidFill>
              </a:rPr>
              <a:t> </a:t>
            </a:r>
            <a:r>
              <a:rPr lang="tr-TR" sz="2800" dirty="0" err="1" smtClean="0">
                <a:solidFill>
                  <a:schemeClr val="accent6">
                    <a:lumMod val="75000"/>
                  </a:schemeClr>
                </a:solidFill>
              </a:rPr>
              <a:t>fermentation</a:t>
            </a:r>
            <a:r>
              <a:rPr lang="tr-TR" sz="2800" dirty="0" smtClean="0">
                <a:solidFill>
                  <a:schemeClr val="accent6">
                    <a:lumMod val="75000"/>
                  </a:schemeClr>
                </a:solidFill>
              </a:rPr>
              <a:t>, it had </a:t>
            </a:r>
            <a:r>
              <a:rPr lang="tr-TR" sz="2800" dirty="0" err="1" smtClean="0">
                <a:solidFill>
                  <a:schemeClr val="accent6">
                    <a:lumMod val="75000"/>
                  </a:schemeClr>
                </a:solidFill>
              </a:rPr>
              <a:t>fluctuated</a:t>
            </a:r>
            <a:r>
              <a:rPr lang="tr-TR" sz="2800" dirty="0" smtClean="0">
                <a:solidFill>
                  <a:schemeClr val="accent6">
                    <a:lumMod val="75000"/>
                  </a:schemeClr>
                </a:solidFill>
              </a:rPr>
              <a:t> </a:t>
            </a:r>
            <a:r>
              <a:rPr lang="tr-TR" sz="2800" dirty="0" err="1" smtClean="0">
                <a:solidFill>
                  <a:schemeClr val="accent6">
                    <a:lumMod val="75000"/>
                  </a:schemeClr>
                </a:solidFill>
              </a:rPr>
              <a:t>during</a:t>
            </a:r>
            <a:r>
              <a:rPr lang="tr-TR" sz="2800" dirty="0" smtClean="0">
                <a:solidFill>
                  <a:schemeClr val="accent6">
                    <a:lumMod val="75000"/>
                  </a:schemeClr>
                </a:solidFill>
              </a:rPr>
              <a:t> </a:t>
            </a:r>
            <a:r>
              <a:rPr lang="tr-TR" sz="2800" dirty="0" err="1" smtClean="0">
                <a:solidFill>
                  <a:schemeClr val="accent6">
                    <a:lumMod val="75000"/>
                  </a:schemeClr>
                </a:solidFill>
              </a:rPr>
              <a:t>storage</a:t>
            </a:r>
            <a:r>
              <a:rPr lang="tr-TR" sz="2800" dirty="0" smtClean="0">
                <a:solidFill>
                  <a:schemeClr val="accent6">
                    <a:lumMod val="75000"/>
                  </a:schemeClr>
                </a:solidFill>
              </a:rPr>
              <a:t> </a:t>
            </a:r>
            <a:r>
              <a:rPr lang="tr-TR" sz="2800" dirty="0" err="1" smtClean="0">
                <a:solidFill>
                  <a:schemeClr val="accent6">
                    <a:lumMod val="75000"/>
                  </a:schemeClr>
                </a:solidFill>
              </a:rPr>
              <a:t>after</a:t>
            </a:r>
            <a:r>
              <a:rPr lang="tr-TR" sz="2800" dirty="0" smtClean="0">
                <a:solidFill>
                  <a:schemeClr val="accent6">
                    <a:lumMod val="75000"/>
                  </a:schemeClr>
                </a:solidFill>
              </a:rPr>
              <a:t>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fermentation</a:t>
            </a:r>
            <a:r>
              <a:rPr lang="tr-TR" sz="2800" dirty="0" smtClean="0">
                <a:solidFill>
                  <a:schemeClr val="accent6">
                    <a:lumMod val="75000"/>
                  </a:schemeClr>
                </a:solidFill>
              </a:rPr>
              <a:t>, </a:t>
            </a:r>
            <a:r>
              <a:rPr lang="tr-TR" sz="2800" dirty="0" err="1" smtClean="0">
                <a:solidFill>
                  <a:schemeClr val="accent6">
                    <a:lumMod val="75000"/>
                  </a:schemeClr>
                </a:solidFill>
              </a:rPr>
              <a:t>however</a:t>
            </a:r>
            <a:r>
              <a:rPr lang="tr-TR" sz="2800" dirty="0" smtClean="0">
                <a:solidFill>
                  <a:schemeClr val="accent6">
                    <a:lumMod val="75000"/>
                  </a:schemeClr>
                </a:solidFill>
              </a:rPr>
              <a:t>, it </a:t>
            </a:r>
            <a:r>
              <a:rPr lang="tr-TR" sz="2800" dirty="0" err="1" smtClean="0">
                <a:solidFill>
                  <a:schemeClr val="accent6">
                    <a:lumMod val="75000"/>
                  </a:schemeClr>
                </a:solidFill>
              </a:rPr>
              <a:t>was</a:t>
            </a:r>
            <a:r>
              <a:rPr lang="tr-TR" sz="2800" dirty="0" smtClean="0">
                <a:solidFill>
                  <a:schemeClr val="accent6">
                    <a:lumMod val="75000"/>
                  </a:schemeClr>
                </a:solidFill>
              </a:rPr>
              <a:t> </a:t>
            </a:r>
            <a:r>
              <a:rPr lang="tr-TR" sz="2800" dirty="0" err="1" smtClean="0">
                <a:solidFill>
                  <a:schemeClr val="accent6">
                    <a:lumMod val="75000"/>
                  </a:schemeClr>
                </a:solidFill>
              </a:rPr>
              <a:t>determined</a:t>
            </a:r>
            <a:r>
              <a:rPr lang="tr-TR" sz="2800" dirty="0" smtClean="0">
                <a:solidFill>
                  <a:schemeClr val="accent6">
                    <a:lumMod val="75000"/>
                  </a:schemeClr>
                </a:solidFill>
              </a:rPr>
              <a:t> </a:t>
            </a:r>
            <a:r>
              <a:rPr lang="tr-TR" sz="2800" dirty="0" err="1" smtClean="0">
                <a:solidFill>
                  <a:schemeClr val="accent6">
                    <a:lumMod val="75000"/>
                  </a:schemeClr>
                </a:solidFill>
              </a:rPr>
              <a:t>that</a:t>
            </a:r>
            <a:r>
              <a:rPr lang="tr-TR" sz="2800" dirty="0" smtClean="0">
                <a:solidFill>
                  <a:schemeClr val="accent6">
                    <a:lumMod val="75000"/>
                  </a:schemeClr>
                </a:solidFill>
              </a:rPr>
              <a:t> </a:t>
            </a:r>
            <a:r>
              <a:rPr lang="tr-TR" sz="2800" dirty="0" err="1" smtClean="0">
                <a:solidFill>
                  <a:schemeClr val="accent6">
                    <a:lumMod val="75000"/>
                  </a:schemeClr>
                </a:solidFill>
              </a:rPr>
              <a:t>this</a:t>
            </a:r>
            <a:r>
              <a:rPr lang="tr-TR" sz="2800" dirty="0" smtClean="0">
                <a:solidFill>
                  <a:schemeClr val="accent6">
                    <a:lumMod val="75000"/>
                  </a:schemeClr>
                </a:solidFill>
              </a:rPr>
              <a:t> </a:t>
            </a:r>
            <a:r>
              <a:rPr lang="tr-TR" sz="2800" dirty="0" err="1" smtClean="0">
                <a:solidFill>
                  <a:schemeClr val="accent6">
                    <a:lumMod val="75000"/>
                  </a:schemeClr>
                </a:solidFill>
              </a:rPr>
              <a:t>value</a:t>
            </a:r>
            <a:r>
              <a:rPr lang="tr-TR" sz="2800" dirty="0" smtClean="0">
                <a:solidFill>
                  <a:schemeClr val="accent6">
                    <a:lumMod val="75000"/>
                  </a:schemeClr>
                </a:solidFill>
              </a:rPr>
              <a:t> </a:t>
            </a:r>
            <a:r>
              <a:rPr lang="tr-TR" sz="2800" dirty="0" err="1" smtClean="0">
                <a:solidFill>
                  <a:schemeClr val="accent6">
                    <a:lumMod val="75000"/>
                  </a:schemeClr>
                </a:solidFill>
              </a:rPr>
              <a:t>declined</a:t>
            </a:r>
            <a:r>
              <a:rPr lang="tr-TR" sz="2800" dirty="0" smtClean="0">
                <a:solidFill>
                  <a:schemeClr val="accent6">
                    <a:lumMod val="75000"/>
                  </a:schemeClr>
                </a:solidFill>
              </a:rPr>
              <a:t> </a:t>
            </a:r>
            <a:r>
              <a:rPr lang="tr-TR" sz="2800" dirty="0" err="1" smtClean="0">
                <a:solidFill>
                  <a:schemeClr val="accent6">
                    <a:lumMod val="75000"/>
                  </a:schemeClr>
                </a:solidFill>
              </a:rPr>
              <a:t>by</a:t>
            </a:r>
            <a:r>
              <a:rPr lang="tr-TR" sz="2800" dirty="0" smtClean="0">
                <a:solidFill>
                  <a:schemeClr val="accent6">
                    <a:lumMod val="75000"/>
                  </a:schemeClr>
                </a:solidFill>
              </a:rPr>
              <a:t>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end</a:t>
            </a:r>
            <a:r>
              <a:rPr lang="tr-TR" sz="2800" dirty="0" smtClean="0">
                <a:solidFill>
                  <a:schemeClr val="accent6">
                    <a:lumMod val="75000"/>
                  </a:schemeClr>
                </a:solidFill>
              </a:rPr>
              <a:t> of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storage</a:t>
            </a:r>
            <a:r>
              <a:rPr lang="tr-TR" sz="2800" dirty="0" smtClean="0">
                <a:solidFill>
                  <a:schemeClr val="accent6">
                    <a:lumMod val="75000"/>
                  </a:schemeClr>
                </a:solidFill>
              </a:rPr>
              <a:t> </a:t>
            </a:r>
            <a:r>
              <a:rPr lang="tr-TR" sz="2800" dirty="0" err="1" smtClean="0">
                <a:solidFill>
                  <a:schemeClr val="accent6">
                    <a:lumMod val="75000"/>
                  </a:schemeClr>
                </a:solidFill>
              </a:rPr>
              <a:t>compared</a:t>
            </a:r>
            <a:r>
              <a:rPr lang="tr-TR" sz="2800" dirty="0" smtClean="0">
                <a:solidFill>
                  <a:schemeClr val="accent6">
                    <a:lumMod val="75000"/>
                  </a:schemeClr>
                </a:solidFill>
              </a:rPr>
              <a:t> </a:t>
            </a:r>
            <a:r>
              <a:rPr lang="tr-TR" sz="2800" dirty="0" err="1" smtClean="0">
                <a:solidFill>
                  <a:schemeClr val="accent6">
                    <a:lumMod val="75000"/>
                  </a:schemeClr>
                </a:solidFill>
              </a:rPr>
              <a:t>to</a:t>
            </a:r>
            <a:r>
              <a:rPr lang="tr-TR" sz="2800" dirty="0" smtClean="0">
                <a:solidFill>
                  <a:schemeClr val="accent6">
                    <a:lumMod val="75000"/>
                  </a:schemeClr>
                </a:solidFill>
              </a:rPr>
              <a:t>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beginning</a:t>
            </a:r>
            <a:r>
              <a:rPr lang="tr-TR" sz="2800" dirty="0" smtClean="0">
                <a:solidFill>
                  <a:schemeClr val="accent6">
                    <a:lumMod val="75000"/>
                  </a:schemeClr>
                </a:solidFill>
              </a:rPr>
              <a:t> of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storage</a:t>
            </a:r>
            <a:r>
              <a:rPr lang="tr-TR" sz="2800" dirty="0" smtClean="0">
                <a:solidFill>
                  <a:schemeClr val="accent6">
                    <a:lumMod val="75000"/>
                  </a:schemeClr>
                </a:solidFill>
              </a:rPr>
              <a:t>. </a:t>
            </a:r>
            <a:r>
              <a:rPr lang="tr-TR" sz="2800" dirty="0" err="1" smtClean="0">
                <a:solidFill>
                  <a:schemeClr val="accent6">
                    <a:lumMod val="75000"/>
                  </a:schemeClr>
                </a:solidFill>
              </a:rPr>
              <a:t>In</a:t>
            </a:r>
            <a:r>
              <a:rPr lang="tr-TR" sz="2800" dirty="0" smtClean="0">
                <a:solidFill>
                  <a:schemeClr val="accent6">
                    <a:lumMod val="75000"/>
                  </a:schemeClr>
                </a:solidFill>
              </a:rPr>
              <a:t> a </a:t>
            </a:r>
            <a:r>
              <a:rPr lang="tr-TR" sz="2800" dirty="0" err="1" smtClean="0">
                <a:solidFill>
                  <a:schemeClr val="accent6">
                    <a:lumMod val="75000"/>
                  </a:schemeClr>
                </a:solidFill>
              </a:rPr>
              <a:t>research</a:t>
            </a:r>
            <a:r>
              <a:rPr lang="tr-TR" sz="2800" dirty="0" smtClean="0">
                <a:solidFill>
                  <a:schemeClr val="accent6">
                    <a:lumMod val="75000"/>
                  </a:schemeClr>
                </a:solidFill>
              </a:rPr>
              <a:t> </a:t>
            </a:r>
            <a:r>
              <a:rPr lang="tr-TR" sz="2800" dirty="0" err="1" smtClean="0">
                <a:solidFill>
                  <a:schemeClr val="accent6">
                    <a:lumMod val="75000"/>
                  </a:schemeClr>
                </a:solidFill>
              </a:rPr>
              <a:t>about</a:t>
            </a:r>
            <a:r>
              <a:rPr lang="tr-TR" sz="2800" dirty="0" smtClean="0">
                <a:solidFill>
                  <a:schemeClr val="accent6">
                    <a:lumMod val="75000"/>
                  </a:schemeClr>
                </a:solidFill>
              </a:rPr>
              <a:t> </a:t>
            </a:r>
            <a:r>
              <a:rPr lang="tr-TR" sz="2800" dirty="0" err="1" smtClean="0">
                <a:solidFill>
                  <a:schemeClr val="accent6">
                    <a:lumMod val="75000"/>
                  </a:schemeClr>
                </a:solidFill>
              </a:rPr>
              <a:t>viability</a:t>
            </a:r>
            <a:r>
              <a:rPr lang="tr-TR" sz="2800" dirty="0" smtClean="0">
                <a:solidFill>
                  <a:schemeClr val="accent6">
                    <a:lumMod val="75000"/>
                  </a:schemeClr>
                </a:solidFill>
              </a:rPr>
              <a:t> of </a:t>
            </a:r>
            <a:r>
              <a:rPr lang="tr-TR" sz="2800" i="1" dirty="0" smtClean="0">
                <a:solidFill>
                  <a:srgbClr val="FF0000"/>
                </a:solidFill>
              </a:rPr>
              <a:t>L. </a:t>
            </a:r>
            <a:r>
              <a:rPr lang="tr-TR" sz="2800" i="1" dirty="0" err="1" smtClean="0">
                <a:solidFill>
                  <a:srgbClr val="FF0000"/>
                </a:solidFill>
              </a:rPr>
              <a:t>casei</a:t>
            </a:r>
            <a:r>
              <a:rPr lang="tr-TR" sz="2800" i="1" dirty="0" smtClean="0">
                <a:solidFill>
                  <a:srgbClr val="FF0000"/>
                </a:solidFill>
              </a:rPr>
              <a:t> </a:t>
            </a:r>
            <a:r>
              <a:rPr lang="tr-TR" sz="2800" dirty="0" smtClean="0">
                <a:solidFill>
                  <a:schemeClr val="accent6">
                    <a:lumMod val="75000"/>
                  </a:schemeClr>
                </a:solidFill>
              </a:rPr>
              <a:t>in </a:t>
            </a:r>
            <a:r>
              <a:rPr lang="tr-TR" sz="2800" dirty="0" err="1" smtClean="0">
                <a:solidFill>
                  <a:schemeClr val="accent6">
                    <a:lumMod val="75000"/>
                  </a:schemeClr>
                </a:solidFill>
              </a:rPr>
              <a:t>cashew</a:t>
            </a:r>
            <a:r>
              <a:rPr lang="tr-TR" sz="2800" dirty="0" smtClean="0">
                <a:solidFill>
                  <a:schemeClr val="accent6">
                    <a:lumMod val="75000"/>
                  </a:schemeClr>
                </a:solidFill>
              </a:rPr>
              <a:t> </a:t>
            </a:r>
            <a:r>
              <a:rPr lang="tr-TR" sz="2800" dirty="0" err="1" smtClean="0">
                <a:solidFill>
                  <a:schemeClr val="accent6">
                    <a:lumMod val="75000"/>
                  </a:schemeClr>
                </a:solidFill>
              </a:rPr>
              <a:t>apple</a:t>
            </a:r>
            <a:r>
              <a:rPr lang="tr-TR" sz="2800" dirty="0" smtClean="0">
                <a:solidFill>
                  <a:schemeClr val="accent6">
                    <a:lumMod val="75000"/>
                  </a:schemeClr>
                </a:solidFill>
              </a:rPr>
              <a:t> </a:t>
            </a:r>
            <a:r>
              <a:rPr lang="tr-TR" sz="2800" dirty="0" err="1" smtClean="0">
                <a:solidFill>
                  <a:schemeClr val="accent6">
                    <a:lumMod val="75000"/>
                  </a:schemeClr>
                </a:solidFill>
              </a:rPr>
              <a:t>juice</a:t>
            </a:r>
            <a:r>
              <a:rPr lang="tr-TR" sz="2800" dirty="0" smtClean="0">
                <a:solidFill>
                  <a:schemeClr val="accent6">
                    <a:lumMod val="75000"/>
                  </a:schemeClr>
                </a:solidFill>
              </a:rPr>
              <a:t>, it </a:t>
            </a:r>
            <a:r>
              <a:rPr lang="tr-TR" sz="2800" dirty="0" err="1" smtClean="0">
                <a:solidFill>
                  <a:schemeClr val="accent6">
                    <a:lumMod val="75000"/>
                  </a:schemeClr>
                </a:solidFill>
              </a:rPr>
              <a:t>was</a:t>
            </a:r>
            <a:r>
              <a:rPr lang="tr-TR" sz="2800" dirty="0" smtClean="0">
                <a:solidFill>
                  <a:schemeClr val="accent6">
                    <a:lumMod val="75000"/>
                  </a:schemeClr>
                </a:solidFill>
              </a:rPr>
              <a:t> </a:t>
            </a:r>
            <a:r>
              <a:rPr lang="tr-TR" sz="2800" dirty="0" err="1" smtClean="0">
                <a:solidFill>
                  <a:schemeClr val="accent6">
                    <a:lumMod val="75000"/>
                  </a:schemeClr>
                </a:solidFill>
              </a:rPr>
              <a:t>determined</a:t>
            </a:r>
            <a:r>
              <a:rPr lang="tr-TR" sz="2800" dirty="0" smtClean="0">
                <a:solidFill>
                  <a:schemeClr val="accent6">
                    <a:lumMod val="75000"/>
                  </a:schemeClr>
                </a:solidFill>
              </a:rPr>
              <a:t> </a:t>
            </a:r>
            <a:r>
              <a:rPr lang="tr-TR" sz="2800" dirty="0" err="1" smtClean="0">
                <a:solidFill>
                  <a:schemeClr val="accent6">
                    <a:lumMod val="75000"/>
                  </a:schemeClr>
                </a:solidFill>
              </a:rPr>
              <a:t>that</a:t>
            </a:r>
            <a:r>
              <a:rPr lang="tr-TR" sz="2800" dirty="0" smtClean="0">
                <a:solidFill>
                  <a:schemeClr val="accent6">
                    <a:lumMod val="75000"/>
                  </a:schemeClr>
                </a:solidFill>
              </a:rPr>
              <a:t> </a:t>
            </a:r>
            <a:r>
              <a:rPr lang="tr-TR" sz="3200" dirty="0" smtClean="0">
                <a:solidFill>
                  <a:schemeClr val="accent6">
                    <a:lumMod val="75000"/>
                  </a:schemeClr>
                </a:solidFill>
              </a:rPr>
              <a:t>	</a:t>
            </a:r>
            <a:r>
              <a:rPr lang="tr-TR" sz="3200" b="1" dirty="0" smtClean="0">
                <a:solidFill>
                  <a:schemeClr val="accent6">
                    <a:lumMod val="75000"/>
                  </a:schemeClr>
                </a:solidFill>
              </a:rPr>
              <a:t>“L” </a:t>
            </a:r>
            <a:r>
              <a:rPr lang="tr-TR" sz="2800" dirty="0" err="1" smtClean="0">
                <a:solidFill>
                  <a:schemeClr val="accent6">
                    <a:lumMod val="75000"/>
                  </a:schemeClr>
                </a:solidFill>
              </a:rPr>
              <a:t>value</a:t>
            </a:r>
            <a:r>
              <a:rPr lang="tr-TR" sz="2800" dirty="0" smtClean="0">
                <a:solidFill>
                  <a:schemeClr val="accent6">
                    <a:lumMod val="75000"/>
                  </a:schemeClr>
                </a:solidFill>
              </a:rPr>
              <a:t> </a:t>
            </a:r>
            <a:r>
              <a:rPr lang="tr-TR" sz="2800" dirty="0" err="1" smtClean="0">
                <a:solidFill>
                  <a:schemeClr val="accent6">
                    <a:lumMod val="75000"/>
                  </a:schemeClr>
                </a:solidFill>
              </a:rPr>
              <a:t>decreased</a:t>
            </a:r>
            <a:r>
              <a:rPr lang="tr-TR" sz="2800" dirty="0" smtClean="0">
                <a:solidFill>
                  <a:schemeClr val="accent6">
                    <a:lumMod val="75000"/>
                  </a:schemeClr>
                </a:solidFill>
              </a:rPr>
              <a:t> </a:t>
            </a:r>
            <a:r>
              <a:rPr lang="tr-TR" sz="2800" dirty="0" err="1" smtClean="0">
                <a:solidFill>
                  <a:schemeClr val="accent6">
                    <a:lumMod val="75000"/>
                  </a:schemeClr>
                </a:solidFill>
              </a:rPr>
              <a:t>during</a:t>
            </a:r>
            <a:r>
              <a:rPr lang="tr-TR" sz="2800" dirty="0" smtClean="0">
                <a:solidFill>
                  <a:schemeClr val="accent6">
                    <a:lumMod val="75000"/>
                  </a:schemeClr>
                </a:solidFill>
              </a:rPr>
              <a:t>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storage</a:t>
            </a:r>
            <a:r>
              <a:rPr lang="tr-TR" sz="2800" dirty="0" smtClean="0">
                <a:solidFill>
                  <a:schemeClr val="accent6">
                    <a:lumMod val="75000"/>
                  </a:schemeClr>
                </a:solidFill>
              </a:rPr>
              <a:t> , </a:t>
            </a:r>
            <a:r>
              <a:rPr lang="tr-TR" sz="2800" dirty="0" err="1" smtClean="0">
                <a:solidFill>
                  <a:schemeClr val="accent6">
                    <a:lumMod val="75000"/>
                  </a:schemeClr>
                </a:solidFill>
              </a:rPr>
              <a:t>authors</a:t>
            </a:r>
            <a:r>
              <a:rPr lang="tr-TR" sz="2800" dirty="0" smtClean="0">
                <a:solidFill>
                  <a:schemeClr val="accent6">
                    <a:lumMod val="75000"/>
                  </a:schemeClr>
                </a:solidFill>
              </a:rPr>
              <a:t> </a:t>
            </a:r>
            <a:r>
              <a:rPr lang="tr-TR" sz="2800" dirty="0" err="1" smtClean="0">
                <a:solidFill>
                  <a:schemeClr val="accent6">
                    <a:lumMod val="75000"/>
                  </a:schemeClr>
                </a:solidFill>
              </a:rPr>
              <a:t>associated</a:t>
            </a:r>
            <a:r>
              <a:rPr lang="tr-TR" sz="2800" dirty="0" smtClean="0">
                <a:solidFill>
                  <a:schemeClr val="accent6">
                    <a:lumMod val="75000"/>
                  </a:schemeClr>
                </a:solidFill>
              </a:rPr>
              <a:t> </a:t>
            </a:r>
            <a:r>
              <a:rPr lang="tr-TR" sz="2800" dirty="0" err="1" smtClean="0">
                <a:solidFill>
                  <a:schemeClr val="accent6">
                    <a:lumMod val="75000"/>
                  </a:schemeClr>
                </a:solidFill>
              </a:rPr>
              <a:t>this</a:t>
            </a:r>
            <a:r>
              <a:rPr lang="tr-TR" sz="2800" dirty="0" smtClean="0">
                <a:solidFill>
                  <a:schemeClr val="accent6">
                    <a:lumMod val="75000"/>
                  </a:schemeClr>
                </a:solidFill>
              </a:rPr>
              <a:t> </a:t>
            </a:r>
            <a:r>
              <a:rPr lang="tr-TR" sz="2800" dirty="0" err="1" smtClean="0">
                <a:solidFill>
                  <a:schemeClr val="accent6">
                    <a:lumMod val="75000"/>
                  </a:schemeClr>
                </a:solidFill>
              </a:rPr>
              <a:t>reduction</a:t>
            </a:r>
            <a:r>
              <a:rPr lang="tr-TR" sz="2800" dirty="0" smtClean="0">
                <a:solidFill>
                  <a:schemeClr val="accent6">
                    <a:lumMod val="75000"/>
                  </a:schemeClr>
                </a:solidFill>
              </a:rPr>
              <a:t> </a:t>
            </a:r>
            <a:r>
              <a:rPr lang="tr-TR" sz="2800" dirty="0" err="1" smtClean="0">
                <a:solidFill>
                  <a:schemeClr val="accent6">
                    <a:lumMod val="75000"/>
                  </a:schemeClr>
                </a:solidFill>
              </a:rPr>
              <a:t>with</a:t>
            </a:r>
            <a:r>
              <a:rPr lang="tr-TR" sz="2800" dirty="0" smtClean="0">
                <a:solidFill>
                  <a:schemeClr val="accent6">
                    <a:lumMod val="75000"/>
                  </a:schemeClr>
                </a:solidFill>
              </a:rPr>
              <a:t> </a:t>
            </a:r>
            <a:r>
              <a:rPr lang="tr-TR" sz="2800" dirty="0" err="1" smtClean="0">
                <a:solidFill>
                  <a:schemeClr val="accent6">
                    <a:lumMod val="75000"/>
                  </a:schemeClr>
                </a:solidFill>
              </a:rPr>
              <a:t>increase</a:t>
            </a:r>
            <a:r>
              <a:rPr lang="tr-TR" sz="2800" dirty="0" smtClean="0">
                <a:solidFill>
                  <a:schemeClr val="accent6">
                    <a:lumMod val="75000"/>
                  </a:schemeClr>
                </a:solidFill>
              </a:rPr>
              <a:t> of </a:t>
            </a:r>
            <a:r>
              <a:rPr lang="tr-TR" sz="2800" dirty="0" err="1" smtClean="0">
                <a:solidFill>
                  <a:schemeClr val="accent6">
                    <a:lumMod val="75000"/>
                  </a:schemeClr>
                </a:solidFill>
              </a:rPr>
              <a:t>biomass</a:t>
            </a:r>
            <a:r>
              <a:rPr lang="tr-TR" sz="2800" dirty="0" smtClean="0">
                <a:solidFill>
                  <a:schemeClr val="accent6">
                    <a:lumMod val="75000"/>
                  </a:schemeClr>
                </a:solidFill>
              </a:rPr>
              <a:t> </a:t>
            </a:r>
            <a:r>
              <a:rPr lang="tr-TR" sz="2800" dirty="0" err="1" smtClean="0">
                <a:solidFill>
                  <a:schemeClr val="accent6">
                    <a:lumMod val="75000"/>
                  </a:schemeClr>
                </a:solidFill>
              </a:rPr>
              <a:t>during</a:t>
            </a:r>
            <a:r>
              <a:rPr lang="tr-TR" sz="2800" dirty="0" smtClean="0">
                <a:solidFill>
                  <a:schemeClr val="accent6">
                    <a:lumMod val="75000"/>
                  </a:schemeClr>
                </a:solidFill>
              </a:rPr>
              <a:t> </a:t>
            </a:r>
            <a:r>
              <a:rPr lang="tr-TR" sz="2800" dirty="0" err="1" smtClean="0">
                <a:solidFill>
                  <a:schemeClr val="accent6">
                    <a:lumMod val="75000"/>
                  </a:schemeClr>
                </a:solidFill>
              </a:rPr>
              <a:t>the</a:t>
            </a:r>
            <a:r>
              <a:rPr lang="tr-TR" sz="2800" dirty="0" smtClean="0">
                <a:solidFill>
                  <a:schemeClr val="accent6">
                    <a:lumMod val="75000"/>
                  </a:schemeClr>
                </a:solidFill>
              </a:rPr>
              <a:t> </a:t>
            </a:r>
            <a:r>
              <a:rPr lang="tr-TR" sz="2800" dirty="0" err="1" smtClean="0">
                <a:solidFill>
                  <a:schemeClr val="accent6">
                    <a:lumMod val="75000"/>
                  </a:schemeClr>
                </a:solidFill>
              </a:rPr>
              <a:t>storage</a:t>
            </a:r>
            <a:r>
              <a:rPr lang="tr-TR" sz="2800" dirty="0" smtClean="0">
                <a:solidFill>
                  <a:schemeClr val="accent6">
                    <a:lumMod val="75000"/>
                  </a:schemeClr>
                </a:solidFill>
              </a:rPr>
              <a:t>.</a:t>
            </a:r>
            <a:endParaRPr lang="tr-TR" sz="2800" dirty="0">
              <a:solidFill>
                <a:schemeClr val="accent6">
                  <a:lumMod val="75000"/>
                </a:schemeClr>
              </a:solidFill>
            </a:endParaRPr>
          </a:p>
        </p:txBody>
      </p:sp>
      <p:sp>
        <p:nvSpPr>
          <p:cNvPr id="21" name="20 4-Nokta Yıldız"/>
          <p:cNvSpPr/>
          <p:nvPr/>
        </p:nvSpPr>
        <p:spPr>
          <a:xfrm rot="736386">
            <a:off x="236538" y="5186363"/>
            <a:ext cx="1466850" cy="146685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dirty="0"/>
          </a:p>
        </p:txBody>
      </p:sp>
      <p:sp>
        <p:nvSpPr>
          <p:cNvPr id="22" name="21 4-Nokta Yıldız"/>
          <p:cNvSpPr/>
          <p:nvPr/>
        </p:nvSpPr>
        <p:spPr>
          <a:xfrm rot="736386">
            <a:off x="3041650" y="5697538"/>
            <a:ext cx="477838" cy="436562"/>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3" name="22 4-Nokta Yıldız"/>
          <p:cNvSpPr/>
          <p:nvPr/>
        </p:nvSpPr>
        <p:spPr>
          <a:xfrm rot="736386">
            <a:off x="6380163" y="6354763"/>
            <a:ext cx="179387" cy="17780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4" name="23 4-Nokta Yıldız"/>
          <p:cNvSpPr/>
          <p:nvPr/>
        </p:nvSpPr>
        <p:spPr>
          <a:xfrm rot="20521358">
            <a:off x="8597900" y="5383213"/>
            <a:ext cx="635000" cy="54610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5" name="24 4-Nokta Yıldız"/>
          <p:cNvSpPr/>
          <p:nvPr/>
        </p:nvSpPr>
        <p:spPr>
          <a:xfrm rot="736386">
            <a:off x="10615613" y="5813425"/>
            <a:ext cx="166687" cy="17780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6" name="25 4-Nokta Yıldız"/>
          <p:cNvSpPr/>
          <p:nvPr/>
        </p:nvSpPr>
        <p:spPr>
          <a:xfrm rot="736386">
            <a:off x="5218113" y="5729288"/>
            <a:ext cx="166687" cy="17780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7" name="26 4-Nokta Yıldız"/>
          <p:cNvSpPr/>
          <p:nvPr/>
        </p:nvSpPr>
        <p:spPr>
          <a:xfrm rot="736386">
            <a:off x="6346825" y="5283200"/>
            <a:ext cx="479425" cy="436563"/>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8" name="27 4-Nokta Yıldız"/>
          <p:cNvSpPr/>
          <p:nvPr/>
        </p:nvSpPr>
        <p:spPr>
          <a:xfrm rot="736386">
            <a:off x="3905250" y="6291263"/>
            <a:ext cx="166688" cy="177800"/>
          </a:xfrm>
          <a:prstGeom prst="star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mph" presetSubtype="0" repeatCount="indefinite" fill="hold" grpId="0" nodeType="withEffect">
                                  <p:stCondLst>
                                    <p:cond delay="0"/>
                                  </p:stCondLst>
                                  <p:childTnLst>
                                    <p:animClr clrSpc="hsl" dir="cw">
                                      <p:cBhvr override="childStyle">
                                        <p:cTn id="6" dur="2000" fill="hold"/>
                                        <p:tgtEl>
                                          <p:spTgt spid="26"/>
                                        </p:tgtEl>
                                        <p:attrNameLst>
                                          <p:attrName>style.color</p:attrName>
                                        </p:attrNameLst>
                                      </p:cBhvr>
                                      <p:by>
                                        <p:hsl h="10842353" s="0" l="0"/>
                                      </p:by>
                                    </p:animClr>
                                    <p:animClr clrSpc="hsl" dir="cw">
                                      <p:cBhvr>
                                        <p:cTn id="7" dur="2000" fill="hold"/>
                                        <p:tgtEl>
                                          <p:spTgt spid="26"/>
                                        </p:tgtEl>
                                        <p:attrNameLst>
                                          <p:attrName>fillcolor</p:attrName>
                                        </p:attrNameLst>
                                      </p:cBhvr>
                                      <p:by>
                                        <p:hsl h="10842353" s="0" l="0"/>
                                      </p:by>
                                    </p:animClr>
                                    <p:animClr clrSpc="hsl" dir="cw">
                                      <p:cBhvr>
                                        <p:cTn id="8" dur="2000" fill="hold"/>
                                        <p:tgtEl>
                                          <p:spTgt spid="26"/>
                                        </p:tgtEl>
                                        <p:attrNameLst>
                                          <p:attrName>stroke.color</p:attrName>
                                        </p:attrNameLst>
                                      </p:cBhvr>
                                      <p:by>
                                        <p:hsl h="10842353" s="0" l="0"/>
                                      </p:by>
                                    </p:animClr>
                                    <p:set>
                                      <p:cBhvr>
                                        <p:cTn id="9" dur="2000" fill="hold"/>
                                        <p:tgtEl>
                                          <p:spTgt spid="26"/>
                                        </p:tgtEl>
                                        <p:attrNameLst>
                                          <p:attrName>fill.type</p:attrName>
                                        </p:attrNameLst>
                                      </p:cBhvr>
                                      <p:to>
                                        <p:strVal val="solid"/>
                                      </p:to>
                                    </p:set>
                                  </p:childTnLst>
                                </p:cTn>
                              </p:par>
                              <p:par>
                                <p:cTn id="10" presetID="23" presetClass="emph" presetSubtype="0" repeatCount="indefinite" fill="hold" grpId="0" nodeType="withEffect">
                                  <p:stCondLst>
                                    <p:cond delay="0"/>
                                  </p:stCondLst>
                                  <p:childTnLst>
                                    <p:animClr clrSpc="hsl" dir="cw">
                                      <p:cBhvr override="childStyle">
                                        <p:cTn id="11" dur="2000" fill="hold"/>
                                        <p:tgtEl>
                                          <p:spTgt spid="23"/>
                                        </p:tgtEl>
                                        <p:attrNameLst>
                                          <p:attrName>style.color</p:attrName>
                                        </p:attrNameLst>
                                      </p:cBhvr>
                                      <p:by>
                                        <p:hsl h="10842353" s="0" l="0"/>
                                      </p:by>
                                    </p:animClr>
                                    <p:animClr clrSpc="hsl" dir="cw">
                                      <p:cBhvr>
                                        <p:cTn id="12" dur="2000" fill="hold"/>
                                        <p:tgtEl>
                                          <p:spTgt spid="23"/>
                                        </p:tgtEl>
                                        <p:attrNameLst>
                                          <p:attrName>fillcolor</p:attrName>
                                        </p:attrNameLst>
                                      </p:cBhvr>
                                      <p:by>
                                        <p:hsl h="10842353" s="0" l="0"/>
                                      </p:by>
                                    </p:animClr>
                                    <p:animClr clrSpc="hsl" dir="cw">
                                      <p:cBhvr>
                                        <p:cTn id="13" dur="2000" fill="hold"/>
                                        <p:tgtEl>
                                          <p:spTgt spid="23"/>
                                        </p:tgtEl>
                                        <p:attrNameLst>
                                          <p:attrName>stroke.color</p:attrName>
                                        </p:attrNameLst>
                                      </p:cBhvr>
                                      <p:by>
                                        <p:hsl h="10842353" s="0" l="0"/>
                                      </p:by>
                                    </p:animClr>
                                    <p:set>
                                      <p:cBhvr>
                                        <p:cTn id="14" dur="2000" fill="hold"/>
                                        <p:tgtEl>
                                          <p:spTgt spid="23"/>
                                        </p:tgtEl>
                                        <p:attrNameLst>
                                          <p:attrName>fill.type</p:attrName>
                                        </p:attrNameLst>
                                      </p:cBhvr>
                                      <p:to>
                                        <p:strVal val="solid"/>
                                      </p:to>
                                    </p:set>
                                  </p:childTnLst>
                                </p:cTn>
                              </p:par>
                              <p:par>
                                <p:cTn id="15" presetID="23" presetClass="emph" presetSubtype="0" repeatCount="indefinite" fill="hold" grpId="0" nodeType="withEffect">
                                  <p:stCondLst>
                                    <p:cond delay="0"/>
                                  </p:stCondLst>
                                  <p:childTnLst>
                                    <p:animClr clrSpc="hsl" dir="cw">
                                      <p:cBhvr override="childStyle">
                                        <p:cTn id="16" dur="2000" fill="hold"/>
                                        <p:tgtEl>
                                          <p:spTgt spid="27"/>
                                        </p:tgtEl>
                                        <p:attrNameLst>
                                          <p:attrName>style.color</p:attrName>
                                        </p:attrNameLst>
                                      </p:cBhvr>
                                      <p:by>
                                        <p:hsl h="10842353" s="0" l="0"/>
                                      </p:by>
                                    </p:animClr>
                                    <p:animClr clrSpc="hsl" dir="cw">
                                      <p:cBhvr>
                                        <p:cTn id="17" dur="2000" fill="hold"/>
                                        <p:tgtEl>
                                          <p:spTgt spid="27"/>
                                        </p:tgtEl>
                                        <p:attrNameLst>
                                          <p:attrName>fillcolor</p:attrName>
                                        </p:attrNameLst>
                                      </p:cBhvr>
                                      <p:by>
                                        <p:hsl h="10842353" s="0" l="0"/>
                                      </p:by>
                                    </p:animClr>
                                    <p:animClr clrSpc="hsl" dir="cw">
                                      <p:cBhvr>
                                        <p:cTn id="18" dur="2000" fill="hold"/>
                                        <p:tgtEl>
                                          <p:spTgt spid="27"/>
                                        </p:tgtEl>
                                        <p:attrNameLst>
                                          <p:attrName>stroke.color</p:attrName>
                                        </p:attrNameLst>
                                      </p:cBhvr>
                                      <p:by>
                                        <p:hsl h="10842353" s="0" l="0"/>
                                      </p:by>
                                    </p:animClr>
                                    <p:set>
                                      <p:cBhvr>
                                        <p:cTn id="19" dur="2000" fill="hold"/>
                                        <p:tgtEl>
                                          <p:spTgt spid="27"/>
                                        </p:tgtEl>
                                        <p:attrNameLst>
                                          <p:attrName>fill.type</p:attrName>
                                        </p:attrNameLst>
                                      </p:cBhvr>
                                      <p:to>
                                        <p:strVal val="solid"/>
                                      </p:to>
                                    </p:set>
                                  </p:childTnLst>
                                </p:cTn>
                              </p:par>
                              <p:par>
                                <p:cTn id="20" presetID="23" presetClass="emph" presetSubtype="0" repeatCount="indefinite" fill="hold" grpId="0" nodeType="withEffect">
                                  <p:stCondLst>
                                    <p:cond delay="0"/>
                                  </p:stCondLst>
                                  <p:childTnLst>
                                    <p:animClr clrSpc="hsl" dir="cw">
                                      <p:cBhvr override="childStyle">
                                        <p:cTn id="21" dur="2000" fill="hold"/>
                                        <p:tgtEl>
                                          <p:spTgt spid="24"/>
                                        </p:tgtEl>
                                        <p:attrNameLst>
                                          <p:attrName>style.color</p:attrName>
                                        </p:attrNameLst>
                                      </p:cBhvr>
                                      <p:by>
                                        <p:hsl h="10842353" s="0" l="0"/>
                                      </p:by>
                                    </p:animClr>
                                    <p:animClr clrSpc="hsl" dir="cw">
                                      <p:cBhvr>
                                        <p:cTn id="22" dur="2000" fill="hold"/>
                                        <p:tgtEl>
                                          <p:spTgt spid="24"/>
                                        </p:tgtEl>
                                        <p:attrNameLst>
                                          <p:attrName>fillcolor</p:attrName>
                                        </p:attrNameLst>
                                      </p:cBhvr>
                                      <p:by>
                                        <p:hsl h="10842353" s="0" l="0"/>
                                      </p:by>
                                    </p:animClr>
                                    <p:animClr clrSpc="hsl" dir="cw">
                                      <p:cBhvr>
                                        <p:cTn id="23" dur="2000" fill="hold"/>
                                        <p:tgtEl>
                                          <p:spTgt spid="24"/>
                                        </p:tgtEl>
                                        <p:attrNameLst>
                                          <p:attrName>stroke.color</p:attrName>
                                        </p:attrNameLst>
                                      </p:cBhvr>
                                      <p:by>
                                        <p:hsl h="10842353" s="0" l="0"/>
                                      </p:by>
                                    </p:animClr>
                                    <p:set>
                                      <p:cBhvr>
                                        <p:cTn id="24" dur="2000" fill="hold"/>
                                        <p:tgtEl>
                                          <p:spTgt spid="24"/>
                                        </p:tgtEl>
                                        <p:attrNameLst>
                                          <p:attrName>fill.type</p:attrName>
                                        </p:attrNameLst>
                                      </p:cBhvr>
                                      <p:to>
                                        <p:strVal val="solid"/>
                                      </p:to>
                                    </p:set>
                                  </p:childTnLst>
                                </p:cTn>
                              </p:par>
                              <p:par>
                                <p:cTn id="25" presetID="23" presetClass="emph" presetSubtype="0" repeatCount="indefinite" fill="hold" grpId="0" nodeType="withEffect">
                                  <p:stCondLst>
                                    <p:cond delay="0"/>
                                  </p:stCondLst>
                                  <p:childTnLst>
                                    <p:animClr clrSpc="hsl" dir="cw">
                                      <p:cBhvr override="childStyle">
                                        <p:cTn id="26" dur="2000" fill="hold"/>
                                        <p:tgtEl>
                                          <p:spTgt spid="25"/>
                                        </p:tgtEl>
                                        <p:attrNameLst>
                                          <p:attrName>style.color</p:attrName>
                                        </p:attrNameLst>
                                      </p:cBhvr>
                                      <p:by>
                                        <p:hsl h="10842353" s="0" l="0"/>
                                      </p:by>
                                    </p:animClr>
                                    <p:animClr clrSpc="hsl" dir="cw">
                                      <p:cBhvr>
                                        <p:cTn id="27" dur="2000" fill="hold"/>
                                        <p:tgtEl>
                                          <p:spTgt spid="25"/>
                                        </p:tgtEl>
                                        <p:attrNameLst>
                                          <p:attrName>fillcolor</p:attrName>
                                        </p:attrNameLst>
                                      </p:cBhvr>
                                      <p:by>
                                        <p:hsl h="10842353" s="0" l="0"/>
                                      </p:by>
                                    </p:animClr>
                                    <p:animClr clrSpc="hsl" dir="cw">
                                      <p:cBhvr>
                                        <p:cTn id="28" dur="2000" fill="hold"/>
                                        <p:tgtEl>
                                          <p:spTgt spid="25"/>
                                        </p:tgtEl>
                                        <p:attrNameLst>
                                          <p:attrName>stroke.color</p:attrName>
                                        </p:attrNameLst>
                                      </p:cBhvr>
                                      <p:by>
                                        <p:hsl h="10842353" s="0" l="0"/>
                                      </p:by>
                                    </p:animClr>
                                    <p:set>
                                      <p:cBhvr>
                                        <p:cTn id="29" dur="2000" fill="hold"/>
                                        <p:tgtEl>
                                          <p:spTgt spid="25"/>
                                        </p:tgtEl>
                                        <p:attrNameLst>
                                          <p:attrName>fill.type</p:attrName>
                                        </p:attrNameLst>
                                      </p:cBhvr>
                                      <p:to>
                                        <p:strVal val="solid"/>
                                      </p:to>
                                    </p:set>
                                  </p:childTnLst>
                                </p:cTn>
                              </p:par>
                              <p:par>
                                <p:cTn id="30" presetID="23" presetClass="emph" presetSubtype="0" repeatCount="indefinite" fill="hold" grpId="0" nodeType="withEffect">
                                  <p:stCondLst>
                                    <p:cond delay="0"/>
                                  </p:stCondLst>
                                  <p:childTnLst>
                                    <p:animClr clrSpc="hsl" dir="cw">
                                      <p:cBhvr override="childStyle">
                                        <p:cTn id="31" dur="2000" fill="hold"/>
                                        <p:tgtEl>
                                          <p:spTgt spid="28"/>
                                        </p:tgtEl>
                                        <p:attrNameLst>
                                          <p:attrName>style.color</p:attrName>
                                        </p:attrNameLst>
                                      </p:cBhvr>
                                      <p:by>
                                        <p:hsl h="10842353" s="0" l="0"/>
                                      </p:by>
                                    </p:animClr>
                                    <p:animClr clrSpc="hsl" dir="cw">
                                      <p:cBhvr>
                                        <p:cTn id="32" dur="2000" fill="hold"/>
                                        <p:tgtEl>
                                          <p:spTgt spid="28"/>
                                        </p:tgtEl>
                                        <p:attrNameLst>
                                          <p:attrName>fillcolor</p:attrName>
                                        </p:attrNameLst>
                                      </p:cBhvr>
                                      <p:by>
                                        <p:hsl h="10842353" s="0" l="0"/>
                                      </p:by>
                                    </p:animClr>
                                    <p:animClr clrSpc="hsl" dir="cw">
                                      <p:cBhvr>
                                        <p:cTn id="33" dur="2000" fill="hold"/>
                                        <p:tgtEl>
                                          <p:spTgt spid="28"/>
                                        </p:tgtEl>
                                        <p:attrNameLst>
                                          <p:attrName>stroke.color</p:attrName>
                                        </p:attrNameLst>
                                      </p:cBhvr>
                                      <p:by>
                                        <p:hsl h="10842353" s="0" l="0"/>
                                      </p:by>
                                    </p:animClr>
                                    <p:set>
                                      <p:cBhvr>
                                        <p:cTn id="34" dur="2000" fill="hold"/>
                                        <p:tgtEl>
                                          <p:spTgt spid="28"/>
                                        </p:tgtEl>
                                        <p:attrNameLst>
                                          <p:attrName>fill.type</p:attrName>
                                        </p:attrNameLst>
                                      </p:cBhvr>
                                      <p:to>
                                        <p:strVal val="solid"/>
                                      </p:to>
                                    </p:set>
                                  </p:childTnLst>
                                </p:cTn>
                              </p:par>
                              <p:par>
                                <p:cTn id="35" presetID="23" presetClass="emph" presetSubtype="0" repeatCount="indefinite" fill="hold" grpId="0" nodeType="withEffect">
                                  <p:stCondLst>
                                    <p:cond delay="0"/>
                                  </p:stCondLst>
                                  <p:childTnLst>
                                    <p:animClr clrSpc="hsl" dir="cw">
                                      <p:cBhvr override="childStyle">
                                        <p:cTn id="36" dur="2000" fill="hold"/>
                                        <p:tgtEl>
                                          <p:spTgt spid="22"/>
                                        </p:tgtEl>
                                        <p:attrNameLst>
                                          <p:attrName>style.color</p:attrName>
                                        </p:attrNameLst>
                                      </p:cBhvr>
                                      <p:by>
                                        <p:hsl h="10842353" s="0" l="0"/>
                                      </p:by>
                                    </p:animClr>
                                    <p:animClr clrSpc="hsl" dir="cw">
                                      <p:cBhvr>
                                        <p:cTn id="37" dur="2000" fill="hold"/>
                                        <p:tgtEl>
                                          <p:spTgt spid="22"/>
                                        </p:tgtEl>
                                        <p:attrNameLst>
                                          <p:attrName>fillcolor</p:attrName>
                                        </p:attrNameLst>
                                      </p:cBhvr>
                                      <p:by>
                                        <p:hsl h="10842353" s="0" l="0"/>
                                      </p:by>
                                    </p:animClr>
                                    <p:animClr clrSpc="hsl" dir="cw">
                                      <p:cBhvr>
                                        <p:cTn id="38" dur="2000" fill="hold"/>
                                        <p:tgtEl>
                                          <p:spTgt spid="22"/>
                                        </p:tgtEl>
                                        <p:attrNameLst>
                                          <p:attrName>stroke.color</p:attrName>
                                        </p:attrNameLst>
                                      </p:cBhvr>
                                      <p:by>
                                        <p:hsl h="10842353" s="0" l="0"/>
                                      </p:by>
                                    </p:animClr>
                                    <p:set>
                                      <p:cBhvr>
                                        <p:cTn id="39" dur="2000" fill="hold"/>
                                        <p:tgtEl>
                                          <p:spTgt spid="22"/>
                                        </p:tgtEl>
                                        <p:attrNameLst>
                                          <p:attrName>fill.type</p:attrName>
                                        </p:attrNameLst>
                                      </p:cBhvr>
                                      <p:to>
                                        <p:strVal val="solid"/>
                                      </p:to>
                                    </p:set>
                                  </p:childTnLst>
                                </p:cTn>
                              </p:par>
                              <p:par>
                                <p:cTn id="40" presetID="23" presetClass="emph" presetSubtype="0" repeatCount="indefinite" fill="hold" grpId="0" nodeType="withEffect">
                                  <p:stCondLst>
                                    <p:cond delay="0"/>
                                  </p:stCondLst>
                                  <p:childTnLst>
                                    <p:animClr clrSpc="hsl" dir="cw">
                                      <p:cBhvr override="childStyle">
                                        <p:cTn id="41" dur="2000" fill="hold"/>
                                        <p:tgtEl>
                                          <p:spTgt spid="21"/>
                                        </p:tgtEl>
                                        <p:attrNameLst>
                                          <p:attrName>style.color</p:attrName>
                                        </p:attrNameLst>
                                      </p:cBhvr>
                                      <p:by>
                                        <p:hsl h="10842353" s="0" l="0"/>
                                      </p:by>
                                    </p:animClr>
                                    <p:animClr clrSpc="hsl" dir="cw">
                                      <p:cBhvr>
                                        <p:cTn id="42" dur="2000" fill="hold"/>
                                        <p:tgtEl>
                                          <p:spTgt spid="21"/>
                                        </p:tgtEl>
                                        <p:attrNameLst>
                                          <p:attrName>fillcolor</p:attrName>
                                        </p:attrNameLst>
                                      </p:cBhvr>
                                      <p:by>
                                        <p:hsl h="10842353" s="0" l="0"/>
                                      </p:by>
                                    </p:animClr>
                                    <p:animClr clrSpc="hsl" dir="cw">
                                      <p:cBhvr>
                                        <p:cTn id="43" dur="2000" fill="hold"/>
                                        <p:tgtEl>
                                          <p:spTgt spid="21"/>
                                        </p:tgtEl>
                                        <p:attrNameLst>
                                          <p:attrName>stroke.color</p:attrName>
                                        </p:attrNameLst>
                                      </p:cBhvr>
                                      <p:by>
                                        <p:hsl h="10842353" s="0" l="0"/>
                                      </p:by>
                                    </p:animClr>
                                    <p:set>
                                      <p:cBhvr>
                                        <p:cTn id="44" dur="2000" fill="hold"/>
                                        <p:tgtEl>
                                          <p:spTgt spid="2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7 Dikdörtgen"/>
          <p:cNvSpPr>
            <a:spLocks noChangeArrowheads="1"/>
          </p:cNvSpPr>
          <p:nvPr/>
        </p:nvSpPr>
        <p:spPr bwMode="auto">
          <a:xfrm>
            <a:off x="1219200" y="1552575"/>
            <a:ext cx="9832975" cy="5349157"/>
          </a:xfrm>
          <a:prstGeom prst="rect">
            <a:avLst/>
          </a:prstGeom>
          <a:noFill/>
          <a:ln w="9525">
            <a:noFill/>
            <a:miter lim="800000"/>
            <a:headEnd/>
            <a:tailEnd/>
          </a:ln>
        </p:spPr>
        <p:txBody>
          <a:bodyPr>
            <a:spAutoFit/>
          </a:bodyPr>
          <a:lstStyle/>
          <a:p>
            <a:pPr algn="just">
              <a:buClr>
                <a:schemeClr val="accent2"/>
              </a:buClr>
              <a:buFont typeface="Wingdings" pitchFamily="2" charset="2"/>
              <a:buChar char="ü"/>
            </a:pPr>
            <a:r>
              <a:rPr lang="tr-TR" sz="2400" b="1" dirty="0">
                <a:solidFill>
                  <a:srgbClr val="0070C0"/>
                </a:solidFill>
              </a:rPr>
              <a:t> </a:t>
            </a:r>
            <a:r>
              <a:rPr lang="tr-TR" sz="2800" b="1" dirty="0">
                <a:solidFill>
                  <a:schemeClr val="accent6">
                    <a:lumMod val="75000"/>
                  </a:schemeClr>
                </a:solidFill>
              </a:rPr>
              <a:t>“a” </a:t>
            </a:r>
            <a:r>
              <a:rPr lang="tr-TR" sz="2400" dirty="0">
                <a:solidFill>
                  <a:schemeClr val="accent6">
                    <a:lumMod val="75000"/>
                  </a:schemeClr>
                </a:solidFill>
              </a:rPr>
              <a:t>(</a:t>
            </a:r>
            <a:r>
              <a:rPr lang="tr-TR" sz="2400" dirty="0" err="1">
                <a:solidFill>
                  <a:schemeClr val="accent6">
                    <a:lumMod val="75000"/>
                  </a:schemeClr>
                </a:solidFill>
              </a:rPr>
              <a:t>redness</a:t>
            </a:r>
            <a:r>
              <a:rPr lang="tr-TR" sz="2400" dirty="0">
                <a:solidFill>
                  <a:schemeClr val="accent6">
                    <a:lumMod val="75000"/>
                  </a:schemeClr>
                </a:solidFill>
              </a:rPr>
              <a:t>) </a:t>
            </a:r>
            <a:r>
              <a:rPr lang="tr-TR" sz="2400" dirty="0" err="1">
                <a:solidFill>
                  <a:schemeClr val="accent6">
                    <a:lumMod val="75000"/>
                  </a:schemeClr>
                </a:solidFill>
              </a:rPr>
              <a:t>value</a:t>
            </a:r>
            <a:r>
              <a:rPr lang="tr-TR" sz="2400" dirty="0">
                <a:solidFill>
                  <a:schemeClr val="accent6">
                    <a:lumMod val="75000"/>
                  </a:schemeClr>
                </a:solidFill>
              </a:rPr>
              <a:t> had </a:t>
            </a:r>
            <a:r>
              <a:rPr lang="tr-TR" sz="2400" dirty="0" err="1">
                <a:solidFill>
                  <a:schemeClr val="accent6">
                    <a:lumMod val="75000"/>
                  </a:schemeClr>
                </a:solidFill>
              </a:rPr>
              <a:t>fluctuated</a:t>
            </a:r>
            <a:r>
              <a:rPr lang="tr-TR" sz="2400" dirty="0">
                <a:solidFill>
                  <a:schemeClr val="accent6">
                    <a:lumMod val="75000"/>
                  </a:schemeClr>
                </a:solidFill>
              </a:rPr>
              <a:t>, </a:t>
            </a:r>
            <a:r>
              <a:rPr lang="tr-TR" sz="2400" dirty="0" err="1">
                <a:solidFill>
                  <a:schemeClr val="accent6">
                    <a:lumMod val="75000"/>
                  </a:schemeClr>
                </a:solidFill>
              </a:rPr>
              <a:t>too</a:t>
            </a:r>
            <a:r>
              <a:rPr lang="tr-TR" sz="2400" dirty="0">
                <a:solidFill>
                  <a:schemeClr val="accent6">
                    <a:lumMod val="75000"/>
                  </a:schemeClr>
                </a:solidFill>
              </a:rPr>
              <a:t>. But a </a:t>
            </a:r>
            <a:r>
              <a:rPr lang="tr-TR" sz="2400" dirty="0" err="1">
                <a:solidFill>
                  <a:schemeClr val="accent6">
                    <a:lumMod val="75000"/>
                  </a:schemeClr>
                </a:solidFill>
              </a:rPr>
              <a:t>decrease</a:t>
            </a:r>
            <a:r>
              <a:rPr lang="tr-TR" sz="2400" dirty="0">
                <a:solidFill>
                  <a:schemeClr val="accent6">
                    <a:lumMod val="75000"/>
                  </a:schemeClr>
                </a:solidFill>
              </a:rPr>
              <a:t> </a:t>
            </a:r>
            <a:r>
              <a:rPr lang="tr-TR" sz="2400" dirty="0" err="1">
                <a:solidFill>
                  <a:schemeClr val="accent6">
                    <a:lumMod val="75000"/>
                  </a:schemeClr>
                </a:solidFill>
              </a:rPr>
              <a:t>was</a:t>
            </a:r>
            <a:r>
              <a:rPr lang="tr-TR" sz="2400" dirty="0">
                <a:solidFill>
                  <a:schemeClr val="accent6">
                    <a:lumMod val="75000"/>
                  </a:schemeClr>
                </a:solidFill>
              </a:rPr>
              <a:t> </a:t>
            </a:r>
            <a:r>
              <a:rPr lang="tr-TR" sz="2400" dirty="0" err="1">
                <a:solidFill>
                  <a:schemeClr val="accent6">
                    <a:lumMod val="75000"/>
                  </a:schemeClr>
                </a:solidFill>
              </a:rPr>
              <a:t>determined</a:t>
            </a:r>
            <a:r>
              <a:rPr lang="tr-TR" sz="2400" dirty="0">
                <a:solidFill>
                  <a:schemeClr val="accent6">
                    <a:lumMod val="75000"/>
                  </a:schemeClr>
                </a:solidFill>
              </a:rPr>
              <a:t> </a:t>
            </a:r>
            <a:r>
              <a:rPr lang="tr-TR" sz="2400" dirty="0" err="1">
                <a:solidFill>
                  <a:schemeClr val="accent6">
                    <a:lumMod val="75000"/>
                  </a:schemeClr>
                </a:solidFill>
              </a:rPr>
              <a:t>last</a:t>
            </a:r>
            <a:r>
              <a:rPr lang="tr-TR" sz="2400" dirty="0">
                <a:solidFill>
                  <a:schemeClr val="accent6">
                    <a:lumMod val="75000"/>
                  </a:schemeClr>
                </a:solidFill>
              </a:rPr>
              <a:t> of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storage</a:t>
            </a:r>
            <a:r>
              <a:rPr lang="tr-TR" sz="2400" dirty="0">
                <a:solidFill>
                  <a:schemeClr val="accent6">
                    <a:lumMod val="75000"/>
                  </a:schemeClr>
                </a:solidFill>
              </a:rPr>
              <a:t> </a:t>
            </a:r>
            <a:r>
              <a:rPr lang="tr-TR" sz="2400" dirty="0" err="1">
                <a:solidFill>
                  <a:schemeClr val="accent6">
                    <a:lumMod val="75000"/>
                  </a:schemeClr>
                </a:solidFill>
              </a:rPr>
              <a:t>compared</a:t>
            </a:r>
            <a:r>
              <a:rPr lang="tr-TR" sz="2400" dirty="0">
                <a:solidFill>
                  <a:schemeClr val="accent6">
                    <a:lumMod val="75000"/>
                  </a:schemeClr>
                </a:solidFill>
              </a:rPr>
              <a:t> </a:t>
            </a:r>
            <a:r>
              <a:rPr lang="tr-TR" sz="2400" dirty="0" err="1">
                <a:solidFill>
                  <a:schemeClr val="accent6">
                    <a:lumMod val="75000"/>
                  </a:schemeClr>
                </a:solidFill>
              </a:rPr>
              <a:t>to</a:t>
            </a:r>
            <a:r>
              <a:rPr lang="tr-TR" sz="2400" dirty="0">
                <a:solidFill>
                  <a:schemeClr val="accent6">
                    <a:lumMod val="75000"/>
                  </a:schemeClr>
                </a:solidFill>
              </a:rPr>
              <a:t> at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beginning</a:t>
            </a:r>
            <a:r>
              <a:rPr lang="tr-TR" sz="2400" dirty="0">
                <a:solidFill>
                  <a:schemeClr val="accent6">
                    <a:lumMod val="75000"/>
                  </a:schemeClr>
                </a:solidFill>
              </a:rPr>
              <a:t> of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storage</a:t>
            </a:r>
            <a:r>
              <a:rPr lang="tr-TR" sz="2400" dirty="0">
                <a:solidFill>
                  <a:schemeClr val="accent6">
                    <a:lumMod val="75000"/>
                  </a:schemeClr>
                </a:solidFill>
              </a:rPr>
              <a:t>. </a:t>
            </a:r>
            <a:r>
              <a:rPr lang="tr-TR" sz="2400" dirty="0" err="1">
                <a:solidFill>
                  <a:schemeClr val="accent6">
                    <a:lumMod val="75000"/>
                  </a:schemeClr>
                </a:solidFill>
              </a:rPr>
              <a:t>In</a:t>
            </a:r>
            <a:r>
              <a:rPr lang="tr-TR" sz="2400" dirty="0">
                <a:solidFill>
                  <a:schemeClr val="accent6">
                    <a:lumMod val="75000"/>
                  </a:schemeClr>
                </a:solidFill>
              </a:rPr>
              <a:t>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study</a:t>
            </a:r>
            <a:r>
              <a:rPr lang="tr-TR" sz="2400" dirty="0">
                <a:solidFill>
                  <a:schemeClr val="accent6">
                    <a:lumMod val="75000"/>
                  </a:schemeClr>
                </a:solidFill>
              </a:rPr>
              <a:t> </a:t>
            </a:r>
            <a:r>
              <a:rPr lang="tr-TR" sz="2400" dirty="0" err="1">
                <a:solidFill>
                  <a:schemeClr val="accent6">
                    <a:lumMod val="75000"/>
                  </a:schemeClr>
                </a:solidFill>
              </a:rPr>
              <a:t>about</a:t>
            </a:r>
            <a:r>
              <a:rPr lang="tr-TR" sz="2400" dirty="0">
                <a:solidFill>
                  <a:schemeClr val="accent6">
                    <a:lumMod val="75000"/>
                  </a:schemeClr>
                </a:solidFill>
              </a:rPr>
              <a:t> </a:t>
            </a:r>
            <a:r>
              <a:rPr lang="tr-TR" sz="2400" dirty="0" err="1">
                <a:solidFill>
                  <a:schemeClr val="accent6">
                    <a:lumMod val="75000"/>
                  </a:schemeClr>
                </a:solidFill>
              </a:rPr>
              <a:t>viability</a:t>
            </a:r>
            <a:r>
              <a:rPr lang="tr-TR" sz="2400" dirty="0">
                <a:solidFill>
                  <a:schemeClr val="accent6">
                    <a:lumMod val="75000"/>
                  </a:schemeClr>
                </a:solidFill>
              </a:rPr>
              <a:t> of </a:t>
            </a:r>
            <a:r>
              <a:rPr lang="tr-TR" sz="2400" i="1" dirty="0">
                <a:solidFill>
                  <a:srgbClr val="FF0000"/>
                </a:solidFill>
              </a:rPr>
              <a:t>L. </a:t>
            </a:r>
            <a:r>
              <a:rPr lang="tr-TR" sz="2400" i="1" dirty="0" err="1">
                <a:solidFill>
                  <a:srgbClr val="FF0000"/>
                </a:solidFill>
              </a:rPr>
              <a:t>casei</a:t>
            </a:r>
            <a:r>
              <a:rPr lang="tr-TR" sz="2400" i="1" dirty="0">
                <a:solidFill>
                  <a:srgbClr val="FF0000"/>
                </a:solidFill>
              </a:rPr>
              <a:t> </a:t>
            </a:r>
            <a:r>
              <a:rPr lang="tr-TR" sz="2400" dirty="0">
                <a:solidFill>
                  <a:schemeClr val="accent6">
                    <a:lumMod val="75000"/>
                  </a:schemeClr>
                </a:solidFill>
              </a:rPr>
              <a:t>in </a:t>
            </a:r>
            <a:r>
              <a:rPr lang="tr-TR" sz="2400" dirty="0" err="1">
                <a:solidFill>
                  <a:schemeClr val="accent6">
                    <a:lumMod val="75000"/>
                  </a:schemeClr>
                </a:solidFill>
              </a:rPr>
              <a:t>cashew</a:t>
            </a:r>
            <a:r>
              <a:rPr lang="tr-TR" sz="2400" dirty="0">
                <a:solidFill>
                  <a:schemeClr val="accent6">
                    <a:lumMod val="75000"/>
                  </a:schemeClr>
                </a:solidFill>
              </a:rPr>
              <a:t> </a:t>
            </a:r>
            <a:r>
              <a:rPr lang="tr-TR" sz="2400" dirty="0" err="1">
                <a:solidFill>
                  <a:schemeClr val="accent6">
                    <a:lumMod val="75000"/>
                  </a:schemeClr>
                </a:solidFill>
              </a:rPr>
              <a:t>apple</a:t>
            </a:r>
            <a:r>
              <a:rPr lang="tr-TR" sz="2400" dirty="0">
                <a:solidFill>
                  <a:schemeClr val="accent6">
                    <a:lumMod val="75000"/>
                  </a:schemeClr>
                </a:solidFill>
              </a:rPr>
              <a:t> </a:t>
            </a:r>
            <a:r>
              <a:rPr lang="tr-TR" sz="2400" dirty="0" err="1">
                <a:solidFill>
                  <a:schemeClr val="accent6">
                    <a:lumMod val="75000"/>
                  </a:schemeClr>
                </a:solidFill>
              </a:rPr>
              <a:t>juice</a:t>
            </a:r>
            <a:r>
              <a:rPr lang="tr-TR" sz="2400" dirty="0">
                <a:solidFill>
                  <a:schemeClr val="accent6">
                    <a:lumMod val="75000"/>
                  </a:schemeClr>
                </a:solidFill>
              </a:rPr>
              <a:t>, it </a:t>
            </a:r>
            <a:r>
              <a:rPr lang="tr-TR" sz="2400" dirty="0" err="1">
                <a:solidFill>
                  <a:schemeClr val="accent6">
                    <a:lumMod val="75000"/>
                  </a:schemeClr>
                </a:solidFill>
              </a:rPr>
              <a:t>was</a:t>
            </a:r>
            <a:r>
              <a:rPr lang="tr-TR" sz="2400" dirty="0">
                <a:solidFill>
                  <a:schemeClr val="accent6">
                    <a:lumMod val="75000"/>
                  </a:schemeClr>
                </a:solidFill>
              </a:rPr>
              <a:t> </a:t>
            </a:r>
            <a:r>
              <a:rPr lang="tr-TR" sz="2400" dirty="0" err="1">
                <a:solidFill>
                  <a:schemeClr val="accent6">
                    <a:lumMod val="75000"/>
                  </a:schemeClr>
                </a:solidFill>
              </a:rPr>
              <a:t>explained</a:t>
            </a:r>
            <a:r>
              <a:rPr lang="tr-TR" sz="2400" dirty="0">
                <a:solidFill>
                  <a:schemeClr val="accent6">
                    <a:lumMod val="75000"/>
                  </a:schemeClr>
                </a:solidFill>
              </a:rPr>
              <a:t> </a:t>
            </a:r>
            <a:r>
              <a:rPr lang="tr-TR" sz="2400" dirty="0" err="1">
                <a:solidFill>
                  <a:schemeClr val="accent6">
                    <a:lumMod val="75000"/>
                  </a:schemeClr>
                </a:solidFill>
              </a:rPr>
              <a:t>that</a:t>
            </a:r>
            <a:r>
              <a:rPr lang="tr-TR" sz="2400" dirty="0">
                <a:solidFill>
                  <a:schemeClr val="accent6">
                    <a:lumMod val="75000"/>
                  </a:schemeClr>
                </a:solidFill>
              </a:rPr>
              <a:t> </a:t>
            </a:r>
            <a:r>
              <a:rPr lang="tr-TR" sz="2800" b="1" dirty="0">
                <a:solidFill>
                  <a:schemeClr val="accent6">
                    <a:lumMod val="75000"/>
                  </a:schemeClr>
                </a:solidFill>
              </a:rPr>
              <a:t>“a” </a:t>
            </a:r>
            <a:r>
              <a:rPr lang="tr-TR" sz="2400" dirty="0" err="1">
                <a:solidFill>
                  <a:schemeClr val="accent6">
                    <a:lumMod val="75000"/>
                  </a:schemeClr>
                </a:solidFill>
              </a:rPr>
              <a:t>value</a:t>
            </a:r>
            <a:r>
              <a:rPr lang="tr-TR" sz="2400" dirty="0">
                <a:solidFill>
                  <a:schemeClr val="accent6">
                    <a:lumMod val="75000"/>
                  </a:schemeClr>
                </a:solidFill>
              </a:rPr>
              <a:t> </a:t>
            </a:r>
            <a:r>
              <a:rPr lang="tr-TR" sz="2400" dirty="0" err="1">
                <a:solidFill>
                  <a:schemeClr val="accent6">
                    <a:lumMod val="75000"/>
                  </a:schemeClr>
                </a:solidFill>
              </a:rPr>
              <a:t>decreased</a:t>
            </a:r>
            <a:r>
              <a:rPr lang="tr-TR" sz="2400" dirty="0">
                <a:solidFill>
                  <a:schemeClr val="accent6">
                    <a:lumMod val="75000"/>
                  </a:schemeClr>
                </a:solidFill>
              </a:rPr>
              <a:t> </a:t>
            </a:r>
            <a:r>
              <a:rPr lang="tr-TR" sz="2400" dirty="0" err="1">
                <a:solidFill>
                  <a:schemeClr val="accent6">
                    <a:lumMod val="75000"/>
                  </a:schemeClr>
                </a:solidFill>
              </a:rPr>
              <a:t>during</a:t>
            </a:r>
            <a:r>
              <a:rPr lang="tr-TR" sz="2400" dirty="0">
                <a:solidFill>
                  <a:schemeClr val="accent6">
                    <a:lumMod val="75000"/>
                  </a:schemeClr>
                </a:solidFill>
              </a:rPr>
              <a:t>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storage</a:t>
            </a:r>
            <a:r>
              <a:rPr lang="tr-TR" sz="2400" dirty="0">
                <a:solidFill>
                  <a:schemeClr val="accent6">
                    <a:lumMod val="75000"/>
                  </a:schemeClr>
                </a:solidFill>
              </a:rPr>
              <a:t>, as </a:t>
            </a:r>
            <a:r>
              <a:rPr lang="tr-TR" sz="2400" dirty="0" err="1">
                <a:solidFill>
                  <a:schemeClr val="accent6">
                    <a:lumMod val="75000"/>
                  </a:schemeClr>
                </a:solidFill>
              </a:rPr>
              <a:t>well</a:t>
            </a:r>
            <a:r>
              <a:rPr lang="tr-TR" sz="2400" dirty="0" smtClean="0">
                <a:solidFill>
                  <a:schemeClr val="accent6">
                    <a:lumMod val="75000"/>
                  </a:schemeClr>
                </a:solidFill>
              </a:rPr>
              <a:t>.</a:t>
            </a:r>
          </a:p>
          <a:p>
            <a:pPr algn="just">
              <a:buClr>
                <a:schemeClr val="accent2"/>
              </a:buClr>
              <a:buFont typeface="Wingdings" pitchFamily="2" charset="2"/>
              <a:buChar char="ü"/>
            </a:pPr>
            <a:r>
              <a:rPr lang="en-US" sz="2400" dirty="0" smtClean="0">
                <a:solidFill>
                  <a:schemeClr val="accent6">
                    <a:lumMod val="75000"/>
                  </a:schemeClr>
                </a:solidFill>
              </a:rPr>
              <a:t>Reduction of a value of </a:t>
            </a:r>
            <a:r>
              <a:rPr lang="en-US" sz="2400" i="1" dirty="0" smtClean="0">
                <a:solidFill>
                  <a:schemeClr val="accent6">
                    <a:lumMod val="75000"/>
                  </a:schemeClr>
                </a:solidFill>
              </a:rPr>
              <a:t>L. </a:t>
            </a:r>
            <a:r>
              <a:rPr lang="en-US" sz="2400" i="1" dirty="0" err="1" smtClean="0">
                <a:solidFill>
                  <a:schemeClr val="accent6">
                    <a:lumMod val="75000"/>
                  </a:schemeClr>
                </a:solidFill>
              </a:rPr>
              <a:t>casei</a:t>
            </a:r>
            <a:r>
              <a:rPr lang="en-US" sz="2400" dirty="0" smtClean="0">
                <a:solidFill>
                  <a:schemeClr val="accent6">
                    <a:lumMod val="75000"/>
                  </a:schemeClr>
                </a:solidFill>
              </a:rPr>
              <a:t> were observed  no statistically significant  but reduction of </a:t>
            </a:r>
            <a:r>
              <a:rPr lang="tr-TR" sz="2800" b="1" dirty="0" smtClean="0">
                <a:solidFill>
                  <a:schemeClr val="accent6">
                    <a:lumMod val="75000"/>
                  </a:schemeClr>
                </a:solidFill>
              </a:rPr>
              <a:t>“a” </a:t>
            </a:r>
            <a:r>
              <a:rPr lang="en-US" sz="2400" dirty="0" smtClean="0">
                <a:solidFill>
                  <a:schemeClr val="accent6">
                    <a:lumMod val="75000"/>
                  </a:schemeClr>
                </a:solidFill>
              </a:rPr>
              <a:t>value of </a:t>
            </a:r>
            <a:r>
              <a:rPr lang="en-US" sz="2400" i="1" dirty="0" smtClean="0">
                <a:solidFill>
                  <a:schemeClr val="accent6">
                    <a:lumMod val="75000"/>
                  </a:schemeClr>
                </a:solidFill>
              </a:rPr>
              <a:t>L. </a:t>
            </a:r>
            <a:r>
              <a:rPr lang="en-US" sz="2400" i="1" dirty="0" err="1" smtClean="0">
                <a:solidFill>
                  <a:schemeClr val="accent6">
                    <a:lumMod val="75000"/>
                  </a:schemeClr>
                </a:solidFill>
              </a:rPr>
              <a:t>paracasei</a:t>
            </a:r>
            <a:r>
              <a:rPr lang="en-US" sz="2400" dirty="0" smtClean="0">
                <a:solidFill>
                  <a:schemeClr val="accent6">
                    <a:lumMod val="75000"/>
                  </a:schemeClr>
                </a:solidFill>
              </a:rPr>
              <a:t> were observed   statistically significant. However, in a study about storage of</a:t>
            </a:r>
            <a:r>
              <a:rPr lang="tr-TR" sz="2400" dirty="0" smtClean="0">
                <a:solidFill>
                  <a:schemeClr val="accent6">
                    <a:lumMod val="75000"/>
                  </a:schemeClr>
                </a:solidFill>
              </a:rPr>
              <a:t> </a:t>
            </a:r>
            <a:r>
              <a:rPr lang="tr-TR" sz="2400" dirty="0" err="1" smtClean="0">
                <a:solidFill>
                  <a:schemeClr val="accent6">
                    <a:lumMod val="75000"/>
                  </a:schemeClr>
                </a:solidFill>
              </a:rPr>
              <a:t>açai</a:t>
            </a:r>
            <a:r>
              <a:rPr lang="tr-TR" sz="2400" dirty="0" smtClean="0">
                <a:solidFill>
                  <a:schemeClr val="accent6">
                    <a:lumMod val="75000"/>
                  </a:schemeClr>
                </a:solidFill>
              </a:rPr>
              <a:t>, </a:t>
            </a:r>
            <a:r>
              <a:rPr lang="tr-TR" sz="2400" dirty="0" err="1" smtClean="0">
                <a:solidFill>
                  <a:schemeClr val="accent6">
                    <a:lumMod val="75000"/>
                  </a:schemeClr>
                </a:solidFill>
              </a:rPr>
              <a:t>acerola</a:t>
            </a:r>
            <a:r>
              <a:rPr lang="tr-TR" sz="2400" dirty="0" smtClean="0">
                <a:solidFill>
                  <a:schemeClr val="accent6">
                    <a:lumMod val="75000"/>
                  </a:schemeClr>
                </a:solidFill>
              </a:rPr>
              <a:t>, </a:t>
            </a:r>
            <a:r>
              <a:rPr lang="tr-TR" sz="2400" dirty="0" err="1" smtClean="0">
                <a:solidFill>
                  <a:schemeClr val="accent6">
                    <a:lumMod val="75000"/>
                  </a:schemeClr>
                </a:solidFill>
              </a:rPr>
              <a:t>pomegranate</a:t>
            </a:r>
            <a:r>
              <a:rPr lang="tr-TR" sz="2400" dirty="0" smtClean="0">
                <a:solidFill>
                  <a:schemeClr val="accent6">
                    <a:lumMod val="75000"/>
                  </a:schemeClr>
                </a:solidFill>
              </a:rPr>
              <a:t> </a:t>
            </a:r>
            <a:r>
              <a:rPr lang="tr-TR" sz="2400" dirty="0" err="1" smtClean="0">
                <a:solidFill>
                  <a:schemeClr val="accent6">
                    <a:lumMod val="75000"/>
                  </a:schemeClr>
                </a:solidFill>
              </a:rPr>
              <a:t>and</a:t>
            </a:r>
            <a:r>
              <a:rPr lang="tr-TR" sz="2400" dirty="0" smtClean="0">
                <a:solidFill>
                  <a:schemeClr val="accent6">
                    <a:lumMod val="75000"/>
                  </a:schemeClr>
                </a:solidFill>
              </a:rPr>
              <a:t> </a:t>
            </a:r>
            <a:r>
              <a:rPr lang="tr-TR" sz="2400" dirty="0" err="1" smtClean="0">
                <a:solidFill>
                  <a:schemeClr val="accent6">
                    <a:lumMod val="75000"/>
                  </a:schemeClr>
                </a:solidFill>
              </a:rPr>
              <a:t>apple</a:t>
            </a:r>
            <a:r>
              <a:rPr lang="en-US" sz="2400" dirty="0" smtClean="0">
                <a:solidFill>
                  <a:schemeClr val="accent6">
                    <a:lumMod val="75000"/>
                  </a:schemeClr>
                </a:solidFill>
              </a:rPr>
              <a:t>, was reported that</a:t>
            </a:r>
            <a:r>
              <a:rPr lang="tr-TR" sz="2400" dirty="0" smtClean="0">
                <a:solidFill>
                  <a:schemeClr val="accent6">
                    <a:lumMod val="75000"/>
                  </a:schemeClr>
                </a:solidFill>
              </a:rPr>
              <a:t> </a:t>
            </a:r>
            <a:r>
              <a:rPr lang="tr-TR" sz="2400" b="1" dirty="0" smtClean="0">
                <a:solidFill>
                  <a:schemeClr val="accent6">
                    <a:lumMod val="75000"/>
                  </a:schemeClr>
                </a:solidFill>
              </a:rPr>
              <a:t>“a”</a:t>
            </a:r>
            <a:r>
              <a:rPr lang="tr-TR" sz="2400" dirty="0" smtClean="0">
                <a:solidFill>
                  <a:schemeClr val="accent6">
                    <a:lumMod val="75000"/>
                  </a:schemeClr>
                </a:solidFill>
              </a:rPr>
              <a:t> </a:t>
            </a:r>
            <a:r>
              <a:rPr lang="en-US" sz="2400" dirty="0" smtClean="0">
                <a:solidFill>
                  <a:schemeClr val="accent6">
                    <a:lumMod val="75000"/>
                  </a:schemeClr>
                </a:solidFill>
              </a:rPr>
              <a:t>values of samples decreased any without </a:t>
            </a:r>
            <a:r>
              <a:rPr lang="en-US" sz="2400" dirty="0" err="1" smtClean="0">
                <a:solidFill>
                  <a:schemeClr val="accent6">
                    <a:lumMod val="75000"/>
                  </a:schemeClr>
                </a:solidFill>
              </a:rPr>
              <a:t>probiotic</a:t>
            </a:r>
            <a:r>
              <a:rPr lang="en-US" sz="2400" dirty="0" smtClean="0">
                <a:solidFill>
                  <a:schemeClr val="accent6">
                    <a:lumMod val="75000"/>
                  </a:schemeClr>
                </a:solidFill>
              </a:rPr>
              <a:t> culture.</a:t>
            </a:r>
            <a:r>
              <a:rPr lang="tr-TR" sz="2400" dirty="0" smtClean="0">
                <a:solidFill>
                  <a:schemeClr val="accent6">
                    <a:lumMod val="75000"/>
                  </a:schemeClr>
                </a:solidFill>
              </a:rPr>
              <a:t>  </a:t>
            </a:r>
            <a:endParaRPr lang="tr-TR" sz="2400" dirty="0">
              <a:solidFill>
                <a:schemeClr val="accent6">
                  <a:lumMod val="75000"/>
                </a:schemeClr>
              </a:solidFill>
            </a:endParaRPr>
          </a:p>
          <a:p>
            <a:pPr algn="just">
              <a:buClr>
                <a:schemeClr val="accent2"/>
              </a:buClr>
              <a:buFont typeface="Wingdings" pitchFamily="2" charset="2"/>
              <a:buChar char="ü"/>
            </a:pPr>
            <a:r>
              <a:rPr lang="tr-TR" sz="2400" dirty="0" err="1">
                <a:solidFill>
                  <a:schemeClr val="accent6">
                    <a:lumMod val="75000"/>
                  </a:schemeClr>
                </a:solidFill>
              </a:rPr>
              <a:t>It</a:t>
            </a:r>
            <a:r>
              <a:rPr lang="tr-TR" sz="2400" dirty="0">
                <a:solidFill>
                  <a:schemeClr val="accent6">
                    <a:lumMod val="75000"/>
                  </a:schemeClr>
                </a:solidFill>
              </a:rPr>
              <a:t> </a:t>
            </a:r>
            <a:r>
              <a:rPr lang="tr-TR" sz="2400" dirty="0" err="1">
                <a:solidFill>
                  <a:schemeClr val="accent6">
                    <a:lumMod val="75000"/>
                  </a:schemeClr>
                </a:solidFill>
              </a:rPr>
              <a:t>was</a:t>
            </a:r>
            <a:r>
              <a:rPr lang="tr-TR" sz="2400" dirty="0">
                <a:solidFill>
                  <a:schemeClr val="accent6">
                    <a:lumMod val="75000"/>
                  </a:schemeClr>
                </a:solidFill>
              </a:rPr>
              <a:t> </a:t>
            </a:r>
            <a:r>
              <a:rPr lang="tr-TR" sz="2400" dirty="0" err="1">
                <a:solidFill>
                  <a:schemeClr val="accent6">
                    <a:lumMod val="75000"/>
                  </a:schemeClr>
                </a:solidFill>
              </a:rPr>
              <a:t>observed</a:t>
            </a:r>
            <a:r>
              <a:rPr lang="tr-TR" sz="2400" dirty="0">
                <a:solidFill>
                  <a:schemeClr val="accent6">
                    <a:lumMod val="75000"/>
                  </a:schemeClr>
                </a:solidFill>
              </a:rPr>
              <a:t> </a:t>
            </a:r>
            <a:r>
              <a:rPr lang="tr-TR" sz="2400" dirty="0" err="1">
                <a:solidFill>
                  <a:schemeClr val="accent6">
                    <a:lumMod val="75000"/>
                  </a:schemeClr>
                </a:solidFill>
              </a:rPr>
              <a:t>that</a:t>
            </a:r>
            <a:r>
              <a:rPr lang="tr-TR" sz="2400" dirty="0">
                <a:solidFill>
                  <a:schemeClr val="accent6">
                    <a:lumMod val="75000"/>
                  </a:schemeClr>
                </a:solidFill>
              </a:rPr>
              <a:t> </a:t>
            </a:r>
            <a:r>
              <a:rPr lang="tr-TR" sz="2800" b="1" dirty="0">
                <a:solidFill>
                  <a:schemeClr val="accent6">
                    <a:lumMod val="75000"/>
                  </a:schemeClr>
                </a:solidFill>
              </a:rPr>
              <a:t>“b” </a:t>
            </a:r>
            <a:r>
              <a:rPr lang="tr-TR" sz="2400" dirty="0">
                <a:solidFill>
                  <a:schemeClr val="accent6">
                    <a:lumMod val="75000"/>
                  </a:schemeClr>
                </a:solidFill>
              </a:rPr>
              <a:t>(</a:t>
            </a:r>
            <a:r>
              <a:rPr lang="tr-TR" sz="2400" dirty="0" err="1">
                <a:solidFill>
                  <a:schemeClr val="accent6">
                    <a:lumMod val="75000"/>
                  </a:schemeClr>
                </a:solidFill>
              </a:rPr>
              <a:t>yellowness</a:t>
            </a:r>
            <a:r>
              <a:rPr lang="tr-TR" sz="2400" dirty="0">
                <a:solidFill>
                  <a:schemeClr val="accent6">
                    <a:lumMod val="75000"/>
                  </a:schemeClr>
                </a:solidFill>
              </a:rPr>
              <a:t>) </a:t>
            </a:r>
            <a:r>
              <a:rPr lang="tr-TR" sz="2400" dirty="0" err="1">
                <a:solidFill>
                  <a:schemeClr val="accent6">
                    <a:lumMod val="75000"/>
                  </a:schemeClr>
                </a:solidFill>
              </a:rPr>
              <a:t>value</a:t>
            </a:r>
            <a:r>
              <a:rPr lang="tr-TR" sz="2400" dirty="0">
                <a:solidFill>
                  <a:schemeClr val="accent6">
                    <a:lumMod val="75000"/>
                  </a:schemeClr>
                </a:solidFill>
              </a:rPr>
              <a:t> </a:t>
            </a:r>
            <a:r>
              <a:rPr lang="tr-TR" sz="2400" dirty="0" err="1">
                <a:solidFill>
                  <a:schemeClr val="accent6">
                    <a:lumMod val="75000"/>
                  </a:schemeClr>
                </a:solidFill>
              </a:rPr>
              <a:t>for</a:t>
            </a:r>
            <a:r>
              <a:rPr lang="tr-TR" sz="2400" dirty="0">
                <a:solidFill>
                  <a:schemeClr val="accent6">
                    <a:lumMod val="75000"/>
                  </a:schemeClr>
                </a:solidFill>
              </a:rPr>
              <a:t> </a:t>
            </a:r>
            <a:r>
              <a:rPr lang="tr-TR" sz="2400" dirty="0" err="1">
                <a:solidFill>
                  <a:schemeClr val="accent6">
                    <a:lumMod val="75000"/>
                  </a:schemeClr>
                </a:solidFill>
              </a:rPr>
              <a:t>both</a:t>
            </a:r>
            <a:r>
              <a:rPr lang="tr-TR" sz="2400" dirty="0">
                <a:solidFill>
                  <a:schemeClr val="accent6">
                    <a:lumMod val="75000"/>
                  </a:schemeClr>
                </a:solidFill>
              </a:rPr>
              <a:t> </a:t>
            </a:r>
            <a:r>
              <a:rPr lang="tr-TR" sz="2400" i="1" dirty="0">
                <a:solidFill>
                  <a:srgbClr val="FF0000"/>
                </a:solidFill>
              </a:rPr>
              <a:t>L. </a:t>
            </a:r>
            <a:r>
              <a:rPr lang="tr-TR" sz="2400" i="1" dirty="0" err="1">
                <a:solidFill>
                  <a:srgbClr val="FF0000"/>
                </a:solidFill>
              </a:rPr>
              <a:t>casei</a:t>
            </a:r>
            <a:r>
              <a:rPr lang="tr-TR" sz="2400" i="1" dirty="0">
                <a:solidFill>
                  <a:srgbClr val="FF0000"/>
                </a:solidFill>
              </a:rPr>
              <a:t> </a:t>
            </a:r>
            <a:r>
              <a:rPr lang="tr-TR" sz="2400" dirty="0" err="1">
                <a:solidFill>
                  <a:schemeClr val="accent6">
                    <a:lumMod val="75000"/>
                  </a:schemeClr>
                </a:solidFill>
              </a:rPr>
              <a:t>and</a:t>
            </a:r>
            <a:r>
              <a:rPr lang="tr-TR" sz="2400" dirty="0"/>
              <a:t> </a:t>
            </a:r>
            <a:r>
              <a:rPr lang="tr-TR" sz="2400" i="1" dirty="0">
                <a:solidFill>
                  <a:srgbClr val="FF0000"/>
                </a:solidFill>
              </a:rPr>
              <a:t>L. </a:t>
            </a:r>
            <a:r>
              <a:rPr lang="tr-TR" sz="2400" i="1" dirty="0" err="1">
                <a:solidFill>
                  <a:srgbClr val="FF0000"/>
                </a:solidFill>
              </a:rPr>
              <a:t>paracasei</a:t>
            </a:r>
            <a:r>
              <a:rPr lang="tr-TR" sz="2400" dirty="0">
                <a:solidFill>
                  <a:schemeClr val="accent6">
                    <a:lumMod val="75000"/>
                  </a:schemeClr>
                </a:solidFill>
              </a:rPr>
              <a:t>,</a:t>
            </a:r>
            <a:r>
              <a:rPr lang="tr-TR" sz="2400" i="1" dirty="0">
                <a:solidFill>
                  <a:schemeClr val="accent6">
                    <a:lumMod val="75000"/>
                  </a:schemeClr>
                </a:solidFill>
              </a:rPr>
              <a:t> </a:t>
            </a:r>
            <a:r>
              <a:rPr lang="tr-TR" sz="2400" dirty="0" err="1">
                <a:solidFill>
                  <a:schemeClr val="accent6">
                    <a:lumMod val="75000"/>
                  </a:schemeClr>
                </a:solidFill>
              </a:rPr>
              <a:t>more</a:t>
            </a:r>
            <a:r>
              <a:rPr lang="tr-TR" sz="2400" dirty="0">
                <a:solidFill>
                  <a:schemeClr val="accent6">
                    <a:lumMod val="75000"/>
                  </a:schemeClr>
                </a:solidFill>
              </a:rPr>
              <a:t> </a:t>
            </a:r>
            <a:r>
              <a:rPr lang="tr-TR" sz="2400" dirty="0" err="1">
                <a:solidFill>
                  <a:schemeClr val="accent6">
                    <a:lumMod val="75000"/>
                  </a:schemeClr>
                </a:solidFill>
              </a:rPr>
              <a:t>decreased</a:t>
            </a:r>
            <a:r>
              <a:rPr lang="tr-TR" sz="2400" dirty="0">
                <a:solidFill>
                  <a:schemeClr val="accent6">
                    <a:lumMod val="75000"/>
                  </a:schemeClr>
                </a:solidFill>
              </a:rPr>
              <a:t> </a:t>
            </a:r>
            <a:r>
              <a:rPr lang="tr-TR" sz="2400" dirty="0" err="1">
                <a:solidFill>
                  <a:schemeClr val="accent6">
                    <a:lumMod val="75000"/>
                  </a:schemeClr>
                </a:solidFill>
              </a:rPr>
              <a:t>than</a:t>
            </a:r>
            <a:r>
              <a:rPr lang="tr-TR" sz="2400" dirty="0">
                <a:solidFill>
                  <a:schemeClr val="accent6">
                    <a:lumMod val="75000"/>
                  </a:schemeClr>
                </a:solidFill>
              </a:rPr>
              <a:t> at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beginning</a:t>
            </a:r>
            <a:r>
              <a:rPr lang="tr-TR" sz="2400" dirty="0">
                <a:solidFill>
                  <a:schemeClr val="accent6">
                    <a:lumMod val="75000"/>
                  </a:schemeClr>
                </a:solidFill>
              </a:rPr>
              <a:t> of </a:t>
            </a:r>
            <a:r>
              <a:rPr lang="tr-TR" sz="2400" dirty="0" err="1">
                <a:solidFill>
                  <a:schemeClr val="accent6">
                    <a:lumMod val="75000"/>
                  </a:schemeClr>
                </a:solidFill>
              </a:rPr>
              <a:t>the</a:t>
            </a:r>
            <a:r>
              <a:rPr lang="tr-TR" sz="2400" dirty="0">
                <a:solidFill>
                  <a:schemeClr val="accent6">
                    <a:lumMod val="75000"/>
                  </a:schemeClr>
                </a:solidFill>
              </a:rPr>
              <a:t> </a:t>
            </a:r>
            <a:r>
              <a:rPr lang="tr-TR" sz="2400" dirty="0" err="1">
                <a:solidFill>
                  <a:schemeClr val="accent6">
                    <a:lumMod val="75000"/>
                  </a:schemeClr>
                </a:solidFill>
              </a:rPr>
              <a:t>storage</a:t>
            </a:r>
            <a:r>
              <a:rPr lang="tr-TR" sz="2400" dirty="0">
                <a:solidFill>
                  <a:schemeClr val="accent6">
                    <a:lumMod val="75000"/>
                  </a:schemeClr>
                </a:solidFill>
              </a:rPr>
              <a:t>.</a:t>
            </a:r>
            <a:r>
              <a:rPr lang="tr-TR" sz="2400" b="1" dirty="0">
                <a:solidFill>
                  <a:schemeClr val="accent6">
                    <a:lumMod val="75000"/>
                  </a:schemeClr>
                </a:solidFill>
              </a:rPr>
              <a:t> </a:t>
            </a:r>
            <a:endParaRPr lang="tr-TR" sz="2400" b="1" dirty="0" smtClean="0">
              <a:solidFill>
                <a:schemeClr val="accent6">
                  <a:lumMod val="75000"/>
                </a:schemeClr>
              </a:solidFill>
            </a:endParaRPr>
          </a:p>
          <a:p>
            <a:pPr algn="just">
              <a:buClr>
                <a:schemeClr val="accent2"/>
              </a:buClr>
              <a:buFont typeface="Wingdings" pitchFamily="2" charset="2"/>
              <a:buChar char="ü"/>
            </a:pPr>
            <a:r>
              <a:rPr lang="tr-TR" sz="2400" dirty="0" smtClean="0">
                <a:solidFill>
                  <a:schemeClr val="accent6">
                    <a:lumMod val="75000"/>
                  </a:schemeClr>
                </a:solidFill>
              </a:rPr>
              <a:t> </a:t>
            </a:r>
            <a:r>
              <a:rPr lang="tr-TR" sz="2400" dirty="0" err="1" smtClean="0">
                <a:solidFill>
                  <a:schemeClr val="accent6">
                    <a:lumMod val="75000"/>
                  </a:schemeClr>
                </a:solidFill>
              </a:rPr>
              <a:t>Negative</a:t>
            </a:r>
            <a:r>
              <a:rPr lang="tr-TR" sz="2400" dirty="0" smtClean="0">
                <a:solidFill>
                  <a:schemeClr val="accent6">
                    <a:lumMod val="75000"/>
                  </a:schemeClr>
                </a:solidFill>
              </a:rPr>
              <a:t> </a:t>
            </a:r>
            <a:r>
              <a:rPr lang="tr-TR" sz="2400" dirty="0" err="1" smtClean="0">
                <a:solidFill>
                  <a:schemeClr val="accent6">
                    <a:lumMod val="75000"/>
                  </a:schemeClr>
                </a:solidFill>
              </a:rPr>
              <a:t>values</a:t>
            </a:r>
            <a:r>
              <a:rPr lang="tr-TR" sz="2400" dirty="0" smtClean="0">
                <a:solidFill>
                  <a:schemeClr val="accent6">
                    <a:lumMod val="75000"/>
                  </a:schemeClr>
                </a:solidFill>
              </a:rPr>
              <a:t> </a:t>
            </a:r>
            <a:r>
              <a:rPr lang="tr-TR" sz="2400" dirty="0" err="1" smtClean="0">
                <a:solidFill>
                  <a:schemeClr val="accent6">
                    <a:lumMod val="75000"/>
                  </a:schemeClr>
                </a:solidFill>
              </a:rPr>
              <a:t>was</a:t>
            </a:r>
            <a:r>
              <a:rPr lang="tr-TR" sz="2400" dirty="0" smtClean="0">
                <a:solidFill>
                  <a:schemeClr val="accent6">
                    <a:lumMod val="75000"/>
                  </a:schemeClr>
                </a:solidFill>
              </a:rPr>
              <a:t> </a:t>
            </a:r>
            <a:r>
              <a:rPr lang="tr-TR" sz="2400" dirty="0" err="1" smtClean="0">
                <a:solidFill>
                  <a:schemeClr val="accent6">
                    <a:lumMod val="75000"/>
                  </a:schemeClr>
                </a:solidFill>
              </a:rPr>
              <a:t>observed</a:t>
            </a:r>
            <a:r>
              <a:rPr lang="tr-TR" sz="2400" dirty="0" smtClean="0">
                <a:solidFill>
                  <a:schemeClr val="accent6">
                    <a:lumMod val="75000"/>
                  </a:schemeClr>
                </a:solidFill>
              </a:rPr>
              <a:t> in </a:t>
            </a:r>
            <a:r>
              <a:rPr lang="tr-TR" sz="2800" b="1" dirty="0" smtClean="0">
                <a:solidFill>
                  <a:schemeClr val="accent6">
                    <a:lumMod val="75000"/>
                  </a:schemeClr>
                </a:solidFill>
              </a:rPr>
              <a:t>“b” </a:t>
            </a:r>
            <a:r>
              <a:rPr lang="tr-TR" sz="2400" dirty="0" err="1" smtClean="0">
                <a:solidFill>
                  <a:schemeClr val="accent6">
                    <a:lumMod val="75000"/>
                  </a:schemeClr>
                </a:solidFill>
              </a:rPr>
              <a:t>value</a:t>
            </a:r>
            <a:r>
              <a:rPr lang="tr-TR" sz="2400" dirty="0" smtClean="0">
                <a:solidFill>
                  <a:schemeClr val="accent6">
                    <a:lumMod val="75000"/>
                  </a:schemeClr>
                </a:solidFill>
              </a:rPr>
              <a:t>.</a:t>
            </a:r>
            <a:r>
              <a:rPr lang="tr-TR" sz="2400" dirty="0" err="1" smtClean="0">
                <a:solidFill>
                  <a:schemeClr val="accent6">
                    <a:lumMod val="75000"/>
                  </a:schemeClr>
                </a:solidFill>
              </a:rPr>
              <a:t>This</a:t>
            </a:r>
            <a:r>
              <a:rPr lang="tr-TR" sz="2400" dirty="0" smtClean="0">
                <a:solidFill>
                  <a:schemeClr val="accent6">
                    <a:lumMod val="75000"/>
                  </a:schemeClr>
                </a:solidFill>
              </a:rPr>
              <a:t> </a:t>
            </a:r>
            <a:r>
              <a:rPr lang="tr-TR" sz="2400" dirty="0" err="1" smtClean="0">
                <a:solidFill>
                  <a:schemeClr val="accent6">
                    <a:lumMod val="75000"/>
                  </a:schemeClr>
                </a:solidFill>
              </a:rPr>
              <a:t>showed</a:t>
            </a:r>
            <a:r>
              <a:rPr lang="tr-TR" sz="2400" dirty="0" smtClean="0">
                <a:solidFill>
                  <a:schemeClr val="accent6">
                    <a:lumMod val="75000"/>
                  </a:schemeClr>
                </a:solidFill>
              </a:rPr>
              <a:t> </a:t>
            </a:r>
            <a:r>
              <a:rPr lang="tr-TR" sz="2400" dirty="0" err="1" smtClean="0">
                <a:solidFill>
                  <a:schemeClr val="accent6">
                    <a:lumMod val="75000"/>
                  </a:schemeClr>
                </a:solidFill>
              </a:rPr>
              <a:t>that</a:t>
            </a:r>
            <a:r>
              <a:rPr lang="tr-TR" sz="2400" dirty="0" smtClean="0">
                <a:solidFill>
                  <a:schemeClr val="accent6">
                    <a:lumMod val="75000"/>
                  </a:schemeClr>
                </a:solidFill>
              </a:rPr>
              <a:t> </a:t>
            </a:r>
            <a:r>
              <a:rPr lang="tr-TR" sz="2400" dirty="0" err="1" smtClean="0">
                <a:solidFill>
                  <a:schemeClr val="accent6">
                    <a:lumMod val="75000"/>
                  </a:schemeClr>
                </a:solidFill>
              </a:rPr>
              <a:t>Blue</a:t>
            </a:r>
            <a:r>
              <a:rPr lang="tr-TR" sz="2400" dirty="0" smtClean="0">
                <a:solidFill>
                  <a:schemeClr val="accent6">
                    <a:lumMod val="75000"/>
                  </a:schemeClr>
                </a:solidFill>
              </a:rPr>
              <a:t> </a:t>
            </a:r>
            <a:r>
              <a:rPr lang="tr-TR" sz="2400" dirty="0" err="1" smtClean="0">
                <a:solidFill>
                  <a:schemeClr val="accent6">
                    <a:lumMod val="75000"/>
                  </a:schemeClr>
                </a:solidFill>
              </a:rPr>
              <a:t>was</a:t>
            </a:r>
            <a:r>
              <a:rPr lang="tr-TR" sz="2400" dirty="0" smtClean="0">
                <a:solidFill>
                  <a:schemeClr val="accent6">
                    <a:lumMod val="75000"/>
                  </a:schemeClr>
                </a:solidFill>
              </a:rPr>
              <a:t> </a:t>
            </a:r>
            <a:r>
              <a:rPr lang="tr-TR" sz="2400" dirty="0" err="1" smtClean="0">
                <a:solidFill>
                  <a:schemeClr val="accent6">
                    <a:lumMod val="75000"/>
                  </a:schemeClr>
                </a:solidFill>
              </a:rPr>
              <a:t>more</a:t>
            </a:r>
            <a:r>
              <a:rPr lang="tr-TR" sz="2400" dirty="0" smtClean="0">
                <a:solidFill>
                  <a:schemeClr val="accent6">
                    <a:lumMod val="75000"/>
                  </a:schemeClr>
                </a:solidFill>
              </a:rPr>
              <a:t> dominant </a:t>
            </a:r>
            <a:r>
              <a:rPr lang="tr-TR" sz="2400" dirty="0" err="1" smtClean="0">
                <a:solidFill>
                  <a:schemeClr val="accent6">
                    <a:lumMod val="75000"/>
                  </a:schemeClr>
                </a:solidFill>
              </a:rPr>
              <a:t>than</a:t>
            </a:r>
            <a:r>
              <a:rPr lang="tr-TR" sz="2400" dirty="0" smtClean="0">
                <a:solidFill>
                  <a:schemeClr val="accent6">
                    <a:lumMod val="75000"/>
                  </a:schemeClr>
                </a:solidFill>
              </a:rPr>
              <a:t> </a:t>
            </a:r>
            <a:r>
              <a:rPr lang="tr-TR" sz="2400" dirty="0" err="1" smtClean="0">
                <a:solidFill>
                  <a:schemeClr val="accent6">
                    <a:lumMod val="75000"/>
                  </a:schemeClr>
                </a:solidFill>
              </a:rPr>
              <a:t>yellow</a:t>
            </a:r>
            <a:r>
              <a:rPr lang="tr-TR" sz="2400" dirty="0" smtClean="0">
                <a:solidFill>
                  <a:schemeClr val="accent6">
                    <a:lumMod val="75000"/>
                  </a:schemeClr>
                </a:solidFill>
              </a:rPr>
              <a:t> in </a:t>
            </a:r>
            <a:r>
              <a:rPr lang="tr-TR" sz="2400" dirty="0" err="1" smtClean="0">
                <a:solidFill>
                  <a:schemeClr val="accent6">
                    <a:lumMod val="75000"/>
                  </a:schemeClr>
                </a:solidFill>
              </a:rPr>
              <a:t>black</a:t>
            </a:r>
            <a:r>
              <a:rPr lang="tr-TR" sz="2400" dirty="0" smtClean="0">
                <a:solidFill>
                  <a:schemeClr val="accent6">
                    <a:lumMod val="75000"/>
                  </a:schemeClr>
                </a:solidFill>
              </a:rPr>
              <a:t> </a:t>
            </a:r>
            <a:r>
              <a:rPr lang="tr-TR" sz="2400" dirty="0" err="1" smtClean="0">
                <a:solidFill>
                  <a:schemeClr val="accent6">
                    <a:lumMod val="75000"/>
                  </a:schemeClr>
                </a:solidFill>
              </a:rPr>
              <a:t>carrot</a:t>
            </a:r>
            <a:r>
              <a:rPr lang="tr-TR" sz="2400" dirty="0" smtClean="0">
                <a:solidFill>
                  <a:schemeClr val="accent6">
                    <a:lumMod val="75000"/>
                  </a:schemeClr>
                </a:solidFill>
              </a:rPr>
              <a:t> </a:t>
            </a:r>
            <a:r>
              <a:rPr lang="tr-TR" sz="2400" dirty="0" err="1" smtClean="0">
                <a:solidFill>
                  <a:schemeClr val="accent6">
                    <a:lumMod val="75000"/>
                  </a:schemeClr>
                </a:solidFill>
              </a:rPr>
              <a:t>juice</a:t>
            </a:r>
            <a:r>
              <a:rPr lang="tr-TR" sz="2400" dirty="0" smtClean="0">
                <a:solidFill>
                  <a:schemeClr val="accent6">
                    <a:lumMod val="75000"/>
                  </a:schemeClr>
                </a:solidFill>
              </a:rPr>
              <a:t>.</a:t>
            </a:r>
          </a:p>
          <a:p>
            <a:pPr algn="just">
              <a:buClr>
                <a:schemeClr val="accent2"/>
              </a:buClr>
              <a:buNone/>
            </a:pPr>
            <a:endParaRPr lang="tr-TR" sz="2400" dirty="0"/>
          </a:p>
        </p:txBody>
      </p:sp>
      <p:sp>
        <p:nvSpPr>
          <p:cNvPr id="20" name="19 Sağ Ok"/>
          <p:cNvSpPr/>
          <p:nvPr/>
        </p:nvSpPr>
        <p:spPr>
          <a:xfrm>
            <a:off x="247650" y="4790147"/>
            <a:ext cx="887413" cy="536575"/>
          </a:xfrm>
          <a:prstGeom prst="rightArrow">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21" name="20 Sağ Ok"/>
          <p:cNvSpPr/>
          <p:nvPr/>
        </p:nvSpPr>
        <p:spPr>
          <a:xfrm>
            <a:off x="257175" y="1817688"/>
            <a:ext cx="889000" cy="536575"/>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3000" tmFilter="0, 0; .2, .5; .8, .5; 1, 0"/>
                                        <p:tgtEl>
                                          <p:spTgt spid="21"/>
                                        </p:tgtEl>
                                      </p:cBhvr>
                                    </p:animEffect>
                                    <p:animScale>
                                      <p:cBhvr>
                                        <p:cTn id="7" dur="1500" autoRev="1" fill="hold"/>
                                        <p:tgtEl>
                                          <p:spTgt spid="21"/>
                                        </p:tgtEl>
                                      </p:cBhvr>
                                      <p:by x="105000" y="105000"/>
                                    </p:animScale>
                                  </p:childTnLst>
                                </p:cTn>
                              </p:par>
                              <p:par>
                                <p:cTn id="8" presetID="26" presetClass="emph" presetSubtype="0" repeatCount="indefinite" fill="hold" grpId="0" nodeType="withEffect">
                                  <p:stCondLst>
                                    <p:cond delay="0"/>
                                  </p:stCondLst>
                                  <p:childTnLst>
                                    <p:animEffect transition="out" filter="fade">
                                      <p:cBhvr>
                                        <p:cTn id="9" dur="3000" tmFilter="0, 0; .2, .5; .8, .5; 1, 0"/>
                                        <p:tgtEl>
                                          <p:spTgt spid="20"/>
                                        </p:tgtEl>
                                      </p:cBhvr>
                                    </p:animEffect>
                                    <p:animScale>
                                      <p:cBhvr>
                                        <p:cTn id="10" dur="150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Dikdörtgen"/>
          <p:cNvSpPr>
            <a:spLocks noChangeArrowheads="1"/>
          </p:cNvSpPr>
          <p:nvPr/>
        </p:nvSpPr>
        <p:spPr bwMode="auto">
          <a:xfrm>
            <a:off x="493486" y="2104106"/>
            <a:ext cx="8555935" cy="3388620"/>
          </a:xfrm>
          <a:prstGeom prst="rect">
            <a:avLst/>
          </a:prstGeom>
          <a:noFill/>
          <a:ln w="9525">
            <a:noFill/>
            <a:miter lim="800000"/>
            <a:headEnd/>
            <a:tailEnd/>
          </a:ln>
        </p:spPr>
        <p:txBody>
          <a:bodyPr wrap="square">
            <a:spAutoFit/>
          </a:bodyPr>
          <a:lstStyle/>
          <a:p>
            <a:pPr algn="just">
              <a:lnSpc>
                <a:spcPct val="90000"/>
              </a:lnSpc>
              <a:buClr>
                <a:schemeClr val="accent2"/>
              </a:buClr>
              <a:buFont typeface="Wingdings" pitchFamily="2" charset="2"/>
              <a:buChar char="ü"/>
            </a:pPr>
            <a:r>
              <a:rPr lang="tr-TR" sz="2000" b="1" dirty="0">
                <a:solidFill>
                  <a:srgbClr val="0070C0"/>
                </a:solidFill>
              </a:rPr>
              <a:t> </a:t>
            </a:r>
            <a:r>
              <a:rPr lang="tr-TR" sz="2000" dirty="0" err="1" smtClean="0">
                <a:solidFill>
                  <a:schemeClr val="accent6">
                    <a:lumMod val="75000"/>
                  </a:schemeClr>
                </a:solidFill>
              </a:rPr>
              <a:t>Again</a:t>
            </a:r>
            <a:r>
              <a:rPr lang="tr-TR" sz="2000" dirty="0" smtClean="0">
                <a:solidFill>
                  <a:schemeClr val="accent6">
                    <a:lumMod val="75000"/>
                  </a:schemeClr>
                </a:solidFill>
              </a:rPr>
              <a:t>, it </a:t>
            </a:r>
            <a:r>
              <a:rPr lang="tr-TR" sz="2000" dirty="0" err="1" smtClean="0">
                <a:solidFill>
                  <a:schemeClr val="accent6">
                    <a:lumMod val="75000"/>
                  </a:schemeClr>
                </a:solidFill>
              </a:rPr>
              <a:t>was</a:t>
            </a:r>
            <a:r>
              <a:rPr lang="tr-TR" sz="2000" dirty="0" smtClean="0">
                <a:solidFill>
                  <a:schemeClr val="accent6">
                    <a:lumMod val="75000"/>
                  </a:schemeClr>
                </a:solidFill>
              </a:rPr>
              <a:t> </a:t>
            </a:r>
            <a:r>
              <a:rPr lang="tr-TR" sz="2000" dirty="0" err="1" smtClean="0">
                <a:solidFill>
                  <a:schemeClr val="accent6">
                    <a:lumMod val="75000"/>
                  </a:schemeClr>
                </a:solidFill>
              </a:rPr>
              <a:t>found</a:t>
            </a:r>
            <a:r>
              <a:rPr lang="tr-TR" sz="2000" dirty="0" smtClean="0">
                <a:solidFill>
                  <a:schemeClr val="accent6">
                    <a:lumMod val="75000"/>
                  </a:schemeClr>
                </a:solidFill>
              </a:rPr>
              <a:t> </a:t>
            </a:r>
            <a:r>
              <a:rPr lang="tr-TR" sz="2000" dirty="0" err="1" smtClean="0">
                <a:solidFill>
                  <a:schemeClr val="accent6">
                    <a:lumMod val="75000"/>
                  </a:schemeClr>
                </a:solidFill>
              </a:rPr>
              <a:t>significant</a:t>
            </a:r>
            <a:r>
              <a:rPr lang="tr-TR" sz="2000" dirty="0" smtClean="0">
                <a:solidFill>
                  <a:schemeClr val="accent6">
                    <a:lumMod val="75000"/>
                  </a:schemeClr>
                </a:solidFill>
              </a:rPr>
              <a:t> </a:t>
            </a:r>
            <a:r>
              <a:rPr lang="tr-TR" sz="2000" dirty="0" err="1" smtClean="0">
                <a:solidFill>
                  <a:schemeClr val="accent6">
                    <a:lumMod val="75000"/>
                  </a:schemeClr>
                </a:solidFill>
              </a:rPr>
              <a:t>for</a:t>
            </a:r>
            <a:r>
              <a:rPr lang="tr-TR" sz="2000" dirty="0" smtClean="0">
                <a:solidFill>
                  <a:schemeClr val="accent6">
                    <a:lumMod val="75000"/>
                  </a:schemeClr>
                </a:solidFill>
              </a:rPr>
              <a:t> </a:t>
            </a:r>
            <a:r>
              <a:rPr lang="tr-TR" sz="2000" i="1" dirty="0" err="1" smtClean="0">
                <a:solidFill>
                  <a:schemeClr val="accent6">
                    <a:lumMod val="75000"/>
                  </a:schemeClr>
                </a:solidFill>
              </a:rPr>
              <a:t>L.paracasei</a:t>
            </a:r>
            <a:r>
              <a:rPr lang="tr-TR" sz="2000" dirty="0" smtClean="0">
                <a:solidFill>
                  <a:schemeClr val="accent6">
                    <a:lumMod val="75000"/>
                  </a:schemeClr>
                </a:solidFill>
              </a:rPr>
              <a:t> </a:t>
            </a:r>
            <a:r>
              <a:rPr lang="tr-TR" sz="2000" dirty="0" err="1" smtClean="0">
                <a:solidFill>
                  <a:schemeClr val="accent6">
                    <a:lumMod val="75000"/>
                  </a:schemeClr>
                </a:solidFill>
              </a:rPr>
              <a:t>whereas</a:t>
            </a:r>
            <a:r>
              <a:rPr lang="tr-TR" sz="2000" dirty="0" smtClean="0">
                <a:solidFill>
                  <a:schemeClr val="accent6">
                    <a:lumMod val="75000"/>
                  </a:schemeClr>
                </a:solidFill>
              </a:rPr>
              <a:t> it </a:t>
            </a:r>
            <a:r>
              <a:rPr lang="tr-TR" sz="2000" dirty="0" err="1" smtClean="0">
                <a:solidFill>
                  <a:schemeClr val="accent6">
                    <a:lumMod val="75000"/>
                  </a:schemeClr>
                </a:solidFill>
              </a:rPr>
              <a:t>was</a:t>
            </a:r>
            <a:r>
              <a:rPr lang="tr-TR" sz="2000" dirty="0" smtClean="0">
                <a:solidFill>
                  <a:schemeClr val="accent6">
                    <a:lumMod val="75000"/>
                  </a:schemeClr>
                </a:solidFill>
              </a:rPr>
              <a:t> not </a:t>
            </a:r>
            <a:r>
              <a:rPr lang="tr-TR" sz="2000" dirty="0" err="1" smtClean="0">
                <a:solidFill>
                  <a:schemeClr val="accent6">
                    <a:lumMod val="75000"/>
                  </a:schemeClr>
                </a:solidFill>
              </a:rPr>
              <a:t>statistically</a:t>
            </a:r>
            <a:r>
              <a:rPr lang="tr-TR" sz="2000" dirty="0" smtClean="0">
                <a:solidFill>
                  <a:schemeClr val="accent6">
                    <a:lumMod val="75000"/>
                  </a:schemeClr>
                </a:solidFill>
              </a:rPr>
              <a:t> </a:t>
            </a:r>
            <a:r>
              <a:rPr lang="tr-TR" sz="2000" dirty="0" err="1" smtClean="0">
                <a:solidFill>
                  <a:schemeClr val="accent6">
                    <a:lumMod val="75000"/>
                  </a:schemeClr>
                </a:solidFill>
              </a:rPr>
              <a:t>important</a:t>
            </a:r>
            <a:r>
              <a:rPr lang="tr-TR" sz="2000" dirty="0" smtClean="0">
                <a:solidFill>
                  <a:schemeClr val="accent6">
                    <a:lumMod val="75000"/>
                  </a:schemeClr>
                </a:solidFill>
              </a:rPr>
              <a:t>  </a:t>
            </a:r>
            <a:r>
              <a:rPr lang="tr-TR" sz="2000" dirty="0" err="1" smtClean="0">
                <a:solidFill>
                  <a:schemeClr val="accent6">
                    <a:lumMod val="75000"/>
                  </a:schemeClr>
                </a:solidFill>
              </a:rPr>
              <a:t>for</a:t>
            </a:r>
            <a:r>
              <a:rPr lang="tr-TR" sz="2000" dirty="0" smtClean="0">
                <a:solidFill>
                  <a:schemeClr val="accent6">
                    <a:lumMod val="75000"/>
                  </a:schemeClr>
                </a:solidFill>
              </a:rPr>
              <a:t> </a:t>
            </a:r>
            <a:r>
              <a:rPr lang="tr-TR" sz="2000" i="1" dirty="0" err="1" smtClean="0">
                <a:solidFill>
                  <a:schemeClr val="accent6">
                    <a:lumMod val="75000"/>
                  </a:schemeClr>
                </a:solidFill>
              </a:rPr>
              <a:t>L.casei</a:t>
            </a:r>
            <a:r>
              <a:rPr lang="tr-TR" sz="2000" dirty="0" smtClean="0">
                <a:solidFill>
                  <a:schemeClr val="accent6">
                    <a:lumMod val="75000"/>
                  </a:schemeClr>
                </a:solidFill>
              </a:rPr>
              <a:t>.</a:t>
            </a:r>
            <a:endParaRPr lang="tr-TR" sz="2000" b="1" dirty="0" smtClean="0">
              <a:solidFill>
                <a:srgbClr val="0070C0"/>
              </a:solidFill>
            </a:endParaRPr>
          </a:p>
          <a:p>
            <a:pPr algn="just">
              <a:lnSpc>
                <a:spcPct val="90000"/>
              </a:lnSpc>
              <a:buClr>
                <a:schemeClr val="accent2"/>
              </a:buClr>
              <a:buFont typeface="Wingdings" pitchFamily="2" charset="2"/>
              <a:buChar char="ü"/>
            </a:pPr>
            <a:r>
              <a:rPr lang="tr-TR" sz="2000" dirty="0" smtClean="0">
                <a:solidFill>
                  <a:schemeClr val="accent6">
                    <a:lumMod val="75000"/>
                  </a:schemeClr>
                </a:solidFill>
              </a:rPr>
              <a:t>As it </a:t>
            </a:r>
            <a:r>
              <a:rPr lang="tr-TR" sz="2000" dirty="0" err="1" smtClean="0">
                <a:solidFill>
                  <a:schemeClr val="accent6">
                    <a:lumMod val="75000"/>
                  </a:schemeClr>
                </a:solidFill>
              </a:rPr>
              <a:t>known</a:t>
            </a:r>
            <a:r>
              <a:rPr lang="tr-TR" sz="2000" dirty="0" smtClean="0">
                <a:solidFill>
                  <a:schemeClr val="accent6">
                    <a:lumMod val="75000"/>
                  </a:schemeClr>
                </a:solidFill>
              </a:rPr>
              <a:t> </a:t>
            </a:r>
            <a:r>
              <a:rPr lang="tr-TR" sz="2000" dirty="0" err="1" smtClean="0">
                <a:solidFill>
                  <a:schemeClr val="accent6">
                    <a:lumMod val="75000"/>
                  </a:schemeClr>
                </a:solidFill>
              </a:rPr>
              <a:t>to</a:t>
            </a:r>
            <a:r>
              <a:rPr lang="tr-TR" sz="2000" dirty="0" smtClean="0">
                <a:solidFill>
                  <a:schemeClr val="accent6">
                    <a:lumMod val="75000"/>
                  </a:schemeClr>
                </a:solidFill>
              </a:rPr>
              <a:t> </a:t>
            </a:r>
            <a:r>
              <a:rPr lang="tr-TR" sz="2000" dirty="0" err="1" smtClean="0">
                <a:solidFill>
                  <a:schemeClr val="accent6">
                    <a:lumMod val="75000"/>
                  </a:schemeClr>
                </a:solidFill>
              </a:rPr>
              <a:t>all</a:t>
            </a:r>
            <a:r>
              <a:rPr lang="tr-TR" sz="2000" dirty="0" smtClean="0">
                <a:solidFill>
                  <a:schemeClr val="accent6">
                    <a:lumMod val="75000"/>
                  </a:schemeClr>
                </a:solidFill>
              </a:rPr>
              <a:t>, </a:t>
            </a:r>
            <a:r>
              <a:rPr lang="tr-TR" sz="2000" dirty="0" err="1" smtClean="0">
                <a:solidFill>
                  <a:schemeClr val="accent6">
                    <a:lumMod val="75000"/>
                  </a:schemeClr>
                </a:solidFill>
              </a:rPr>
              <a:t>black</a:t>
            </a:r>
            <a:r>
              <a:rPr lang="tr-TR" sz="2000" dirty="0" smtClean="0">
                <a:solidFill>
                  <a:schemeClr val="accent6">
                    <a:lumMod val="75000"/>
                  </a:schemeClr>
                </a:solidFill>
              </a:rPr>
              <a:t> </a:t>
            </a:r>
            <a:r>
              <a:rPr lang="tr-TR" sz="2000" dirty="0" err="1" smtClean="0">
                <a:solidFill>
                  <a:schemeClr val="accent6">
                    <a:lumMod val="75000"/>
                  </a:schemeClr>
                </a:solidFill>
              </a:rPr>
              <a:t>carrot</a:t>
            </a:r>
            <a:r>
              <a:rPr lang="tr-TR" sz="2000" dirty="0" smtClean="0">
                <a:solidFill>
                  <a:schemeClr val="accent6">
                    <a:lumMod val="75000"/>
                  </a:schemeClr>
                </a:solidFill>
              </a:rPr>
              <a:t> is </a:t>
            </a:r>
            <a:r>
              <a:rPr lang="tr-TR" sz="2000" dirty="0" err="1" smtClean="0">
                <a:solidFill>
                  <a:schemeClr val="accent6">
                    <a:lumMod val="75000"/>
                  </a:schemeClr>
                </a:solidFill>
              </a:rPr>
              <a:t>one</a:t>
            </a:r>
            <a:r>
              <a:rPr lang="tr-TR" sz="2000" dirty="0" smtClean="0">
                <a:solidFill>
                  <a:schemeClr val="accent6">
                    <a:lumMod val="75000"/>
                  </a:schemeClr>
                </a:solidFill>
              </a:rPr>
              <a:t> of </a:t>
            </a:r>
            <a:r>
              <a:rPr lang="tr-TR" sz="2000" dirty="0" err="1" smtClean="0">
                <a:solidFill>
                  <a:schemeClr val="accent6">
                    <a:lumMod val="75000"/>
                  </a:schemeClr>
                </a:solidFill>
              </a:rPr>
              <a:t>the</a:t>
            </a:r>
            <a:r>
              <a:rPr lang="tr-TR" sz="2000" dirty="0" smtClean="0">
                <a:solidFill>
                  <a:schemeClr val="accent6">
                    <a:lumMod val="75000"/>
                  </a:schemeClr>
                </a:solidFill>
              </a:rPr>
              <a:t> </a:t>
            </a:r>
            <a:r>
              <a:rPr lang="tr-TR" sz="2000" dirty="0" err="1" smtClean="0">
                <a:solidFill>
                  <a:schemeClr val="accent6">
                    <a:lumMod val="75000"/>
                  </a:schemeClr>
                </a:solidFill>
              </a:rPr>
              <a:t>widely</a:t>
            </a:r>
            <a:r>
              <a:rPr lang="tr-TR" sz="2000" dirty="0" smtClean="0">
                <a:solidFill>
                  <a:schemeClr val="accent6">
                    <a:lumMod val="75000"/>
                  </a:schemeClr>
                </a:solidFill>
              </a:rPr>
              <a:t> </a:t>
            </a:r>
            <a:r>
              <a:rPr lang="tr-TR" sz="2000" dirty="0" err="1" smtClean="0">
                <a:solidFill>
                  <a:schemeClr val="accent6">
                    <a:lumMod val="75000"/>
                  </a:schemeClr>
                </a:solidFill>
              </a:rPr>
              <a:t>used</a:t>
            </a:r>
            <a:r>
              <a:rPr lang="tr-TR" sz="2000" dirty="0" smtClean="0">
                <a:solidFill>
                  <a:schemeClr val="accent6">
                    <a:lumMod val="75000"/>
                  </a:schemeClr>
                </a:solidFill>
              </a:rPr>
              <a:t> </a:t>
            </a:r>
            <a:r>
              <a:rPr lang="tr-TR" sz="2000" dirty="0" err="1" smtClean="0">
                <a:solidFill>
                  <a:schemeClr val="accent6">
                    <a:lumMod val="75000"/>
                  </a:schemeClr>
                </a:solidFill>
              </a:rPr>
              <a:t>natural</a:t>
            </a:r>
            <a:r>
              <a:rPr lang="tr-TR" sz="2000" dirty="0" smtClean="0">
                <a:solidFill>
                  <a:schemeClr val="accent6">
                    <a:lumMod val="75000"/>
                  </a:schemeClr>
                </a:solidFill>
              </a:rPr>
              <a:t> </a:t>
            </a:r>
            <a:r>
              <a:rPr lang="tr-TR" sz="2000" dirty="0" err="1" smtClean="0">
                <a:solidFill>
                  <a:schemeClr val="accent6">
                    <a:lumMod val="75000"/>
                  </a:schemeClr>
                </a:solidFill>
              </a:rPr>
              <a:t>colorant</a:t>
            </a:r>
            <a:r>
              <a:rPr lang="tr-TR" sz="2000" dirty="0" smtClean="0">
                <a:solidFill>
                  <a:schemeClr val="accent6">
                    <a:lumMod val="75000"/>
                  </a:schemeClr>
                </a:solidFill>
              </a:rPr>
              <a:t>.</a:t>
            </a:r>
          </a:p>
          <a:p>
            <a:pPr algn="just">
              <a:lnSpc>
                <a:spcPct val="90000"/>
              </a:lnSpc>
              <a:buClr>
                <a:schemeClr val="accent2"/>
              </a:buClr>
              <a:buFont typeface="Wingdings" pitchFamily="2" charset="2"/>
              <a:buChar char="ü"/>
            </a:pPr>
            <a:r>
              <a:rPr lang="tr-TR" sz="2000" dirty="0" smtClean="0">
                <a:solidFill>
                  <a:schemeClr val="accent6">
                    <a:lumMod val="75000"/>
                  </a:schemeClr>
                </a:solidFill>
              </a:rPr>
              <a:t> </a:t>
            </a:r>
            <a:r>
              <a:rPr lang="tr-TR" sz="2000" dirty="0" err="1" smtClean="0">
                <a:solidFill>
                  <a:schemeClr val="accent6">
                    <a:lumMod val="75000"/>
                  </a:schemeClr>
                </a:solidFill>
              </a:rPr>
              <a:t>Even</a:t>
            </a:r>
            <a:r>
              <a:rPr lang="tr-TR" sz="2000" dirty="0" smtClean="0">
                <a:solidFill>
                  <a:schemeClr val="accent6">
                    <a:lumMod val="75000"/>
                  </a:schemeClr>
                </a:solidFill>
              </a:rPr>
              <a:t> </a:t>
            </a:r>
            <a:r>
              <a:rPr lang="tr-TR" sz="2000" dirty="0" err="1" smtClean="0">
                <a:solidFill>
                  <a:schemeClr val="accent6">
                    <a:lumMod val="75000"/>
                  </a:schemeClr>
                </a:solidFill>
              </a:rPr>
              <a:t>if</a:t>
            </a:r>
            <a:r>
              <a:rPr lang="tr-TR" sz="2000" dirty="0" smtClean="0">
                <a:solidFill>
                  <a:schemeClr val="accent6">
                    <a:lumMod val="75000"/>
                  </a:schemeClr>
                </a:solidFill>
              </a:rPr>
              <a:t> </a:t>
            </a:r>
            <a:r>
              <a:rPr lang="tr-TR" sz="2000" dirty="0" err="1" smtClean="0">
                <a:solidFill>
                  <a:schemeClr val="accent6">
                    <a:lumMod val="75000"/>
                  </a:schemeClr>
                </a:solidFill>
              </a:rPr>
              <a:t>black</a:t>
            </a:r>
            <a:r>
              <a:rPr lang="tr-TR" sz="2000" dirty="0" smtClean="0">
                <a:solidFill>
                  <a:schemeClr val="accent6">
                    <a:lumMod val="75000"/>
                  </a:schemeClr>
                </a:solidFill>
              </a:rPr>
              <a:t> </a:t>
            </a:r>
            <a:r>
              <a:rPr lang="tr-TR" sz="2000" dirty="0" err="1" smtClean="0">
                <a:solidFill>
                  <a:schemeClr val="accent6">
                    <a:lumMod val="75000"/>
                  </a:schemeClr>
                </a:solidFill>
              </a:rPr>
              <a:t>carrot</a:t>
            </a:r>
            <a:r>
              <a:rPr lang="tr-TR" sz="2000" dirty="0" smtClean="0">
                <a:solidFill>
                  <a:schemeClr val="accent6">
                    <a:lumMod val="75000"/>
                  </a:schemeClr>
                </a:solidFill>
              </a:rPr>
              <a:t> </a:t>
            </a:r>
            <a:r>
              <a:rPr lang="tr-TR" sz="2000" dirty="0" err="1" smtClean="0">
                <a:solidFill>
                  <a:schemeClr val="accent6">
                    <a:lumMod val="75000"/>
                  </a:schemeClr>
                </a:solidFill>
              </a:rPr>
              <a:t>juice</a:t>
            </a:r>
            <a:r>
              <a:rPr lang="tr-TR" sz="2000" dirty="0" smtClean="0">
                <a:solidFill>
                  <a:schemeClr val="accent6">
                    <a:lumMod val="75000"/>
                  </a:schemeClr>
                </a:solidFill>
              </a:rPr>
              <a:t> </a:t>
            </a:r>
            <a:r>
              <a:rPr lang="tr-TR" sz="2000" dirty="0" err="1" smtClean="0">
                <a:solidFill>
                  <a:schemeClr val="accent6">
                    <a:lumMod val="75000"/>
                  </a:schemeClr>
                </a:solidFill>
              </a:rPr>
              <a:t>colour</a:t>
            </a:r>
            <a:r>
              <a:rPr lang="tr-TR" sz="2000" dirty="0" smtClean="0">
                <a:solidFill>
                  <a:schemeClr val="accent6">
                    <a:lumMod val="75000"/>
                  </a:schemeClr>
                </a:solidFill>
              </a:rPr>
              <a:t> </a:t>
            </a:r>
            <a:r>
              <a:rPr lang="tr-TR" sz="2000" dirty="0" err="1" smtClean="0">
                <a:solidFill>
                  <a:schemeClr val="accent6">
                    <a:lumMod val="75000"/>
                  </a:schemeClr>
                </a:solidFill>
              </a:rPr>
              <a:t>diluted</a:t>
            </a:r>
            <a:r>
              <a:rPr lang="tr-TR" sz="2000" dirty="0" smtClean="0">
                <a:solidFill>
                  <a:schemeClr val="accent6">
                    <a:lumMod val="75000"/>
                  </a:schemeClr>
                </a:solidFill>
              </a:rPr>
              <a:t> 1\10 rate , it </a:t>
            </a:r>
            <a:r>
              <a:rPr lang="tr-TR" sz="2000" dirty="0" err="1" smtClean="0">
                <a:solidFill>
                  <a:schemeClr val="accent6">
                    <a:lumMod val="75000"/>
                  </a:schemeClr>
                </a:solidFill>
              </a:rPr>
              <a:t>was</a:t>
            </a:r>
            <a:r>
              <a:rPr lang="tr-TR" sz="2000" dirty="0" smtClean="0">
                <a:solidFill>
                  <a:schemeClr val="accent6">
                    <a:lumMod val="75000"/>
                  </a:schemeClr>
                </a:solidFill>
              </a:rPr>
              <a:t> </a:t>
            </a:r>
            <a:r>
              <a:rPr lang="tr-TR" sz="2000" dirty="0" err="1" smtClean="0">
                <a:solidFill>
                  <a:schemeClr val="accent6">
                    <a:lumMod val="75000"/>
                  </a:schemeClr>
                </a:solidFill>
              </a:rPr>
              <a:t>so</a:t>
            </a:r>
            <a:r>
              <a:rPr lang="tr-TR" sz="2000" dirty="0" smtClean="0">
                <a:solidFill>
                  <a:schemeClr val="accent6">
                    <a:lumMod val="75000"/>
                  </a:schemeClr>
                </a:solidFill>
              </a:rPr>
              <a:t> </a:t>
            </a:r>
            <a:r>
              <a:rPr lang="tr-TR" sz="2000" dirty="0" err="1" smtClean="0">
                <a:solidFill>
                  <a:schemeClr val="accent6">
                    <a:lumMod val="75000"/>
                  </a:schemeClr>
                </a:solidFill>
              </a:rPr>
              <a:t>intensive</a:t>
            </a:r>
            <a:r>
              <a:rPr lang="tr-TR" sz="2000" dirty="0" smtClean="0">
                <a:solidFill>
                  <a:schemeClr val="accent6">
                    <a:lumMod val="75000"/>
                  </a:schemeClr>
                </a:solidFill>
              </a:rPr>
              <a:t>, </a:t>
            </a:r>
            <a:r>
              <a:rPr lang="tr-TR" sz="2000" dirty="0" err="1" smtClean="0">
                <a:solidFill>
                  <a:schemeClr val="accent6">
                    <a:lumMod val="75000"/>
                  </a:schemeClr>
                </a:solidFill>
              </a:rPr>
              <a:t>decreases</a:t>
            </a:r>
            <a:r>
              <a:rPr lang="tr-TR" sz="2000" dirty="0" smtClean="0">
                <a:solidFill>
                  <a:schemeClr val="accent6">
                    <a:lumMod val="75000"/>
                  </a:schemeClr>
                </a:solidFill>
              </a:rPr>
              <a:t>  of </a:t>
            </a:r>
            <a:r>
              <a:rPr lang="tr-TR" sz="2800" b="1" dirty="0" smtClean="0">
                <a:solidFill>
                  <a:schemeClr val="accent6">
                    <a:lumMod val="75000"/>
                  </a:schemeClr>
                </a:solidFill>
              </a:rPr>
              <a:t>“a”</a:t>
            </a:r>
            <a:r>
              <a:rPr lang="tr-TR" sz="2000" dirty="0" smtClean="0">
                <a:solidFill>
                  <a:schemeClr val="accent6">
                    <a:lumMod val="75000"/>
                  </a:schemeClr>
                </a:solidFill>
              </a:rPr>
              <a:t> </a:t>
            </a:r>
            <a:r>
              <a:rPr lang="tr-TR" sz="2000" dirty="0" err="1" smtClean="0">
                <a:solidFill>
                  <a:schemeClr val="accent6">
                    <a:lumMod val="75000"/>
                  </a:schemeClr>
                </a:solidFill>
              </a:rPr>
              <a:t>and</a:t>
            </a:r>
            <a:r>
              <a:rPr lang="tr-TR" sz="2000" dirty="0" smtClean="0">
                <a:solidFill>
                  <a:schemeClr val="accent6">
                    <a:lumMod val="75000"/>
                  </a:schemeClr>
                </a:solidFill>
              </a:rPr>
              <a:t> </a:t>
            </a:r>
            <a:r>
              <a:rPr lang="tr-TR" sz="2800" b="1" dirty="0" smtClean="0">
                <a:solidFill>
                  <a:schemeClr val="accent6">
                    <a:lumMod val="75000"/>
                  </a:schemeClr>
                </a:solidFill>
              </a:rPr>
              <a:t>“b”</a:t>
            </a:r>
            <a:r>
              <a:rPr lang="tr-TR" sz="2000" dirty="0" smtClean="0">
                <a:solidFill>
                  <a:schemeClr val="accent6">
                    <a:lumMod val="75000"/>
                  </a:schemeClr>
                </a:solidFill>
              </a:rPr>
              <a:t> </a:t>
            </a:r>
            <a:r>
              <a:rPr lang="tr-TR" sz="2000" dirty="0" err="1" smtClean="0">
                <a:solidFill>
                  <a:schemeClr val="accent6">
                    <a:lumMod val="75000"/>
                  </a:schemeClr>
                </a:solidFill>
              </a:rPr>
              <a:t>values</a:t>
            </a:r>
            <a:r>
              <a:rPr lang="tr-TR" sz="2000" dirty="0" smtClean="0">
                <a:solidFill>
                  <a:schemeClr val="accent6">
                    <a:lumMod val="75000"/>
                  </a:schemeClr>
                </a:solidFill>
              </a:rPr>
              <a:t> in </a:t>
            </a:r>
            <a:r>
              <a:rPr lang="tr-TR" sz="2000" dirty="0" err="1" smtClean="0">
                <a:solidFill>
                  <a:schemeClr val="accent6">
                    <a:lumMod val="75000"/>
                  </a:schemeClr>
                </a:solidFill>
              </a:rPr>
              <a:t>black</a:t>
            </a:r>
            <a:r>
              <a:rPr lang="tr-TR" sz="2000" dirty="0" smtClean="0">
                <a:solidFill>
                  <a:schemeClr val="accent6">
                    <a:lumMod val="75000"/>
                  </a:schemeClr>
                </a:solidFill>
              </a:rPr>
              <a:t> </a:t>
            </a:r>
            <a:r>
              <a:rPr lang="tr-TR" sz="2000" dirty="0" err="1" smtClean="0">
                <a:solidFill>
                  <a:schemeClr val="accent6">
                    <a:lumMod val="75000"/>
                  </a:schemeClr>
                </a:solidFill>
              </a:rPr>
              <a:t>carrot</a:t>
            </a:r>
            <a:r>
              <a:rPr lang="tr-TR" sz="2000" dirty="0" smtClean="0">
                <a:solidFill>
                  <a:schemeClr val="accent6">
                    <a:lumMod val="75000"/>
                  </a:schemeClr>
                </a:solidFill>
              </a:rPr>
              <a:t> </a:t>
            </a:r>
            <a:r>
              <a:rPr lang="tr-TR" sz="2000" dirty="0" err="1" smtClean="0">
                <a:solidFill>
                  <a:schemeClr val="accent6">
                    <a:lumMod val="75000"/>
                  </a:schemeClr>
                </a:solidFill>
              </a:rPr>
              <a:t>juice</a:t>
            </a:r>
            <a:r>
              <a:rPr lang="tr-TR" sz="2000" dirty="0" smtClean="0">
                <a:solidFill>
                  <a:schemeClr val="accent6">
                    <a:lumMod val="75000"/>
                  </a:schemeClr>
                </a:solidFill>
              </a:rPr>
              <a:t> </a:t>
            </a:r>
            <a:r>
              <a:rPr lang="tr-TR" sz="2000" dirty="0" err="1" smtClean="0">
                <a:solidFill>
                  <a:schemeClr val="accent6">
                    <a:lumMod val="75000"/>
                  </a:schemeClr>
                </a:solidFill>
              </a:rPr>
              <a:t>were</a:t>
            </a:r>
            <a:r>
              <a:rPr lang="tr-TR" sz="2000" dirty="0" smtClean="0">
                <a:solidFill>
                  <a:schemeClr val="accent6">
                    <a:lumMod val="75000"/>
                  </a:schemeClr>
                </a:solidFill>
              </a:rPr>
              <a:t> not </a:t>
            </a:r>
            <a:r>
              <a:rPr lang="tr-TR" sz="2000" dirty="0" err="1" smtClean="0">
                <a:solidFill>
                  <a:schemeClr val="accent6">
                    <a:lumMod val="75000"/>
                  </a:schemeClr>
                </a:solidFill>
              </a:rPr>
              <a:t>absolutely</a:t>
            </a:r>
            <a:r>
              <a:rPr lang="tr-TR" sz="2000" dirty="0" smtClean="0">
                <a:solidFill>
                  <a:schemeClr val="accent6">
                    <a:lumMod val="75000"/>
                  </a:schemeClr>
                </a:solidFill>
              </a:rPr>
              <a:t> </a:t>
            </a:r>
            <a:r>
              <a:rPr lang="tr-TR" sz="2000" dirty="0" err="1" smtClean="0">
                <a:solidFill>
                  <a:schemeClr val="accent6">
                    <a:lumMod val="75000"/>
                  </a:schemeClr>
                </a:solidFill>
              </a:rPr>
              <a:t>distinctive</a:t>
            </a:r>
            <a:r>
              <a:rPr lang="tr-TR" sz="2000" dirty="0" smtClean="0">
                <a:solidFill>
                  <a:schemeClr val="accent6">
                    <a:lumMod val="75000"/>
                  </a:schemeClr>
                </a:solidFill>
              </a:rPr>
              <a:t> as </a:t>
            </a:r>
            <a:r>
              <a:rPr lang="tr-TR" sz="2000" dirty="0" err="1" smtClean="0">
                <a:solidFill>
                  <a:schemeClr val="accent6">
                    <a:lumMod val="75000"/>
                  </a:schemeClr>
                </a:solidFill>
              </a:rPr>
              <a:t>visual</a:t>
            </a:r>
            <a:r>
              <a:rPr lang="tr-TR" sz="2000" dirty="0" smtClean="0">
                <a:solidFill>
                  <a:schemeClr val="accent6">
                    <a:lumMod val="75000"/>
                  </a:schemeClr>
                </a:solidFill>
              </a:rPr>
              <a:t> </a:t>
            </a:r>
            <a:r>
              <a:rPr lang="tr-TR" sz="2000" dirty="0" err="1" smtClean="0">
                <a:solidFill>
                  <a:schemeClr val="accent6">
                    <a:lumMod val="75000"/>
                  </a:schemeClr>
                </a:solidFill>
              </a:rPr>
              <a:t>during</a:t>
            </a:r>
            <a:r>
              <a:rPr lang="tr-TR" sz="2000" dirty="0" smtClean="0">
                <a:solidFill>
                  <a:schemeClr val="accent6">
                    <a:lumMod val="75000"/>
                  </a:schemeClr>
                </a:solidFill>
              </a:rPr>
              <a:t> </a:t>
            </a:r>
            <a:r>
              <a:rPr lang="tr-TR" sz="2000" dirty="0" err="1" smtClean="0">
                <a:solidFill>
                  <a:schemeClr val="accent6">
                    <a:lumMod val="75000"/>
                  </a:schemeClr>
                </a:solidFill>
              </a:rPr>
              <a:t>storage</a:t>
            </a:r>
            <a:r>
              <a:rPr lang="tr-TR" sz="2000" dirty="0" smtClean="0">
                <a:solidFill>
                  <a:schemeClr val="accent6">
                    <a:lumMod val="75000"/>
                  </a:schemeClr>
                </a:solidFill>
              </a:rPr>
              <a:t>.</a:t>
            </a:r>
          </a:p>
          <a:p>
            <a:pPr algn="just">
              <a:lnSpc>
                <a:spcPct val="90000"/>
              </a:lnSpc>
              <a:buClr>
                <a:schemeClr val="accent2"/>
              </a:buClr>
              <a:buFont typeface="Wingdings" pitchFamily="2" charset="2"/>
              <a:buChar char="ü"/>
            </a:pPr>
            <a:r>
              <a:rPr lang="tr-TR" sz="2000" dirty="0" smtClean="0">
                <a:solidFill>
                  <a:schemeClr val="accent6">
                    <a:lumMod val="75000"/>
                  </a:schemeClr>
                </a:solidFill>
              </a:rPr>
              <a:t> </a:t>
            </a:r>
            <a:r>
              <a:rPr lang="tr-TR" sz="2000" dirty="0" err="1" smtClean="0">
                <a:solidFill>
                  <a:schemeClr val="accent6">
                    <a:lumMod val="75000"/>
                  </a:schemeClr>
                </a:solidFill>
              </a:rPr>
              <a:t>From</a:t>
            </a:r>
            <a:r>
              <a:rPr lang="tr-TR" sz="2000" dirty="0" smtClean="0">
                <a:solidFill>
                  <a:schemeClr val="accent6">
                    <a:lumMod val="75000"/>
                  </a:schemeClr>
                </a:solidFill>
              </a:rPr>
              <a:t> </a:t>
            </a:r>
            <a:r>
              <a:rPr lang="tr-TR" sz="2000" dirty="0" err="1" smtClean="0">
                <a:solidFill>
                  <a:schemeClr val="accent6">
                    <a:lumMod val="75000"/>
                  </a:schemeClr>
                </a:solidFill>
              </a:rPr>
              <a:t>this</a:t>
            </a:r>
            <a:r>
              <a:rPr lang="tr-TR" sz="2000" dirty="0" smtClean="0">
                <a:solidFill>
                  <a:schemeClr val="accent6">
                    <a:lumMod val="75000"/>
                  </a:schemeClr>
                </a:solidFill>
              </a:rPr>
              <a:t> </a:t>
            </a:r>
            <a:r>
              <a:rPr lang="tr-TR" sz="2000" dirty="0" err="1" smtClean="0">
                <a:solidFill>
                  <a:schemeClr val="accent6">
                    <a:lumMod val="75000"/>
                  </a:schemeClr>
                </a:solidFill>
              </a:rPr>
              <a:t>point</a:t>
            </a:r>
            <a:r>
              <a:rPr lang="tr-TR" sz="2000" dirty="0" smtClean="0">
                <a:solidFill>
                  <a:schemeClr val="accent6">
                    <a:lumMod val="75000"/>
                  </a:schemeClr>
                </a:solidFill>
              </a:rPr>
              <a:t> of </a:t>
            </a:r>
            <a:r>
              <a:rPr lang="tr-TR" sz="2000" dirty="0" err="1" smtClean="0">
                <a:solidFill>
                  <a:schemeClr val="accent6">
                    <a:lumMod val="75000"/>
                  </a:schemeClr>
                </a:solidFill>
              </a:rPr>
              <a:t>view</a:t>
            </a:r>
            <a:r>
              <a:rPr lang="tr-TR" sz="2000" dirty="0" smtClean="0">
                <a:solidFill>
                  <a:schemeClr val="accent6">
                    <a:lumMod val="75000"/>
                  </a:schemeClr>
                </a:solidFill>
              </a:rPr>
              <a:t> (</a:t>
            </a:r>
            <a:r>
              <a:rPr lang="tr-TR" sz="2000" dirty="0" err="1" smtClean="0">
                <a:solidFill>
                  <a:schemeClr val="accent6">
                    <a:lumMod val="75000"/>
                  </a:schemeClr>
                </a:solidFill>
              </a:rPr>
              <a:t>during</a:t>
            </a:r>
            <a:r>
              <a:rPr lang="tr-TR" sz="2000" dirty="0" smtClean="0">
                <a:solidFill>
                  <a:schemeClr val="accent6">
                    <a:lumMod val="75000"/>
                  </a:schemeClr>
                </a:solidFill>
              </a:rPr>
              <a:t> </a:t>
            </a:r>
            <a:r>
              <a:rPr lang="tr-TR" sz="2000" dirty="0" err="1" smtClean="0">
                <a:solidFill>
                  <a:schemeClr val="accent6">
                    <a:lumMod val="75000"/>
                  </a:schemeClr>
                </a:solidFill>
              </a:rPr>
              <a:t>fermantation</a:t>
            </a:r>
            <a:r>
              <a:rPr lang="tr-TR" sz="2000" dirty="0" smtClean="0">
                <a:solidFill>
                  <a:schemeClr val="accent6">
                    <a:lumMod val="75000"/>
                  </a:schemeClr>
                </a:solidFill>
              </a:rPr>
              <a:t> </a:t>
            </a:r>
            <a:r>
              <a:rPr lang="tr-TR" sz="2000" dirty="0" err="1" smtClean="0">
                <a:solidFill>
                  <a:schemeClr val="accent6">
                    <a:lumMod val="75000"/>
                  </a:schemeClr>
                </a:solidFill>
              </a:rPr>
              <a:t>and</a:t>
            </a:r>
            <a:r>
              <a:rPr lang="tr-TR" sz="2000" dirty="0" smtClean="0">
                <a:solidFill>
                  <a:schemeClr val="accent6">
                    <a:lumMod val="75000"/>
                  </a:schemeClr>
                </a:solidFill>
              </a:rPr>
              <a:t> </a:t>
            </a:r>
            <a:r>
              <a:rPr lang="tr-TR" sz="2000" dirty="0" err="1" smtClean="0">
                <a:solidFill>
                  <a:schemeClr val="accent6">
                    <a:lumMod val="75000"/>
                  </a:schemeClr>
                </a:solidFill>
              </a:rPr>
              <a:t>storage</a:t>
            </a:r>
            <a:r>
              <a:rPr lang="tr-TR" sz="2000" dirty="0" smtClean="0">
                <a:solidFill>
                  <a:schemeClr val="accent6">
                    <a:lumMod val="75000"/>
                  </a:schemeClr>
                </a:solidFill>
              </a:rPr>
              <a:t> ) it </a:t>
            </a:r>
            <a:r>
              <a:rPr lang="tr-TR" sz="2000" dirty="0" err="1" smtClean="0">
                <a:solidFill>
                  <a:schemeClr val="accent6">
                    <a:lumMod val="75000"/>
                  </a:schemeClr>
                </a:solidFill>
              </a:rPr>
              <a:t>could</a:t>
            </a:r>
            <a:r>
              <a:rPr lang="tr-TR" sz="2000" dirty="0" smtClean="0">
                <a:solidFill>
                  <a:schemeClr val="accent6">
                    <a:lumMod val="75000"/>
                  </a:schemeClr>
                </a:solidFill>
              </a:rPr>
              <a:t> be </a:t>
            </a:r>
            <a:r>
              <a:rPr lang="tr-TR" sz="2000" dirty="0" err="1" smtClean="0">
                <a:solidFill>
                  <a:schemeClr val="accent6">
                    <a:lumMod val="75000"/>
                  </a:schemeClr>
                </a:solidFill>
              </a:rPr>
              <a:t>said</a:t>
            </a:r>
            <a:r>
              <a:rPr lang="tr-TR" sz="2000" dirty="0" smtClean="0">
                <a:solidFill>
                  <a:schemeClr val="accent6">
                    <a:lumMod val="75000"/>
                  </a:schemeClr>
                </a:solidFill>
              </a:rPr>
              <a:t> </a:t>
            </a:r>
            <a:r>
              <a:rPr lang="tr-TR" sz="2000" dirty="0" err="1" smtClean="0">
                <a:solidFill>
                  <a:schemeClr val="accent6">
                    <a:lumMod val="75000"/>
                  </a:schemeClr>
                </a:solidFill>
              </a:rPr>
              <a:t>comfortly</a:t>
            </a:r>
            <a:r>
              <a:rPr lang="tr-TR" sz="2000" dirty="0" smtClean="0">
                <a:solidFill>
                  <a:schemeClr val="accent6">
                    <a:lumMod val="75000"/>
                  </a:schemeClr>
                </a:solidFill>
              </a:rPr>
              <a:t> </a:t>
            </a:r>
            <a:r>
              <a:rPr lang="tr-TR" sz="2000" dirty="0" err="1" smtClean="0">
                <a:solidFill>
                  <a:schemeClr val="accent6">
                    <a:lumMod val="75000"/>
                  </a:schemeClr>
                </a:solidFill>
              </a:rPr>
              <a:t>that</a:t>
            </a:r>
            <a:r>
              <a:rPr lang="tr-TR" sz="2000" dirty="0" smtClean="0">
                <a:solidFill>
                  <a:schemeClr val="accent6">
                    <a:lumMod val="75000"/>
                  </a:schemeClr>
                </a:solidFill>
              </a:rPr>
              <a:t> </a:t>
            </a:r>
            <a:r>
              <a:rPr lang="tr-TR" sz="2000" dirty="0" err="1" smtClean="0">
                <a:solidFill>
                  <a:schemeClr val="accent6">
                    <a:lumMod val="75000"/>
                  </a:schemeClr>
                </a:solidFill>
              </a:rPr>
              <a:t>adding</a:t>
            </a:r>
            <a:r>
              <a:rPr lang="tr-TR" sz="2000" dirty="0" smtClean="0">
                <a:solidFill>
                  <a:schemeClr val="accent6">
                    <a:lumMod val="75000"/>
                  </a:schemeClr>
                </a:solidFill>
              </a:rPr>
              <a:t> </a:t>
            </a:r>
            <a:r>
              <a:rPr lang="tr-TR" sz="2000" i="1" dirty="0" err="1" smtClean="0">
                <a:solidFill>
                  <a:schemeClr val="accent6">
                    <a:lumMod val="75000"/>
                  </a:schemeClr>
                </a:solidFill>
              </a:rPr>
              <a:t>L.casei</a:t>
            </a:r>
            <a:r>
              <a:rPr lang="tr-TR" sz="2000" dirty="0" smtClean="0">
                <a:solidFill>
                  <a:schemeClr val="accent6">
                    <a:lumMod val="75000"/>
                  </a:schemeClr>
                </a:solidFill>
              </a:rPr>
              <a:t> </a:t>
            </a:r>
            <a:r>
              <a:rPr lang="tr-TR" sz="2000" dirty="0" err="1" smtClean="0">
                <a:solidFill>
                  <a:schemeClr val="accent6">
                    <a:lumMod val="75000"/>
                  </a:schemeClr>
                </a:solidFill>
              </a:rPr>
              <a:t>and</a:t>
            </a:r>
            <a:r>
              <a:rPr lang="tr-TR" sz="2000" dirty="0" smtClean="0">
                <a:solidFill>
                  <a:schemeClr val="accent6">
                    <a:lumMod val="75000"/>
                  </a:schemeClr>
                </a:solidFill>
              </a:rPr>
              <a:t> </a:t>
            </a:r>
            <a:r>
              <a:rPr lang="tr-TR" sz="2000" i="1" dirty="0" err="1" smtClean="0">
                <a:solidFill>
                  <a:schemeClr val="accent6">
                    <a:lumMod val="75000"/>
                  </a:schemeClr>
                </a:solidFill>
              </a:rPr>
              <a:t>L.paracasei</a:t>
            </a:r>
            <a:r>
              <a:rPr lang="tr-TR" sz="2000" i="1" dirty="0" smtClean="0">
                <a:solidFill>
                  <a:schemeClr val="accent6">
                    <a:lumMod val="75000"/>
                  </a:schemeClr>
                </a:solidFill>
              </a:rPr>
              <a:t> </a:t>
            </a:r>
            <a:r>
              <a:rPr lang="tr-TR" sz="2000" dirty="0" err="1" smtClean="0">
                <a:solidFill>
                  <a:schemeClr val="accent6">
                    <a:lumMod val="75000"/>
                  </a:schemeClr>
                </a:solidFill>
              </a:rPr>
              <a:t>did</a:t>
            </a:r>
            <a:r>
              <a:rPr lang="tr-TR" sz="2000" dirty="0" smtClean="0">
                <a:solidFill>
                  <a:schemeClr val="accent6">
                    <a:lumMod val="75000"/>
                  </a:schemeClr>
                </a:solidFill>
              </a:rPr>
              <a:t> not </a:t>
            </a:r>
            <a:r>
              <a:rPr lang="tr-TR" sz="2000" dirty="0" err="1" smtClean="0">
                <a:solidFill>
                  <a:schemeClr val="accent6">
                    <a:lumMod val="75000"/>
                  </a:schemeClr>
                </a:solidFill>
              </a:rPr>
              <a:t>change</a:t>
            </a:r>
            <a:r>
              <a:rPr lang="tr-TR" sz="2000" dirty="0" smtClean="0">
                <a:solidFill>
                  <a:schemeClr val="accent6">
                    <a:lumMod val="75000"/>
                  </a:schemeClr>
                </a:solidFill>
              </a:rPr>
              <a:t> </a:t>
            </a:r>
            <a:r>
              <a:rPr lang="tr-TR" sz="2000" dirty="0" err="1" smtClean="0">
                <a:solidFill>
                  <a:schemeClr val="accent6">
                    <a:lumMod val="75000"/>
                  </a:schemeClr>
                </a:solidFill>
              </a:rPr>
              <a:t>black</a:t>
            </a:r>
            <a:r>
              <a:rPr lang="tr-TR" sz="2000" dirty="0" smtClean="0">
                <a:solidFill>
                  <a:schemeClr val="accent6">
                    <a:lumMod val="75000"/>
                  </a:schemeClr>
                </a:solidFill>
              </a:rPr>
              <a:t> </a:t>
            </a:r>
            <a:r>
              <a:rPr lang="tr-TR" sz="2000" dirty="0" err="1" smtClean="0">
                <a:solidFill>
                  <a:schemeClr val="accent6">
                    <a:lumMod val="75000"/>
                  </a:schemeClr>
                </a:solidFill>
              </a:rPr>
              <a:t>carrot</a:t>
            </a:r>
            <a:r>
              <a:rPr lang="tr-TR" sz="2000" dirty="0" smtClean="0">
                <a:solidFill>
                  <a:schemeClr val="accent6">
                    <a:lumMod val="75000"/>
                  </a:schemeClr>
                </a:solidFill>
              </a:rPr>
              <a:t> </a:t>
            </a:r>
            <a:r>
              <a:rPr lang="tr-TR" sz="2000" dirty="0" err="1" smtClean="0">
                <a:solidFill>
                  <a:schemeClr val="accent6">
                    <a:lumMod val="75000"/>
                  </a:schemeClr>
                </a:solidFill>
              </a:rPr>
              <a:t>juice</a:t>
            </a:r>
            <a:r>
              <a:rPr lang="tr-TR" sz="2000" dirty="0" smtClean="0">
                <a:solidFill>
                  <a:schemeClr val="accent6">
                    <a:lumMod val="75000"/>
                  </a:schemeClr>
                </a:solidFill>
              </a:rPr>
              <a:t> </a:t>
            </a:r>
            <a:r>
              <a:rPr lang="tr-TR" sz="2000" dirty="0" err="1" smtClean="0">
                <a:solidFill>
                  <a:schemeClr val="accent6">
                    <a:lumMod val="75000"/>
                  </a:schemeClr>
                </a:solidFill>
              </a:rPr>
              <a:t>characteristic</a:t>
            </a:r>
            <a:r>
              <a:rPr lang="tr-TR" sz="2000" dirty="0" smtClean="0">
                <a:solidFill>
                  <a:schemeClr val="accent6">
                    <a:lumMod val="75000"/>
                  </a:schemeClr>
                </a:solidFill>
              </a:rPr>
              <a:t> </a:t>
            </a:r>
            <a:r>
              <a:rPr lang="tr-TR" sz="2000" dirty="0" err="1" smtClean="0">
                <a:solidFill>
                  <a:schemeClr val="accent6">
                    <a:lumMod val="75000"/>
                  </a:schemeClr>
                </a:solidFill>
              </a:rPr>
              <a:t>colour</a:t>
            </a:r>
            <a:r>
              <a:rPr lang="tr-TR" sz="2000" dirty="0" smtClean="0">
                <a:solidFill>
                  <a:schemeClr val="accent6">
                    <a:lumMod val="75000"/>
                  </a:schemeClr>
                </a:solidFill>
              </a:rPr>
              <a:t>.</a:t>
            </a:r>
            <a:endParaRPr lang="tr-TR" sz="2000" dirty="0">
              <a:solidFill>
                <a:schemeClr val="accent6">
                  <a:lumMod val="75000"/>
                </a:schemeClr>
              </a:solidFill>
            </a:endParaRPr>
          </a:p>
        </p:txBody>
      </p:sp>
      <p:pic>
        <p:nvPicPr>
          <p:cNvPr id="4" name="3 Resim" descr="resized_349x282_web-black-carrot.jpg"/>
          <p:cNvPicPr>
            <a:picLocks noChangeAspect="1"/>
          </p:cNvPicPr>
          <p:nvPr/>
        </p:nvPicPr>
        <p:blipFill>
          <a:blip r:embed="rId3" cstate="print"/>
          <a:stretch>
            <a:fillRect/>
          </a:stretch>
        </p:blipFill>
        <p:spPr>
          <a:xfrm>
            <a:off x="9207062" y="1765728"/>
            <a:ext cx="2607567" cy="3880329"/>
          </a:xfrm>
          <a:prstGeom prst="rect">
            <a:avLst/>
          </a:prstGeom>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3"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3555" name="2 İçerik Yer Tutucusu"/>
          <p:cNvSpPr>
            <a:spLocks noGrp="1"/>
          </p:cNvSpPr>
          <p:nvPr>
            <p:ph idx="1"/>
          </p:nvPr>
        </p:nvSpPr>
        <p:spPr>
          <a:xfrm>
            <a:off x="1057275" y="1244600"/>
            <a:ext cx="10768013" cy="4525963"/>
          </a:xfrm>
        </p:spPr>
        <p:txBody>
          <a:bodyPr/>
          <a:lstStyle/>
          <a:p>
            <a:pPr>
              <a:buClr>
                <a:srgbClr val="0070C0"/>
              </a:buClr>
              <a:buNone/>
            </a:pPr>
            <a:r>
              <a:rPr lang="tr-TR" sz="2600" b="1" dirty="0" smtClean="0"/>
              <a:t>c. </a:t>
            </a:r>
            <a:r>
              <a:rPr lang="tr-TR" sz="2600" b="1" dirty="0" err="1" smtClean="0"/>
              <a:t>Viability</a:t>
            </a:r>
            <a:endParaRPr lang="tr-TR" sz="2600" b="1" dirty="0" smtClean="0"/>
          </a:p>
          <a:p>
            <a:pPr algn="just">
              <a:buFont typeface="Wingdings" pitchFamily="2" charset="2"/>
              <a:buNone/>
            </a:pPr>
            <a:endParaRPr lang="tr-TR" sz="2400" dirty="0" smtClean="0"/>
          </a:p>
        </p:txBody>
      </p:sp>
      <p:graphicFrame>
        <p:nvGraphicFramePr>
          <p:cNvPr id="21" name="İçerik Yer Tutucusu 3"/>
          <p:cNvGraphicFramePr>
            <a:graphicFrameLocks/>
          </p:cNvGraphicFramePr>
          <p:nvPr/>
        </p:nvGraphicFramePr>
        <p:xfrm>
          <a:off x="523556" y="1549375"/>
          <a:ext cx="7031422" cy="4028089"/>
        </p:xfrm>
        <a:graphic>
          <a:graphicData uri="http://schemas.openxmlformats.org/drawingml/2006/chart">
            <c:chart xmlns:c="http://schemas.openxmlformats.org/drawingml/2006/chart" xmlns:r="http://schemas.openxmlformats.org/officeDocument/2006/relationships" r:id="rId3"/>
          </a:graphicData>
        </a:graphic>
      </p:graphicFrame>
      <p:sp>
        <p:nvSpPr>
          <p:cNvPr id="22" name="21 Dikdörtgen"/>
          <p:cNvSpPr/>
          <p:nvPr/>
        </p:nvSpPr>
        <p:spPr>
          <a:xfrm>
            <a:off x="7056174" y="1727952"/>
            <a:ext cx="4525963" cy="5078313"/>
          </a:xfrm>
          <a:prstGeom prst="rect">
            <a:avLst/>
          </a:prstGeom>
        </p:spPr>
        <p:txBody>
          <a:bodyPr>
            <a:spAutoFit/>
          </a:bodyPr>
          <a:lstStyle/>
          <a:p>
            <a:pPr marL="361950" indent="-361950" algn="just">
              <a:lnSpc>
                <a:spcPct val="90000"/>
              </a:lnSpc>
              <a:buClr>
                <a:schemeClr val="accent2"/>
              </a:buClr>
              <a:buFont typeface="Wingdings" pitchFamily="2" charset="2"/>
              <a:buChar char="ü"/>
              <a:tabLst>
                <a:tab pos="361950" algn="l"/>
              </a:tabLst>
              <a:defRPr/>
            </a:pPr>
            <a:r>
              <a:rPr lang="tr-TR" dirty="0" err="1">
                <a:solidFill>
                  <a:schemeClr val="accent6">
                    <a:lumMod val="75000"/>
                  </a:schemeClr>
                </a:solidFill>
                <a:latin typeface="+mn-lt"/>
              </a:rPr>
              <a:t>Count</a:t>
            </a:r>
            <a:r>
              <a:rPr lang="tr-TR" dirty="0">
                <a:solidFill>
                  <a:schemeClr val="accent6">
                    <a:lumMod val="75000"/>
                  </a:schemeClr>
                </a:solidFill>
                <a:latin typeface="+mn-lt"/>
              </a:rPr>
              <a:t> of </a:t>
            </a:r>
            <a:r>
              <a:rPr lang="tr-TR" i="1" dirty="0">
                <a:solidFill>
                  <a:srgbClr val="FF0000"/>
                </a:solidFill>
                <a:latin typeface="+mn-lt"/>
              </a:rPr>
              <a:t>L. </a:t>
            </a:r>
            <a:r>
              <a:rPr lang="tr-TR" i="1" dirty="0" err="1">
                <a:solidFill>
                  <a:srgbClr val="FF0000"/>
                </a:solidFill>
                <a:latin typeface="+mn-lt"/>
              </a:rPr>
              <a:t>casei</a:t>
            </a:r>
            <a:r>
              <a:rPr lang="tr-TR" i="1" dirty="0">
                <a:solidFill>
                  <a:srgbClr val="FF0000"/>
                </a:solidFill>
                <a:latin typeface="+mn-lt"/>
              </a:rPr>
              <a:t> </a:t>
            </a:r>
            <a:r>
              <a:rPr lang="tr-TR" dirty="0" err="1">
                <a:solidFill>
                  <a:schemeClr val="accent6">
                    <a:lumMod val="75000"/>
                  </a:schemeClr>
                </a:solidFill>
                <a:latin typeface="+mn-lt"/>
              </a:rPr>
              <a:t>which</a:t>
            </a:r>
            <a:r>
              <a:rPr lang="tr-TR" dirty="0">
                <a:solidFill>
                  <a:schemeClr val="accent6">
                    <a:lumMod val="75000"/>
                  </a:schemeClr>
                </a:solidFill>
                <a:latin typeface="+mn-lt"/>
              </a:rPr>
              <a:t> </a:t>
            </a:r>
            <a:r>
              <a:rPr lang="tr-TR" dirty="0" err="1">
                <a:solidFill>
                  <a:schemeClr val="accent6">
                    <a:lumMod val="75000"/>
                  </a:schemeClr>
                </a:solidFill>
                <a:latin typeface="+mn-lt"/>
              </a:rPr>
              <a:t>was</a:t>
            </a:r>
            <a:r>
              <a:rPr lang="tr-TR" dirty="0">
                <a:solidFill>
                  <a:schemeClr val="accent6">
                    <a:lumMod val="75000"/>
                  </a:schemeClr>
                </a:solidFill>
                <a:latin typeface="+mn-lt"/>
              </a:rPr>
              <a:t> 6,5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increased</a:t>
            </a:r>
            <a:r>
              <a:rPr lang="tr-TR" dirty="0">
                <a:solidFill>
                  <a:schemeClr val="accent6">
                    <a:lumMod val="75000"/>
                  </a:schemeClr>
                </a:solidFill>
                <a:latin typeface="+mn-lt"/>
              </a:rPr>
              <a:t> </a:t>
            </a:r>
            <a:r>
              <a:rPr lang="tr-TR" dirty="0" err="1">
                <a:solidFill>
                  <a:schemeClr val="accent6">
                    <a:lumMod val="75000"/>
                  </a:schemeClr>
                </a:solidFill>
                <a:latin typeface="+mn-lt"/>
              </a:rPr>
              <a:t>to</a:t>
            </a:r>
            <a:r>
              <a:rPr lang="tr-TR" dirty="0">
                <a:solidFill>
                  <a:schemeClr val="accent6">
                    <a:lumMod val="75000"/>
                  </a:schemeClr>
                </a:solidFill>
                <a:latin typeface="+mn-lt"/>
              </a:rPr>
              <a:t> </a:t>
            </a:r>
            <a:r>
              <a:rPr lang="tr-TR" dirty="0" err="1" smtClean="0">
                <a:solidFill>
                  <a:schemeClr val="accent6">
                    <a:lumMod val="75000"/>
                  </a:schemeClr>
                </a:solidFill>
                <a:latin typeface="+mn-lt"/>
              </a:rPr>
              <a:t>about</a:t>
            </a:r>
            <a:r>
              <a:rPr lang="tr-TR" dirty="0" smtClean="0">
                <a:solidFill>
                  <a:schemeClr val="accent6">
                    <a:lumMod val="75000"/>
                  </a:schemeClr>
                </a:solidFill>
                <a:latin typeface="+mn-lt"/>
              </a:rPr>
              <a:t> 8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after</a:t>
            </a:r>
            <a:r>
              <a:rPr lang="tr-TR" dirty="0">
                <a:solidFill>
                  <a:schemeClr val="accent6">
                    <a:lumMod val="75000"/>
                  </a:schemeClr>
                </a:solidFill>
                <a:latin typeface="+mn-lt"/>
              </a:rPr>
              <a:t> 48 </a:t>
            </a:r>
            <a:r>
              <a:rPr lang="tr-TR" dirty="0" err="1">
                <a:solidFill>
                  <a:schemeClr val="accent6">
                    <a:lumMod val="75000"/>
                  </a:schemeClr>
                </a:solidFill>
                <a:latin typeface="+mn-lt"/>
              </a:rPr>
              <a:t>hour</a:t>
            </a:r>
            <a:r>
              <a:rPr lang="tr-TR" dirty="0">
                <a:solidFill>
                  <a:schemeClr val="accent6">
                    <a:lumMod val="75000"/>
                  </a:schemeClr>
                </a:solidFill>
                <a:latin typeface="+mn-lt"/>
              </a:rPr>
              <a:t> of </a:t>
            </a:r>
            <a:r>
              <a:rPr lang="tr-TR" dirty="0" err="1">
                <a:solidFill>
                  <a:schemeClr val="accent6">
                    <a:lumMod val="75000"/>
                  </a:schemeClr>
                </a:solidFill>
                <a:latin typeface="+mn-lt"/>
              </a:rPr>
              <a:t>fermentation</a:t>
            </a:r>
            <a:r>
              <a:rPr lang="tr-TR" dirty="0">
                <a:solidFill>
                  <a:schemeClr val="accent6">
                    <a:lumMod val="75000"/>
                  </a:schemeClr>
                </a:solidFill>
                <a:latin typeface="+mn-lt"/>
              </a:rPr>
              <a:t>. At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same</a:t>
            </a:r>
            <a:r>
              <a:rPr lang="tr-TR" dirty="0">
                <a:solidFill>
                  <a:schemeClr val="accent6">
                    <a:lumMod val="75000"/>
                  </a:schemeClr>
                </a:solidFill>
                <a:latin typeface="+mn-lt"/>
              </a:rPr>
              <a:t> time, </a:t>
            </a:r>
            <a:r>
              <a:rPr lang="tr-TR" i="1" dirty="0">
                <a:solidFill>
                  <a:srgbClr val="FF0000"/>
                </a:solidFill>
                <a:latin typeface="+mn-lt"/>
              </a:rPr>
              <a:t>L. </a:t>
            </a:r>
            <a:r>
              <a:rPr lang="tr-TR" i="1" dirty="0" err="1">
                <a:solidFill>
                  <a:srgbClr val="FF0000"/>
                </a:solidFill>
                <a:latin typeface="+mn-lt"/>
              </a:rPr>
              <a:t>paracasei</a:t>
            </a:r>
            <a:r>
              <a:rPr lang="tr-TR" i="1" dirty="0">
                <a:solidFill>
                  <a:srgbClr val="FF0000"/>
                </a:solidFill>
                <a:latin typeface="+mn-lt"/>
              </a:rPr>
              <a:t> </a:t>
            </a:r>
            <a:r>
              <a:rPr lang="tr-TR" dirty="0" err="1">
                <a:solidFill>
                  <a:schemeClr val="accent6">
                    <a:lumMod val="75000"/>
                  </a:schemeClr>
                </a:solidFill>
                <a:latin typeface="+mn-lt"/>
              </a:rPr>
              <a:t>was</a:t>
            </a:r>
            <a:r>
              <a:rPr lang="tr-TR" dirty="0">
                <a:solidFill>
                  <a:schemeClr val="accent6">
                    <a:lumMod val="75000"/>
                  </a:schemeClr>
                </a:solidFill>
                <a:latin typeface="+mn-lt"/>
              </a:rPr>
              <a:t> 7.4 </a:t>
            </a:r>
            <a:r>
              <a:rPr lang="tr-TR" dirty="0" err="1">
                <a:solidFill>
                  <a:schemeClr val="accent6">
                    <a:lumMod val="75000"/>
                  </a:schemeClr>
                </a:solidFill>
                <a:latin typeface="+mn-lt"/>
              </a:rPr>
              <a:t>log</a:t>
            </a:r>
            <a:r>
              <a:rPr lang="tr-TR" dirty="0">
                <a:solidFill>
                  <a:schemeClr val="accent6">
                    <a:lumMod val="75000"/>
                  </a:schemeClr>
                </a:solidFill>
                <a:latin typeface="+mn-lt"/>
              </a:rPr>
              <a:t> CFU/ml at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beginning</a:t>
            </a:r>
            <a:r>
              <a:rPr lang="tr-TR" dirty="0">
                <a:solidFill>
                  <a:schemeClr val="accent6">
                    <a:lumMod val="75000"/>
                  </a:schemeClr>
                </a:solidFill>
                <a:latin typeface="+mn-lt"/>
              </a:rPr>
              <a:t> of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fermentation</a:t>
            </a:r>
            <a:r>
              <a:rPr lang="tr-TR" dirty="0">
                <a:solidFill>
                  <a:schemeClr val="accent6">
                    <a:lumMod val="75000"/>
                  </a:schemeClr>
                </a:solidFill>
                <a:latin typeface="+mn-lt"/>
              </a:rPr>
              <a:t> </a:t>
            </a:r>
            <a:r>
              <a:rPr lang="tr-TR" dirty="0" err="1">
                <a:solidFill>
                  <a:schemeClr val="accent6">
                    <a:lumMod val="75000"/>
                  </a:schemeClr>
                </a:solidFill>
                <a:latin typeface="+mn-lt"/>
              </a:rPr>
              <a:t>while</a:t>
            </a:r>
            <a:r>
              <a:rPr lang="tr-TR" dirty="0">
                <a:solidFill>
                  <a:schemeClr val="accent6">
                    <a:lumMod val="75000"/>
                  </a:schemeClr>
                </a:solidFill>
                <a:latin typeface="+mn-lt"/>
              </a:rPr>
              <a:t> it </a:t>
            </a:r>
            <a:r>
              <a:rPr lang="tr-TR" dirty="0" err="1">
                <a:solidFill>
                  <a:schemeClr val="accent6">
                    <a:lumMod val="75000"/>
                  </a:schemeClr>
                </a:solidFill>
                <a:latin typeface="+mn-lt"/>
              </a:rPr>
              <a:t>was</a:t>
            </a:r>
            <a:r>
              <a:rPr lang="tr-TR" dirty="0">
                <a:solidFill>
                  <a:schemeClr val="accent6">
                    <a:lumMod val="75000"/>
                  </a:schemeClr>
                </a:solidFill>
                <a:latin typeface="+mn-lt"/>
              </a:rPr>
              <a:t> 8,4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after</a:t>
            </a:r>
            <a:r>
              <a:rPr lang="tr-TR" dirty="0">
                <a:solidFill>
                  <a:schemeClr val="accent6">
                    <a:lumMod val="75000"/>
                  </a:schemeClr>
                </a:solidFill>
                <a:latin typeface="+mn-lt"/>
              </a:rPr>
              <a:t> </a:t>
            </a:r>
            <a:r>
              <a:rPr lang="tr-TR" dirty="0" err="1">
                <a:solidFill>
                  <a:schemeClr val="accent6">
                    <a:lumMod val="75000"/>
                  </a:schemeClr>
                </a:solidFill>
                <a:latin typeface="+mn-lt"/>
              </a:rPr>
              <a:t>fermentation</a:t>
            </a:r>
            <a:r>
              <a:rPr lang="tr-TR" dirty="0">
                <a:solidFill>
                  <a:schemeClr val="accent6">
                    <a:lumMod val="75000"/>
                  </a:schemeClr>
                </a:solidFill>
                <a:latin typeface="+mn-lt"/>
              </a:rPr>
              <a:t>.</a:t>
            </a:r>
          </a:p>
          <a:p>
            <a:pPr marL="361950" indent="-361950" algn="just">
              <a:lnSpc>
                <a:spcPct val="90000"/>
              </a:lnSpc>
              <a:buClr>
                <a:schemeClr val="accent2"/>
              </a:buClr>
              <a:buFont typeface="Wingdings" pitchFamily="2" charset="2"/>
              <a:buChar char="ü"/>
              <a:tabLst>
                <a:tab pos="361950" algn="l"/>
              </a:tabLst>
              <a:defRPr/>
            </a:pPr>
            <a:r>
              <a:rPr lang="tr-TR" dirty="0" err="1">
                <a:solidFill>
                  <a:schemeClr val="accent6">
                    <a:lumMod val="75000"/>
                  </a:schemeClr>
                </a:solidFill>
                <a:latin typeface="+mn-lt"/>
              </a:rPr>
              <a:t>Raises</a:t>
            </a:r>
            <a:r>
              <a:rPr lang="tr-TR" dirty="0">
                <a:solidFill>
                  <a:schemeClr val="accent6">
                    <a:lumMod val="75000"/>
                  </a:schemeClr>
                </a:solidFill>
                <a:latin typeface="+mn-lt"/>
              </a:rPr>
              <a:t> of </a:t>
            </a:r>
            <a:r>
              <a:rPr lang="tr-TR" dirty="0" err="1">
                <a:solidFill>
                  <a:schemeClr val="accent6">
                    <a:lumMod val="75000"/>
                  </a:schemeClr>
                </a:solidFill>
                <a:latin typeface="+mn-lt"/>
              </a:rPr>
              <a:t>both</a:t>
            </a:r>
            <a:r>
              <a:rPr lang="tr-TR" dirty="0">
                <a:solidFill>
                  <a:schemeClr val="accent6">
                    <a:lumMod val="75000"/>
                  </a:schemeClr>
                </a:solidFill>
                <a:latin typeface="+mn-lt"/>
              </a:rPr>
              <a:t> </a:t>
            </a:r>
            <a:r>
              <a:rPr lang="tr-TR" i="1" dirty="0">
                <a:solidFill>
                  <a:srgbClr val="FF0000"/>
                </a:solidFill>
                <a:latin typeface="+mn-lt"/>
              </a:rPr>
              <a:t>L. </a:t>
            </a:r>
            <a:r>
              <a:rPr lang="tr-TR" i="1" dirty="0" err="1">
                <a:solidFill>
                  <a:srgbClr val="FF0000"/>
                </a:solidFill>
                <a:latin typeface="+mn-lt"/>
              </a:rPr>
              <a:t>casei</a:t>
            </a:r>
            <a:r>
              <a:rPr lang="tr-TR" i="1" dirty="0">
                <a:solidFill>
                  <a:srgbClr val="FF0000"/>
                </a:solidFill>
                <a:latin typeface="+mn-lt"/>
              </a:rPr>
              <a:t> </a:t>
            </a:r>
            <a:r>
              <a:rPr lang="tr-TR" i="1" dirty="0">
                <a:solidFill>
                  <a:schemeClr val="accent6">
                    <a:lumMod val="75000"/>
                  </a:schemeClr>
                </a:solidFill>
                <a:latin typeface="+mn-lt"/>
              </a:rPr>
              <a:t> </a:t>
            </a:r>
            <a:r>
              <a:rPr lang="tr-TR" dirty="0" err="1">
                <a:solidFill>
                  <a:schemeClr val="accent6">
                    <a:lumMod val="75000"/>
                  </a:schemeClr>
                </a:solidFill>
                <a:latin typeface="+mn-lt"/>
              </a:rPr>
              <a:t>and</a:t>
            </a:r>
            <a:r>
              <a:rPr lang="tr-TR" dirty="0">
                <a:solidFill>
                  <a:schemeClr val="accent6">
                    <a:lumMod val="75000"/>
                  </a:schemeClr>
                </a:solidFill>
                <a:latin typeface="+mn-lt"/>
              </a:rPr>
              <a:t> </a:t>
            </a:r>
            <a:r>
              <a:rPr lang="tr-TR" i="1" dirty="0">
                <a:solidFill>
                  <a:srgbClr val="FF0000"/>
                </a:solidFill>
                <a:latin typeface="+mn-lt"/>
              </a:rPr>
              <a:t>L. </a:t>
            </a:r>
            <a:r>
              <a:rPr lang="tr-TR" i="1" dirty="0" err="1">
                <a:solidFill>
                  <a:srgbClr val="FF0000"/>
                </a:solidFill>
                <a:latin typeface="+mn-lt"/>
              </a:rPr>
              <a:t>paracasei</a:t>
            </a:r>
            <a:r>
              <a:rPr lang="tr-TR" dirty="0" err="1">
                <a:solidFill>
                  <a:srgbClr val="252173"/>
                </a:solidFill>
                <a:latin typeface="+mn-lt"/>
              </a:rPr>
              <a:t>’s</a:t>
            </a:r>
            <a:r>
              <a:rPr lang="tr-TR" dirty="0">
                <a:solidFill>
                  <a:srgbClr val="252173"/>
                </a:solidFill>
                <a:latin typeface="+mn-lt"/>
              </a:rPr>
              <a:t> </a:t>
            </a:r>
            <a:r>
              <a:rPr lang="tr-TR" dirty="0" err="1">
                <a:solidFill>
                  <a:schemeClr val="accent6">
                    <a:lumMod val="75000"/>
                  </a:schemeClr>
                </a:solidFill>
                <a:latin typeface="+mn-lt"/>
              </a:rPr>
              <a:t>numbers</a:t>
            </a:r>
            <a:r>
              <a:rPr lang="tr-TR" dirty="0">
                <a:solidFill>
                  <a:schemeClr val="accent6">
                    <a:lumMod val="75000"/>
                  </a:schemeClr>
                </a:solidFill>
                <a:latin typeface="+mn-lt"/>
              </a:rPr>
              <a:t> </a:t>
            </a:r>
            <a:r>
              <a:rPr lang="tr-TR" dirty="0" err="1">
                <a:solidFill>
                  <a:schemeClr val="accent6">
                    <a:lumMod val="75000"/>
                  </a:schemeClr>
                </a:solidFill>
                <a:latin typeface="+mn-lt"/>
              </a:rPr>
              <a:t>which</a:t>
            </a:r>
            <a:r>
              <a:rPr lang="tr-TR" dirty="0">
                <a:solidFill>
                  <a:schemeClr val="accent6">
                    <a:lumMod val="75000"/>
                  </a:schemeClr>
                </a:solidFill>
                <a:latin typeface="+mn-lt"/>
              </a:rPr>
              <a:t> </a:t>
            </a:r>
            <a:r>
              <a:rPr lang="tr-TR" dirty="0" err="1">
                <a:solidFill>
                  <a:schemeClr val="accent6">
                    <a:lumMod val="75000"/>
                  </a:schemeClr>
                </a:solidFill>
                <a:latin typeface="+mn-lt"/>
              </a:rPr>
              <a:t>were</a:t>
            </a:r>
            <a:r>
              <a:rPr lang="tr-TR" dirty="0">
                <a:solidFill>
                  <a:schemeClr val="accent6">
                    <a:lumMod val="75000"/>
                  </a:schemeClr>
                </a:solidFill>
                <a:latin typeface="+mn-lt"/>
              </a:rPr>
              <a:t> 1,5-2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after</a:t>
            </a:r>
            <a:r>
              <a:rPr lang="tr-TR" dirty="0">
                <a:solidFill>
                  <a:schemeClr val="accent6">
                    <a:lumMod val="75000"/>
                  </a:schemeClr>
                </a:solidFill>
                <a:latin typeface="+mn-lt"/>
              </a:rPr>
              <a:t> </a:t>
            </a:r>
            <a:r>
              <a:rPr lang="tr-TR" dirty="0" err="1">
                <a:solidFill>
                  <a:schemeClr val="accent6">
                    <a:lumMod val="75000"/>
                  </a:schemeClr>
                </a:solidFill>
                <a:latin typeface="+mn-lt"/>
              </a:rPr>
              <a:t>fermentation</a:t>
            </a:r>
            <a:r>
              <a:rPr lang="tr-TR" dirty="0">
                <a:solidFill>
                  <a:schemeClr val="accent6">
                    <a:lumMod val="75000"/>
                  </a:schemeClr>
                </a:solidFill>
                <a:latin typeface="+mn-lt"/>
              </a:rPr>
              <a:t>, </a:t>
            </a:r>
            <a:r>
              <a:rPr lang="tr-TR" dirty="0" err="1">
                <a:solidFill>
                  <a:schemeClr val="accent6">
                    <a:lumMod val="75000"/>
                  </a:schemeClr>
                </a:solidFill>
                <a:latin typeface="+mn-lt"/>
              </a:rPr>
              <a:t>were</a:t>
            </a:r>
            <a:r>
              <a:rPr lang="tr-TR" dirty="0">
                <a:solidFill>
                  <a:schemeClr val="accent6">
                    <a:lumMod val="75000"/>
                  </a:schemeClr>
                </a:solidFill>
                <a:latin typeface="+mn-lt"/>
              </a:rPr>
              <a:t> </a:t>
            </a:r>
            <a:r>
              <a:rPr lang="tr-TR" dirty="0" err="1">
                <a:solidFill>
                  <a:schemeClr val="accent6">
                    <a:lumMod val="75000"/>
                  </a:schemeClr>
                </a:solidFill>
                <a:latin typeface="+mn-lt"/>
              </a:rPr>
              <a:t>expected</a:t>
            </a:r>
            <a:r>
              <a:rPr lang="tr-TR" dirty="0">
                <a:solidFill>
                  <a:schemeClr val="accent6">
                    <a:lumMod val="75000"/>
                  </a:schemeClr>
                </a:solidFill>
                <a:latin typeface="+mn-lt"/>
              </a:rPr>
              <a:t> </a:t>
            </a:r>
            <a:r>
              <a:rPr lang="tr-TR" dirty="0" err="1">
                <a:solidFill>
                  <a:schemeClr val="accent6">
                    <a:lumMod val="75000"/>
                  </a:schemeClr>
                </a:solidFill>
                <a:latin typeface="+mn-lt"/>
              </a:rPr>
              <a:t>increases</a:t>
            </a:r>
            <a:r>
              <a:rPr lang="tr-TR" dirty="0">
                <a:solidFill>
                  <a:schemeClr val="accent6">
                    <a:lumMod val="75000"/>
                  </a:schemeClr>
                </a:solidFill>
                <a:latin typeface="+mn-lt"/>
              </a:rPr>
              <a:t>. </a:t>
            </a:r>
            <a:r>
              <a:rPr lang="tr-TR" dirty="0" err="1">
                <a:solidFill>
                  <a:schemeClr val="accent6">
                    <a:lumMod val="75000"/>
                  </a:schemeClr>
                </a:solidFill>
                <a:latin typeface="+mn-lt"/>
              </a:rPr>
              <a:t>After</a:t>
            </a:r>
            <a:r>
              <a:rPr lang="tr-TR" dirty="0">
                <a:solidFill>
                  <a:schemeClr val="accent6">
                    <a:lumMod val="75000"/>
                  </a:schemeClr>
                </a:solidFill>
                <a:latin typeface="+mn-lt"/>
              </a:rPr>
              <a:t> </a:t>
            </a:r>
            <a:r>
              <a:rPr lang="tr-TR" dirty="0" err="1">
                <a:solidFill>
                  <a:schemeClr val="accent6">
                    <a:lumMod val="75000"/>
                  </a:schemeClr>
                </a:solidFill>
                <a:latin typeface="+mn-lt"/>
              </a:rPr>
              <a:t>these</a:t>
            </a:r>
            <a:r>
              <a:rPr lang="tr-TR" dirty="0">
                <a:solidFill>
                  <a:schemeClr val="accent6">
                    <a:lumMod val="75000"/>
                  </a:schemeClr>
                </a:solidFill>
                <a:latin typeface="+mn-lt"/>
              </a:rPr>
              <a:t> </a:t>
            </a:r>
            <a:r>
              <a:rPr lang="tr-TR" dirty="0" err="1">
                <a:solidFill>
                  <a:schemeClr val="accent6">
                    <a:lumMod val="75000"/>
                  </a:schemeClr>
                </a:solidFill>
                <a:latin typeface="+mn-lt"/>
              </a:rPr>
              <a:t>raises</a:t>
            </a:r>
            <a:r>
              <a:rPr lang="tr-TR" dirty="0">
                <a:solidFill>
                  <a:schemeClr val="accent6">
                    <a:lumMod val="75000"/>
                  </a:schemeClr>
                </a:solidFill>
                <a:latin typeface="+mn-lt"/>
              </a:rPr>
              <a:t>, it </a:t>
            </a:r>
            <a:r>
              <a:rPr lang="tr-TR" dirty="0" err="1">
                <a:solidFill>
                  <a:schemeClr val="accent6">
                    <a:lumMod val="75000"/>
                  </a:schemeClr>
                </a:solidFill>
                <a:latin typeface="+mn-lt"/>
              </a:rPr>
              <a:t>was</a:t>
            </a:r>
            <a:r>
              <a:rPr lang="tr-TR" dirty="0">
                <a:solidFill>
                  <a:schemeClr val="accent6">
                    <a:lumMod val="75000"/>
                  </a:schemeClr>
                </a:solidFill>
                <a:latin typeface="+mn-lt"/>
              </a:rPr>
              <a:t> </a:t>
            </a:r>
            <a:r>
              <a:rPr lang="tr-TR" dirty="0" err="1">
                <a:solidFill>
                  <a:schemeClr val="accent6">
                    <a:lumMod val="75000"/>
                  </a:schemeClr>
                </a:solidFill>
                <a:latin typeface="+mn-lt"/>
              </a:rPr>
              <a:t>anticipated</a:t>
            </a:r>
            <a:r>
              <a:rPr lang="tr-TR" dirty="0">
                <a:solidFill>
                  <a:schemeClr val="accent6">
                    <a:lumMod val="75000"/>
                  </a:schemeClr>
                </a:solidFill>
                <a:latin typeface="+mn-lt"/>
              </a:rPr>
              <a:t> </a:t>
            </a:r>
            <a:r>
              <a:rPr lang="tr-TR" dirty="0" err="1">
                <a:solidFill>
                  <a:schemeClr val="accent6">
                    <a:lumMod val="75000"/>
                  </a:schemeClr>
                </a:solidFill>
                <a:latin typeface="+mn-lt"/>
              </a:rPr>
              <a:t>that</a:t>
            </a:r>
            <a:r>
              <a:rPr lang="tr-TR" dirty="0">
                <a:solidFill>
                  <a:schemeClr val="accent6">
                    <a:lumMod val="75000"/>
                  </a:schemeClr>
                </a:solidFill>
                <a:latin typeface="+mn-lt"/>
              </a:rPr>
              <a:t> </a:t>
            </a:r>
            <a:r>
              <a:rPr lang="tr-TR" dirty="0" err="1">
                <a:solidFill>
                  <a:schemeClr val="accent6">
                    <a:lumMod val="75000"/>
                  </a:schemeClr>
                </a:solidFill>
                <a:latin typeface="+mn-lt"/>
              </a:rPr>
              <a:t>number</a:t>
            </a:r>
            <a:r>
              <a:rPr lang="tr-TR" dirty="0">
                <a:solidFill>
                  <a:schemeClr val="accent6">
                    <a:lumMod val="75000"/>
                  </a:schemeClr>
                </a:solidFill>
                <a:latin typeface="+mn-lt"/>
              </a:rPr>
              <a:t> of </a:t>
            </a:r>
            <a:r>
              <a:rPr lang="tr-TR" dirty="0" err="1">
                <a:solidFill>
                  <a:schemeClr val="accent6">
                    <a:lumMod val="75000"/>
                  </a:schemeClr>
                </a:solidFill>
                <a:latin typeface="+mn-lt"/>
              </a:rPr>
              <a:t>probiotic</a:t>
            </a:r>
            <a:r>
              <a:rPr lang="tr-TR" dirty="0">
                <a:solidFill>
                  <a:schemeClr val="accent6">
                    <a:lumMod val="75000"/>
                  </a:schemeClr>
                </a:solidFill>
                <a:latin typeface="+mn-lt"/>
              </a:rPr>
              <a:t> </a:t>
            </a:r>
            <a:r>
              <a:rPr lang="tr-TR" dirty="0" err="1">
                <a:solidFill>
                  <a:schemeClr val="accent6">
                    <a:lumMod val="75000"/>
                  </a:schemeClr>
                </a:solidFill>
                <a:latin typeface="+mn-lt"/>
              </a:rPr>
              <a:t>bacteria</a:t>
            </a:r>
            <a:r>
              <a:rPr lang="tr-TR" dirty="0">
                <a:solidFill>
                  <a:schemeClr val="accent6">
                    <a:lumMod val="75000"/>
                  </a:schemeClr>
                </a:solidFill>
                <a:latin typeface="+mn-lt"/>
              </a:rPr>
              <a:t> </a:t>
            </a:r>
            <a:r>
              <a:rPr lang="tr-TR" dirty="0" err="1">
                <a:solidFill>
                  <a:schemeClr val="accent6">
                    <a:lumMod val="75000"/>
                  </a:schemeClr>
                </a:solidFill>
                <a:latin typeface="+mn-lt"/>
              </a:rPr>
              <a:t>which</a:t>
            </a:r>
            <a:r>
              <a:rPr lang="tr-TR" dirty="0">
                <a:solidFill>
                  <a:schemeClr val="accent6">
                    <a:lumMod val="75000"/>
                  </a:schemeClr>
                </a:solidFill>
                <a:latin typeface="+mn-lt"/>
              </a:rPr>
              <a:t> </a:t>
            </a:r>
            <a:r>
              <a:rPr lang="tr-TR" dirty="0" err="1">
                <a:solidFill>
                  <a:schemeClr val="accent6">
                    <a:lumMod val="75000"/>
                  </a:schemeClr>
                </a:solidFill>
                <a:latin typeface="+mn-lt"/>
              </a:rPr>
              <a:t>reached</a:t>
            </a:r>
            <a:r>
              <a:rPr lang="tr-TR" dirty="0">
                <a:solidFill>
                  <a:schemeClr val="accent6">
                    <a:lumMod val="75000"/>
                  </a:schemeClr>
                </a:solidFill>
                <a:latin typeface="+mn-lt"/>
              </a:rPr>
              <a:t> </a:t>
            </a:r>
            <a:r>
              <a:rPr lang="tr-TR" dirty="0" smtClean="0">
                <a:solidFill>
                  <a:schemeClr val="accent6">
                    <a:lumMod val="75000"/>
                  </a:schemeClr>
                </a:solidFill>
              </a:rPr>
              <a:t>8-8,5 </a:t>
            </a:r>
            <a:r>
              <a:rPr lang="tr-TR" dirty="0" err="1">
                <a:solidFill>
                  <a:schemeClr val="accent6">
                    <a:lumMod val="75000"/>
                  </a:schemeClr>
                </a:solidFill>
              </a:rPr>
              <a:t>log</a:t>
            </a:r>
            <a:r>
              <a:rPr lang="tr-TR" dirty="0">
                <a:solidFill>
                  <a:schemeClr val="accent6">
                    <a:lumMod val="75000"/>
                  </a:schemeClr>
                </a:solidFill>
              </a:rPr>
              <a:t> CFU/ml </a:t>
            </a:r>
            <a:r>
              <a:rPr lang="tr-TR" dirty="0" err="1">
                <a:solidFill>
                  <a:schemeClr val="accent6">
                    <a:lumMod val="75000"/>
                  </a:schemeClr>
                </a:solidFill>
              </a:rPr>
              <a:t>remained</a:t>
            </a:r>
            <a:r>
              <a:rPr lang="tr-TR" dirty="0">
                <a:solidFill>
                  <a:schemeClr val="accent6">
                    <a:lumMod val="75000"/>
                  </a:schemeClr>
                </a:solidFill>
                <a:latin typeface="+mn-lt"/>
              </a:rPr>
              <a:t> </a:t>
            </a:r>
            <a:r>
              <a:rPr lang="tr-TR" dirty="0" err="1">
                <a:solidFill>
                  <a:schemeClr val="accent6">
                    <a:lumMod val="75000"/>
                  </a:schemeClr>
                </a:solidFill>
              </a:rPr>
              <a:t>upper</a:t>
            </a:r>
            <a:r>
              <a:rPr lang="tr-TR" dirty="0">
                <a:solidFill>
                  <a:schemeClr val="accent6">
                    <a:lumMod val="75000"/>
                  </a:schemeClr>
                </a:solidFill>
              </a:rPr>
              <a:t> </a:t>
            </a:r>
            <a:r>
              <a:rPr lang="tr-TR" dirty="0" err="1">
                <a:solidFill>
                  <a:schemeClr val="accent6">
                    <a:lumMod val="75000"/>
                  </a:schemeClr>
                </a:solidFill>
              </a:rPr>
              <a:t>than</a:t>
            </a:r>
            <a:r>
              <a:rPr lang="tr-TR" dirty="0">
                <a:solidFill>
                  <a:schemeClr val="accent6">
                    <a:lumMod val="75000"/>
                  </a:schemeClr>
                </a:solidFill>
              </a:rPr>
              <a:t> </a:t>
            </a:r>
            <a:endParaRPr lang="tr-TR" dirty="0">
              <a:solidFill>
                <a:schemeClr val="accent6">
                  <a:lumMod val="75000"/>
                </a:schemeClr>
              </a:solidFill>
              <a:latin typeface="+mn-lt"/>
            </a:endParaRPr>
          </a:p>
          <a:p>
            <a:pPr marL="361950" indent="-361950" algn="just">
              <a:lnSpc>
                <a:spcPct val="90000"/>
              </a:lnSpc>
              <a:buClr>
                <a:schemeClr val="accent2"/>
              </a:buClr>
              <a:buFont typeface="Wingdings" pitchFamily="2" charset="2"/>
              <a:buChar char="ü"/>
              <a:tabLst>
                <a:tab pos="361950" algn="l"/>
              </a:tabLst>
              <a:defRPr/>
            </a:pPr>
            <a:endParaRPr lang="tr-TR" sz="2000" dirty="0">
              <a:solidFill>
                <a:srgbClr val="252173"/>
              </a:solidFill>
              <a:latin typeface="+mn-lt"/>
            </a:endParaRPr>
          </a:p>
          <a:p>
            <a:pPr marL="361950" indent="-361950" algn="just">
              <a:lnSpc>
                <a:spcPct val="90000"/>
              </a:lnSpc>
              <a:buClr>
                <a:schemeClr val="accent2"/>
              </a:buClr>
              <a:buFont typeface="Wingdings" pitchFamily="2" charset="2"/>
              <a:buChar char="ü"/>
              <a:tabLst>
                <a:tab pos="361950" algn="l"/>
              </a:tabLst>
              <a:defRPr/>
            </a:pPr>
            <a:endParaRPr lang="tr-TR" sz="2000" dirty="0">
              <a:solidFill>
                <a:srgbClr val="252173"/>
              </a:solidFill>
              <a:latin typeface="+mn-lt"/>
            </a:endParaRPr>
          </a:p>
        </p:txBody>
      </p:sp>
      <p:sp>
        <p:nvSpPr>
          <p:cNvPr id="23" name="22 Dikdörtgen"/>
          <p:cNvSpPr/>
          <p:nvPr/>
        </p:nvSpPr>
        <p:spPr>
          <a:xfrm>
            <a:off x="538163" y="5492750"/>
            <a:ext cx="11301412" cy="327025"/>
          </a:xfrm>
          <a:prstGeom prst="rect">
            <a:avLst/>
          </a:prstGeom>
        </p:spPr>
        <p:txBody>
          <a:bodyPr>
            <a:spAutoFit/>
          </a:bodyPr>
          <a:lstStyle/>
          <a:p>
            <a:pPr marL="361950" indent="-361950" algn="just">
              <a:lnSpc>
                <a:spcPct val="90000"/>
              </a:lnSpc>
              <a:buClr>
                <a:schemeClr val="accent2"/>
              </a:buClr>
              <a:buFont typeface="Wingdings" pitchFamily="2" charset="2"/>
              <a:buChar char="ü"/>
              <a:defRPr/>
            </a:pPr>
            <a:endParaRPr lang="tr-TR" sz="1700" dirty="0">
              <a:solidFill>
                <a:srgbClr val="252173"/>
              </a:solidFill>
              <a:latin typeface="+mn-lt"/>
            </a:endParaRPr>
          </a:p>
        </p:txBody>
      </p:sp>
      <p:pic>
        <p:nvPicPr>
          <p:cNvPr id="23559" name="23 Resim" descr="logo-mark.png"/>
          <p:cNvPicPr>
            <a:picLocks noChangeAspect="1"/>
          </p:cNvPicPr>
          <p:nvPr/>
        </p:nvPicPr>
        <p:blipFill>
          <a:blip r:embed="rId4" cstate="print"/>
          <a:srcRect/>
          <a:stretch>
            <a:fillRect/>
          </a:stretch>
        </p:blipFill>
        <p:spPr bwMode="auto">
          <a:xfrm>
            <a:off x="10447338" y="179500"/>
            <a:ext cx="1503362" cy="1497013"/>
          </a:xfrm>
          <a:prstGeom prst="rect">
            <a:avLst/>
          </a:prstGeom>
          <a:noFill/>
          <a:ln w="9525">
            <a:noFill/>
            <a:miter lim="800000"/>
            <a:headEnd/>
            <a:tailEnd/>
          </a:ln>
        </p:spPr>
      </p:pic>
      <p:pic>
        <p:nvPicPr>
          <p:cNvPr id="25" name="24 Resim" descr="dart_arrow.gif"/>
          <p:cNvPicPr>
            <a:picLocks noChangeAspect="1"/>
          </p:cNvPicPr>
          <p:nvPr/>
        </p:nvPicPr>
        <p:blipFill>
          <a:blip r:embed="rId5" cstate="print"/>
          <a:srcRect/>
          <a:stretch>
            <a:fillRect/>
          </a:stretch>
        </p:blipFill>
        <p:spPr bwMode="auto">
          <a:xfrm>
            <a:off x="-2286000" y="-6735936"/>
            <a:ext cx="1946275" cy="1458912"/>
          </a:xfrm>
          <a:prstGeom prst="rect">
            <a:avLst/>
          </a:prstGeom>
          <a:noFill/>
          <a:ln w="9525">
            <a:noFill/>
            <a:miter lim="800000"/>
            <a:headEnd/>
            <a:tailEnd/>
          </a:ln>
        </p:spPr>
      </p:pic>
      <p:sp>
        <p:nvSpPr>
          <p:cNvPr id="27" name="26 Metin kutusu"/>
          <p:cNvSpPr txBox="1"/>
          <p:nvPr/>
        </p:nvSpPr>
        <p:spPr>
          <a:xfrm>
            <a:off x="268288" y="5818188"/>
            <a:ext cx="11507787" cy="839787"/>
          </a:xfrm>
          <a:prstGeom prst="rect">
            <a:avLst/>
          </a:prstGeom>
          <a:noFill/>
        </p:spPr>
        <p:txBody>
          <a:bodyPr>
            <a:spAutoFit/>
          </a:bodyPr>
          <a:lstStyle/>
          <a:p>
            <a:pPr algn="just">
              <a:lnSpc>
                <a:spcPct val="90000"/>
              </a:lnSpc>
              <a:buFont typeface="Wingdings" pitchFamily="2" charset="2"/>
              <a:buNone/>
              <a:defRPr/>
            </a:pPr>
            <a:r>
              <a:rPr lang="tr-TR" dirty="0">
                <a:solidFill>
                  <a:schemeClr val="accent6">
                    <a:lumMod val="75000"/>
                  </a:schemeClr>
                </a:solidFill>
                <a:latin typeface="+mn-lt"/>
              </a:rPr>
              <a:t>6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by</a:t>
            </a:r>
            <a:r>
              <a:rPr lang="tr-TR" dirty="0">
                <a:solidFill>
                  <a:schemeClr val="accent6">
                    <a:lumMod val="75000"/>
                  </a:schemeClr>
                </a:solidFill>
                <a:latin typeface="+mn-lt"/>
              </a:rPr>
              <a:t>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end</a:t>
            </a:r>
            <a:r>
              <a:rPr lang="tr-TR" dirty="0">
                <a:solidFill>
                  <a:schemeClr val="accent6">
                    <a:lumMod val="75000"/>
                  </a:schemeClr>
                </a:solidFill>
                <a:latin typeface="+mn-lt"/>
              </a:rPr>
              <a:t> of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end</a:t>
            </a:r>
            <a:r>
              <a:rPr lang="tr-TR" dirty="0">
                <a:solidFill>
                  <a:schemeClr val="accent6">
                    <a:lumMod val="75000"/>
                  </a:schemeClr>
                </a:solidFill>
                <a:latin typeface="+mn-lt"/>
              </a:rPr>
              <a:t> of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storage</a:t>
            </a:r>
            <a:r>
              <a:rPr lang="tr-TR" dirty="0">
                <a:solidFill>
                  <a:schemeClr val="accent6">
                    <a:lumMod val="75000"/>
                  </a:schemeClr>
                </a:solidFill>
                <a:latin typeface="+mn-lt"/>
              </a:rPr>
              <a:t> at 4</a:t>
            </a:r>
            <a:r>
              <a:rPr lang="tr-TR" baseline="30000" dirty="0">
                <a:solidFill>
                  <a:schemeClr val="accent6">
                    <a:lumMod val="75000"/>
                  </a:schemeClr>
                </a:solidFill>
                <a:latin typeface="+mn-lt"/>
              </a:rPr>
              <a:t>O</a:t>
            </a:r>
            <a:r>
              <a:rPr lang="tr-TR" dirty="0">
                <a:solidFill>
                  <a:schemeClr val="accent6">
                    <a:lumMod val="75000"/>
                  </a:schemeClr>
                </a:solidFill>
                <a:latin typeface="+mn-lt"/>
              </a:rPr>
              <a:t>C. </a:t>
            </a:r>
            <a:r>
              <a:rPr lang="tr-TR" dirty="0" err="1">
                <a:solidFill>
                  <a:schemeClr val="accent6">
                    <a:lumMod val="75000"/>
                  </a:schemeClr>
                </a:solidFill>
                <a:latin typeface="+mn-lt"/>
              </a:rPr>
              <a:t>And</a:t>
            </a:r>
            <a:r>
              <a:rPr lang="tr-TR" dirty="0">
                <a:solidFill>
                  <a:schemeClr val="accent6">
                    <a:lumMod val="75000"/>
                  </a:schemeClr>
                </a:solidFill>
                <a:latin typeface="+mn-lt"/>
              </a:rPr>
              <a:t> it </a:t>
            </a:r>
            <a:r>
              <a:rPr lang="tr-TR" dirty="0" err="1">
                <a:solidFill>
                  <a:schemeClr val="accent6">
                    <a:lumMod val="75000"/>
                  </a:schemeClr>
                </a:solidFill>
                <a:latin typeface="+mn-lt"/>
              </a:rPr>
              <a:t>occured</a:t>
            </a:r>
            <a:r>
              <a:rPr lang="tr-TR" dirty="0">
                <a:solidFill>
                  <a:schemeClr val="accent6">
                    <a:lumMod val="75000"/>
                  </a:schemeClr>
                </a:solidFill>
                <a:latin typeface="+mn-lt"/>
              </a:rPr>
              <a:t> as it </a:t>
            </a:r>
            <a:r>
              <a:rPr lang="tr-TR" dirty="0" err="1">
                <a:solidFill>
                  <a:schemeClr val="accent6">
                    <a:lumMod val="75000"/>
                  </a:schemeClr>
                </a:solidFill>
                <a:latin typeface="+mn-lt"/>
              </a:rPr>
              <a:t>expected</a:t>
            </a:r>
            <a:r>
              <a:rPr lang="tr-TR" dirty="0">
                <a:solidFill>
                  <a:schemeClr val="accent6">
                    <a:lumMod val="75000"/>
                  </a:schemeClr>
                </a:solidFill>
                <a:latin typeface="+mn-lt"/>
              </a:rPr>
              <a:t> </a:t>
            </a:r>
            <a:r>
              <a:rPr lang="tr-TR" dirty="0" err="1">
                <a:solidFill>
                  <a:schemeClr val="accent6">
                    <a:lumMod val="75000"/>
                  </a:schemeClr>
                </a:solidFill>
                <a:latin typeface="+mn-lt"/>
              </a:rPr>
              <a:t>to</a:t>
            </a:r>
            <a:r>
              <a:rPr lang="tr-TR" dirty="0">
                <a:solidFill>
                  <a:schemeClr val="accent6">
                    <a:lumMod val="75000"/>
                  </a:schemeClr>
                </a:solidFill>
                <a:latin typeface="+mn-lt"/>
              </a:rPr>
              <a:t> be. </a:t>
            </a:r>
            <a:r>
              <a:rPr lang="tr-TR" dirty="0" err="1">
                <a:solidFill>
                  <a:schemeClr val="accent6">
                    <a:lumMod val="75000"/>
                  </a:schemeClr>
                </a:solidFill>
                <a:latin typeface="+mn-lt"/>
              </a:rPr>
              <a:t>Falls</a:t>
            </a:r>
            <a:r>
              <a:rPr lang="tr-TR" dirty="0">
                <a:solidFill>
                  <a:schemeClr val="accent6">
                    <a:lumMod val="75000"/>
                  </a:schemeClr>
                </a:solidFill>
                <a:latin typeface="+mn-lt"/>
              </a:rPr>
              <a:t> of </a:t>
            </a:r>
            <a:r>
              <a:rPr lang="tr-TR" dirty="0" err="1">
                <a:solidFill>
                  <a:schemeClr val="accent6">
                    <a:lumMod val="75000"/>
                  </a:schemeClr>
                </a:solidFill>
                <a:latin typeface="+mn-lt"/>
              </a:rPr>
              <a:t>numbers</a:t>
            </a:r>
            <a:r>
              <a:rPr lang="tr-TR" dirty="0">
                <a:solidFill>
                  <a:schemeClr val="accent6">
                    <a:lumMod val="75000"/>
                  </a:schemeClr>
                </a:solidFill>
                <a:latin typeface="+mn-lt"/>
              </a:rPr>
              <a:t> </a:t>
            </a:r>
            <a:r>
              <a:rPr lang="tr-TR" dirty="0" err="1">
                <a:solidFill>
                  <a:schemeClr val="accent6">
                    <a:lumMod val="75000"/>
                  </a:schemeClr>
                </a:solidFill>
                <a:latin typeface="+mn-lt"/>
              </a:rPr>
              <a:t>belonging</a:t>
            </a:r>
            <a:r>
              <a:rPr lang="tr-TR" dirty="0">
                <a:solidFill>
                  <a:schemeClr val="accent6">
                    <a:lumMod val="75000"/>
                  </a:schemeClr>
                </a:solidFill>
                <a:latin typeface="+mn-lt"/>
              </a:rPr>
              <a:t> </a:t>
            </a:r>
            <a:r>
              <a:rPr lang="tr-TR" dirty="0" err="1">
                <a:solidFill>
                  <a:schemeClr val="accent6">
                    <a:lumMod val="75000"/>
                  </a:schemeClr>
                </a:solidFill>
                <a:latin typeface="+mn-lt"/>
              </a:rPr>
              <a:t>to</a:t>
            </a:r>
            <a:r>
              <a:rPr lang="tr-TR" dirty="0">
                <a:solidFill>
                  <a:schemeClr val="accent6">
                    <a:lumMod val="75000"/>
                  </a:schemeClr>
                </a:solidFill>
                <a:latin typeface="+mn-lt"/>
              </a:rPr>
              <a:t> </a:t>
            </a:r>
            <a:r>
              <a:rPr lang="tr-TR" dirty="0" err="1">
                <a:solidFill>
                  <a:schemeClr val="accent6">
                    <a:lumMod val="75000"/>
                  </a:schemeClr>
                </a:solidFill>
                <a:latin typeface="+mn-lt"/>
              </a:rPr>
              <a:t>both</a:t>
            </a:r>
            <a:r>
              <a:rPr lang="tr-TR" dirty="0">
                <a:solidFill>
                  <a:schemeClr val="accent6">
                    <a:lumMod val="75000"/>
                  </a:schemeClr>
                </a:solidFill>
                <a:latin typeface="+mn-lt"/>
              </a:rPr>
              <a:t> </a:t>
            </a:r>
            <a:r>
              <a:rPr lang="tr-TR" dirty="0" err="1">
                <a:solidFill>
                  <a:schemeClr val="accent6">
                    <a:lumMod val="75000"/>
                  </a:schemeClr>
                </a:solidFill>
                <a:latin typeface="+mn-lt"/>
              </a:rPr>
              <a:t>two</a:t>
            </a:r>
            <a:r>
              <a:rPr lang="tr-TR" dirty="0">
                <a:solidFill>
                  <a:schemeClr val="accent6">
                    <a:lumMod val="75000"/>
                  </a:schemeClr>
                </a:solidFill>
                <a:latin typeface="+mn-lt"/>
              </a:rPr>
              <a:t> </a:t>
            </a:r>
            <a:r>
              <a:rPr lang="tr-TR" dirty="0" err="1">
                <a:solidFill>
                  <a:schemeClr val="accent6">
                    <a:lumMod val="75000"/>
                  </a:schemeClr>
                </a:solidFill>
                <a:latin typeface="+mn-lt"/>
              </a:rPr>
              <a:t>bacteria</a:t>
            </a:r>
            <a:r>
              <a:rPr lang="tr-TR" dirty="0">
                <a:solidFill>
                  <a:schemeClr val="accent6">
                    <a:lumMod val="75000"/>
                  </a:schemeClr>
                </a:solidFill>
                <a:latin typeface="+mn-lt"/>
              </a:rPr>
              <a:t> </a:t>
            </a:r>
            <a:r>
              <a:rPr lang="tr-TR" dirty="0" err="1">
                <a:solidFill>
                  <a:schemeClr val="accent6">
                    <a:lumMod val="75000"/>
                  </a:schemeClr>
                </a:solidFill>
                <a:latin typeface="+mn-lt"/>
              </a:rPr>
              <a:t>were</a:t>
            </a:r>
            <a:r>
              <a:rPr lang="tr-TR" dirty="0">
                <a:solidFill>
                  <a:schemeClr val="accent6">
                    <a:lumMod val="75000"/>
                  </a:schemeClr>
                </a:solidFill>
                <a:latin typeface="+mn-lt"/>
              </a:rPr>
              <a:t> </a:t>
            </a:r>
            <a:r>
              <a:rPr lang="tr-TR" dirty="0" err="1">
                <a:solidFill>
                  <a:schemeClr val="accent6">
                    <a:lumMod val="75000"/>
                  </a:schemeClr>
                </a:solidFill>
                <a:latin typeface="+mn-lt"/>
              </a:rPr>
              <a:t>observed</a:t>
            </a:r>
            <a:r>
              <a:rPr lang="tr-TR" dirty="0">
                <a:solidFill>
                  <a:schemeClr val="accent6">
                    <a:lumMod val="75000"/>
                  </a:schemeClr>
                </a:solidFill>
                <a:latin typeface="+mn-lt"/>
              </a:rPr>
              <a:t> </a:t>
            </a:r>
            <a:r>
              <a:rPr lang="tr-TR" dirty="0" err="1">
                <a:solidFill>
                  <a:schemeClr val="accent6">
                    <a:lumMod val="75000"/>
                  </a:schemeClr>
                </a:solidFill>
                <a:latin typeface="+mn-lt"/>
              </a:rPr>
              <a:t>after</a:t>
            </a:r>
            <a:r>
              <a:rPr lang="tr-TR" dirty="0">
                <a:solidFill>
                  <a:schemeClr val="accent6">
                    <a:lumMod val="75000"/>
                  </a:schemeClr>
                </a:solidFill>
                <a:latin typeface="+mn-lt"/>
              </a:rPr>
              <a:t> 21</a:t>
            </a:r>
            <a:r>
              <a:rPr lang="tr-TR" baseline="30000" dirty="0">
                <a:solidFill>
                  <a:schemeClr val="accent6">
                    <a:lumMod val="75000"/>
                  </a:schemeClr>
                </a:solidFill>
                <a:latin typeface="+mn-lt"/>
              </a:rPr>
              <a:t>st </a:t>
            </a:r>
            <a:r>
              <a:rPr lang="tr-TR" dirty="0" err="1">
                <a:solidFill>
                  <a:schemeClr val="accent6">
                    <a:lumMod val="75000"/>
                  </a:schemeClr>
                </a:solidFill>
                <a:latin typeface="+mn-lt"/>
              </a:rPr>
              <a:t>day</a:t>
            </a:r>
            <a:r>
              <a:rPr lang="tr-TR" dirty="0">
                <a:solidFill>
                  <a:schemeClr val="accent6">
                    <a:lumMod val="75000"/>
                  </a:schemeClr>
                </a:solidFill>
                <a:latin typeface="+mn-lt"/>
              </a:rPr>
              <a:t>, </a:t>
            </a:r>
            <a:r>
              <a:rPr lang="tr-TR" dirty="0" err="1">
                <a:solidFill>
                  <a:schemeClr val="accent6">
                    <a:lumMod val="75000"/>
                  </a:schemeClr>
                </a:solidFill>
                <a:latin typeface="+mn-lt"/>
              </a:rPr>
              <a:t>however</a:t>
            </a:r>
            <a:r>
              <a:rPr lang="tr-TR" dirty="0">
                <a:solidFill>
                  <a:schemeClr val="accent6">
                    <a:lumMod val="75000"/>
                  </a:schemeClr>
                </a:solidFill>
                <a:latin typeface="+mn-lt"/>
              </a:rPr>
              <a:t>, </a:t>
            </a:r>
            <a:r>
              <a:rPr lang="tr-TR" dirty="0" err="1">
                <a:solidFill>
                  <a:schemeClr val="accent6">
                    <a:lumMod val="75000"/>
                  </a:schemeClr>
                </a:solidFill>
                <a:latin typeface="+mn-lt"/>
              </a:rPr>
              <a:t>number</a:t>
            </a:r>
            <a:r>
              <a:rPr lang="tr-TR" dirty="0">
                <a:solidFill>
                  <a:schemeClr val="accent6">
                    <a:lumMod val="75000"/>
                  </a:schemeClr>
                </a:solidFill>
                <a:latin typeface="+mn-lt"/>
              </a:rPr>
              <a:t> of </a:t>
            </a:r>
            <a:r>
              <a:rPr lang="tr-TR" dirty="0" err="1">
                <a:solidFill>
                  <a:schemeClr val="accent6">
                    <a:lumMod val="75000"/>
                  </a:schemeClr>
                </a:solidFill>
                <a:latin typeface="+mn-lt"/>
              </a:rPr>
              <a:t>bacteria</a:t>
            </a:r>
            <a:r>
              <a:rPr lang="tr-TR" dirty="0">
                <a:solidFill>
                  <a:schemeClr val="accent6">
                    <a:lumMod val="75000"/>
                  </a:schemeClr>
                </a:solidFill>
                <a:latin typeface="+mn-lt"/>
              </a:rPr>
              <a:t> </a:t>
            </a:r>
            <a:r>
              <a:rPr lang="tr-TR" dirty="0" err="1">
                <a:solidFill>
                  <a:schemeClr val="accent6">
                    <a:lumMod val="75000"/>
                  </a:schemeClr>
                </a:solidFill>
                <a:latin typeface="+mn-lt"/>
              </a:rPr>
              <a:t>remained</a:t>
            </a:r>
            <a:r>
              <a:rPr lang="tr-TR" dirty="0">
                <a:solidFill>
                  <a:schemeClr val="accent6">
                    <a:lumMod val="75000"/>
                  </a:schemeClr>
                </a:solidFill>
                <a:latin typeface="+mn-lt"/>
              </a:rPr>
              <a:t> in </a:t>
            </a:r>
            <a:r>
              <a:rPr lang="tr-TR" dirty="0" err="1">
                <a:solidFill>
                  <a:schemeClr val="accent6">
                    <a:lumMod val="75000"/>
                  </a:schemeClr>
                </a:solidFill>
                <a:latin typeface="+mn-lt"/>
              </a:rPr>
              <a:t>the</a:t>
            </a:r>
            <a:r>
              <a:rPr lang="tr-TR" dirty="0">
                <a:solidFill>
                  <a:schemeClr val="accent6">
                    <a:lumMod val="75000"/>
                  </a:schemeClr>
                </a:solidFill>
                <a:latin typeface="+mn-lt"/>
              </a:rPr>
              <a:t> </a:t>
            </a:r>
            <a:r>
              <a:rPr lang="tr-TR" dirty="0" err="1">
                <a:solidFill>
                  <a:schemeClr val="accent6">
                    <a:lumMod val="75000"/>
                  </a:schemeClr>
                </a:solidFill>
                <a:latin typeface="+mn-lt"/>
              </a:rPr>
              <a:t>range</a:t>
            </a:r>
            <a:r>
              <a:rPr lang="tr-TR" dirty="0">
                <a:solidFill>
                  <a:schemeClr val="accent6">
                    <a:lumMod val="75000"/>
                  </a:schemeClr>
                </a:solidFill>
                <a:latin typeface="+mn-lt"/>
              </a:rPr>
              <a:t> of 7,5 </a:t>
            </a:r>
            <a:r>
              <a:rPr lang="tr-TR" dirty="0" err="1">
                <a:solidFill>
                  <a:schemeClr val="accent6">
                    <a:lumMod val="75000"/>
                  </a:schemeClr>
                </a:solidFill>
                <a:latin typeface="+mn-lt"/>
              </a:rPr>
              <a:t>log</a:t>
            </a:r>
            <a:r>
              <a:rPr lang="tr-TR" dirty="0">
                <a:solidFill>
                  <a:schemeClr val="accent6">
                    <a:lumMod val="75000"/>
                  </a:schemeClr>
                </a:solidFill>
                <a:latin typeface="+mn-lt"/>
              </a:rPr>
              <a:t> CFU/ml </a:t>
            </a:r>
            <a:r>
              <a:rPr lang="tr-TR" dirty="0" err="1">
                <a:solidFill>
                  <a:schemeClr val="accent6">
                    <a:lumMod val="75000"/>
                  </a:schemeClr>
                </a:solidFill>
                <a:latin typeface="+mn-lt"/>
              </a:rPr>
              <a:t>after</a:t>
            </a:r>
            <a:r>
              <a:rPr lang="tr-TR" dirty="0">
                <a:solidFill>
                  <a:schemeClr val="accent6">
                    <a:lumMod val="75000"/>
                  </a:schemeClr>
                </a:solidFill>
                <a:latin typeface="+mn-lt"/>
              </a:rPr>
              <a:t> 42</a:t>
            </a:r>
            <a:r>
              <a:rPr lang="tr-TR" baseline="30000" dirty="0">
                <a:solidFill>
                  <a:schemeClr val="accent6">
                    <a:lumMod val="75000"/>
                  </a:schemeClr>
                </a:solidFill>
                <a:latin typeface="+mn-lt"/>
              </a:rPr>
              <a:t>sd </a:t>
            </a:r>
            <a:r>
              <a:rPr lang="tr-TR" dirty="0" err="1">
                <a:solidFill>
                  <a:schemeClr val="accent6">
                    <a:lumMod val="75000"/>
                  </a:schemeClr>
                </a:solidFill>
                <a:latin typeface="+mn-lt"/>
              </a:rPr>
              <a:t>day</a:t>
            </a:r>
            <a:r>
              <a:rPr lang="tr-TR" dirty="0">
                <a:solidFill>
                  <a:schemeClr val="accent6">
                    <a:lumMod val="75000"/>
                  </a:schemeClr>
                </a:solidFill>
                <a:latin typeface="+mn-lt"/>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3.03634E-6 1.48148E-6 L 0.95897 0.92917 " pathEditMode="relative" rAng="0" ptsTypes="AA">
                                      <p:cBhvr>
                                        <p:cTn id="6" dur="500" fill="hold"/>
                                        <p:tgtEl>
                                          <p:spTgt spid="25"/>
                                        </p:tgtEl>
                                        <p:attrNameLst>
                                          <p:attrName>ppt_x</p:attrName>
                                          <p:attrName>ppt_y</p:attrName>
                                        </p:attrNameLst>
                                      </p:cBhvr>
                                      <p:rCtr x="479" y="4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7"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5603" name="AutoShape 9"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5604" name="AutoShape 1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5605" name="AutoShape 22"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5606" name="AutoShape 24"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5607" name="AutoShape 26"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7" name="16 Dikdörtgen"/>
          <p:cNvSpPr/>
          <p:nvPr/>
        </p:nvSpPr>
        <p:spPr>
          <a:xfrm>
            <a:off x="1014413" y="930275"/>
            <a:ext cx="10163175" cy="7469188"/>
          </a:xfrm>
          <a:prstGeom prst="rect">
            <a:avLst/>
          </a:prstGeom>
        </p:spPr>
        <p:txBody>
          <a:bodyPr>
            <a:spAutoFit/>
          </a:bodyPr>
          <a:lstStyle/>
          <a:p>
            <a:pPr>
              <a:buFont typeface="Wingdings" pitchFamily="2" charset="2"/>
              <a:buNone/>
              <a:defRPr/>
            </a:pPr>
            <a:endParaRPr lang="tr-TR" sz="2400" b="1" dirty="0">
              <a:latin typeface="+mn-lt"/>
            </a:endParaRPr>
          </a:p>
          <a:p>
            <a:pPr algn="just">
              <a:lnSpc>
                <a:spcPct val="90000"/>
              </a:lnSpc>
              <a:buClr>
                <a:schemeClr val="accent2"/>
              </a:buClr>
              <a:buFont typeface="Wingdings" pitchFamily="2" charset="2"/>
              <a:buChar char="ü"/>
              <a:tabLst>
                <a:tab pos="441325" algn="l"/>
              </a:tabLst>
              <a:defRPr/>
            </a:pPr>
            <a:r>
              <a:rPr lang="tr-TR" sz="2400" dirty="0">
                <a:solidFill>
                  <a:srgbClr val="252173"/>
                </a:solidFill>
                <a:latin typeface="+mn-lt"/>
              </a:rPr>
              <a:t> </a:t>
            </a:r>
            <a:r>
              <a:rPr lang="tr-TR" sz="2400" dirty="0" err="1">
                <a:solidFill>
                  <a:schemeClr val="accent6">
                    <a:lumMod val="75000"/>
                  </a:schemeClr>
                </a:solidFill>
                <a:latin typeface="+mn-lt"/>
              </a:rPr>
              <a:t>In</a:t>
            </a:r>
            <a:r>
              <a:rPr lang="tr-TR" sz="2400" dirty="0">
                <a:solidFill>
                  <a:schemeClr val="accent6">
                    <a:lumMod val="75000"/>
                  </a:schemeClr>
                </a:solidFill>
                <a:latin typeface="+mn-lt"/>
              </a:rPr>
              <a:t> a </a:t>
            </a:r>
            <a:r>
              <a:rPr lang="tr-TR" sz="2400" dirty="0" err="1">
                <a:solidFill>
                  <a:schemeClr val="accent6">
                    <a:lumMod val="75000"/>
                  </a:schemeClr>
                </a:solidFill>
                <a:latin typeface="+mn-lt"/>
              </a:rPr>
              <a:t>study</a:t>
            </a:r>
            <a:r>
              <a:rPr lang="tr-TR" sz="2400" dirty="0">
                <a:solidFill>
                  <a:schemeClr val="accent6">
                    <a:lumMod val="75000"/>
                  </a:schemeClr>
                </a:solidFill>
                <a:latin typeface="+mn-lt"/>
              </a:rPr>
              <a:t> </a:t>
            </a:r>
            <a:r>
              <a:rPr lang="tr-TR" sz="2400" dirty="0" err="1">
                <a:solidFill>
                  <a:schemeClr val="accent6">
                    <a:lumMod val="75000"/>
                  </a:schemeClr>
                </a:solidFill>
                <a:latin typeface="+mn-lt"/>
              </a:rPr>
              <a:t>conducted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by</a:t>
            </a:r>
            <a:r>
              <a:rPr lang="tr-TR" sz="2400" dirty="0">
                <a:solidFill>
                  <a:schemeClr val="accent6">
                    <a:lumMod val="75000"/>
                  </a:schemeClr>
                </a:solidFill>
                <a:latin typeface="+mn-lt"/>
              </a:rPr>
              <a:t> </a:t>
            </a:r>
            <a:r>
              <a:rPr lang="tr-TR" sz="2400" dirty="0" err="1">
                <a:solidFill>
                  <a:schemeClr val="accent6">
                    <a:lumMod val="75000"/>
                  </a:schemeClr>
                </a:solidFill>
                <a:latin typeface="+mn-lt"/>
              </a:rPr>
              <a:t>Yoon</a:t>
            </a:r>
            <a:r>
              <a:rPr lang="tr-TR" sz="2400" dirty="0">
                <a:solidFill>
                  <a:schemeClr val="accent6">
                    <a:lumMod val="75000"/>
                  </a:schemeClr>
                </a:solidFill>
                <a:latin typeface="+mn-lt"/>
              </a:rPr>
              <a:t> et al. (2005), 4 </a:t>
            </a:r>
            <a:r>
              <a:rPr lang="tr-TR" sz="2400" dirty="0" err="1">
                <a:solidFill>
                  <a:schemeClr val="accent6">
                    <a:lumMod val="75000"/>
                  </a:schemeClr>
                </a:solidFill>
                <a:latin typeface="+mn-lt"/>
              </a:rPr>
              <a:t>type</a:t>
            </a:r>
            <a:r>
              <a:rPr lang="tr-TR" sz="2400" dirty="0">
                <a:solidFill>
                  <a:schemeClr val="accent6">
                    <a:lumMod val="75000"/>
                  </a:schemeClr>
                </a:solidFill>
                <a:latin typeface="+mn-lt"/>
              </a:rPr>
              <a:t> of </a:t>
            </a:r>
            <a:r>
              <a:rPr lang="tr-TR" sz="2400" dirty="0" err="1">
                <a:solidFill>
                  <a:schemeClr val="accent6">
                    <a:lumMod val="75000"/>
                  </a:schemeClr>
                </a:solidFill>
                <a:latin typeface="+mn-lt"/>
              </a:rPr>
              <a:t>bacteria</a:t>
            </a:r>
            <a:r>
              <a:rPr lang="tr-TR" sz="2400" dirty="0">
                <a:solidFill>
                  <a:schemeClr val="accent6">
                    <a:lumMod val="75000"/>
                  </a:schemeClr>
                </a:solidFill>
                <a:latin typeface="+mn-lt"/>
              </a:rPr>
              <a:t> </a:t>
            </a:r>
            <a:r>
              <a:rPr lang="tr-TR" sz="2400" dirty="0" err="1">
                <a:solidFill>
                  <a:schemeClr val="accent6">
                    <a:lumMod val="75000"/>
                  </a:schemeClr>
                </a:solidFill>
                <a:latin typeface="+mn-lt"/>
              </a:rPr>
              <a:t>were</a:t>
            </a:r>
            <a:r>
              <a:rPr lang="tr-TR" sz="2400" dirty="0">
                <a:solidFill>
                  <a:schemeClr val="accent6">
                    <a:lumMod val="75000"/>
                  </a:schemeClr>
                </a:solidFill>
                <a:latin typeface="+mn-lt"/>
              </a:rPr>
              <a:t> </a:t>
            </a:r>
            <a:r>
              <a:rPr lang="tr-TR" sz="2400" dirty="0" err="1">
                <a:solidFill>
                  <a:schemeClr val="accent6">
                    <a:lumMod val="75000"/>
                  </a:schemeClr>
                </a:solidFill>
                <a:latin typeface="+mn-lt"/>
              </a:rPr>
              <a:t>inoculated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into</a:t>
            </a:r>
            <a:r>
              <a:rPr lang="tr-TR" sz="2400" dirty="0">
                <a:solidFill>
                  <a:schemeClr val="accent6">
                    <a:lumMod val="75000"/>
                  </a:schemeClr>
                </a:solidFill>
                <a:latin typeface="+mn-lt"/>
              </a:rPr>
              <a:t> </a:t>
            </a:r>
            <a:r>
              <a:rPr lang="tr-TR" sz="2400" dirty="0" err="1">
                <a:solidFill>
                  <a:schemeClr val="accent6">
                    <a:lumMod val="75000"/>
                  </a:schemeClr>
                </a:solidFill>
                <a:latin typeface="+mn-lt"/>
              </a:rPr>
              <a:t>beet</a:t>
            </a:r>
            <a:r>
              <a:rPr lang="tr-TR" sz="2400" dirty="0">
                <a:solidFill>
                  <a:schemeClr val="accent6">
                    <a:lumMod val="75000"/>
                  </a:schemeClr>
                </a:solidFill>
                <a:latin typeface="+mn-lt"/>
              </a:rPr>
              <a:t> </a:t>
            </a:r>
            <a:r>
              <a:rPr lang="tr-TR" sz="2400" dirty="0" err="1">
                <a:solidFill>
                  <a:schemeClr val="accent6">
                    <a:lumMod val="75000"/>
                  </a:schemeClr>
                </a:solidFill>
                <a:latin typeface="+mn-lt"/>
              </a:rPr>
              <a:t>juice</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their</a:t>
            </a:r>
            <a:r>
              <a:rPr lang="tr-TR" sz="2400" dirty="0">
                <a:solidFill>
                  <a:schemeClr val="accent6">
                    <a:lumMod val="75000"/>
                  </a:schemeClr>
                </a:solidFill>
                <a:latin typeface="+mn-lt"/>
              </a:rPr>
              <a:t> </a:t>
            </a:r>
            <a:r>
              <a:rPr lang="tr-TR" sz="2400" dirty="0" err="1">
                <a:solidFill>
                  <a:schemeClr val="accent6">
                    <a:lumMod val="75000"/>
                  </a:schemeClr>
                </a:solidFill>
                <a:latin typeface="+mn-lt"/>
              </a:rPr>
              <a:t>viabilities</a:t>
            </a:r>
            <a:r>
              <a:rPr lang="tr-TR" sz="2400" dirty="0">
                <a:solidFill>
                  <a:schemeClr val="accent6">
                    <a:lumMod val="75000"/>
                  </a:schemeClr>
                </a:solidFill>
                <a:latin typeface="+mn-lt"/>
              </a:rPr>
              <a:t> </a:t>
            </a:r>
            <a:r>
              <a:rPr lang="tr-TR" sz="2400" dirty="0" err="1">
                <a:solidFill>
                  <a:schemeClr val="accent6">
                    <a:lumMod val="75000"/>
                  </a:schemeClr>
                </a:solidFill>
                <a:latin typeface="+mn-lt"/>
              </a:rPr>
              <a:t>were</a:t>
            </a:r>
            <a:r>
              <a:rPr lang="tr-TR" sz="2400" dirty="0">
                <a:solidFill>
                  <a:schemeClr val="accent6">
                    <a:lumMod val="75000"/>
                  </a:schemeClr>
                </a:solidFill>
                <a:latin typeface="+mn-lt"/>
              </a:rPr>
              <a:t> </a:t>
            </a:r>
            <a:r>
              <a:rPr lang="tr-TR" sz="2400" dirty="0" err="1">
                <a:solidFill>
                  <a:schemeClr val="accent6">
                    <a:lumMod val="75000"/>
                  </a:schemeClr>
                </a:solidFill>
                <a:latin typeface="+mn-lt"/>
              </a:rPr>
              <a:t>examined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during</a:t>
            </a:r>
            <a:r>
              <a:rPr lang="tr-TR" sz="2400" dirty="0">
                <a:solidFill>
                  <a:schemeClr val="accent6">
                    <a:lumMod val="75000"/>
                  </a:schemeClr>
                </a:solidFill>
                <a:latin typeface="+mn-lt"/>
              </a:rPr>
              <a:t> </a:t>
            </a:r>
            <a:r>
              <a:rPr lang="tr-TR" sz="2400" dirty="0" err="1" smtClean="0">
                <a:solidFill>
                  <a:schemeClr val="accent6">
                    <a:lumMod val="75000"/>
                  </a:schemeClr>
                </a:solidFill>
                <a:latin typeface="+mn-lt"/>
              </a:rPr>
              <a:t>fermentation</a:t>
            </a:r>
            <a:r>
              <a:rPr lang="tr-TR" sz="2400" dirty="0" smtClean="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a:t>
            </a:r>
            <a:r>
              <a:rPr lang="tr-TR" sz="2400" dirty="0" err="1">
                <a:solidFill>
                  <a:schemeClr val="accent6">
                    <a:lumMod val="75000"/>
                  </a:schemeClr>
                </a:solidFill>
                <a:latin typeface="+mn-lt"/>
              </a:rPr>
              <a:t>storage</a:t>
            </a:r>
            <a:r>
              <a:rPr lang="tr-TR" sz="2400" dirty="0">
                <a:solidFill>
                  <a:schemeClr val="accent6">
                    <a:lumMod val="75000"/>
                  </a:schemeClr>
                </a:solidFill>
                <a:latin typeface="+mn-lt"/>
              </a:rPr>
              <a:t> time (28 </a:t>
            </a:r>
            <a:r>
              <a:rPr lang="tr-TR" sz="2400" dirty="0" err="1">
                <a:solidFill>
                  <a:schemeClr val="accent6">
                    <a:lumMod val="75000"/>
                  </a:schemeClr>
                </a:solidFill>
                <a:latin typeface="+mn-lt"/>
              </a:rPr>
              <a:t>days</a:t>
            </a:r>
            <a:r>
              <a:rPr lang="tr-TR" sz="2400" dirty="0">
                <a:solidFill>
                  <a:schemeClr val="accent6">
                    <a:lumMod val="75000"/>
                  </a:schemeClr>
                </a:solidFill>
                <a:latin typeface="+mn-lt"/>
              </a:rPr>
              <a:t>). </a:t>
            </a:r>
            <a:r>
              <a:rPr lang="tr-TR" sz="2400" dirty="0" err="1">
                <a:solidFill>
                  <a:schemeClr val="accent6">
                    <a:lumMod val="75000"/>
                  </a:schemeClr>
                </a:solidFill>
                <a:latin typeface="+mn-lt"/>
              </a:rPr>
              <a:t>While</a:t>
            </a:r>
            <a:r>
              <a:rPr lang="tr-TR" sz="2400" dirty="0">
                <a:solidFill>
                  <a:schemeClr val="accent6">
                    <a:lumMod val="75000"/>
                  </a:schemeClr>
                </a:solidFill>
                <a:latin typeface="+mn-lt"/>
              </a:rPr>
              <a:t> </a:t>
            </a:r>
            <a:r>
              <a:rPr lang="tr-TR" sz="2400" dirty="0" err="1">
                <a:solidFill>
                  <a:schemeClr val="accent6">
                    <a:lumMod val="75000"/>
                  </a:schemeClr>
                </a:solidFill>
                <a:latin typeface="+mn-lt"/>
              </a:rPr>
              <a:t>number</a:t>
            </a:r>
            <a:r>
              <a:rPr lang="tr-TR" sz="2400" dirty="0">
                <a:solidFill>
                  <a:schemeClr val="accent6">
                    <a:lumMod val="75000"/>
                  </a:schemeClr>
                </a:solidFill>
                <a:latin typeface="+mn-lt"/>
              </a:rPr>
              <a:t> of  </a:t>
            </a:r>
            <a:r>
              <a:rPr lang="tr-TR" sz="2400" i="1" dirty="0">
                <a:solidFill>
                  <a:srgbClr val="FF0000"/>
                </a:solidFill>
                <a:latin typeface="+mn-lt"/>
              </a:rPr>
              <a:t>L. </a:t>
            </a:r>
            <a:r>
              <a:rPr lang="tr-TR" sz="2400" i="1" dirty="0" err="1">
                <a:solidFill>
                  <a:srgbClr val="FF0000"/>
                </a:solidFill>
                <a:latin typeface="+mn-lt"/>
              </a:rPr>
              <a:t>acidophilus</a:t>
            </a:r>
            <a:r>
              <a:rPr lang="tr-TR" sz="2400" dirty="0">
                <a:solidFill>
                  <a:srgbClr val="FF0000"/>
                </a:solidFill>
                <a:latin typeface="+mn-lt"/>
              </a:rPr>
              <a:t> </a:t>
            </a:r>
            <a:r>
              <a:rPr lang="tr-TR" sz="2400" dirty="0" err="1">
                <a:solidFill>
                  <a:schemeClr val="accent6">
                    <a:lumMod val="75000"/>
                  </a:schemeClr>
                </a:solidFill>
                <a:latin typeface="+mn-lt"/>
              </a:rPr>
              <a:t>was</a:t>
            </a:r>
            <a:r>
              <a:rPr lang="tr-TR" sz="2400" dirty="0">
                <a:solidFill>
                  <a:schemeClr val="accent6">
                    <a:lumMod val="75000"/>
                  </a:schemeClr>
                </a:solidFill>
                <a:latin typeface="+mn-lt"/>
              </a:rPr>
              <a:t> </a:t>
            </a:r>
            <a:r>
              <a:rPr lang="tr-TR" sz="2400" dirty="0" err="1">
                <a:solidFill>
                  <a:schemeClr val="accent6">
                    <a:lumMod val="75000"/>
                  </a:schemeClr>
                </a:solidFill>
                <a:latin typeface="+mn-lt"/>
              </a:rPr>
              <a:t>falling</a:t>
            </a:r>
            <a:r>
              <a:rPr lang="tr-TR" sz="2400" dirty="0">
                <a:solidFill>
                  <a:schemeClr val="accent6">
                    <a:lumMod val="75000"/>
                  </a:schemeClr>
                </a:solidFill>
                <a:latin typeface="+mn-lt"/>
              </a:rPr>
              <a:t> </a:t>
            </a:r>
            <a:r>
              <a:rPr lang="tr-TR" sz="2400" dirty="0" err="1">
                <a:solidFill>
                  <a:schemeClr val="accent6">
                    <a:lumMod val="75000"/>
                  </a:schemeClr>
                </a:solidFill>
                <a:latin typeface="+mn-lt"/>
              </a:rPr>
              <a:t>to</a:t>
            </a:r>
            <a:r>
              <a:rPr lang="tr-TR" sz="2400" dirty="0">
                <a:solidFill>
                  <a:schemeClr val="accent6">
                    <a:lumMod val="75000"/>
                  </a:schemeClr>
                </a:solidFill>
                <a:latin typeface="+mn-lt"/>
              </a:rPr>
              <a:t> </a:t>
            </a:r>
            <a:r>
              <a:rPr lang="tr-TR" sz="2400" dirty="0" smtClean="0">
                <a:solidFill>
                  <a:schemeClr val="accent6">
                    <a:lumMod val="75000"/>
                  </a:schemeClr>
                </a:solidFill>
                <a:latin typeface="+mn-lt"/>
              </a:rPr>
              <a:t>16x10</a:t>
            </a:r>
            <a:r>
              <a:rPr lang="tr-TR" sz="2400" baseline="30000" dirty="0" smtClean="0">
                <a:solidFill>
                  <a:schemeClr val="accent6">
                    <a:lumMod val="75000"/>
                  </a:schemeClr>
                </a:solidFill>
                <a:latin typeface="+mn-lt"/>
              </a:rPr>
              <a:t>4</a:t>
            </a:r>
            <a:r>
              <a:rPr lang="tr-TR" sz="2400" dirty="0" smtClean="0">
                <a:solidFill>
                  <a:schemeClr val="accent6">
                    <a:lumMod val="75000"/>
                  </a:schemeClr>
                </a:solidFill>
                <a:latin typeface="+mn-lt"/>
              </a:rPr>
              <a:t> CFU/ml</a:t>
            </a:r>
            <a:r>
              <a:rPr lang="tr-TR" sz="2400" dirty="0">
                <a:solidFill>
                  <a:schemeClr val="accent6">
                    <a:lumMod val="75000"/>
                  </a:schemeClr>
                </a:solidFill>
                <a:latin typeface="+mn-lt"/>
              </a:rPr>
              <a:t>, </a:t>
            </a:r>
            <a:r>
              <a:rPr lang="tr-TR" sz="2400" dirty="0" err="1">
                <a:solidFill>
                  <a:schemeClr val="accent6">
                    <a:lumMod val="75000"/>
                  </a:schemeClr>
                </a:solidFill>
                <a:latin typeface="+mn-lt"/>
              </a:rPr>
              <a:t>number</a:t>
            </a:r>
            <a:r>
              <a:rPr lang="tr-TR" sz="2400" dirty="0">
                <a:solidFill>
                  <a:schemeClr val="accent6">
                    <a:lumMod val="75000"/>
                  </a:schemeClr>
                </a:solidFill>
                <a:latin typeface="+mn-lt"/>
              </a:rPr>
              <a:t> of </a:t>
            </a:r>
            <a:r>
              <a:rPr lang="tr-TR" sz="2400" i="1" dirty="0">
                <a:solidFill>
                  <a:srgbClr val="FF0000"/>
                </a:solidFill>
                <a:latin typeface="+mn-lt"/>
              </a:rPr>
              <a:t>L. </a:t>
            </a:r>
            <a:r>
              <a:rPr lang="tr-TR" sz="2400" i="1" dirty="0" err="1">
                <a:solidFill>
                  <a:srgbClr val="FF0000"/>
                </a:solidFill>
                <a:latin typeface="+mn-lt"/>
              </a:rPr>
              <a:t>delbrueckii</a:t>
            </a:r>
            <a:r>
              <a:rPr lang="tr-TR" sz="2400" i="1" dirty="0">
                <a:solidFill>
                  <a:srgbClr val="FF0000"/>
                </a:solidFill>
                <a:latin typeface="+mn-lt"/>
              </a:rPr>
              <a:t> </a:t>
            </a:r>
            <a:r>
              <a:rPr lang="tr-TR" sz="2400" dirty="0" err="1">
                <a:solidFill>
                  <a:schemeClr val="accent6">
                    <a:lumMod val="75000"/>
                  </a:schemeClr>
                </a:solidFill>
                <a:latin typeface="+mn-lt"/>
              </a:rPr>
              <a:t>remained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approximately</a:t>
            </a:r>
            <a:r>
              <a:rPr lang="tr-TR" sz="2400" dirty="0">
                <a:solidFill>
                  <a:schemeClr val="accent6">
                    <a:lumMod val="75000"/>
                  </a:schemeClr>
                </a:solidFill>
                <a:latin typeface="+mn-lt"/>
              </a:rPr>
              <a:t> </a:t>
            </a:r>
            <a:r>
              <a:rPr lang="tr-TR" sz="2400" dirty="0" smtClean="0">
                <a:solidFill>
                  <a:schemeClr val="accent6">
                    <a:lumMod val="75000"/>
                  </a:schemeClr>
                </a:solidFill>
                <a:latin typeface="+mn-lt"/>
              </a:rPr>
              <a:t>9x10</a:t>
            </a:r>
            <a:r>
              <a:rPr lang="tr-TR" sz="2400" baseline="30000" dirty="0" smtClean="0">
                <a:solidFill>
                  <a:schemeClr val="accent6">
                    <a:lumMod val="75000"/>
                  </a:schemeClr>
                </a:solidFill>
                <a:latin typeface="+mn-lt"/>
              </a:rPr>
              <a:t>6</a:t>
            </a:r>
            <a:r>
              <a:rPr lang="tr-TR" sz="2400" dirty="0" smtClean="0">
                <a:solidFill>
                  <a:schemeClr val="accent6">
                    <a:lumMod val="75000"/>
                  </a:schemeClr>
                </a:solidFill>
                <a:latin typeface="+mn-lt"/>
              </a:rPr>
              <a:t> CFU/ml</a:t>
            </a:r>
            <a:r>
              <a:rPr lang="tr-TR" sz="2400" dirty="0">
                <a:solidFill>
                  <a:schemeClr val="accent6">
                    <a:lumMod val="75000"/>
                  </a:schemeClr>
                </a:solidFill>
                <a:latin typeface="+mn-lt"/>
              </a:rPr>
              <a:t>. On </a:t>
            </a:r>
            <a:r>
              <a:rPr lang="tr-TR" sz="2400" dirty="0" err="1">
                <a:solidFill>
                  <a:schemeClr val="accent6">
                    <a:lumMod val="75000"/>
                  </a:schemeClr>
                </a:solidFill>
                <a:latin typeface="+mn-lt"/>
              </a:rPr>
              <a:t>the</a:t>
            </a:r>
            <a:r>
              <a:rPr lang="tr-TR" sz="2400" dirty="0">
                <a:solidFill>
                  <a:schemeClr val="accent6">
                    <a:lumMod val="75000"/>
                  </a:schemeClr>
                </a:solidFill>
                <a:latin typeface="+mn-lt"/>
              </a:rPr>
              <a:t> </a:t>
            </a:r>
            <a:r>
              <a:rPr lang="tr-TR" sz="2400" dirty="0" err="1">
                <a:solidFill>
                  <a:schemeClr val="accent6">
                    <a:lumMod val="75000"/>
                  </a:schemeClr>
                </a:solidFill>
                <a:latin typeface="+mn-lt"/>
              </a:rPr>
              <a:t>other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hand</a:t>
            </a:r>
            <a:r>
              <a:rPr lang="tr-TR" sz="2400" dirty="0">
                <a:solidFill>
                  <a:schemeClr val="accent6">
                    <a:lumMod val="75000"/>
                  </a:schemeClr>
                </a:solidFill>
                <a:latin typeface="+mn-lt"/>
              </a:rPr>
              <a:t>, it </a:t>
            </a:r>
            <a:r>
              <a:rPr lang="tr-TR" sz="2400" dirty="0" err="1">
                <a:solidFill>
                  <a:schemeClr val="accent6">
                    <a:lumMod val="75000"/>
                  </a:schemeClr>
                </a:solidFill>
                <a:latin typeface="+mn-lt"/>
              </a:rPr>
              <a:t>was</a:t>
            </a:r>
            <a:r>
              <a:rPr lang="tr-TR" sz="2400" dirty="0">
                <a:solidFill>
                  <a:schemeClr val="accent6">
                    <a:lumMod val="75000"/>
                  </a:schemeClr>
                </a:solidFill>
                <a:latin typeface="+mn-lt"/>
              </a:rPr>
              <a:t> </a:t>
            </a:r>
            <a:r>
              <a:rPr lang="tr-TR" sz="2400" dirty="0" err="1">
                <a:solidFill>
                  <a:schemeClr val="accent6">
                    <a:lumMod val="75000"/>
                  </a:schemeClr>
                </a:solidFill>
                <a:latin typeface="+mn-lt"/>
              </a:rPr>
              <a:t>reported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that</a:t>
            </a:r>
            <a:r>
              <a:rPr lang="tr-TR" sz="2400" dirty="0">
                <a:solidFill>
                  <a:schemeClr val="accent6">
                    <a:lumMod val="75000"/>
                  </a:schemeClr>
                </a:solidFill>
                <a:latin typeface="+mn-lt"/>
              </a:rPr>
              <a:t> </a:t>
            </a:r>
            <a:r>
              <a:rPr lang="tr-TR" sz="2400" i="1" dirty="0">
                <a:solidFill>
                  <a:srgbClr val="FF0000"/>
                </a:solidFill>
                <a:latin typeface="+mn-lt"/>
              </a:rPr>
              <a:t>L. </a:t>
            </a:r>
            <a:r>
              <a:rPr lang="tr-TR" sz="2400" i="1" dirty="0" err="1">
                <a:solidFill>
                  <a:srgbClr val="FF0000"/>
                </a:solidFill>
                <a:latin typeface="+mn-lt"/>
              </a:rPr>
              <a:t>casei</a:t>
            </a:r>
            <a:r>
              <a:rPr lang="tr-TR" sz="2400" i="1" dirty="0">
                <a:solidFill>
                  <a:srgbClr val="FF0000"/>
                </a:solidFill>
                <a:latin typeface="+mn-lt"/>
              </a:rPr>
              <a:t> </a:t>
            </a:r>
            <a:r>
              <a:rPr lang="tr-TR" sz="2400" dirty="0" err="1">
                <a:solidFill>
                  <a:schemeClr val="accent6">
                    <a:lumMod val="75000"/>
                  </a:schemeClr>
                </a:solidFill>
                <a:latin typeface="+mn-lt"/>
              </a:rPr>
              <a:t>and</a:t>
            </a:r>
            <a:r>
              <a:rPr lang="tr-TR" sz="2400" dirty="0">
                <a:latin typeface="+mn-lt"/>
              </a:rPr>
              <a:t> </a:t>
            </a:r>
            <a:r>
              <a:rPr lang="tr-TR" sz="2400" i="1" dirty="0">
                <a:solidFill>
                  <a:srgbClr val="FF0000"/>
                </a:solidFill>
                <a:latin typeface="+mn-lt"/>
              </a:rPr>
              <a:t>L. </a:t>
            </a:r>
            <a:r>
              <a:rPr lang="tr-TR" sz="2400" i="1" dirty="0" err="1">
                <a:solidFill>
                  <a:srgbClr val="FF0000"/>
                </a:solidFill>
                <a:latin typeface="+mn-lt"/>
              </a:rPr>
              <a:t>paracasei</a:t>
            </a:r>
            <a:r>
              <a:rPr lang="tr-TR" sz="2400" i="1" dirty="0">
                <a:solidFill>
                  <a:srgbClr val="FF0000"/>
                </a:solidFill>
                <a:latin typeface="+mn-lt"/>
              </a:rPr>
              <a:t> </a:t>
            </a:r>
            <a:r>
              <a:rPr lang="tr-TR" sz="2400" dirty="0" err="1">
                <a:solidFill>
                  <a:schemeClr val="accent6">
                    <a:lumMod val="75000"/>
                  </a:schemeClr>
                </a:solidFill>
                <a:latin typeface="+mn-lt"/>
              </a:rPr>
              <a:t>stayed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alive</a:t>
            </a:r>
            <a:r>
              <a:rPr lang="tr-TR" sz="2400" dirty="0">
                <a:solidFill>
                  <a:schemeClr val="accent6">
                    <a:lumMod val="75000"/>
                  </a:schemeClr>
                </a:solidFill>
                <a:latin typeface="+mn-lt"/>
              </a:rPr>
              <a:t> </a:t>
            </a:r>
            <a:r>
              <a:rPr lang="tr-TR" sz="2400" dirty="0" err="1">
                <a:solidFill>
                  <a:schemeClr val="accent6">
                    <a:lumMod val="75000"/>
                  </a:schemeClr>
                </a:solidFill>
                <a:latin typeface="+mn-lt"/>
              </a:rPr>
              <a:t>such</a:t>
            </a:r>
            <a:r>
              <a:rPr lang="tr-TR" sz="2400" dirty="0">
                <a:solidFill>
                  <a:schemeClr val="accent6">
                    <a:lumMod val="75000"/>
                  </a:schemeClr>
                </a:solidFill>
                <a:latin typeface="+mn-lt"/>
              </a:rPr>
              <a:t> </a:t>
            </a:r>
            <a:r>
              <a:rPr lang="tr-TR" sz="2400" dirty="0" err="1">
                <a:solidFill>
                  <a:schemeClr val="accent6">
                    <a:lumMod val="75000"/>
                  </a:schemeClr>
                </a:solidFill>
                <a:latin typeface="+mn-lt"/>
              </a:rPr>
              <a:t>high</a:t>
            </a:r>
            <a:r>
              <a:rPr lang="tr-TR" sz="2400" dirty="0">
                <a:solidFill>
                  <a:schemeClr val="accent6">
                    <a:lumMod val="75000"/>
                  </a:schemeClr>
                </a:solidFill>
                <a:latin typeface="+mn-lt"/>
              </a:rPr>
              <a:t> rate as </a:t>
            </a:r>
            <a:r>
              <a:rPr lang="tr-TR" sz="2400" dirty="0" smtClean="0">
                <a:solidFill>
                  <a:schemeClr val="accent6">
                    <a:lumMod val="75000"/>
                  </a:schemeClr>
                </a:solidFill>
                <a:latin typeface="+mn-lt"/>
              </a:rPr>
              <a:t>7,2x10</a:t>
            </a:r>
            <a:r>
              <a:rPr lang="tr-TR" sz="2400" baseline="30000" dirty="0" smtClean="0">
                <a:solidFill>
                  <a:schemeClr val="accent6">
                    <a:lumMod val="75000"/>
                  </a:schemeClr>
                </a:solidFill>
                <a:latin typeface="+mn-lt"/>
              </a:rPr>
              <a:t>7</a:t>
            </a:r>
            <a:r>
              <a:rPr lang="tr-TR" sz="2400" dirty="0" smtClean="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a:t>
            </a:r>
            <a:r>
              <a:rPr lang="tr-TR" sz="2400" dirty="0" smtClean="0">
                <a:solidFill>
                  <a:schemeClr val="accent6">
                    <a:lumMod val="75000"/>
                  </a:schemeClr>
                </a:solidFill>
                <a:latin typeface="+mn-lt"/>
              </a:rPr>
              <a:t>7,7x10</a:t>
            </a:r>
            <a:r>
              <a:rPr lang="tr-TR" sz="2400" baseline="30000" dirty="0" smtClean="0">
                <a:solidFill>
                  <a:schemeClr val="accent6">
                    <a:lumMod val="75000"/>
                  </a:schemeClr>
                </a:solidFill>
                <a:latin typeface="+mn-lt"/>
              </a:rPr>
              <a:t>7</a:t>
            </a:r>
            <a:r>
              <a:rPr lang="tr-TR" sz="2400" dirty="0" smtClean="0">
                <a:solidFill>
                  <a:schemeClr val="accent6">
                    <a:lumMod val="75000"/>
                  </a:schemeClr>
                </a:solidFill>
                <a:latin typeface="+mn-lt"/>
              </a:rPr>
              <a:t> CFU/ml</a:t>
            </a:r>
            <a:r>
              <a:rPr lang="tr-TR" sz="2400" dirty="0">
                <a:solidFill>
                  <a:schemeClr val="accent6">
                    <a:lumMod val="75000"/>
                  </a:schemeClr>
                </a:solidFill>
                <a:latin typeface="+mn-lt"/>
              </a:rPr>
              <a:t>, </a:t>
            </a:r>
            <a:r>
              <a:rPr lang="tr-TR" sz="2400" dirty="0" err="1">
                <a:solidFill>
                  <a:schemeClr val="accent6">
                    <a:lumMod val="75000"/>
                  </a:schemeClr>
                </a:solidFill>
                <a:latin typeface="+mn-lt"/>
              </a:rPr>
              <a:t>respectively</a:t>
            </a:r>
            <a:r>
              <a:rPr lang="tr-TR" sz="2400" dirty="0">
                <a:solidFill>
                  <a:schemeClr val="accent6">
                    <a:lumMod val="75000"/>
                  </a:schemeClr>
                </a:solidFill>
                <a:latin typeface="+mn-lt"/>
              </a:rPr>
              <a:t>. </a:t>
            </a:r>
          </a:p>
          <a:p>
            <a:pPr algn="just">
              <a:lnSpc>
                <a:spcPct val="90000"/>
              </a:lnSpc>
              <a:buClr>
                <a:schemeClr val="accent2"/>
              </a:buClr>
              <a:buFont typeface="Wingdings" pitchFamily="2" charset="2"/>
              <a:buChar char="ü"/>
              <a:defRPr/>
            </a:pPr>
            <a:r>
              <a:rPr lang="tr-TR" sz="2400" dirty="0">
                <a:solidFill>
                  <a:schemeClr val="accent6">
                    <a:lumMod val="75000"/>
                  </a:schemeClr>
                </a:solidFill>
                <a:latin typeface="+mn-lt"/>
              </a:rPr>
              <a:t>  </a:t>
            </a:r>
            <a:r>
              <a:rPr lang="tr-TR" sz="2400" dirty="0" err="1">
                <a:solidFill>
                  <a:schemeClr val="accent6">
                    <a:lumMod val="75000"/>
                  </a:schemeClr>
                </a:solidFill>
                <a:latin typeface="+mn-lt"/>
              </a:rPr>
              <a:t>In</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another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study</a:t>
            </a:r>
            <a:r>
              <a:rPr lang="tr-TR" sz="2400" dirty="0">
                <a:solidFill>
                  <a:schemeClr val="accent6">
                    <a:lumMod val="75000"/>
                  </a:schemeClr>
                </a:solidFill>
                <a:latin typeface="+mn-lt"/>
              </a:rPr>
              <a:t> </a:t>
            </a:r>
            <a:r>
              <a:rPr lang="tr-TR" sz="2400" dirty="0" err="1">
                <a:solidFill>
                  <a:schemeClr val="accent6">
                    <a:lumMod val="75000"/>
                  </a:schemeClr>
                </a:solidFill>
                <a:latin typeface="+mn-lt"/>
              </a:rPr>
              <a:t>about</a:t>
            </a:r>
            <a:r>
              <a:rPr lang="tr-TR" sz="2400" dirty="0">
                <a:solidFill>
                  <a:schemeClr val="accent6">
                    <a:lumMod val="75000"/>
                  </a:schemeClr>
                </a:solidFill>
                <a:latin typeface="+mn-lt"/>
              </a:rPr>
              <a:t> </a:t>
            </a:r>
            <a:r>
              <a:rPr lang="tr-TR" sz="2400" dirty="0" err="1">
                <a:solidFill>
                  <a:schemeClr val="accent6">
                    <a:lumMod val="75000"/>
                  </a:schemeClr>
                </a:solidFill>
                <a:latin typeface="+mn-lt"/>
              </a:rPr>
              <a:t>tomato</a:t>
            </a:r>
            <a:r>
              <a:rPr lang="tr-TR" sz="2400" dirty="0">
                <a:solidFill>
                  <a:schemeClr val="accent6">
                    <a:lumMod val="75000"/>
                  </a:schemeClr>
                </a:solidFill>
                <a:latin typeface="+mn-lt"/>
              </a:rPr>
              <a:t> </a:t>
            </a:r>
            <a:r>
              <a:rPr lang="tr-TR" sz="2400" dirty="0" err="1">
                <a:solidFill>
                  <a:schemeClr val="accent6">
                    <a:lumMod val="75000"/>
                  </a:schemeClr>
                </a:solidFill>
                <a:latin typeface="+mn-lt"/>
              </a:rPr>
              <a:t>juice</a:t>
            </a:r>
            <a:r>
              <a:rPr lang="tr-TR" sz="2400" dirty="0">
                <a:solidFill>
                  <a:schemeClr val="accent6">
                    <a:lumMod val="75000"/>
                  </a:schemeClr>
                </a:solidFill>
                <a:latin typeface="+mn-lt"/>
              </a:rPr>
              <a:t> </a:t>
            </a:r>
            <a:r>
              <a:rPr lang="tr-TR" sz="2400" dirty="0" err="1">
                <a:solidFill>
                  <a:schemeClr val="accent6">
                    <a:lumMod val="75000"/>
                  </a:schemeClr>
                </a:solidFill>
                <a:latin typeface="+mn-lt"/>
              </a:rPr>
              <a:t>performed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by</a:t>
            </a:r>
            <a:r>
              <a:rPr lang="tr-TR" sz="2400" dirty="0">
                <a:solidFill>
                  <a:schemeClr val="accent6">
                    <a:lumMod val="75000"/>
                  </a:schemeClr>
                </a:solidFill>
                <a:latin typeface="+mn-lt"/>
              </a:rPr>
              <a:t> </a:t>
            </a:r>
            <a:r>
              <a:rPr lang="tr-TR" sz="2400" dirty="0" err="1">
                <a:solidFill>
                  <a:schemeClr val="accent6">
                    <a:lumMod val="75000"/>
                  </a:schemeClr>
                </a:solidFill>
                <a:latin typeface="+mn-lt"/>
              </a:rPr>
              <a:t>Yoon</a:t>
            </a:r>
            <a:r>
              <a:rPr lang="tr-TR" sz="2400" dirty="0">
                <a:solidFill>
                  <a:schemeClr val="accent6">
                    <a:lumMod val="75000"/>
                  </a:schemeClr>
                </a:solidFill>
                <a:latin typeface="+mn-lt"/>
              </a:rPr>
              <a:t> et al. (2004), it </a:t>
            </a:r>
            <a:r>
              <a:rPr lang="tr-TR" sz="2400" dirty="0" err="1">
                <a:solidFill>
                  <a:schemeClr val="accent6">
                    <a:lumMod val="75000"/>
                  </a:schemeClr>
                </a:solidFill>
                <a:latin typeface="+mn-lt"/>
              </a:rPr>
              <a:t>was</a:t>
            </a:r>
            <a:r>
              <a:rPr lang="tr-TR" sz="2400" dirty="0">
                <a:solidFill>
                  <a:schemeClr val="accent6">
                    <a:lumMod val="75000"/>
                  </a:schemeClr>
                </a:solidFill>
                <a:latin typeface="+mn-lt"/>
              </a:rPr>
              <a:t> </a:t>
            </a:r>
            <a:r>
              <a:rPr lang="tr-TR" sz="2400" dirty="0" err="1">
                <a:solidFill>
                  <a:schemeClr val="accent6">
                    <a:lumMod val="75000"/>
                  </a:schemeClr>
                </a:solidFill>
                <a:latin typeface="+mn-lt"/>
              </a:rPr>
              <a:t>notified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that</a:t>
            </a:r>
            <a:r>
              <a:rPr lang="tr-TR" sz="2400" dirty="0">
                <a:solidFill>
                  <a:schemeClr val="accent6">
                    <a:lumMod val="75000"/>
                  </a:schemeClr>
                </a:solidFill>
                <a:latin typeface="+mn-lt"/>
              </a:rPr>
              <a:t> </a:t>
            </a:r>
            <a:r>
              <a:rPr lang="tr-TR" sz="2400" i="1" dirty="0">
                <a:solidFill>
                  <a:srgbClr val="FF0000"/>
                </a:solidFill>
                <a:latin typeface="+mn-lt"/>
              </a:rPr>
              <a:t>L. </a:t>
            </a:r>
            <a:r>
              <a:rPr lang="tr-TR" sz="2400" i="1" dirty="0" err="1">
                <a:solidFill>
                  <a:srgbClr val="FF0000"/>
                </a:solidFill>
                <a:latin typeface="+mn-lt"/>
              </a:rPr>
              <a:t>casei</a:t>
            </a:r>
            <a:r>
              <a:rPr lang="tr-TR" sz="2400" i="1" dirty="0">
                <a:solidFill>
                  <a:srgbClr val="FF0000"/>
                </a:solidFill>
                <a:latin typeface="+mn-lt"/>
              </a:rPr>
              <a:t> </a:t>
            </a:r>
            <a:r>
              <a:rPr lang="tr-TR" sz="2400" dirty="0" err="1">
                <a:solidFill>
                  <a:schemeClr val="accent6">
                    <a:lumMod val="75000"/>
                  </a:schemeClr>
                </a:solidFill>
                <a:latin typeface="+mn-lt"/>
              </a:rPr>
              <a:t>kept</a:t>
            </a:r>
            <a:r>
              <a:rPr lang="tr-TR" sz="2400" dirty="0">
                <a:solidFill>
                  <a:schemeClr val="accent6">
                    <a:lumMod val="75000"/>
                  </a:schemeClr>
                </a:solidFill>
                <a:latin typeface="+mn-lt"/>
              </a:rPr>
              <a:t> </a:t>
            </a:r>
            <a:r>
              <a:rPr lang="tr-TR" sz="2400" dirty="0" err="1">
                <a:solidFill>
                  <a:schemeClr val="accent6">
                    <a:lumMod val="75000"/>
                  </a:schemeClr>
                </a:solidFill>
                <a:latin typeface="+mn-lt"/>
              </a:rPr>
              <a:t>its</a:t>
            </a:r>
            <a:r>
              <a:rPr lang="tr-TR" sz="2400" dirty="0">
                <a:solidFill>
                  <a:schemeClr val="accent6">
                    <a:lumMod val="75000"/>
                  </a:schemeClr>
                </a:solidFill>
                <a:latin typeface="+mn-lt"/>
              </a:rPr>
              <a:t> </a:t>
            </a:r>
            <a:r>
              <a:rPr lang="tr-TR" sz="2400" dirty="0" err="1">
                <a:solidFill>
                  <a:schemeClr val="accent6">
                    <a:lumMod val="75000"/>
                  </a:schemeClr>
                </a:solidFill>
                <a:latin typeface="+mn-lt"/>
              </a:rPr>
              <a:t>viability</a:t>
            </a:r>
            <a:r>
              <a:rPr lang="tr-TR" sz="2400" dirty="0">
                <a:solidFill>
                  <a:schemeClr val="accent6">
                    <a:lumMod val="75000"/>
                  </a:schemeClr>
                </a:solidFill>
                <a:latin typeface="+mn-lt"/>
              </a:rPr>
              <a:t> </a:t>
            </a:r>
            <a:r>
              <a:rPr lang="tr-TR" sz="2400" dirty="0" err="1">
                <a:solidFill>
                  <a:schemeClr val="accent6">
                    <a:lumMod val="75000"/>
                  </a:schemeClr>
                </a:solidFill>
                <a:latin typeface="+mn-lt"/>
              </a:rPr>
              <a:t>about</a:t>
            </a:r>
            <a:r>
              <a:rPr lang="tr-TR" sz="2400" dirty="0">
                <a:solidFill>
                  <a:schemeClr val="accent6">
                    <a:lumMod val="75000"/>
                  </a:schemeClr>
                </a:solidFill>
                <a:latin typeface="+mn-lt"/>
              </a:rPr>
              <a:t> </a:t>
            </a:r>
            <a:r>
              <a:rPr lang="tr-TR" sz="2400" dirty="0" smtClean="0">
                <a:solidFill>
                  <a:schemeClr val="accent6">
                    <a:lumMod val="75000"/>
                  </a:schemeClr>
                </a:solidFill>
                <a:latin typeface="+mn-lt"/>
              </a:rPr>
              <a:t>1,7x10</a:t>
            </a:r>
            <a:r>
              <a:rPr lang="tr-TR" sz="2400" baseline="30000" dirty="0" smtClean="0">
                <a:solidFill>
                  <a:schemeClr val="accent6">
                    <a:lumMod val="75000"/>
                  </a:schemeClr>
                </a:solidFill>
                <a:latin typeface="+mn-lt"/>
              </a:rPr>
              <a:t>8</a:t>
            </a:r>
            <a:r>
              <a:rPr lang="tr-TR" sz="2400" dirty="0" smtClean="0">
                <a:solidFill>
                  <a:schemeClr val="accent6">
                    <a:lumMod val="75000"/>
                  </a:schemeClr>
                </a:solidFill>
                <a:latin typeface="+mn-lt"/>
              </a:rPr>
              <a:t> CFU/ml </a:t>
            </a:r>
            <a:r>
              <a:rPr lang="tr-TR" sz="2400" dirty="0" err="1">
                <a:solidFill>
                  <a:schemeClr val="accent6">
                    <a:lumMod val="75000"/>
                  </a:schemeClr>
                </a:solidFill>
                <a:latin typeface="+mn-lt"/>
              </a:rPr>
              <a:t>after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the</a:t>
            </a:r>
            <a:r>
              <a:rPr lang="tr-TR" sz="2400" dirty="0">
                <a:solidFill>
                  <a:schemeClr val="accent6">
                    <a:lumMod val="75000"/>
                  </a:schemeClr>
                </a:solidFill>
                <a:latin typeface="+mn-lt"/>
              </a:rPr>
              <a:t> </a:t>
            </a:r>
            <a:r>
              <a:rPr lang="tr-TR" sz="2400" dirty="0" err="1">
                <a:solidFill>
                  <a:schemeClr val="accent6">
                    <a:lumMod val="75000"/>
                  </a:schemeClr>
                </a:solidFill>
                <a:latin typeface="+mn-lt"/>
              </a:rPr>
              <a:t>storage</a:t>
            </a:r>
            <a:r>
              <a:rPr lang="tr-TR" sz="2400" dirty="0">
                <a:solidFill>
                  <a:schemeClr val="accent6">
                    <a:lumMod val="75000"/>
                  </a:schemeClr>
                </a:solidFill>
                <a:latin typeface="+mn-lt"/>
              </a:rPr>
              <a:t> </a:t>
            </a:r>
            <a:r>
              <a:rPr lang="tr-TR" sz="2400" dirty="0" err="1">
                <a:solidFill>
                  <a:schemeClr val="accent6">
                    <a:lumMod val="75000"/>
                  </a:schemeClr>
                </a:solidFill>
                <a:latin typeface="+mn-lt"/>
              </a:rPr>
              <a:t>for</a:t>
            </a:r>
            <a:r>
              <a:rPr lang="tr-TR" sz="2400" dirty="0">
                <a:solidFill>
                  <a:schemeClr val="accent6">
                    <a:lumMod val="75000"/>
                  </a:schemeClr>
                </a:solidFill>
                <a:latin typeface="+mn-lt"/>
              </a:rPr>
              <a:t> 4 </a:t>
            </a:r>
            <a:r>
              <a:rPr lang="tr-TR" sz="2400" dirty="0" err="1">
                <a:solidFill>
                  <a:schemeClr val="accent6">
                    <a:lumMod val="75000"/>
                  </a:schemeClr>
                </a:solidFill>
                <a:latin typeface="+mn-lt"/>
              </a:rPr>
              <a:t>weeks</a:t>
            </a:r>
            <a:r>
              <a:rPr lang="tr-TR" sz="2400" dirty="0">
                <a:latin typeface="+mn-lt"/>
              </a:rPr>
              <a:t>. </a:t>
            </a:r>
            <a:r>
              <a:rPr lang="tr-TR" sz="2400" dirty="0" err="1">
                <a:solidFill>
                  <a:schemeClr val="accent6">
                    <a:lumMod val="75000"/>
                  </a:schemeClr>
                </a:solidFill>
                <a:latin typeface="+mn-lt"/>
              </a:rPr>
              <a:t>When</a:t>
            </a:r>
            <a:r>
              <a:rPr lang="tr-TR" sz="2400" dirty="0">
                <a:solidFill>
                  <a:schemeClr val="accent6">
                    <a:lumMod val="75000"/>
                  </a:schemeClr>
                </a:solidFill>
                <a:latin typeface="+mn-lt"/>
              </a:rPr>
              <a:t> it </a:t>
            </a:r>
            <a:r>
              <a:rPr lang="tr-TR" sz="2400" dirty="0" err="1">
                <a:solidFill>
                  <a:schemeClr val="accent6">
                    <a:lumMod val="75000"/>
                  </a:schemeClr>
                </a:solidFill>
                <a:latin typeface="+mn-lt"/>
              </a:rPr>
              <a:t>comes</a:t>
            </a:r>
            <a:r>
              <a:rPr lang="tr-TR" sz="2400" dirty="0">
                <a:solidFill>
                  <a:schemeClr val="accent6">
                    <a:lumMod val="75000"/>
                  </a:schemeClr>
                </a:solidFill>
                <a:latin typeface="+mn-lt"/>
              </a:rPr>
              <a:t> </a:t>
            </a:r>
            <a:r>
              <a:rPr lang="tr-TR" sz="2400" dirty="0" err="1">
                <a:solidFill>
                  <a:schemeClr val="accent6">
                    <a:lumMod val="75000"/>
                  </a:schemeClr>
                </a:solidFill>
                <a:latin typeface="+mn-lt"/>
              </a:rPr>
              <a:t>to</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another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research</a:t>
            </a:r>
            <a:r>
              <a:rPr lang="tr-TR" sz="2400" dirty="0">
                <a:solidFill>
                  <a:schemeClr val="accent6">
                    <a:lumMod val="75000"/>
                  </a:schemeClr>
                </a:solidFill>
                <a:latin typeface="+mn-lt"/>
              </a:rPr>
              <a:t> </a:t>
            </a:r>
            <a:r>
              <a:rPr lang="tr-TR" sz="2400" dirty="0" err="1">
                <a:solidFill>
                  <a:schemeClr val="accent6">
                    <a:lumMod val="75000"/>
                  </a:schemeClr>
                </a:solidFill>
                <a:latin typeface="+mn-lt"/>
              </a:rPr>
              <a:t>about</a:t>
            </a:r>
            <a:r>
              <a:rPr lang="tr-TR" sz="2400" dirty="0">
                <a:solidFill>
                  <a:schemeClr val="accent6">
                    <a:lumMod val="75000"/>
                  </a:schemeClr>
                </a:solidFill>
                <a:latin typeface="+mn-lt"/>
              </a:rPr>
              <a:t> </a:t>
            </a:r>
            <a:r>
              <a:rPr lang="tr-TR" sz="2400" dirty="0" err="1">
                <a:solidFill>
                  <a:schemeClr val="accent6">
                    <a:lumMod val="75000"/>
                  </a:schemeClr>
                </a:solidFill>
                <a:latin typeface="+mn-lt"/>
              </a:rPr>
              <a:t>probiotic</a:t>
            </a:r>
            <a:r>
              <a:rPr lang="tr-TR" sz="2400" dirty="0">
                <a:solidFill>
                  <a:schemeClr val="accent6">
                    <a:lumMod val="75000"/>
                  </a:schemeClr>
                </a:solidFill>
                <a:latin typeface="+mn-lt"/>
              </a:rPr>
              <a:t> </a:t>
            </a:r>
            <a:r>
              <a:rPr lang="tr-TR" sz="2400" dirty="0" err="1">
                <a:solidFill>
                  <a:schemeClr val="accent6">
                    <a:lumMod val="75000"/>
                  </a:schemeClr>
                </a:solidFill>
                <a:latin typeface="+mn-lt"/>
              </a:rPr>
              <a:t>cashew</a:t>
            </a:r>
            <a:r>
              <a:rPr lang="tr-TR" sz="2400" dirty="0">
                <a:solidFill>
                  <a:schemeClr val="accent6">
                    <a:lumMod val="75000"/>
                  </a:schemeClr>
                </a:solidFill>
                <a:latin typeface="+mn-lt"/>
              </a:rPr>
              <a:t>, </a:t>
            </a:r>
            <a:r>
              <a:rPr lang="tr-TR" sz="2400" dirty="0" err="1">
                <a:solidFill>
                  <a:schemeClr val="accent6">
                    <a:lumMod val="75000"/>
                  </a:schemeClr>
                </a:solidFill>
                <a:latin typeface="+mn-lt"/>
              </a:rPr>
              <a:t>initial</a:t>
            </a:r>
            <a:r>
              <a:rPr lang="tr-TR" sz="2400" dirty="0">
                <a:solidFill>
                  <a:schemeClr val="accent6">
                    <a:lumMod val="75000"/>
                  </a:schemeClr>
                </a:solidFill>
                <a:latin typeface="+mn-lt"/>
              </a:rPr>
              <a:t> </a:t>
            </a:r>
            <a:r>
              <a:rPr lang="tr-TR" sz="2400" dirty="0" err="1">
                <a:solidFill>
                  <a:schemeClr val="accent6">
                    <a:lumMod val="75000"/>
                  </a:schemeClr>
                </a:solidFill>
                <a:latin typeface="+mn-lt"/>
              </a:rPr>
              <a:t>number</a:t>
            </a:r>
            <a:r>
              <a:rPr lang="tr-TR" sz="2400" dirty="0">
                <a:solidFill>
                  <a:schemeClr val="accent6">
                    <a:lumMod val="75000"/>
                  </a:schemeClr>
                </a:solidFill>
                <a:latin typeface="+mn-lt"/>
              </a:rPr>
              <a:t> of </a:t>
            </a:r>
            <a:r>
              <a:rPr lang="tr-TR" sz="2400" i="1" dirty="0">
                <a:solidFill>
                  <a:srgbClr val="FF0000"/>
                </a:solidFill>
                <a:latin typeface="+mn-lt"/>
              </a:rPr>
              <a:t>L. </a:t>
            </a:r>
            <a:r>
              <a:rPr lang="tr-TR" sz="2400" i="1" dirty="0" err="1">
                <a:solidFill>
                  <a:srgbClr val="FF0000"/>
                </a:solidFill>
                <a:latin typeface="+mn-lt"/>
              </a:rPr>
              <a:t>casei</a:t>
            </a:r>
            <a:r>
              <a:rPr lang="tr-TR" sz="2400" i="1" dirty="0">
                <a:solidFill>
                  <a:srgbClr val="FF0000"/>
                </a:solidFill>
                <a:latin typeface="+mn-lt"/>
              </a:rPr>
              <a:t> </a:t>
            </a:r>
            <a:r>
              <a:rPr lang="tr-TR" sz="2400" dirty="0" err="1">
                <a:solidFill>
                  <a:schemeClr val="accent6">
                    <a:lumMod val="75000"/>
                  </a:schemeClr>
                </a:solidFill>
                <a:latin typeface="+mn-lt"/>
              </a:rPr>
              <a:t>was</a:t>
            </a:r>
            <a:r>
              <a:rPr lang="tr-TR" sz="2400" dirty="0">
                <a:solidFill>
                  <a:schemeClr val="accent6">
                    <a:lumMod val="75000"/>
                  </a:schemeClr>
                </a:solidFill>
                <a:latin typeface="+mn-lt"/>
              </a:rPr>
              <a:t> 7,5 </a:t>
            </a:r>
            <a:r>
              <a:rPr lang="tr-TR" sz="2400" dirty="0" err="1">
                <a:solidFill>
                  <a:schemeClr val="accent6">
                    <a:lumMod val="75000"/>
                  </a:schemeClr>
                </a:solidFill>
                <a:latin typeface="+mn-lt"/>
              </a:rPr>
              <a:t>log</a:t>
            </a:r>
            <a:r>
              <a:rPr lang="tr-TR" sz="2400" dirty="0">
                <a:solidFill>
                  <a:schemeClr val="accent6">
                    <a:lumMod val="75000"/>
                  </a:schemeClr>
                </a:solidFill>
                <a:latin typeface="+mn-lt"/>
              </a:rPr>
              <a:t> CFU/ml in </a:t>
            </a:r>
            <a:r>
              <a:rPr lang="tr-TR" sz="2400" dirty="0" err="1">
                <a:solidFill>
                  <a:schemeClr val="accent6">
                    <a:lumMod val="75000"/>
                  </a:schemeClr>
                </a:solidFill>
                <a:latin typeface="+mn-lt"/>
              </a:rPr>
              <a:t>the</a:t>
            </a:r>
            <a:r>
              <a:rPr lang="tr-TR" sz="2400" dirty="0">
                <a:solidFill>
                  <a:schemeClr val="accent6">
                    <a:lumMod val="75000"/>
                  </a:schemeClr>
                </a:solidFill>
                <a:latin typeface="+mn-lt"/>
              </a:rPr>
              <a:t> </a:t>
            </a:r>
            <a:r>
              <a:rPr lang="tr-TR" sz="2400" dirty="0" err="1">
                <a:solidFill>
                  <a:schemeClr val="accent6">
                    <a:lumMod val="75000"/>
                  </a:schemeClr>
                </a:solidFill>
                <a:latin typeface="+mn-lt"/>
              </a:rPr>
              <a:t>fermentation</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then</a:t>
            </a:r>
            <a:r>
              <a:rPr lang="tr-TR" sz="2400" dirty="0">
                <a:solidFill>
                  <a:schemeClr val="accent6">
                    <a:lumMod val="75000"/>
                  </a:schemeClr>
                </a:solidFill>
                <a:latin typeface="+mn-lt"/>
              </a:rPr>
              <a:t> it </a:t>
            </a:r>
            <a:r>
              <a:rPr lang="tr-TR" sz="2400" dirty="0" err="1">
                <a:solidFill>
                  <a:schemeClr val="accent6">
                    <a:lumMod val="75000"/>
                  </a:schemeClr>
                </a:solidFill>
                <a:latin typeface="+mn-lt"/>
              </a:rPr>
              <a:t>rose</a:t>
            </a:r>
            <a:r>
              <a:rPr lang="tr-TR" sz="2400" dirty="0">
                <a:solidFill>
                  <a:schemeClr val="accent6">
                    <a:lumMod val="75000"/>
                  </a:schemeClr>
                </a:solidFill>
                <a:latin typeface="+mn-lt"/>
              </a:rPr>
              <a:t> </a:t>
            </a:r>
            <a:r>
              <a:rPr lang="tr-TR" sz="2400" dirty="0" err="1">
                <a:solidFill>
                  <a:schemeClr val="accent6">
                    <a:lumMod val="75000"/>
                  </a:schemeClr>
                </a:solidFill>
                <a:latin typeface="+mn-lt"/>
              </a:rPr>
              <a:t>up</a:t>
            </a:r>
            <a:r>
              <a:rPr lang="tr-TR" sz="2400" dirty="0">
                <a:solidFill>
                  <a:schemeClr val="accent6">
                    <a:lumMod val="75000"/>
                  </a:schemeClr>
                </a:solidFill>
                <a:latin typeface="+mn-lt"/>
              </a:rPr>
              <a:t> </a:t>
            </a:r>
            <a:r>
              <a:rPr lang="tr-TR" sz="2400" dirty="0" err="1">
                <a:solidFill>
                  <a:schemeClr val="accent6">
                    <a:lumMod val="75000"/>
                  </a:schemeClr>
                </a:solidFill>
                <a:latin typeface="+mn-lt"/>
              </a:rPr>
              <a:t>around</a:t>
            </a:r>
            <a:r>
              <a:rPr lang="tr-TR" sz="2400" dirty="0">
                <a:solidFill>
                  <a:schemeClr val="accent6">
                    <a:lumMod val="75000"/>
                  </a:schemeClr>
                </a:solidFill>
                <a:latin typeface="+mn-lt"/>
              </a:rPr>
              <a:t> 8,5 </a:t>
            </a:r>
            <a:r>
              <a:rPr lang="tr-TR" sz="2400" dirty="0" err="1">
                <a:solidFill>
                  <a:schemeClr val="accent6">
                    <a:lumMod val="75000"/>
                  </a:schemeClr>
                </a:solidFill>
                <a:latin typeface="+mn-lt"/>
              </a:rPr>
              <a:t>log</a:t>
            </a:r>
            <a:r>
              <a:rPr lang="tr-TR" sz="2400" dirty="0">
                <a:solidFill>
                  <a:schemeClr val="accent6">
                    <a:lumMod val="75000"/>
                  </a:schemeClr>
                </a:solidFill>
                <a:latin typeface="+mn-lt"/>
              </a:rPr>
              <a:t> CFU/ml </a:t>
            </a:r>
            <a:r>
              <a:rPr lang="tr-TR" sz="2400" dirty="0" err="1">
                <a:solidFill>
                  <a:schemeClr val="accent6">
                    <a:lumMod val="75000"/>
                  </a:schemeClr>
                </a:solidFill>
                <a:latin typeface="+mn-lt"/>
              </a:rPr>
              <a:t>after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the</a:t>
            </a:r>
            <a:r>
              <a:rPr lang="tr-TR" sz="2400" dirty="0">
                <a:solidFill>
                  <a:schemeClr val="accent6">
                    <a:lumMod val="75000"/>
                  </a:schemeClr>
                </a:solidFill>
                <a:latin typeface="+mn-lt"/>
              </a:rPr>
              <a:t> </a:t>
            </a:r>
            <a:r>
              <a:rPr lang="tr-TR" sz="2400" dirty="0" err="1">
                <a:solidFill>
                  <a:schemeClr val="accent6">
                    <a:lumMod val="75000"/>
                  </a:schemeClr>
                </a:solidFill>
                <a:latin typeface="+mn-lt"/>
              </a:rPr>
              <a:t>fermentation</a:t>
            </a:r>
            <a:r>
              <a:rPr lang="tr-TR" sz="2400" dirty="0">
                <a:solidFill>
                  <a:schemeClr val="accent6">
                    <a:lumMod val="75000"/>
                  </a:schemeClr>
                </a:solidFill>
                <a:latin typeface="+mn-lt"/>
              </a:rPr>
              <a:t>. </a:t>
            </a:r>
            <a:r>
              <a:rPr lang="tr-TR" sz="2400" dirty="0" err="1">
                <a:solidFill>
                  <a:schemeClr val="accent6">
                    <a:lumMod val="75000"/>
                  </a:schemeClr>
                </a:solidFill>
                <a:latin typeface="+mn-lt"/>
              </a:rPr>
              <a:t>It</a:t>
            </a:r>
            <a:r>
              <a:rPr lang="tr-TR" sz="2400" dirty="0">
                <a:solidFill>
                  <a:schemeClr val="accent6">
                    <a:lumMod val="75000"/>
                  </a:schemeClr>
                </a:solidFill>
                <a:latin typeface="+mn-lt"/>
              </a:rPr>
              <a:t> </a:t>
            </a:r>
            <a:r>
              <a:rPr lang="tr-TR" sz="2400" dirty="0" err="1">
                <a:solidFill>
                  <a:schemeClr val="accent6">
                    <a:lumMod val="75000"/>
                  </a:schemeClr>
                </a:solidFill>
                <a:latin typeface="+mn-lt"/>
              </a:rPr>
              <a:t>increased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by</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the</a:t>
            </a:r>
            <a:r>
              <a:rPr lang="tr-TR" sz="2400" dirty="0">
                <a:solidFill>
                  <a:schemeClr val="accent6">
                    <a:lumMod val="75000"/>
                  </a:schemeClr>
                </a:solidFill>
                <a:latin typeface="+mn-lt"/>
              </a:rPr>
              <a:t> time 21st </a:t>
            </a:r>
            <a:r>
              <a:rPr lang="tr-TR" sz="2400" dirty="0" err="1">
                <a:solidFill>
                  <a:schemeClr val="accent6">
                    <a:lumMod val="75000"/>
                  </a:schemeClr>
                </a:solidFill>
                <a:latin typeface="+mn-lt"/>
              </a:rPr>
              <a:t>day</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had </a:t>
            </a:r>
            <a:r>
              <a:rPr lang="tr-TR" sz="2400" dirty="0" err="1">
                <a:solidFill>
                  <a:schemeClr val="accent6">
                    <a:lumMod val="75000"/>
                  </a:schemeClr>
                </a:solidFill>
                <a:latin typeface="+mn-lt"/>
              </a:rPr>
              <a:t>declined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after</a:t>
            </a:r>
            <a:r>
              <a:rPr lang="tr-TR" sz="2400" dirty="0">
                <a:solidFill>
                  <a:schemeClr val="accent6">
                    <a:lumMod val="75000"/>
                  </a:schemeClr>
                </a:solidFill>
                <a:latin typeface="+mn-lt"/>
              </a:rPr>
              <a:t> </a:t>
            </a:r>
            <a:r>
              <a:rPr lang="tr-TR" sz="2400" dirty="0" err="1">
                <a:solidFill>
                  <a:schemeClr val="accent6">
                    <a:lumMod val="75000"/>
                  </a:schemeClr>
                </a:solidFill>
                <a:latin typeface="+mn-lt"/>
              </a:rPr>
              <a:t>that</a:t>
            </a:r>
            <a:r>
              <a:rPr lang="tr-TR" sz="2400" dirty="0">
                <a:solidFill>
                  <a:schemeClr val="accent6">
                    <a:lumMod val="75000"/>
                  </a:schemeClr>
                </a:solidFill>
                <a:latin typeface="+mn-lt"/>
              </a:rPr>
              <a:t> </a:t>
            </a:r>
            <a:r>
              <a:rPr lang="tr-TR" sz="2400" dirty="0" err="1">
                <a:solidFill>
                  <a:schemeClr val="accent6">
                    <a:lumMod val="75000"/>
                  </a:schemeClr>
                </a:solidFill>
                <a:latin typeface="+mn-lt"/>
              </a:rPr>
              <a:t>day</a:t>
            </a:r>
            <a:r>
              <a:rPr lang="tr-TR" sz="2400" dirty="0">
                <a:solidFill>
                  <a:schemeClr val="accent6">
                    <a:lumMod val="75000"/>
                  </a:schemeClr>
                </a:solidFill>
                <a:latin typeface="+mn-lt"/>
              </a:rPr>
              <a:t>, </a:t>
            </a:r>
            <a:r>
              <a:rPr lang="tr-TR" sz="2400" dirty="0" err="1">
                <a:solidFill>
                  <a:schemeClr val="accent6">
                    <a:lumMod val="75000"/>
                  </a:schemeClr>
                </a:solidFill>
                <a:latin typeface="+mn-lt"/>
              </a:rPr>
              <a:t>and</a:t>
            </a:r>
            <a:r>
              <a:rPr lang="tr-TR" sz="2400" dirty="0">
                <a:solidFill>
                  <a:schemeClr val="accent6">
                    <a:lumMod val="75000"/>
                  </a:schemeClr>
                </a:solidFill>
                <a:latin typeface="+mn-lt"/>
              </a:rPr>
              <a:t> </a:t>
            </a:r>
            <a:r>
              <a:rPr lang="tr-TR" sz="2400" dirty="0" err="1">
                <a:solidFill>
                  <a:schemeClr val="accent6">
                    <a:lumMod val="75000"/>
                  </a:schemeClr>
                </a:solidFill>
                <a:latin typeface="+mn-lt"/>
              </a:rPr>
              <a:t>remained</a:t>
            </a:r>
            <a:r>
              <a:rPr lang="tr-TR" sz="2400" dirty="0">
                <a:solidFill>
                  <a:schemeClr val="accent6">
                    <a:lumMod val="75000"/>
                  </a:schemeClr>
                </a:solidFill>
                <a:latin typeface="+mn-lt"/>
              </a:rPr>
              <a:t> </a:t>
            </a:r>
            <a:r>
              <a:rPr lang="tr-TR" sz="2400" dirty="0" err="1">
                <a:solidFill>
                  <a:schemeClr val="accent6">
                    <a:lumMod val="75000"/>
                  </a:schemeClr>
                </a:solidFill>
                <a:latin typeface="+mn-lt"/>
              </a:rPr>
              <a:t>about</a:t>
            </a:r>
            <a:r>
              <a:rPr lang="tr-TR" sz="2400" dirty="0">
                <a:solidFill>
                  <a:schemeClr val="accent6">
                    <a:lumMod val="75000"/>
                  </a:schemeClr>
                </a:solidFill>
                <a:latin typeface="+mn-lt"/>
              </a:rPr>
              <a:t> 8,6 </a:t>
            </a:r>
            <a:r>
              <a:rPr lang="tr-TR" sz="2400" dirty="0" err="1">
                <a:solidFill>
                  <a:schemeClr val="accent6">
                    <a:lumMod val="75000"/>
                  </a:schemeClr>
                </a:solidFill>
                <a:latin typeface="+mn-lt"/>
              </a:rPr>
              <a:t>log</a:t>
            </a:r>
            <a:r>
              <a:rPr lang="tr-TR" sz="2400" dirty="0">
                <a:solidFill>
                  <a:schemeClr val="accent6">
                    <a:lumMod val="75000"/>
                  </a:schemeClr>
                </a:solidFill>
                <a:latin typeface="+mn-lt"/>
              </a:rPr>
              <a:t> CFU/ml on 42</a:t>
            </a:r>
            <a:r>
              <a:rPr lang="tr-TR" sz="2400" baseline="30000" dirty="0">
                <a:solidFill>
                  <a:schemeClr val="accent6">
                    <a:lumMod val="75000"/>
                  </a:schemeClr>
                </a:solidFill>
                <a:latin typeface="+mn-lt"/>
              </a:rPr>
              <a:t>sd </a:t>
            </a:r>
            <a:r>
              <a:rPr lang="tr-TR" sz="2400" dirty="0" err="1">
                <a:solidFill>
                  <a:schemeClr val="accent6">
                    <a:lumMod val="75000"/>
                  </a:schemeClr>
                </a:solidFill>
                <a:latin typeface="+mn-lt"/>
              </a:rPr>
              <a:t>day</a:t>
            </a:r>
            <a:r>
              <a:rPr lang="tr-TR" sz="2400" dirty="0">
                <a:solidFill>
                  <a:schemeClr val="accent6">
                    <a:lumMod val="75000"/>
                  </a:schemeClr>
                </a:solidFill>
                <a:latin typeface="+mn-lt"/>
              </a:rPr>
              <a:t>.</a:t>
            </a:r>
          </a:p>
          <a:p>
            <a:pPr algn="just">
              <a:lnSpc>
                <a:spcPct val="90000"/>
              </a:lnSpc>
              <a:buClr>
                <a:schemeClr val="accent2"/>
              </a:buClr>
              <a:buFont typeface="Wingdings" pitchFamily="2" charset="2"/>
              <a:buChar char="ü"/>
              <a:defRPr/>
            </a:pPr>
            <a:endParaRPr lang="tr-TR" sz="2400" u="sng" dirty="0">
              <a:solidFill>
                <a:schemeClr val="accent6">
                  <a:lumMod val="75000"/>
                </a:schemeClr>
              </a:solidFill>
              <a:latin typeface="+mn-lt"/>
            </a:endParaRPr>
          </a:p>
          <a:p>
            <a:pPr algn="just">
              <a:lnSpc>
                <a:spcPct val="90000"/>
              </a:lnSpc>
              <a:buClr>
                <a:schemeClr val="accent2"/>
              </a:buClr>
              <a:buFont typeface="Wingdings" pitchFamily="2" charset="2"/>
              <a:buChar char="ü"/>
              <a:defRPr/>
            </a:pPr>
            <a:endParaRPr lang="tr-TR" sz="2400" dirty="0">
              <a:solidFill>
                <a:schemeClr val="accent6">
                  <a:lumMod val="75000"/>
                </a:schemeClr>
              </a:solidFill>
              <a:latin typeface="+mn-lt"/>
            </a:endParaRPr>
          </a:p>
          <a:p>
            <a:pPr algn="just">
              <a:lnSpc>
                <a:spcPct val="90000"/>
              </a:lnSpc>
              <a:buClr>
                <a:schemeClr val="accent2"/>
              </a:buClr>
              <a:buFont typeface="Wingdings" pitchFamily="2" charset="2"/>
              <a:buNone/>
              <a:defRPr/>
            </a:pPr>
            <a:endParaRPr lang="tr-TR" sz="2400" dirty="0">
              <a:solidFill>
                <a:schemeClr val="accent6">
                  <a:lumMod val="75000"/>
                </a:schemeClr>
              </a:solidFill>
              <a:latin typeface="+mn-lt"/>
            </a:endParaRPr>
          </a:p>
        </p:txBody>
      </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7"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6627" name="AutoShape 9"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6628" name="AutoShape 1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6629" name="AutoShape 22"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6630" name="AutoShape 24"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6631" name="AutoShape 26"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7" name="16 Dikdörtgen"/>
          <p:cNvSpPr/>
          <p:nvPr/>
        </p:nvSpPr>
        <p:spPr>
          <a:xfrm>
            <a:off x="1014413" y="1433513"/>
            <a:ext cx="10069512" cy="412750"/>
          </a:xfrm>
          <a:prstGeom prst="rect">
            <a:avLst/>
          </a:prstGeom>
        </p:spPr>
        <p:txBody>
          <a:bodyPr>
            <a:spAutoFit/>
          </a:bodyPr>
          <a:lstStyle/>
          <a:p>
            <a:pPr>
              <a:buFont typeface="Wingdings" pitchFamily="2" charset="2"/>
              <a:buNone/>
              <a:defRPr/>
            </a:pPr>
            <a:r>
              <a:rPr lang="tr-TR" sz="2600" b="1" dirty="0" smtClean="0">
                <a:latin typeface="+mn-lt"/>
              </a:rPr>
              <a:t>d. </a:t>
            </a:r>
            <a:r>
              <a:rPr lang="tr-TR" sz="2600" b="1" dirty="0" err="1" smtClean="0">
                <a:latin typeface="+mn-lt"/>
              </a:rPr>
              <a:t>Sugar</a:t>
            </a:r>
            <a:r>
              <a:rPr lang="tr-TR" sz="2600" b="1" dirty="0" smtClean="0">
                <a:latin typeface="+mn-lt"/>
              </a:rPr>
              <a:t> </a:t>
            </a:r>
            <a:r>
              <a:rPr lang="tr-TR" sz="2600" b="1" dirty="0" err="1">
                <a:latin typeface="+mn-lt"/>
              </a:rPr>
              <a:t>analysis</a:t>
            </a:r>
            <a:endParaRPr lang="tr-TR" sz="2600" b="1" dirty="0">
              <a:latin typeface="+mn-lt"/>
            </a:endParaRPr>
          </a:p>
        </p:txBody>
      </p:sp>
      <p:cxnSp>
        <p:nvCxnSpPr>
          <p:cNvPr id="26" name="25 Düz Bağlayıcı"/>
          <p:cNvCxnSpPr/>
          <p:nvPr/>
        </p:nvCxnSpPr>
        <p:spPr>
          <a:xfrm>
            <a:off x="4035425" y="2049463"/>
            <a:ext cx="0" cy="4446587"/>
          </a:xfrm>
          <a:prstGeom prst="line">
            <a:avLst/>
          </a:prstGeom>
          <a:ln w="76200" cmpd="sng">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7" name="26 Düz Bağlayıcı"/>
          <p:cNvCxnSpPr/>
          <p:nvPr/>
        </p:nvCxnSpPr>
        <p:spPr>
          <a:xfrm>
            <a:off x="8208963" y="2028825"/>
            <a:ext cx="0" cy="4445000"/>
          </a:xfrm>
          <a:prstGeom prst="line">
            <a:avLst/>
          </a:prstGeom>
          <a:ln w="76200" cmpd="sng">
            <a:solidFill>
              <a:srgbClr val="0070C0"/>
            </a:solidFill>
          </a:ln>
        </p:spPr>
        <p:style>
          <a:lnRef idx="1">
            <a:schemeClr val="accent1"/>
          </a:lnRef>
          <a:fillRef idx="0">
            <a:schemeClr val="accent1"/>
          </a:fillRef>
          <a:effectRef idx="0">
            <a:schemeClr val="accent1"/>
          </a:effectRef>
          <a:fontRef idx="minor">
            <a:schemeClr val="tx1"/>
          </a:fontRef>
        </p:style>
      </p:cxnSp>
      <p:graphicFrame>
        <p:nvGraphicFramePr>
          <p:cNvPr id="14" name="13 Grafik"/>
          <p:cNvGraphicFramePr/>
          <p:nvPr/>
        </p:nvGraphicFramePr>
        <p:xfrm>
          <a:off x="0" y="1623849"/>
          <a:ext cx="3972910" cy="54548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15 Grafik"/>
          <p:cNvGraphicFramePr/>
          <p:nvPr/>
        </p:nvGraphicFramePr>
        <p:xfrm>
          <a:off x="4146331" y="2317534"/>
          <a:ext cx="3831021" cy="454046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17 Grafik"/>
          <p:cNvGraphicFramePr/>
          <p:nvPr/>
        </p:nvGraphicFramePr>
        <p:xfrm>
          <a:off x="8165716" y="2115206"/>
          <a:ext cx="4026284" cy="447478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7"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4579" name="AutoShape 9"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4580" name="AutoShape 1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4581" name="AutoShape 22"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4582" name="AutoShape 24"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24583" name="AutoShape 26" descr="9k="/>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17" name="16 Dikdörtgen"/>
          <p:cNvSpPr/>
          <p:nvPr/>
        </p:nvSpPr>
        <p:spPr>
          <a:xfrm>
            <a:off x="1014413" y="930275"/>
            <a:ext cx="10069512" cy="4838248"/>
          </a:xfrm>
          <a:prstGeom prst="rect">
            <a:avLst/>
          </a:prstGeom>
        </p:spPr>
        <p:txBody>
          <a:bodyPr>
            <a:spAutoFit/>
          </a:bodyPr>
          <a:lstStyle/>
          <a:p>
            <a:pPr>
              <a:buFont typeface="Wingdings" pitchFamily="2" charset="2"/>
              <a:buNone/>
              <a:defRPr/>
            </a:pPr>
            <a:endParaRPr lang="tr-TR" sz="2400" b="1" dirty="0">
              <a:latin typeface="+mn-lt"/>
            </a:endParaRPr>
          </a:p>
          <a:p>
            <a:pPr algn="just">
              <a:lnSpc>
                <a:spcPct val="90000"/>
              </a:lnSpc>
              <a:buClr>
                <a:schemeClr val="accent2"/>
              </a:buClr>
              <a:buFont typeface="Wingdings" pitchFamily="2" charset="2"/>
              <a:buChar char="ü"/>
              <a:defRPr/>
            </a:pPr>
            <a:r>
              <a:rPr lang="tr-TR" sz="2400" dirty="0">
                <a:solidFill>
                  <a:srgbClr val="252173"/>
                </a:solidFill>
                <a:latin typeface="+mn-lt"/>
              </a:rPr>
              <a:t> </a:t>
            </a:r>
            <a:r>
              <a:rPr lang="tr-TR" sz="2200" dirty="0" err="1">
                <a:solidFill>
                  <a:schemeClr val="accent6">
                    <a:lumMod val="75000"/>
                  </a:schemeClr>
                </a:solidFill>
                <a:latin typeface="+mn-lt"/>
              </a:rPr>
              <a:t>In</a:t>
            </a:r>
            <a:r>
              <a:rPr lang="tr-TR" sz="2200" dirty="0">
                <a:solidFill>
                  <a:schemeClr val="accent6">
                    <a:lumMod val="75000"/>
                  </a:schemeClr>
                </a:solidFill>
                <a:latin typeface="+mn-lt"/>
              </a:rPr>
              <a:t> </a:t>
            </a:r>
            <a:r>
              <a:rPr lang="tr-TR" sz="2200" dirty="0" err="1">
                <a:solidFill>
                  <a:schemeClr val="accent6">
                    <a:lumMod val="75000"/>
                  </a:schemeClr>
                </a:solidFill>
                <a:latin typeface="+mn-lt"/>
              </a:rPr>
              <a:t>our</a:t>
            </a:r>
            <a:r>
              <a:rPr lang="tr-TR" sz="2200" dirty="0">
                <a:solidFill>
                  <a:schemeClr val="accent6">
                    <a:lumMod val="75000"/>
                  </a:schemeClr>
                </a:solidFill>
                <a:latin typeface="+mn-lt"/>
              </a:rPr>
              <a:t> </a:t>
            </a:r>
            <a:r>
              <a:rPr lang="tr-TR" sz="2200" dirty="0" err="1">
                <a:solidFill>
                  <a:schemeClr val="accent6">
                    <a:lumMod val="75000"/>
                  </a:schemeClr>
                </a:solidFill>
                <a:latin typeface="+mn-lt"/>
              </a:rPr>
              <a:t>study</a:t>
            </a:r>
            <a:r>
              <a:rPr lang="tr-TR" sz="2200" dirty="0">
                <a:solidFill>
                  <a:schemeClr val="accent6">
                    <a:lumMod val="75000"/>
                  </a:schemeClr>
                </a:solidFill>
                <a:latin typeface="+mn-lt"/>
              </a:rPr>
              <a:t>, it </a:t>
            </a:r>
            <a:r>
              <a:rPr lang="tr-TR" sz="2200" dirty="0" smtClean="0">
                <a:solidFill>
                  <a:schemeClr val="accent6">
                    <a:lumMod val="75000"/>
                  </a:schemeClr>
                </a:solidFill>
                <a:latin typeface="+mn-lt"/>
              </a:rPr>
              <a:t>is </a:t>
            </a:r>
            <a:r>
              <a:rPr lang="tr-TR" sz="2200" dirty="0" err="1">
                <a:solidFill>
                  <a:schemeClr val="accent6">
                    <a:lumMod val="75000"/>
                  </a:schemeClr>
                </a:solidFill>
                <a:latin typeface="+mn-lt"/>
              </a:rPr>
              <a:t>seemed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that</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amount</a:t>
            </a:r>
            <a:r>
              <a:rPr lang="tr-TR" sz="2200" dirty="0">
                <a:solidFill>
                  <a:schemeClr val="accent6">
                    <a:lumMod val="75000"/>
                  </a:schemeClr>
                </a:solidFill>
                <a:latin typeface="+mn-lt"/>
              </a:rPr>
              <a:t> of </a:t>
            </a:r>
            <a:r>
              <a:rPr lang="tr-TR" sz="2200" dirty="0" err="1">
                <a:solidFill>
                  <a:schemeClr val="accent6">
                    <a:lumMod val="75000"/>
                  </a:schemeClr>
                </a:solidFill>
                <a:latin typeface="+mn-lt"/>
              </a:rPr>
              <a:t>sucrose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decreased</a:t>
            </a:r>
            <a:r>
              <a:rPr lang="tr-TR" sz="2200" dirty="0">
                <a:solidFill>
                  <a:schemeClr val="accent6">
                    <a:lumMod val="75000"/>
                  </a:schemeClr>
                </a:solidFill>
                <a:latin typeface="+mn-lt"/>
              </a:rPr>
              <a:t> at </a:t>
            </a:r>
            <a:r>
              <a:rPr lang="tr-TR" sz="2200" dirty="0" err="1">
                <a:solidFill>
                  <a:schemeClr val="accent6">
                    <a:lumMod val="75000"/>
                  </a:schemeClr>
                </a:solidFill>
                <a:latin typeface="+mn-lt"/>
              </a:rPr>
              <a:t>the</a:t>
            </a:r>
            <a:r>
              <a:rPr lang="tr-TR" sz="2200" dirty="0">
                <a:solidFill>
                  <a:schemeClr val="accent6">
                    <a:lumMod val="75000"/>
                  </a:schemeClr>
                </a:solidFill>
                <a:latin typeface="+mn-lt"/>
              </a:rPr>
              <a:t> </a:t>
            </a:r>
            <a:r>
              <a:rPr lang="tr-TR" sz="2200" dirty="0" err="1">
                <a:solidFill>
                  <a:schemeClr val="accent6">
                    <a:lumMod val="75000"/>
                  </a:schemeClr>
                </a:solidFill>
                <a:latin typeface="+mn-lt"/>
              </a:rPr>
              <a:t>end</a:t>
            </a:r>
            <a:r>
              <a:rPr lang="tr-TR" sz="2200" dirty="0">
                <a:solidFill>
                  <a:schemeClr val="accent6">
                    <a:lumMod val="75000"/>
                  </a:schemeClr>
                </a:solidFill>
                <a:latin typeface="+mn-lt"/>
              </a:rPr>
              <a:t> of </a:t>
            </a:r>
            <a:r>
              <a:rPr lang="tr-TR" sz="2200" dirty="0" err="1">
                <a:solidFill>
                  <a:schemeClr val="accent6">
                    <a:lumMod val="75000"/>
                  </a:schemeClr>
                </a:solidFill>
                <a:latin typeface="+mn-lt"/>
              </a:rPr>
              <a:t>the</a:t>
            </a:r>
            <a:r>
              <a:rPr lang="tr-TR" sz="2200" dirty="0">
                <a:solidFill>
                  <a:schemeClr val="accent6">
                    <a:lumMod val="75000"/>
                  </a:schemeClr>
                </a:solidFill>
                <a:latin typeface="+mn-lt"/>
              </a:rPr>
              <a:t> </a:t>
            </a:r>
            <a:r>
              <a:rPr lang="tr-TR" sz="2200" dirty="0" err="1">
                <a:solidFill>
                  <a:schemeClr val="accent6">
                    <a:lumMod val="75000"/>
                  </a:schemeClr>
                </a:solidFill>
                <a:latin typeface="+mn-lt"/>
              </a:rPr>
              <a:t>fermentation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this</a:t>
            </a:r>
            <a:r>
              <a:rPr lang="tr-TR" sz="2200" dirty="0">
                <a:solidFill>
                  <a:schemeClr val="accent6">
                    <a:lumMod val="75000"/>
                  </a:schemeClr>
                </a:solidFill>
                <a:latin typeface="+mn-lt"/>
              </a:rPr>
              <a:t> </a:t>
            </a:r>
            <a:r>
              <a:rPr lang="tr-TR" sz="2200" dirty="0" err="1">
                <a:solidFill>
                  <a:schemeClr val="accent6">
                    <a:lumMod val="75000"/>
                  </a:schemeClr>
                </a:solidFill>
                <a:latin typeface="+mn-lt"/>
              </a:rPr>
              <a:t>falling</a:t>
            </a:r>
            <a:r>
              <a:rPr lang="tr-TR" sz="2200" dirty="0">
                <a:solidFill>
                  <a:schemeClr val="accent6">
                    <a:lumMod val="75000"/>
                  </a:schemeClr>
                </a:solidFill>
                <a:latin typeface="+mn-lt"/>
              </a:rPr>
              <a:t> </a:t>
            </a:r>
            <a:r>
              <a:rPr lang="tr-TR" sz="2200" dirty="0" err="1">
                <a:solidFill>
                  <a:schemeClr val="accent6">
                    <a:lumMod val="75000"/>
                  </a:schemeClr>
                </a:solidFill>
                <a:latin typeface="+mn-lt"/>
              </a:rPr>
              <a:t>was</a:t>
            </a:r>
            <a:r>
              <a:rPr lang="tr-TR" sz="2200" dirty="0">
                <a:solidFill>
                  <a:schemeClr val="accent6">
                    <a:lumMod val="75000"/>
                  </a:schemeClr>
                </a:solidFill>
                <a:latin typeface="+mn-lt"/>
              </a:rPr>
              <a:t> </a:t>
            </a:r>
            <a:r>
              <a:rPr lang="tr-TR" sz="2200" dirty="0" err="1">
                <a:solidFill>
                  <a:schemeClr val="accent6">
                    <a:lumMod val="75000"/>
                  </a:schemeClr>
                </a:solidFill>
                <a:latin typeface="+mn-lt"/>
              </a:rPr>
              <a:t>found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to</a:t>
            </a:r>
            <a:r>
              <a:rPr lang="tr-TR" sz="2200" dirty="0">
                <a:solidFill>
                  <a:schemeClr val="accent6">
                    <a:lumMod val="75000"/>
                  </a:schemeClr>
                </a:solidFill>
                <a:latin typeface="+mn-lt"/>
              </a:rPr>
              <a:t> be </a:t>
            </a:r>
            <a:r>
              <a:rPr lang="tr-TR" sz="2200" dirty="0" err="1">
                <a:solidFill>
                  <a:schemeClr val="accent6">
                    <a:lumMod val="75000"/>
                  </a:schemeClr>
                </a:solidFill>
                <a:latin typeface="+mn-lt"/>
              </a:rPr>
              <a:t>more</a:t>
            </a:r>
            <a:r>
              <a:rPr lang="tr-TR" sz="2200" dirty="0">
                <a:solidFill>
                  <a:schemeClr val="accent6">
                    <a:lumMod val="75000"/>
                  </a:schemeClr>
                </a:solidFill>
                <a:latin typeface="+mn-lt"/>
              </a:rPr>
              <a:t> </a:t>
            </a:r>
            <a:r>
              <a:rPr lang="tr-TR" sz="2200" dirty="0" err="1">
                <a:solidFill>
                  <a:schemeClr val="accent6">
                    <a:lumMod val="75000"/>
                  </a:schemeClr>
                </a:solidFill>
                <a:latin typeface="+mn-lt"/>
              </a:rPr>
              <a:t>for</a:t>
            </a:r>
            <a:r>
              <a:rPr lang="tr-TR" sz="2200" dirty="0">
                <a:solidFill>
                  <a:schemeClr val="accent6">
                    <a:lumMod val="75000"/>
                  </a:schemeClr>
                </a:solidFill>
                <a:latin typeface="+mn-lt"/>
              </a:rPr>
              <a:t> </a:t>
            </a:r>
            <a:r>
              <a:rPr lang="tr-TR" sz="2200" i="1" dirty="0">
                <a:solidFill>
                  <a:srgbClr val="FF0000"/>
                </a:solidFill>
                <a:latin typeface="+mn-lt"/>
              </a:rPr>
              <a:t>L. </a:t>
            </a:r>
            <a:r>
              <a:rPr lang="tr-TR" sz="2200" i="1" dirty="0" err="1">
                <a:solidFill>
                  <a:srgbClr val="FF0000"/>
                </a:solidFill>
                <a:latin typeface="+mn-lt"/>
              </a:rPr>
              <a:t>paracasei</a:t>
            </a:r>
            <a:r>
              <a:rPr lang="tr-TR" sz="2200" i="1" dirty="0">
                <a:solidFill>
                  <a:srgbClr val="252173"/>
                </a:solidFill>
                <a:latin typeface="+mn-lt"/>
              </a:rPr>
              <a:t>.</a:t>
            </a:r>
            <a:r>
              <a:rPr lang="tr-TR" sz="2200" dirty="0">
                <a:solidFill>
                  <a:srgbClr val="252173"/>
                </a:solidFill>
                <a:latin typeface="+mn-lt"/>
              </a:rPr>
              <a:t>  </a:t>
            </a:r>
            <a:r>
              <a:rPr lang="tr-TR" sz="2200" dirty="0" err="1">
                <a:solidFill>
                  <a:schemeClr val="accent6">
                    <a:lumMod val="75000"/>
                  </a:schemeClr>
                </a:solidFill>
                <a:latin typeface="+mn-lt"/>
              </a:rPr>
              <a:t>Glucose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fructose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contents</a:t>
            </a:r>
            <a:r>
              <a:rPr lang="tr-TR" sz="2200" dirty="0">
                <a:solidFill>
                  <a:schemeClr val="accent6">
                    <a:lumMod val="75000"/>
                  </a:schemeClr>
                </a:solidFill>
                <a:latin typeface="+mn-lt"/>
              </a:rPr>
              <a:t> </a:t>
            </a:r>
            <a:r>
              <a:rPr lang="tr-TR" sz="2200" dirty="0" err="1">
                <a:solidFill>
                  <a:schemeClr val="accent6">
                    <a:lumMod val="75000"/>
                  </a:schemeClr>
                </a:solidFill>
                <a:latin typeface="+mn-lt"/>
              </a:rPr>
              <a:t>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up</a:t>
            </a:r>
            <a:r>
              <a:rPr lang="tr-TR" sz="2200" dirty="0">
                <a:solidFill>
                  <a:schemeClr val="accent6">
                    <a:lumMod val="75000"/>
                  </a:schemeClr>
                </a:solidFill>
                <a:latin typeface="+mn-lt"/>
              </a:rPr>
              <a:t> </a:t>
            </a:r>
            <a:r>
              <a:rPr lang="tr-TR" sz="2200" dirty="0" err="1">
                <a:solidFill>
                  <a:schemeClr val="accent6">
                    <a:lumMod val="75000"/>
                  </a:schemeClr>
                </a:solidFill>
                <a:latin typeface="+mn-lt"/>
              </a:rPr>
              <a:t>due</a:t>
            </a:r>
            <a:r>
              <a:rPr lang="tr-TR" sz="2200" dirty="0">
                <a:solidFill>
                  <a:schemeClr val="accent6">
                    <a:lumMod val="75000"/>
                  </a:schemeClr>
                </a:solidFill>
                <a:latin typeface="+mn-lt"/>
              </a:rPr>
              <a:t> </a:t>
            </a:r>
            <a:r>
              <a:rPr lang="tr-TR" sz="2200" dirty="0" err="1">
                <a:solidFill>
                  <a:schemeClr val="accent6">
                    <a:lumMod val="75000"/>
                  </a:schemeClr>
                </a:solidFill>
                <a:latin typeface="+mn-lt"/>
              </a:rPr>
              <a:t>to</a:t>
            </a:r>
            <a:r>
              <a:rPr lang="tr-TR" sz="2200" dirty="0">
                <a:solidFill>
                  <a:schemeClr val="accent6">
                    <a:lumMod val="75000"/>
                  </a:schemeClr>
                </a:solidFill>
                <a:latin typeface="+mn-lt"/>
              </a:rPr>
              <a:t> </a:t>
            </a:r>
            <a:r>
              <a:rPr lang="tr-TR" sz="2200" dirty="0" err="1">
                <a:solidFill>
                  <a:schemeClr val="accent6">
                    <a:lumMod val="75000"/>
                  </a:schemeClr>
                </a:solidFill>
                <a:latin typeface="+mn-lt"/>
              </a:rPr>
              <a:t>decomposition</a:t>
            </a:r>
            <a:r>
              <a:rPr lang="tr-TR" sz="2200" dirty="0">
                <a:solidFill>
                  <a:schemeClr val="accent6">
                    <a:lumMod val="75000"/>
                  </a:schemeClr>
                </a:solidFill>
                <a:latin typeface="+mn-lt"/>
              </a:rPr>
              <a:t> of </a:t>
            </a:r>
            <a:r>
              <a:rPr lang="tr-TR" sz="2200" dirty="0" err="1">
                <a:solidFill>
                  <a:schemeClr val="accent6">
                    <a:lumMod val="75000"/>
                  </a:schemeClr>
                </a:solidFill>
                <a:latin typeface="+mn-lt"/>
              </a:rPr>
              <a:t>sucrose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after</a:t>
            </a:r>
            <a:r>
              <a:rPr lang="tr-TR" sz="2200" dirty="0">
                <a:solidFill>
                  <a:schemeClr val="accent6">
                    <a:lumMod val="75000"/>
                  </a:schemeClr>
                </a:solidFill>
                <a:latin typeface="+mn-lt"/>
              </a:rPr>
              <a:t> </a:t>
            </a:r>
            <a:r>
              <a:rPr lang="tr-TR" sz="2200" dirty="0" err="1">
                <a:solidFill>
                  <a:schemeClr val="accent6">
                    <a:lumMod val="75000"/>
                  </a:schemeClr>
                </a:solidFill>
                <a:latin typeface="+mn-lt"/>
              </a:rPr>
              <a:t>fermentation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too</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This</a:t>
            </a:r>
            <a:r>
              <a:rPr lang="tr-TR" sz="2200" dirty="0">
                <a:solidFill>
                  <a:schemeClr val="accent6">
                    <a:lumMod val="75000"/>
                  </a:schemeClr>
                </a:solidFill>
                <a:latin typeface="+mn-lt"/>
              </a:rPr>
              <a:t> </a:t>
            </a:r>
            <a:r>
              <a:rPr lang="tr-TR" sz="2200" dirty="0" err="1">
                <a:solidFill>
                  <a:schemeClr val="accent6">
                    <a:lumMod val="75000"/>
                  </a:schemeClr>
                </a:solidFill>
                <a:latin typeface="+mn-lt"/>
              </a:rPr>
              <a:t>increase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was</a:t>
            </a:r>
            <a:r>
              <a:rPr lang="tr-TR" sz="2200" dirty="0">
                <a:solidFill>
                  <a:schemeClr val="accent6">
                    <a:lumMod val="75000"/>
                  </a:schemeClr>
                </a:solidFill>
                <a:latin typeface="+mn-lt"/>
              </a:rPr>
              <a:t> </a:t>
            </a:r>
            <a:r>
              <a:rPr lang="tr-TR" sz="2200" dirty="0" err="1">
                <a:solidFill>
                  <a:schemeClr val="accent6">
                    <a:lumMod val="75000"/>
                  </a:schemeClr>
                </a:solidFill>
                <a:latin typeface="+mn-lt"/>
              </a:rPr>
              <a:t>still</a:t>
            </a:r>
            <a:r>
              <a:rPr lang="tr-TR" sz="2200" dirty="0">
                <a:solidFill>
                  <a:schemeClr val="accent6">
                    <a:lumMod val="75000"/>
                  </a:schemeClr>
                </a:solidFill>
                <a:latin typeface="+mn-lt"/>
              </a:rPr>
              <a:t> </a:t>
            </a:r>
            <a:r>
              <a:rPr lang="tr-TR" sz="2200" dirty="0" err="1">
                <a:solidFill>
                  <a:schemeClr val="accent6">
                    <a:lumMod val="75000"/>
                  </a:schemeClr>
                </a:solidFill>
                <a:latin typeface="+mn-lt"/>
              </a:rPr>
              <a:t>more</a:t>
            </a:r>
            <a:r>
              <a:rPr lang="tr-TR" sz="2200" dirty="0">
                <a:solidFill>
                  <a:schemeClr val="accent6">
                    <a:lumMod val="75000"/>
                  </a:schemeClr>
                </a:solidFill>
                <a:latin typeface="+mn-lt"/>
              </a:rPr>
              <a:t> </a:t>
            </a:r>
            <a:r>
              <a:rPr lang="tr-TR" sz="2200" dirty="0" err="1">
                <a:solidFill>
                  <a:schemeClr val="accent6">
                    <a:lumMod val="75000"/>
                  </a:schemeClr>
                </a:solidFill>
                <a:latin typeface="+mn-lt"/>
              </a:rPr>
              <a:t>for</a:t>
            </a:r>
            <a:r>
              <a:rPr lang="tr-TR" sz="2200" dirty="0">
                <a:solidFill>
                  <a:schemeClr val="accent6">
                    <a:lumMod val="75000"/>
                  </a:schemeClr>
                </a:solidFill>
                <a:latin typeface="+mn-lt"/>
              </a:rPr>
              <a:t> </a:t>
            </a:r>
            <a:r>
              <a:rPr lang="tr-TR" sz="2200" i="1" dirty="0">
                <a:solidFill>
                  <a:srgbClr val="FF0000"/>
                </a:solidFill>
                <a:latin typeface="+mn-lt"/>
              </a:rPr>
              <a:t>L. </a:t>
            </a:r>
            <a:r>
              <a:rPr lang="tr-TR" sz="2200" i="1" dirty="0" err="1">
                <a:solidFill>
                  <a:srgbClr val="FF0000"/>
                </a:solidFill>
                <a:latin typeface="+mn-lt"/>
              </a:rPr>
              <a:t>p</a:t>
            </a:r>
            <a:r>
              <a:rPr lang="tr-TR" sz="2200" i="1" dirty="0" err="1" smtClean="0">
                <a:solidFill>
                  <a:srgbClr val="FF0000"/>
                </a:solidFill>
                <a:latin typeface="+mn-lt"/>
              </a:rPr>
              <a:t>aracasei</a:t>
            </a:r>
            <a:r>
              <a:rPr lang="tr-TR" sz="2200" dirty="0">
                <a:latin typeface="+mn-lt"/>
              </a:rPr>
              <a:t>. </a:t>
            </a:r>
            <a:r>
              <a:rPr lang="tr-TR" sz="2200" dirty="0" err="1">
                <a:solidFill>
                  <a:schemeClr val="accent6">
                    <a:lumMod val="75000"/>
                  </a:schemeClr>
                </a:solidFill>
                <a:latin typeface="+mn-lt"/>
              </a:rPr>
              <a:t>Reduction</a:t>
            </a:r>
            <a:r>
              <a:rPr lang="tr-TR" sz="2200" dirty="0">
                <a:solidFill>
                  <a:schemeClr val="accent6">
                    <a:lumMod val="75000"/>
                  </a:schemeClr>
                </a:solidFill>
                <a:latin typeface="+mn-lt"/>
              </a:rPr>
              <a:t> of </a:t>
            </a:r>
            <a:r>
              <a:rPr lang="tr-TR" sz="2200" dirty="0" err="1">
                <a:solidFill>
                  <a:schemeClr val="accent6">
                    <a:lumMod val="75000"/>
                  </a:schemeClr>
                </a:solidFill>
                <a:latin typeface="+mn-lt"/>
              </a:rPr>
              <a:t>sucrose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increment</a:t>
            </a:r>
            <a:r>
              <a:rPr lang="tr-TR" sz="2200" dirty="0">
                <a:solidFill>
                  <a:schemeClr val="accent6">
                    <a:lumMod val="75000"/>
                  </a:schemeClr>
                </a:solidFill>
                <a:latin typeface="+mn-lt"/>
              </a:rPr>
              <a:t> of </a:t>
            </a:r>
            <a:r>
              <a:rPr lang="tr-TR" sz="2200" dirty="0" err="1">
                <a:solidFill>
                  <a:schemeClr val="accent6">
                    <a:lumMod val="75000"/>
                  </a:schemeClr>
                </a:solidFill>
                <a:latin typeface="+mn-lt"/>
              </a:rPr>
              <a:t>glucose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fructose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was</a:t>
            </a:r>
            <a:r>
              <a:rPr lang="tr-TR" sz="2200" dirty="0">
                <a:solidFill>
                  <a:schemeClr val="accent6">
                    <a:lumMod val="75000"/>
                  </a:schemeClr>
                </a:solidFill>
                <a:latin typeface="+mn-lt"/>
              </a:rPr>
              <a:t> an </a:t>
            </a:r>
            <a:r>
              <a:rPr lang="tr-TR" sz="2200" dirty="0" err="1">
                <a:solidFill>
                  <a:schemeClr val="accent6">
                    <a:lumMod val="75000"/>
                  </a:schemeClr>
                </a:solidFill>
                <a:latin typeface="+mn-lt"/>
              </a:rPr>
              <a:t>expected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result</a:t>
            </a:r>
            <a:r>
              <a:rPr lang="tr-TR" sz="2200" dirty="0">
                <a:solidFill>
                  <a:schemeClr val="accent6">
                    <a:lumMod val="75000"/>
                  </a:schemeClr>
                </a:solidFill>
                <a:latin typeface="+mn-lt"/>
              </a:rPr>
              <a:t>. </a:t>
            </a:r>
            <a:r>
              <a:rPr lang="tr-TR" sz="2200" dirty="0" err="1">
                <a:solidFill>
                  <a:schemeClr val="accent6">
                    <a:lumMod val="75000"/>
                  </a:schemeClr>
                </a:solidFill>
                <a:latin typeface="+mn-lt"/>
              </a:rPr>
              <a:t>It</a:t>
            </a:r>
            <a:r>
              <a:rPr lang="tr-TR" sz="2200" dirty="0">
                <a:solidFill>
                  <a:schemeClr val="accent6">
                    <a:lumMod val="75000"/>
                  </a:schemeClr>
                </a:solidFill>
                <a:latin typeface="+mn-lt"/>
              </a:rPr>
              <a:t> </a:t>
            </a:r>
            <a:r>
              <a:rPr lang="tr-TR" sz="2200" dirty="0" err="1">
                <a:solidFill>
                  <a:schemeClr val="accent6">
                    <a:lumMod val="75000"/>
                  </a:schemeClr>
                </a:solidFill>
                <a:latin typeface="+mn-lt"/>
              </a:rPr>
              <a:t>indicated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that</a:t>
            </a:r>
            <a:r>
              <a:rPr lang="tr-TR" sz="2200" dirty="0">
                <a:solidFill>
                  <a:schemeClr val="accent6">
                    <a:lumMod val="75000"/>
                  </a:schemeClr>
                </a:solidFill>
                <a:latin typeface="+mn-lt"/>
              </a:rPr>
              <a:t> </a:t>
            </a:r>
            <a:r>
              <a:rPr lang="tr-TR" sz="2200" dirty="0" err="1">
                <a:solidFill>
                  <a:schemeClr val="accent6">
                    <a:lumMod val="75000"/>
                  </a:schemeClr>
                </a:solidFill>
                <a:latin typeface="+mn-lt"/>
              </a:rPr>
              <a:t>probiotic</a:t>
            </a:r>
            <a:r>
              <a:rPr lang="tr-TR" sz="2200" dirty="0">
                <a:solidFill>
                  <a:schemeClr val="accent6">
                    <a:lumMod val="75000"/>
                  </a:schemeClr>
                </a:solidFill>
                <a:latin typeface="+mn-lt"/>
              </a:rPr>
              <a:t> </a:t>
            </a:r>
            <a:r>
              <a:rPr lang="tr-TR" sz="2200" dirty="0" err="1">
                <a:solidFill>
                  <a:schemeClr val="accent6">
                    <a:lumMod val="75000"/>
                  </a:schemeClr>
                </a:solidFill>
                <a:latin typeface="+mn-lt"/>
              </a:rPr>
              <a:t>bacteria</a:t>
            </a:r>
            <a:r>
              <a:rPr lang="tr-TR" sz="2200" dirty="0">
                <a:solidFill>
                  <a:schemeClr val="accent6">
                    <a:lumMod val="75000"/>
                  </a:schemeClr>
                </a:solidFill>
                <a:latin typeface="+mn-lt"/>
              </a:rPr>
              <a:t> </a:t>
            </a:r>
            <a:r>
              <a:rPr lang="tr-TR" sz="2200" dirty="0" err="1">
                <a:solidFill>
                  <a:schemeClr val="accent6">
                    <a:lumMod val="75000"/>
                  </a:schemeClr>
                </a:solidFill>
                <a:latin typeface="+mn-lt"/>
              </a:rPr>
              <a:t>used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sugar</a:t>
            </a:r>
            <a:r>
              <a:rPr lang="tr-TR" sz="2200" dirty="0">
                <a:solidFill>
                  <a:schemeClr val="accent6">
                    <a:lumMod val="75000"/>
                  </a:schemeClr>
                </a:solidFill>
                <a:latin typeface="+mn-lt"/>
              </a:rPr>
              <a:t> </a:t>
            </a:r>
            <a:r>
              <a:rPr lang="tr-TR" sz="2200" dirty="0" err="1">
                <a:solidFill>
                  <a:schemeClr val="accent6">
                    <a:lumMod val="75000"/>
                  </a:schemeClr>
                </a:solidFill>
                <a:latin typeface="+mn-lt"/>
              </a:rPr>
              <a:t>resources</a:t>
            </a:r>
            <a:r>
              <a:rPr lang="tr-TR" sz="2200" dirty="0">
                <a:solidFill>
                  <a:schemeClr val="accent6">
                    <a:lumMod val="75000"/>
                  </a:schemeClr>
                </a:solidFill>
                <a:latin typeface="+mn-lt"/>
              </a:rPr>
              <a:t> </a:t>
            </a:r>
            <a:r>
              <a:rPr lang="tr-TR" sz="2200" dirty="0" err="1">
                <a:solidFill>
                  <a:schemeClr val="accent6">
                    <a:lumMod val="75000"/>
                  </a:schemeClr>
                </a:solidFill>
                <a:latin typeface="+mn-lt"/>
              </a:rPr>
              <a:t>to</a:t>
            </a:r>
            <a:r>
              <a:rPr lang="tr-TR" sz="2200" dirty="0">
                <a:solidFill>
                  <a:schemeClr val="accent6">
                    <a:lumMod val="75000"/>
                  </a:schemeClr>
                </a:solidFill>
                <a:latin typeface="+mn-lt"/>
              </a:rPr>
              <a:t> </a:t>
            </a:r>
            <a:r>
              <a:rPr lang="tr-TR" sz="2200" dirty="0" err="1">
                <a:solidFill>
                  <a:schemeClr val="accent6">
                    <a:lumMod val="75000"/>
                  </a:schemeClr>
                </a:solidFill>
                <a:latin typeface="+mn-lt"/>
              </a:rPr>
              <a:t>maintain</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their</a:t>
            </a:r>
            <a:r>
              <a:rPr lang="tr-TR" sz="2200" dirty="0">
                <a:solidFill>
                  <a:schemeClr val="accent6">
                    <a:lumMod val="75000"/>
                  </a:schemeClr>
                </a:solidFill>
                <a:latin typeface="+mn-lt"/>
              </a:rPr>
              <a:t> </a:t>
            </a:r>
            <a:r>
              <a:rPr lang="tr-TR" sz="2200" dirty="0" err="1">
                <a:solidFill>
                  <a:schemeClr val="accent6">
                    <a:lumMod val="75000"/>
                  </a:schemeClr>
                </a:solidFill>
                <a:latin typeface="+mn-lt"/>
              </a:rPr>
              <a:t>activity</a:t>
            </a:r>
            <a:r>
              <a:rPr lang="tr-TR" sz="2200" dirty="0">
                <a:solidFill>
                  <a:schemeClr val="accent6">
                    <a:lumMod val="75000"/>
                  </a:schemeClr>
                </a:solidFill>
                <a:latin typeface="+mn-lt"/>
              </a:rPr>
              <a:t>.</a:t>
            </a:r>
          </a:p>
          <a:p>
            <a:pPr algn="just">
              <a:lnSpc>
                <a:spcPct val="90000"/>
              </a:lnSpc>
              <a:buClr>
                <a:schemeClr val="accent2"/>
              </a:buClr>
              <a:buFont typeface="Wingdings" pitchFamily="2" charset="2"/>
              <a:buChar char="ü"/>
              <a:defRPr/>
            </a:pPr>
            <a:r>
              <a:rPr lang="tr-TR" sz="2200" dirty="0">
                <a:solidFill>
                  <a:schemeClr val="accent6">
                    <a:lumMod val="75000"/>
                  </a:schemeClr>
                </a:solidFill>
                <a:latin typeface="+mn-lt"/>
              </a:rPr>
              <a:t> </a:t>
            </a:r>
            <a:r>
              <a:rPr lang="tr-TR" sz="2200" dirty="0" err="1">
                <a:solidFill>
                  <a:schemeClr val="accent6">
                    <a:lumMod val="75000"/>
                  </a:schemeClr>
                </a:solidFill>
                <a:latin typeface="+mn-lt"/>
              </a:rPr>
              <a:t>Costa</a:t>
            </a:r>
            <a:r>
              <a:rPr lang="tr-TR" sz="2200" dirty="0">
                <a:solidFill>
                  <a:schemeClr val="accent6">
                    <a:lumMod val="75000"/>
                  </a:schemeClr>
                </a:solidFill>
                <a:latin typeface="+mn-lt"/>
              </a:rPr>
              <a:t> et </a:t>
            </a:r>
            <a:r>
              <a:rPr lang="tr-TR" sz="2200" dirty="0" err="1">
                <a:solidFill>
                  <a:schemeClr val="accent6">
                    <a:lumMod val="75000"/>
                  </a:schemeClr>
                </a:solidFill>
                <a:latin typeface="+mn-lt"/>
              </a:rPr>
              <a:t>all</a:t>
            </a:r>
            <a:r>
              <a:rPr lang="tr-TR" sz="2200" dirty="0">
                <a:solidFill>
                  <a:schemeClr val="accent6">
                    <a:lumMod val="75000"/>
                  </a:schemeClr>
                </a:solidFill>
                <a:latin typeface="+mn-lt"/>
              </a:rPr>
              <a:t>. (2013) </a:t>
            </a:r>
            <a:r>
              <a:rPr lang="tr-TR" sz="2200" dirty="0" err="1">
                <a:solidFill>
                  <a:schemeClr val="accent6">
                    <a:lumMod val="75000"/>
                  </a:schemeClr>
                </a:solidFill>
                <a:latin typeface="+mn-lt"/>
              </a:rPr>
              <a:t>performed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sugar</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analysis</a:t>
            </a:r>
            <a:r>
              <a:rPr lang="tr-TR" sz="2200" dirty="0">
                <a:solidFill>
                  <a:schemeClr val="accent6">
                    <a:lumMod val="75000"/>
                  </a:schemeClr>
                </a:solidFill>
                <a:latin typeface="+mn-lt"/>
              </a:rPr>
              <a:t> in </a:t>
            </a:r>
            <a:r>
              <a:rPr lang="tr-TR" sz="2200" dirty="0" err="1">
                <a:solidFill>
                  <a:schemeClr val="accent6">
                    <a:lumMod val="75000"/>
                  </a:schemeClr>
                </a:solidFill>
                <a:latin typeface="+mn-lt"/>
              </a:rPr>
              <a:t>pineapple</a:t>
            </a:r>
            <a:r>
              <a:rPr lang="tr-TR" sz="2200" dirty="0">
                <a:solidFill>
                  <a:schemeClr val="accent6">
                    <a:lumMod val="75000"/>
                  </a:schemeClr>
                </a:solidFill>
                <a:latin typeface="+mn-lt"/>
              </a:rPr>
              <a:t> </a:t>
            </a:r>
            <a:r>
              <a:rPr lang="tr-TR" sz="2200" dirty="0" err="1">
                <a:solidFill>
                  <a:schemeClr val="accent6">
                    <a:lumMod val="75000"/>
                  </a:schemeClr>
                </a:solidFill>
                <a:latin typeface="+mn-lt"/>
              </a:rPr>
              <a:t>which</a:t>
            </a:r>
            <a:r>
              <a:rPr lang="tr-TR" sz="2200" dirty="0">
                <a:solidFill>
                  <a:schemeClr val="accent6">
                    <a:lumMod val="75000"/>
                  </a:schemeClr>
                </a:solidFill>
                <a:latin typeface="+mn-lt"/>
              </a:rPr>
              <a:t> </a:t>
            </a:r>
            <a:r>
              <a:rPr lang="tr-TR" sz="2200" dirty="0" err="1">
                <a:solidFill>
                  <a:schemeClr val="accent6">
                    <a:lumMod val="75000"/>
                  </a:schemeClr>
                </a:solidFill>
                <a:latin typeface="+mn-lt"/>
              </a:rPr>
              <a:t>was</a:t>
            </a:r>
            <a:r>
              <a:rPr lang="tr-TR" sz="2200" dirty="0">
                <a:solidFill>
                  <a:schemeClr val="accent6">
                    <a:lumMod val="75000"/>
                  </a:schemeClr>
                </a:solidFill>
                <a:latin typeface="+mn-lt"/>
              </a:rPr>
              <a:t> </a:t>
            </a:r>
            <a:r>
              <a:rPr lang="tr-TR" sz="2200" dirty="0" err="1">
                <a:solidFill>
                  <a:schemeClr val="accent6">
                    <a:lumMod val="75000"/>
                  </a:schemeClr>
                </a:solidFill>
                <a:latin typeface="+mn-lt"/>
              </a:rPr>
              <a:t>added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with</a:t>
            </a:r>
            <a:r>
              <a:rPr lang="tr-TR" sz="2200" dirty="0">
                <a:solidFill>
                  <a:schemeClr val="accent6">
                    <a:lumMod val="75000"/>
                  </a:schemeClr>
                </a:solidFill>
                <a:latin typeface="+mn-lt"/>
              </a:rPr>
              <a:t> </a:t>
            </a:r>
            <a:r>
              <a:rPr lang="tr-TR" sz="2200" i="1" dirty="0">
                <a:solidFill>
                  <a:srgbClr val="FF0000"/>
                </a:solidFill>
                <a:latin typeface="+mn-lt"/>
              </a:rPr>
              <a:t>L. </a:t>
            </a:r>
            <a:r>
              <a:rPr lang="tr-TR" sz="2200" i="1" dirty="0" err="1" smtClean="0">
                <a:solidFill>
                  <a:srgbClr val="FF0000"/>
                </a:solidFill>
                <a:latin typeface="+mn-lt"/>
              </a:rPr>
              <a:t>casei</a:t>
            </a:r>
            <a:r>
              <a:rPr lang="tr-TR" sz="2200" i="1" dirty="0" smtClean="0">
                <a:solidFill>
                  <a:schemeClr val="accent6">
                    <a:lumMod val="75000"/>
                  </a:schemeClr>
                </a:solidFill>
                <a:latin typeface="+mn-lt"/>
              </a:rPr>
              <a:t>. </a:t>
            </a:r>
            <a:r>
              <a:rPr lang="tr-TR" sz="2200" dirty="0" err="1" smtClean="0">
                <a:solidFill>
                  <a:schemeClr val="accent6">
                    <a:lumMod val="75000"/>
                  </a:schemeClr>
                </a:solidFill>
                <a:latin typeface="+mn-lt"/>
              </a:rPr>
              <a:t>Sucrose</a:t>
            </a:r>
            <a:r>
              <a:rPr lang="tr-TR" sz="2200" dirty="0" smtClean="0">
                <a:solidFill>
                  <a:schemeClr val="accent6">
                    <a:lumMod val="75000"/>
                  </a:schemeClr>
                </a:solidFill>
                <a:latin typeface="+mn-lt"/>
              </a:rPr>
              <a:t> </a:t>
            </a:r>
            <a:r>
              <a:rPr lang="tr-TR" sz="2200" dirty="0" err="1">
                <a:solidFill>
                  <a:schemeClr val="accent6">
                    <a:lumMod val="75000"/>
                  </a:schemeClr>
                </a:solidFill>
                <a:latin typeface="+mn-lt"/>
              </a:rPr>
              <a:t>decreased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during</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the</a:t>
            </a:r>
            <a:r>
              <a:rPr lang="tr-TR" sz="2200" dirty="0">
                <a:solidFill>
                  <a:schemeClr val="accent6">
                    <a:lumMod val="75000"/>
                  </a:schemeClr>
                </a:solidFill>
                <a:latin typeface="+mn-lt"/>
              </a:rPr>
              <a:t> </a:t>
            </a:r>
            <a:r>
              <a:rPr lang="tr-TR" sz="2200" dirty="0" err="1">
                <a:solidFill>
                  <a:schemeClr val="accent6">
                    <a:lumMod val="75000"/>
                  </a:schemeClr>
                </a:solidFill>
                <a:latin typeface="+mn-lt"/>
              </a:rPr>
              <a:t>fermentation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while</a:t>
            </a:r>
            <a:r>
              <a:rPr lang="tr-TR" sz="2200" dirty="0">
                <a:solidFill>
                  <a:schemeClr val="accent6">
                    <a:lumMod val="75000"/>
                  </a:schemeClr>
                </a:solidFill>
                <a:latin typeface="+mn-lt"/>
              </a:rPr>
              <a:t> </a:t>
            </a:r>
            <a:r>
              <a:rPr lang="tr-TR" sz="2200" dirty="0" err="1">
                <a:solidFill>
                  <a:schemeClr val="accent6">
                    <a:lumMod val="75000"/>
                  </a:schemeClr>
                </a:solidFill>
                <a:latin typeface="+mn-lt"/>
              </a:rPr>
              <a:t>glucose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fructose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were</a:t>
            </a:r>
            <a:r>
              <a:rPr lang="tr-TR" sz="2200" dirty="0">
                <a:solidFill>
                  <a:schemeClr val="accent6">
                    <a:lumMod val="75000"/>
                  </a:schemeClr>
                </a:solidFill>
                <a:latin typeface="+mn-lt"/>
              </a:rPr>
              <a:t> </a:t>
            </a:r>
            <a:r>
              <a:rPr lang="tr-TR" sz="2200" dirty="0" err="1">
                <a:solidFill>
                  <a:schemeClr val="accent6">
                    <a:lumMod val="75000"/>
                  </a:schemeClr>
                </a:solidFill>
                <a:latin typeface="+mn-lt"/>
              </a:rPr>
              <a:t>increasing</a:t>
            </a:r>
            <a:r>
              <a:rPr lang="tr-TR" sz="2200" dirty="0">
                <a:solidFill>
                  <a:schemeClr val="accent6">
                    <a:lumMod val="75000"/>
                  </a:schemeClr>
                </a:solidFill>
                <a:latin typeface="+mn-lt"/>
              </a:rPr>
              <a:t>.  As a </a:t>
            </a:r>
            <a:r>
              <a:rPr lang="tr-TR" sz="2200" dirty="0" err="1">
                <a:solidFill>
                  <a:schemeClr val="accent6">
                    <a:lumMod val="75000"/>
                  </a:schemeClr>
                </a:solidFill>
                <a:latin typeface="+mn-lt"/>
              </a:rPr>
              <a:t>conclusion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they</a:t>
            </a:r>
            <a:r>
              <a:rPr lang="tr-TR" sz="2200" dirty="0">
                <a:solidFill>
                  <a:schemeClr val="accent6">
                    <a:lumMod val="75000"/>
                  </a:schemeClr>
                </a:solidFill>
                <a:latin typeface="+mn-lt"/>
              </a:rPr>
              <a:t> </a:t>
            </a:r>
            <a:r>
              <a:rPr lang="tr-TR" sz="2200" dirty="0" err="1">
                <a:solidFill>
                  <a:schemeClr val="accent6">
                    <a:lumMod val="75000"/>
                  </a:schemeClr>
                </a:solidFill>
                <a:latin typeface="+mn-lt"/>
              </a:rPr>
              <a:t>observed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that</a:t>
            </a:r>
            <a:r>
              <a:rPr lang="tr-TR" sz="2200" dirty="0">
                <a:solidFill>
                  <a:schemeClr val="accent6">
                    <a:lumMod val="75000"/>
                  </a:schemeClr>
                </a:solidFill>
                <a:latin typeface="+mn-lt"/>
              </a:rPr>
              <a:t> </a:t>
            </a:r>
            <a:r>
              <a:rPr lang="tr-TR" sz="2200" dirty="0" err="1">
                <a:solidFill>
                  <a:schemeClr val="accent6">
                    <a:lumMod val="75000"/>
                  </a:schemeClr>
                </a:solidFill>
                <a:latin typeface="+mn-lt"/>
              </a:rPr>
              <a:t>sucrose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reduced</a:t>
            </a:r>
            <a:r>
              <a:rPr lang="tr-TR" sz="2200" dirty="0">
                <a:solidFill>
                  <a:schemeClr val="accent6">
                    <a:lumMod val="75000"/>
                  </a:schemeClr>
                </a:solidFill>
                <a:latin typeface="+mn-lt"/>
              </a:rPr>
              <a:t> </a:t>
            </a:r>
            <a:r>
              <a:rPr lang="tr-TR" sz="2200" dirty="0" err="1">
                <a:solidFill>
                  <a:schemeClr val="accent6">
                    <a:lumMod val="75000"/>
                  </a:schemeClr>
                </a:solidFill>
                <a:latin typeface="+mn-lt"/>
              </a:rPr>
              <a:t>from</a:t>
            </a:r>
            <a:r>
              <a:rPr lang="tr-TR" sz="2200" dirty="0">
                <a:solidFill>
                  <a:schemeClr val="accent6">
                    <a:lumMod val="75000"/>
                  </a:schemeClr>
                </a:solidFill>
                <a:latin typeface="+mn-lt"/>
              </a:rPr>
              <a:t> 45 g/L </a:t>
            </a:r>
            <a:r>
              <a:rPr lang="tr-TR" sz="2200" dirty="0" err="1">
                <a:solidFill>
                  <a:schemeClr val="accent6">
                    <a:lumMod val="75000"/>
                  </a:schemeClr>
                </a:solidFill>
                <a:latin typeface="+mn-lt"/>
              </a:rPr>
              <a:t>to</a:t>
            </a:r>
            <a:r>
              <a:rPr lang="tr-TR" sz="2200" dirty="0">
                <a:solidFill>
                  <a:schemeClr val="accent6">
                    <a:lumMod val="75000"/>
                  </a:schemeClr>
                </a:solidFill>
                <a:latin typeface="+mn-lt"/>
              </a:rPr>
              <a:t> 32 g/L </a:t>
            </a:r>
            <a:r>
              <a:rPr lang="tr-TR" sz="2200" dirty="0" err="1">
                <a:solidFill>
                  <a:schemeClr val="accent6">
                    <a:lumMod val="75000"/>
                  </a:schemeClr>
                </a:solidFill>
                <a:latin typeface="+mn-lt"/>
              </a:rPr>
              <a:t>during</a:t>
            </a:r>
            <a:r>
              <a:rPr lang="tr-TR" sz="2200" dirty="0">
                <a:solidFill>
                  <a:schemeClr val="accent6">
                    <a:lumMod val="75000"/>
                  </a:schemeClr>
                </a:solidFill>
                <a:latin typeface="+mn-lt"/>
              </a:rPr>
              <a:t> </a:t>
            </a:r>
            <a:r>
              <a:rPr lang="tr-TR" sz="2200" dirty="0" err="1">
                <a:solidFill>
                  <a:schemeClr val="accent6">
                    <a:lumMod val="75000"/>
                  </a:schemeClr>
                </a:solidFill>
                <a:latin typeface="+mn-lt"/>
              </a:rPr>
              <a:t>the</a:t>
            </a:r>
            <a:r>
              <a:rPr lang="tr-TR" sz="2200" dirty="0">
                <a:solidFill>
                  <a:schemeClr val="accent6">
                    <a:lumMod val="75000"/>
                  </a:schemeClr>
                </a:solidFill>
                <a:latin typeface="+mn-lt"/>
              </a:rPr>
              <a:t> </a:t>
            </a:r>
            <a:r>
              <a:rPr lang="tr-TR" sz="2200" dirty="0" err="1">
                <a:solidFill>
                  <a:schemeClr val="accent6">
                    <a:lumMod val="75000"/>
                  </a:schemeClr>
                </a:solidFill>
                <a:latin typeface="+mn-lt"/>
              </a:rPr>
              <a:t>fermentation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In</a:t>
            </a:r>
            <a:r>
              <a:rPr lang="tr-TR" sz="2200" dirty="0">
                <a:solidFill>
                  <a:schemeClr val="accent6">
                    <a:lumMod val="75000"/>
                  </a:schemeClr>
                </a:solidFill>
                <a:latin typeface="+mn-lt"/>
              </a:rPr>
              <a:t> </a:t>
            </a:r>
            <a:r>
              <a:rPr lang="tr-TR" sz="2200" dirty="0" err="1">
                <a:solidFill>
                  <a:schemeClr val="accent6">
                    <a:lumMod val="75000"/>
                  </a:schemeClr>
                </a:solidFill>
                <a:latin typeface="+mn-lt"/>
              </a:rPr>
              <a:t>addition</a:t>
            </a:r>
            <a:r>
              <a:rPr lang="tr-TR" sz="2200" dirty="0">
                <a:solidFill>
                  <a:schemeClr val="accent6">
                    <a:lumMod val="75000"/>
                  </a:schemeClr>
                </a:solidFill>
                <a:latin typeface="+mn-lt"/>
              </a:rPr>
              <a:t> </a:t>
            </a:r>
            <a:r>
              <a:rPr lang="tr-TR" sz="2200" dirty="0" err="1">
                <a:solidFill>
                  <a:schemeClr val="accent6">
                    <a:lumMod val="75000"/>
                  </a:schemeClr>
                </a:solidFill>
                <a:latin typeface="+mn-lt"/>
              </a:rPr>
              <a:t>glucose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and</a:t>
            </a:r>
            <a:r>
              <a:rPr lang="tr-TR" sz="2200" dirty="0">
                <a:solidFill>
                  <a:schemeClr val="accent6">
                    <a:lumMod val="75000"/>
                  </a:schemeClr>
                </a:solidFill>
                <a:latin typeface="+mn-lt"/>
              </a:rPr>
              <a:t> </a:t>
            </a:r>
            <a:r>
              <a:rPr lang="tr-TR" sz="2200" dirty="0" err="1">
                <a:solidFill>
                  <a:schemeClr val="accent6">
                    <a:lumMod val="75000"/>
                  </a:schemeClr>
                </a:solidFill>
                <a:latin typeface="+mn-lt"/>
              </a:rPr>
              <a:t>fructose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contents</a:t>
            </a:r>
            <a:r>
              <a:rPr lang="tr-TR" sz="2200" dirty="0">
                <a:solidFill>
                  <a:schemeClr val="accent6">
                    <a:lumMod val="75000"/>
                  </a:schemeClr>
                </a:solidFill>
                <a:latin typeface="+mn-lt"/>
              </a:rPr>
              <a:t> </a:t>
            </a:r>
            <a:r>
              <a:rPr lang="tr-TR" sz="2200" dirty="0" err="1">
                <a:solidFill>
                  <a:schemeClr val="accent6">
                    <a:lumMod val="75000"/>
                  </a:schemeClr>
                </a:solidFill>
                <a:latin typeface="+mn-lt"/>
              </a:rPr>
              <a:t>which</a:t>
            </a:r>
            <a:r>
              <a:rPr lang="tr-TR" sz="2200" dirty="0">
                <a:solidFill>
                  <a:schemeClr val="accent6">
                    <a:lumMod val="75000"/>
                  </a:schemeClr>
                </a:solidFill>
                <a:latin typeface="+mn-lt"/>
              </a:rPr>
              <a:t> </a:t>
            </a:r>
            <a:r>
              <a:rPr lang="tr-TR" sz="2200" dirty="0" err="1">
                <a:solidFill>
                  <a:schemeClr val="accent6">
                    <a:lumMod val="75000"/>
                  </a:schemeClr>
                </a:solidFill>
                <a:latin typeface="+mn-lt"/>
              </a:rPr>
              <a:t>were</a:t>
            </a:r>
            <a:r>
              <a:rPr lang="tr-TR" sz="2200" dirty="0">
                <a:solidFill>
                  <a:schemeClr val="accent6">
                    <a:lumMod val="75000"/>
                  </a:schemeClr>
                </a:solidFill>
                <a:latin typeface="+mn-lt"/>
              </a:rPr>
              <a:t> </a:t>
            </a:r>
            <a:r>
              <a:rPr lang="tr-TR" sz="2200" dirty="0" err="1">
                <a:solidFill>
                  <a:schemeClr val="accent6">
                    <a:lumMod val="75000"/>
                  </a:schemeClr>
                </a:solidFill>
                <a:latin typeface="+mn-lt"/>
              </a:rPr>
              <a:t>approximately</a:t>
            </a:r>
            <a:r>
              <a:rPr lang="tr-TR" sz="2200" dirty="0">
                <a:solidFill>
                  <a:schemeClr val="accent6">
                    <a:lumMod val="75000"/>
                  </a:schemeClr>
                </a:solidFill>
                <a:latin typeface="+mn-lt"/>
              </a:rPr>
              <a:t> 4 g/L </a:t>
            </a:r>
            <a:r>
              <a:rPr lang="tr-TR" sz="2200" dirty="0" err="1">
                <a:solidFill>
                  <a:schemeClr val="accent6">
                    <a:lumMod val="75000"/>
                  </a:schemeClr>
                </a:solidFill>
                <a:latin typeface="+mn-lt"/>
              </a:rPr>
              <a:t>rose</a:t>
            </a:r>
            <a:r>
              <a:rPr lang="tr-TR" sz="2200" dirty="0">
                <a:solidFill>
                  <a:schemeClr val="accent6">
                    <a:lumMod val="75000"/>
                  </a:schemeClr>
                </a:solidFill>
                <a:latin typeface="+mn-lt"/>
              </a:rPr>
              <a:t> </a:t>
            </a:r>
            <a:r>
              <a:rPr lang="tr-TR" sz="2200" dirty="0" err="1">
                <a:solidFill>
                  <a:schemeClr val="accent6">
                    <a:lumMod val="75000"/>
                  </a:schemeClr>
                </a:solidFill>
                <a:latin typeface="+mn-lt"/>
              </a:rPr>
              <a:t>up</a:t>
            </a:r>
            <a:r>
              <a:rPr lang="tr-TR" sz="2200" dirty="0">
                <a:solidFill>
                  <a:schemeClr val="accent6">
                    <a:lumMod val="75000"/>
                  </a:schemeClr>
                </a:solidFill>
                <a:latin typeface="+mn-lt"/>
              </a:rPr>
              <a:t> </a:t>
            </a:r>
            <a:r>
              <a:rPr lang="tr-TR" sz="2200" dirty="0" err="1">
                <a:solidFill>
                  <a:schemeClr val="accent6">
                    <a:lumMod val="75000"/>
                  </a:schemeClr>
                </a:solidFill>
                <a:latin typeface="+mn-lt"/>
              </a:rPr>
              <a:t>to</a:t>
            </a:r>
            <a:r>
              <a:rPr lang="tr-TR" sz="2200" dirty="0">
                <a:solidFill>
                  <a:schemeClr val="accent6">
                    <a:lumMod val="75000"/>
                  </a:schemeClr>
                </a:solidFill>
                <a:latin typeface="+mn-lt"/>
              </a:rPr>
              <a:t> 6,5 </a:t>
            </a:r>
            <a:r>
              <a:rPr lang="tr-TR" sz="2200" dirty="0" smtClean="0">
                <a:solidFill>
                  <a:schemeClr val="accent6">
                    <a:lumMod val="75000"/>
                  </a:schemeClr>
                </a:solidFill>
                <a:latin typeface="+mn-lt"/>
              </a:rPr>
              <a:t>g/L.</a:t>
            </a:r>
            <a:endParaRPr lang="tr-TR" sz="2200" dirty="0">
              <a:solidFill>
                <a:schemeClr val="accent6">
                  <a:lumMod val="75000"/>
                </a:schemeClr>
              </a:solidFill>
              <a:latin typeface="+mn-lt"/>
            </a:endParaRPr>
          </a:p>
        </p:txBody>
      </p:sp>
      <p:pic>
        <p:nvPicPr>
          <p:cNvPr id="24585" name="9 Resim" descr="indir (4).jpg"/>
          <p:cNvPicPr>
            <a:picLocks noChangeAspect="1"/>
          </p:cNvPicPr>
          <p:nvPr/>
        </p:nvPicPr>
        <p:blipFill>
          <a:blip r:embed="rId2" cstate="print"/>
          <a:srcRect/>
          <a:stretch>
            <a:fillRect/>
          </a:stretch>
        </p:blipFill>
        <p:spPr bwMode="auto">
          <a:xfrm>
            <a:off x="3927475" y="5473700"/>
            <a:ext cx="4086225" cy="1114425"/>
          </a:xfrm>
          <a:prstGeom prst="rect">
            <a:avLst/>
          </a:prstGeom>
          <a:noFill/>
          <a:ln w="9525">
            <a:noFill/>
            <a:miter lim="800000"/>
            <a:headEnd/>
            <a:tailEnd/>
          </a:ln>
        </p:spPr>
      </p:pic>
      <p:pic>
        <p:nvPicPr>
          <p:cNvPr id="10" name="28 Resim" descr="logo-mark.png"/>
          <p:cNvPicPr>
            <a:picLocks noChangeAspect="1"/>
          </p:cNvPicPr>
          <p:nvPr/>
        </p:nvPicPr>
        <p:blipFill>
          <a:blip r:embed="rId3" cstate="print"/>
          <a:srcRect/>
          <a:stretch>
            <a:fillRect/>
          </a:stretch>
        </p:blipFill>
        <p:spPr bwMode="auto">
          <a:xfrm>
            <a:off x="10743472" y="339811"/>
            <a:ext cx="1344327" cy="1340069"/>
          </a:xfrm>
          <a:prstGeom prst="rect">
            <a:avLst/>
          </a:prstGeom>
          <a:noFill/>
          <a:ln w="9525">
            <a:noFill/>
            <a:miter lim="800000"/>
            <a:headEnd/>
            <a:tailEnd/>
          </a:ln>
        </p:spPr>
      </p:pic>
      <p:pic>
        <p:nvPicPr>
          <p:cNvPr id="11" name="10 Resim" descr="dart_arrow.gif"/>
          <p:cNvPicPr>
            <a:picLocks noChangeAspect="1"/>
          </p:cNvPicPr>
          <p:nvPr/>
        </p:nvPicPr>
        <p:blipFill>
          <a:blip r:embed="rId4" cstate="print"/>
          <a:srcRect/>
          <a:stretch>
            <a:fillRect/>
          </a:stretch>
        </p:blipFill>
        <p:spPr bwMode="auto">
          <a:xfrm>
            <a:off x="-1989865" y="-6480089"/>
            <a:ext cx="1740386" cy="1305999"/>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3.03634E-6 1.48148E-6 L 0.95897 0.92917 " pathEditMode="relative" rAng="0" ptsTypes="AA">
                                      <p:cBhvr>
                                        <p:cTn id="6" dur="500" fill="hold"/>
                                        <p:tgtEl>
                                          <p:spTgt spid="11"/>
                                        </p:tgtEl>
                                        <p:attrNameLst>
                                          <p:attrName>ppt_x</p:attrName>
                                          <p:attrName>ppt_y</p:attrName>
                                        </p:attrNameLst>
                                      </p:cBhvr>
                                      <p:rCtr x="479" y="4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İçerik Yer Tutucusu"/>
          <p:cNvSpPr>
            <a:spLocks noGrp="1"/>
          </p:cNvSpPr>
          <p:nvPr>
            <p:ph idx="1"/>
          </p:nvPr>
        </p:nvSpPr>
        <p:spPr>
          <a:xfrm>
            <a:off x="1039813" y="1274763"/>
            <a:ext cx="10694987" cy="1239837"/>
          </a:xfrm>
        </p:spPr>
        <p:txBody>
          <a:bodyPr>
            <a:normAutofit/>
          </a:bodyPr>
          <a:lstStyle/>
          <a:p>
            <a:pPr algn="just">
              <a:buClr>
                <a:srgbClr val="0070C0"/>
              </a:buClr>
              <a:buNone/>
              <a:defRPr/>
            </a:pPr>
            <a:r>
              <a:rPr lang="tr-TR" sz="2800" b="1" dirty="0" smtClean="0"/>
              <a:t>e. </a:t>
            </a:r>
            <a:r>
              <a:rPr lang="tr-TR" sz="2800" b="1" dirty="0" err="1" smtClean="0"/>
              <a:t>Biomass</a:t>
            </a:r>
            <a:r>
              <a:rPr lang="tr-TR" sz="2800" b="1" dirty="0" smtClean="0"/>
              <a:t> </a:t>
            </a:r>
            <a:r>
              <a:rPr lang="tr-TR" sz="2800" b="1" dirty="0" err="1" smtClean="0"/>
              <a:t>determination</a:t>
            </a:r>
            <a:r>
              <a:rPr lang="tr-TR" sz="2800" b="1" dirty="0" smtClean="0"/>
              <a:t> </a:t>
            </a:r>
            <a:endParaRPr lang="tr-TR" sz="2800" dirty="0" smtClean="0">
              <a:solidFill>
                <a:schemeClr val="accent6">
                  <a:lumMod val="75000"/>
                </a:schemeClr>
              </a:solidFill>
            </a:endParaRPr>
          </a:p>
          <a:p>
            <a:pPr algn="just">
              <a:buClr>
                <a:schemeClr val="accent2"/>
              </a:buClr>
              <a:buFont typeface="Wingdings" pitchFamily="2" charset="2"/>
              <a:buChar char="ü"/>
              <a:defRPr/>
            </a:pPr>
            <a:r>
              <a:rPr lang="tr-TR" sz="2300" dirty="0" err="1" smtClean="0">
                <a:solidFill>
                  <a:schemeClr val="accent6">
                    <a:lumMod val="75000"/>
                  </a:schemeClr>
                </a:solidFill>
              </a:rPr>
              <a:t>Biomass</a:t>
            </a:r>
            <a:r>
              <a:rPr lang="tr-TR" sz="2300" dirty="0" smtClean="0">
                <a:solidFill>
                  <a:schemeClr val="accent6">
                    <a:lumMod val="75000"/>
                  </a:schemeClr>
                </a:solidFill>
              </a:rPr>
              <a:t> </a:t>
            </a:r>
            <a:r>
              <a:rPr lang="tr-TR" sz="2300" dirty="0" err="1" smtClean="0">
                <a:solidFill>
                  <a:schemeClr val="accent6">
                    <a:lumMod val="75000"/>
                  </a:schemeClr>
                </a:solidFill>
              </a:rPr>
              <a:t>analysis</a:t>
            </a:r>
            <a:r>
              <a:rPr lang="tr-TR" sz="2300" dirty="0" smtClean="0">
                <a:solidFill>
                  <a:schemeClr val="accent6">
                    <a:lumMod val="75000"/>
                  </a:schemeClr>
                </a:solidFill>
              </a:rPr>
              <a:t> </a:t>
            </a:r>
            <a:r>
              <a:rPr lang="tr-TR" sz="2300" dirty="0" err="1" smtClean="0">
                <a:solidFill>
                  <a:schemeClr val="accent6">
                    <a:lumMod val="75000"/>
                  </a:schemeClr>
                </a:solidFill>
              </a:rPr>
              <a:t>was</a:t>
            </a:r>
            <a:r>
              <a:rPr lang="tr-TR" sz="2300" dirty="0" smtClean="0">
                <a:solidFill>
                  <a:schemeClr val="accent6">
                    <a:lumMod val="75000"/>
                  </a:schemeClr>
                </a:solidFill>
              </a:rPr>
              <a:t> </a:t>
            </a:r>
            <a:r>
              <a:rPr lang="tr-TR" sz="2300" dirty="0" err="1" smtClean="0">
                <a:solidFill>
                  <a:schemeClr val="accent6">
                    <a:lumMod val="75000"/>
                  </a:schemeClr>
                </a:solidFill>
              </a:rPr>
              <a:t>performed</a:t>
            </a:r>
            <a:r>
              <a:rPr lang="tr-TR" sz="2300" dirty="0" smtClean="0">
                <a:solidFill>
                  <a:schemeClr val="accent6">
                    <a:lumMod val="75000"/>
                  </a:schemeClr>
                </a:solidFill>
              </a:rPr>
              <a:t> </a:t>
            </a:r>
            <a:r>
              <a:rPr lang="tr-TR" sz="2300" dirty="0" err="1" smtClean="0">
                <a:solidFill>
                  <a:schemeClr val="accent6">
                    <a:lumMod val="75000"/>
                  </a:schemeClr>
                </a:solidFill>
              </a:rPr>
              <a:t>only</a:t>
            </a:r>
            <a:r>
              <a:rPr lang="tr-TR" sz="2300" dirty="0" smtClean="0">
                <a:solidFill>
                  <a:schemeClr val="accent6">
                    <a:lumMod val="75000"/>
                  </a:schemeClr>
                </a:solidFill>
              </a:rPr>
              <a:t> </a:t>
            </a:r>
            <a:r>
              <a:rPr lang="tr-TR" sz="2300" dirty="0" err="1" smtClean="0">
                <a:solidFill>
                  <a:schemeClr val="accent6">
                    <a:lumMod val="75000"/>
                  </a:schemeClr>
                </a:solidFill>
              </a:rPr>
              <a:t>for</a:t>
            </a:r>
            <a:r>
              <a:rPr lang="tr-TR" sz="2300" dirty="0" smtClean="0">
                <a:solidFill>
                  <a:schemeClr val="accent6">
                    <a:lumMod val="75000"/>
                  </a:schemeClr>
                </a:solidFill>
              </a:rPr>
              <a:t> </a:t>
            </a:r>
            <a:r>
              <a:rPr lang="tr-TR" sz="2300" dirty="0" err="1" smtClean="0">
                <a:solidFill>
                  <a:schemeClr val="accent6">
                    <a:lumMod val="75000"/>
                  </a:schemeClr>
                </a:solidFill>
              </a:rPr>
              <a:t>fermentation</a:t>
            </a:r>
            <a:r>
              <a:rPr lang="tr-TR" sz="2300" dirty="0" smtClean="0">
                <a:solidFill>
                  <a:schemeClr val="accent6">
                    <a:lumMod val="75000"/>
                  </a:schemeClr>
                </a:solidFill>
              </a:rPr>
              <a:t>.</a:t>
            </a: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None/>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4500" dirty="0" smtClean="0">
              <a:solidFill>
                <a:schemeClr val="accent6">
                  <a:lumMod val="75000"/>
                </a:schemeClr>
              </a:solidFill>
            </a:endParaRPr>
          </a:p>
          <a:p>
            <a:pPr algn="just">
              <a:buClr>
                <a:schemeClr val="accent2"/>
              </a:buClr>
              <a:buFont typeface="Wingdings" pitchFamily="2" charset="2"/>
              <a:buChar char="ü"/>
              <a:defRPr/>
            </a:pPr>
            <a:endParaRPr lang="tr-TR" sz="2400" dirty="0" smtClean="0">
              <a:solidFill>
                <a:schemeClr val="accent6">
                  <a:lumMod val="75000"/>
                </a:schemeClr>
              </a:solidFill>
            </a:endParaRPr>
          </a:p>
          <a:p>
            <a:pPr algn="just">
              <a:buClr>
                <a:schemeClr val="accent2"/>
              </a:buClr>
              <a:buFont typeface="Wingdings" pitchFamily="2" charset="2"/>
              <a:buNone/>
              <a:defRPr/>
            </a:pPr>
            <a:endParaRPr lang="tr-TR" sz="2800" dirty="0">
              <a:solidFill>
                <a:schemeClr val="accent6">
                  <a:lumMod val="75000"/>
                </a:schemeClr>
              </a:solidFill>
            </a:endParaRPr>
          </a:p>
        </p:txBody>
      </p:sp>
      <p:graphicFrame>
        <p:nvGraphicFramePr>
          <p:cNvPr id="3" name="İçerik Yer Tutucusu 3"/>
          <p:cNvGraphicFramePr>
            <a:graphicFrameLocks/>
          </p:cNvGraphicFramePr>
          <p:nvPr/>
        </p:nvGraphicFramePr>
        <p:xfrm>
          <a:off x="1018189" y="2382564"/>
          <a:ext cx="5659821" cy="2563156"/>
        </p:xfrm>
        <a:graphic>
          <a:graphicData uri="http://schemas.openxmlformats.org/drawingml/2006/chart">
            <c:chart xmlns:c="http://schemas.openxmlformats.org/drawingml/2006/chart" xmlns:r="http://schemas.openxmlformats.org/officeDocument/2006/relationships" r:id="rId3"/>
          </a:graphicData>
        </a:graphic>
      </p:graphicFrame>
      <p:sp>
        <p:nvSpPr>
          <p:cNvPr id="4" name="2 İçerik Yer Tutucusu"/>
          <p:cNvSpPr txBox="1">
            <a:spLocks/>
          </p:cNvSpPr>
          <p:nvPr/>
        </p:nvSpPr>
        <p:spPr bwMode="auto">
          <a:xfrm>
            <a:off x="1001713" y="4818063"/>
            <a:ext cx="10466387" cy="1906587"/>
          </a:xfrm>
          <a:prstGeom prst="rect">
            <a:avLst/>
          </a:prstGeom>
          <a:noFill/>
          <a:ln w="9525">
            <a:noFill/>
            <a:miter lim="800000"/>
            <a:headEnd/>
            <a:tailEnd/>
          </a:ln>
        </p:spPr>
        <p:txBody>
          <a:bodyPr vert="horz" wrap="square" lIns="0" tIns="45720" rIns="0" bIns="45720" numCol="1" anchor="t" anchorCtr="0" compatLnSpc="1">
            <a:prstTxWarp prst="textNoShape">
              <a:avLst/>
            </a:prstTxWarp>
            <a:normAutofit fontScale="25000" lnSpcReduction="20000"/>
          </a:bodyPr>
          <a:lstStyle/>
          <a:p>
            <a:pPr marL="228600" indent="-228600" algn="just" eaLnBrk="0" hangingPunct="0">
              <a:lnSpc>
                <a:spcPct val="120000"/>
              </a:lnSpc>
              <a:buClr>
                <a:schemeClr val="accent2"/>
              </a:buClr>
              <a:buFont typeface="Wingdings" pitchFamily="2" charset="2"/>
              <a:buChar char="ü"/>
              <a:defRPr/>
            </a:pPr>
            <a:r>
              <a:rPr lang="tr-TR" sz="8000" dirty="0" err="1" smtClean="0">
                <a:solidFill>
                  <a:schemeClr val="accent6">
                    <a:lumMod val="75000"/>
                  </a:schemeClr>
                </a:solidFill>
              </a:rPr>
              <a:t>It</a:t>
            </a:r>
            <a:r>
              <a:rPr lang="tr-TR" sz="8000" dirty="0" smtClean="0">
                <a:solidFill>
                  <a:schemeClr val="accent6">
                    <a:lumMod val="75000"/>
                  </a:schemeClr>
                </a:solidFill>
              </a:rPr>
              <a:t> </a:t>
            </a:r>
            <a:r>
              <a:rPr lang="tr-TR" sz="8000" dirty="0" err="1" smtClean="0">
                <a:solidFill>
                  <a:schemeClr val="accent6">
                    <a:lumMod val="75000"/>
                  </a:schemeClr>
                </a:solidFill>
              </a:rPr>
              <a:t>increased</a:t>
            </a:r>
            <a:r>
              <a:rPr lang="tr-TR" sz="8000" dirty="0" smtClean="0">
                <a:solidFill>
                  <a:schemeClr val="accent6">
                    <a:lumMod val="75000"/>
                  </a:schemeClr>
                </a:solidFill>
              </a:rPr>
              <a:t> as </a:t>
            </a:r>
            <a:r>
              <a:rPr lang="tr-TR" sz="8000" dirty="0" err="1" smtClean="0">
                <a:solidFill>
                  <a:schemeClr val="accent6">
                    <a:lumMod val="75000"/>
                  </a:schemeClr>
                </a:solidFill>
              </a:rPr>
              <a:t>expected</a:t>
            </a:r>
            <a:r>
              <a:rPr lang="tr-TR" sz="8000" dirty="0" smtClean="0">
                <a:solidFill>
                  <a:schemeClr val="accent6">
                    <a:lumMod val="75000"/>
                  </a:schemeClr>
                </a:solidFill>
              </a:rPr>
              <a:t> </a:t>
            </a:r>
            <a:r>
              <a:rPr lang="tr-TR" sz="8000" dirty="0" err="1" smtClean="0">
                <a:solidFill>
                  <a:schemeClr val="accent6">
                    <a:lumMod val="75000"/>
                  </a:schemeClr>
                </a:solidFill>
              </a:rPr>
              <a:t>during</a:t>
            </a:r>
            <a:r>
              <a:rPr lang="tr-TR" sz="8000" dirty="0" smtClean="0">
                <a:solidFill>
                  <a:schemeClr val="accent6">
                    <a:lumMod val="75000"/>
                  </a:schemeClr>
                </a:solidFill>
              </a:rPr>
              <a:t> </a:t>
            </a:r>
            <a:r>
              <a:rPr lang="tr-TR" sz="8000" dirty="0" err="1" smtClean="0">
                <a:solidFill>
                  <a:schemeClr val="accent6">
                    <a:lumMod val="75000"/>
                  </a:schemeClr>
                </a:solidFill>
              </a:rPr>
              <a:t>the</a:t>
            </a:r>
            <a:r>
              <a:rPr lang="tr-TR" sz="8000" dirty="0" smtClean="0">
                <a:solidFill>
                  <a:schemeClr val="accent6">
                    <a:lumMod val="75000"/>
                  </a:schemeClr>
                </a:solidFill>
              </a:rPr>
              <a:t> </a:t>
            </a:r>
            <a:r>
              <a:rPr lang="tr-TR" sz="8000" dirty="0" err="1" smtClean="0">
                <a:solidFill>
                  <a:schemeClr val="accent6">
                    <a:lumMod val="75000"/>
                  </a:schemeClr>
                </a:solidFill>
              </a:rPr>
              <a:t>fermentation</a:t>
            </a:r>
            <a:r>
              <a:rPr lang="tr-TR" sz="8000" dirty="0" smtClean="0">
                <a:solidFill>
                  <a:schemeClr val="accent6">
                    <a:lumMod val="75000"/>
                  </a:schemeClr>
                </a:solidFill>
              </a:rPr>
              <a:t>. </a:t>
            </a:r>
            <a:r>
              <a:rPr lang="tr-TR" sz="8000" dirty="0" err="1" smtClean="0">
                <a:solidFill>
                  <a:schemeClr val="accent6">
                    <a:lumMod val="75000"/>
                  </a:schemeClr>
                </a:solidFill>
              </a:rPr>
              <a:t>Biomass</a:t>
            </a:r>
            <a:r>
              <a:rPr lang="tr-TR" sz="8000" dirty="0" smtClean="0">
                <a:solidFill>
                  <a:schemeClr val="accent6">
                    <a:lumMod val="75000"/>
                  </a:schemeClr>
                </a:solidFill>
              </a:rPr>
              <a:t> </a:t>
            </a:r>
            <a:r>
              <a:rPr lang="tr-TR" sz="8000" dirty="0" err="1" smtClean="0">
                <a:solidFill>
                  <a:schemeClr val="accent6">
                    <a:lumMod val="75000"/>
                  </a:schemeClr>
                </a:solidFill>
              </a:rPr>
              <a:t>increase</a:t>
            </a:r>
            <a:r>
              <a:rPr lang="tr-TR" sz="8000" dirty="0" smtClean="0">
                <a:solidFill>
                  <a:schemeClr val="accent6">
                    <a:lumMod val="75000"/>
                  </a:schemeClr>
                </a:solidFill>
              </a:rPr>
              <a:t> of </a:t>
            </a:r>
            <a:r>
              <a:rPr lang="tr-TR" sz="8000" dirty="0" err="1" smtClean="0">
                <a:solidFill>
                  <a:schemeClr val="accent6">
                    <a:lumMod val="75000"/>
                  </a:schemeClr>
                </a:solidFill>
              </a:rPr>
              <a:t>black</a:t>
            </a:r>
            <a:r>
              <a:rPr lang="tr-TR" sz="8000" dirty="0" smtClean="0">
                <a:solidFill>
                  <a:schemeClr val="accent6">
                    <a:lumMod val="75000"/>
                  </a:schemeClr>
                </a:solidFill>
              </a:rPr>
              <a:t> </a:t>
            </a:r>
            <a:r>
              <a:rPr lang="tr-TR" sz="8000" dirty="0" err="1" smtClean="0">
                <a:solidFill>
                  <a:schemeClr val="accent6">
                    <a:lumMod val="75000"/>
                  </a:schemeClr>
                </a:solidFill>
              </a:rPr>
              <a:t>carrot</a:t>
            </a:r>
            <a:r>
              <a:rPr lang="tr-TR" sz="8000" dirty="0" smtClean="0">
                <a:solidFill>
                  <a:schemeClr val="accent6">
                    <a:lumMod val="75000"/>
                  </a:schemeClr>
                </a:solidFill>
              </a:rPr>
              <a:t> </a:t>
            </a:r>
            <a:r>
              <a:rPr lang="tr-TR" sz="8000" dirty="0" err="1" smtClean="0">
                <a:solidFill>
                  <a:schemeClr val="accent6">
                    <a:lumMod val="75000"/>
                  </a:schemeClr>
                </a:solidFill>
              </a:rPr>
              <a:t>juice</a:t>
            </a:r>
            <a:r>
              <a:rPr lang="tr-TR" sz="8000" dirty="0" smtClean="0">
                <a:solidFill>
                  <a:schemeClr val="accent6">
                    <a:lumMod val="75000"/>
                  </a:schemeClr>
                </a:solidFill>
              </a:rPr>
              <a:t> </a:t>
            </a:r>
            <a:r>
              <a:rPr lang="tr-TR" sz="8000" dirty="0" err="1" smtClean="0">
                <a:solidFill>
                  <a:schemeClr val="accent6">
                    <a:lumMod val="75000"/>
                  </a:schemeClr>
                </a:solidFill>
              </a:rPr>
              <a:t>enriched</a:t>
            </a:r>
            <a:r>
              <a:rPr lang="tr-TR" sz="8000" dirty="0" smtClean="0">
                <a:solidFill>
                  <a:schemeClr val="accent6">
                    <a:lumMod val="75000"/>
                  </a:schemeClr>
                </a:solidFill>
              </a:rPr>
              <a:t> </a:t>
            </a:r>
            <a:r>
              <a:rPr lang="tr-TR" sz="8000" i="1" dirty="0" err="1" smtClean="0">
                <a:solidFill>
                  <a:schemeClr val="accent6">
                    <a:lumMod val="75000"/>
                  </a:schemeClr>
                </a:solidFill>
              </a:rPr>
              <a:t>L.casei</a:t>
            </a:r>
            <a:r>
              <a:rPr lang="tr-TR" sz="8000" i="1" dirty="0" smtClean="0">
                <a:solidFill>
                  <a:schemeClr val="accent6">
                    <a:lumMod val="75000"/>
                  </a:schemeClr>
                </a:solidFill>
              </a:rPr>
              <a:t> </a:t>
            </a:r>
            <a:r>
              <a:rPr lang="tr-TR" sz="8000" dirty="0" err="1" smtClean="0">
                <a:solidFill>
                  <a:schemeClr val="accent6">
                    <a:lumMod val="75000"/>
                  </a:schemeClr>
                </a:solidFill>
              </a:rPr>
              <a:t>was</a:t>
            </a:r>
            <a:r>
              <a:rPr lang="tr-TR" sz="8000" dirty="0" smtClean="0">
                <a:solidFill>
                  <a:schemeClr val="accent6">
                    <a:lumMod val="75000"/>
                  </a:schemeClr>
                </a:solidFill>
              </a:rPr>
              <a:t> </a:t>
            </a:r>
            <a:r>
              <a:rPr lang="tr-TR" sz="8000" dirty="0" err="1" smtClean="0">
                <a:solidFill>
                  <a:schemeClr val="accent6">
                    <a:lumMod val="75000"/>
                  </a:schemeClr>
                </a:solidFill>
              </a:rPr>
              <a:t>higher</a:t>
            </a:r>
            <a:r>
              <a:rPr lang="tr-TR" sz="8000" dirty="0" smtClean="0">
                <a:solidFill>
                  <a:schemeClr val="accent6">
                    <a:lumMod val="75000"/>
                  </a:schemeClr>
                </a:solidFill>
              </a:rPr>
              <a:t> </a:t>
            </a:r>
            <a:r>
              <a:rPr lang="tr-TR" sz="8000" dirty="0" err="1" smtClean="0">
                <a:solidFill>
                  <a:schemeClr val="accent6">
                    <a:lumMod val="75000"/>
                  </a:schemeClr>
                </a:solidFill>
              </a:rPr>
              <a:t>than</a:t>
            </a:r>
            <a:r>
              <a:rPr lang="tr-TR" sz="8000" dirty="0" smtClean="0">
                <a:solidFill>
                  <a:schemeClr val="accent6">
                    <a:lumMod val="75000"/>
                  </a:schemeClr>
                </a:solidFill>
              </a:rPr>
              <a:t> </a:t>
            </a:r>
            <a:r>
              <a:rPr lang="tr-TR" sz="8000" dirty="0" err="1" smtClean="0">
                <a:solidFill>
                  <a:schemeClr val="accent6">
                    <a:lumMod val="75000"/>
                  </a:schemeClr>
                </a:solidFill>
              </a:rPr>
              <a:t>that</a:t>
            </a:r>
            <a:r>
              <a:rPr lang="tr-TR" sz="8000" dirty="0" smtClean="0">
                <a:solidFill>
                  <a:schemeClr val="accent6">
                    <a:lumMod val="75000"/>
                  </a:schemeClr>
                </a:solidFill>
              </a:rPr>
              <a:t> of </a:t>
            </a:r>
            <a:r>
              <a:rPr lang="tr-TR" sz="8000" i="1" dirty="0" smtClean="0">
                <a:solidFill>
                  <a:schemeClr val="accent6">
                    <a:lumMod val="75000"/>
                  </a:schemeClr>
                </a:solidFill>
              </a:rPr>
              <a:t>L. </a:t>
            </a:r>
            <a:r>
              <a:rPr lang="tr-TR" sz="8000" i="1" dirty="0" err="1" smtClean="0">
                <a:solidFill>
                  <a:schemeClr val="accent6">
                    <a:lumMod val="75000"/>
                  </a:schemeClr>
                </a:solidFill>
              </a:rPr>
              <a:t>paracasei</a:t>
            </a:r>
            <a:r>
              <a:rPr lang="tr-TR" sz="8000" i="1" dirty="0" smtClean="0">
                <a:solidFill>
                  <a:schemeClr val="accent6">
                    <a:lumMod val="75000"/>
                  </a:schemeClr>
                </a:solidFill>
              </a:rPr>
              <a:t>. </a:t>
            </a:r>
            <a:r>
              <a:rPr lang="tr-TR" sz="8000" dirty="0" err="1" smtClean="0">
                <a:solidFill>
                  <a:schemeClr val="accent6">
                    <a:lumMod val="75000"/>
                  </a:schemeClr>
                </a:solidFill>
              </a:rPr>
              <a:t>This</a:t>
            </a:r>
            <a:r>
              <a:rPr lang="tr-TR" sz="8000" dirty="0" smtClean="0">
                <a:solidFill>
                  <a:schemeClr val="accent6">
                    <a:lumMod val="75000"/>
                  </a:schemeClr>
                </a:solidFill>
              </a:rPr>
              <a:t> </a:t>
            </a:r>
            <a:r>
              <a:rPr lang="tr-TR" sz="8000" dirty="0" err="1" smtClean="0">
                <a:solidFill>
                  <a:schemeClr val="accent6">
                    <a:lumMod val="75000"/>
                  </a:schemeClr>
                </a:solidFill>
              </a:rPr>
              <a:t>situation</a:t>
            </a:r>
            <a:r>
              <a:rPr lang="tr-TR" sz="8000" dirty="0" smtClean="0">
                <a:solidFill>
                  <a:schemeClr val="accent6">
                    <a:lumMod val="75000"/>
                  </a:schemeClr>
                </a:solidFill>
              </a:rPr>
              <a:t> </a:t>
            </a:r>
            <a:r>
              <a:rPr lang="tr-TR" sz="8000" dirty="0" err="1" smtClean="0">
                <a:solidFill>
                  <a:schemeClr val="accent6">
                    <a:lumMod val="75000"/>
                  </a:schemeClr>
                </a:solidFill>
              </a:rPr>
              <a:t>showed</a:t>
            </a:r>
            <a:r>
              <a:rPr lang="tr-TR" sz="8000" dirty="0" smtClean="0">
                <a:solidFill>
                  <a:schemeClr val="accent6">
                    <a:lumMod val="75000"/>
                  </a:schemeClr>
                </a:solidFill>
              </a:rPr>
              <a:t> </a:t>
            </a:r>
            <a:r>
              <a:rPr lang="tr-TR" sz="8000" dirty="0" err="1" smtClean="0">
                <a:solidFill>
                  <a:schemeClr val="accent6">
                    <a:lumMod val="75000"/>
                  </a:schemeClr>
                </a:solidFill>
              </a:rPr>
              <a:t>parallelism</a:t>
            </a:r>
            <a:r>
              <a:rPr lang="tr-TR" sz="8000" dirty="0" smtClean="0">
                <a:solidFill>
                  <a:schemeClr val="accent6">
                    <a:lumMod val="75000"/>
                  </a:schemeClr>
                </a:solidFill>
              </a:rPr>
              <a:t> </a:t>
            </a:r>
            <a:r>
              <a:rPr lang="tr-TR" sz="8000" dirty="0" err="1" smtClean="0">
                <a:solidFill>
                  <a:schemeClr val="accent6">
                    <a:lumMod val="75000"/>
                  </a:schemeClr>
                </a:solidFill>
              </a:rPr>
              <a:t>with</a:t>
            </a:r>
            <a:r>
              <a:rPr lang="tr-TR" sz="8000" dirty="0" smtClean="0">
                <a:solidFill>
                  <a:schemeClr val="accent6">
                    <a:lumMod val="75000"/>
                  </a:schemeClr>
                </a:solidFill>
              </a:rPr>
              <a:t> </a:t>
            </a:r>
            <a:r>
              <a:rPr lang="tr-TR" sz="8000" dirty="0" err="1" smtClean="0">
                <a:solidFill>
                  <a:schemeClr val="accent6">
                    <a:lumMod val="75000"/>
                  </a:schemeClr>
                </a:solidFill>
              </a:rPr>
              <a:t>increase</a:t>
            </a:r>
            <a:r>
              <a:rPr lang="tr-TR" sz="8000" dirty="0" smtClean="0">
                <a:solidFill>
                  <a:schemeClr val="accent6">
                    <a:lumMod val="75000"/>
                  </a:schemeClr>
                </a:solidFill>
              </a:rPr>
              <a:t> of </a:t>
            </a:r>
            <a:r>
              <a:rPr lang="tr-TR" sz="8000" dirty="0" err="1" smtClean="0">
                <a:solidFill>
                  <a:schemeClr val="accent6">
                    <a:lumMod val="75000"/>
                  </a:schemeClr>
                </a:solidFill>
              </a:rPr>
              <a:t>viable</a:t>
            </a:r>
            <a:r>
              <a:rPr lang="tr-TR" sz="8000" dirty="0" smtClean="0">
                <a:solidFill>
                  <a:schemeClr val="accent6">
                    <a:lumMod val="75000"/>
                  </a:schemeClr>
                </a:solidFill>
              </a:rPr>
              <a:t> </a:t>
            </a:r>
            <a:r>
              <a:rPr lang="tr-TR" sz="8000" dirty="0" err="1" smtClean="0">
                <a:solidFill>
                  <a:schemeClr val="accent6">
                    <a:lumMod val="75000"/>
                  </a:schemeClr>
                </a:solidFill>
              </a:rPr>
              <a:t>count</a:t>
            </a:r>
            <a:r>
              <a:rPr lang="tr-TR" sz="8000" dirty="0" smtClean="0">
                <a:solidFill>
                  <a:schemeClr val="accent6">
                    <a:lumMod val="75000"/>
                  </a:schemeClr>
                </a:solidFill>
              </a:rPr>
              <a:t> </a:t>
            </a:r>
            <a:r>
              <a:rPr lang="tr-TR" sz="8000" dirty="0" err="1" smtClean="0">
                <a:solidFill>
                  <a:schemeClr val="accent6">
                    <a:lumMod val="75000"/>
                  </a:schemeClr>
                </a:solidFill>
              </a:rPr>
              <a:t>and</a:t>
            </a:r>
            <a:r>
              <a:rPr lang="tr-TR" sz="8000" dirty="0" smtClean="0">
                <a:solidFill>
                  <a:schemeClr val="accent6">
                    <a:lumMod val="75000"/>
                  </a:schemeClr>
                </a:solidFill>
              </a:rPr>
              <a:t> </a:t>
            </a:r>
            <a:r>
              <a:rPr lang="tr-TR" sz="8000" dirty="0" err="1" smtClean="0">
                <a:solidFill>
                  <a:schemeClr val="accent6">
                    <a:lumMod val="75000"/>
                  </a:schemeClr>
                </a:solidFill>
              </a:rPr>
              <a:t>decrease</a:t>
            </a:r>
            <a:r>
              <a:rPr lang="tr-TR" sz="8000" dirty="0" smtClean="0">
                <a:solidFill>
                  <a:schemeClr val="accent6">
                    <a:lumMod val="75000"/>
                  </a:schemeClr>
                </a:solidFill>
              </a:rPr>
              <a:t> of </a:t>
            </a:r>
            <a:r>
              <a:rPr lang="tr-TR" sz="8000" dirty="0" err="1" smtClean="0">
                <a:solidFill>
                  <a:schemeClr val="accent6">
                    <a:lumMod val="75000"/>
                  </a:schemeClr>
                </a:solidFill>
              </a:rPr>
              <a:t>pH</a:t>
            </a:r>
            <a:r>
              <a:rPr lang="tr-TR" sz="8000" dirty="0" smtClean="0">
                <a:solidFill>
                  <a:schemeClr val="accent6">
                    <a:lumMod val="75000"/>
                  </a:schemeClr>
                </a:solidFill>
              </a:rPr>
              <a:t>. </a:t>
            </a:r>
            <a:r>
              <a:rPr lang="tr-TR" sz="8000" dirty="0" err="1" smtClean="0">
                <a:solidFill>
                  <a:schemeClr val="accent6">
                    <a:lumMod val="75000"/>
                  </a:schemeClr>
                </a:solidFill>
              </a:rPr>
              <a:t>Because</a:t>
            </a:r>
            <a:r>
              <a:rPr lang="tr-TR" sz="8000" dirty="0" smtClean="0">
                <a:solidFill>
                  <a:schemeClr val="accent6">
                    <a:lumMod val="75000"/>
                  </a:schemeClr>
                </a:solidFill>
              </a:rPr>
              <a:t> </a:t>
            </a:r>
            <a:r>
              <a:rPr lang="tr-TR" sz="8000" dirty="0" err="1" smtClean="0">
                <a:solidFill>
                  <a:schemeClr val="accent6">
                    <a:lumMod val="75000"/>
                  </a:schemeClr>
                </a:solidFill>
              </a:rPr>
              <a:t>augmentation</a:t>
            </a:r>
            <a:r>
              <a:rPr lang="tr-TR" sz="8000" dirty="0" smtClean="0">
                <a:solidFill>
                  <a:schemeClr val="accent6">
                    <a:lumMod val="75000"/>
                  </a:schemeClr>
                </a:solidFill>
              </a:rPr>
              <a:t> of </a:t>
            </a:r>
            <a:r>
              <a:rPr lang="tr-TR" sz="8000" dirty="0" err="1" smtClean="0">
                <a:solidFill>
                  <a:schemeClr val="accent6">
                    <a:lumMod val="75000"/>
                  </a:schemeClr>
                </a:solidFill>
              </a:rPr>
              <a:t>increase</a:t>
            </a:r>
            <a:r>
              <a:rPr lang="tr-TR" sz="8000" dirty="0" smtClean="0">
                <a:solidFill>
                  <a:schemeClr val="accent6">
                    <a:lumMod val="75000"/>
                  </a:schemeClr>
                </a:solidFill>
              </a:rPr>
              <a:t> of </a:t>
            </a:r>
            <a:r>
              <a:rPr lang="tr-TR" sz="8000" dirty="0" err="1" smtClean="0">
                <a:solidFill>
                  <a:schemeClr val="accent6">
                    <a:lumMod val="75000"/>
                  </a:schemeClr>
                </a:solidFill>
              </a:rPr>
              <a:t>viable</a:t>
            </a:r>
            <a:r>
              <a:rPr lang="tr-TR" sz="8000" dirty="0" smtClean="0">
                <a:solidFill>
                  <a:schemeClr val="accent6">
                    <a:lumMod val="75000"/>
                  </a:schemeClr>
                </a:solidFill>
              </a:rPr>
              <a:t> </a:t>
            </a:r>
            <a:r>
              <a:rPr lang="tr-TR" sz="8000" dirty="0" err="1" smtClean="0">
                <a:solidFill>
                  <a:schemeClr val="accent6">
                    <a:lumMod val="75000"/>
                  </a:schemeClr>
                </a:solidFill>
              </a:rPr>
              <a:t>count</a:t>
            </a:r>
            <a:r>
              <a:rPr lang="tr-TR" sz="8000" dirty="0" smtClean="0">
                <a:solidFill>
                  <a:schemeClr val="accent6">
                    <a:lumMod val="75000"/>
                  </a:schemeClr>
                </a:solidFill>
              </a:rPr>
              <a:t> in </a:t>
            </a:r>
            <a:r>
              <a:rPr lang="tr-TR" sz="8000" dirty="0" err="1" smtClean="0">
                <a:solidFill>
                  <a:schemeClr val="accent6">
                    <a:lumMod val="75000"/>
                  </a:schemeClr>
                </a:solidFill>
              </a:rPr>
              <a:t>black</a:t>
            </a:r>
            <a:r>
              <a:rPr lang="tr-TR" sz="8000" dirty="0" smtClean="0">
                <a:solidFill>
                  <a:schemeClr val="accent6">
                    <a:lumMod val="75000"/>
                  </a:schemeClr>
                </a:solidFill>
              </a:rPr>
              <a:t> </a:t>
            </a:r>
            <a:r>
              <a:rPr lang="tr-TR" sz="8000" dirty="0" err="1" smtClean="0">
                <a:solidFill>
                  <a:schemeClr val="accent6">
                    <a:lumMod val="75000"/>
                  </a:schemeClr>
                </a:solidFill>
              </a:rPr>
              <a:t>carrot</a:t>
            </a:r>
            <a:r>
              <a:rPr lang="tr-TR" sz="8000" dirty="0" smtClean="0">
                <a:solidFill>
                  <a:schemeClr val="accent6">
                    <a:lumMod val="75000"/>
                  </a:schemeClr>
                </a:solidFill>
              </a:rPr>
              <a:t> </a:t>
            </a:r>
            <a:r>
              <a:rPr lang="tr-TR" sz="8000" dirty="0" err="1" smtClean="0">
                <a:solidFill>
                  <a:schemeClr val="accent6">
                    <a:lumMod val="75000"/>
                  </a:schemeClr>
                </a:solidFill>
              </a:rPr>
              <a:t>juice</a:t>
            </a:r>
            <a:r>
              <a:rPr lang="tr-TR" sz="8000" dirty="0" smtClean="0">
                <a:solidFill>
                  <a:schemeClr val="accent6">
                    <a:lumMod val="75000"/>
                  </a:schemeClr>
                </a:solidFill>
              </a:rPr>
              <a:t> </a:t>
            </a:r>
            <a:r>
              <a:rPr lang="tr-TR" sz="8000" dirty="0" err="1" smtClean="0">
                <a:solidFill>
                  <a:schemeClr val="accent6">
                    <a:lumMod val="75000"/>
                  </a:schemeClr>
                </a:solidFill>
              </a:rPr>
              <a:t>fermented</a:t>
            </a:r>
            <a:r>
              <a:rPr lang="tr-TR" sz="8000" dirty="0" smtClean="0">
                <a:solidFill>
                  <a:schemeClr val="accent6">
                    <a:lumMod val="75000"/>
                  </a:schemeClr>
                </a:solidFill>
              </a:rPr>
              <a:t> </a:t>
            </a:r>
            <a:r>
              <a:rPr lang="tr-TR" sz="8000" dirty="0" err="1" smtClean="0">
                <a:solidFill>
                  <a:schemeClr val="accent6">
                    <a:lumMod val="75000"/>
                  </a:schemeClr>
                </a:solidFill>
              </a:rPr>
              <a:t>with</a:t>
            </a:r>
            <a:r>
              <a:rPr lang="tr-TR" sz="8000" dirty="0" smtClean="0">
                <a:solidFill>
                  <a:schemeClr val="accent6">
                    <a:lumMod val="75000"/>
                  </a:schemeClr>
                </a:solidFill>
              </a:rPr>
              <a:t> </a:t>
            </a:r>
            <a:r>
              <a:rPr lang="tr-TR" sz="8000" i="1" dirty="0" err="1" smtClean="0">
                <a:solidFill>
                  <a:schemeClr val="accent6">
                    <a:lumMod val="75000"/>
                  </a:schemeClr>
                </a:solidFill>
              </a:rPr>
              <a:t>L.casei</a:t>
            </a:r>
            <a:r>
              <a:rPr lang="tr-TR" sz="8000" dirty="0" smtClean="0">
                <a:solidFill>
                  <a:schemeClr val="accent6">
                    <a:lumMod val="75000"/>
                  </a:schemeClr>
                </a:solidFill>
              </a:rPr>
              <a:t> </a:t>
            </a:r>
            <a:r>
              <a:rPr lang="tr-TR" sz="8000" dirty="0" err="1" smtClean="0">
                <a:solidFill>
                  <a:schemeClr val="accent6">
                    <a:lumMod val="75000"/>
                  </a:schemeClr>
                </a:solidFill>
              </a:rPr>
              <a:t>was</a:t>
            </a:r>
            <a:r>
              <a:rPr lang="tr-TR" sz="8000" dirty="0" smtClean="0">
                <a:solidFill>
                  <a:schemeClr val="accent6">
                    <a:lumMod val="75000"/>
                  </a:schemeClr>
                </a:solidFill>
              </a:rPr>
              <a:t> </a:t>
            </a:r>
            <a:r>
              <a:rPr lang="tr-TR" sz="8000" dirty="0" err="1" smtClean="0">
                <a:solidFill>
                  <a:schemeClr val="accent6">
                    <a:lumMod val="75000"/>
                  </a:schemeClr>
                </a:solidFill>
              </a:rPr>
              <a:t>high</a:t>
            </a:r>
            <a:r>
              <a:rPr lang="tr-TR" sz="8000" dirty="0" smtClean="0">
                <a:solidFill>
                  <a:schemeClr val="accent6">
                    <a:lumMod val="75000"/>
                  </a:schemeClr>
                </a:solidFill>
              </a:rPr>
              <a:t> </a:t>
            </a:r>
            <a:r>
              <a:rPr lang="tr-TR" sz="8000" dirty="0" err="1" smtClean="0">
                <a:solidFill>
                  <a:schemeClr val="accent6">
                    <a:lumMod val="75000"/>
                  </a:schemeClr>
                </a:solidFill>
              </a:rPr>
              <a:t>compared</a:t>
            </a:r>
            <a:r>
              <a:rPr lang="tr-TR" sz="8000" dirty="0" smtClean="0">
                <a:solidFill>
                  <a:schemeClr val="accent6">
                    <a:lumMod val="75000"/>
                  </a:schemeClr>
                </a:solidFill>
              </a:rPr>
              <a:t> </a:t>
            </a:r>
            <a:r>
              <a:rPr lang="tr-TR" sz="8000" dirty="0" err="1" smtClean="0">
                <a:solidFill>
                  <a:schemeClr val="accent6">
                    <a:lumMod val="75000"/>
                  </a:schemeClr>
                </a:solidFill>
              </a:rPr>
              <a:t>to</a:t>
            </a:r>
            <a:r>
              <a:rPr lang="tr-TR" sz="8000" dirty="0" smtClean="0">
                <a:solidFill>
                  <a:schemeClr val="accent6">
                    <a:lumMod val="75000"/>
                  </a:schemeClr>
                </a:solidFill>
              </a:rPr>
              <a:t> </a:t>
            </a:r>
            <a:r>
              <a:rPr lang="tr-TR" sz="8000" dirty="0" err="1" smtClean="0">
                <a:solidFill>
                  <a:schemeClr val="accent6">
                    <a:lumMod val="75000"/>
                  </a:schemeClr>
                </a:solidFill>
              </a:rPr>
              <a:t>that</a:t>
            </a:r>
            <a:r>
              <a:rPr lang="tr-TR" sz="8000" dirty="0" smtClean="0">
                <a:solidFill>
                  <a:schemeClr val="accent6">
                    <a:lumMod val="75000"/>
                  </a:schemeClr>
                </a:solidFill>
              </a:rPr>
              <a:t> of </a:t>
            </a:r>
            <a:r>
              <a:rPr lang="tr-TR" sz="8000" i="1" dirty="0" err="1" smtClean="0">
                <a:solidFill>
                  <a:schemeClr val="accent6">
                    <a:lumMod val="75000"/>
                  </a:schemeClr>
                </a:solidFill>
              </a:rPr>
              <a:t>L.paracasei</a:t>
            </a:r>
            <a:r>
              <a:rPr lang="tr-TR" sz="8000" i="1" dirty="0" smtClean="0">
                <a:solidFill>
                  <a:schemeClr val="accent6">
                    <a:lumMod val="75000"/>
                  </a:schemeClr>
                </a:solidFill>
              </a:rPr>
              <a:t>. </a:t>
            </a:r>
            <a:r>
              <a:rPr lang="tr-TR" sz="8000" dirty="0" err="1" smtClean="0">
                <a:solidFill>
                  <a:schemeClr val="accent6">
                    <a:lumMod val="75000"/>
                  </a:schemeClr>
                </a:solidFill>
              </a:rPr>
              <a:t>Also</a:t>
            </a:r>
            <a:r>
              <a:rPr lang="tr-TR" sz="8000" dirty="0" smtClean="0">
                <a:solidFill>
                  <a:schemeClr val="accent6">
                    <a:lumMod val="75000"/>
                  </a:schemeClr>
                </a:solidFill>
              </a:rPr>
              <a:t> </a:t>
            </a:r>
            <a:r>
              <a:rPr lang="tr-TR" sz="8000" dirty="0" err="1" smtClean="0">
                <a:solidFill>
                  <a:schemeClr val="accent6">
                    <a:lumMod val="75000"/>
                  </a:schemeClr>
                </a:solidFill>
              </a:rPr>
              <a:t>decrease</a:t>
            </a:r>
            <a:r>
              <a:rPr lang="tr-TR" sz="8000" dirty="0" smtClean="0">
                <a:solidFill>
                  <a:schemeClr val="accent6">
                    <a:lumMod val="75000"/>
                  </a:schemeClr>
                </a:solidFill>
              </a:rPr>
              <a:t> of </a:t>
            </a:r>
            <a:r>
              <a:rPr lang="tr-TR" sz="8000" dirty="0" err="1" smtClean="0">
                <a:solidFill>
                  <a:schemeClr val="accent6">
                    <a:lumMod val="75000"/>
                  </a:schemeClr>
                </a:solidFill>
              </a:rPr>
              <a:t>pH</a:t>
            </a:r>
            <a:r>
              <a:rPr lang="tr-TR" sz="8000" dirty="0" smtClean="0">
                <a:solidFill>
                  <a:schemeClr val="accent6">
                    <a:lumMod val="75000"/>
                  </a:schemeClr>
                </a:solidFill>
              </a:rPr>
              <a:t> </a:t>
            </a:r>
            <a:r>
              <a:rPr lang="tr-TR" sz="8000" dirty="0" err="1" smtClean="0">
                <a:solidFill>
                  <a:schemeClr val="accent6">
                    <a:lumMod val="75000"/>
                  </a:schemeClr>
                </a:solidFill>
              </a:rPr>
              <a:t>was</a:t>
            </a:r>
            <a:r>
              <a:rPr lang="tr-TR" sz="8000" dirty="0" smtClean="0">
                <a:solidFill>
                  <a:schemeClr val="accent6">
                    <a:lumMod val="75000"/>
                  </a:schemeClr>
                </a:solidFill>
              </a:rPr>
              <a:t> </a:t>
            </a:r>
            <a:r>
              <a:rPr lang="tr-TR" sz="8000" dirty="0" err="1" smtClean="0">
                <a:solidFill>
                  <a:schemeClr val="accent6">
                    <a:lumMod val="75000"/>
                  </a:schemeClr>
                </a:solidFill>
              </a:rPr>
              <a:t>determined</a:t>
            </a:r>
            <a:r>
              <a:rPr lang="tr-TR" sz="8000" dirty="0" smtClean="0">
                <a:solidFill>
                  <a:schemeClr val="accent6">
                    <a:lumMod val="75000"/>
                  </a:schemeClr>
                </a:solidFill>
              </a:rPr>
              <a:t> </a:t>
            </a:r>
            <a:r>
              <a:rPr lang="tr-TR" sz="8000" dirty="0" err="1" smtClean="0">
                <a:solidFill>
                  <a:schemeClr val="accent6">
                    <a:lumMod val="75000"/>
                  </a:schemeClr>
                </a:solidFill>
              </a:rPr>
              <a:t>high</a:t>
            </a:r>
            <a:r>
              <a:rPr lang="tr-TR" sz="8000" dirty="0" smtClean="0">
                <a:solidFill>
                  <a:schemeClr val="accent6">
                    <a:lumMod val="75000"/>
                  </a:schemeClr>
                </a:solidFill>
              </a:rPr>
              <a:t> in </a:t>
            </a:r>
            <a:r>
              <a:rPr lang="tr-TR" sz="8000" dirty="0" err="1" smtClean="0">
                <a:solidFill>
                  <a:schemeClr val="accent6">
                    <a:lumMod val="75000"/>
                  </a:schemeClr>
                </a:solidFill>
              </a:rPr>
              <a:t>black</a:t>
            </a:r>
            <a:r>
              <a:rPr lang="tr-TR" sz="8000" dirty="0" smtClean="0">
                <a:solidFill>
                  <a:schemeClr val="accent6">
                    <a:lumMod val="75000"/>
                  </a:schemeClr>
                </a:solidFill>
              </a:rPr>
              <a:t> </a:t>
            </a:r>
            <a:r>
              <a:rPr lang="tr-TR" sz="8000" dirty="0" err="1" smtClean="0">
                <a:solidFill>
                  <a:schemeClr val="accent6">
                    <a:lumMod val="75000"/>
                  </a:schemeClr>
                </a:solidFill>
              </a:rPr>
              <a:t>carrot</a:t>
            </a:r>
            <a:r>
              <a:rPr lang="tr-TR" sz="8000" dirty="0" smtClean="0">
                <a:solidFill>
                  <a:schemeClr val="accent6">
                    <a:lumMod val="75000"/>
                  </a:schemeClr>
                </a:solidFill>
              </a:rPr>
              <a:t> </a:t>
            </a:r>
            <a:r>
              <a:rPr lang="tr-TR" sz="8000" dirty="0" err="1" smtClean="0">
                <a:solidFill>
                  <a:schemeClr val="accent6">
                    <a:lumMod val="75000"/>
                  </a:schemeClr>
                </a:solidFill>
              </a:rPr>
              <a:t>juice</a:t>
            </a:r>
            <a:r>
              <a:rPr lang="tr-TR" sz="8000" dirty="0" smtClean="0">
                <a:solidFill>
                  <a:schemeClr val="accent6">
                    <a:lumMod val="75000"/>
                  </a:schemeClr>
                </a:solidFill>
              </a:rPr>
              <a:t> </a:t>
            </a:r>
            <a:r>
              <a:rPr lang="tr-TR" sz="8000" dirty="0" err="1" smtClean="0">
                <a:solidFill>
                  <a:schemeClr val="accent6">
                    <a:lumMod val="75000"/>
                  </a:schemeClr>
                </a:solidFill>
              </a:rPr>
              <a:t>with</a:t>
            </a:r>
            <a:r>
              <a:rPr lang="tr-TR" sz="8000" dirty="0" smtClean="0">
                <a:solidFill>
                  <a:schemeClr val="accent6">
                    <a:lumMod val="75000"/>
                  </a:schemeClr>
                </a:solidFill>
              </a:rPr>
              <a:t> </a:t>
            </a:r>
            <a:r>
              <a:rPr lang="tr-TR" sz="8000" i="1" dirty="0" err="1" smtClean="0">
                <a:solidFill>
                  <a:schemeClr val="accent6">
                    <a:lumMod val="75000"/>
                  </a:schemeClr>
                </a:solidFill>
              </a:rPr>
              <a:t>L.casei</a:t>
            </a:r>
            <a:r>
              <a:rPr lang="tr-TR" sz="8000" i="1" dirty="0" smtClean="0">
                <a:solidFill>
                  <a:schemeClr val="accent6">
                    <a:lumMod val="75000"/>
                  </a:schemeClr>
                </a:solidFill>
              </a:rPr>
              <a:t> </a:t>
            </a:r>
            <a:r>
              <a:rPr lang="tr-TR" sz="8000" dirty="0" err="1" smtClean="0">
                <a:solidFill>
                  <a:schemeClr val="accent6">
                    <a:lumMod val="75000"/>
                  </a:schemeClr>
                </a:solidFill>
              </a:rPr>
              <a:t>than</a:t>
            </a:r>
            <a:r>
              <a:rPr lang="tr-TR" sz="8000" dirty="0" smtClean="0">
                <a:solidFill>
                  <a:schemeClr val="accent6">
                    <a:lumMod val="75000"/>
                  </a:schemeClr>
                </a:solidFill>
              </a:rPr>
              <a:t> </a:t>
            </a:r>
            <a:r>
              <a:rPr lang="tr-TR" sz="8000" dirty="0" err="1" smtClean="0">
                <a:solidFill>
                  <a:schemeClr val="accent6">
                    <a:lumMod val="75000"/>
                  </a:schemeClr>
                </a:solidFill>
              </a:rPr>
              <a:t>that</a:t>
            </a:r>
            <a:r>
              <a:rPr lang="tr-TR" sz="8000" dirty="0" smtClean="0">
                <a:solidFill>
                  <a:schemeClr val="accent6">
                    <a:lumMod val="75000"/>
                  </a:schemeClr>
                </a:solidFill>
              </a:rPr>
              <a:t> of </a:t>
            </a:r>
            <a:r>
              <a:rPr lang="tr-TR" sz="8000" i="1" dirty="0" err="1" smtClean="0">
                <a:solidFill>
                  <a:schemeClr val="accent6">
                    <a:lumMod val="75000"/>
                  </a:schemeClr>
                </a:solidFill>
              </a:rPr>
              <a:t>L.paracasei</a:t>
            </a:r>
            <a:r>
              <a:rPr lang="tr-TR" sz="8000" i="1" dirty="0" smtClean="0">
                <a:solidFill>
                  <a:schemeClr val="accent6">
                    <a:lumMod val="75000"/>
                  </a:schemeClr>
                </a:solidFill>
              </a:rPr>
              <a:t>.</a:t>
            </a: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None/>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45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Char char="ü"/>
              <a:tabLst/>
              <a:defRPr/>
            </a:pPr>
            <a:endParaRPr kumimoji="0" lang="tr-TR" sz="2400" b="0" i="0" u="none" strike="noStrike" kern="1200" cap="none" spc="0" normalizeH="0" baseline="0" noProof="0" dirty="0" smtClean="0">
              <a:ln>
                <a:noFill/>
              </a:ln>
              <a:solidFill>
                <a:schemeClr val="accent6">
                  <a:lumMod val="75000"/>
                </a:schemeClr>
              </a:solidFill>
              <a:effectLst/>
              <a:uLnTx/>
              <a:uFillTx/>
              <a:latin typeface="+mn-lt"/>
              <a:ea typeface="+mn-ea"/>
              <a:cs typeface="+mn-cs"/>
            </a:endParaRPr>
          </a:p>
          <a:p>
            <a:pPr marL="228600" marR="0" lvl="0" indent="-228600" algn="just" defTabSz="914400" rtl="0" eaLnBrk="0" fontAlgn="base" latinLnBrk="0" hangingPunct="0">
              <a:lnSpc>
                <a:spcPct val="90000"/>
              </a:lnSpc>
              <a:spcBef>
                <a:spcPts val="1800"/>
              </a:spcBef>
              <a:spcAft>
                <a:spcPct val="0"/>
              </a:spcAft>
              <a:buClr>
                <a:schemeClr val="accent2"/>
              </a:buClr>
              <a:buSzTx/>
              <a:buFont typeface="Wingdings" pitchFamily="2" charset="2"/>
              <a:buNone/>
              <a:tabLst/>
              <a:defRPr/>
            </a:pPr>
            <a:endParaRPr kumimoji="0" lang="tr-TR" sz="2800" b="0" i="0" u="none" strike="noStrike" kern="1200" cap="none" spc="0" normalizeH="0" baseline="0" noProof="0" dirty="0">
              <a:ln>
                <a:noFill/>
              </a:ln>
              <a:solidFill>
                <a:schemeClr val="accent6">
                  <a:lumMod val="75000"/>
                </a:schemeClr>
              </a:solidFill>
              <a:effectLst/>
              <a:uLnTx/>
              <a:uFillTx/>
              <a:latin typeface="+mn-lt"/>
              <a:ea typeface="+mn-ea"/>
              <a:cs typeface="+mn-cs"/>
            </a:endParaRPr>
          </a:p>
        </p:txBody>
      </p:sp>
      <p:pic>
        <p:nvPicPr>
          <p:cNvPr id="6" name="23 Resim" descr="logo-mark.png"/>
          <p:cNvPicPr>
            <a:picLocks noChangeAspect="1"/>
          </p:cNvPicPr>
          <p:nvPr/>
        </p:nvPicPr>
        <p:blipFill>
          <a:blip r:embed="rId4" cstate="print"/>
          <a:srcRect/>
          <a:stretch>
            <a:fillRect/>
          </a:stretch>
        </p:blipFill>
        <p:spPr bwMode="auto">
          <a:xfrm>
            <a:off x="10447338" y="179500"/>
            <a:ext cx="1503362" cy="1497013"/>
          </a:xfrm>
          <a:prstGeom prst="rect">
            <a:avLst/>
          </a:prstGeom>
          <a:noFill/>
          <a:ln w="9525">
            <a:noFill/>
            <a:miter lim="800000"/>
            <a:headEnd/>
            <a:tailEnd/>
          </a:ln>
        </p:spPr>
      </p:pic>
      <p:pic>
        <p:nvPicPr>
          <p:cNvPr id="7" name="6 Resim" descr="dart_arrow.gif"/>
          <p:cNvPicPr>
            <a:picLocks noChangeAspect="1"/>
          </p:cNvPicPr>
          <p:nvPr/>
        </p:nvPicPr>
        <p:blipFill>
          <a:blip r:embed="rId5" cstate="print"/>
          <a:srcRect/>
          <a:stretch>
            <a:fillRect/>
          </a:stretch>
        </p:blipFill>
        <p:spPr bwMode="auto">
          <a:xfrm>
            <a:off x="-2286000" y="-6735936"/>
            <a:ext cx="1946275" cy="1458912"/>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nodeType="clickEffect">
                                  <p:stCondLst>
                                    <p:cond delay="0"/>
                                  </p:stCondLst>
                                  <p:childTnLst>
                                    <p:animMotion origin="layout" path="M -3.03634E-6 1.48148E-6 L 0.95897 0.92917 " pathEditMode="relative" rAng="0" ptsTypes="AA">
                                      <p:cBhvr>
                                        <p:cTn id="6" dur="500" fill="hold"/>
                                        <p:tgtEl>
                                          <p:spTgt spid="7"/>
                                        </p:tgtEl>
                                        <p:attrNameLst>
                                          <p:attrName>ppt_x</p:attrName>
                                          <p:attrName>ppt_y</p:attrName>
                                        </p:attrNameLst>
                                      </p:cBhvr>
                                      <p:rCtr x="479" y="4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papirus2.gif"/>
          <p:cNvPicPr>
            <a:picLocks noChangeAspect="1"/>
          </p:cNvPicPr>
          <p:nvPr/>
        </p:nvPicPr>
        <p:blipFill>
          <a:blip r:embed="rId2" cstate="print"/>
          <a:stretch>
            <a:fillRect/>
          </a:stretch>
        </p:blipFill>
        <p:spPr>
          <a:xfrm rot="21262993">
            <a:off x="1995581" y="1758012"/>
            <a:ext cx="8188557" cy="4628486"/>
          </a:xfrm>
          <a:prstGeom prst="rect">
            <a:avLst/>
          </a:prstGeom>
        </p:spPr>
      </p:pic>
      <p:sp>
        <p:nvSpPr>
          <p:cNvPr id="6" name="Başlık 12"/>
          <p:cNvSpPr txBox="1">
            <a:spLocks/>
          </p:cNvSpPr>
          <p:nvPr/>
        </p:nvSpPr>
        <p:spPr>
          <a:xfrm>
            <a:off x="963613" y="566738"/>
            <a:ext cx="9980612" cy="1096962"/>
          </a:xfrm>
          <a:prstGeom prst="rect">
            <a:avLst/>
          </a:prstGeom>
        </p:spPr>
        <p:txBody>
          <a:bodyPr/>
          <a:lstStyle/>
          <a:p>
            <a:pPr>
              <a:lnSpc>
                <a:spcPct val="90000"/>
              </a:lnSpc>
              <a:spcBef>
                <a:spcPct val="0"/>
              </a:spcBef>
              <a:buFont typeface="Wingdings" pitchFamily="2" charset="2"/>
              <a:buNone/>
              <a:defRPr/>
            </a:pPr>
            <a:r>
              <a:rPr lang="tr-TR" sz="2800" b="1" dirty="0">
                <a:solidFill>
                  <a:schemeClr val="accent2"/>
                </a:solidFill>
                <a:latin typeface="Euphemia" pitchFamily="34" charset="0"/>
                <a:ea typeface="+mj-ea"/>
                <a:cs typeface="+mj-cs"/>
              </a:rPr>
              <a:t>4</a:t>
            </a:r>
            <a:r>
              <a:rPr lang="tr-TR" sz="2800" b="1" dirty="0" smtClean="0">
                <a:solidFill>
                  <a:schemeClr val="accent2"/>
                </a:solidFill>
                <a:latin typeface="Euphemia" pitchFamily="34" charset="0"/>
                <a:ea typeface="+mj-ea"/>
                <a:cs typeface="+mj-cs"/>
              </a:rPr>
              <a:t>. CONCLUSION</a:t>
            </a:r>
            <a:endParaRPr lang="tr-TR" sz="2800" b="1" dirty="0">
              <a:solidFill>
                <a:schemeClr val="accent2"/>
              </a:solidFill>
              <a:latin typeface="+mn-lt"/>
              <a:ea typeface="+mj-ea"/>
              <a:cs typeface="+mj-cs"/>
            </a:endParaRPr>
          </a:p>
        </p:txBody>
      </p:sp>
      <p:pic>
        <p:nvPicPr>
          <p:cNvPr id="1026" name="Picture 2" descr="C:\Users\inci\Desktop\thumbtack-pushpin-2_f"/>
          <p:cNvPicPr>
            <a:picLocks noChangeAspect="1" noChangeArrowheads="1"/>
          </p:cNvPicPr>
          <p:nvPr/>
        </p:nvPicPr>
        <p:blipFill>
          <a:blip r:embed="rId3" cstate="print"/>
          <a:srcRect/>
          <a:stretch>
            <a:fillRect/>
          </a:stretch>
        </p:blipFill>
        <p:spPr bwMode="auto">
          <a:xfrm>
            <a:off x="8379643" y="982638"/>
            <a:ext cx="1789219" cy="1679954"/>
          </a:xfrm>
          <a:prstGeom prst="rect">
            <a:avLst/>
          </a:prstGeom>
          <a:noFill/>
        </p:spPr>
      </p:pic>
      <p:sp>
        <p:nvSpPr>
          <p:cNvPr id="7" name="6 Metin kutusu"/>
          <p:cNvSpPr txBox="1"/>
          <p:nvPr/>
        </p:nvSpPr>
        <p:spPr>
          <a:xfrm rot="21321780">
            <a:off x="2484715" y="2689253"/>
            <a:ext cx="7401574" cy="3222421"/>
          </a:xfrm>
          <a:prstGeom prst="rect">
            <a:avLst/>
          </a:prstGeom>
          <a:noFill/>
        </p:spPr>
        <p:txBody>
          <a:bodyPr wrap="square" rtlCol="0">
            <a:spAutoFit/>
          </a:bodyPr>
          <a:lstStyle/>
          <a:p>
            <a:pPr algn="just">
              <a:buClr>
                <a:schemeClr val="accent2"/>
              </a:buClr>
              <a:buFont typeface="Arial" pitchFamily="34" charset="0"/>
              <a:buChar char="♦"/>
            </a:pPr>
            <a:r>
              <a:rPr lang="tr-TR" b="1" i="1" dirty="0" smtClean="0">
                <a:solidFill>
                  <a:schemeClr val="accent6">
                    <a:lumMod val="75000"/>
                  </a:schemeClr>
                </a:solidFill>
              </a:rPr>
              <a:t>  L. </a:t>
            </a:r>
            <a:r>
              <a:rPr lang="tr-TR" b="1" i="1" dirty="0" err="1" smtClean="0">
                <a:solidFill>
                  <a:schemeClr val="accent6">
                    <a:lumMod val="75000"/>
                  </a:schemeClr>
                </a:solidFill>
              </a:rPr>
              <a:t>casei</a:t>
            </a:r>
            <a:r>
              <a:rPr lang="tr-TR" b="1" i="1" dirty="0" smtClean="0">
                <a:solidFill>
                  <a:schemeClr val="accent6">
                    <a:lumMod val="75000"/>
                  </a:schemeClr>
                </a:solidFill>
              </a:rPr>
              <a:t> </a:t>
            </a:r>
            <a:r>
              <a:rPr lang="tr-TR" b="1" dirty="0" err="1" smtClean="0">
                <a:solidFill>
                  <a:schemeClr val="accent6">
                    <a:lumMod val="75000"/>
                  </a:schemeClr>
                </a:solidFill>
              </a:rPr>
              <a:t>and</a:t>
            </a:r>
            <a:r>
              <a:rPr lang="tr-TR" b="1" dirty="0" smtClean="0">
                <a:solidFill>
                  <a:schemeClr val="accent6">
                    <a:lumMod val="75000"/>
                  </a:schemeClr>
                </a:solidFill>
              </a:rPr>
              <a:t> </a:t>
            </a:r>
            <a:r>
              <a:rPr lang="tr-TR" b="1" i="1" dirty="0" smtClean="0">
                <a:solidFill>
                  <a:schemeClr val="accent6">
                    <a:lumMod val="75000"/>
                  </a:schemeClr>
                </a:solidFill>
              </a:rPr>
              <a:t>L. </a:t>
            </a:r>
            <a:r>
              <a:rPr lang="tr-TR" b="1" i="1" dirty="0" err="1" smtClean="0">
                <a:solidFill>
                  <a:schemeClr val="accent6">
                    <a:lumMod val="75000"/>
                  </a:schemeClr>
                </a:solidFill>
              </a:rPr>
              <a:t>paracasei</a:t>
            </a:r>
            <a:r>
              <a:rPr lang="tr-TR" b="1" i="1" dirty="0" smtClean="0">
                <a:solidFill>
                  <a:schemeClr val="accent6">
                    <a:lumMod val="75000"/>
                  </a:schemeClr>
                </a:solidFill>
              </a:rPr>
              <a:t> </a:t>
            </a:r>
            <a:r>
              <a:rPr lang="tr-TR" b="1" dirty="0" err="1" smtClean="0">
                <a:solidFill>
                  <a:schemeClr val="accent6">
                    <a:lumMod val="75000"/>
                  </a:schemeClr>
                </a:solidFill>
              </a:rPr>
              <a:t>were</a:t>
            </a:r>
            <a:r>
              <a:rPr lang="tr-TR" b="1" dirty="0" smtClean="0">
                <a:solidFill>
                  <a:schemeClr val="accent6">
                    <a:lumMod val="75000"/>
                  </a:schemeClr>
                </a:solidFill>
              </a:rPr>
              <a:t> </a:t>
            </a:r>
            <a:r>
              <a:rPr lang="tr-TR" b="1" dirty="0" err="1" smtClean="0">
                <a:solidFill>
                  <a:schemeClr val="accent6">
                    <a:lumMod val="75000"/>
                  </a:schemeClr>
                </a:solidFill>
              </a:rPr>
              <a:t>found</a:t>
            </a:r>
            <a:r>
              <a:rPr lang="tr-TR" b="1" dirty="0" smtClean="0">
                <a:solidFill>
                  <a:schemeClr val="accent6">
                    <a:lumMod val="75000"/>
                  </a:schemeClr>
                </a:solidFill>
              </a:rPr>
              <a:t> </a:t>
            </a:r>
            <a:r>
              <a:rPr lang="tr-TR" b="1" dirty="0" err="1" smtClean="0">
                <a:solidFill>
                  <a:schemeClr val="accent6">
                    <a:lumMod val="75000"/>
                  </a:schemeClr>
                </a:solidFill>
              </a:rPr>
              <a:t>capable</a:t>
            </a:r>
            <a:r>
              <a:rPr lang="tr-TR" b="1" dirty="0" smtClean="0">
                <a:solidFill>
                  <a:schemeClr val="accent6">
                    <a:lumMod val="75000"/>
                  </a:schemeClr>
                </a:solidFill>
              </a:rPr>
              <a:t> of </a:t>
            </a:r>
            <a:r>
              <a:rPr lang="tr-TR" b="1" dirty="0" err="1" smtClean="0">
                <a:solidFill>
                  <a:schemeClr val="accent6">
                    <a:lumMod val="75000"/>
                  </a:schemeClr>
                </a:solidFill>
              </a:rPr>
              <a:t>utilizing</a:t>
            </a:r>
            <a:r>
              <a:rPr lang="tr-TR" b="1" dirty="0" smtClean="0">
                <a:solidFill>
                  <a:schemeClr val="accent6">
                    <a:lumMod val="75000"/>
                  </a:schemeClr>
                </a:solidFill>
              </a:rPr>
              <a:t> </a:t>
            </a:r>
            <a:r>
              <a:rPr lang="tr-TR" b="1" dirty="0" err="1" smtClean="0">
                <a:solidFill>
                  <a:schemeClr val="accent6">
                    <a:lumMod val="75000"/>
                  </a:schemeClr>
                </a:solidFill>
              </a:rPr>
              <a:t>black</a:t>
            </a:r>
            <a:r>
              <a:rPr lang="tr-TR" b="1" dirty="0" smtClean="0">
                <a:solidFill>
                  <a:schemeClr val="accent6">
                    <a:lumMod val="75000"/>
                  </a:schemeClr>
                </a:solidFill>
              </a:rPr>
              <a:t> </a:t>
            </a:r>
            <a:r>
              <a:rPr lang="tr-TR" b="1" dirty="0" err="1" smtClean="0">
                <a:solidFill>
                  <a:schemeClr val="accent6">
                    <a:lumMod val="75000"/>
                  </a:schemeClr>
                </a:solidFill>
              </a:rPr>
              <a:t>carrot</a:t>
            </a:r>
            <a:r>
              <a:rPr lang="tr-TR" b="1" dirty="0" smtClean="0">
                <a:solidFill>
                  <a:schemeClr val="accent6">
                    <a:lumMod val="75000"/>
                  </a:schemeClr>
                </a:solidFill>
              </a:rPr>
              <a:t> </a:t>
            </a:r>
            <a:r>
              <a:rPr lang="tr-TR" b="1" dirty="0" err="1" smtClean="0">
                <a:solidFill>
                  <a:schemeClr val="accent6">
                    <a:lumMod val="75000"/>
                  </a:schemeClr>
                </a:solidFill>
              </a:rPr>
              <a:t>juice</a:t>
            </a:r>
            <a:r>
              <a:rPr lang="tr-TR" b="1" dirty="0" smtClean="0">
                <a:solidFill>
                  <a:schemeClr val="accent6">
                    <a:lumMod val="75000"/>
                  </a:schemeClr>
                </a:solidFill>
              </a:rPr>
              <a:t> </a:t>
            </a:r>
            <a:r>
              <a:rPr lang="tr-TR" b="1" dirty="0" err="1" smtClean="0">
                <a:solidFill>
                  <a:schemeClr val="accent6">
                    <a:lumMod val="75000"/>
                  </a:schemeClr>
                </a:solidFill>
              </a:rPr>
              <a:t>for</a:t>
            </a:r>
            <a:r>
              <a:rPr lang="tr-TR" b="1" dirty="0" smtClean="0">
                <a:solidFill>
                  <a:schemeClr val="accent6">
                    <a:lumMod val="75000"/>
                  </a:schemeClr>
                </a:solidFill>
              </a:rPr>
              <a:t> </a:t>
            </a:r>
            <a:r>
              <a:rPr lang="tr-TR" b="1" dirty="0" err="1" smtClean="0">
                <a:solidFill>
                  <a:schemeClr val="accent6">
                    <a:lumMod val="75000"/>
                  </a:schemeClr>
                </a:solidFill>
              </a:rPr>
              <a:t>synthesis</a:t>
            </a:r>
            <a:r>
              <a:rPr lang="tr-TR" b="1" dirty="0" smtClean="0">
                <a:solidFill>
                  <a:schemeClr val="accent6">
                    <a:lumMod val="75000"/>
                  </a:schemeClr>
                </a:solidFill>
              </a:rPr>
              <a:t> </a:t>
            </a:r>
            <a:r>
              <a:rPr lang="tr-TR" b="1" dirty="0" err="1" smtClean="0">
                <a:solidFill>
                  <a:schemeClr val="accent6">
                    <a:lumMod val="75000"/>
                  </a:schemeClr>
                </a:solidFill>
              </a:rPr>
              <a:t>and</a:t>
            </a:r>
            <a:r>
              <a:rPr lang="tr-TR" b="1" dirty="0" smtClean="0">
                <a:solidFill>
                  <a:schemeClr val="accent6">
                    <a:lumMod val="75000"/>
                  </a:schemeClr>
                </a:solidFill>
              </a:rPr>
              <a:t> </a:t>
            </a:r>
            <a:r>
              <a:rPr lang="tr-TR" b="1" dirty="0" err="1" smtClean="0">
                <a:solidFill>
                  <a:schemeClr val="accent6">
                    <a:lumMod val="75000"/>
                  </a:schemeClr>
                </a:solidFill>
              </a:rPr>
              <a:t>lactic</a:t>
            </a:r>
            <a:r>
              <a:rPr lang="tr-TR" b="1" dirty="0" smtClean="0">
                <a:solidFill>
                  <a:schemeClr val="accent6">
                    <a:lumMod val="75000"/>
                  </a:schemeClr>
                </a:solidFill>
              </a:rPr>
              <a:t> </a:t>
            </a:r>
            <a:r>
              <a:rPr lang="tr-TR" b="1" dirty="0" err="1" smtClean="0">
                <a:solidFill>
                  <a:schemeClr val="accent6">
                    <a:lumMod val="75000"/>
                  </a:schemeClr>
                </a:solidFill>
              </a:rPr>
              <a:t>acid</a:t>
            </a:r>
            <a:r>
              <a:rPr lang="tr-TR" b="1" dirty="0" smtClean="0">
                <a:solidFill>
                  <a:schemeClr val="accent6">
                    <a:lumMod val="75000"/>
                  </a:schemeClr>
                </a:solidFill>
              </a:rPr>
              <a:t> </a:t>
            </a:r>
            <a:r>
              <a:rPr lang="tr-TR" b="1" dirty="0" err="1" smtClean="0">
                <a:solidFill>
                  <a:schemeClr val="accent6">
                    <a:lumMod val="75000"/>
                  </a:schemeClr>
                </a:solidFill>
              </a:rPr>
              <a:t>production</a:t>
            </a:r>
            <a:r>
              <a:rPr lang="tr-TR" b="1" dirty="0" smtClean="0">
                <a:solidFill>
                  <a:schemeClr val="accent6">
                    <a:lumMod val="75000"/>
                  </a:schemeClr>
                </a:solidFill>
              </a:rPr>
              <a:t> </a:t>
            </a:r>
            <a:r>
              <a:rPr lang="tr-TR" b="1" dirty="0" err="1" smtClean="0">
                <a:solidFill>
                  <a:schemeClr val="accent6">
                    <a:lumMod val="75000"/>
                  </a:schemeClr>
                </a:solidFill>
              </a:rPr>
              <a:t>without</a:t>
            </a:r>
            <a:r>
              <a:rPr lang="tr-TR" b="1" dirty="0" smtClean="0">
                <a:solidFill>
                  <a:schemeClr val="accent6">
                    <a:lumMod val="75000"/>
                  </a:schemeClr>
                </a:solidFill>
              </a:rPr>
              <a:t> </a:t>
            </a:r>
            <a:r>
              <a:rPr lang="tr-TR" b="1" dirty="0" err="1" smtClean="0">
                <a:solidFill>
                  <a:schemeClr val="accent6">
                    <a:lumMod val="75000"/>
                  </a:schemeClr>
                </a:solidFill>
              </a:rPr>
              <a:t>pH</a:t>
            </a:r>
            <a:r>
              <a:rPr lang="tr-TR" b="1" dirty="0" smtClean="0">
                <a:solidFill>
                  <a:schemeClr val="accent6">
                    <a:lumMod val="75000"/>
                  </a:schemeClr>
                </a:solidFill>
              </a:rPr>
              <a:t> </a:t>
            </a:r>
            <a:r>
              <a:rPr lang="tr-TR" b="1" dirty="0" err="1" smtClean="0">
                <a:solidFill>
                  <a:schemeClr val="accent6">
                    <a:lumMod val="75000"/>
                  </a:schemeClr>
                </a:solidFill>
              </a:rPr>
              <a:t>adjustment</a:t>
            </a:r>
            <a:r>
              <a:rPr lang="tr-TR" b="1" dirty="0" smtClean="0">
                <a:solidFill>
                  <a:schemeClr val="accent6">
                    <a:lumMod val="75000"/>
                  </a:schemeClr>
                </a:solidFill>
              </a:rPr>
              <a:t>.</a:t>
            </a:r>
          </a:p>
          <a:p>
            <a:pPr algn="just">
              <a:buClr>
                <a:schemeClr val="accent6">
                  <a:lumMod val="75000"/>
                </a:schemeClr>
              </a:buClr>
              <a:buFont typeface="Arial" pitchFamily="34" charset="0"/>
              <a:buChar char="♦"/>
            </a:pPr>
            <a:r>
              <a:rPr lang="tr-TR" dirty="0" smtClean="0">
                <a:solidFill>
                  <a:schemeClr val="accent2"/>
                </a:solidFill>
              </a:rPr>
              <a:t>  </a:t>
            </a:r>
            <a:r>
              <a:rPr lang="tr-TR" b="1" dirty="0" err="1" smtClean="0">
                <a:solidFill>
                  <a:schemeClr val="accent2"/>
                </a:solidFill>
              </a:rPr>
              <a:t>Good</a:t>
            </a:r>
            <a:r>
              <a:rPr lang="tr-TR" b="1" dirty="0" smtClean="0">
                <a:solidFill>
                  <a:schemeClr val="accent2"/>
                </a:solidFill>
              </a:rPr>
              <a:t> </a:t>
            </a:r>
            <a:r>
              <a:rPr lang="tr-TR" b="1" dirty="0" err="1" smtClean="0">
                <a:solidFill>
                  <a:schemeClr val="accent2"/>
                </a:solidFill>
              </a:rPr>
              <a:t>viable</a:t>
            </a:r>
            <a:r>
              <a:rPr lang="tr-TR" b="1" dirty="0" smtClean="0">
                <a:solidFill>
                  <a:schemeClr val="accent2"/>
                </a:solidFill>
              </a:rPr>
              <a:t> </a:t>
            </a:r>
            <a:r>
              <a:rPr lang="tr-TR" b="1" dirty="0" err="1" smtClean="0">
                <a:solidFill>
                  <a:schemeClr val="accent2"/>
                </a:solidFill>
              </a:rPr>
              <a:t>cell</a:t>
            </a:r>
            <a:r>
              <a:rPr lang="tr-TR" b="1" dirty="0" smtClean="0">
                <a:solidFill>
                  <a:schemeClr val="accent2"/>
                </a:solidFill>
              </a:rPr>
              <a:t> </a:t>
            </a:r>
            <a:r>
              <a:rPr lang="tr-TR" b="1" dirty="0" err="1" smtClean="0">
                <a:solidFill>
                  <a:schemeClr val="accent2"/>
                </a:solidFill>
              </a:rPr>
              <a:t>counts</a:t>
            </a:r>
            <a:r>
              <a:rPr lang="tr-TR" b="1" dirty="0" smtClean="0">
                <a:solidFill>
                  <a:schemeClr val="accent2"/>
                </a:solidFill>
              </a:rPr>
              <a:t> </a:t>
            </a:r>
            <a:r>
              <a:rPr lang="tr-TR" b="1" dirty="0" err="1" smtClean="0">
                <a:solidFill>
                  <a:schemeClr val="accent2"/>
                </a:solidFill>
              </a:rPr>
              <a:t>were</a:t>
            </a:r>
            <a:r>
              <a:rPr lang="tr-TR" b="1" dirty="0" smtClean="0">
                <a:solidFill>
                  <a:schemeClr val="accent2"/>
                </a:solidFill>
              </a:rPr>
              <a:t> </a:t>
            </a:r>
            <a:r>
              <a:rPr lang="tr-TR" b="1" dirty="0" err="1" smtClean="0">
                <a:solidFill>
                  <a:schemeClr val="accent2"/>
                </a:solidFill>
              </a:rPr>
              <a:t>obtained</a:t>
            </a:r>
            <a:r>
              <a:rPr lang="tr-TR" b="1" dirty="0" smtClean="0">
                <a:solidFill>
                  <a:schemeClr val="accent2"/>
                </a:solidFill>
              </a:rPr>
              <a:t> in a </a:t>
            </a:r>
            <a:r>
              <a:rPr lang="tr-TR" b="1" dirty="0" err="1" smtClean="0">
                <a:solidFill>
                  <a:schemeClr val="accent2"/>
                </a:solidFill>
              </a:rPr>
              <a:t>fermentation</a:t>
            </a:r>
            <a:r>
              <a:rPr lang="tr-TR" b="1" dirty="0" smtClean="0">
                <a:solidFill>
                  <a:schemeClr val="accent2"/>
                </a:solidFill>
              </a:rPr>
              <a:t> time (48h.) </a:t>
            </a:r>
            <a:r>
              <a:rPr lang="tr-TR" b="1" dirty="0" err="1" smtClean="0">
                <a:solidFill>
                  <a:schemeClr val="accent2"/>
                </a:solidFill>
              </a:rPr>
              <a:t>and</a:t>
            </a:r>
            <a:r>
              <a:rPr lang="tr-TR" b="1" dirty="0" smtClean="0">
                <a:solidFill>
                  <a:schemeClr val="accent2"/>
                </a:solidFill>
              </a:rPr>
              <a:t> </a:t>
            </a:r>
            <a:r>
              <a:rPr lang="tr-TR" b="1" dirty="0" err="1" smtClean="0">
                <a:solidFill>
                  <a:schemeClr val="accent2"/>
                </a:solidFill>
              </a:rPr>
              <a:t>microbial</a:t>
            </a:r>
            <a:r>
              <a:rPr lang="tr-TR" b="1" dirty="0" smtClean="0">
                <a:solidFill>
                  <a:schemeClr val="accent2"/>
                </a:solidFill>
              </a:rPr>
              <a:t> </a:t>
            </a:r>
            <a:r>
              <a:rPr lang="tr-TR" b="1" dirty="0" err="1" smtClean="0">
                <a:solidFill>
                  <a:schemeClr val="accent2"/>
                </a:solidFill>
              </a:rPr>
              <a:t>viability</a:t>
            </a:r>
            <a:r>
              <a:rPr lang="tr-TR" b="1" dirty="0" smtClean="0">
                <a:solidFill>
                  <a:schemeClr val="accent2"/>
                </a:solidFill>
              </a:rPr>
              <a:t> </a:t>
            </a:r>
            <a:r>
              <a:rPr lang="tr-TR" b="1" dirty="0" err="1" smtClean="0">
                <a:solidFill>
                  <a:schemeClr val="accent2"/>
                </a:solidFill>
              </a:rPr>
              <a:t>was</a:t>
            </a:r>
            <a:r>
              <a:rPr lang="tr-TR" b="1" dirty="0" smtClean="0">
                <a:solidFill>
                  <a:schemeClr val="accent2"/>
                </a:solidFill>
              </a:rPr>
              <a:t> </a:t>
            </a:r>
            <a:r>
              <a:rPr lang="tr-TR" b="1" dirty="0" err="1" smtClean="0">
                <a:solidFill>
                  <a:schemeClr val="accent2"/>
                </a:solidFill>
              </a:rPr>
              <a:t>maintained</a:t>
            </a:r>
            <a:r>
              <a:rPr lang="tr-TR" b="1" dirty="0" smtClean="0">
                <a:solidFill>
                  <a:schemeClr val="accent2"/>
                </a:solidFill>
              </a:rPr>
              <a:t> </a:t>
            </a:r>
            <a:r>
              <a:rPr lang="tr-TR" b="1" dirty="0" err="1" smtClean="0">
                <a:solidFill>
                  <a:schemeClr val="accent2"/>
                </a:solidFill>
              </a:rPr>
              <a:t>within</a:t>
            </a:r>
            <a:r>
              <a:rPr lang="tr-TR" b="1" dirty="0" smtClean="0">
                <a:solidFill>
                  <a:schemeClr val="accent2"/>
                </a:solidFill>
              </a:rPr>
              <a:t> </a:t>
            </a:r>
            <a:r>
              <a:rPr lang="tr-TR" b="1" dirty="0" err="1" smtClean="0">
                <a:solidFill>
                  <a:schemeClr val="accent2"/>
                </a:solidFill>
              </a:rPr>
              <a:t>the</a:t>
            </a:r>
            <a:r>
              <a:rPr lang="tr-TR" b="1" dirty="0" smtClean="0">
                <a:solidFill>
                  <a:schemeClr val="accent2"/>
                </a:solidFill>
              </a:rPr>
              <a:t> </a:t>
            </a:r>
            <a:r>
              <a:rPr lang="tr-TR" b="1" dirty="0" err="1" smtClean="0">
                <a:solidFill>
                  <a:schemeClr val="accent2"/>
                </a:solidFill>
              </a:rPr>
              <a:t>acceptable</a:t>
            </a:r>
            <a:r>
              <a:rPr lang="tr-TR" b="1" dirty="0" smtClean="0">
                <a:solidFill>
                  <a:schemeClr val="accent2"/>
                </a:solidFill>
              </a:rPr>
              <a:t> </a:t>
            </a:r>
            <a:r>
              <a:rPr lang="tr-TR" b="1" dirty="0" err="1" smtClean="0">
                <a:solidFill>
                  <a:schemeClr val="accent2"/>
                </a:solidFill>
              </a:rPr>
              <a:t>range</a:t>
            </a:r>
            <a:r>
              <a:rPr lang="tr-TR" b="1" dirty="0" smtClean="0">
                <a:solidFill>
                  <a:schemeClr val="accent2"/>
                </a:solidFill>
              </a:rPr>
              <a:t> </a:t>
            </a:r>
            <a:r>
              <a:rPr lang="tr-TR" b="1" dirty="0" err="1" smtClean="0">
                <a:solidFill>
                  <a:schemeClr val="accent2"/>
                </a:solidFill>
              </a:rPr>
              <a:t>for</a:t>
            </a:r>
            <a:r>
              <a:rPr lang="tr-TR" b="1" dirty="0" smtClean="0">
                <a:solidFill>
                  <a:schemeClr val="accent2"/>
                </a:solidFill>
              </a:rPr>
              <a:t> 42 </a:t>
            </a:r>
            <a:r>
              <a:rPr lang="tr-TR" b="1" dirty="0" err="1" smtClean="0">
                <a:solidFill>
                  <a:schemeClr val="accent2"/>
                </a:solidFill>
              </a:rPr>
              <a:t>days</a:t>
            </a:r>
            <a:r>
              <a:rPr lang="tr-TR" b="1" dirty="0" smtClean="0">
                <a:solidFill>
                  <a:schemeClr val="accent2"/>
                </a:solidFill>
              </a:rPr>
              <a:t> </a:t>
            </a:r>
            <a:r>
              <a:rPr lang="tr-TR" b="1" dirty="0" err="1" smtClean="0">
                <a:solidFill>
                  <a:schemeClr val="accent2"/>
                </a:solidFill>
              </a:rPr>
              <a:t>and</a:t>
            </a:r>
            <a:r>
              <a:rPr lang="tr-TR" b="1" dirty="0" smtClean="0">
                <a:solidFill>
                  <a:schemeClr val="accent2"/>
                </a:solidFill>
              </a:rPr>
              <a:t> </a:t>
            </a:r>
            <a:r>
              <a:rPr lang="tr-TR" b="1" dirty="0" err="1" smtClean="0">
                <a:solidFill>
                  <a:schemeClr val="accent2"/>
                </a:solidFill>
              </a:rPr>
              <a:t>the</a:t>
            </a:r>
            <a:r>
              <a:rPr lang="tr-TR" b="1" dirty="0" smtClean="0">
                <a:solidFill>
                  <a:schemeClr val="accent2"/>
                </a:solidFill>
              </a:rPr>
              <a:t> </a:t>
            </a:r>
            <a:r>
              <a:rPr lang="tr-TR" b="1" dirty="0" err="1" smtClean="0">
                <a:solidFill>
                  <a:schemeClr val="accent2"/>
                </a:solidFill>
              </a:rPr>
              <a:t>characteristic</a:t>
            </a:r>
            <a:r>
              <a:rPr lang="tr-TR" b="1" dirty="0" smtClean="0">
                <a:solidFill>
                  <a:schemeClr val="accent2"/>
                </a:solidFill>
              </a:rPr>
              <a:t> </a:t>
            </a:r>
            <a:r>
              <a:rPr lang="tr-TR" b="1" dirty="0" err="1" smtClean="0">
                <a:solidFill>
                  <a:schemeClr val="accent2"/>
                </a:solidFill>
              </a:rPr>
              <a:t>color</a:t>
            </a:r>
            <a:r>
              <a:rPr lang="tr-TR" b="1" dirty="0" smtClean="0">
                <a:solidFill>
                  <a:schemeClr val="accent2"/>
                </a:solidFill>
              </a:rPr>
              <a:t> of </a:t>
            </a:r>
            <a:r>
              <a:rPr lang="tr-TR" b="1" dirty="0" err="1" smtClean="0">
                <a:solidFill>
                  <a:schemeClr val="accent2"/>
                </a:solidFill>
              </a:rPr>
              <a:t>the</a:t>
            </a:r>
            <a:r>
              <a:rPr lang="tr-TR" b="1" dirty="0" smtClean="0">
                <a:solidFill>
                  <a:schemeClr val="accent2"/>
                </a:solidFill>
              </a:rPr>
              <a:t> </a:t>
            </a:r>
            <a:r>
              <a:rPr lang="tr-TR" b="1" dirty="0" err="1" smtClean="0">
                <a:solidFill>
                  <a:schemeClr val="accent2"/>
                </a:solidFill>
              </a:rPr>
              <a:t>juice</a:t>
            </a:r>
            <a:r>
              <a:rPr lang="tr-TR" b="1" dirty="0" smtClean="0">
                <a:solidFill>
                  <a:schemeClr val="accent2"/>
                </a:solidFill>
              </a:rPr>
              <a:t> </a:t>
            </a:r>
            <a:r>
              <a:rPr lang="tr-TR" b="1" dirty="0" err="1" smtClean="0">
                <a:solidFill>
                  <a:schemeClr val="accent2"/>
                </a:solidFill>
              </a:rPr>
              <a:t>was</a:t>
            </a:r>
            <a:r>
              <a:rPr lang="tr-TR" b="1" dirty="0" smtClean="0">
                <a:solidFill>
                  <a:schemeClr val="accent2"/>
                </a:solidFill>
              </a:rPr>
              <a:t> </a:t>
            </a:r>
            <a:r>
              <a:rPr lang="tr-TR" b="1" dirty="0" err="1" smtClean="0">
                <a:solidFill>
                  <a:schemeClr val="accent2"/>
                </a:solidFill>
              </a:rPr>
              <a:t>preserved</a:t>
            </a:r>
            <a:r>
              <a:rPr lang="tr-TR" b="1" dirty="0" smtClean="0">
                <a:solidFill>
                  <a:schemeClr val="accent2"/>
                </a:solidFill>
              </a:rPr>
              <a:t> </a:t>
            </a:r>
            <a:r>
              <a:rPr lang="tr-TR" b="1" dirty="0" err="1" smtClean="0">
                <a:solidFill>
                  <a:schemeClr val="accent2"/>
                </a:solidFill>
              </a:rPr>
              <a:t>along</a:t>
            </a:r>
            <a:r>
              <a:rPr lang="tr-TR" b="1" dirty="0" smtClean="0">
                <a:solidFill>
                  <a:schemeClr val="accent2"/>
                </a:solidFill>
              </a:rPr>
              <a:t> </a:t>
            </a:r>
            <a:r>
              <a:rPr lang="tr-TR" b="1" dirty="0" err="1" smtClean="0">
                <a:solidFill>
                  <a:schemeClr val="accent2"/>
                </a:solidFill>
              </a:rPr>
              <a:t>fermentation</a:t>
            </a:r>
            <a:r>
              <a:rPr lang="tr-TR" b="1" dirty="0" smtClean="0">
                <a:solidFill>
                  <a:schemeClr val="accent2"/>
                </a:solidFill>
              </a:rPr>
              <a:t> </a:t>
            </a:r>
            <a:r>
              <a:rPr lang="tr-TR" b="1" dirty="0" err="1" smtClean="0">
                <a:solidFill>
                  <a:schemeClr val="accent2"/>
                </a:solidFill>
              </a:rPr>
              <a:t>and</a:t>
            </a:r>
            <a:r>
              <a:rPr lang="tr-TR" b="1" dirty="0" smtClean="0">
                <a:solidFill>
                  <a:schemeClr val="accent2"/>
                </a:solidFill>
              </a:rPr>
              <a:t> </a:t>
            </a:r>
            <a:r>
              <a:rPr lang="tr-TR" b="1" dirty="0" err="1" smtClean="0">
                <a:solidFill>
                  <a:schemeClr val="accent2"/>
                </a:solidFill>
              </a:rPr>
              <a:t>storage</a:t>
            </a:r>
            <a:r>
              <a:rPr lang="tr-TR" b="1" dirty="0" smtClean="0">
                <a:solidFill>
                  <a:schemeClr val="accent2"/>
                </a:solidFill>
              </a:rPr>
              <a:t>.</a:t>
            </a:r>
          </a:p>
          <a:p>
            <a:pPr algn="just">
              <a:buClr>
                <a:schemeClr val="accent2"/>
              </a:buClr>
              <a:buFont typeface="Arial" pitchFamily="34" charset="0"/>
              <a:buChar char="♦"/>
            </a:pPr>
            <a:r>
              <a:rPr lang="tr-TR" b="1" dirty="0" smtClean="0">
                <a:solidFill>
                  <a:schemeClr val="accent6">
                    <a:lumMod val="75000"/>
                  </a:schemeClr>
                </a:solidFill>
              </a:rPr>
              <a:t>  </a:t>
            </a:r>
            <a:r>
              <a:rPr lang="tr-TR" b="1" dirty="0" err="1" smtClean="0">
                <a:solidFill>
                  <a:schemeClr val="accent6">
                    <a:lumMod val="75000"/>
                  </a:schemeClr>
                </a:solidFill>
              </a:rPr>
              <a:t>Thus</a:t>
            </a:r>
            <a:r>
              <a:rPr lang="tr-TR" b="1" dirty="0" smtClean="0">
                <a:solidFill>
                  <a:schemeClr val="accent6">
                    <a:lumMod val="75000"/>
                  </a:schemeClr>
                </a:solidFill>
              </a:rPr>
              <a:t> </a:t>
            </a:r>
            <a:r>
              <a:rPr lang="tr-TR" b="1" dirty="0" err="1" smtClean="0">
                <a:solidFill>
                  <a:schemeClr val="accent6">
                    <a:lumMod val="75000"/>
                  </a:schemeClr>
                </a:solidFill>
              </a:rPr>
              <a:t>black</a:t>
            </a:r>
            <a:r>
              <a:rPr lang="tr-TR" b="1" dirty="0" smtClean="0">
                <a:solidFill>
                  <a:schemeClr val="accent6">
                    <a:lumMod val="75000"/>
                  </a:schemeClr>
                </a:solidFill>
              </a:rPr>
              <a:t> </a:t>
            </a:r>
            <a:r>
              <a:rPr lang="tr-TR" b="1" dirty="0" err="1" smtClean="0">
                <a:solidFill>
                  <a:schemeClr val="accent6">
                    <a:lumMod val="75000"/>
                  </a:schemeClr>
                </a:solidFill>
              </a:rPr>
              <a:t>carrot</a:t>
            </a:r>
            <a:r>
              <a:rPr lang="tr-TR" b="1" dirty="0" smtClean="0">
                <a:solidFill>
                  <a:schemeClr val="accent6">
                    <a:lumMod val="75000"/>
                  </a:schemeClr>
                </a:solidFill>
              </a:rPr>
              <a:t> </a:t>
            </a:r>
            <a:r>
              <a:rPr lang="tr-TR" b="1" dirty="0" err="1" smtClean="0">
                <a:solidFill>
                  <a:schemeClr val="accent6">
                    <a:lumMod val="75000"/>
                  </a:schemeClr>
                </a:solidFill>
              </a:rPr>
              <a:t>juice</a:t>
            </a:r>
            <a:r>
              <a:rPr lang="tr-TR" b="1" dirty="0" smtClean="0">
                <a:solidFill>
                  <a:schemeClr val="accent6">
                    <a:lumMod val="75000"/>
                  </a:schemeClr>
                </a:solidFill>
              </a:rPr>
              <a:t> </a:t>
            </a:r>
            <a:r>
              <a:rPr lang="tr-TR" b="1" dirty="0" err="1" smtClean="0">
                <a:solidFill>
                  <a:schemeClr val="accent6">
                    <a:lumMod val="75000"/>
                  </a:schemeClr>
                </a:solidFill>
              </a:rPr>
              <a:t>could</a:t>
            </a:r>
            <a:r>
              <a:rPr lang="tr-TR" b="1" dirty="0" smtClean="0">
                <a:solidFill>
                  <a:schemeClr val="accent6">
                    <a:lumMod val="75000"/>
                  </a:schemeClr>
                </a:solidFill>
              </a:rPr>
              <a:t> be </a:t>
            </a:r>
            <a:r>
              <a:rPr lang="tr-TR" b="1" dirty="0" err="1" smtClean="0">
                <a:solidFill>
                  <a:schemeClr val="accent6">
                    <a:lumMod val="75000"/>
                  </a:schemeClr>
                </a:solidFill>
              </a:rPr>
              <a:t>used</a:t>
            </a:r>
            <a:r>
              <a:rPr lang="tr-TR" b="1" dirty="0" smtClean="0">
                <a:solidFill>
                  <a:schemeClr val="accent6">
                    <a:lumMod val="75000"/>
                  </a:schemeClr>
                </a:solidFill>
              </a:rPr>
              <a:t> as a </a:t>
            </a:r>
            <a:r>
              <a:rPr lang="tr-TR" b="1" dirty="0" err="1" smtClean="0">
                <a:solidFill>
                  <a:schemeClr val="accent6">
                    <a:lumMod val="75000"/>
                  </a:schemeClr>
                </a:solidFill>
              </a:rPr>
              <a:t>raw</a:t>
            </a:r>
            <a:r>
              <a:rPr lang="tr-TR" b="1" dirty="0" smtClean="0">
                <a:solidFill>
                  <a:schemeClr val="accent6">
                    <a:lumMod val="75000"/>
                  </a:schemeClr>
                </a:solidFill>
              </a:rPr>
              <a:t> </a:t>
            </a:r>
            <a:r>
              <a:rPr lang="tr-TR" b="1" dirty="0" err="1" smtClean="0">
                <a:solidFill>
                  <a:schemeClr val="accent6">
                    <a:lumMod val="75000"/>
                  </a:schemeClr>
                </a:solidFill>
              </a:rPr>
              <a:t>material</a:t>
            </a:r>
            <a:r>
              <a:rPr lang="tr-TR" b="1" dirty="0" smtClean="0">
                <a:solidFill>
                  <a:schemeClr val="accent6">
                    <a:lumMod val="75000"/>
                  </a:schemeClr>
                </a:solidFill>
              </a:rPr>
              <a:t> </a:t>
            </a:r>
            <a:r>
              <a:rPr lang="tr-TR" b="1" dirty="0" err="1" smtClean="0">
                <a:solidFill>
                  <a:schemeClr val="accent6">
                    <a:lumMod val="75000"/>
                  </a:schemeClr>
                </a:solidFill>
              </a:rPr>
              <a:t>for</a:t>
            </a:r>
            <a:r>
              <a:rPr lang="tr-TR" b="1" dirty="0" smtClean="0">
                <a:solidFill>
                  <a:schemeClr val="accent6">
                    <a:lumMod val="75000"/>
                  </a:schemeClr>
                </a:solidFill>
              </a:rPr>
              <a:t> </a:t>
            </a:r>
            <a:r>
              <a:rPr lang="tr-TR" b="1" dirty="0" err="1" smtClean="0">
                <a:solidFill>
                  <a:schemeClr val="accent6">
                    <a:lumMod val="75000"/>
                  </a:schemeClr>
                </a:solidFill>
              </a:rPr>
              <a:t>fermentation</a:t>
            </a:r>
            <a:r>
              <a:rPr lang="tr-TR" b="1" dirty="0" smtClean="0">
                <a:solidFill>
                  <a:schemeClr val="accent6">
                    <a:lumMod val="75000"/>
                  </a:schemeClr>
                </a:solidFill>
              </a:rPr>
              <a:t> of </a:t>
            </a:r>
            <a:r>
              <a:rPr lang="tr-TR" b="1" dirty="0" err="1" smtClean="0">
                <a:solidFill>
                  <a:schemeClr val="accent6">
                    <a:lumMod val="75000"/>
                  </a:schemeClr>
                </a:solidFill>
              </a:rPr>
              <a:t>probiotic</a:t>
            </a:r>
            <a:r>
              <a:rPr lang="tr-TR" b="1" dirty="0" smtClean="0">
                <a:solidFill>
                  <a:schemeClr val="accent6">
                    <a:lumMod val="75000"/>
                  </a:schemeClr>
                </a:solidFill>
              </a:rPr>
              <a:t> </a:t>
            </a:r>
            <a:r>
              <a:rPr lang="tr-TR" b="1" dirty="0" err="1" smtClean="0">
                <a:solidFill>
                  <a:schemeClr val="accent6">
                    <a:lumMod val="75000"/>
                  </a:schemeClr>
                </a:solidFill>
              </a:rPr>
              <a:t>cultures</a:t>
            </a:r>
            <a:r>
              <a:rPr lang="tr-TR" b="1" dirty="0" smtClean="0">
                <a:solidFill>
                  <a:schemeClr val="accent6">
                    <a:lumMod val="75000"/>
                  </a:schemeClr>
                </a:solidFill>
              </a:rPr>
              <a:t>  </a:t>
            </a:r>
            <a:r>
              <a:rPr lang="tr-TR" b="1" dirty="0" err="1" smtClean="0">
                <a:solidFill>
                  <a:schemeClr val="accent6">
                    <a:lumMod val="75000"/>
                  </a:schemeClr>
                </a:solidFill>
              </a:rPr>
              <a:t>and</a:t>
            </a:r>
            <a:r>
              <a:rPr lang="tr-TR" b="1" dirty="0" smtClean="0">
                <a:solidFill>
                  <a:schemeClr val="accent6">
                    <a:lumMod val="75000"/>
                  </a:schemeClr>
                </a:solidFill>
              </a:rPr>
              <a:t> </a:t>
            </a:r>
            <a:r>
              <a:rPr lang="tr-TR" b="1" dirty="0" err="1" smtClean="0">
                <a:solidFill>
                  <a:schemeClr val="accent6">
                    <a:lumMod val="75000"/>
                  </a:schemeClr>
                </a:solidFill>
              </a:rPr>
              <a:t>could</a:t>
            </a:r>
            <a:r>
              <a:rPr lang="tr-TR" b="1" dirty="0" smtClean="0">
                <a:solidFill>
                  <a:schemeClr val="accent6">
                    <a:lumMod val="75000"/>
                  </a:schemeClr>
                </a:solidFill>
              </a:rPr>
              <a:t> </a:t>
            </a:r>
            <a:r>
              <a:rPr lang="tr-TR" b="1" dirty="0" err="1" smtClean="0">
                <a:solidFill>
                  <a:schemeClr val="accent6">
                    <a:lumMod val="75000"/>
                  </a:schemeClr>
                </a:solidFill>
              </a:rPr>
              <a:t>consumed</a:t>
            </a:r>
            <a:r>
              <a:rPr lang="tr-TR" b="1" dirty="0" smtClean="0">
                <a:solidFill>
                  <a:schemeClr val="accent6">
                    <a:lumMod val="75000"/>
                  </a:schemeClr>
                </a:solidFill>
              </a:rPr>
              <a:t> as a </a:t>
            </a:r>
            <a:r>
              <a:rPr lang="tr-TR" b="1" dirty="0" err="1" smtClean="0">
                <a:solidFill>
                  <a:schemeClr val="accent6">
                    <a:lumMod val="75000"/>
                  </a:schemeClr>
                </a:solidFill>
              </a:rPr>
              <a:t>good</a:t>
            </a:r>
            <a:r>
              <a:rPr lang="tr-TR" b="1" dirty="0" smtClean="0">
                <a:solidFill>
                  <a:schemeClr val="accent6">
                    <a:lumMod val="75000"/>
                  </a:schemeClr>
                </a:solidFill>
              </a:rPr>
              <a:t> </a:t>
            </a:r>
            <a:r>
              <a:rPr lang="tr-TR" b="1" dirty="0" err="1" smtClean="0">
                <a:solidFill>
                  <a:schemeClr val="accent6">
                    <a:lumMod val="75000"/>
                  </a:schemeClr>
                </a:solidFill>
              </a:rPr>
              <a:t>healthy</a:t>
            </a:r>
            <a:r>
              <a:rPr lang="tr-TR" b="1" dirty="0" smtClean="0">
                <a:solidFill>
                  <a:schemeClr val="accent6">
                    <a:lumMod val="75000"/>
                  </a:schemeClr>
                </a:solidFill>
              </a:rPr>
              <a:t> </a:t>
            </a:r>
            <a:r>
              <a:rPr lang="tr-TR" b="1" dirty="0" err="1" smtClean="0">
                <a:solidFill>
                  <a:schemeClr val="accent6">
                    <a:lumMod val="75000"/>
                  </a:schemeClr>
                </a:solidFill>
              </a:rPr>
              <a:t>alternative</a:t>
            </a:r>
            <a:r>
              <a:rPr lang="tr-TR" b="1" dirty="0" smtClean="0">
                <a:solidFill>
                  <a:schemeClr val="accent6">
                    <a:lumMod val="75000"/>
                  </a:schemeClr>
                </a:solidFill>
              </a:rPr>
              <a:t> </a:t>
            </a:r>
            <a:r>
              <a:rPr lang="tr-TR" b="1" dirty="0" err="1" smtClean="0">
                <a:solidFill>
                  <a:schemeClr val="accent6">
                    <a:lumMod val="75000"/>
                  </a:schemeClr>
                </a:solidFill>
              </a:rPr>
              <a:t>functional</a:t>
            </a:r>
            <a:r>
              <a:rPr lang="tr-TR" b="1" dirty="0" smtClean="0">
                <a:solidFill>
                  <a:schemeClr val="accent6">
                    <a:lumMod val="75000"/>
                  </a:schemeClr>
                </a:solidFill>
              </a:rPr>
              <a:t> </a:t>
            </a:r>
            <a:r>
              <a:rPr lang="tr-TR" b="1" dirty="0" err="1" smtClean="0">
                <a:solidFill>
                  <a:schemeClr val="accent6">
                    <a:lumMod val="75000"/>
                  </a:schemeClr>
                </a:solidFill>
              </a:rPr>
              <a:t>beverage</a:t>
            </a:r>
            <a:r>
              <a:rPr lang="tr-TR" b="1" dirty="0" smtClean="0">
                <a:solidFill>
                  <a:schemeClr val="accent6">
                    <a:lumMod val="75000"/>
                  </a:schemeClr>
                </a:solidFill>
              </a:rPr>
              <a:t> </a:t>
            </a:r>
            <a:r>
              <a:rPr lang="tr-TR" b="1" dirty="0" err="1" smtClean="0">
                <a:solidFill>
                  <a:schemeClr val="accent6">
                    <a:lumMod val="75000"/>
                  </a:schemeClr>
                </a:solidFill>
              </a:rPr>
              <a:t>for</a:t>
            </a:r>
            <a:r>
              <a:rPr lang="tr-TR" b="1" dirty="0" smtClean="0">
                <a:solidFill>
                  <a:schemeClr val="accent6">
                    <a:lumMod val="75000"/>
                  </a:schemeClr>
                </a:solidFill>
              </a:rPr>
              <a:t> </a:t>
            </a:r>
            <a:r>
              <a:rPr lang="tr-TR" b="1" dirty="0" err="1" smtClean="0">
                <a:solidFill>
                  <a:schemeClr val="accent6">
                    <a:lumMod val="75000"/>
                  </a:schemeClr>
                </a:solidFill>
              </a:rPr>
              <a:t>consumers</a:t>
            </a:r>
            <a:r>
              <a:rPr lang="tr-TR" b="1" dirty="0" smtClean="0">
                <a:solidFill>
                  <a:schemeClr val="accent6">
                    <a:lumMod val="75000"/>
                  </a:schemeClr>
                </a:solidFill>
              </a:rPr>
              <a:t>.</a:t>
            </a:r>
          </a:p>
          <a:p>
            <a:pPr algn="just">
              <a:buClr>
                <a:schemeClr val="accent6">
                  <a:lumMod val="75000"/>
                </a:schemeClr>
              </a:buClr>
              <a:buFont typeface="Arial" pitchFamily="34" charset="0"/>
              <a:buChar char="♦"/>
            </a:pPr>
            <a:endParaRPr lang="tr-TR" b="1" dirty="0">
              <a:solidFill>
                <a:schemeClr val="accent2"/>
              </a:solidFill>
            </a:endParaRPr>
          </a:p>
        </p:txBody>
      </p:sp>
      <p:pic>
        <p:nvPicPr>
          <p:cNvPr id="1028" name="Picture 4" descr="C:\Users\inci\Desktop\targetk.png"/>
          <p:cNvPicPr>
            <a:picLocks noChangeAspect="1" noChangeArrowheads="1"/>
          </p:cNvPicPr>
          <p:nvPr/>
        </p:nvPicPr>
        <p:blipFill>
          <a:blip r:embed="rId4" cstate="print"/>
          <a:srcRect/>
          <a:stretch>
            <a:fillRect/>
          </a:stretch>
        </p:blipFill>
        <p:spPr bwMode="auto">
          <a:xfrm>
            <a:off x="10426890" y="5431809"/>
            <a:ext cx="1753564" cy="1412543"/>
          </a:xfrm>
          <a:prstGeom prst="rect">
            <a:avLst/>
          </a:prstGeom>
          <a:noFill/>
        </p:spPr>
      </p:pic>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aşlık 12"/>
          <p:cNvSpPr txBox="1">
            <a:spLocks/>
          </p:cNvSpPr>
          <p:nvPr/>
        </p:nvSpPr>
        <p:spPr>
          <a:xfrm>
            <a:off x="963613" y="566738"/>
            <a:ext cx="9980612" cy="1096962"/>
          </a:xfrm>
          <a:prstGeom prst="rect">
            <a:avLst/>
          </a:prstGeom>
        </p:spPr>
        <p:txBody>
          <a:bodyPr/>
          <a:lstStyle/>
          <a:p>
            <a:pPr>
              <a:lnSpc>
                <a:spcPct val="90000"/>
              </a:lnSpc>
              <a:spcBef>
                <a:spcPct val="0"/>
              </a:spcBef>
              <a:buFont typeface="Wingdings" pitchFamily="2" charset="2"/>
              <a:buNone/>
              <a:defRPr/>
            </a:pPr>
            <a:r>
              <a:rPr lang="tr-TR" sz="2800" b="1" dirty="0">
                <a:solidFill>
                  <a:schemeClr val="accent2"/>
                </a:solidFill>
                <a:latin typeface="Euphemia" pitchFamily="34" charset="0"/>
                <a:ea typeface="+mj-ea"/>
                <a:cs typeface="+mj-cs"/>
              </a:rPr>
              <a:t>5</a:t>
            </a:r>
            <a:r>
              <a:rPr lang="tr-TR" sz="2800" b="1" dirty="0" smtClean="0">
                <a:solidFill>
                  <a:schemeClr val="accent2"/>
                </a:solidFill>
                <a:latin typeface="Euphemia" pitchFamily="34" charset="0"/>
                <a:ea typeface="+mj-ea"/>
                <a:cs typeface="+mj-cs"/>
              </a:rPr>
              <a:t>. REFERENCES</a:t>
            </a:r>
            <a:endParaRPr lang="tr-TR" sz="2800" b="1" dirty="0">
              <a:solidFill>
                <a:schemeClr val="accent2"/>
              </a:solidFill>
              <a:latin typeface="+mn-lt"/>
              <a:ea typeface="+mj-ea"/>
              <a:cs typeface="+mj-cs"/>
            </a:endParaRPr>
          </a:p>
        </p:txBody>
      </p:sp>
      <p:sp>
        <p:nvSpPr>
          <p:cNvPr id="3" name="2 Metin kutusu"/>
          <p:cNvSpPr txBox="1"/>
          <p:nvPr/>
        </p:nvSpPr>
        <p:spPr>
          <a:xfrm>
            <a:off x="1045029" y="1335318"/>
            <a:ext cx="10508342" cy="5706177"/>
          </a:xfrm>
          <a:prstGeom prst="rect">
            <a:avLst/>
          </a:prstGeom>
          <a:noFill/>
        </p:spPr>
        <p:txBody>
          <a:bodyPr wrap="square" rtlCol="0">
            <a:spAutoFit/>
          </a:bodyPr>
          <a:lstStyle/>
          <a:p>
            <a:pPr lvl="0" algn="just"/>
            <a:r>
              <a:rPr lang="tr-TR" sz="1600" i="1" dirty="0" err="1" smtClean="0">
                <a:solidFill>
                  <a:schemeClr val="accent6">
                    <a:lumMod val="75000"/>
                  </a:schemeClr>
                </a:solidFill>
                <a:latin typeface="+mn-lt"/>
              </a:rPr>
              <a:t>Kyung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Yoon</a:t>
            </a:r>
            <a:r>
              <a:rPr lang="tr-TR" sz="1600" i="1" dirty="0" smtClean="0">
                <a:solidFill>
                  <a:schemeClr val="accent6">
                    <a:lumMod val="75000"/>
                  </a:schemeClr>
                </a:solidFill>
                <a:latin typeface="+mn-lt"/>
              </a:rPr>
              <a:t>, Edward E. </a:t>
            </a:r>
            <a:r>
              <a:rPr lang="tr-TR" sz="1600" i="1" dirty="0" err="1" smtClean="0">
                <a:solidFill>
                  <a:schemeClr val="accent6">
                    <a:lumMod val="75000"/>
                  </a:schemeClr>
                </a:solidFill>
                <a:latin typeface="+mn-lt"/>
              </a:rPr>
              <a:t>Woodams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Yong</a:t>
            </a:r>
            <a:r>
              <a:rPr lang="tr-TR" sz="1600" i="1" dirty="0" smtClean="0">
                <a:solidFill>
                  <a:schemeClr val="accent6">
                    <a:lumMod val="75000"/>
                  </a:schemeClr>
                </a:solidFill>
                <a:latin typeface="+mn-lt"/>
              </a:rPr>
              <a:t> D. </a:t>
            </a:r>
            <a:r>
              <a:rPr lang="tr-TR" sz="1600" i="1" dirty="0" err="1" smtClean="0">
                <a:solidFill>
                  <a:schemeClr val="accent6">
                    <a:lumMod val="75000"/>
                  </a:schemeClr>
                </a:solidFill>
                <a:latin typeface="+mn-lt"/>
              </a:rPr>
              <a:t>Hang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Fermentation</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beet</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beneficial</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lactic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acid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bacteria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Lebensm</a:t>
            </a:r>
            <a:r>
              <a:rPr lang="tr-TR" sz="1600" i="1" dirty="0" smtClean="0">
                <a:solidFill>
                  <a:schemeClr val="accent6">
                    <a:lumMod val="75000"/>
                  </a:schemeClr>
                </a:solidFill>
                <a:latin typeface="+mn-lt"/>
              </a:rPr>
              <a:t>.-</a:t>
            </a:r>
            <a:r>
              <a:rPr lang="tr-TR" sz="1600" i="1" dirty="0" err="1" smtClean="0">
                <a:solidFill>
                  <a:schemeClr val="accent6">
                    <a:lumMod val="75000"/>
                  </a:schemeClr>
                </a:solidFill>
                <a:latin typeface="+mn-lt"/>
              </a:rPr>
              <a:t>Wiss</a:t>
            </a:r>
            <a:r>
              <a:rPr lang="tr-TR" sz="1600" i="1" dirty="0" smtClean="0">
                <a:solidFill>
                  <a:schemeClr val="accent6">
                    <a:lumMod val="75000"/>
                  </a:schemeClr>
                </a:solidFill>
                <a:latin typeface="+mn-lt"/>
              </a:rPr>
              <a:t>. u.-</a:t>
            </a:r>
            <a:r>
              <a:rPr lang="tr-TR" sz="1600" i="1" dirty="0" err="1" smtClean="0">
                <a:solidFill>
                  <a:schemeClr val="accent6">
                    <a:lumMod val="75000"/>
                  </a:schemeClr>
                </a:solidFill>
                <a:latin typeface="+mn-lt"/>
              </a:rPr>
              <a:t>Technol</a:t>
            </a:r>
            <a:r>
              <a:rPr lang="tr-TR" sz="1600" i="1" dirty="0" smtClean="0">
                <a:solidFill>
                  <a:schemeClr val="accent6">
                    <a:lumMod val="75000"/>
                  </a:schemeClr>
                </a:solidFill>
                <a:latin typeface="+mn-lt"/>
              </a:rPr>
              <a:t>. 38 (2005) 73–75.</a:t>
            </a:r>
          </a:p>
          <a:p>
            <a:pPr lvl="0" algn="just"/>
            <a:r>
              <a:rPr lang="tr-TR" sz="1600" i="1" dirty="0" err="1" smtClean="0">
                <a:solidFill>
                  <a:schemeClr val="accent6">
                    <a:lumMod val="75000"/>
                  </a:schemeClr>
                </a:solidFill>
                <a:latin typeface="+mn-lt"/>
              </a:rPr>
              <a:t>Clarice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Maria</a:t>
            </a:r>
            <a:r>
              <a:rPr lang="tr-TR" sz="1600" i="1" dirty="0" smtClean="0">
                <a:solidFill>
                  <a:schemeClr val="accent6">
                    <a:lumMod val="75000"/>
                  </a:schemeClr>
                </a:solidFill>
                <a:latin typeface="+mn-lt"/>
              </a:rPr>
              <a:t> de </a:t>
            </a:r>
            <a:r>
              <a:rPr lang="tr-TR" sz="1600" i="1" dirty="0" err="1" smtClean="0">
                <a:solidFill>
                  <a:schemeClr val="accent6">
                    <a:lumMod val="75000"/>
                  </a:schemeClr>
                </a:solidFill>
                <a:latin typeface="+mn-lt"/>
              </a:rPr>
              <a:t>Arau</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jo</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Chagas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Vergara</a:t>
            </a:r>
            <a:r>
              <a:rPr lang="tr-TR" sz="1600" i="1" dirty="0" smtClean="0">
                <a:solidFill>
                  <a:schemeClr val="accent6">
                    <a:lumMod val="75000"/>
                  </a:schemeClr>
                </a:solidFill>
                <a:latin typeface="+mn-lt"/>
              </a:rPr>
              <a:t> a, </a:t>
            </a:r>
            <a:r>
              <a:rPr lang="tr-TR" sz="1600" i="1" dirty="0" err="1" smtClean="0">
                <a:solidFill>
                  <a:schemeClr val="accent6">
                    <a:lumMod val="75000"/>
                  </a:schemeClr>
                </a:solidFill>
                <a:latin typeface="+mn-lt"/>
              </a:rPr>
              <a:t>Talita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Lopes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Honorato</a:t>
            </a:r>
            <a:r>
              <a:rPr lang="tr-TR" sz="1600" i="1" dirty="0" smtClean="0">
                <a:solidFill>
                  <a:schemeClr val="accent6">
                    <a:lumMod val="75000"/>
                  </a:schemeClr>
                </a:solidFill>
                <a:latin typeface="+mn-lt"/>
              </a:rPr>
              <a:t> b, </a:t>
            </a:r>
            <a:r>
              <a:rPr lang="tr-TR" sz="1600" i="1" dirty="0" err="1" smtClean="0">
                <a:solidFill>
                  <a:schemeClr val="accent6">
                    <a:lumMod val="75000"/>
                  </a:schemeClr>
                </a:solidFill>
                <a:latin typeface="+mn-lt"/>
              </a:rPr>
              <a:t>Geraldo</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Arraes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Maia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Sueli</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Rodrigues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Prebiotic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effect</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fermented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cashew</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apple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Anacardium</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occidentale</a:t>
            </a:r>
            <a:r>
              <a:rPr lang="tr-TR" sz="1600" i="1" dirty="0" smtClean="0">
                <a:solidFill>
                  <a:schemeClr val="accent6">
                    <a:lumMod val="75000"/>
                  </a:schemeClr>
                </a:solidFill>
                <a:latin typeface="+mn-lt"/>
              </a:rPr>
              <a:t> L)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LWT - </a:t>
            </a:r>
            <a:r>
              <a:rPr lang="tr-TR" sz="1600" i="1" dirty="0" err="1" smtClean="0">
                <a:solidFill>
                  <a:schemeClr val="accent6">
                    <a:lumMod val="75000"/>
                  </a:schemeClr>
                </a:solidFill>
                <a:latin typeface="+mn-lt"/>
              </a:rPr>
              <a:t>Food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Science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and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Technology</a:t>
            </a:r>
            <a:r>
              <a:rPr lang="tr-TR" sz="1600" i="1" dirty="0" smtClean="0">
                <a:solidFill>
                  <a:schemeClr val="accent6">
                    <a:lumMod val="75000"/>
                  </a:schemeClr>
                </a:solidFill>
                <a:latin typeface="+mn-lt"/>
              </a:rPr>
              <a:t>, LWT - </a:t>
            </a:r>
            <a:r>
              <a:rPr lang="tr-TR" sz="1600" i="1" dirty="0" err="1" smtClean="0">
                <a:solidFill>
                  <a:schemeClr val="accent6">
                    <a:lumMod val="75000"/>
                  </a:schemeClr>
                </a:solidFill>
                <a:latin typeface="+mn-lt"/>
              </a:rPr>
              <a:t>Food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Science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and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Technology</a:t>
            </a:r>
            <a:r>
              <a:rPr lang="tr-TR" sz="1600" i="1" dirty="0" smtClean="0">
                <a:solidFill>
                  <a:schemeClr val="accent6">
                    <a:lumMod val="75000"/>
                  </a:schemeClr>
                </a:solidFill>
                <a:latin typeface="+mn-lt"/>
              </a:rPr>
              <a:t> 43 (2010) 141–145.</a:t>
            </a:r>
          </a:p>
          <a:p>
            <a:pPr lvl="0" algn="just"/>
            <a:r>
              <a:rPr lang="tr-TR" sz="1600" i="1" dirty="0" err="1" smtClean="0">
                <a:solidFill>
                  <a:schemeClr val="accent6">
                    <a:lumMod val="75000"/>
                  </a:schemeClr>
                </a:solidFill>
                <a:latin typeface="+mn-lt"/>
              </a:rPr>
              <a:t>Sawaminee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Nualkaekul</a:t>
            </a:r>
            <a:r>
              <a:rPr lang="tr-TR" sz="1600" i="1" dirty="0" smtClean="0">
                <a:solidFill>
                  <a:schemeClr val="accent6">
                    <a:lumMod val="75000"/>
                  </a:schemeClr>
                </a:solidFill>
                <a:latin typeface="+mn-lt"/>
              </a:rPr>
              <a:t> a, </a:t>
            </a:r>
            <a:r>
              <a:rPr lang="tr-TR" sz="1600" i="1" dirty="0" err="1" smtClean="0">
                <a:solidFill>
                  <a:schemeClr val="accent6">
                    <a:lumMod val="75000"/>
                  </a:schemeClr>
                </a:solidFill>
                <a:latin typeface="+mn-lt"/>
              </a:rPr>
              <a:t>Ivan</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Salmeron</a:t>
            </a:r>
            <a:r>
              <a:rPr lang="tr-TR" sz="1600" i="1" dirty="0" smtClean="0">
                <a:solidFill>
                  <a:schemeClr val="accent6">
                    <a:lumMod val="75000"/>
                  </a:schemeClr>
                </a:solidFill>
                <a:latin typeface="+mn-lt"/>
              </a:rPr>
              <a:t> b, </a:t>
            </a:r>
            <a:r>
              <a:rPr lang="tr-TR" sz="1600" i="1" dirty="0" err="1" smtClean="0">
                <a:solidFill>
                  <a:schemeClr val="accent6">
                    <a:lumMod val="75000"/>
                  </a:schemeClr>
                </a:solidFill>
                <a:latin typeface="+mn-lt"/>
              </a:rPr>
              <a:t>Dimitris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Charalampopoulos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Investigation</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the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factors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influencing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the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survival</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Bifidobacterium</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longum</a:t>
            </a:r>
            <a:r>
              <a:rPr lang="tr-TR" sz="1600" i="1" dirty="0" smtClean="0">
                <a:solidFill>
                  <a:schemeClr val="accent6">
                    <a:lumMod val="75000"/>
                  </a:schemeClr>
                </a:solidFill>
                <a:latin typeface="+mn-lt"/>
              </a:rPr>
              <a:t> in model </a:t>
            </a:r>
            <a:r>
              <a:rPr lang="tr-TR" sz="1600" i="1" dirty="0" err="1" smtClean="0">
                <a:solidFill>
                  <a:schemeClr val="accent6">
                    <a:lumMod val="75000"/>
                  </a:schemeClr>
                </a:solidFill>
                <a:latin typeface="+mn-lt"/>
              </a:rPr>
              <a:t>acidic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solutions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and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fruit</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juices</a:t>
            </a:r>
            <a:r>
              <a:rPr lang="tr-TR" sz="1600" i="1" dirty="0" smtClean="0">
                <a:solidFill>
                  <a:schemeClr val="accent6">
                    <a:lumMod val="75000"/>
                  </a:schemeClr>
                </a:solidFill>
                <a:latin typeface="+mn-lt"/>
              </a:rPr>
              <a:t>, 129 (2011) 1037–1044.</a:t>
            </a:r>
          </a:p>
          <a:p>
            <a:pPr lvl="0" algn="just"/>
            <a:r>
              <a:rPr lang="tr-TR" sz="1600" i="1" dirty="0" err="1" smtClean="0">
                <a:solidFill>
                  <a:schemeClr val="accent6">
                    <a:lumMod val="75000"/>
                  </a:schemeClr>
                </a:solidFill>
                <a:latin typeface="+mn-lt"/>
              </a:rPr>
              <a:t>Mayra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Garcia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Maia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Costa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Thatyane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Vidal</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Fonteles</a:t>
            </a:r>
            <a:r>
              <a:rPr lang="tr-TR" sz="1600" i="1" dirty="0" smtClean="0">
                <a:solidFill>
                  <a:schemeClr val="accent6">
                    <a:lumMod val="75000"/>
                  </a:schemeClr>
                </a:solidFill>
                <a:latin typeface="+mn-lt"/>
              </a:rPr>
              <a:t>, Ana </a:t>
            </a:r>
            <a:r>
              <a:rPr lang="tr-TR" sz="1600" i="1" dirty="0" err="1" smtClean="0">
                <a:solidFill>
                  <a:schemeClr val="accent6">
                    <a:lumMod val="75000"/>
                  </a:schemeClr>
                </a:solidFill>
                <a:latin typeface="+mn-lt"/>
              </a:rPr>
              <a:t>Laura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Tibério</a:t>
            </a:r>
            <a:r>
              <a:rPr lang="tr-TR" sz="1600" i="1" dirty="0" smtClean="0">
                <a:solidFill>
                  <a:schemeClr val="accent6">
                    <a:lumMod val="75000"/>
                  </a:schemeClr>
                </a:solidFill>
                <a:latin typeface="+mn-lt"/>
              </a:rPr>
              <a:t> de </a:t>
            </a:r>
            <a:r>
              <a:rPr lang="tr-TR" sz="1600" i="1" dirty="0" err="1" smtClean="0">
                <a:solidFill>
                  <a:schemeClr val="accent6">
                    <a:lumMod val="75000"/>
                  </a:schemeClr>
                </a:solidFill>
                <a:latin typeface="+mn-lt"/>
              </a:rPr>
              <a:t>Jesus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Sueli</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Rodrigues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Sonicated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pineapple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as </a:t>
            </a:r>
            <a:r>
              <a:rPr lang="tr-TR" sz="1600" i="1" dirty="0" err="1" smtClean="0">
                <a:solidFill>
                  <a:schemeClr val="accent6">
                    <a:lumMod val="75000"/>
                  </a:schemeClr>
                </a:solidFill>
                <a:latin typeface="+mn-lt"/>
              </a:rPr>
              <a:t>substrate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for</a:t>
            </a:r>
            <a:r>
              <a:rPr lang="tr-TR" sz="1600" i="1" dirty="0" smtClean="0">
                <a:solidFill>
                  <a:schemeClr val="accent6">
                    <a:lumMod val="75000"/>
                  </a:schemeClr>
                </a:solidFill>
                <a:latin typeface="+mn-lt"/>
              </a:rPr>
              <a:t> L. </a:t>
            </a:r>
            <a:r>
              <a:rPr lang="tr-TR" sz="1600" i="1" dirty="0" err="1" smtClean="0">
                <a:solidFill>
                  <a:schemeClr val="accent6">
                    <a:lumMod val="75000"/>
                  </a:schemeClr>
                </a:solidFill>
                <a:latin typeface="+mn-lt"/>
              </a:rPr>
              <a:t>casei</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cultivation</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for</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probiotic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beverage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development</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Process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optimisation</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and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product</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stability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Food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Chemistry</a:t>
            </a:r>
            <a:r>
              <a:rPr lang="tr-TR" sz="1600" i="1" dirty="0" smtClean="0">
                <a:solidFill>
                  <a:schemeClr val="accent6">
                    <a:lumMod val="75000"/>
                  </a:schemeClr>
                </a:solidFill>
                <a:latin typeface="+mn-lt"/>
              </a:rPr>
              <a:t>, 139 (2013) 261–266.</a:t>
            </a:r>
          </a:p>
          <a:p>
            <a:pPr lvl="0" algn="just"/>
            <a:r>
              <a:rPr lang="tr-TR" sz="1600" i="1" dirty="0" err="1" smtClean="0">
                <a:solidFill>
                  <a:schemeClr val="accent6">
                    <a:lumMod val="75000"/>
                  </a:schemeClr>
                </a:solidFill>
                <a:latin typeface="+mn-lt"/>
              </a:rPr>
              <a:t>Kyung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Yoon</a:t>
            </a:r>
            <a:r>
              <a:rPr lang="tr-TR" sz="1600" i="1" dirty="0" smtClean="0">
                <a:solidFill>
                  <a:schemeClr val="accent6">
                    <a:lumMod val="75000"/>
                  </a:schemeClr>
                </a:solidFill>
                <a:latin typeface="+mn-lt"/>
              </a:rPr>
              <a:t>, Edward E. </a:t>
            </a:r>
            <a:r>
              <a:rPr lang="tr-TR" sz="1600" i="1" dirty="0" err="1" smtClean="0">
                <a:solidFill>
                  <a:schemeClr val="accent6">
                    <a:lumMod val="75000"/>
                  </a:schemeClr>
                </a:solidFill>
                <a:latin typeface="+mn-lt"/>
              </a:rPr>
              <a:t>Woodams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Yong</a:t>
            </a:r>
            <a:r>
              <a:rPr lang="tr-TR" sz="1600" i="1" dirty="0" smtClean="0">
                <a:solidFill>
                  <a:schemeClr val="accent6">
                    <a:lumMod val="75000"/>
                  </a:schemeClr>
                </a:solidFill>
                <a:latin typeface="+mn-lt"/>
              </a:rPr>
              <a:t> D. </a:t>
            </a:r>
            <a:r>
              <a:rPr lang="tr-TR" sz="1600" i="1" dirty="0" err="1" smtClean="0">
                <a:solidFill>
                  <a:schemeClr val="accent6">
                    <a:lumMod val="75000"/>
                  </a:schemeClr>
                </a:solidFill>
                <a:latin typeface="+mn-lt"/>
              </a:rPr>
              <a:t>Hang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Production</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probiotic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cabbage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lactic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acid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bacteria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Bioresource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Technology</a:t>
            </a:r>
            <a:r>
              <a:rPr lang="tr-TR" sz="1600" i="1" dirty="0" smtClean="0">
                <a:solidFill>
                  <a:schemeClr val="accent6">
                    <a:lumMod val="75000"/>
                  </a:schemeClr>
                </a:solidFill>
                <a:latin typeface="+mn-lt"/>
              </a:rPr>
              <a:t> 97 (2006) 1427–1430, </a:t>
            </a:r>
          </a:p>
          <a:p>
            <a:pPr lvl="0" algn="just"/>
            <a:r>
              <a:rPr lang="tr-TR" sz="1600" i="1" dirty="0" err="1" smtClean="0">
                <a:solidFill>
                  <a:schemeClr val="accent6">
                    <a:lumMod val="75000"/>
                  </a:schemeClr>
                </a:solidFill>
                <a:latin typeface="+mn-lt"/>
              </a:rPr>
              <a:t>Fla</a:t>
            </a:r>
            <a:r>
              <a:rPr lang="tr-TR" sz="1600" i="1" dirty="0" smtClean="0">
                <a:solidFill>
                  <a:schemeClr val="accent6">
                    <a:lumMod val="75000"/>
                  </a:schemeClr>
                </a:solidFill>
                <a:latin typeface="+mn-lt"/>
              </a:rPr>
              <a:t>´</a:t>
            </a:r>
            <a:r>
              <a:rPr lang="tr-TR" sz="1600" i="1" dirty="0" err="1" smtClean="0">
                <a:solidFill>
                  <a:schemeClr val="accent6">
                    <a:lumMod val="75000"/>
                  </a:schemeClr>
                </a:solidFill>
                <a:latin typeface="+mn-lt"/>
              </a:rPr>
              <a:t>vera</a:t>
            </a:r>
            <a:r>
              <a:rPr lang="tr-TR" sz="1600" i="1" dirty="0" smtClean="0">
                <a:solidFill>
                  <a:schemeClr val="accent6">
                    <a:lumMod val="75000"/>
                  </a:schemeClr>
                </a:solidFill>
                <a:latin typeface="+mn-lt"/>
              </a:rPr>
              <a:t> C. </a:t>
            </a:r>
            <a:r>
              <a:rPr lang="tr-TR" sz="1600" i="1" dirty="0" err="1" smtClean="0">
                <a:solidFill>
                  <a:schemeClr val="accent6">
                    <a:lumMod val="75000"/>
                  </a:schemeClr>
                </a:solidFill>
                <a:latin typeface="+mn-lt"/>
              </a:rPr>
              <a:t>Prado</a:t>
            </a:r>
            <a:r>
              <a:rPr lang="tr-TR" sz="1600" i="1" dirty="0" smtClean="0">
                <a:solidFill>
                  <a:schemeClr val="accent6">
                    <a:lumMod val="75000"/>
                  </a:schemeClr>
                </a:solidFill>
                <a:latin typeface="+mn-lt"/>
              </a:rPr>
              <a:t> a, </a:t>
            </a:r>
            <a:r>
              <a:rPr lang="tr-TR" sz="1600" i="1" dirty="0" err="1" smtClean="0">
                <a:solidFill>
                  <a:schemeClr val="accent6">
                    <a:lumMod val="75000"/>
                  </a:schemeClr>
                </a:solidFill>
                <a:latin typeface="+mn-lt"/>
              </a:rPr>
              <a:t>Jose</a:t>
            </a:r>
            <a:r>
              <a:rPr lang="tr-TR" sz="1600" i="1" dirty="0" smtClean="0">
                <a:solidFill>
                  <a:schemeClr val="accent6">
                    <a:lumMod val="75000"/>
                  </a:schemeClr>
                </a:solidFill>
                <a:latin typeface="+mn-lt"/>
              </a:rPr>
              <a:t> L. Parada a, </a:t>
            </a:r>
            <a:r>
              <a:rPr lang="tr-TR" sz="1600" i="1" dirty="0" err="1" smtClean="0">
                <a:solidFill>
                  <a:schemeClr val="accent6">
                    <a:lumMod val="75000"/>
                  </a:schemeClr>
                </a:solidFill>
                <a:latin typeface="+mn-lt"/>
              </a:rPr>
              <a:t>Ashok</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Pandey</a:t>
            </a:r>
            <a:r>
              <a:rPr lang="tr-TR" sz="1600" i="1" dirty="0" smtClean="0">
                <a:solidFill>
                  <a:schemeClr val="accent6">
                    <a:lumMod val="75000"/>
                  </a:schemeClr>
                </a:solidFill>
                <a:latin typeface="+mn-lt"/>
              </a:rPr>
              <a:t> b, </a:t>
            </a:r>
            <a:r>
              <a:rPr lang="tr-TR" sz="1600" i="1" dirty="0" err="1" smtClean="0">
                <a:solidFill>
                  <a:schemeClr val="accent6">
                    <a:lumMod val="75000"/>
                  </a:schemeClr>
                </a:solidFill>
                <a:latin typeface="+mn-lt"/>
              </a:rPr>
              <a:t>Carlos</a:t>
            </a:r>
            <a:r>
              <a:rPr lang="tr-TR" sz="1600" i="1" dirty="0" smtClean="0">
                <a:solidFill>
                  <a:schemeClr val="accent6">
                    <a:lumMod val="75000"/>
                  </a:schemeClr>
                </a:solidFill>
                <a:latin typeface="+mn-lt"/>
              </a:rPr>
              <a:t> R. </a:t>
            </a:r>
            <a:r>
              <a:rPr lang="tr-TR" sz="1600" i="1" dirty="0" err="1" smtClean="0">
                <a:solidFill>
                  <a:schemeClr val="accent6">
                    <a:lumMod val="75000"/>
                  </a:schemeClr>
                </a:solidFill>
                <a:latin typeface="+mn-lt"/>
              </a:rPr>
              <a:t>Soccol</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Trends</a:t>
            </a:r>
            <a:r>
              <a:rPr lang="tr-TR" sz="1600" i="1" dirty="0" smtClean="0">
                <a:solidFill>
                  <a:schemeClr val="accent6">
                    <a:lumMod val="75000"/>
                  </a:schemeClr>
                </a:solidFill>
                <a:latin typeface="+mn-lt"/>
              </a:rPr>
              <a:t> in </a:t>
            </a:r>
            <a:r>
              <a:rPr lang="tr-TR" sz="1600" i="1" dirty="0" err="1" smtClean="0">
                <a:solidFill>
                  <a:schemeClr val="accent6">
                    <a:lumMod val="75000"/>
                  </a:schemeClr>
                </a:solidFill>
                <a:latin typeface="+mn-lt"/>
              </a:rPr>
              <a:t>non</a:t>
            </a:r>
            <a:r>
              <a:rPr lang="tr-TR" sz="1600" i="1" dirty="0" smtClean="0">
                <a:solidFill>
                  <a:schemeClr val="accent6">
                    <a:lumMod val="75000"/>
                  </a:schemeClr>
                </a:solidFill>
                <a:latin typeface="+mn-lt"/>
              </a:rPr>
              <a:t>-</a:t>
            </a:r>
            <a:r>
              <a:rPr lang="tr-TR" sz="1600" i="1" dirty="0" err="1" smtClean="0">
                <a:solidFill>
                  <a:schemeClr val="accent6">
                    <a:lumMod val="75000"/>
                  </a:schemeClr>
                </a:solidFill>
                <a:latin typeface="+mn-lt"/>
              </a:rPr>
              <a:t>dairy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probiotic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beverages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Food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Research</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International</a:t>
            </a:r>
            <a:r>
              <a:rPr lang="tr-TR" sz="1600" i="1" dirty="0" smtClean="0">
                <a:solidFill>
                  <a:schemeClr val="accent6">
                    <a:lumMod val="75000"/>
                  </a:schemeClr>
                </a:solidFill>
                <a:latin typeface="+mn-lt"/>
              </a:rPr>
              <a:t> 41 (2008) 111–123</a:t>
            </a:r>
          </a:p>
          <a:p>
            <a:pPr lvl="0" algn="just"/>
            <a:r>
              <a:rPr lang="tr-TR" sz="1600" i="1" dirty="0" smtClean="0">
                <a:solidFill>
                  <a:schemeClr val="accent6">
                    <a:lumMod val="75000"/>
                  </a:schemeClr>
                </a:solidFill>
                <a:latin typeface="+mn-lt"/>
              </a:rPr>
              <a:t>Ana </a:t>
            </a:r>
            <a:r>
              <a:rPr lang="tr-TR" sz="1600" i="1" dirty="0" err="1" smtClean="0">
                <a:solidFill>
                  <a:schemeClr val="accent6">
                    <a:lumMod val="75000"/>
                  </a:schemeClr>
                </a:solidFill>
                <a:latin typeface="+mn-lt"/>
              </a:rPr>
              <a:t>Lúcia</a:t>
            </a:r>
            <a:r>
              <a:rPr lang="tr-TR" sz="1600" i="1" dirty="0" smtClean="0">
                <a:solidFill>
                  <a:schemeClr val="accent6">
                    <a:lumMod val="75000"/>
                  </a:schemeClr>
                </a:solidFill>
                <a:latin typeface="+mn-lt"/>
              </a:rPr>
              <a:t> F. </a:t>
            </a:r>
            <a:r>
              <a:rPr lang="tr-TR" sz="1600" i="1" dirty="0" err="1" smtClean="0">
                <a:solidFill>
                  <a:schemeClr val="accent6">
                    <a:lumMod val="75000"/>
                  </a:schemeClr>
                </a:solidFill>
                <a:latin typeface="+mn-lt"/>
              </a:rPr>
              <a:t>Pereira</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Tatiane</a:t>
            </a:r>
            <a:r>
              <a:rPr lang="tr-TR" sz="1600" i="1" dirty="0" smtClean="0">
                <a:solidFill>
                  <a:schemeClr val="accent6">
                    <a:lumMod val="75000"/>
                  </a:schemeClr>
                </a:solidFill>
                <a:latin typeface="+mn-lt"/>
              </a:rPr>
              <a:t> C. </a:t>
            </a:r>
            <a:r>
              <a:rPr lang="tr-TR" sz="1600" i="1" dirty="0" err="1" smtClean="0">
                <a:solidFill>
                  <a:schemeClr val="accent6">
                    <a:lumMod val="75000"/>
                  </a:schemeClr>
                </a:solidFill>
                <a:latin typeface="+mn-lt"/>
              </a:rPr>
              <a:t>Maciel</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Sueli</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Rodrigues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Probiotic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beverage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from</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cashew</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apple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fermented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with</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Lactobacillus</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casei</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Food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Research</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International</a:t>
            </a:r>
            <a:r>
              <a:rPr lang="tr-TR" sz="1600" i="1" dirty="0" smtClean="0">
                <a:solidFill>
                  <a:schemeClr val="accent6">
                    <a:lumMod val="75000"/>
                  </a:schemeClr>
                </a:solidFill>
                <a:latin typeface="+mn-lt"/>
              </a:rPr>
              <a:t>, 44 (2011) 1276–1283</a:t>
            </a:r>
          </a:p>
          <a:p>
            <a:pPr lvl="0" algn="just"/>
            <a:r>
              <a:rPr lang="tr-TR" sz="1600" i="1" dirty="0" err="1" smtClean="0">
                <a:solidFill>
                  <a:schemeClr val="accent6">
                    <a:lumMod val="75000"/>
                  </a:schemeClr>
                </a:solidFill>
                <a:latin typeface="+mn-lt"/>
              </a:rPr>
              <a:t>Kyung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Young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Yoon</a:t>
            </a:r>
            <a:r>
              <a:rPr lang="tr-TR" sz="1600" i="1" dirty="0" smtClean="0">
                <a:solidFill>
                  <a:schemeClr val="accent6">
                    <a:lumMod val="75000"/>
                  </a:schemeClr>
                </a:solidFill>
                <a:latin typeface="+mn-lt"/>
              </a:rPr>
              <a:t>, Edward E. Woodams1 </a:t>
            </a:r>
            <a:r>
              <a:rPr lang="tr-TR" sz="1600" i="1" dirty="0" err="1" smtClean="0">
                <a:solidFill>
                  <a:schemeClr val="accent6">
                    <a:lumMod val="75000"/>
                  </a:schemeClr>
                </a:solidFill>
                <a:latin typeface="+mn-lt"/>
              </a:rPr>
              <a:t>and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Yong</a:t>
            </a:r>
            <a:r>
              <a:rPr lang="tr-TR" sz="1600" i="1" dirty="0" smtClean="0">
                <a:solidFill>
                  <a:schemeClr val="accent6">
                    <a:lumMod val="75000"/>
                  </a:schemeClr>
                </a:solidFill>
                <a:latin typeface="+mn-lt"/>
              </a:rPr>
              <a:t> D </a:t>
            </a:r>
            <a:r>
              <a:rPr lang="tr-TR" sz="1600" i="1" dirty="0" err="1" smtClean="0">
                <a:solidFill>
                  <a:schemeClr val="accent6">
                    <a:lumMod val="75000"/>
                  </a:schemeClr>
                </a:solidFill>
                <a:latin typeface="+mn-lt"/>
              </a:rPr>
              <a:t>Hang</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Probiotication</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Tomato</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Juice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Lactic</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Acid</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Bacteria</a:t>
            </a:r>
            <a:r>
              <a:rPr lang="tr-TR" sz="1600" i="1" dirty="0" smtClean="0">
                <a:solidFill>
                  <a:schemeClr val="accent6">
                    <a:lumMod val="75000"/>
                  </a:schemeClr>
                </a:solidFill>
                <a:latin typeface="+mn-lt"/>
              </a:rPr>
              <a:t>, 2004, </a:t>
            </a:r>
            <a:r>
              <a:rPr lang="tr-TR" sz="1600" i="1" dirty="0" err="1" smtClean="0">
                <a:solidFill>
                  <a:schemeClr val="accent6">
                    <a:lumMod val="75000"/>
                  </a:schemeClr>
                </a:solidFill>
                <a:latin typeface="+mn-lt"/>
              </a:rPr>
              <a:t>The</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Journal</a:t>
            </a:r>
            <a:r>
              <a:rPr lang="tr-TR" sz="1600" i="1" dirty="0" smtClean="0">
                <a:solidFill>
                  <a:schemeClr val="accent6">
                    <a:lumMod val="75000"/>
                  </a:schemeClr>
                </a:solidFill>
                <a:latin typeface="+mn-lt"/>
              </a:rPr>
              <a:t> of </a:t>
            </a:r>
            <a:r>
              <a:rPr lang="tr-TR" sz="1600" i="1" dirty="0" err="1" smtClean="0">
                <a:solidFill>
                  <a:schemeClr val="accent6">
                    <a:lumMod val="75000"/>
                  </a:schemeClr>
                </a:solidFill>
                <a:latin typeface="+mn-lt"/>
              </a:rPr>
              <a:t>Microbiology</a:t>
            </a:r>
            <a:r>
              <a:rPr lang="tr-TR" sz="1600" i="1" dirty="0" smtClean="0">
                <a:solidFill>
                  <a:schemeClr val="accent6">
                    <a:lumMod val="75000"/>
                  </a:schemeClr>
                </a:solidFill>
                <a:latin typeface="+mn-lt"/>
              </a:rPr>
              <a:t>, </a:t>
            </a:r>
            <a:r>
              <a:rPr lang="tr-TR" sz="1600" i="1" dirty="0" err="1" smtClean="0">
                <a:solidFill>
                  <a:schemeClr val="accent6">
                    <a:lumMod val="75000"/>
                  </a:schemeClr>
                </a:solidFill>
                <a:latin typeface="+mn-lt"/>
              </a:rPr>
              <a:t>December</a:t>
            </a:r>
            <a:r>
              <a:rPr lang="tr-TR" sz="1600" i="1" dirty="0" smtClean="0">
                <a:solidFill>
                  <a:schemeClr val="accent6">
                    <a:lumMod val="75000"/>
                  </a:schemeClr>
                </a:solidFill>
                <a:latin typeface="+mn-lt"/>
              </a:rPr>
              <a:t> 2004, p.315-318</a:t>
            </a:r>
          </a:p>
          <a:p>
            <a:endParaRPr lang="tr-TR" dirty="0"/>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5"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31747" name="AutoShape 7"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sp>
        <p:nvSpPr>
          <p:cNvPr id="31748" name="AutoShape 9" descr="2Q=="/>
          <p:cNvSpPr>
            <a:spLocks noChangeAspect="1" noChangeArrowheads="1"/>
          </p:cNvSpPr>
          <p:nvPr/>
        </p:nvSpPr>
        <p:spPr bwMode="auto">
          <a:xfrm>
            <a:off x="5943600" y="3276600"/>
            <a:ext cx="304800" cy="304800"/>
          </a:xfrm>
          <a:prstGeom prst="rect">
            <a:avLst/>
          </a:prstGeom>
          <a:noFill/>
          <a:ln w="9525">
            <a:noFill/>
            <a:miter lim="800000"/>
            <a:headEnd/>
            <a:tailEnd/>
          </a:ln>
        </p:spPr>
        <p:txBody>
          <a:bodyPr/>
          <a:lstStyle/>
          <a:p>
            <a:endParaRPr lang="tr-TR"/>
          </a:p>
        </p:txBody>
      </p:sp>
      <p:pic>
        <p:nvPicPr>
          <p:cNvPr id="31749" name="7 Resim" descr="174150_081029192722_ThankYouAnimation gif.gif"/>
          <p:cNvPicPr>
            <a:picLocks noChangeAspect="1"/>
          </p:cNvPicPr>
          <p:nvPr/>
        </p:nvPicPr>
        <p:blipFill>
          <a:blip r:embed="rId2" cstate="print"/>
          <a:srcRect/>
          <a:stretch>
            <a:fillRect/>
          </a:stretch>
        </p:blipFill>
        <p:spPr bwMode="auto">
          <a:xfrm>
            <a:off x="3454400" y="2500313"/>
            <a:ext cx="5543550" cy="25812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Ppt0000000">
  <a:themeElements>
    <a:clrScheme name="Özel 26">
      <a:dk1>
        <a:srgbClr val="0070C0"/>
      </a:dk1>
      <a:lt1>
        <a:srgbClr val="FFFFFF"/>
      </a:lt1>
      <a:dk2>
        <a:srgbClr val="AD00AE"/>
      </a:dk2>
      <a:lt2>
        <a:srgbClr val="FFFFF3"/>
      </a:lt2>
      <a:accent1>
        <a:srgbClr val="3E003E"/>
      </a:accent1>
      <a:accent2>
        <a:srgbClr val="FF7415"/>
      </a:accent2>
      <a:accent3>
        <a:srgbClr val="525A6A"/>
      </a:accent3>
      <a:accent4>
        <a:srgbClr val="FFCC66"/>
      </a:accent4>
      <a:accent5>
        <a:srgbClr val="FE8FFF"/>
      </a:accent5>
      <a:accent6>
        <a:srgbClr val="AD00AE"/>
      </a:accent6>
      <a:hlink>
        <a:srgbClr val="FF3300"/>
      </a:hlink>
      <a:folHlink>
        <a:srgbClr val="FFCC66"/>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Özel 26">
    <a:dk1>
      <a:srgbClr val="0070C0"/>
    </a:dk1>
    <a:lt1>
      <a:srgbClr val="FFFFFF"/>
    </a:lt1>
    <a:dk2>
      <a:srgbClr val="AD00AE"/>
    </a:dk2>
    <a:lt2>
      <a:srgbClr val="FFFFF3"/>
    </a:lt2>
    <a:accent1>
      <a:srgbClr val="3E003E"/>
    </a:accent1>
    <a:accent2>
      <a:srgbClr val="FF7415"/>
    </a:accent2>
    <a:accent3>
      <a:srgbClr val="525A6A"/>
    </a:accent3>
    <a:accent4>
      <a:srgbClr val="FFCC66"/>
    </a:accent4>
    <a:accent5>
      <a:srgbClr val="FE8FFF"/>
    </a:accent5>
    <a:accent6>
      <a:srgbClr val="AD00AE"/>
    </a:accent6>
    <a:hlink>
      <a:srgbClr val="FF3300"/>
    </a:hlink>
    <a:folHlink>
      <a:srgbClr val="FFCC66"/>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2939</Words>
  <Application>Microsoft Office PowerPoint</Application>
  <PresentationFormat>Custom</PresentationFormat>
  <Paragraphs>275</Paragraphs>
  <Slides>29</Slides>
  <Notes>13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Ppt0000000</vt:lpstr>
      <vt:lpstr>Probiotic beverage from black carrot juice fermented with  Lactobacillus casei and  Lactobacillus paracasei</vt:lpstr>
      <vt:lpstr>Agenda</vt:lpstr>
      <vt:lpstr>1. INTRODUCTION</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NUTRITIONAL AND  ANTI-NUTRITIONAL PROPERTIES OF COOKIE PREPARED WITH STABILIZED WHEAT BRAN</dc:title>
  <dc:creator/>
  <cp:lastModifiedBy/>
  <cp:revision>8</cp:revision>
  <dcterms:modified xsi:type="dcterms:W3CDTF">2014-09-23T10:41:05Z</dcterms:modified>
</cp:coreProperties>
</file>