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7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7A0B6-0858-40A0-BBA2-ECA70349F90E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F3A689-7E98-4D74-936D-02D2D9A0F7E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8426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F3A689-7E98-4D74-936D-02D2D9A0F7E5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281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0107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318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807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897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276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031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7125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732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717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214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0956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8973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25123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3351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5213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337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43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93CE-593C-49F0-A271-5084D4E14D1F}" type="datetimeFigureOut">
              <a:rPr lang="en-AU" smtClean="0"/>
              <a:t>27/07/2015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63885-8453-4C32-A0F6-D9517BEAC3CC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021" y="5988585"/>
            <a:ext cx="3378468" cy="8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514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medicine.medscape.com/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971" y="1216810"/>
            <a:ext cx="11120887" cy="1060565"/>
          </a:xfrm>
        </p:spPr>
        <p:txBody>
          <a:bodyPr>
            <a:noAutofit/>
          </a:bodyPr>
          <a:lstStyle/>
          <a:p>
            <a:pPr algn="ctr"/>
            <a:r>
              <a:rPr lang="en-AU" sz="4000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Fungi in the oral cavity: the opportunistic foes</a:t>
            </a:r>
            <a:endParaRPr lang="en-AU" sz="4000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2325" y="3770222"/>
            <a:ext cx="9448800" cy="2604697"/>
          </a:xfrm>
        </p:spPr>
        <p:txBody>
          <a:bodyPr>
            <a:normAutofit/>
          </a:bodyPr>
          <a:lstStyle/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Dr. Nihal Bandara BDS Hons (Sri Lanka), Ph.D. (Hong Kong)</a:t>
            </a:r>
          </a:p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School of Dentistry</a:t>
            </a:r>
          </a:p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University of Queensland</a:t>
            </a:r>
          </a:p>
          <a:p>
            <a:r>
              <a:rPr lang="en-A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Australia</a:t>
            </a:r>
            <a:endParaRPr lang="en-A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0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5800"/>
            <a:ext cx="8610600" cy="1293028"/>
          </a:xfrm>
        </p:spPr>
        <p:txBody>
          <a:bodyPr/>
          <a:lstStyle/>
          <a:p>
            <a:pPr algn="l"/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 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8828"/>
            <a:ext cx="10820400" cy="4024125"/>
          </a:xfrm>
        </p:spPr>
        <p:txBody>
          <a:bodyPr/>
          <a:lstStyle/>
          <a:p>
            <a:r>
              <a:rPr lang="en-AU" dirty="0" smtClean="0"/>
              <a:t>A separate kingdom</a:t>
            </a:r>
          </a:p>
          <a:p>
            <a:r>
              <a:rPr lang="en-AU" dirty="0" smtClean="0"/>
              <a:t>Neither a plant nor an animal</a:t>
            </a:r>
          </a:p>
          <a:p>
            <a:r>
              <a:rPr lang="en-AU" dirty="0" smtClean="0"/>
              <a:t>Includes </a:t>
            </a:r>
          </a:p>
          <a:p>
            <a:pPr lvl="1"/>
            <a:r>
              <a:rPr lang="en-AU" dirty="0" smtClean="0"/>
              <a:t>mushrooms</a:t>
            </a:r>
            <a:r>
              <a:rPr lang="en-AU" dirty="0"/>
              <a:t>, rusts, smuts, puffballs, truffles, morels, </a:t>
            </a:r>
            <a:r>
              <a:rPr lang="en-AU" dirty="0" err="1" smtClean="0"/>
              <a:t>molds</a:t>
            </a:r>
            <a:r>
              <a:rPr lang="en-AU" dirty="0" smtClean="0"/>
              <a:t>, </a:t>
            </a:r>
            <a:r>
              <a:rPr lang="en-AU" dirty="0"/>
              <a:t>and yeasts, </a:t>
            </a:r>
            <a:endParaRPr lang="en-AU" dirty="0" smtClean="0"/>
          </a:p>
          <a:p>
            <a:r>
              <a:rPr lang="en-AU" dirty="0" smtClean="0"/>
              <a:t>A variety of sizes</a:t>
            </a:r>
          </a:p>
          <a:p>
            <a:pPr lvl="1"/>
            <a:r>
              <a:rPr lang="en-AU" dirty="0"/>
              <a:t>M</a:t>
            </a:r>
            <a:r>
              <a:rPr lang="en-AU" dirty="0" smtClean="0"/>
              <a:t>icroscopic </a:t>
            </a:r>
            <a:r>
              <a:rPr lang="en-AU" dirty="0"/>
              <a:t>single-celled </a:t>
            </a:r>
            <a:r>
              <a:rPr lang="en-AU" dirty="0" smtClean="0"/>
              <a:t>organisms</a:t>
            </a:r>
            <a:r>
              <a:rPr lang="en-AU" dirty="0"/>
              <a:t> </a:t>
            </a:r>
            <a:r>
              <a:rPr lang="en-AU" dirty="0" smtClean="0"/>
              <a:t>e.g. yeast</a:t>
            </a:r>
          </a:p>
          <a:p>
            <a:pPr lvl="1"/>
            <a:r>
              <a:rPr lang="en-AU" dirty="0"/>
              <a:t>M</a:t>
            </a:r>
            <a:r>
              <a:rPr lang="en-AU" dirty="0" smtClean="0"/>
              <a:t>ulticellular macroscopic organisms</a:t>
            </a:r>
            <a:r>
              <a:rPr lang="en-AU" dirty="0"/>
              <a:t>. </a:t>
            </a:r>
            <a:endParaRPr lang="en-AU" dirty="0" smtClean="0"/>
          </a:p>
          <a:p>
            <a:pPr lvl="1"/>
            <a:endParaRPr lang="en-AU" dirty="0"/>
          </a:p>
          <a:p>
            <a:r>
              <a:rPr lang="en-AU" dirty="0" smtClean="0"/>
              <a:t>Human feet harbours over 200 species of fungi</a:t>
            </a:r>
            <a:r>
              <a:rPr lang="en-AU" sz="2400" dirty="0"/>
              <a:t> </a:t>
            </a:r>
            <a:r>
              <a:rPr lang="en-AU" sz="2400" dirty="0" smtClean="0"/>
              <a:t>more than any other body sites .</a:t>
            </a:r>
          </a:p>
          <a:p>
            <a:pPr marL="0" indent="0">
              <a:buNone/>
            </a:pPr>
            <a:r>
              <a:rPr lang="en-AU" sz="2400" dirty="0"/>
              <a:t> </a:t>
            </a:r>
            <a:r>
              <a:rPr lang="en-AU" sz="2400" dirty="0" smtClean="0"/>
              <a:t>                              </a:t>
            </a:r>
            <a:r>
              <a:rPr lang="en-AU" sz="1200" dirty="0" smtClean="0"/>
              <a:t>-</a:t>
            </a:r>
            <a:r>
              <a:rPr lang="en-AU" sz="1000" dirty="0" smtClean="0"/>
              <a:t>Human </a:t>
            </a:r>
            <a:r>
              <a:rPr lang="en-AU" sz="1000" dirty="0"/>
              <a:t>Genome Research Institute in Bethesda, Maryland, USA</a:t>
            </a:r>
          </a:p>
        </p:txBody>
      </p:sp>
      <p:pic>
        <p:nvPicPr>
          <p:cNvPr id="2050" name="Picture 2" descr="http://discovermagazine.com/%7E/media/Images/Issues/2013/July-Aug/Opening-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436" y="103277"/>
            <a:ext cx="1737072" cy="1156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psnet.org/publications/imageresources/PublishingImages/1998/rust0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508" y="715993"/>
            <a:ext cx="1630392" cy="108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rugusavay.com/wp-content/uploads/2014/03/smu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1807" y="1060626"/>
            <a:ext cx="1304278" cy="174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richard-seaman.com/Fungus/CzechRepublic/CzechPuffball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347" y="1353609"/>
            <a:ext cx="1523222" cy="1286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shockinglydelicious.com/wp-content/uploads/2010/07/Pile-of-black-summer-truffles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04" y="3007357"/>
            <a:ext cx="1918108" cy="127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www.momxmarebeli.ge/images/file_3638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396" y="1931265"/>
            <a:ext cx="1574980" cy="118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www.foodsubs.com/Photos/yeast-dr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469" y="3272452"/>
            <a:ext cx="1546764" cy="118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www.symphonylaser.com/wp-content/uploads/2013/02/iStock_000014575295XSmall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289" y="5147716"/>
            <a:ext cx="2064672" cy="137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28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12614"/>
            <a:ext cx="8610600" cy="1293028"/>
          </a:xfrm>
        </p:spPr>
        <p:txBody>
          <a:bodyPr/>
          <a:lstStyle/>
          <a:p>
            <a:pPr algn="l"/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Opportunistic pathogens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05642"/>
            <a:ext cx="10820400" cy="4024125"/>
          </a:xfrm>
        </p:spPr>
        <p:txBody>
          <a:bodyPr/>
          <a:lstStyle/>
          <a:p>
            <a:r>
              <a:rPr lang="en-AU" sz="2400" dirty="0" smtClean="0"/>
              <a:t>Microorganisms</a:t>
            </a:r>
            <a:r>
              <a:rPr lang="en-AU" dirty="0" smtClean="0"/>
              <a:t> </a:t>
            </a:r>
          </a:p>
          <a:p>
            <a:pPr lvl="1"/>
            <a:r>
              <a:rPr lang="en-AU" dirty="0" smtClean="0"/>
              <a:t>Do </a:t>
            </a:r>
            <a:r>
              <a:rPr lang="en-AU" dirty="0"/>
              <a:t>not cause disease in a healthy </a:t>
            </a:r>
            <a:r>
              <a:rPr lang="en-AU" dirty="0" smtClean="0"/>
              <a:t>host</a:t>
            </a:r>
            <a:endParaRPr lang="en-AU" dirty="0"/>
          </a:p>
          <a:p>
            <a:pPr lvl="1"/>
            <a:r>
              <a:rPr lang="en-AU" dirty="0" smtClean="0"/>
              <a:t>Take </a:t>
            </a:r>
            <a:r>
              <a:rPr lang="en-AU" dirty="0"/>
              <a:t>advantage of a host with a weakened immune system</a:t>
            </a:r>
            <a:endParaRPr lang="en-AU" dirty="0" smtClean="0"/>
          </a:p>
          <a:p>
            <a:pPr lvl="1"/>
            <a:r>
              <a:rPr lang="en-AU" dirty="0" smtClean="0"/>
              <a:t>E.g. some bacteria, viruses, fungi and protozoa</a:t>
            </a:r>
            <a:endParaRPr lang="en-AU" dirty="0"/>
          </a:p>
        </p:txBody>
      </p:sp>
      <p:pic>
        <p:nvPicPr>
          <p:cNvPr id="3074" name="Picture 2" descr="https://pbs.twimg.com/media/A8LZQCgCIAAi5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470" y="712614"/>
            <a:ext cx="2923688" cy="364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31.media.tumblr.com/tumblr_kzeq6z0BHG1qzl0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72" y="3818434"/>
            <a:ext cx="2055012" cy="140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valtrexshop.biz/blog/wp-content/uploads/2015/04/Herpes-Simplex-Virus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8" t="16732" r="14850" b="9868"/>
          <a:stretch/>
        </p:blipFill>
        <p:spPr bwMode="auto">
          <a:xfrm>
            <a:off x="2740812" y="3818434"/>
            <a:ext cx="2225616" cy="140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careman.files.wordpress.com/2011/02/candida-albicans-kunkel-21248cg-w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86897" y="3647793"/>
            <a:ext cx="1377426" cy="17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www.womenhealthzone.com/wp-content/uploads/2012/06/trichomonas-vaginiti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792" y="3818434"/>
            <a:ext cx="1470442" cy="136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71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15" y="115594"/>
            <a:ext cx="8610600" cy="1293028"/>
          </a:xfrm>
        </p:spPr>
        <p:txBody>
          <a:bodyPr>
            <a:normAutofit/>
          </a:bodyPr>
          <a:lstStyle/>
          <a:p>
            <a:pPr algn="l"/>
            <a:r>
              <a:rPr lang="en-AU" sz="3200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the opportunities?</a:t>
            </a:r>
            <a:endParaRPr lang="en-AU" sz="3200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8157" y="1158510"/>
            <a:ext cx="979673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Physiological factors </a:t>
            </a:r>
          </a:p>
          <a:p>
            <a:r>
              <a:rPr lang="en-AU" dirty="0"/>
              <a:t> </a:t>
            </a:r>
            <a:r>
              <a:rPr lang="en-AU" dirty="0" smtClean="0"/>
              <a:t>               e.g. elderly, pregnancy and infancy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Local factors </a:t>
            </a:r>
          </a:p>
          <a:p>
            <a:pPr marL="1165225" indent="-363538"/>
            <a:r>
              <a:rPr lang="en-AU" dirty="0" smtClean="0"/>
              <a:t>e.g. mucosal irritations, poor dental hygiene, localized radiotherapy, xerostomia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Medications </a:t>
            </a:r>
          </a:p>
          <a:p>
            <a:pPr marL="1165225" indent="-363538"/>
            <a:r>
              <a:rPr lang="en-AU" dirty="0" smtClean="0"/>
              <a:t>e.g. broad spectrum antimicrobial therapy, cytotoxic drugs, immunosuppressive drugs, Steroid inhalers and systemic steroids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Nutritional factors </a:t>
            </a:r>
          </a:p>
          <a:p>
            <a:pPr indent="801688"/>
            <a:r>
              <a:rPr lang="en-AU" dirty="0" smtClean="0"/>
              <a:t>e.g. Iron, folate, vitamin B12 deficiencies, malnutrition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Systemic disorders </a:t>
            </a:r>
          </a:p>
          <a:p>
            <a:pPr indent="801688"/>
            <a:r>
              <a:rPr lang="en-AU" dirty="0" smtClean="0"/>
              <a:t>e.g. Diabetes,  hypothyroidism, Addison’s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Immune defects </a:t>
            </a:r>
          </a:p>
          <a:p>
            <a:pPr indent="801688"/>
            <a:r>
              <a:rPr lang="en-AU" dirty="0" smtClean="0"/>
              <a:t>e.g. HIV infection, AIDS, thymic aplasia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Malignancies </a:t>
            </a:r>
          </a:p>
          <a:p>
            <a:pPr indent="801688"/>
            <a:r>
              <a:rPr lang="en-AU" dirty="0" smtClean="0"/>
              <a:t>e.g. acute leukaemia, agranulocytosis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 smtClean="0">
                <a:solidFill>
                  <a:srgbClr val="00B0F0"/>
                </a:solidFill>
              </a:rPr>
              <a:t>Xerostomia </a:t>
            </a:r>
            <a:r>
              <a:rPr lang="en-AU" dirty="0" smtClean="0"/>
              <a:t>due to irradiation, </a:t>
            </a:r>
            <a:r>
              <a:rPr lang="en-AU" dirty="0" err="1" smtClean="0"/>
              <a:t>sjögren’s</a:t>
            </a:r>
            <a:r>
              <a:rPr lang="en-AU" dirty="0" smtClean="0"/>
              <a:t> syndrome, drug therapy</a:t>
            </a:r>
          </a:p>
          <a:p>
            <a:r>
              <a:rPr lang="en-AU" dirty="0"/>
              <a:t>	</a:t>
            </a:r>
            <a:r>
              <a:rPr lang="en-AU" dirty="0" smtClean="0"/>
              <a:t>					</a:t>
            </a:r>
            <a:r>
              <a:rPr lang="en-AU" sz="1400" i="1" dirty="0" smtClean="0"/>
              <a:t>Samaranayake et al 2009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5622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2155"/>
            <a:ext cx="8610600" cy="763391"/>
          </a:xfrm>
        </p:spPr>
        <p:txBody>
          <a:bodyPr/>
          <a:lstStyle/>
          <a:p>
            <a:pPr algn="l"/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Oral fungal infections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291304"/>
              </p:ext>
            </p:extLst>
          </p:nvPr>
        </p:nvGraphicFramePr>
        <p:xfrm>
          <a:off x="384141" y="1218727"/>
          <a:ext cx="11251677" cy="455990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481608"/>
                <a:gridCol w="8770069"/>
              </a:tblGrid>
              <a:tr h="351548">
                <a:tc>
                  <a:txBody>
                    <a:bodyPr/>
                    <a:lstStyle/>
                    <a:p>
                      <a:r>
                        <a:rPr lang="en-AU" dirty="0" smtClean="0"/>
                        <a:t>Infection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Pathogen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1703">
                <a:tc>
                  <a:txBody>
                    <a:bodyPr/>
                    <a:lstStyle/>
                    <a:p>
                      <a:r>
                        <a:rPr lang="en-AU" u="none" strike="noStrike" baseline="0" dirty="0" smtClean="0"/>
                        <a:t>Candidiasis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AU" i="1" dirty="0" smtClean="0"/>
                        <a:t>Candida albicans, C. tropicalis, C. glabrata,</a:t>
                      </a:r>
                      <a:r>
                        <a:rPr lang="en-AU" i="1" baseline="0" dirty="0" smtClean="0"/>
                        <a:t> </a:t>
                      </a:r>
                      <a:r>
                        <a:rPr lang="en-AU" i="1" dirty="0" smtClean="0"/>
                        <a:t>C. parapsilosis, C. </a:t>
                      </a:r>
                      <a:r>
                        <a:rPr lang="en-AU" i="1" dirty="0" err="1" smtClean="0"/>
                        <a:t>krusei</a:t>
                      </a:r>
                      <a:r>
                        <a:rPr lang="en-AU" i="1" dirty="0" smtClean="0"/>
                        <a:t>, C. kyfer,</a:t>
                      </a:r>
                      <a:r>
                        <a:rPr lang="en-AU" i="1" baseline="0" dirty="0" smtClean="0"/>
                        <a:t> </a:t>
                      </a:r>
                      <a:r>
                        <a:rPr lang="en-AU" i="1" dirty="0" smtClean="0"/>
                        <a:t>C. dubliniensis</a:t>
                      </a:r>
                      <a:endParaRPr lang="en-AU" i="1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3060">
                <a:tc>
                  <a:txBody>
                    <a:bodyPr/>
                    <a:lstStyle/>
                    <a:p>
                      <a:r>
                        <a:rPr lang="en-AU" u="none" strike="noStrike" baseline="0" dirty="0" smtClean="0"/>
                        <a:t>Aspergillosis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Aspergillus </a:t>
                      </a:r>
                      <a:r>
                        <a:rPr lang="en-AU" i="1" u="none" strike="noStrike" baseline="0" dirty="0" err="1" smtClean="0"/>
                        <a:t>fumigatus</a:t>
                      </a:r>
                      <a:endParaRPr lang="en-AU" i="1" u="none" strike="noStrike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6307">
                <a:tc>
                  <a:txBody>
                    <a:bodyPr/>
                    <a:lstStyle/>
                    <a:p>
                      <a:r>
                        <a:rPr lang="en-AU" u="none" strike="noStrike" baseline="0" dirty="0" smtClean="0"/>
                        <a:t>Cryptococcosis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Cryptococcus </a:t>
                      </a:r>
                      <a:r>
                        <a:rPr lang="en-AU" i="1" u="none" strike="noStrike" baseline="0" dirty="0" err="1" smtClean="0"/>
                        <a:t>neoformans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6307">
                <a:tc>
                  <a:txBody>
                    <a:bodyPr/>
                    <a:lstStyle/>
                    <a:p>
                      <a:r>
                        <a:rPr lang="en-AU" u="none" strike="noStrike" baseline="0" dirty="0" smtClean="0"/>
                        <a:t>Histoplasmosis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Histoplasma capsulatum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6307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Blastomycosis</a:t>
                      </a:r>
                      <a:r>
                        <a:rPr lang="en-AU" u="none" strike="noStrike" baseline="0" dirty="0" smtClean="0"/>
                        <a:t>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Blastomyces </a:t>
                      </a:r>
                      <a:r>
                        <a:rPr lang="en-AU" i="1" u="none" strike="noStrike" baseline="0" dirty="0" err="1" smtClean="0"/>
                        <a:t>dermatitidis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3301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Zygomycosis</a:t>
                      </a:r>
                      <a:r>
                        <a:rPr lang="en-AU" u="none" strike="noStrike" baseline="0" dirty="0" smtClean="0"/>
                        <a:t>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Orders </a:t>
                      </a:r>
                      <a:r>
                        <a:rPr lang="en-AU" i="1" u="none" strike="noStrike" baseline="0" dirty="0" err="1" smtClean="0"/>
                        <a:t>Mucorales</a:t>
                      </a:r>
                      <a:r>
                        <a:rPr lang="en-AU" i="1" u="none" strike="noStrike" baseline="0" dirty="0" smtClean="0"/>
                        <a:t> and </a:t>
                      </a:r>
                      <a:r>
                        <a:rPr lang="en-AU" i="1" u="none" strike="noStrike" baseline="0" dirty="0" err="1" smtClean="0"/>
                        <a:t>Entomophthorales</a:t>
                      </a:r>
                      <a:endParaRPr lang="en-AU" i="1" u="none" strike="noStrike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1426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Coccidioidomycosis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err="1" smtClean="0"/>
                        <a:t>Coccidioides</a:t>
                      </a:r>
                      <a:r>
                        <a:rPr lang="en-AU" i="1" u="none" strike="noStrike" baseline="0" dirty="0" smtClean="0"/>
                        <a:t> </a:t>
                      </a:r>
                      <a:r>
                        <a:rPr lang="en-AU" i="1" u="none" strike="noStrike" baseline="0" dirty="0" err="1" smtClean="0"/>
                        <a:t>immitis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1426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Paracoccidiomycosis</a:t>
                      </a:r>
                      <a:r>
                        <a:rPr lang="en-AU" u="none" strike="noStrike" baseline="0" dirty="0" smtClean="0"/>
                        <a:t>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err="1" smtClean="0"/>
                        <a:t>Paracoccidioides</a:t>
                      </a:r>
                      <a:r>
                        <a:rPr lang="en-AU" i="1" u="none" strike="noStrike" baseline="0" dirty="0" smtClean="0"/>
                        <a:t> </a:t>
                      </a:r>
                      <a:r>
                        <a:rPr lang="en-AU" i="1" u="none" strike="noStrike" baseline="0" dirty="0" err="1" smtClean="0"/>
                        <a:t>brasiliensis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1426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Penicilliosis</a:t>
                      </a:r>
                      <a:r>
                        <a:rPr lang="en-AU" u="none" strike="noStrike" baseline="0" dirty="0" smtClean="0"/>
                        <a:t>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err="1" smtClean="0"/>
                        <a:t>Penicillium</a:t>
                      </a:r>
                      <a:r>
                        <a:rPr lang="en-AU" i="1" u="none" strike="noStrike" baseline="0" dirty="0" smtClean="0"/>
                        <a:t> </a:t>
                      </a:r>
                      <a:r>
                        <a:rPr lang="en-AU" i="1" u="none" strike="noStrike" baseline="0" dirty="0" err="1" smtClean="0"/>
                        <a:t>marneffei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1426">
                <a:tc>
                  <a:txBody>
                    <a:bodyPr/>
                    <a:lstStyle/>
                    <a:p>
                      <a:r>
                        <a:rPr lang="en-AU" u="none" strike="noStrike" baseline="0" dirty="0" err="1" smtClean="0"/>
                        <a:t>Sporotrichosis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err="1" smtClean="0"/>
                        <a:t>Sporothrix</a:t>
                      </a:r>
                      <a:r>
                        <a:rPr lang="en-AU" i="1" u="none" strike="noStrike" baseline="0" dirty="0" smtClean="0"/>
                        <a:t> </a:t>
                      </a:r>
                      <a:r>
                        <a:rPr lang="en-AU" i="1" u="none" strike="noStrike" baseline="0" dirty="0" err="1" smtClean="0"/>
                        <a:t>schenckii</a:t>
                      </a:r>
                      <a:endParaRPr lang="en-AU" b="0" i="1" u="none" strike="noStrike" baseline="0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51426">
                <a:tc>
                  <a:txBody>
                    <a:bodyPr/>
                    <a:lstStyle/>
                    <a:p>
                      <a:r>
                        <a:rPr lang="en-AU" u="none" strike="noStrike" baseline="0" dirty="0" smtClean="0"/>
                        <a:t>Geotrichosis </a:t>
                      </a:r>
                      <a:endParaRPr lang="en-AU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i="1" u="none" strike="noStrike" baseline="0" dirty="0" smtClean="0"/>
                        <a:t>Geotrichum </a:t>
                      </a:r>
                      <a:r>
                        <a:rPr lang="en-AU" i="1" u="none" strike="noStrike" baseline="0" dirty="0" err="1" smtClean="0"/>
                        <a:t>candidum</a:t>
                      </a:r>
                      <a:endParaRPr lang="en-AU" i="1" dirty="0" smtClean="0">
                        <a:latin typeface="+mn-lt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43425" y="6382595"/>
            <a:ext cx="50006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/>
              <a:t>Krishnan </a:t>
            </a:r>
            <a:r>
              <a:rPr lang="en-AU" sz="1200" i="1" dirty="0" smtClean="0"/>
              <a:t>PA. Indian </a:t>
            </a:r>
            <a:r>
              <a:rPr lang="en-AU" sz="1200" i="1" dirty="0"/>
              <a:t>J Dent Res. 2012 Sep-Oct;23(5):650-9. </a:t>
            </a:r>
          </a:p>
        </p:txBody>
      </p:sp>
    </p:spTree>
    <p:extLst>
      <p:ext uri="{BB962C8B-B14F-4D97-AF65-F5344CB8AC3E}">
        <p14:creationId xmlns:p14="http://schemas.microsoft.com/office/powerpoint/2010/main" val="35691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57339"/>
            <a:ext cx="8610600" cy="814261"/>
          </a:xfrm>
        </p:spPr>
        <p:txBody>
          <a:bodyPr/>
          <a:lstStyle/>
          <a:p>
            <a:pPr algn="l"/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Candidiasis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10820400" cy="4024125"/>
          </a:xfrm>
        </p:spPr>
        <p:txBody>
          <a:bodyPr/>
          <a:lstStyle/>
          <a:p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Pseudomembranous candidiasis (Thrush)</a:t>
            </a:r>
          </a:p>
          <a:p>
            <a:pPr indent="487363"/>
            <a:r>
              <a:rPr lang="en-A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Chronic/acute</a:t>
            </a:r>
          </a:p>
          <a:p>
            <a:pPr indent="487363"/>
            <a:r>
              <a:rPr lang="en-A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White/Yellow plaques in mucosal surfaces</a:t>
            </a:r>
          </a:p>
          <a:p>
            <a:pPr indent="487363"/>
            <a:r>
              <a:rPr lang="en-A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Confluent or discrete</a:t>
            </a:r>
          </a:p>
          <a:p>
            <a:pPr indent="487363"/>
            <a:r>
              <a:rPr lang="en-A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Readily removable leaving raw underlying surface</a:t>
            </a:r>
          </a:p>
          <a:p>
            <a:pPr indent="487363"/>
            <a:endParaRPr lang="en-AU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AU" b="1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pocketdentistry.com/wp-content/uploads/285/B9780702034848000357_f035-002-9780702034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069" y="1414175"/>
            <a:ext cx="35433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19585" y="3923726"/>
            <a:ext cx="20562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/>
              <a:t>http://pocketdentistry.com/</a:t>
            </a:r>
          </a:p>
        </p:txBody>
      </p:sp>
      <p:pic>
        <p:nvPicPr>
          <p:cNvPr id="1028" name="Picture 4" descr="http://cdn.iopscience.com/images/1367-2630/12/7/073039/Full/nj355840fig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" t="359" r="50593" b="2454"/>
          <a:stretch/>
        </p:blipFill>
        <p:spPr bwMode="auto">
          <a:xfrm>
            <a:off x="2734873" y="4145681"/>
            <a:ext cx="3191474" cy="233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56488" y="6590802"/>
            <a:ext cx="29482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i="1" dirty="0" smtClean="0">
                <a:latin typeface="Helvetica, Arial, sans-serif"/>
              </a:rPr>
              <a:t>Koban et al. New </a:t>
            </a:r>
            <a:r>
              <a:rPr lang="en-AU" sz="1100" i="1" dirty="0">
                <a:latin typeface="Helvetica, Arial, sans-serif"/>
              </a:rPr>
              <a:t>J. Phys. </a:t>
            </a:r>
            <a:r>
              <a:rPr lang="en-AU" sz="1100" b="1" i="1" dirty="0">
                <a:latin typeface="Helvetica, Arial, sans-serif"/>
              </a:rPr>
              <a:t>12</a:t>
            </a:r>
            <a:r>
              <a:rPr lang="en-AU" sz="1100" i="1" dirty="0">
                <a:latin typeface="Helvetica, Arial, sans-serif"/>
              </a:rPr>
              <a:t> (2010) 073039</a:t>
            </a:r>
            <a:endParaRPr lang="en-AU" sz="1100" i="1" dirty="0"/>
          </a:p>
        </p:txBody>
      </p:sp>
    </p:spTree>
    <p:extLst>
      <p:ext uri="{BB962C8B-B14F-4D97-AF65-F5344CB8AC3E}">
        <p14:creationId xmlns:p14="http://schemas.microsoft.com/office/powerpoint/2010/main" val="14099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234" y="508958"/>
            <a:ext cx="7444595" cy="5709727"/>
          </a:xfrm>
        </p:spPr>
        <p:txBody>
          <a:bodyPr/>
          <a:lstStyle/>
          <a:p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Erythematous candidiasis</a:t>
            </a:r>
          </a:p>
          <a:p>
            <a:pPr marL="896938" indent="-361950"/>
            <a:r>
              <a:rPr lang="en-AU" dirty="0" smtClean="0"/>
              <a:t>Also called atrophic candidiasis</a:t>
            </a:r>
          </a:p>
          <a:p>
            <a:pPr marL="896938" indent="-361950"/>
            <a:r>
              <a:rPr lang="en-AU" dirty="0" smtClean="0"/>
              <a:t>Appears as erythematous patches in the mucosa</a:t>
            </a:r>
          </a:p>
          <a:p>
            <a:pPr marL="896938" indent="-361950"/>
            <a:r>
              <a:rPr lang="en-AU" dirty="0" smtClean="0"/>
              <a:t>Could be chronic or acute</a:t>
            </a:r>
          </a:p>
          <a:p>
            <a:pPr marL="896938" indent="-361950"/>
            <a:r>
              <a:rPr lang="en-AU" dirty="0" smtClean="0"/>
              <a:t>Commonly seen in the palate, dorsal tongue</a:t>
            </a:r>
          </a:p>
          <a:p>
            <a:pPr marL="896938" indent="-361950"/>
            <a:r>
              <a:rPr lang="en-AU" dirty="0" smtClean="0"/>
              <a:t>Tongue </a:t>
            </a:r>
            <a:r>
              <a:rPr lang="en-AU" dirty="0" err="1" smtClean="0"/>
              <a:t>depapillation</a:t>
            </a:r>
            <a:endParaRPr lang="en-AU" dirty="0" smtClean="0"/>
          </a:p>
          <a:p>
            <a:pPr marL="896938" indent="-361950"/>
            <a:r>
              <a:rPr lang="en-AU" dirty="0" smtClean="0"/>
              <a:t>Mainly associated with broad spectrum antibiotics or corticosteroids</a:t>
            </a:r>
          </a:p>
          <a:p>
            <a:pPr indent="306388"/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  <p:pic>
        <p:nvPicPr>
          <p:cNvPr id="2050" name="Picture 2" descr="http://www.hivdent.org/_picturegallery_/Images/ErythematousCandidiasis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253" y="333776"/>
            <a:ext cx="2376624" cy="255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535878" y="2991854"/>
            <a:ext cx="18516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/>
              <a:t>http://www.hivdent.org/</a:t>
            </a:r>
          </a:p>
        </p:txBody>
      </p:sp>
      <p:pic>
        <p:nvPicPr>
          <p:cNvPr id="2052" name="Picture 4" descr="http://hiv.uw.edu/images/oral/oral_c1_d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253" y="3316337"/>
            <a:ext cx="2388740" cy="2331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852293" y="5695563"/>
            <a:ext cx="32188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/>
              <a:t>http://hiv.uw.edu/oral/case1/discussion.html</a:t>
            </a:r>
          </a:p>
        </p:txBody>
      </p:sp>
    </p:spTree>
    <p:extLst>
      <p:ext uri="{BB962C8B-B14F-4D97-AF65-F5344CB8AC3E}">
        <p14:creationId xmlns:p14="http://schemas.microsoft.com/office/powerpoint/2010/main" val="340825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174" y="805707"/>
            <a:ext cx="571500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 hyperplastic candidiasis</a:t>
            </a:r>
          </a:p>
          <a:p>
            <a:r>
              <a:rPr lang="en-AU" sz="2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Also called candidal </a:t>
            </a:r>
            <a:r>
              <a:rPr lang="en-AU" sz="20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leukoplakia</a:t>
            </a:r>
            <a:endParaRPr lang="en-AU" sz="20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A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plaque present in the commissural region</a:t>
            </a:r>
          </a:p>
          <a:p>
            <a:r>
              <a:rPr lang="en-A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Buccal commissural area, plate and tongue</a:t>
            </a:r>
          </a:p>
          <a:p>
            <a:r>
              <a:rPr lang="en-A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Associated with dysplasia (15%) </a:t>
            </a:r>
            <a:r>
              <a:rPr lang="en-AU" sz="1200" i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Samaranayake LP  1990 </a:t>
            </a:r>
          </a:p>
          <a:p>
            <a:r>
              <a:rPr lang="en-AU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Biopsy and histopathology is necessary</a:t>
            </a:r>
            <a:endParaRPr lang="en-AU" sz="3600" dirty="0" smtClean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www.tauntonmaxfax.net/image/clip_image006_0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1710" y="974156"/>
            <a:ext cx="290512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80181" y="3054077"/>
            <a:ext cx="26281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i="1" dirty="0"/>
              <a:t>http://www.tauntonmaxfax.net/html/prof_oralmed_candidalinfections_t.htm</a:t>
            </a:r>
          </a:p>
        </p:txBody>
      </p:sp>
      <p:pic>
        <p:nvPicPr>
          <p:cNvPr id="3076" name="Picture 4" descr="Fig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830" y="4110576"/>
            <a:ext cx="2886075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21771" y="6280832"/>
            <a:ext cx="354135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i="1" dirty="0" smtClean="0"/>
              <a:t>Williams et al. Journal </a:t>
            </a:r>
            <a:r>
              <a:rPr lang="en-AU" sz="1100" i="1" dirty="0"/>
              <a:t>of Oral Microbiology 2011, </a:t>
            </a:r>
            <a:r>
              <a:rPr lang="en-AU" sz="1100" b="1" i="1" dirty="0"/>
              <a:t>3:</a:t>
            </a:r>
            <a:r>
              <a:rPr lang="en-AU" sz="1100" i="1" dirty="0"/>
              <a:t> 5771</a:t>
            </a:r>
            <a:endParaRPr lang="en-AU" sz="1100" dirty="0"/>
          </a:p>
        </p:txBody>
      </p:sp>
    </p:spTree>
    <p:extLst>
      <p:ext uri="{BB962C8B-B14F-4D97-AF65-F5344CB8AC3E}">
        <p14:creationId xmlns:p14="http://schemas.microsoft.com/office/powerpoint/2010/main" val="156969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060" y="385272"/>
            <a:ext cx="7749398" cy="641272"/>
          </a:xfrm>
        </p:spPr>
        <p:txBody>
          <a:bodyPr>
            <a:normAutofit/>
          </a:bodyPr>
          <a:lstStyle/>
          <a:p>
            <a:pPr algn="l"/>
            <a:r>
              <a:rPr lang="en-AU" b="1" i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</a:t>
            </a:r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associated lesions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45" y="1495820"/>
            <a:ext cx="8044132" cy="4024125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</a:rPr>
              <a:t>Denture associated stomatitis</a:t>
            </a:r>
          </a:p>
          <a:p>
            <a:r>
              <a:rPr lang="en-AU" dirty="0" smtClean="0"/>
              <a:t>A chronic inflammatory condition in denture bearing mucosa</a:t>
            </a:r>
          </a:p>
          <a:p>
            <a:r>
              <a:rPr lang="en-AU" dirty="0" smtClean="0"/>
              <a:t>Erythematous lesions</a:t>
            </a:r>
          </a:p>
          <a:p>
            <a:r>
              <a:rPr lang="en-AU" dirty="0" smtClean="0"/>
              <a:t>Denture provides ideal environment for </a:t>
            </a:r>
            <a:r>
              <a:rPr lang="en-AU" i="1" dirty="0" smtClean="0"/>
              <a:t>Candida </a:t>
            </a:r>
            <a:r>
              <a:rPr lang="en-AU" dirty="0" smtClean="0"/>
              <a:t>growth</a:t>
            </a:r>
          </a:p>
          <a:p>
            <a:pPr lvl="5"/>
            <a:r>
              <a:rPr lang="en-AU" dirty="0" smtClean="0"/>
              <a:t>Attachment sites</a:t>
            </a:r>
          </a:p>
          <a:p>
            <a:pPr lvl="5"/>
            <a:r>
              <a:rPr lang="en-AU" dirty="0" smtClean="0"/>
              <a:t>Act as a shield for saliva and local immunity </a:t>
            </a:r>
          </a:p>
          <a:p>
            <a:r>
              <a:rPr lang="en-AU" dirty="0" smtClean="0"/>
              <a:t>Denture hygiene is critical</a:t>
            </a:r>
          </a:p>
        </p:txBody>
      </p:sp>
      <p:pic>
        <p:nvPicPr>
          <p:cNvPr id="4098" name="Picture 2" descr="http://www.studentistry.com/wp-content/uploads/2014/12/denture-stomat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777" y="712639"/>
            <a:ext cx="3047561" cy="196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633274" y="2749867"/>
            <a:ext cx="2878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i="1" dirty="0"/>
              <a:t>http</a:t>
            </a:r>
            <a:r>
              <a:rPr lang="en-AU" sz="1000" i="1" dirty="0" smtClean="0"/>
              <a:t>://www.studentistry.com/denture-stomatitis-classification-causes-management/</a:t>
            </a:r>
            <a:endParaRPr lang="en-AU" sz="1000" i="1" dirty="0"/>
          </a:p>
        </p:txBody>
      </p:sp>
      <p:pic>
        <p:nvPicPr>
          <p:cNvPr id="4100" name="Picture 4" descr="http://www.nature.com/bdj/journal/v189/n8/images/4800787-f1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776" y="3294235"/>
            <a:ext cx="3047561" cy="1881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81837" y="5199659"/>
            <a:ext cx="383310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i="1" dirty="0" smtClean="0"/>
              <a:t>Davenport et al. British </a:t>
            </a:r>
            <a:r>
              <a:rPr lang="en-AU" sz="1100" i="1" dirty="0"/>
              <a:t>Dental Journal 189, 414 - 424 (2000)</a:t>
            </a:r>
          </a:p>
        </p:txBody>
      </p:sp>
      <p:pic>
        <p:nvPicPr>
          <p:cNvPr id="4102" name="Picture 6" descr="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115" y="4515847"/>
            <a:ext cx="2369824" cy="200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809890" y="6529640"/>
            <a:ext cx="30408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/>
              <a:t>http://</a:t>
            </a:r>
            <a:r>
              <a:rPr lang="en-AU" sz="1200" i="1" dirty="0" smtClean="0"/>
              <a:t>pocketdentistry.com/</a:t>
            </a:r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67641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7559" y="1168017"/>
            <a:ext cx="6715664" cy="4024125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Median rhomboid glossitis</a:t>
            </a:r>
          </a:p>
          <a:p>
            <a:pPr marL="801688" indent="-352425"/>
            <a:r>
              <a:rPr lang="en-AU" dirty="0" smtClean="0"/>
              <a:t>Uncommon condition </a:t>
            </a:r>
          </a:p>
          <a:p>
            <a:pPr marL="801688" indent="-352425"/>
            <a:r>
              <a:rPr lang="en-AU" dirty="0" smtClean="0"/>
              <a:t>Men are affected more</a:t>
            </a:r>
          </a:p>
          <a:p>
            <a:pPr marL="801688" indent="-352425"/>
            <a:r>
              <a:rPr lang="en-AU" dirty="0" smtClean="0"/>
              <a:t>Rhomboid shape hypertrophic or atrophic plaque in the mid dorsal tongue</a:t>
            </a:r>
          </a:p>
          <a:p>
            <a:pPr marL="801688" indent="-352425"/>
            <a:r>
              <a:rPr lang="en-AU" dirty="0" smtClean="0"/>
              <a:t>Association of </a:t>
            </a:r>
            <a:r>
              <a:rPr lang="en-AU" i="1" dirty="0" smtClean="0"/>
              <a:t>Candida</a:t>
            </a:r>
            <a:r>
              <a:rPr lang="en-AU" dirty="0" smtClean="0"/>
              <a:t> with median rhomboid glossitis is controversial</a:t>
            </a:r>
          </a:p>
          <a:p>
            <a:endParaRPr lang="en-AU" dirty="0"/>
          </a:p>
        </p:txBody>
      </p:sp>
      <p:pic>
        <p:nvPicPr>
          <p:cNvPr id="5122" name="Picture 2" descr="Gloss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210" y="267309"/>
            <a:ext cx="2484646" cy="260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772294" y="2870787"/>
            <a:ext cx="37144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i="1" dirty="0"/>
              <a:t>https://en.wikipedia.org/wiki/Median_rhomboid_glossitis</a:t>
            </a:r>
          </a:p>
        </p:txBody>
      </p:sp>
      <p:pic>
        <p:nvPicPr>
          <p:cNvPr id="5124" name="Picture 4" descr="c3-fig-00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13" b="53137"/>
          <a:stretch/>
        </p:blipFill>
        <p:spPr bwMode="auto">
          <a:xfrm>
            <a:off x="7772294" y="3278125"/>
            <a:ext cx="3571037" cy="219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77087" y="5474265"/>
            <a:ext cx="39048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i="1" dirty="0"/>
              <a:t>http://pocketdentistry.com/3-common-oral-soft-tissue-lesions/</a:t>
            </a:r>
          </a:p>
        </p:txBody>
      </p:sp>
    </p:spTree>
    <p:extLst>
      <p:ext uri="{BB962C8B-B14F-4D97-AF65-F5344CB8AC3E}">
        <p14:creationId xmlns:p14="http://schemas.microsoft.com/office/powerpoint/2010/main" val="285461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547" y="779826"/>
            <a:ext cx="7103853" cy="56727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Angular Cheilitis</a:t>
            </a:r>
          </a:p>
          <a:p>
            <a:r>
              <a:rPr lang="en-AU" dirty="0" smtClean="0"/>
              <a:t>Mixed bacteria fungal infections</a:t>
            </a:r>
          </a:p>
          <a:p>
            <a:r>
              <a:rPr lang="en-AU" dirty="0" smtClean="0"/>
              <a:t>Corners of the mouth is affected</a:t>
            </a:r>
          </a:p>
          <a:p>
            <a:r>
              <a:rPr lang="en-AU" dirty="0" smtClean="0"/>
              <a:t>Staphylococci and streptococci are often associated with</a:t>
            </a:r>
          </a:p>
          <a:p>
            <a:r>
              <a:rPr lang="en-AU" dirty="0" smtClean="0"/>
              <a:t>Erythematous fissuring in the angle of mouth</a:t>
            </a:r>
          </a:p>
          <a:p>
            <a:r>
              <a:rPr lang="en-AU" dirty="0" smtClean="0"/>
              <a:t>Accompanied by a pseudomembranous covering</a:t>
            </a:r>
          </a:p>
          <a:p>
            <a:r>
              <a:rPr lang="en-AU" dirty="0" smtClean="0"/>
              <a:t>Can affect anterior nostril regain too</a:t>
            </a:r>
          </a:p>
          <a:p>
            <a:r>
              <a:rPr lang="en-AU" dirty="0" smtClean="0"/>
              <a:t>Predisposing factors: facial wrinkling, reduced occlusal vertical dimension, nutritional deficiencies ( e.g. Thiamine, </a:t>
            </a:r>
            <a:r>
              <a:rPr lang="en-AU" dirty="0"/>
              <a:t>R</a:t>
            </a:r>
            <a:r>
              <a:rPr lang="en-AU" dirty="0" smtClean="0"/>
              <a:t>iboflavin, Iron and Folic acid)</a:t>
            </a:r>
          </a:p>
          <a:p>
            <a:pPr marL="0" indent="0">
              <a:buNone/>
            </a:pPr>
            <a:endParaRPr lang="en-A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dirty="0"/>
          </a:p>
        </p:txBody>
      </p:sp>
      <p:pic>
        <p:nvPicPr>
          <p:cNvPr id="1026" name="Picture 2" descr="http://www.crutchfielddermatology.com/caseofthemonth/images/2007_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830" y="421226"/>
            <a:ext cx="3646485" cy="217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62480" y="2592927"/>
            <a:ext cx="37928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i="1" dirty="0"/>
              <a:t>http://www.crutchfielddermatology.com/caseofthemonth/studies/l_2007_008.asp</a:t>
            </a:r>
          </a:p>
        </p:txBody>
      </p:sp>
      <p:pic>
        <p:nvPicPr>
          <p:cNvPr id="1028" name="Picture 4" descr="http://www.microbiologybook.org/lecture/images/cheliti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094" y="3086848"/>
            <a:ext cx="356022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93733" y="5435883"/>
            <a:ext cx="39487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i="1" dirty="0"/>
              <a:t>Hunt </a:t>
            </a:r>
            <a:r>
              <a:rPr lang="en-AU" sz="1100" i="1" dirty="0" smtClean="0"/>
              <a:t>2013  http</a:t>
            </a:r>
            <a:r>
              <a:rPr lang="en-AU" sz="1100" i="1" dirty="0"/>
              <a:t>://www.microbiologybook.org/lecture/hiv3.htm</a:t>
            </a:r>
          </a:p>
        </p:txBody>
      </p:sp>
    </p:spTree>
    <p:extLst>
      <p:ext uri="{BB962C8B-B14F-4D97-AF65-F5344CB8AC3E}">
        <p14:creationId xmlns:p14="http://schemas.microsoft.com/office/powerpoint/2010/main" val="13795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6569"/>
            <a:ext cx="8610600" cy="1293028"/>
          </a:xfrm>
        </p:spPr>
        <p:txBody>
          <a:bodyPr>
            <a:normAutofit/>
          </a:bodyPr>
          <a:lstStyle/>
          <a:p>
            <a:pPr algn="l"/>
            <a:r>
              <a:rPr lang="en-AU" sz="2800" cap="none" dirty="0" smtClean="0">
                <a:solidFill>
                  <a:srgbClr val="FFFF00"/>
                </a:solidFill>
              </a:rPr>
              <a:t>Diagnosis of </a:t>
            </a:r>
            <a:r>
              <a:rPr lang="en-AU" sz="2800" i="1" cap="none" dirty="0" smtClean="0">
                <a:solidFill>
                  <a:srgbClr val="FFFF00"/>
                </a:solidFill>
              </a:rPr>
              <a:t>Candida</a:t>
            </a:r>
            <a:r>
              <a:rPr lang="en-AU" sz="2800" cap="none" dirty="0" smtClean="0">
                <a:solidFill>
                  <a:srgbClr val="FFFF00"/>
                </a:solidFill>
              </a:rPr>
              <a:t> infections</a:t>
            </a:r>
            <a:endParaRPr lang="en-AU" sz="2800" cap="none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151" y="1395720"/>
            <a:ext cx="11583439" cy="2162292"/>
          </a:xfrm>
        </p:spPr>
        <p:txBody>
          <a:bodyPr>
            <a:normAutofit/>
          </a:bodyPr>
          <a:lstStyle/>
          <a:p>
            <a:r>
              <a:rPr lang="en-AU" dirty="0" smtClean="0"/>
              <a:t>Characteristic clinical appearance and symptoms e.g. burning sensation</a:t>
            </a:r>
          </a:p>
          <a:p>
            <a:r>
              <a:rPr lang="en-AU" dirty="0" smtClean="0"/>
              <a:t>Laboratory assays e.g. </a:t>
            </a:r>
            <a:r>
              <a:rPr lang="en-AU" dirty="0" err="1" smtClean="0"/>
              <a:t>exfoliative</a:t>
            </a:r>
            <a:r>
              <a:rPr lang="en-AU" dirty="0" smtClean="0"/>
              <a:t> cytology, fungal culture, mucosal biopsy, salivary </a:t>
            </a:r>
            <a:r>
              <a:rPr lang="en-AU" dirty="0" smtClean="0"/>
              <a:t>assays</a:t>
            </a:r>
          </a:p>
          <a:p>
            <a:r>
              <a:rPr lang="en-AU" dirty="0" smtClean="0"/>
              <a:t>Differential diagnoses</a:t>
            </a:r>
            <a:r>
              <a:rPr lang="en-AU" dirty="0"/>
              <a:t>: </a:t>
            </a:r>
            <a:r>
              <a:rPr lang="en-AU" dirty="0" smtClean="0"/>
              <a:t>thermal and traumatic </a:t>
            </a:r>
            <a:r>
              <a:rPr lang="en-AU" dirty="0"/>
              <a:t>lesions, </a:t>
            </a:r>
            <a:r>
              <a:rPr lang="en-AU" dirty="0" smtClean="0"/>
              <a:t>syphilis, white </a:t>
            </a:r>
            <a:r>
              <a:rPr lang="en-AU" dirty="0" err="1" smtClean="0"/>
              <a:t>keratotic</a:t>
            </a:r>
            <a:r>
              <a:rPr lang="en-AU" dirty="0" smtClean="0"/>
              <a:t> lesions, erosive </a:t>
            </a:r>
            <a:r>
              <a:rPr lang="en-AU" dirty="0"/>
              <a:t>lichen </a:t>
            </a:r>
            <a:r>
              <a:rPr lang="en-AU" dirty="0" smtClean="0"/>
              <a:t>planus, lichenoid reactions</a:t>
            </a:r>
            <a:r>
              <a:rPr lang="en-AU" dirty="0"/>
              <a:t>, lupus </a:t>
            </a:r>
            <a:r>
              <a:rPr lang="en-AU" dirty="0" err="1"/>
              <a:t>erythematosis</a:t>
            </a:r>
            <a:r>
              <a:rPr lang="en-AU" dirty="0"/>
              <a:t>, erythema </a:t>
            </a:r>
            <a:r>
              <a:rPr lang="en-AU" dirty="0" err="1" smtClean="0"/>
              <a:t>multiforme</a:t>
            </a:r>
            <a:r>
              <a:rPr lang="en-AU" dirty="0" smtClean="0"/>
              <a:t>, pernicious </a:t>
            </a:r>
            <a:r>
              <a:rPr lang="en-AU" dirty="0"/>
              <a:t>anaemia, and epithelial dysplasia</a:t>
            </a:r>
            <a:endParaRPr lang="en-AU" dirty="0" smtClean="0"/>
          </a:p>
          <a:p>
            <a:endParaRPr lang="en-AU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281" y="3359074"/>
            <a:ext cx="6238336" cy="31034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8267" y="4603013"/>
            <a:ext cx="343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McIntyre 2001 Dental update;28:132-139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57842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99536" y="533977"/>
            <a:ext cx="8610600" cy="535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2800" cap="none" dirty="0" smtClean="0">
                <a:solidFill>
                  <a:srgbClr val="FFFF00"/>
                </a:solidFill>
              </a:rPr>
              <a:t>Treatment  of  oral </a:t>
            </a:r>
            <a:r>
              <a:rPr lang="en-AU" sz="2800" i="1" cap="none" dirty="0" smtClean="0">
                <a:solidFill>
                  <a:srgbClr val="FFFF00"/>
                </a:solidFill>
              </a:rPr>
              <a:t>Candida</a:t>
            </a:r>
            <a:r>
              <a:rPr lang="en-AU" sz="2800" cap="none" dirty="0" smtClean="0">
                <a:solidFill>
                  <a:srgbClr val="FFFF00"/>
                </a:solidFill>
              </a:rPr>
              <a:t> infections</a:t>
            </a:r>
            <a:endParaRPr lang="en-AU" sz="2800" cap="none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287" y="1716006"/>
            <a:ext cx="5384530" cy="5084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76172" y="5231003"/>
            <a:ext cx="3433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McIntyre 2001 Dental update;28:132-139</a:t>
            </a:r>
            <a:endParaRPr lang="en-AU" sz="14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599536" y="106967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Correction of the underlying predisposing factors and habits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 smtClean="0"/>
              <a:t>Pharmacotherapy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692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931"/>
            <a:ext cx="11195649" cy="1293028"/>
          </a:xfrm>
        </p:spPr>
        <p:txBody>
          <a:bodyPr/>
          <a:lstStyle/>
          <a:p>
            <a:pPr algn="l"/>
            <a:r>
              <a:rPr lang="en-AU" b="1" cap="none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Uncommon oral fungal infections </a:t>
            </a:r>
            <a:endParaRPr lang="en-AU" b="1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93" y="1651959"/>
            <a:ext cx="7289534" cy="4777416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Aspergillosis</a:t>
            </a:r>
          </a:p>
          <a:p>
            <a:r>
              <a:rPr lang="en-AU" sz="2000" dirty="0" smtClean="0"/>
              <a:t>Second commonest fungal infection in human</a:t>
            </a:r>
          </a:p>
          <a:p>
            <a:r>
              <a:rPr lang="en-AU" sz="2000" dirty="0" smtClean="0"/>
              <a:t>Commonly seen with high dose of corticosteroid use, organ and marrow transplantation, increase use of immunosuppression against autoimmune diseases</a:t>
            </a:r>
          </a:p>
          <a:p>
            <a:r>
              <a:rPr lang="en-AU" sz="2000" dirty="0" smtClean="0"/>
              <a:t>Lungs are commonly affected</a:t>
            </a:r>
          </a:p>
          <a:p>
            <a:r>
              <a:rPr lang="en-AU" sz="2000" dirty="0" smtClean="0"/>
              <a:t>Also invade blood vessels causing thrombosis and infarctions</a:t>
            </a:r>
          </a:p>
          <a:p>
            <a:r>
              <a:rPr lang="en-AU" sz="2000" dirty="0" smtClean="0"/>
              <a:t>Less commonly affect maxillary sinuses </a:t>
            </a:r>
          </a:p>
          <a:p>
            <a:r>
              <a:rPr lang="en-AU" sz="2000" dirty="0" smtClean="0"/>
              <a:t>Oral lesions are typically black or yellow necrotic soft tissues</a:t>
            </a:r>
            <a:endParaRPr lang="en-AU" sz="2000" dirty="0"/>
          </a:p>
        </p:txBody>
      </p:sp>
      <p:pic>
        <p:nvPicPr>
          <p:cNvPr id="2050" name="Picture 2" descr="Figure 4: Aspergillosis ulc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825" y="1408170"/>
            <a:ext cx="2853486" cy="214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486955" y="3579002"/>
            <a:ext cx="3705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/>
              <a:t>Krishnan </a:t>
            </a:r>
            <a:r>
              <a:rPr lang="en-AU" sz="1200" i="1" dirty="0" smtClean="0"/>
              <a:t>PA. Indian </a:t>
            </a:r>
            <a:r>
              <a:rPr lang="en-AU" sz="1200" i="1" dirty="0"/>
              <a:t>J Dent Res. 2012 Sep-Oct;23(5):650-9. </a:t>
            </a:r>
          </a:p>
        </p:txBody>
      </p:sp>
      <p:pic>
        <p:nvPicPr>
          <p:cNvPr id="1026" name="Picture 2" descr="https://classconnection.s3.amazonaws.com/187/flashcards/514187/jpg/a_fumigatus_s13494856091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825" y="4061657"/>
            <a:ext cx="2838560" cy="1877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52269" y="5400527"/>
            <a:ext cx="2525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i="1" dirty="0" smtClean="0"/>
              <a:t>Aspergillus </a:t>
            </a:r>
            <a:r>
              <a:rPr lang="en-AU" sz="1400" i="1" dirty="0" err="1" smtClean="0"/>
              <a:t>fumigatus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45957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688" y="653111"/>
            <a:ext cx="9604493" cy="2692484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Cryptococcosis</a:t>
            </a:r>
          </a:p>
          <a:p>
            <a:r>
              <a:rPr lang="en-AU" sz="2000" dirty="0" smtClean="0"/>
              <a:t>Primarily affects lungs and can lead to meningitis</a:t>
            </a:r>
          </a:p>
          <a:p>
            <a:r>
              <a:rPr lang="en-AU" sz="2000" dirty="0" smtClean="0"/>
              <a:t>Caused by </a:t>
            </a:r>
            <a:r>
              <a:rPr lang="en-AU" sz="2000" i="1" dirty="0" smtClean="0"/>
              <a:t>Cryptococcus </a:t>
            </a:r>
            <a:r>
              <a:rPr lang="en-AU" sz="2000" i="1" dirty="0" err="1" smtClean="0"/>
              <a:t>neoformans</a:t>
            </a:r>
            <a:r>
              <a:rPr lang="en-AU" sz="2000" dirty="0" smtClean="0"/>
              <a:t>, usually isolated in pigeon’s and other birds’ droppings</a:t>
            </a:r>
          </a:p>
          <a:p>
            <a:r>
              <a:rPr lang="en-AU" sz="2000" dirty="0" smtClean="0"/>
              <a:t>Cutaneous lesions : Face, neck and scalp</a:t>
            </a:r>
          </a:p>
          <a:p>
            <a:r>
              <a:rPr lang="en-AU" sz="2000" dirty="0" smtClean="0"/>
              <a:t>Oral lesions are rare; resembles superficial ulcerations, granulomas, nodules or indurated ulceration similar to carcinoma</a:t>
            </a:r>
            <a:endParaRPr lang="en-AU" sz="2000" dirty="0"/>
          </a:p>
        </p:txBody>
      </p:sp>
      <p:pic>
        <p:nvPicPr>
          <p:cNvPr id="3074" name="Picture 2" descr="http://img.medscapestatic.com/pi/meds/ckb/55/282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3895901"/>
            <a:ext cx="53721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629651" y="4648673"/>
            <a:ext cx="3485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N</a:t>
            </a:r>
            <a:r>
              <a:rPr lang="en-AU" dirty="0" smtClean="0"/>
              <a:t>onspecific </a:t>
            </a:r>
            <a:r>
              <a:rPr lang="en-AU" dirty="0"/>
              <a:t>chronic ulceration of the buccal mucosa due to </a:t>
            </a:r>
            <a:r>
              <a:rPr lang="en-AU" dirty="0" smtClean="0"/>
              <a:t>cryptococcosis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496679" y="4787174"/>
            <a:ext cx="2627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N</a:t>
            </a:r>
            <a:r>
              <a:rPr lang="en-AU" dirty="0" smtClean="0"/>
              <a:t>ecrosis </a:t>
            </a:r>
            <a:r>
              <a:rPr lang="en-AU" dirty="0"/>
              <a:t>of alveolar bone and palatal </a:t>
            </a:r>
            <a:r>
              <a:rPr lang="en-AU" dirty="0" smtClean="0"/>
              <a:t>mucosa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4133850" y="6515451"/>
            <a:ext cx="3657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 smtClean="0"/>
              <a:t>Crispian Scully et al </a:t>
            </a:r>
            <a:r>
              <a:rPr lang="en-AU" sz="1200" i="1" dirty="0" smtClean="0">
                <a:hlinkClick r:id="rId3"/>
              </a:rPr>
              <a:t>http://emedicine.medscape.com/</a:t>
            </a:r>
            <a:r>
              <a:rPr lang="en-AU" sz="1200" i="1" dirty="0" smtClean="0"/>
              <a:t> </a:t>
            </a:r>
            <a:endParaRPr lang="en-AU" sz="1200" i="1" dirty="0"/>
          </a:p>
        </p:txBody>
      </p:sp>
      <p:pic>
        <p:nvPicPr>
          <p:cNvPr id="2050" name="Picture 2" descr="https://microbewiki.kenyon.edu/images/4/4b/23231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041" y="1328918"/>
            <a:ext cx="1616870" cy="201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248181" y="3345595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 smtClean="0"/>
              <a:t>Cryptococcus </a:t>
            </a:r>
            <a:r>
              <a:rPr lang="en-AU" sz="1200" i="1" dirty="0" err="1" smtClean="0"/>
              <a:t>neoformans</a:t>
            </a:r>
            <a:endParaRPr lang="en-AU" sz="1200" i="1" dirty="0"/>
          </a:p>
        </p:txBody>
      </p:sp>
    </p:spTree>
    <p:extLst>
      <p:ext uri="{BB962C8B-B14F-4D97-AF65-F5344CB8AC3E}">
        <p14:creationId xmlns:p14="http://schemas.microsoft.com/office/powerpoint/2010/main" val="39166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427" y="1012741"/>
            <a:ext cx="6482750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Histoplasmosis</a:t>
            </a:r>
          </a:p>
          <a:p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Caused by </a:t>
            </a:r>
            <a:r>
              <a:rPr lang="en-A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Histoplasma capsulatum</a:t>
            </a:r>
            <a:r>
              <a:rPr lang="en-A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a dimorphic fungi</a:t>
            </a:r>
          </a:p>
          <a:p>
            <a:r>
              <a:rPr lang="en-AU" sz="2000" dirty="0" smtClean="0"/>
              <a:t>Two forms; pulmonary and mucocutaneous</a:t>
            </a:r>
          </a:p>
          <a:p>
            <a:r>
              <a:rPr lang="en-AU" sz="2000" dirty="0" smtClean="0"/>
              <a:t>Mucocutaneous </a:t>
            </a:r>
            <a:r>
              <a:rPr lang="en-AU" sz="2000" dirty="0" smtClean="0"/>
              <a:t>form  cause  ulcerative/erosive </a:t>
            </a:r>
            <a:r>
              <a:rPr lang="en-AU" sz="2000" dirty="0" smtClean="0"/>
              <a:t>lesions </a:t>
            </a:r>
            <a:r>
              <a:rPr lang="en-AU" sz="2000" dirty="0" smtClean="0"/>
              <a:t>on tongue, plate and buccal mucosa</a:t>
            </a:r>
          </a:p>
          <a:p>
            <a:r>
              <a:rPr lang="en-AU" sz="2000" dirty="0" smtClean="0"/>
              <a:t>Oral lesions: single ulcers, long term and may or may not be painful</a:t>
            </a:r>
          </a:p>
          <a:p>
            <a:r>
              <a:rPr lang="en-AU" sz="2000" dirty="0" smtClean="0"/>
              <a:t>Always misinterpreted as </a:t>
            </a:r>
            <a:r>
              <a:rPr lang="en-AU" sz="2000" dirty="0" smtClean="0"/>
              <a:t>malignant </a:t>
            </a:r>
            <a:r>
              <a:rPr lang="en-AU" sz="2000" dirty="0" smtClean="0"/>
              <a:t>ulcers</a:t>
            </a:r>
          </a:p>
          <a:p>
            <a:r>
              <a:rPr lang="en-AU" sz="2000" dirty="0" smtClean="0"/>
              <a:t>Biopsy is mandatory</a:t>
            </a:r>
          </a:p>
          <a:p>
            <a:endParaRPr lang="en-AU" sz="2000" dirty="0"/>
          </a:p>
        </p:txBody>
      </p:sp>
      <p:pic>
        <p:nvPicPr>
          <p:cNvPr id="5122" name="Picture 2" descr="Picture of oral lesion (mouth ulcer) in patient with severe histoplasmo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775" y="1836477"/>
            <a:ext cx="3613150" cy="2376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467601" y="4282559"/>
            <a:ext cx="4457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 smtClean="0"/>
              <a:t>CDC/Lucille K</a:t>
            </a:r>
            <a:r>
              <a:rPr lang="en-AU" sz="1200" i="1" dirty="0"/>
              <a:t>. </a:t>
            </a:r>
            <a:r>
              <a:rPr lang="en-AU" sz="1200" i="1" dirty="0" smtClean="0"/>
              <a:t>Georg</a:t>
            </a:r>
          </a:p>
          <a:p>
            <a:r>
              <a:rPr lang="en-AU" sz="1200" i="1" dirty="0" smtClean="0"/>
              <a:t>http</a:t>
            </a:r>
            <a:r>
              <a:rPr lang="en-AU" sz="1200" i="1" dirty="0"/>
              <a:t>://www.emedicinehealth.com/histoplasmosis/page4_em.htm</a:t>
            </a:r>
          </a:p>
        </p:txBody>
      </p:sp>
      <p:pic>
        <p:nvPicPr>
          <p:cNvPr id="3074" name="Picture 2" descr="https://classconnection.s3.amazonaws.com/220/flashcards/1237220/png/hcapsulatum133558965827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41" y="4282559"/>
            <a:ext cx="3247898" cy="220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19554" y="6392975"/>
            <a:ext cx="2557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Histoplasma capsulatum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4015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95556"/>
            <a:ext cx="4648200" cy="5123130"/>
          </a:xfrm>
        </p:spPr>
        <p:txBody>
          <a:bodyPr/>
          <a:lstStyle/>
          <a:p>
            <a:pPr marL="0" indent="0">
              <a:buNone/>
            </a:pPr>
            <a:r>
              <a:rPr lang="en-AU" sz="2400" b="1" dirty="0" err="1" smtClean="0">
                <a:solidFill>
                  <a:srgbClr val="FFFF00"/>
                </a:solidFill>
              </a:rPr>
              <a:t>Blastomycosis</a:t>
            </a:r>
            <a:endParaRPr lang="en-AU" sz="2400" b="1" dirty="0" smtClean="0">
              <a:solidFill>
                <a:srgbClr val="FFFF00"/>
              </a:solidFill>
            </a:endParaRPr>
          </a:p>
          <a:p>
            <a:r>
              <a:rPr lang="en-AU" sz="2000" dirty="0" smtClean="0"/>
              <a:t>Caused by </a:t>
            </a:r>
            <a:r>
              <a:rPr lang="en-AU" sz="2000" i="1" dirty="0" smtClean="0"/>
              <a:t>Blastomyces </a:t>
            </a:r>
            <a:r>
              <a:rPr lang="en-AU" sz="2000" i="1" dirty="0" err="1" smtClean="0"/>
              <a:t>dermatitidis</a:t>
            </a:r>
            <a:endParaRPr lang="en-AU" sz="2000" i="1" dirty="0" smtClean="0"/>
          </a:p>
          <a:p>
            <a:r>
              <a:rPr lang="en-AU" sz="2000" dirty="0" smtClean="0"/>
              <a:t>When inhaled, spores produce disseminated or local respiratory infections</a:t>
            </a:r>
          </a:p>
          <a:p>
            <a:r>
              <a:rPr lang="en-AU" sz="2000" dirty="0" smtClean="0"/>
              <a:t>Oral lesions are rare</a:t>
            </a:r>
          </a:p>
          <a:p>
            <a:r>
              <a:rPr lang="en-AU" sz="2000" dirty="0" smtClean="0"/>
              <a:t>May produce ulcerated mucosal lesions in the oral cavity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7170" name="Picture 2" descr="http://img.medscapestatic.com/pi/meds/ckb/57/28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339" y="1095556"/>
            <a:ext cx="2906898" cy="382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429750" y="3195456"/>
            <a:ext cx="29260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E</a:t>
            </a:r>
            <a:r>
              <a:rPr lang="en-AU" dirty="0" smtClean="0"/>
              <a:t>xtensive </a:t>
            </a:r>
            <a:r>
              <a:rPr lang="en-AU" dirty="0"/>
              <a:t>ulceration involving the skin of the face and neck. </a:t>
            </a:r>
          </a:p>
        </p:txBody>
      </p:sp>
      <p:sp>
        <p:nvSpPr>
          <p:cNvPr id="4" name="Rectangle 3"/>
          <p:cNvSpPr/>
          <p:nvPr/>
        </p:nvSpPr>
        <p:spPr>
          <a:xfrm>
            <a:off x="9107787" y="1390106"/>
            <a:ext cx="30842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/>
              <a:t>Nonspecific </a:t>
            </a:r>
            <a:r>
              <a:rPr lang="en-AU" dirty="0"/>
              <a:t>papillary nodular lesion on the hard </a:t>
            </a:r>
            <a:r>
              <a:rPr lang="en-AU" dirty="0" smtClean="0"/>
              <a:t>palate</a:t>
            </a: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5850237" y="5123916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1400" i="1" dirty="0" smtClean="0"/>
              <a:t>Crispian Scully http</a:t>
            </a:r>
            <a:r>
              <a:rPr lang="en-AU" sz="1400" i="1" dirty="0"/>
              <a:t>://emedicine.medscape.com/article/1077685-clinical#b4</a:t>
            </a:r>
          </a:p>
        </p:txBody>
      </p:sp>
      <p:pic>
        <p:nvPicPr>
          <p:cNvPr id="5122" name="Picture 2" descr="http://www.medical-labs.net/wp-content/uploads/2015/03/Blastomyces-dermatitid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4882110"/>
            <a:ext cx="2517776" cy="188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2205" y="5641055"/>
            <a:ext cx="2597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/>
              <a:t>Blastomyces </a:t>
            </a:r>
            <a:r>
              <a:rPr lang="en-AU" i="1" dirty="0" err="1"/>
              <a:t>dermatitidis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53410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403" y="391639"/>
            <a:ext cx="6853688" cy="4024125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Mucormycosis</a:t>
            </a:r>
          </a:p>
          <a:p>
            <a:r>
              <a:rPr lang="en-AU" sz="2000" dirty="0" smtClean="0"/>
              <a:t>Caused by a saprophytic </a:t>
            </a:r>
            <a:r>
              <a:rPr lang="en-AU" sz="2000" dirty="0" smtClean="0"/>
              <a:t>fungi </a:t>
            </a:r>
            <a:r>
              <a:rPr lang="en-AU" sz="2000" dirty="0"/>
              <a:t>found in </a:t>
            </a:r>
            <a:r>
              <a:rPr lang="en-AU" sz="2000" dirty="0" smtClean="0"/>
              <a:t>soil, bread </a:t>
            </a:r>
            <a:r>
              <a:rPr lang="en-AU" sz="2000" dirty="0" err="1" smtClean="0"/>
              <a:t>mold</a:t>
            </a:r>
            <a:r>
              <a:rPr lang="en-AU" sz="2000" dirty="0" smtClean="0"/>
              <a:t>, decaying vegetation etc.</a:t>
            </a:r>
          </a:p>
          <a:p>
            <a:r>
              <a:rPr lang="en-AU" sz="2000" dirty="0" smtClean="0"/>
              <a:t>Involvement of the oral cavity is secondary to paranasal sinuses or nasal cavity</a:t>
            </a:r>
          </a:p>
          <a:p>
            <a:r>
              <a:rPr lang="en-AU" sz="2000" dirty="0" smtClean="0"/>
              <a:t>Usually present as a palatal necrosis or ulcerations</a:t>
            </a:r>
          </a:p>
          <a:p>
            <a:r>
              <a:rPr lang="en-AU" sz="2000" dirty="0" smtClean="0"/>
              <a:t>Extends to adjacent structures causing extensive tissue necrosis and invasion of brain</a:t>
            </a:r>
          </a:p>
          <a:p>
            <a:r>
              <a:rPr lang="en-AU" sz="2000" dirty="0" smtClean="0"/>
              <a:t>Organ transplant and poorly controlled diabetic patients are susceptible </a:t>
            </a:r>
          </a:p>
          <a:p>
            <a:endParaRPr lang="en-AU" dirty="0"/>
          </a:p>
        </p:txBody>
      </p:sp>
      <p:pic>
        <p:nvPicPr>
          <p:cNvPr id="6146" name="Picture 2" descr="Figure 6: Mucormycosis ulc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659" y="882383"/>
            <a:ext cx="3398726" cy="238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836659" y="3269411"/>
            <a:ext cx="3705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i="1" dirty="0"/>
              <a:t>Krishnan </a:t>
            </a:r>
            <a:r>
              <a:rPr lang="en-AU" sz="1200" i="1" dirty="0" smtClean="0"/>
              <a:t>PA. Indian </a:t>
            </a:r>
            <a:r>
              <a:rPr lang="en-AU" sz="1200" i="1" dirty="0"/>
              <a:t>J Dent Res. 2012 Sep-Oct;23(5):650-9. </a:t>
            </a:r>
          </a:p>
        </p:txBody>
      </p:sp>
      <p:pic>
        <p:nvPicPr>
          <p:cNvPr id="2" name="Picture 2" descr="https://www.natur.cuni.cz/biologie/botanika/veda-a-vyzkum/atlas-zygomycetu/seznam/rhizopus-oryzae-went-prins.-geerl/sporangiofor-se-zralym-sporangiem-je-patrna-temer-kulovita-kolumela-s-apofyzou-mea-3-dny-melzerovo-cinidlo-dic-400x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463" y="4032850"/>
            <a:ext cx="1541893" cy="271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938246" y="6306711"/>
            <a:ext cx="1866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i="1" dirty="0" err="1"/>
              <a:t>Rhizopus</a:t>
            </a:r>
            <a:r>
              <a:rPr lang="en-AU" i="1" dirty="0"/>
              <a:t> </a:t>
            </a:r>
            <a:r>
              <a:rPr lang="en-AU" i="1" dirty="0" err="1"/>
              <a:t>oryzae</a:t>
            </a:r>
            <a:r>
              <a:rPr lang="en-AU" i="1" dirty="0"/>
              <a:t> </a:t>
            </a:r>
          </a:p>
        </p:txBody>
      </p:sp>
      <p:pic>
        <p:nvPicPr>
          <p:cNvPr id="6148" name="Picture 4" descr="http://2.bp.blogspot.com/-qRCjoPXB5bo/Th0aVMhMoQI/AAAAAAAABFg/2g4wyWvkNAo/s1600/moldybrea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6" t="16714" r="12312" b="4266"/>
          <a:stretch/>
        </p:blipFill>
        <p:spPr bwMode="auto">
          <a:xfrm>
            <a:off x="3102939" y="4457699"/>
            <a:ext cx="2570671" cy="186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916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382" y="554823"/>
            <a:ext cx="10638167" cy="4024125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Diagnosis of deep seated oral fungal infections</a:t>
            </a:r>
          </a:p>
          <a:p>
            <a:r>
              <a:rPr lang="en-AU" dirty="0" smtClean="0"/>
              <a:t>Biopsy</a:t>
            </a:r>
          </a:p>
          <a:p>
            <a:r>
              <a:rPr lang="en-AU" dirty="0" smtClean="0"/>
              <a:t>Pathologist should be given  patients’ medical history e.g. immune suppression</a:t>
            </a:r>
          </a:p>
          <a:p>
            <a:r>
              <a:rPr lang="en-AU" dirty="0" smtClean="0"/>
              <a:t>Patients with deep oral fungal infections must be referred to medical specialists for further evaluation</a:t>
            </a:r>
          </a:p>
          <a:p>
            <a:r>
              <a:rPr lang="en-AU" dirty="0" err="1" smtClean="0"/>
              <a:t>Blastomycosis</a:t>
            </a:r>
            <a:r>
              <a:rPr lang="en-AU" dirty="0"/>
              <a:t>: smear/culture, Direct </a:t>
            </a:r>
            <a:r>
              <a:rPr lang="en-AU" dirty="0" smtClean="0"/>
              <a:t>immunostaining, DNA probes</a:t>
            </a:r>
          </a:p>
          <a:p>
            <a:r>
              <a:rPr lang="en-AU" dirty="0" smtClean="0"/>
              <a:t>Cryptococcosis:</a:t>
            </a:r>
            <a:r>
              <a:rPr lang="en-AU" dirty="0"/>
              <a:t> </a:t>
            </a:r>
            <a:r>
              <a:rPr lang="en-AU" dirty="0" smtClean="0"/>
              <a:t>microscopy/staining, serology</a:t>
            </a:r>
          </a:p>
          <a:p>
            <a:r>
              <a:rPr lang="en-AU" dirty="0" smtClean="0"/>
              <a:t>Histoplasmosis: </a:t>
            </a:r>
            <a:r>
              <a:rPr lang="en-AU" dirty="0"/>
              <a:t>microscopy/staining, </a:t>
            </a:r>
            <a:r>
              <a:rPr lang="en-AU" dirty="0" smtClean="0"/>
              <a:t>serology, skin tests</a:t>
            </a:r>
          </a:p>
          <a:p>
            <a:r>
              <a:rPr lang="en-AU" dirty="0" smtClean="0"/>
              <a:t>Mucormycosis: microscopy/Histology, </a:t>
            </a:r>
            <a:r>
              <a:rPr lang="en-AU" dirty="0"/>
              <a:t>smear/culture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4337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21102"/>
            <a:ext cx="10820400" cy="5597583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of Oral fungal infections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8198" name="Picture 6" descr="http://secure.medicalletter.org/images/TG88-1a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" r="341" b="75380"/>
          <a:stretch/>
        </p:blipFill>
        <p:spPr bwMode="auto">
          <a:xfrm>
            <a:off x="175806" y="1123950"/>
            <a:ext cx="5692774" cy="170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secure.medicalletter.org/images/TG88-1b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455" r="-225" b="34488"/>
          <a:stretch/>
        </p:blipFill>
        <p:spPr bwMode="auto">
          <a:xfrm>
            <a:off x="5937991" y="933449"/>
            <a:ext cx="5901631" cy="497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43223" y="6013625"/>
            <a:ext cx="3621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i="1" dirty="0"/>
              <a:t>Treat Guidel Med Lett. 2009 Dec;7(88):95-102</a:t>
            </a:r>
            <a:endParaRPr lang="en-AU" sz="1400" i="1" dirty="0"/>
          </a:p>
        </p:txBody>
      </p:sp>
    </p:spTree>
    <p:extLst>
      <p:ext uri="{BB962C8B-B14F-4D97-AF65-F5344CB8AC3E}">
        <p14:creationId xmlns:p14="http://schemas.microsoft.com/office/powerpoint/2010/main" val="344543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430" y="2653558"/>
            <a:ext cx="8610600" cy="1293028"/>
          </a:xfrm>
        </p:spPr>
        <p:txBody>
          <a:bodyPr/>
          <a:lstStyle/>
          <a:p>
            <a:pPr algn="ctr"/>
            <a:r>
              <a:rPr lang="en-AU" dirty="0" smtClean="0"/>
              <a:t>Thank you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6193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1606</TotalTime>
  <Words>1105</Words>
  <Application>Microsoft Office PowerPoint</Application>
  <PresentationFormat>Widescreen</PresentationFormat>
  <Paragraphs>187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Cambria</vt:lpstr>
      <vt:lpstr>Helvetica, Arial, sans-serif</vt:lpstr>
      <vt:lpstr>Vapor Trail</vt:lpstr>
      <vt:lpstr>Fungi in the oral cavity: the opportunistic foes</vt:lpstr>
      <vt:lpstr>Fungi </vt:lpstr>
      <vt:lpstr>Opportunistic pathogens</vt:lpstr>
      <vt:lpstr>What are the opportunities?</vt:lpstr>
      <vt:lpstr>Oral fungal infections</vt:lpstr>
      <vt:lpstr>Candidiasis</vt:lpstr>
      <vt:lpstr>PowerPoint Presentation</vt:lpstr>
      <vt:lpstr>PowerPoint Presentation</vt:lpstr>
      <vt:lpstr>Candida associated lesions</vt:lpstr>
      <vt:lpstr>PowerPoint Presentation</vt:lpstr>
      <vt:lpstr>PowerPoint Presentation</vt:lpstr>
      <vt:lpstr>Diagnosis of Candida infections</vt:lpstr>
      <vt:lpstr>PowerPoint Presentation</vt:lpstr>
      <vt:lpstr>Uncommon oral fungal infections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Company>UQ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Nihal Bandara</dc:creator>
  <cp:lastModifiedBy>Nihal Bandara</cp:lastModifiedBy>
  <cp:revision>73</cp:revision>
  <dcterms:created xsi:type="dcterms:W3CDTF">2015-07-01T00:16:54Z</dcterms:created>
  <dcterms:modified xsi:type="dcterms:W3CDTF">2015-07-27T09:19:50Z</dcterms:modified>
</cp:coreProperties>
</file>