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sldIdLst>
    <p:sldId id="256" r:id="rId2"/>
    <p:sldId id="299" r:id="rId3"/>
    <p:sldId id="297" r:id="rId4"/>
    <p:sldId id="263" r:id="rId5"/>
    <p:sldId id="290" r:id="rId6"/>
    <p:sldId id="265" r:id="rId7"/>
    <p:sldId id="266" r:id="rId8"/>
    <p:sldId id="305" r:id="rId9"/>
    <p:sldId id="267" r:id="rId10"/>
    <p:sldId id="300" r:id="rId11"/>
    <p:sldId id="268" r:id="rId12"/>
    <p:sldId id="270" r:id="rId13"/>
    <p:sldId id="301" r:id="rId14"/>
    <p:sldId id="275" r:id="rId15"/>
    <p:sldId id="277" r:id="rId16"/>
    <p:sldId id="278" r:id="rId17"/>
    <p:sldId id="279" r:id="rId18"/>
    <p:sldId id="303" r:id="rId19"/>
    <p:sldId id="287" r:id="rId20"/>
    <p:sldId id="306" r:id="rId21"/>
    <p:sldId id="298" r:id="rId22"/>
    <p:sldId id="307" r:id="rId23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5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6834" autoAdjust="0"/>
  </p:normalViewPr>
  <p:slideViewPr>
    <p:cSldViewPr snapToGrid="0">
      <p:cViewPr>
        <p:scale>
          <a:sx n="60" d="100"/>
          <a:sy n="60" d="100"/>
        </p:scale>
        <p:origin x="-858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B8C31A-21F6-451F-BDCC-7D63D884A965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0B1F80D6-E201-4F80-9F2D-DDD4AF15D5CB}">
      <dgm:prSet phldrT="[Metin]" custT="1"/>
      <dgm:spPr/>
      <dgm:t>
        <a:bodyPr/>
        <a:lstStyle/>
        <a:p>
          <a:r>
            <a:rPr lang="tr-TR" sz="2800" dirty="0" err="1" smtClean="0"/>
            <a:t>Changes</a:t>
          </a:r>
          <a:r>
            <a:rPr lang="tr-TR" sz="2300" dirty="0" smtClean="0"/>
            <a:t> </a:t>
          </a:r>
          <a:endParaRPr lang="tr-TR" sz="2300" dirty="0"/>
        </a:p>
      </dgm:t>
    </dgm:pt>
    <dgm:pt modelId="{0173E906-8B41-4560-B4B0-65B9F97FED34}" type="parTrans" cxnId="{F2851317-A7D1-496B-8E65-93878A658B85}">
      <dgm:prSet/>
      <dgm:spPr/>
      <dgm:t>
        <a:bodyPr/>
        <a:lstStyle/>
        <a:p>
          <a:endParaRPr lang="tr-TR"/>
        </a:p>
      </dgm:t>
    </dgm:pt>
    <dgm:pt modelId="{4AAF2975-7061-46F2-A49D-8481CA1269E3}" type="sibTrans" cxnId="{F2851317-A7D1-496B-8E65-93878A658B85}">
      <dgm:prSet/>
      <dgm:spPr/>
      <dgm:t>
        <a:bodyPr/>
        <a:lstStyle/>
        <a:p>
          <a:endParaRPr lang="tr-TR"/>
        </a:p>
      </dgm:t>
    </dgm:pt>
    <dgm:pt modelId="{E6BBD3CA-5CED-4ADE-A89F-26C1FB3FF489}">
      <dgm:prSet phldrT="[Metin]" custT="1"/>
      <dgm:spPr/>
      <dgm:t>
        <a:bodyPr/>
        <a:lstStyle/>
        <a:p>
          <a:r>
            <a:rPr lang="tr-TR" sz="3600" dirty="0" smtClean="0"/>
            <a:t>Life </a:t>
          </a:r>
          <a:r>
            <a:rPr lang="tr-TR" sz="3600" dirty="0" err="1" smtClean="0"/>
            <a:t>style</a:t>
          </a:r>
          <a:endParaRPr lang="tr-TR" sz="3600" dirty="0"/>
        </a:p>
      </dgm:t>
    </dgm:pt>
    <dgm:pt modelId="{347BEBA5-4960-4DDD-99DD-706184880EB5}" type="parTrans" cxnId="{D4747340-5306-4DE1-B303-63CC285743C0}">
      <dgm:prSet/>
      <dgm:spPr/>
      <dgm:t>
        <a:bodyPr/>
        <a:lstStyle/>
        <a:p>
          <a:endParaRPr lang="tr-TR"/>
        </a:p>
      </dgm:t>
    </dgm:pt>
    <dgm:pt modelId="{CADA879D-4EB7-4FEB-9F1A-A71BB3954529}" type="sibTrans" cxnId="{D4747340-5306-4DE1-B303-63CC285743C0}">
      <dgm:prSet/>
      <dgm:spPr/>
      <dgm:t>
        <a:bodyPr/>
        <a:lstStyle/>
        <a:p>
          <a:endParaRPr lang="tr-TR"/>
        </a:p>
      </dgm:t>
    </dgm:pt>
    <dgm:pt modelId="{A8B5A4CE-347E-4FF0-B3DF-8F295AC62AC7}">
      <dgm:prSet phldrT="[Metin]" custT="1"/>
      <dgm:spPr/>
      <dgm:t>
        <a:bodyPr/>
        <a:lstStyle/>
        <a:p>
          <a:r>
            <a:rPr lang="tr-TR" sz="3600" dirty="0" err="1" smtClean="0"/>
            <a:t>Diet</a:t>
          </a:r>
          <a:r>
            <a:rPr lang="tr-TR" sz="3600" dirty="0" smtClean="0"/>
            <a:t> </a:t>
          </a:r>
          <a:r>
            <a:rPr lang="tr-TR" sz="3600" dirty="0" err="1" smtClean="0"/>
            <a:t>habits</a:t>
          </a:r>
          <a:endParaRPr lang="tr-TR" sz="3600" dirty="0"/>
        </a:p>
      </dgm:t>
    </dgm:pt>
    <dgm:pt modelId="{77236E99-16A7-49F2-8477-6DDD4A92EB68}" type="parTrans" cxnId="{FB0292BF-B686-4DD6-B3F7-DA559BBDA0B2}">
      <dgm:prSet/>
      <dgm:spPr/>
      <dgm:t>
        <a:bodyPr/>
        <a:lstStyle/>
        <a:p>
          <a:endParaRPr lang="tr-TR"/>
        </a:p>
      </dgm:t>
    </dgm:pt>
    <dgm:pt modelId="{9E6FF66F-9FA3-4202-BB47-87DCDB661471}" type="sibTrans" cxnId="{FB0292BF-B686-4DD6-B3F7-DA559BBDA0B2}">
      <dgm:prSet/>
      <dgm:spPr/>
      <dgm:t>
        <a:bodyPr/>
        <a:lstStyle/>
        <a:p>
          <a:endParaRPr lang="tr-TR"/>
        </a:p>
      </dgm:t>
    </dgm:pt>
    <dgm:pt modelId="{1F639FC0-3472-4DC8-B583-20F1CA0D3622}" type="pres">
      <dgm:prSet presAssocID="{77B8C31A-21F6-451F-BDCC-7D63D884A965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n-IN"/>
        </a:p>
      </dgm:t>
    </dgm:pt>
    <dgm:pt modelId="{5F6C27AC-4180-4642-BC26-982AEF73C6F1}" type="pres">
      <dgm:prSet presAssocID="{0B1F80D6-E201-4F80-9F2D-DDD4AF15D5CB}" presName="posSpace" presStyleCnt="0"/>
      <dgm:spPr/>
    </dgm:pt>
    <dgm:pt modelId="{65092466-3DEA-4305-8DAD-E5E681A32C3A}" type="pres">
      <dgm:prSet presAssocID="{0B1F80D6-E201-4F80-9F2D-DDD4AF15D5CB}" presName="vertFlow" presStyleCnt="0"/>
      <dgm:spPr/>
    </dgm:pt>
    <dgm:pt modelId="{9C877E58-48CC-4BC5-AFB0-44FE921748D4}" type="pres">
      <dgm:prSet presAssocID="{0B1F80D6-E201-4F80-9F2D-DDD4AF15D5CB}" presName="topSpace" presStyleCnt="0"/>
      <dgm:spPr/>
    </dgm:pt>
    <dgm:pt modelId="{7BB64FA5-7526-4625-94EC-CDF38A00540E}" type="pres">
      <dgm:prSet presAssocID="{0B1F80D6-E201-4F80-9F2D-DDD4AF15D5CB}" presName="firstComp" presStyleCnt="0"/>
      <dgm:spPr/>
    </dgm:pt>
    <dgm:pt modelId="{AFD63798-0532-419D-952D-1626A0CD2D46}" type="pres">
      <dgm:prSet presAssocID="{0B1F80D6-E201-4F80-9F2D-DDD4AF15D5CB}" presName="firstChild" presStyleLbl="bgAccFollowNode1" presStyleIdx="0" presStyleCnt="2"/>
      <dgm:spPr/>
      <dgm:t>
        <a:bodyPr/>
        <a:lstStyle/>
        <a:p>
          <a:endParaRPr lang="tr-TR"/>
        </a:p>
      </dgm:t>
    </dgm:pt>
    <dgm:pt modelId="{BF415F6D-8BCC-41BF-AA78-F09FF69CD02D}" type="pres">
      <dgm:prSet presAssocID="{0B1F80D6-E201-4F80-9F2D-DDD4AF15D5CB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AC30DFD-DE09-44C5-AF0D-7005C75AE2DE}" type="pres">
      <dgm:prSet presAssocID="{A8B5A4CE-347E-4FF0-B3DF-8F295AC62AC7}" presName="comp" presStyleCnt="0"/>
      <dgm:spPr/>
    </dgm:pt>
    <dgm:pt modelId="{7D9FA581-5308-48D7-ABCA-7C6B3B7480F6}" type="pres">
      <dgm:prSet presAssocID="{A8B5A4CE-347E-4FF0-B3DF-8F295AC62AC7}" presName="child" presStyleLbl="bgAccFollowNode1" presStyleIdx="1" presStyleCnt="2"/>
      <dgm:spPr/>
      <dgm:t>
        <a:bodyPr/>
        <a:lstStyle/>
        <a:p>
          <a:endParaRPr lang="tr-TR"/>
        </a:p>
      </dgm:t>
    </dgm:pt>
    <dgm:pt modelId="{3616393C-DE03-4BDB-BFE4-7880C583DA41}" type="pres">
      <dgm:prSet presAssocID="{A8B5A4CE-347E-4FF0-B3DF-8F295AC62AC7}" presName="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2A90685-49E1-4746-9E07-155627362CFE}" type="pres">
      <dgm:prSet presAssocID="{0B1F80D6-E201-4F80-9F2D-DDD4AF15D5CB}" presName="negSpace" presStyleCnt="0"/>
      <dgm:spPr/>
    </dgm:pt>
    <dgm:pt modelId="{136FE8D9-BB51-43BB-A803-F2A6FA8BD953}" type="pres">
      <dgm:prSet presAssocID="{0B1F80D6-E201-4F80-9F2D-DDD4AF15D5CB}" presName="circle" presStyleLbl="node1" presStyleIdx="0" presStyleCnt="1" custScaleX="122457" custScaleY="114633" custLinFactNeighborX="-10110" custLinFactNeighborY="-88"/>
      <dgm:spPr/>
      <dgm:t>
        <a:bodyPr/>
        <a:lstStyle/>
        <a:p>
          <a:endParaRPr lang="en-IN"/>
        </a:p>
      </dgm:t>
    </dgm:pt>
  </dgm:ptLst>
  <dgm:cxnLst>
    <dgm:cxn modelId="{F2851317-A7D1-496B-8E65-93878A658B85}" srcId="{77B8C31A-21F6-451F-BDCC-7D63D884A965}" destId="{0B1F80D6-E201-4F80-9F2D-DDD4AF15D5CB}" srcOrd="0" destOrd="0" parTransId="{0173E906-8B41-4560-B4B0-65B9F97FED34}" sibTransId="{4AAF2975-7061-46F2-A49D-8481CA1269E3}"/>
    <dgm:cxn modelId="{0478A6E9-2339-441F-A61D-4F767823FA06}" type="presOf" srcId="{0B1F80D6-E201-4F80-9F2D-DDD4AF15D5CB}" destId="{136FE8D9-BB51-43BB-A803-F2A6FA8BD953}" srcOrd="0" destOrd="0" presId="urn:microsoft.com/office/officeart/2005/8/layout/hList9"/>
    <dgm:cxn modelId="{FB0292BF-B686-4DD6-B3F7-DA559BBDA0B2}" srcId="{0B1F80D6-E201-4F80-9F2D-DDD4AF15D5CB}" destId="{A8B5A4CE-347E-4FF0-B3DF-8F295AC62AC7}" srcOrd="1" destOrd="0" parTransId="{77236E99-16A7-49F2-8477-6DDD4A92EB68}" sibTransId="{9E6FF66F-9FA3-4202-BB47-87DCDB661471}"/>
    <dgm:cxn modelId="{6495E7CD-51D3-4744-A14F-4E95AA44F94F}" type="presOf" srcId="{E6BBD3CA-5CED-4ADE-A89F-26C1FB3FF489}" destId="{AFD63798-0532-419D-952D-1626A0CD2D46}" srcOrd="0" destOrd="0" presId="urn:microsoft.com/office/officeart/2005/8/layout/hList9"/>
    <dgm:cxn modelId="{999F4A6B-1147-4B07-A4B3-AA0734D1530C}" type="presOf" srcId="{77B8C31A-21F6-451F-BDCC-7D63D884A965}" destId="{1F639FC0-3472-4DC8-B583-20F1CA0D3622}" srcOrd="0" destOrd="0" presId="urn:microsoft.com/office/officeart/2005/8/layout/hList9"/>
    <dgm:cxn modelId="{D4747340-5306-4DE1-B303-63CC285743C0}" srcId="{0B1F80D6-E201-4F80-9F2D-DDD4AF15D5CB}" destId="{E6BBD3CA-5CED-4ADE-A89F-26C1FB3FF489}" srcOrd="0" destOrd="0" parTransId="{347BEBA5-4960-4DDD-99DD-706184880EB5}" sibTransId="{CADA879D-4EB7-4FEB-9F1A-A71BB3954529}"/>
    <dgm:cxn modelId="{7C8AD826-129C-4B05-998E-77CCEF6FD038}" type="presOf" srcId="{A8B5A4CE-347E-4FF0-B3DF-8F295AC62AC7}" destId="{7D9FA581-5308-48D7-ABCA-7C6B3B7480F6}" srcOrd="0" destOrd="0" presId="urn:microsoft.com/office/officeart/2005/8/layout/hList9"/>
    <dgm:cxn modelId="{B54C55E3-BECA-4D85-9963-96FCC68A39C9}" type="presOf" srcId="{E6BBD3CA-5CED-4ADE-A89F-26C1FB3FF489}" destId="{BF415F6D-8BCC-41BF-AA78-F09FF69CD02D}" srcOrd="1" destOrd="0" presId="urn:microsoft.com/office/officeart/2005/8/layout/hList9"/>
    <dgm:cxn modelId="{F0808D01-BD13-43F1-AAF7-BD9CB746B529}" type="presOf" srcId="{A8B5A4CE-347E-4FF0-B3DF-8F295AC62AC7}" destId="{3616393C-DE03-4BDB-BFE4-7880C583DA41}" srcOrd="1" destOrd="0" presId="urn:microsoft.com/office/officeart/2005/8/layout/hList9"/>
    <dgm:cxn modelId="{8D741E52-9C93-4324-A40E-9980EE5B2A95}" type="presParOf" srcId="{1F639FC0-3472-4DC8-B583-20F1CA0D3622}" destId="{5F6C27AC-4180-4642-BC26-982AEF73C6F1}" srcOrd="0" destOrd="0" presId="urn:microsoft.com/office/officeart/2005/8/layout/hList9"/>
    <dgm:cxn modelId="{519769A9-54F8-414C-B92F-46BC7E3D5D10}" type="presParOf" srcId="{1F639FC0-3472-4DC8-B583-20F1CA0D3622}" destId="{65092466-3DEA-4305-8DAD-E5E681A32C3A}" srcOrd="1" destOrd="0" presId="urn:microsoft.com/office/officeart/2005/8/layout/hList9"/>
    <dgm:cxn modelId="{6DA91509-D584-4AA2-8B1D-7A9B534C82D5}" type="presParOf" srcId="{65092466-3DEA-4305-8DAD-E5E681A32C3A}" destId="{9C877E58-48CC-4BC5-AFB0-44FE921748D4}" srcOrd="0" destOrd="0" presId="urn:microsoft.com/office/officeart/2005/8/layout/hList9"/>
    <dgm:cxn modelId="{4891A205-A7C3-4A00-8FD4-E3B9F7C811CD}" type="presParOf" srcId="{65092466-3DEA-4305-8DAD-E5E681A32C3A}" destId="{7BB64FA5-7526-4625-94EC-CDF38A00540E}" srcOrd="1" destOrd="0" presId="urn:microsoft.com/office/officeart/2005/8/layout/hList9"/>
    <dgm:cxn modelId="{7C0FC7F2-DC9C-458C-BAE8-899BED3A6CB5}" type="presParOf" srcId="{7BB64FA5-7526-4625-94EC-CDF38A00540E}" destId="{AFD63798-0532-419D-952D-1626A0CD2D46}" srcOrd="0" destOrd="0" presId="urn:microsoft.com/office/officeart/2005/8/layout/hList9"/>
    <dgm:cxn modelId="{C29DE4AE-D50F-4AE6-B317-C56D1A7DB23F}" type="presParOf" srcId="{7BB64FA5-7526-4625-94EC-CDF38A00540E}" destId="{BF415F6D-8BCC-41BF-AA78-F09FF69CD02D}" srcOrd="1" destOrd="0" presId="urn:microsoft.com/office/officeart/2005/8/layout/hList9"/>
    <dgm:cxn modelId="{3E2E8DD0-E0B5-4595-8ED4-2ED1C772F536}" type="presParOf" srcId="{65092466-3DEA-4305-8DAD-E5E681A32C3A}" destId="{CAC30DFD-DE09-44C5-AF0D-7005C75AE2DE}" srcOrd="2" destOrd="0" presId="urn:microsoft.com/office/officeart/2005/8/layout/hList9"/>
    <dgm:cxn modelId="{C2FFE447-F680-41E1-A441-C711F976572D}" type="presParOf" srcId="{CAC30DFD-DE09-44C5-AF0D-7005C75AE2DE}" destId="{7D9FA581-5308-48D7-ABCA-7C6B3B7480F6}" srcOrd="0" destOrd="0" presId="urn:microsoft.com/office/officeart/2005/8/layout/hList9"/>
    <dgm:cxn modelId="{1DD146D7-2983-45FF-A429-354213BD584A}" type="presParOf" srcId="{CAC30DFD-DE09-44C5-AF0D-7005C75AE2DE}" destId="{3616393C-DE03-4BDB-BFE4-7880C583DA41}" srcOrd="1" destOrd="0" presId="urn:microsoft.com/office/officeart/2005/8/layout/hList9"/>
    <dgm:cxn modelId="{11A881D2-2AD7-4D61-9FCA-5650DC435E30}" type="presParOf" srcId="{1F639FC0-3472-4DC8-B583-20F1CA0D3622}" destId="{32A90685-49E1-4746-9E07-155627362CFE}" srcOrd="2" destOrd="0" presId="urn:microsoft.com/office/officeart/2005/8/layout/hList9"/>
    <dgm:cxn modelId="{AAB80CD3-1750-445E-AB20-0E1F9F771CBC}" type="presParOf" srcId="{1F639FC0-3472-4DC8-B583-20F1CA0D3622}" destId="{136FE8D9-BB51-43BB-A803-F2A6FA8BD953}" srcOrd="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D63798-0532-419D-952D-1626A0CD2D46}">
      <dsp:nvSpPr>
        <dsp:cNvPr id="0" name=""/>
        <dsp:cNvSpPr/>
      </dsp:nvSpPr>
      <dsp:spPr>
        <a:xfrm>
          <a:off x="2174080" y="613068"/>
          <a:ext cx="2293937" cy="15300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6032" rIns="256032" bIns="256032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smtClean="0"/>
            <a:t>Life </a:t>
          </a:r>
          <a:r>
            <a:rPr lang="tr-TR" sz="3600" kern="1200" dirty="0" err="1" smtClean="0"/>
            <a:t>style</a:t>
          </a:r>
          <a:endParaRPr lang="tr-TR" sz="3600" kern="1200" dirty="0"/>
        </a:p>
      </dsp:txBody>
      <dsp:txXfrm>
        <a:off x="2541110" y="613068"/>
        <a:ext cx="1926907" cy="1530056"/>
      </dsp:txXfrm>
    </dsp:sp>
    <dsp:sp modelId="{7D9FA581-5308-48D7-ABCA-7C6B3B7480F6}">
      <dsp:nvSpPr>
        <dsp:cNvPr id="0" name=""/>
        <dsp:cNvSpPr/>
      </dsp:nvSpPr>
      <dsp:spPr>
        <a:xfrm>
          <a:off x="2174080" y="2143124"/>
          <a:ext cx="2293937" cy="1530056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256032" rIns="256032" bIns="256032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dirty="0" err="1" smtClean="0"/>
            <a:t>Diet</a:t>
          </a:r>
          <a:r>
            <a:rPr lang="tr-TR" sz="3600" kern="1200" dirty="0" smtClean="0"/>
            <a:t> </a:t>
          </a:r>
          <a:r>
            <a:rPr lang="tr-TR" sz="3600" kern="1200" dirty="0" err="1" smtClean="0"/>
            <a:t>habits</a:t>
          </a:r>
          <a:endParaRPr lang="tr-TR" sz="3600" kern="1200" dirty="0"/>
        </a:p>
      </dsp:txBody>
      <dsp:txXfrm>
        <a:off x="2541110" y="2143124"/>
        <a:ext cx="1926907" cy="1530056"/>
      </dsp:txXfrm>
    </dsp:sp>
    <dsp:sp modelId="{136FE8D9-BB51-43BB-A803-F2A6FA8BD953}">
      <dsp:nvSpPr>
        <dsp:cNvPr id="0" name=""/>
        <dsp:cNvSpPr/>
      </dsp:nvSpPr>
      <dsp:spPr>
        <a:xfrm>
          <a:off x="595041" y="6"/>
          <a:ext cx="1872724" cy="17530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kern="1200" dirty="0" err="1" smtClean="0"/>
            <a:t>Changes</a:t>
          </a:r>
          <a:r>
            <a:rPr lang="tr-TR" sz="2300" kern="1200" dirty="0" smtClean="0"/>
            <a:t> </a:t>
          </a:r>
          <a:endParaRPr lang="tr-TR" sz="2300" kern="1200" dirty="0"/>
        </a:p>
      </dsp:txBody>
      <dsp:txXfrm>
        <a:off x="869295" y="256737"/>
        <a:ext cx="1324216" cy="123961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6861CC-BCEB-4DD4-B9A7-19E775A57A16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09C0D7-D09C-4B53-AC3B-A350508E337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5609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</a:t>
            </a:r>
            <a:r>
              <a:rPr lang="en-US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steoporosis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affects the 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bone matrix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and the normal bone remodeling cycle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Osteoporosis is the effect of osteoclasts breaking down bones faster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thanthe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osteoblasts can make them. 5 controllable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smoking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exercising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regularly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consuming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large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amounts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alcohol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eating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healthy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getting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enough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vit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calcium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</a:t>
            </a:r>
            <a:r>
              <a:rPr lang="tr-T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diet</a:t>
            </a:r>
            <a:r>
              <a:rPr lang="tr-TR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3 uncontrollable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race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sex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genetics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risk factors for this disease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9C0D7-D09C-4B53-AC3B-A350508E337D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5302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International </a:t>
            </a:r>
            <a:r>
              <a:rPr lang="tr-TR" dirty="0" err="1" smtClean="0"/>
              <a:t>Osteoporosis</a:t>
            </a:r>
            <a:r>
              <a:rPr lang="tr-TR" dirty="0" smtClean="0"/>
              <a:t> Foundation (IOF)</a:t>
            </a:r>
            <a:r>
              <a:rPr lang="tr-TR" baseline="0" dirty="0" smtClean="0"/>
              <a:t> </a:t>
            </a:r>
            <a:r>
              <a:rPr lang="tr-TR" baseline="0" dirty="0" err="1" smtClean="0"/>
              <a:t>claims</a:t>
            </a:r>
            <a:r>
              <a:rPr lang="tr-TR" baseline="0" dirty="0" smtClean="0"/>
              <a:t> </a:t>
            </a:r>
            <a:r>
              <a:rPr lang="tr-TR" baseline="0" dirty="0" err="1" smtClean="0"/>
              <a:t>that</a:t>
            </a:r>
            <a:r>
              <a:rPr lang="tr-TR" baseline="0" dirty="0" smtClean="0"/>
              <a:t> </a:t>
            </a:r>
            <a:r>
              <a:rPr 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 year probability of a major osteoporotic fracture for a 65-year-old person with a priority fragile fracture</a:t>
            </a:r>
            <a:r>
              <a:rPr lang="tr-T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map</a:t>
            </a:r>
            <a:r>
              <a:rPr lang="tr-T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 smtClean="0"/>
              <a:t>As it can</a:t>
            </a:r>
            <a:r>
              <a:rPr lang="tr-TR" baseline="0" dirty="0" smtClean="0"/>
              <a:t> be </a:t>
            </a:r>
            <a:r>
              <a:rPr lang="tr-TR" baseline="0" dirty="0" err="1" smtClean="0"/>
              <a:t>seen</a:t>
            </a:r>
            <a:r>
              <a:rPr lang="tr-TR" baseline="0" dirty="0" smtClean="0"/>
              <a:t> in </a:t>
            </a:r>
            <a:r>
              <a:rPr lang="tr-TR" baseline="0" dirty="0" err="1" smtClean="0"/>
              <a:t>map</a:t>
            </a:r>
            <a:r>
              <a:rPr lang="tr-TR" baseline="0" dirty="0" smtClean="0"/>
              <a:t>,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aseline="0" dirty="0" smtClean="0"/>
              <a:t>-</a:t>
            </a:r>
            <a:r>
              <a:rPr lang="tr-TR" baseline="0" dirty="0" err="1" smtClean="0"/>
              <a:t>Turkey</a:t>
            </a:r>
            <a:r>
              <a:rPr lang="tr-TR" baseline="0" dirty="0" smtClean="0"/>
              <a:t> has a </a:t>
            </a:r>
            <a:r>
              <a:rPr lang="tr-TR" baseline="0" dirty="0" err="1" smtClean="0"/>
              <a:t>intermediate</a:t>
            </a:r>
            <a:r>
              <a:rPr lang="tr-TR" baseline="0" dirty="0" smtClean="0"/>
              <a:t> risk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baseline="0" dirty="0" smtClean="0"/>
              <a:t>-</a:t>
            </a:r>
            <a:r>
              <a:rPr lang="tr-TR" baseline="0" dirty="0" err="1" smtClean="0"/>
              <a:t>Canada</a:t>
            </a:r>
            <a:r>
              <a:rPr lang="tr-TR" baseline="0" dirty="0" smtClean="0"/>
              <a:t>, USA, </a:t>
            </a:r>
            <a:r>
              <a:rPr lang="tr-TR" baseline="0" dirty="0" err="1" smtClean="0"/>
              <a:t>Russia</a:t>
            </a:r>
            <a:r>
              <a:rPr lang="tr-TR" baseline="0" dirty="0" smtClean="0"/>
              <a:t> </a:t>
            </a:r>
            <a:r>
              <a:rPr lang="tr-TR" baseline="0" dirty="0" err="1" smtClean="0"/>
              <a:t>and</a:t>
            </a:r>
            <a:r>
              <a:rPr lang="tr-TR" baseline="0" dirty="0" smtClean="0"/>
              <a:t> </a:t>
            </a:r>
            <a:r>
              <a:rPr lang="tr-TR" baseline="0" dirty="0" err="1" smtClean="0"/>
              <a:t>many</a:t>
            </a:r>
            <a:r>
              <a:rPr lang="tr-TR" baseline="0" dirty="0" smtClean="0"/>
              <a:t> </a:t>
            </a:r>
            <a:r>
              <a:rPr lang="tr-TR" baseline="0" dirty="0" err="1" smtClean="0"/>
              <a:t>European</a:t>
            </a:r>
            <a:r>
              <a:rPr lang="tr-TR" baseline="0" dirty="0" smtClean="0"/>
              <a:t> </a:t>
            </a:r>
            <a:r>
              <a:rPr lang="tr-TR" baseline="0" dirty="0" err="1" smtClean="0"/>
              <a:t>countries</a:t>
            </a:r>
            <a:r>
              <a:rPr lang="tr-TR" baseline="0" dirty="0" smtClean="0"/>
              <a:t> </a:t>
            </a:r>
            <a:r>
              <a:rPr lang="tr-TR" baseline="0" dirty="0" err="1" smtClean="0"/>
              <a:t>have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the</a:t>
            </a:r>
            <a:r>
              <a:rPr lang="tr-TR" baseline="0" dirty="0" smtClean="0"/>
              <a:t> </a:t>
            </a:r>
            <a:r>
              <a:rPr lang="tr-TR" baseline="0" dirty="0" err="1" smtClean="0"/>
              <a:t>highest</a:t>
            </a:r>
            <a:r>
              <a:rPr lang="tr-TR" baseline="0" dirty="0" smtClean="0"/>
              <a:t> </a:t>
            </a:r>
            <a:r>
              <a:rPr lang="tr-TR" baseline="0" dirty="0" err="1" smtClean="0"/>
              <a:t>level</a:t>
            </a:r>
            <a:r>
              <a:rPr lang="tr-TR" baseline="0" dirty="0" smtClean="0"/>
              <a:t> risk </a:t>
            </a:r>
            <a:endParaRPr lang="tr-TR" dirty="0" smtClean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9C0D7-D09C-4B53-AC3B-A350508E337D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455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Osteoporosis on increase‏ due to the changes in lifestyle and diet habits of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people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around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dirty="0" err="1" smtClean="0">
                <a:latin typeface="Times New Roman" pitchFamily="18" charset="0"/>
                <a:cs typeface="Times New Roman" pitchFamily="18" charset="0"/>
              </a:rPr>
              <a:t>world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is preventable disease when we identifying factors affecting diet and lifestyle behavior change, then we can make changes easier to maintain bone mass and strength in young people and adults. </a:t>
            </a:r>
            <a:endParaRPr lang="tr-TR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Also </a:t>
            </a:r>
            <a:r>
              <a:rPr lang="en-US" spc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awareness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about the disease can helps in prevention.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9C0D7-D09C-4B53-AC3B-A350508E337D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1668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9C0D7-D09C-4B53-AC3B-A350508E337D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8593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09C0D7-D09C-4B53-AC3B-A350508E337D}" type="slidenum">
              <a:rPr lang="tr-TR" smtClean="0"/>
              <a:t>22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42559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19856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91823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0560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2885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2988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4998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5717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67706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9920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pPr/>
              <a:t>11.03.2016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3505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pPr/>
              <a:t>11.03.2016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908610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pPr/>
              <a:t>11.03.2016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46224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pPr/>
              <a:t>11.03.2016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1680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pPr/>
              <a:t>11.03.2016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7215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00528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2FA15-6F44-4D4A-9267-A7354DAF180B}" type="datetimeFigureOut">
              <a:rPr lang="tr-TR" smtClean="0"/>
              <a:t>11.03.2016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43655-000B-4A9F-9961-B03D1196BC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645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2FA15-6F44-4D4A-9267-A7354DAF180B}" type="datetimeFigureOut">
              <a:rPr lang="tr-TR" smtClean="0"/>
              <a:pPr/>
              <a:t>11.03.2016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143655-000B-4A9F-9961-B03D1196BC28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5501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959837"/>
            <a:ext cx="9144000" cy="2169753"/>
          </a:xfrm>
        </p:spPr>
        <p:txBody>
          <a:bodyPr>
            <a:normAutofit/>
          </a:bodyPr>
          <a:lstStyle/>
          <a:p>
            <a:pPr algn="ctr"/>
            <a:r>
              <a:rPr lang="it-IT" sz="4000" dirty="0"/>
              <a:t>Assessment of Osteoporosis Knowledge and Risk of Sedentary Female Bank Employees</a:t>
            </a:r>
            <a:endParaRPr lang="tr-TR" sz="40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4424998"/>
            <a:ext cx="9144000" cy="1655762"/>
          </a:xfrm>
        </p:spPr>
        <p:txBody>
          <a:bodyPr>
            <a:noAutofit/>
          </a:bodyPr>
          <a:lstStyle/>
          <a:p>
            <a:pPr algn="ctr"/>
            <a:r>
              <a:rPr lang="it-IT" sz="2000" dirty="0" smtClean="0"/>
              <a:t>Nurcan YABANCI AYHAN, </a:t>
            </a:r>
            <a:r>
              <a:rPr lang="it-IT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Nida </a:t>
            </a:r>
            <a:r>
              <a:rPr lang="it-I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TOKAC ER</a:t>
            </a:r>
            <a:r>
              <a:rPr lang="it-IT" sz="2000" dirty="0" smtClean="0"/>
              <a:t>, </a:t>
            </a:r>
            <a:r>
              <a:rPr lang="it-IT" sz="2000" dirty="0"/>
              <a:t>Haci Omer YILMAZ,</a:t>
            </a:r>
            <a:endParaRPr lang="tr-TR" sz="2000" dirty="0"/>
          </a:p>
          <a:p>
            <a:pPr algn="ctr"/>
            <a:r>
              <a:rPr lang="it-IT" sz="2000" dirty="0"/>
              <a:t>Cagdas Salih MERİC, Cahit </a:t>
            </a:r>
            <a:r>
              <a:rPr lang="it-IT" sz="2000" dirty="0" smtClean="0"/>
              <a:t>ERKUL</a:t>
            </a:r>
            <a:endParaRPr lang="tr-TR" sz="2000" dirty="0" smtClean="0"/>
          </a:p>
          <a:p>
            <a:pPr algn="ctr"/>
            <a:endParaRPr lang="tr-TR" sz="2000" dirty="0" smtClean="0"/>
          </a:p>
          <a:p>
            <a:pPr algn="ctr"/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Ankara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University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Nutrition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Dietetics</a:t>
            </a:r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Department</a:t>
            </a:r>
            <a:endParaRPr lang="tr-TR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r-TR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ntokac@ankara.edu.tr</a:t>
            </a:r>
            <a:endParaRPr lang="tr-TR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1.bp.blogspot.com/-R7LITrBjBiw/T9CxA2MfyQI/AAAAAAAAATA/fa6j4RyN1AA/s1600/atat%25C3%25BCrk%2Bresimleri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5308" y="186072"/>
            <a:ext cx="2723092" cy="2042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98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nays.com.pk/wp-content/uploads/2012/10/small.1200.bon_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15"/>
          <a:stretch/>
        </p:blipFill>
        <p:spPr bwMode="auto">
          <a:xfrm>
            <a:off x="798388" y="382138"/>
            <a:ext cx="10795767" cy="603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Yuvarlatılmış Dikdörtgen 1"/>
          <p:cNvSpPr/>
          <p:nvPr/>
        </p:nvSpPr>
        <p:spPr>
          <a:xfrm>
            <a:off x="1487605" y="4449168"/>
            <a:ext cx="8093123" cy="85980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04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humbs.dreamstime.com/z/osteoporosis-illustration-infographic-icon-elements-concept-5845334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6" b="8492"/>
          <a:stretch/>
        </p:blipFill>
        <p:spPr bwMode="auto">
          <a:xfrm>
            <a:off x="1651379" y="6875"/>
            <a:ext cx="9144001" cy="685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47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4149" y="2872416"/>
            <a:ext cx="7863788" cy="29961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Osteoporosis is a disease characterized by </a:t>
            </a:r>
            <a:r>
              <a:rPr lang="en-US" sz="4400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decreased</a:t>
            </a:r>
            <a:r>
              <a:rPr lang="en-US" sz="4400" spc="-1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bone density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4400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loss of bone micro architecture</a:t>
            </a:r>
            <a:r>
              <a:rPr lang="en-US" sz="4400" spc="-1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spc="-15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quality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which in turn lead to an increased risk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fracture</a:t>
            </a:r>
            <a:endParaRPr lang="tr-TR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(WHO,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2003)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buNone/>
            </a:pPr>
            <a:endParaRPr lang="tr-TR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https://pbs.twimg.com/profile_images/2189537674/WHOLogo_400x40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041" y="294244"/>
            <a:ext cx="2338003" cy="23380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omfortableathomecare.com/wp-content/uploads/2015/09/osteoporos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37" y="161190"/>
            <a:ext cx="3714063" cy="653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2050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199" y="1626803"/>
            <a:ext cx="8596668" cy="1320800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Magnitude of the Problem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199" y="3080657"/>
            <a:ext cx="7639737" cy="3096305"/>
          </a:xfrm>
        </p:spPr>
        <p:txBody>
          <a:bodyPr/>
          <a:lstStyle/>
          <a:p>
            <a:pPr algn="ctr"/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It was also reported as </a:t>
            </a:r>
            <a:r>
              <a:rPr lang="en-US" sz="3200" spc="-15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the fourth main enemy</a:t>
            </a:r>
            <a:r>
              <a:rPr lang="en-US" sz="3200" spc="-1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of the human after heart failure, stroke and cancer,  and the most common cause of </a:t>
            </a:r>
            <a:r>
              <a:rPr lang="en-US" sz="3200" b="1" spc="300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fractures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in the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world</a:t>
            </a:r>
            <a:endParaRPr lang="tr-TR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(WHO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tr-T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2003).</a:t>
            </a:r>
            <a:endParaRPr lang="en-US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  <p:pic>
        <p:nvPicPr>
          <p:cNvPr id="3074" name="Picture 2" descr="http://nof.org/files/nof/public/content/file/5272/upload/12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36882387"/>
            <a:ext cx="51435000" cy="6858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comfortableathomecare.com/wp-content/uploads/2015/09/osteoporos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37" y="161190"/>
            <a:ext cx="3714063" cy="653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pbs.twimg.com/profile_images/2189537674/WHOLogo_400x40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144" y="1126865"/>
            <a:ext cx="1953792" cy="19537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71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79797" y="234488"/>
            <a:ext cx="7603066" cy="1320800"/>
          </a:xfrm>
        </p:spPr>
        <p:txBody>
          <a:bodyPr>
            <a:normAutofit fontScale="90000"/>
          </a:bodyPr>
          <a:lstStyle/>
          <a:p>
            <a:r>
              <a:rPr lang="tr-TR" dirty="0" smtClean="0"/>
              <a:t>10-year </a:t>
            </a:r>
            <a:r>
              <a:rPr lang="tr-TR" dirty="0" err="1" smtClean="0"/>
              <a:t>probability</a:t>
            </a:r>
            <a:r>
              <a:rPr lang="tr-TR" dirty="0" smtClean="0"/>
              <a:t> of a </a:t>
            </a:r>
            <a:r>
              <a:rPr lang="tr-TR" dirty="0" err="1" smtClean="0"/>
              <a:t>major</a:t>
            </a:r>
            <a:r>
              <a:rPr lang="tr-TR" dirty="0" smtClean="0"/>
              <a:t> </a:t>
            </a:r>
            <a:r>
              <a:rPr lang="tr-TR" dirty="0" err="1" smtClean="0"/>
              <a:t>osteoporotic</a:t>
            </a:r>
            <a:r>
              <a:rPr lang="tr-TR" dirty="0" smtClean="0"/>
              <a:t> </a:t>
            </a:r>
            <a:r>
              <a:rPr lang="tr-TR" dirty="0" err="1" smtClean="0"/>
              <a:t>fracture</a:t>
            </a:r>
            <a:r>
              <a:rPr lang="tr-TR" dirty="0" smtClean="0"/>
              <a:t> risk </a:t>
            </a:r>
            <a:r>
              <a:rPr lang="tr-TR" dirty="0" err="1" smtClean="0"/>
              <a:t>map</a:t>
            </a:r>
            <a:r>
              <a:rPr lang="tr-TR" dirty="0"/>
              <a:t/>
            </a:r>
            <a:br>
              <a:rPr lang="tr-TR" dirty="0"/>
            </a:br>
            <a:r>
              <a:rPr lang="tr-TR" sz="2700" dirty="0" smtClean="0"/>
              <a:t>(65-year-old </a:t>
            </a:r>
            <a:r>
              <a:rPr lang="tr-TR" sz="2700" dirty="0" err="1" smtClean="0"/>
              <a:t>person</a:t>
            </a:r>
            <a:r>
              <a:rPr lang="tr-TR" sz="2700" dirty="0" smtClean="0"/>
              <a:t>)</a:t>
            </a:r>
            <a:endParaRPr lang="tr-TR" sz="3200" dirty="0"/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" name="Picture 2" descr="http://www.comfortableathomecare.com/wp-content/uploads/2015/09/osteoporos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37" y="161190"/>
            <a:ext cx="3714063" cy="653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4"/>
          <a:srcRect l="20197" t="8449" r="21368" b="21951"/>
          <a:stretch/>
        </p:blipFill>
        <p:spPr>
          <a:xfrm>
            <a:off x="479797" y="1713248"/>
            <a:ext cx="7603066" cy="509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2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adad</a:t>
            </a:r>
            <a:endParaRPr lang="tr-TR" dirty="0"/>
          </a:p>
        </p:txBody>
      </p:sp>
      <p:pic>
        <p:nvPicPr>
          <p:cNvPr id="4" name="Picture 2" descr="http://www.comfortableathomecare.com/wp-content/uploads/2015/09/osteoporos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37" y="161190"/>
            <a:ext cx="3714063" cy="653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Diyagram 5"/>
          <p:cNvGraphicFramePr/>
          <p:nvPr>
            <p:extLst>
              <p:ext uri="{D42A27DB-BD31-4B8C-83A1-F6EECF244321}">
                <p14:modId xmlns:p14="http://schemas.microsoft.com/office/powerpoint/2010/main" val="1368346761"/>
              </p:ext>
            </p:extLst>
          </p:nvPr>
        </p:nvGraphicFramePr>
        <p:xfrm>
          <a:off x="0" y="376919"/>
          <a:ext cx="5418666" cy="36745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32" name="Picture 8" descr="http://madsenworld.dk/anigif/globes/globe_19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853" y="1305228"/>
            <a:ext cx="2517947" cy="2517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Bulut Belirtme Çizgisi 12"/>
          <p:cNvSpPr/>
          <p:nvPr/>
        </p:nvSpPr>
        <p:spPr>
          <a:xfrm rot="10800000">
            <a:off x="1080903" y="4808256"/>
            <a:ext cx="6993466" cy="1402603"/>
          </a:xfrm>
          <a:prstGeom prst="cloudCallout">
            <a:avLst>
              <a:gd name="adj1" fmla="val -18613"/>
              <a:gd name="adj2" fmla="val 123343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/>
          <p:cNvSpPr txBox="1"/>
          <p:nvPr/>
        </p:nvSpPr>
        <p:spPr>
          <a:xfrm>
            <a:off x="1969902" y="5094059"/>
            <a:ext cx="5554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awareness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about the disease can helps in prevention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28844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reviews.123rf.com/images/bedo/bedo0810/bedo081000102/3763998-Close-up-of-Ankara-Turkey-on-map-Stock-Ph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26" y="2039681"/>
            <a:ext cx="5404513" cy="35877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88554" y="1731950"/>
            <a:ext cx="6463352" cy="4351338"/>
          </a:xfrm>
        </p:spPr>
        <p:txBody>
          <a:bodyPr>
            <a:normAutofit lnSpcReduction="10000"/>
          </a:bodyPr>
          <a:lstStyle/>
          <a:p>
            <a:endParaRPr lang="tr-TR" dirty="0" smtClean="0"/>
          </a:p>
          <a:p>
            <a:pPr marL="0" indent="0">
              <a:buNone/>
            </a:pPr>
            <a:r>
              <a:rPr lang="it-IT" sz="2800" dirty="0" smtClean="0"/>
              <a:t>The </a:t>
            </a:r>
            <a:r>
              <a:rPr lang="tr-TR" sz="2800" dirty="0" err="1" smtClean="0"/>
              <a:t>present</a:t>
            </a:r>
            <a:r>
              <a:rPr lang="tr-TR" sz="2800" dirty="0" smtClean="0"/>
              <a:t> </a:t>
            </a:r>
            <a:r>
              <a:rPr lang="it-IT" sz="2800" dirty="0" smtClean="0"/>
              <a:t>study </a:t>
            </a:r>
            <a:r>
              <a:rPr lang="tr-TR" sz="2800" dirty="0" err="1" smtClean="0"/>
              <a:t>aimed</a:t>
            </a:r>
            <a:endParaRPr lang="tr-TR" sz="2800" dirty="0" smtClean="0"/>
          </a:p>
          <a:p>
            <a:pPr marL="0" indent="0">
              <a:buNone/>
            </a:pPr>
            <a:endParaRPr lang="tr-TR" sz="2800" dirty="0" smtClean="0"/>
          </a:p>
          <a:p>
            <a:pPr marL="0" indent="0">
              <a:buNone/>
            </a:pPr>
            <a:r>
              <a:rPr lang="en-US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to </a:t>
            </a:r>
            <a:r>
              <a:rPr lang="en-US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determine </a:t>
            </a:r>
            <a:r>
              <a:rPr lang="en-US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osteoporosis</a:t>
            </a:r>
            <a:r>
              <a:rPr lang="tr-TR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it-IT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it-IT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OP)</a:t>
            </a:r>
            <a:r>
              <a:rPr lang="en-US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 </a:t>
            </a:r>
            <a:r>
              <a:rPr lang="en-US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knowledge, health </a:t>
            </a:r>
            <a:r>
              <a:rPr lang="en-US" sz="28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believes</a:t>
            </a:r>
            <a:endParaRPr lang="tr-TR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  <a:p>
            <a:pPr marL="0" indent="0">
              <a:buNone/>
            </a:pPr>
            <a:endParaRPr lang="tr-TR" sz="2800" dirty="0" smtClean="0">
              <a:solidFill>
                <a:srgbClr val="FF0000"/>
              </a:solidFill>
              <a:cs typeface="Times New Roman" pitchFamily="18" charset="0"/>
            </a:endParaRPr>
          </a:p>
          <a:p>
            <a:pPr marL="0" indent="0">
              <a:buNone/>
            </a:pPr>
            <a:r>
              <a:rPr lang="it-IT" sz="2800" dirty="0" smtClean="0"/>
              <a:t>among </a:t>
            </a:r>
            <a:r>
              <a:rPr lang="it-IT" sz="2800" dirty="0"/>
              <a:t>a sample of women working in different branch banks in Ankara, Turkey</a:t>
            </a:r>
            <a:r>
              <a:rPr lang="it-IT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0188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Methods</a:t>
            </a:r>
            <a:endParaRPr lang="tr-TR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782812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Study design</a:t>
            </a:r>
          </a:p>
          <a:p>
            <a:pPr>
              <a:lnSpc>
                <a:spcPct val="120000"/>
              </a:lnSpc>
            </a:pPr>
            <a:r>
              <a:rPr lang="tr-TR" sz="3200" dirty="0" err="1" smtClean="0">
                <a:latin typeface="Times New Roman" pitchFamily="18" charset="0"/>
                <a:cs typeface="Times New Roman" pitchFamily="18" charset="0"/>
              </a:rPr>
              <a:t>Face-to-face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survey</a:t>
            </a:r>
            <a:endParaRPr lang="tr-TR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tr-TR" sz="3200" dirty="0" err="1" smtClean="0">
                <a:latin typeface="Times New Roman" pitchFamily="18" charset="0"/>
                <a:cs typeface="Times New Roman" pitchFamily="18" charset="0"/>
              </a:rPr>
              <a:t>Includes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Demographic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socioeconomic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information</a:t>
            </a:r>
            <a:endParaRPr lang="tr-TR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Anthropometric measurements: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    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eight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weigh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pic>
        <p:nvPicPr>
          <p:cNvPr id="4" name="Picture 2" descr="http://www.comfortableathomecare.com/wp-content/uploads/2015/09/osteoporos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37" y="161190"/>
            <a:ext cx="3714063" cy="653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320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Study population</a:t>
            </a:r>
            <a:endParaRPr lang="tr-TR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tr-TR" sz="3200" dirty="0" err="1">
                <a:latin typeface="Times New Roman" pitchFamily="18" charset="0"/>
                <a:cs typeface="Times New Roman" pitchFamily="18" charset="0"/>
              </a:rPr>
              <a:t>Women</a:t>
            </a:r>
            <a:r>
              <a:rPr lang="tr-TR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dirty="0" err="1">
                <a:latin typeface="Times New Roman" pitchFamily="18" charset="0"/>
                <a:cs typeface="Times New Roman" pitchFamily="18" charset="0"/>
              </a:rPr>
              <a:t>employees</a:t>
            </a:r>
            <a:r>
              <a:rPr lang="tr-TR" sz="3200" dirty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tr-TR" sz="3200" dirty="0" err="1" smtClean="0">
                <a:latin typeface="Times New Roman" pitchFamily="18" charset="0"/>
                <a:cs typeface="Times New Roman" pitchFamily="18" charset="0"/>
              </a:rPr>
              <a:t>banks</a:t>
            </a:r>
            <a:endParaRPr lang="tr-TR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Ankara</a:t>
            </a:r>
            <a:r>
              <a:rPr lang="tr-TR" sz="3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tr-TR" sz="3200" dirty="0" err="1" smtClean="0">
                <a:latin typeface="Times New Roman" pitchFamily="18" charset="0"/>
                <a:cs typeface="Times New Roman" pitchFamily="18" charset="0"/>
              </a:rPr>
              <a:t>Turkey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200 </a:t>
            </a:r>
            <a:r>
              <a:rPr lang="tr-TR" sz="3200" dirty="0" err="1" smtClean="0">
                <a:latin typeface="Times New Roman" pitchFamily="18" charset="0"/>
                <a:cs typeface="Times New Roman" pitchFamily="18" charset="0"/>
              </a:rPr>
              <a:t>women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dirty="0" err="1" smtClean="0">
                <a:latin typeface="Times New Roman" pitchFamily="18" charset="0"/>
                <a:cs typeface="Times New Roman" pitchFamily="18" charset="0"/>
              </a:rPr>
              <a:t>employees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 in </a:t>
            </a:r>
            <a:r>
              <a:rPr lang="tr-TR" sz="3200" dirty="0" err="1" smtClean="0">
                <a:latin typeface="Times New Roman" pitchFamily="18" charset="0"/>
                <a:cs typeface="Times New Roman" pitchFamily="18" charset="0"/>
              </a:rPr>
              <a:t>banks</a:t>
            </a:r>
            <a:endParaRPr lang="tr-TR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tr-TR" sz="3200" dirty="0" err="1" smtClean="0">
                <a:latin typeface="Times New Roman" pitchFamily="18" charset="0"/>
                <a:cs typeface="Times New Roman" pitchFamily="18" charset="0"/>
              </a:rPr>
              <a:t>Voluntary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200" dirty="0" err="1" smtClean="0">
                <a:latin typeface="Times New Roman" pitchFamily="18" charset="0"/>
                <a:cs typeface="Times New Roman" pitchFamily="18" charset="0"/>
              </a:rPr>
              <a:t>participation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 (n=156)</a:t>
            </a:r>
            <a:endParaRPr lang="tr-TR" sz="3200" dirty="0">
              <a:latin typeface="Times New Roman" pitchFamily="18" charset="0"/>
              <a:cs typeface="Times New Roman" pitchFamily="18" charset="0"/>
            </a:endParaRPr>
          </a:p>
          <a:p>
            <a:endParaRPr lang="tr-TR" dirty="0"/>
          </a:p>
        </p:txBody>
      </p:sp>
      <p:pic>
        <p:nvPicPr>
          <p:cNvPr id="4" name="Picture 2" descr="http://www.comfortableathomecare.com/wp-content/uploads/2015/09/osteoporos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37" y="161190"/>
            <a:ext cx="3714063" cy="653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33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781448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eligibility recruitment to participate in this study</a:t>
            </a:r>
          </a:p>
          <a:p>
            <a:r>
              <a:rPr lang="tr-TR" sz="3200" dirty="0" err="1" smtClean="0">
                <a:latin typeface="Times New Roman" pitchFamily="18" charset="0"/>
                <a:cs typeface="Times New Roman" pitchFamily="18" charset="0"/>
              </a:rPr>
              <a:t>Turkish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Aged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tr-TR" sz="3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54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years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Not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pregnan</a:t>
            </a:r>
            <a:r>
              <a:rPr lang="tr-TR" sz="3200" dirty="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ar-SA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comfortableathomecare.com/wp-content/uploads/2015/09/osteoporos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37" y="161190"/>
            <a:ext cx="3714063" cy="653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413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comfortableathomecare.com/wp-content/uploads/2015/09/osteoporos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37" y="161190"/>
            <a:ext cx="3714063" cy="653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8627533" cy="1325563"/>
          </a:xfrm>
        </p:spPr>
        <p:txBody>
          <a:bodyPr>
            <a:normAutofit/>
          </a:bodyPr>
          <a:lstStyle/>
          <a:p>
            <a:r>
              <a:rPr lang="en-US" sz="3200" b="1" dirty="0">
                <a:cs typeface="Times New Roman" pitchFamily="18" charset="0"/>
              </a:rPr>
              <a:t>Osteoporosis Knowledge Assessment </a:t>
            </a:r>
            <a:r>
              <a:rPr lang="en-US" sz="3200" b="1" dirty="0" smtClean="0">
                <a:cs typeface="Times New Roman" pitchFamily="18" charset="0"/>
              </a:rPr>
              <a:t>Test</a:t>
            </a:r>
            <a:r>
              <a:rPr lang="tr-TR" sz="3200" b="1" dirty="0" smtClean="0">
                <a:cs typeface="Times New Roman" pitchFamily="18" charset="0"/>
              </a:rPr>
              <a:t/>
            </a:r>
            <a:br>
              <a:rPr lang="tr-TR" sz="3200" b="1" dirty="0" smtClean="0">
                <a:cs typeface="Times New Roman" pitchFamily="18" charset="0"/>
              </a:rPr>
            </a:br>
            <a:r>
              <a:rPr lang="en-US" sz="3200" b="1" dirty="0" smtClean="0">
                <a:cs typeface="Times New Roman" pitchFamily="18" charset="0"/>
              </a:rPr>
              <a:t>(OKAT)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20309"/>
            <a:ext cx="7691651" cy="4351338"/>
          </a:xfrm>
        </p:spPr>
        <p:txBody>
          <a:bodyPr>
            <a:noAutofit/>
          </a:bodyPr>
          <a:lstStyle/>
          <a:p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500" dirty="0" err="1" smtClean="0">
                <a:latin typeface="Times New Roman" pitchFamily="18" charset="0"/>
                <a:cs typeface="Times New Roman" pitchFamily="18" charset="0"/>
              </a:rPr>
              <a:t>eveloped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2500" dirty="0" err="1" smtClean="0">
                <a:latin typeface="Times New Roman" pitchFamily="18" charset="0"/>
                <a:cs typeface="Times New Roman" pitchFamily="18" charset="0"/>
              </a:rPr>
              <a:t>Winz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500" dirty="0" err="1" smtClean="0">
                <a:latin typeface="Times New Roman" pitchFamily="18" charset="0"/>
                <a:cs typeface="Times New Roman" pitchFamily="18" charset="0"/>
              </a:rPr>
              <a:t>nberg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 et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tr-TR" sz="25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(2003)</a:t>
            </a:r>
            <a:endParaRPr lang="tr-TR" sz="25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20-item 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question with statements that can answered with true, false, I don't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know</a:t>
            </a:r>
            <a:endParaRPr lang="tr-TR" sz="25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5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instrument consisting of 4 subscales addressing</a:t>
            </a:r>
            <a:r>
              <a:rPr lang="en-US" sz="2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Understanding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(symptoms and risk of fracture) 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 items.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Knowledge risk factors of osteoporosis 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 items.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Knowledge of prevention factors as physical activity and diet relating to osteoporosis 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 items.</a:t>
            </a:r>
          </a:p>
          <a:p>
            <a:pPr marL="624078" indent="-514350">
              <a:buFont typeface="+mj-lt"/>
              <a:buAutoNum type="arabicPeriod"/>
            </a:pP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Treatment availability </a:t>
            </a:r>
            <a:r>
              <a:rPr lang="en-US" sz="25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500" dirty="0" smtClean="0">
                <a:latin typeface="Times New Roman" pitchFamily="18" charset="0"/>
                <a:cs typeface="Times New Roman" pitchFamily="18" charset="0"/>
              </a:rPr>
              <a:t>items</a:t>
            </a:r>
            <a:r>
              <a:rPr lang="tr-TR" sz="25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079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ne-</a:t>
            </a: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inute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steoporosis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isk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</a:t>
            </a: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(ORT)</a:t>
            </a:r>
            <a:endParaRPr lang="tr-T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133599"/>
            <a:ext cx="7639737" cy="4043363"/>
          </a:xfrm>
        </p:spPr>
        <p:txBody>
          <a:bodyPr>
            <a:normAutofit/>
          </a:bodyPr>
          <a:lstStyle/>
          <a:p>
            <a:r>
              <a:rPr lang="tr-TR" sz="2400" dirty="0" err="1" smtClean="0"/>
              <a:t>Developed</a:t>
            </a:r>
            <a:r>
              <a:rPr lang="tr-TR" sz="2400" dirty="0" smtClean="0"/>
              <a:t> </a:t>
            </a:r>
            <a:r>
              <a:rPr lang="tr-TR" sz="2400" dirty="0" err="1" smtClean="0"/>
              <a:t>by</a:t>
            </a:r>
            <a:r>
              <a:rPr lang="tr-TR" sz="2400" dirty="0" smtClean="0"/>
              <a:t> International </a:t>
            </a:r>
            <a:r>
              <a:rPr lang="tr-TR" sz="2400" dirty="0" err="1" smtClean="0"/>
              <a:t>Osteoporosis</a:t>
            </a:r>
            <a:r>
              <a:rPr lang="tr-TR" sz="2400" dirty="0" smtClean="0"/>
              <a:t> Foundation (IOF)</a:t>
            </a:r>
          </a:p>
          <a:p>
            <a:r>
              <a:rPr lang="en-US" sz="2400" dirty="0" smtClean="0"/>
              <a:t>The </a:t>
            </a:r>
            <a:r>
              <a:rPr lang="en-US" sz="2400" dirty="0"/>
              <a:t>test includes </a:t>
            </a:r>
            <a:r>
              <a:rPr lang="en-US" sz="2400" dirty="0" smtClean="0"/>
              <a:t>1</a:t>
            </a:r>
            <a:r>
              <a:rPr lang="tr-TR" sz="2400" dirty="0" smtClean="0"/>
              <a:t>9</a:t>
            </a:r>
            <a:r>
              <a:rPr lang="en-US" sz="2400" dirty="0" smtClean="0"/>
              <a:t> </a:t>
            </a:r>
            <a:r>
              <a:rPr lang="en-US" sz="2400" dirty="0"/>
              <a:t>questions </a:t>
            </a:r>
            <a:r>
              <a:rPr lang="en-US" sz="2400" dirty="0" smtClean="0"/>
              <a:t>(</a:t>
            </a:r>
            <a:r>
              <a:rPr lang="tr-TR" sz="2400" dirty="0" smtClean="0"/>
              <a:t>10 </a:t>
            </a:r>
            <a:r>
              <a:rPr lang="en-US" sz="2400" dirty="0" smtClean="0"/>
              <a:t>general</a:t>
            </a:r>
            <a:r>
              <a:rPr lang="tr-TR" sz="2400" dirty="0" smtClean="0"/>
              <a:t> +</a:t>
            </a:r>
            <a:r>
              <a:rPr lang="en-US" sz="2400" dirty="0" smtClean="0"/>
              <a:t> </a:t>
            </a:r>
            <a:r>
              <a:rPr lang="en-US" sz="2400" dirty="0"/>
              <a:t>2 for </a:t>
            </a:r>
            <a:r>
              <a:rPr lang="tr-TR" sz="2400" dirty="0" err="1" smtClean="0"/>
              <a:t>only</a:t>
            </a:r>
            <a:r>
              <a:rPr lang="tr-TR" sz="2400" dirty="0" smtClean="0"/>
              <a:t> </a:t>
            </a:r>
            <a:r>
              <a:rPr lang="en-US" sz="2400" dirty="0" smtClean="0"/>
              <a:t>women</a:t>
            </a:r>
            <a:r>
              <a:rPr lang="tr-TR" sz="2400" dirty="0" smtClean="0"/>
              <a:t>/</a:t>
            </a:r>
            <a:r>
              <a:rPr lang="en-US" sz="2400" dirty="0" smtClean="0"/>
              <a:t>1 </a:t>
            </a:r>
            <a:r>
              <a:rPr lang="en-US" sz="2400" dirty="0"/>
              <a:t>for </a:t>
            </a:r>
            <a:r>
              <a:rPr lang="tr-TR" sz="2400" dirty="0" err="1" smtClean="0"/>
              <a:t>only</a:t>
            </a:r>
            <a:r>
              <a:rPr lang="tr-TR" sz="2400" dirty="0" smtClean="0"/>
              <a:t> </a:t>
            </a:r>
            <a:r>
              <a:rPr lang="en-US" sz="2400" dirty="0" smtClean="0"/>
              <a:t>men</a:t>
            </a:r>
            <a:r>
              <a:rPr lang="tr-TR" sz="2400" dirty="0" smtClean="0"/>
              <a:t> + 5 life </a:t>
            </a:r>
            <a:r>
              <a:rPr lang="tr-TR" sz="2400" dirty="0" err="1" smtClean="0"/>
              <a:t>style</a:t>
            </a:r>
            <a:r>
              <a:rPr lang="tr-TR" sz="2400" dirty="0" smtClean="0"/>
              <a:t>)</a:t>
            </a:r>
          </a:p>
          <a:p>
            <a:r>
              <a:rPr lang="tr-TR" sz="2400" dirty="0" smtClean="0"/>
              <a:t>T</a:t>
            </a:r>
            <a:r>
              <a:rPr lang="en-US" sz="2400" dirty="0" smtClean="0"/>
              <a:t>he </a:t>
            </a:r>
            <a:r>
              <a:rPr lang="en-US" sz="2400" dirty="0"/>
              <a:t>answer “yes” was awarded </a:t>
            </a:r>
            <a:r>
              <a:rPr lang="tr-TR" sz="2400" dirty="0" smtClean="0"/>
              <a:t>1</a:t>
            </a:r>
            <a:r>
              <a:rPr lang="en-US" sz="2400" dirty="0" smtClean="0"/>
              <a:t> </a:t>
            </a:r>
            <a:r>
              <a:rPr lang="en-US" sz="2400" dirty="0"/>
              <a:t>points </a:t>
            </a:r>
            <a:r>
              <a:rPr lang="en-US" sz="2400" dirty="0" smtClean="0"/>
              <a:t>and</a:t>
            </a:r>
            <a:r>
              <a:rPr lang="tr-TR" sz="2400" dirty="0" smtClean="0"/>
              <a:t>     </a:t>
            </a:r>
            <a:r>
              <a:rPr lang="en-US" sz="2400" dirty="0" smtClean="0"/>
              <a:t>“no</a:t>
            </a:r>
            <a:r>
              <a:rPr lang="en-US" sz="2400" dirty="0"/>
              <a:t>” </a:t>
            </a:r>
            <a:r>
              <a:rPr lang="tr-TR" sz="2400" dirty="0" smtClean="0"/>
              <a:t>0 </a:t>
            </a:r>
            <a:r>
              <a:rPr lang="en-US" sz="2400" dirty="0" smtClean="0"/>
              <a:t>point</a:t>
            </a:r>
            <a:endParaRPr lang="tr-TR" sz="2400" dirty="0"/>
          </a:p>
        </p:txBody>
      </p:sp>
      <p:pic>
        <p:nvPicPr>
          <p:cNvPr id="4" name="Picture 2" descr="http://www.comfortableathomecare.com/wp-content/uploads/2015/09/osteoporosi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937" y="161190"/>
            <a:ext cx="3714063" cy="653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672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>
                <a:latin typeface="Times New Roman" pitchFamily="18" charset="0"/>
                <a:cs typeface="Times New Roman" pitchFamily="18" charset="0"/>
              </a:rPr>
              <a:t>Results</a:t>
            </a:r>
            <a:endParaRPr lang="tr-TR" sz="5400" dirty="0"/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4166" y="1690688"/>
            <a:ext cx="452366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673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7797" y="300250"/>
            <a:ext cx="7040535" cy="1143000"/>
          </a:xfrm>
        </p:spPr>
        <p:txBody>
          <a:bodyPr>
            <a:noAutofit/>
          </a:bodyPr>
          <a:lstStyle/>
          <a:p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Table 1: Demographics characteristic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subjects</a:t>
            </a:r>
            <a:r>
              <a:rPr lang="tr-T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(n=156)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endParaRPr lang="ar-SA" sz="28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574807"/>
              </p:ext>
            </p:extLst>
          </p:nvPr>
        </p:nvGraphicFramePr>
        <p:xfrm>
          <a:off x="627796" y="1959566"/>
          <a:ext cx="7040535" cy="3835023"/>
        </p:xfrm>
        <a:graphic>
          <a:graphicData uri="http://schemas.openxmlformats.org/drawingml/2006/table">
            <a:tbl>
              <a:tblPr/>
              <a:tblGrid>
                <a:gridCol w="4515045"/>
                <a:gridCol w="2525490"/>
              </a:tblGrid>
              <a:tr h="42738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Variable 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 (%)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843328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1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Age</a:t>
                      </a:r>
                      <a:r>
                        <a:rPr lang="tr-TR" sz="2000" b="0" i="1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tr-TR" sz="2000" b="0" i="1" dirty="0" err="1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years</a:t>
                      </a:r>
                      <a:r>
                        <a:rPr lang="tr-TR" sz="2000" b="0" i="1" baseline="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(m</a:t>
                      </a:r>
                      <a:r>
                        <a:rPr lang="en-US" sz="2000" b="0" i="1" dirty="0" err="1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ean</a:t>
                      </a:r>
                      <a:r>
                        <a:rPr lang="tr-TR" sz="2000" b="0" i="1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2000" b="0" i="1" dirty="0" err="1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s.d</a:t>
                      </a:r>
                      <a:r>
                        <a:rPr lang="en-US" sz="2000" b="0" i="1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38.3±8.8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85">
                <a:tc gridSpan="2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i="1" dirty="0" err="1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Education</a:t>
                      </a:r>
                      <a:endParaRPr lang="en-US" sz="2000" b="1" i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2738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Secondary and lower 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52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33.3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%)</a:t>
                      </a:r>
                      <a:endParaRPr lang="en-US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8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University and higher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66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%)</a:t>
                      </a:r>
                      <a:endParaRPr lang="en-US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85">
                <a:tc gridSpan="2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i="1" dirty="0" err="1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Marital</a:t>
                      </a:r>
                      <a:r>
                        <a:rPr lang="tr-TR" sz="2000" b="1" i="1" baseline="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2000" b="1" i="1" baseline="0" dirty="0" err="1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Status</a:t>
                      </a:r>
                      <a:endParaRPr lang="en-US" sz="2000" b="1" i="1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Times New Roman"/>
                        <a:ea typeface="Calibri"/>
                        <a:cs typeface="Arial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2738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Single 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65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58.4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%)</a:t>
                      </a:r>
                      <a:endParaRPr lang="en-US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85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Married 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91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41.6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%)</a:t>
                      </a:r>
                      <a:endParaRPr lang="en-US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32" y="1443251"/>
            <a:ext cx="452366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73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14149" y="460850"/>
            <a:ext cx="7054182" cy="11430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>
                <a:latin typeface="Times New Roman" pitchFamily="18" charset="0"/>
                <a:cs typeface="Times New Roman" pitchFamily="18" charset="0"/>
              </a:rPr>
            </a:br>
            <a:r>
              <a:rPr lang="en-US" sz="3100" dirty="0">
                <a:latin typeface="Times New Roman" pitchFamily="18" charset="0"/>
                <a:cs typeface="Times New Roman" pitchFamily="18" charset="0"/>
              </a:rPr>
              <a:t>Table 2: Anthropometric </a:t>
            </a:r>
            <a:r>
              <a:rPr lang="en-US" sz="3100" dirty="0" smtClean="0">
                <a:latin typeface="Times New Roman" pitchFamily="18" charset="0"/>
                <a:cs typeface="Times New Roman" pitchFamily="18" charset="0"/>
              </a:rPr>
              <a:t>indicators</a:t>
            </a:r>
            <a:r>
              <a:rPr lang="tr-TR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3100" dirty="0" smtClean="0">
                <a:latin typeface="Times New Roman" pitchFamily="18" charset="0"/>
                <a:cs typeface="Times New Roman" pitchFamily="18" charset="0"/>
              </a:rPr>
              <a:t>(n=156)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ar-SA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5352449"/>
              </p:ext>
            </p:extLst>
          </p:nvPr>
        </p:nvGraphicFramePr>
        <p:xfrm>
          <a:off x="614149" y="2019869"/>
          <a:ext cx="7054184" cy="3029802"/>
        </p:xfrm>
        <a:graphic>
          <a:graphicData uri="http://schemas.openxmlformats.org/drawingml/2006/table">
            <a:tbl>
              <a:tblPr/>
              <a:tblGrid>
                <a:gridCol w="4490797"/>
                <a:gridCol w="2563387"/>
              </a:tblGrid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Variable </a:t>
                      </a:r>
                    </a:p>
                  </a:txBody>
                  <a:tcPr marL="66261" marR="66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No</a:t>
                      </a:r>
                      <a:r>
                        <a:rPr lang="tr-TR" sz="20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(%)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BMI (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kg/m²)</a:t>
                      </a:r>
                      <a:r>
                        <a:rPr lang="tr-TR" sz="2000" baseline="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Mean</a:t>
                      </a:r>
                      <a:r>
                        <a:rPr lang="tr-TR" sz="2000" dirty="0" smtClean="0">
                          <a:latin typeface="Times New Roman"/>
                          <a:ea typeface="Calibri"/>
                          <a:cs typeface="Times New Roman"/>
                        </a:rPr>
                        <a:t>±</a:t>
                      </a:r>
                      <a:r>
                        <a:rPr lang="en-US" sz="2000" dirty="0" err="1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s.d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23.6</a:t>
                      </a:r>
                      <a:r>
                        <a:rPr lang="en-US" sz="2000" u="sng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5.3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 18.5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 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.9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%)</a:t>
                      </a:r>
                      <a:endParaRPr lang="en-US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18.5 - 24.9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87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%)</a:t>
                      </a:r>
                      <a:endParaRPr lang="en-US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25 – 29.9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45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%)</a:t>
                      </a:r>
                      <a:endParaRPr lang="en-US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&gt;30.0</a:t>
                      </a:r>
                      <a:endParaRPr lang="en-US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21 (13.5%)</a:t>
                      </a:r>
                      <a:endParaRPr lang="en-US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32" y="1443251"/>
            <a:ext cx="452366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60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86855" y="0"/>
            <a:ext cx="7081477" cy="11430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Table 3:  Mean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OKAT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ORT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scores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compared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age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S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0467639"/>
              </p:ext>
            </p:extLst>
          </p:nvPr>
        </p:nvGraphicFramePr>
        <p:xfrm>
          <a:off x="586854" y="2019869"/>
          <a:ext cx="7081479" cy="3225875"/>
        </p:xfrm>
        <a:graphic>
          <a:graphicData uri="http://schemas.openxmlformats.org/drawingml/2006/table">
            <a:tbl>
              <a:tblPr/>
              <a:tblGrid>
                <a:gridCol w="2411832"/>
                <a:gridCol w="2438049"/>
                <a:gridCol w="2231598"/>
              </a:tblGrid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Age (</a:t>
                      </a:r>
                      <a:r>
                        <a:rPr lang="tr-TR" sz="20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years</a:t>
                      </a:r>
                      <a:r>
                        <a:rPr lang="tr-TR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OKAT </a:t>
                      </a:r>
                      <a:r>
                        <a:rPr lang="tr-TR" sz="20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Scores</a:t>
                      </a:r>
                      <a:endParaRPr lang="tr-TR" sz="20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tr-TR" sz="20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Mean</a:t>
                      </a:r>
                      <a:r>
                        <a:rPr lang="tr-TR" sz="20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±s.d</a:t>
                      </a:r>
                      <a:r>
                        <a:rPr lang="tr-TR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ORT</a:t>
                      </a:r>
                      <a:r>
                        <a:rPr lang="tr-TR" sz="20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tr-TR" sz="2000" b="1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Scores</a:t>
                      </a:r>
                      <a:endParaRPr lang="tr-TR" sz="2000" b="1" baseline="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tr-TR" sz="2000" b="1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Mean</a:t>
                      </a:r>
                      <a:r>
                        <a:rPr lang="tr-TR" sz="20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±s.d</a:t>
                      </a:r>
                      <a:r>
                        <a:rPr lang="tr-TR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20-29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11.7±3.1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1.5±1.4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30-39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10.6±3.3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2.6±2.2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40-49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11.8±3.1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4.8±3.0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50-59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12.1±2.6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5.6±2.4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i="1" dirty="0" smtClean="0"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p</a:t>
                      </a:r>
                      <a:r>
                        <a:rPr lang="tr-TR" sz="2000" i="1" baseline="0" dirty="0" smtClean="0"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&lt;0.14</a:t>
                      </a:r>
                      <a:endParaRPr lang="tr-TR" sz="2000" i="1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i="1" dirty="0" smtClean="0"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p&lt;</a:t>
                      </a:r>
                      <a:r>
                        <a:rPr lang="tr-TR" sz="2000" i="1" baseline="0" dirty="0" smtClean="0"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 0.01</a:t>
                      </a:r>
                      <a:endParaRPr lang="tr-TR" sz="2000" i="1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32" y="1443251"/>
            <a:ext cx="452366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0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09685" y="0"/>
            <a:ext cx="6958647" cy="1143000"/>
          </a:xfrm>
        </p:spPr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Mean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OKAT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ORT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scores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compared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800" dirty="0" err="1" smtClean="0"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tr-TR" sz="2800" dirty="0" smtClean="0">
                <a:latin typeface="Times New Roman" pitchFamily="18" charset="0"/>
                <a:cs typeface="Times New Roman" pitchFamily="18" charset="0"/>
              </a:rPr>
              <a:t> BMI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ar-S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445737"/>
              </p:ext>
            </p:extLst>
          </p:nvPr>
        </p:nvGraphicFramePr>
        <p:xfrm>
          <a:off x="709684" y="2019869"/>
          <a:ext cx="6958649" cy="3225875"/>
        </p:xfrm>
        <a:graphic>
          <a:graphicData uri="http://schemas.openxmlformats.org/drawingml/2006/table">
            <a:tbl>
              <a:tblPr/>
              <a:tblGrid>
                <a:gridCol w="1906303"/>
                <a:gridCol w="2720347"/>
                <a:gridCol w="2331999"/>
              </a:tblGrid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BMI</a:t>
                      </a:r>
                      <a:r>
                        <a:rPr lang="tr-TR" sz="20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(</a:t>
                      </a:r>
                      <a:r>
                        <a:rPr lang="en-US" sz="2000" b="1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kg/m²</a:t>
                      </a:r>
                      <a:r>
                        <a:rPr lang="tr-TR" sz="2000" b="1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OKAT </a:t>
                      </a:r>
                      <a:r>
                        <a:rPr lang="tr-TR" sz="20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Scores</a:t>
                      </a:r>
                      <a:endParaRPr lang="tr-TR" sz="20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tr-TR" sz="2000" b="1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Mean</a:t>
                      </a:r>
                      <a:r>
                        <a:rPr lang="tr-TR" sz="20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±s.d</a:t>
                      </a:r>
                      <a:r>
                        <a:rPr lang="tr-TR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ORT</a:t>
                      </a:r>
                      <a:r>
                        <a:rPr lang="tr-TR" sz="20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tr-TR" sz="2000" b="1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Scores</a:t>
                      </a:r>
                      <a:endParaRPr lang="tr-TR" sz="2000" b="1" baseline="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b="1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tr-TR" sz="2000" b="1" baseline="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Mean</a:t>
                      </a:r>
                      <a:r>
                        <a:rPr lang="tr-TR" sz="2000" b="1" dirty="0" err="1" smtClean="0">
                          <a:latin typeface="Times New Roman"/>
                          <a:ea typeface="Calibri"/>
                          <a:cs typeface="Times New Roman"/>
                        </a:rPr>
                        <a:t>±s.d</a:t>
                      </a:r>
                      <a:r>
                        <a:rPr lang="tr-TR" sz="2000" b="1" dirty="0" smtClean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20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6261" marR="66261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&lt; 18.5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9.3±1.1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1.6±0.5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18.5 - 24.9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11.1±3.1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2.8±2.4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25 – 29.9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12.4±2.9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3.6±2.8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 algn="l" rtl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2000" dirty="0" smtClean="0"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&gt;30.0</a:t>
                      </a:r>
                      <a:endParaRPr lang="en-US" sz="2000" dirty="0"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11±3.3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dirty="0">
                          <a:latin typeface="Times New Roman"/>
                          <a:ea typeface="Calibri"/>
                          <a:cs typeface="Times New Roman"/>
                        </a:rPr>
                        <a:t>5.5±3.4</a:t>
                      </a: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9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tr-TR" sz="2000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i="1" dirty="0" smtClean="0"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p&lt;</a:t>
                      </a:r>
                      <a:r>
                        <a:rPr lang="tr-TR" sz="2000" i="1" baseline="0" dirty="0" smtClean="0"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 0.08</a:t>
                      </a:r>
                      <a:endParaRPr lang="tr-TR" sz="2000" i="1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tr-TR" sz="2000" i="1" dirty="0" smtClean="0"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p&lt;</a:t>
                      </a:r>
                      <a:r>
                        <a:rPr lang="tr-TR" sz="2000" i="1" baseline="0" dirty="0" smtClean="0">
                          <a:latin typeface="Times New Roman" panose="02020603050405020304" pitchFamily="18" charset="0"/>
                          <a:ea typeface="Calibri"/>
                          <a:cs typeface="Times New Roman"/>
                        </a:rPr>
                        <a:t> 0.01</a:t>
                      </a:r>
                      <a:endParaRPr lang="tr-TR" sz="2000" i="1" dirty="0">
                        <a:latin typeface="Times New Roman" panose="02020603050405020304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32" y="1443251"/>
            <a:ext cx="452366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16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000" dirty="0" err="1" smtClean="0"/>
              <a:t>Conclusion</a:t>
            </a:r>
            <a:endParaRPr lang="tr-TR" sz="40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38200" y="1808874"/>
            <a:ext cx="6927376" cy="4237084"/>
          </a:xfrm>
        </p:spPr>
        <p:txBody>
          <a:bodyPr>
            <a:normAutofit/>
          </a:bodyPr>
          <a:lstStyle/>
          <a:p>
            <a:r>
              <a:rPr lang="it-IT" sz="2400" dirty="0"/>
              <a:t>The more women’s age and body mass index, the more risk of OP (</a:t>
            </a:r>
            <a:r>
              <a:rPr lang="it-IT" sz="2400" i="1" dirty="0"/>
              <a:t>p </a:t>
            </a:r>
            <a:r>
              <a:rPr lang="it-IT" sz="2400" dirty="0"/>
              <a:t>&lt; 0.01</a:t>
            </a:r>
            <a:r>
              <a:rPr lang="it-IT" sz="2400" dirty="0" smtClean="0"/>
              <a:t>).</a:t>
            </a:r>
            <a:endParaRPr lang="tr-TR" sz="2400" dirty="0" smtClean="0"/>
          </a:p>
          <a:p>
            <a:endParaRPr lang="tr-TR" sz="2400" dirty="0" smtClean="0"/>
          </a:p>
          <a:p>
            <a:r>
              <a:rPr lang="it-IT" sz="2400" dirty="0" smtClean="0"/>
              <a:t>The </a:t>
            </a:r>
            <a:r>
              <a:rPr lang="it-IT" sz="2400" dirty="0"/>
              <a:t>status of education is related to OP risk. Women graduating from high school had more risk compared to upper level educated women (</a:t>
            </a:r>
            <a:r>
              <a:rPr lang="it-IT" sz="2400" i="1" dirty="0"/>
              <a:t>p </a:t>
            </a:r>
            <a:r>
              <a:rPr lang="it-IT" sz="2400" dirty="0"/>
              <a:t>&lt; 0.05</a:t>
            </a:r>
            <a:r>
              <a:rPr lang="it-IT" sz="2400" dirty="0" smtClean="0"/>
              <a:t>).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endParaRPr lang="ar-SA" dirty="0"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32" y="1443251"/>
            <a:ext cx="452366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2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8332" y="1443251"/>
            <a:ext cx="4523668" cy="4351338"/>
          </a:xfrm>
          <a:prstGeom prst="rect">
            <a:avLst/>
          </a:prstGeom>
        </p:spPr>
      </p:pic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7334" y="2178552"/>
            <a:ext cx="7568308" cy="4351338"/>
          </a:xfrm>
        </p:spPr>
        <p:txBody>
          <a:bodyPr/>
          <a:lstStyle/>
          <a:p>
            <a:r>
              <a:rPr lang="tr-TR" sz="2800" dirty="0">
                <a:cs typeface="Times New Roman" pitchFamily="18" charset="0"/>
              </a:rPr>
              <a:t>R</a:t>
            </a:r>
            <a:r>
              <a:rPr lang="en-US" sz="2800" dirty="0" err="1">
                <a:cs typeface="Times New Roman" pitchFamily="18" charset="0"/>
              </a:rPr>
              <a:t>eveals</a:t>
            </a:r>
            <a:r>
              <a:rPr lang="en-US" sz="2800" dirty="0">
                <a:cs typeface="Times New Roman" pitchFamily="18" charset="0"/>
              </a:rPr>
              <a:t> lack of knowledge about osteoporosis prevention.</a:t>
            </a:r>
            <a:endParaRPr lang="tr-TR" sz="2800" dirty="0">
              <a:cs typeface="Times New Roman" pitchFamily="18" charset="0"/>
            </a:endParaRPr>
          </a:p>
          <a:p>
            <a:endParaRPr lang="tr-TR" sz="2800" dirty="0">
              <a:cs typeface="Times New Roman" pitchFamily="18" charset="0"/>
            </a:endParaRPr>
          </a:p>
          <a:p>
            <a:r>
              <a:rPr lang="it-IT" sz="2800" dirty="0"/>
              <a:t>The majority of women seemed to </a:t>
            </a:r>
            <a:r>
              <a:rPr lang="it-IT" sz="2800" dirty="0" smtClean="0"/>
              <a:t>be</a:t>
            </a:r>
            <a:r>
              <a:rPr lang="tr-TR" sz="2800" dirty="0" smtClean="0"/>
              <a:t> </a:t>
            </a:r>
            <a:r>
              <a:rPr lang="it-IT" sz="2800" dirty="0" smtClean="0"/>
              <a:t>unaware </a:t>
            </a:r>
            <a:r>
              <a:rPr lang="it-IT" sz="2800" dirty="0"/>
              <a:t>of the potential threat of OP, </a:t>
            </a:r>
            <a:r>
              <a:rPr lang="tr-TR" sz="2800" dirty="0" smtClean="0"/>
              <a:t>(</a:t>
            </a:r>
            <a:r>
              <a:rPr lang="it-IT" sz="2400" dirty="0" smtClean="0"/>
              <a:t>esp</a:t>
            </a:r>
            <a:r>
              <a:rPr lang="tr-TR" sz="2400" dirty="0" smtClean="0"/>
              <a:t>.</a:t>
            </a:r>
            <a:r>
              <a:rPr lang="it-IT" sz="2400" dirty="0" smtClean="0"/>
              <a:t>younger women</a:t>
            </a:r>
            <a:r>
              <a:rPr lang="tr-TR" sz="2400" dirty="0" smtClean="0"/>
              <a:t>)</a:t>
            </a:r>
            <a:r>
              <a:rPr lang="it-IT" sz="2800" dirty="0" smtClean="0"/>
              <a:t>, to </a:t>
            </a:r>
            <a:r>
              <a:rPr lang="it-IT" sz="2800" dirty="0"/>
              <a:t>cease progression of OP or carry a step further any preventative interventions.</a:t>
            </a:r>
            <a:endParaRPr lang="tr-TR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1899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iofbonehealth.org/sites/default/files/media/Images/WOD/collage-love_your_bone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048" y="0"/>
            <a:ext cx="8894678" cy="6776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5466682" y="2865229"/>
            <a:ext cx="41264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>
                <a:solidFill>
                  <a:schemeClr val="accent1">
                    <a:lumMod val="75000"/>
                  </a:schemeClr>
                </a:solidFill>
                <a:latin typeface="Bell MT" panose="02020503060305020303" pitchFamily="18" charset="0"/>
              </a:rPr>
              <a:t>KEMİKLERİNİZİ SEVİN</a:t>
            </a:r>
            <a:endParaRPr lang="tr-TR" sz="2800" b="1" dirty="0">
              <a:solidFill>
                <a:schemeClr val="accent1">
                  <a:lumMod val="75000"/>
                </a:schemeClr>
              </a:solidFill>
              <a:latin typeface="Bell MT" panose="020205030603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97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Unvan 3"/>
          <p:cNvSpPr>
            <a:spLocks noGrp="1"/>
          </p:cNvSpPr>
          <p:nvPr>
            <p:ph type="title"/>
          </p:nvPr>
        </p:nvSpPr>
        <p:spPr>
          <a:xfrm>
            <a:off x="4571999" y="1099775"/>
            <a:ext cx="6240380" cy="2936876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'</a:t>
            </a:r>
            <a:r>
              <a:rPr lang="en-US" sz="4800" b="1" dirty="0"/>
              <a:t>Peace</a:t>
            </a:r>
            <a:r>
              <a:rPr lang="en-US" sz="4800" dirty="0"/>
              <a:t> at </a:t>
            </a:r>
            <a:r>
              <a:rPr lang="en-US" sz="4800" dirty="0" smtClean="0"/>
              <a:t>Home,</a:t>
            </a:r>
            <a:r>
              <a:rPr lang="tr-TR" sz="4800" dirty="0" smtClean="0"/>
              <a:t/>
            </a:r>
            <a:br>
              <a:rPr lang="tr-TR" sz="4800" dirty="0" smtClean="0"/>
            </a:br>
            <a:r>
              <a:rPr lang="en-US" sz="4800" b="1" dirty="0" smtClean="0"/>
              <a:t>Peace</a:t>
            </a:r>
            <a:r>
              <a:rPr lang="en-US" sz="4800" dirty="0"/>
              <a:t> in </a:t>
            </a:r>
            <a:r>
              <a:rPr lang="en-US" sz="4800" dirty="0" smtClean="0"/>
              <a:t>the</a:t>
            </a:r>
            <a:r>
              <a:rPr lang="tr-TR" sz="4800" dirty="0" smtClean="0"/>
              <a:t> </a:t>
            </a:r>
            <a:r>
              <a:rPr lang="en-US" sz="4800" dirty="0" smtClean="0"/>
              <a:t>World</a:t>
            </a:r>
            <a:r>
              <a:rPr lang="tr-TR" sz="4800" dirty="0" smtClean="0"/>
              <a:t>.</a:t>
            </a:r>
            <a:r>
              <a:rPr lang="en-US" sz="4800" dirty="0" smtClean="0"/>
              <a:t>'</a:t>
            </a:r>
            <a:r>
              <a:rPr lang="en-US" sz="4800" dirty="0"/>
              <a:t> </a:t>
            </a:r>
            <a:endParaRPr lang="tr-TR" sz="4800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idx="1"/>
          </p:nvPr>
        </p:nvSpPr>
        <p:spPr>
          <a:xfrm>
            <a:off x="5504670" y="4265975"/>
            <a:ext cx="5113866" cy="1500187"/>
          </a:xfrm>
        </p:spPr>
        <p:txBody>
          <a:bodyPr>
            <a:normAutofit/>
          </a:bodyPr>
          <a:lstStyle/>
          <a:p>
            <a:r>
              <a:rPr lang="tr-T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Mustafa Kemal ATATÜRK</a:t>
            </a:r>
            <a:endParaRPr 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ttp://i57.servimg.com/u/f57/12/87/51/54/22ga4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40" y="447145"/>
            <a:ext cx="4230159" cy="5927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621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ristal">
  <a:themeElements>
    <a:clrScheme name="Kristal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Kristal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istal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529</TotalTime>
  <Words>735</Words>
  <Application>Microsoft Office PowerPoint</Application>
  <PresentationFormat>Custom</PresentationFormat>
  <Paragraphs>147</Paragraphs>
  <Slides>22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Kristal</vt:lpstr>
      <vt:lpstr>Assessment of Osteoporosis Knowledge and Risk of Sedentary Female Bank Employees</vt:lpstr>
      <vt:lpstr>PowerPoint Presentation</vt:lpstr>
      <vt:lpstr>PowerPoint Presentation</vt:lpstr>
      <vt:lpstr>PowerPoint Presentation</vt:lpstr>
      <vt:lpstr>Magnitude of the Problem</vt:lpstr>
      <vt:lpstr>10-year probability of a major osteoporotic fracture risk map (65-year-old person)</vt:lpstr>
      <vt:lpstr>adad</vt:lpstr>
      <vt:lpstr>PowerPoint Presentation</vt:lpstr>
      <vt:lpstr>Methods</vt:lpstr>
      <vt:lpstr>PowerPoint Presentation</vt:lpstr>
      <vt:lpstr>PowerPoint Presentation</vt:lpstr>
      <vt:lpstr>Osteoporosis Knowledge Assessment Test (OKAT)</vt:lpstr>
      <vt:lpstr>One-Minute Osteoporosis Risk Test (ORT)</vt:lpstr>
      <vt:lpstr>Results</vt:lpstr>
      <vt:lpstr> Table 1: Demographics characteristic of subjects (n=156) </vt:lpstr>
      <vt:lpstr> Table 2: Anthropometric indicators (n=156) </vt:lpstr>
      <vt:lpstr>  Table 3:  Mean OKAT and ORT scores compared with age </vt:lpstr>
      <vt:lpstr>  Table 4:  Mean OKAT and ORT scores compared with BMI </vt:lpstr>
      <vt:lpstr>Conclusion</vt:lpstr>
      <vt:lpstr>PowerPoint Presentation</vt:lpstr>
      <vt:lpstr>PowerPoint Presentation</vt:lpstr>
      <vt:lpstr>'Peace at Home, Peace in the World.' 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of Osteoporosis Knowledge and Risk of Sedentary Female Bank Employees</dc:title>
  <dc:creator>nida tokaç</dc:creator>
  <cp:lastModifiedBy>omics</cp:lastModifiedBy>
  <cp:revision>56</cp:revision>
  <dcterms:created xsi:type="dcterms:W3CDTF">2016-02-24T19:42:39Z</dcterms:created>
  <dcterms:modified xsi:type="dcterms:W3CDTF">2016-03-11T09:46:22Z</dcterms:modified>
</cp:coreProperties>
</file>