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40" r:id="rId2"/>
    <p:sldId id="354" r:id="rId3"/>
    <p:sldId id="350" r:id="rId4"/>
    <p:sldId id="342" r:id="rId5"/>
    <p:sldId id="343" r:id="rId6"/>
    <p:sldId id="349" r:id="rId7"/>
    <p:sldId id="346" r:id="rId8"/>
    <p:sldId id="348" r:id="rId9"/>
    <p:sldId id="353" r:id="rId10"/>
  </p:sldIdLst>
  <p:sldSz cx="10080625" cy="7200900"/>
  <p:notesSz cx="7102475" cy="10234613"/>
  <p:defaultTextStyle>
    <a:defPPr>
      <a:defRPr lang="fr-FR"/>
    </a:defPPr>
    <a:lvl1pPr marL="0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3730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7461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81191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74921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8651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62382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56112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49842" algn="l" defTabSz="9874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969696"/>
    <a:srgbClr val="FFFF00"/>
    <a:srgbClr val="800000"/>
    <a:srgbClr val="990000"/>
    <a:srgbClr val="CCECFF"/>
    <a:srgbClr val="CCFFFF"/>
    <a:srgbClr val="CCFFCC"/>
    <a:srgbClr val="66FF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>
      <p:cViewPr varScale="1">
        <p:scale>
          <a:sx n="80" d="100"/>
          <a:sy n="80" d="100"/>
        </p:scale>
        <p:origin x="1398" y="78"/>
      </p:cViewPr>
      <p:guideLst>
        <p:guide orient="horz" pos="2268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-4140" y="-120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093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0DA86F3F-5B6B-4E1A-965D-AB994F0B32B3}" type="datetimeFigureOut">
              <a:rPr lang="fr-FR" smtClean="0"/>
              <a:t>03/08/2017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093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5A9063E0-C96F-4E3F-BD3E-36AC874E58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835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5C1F8360-BD52-4AAA-B91F-C6D0D956C411}" type="datetimeFigureOut">
              <a:rPr lang="fr-FR" smtClean="0"/>
              <a:t>03/08/2017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63600" y="766763"/>
            <a:ext cx="5375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5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EAEE7907-4F49-48B6-8342-C36FE5E615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74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3730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746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119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492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8651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6238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5611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49842" algn="l" defTabSz="98746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3"/>
            <a:ext cx="10058400" cy="71819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7824" y="1656234"/>
            <a:ext cx="8712968" cy="499407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7824" y="6320085"/>
            <a:ext cx="6336704" cy="376709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93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7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1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4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2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9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73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" y="1058"/>
            <a:ext cx="10077563" cy="7200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7824" y="648122"/>
            <a:ext cx="8820000" cy="504056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720000" y="6385421"/>
            <a:ext cx="921367" cy="383381"/>
          </a:xfrm>
        </p:spPr>
        <p:txBody>
          <a:bodyPr/>
          <a:lstStyle/>
          <a:p>
            <a:fld id="{D80AEE3B-0E3B-467E-920F-2D42098554CA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1655936" y="1296195"/>
            <a:ext cx="7811888" cy="4752528"/>
          </a:xfrm>
        </p:spPr>
        <p:txBody>
          <a:bodyPr/>
          <a:lstStyle>
            <a:lvl1pPr>
              <a:lnSpc>
                <a:spcPct val="200000"/>
              </a:lnSpc>
              <a:buFont typeface="+mj-lt"/>
              <a:buAutoNum type="arabicPeriod"/>
              <a:defRPr sz="2200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6617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036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3"/>
            <a:ext cx="10058400" cy="718196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52280" y="2160290"/>
            <a:ext cx="4680520" cy="3672408"/>
          </a:xfrm>
        </p:spPr>
        <p:txBody>
          <a:bodyPr anchor="t" anchorCtr="0">
            <a:normAutofit/>
          </a:bodyPr>
          <a:lstStyle>
            <a:lvl1pPr algn="l" defTabSz="987461" rtl="0" eaLnBrk="1" latinLnBrk="0" hangingPunct="1">
              <a:lnSpc>
                <a:spcPts val="3300"/>
              </a:lnSpc>
              <a:spcBef>
                <a:spcPct val="0"/>
              </a:spcBef>
              <a:buNone/>
              <a:defRPr lang="fr-FR" sz="200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8155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832" y="191691"/>
            <a:ext cx="8640960" cy="50405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19832" y="936154"/>
            <a:ext cx="4236474" cy="5496319"/>
          </a:xfrm>
        </p:spPr>
        <p:txBody>
          <a:bodyPr/>
          <a:lstStyle>
            <a:lvl1pPr marL="370298" indent="-370298">
              <a:defRPr lang="fr-FR" sz="17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2312" indent="-308581">
              <a:defRPr lang="fr-FR" sz="16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34326" indent="-246865">
              <a:defRPr lang="fr-FR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28056" indent="-246865">
              <a:defRPr lang="fr-FR" sz="13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21786" indent="-246865">
              <a:defRPr lang="fr-FR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marL="370298" lvl="0" indent="-370298" algn="l" defTabSz="987461" rtl="0" eaLnBrk="1" latinLnBrk="0" hangingPunct="1">
              <a:spcBef>
                <a:spcPct val="20000"/>
              </a:spcBef>
              <a:buClr>
                <a:srgbClr val="990000"/>
              </a:buClr>
              <a:buSzPct val="160000"/>
              <a:buFont typeface="Arial Black" pitchFamily="34" charset="0"/>
              <a:buChar char="−"/>
              <a:tabLst>
                <a:tab pos="361950" algn="l"/>
              </a:tabLst>
            </a:pPr>
            <a:r>
              <a:rPr lang="fr-FR" dirty="0" smtClean="0"/>
              <a:t>Modifiez les styles du texte du masque</a:t>
            </a:r>
          </a:p>
          <a:p>
            <a:pPr marL="714375" lvl="1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SzPct val="150000"/>
              <a:buFont typeface="Arial Black" pitchFamily="34" charset="0"/>
              <a:buChar char="−"/>
              <a:tabLst>
                <a:tab pos="714375" algn="l"/>
              </a:tabLst>
            </a:pPr>
            <a:r>
              <a:rPr lang="fr-FR" dirty="0" smtClean="0"/>
              <a:t>Deuxième niveau</a:t>
            </a:r>
          </a:p>
          <a:p>
            <a:pPr marL="1076325" lvl="2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 Black" pitchFamily="34" charset="0"/>
              <a:buChar char="−"/>
              <a:tabLst>
                <a:tab pos="1076325" algn="l"/>
              </a:tabLst>
            </a:pPr>
            <a:r>
              <a:rPr lang="fr-FR" dirty="0" smtClean="0"/>
              <a:t>Troisième niveau</a:t>
            </a:r>
          </a:p>
          <a:p>
            <a:pPr marL="1438275" lvl="3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–"/>
              <a:tabLst>
                <a:tab pos="1438275" algn="l"/>
              </a:tabLst>
            </a:pPr>
            <a:r>
              <a:rPr lang="fr-FR" dirty="0" smtClean="0"/>
              <a:t>Quatrième niveau</a:t>
            </a:r>
          </a:p>
          <a:p>
            <a:pPr marL="1790700" lvl="4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-"/>
              <a:tabLst>
                <a:tab pos="1790700" algn="l"/>
              </a:tabLst>
            </a:pPr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24318" y="936154"/>
            <a:ext cx="4236474" cy="5496319"/>
          </a:xfrm>
        </p:spPr>
        <p:txBody>
          <a:bodyPr/>
          <a:lstStyle>
            <a:lvl1pPr marL="370298" indent="-370298">
              <a:defRPr lang="fr-FR" sz="17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2312" indent="-308581">
              <a:defRPr lang="fr-FR" sz="16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34326" indent="-246865">
              <a:defRPr lang="fr-FR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28056" indent="-246865">
              <a:defRPr lang="fr-FR" sz="13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21786" indent="-246865">
              <a:defRPr lang="fr-FR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marL="370298" lvl="0" indent="-370298" algn="l" defTabSz="987461" rtl="0" eaLnBrk="1" latinLnBrk="0" hangingPunct="1">
              <a:spcBef>
                <a:spcPct val="20000"/>
              </a:spcBef>
              <a:buClr>
                <a:srgbClr val="990000"/>
              </a:buClr>
              <a:buSzPct val="160000"/>
              <a:buFont typeface="Arial Black" pitchFamily="34" charset="0"/>
              <a:buChar char="−"/>
              <a:tabLst>
                <a:tab pos="361950" algn="l"/>
              </a:tabLst>
            </a:pPr>
            <a:r>
              <a:rPr lang="fr-FR" dirty="0" smtClean="0"/>
              <a:t>Modifiez les styles du texte du masque</a:t>
            </a:r>
          </a:p>
          <a:p>
            <a:pPr marL="714375" lvl="1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SzPct val="150000"/>
              <a:buFont typeface="Arial Black" pitchFamily="34" charset="0"/>
              <a:buChar char="−"/>
              <a:tabLst>
                <a:tab pos="714375" algn="l"/>
              </a:tabLst>
            </a:pPr>
            <a:r>
              <a:rPr lang="fr-FR" dirty="0" smtClean="0"/>
              <a:t>Deuxième niveau</a:t>
            </a:r>
          </a:p>
          <a:p>
            <a:pPr marL="1076325" lvl="2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 Black" pitchFamily="34" charset="0"/>
              <a:buChar char="−"/>
              <a:tabLst>
                <a:tab pos="1076325" algn="l"/>
              </a:tabLst>
            </a:pPr>
            <a:r>
              <a:rPr lang="fr-FR" dirty="0" smtClean="0"/>
              <a:t>Troisième niveau</a:t>
            </a:r>
          </a:p>
          <a:p>
            <a:pPr marL="1438275" lvl="3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–"/>
              <a:tabLst>
                <a:tab pos="1438275" algn="l"/>
              </a:tabLst>
            </a:pPr>
            <a:r>
              <a:rPr lang="fr-FR" dirty="0" smtClean="0"/>
              <a:t>Quatrième niveau</a:t>
            </a:r>
          </a:p>
          <a:p>
            <a:pPr marL="1790700" lvl="4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-"/>
              <a:tabLst>
                <a:tab pos="1790700" algn="l"/>
              </a:tabLst>
            </a:pPr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14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colonnes avec sous ti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832" y="191691"/>
            <a:ext cx="8640960" cy="504056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832" y="864146"/>
            <a:ext cx="4238226" cy="671750"/>
          </a:xfrm>
        </p:spPr>
        <p:txBody>
          <a:bodyPr anchor="b">
            <a:noAutofit/>
          </a:bodyPr>
          <a:lstStyle>
            <a:lvl1pPr marL="0" indent="0">
              <a:buNone/>
              <a:defRPr lang="fr-FR" sz="1900" b="1" kern="1200" dirty="0" smtClean="0">
                <a:solidFill>
                  <a:srgbClr val="99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93730" indent="0">
              <a:buNone/>
              <a:defRPr sz="2200" b="1"/>
            </a:lvl2pPr>
            <a:lvl3pPr marL="987461" indent="0">
              <a:buNone/>
              <a:defRPr sz="1900" b="1"/>
            </a:lvl3pPr>
            <a:lvl4pPr marL="1481191" indent="0">
              <a:buNone/>
              <a:defRPr sz="1700" b="1"/>
            </a:lvl4pPr>
            <a:lvl5pPr marL="1974921" indent="0">
              <a:buNone/>
              <a:defRPr sz="1700" b="1"/>
            </a:lvl5pPr>
            <a:lvl6pPr marL="2468651" indent="0">
              <a:buNone/>
              <a:defRPr sz="1700" b="1"/>
            </a:lvl6pPr>
            <a:lvl7pPr marL="2962382" indent="0">
              <a:buNone/>
              <a:defRPr sz="1700" b="1"/>
            </a:lvl7pPr>
            <a:lvl8pPr marL="3456112" indent="0">
              <a:buNone/>
              <a:defRPr sz="1700" b="1"/>
            </a:lvl8pPr>
            <a:lvl9pPr marL="3949842" indent="0">
              <a:buNone/>
              <a:defRPr sz="17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19832" y="1656234"/>
            <a:ext cx="4238226" cy="4752528"/>
          </a:xfrm>
        </p:spPr>
        <p:txBody>
          <a:bodyPr/>
          <a:lstStyle>
            <a:lvl1pPr marL="370298" indent="-370298">
              <a:defRPr lang="fr-FR" sz="17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2312" indent="-308581">
              <a:defRPr lang="fr-FR" sz="16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34326" indent="-246865">
              <a:defRPr lang="fr-FR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28056" indent="-246865">
              <a:defRPr lang="fr-FR" sz="13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21786" indent="-246865">
              <a:defRPr lang="fr-FR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marL="370298" lvl="0" indent="-370298" algn="l" defTabSz="987461" rtl="0" eaLnBrk="1" latinLnBrk="0" hangingPunct="1">
              <a:spcBef>
                <a:spcPct val="20000"/>
              </a:spcBef>
              <a:buClr>
                <a:srgbClr val="990000"/>
              </a:buClr>
              <a:buSzPct val="160000"/>
              <a:buFont typeface="Arial Black" pitchFamily="34" charset="0"/>
              <a:buChar char="−"/>
              <a:tabLst>
                <a:tab pos="361950" algn="l"/>
              </a:tabLst>
            </a:pPr>
            <a:r>
              <a:rPr lang="fr-FR" dirty="0" smtClean="0"/>
              <a:t>Modifiez les styles du texte du masque</a:t>
            </a:r>
          </a:p>
          <a:p>
            <a:pPr marL="714375" lvl="1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SzPct val="150000"/>
              <a:buFont typeface="Arial Black" pitchFamily="34" charset="0"/>
              <a:buChar char="−"/>
              <a:tabLst>
                <a:tab pos="714375" algn="l"/>
              </a:tabLst>
            </a:pPr>
            <a:r>
              <a:rPr lang="fr-FR" dirty="0" smtClean="0"/>
              <a:t>Deuxième niveau</a:t>
            </a:r>
          </a:p>
          <a:p>
            <a:pPr marL="1076325" lvl="2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 Black" pitchFamily="34" charset="0"/>
              <a:buChar char="−"/>
              <a:tabLst>
                <a:tab pos="1076325" algn="l"/>
              </a:tabLst>
            </a:pPr>
            <a:r>
              <a:rPr lang="fr-FR" dirty="0" smtClean="0"/>
              <a:t>Troisième niveau</a:t>
            </a:r>
          </a:p>
          <a:p>
            <a:pPr marL="1438275" lvl="3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–"/>
              <a:tabLst>
                <a:tab pos="1438275" algn="l"/>
              </a:tabLst>
            </a:pPr>
            <a:r>
              <a:rPr lang="fr-FR" dirty="0" smtClean="0"/>
              <a:t>Quatrième niveau</a:t>
            </a:r>
          </a:p>
          <a:p>
            <a:pPr marL="1790700" lvl="4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-"/>
              <a:tabLst>
                <a:tab pos="1790700" algn="l"/>
              </a:tabLst>
            </a:pPr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0818" y="864146"/>
            <a:ext cx="4239974" cy="671750"/>
          </a:xfrm>
        </p:spPr>
        <p:txBody>
          <a:bodyPr anchor="b">
            <a:noAutofit/>
          </a:bodyPr>
          <a:lstStyle>
            <a:lvl1pPr marL="0" indent="0">
              <a:buNone/>
              <a:defRPr lang="fr-FR" sz="1900" b="1" kern="1200" dirty="0" smtClean="0">
                <a:solidFill>
                  <a:srgbClr val="99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93730" indent="0">
              <a:buNone/>
              <a:defRPr sz="2200" b="1"/>
            </a:lvl2pPr>
            <a:lvl3pPr marL="987461" indent="0">
              <a:buNone/>
              <a:defRPr sz="1900" b="1"/>
            </a:lvl3pPr>
            <a:lvl4pPr marL="1481191" indent="0">
              <a:buNone/>
              <a:defRPr sz="1700" b="1"/>
            </a:lvl4pPr>
            <a:lvl5pPr marL="1974921" indent="0">
              <a:buNone/>
              <a:defRPr sz="1700" b="1"/>
            </a:lvl5pPr>
            <a:lvl6pPr marL="2468651" indent="0">
              <a:buNone/>
              <a:defRPr sz="1700" b="1"/>
            </a:lvl6pPr>
            <a:lvl7pPr marL="2962382" indent="0">
              <a:buNone/>
              <a:defRPr sz="1700" b="1"/>
            </a:lvl7pPr>
            <a:lvl8pPr marL="3456112" indent="0">
              <a:buNone/>
              <a:defRPr sz="1700" b="1"/>
            </a:lvl8pPr>
            <a:lvl9pPr marL="3949842" indent="0">
              <a:buNone/>
              <a:defRPr sz="17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0818" y="1656234"/>
            <a:ext cx="4239974" cy="4752528"/>
          </a:xfrm>
        </p:spPr>
        <p:txBody>
          <a:bodyPr/>
          <a:lstStyle>
            <a:lvl1pPr marL="370298" indent="-370298">
              <a:defRPr lang="fr-FR" sz="17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802312" indent="-308581">
              <a:defRPr lang="fr-FR" sz="16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234326" indent="-246865">
              <a:defRPr lang="fr-FR" sz="1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728056" indent="-246865">
              <a:defRPr lang="fr-FR" sz="13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221786" indent="-246865">
              <a:defRPr lang="fr-FR" sz="12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marL="370298" lvl="0" indent="-370298" algn="l" defTabSz="987461" rtl="0" eaLnBrk="1" latinLnBrk="0" hangingPunct="1">
              <a:spcBef>
                <a:spcPct val="20000"/>
              </a:spcBef>
              <a:buClr>
                <a:srgbClr val="990000"/>
              </a:buClr>
              <a:buSzPct val="160000"/>
              <a:buFont typeface="Arial Black" pitchFamily="34" charset="0"/>
              <a:buChar char="−"/>
              <a:tabLst>
                <a:tab pos="361950" algn="l"/>
              </a:tabLst>
            </a:pPr>
            <a:r>
              <a:rPr lang="fr-FR" dirty="0" smtClean="0"/>
              <a:t>Modifiez les styles du texte du masque</a:t>
            </a:r>
          </a:p>
          <a:p>
            <a:pPr marL="714375" lvl="1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SzPct val="150000"/>
              <a:buFont typeface="Arial Black" pitchFamily="34" charset="0"/>
              <a:buChar char="−"/>
              <a:tabLst>
                <a:tab pos="714375" algn="l"/>
              </a:tabLst>
            </a:pPr>
            <a:r>
              <a:rPr lang="fr-FR" dirty="0" smtClean="0"/>
              <a:t>Deuxième niveau</a:t>
            </a:r>
          </a:p>
          <a:p>
            <a:pPr marL="1076325" lvl="2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 Black" pitchFamily="34" charset="0"/>
              <a:buChar char="−"/>
              <a:tabLst>
                <a:tab pos="1076325" algn="l"/>
              </a:tabLst>
            </a:pPr>
            <a:r>
              <a:rPr lang="fr-FR" dirty="0" smtClean="0"/>
              <a:t>Troisième niveau</a:t>
            </a:r>
          </a:p>
          <a:p>
            <a:pPr marL="1438275" lvl="3" indent="-361950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–"/>
              <a:tabLst>
                <a:tab pos="1438275" algn="l"/>
              </a:tabLst>
            </a:pPr>
            <a:r>
              <a:rPr lang="fr-FR" dirty="0" smtClean="0"/>
              <a:t>Quatrième niveau</a:t>
            </a:r>
          </a:p>
          <a:p>
            <a:pPr marL="1790700" lvl="4" indent="-352425" algn="l" defTabSz="987461" rtl="0" eaLnBrk="1" latinLnBrk="0" hangingPunct="1">
              <a:spcBef>
                <a:spcPct val="20000"/>
              </a:spcBef>
              <a:buClr>
                <a:srgbClr val="6F508D"/>
              </a:buClr>
              <a:buFont typeface="Arial" pitchFamily="34" charset="0"/>
              <a:buChar char="-"/>
              <a:tabLst>
                <a:tab pos="1790700" algn="l"/>
              </a:tabLst>
            </a:pPr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88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322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os adresse Pa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3"/>
            <a:ext cx="10083660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30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os sans adres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" y="0"/>
            <a:ext cx="10077561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225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" y="1058"/>
            <a:ext cx="10077563" cy="7200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19832" y="191691"/>
            <a:ext cx="8856984" cy="504056"/>
          </a:xfrm>
          <a:prstGeom prst="rect">
            <a:avLst/>
          </a:prstGeom>
        </p:spPr>
        <p:txBody>
          <a:bodyPr vert="horz" lIns="98746" tIns="49373" rIns="98746" bIns="49373" rtlCol="0" anchor="ctr">
            <a:no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832" y="864146"/>
            <a:ext cx="8859127" cy="5472609"/>
          </a:xfrm>
          <a:prstGeom prst="rect">
            <a:avLst/>
          </a:prstGeom>
        </p:spPr>
        <p:txBody>
          <a:bodyPr vert="horz" lIns="98746" tIns="49373" rIns="98746" bIns="49373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19832" y="6601445"/>
            <a:ext cx="921367" cy="383381"/>
          </a:xfrm>
          <a:prstGeom prst="rect">
            <a:avLst/>
          </a:prstGeom>
        </p:spPr>
        <p:txBody>
          <a:bodyPr vert="horz" lIns="98746" tIns="49373" rIns="98746" bIns="49373" rtlCol="0" anchor="ctr"/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80AEE3B-0E3B-467E-920F-2D42098554CA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2753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8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87461" rtl="0" eaLnBrk="1" latinLnBrk="0" hangingPunct="1">
        <a:lnSpc>
          <a:spcPct val="100000"/>
        </a:lnSpc>
        <a:spcBef>
          <a:spcPct val="0"/>
        </a:spcBef>
        <a:buNone/>
        <a:defRPr lang="fr-FR" sz="2400" b="1" kern="1200" cap="all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298" indent="-370298" algn="l" defTabSz="987461" rtl="0" eaLnBrk="1" latinLnBrk="0" hangingPunct="1">
        <a:spcBef>
          <a:spcPct val="20000"/>
        </a:spcBef>
        <a:buClr>
          <a:srgbClr val="990000"/>
        </a:buClr>
        <a:buSzPct val="160000"/>
        <a:buFont typeface="Arial Black" pitchFamily="34" charset="0"/>
        <a:buChar char="−"/>
        <a:tabLst>
          <a:tab pos="361950" algn="l"/>
        </a:tabLst>
        <a:defRPr sz="17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4375" indent="-352425" algn="l" defTabSz="987461" rtl="0" eaLnBrk="1" latinLnBrk="0" hangingPunct="1">
        <a:spcBef>
          <a:spcPct val="20000"/>
        </a:spcBef>
        <a:buClr>
          <a:srgbClr val="6F508D"/>
        </a:buClr>
        <a:buSzPct val="150000"/>
        <a:buFont typeface="Arial Black" pitchFamily="34" charset="0"/>
        <a:buChar char="−"/>
        <a:tabLst>
          <a:tab pos="714375" algn="l"/>
        </a:tabLst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76325" indent="-361950" algn="l" defTabSz="987461" rtl="0" eaLnBrk="1" latinLnBrk="0" hangingPunct="1">
        <a:spcBef>
          <a:spcPct val="20000"/>
        </a:spcBef>
        <a:buClr>
          <a:srgbClr val="6F508D"/>
        </a:buClr>
        <a:buFont typeface="Arial Black" pitchFamily="34" charset="0"/>
        <a:buChar char="−"/>
        <a:tabLst>
          <a:tab pos="1076325" algn="l"/>
        </a:tabLst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438275" indent="-361950" algn="l" defTabSz="987461" rtl="0" eaLnBrk="1" latinLnBrk="0" hangingPunct="1">
        <a:spcBef>
          <a:spcPct val="20000"/>
        </a:spcBef>
        <a:buClr>
          <a:srgbClr val="6F508D"/>
        </a:buClr>
        <a:buFont typeface="Arial" pitchFamily="34" charset="0"/>
        <a:buChar char="–"/>
        <a:tabLst>
          <a:tab pos="1438275" algn="l"/>
        </a:tabLst>
        <a:defRPr sz="13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790700" indent="-352425" algn="l" defTabSz="987461" rtl="0" eaLnBrk="1" latinLnBrk="0" hangingPunct="1">
        <a:spcBef>
          <a:spcPct val="20000"/>
        </a:spcBef>
        <a:buClr>
          <a:srgbClr val="6F508D"/>
        </a:buClr>
        <a:buFont typeface="Arial" pitchFamily="34" charset="0"/>
        <a:buChar char="-"/>
        <a:tabLst>
          <a:tab pos="1790700" algn="l"/>
        </a:tabLst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0" indent="0" algn="l" defTabSz="987461" rtl="0" eaLnBrk="1" latinLnBrk="0" hangingPunct="1">
        <a:lnSpc>
          <a:spcPts val="2000"/>
        </a:lnSpc>
        <a:spcBef>
          <a:spcPts val="0"/>
        </a:spcBef>
        <a:spcAft>
          <a:spcPts val="200"/>
        </a:spcAft>
        <a:buFont typeface="Arial" pitchFamily="34" charset="0"/>
        <a:buNone/>
        <a:defRPr lang="fr-FR" sz="20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3209247" indent="-246865" algn="l" defTabSz="98746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02977" indent="-246865" algn="l" defTabSz="98746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96707" indent="-246865" algn="l" defTabSz="98746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30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61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1191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921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651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2382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6112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9842" algn="l" defTabSz="9874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720000" y="6385421"/>
            <a:ext cx="1656016" cy="383381"/>
          </a:xfrm>
        </p:spPr>
        <p:txBody>
          <a:bodyPr/>
          <a:lstStyle/>
          <a:p>
            <a:r>
              <a:rPr lang="en-US" sz="1200" dirty="0" smtClean="0"/>
              <a:t>September 9, 2017</a:t>
            </a:r>
            <a:endParaRPr lang="en-US" sz="12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935856" y="936154"/>
            <a:ext cx="7811888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Multi-objective Optimization via Visualization</a:t>
            </a:r>
          </a:p>
          <a:p>
            <a:pPr marL="0" indent="0" algn="ctr">
              <a:buNone/>
            </a:pPr>
            <a:r>
              <a:rPr lang="en-US" sz="2800" dirty="0" smtClean="0"/>
              <a:t>Nicolas </a:t>
            </a:r>
            <a:r>
              <a:rPr lang="en-US" sz="2800" dirty="0" err="1" smtClean="0"/>
              <a:t>Wesner</a:t>
            </a:r>
            <a:r>
              <a:rPr lang="en-US" sz="2800" dirty="0" smtClean="0"/>
              <a:t> </a:t>
            </a:r>
          </a:p>
          <a:p>
            <a:pPr marL="0" indent="0" algn="ctr">
              <a:buNone/>
            </a:pPr>
            <a:r>
              <a:rPr lang="en-US" sz="2800" dirty="0" smtClean="0"/>
              <a:t>(</a:t>
            </a:r>
            <a:r>
              <a:rPr lang="en-US" sz="2800" dirty="0" err="1" smtClean="0"/>
              <a:t>Mazars</a:t>
            </a:r>
            <a:r>
              <a:rPr lang="en-US" sz="2800" dirty="0" smtClean="0"/>
              <a:t> </a:t>
            </a:r>
            <a:r>
              <a:rPr lang="en-US" sz="2800" dirty="0" err="1" smtClean="0"/>
              <a:t>Actuariat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6823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Strategic Asset allocation: A Multi-objective optimization problem under uncertainty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2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152090" y="1942594"/>
            <a:ext cx="11833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Risk ?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27005" y="4618827"/>
            <a:ext cx="15055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Liquidity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94552" y="1412724"/>
            <a:ext cx="34699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Expected return?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917" y="4665701"/>
            <a:ext cx="408702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Prudential &amp; Regulatory constraints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272560" y="2298457"/>
            <a:ext cx="2598788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Cash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Equity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Government Bonds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Corporate Bonds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Real Estate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Gold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Infrastructures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Startups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</a:p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566273" y="5400650"/>
            <a:ext cx="23246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Time Horizon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Flèche vers le bas 13"/>
          <p:cNvSpPr/>
          <p:nvPr/>
        </p:nvSpPr>
        <p:spPr>
          <a:xfrm rot="16200000">
            <a:off x="5327005" y="2936170"/>
            <a:ext cx="2304255" cy="1154807"/>
          </a:xfrm>
          <a:prstGeom prst="downArrow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05" y="2542958"/>
            <a:ext cx="38100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97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7400" y="103692"/>
            <a:ext cx="8694539" cy="863679"/>
          </a:xfrm>
        </p:spPr>
        <p:txBody>
          <a:bodyPr>
            <a:normAutofit/>
          </a:bodyPr>
          <a:lstStyle/>
          <a:p>
            <a:r>
              <a:rPr lang="fr-FR" dirty="0"/>
              <a:t>Modern Portfolio Theory (</a:t>
            </a:r>
            <a:r>
              <a:rPr lang="fr-FR" dirty="0" err="1"/>
              <a:t>Markowitz</a:t>
            </a:r>
            <a:r>
              <a:rPr lang="fr-FR" dirty="0"/>
              <a:t> </a:t>
            </a:r>
            <a:r>
              <a:rPr lang="fr-FR" dirty="0" smtClean="0"/>
              <a:t>1952)</a:t>
            </a:r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1831621" y="2438804"/>
            <a:ext cx="0" cy="332870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1831622" y="5746509"/>
            <a:ext cx="4389272" cy="10501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717400" y="2438804"/>
            <a:ext cx="1114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Average (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expected</a:t>
            </a:r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) return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227305" y="5746509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Risk (volatility)</a:t>
            </a:r>
          </a:p>
        </p:txBody>
      </p:sp>
      <p:sp>
        <p:nvSpPr>
          <p:cNvPr id="26" name="Arc 25"/>
          <p:cNvSpPr/>
          <p:nvPr/>
        </p:nvSpPr>
        <p:spPr>
          <a:xfrm rot="15542611">
            <a:off x="4313908" y="554941"/>
            <a:ext cx="2536280" cy="6455704"/>
          </a:xfrm>
          <a:prstGeom prst="arc">
            <a:avLst>
              <a:gd name="adj1" fmla="val 15826358"/>
              <a:gd name="adj2" fmla="val 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27" name="ZoneTexte 26"/>
          <p:cNvSpPr txBox="1"/>
          <p:nvPr/>
        </p:nvSpPr>
        <p:spPr>
          <a:xfrm>
            <a:off x="3196706" y="3688758"/>
            <a:ext cx="16591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1"/>
                </a:solidFill>
                <a:latin typeface="+mj-lt"/>
              </a:rPr>
              <a:t>Dominated Portfolios</a:t>
            </a:r>
            <a:endParaRPr lang="en-US" sz="14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 flipH="1" flipV="1">
            <a:off x="5121552" y="2622249"/>
            <a:ext cx="995830" cy="34183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6094886" y="2973205"/>
            <a:ext cx="976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1"/>
                </a:solidFill>
                <a:latin typeface="+mj-lt"/>
              </a:rPr>
              <a:t>Efficient Frontier</a:t>
            </a:r>
          </a:p>
        </p:txBody>
      </p:sp>
      <p:cxnSp>
        <p:nvCxnSpPr>
          <p:cNvPr id="38" name="Connecteur droit 37"/>
          <p:cNvCxnSpPr/>
          <p:nvPr/>
        </p:nvCxnSpPr>
        <p:spPr>
          <a:xfrm>
            <a:off x="2483868" y="3985859"/>
            <a:ext cx="1891491" cy="1145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3056352" y="3407757"/>
            <a:ext cx="1891491" cy="1145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2709541" y="3704858"/>
            <a:ext cx="1891491" cy="1145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3470930" y="3198874"/>
            <a:ext cx="1891491" cy="1145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3871161" y="2956481"/>
            <a:ext cx="1905838" cy="1132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>
            <a:off x="4455063" y="2787950"/>
            <a:ext cx="1418936" cy="832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5030876" y="2632750"/>
            <a:ext cx="915448" cy="555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2378927" y="4310644"/>
            <a:ext cx="1418936" cy="832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rganigramme : Connecteur 50"/>
          <p:cNvSpPr>
            <a:spLocks noChangeAspect="1"/>
          </p:cNvSpPr>
          <p:nvPr/>
        </p:nvSpPr>
        <p:spPr>
          <a:xfrm>
            <a:off x="2351810" y="4108413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2" name="Organigramme : Connecteur 51"/>
          <p:cNvSpPr>
            <a:spLocks noChangeAspect="1"/>
          </p:cNvSpPr>
          <p:nvPr/>
        </p:nvSpPr>
        <p:spPr>
          <a:xfrm>
            <a:off x="2404584" y="4487683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3" name="Organigramme : Connecteur 52"/>
          <p:cNvSpPr>
            <a:spLocks noChangeAspect="1"/>
          </p:cNvSpPr>
          <p:nvPr/>
        </p:nvSpPr>
        <p:spPr>
          <a:xfrm>
            <a:off x="2599098" y="3626002"/>
            <a:ext cx="131552" cy="131552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4" name="Organigramme : Connecteur 53"/>
          <p:cNvSpPr>
            <a:spLocks noChangeAspect="1"/>
          </p:cNvSpPr>
          <p:nvPr/>
        </p:nvSpPr>
        <p:spPr>
          <a:xfrm>
            <a:off x="2924813" y="3375001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5" name="Organigramme : Connecteur 54"/>
          <p:cNvSpPr>
            <a:spLocks noChangeAspect="1"/>
          </p:cNvSpPr>
          <p:nvPr/>
        </p:nvSpPr>
        <p:spPr>
          <a:xfrm>
            <a:off x="3429614" y="3068551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6" name="Organigramme : Connecteur 55"/>
          <p:cNvSpPr>
            <a:spLocks noChangeAspect="1"/>
          </p:cNvSpPr>
          <p:nvPr/>
        </p:nvSpPr>
        <p:spPr>
          <a:xfrm>
            <a:off x="4855809" y="2556473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7" name="Organigramme : Connecteur 56"/>
          <p:cNvSpPr>
            <a:spLocks noChangeAspect="1"/>
          </p:cNvSpPr>
          <p:nvPr/>
        </p:nvSpPr>
        <p:spPr>
          <a:xfrm>
            <a:off x="4107029" y="2776726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8" name="Organigramme : Connecteur 57"/>
          <p:cNvSpPr>
            <a:spLocks noChangeAspect="1"/>
          </p:cNvSpPr>
          <p:nvPr/>
        </p:nvSpPr>
        <p:spPr>
          <a:xfrm>
            <a:off x="4836051" y="3771725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59" name="Organigramme : Connecteur 58"/>
          <p:cNvSpPr>
            <a:spLocks noChangeAspect="1"/>
          </p:cNvSpPr>
          <p:nvPr/>
        </p:nvSpPr>
        <p:spPr>
          <a:xfrm>
            <a:off x="4002098" y="4390253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0" name="Organigramme : Connecteur 59"/>
          <p:cNvSpPr>
            <a:spLocks noChangeAspect="1"/>
          </p:cNvSpPr>
          <p:nvPr/>
        </p:nvSpPr>
        <p:spPr>
          <a:xfrm>
            <a:off x="4267869" y="3319934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1" name="Organigramme : Connecteur 60"/>
          <p:cNvSpPr>
            <a:spLocks noChangeAspect="1"/>
          </p:cNvSpPr>
          <p:nvPr/>
        </p:nvSpPr>
        <p:spPr>
          <a:xfrm>
            <a:off x="2773089" y="4192270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2" name="Organigramme : Connecteur 61"/>
          <p:cNvSpPr>
            <a:spLocks noChangeAspect="1"/>
          </p:cNvSpPr>
          <p:nvPr/>
        </p:nvSpPr>
        <p:spPr>
          <a:xfrm>
            <a:off x="4719308" y="4412893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3" name="Organigramme : Connecteur 62"/>
          <p:cNvSpPr>
            <a:spLocks noChangeAspect="1"/>
          </p:cNvSpPr>
          <p:nvPr/>
        </p:nvSpPr>
        <p:spPr>
          <a:xfrm>
            <a:off x="5202996" y="3382285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4" name="Organigramme : Connecteur 63"/>
          <p:cNvSpPr>
            <a:spLocks noChangeAspect="1"/>
          </p:cNvSpPr>
          <p:nvPr/>
        </p:nvSpPr>
        <p:spPr>
          <a:xfrm>
            <a:off x="8545848" y="4661114"/>
            <a:ext cx="131552" cy="13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65" name="ZoneTexte 64"/>
          <p:cNvSpPr txBox="1"/>
          <p:nvPr/>
        </p:nvSpPr>
        <p:spPr>
          <a:xfrm>
            <a:off x="7400298" y="4491021"/>
            <a:ext cx="12285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+mj-lt"/>
              </a:rPr>
              <a:t>Other Allocations, Portfolios</a:t>
            </a:r>
            <a:endParaRPr lang="en-US" sz="1400" b="1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1155275" y="2191997"/>
            <a:ext cx="2887647" cy="31250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39641" y="4491021"/>
            <a:ext cx="1209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0000"/>
                </a:solidFill>
                <a:latin typeface="+mj-lt"/>
              </a:rPr>
              <a:t>Constraints / Preferences</a:t>
            </a:r>
          </a:p>
        </p:txBody>
      </p:sp>
      <p:sp>
        <p:nvSpPr>
          <p:cNvPr id="47" name="Organigramme : Connecteur 46"/>
          <p:cNvSpPr>
            <a:spLocks noChangeAspect="1"/>
          </p:cNvSpPr>
          <p:nvPr/>
        </p:nvSpPr>
        <p:spPr>
          <a:xfrm>
            <a:off x="8545845" y="3950069"/>
            <a:ext cx="131552" cy="131552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48" name="ZoneTexte 47"/>
          <p:cNvSpPr txBox="1"/>
          <p:nvPr/>
        </p:nvSpPr>
        <p:spPr>
          <a:xfrm>
            <a:off x="7420058" y="3863159"/>
            <a:ext cx="1107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rgbClr val="FF0000"/>
                </a:solidFill>
                <a:latin typeface="+mj-lt"/>
              </a:rPr>
              <a:t>Optimal Allocation</a:t>
            </a:r>
            <a:endParaRPr lang="fr-FR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07667" y="1097694"/>
            <a:ext cx="4670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A very simple and intuitive model</a:t>
            </a:r>
            <a:endParaRPr lang="en-US" sz="2400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583166" y="1567085"/>
            <a:ext cx="2821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latin typeface="+mj-lt"/>
              </a:rPr>
              <a:t>“Investor does consider expected return a desirable thing and variance of returns an undesirable thing”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238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1840" y="191328"/>
            <a:ext cx="8694539" cy="832177"/>
          </a:xfrm>
        </p:spPr>
        <p:txBody>
          <a:bodyPr>
            <a:normAutofit/>
          </a:bodyPr>
          <a:lstStyle/>
          <a:p>
            <a:r>
              <a:rPr lang="en-US" dirty="0" smtClean="0"/>
              <a:t>In Practice, a much more complex problem</a:t>
            </a:r>
            <a:endParaRPr lang="en-US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573829" y="1454926"/>
            <a:ext cx="1512094" cy="125874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High dimensional, innumerable Decision Space</a:t>
            </a:r>
            <a:endParaRPr lang="en-US" sz="1571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spect="1"/>
          </p:cNvSpPr>
          <p:nvPr/>
        </p:nvSpPr>
        <p:spPr>
          <a:xfrm>
            <a:off x="4027457" y="3350409"/>
            <a:ext cx="604838" cy="14357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22" name="Rectangle 21"/>
          <p:cNvSpPr>
            <a:spLocks noChangeAspect="1"/>
          </p:cNvSpPr>
          <p:nvPr/>
        </p:nvSpPr>
        <p:spPr>
          <a:xfrm rot="16200000">
            <a:off x="4027457" y="3350410"/>
            <a:ext cx="604838" cy="14357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25" name="Rectangle à coins arrondis 24"/>
          <p:cNvSpPr/>
          <p:nvPr/>
        </p:nvSpPr>
        <p:spPr>
          <a:xfrm>
            <a:off x="3573829" y="4146178"/>
            <a:ext cx="1512094" cy="1258748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Multiple objective functions (or metrics)</a:t>
            </a:r>
            <a:endParaRPr lang="en-US" sz="1571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316554" y="2440804"/>
            <a:ext cx="2005295" cy="196278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7552482" y="2655714"/>
            <a:ext cx="1584176" cy="1490464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Traditional mathematical optimization methods can not be used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6108691" y="4810662"/>
            <a:ext cx="2367880" cy="73745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How to integrate the user preferences and constraints ?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3619494" y="5746098"/>
            <a:ext cx="1872208" cy="46123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Model uncertainty</a:t>
            </a:r>
          </a:p>
        </p:txBody>
      </p:sp>
      <p:sp>
        <p:nvSpPr>
          <p:cNvPr id="12" name="Accolade ouvrante 11"/>
          <p:cNvSpPr/>
          <p:nvPr/>
        </p:nvSpPr>
        <p:spPr>
          <a:xfrm>
            <a:off x="1389762" y="1467871"/>
            <a:ext cx="101926" cy="836435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491687" y="1568700"/>
            <a:ext cx="20856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Asset classes,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Rebalancing frequency,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Trading parameters</a:t>
            </a:r>
            <a:r>
              <a:rPr lang="en-US" sz="1400" dirty="0" smtClean="0">
                <a:latin typeface="+mj-lt"/>
              </a:rPr>
              <a:t>,…</a:t>
            </a:r>
          </a:p>
          <a:p>
            <a:endParaRPr lang="en-US" sz="1400" dirty="0">
              <a:latin typeface="+mj-lt"/>
            </a:endParaRPr>
          </a:p>
        </p:txBody>
      </p:sp>
      <p:sp>
        <p:nvSpPr>
          <p:cNvPr id="34" name="Accolade ouvrante 33"/>
          <p:cNvSpPr/>
          <p:nvPr/>
        </p:nvSpPr>
        <p:spPr>
          <a:xfrm>
            <a:off x="1213313" y="4104506"/>
            <a:ext cx="101925" cy="1872208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315238" y="4205335"/>
            <a:ext cx="22023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Mean, variance of past historical returns,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Economic scenario generator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Other statistics or risk metrics (</a:t>
            </a:r>
            <a:r>
              <a:rPr lang="en-US" sz="1200" dirty="0" err="1" smtClean="0">
                <a:solidFill>
                  <a:schemeClr val="tx2"/>
                </a:solidFill>
                <a:latin typeface="+mj-lt"/>
              </a:rPr>
              <a:t>Var</a:t>
            </a: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, </a:t>
            </a:r>
            <a:r>
              <a:rPr lang="en-US" sz="1200" dirty="0" err="1" smtClean="0">
                <a:solidFill>
                  <a:schemeClr val="tx2"/>
                </a:solidFill>
                <a:latin typeface="+mj-lt"/>
              </a:rPr>
              <a:t>TailVar</a:t>
            </a: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,…),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Transaction costs,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2"/>
                </a:solidFill>
                <a:latin typeface="+mj-lt"/>
              </a:rPr>
              <a:t>Stress tests,</a:t>
            </a:r>
            <a:r>
              <a:rPr lang="en-US" sz="1400" dirty="0" smtClean="0">
                <a:latin typeface="+mj-lt"/>
              </a:rPr>
              <a:t>…</a:t>
            </a:r>
          </a:p>
          <a:p>
            <a:endParaRPr lang="en-US" sz="1400" dirty="0">
              <a:latin typeface="+mj-lt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5484612" y="1343191"/>
            <a:ext cx="2003972" cy="73745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+mj-lt"/>
              </a:rPr>
              <a:t>High computational costs</a:t>
            </a:r>
          </a:p>
        </p:txBody>
      </p:sp>
    </p:spTree>
    <p:extLst>
      <p:ext uri="{BB962C8B-B14F-4D97-AF65-F5344CB8AC3E}">
        <p14:creationId xmlns:p14="http://schemas.microsoft.com/office/powerpoint/2010/main" val="192380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3848" y="112831"/>
            <a:ext cx="8694539" cy="842677"/>
          </a:xfrm>
        </p:spPr>
        <p:txBody>
          <a:bodyPr>
            <a:normAutofit/>
          </a:bodyPr>
          <a:lstStyle/>
          <a:p>
            <a:r>
              <a:rPr lang="en-US" dirty="0" smtClean="0"/>
              <a:t>Metaheuristics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96247" y="1250332"/>
            <a:ext cx="53362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258" indent="-236258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j-lt"/>
              </a:rPr>
              <a:t>Stochastic search algorithms designed to find a “good” solution to an optimization problem</a:t>
            </a:r>
          </a:p>
          <a:p>
            <a:pPr marL="236258" indent="-236258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j-lt"/>
              </a:rPr>
              <a:t>Strategies that guide the search process with aim to efficiently explore the search space</a:t>
            </a:r>
          </a:p>
          <a:p>
            <a:pPr marL="236258" indent="-236258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j-lt"/>
              </a:rPr>
              <a:t>High level of abstraction so they may be usable for a variety of problems </a:t>
            </a:r>
          </a:p>
          <a:p>
            <a:pPr marL="236258" indent="-236258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+mj-lt"/>
              </a:rPr>
              <a:t>A plethora of methods, often bio or nature-inspired (evolutionary algorithms):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endParaRPr lang="en-US" sz="1400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92401" y="4824586"/>
            <a:ext cx="4792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36258" indent="-236258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No convergence proofs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Many parameters, difficult to calibrate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+mj-lt"/>
              </a:rPr>
              <a:t>Versatile algorithms, difficult to manipulate </a:t>
            </a:r>
            <a:endParaRPr lang="en-US" sz="1800" dirty="0">
              <a:latin typeface="+mj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88442" y="3030714"/>
            <a:ext cx="180690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+mj-lt"/>
              </a:rPr>
              <a:t>Genetic</a:t>
            </a:r>
            <a:r>
              <a:rPr lang="fr-FR" sz="1400" dirty="0" smtClean="0">
                <a:latin typeface="+mj-lt"/>
              </a:rPr>
              <a:t> </a:t>
            </a:r>
            <a:r>
              <a:rPr lang="fr-FR" sz="1400" dirty="0" err="1" smtClean="0">
                <a:latin typeface="+mj-lt"/>
              </a:rPr>
              <a:t>algorithms</a:t>
            </a:r>
            <a:r>
              <a:rPr lang="fr-FR" sz="1400" dirty="0" smtClean="0">
                <a:latin typeface="+mj-lt"/>
              </a:rPr>
              <a:t>,</a:t>
            </a:r>
          </a:p>
          <a:p>
            <a:r>
              <a:rPr lang="fr-FR" sz="1400" dirty="0" err="1" smtClean="0">
                <a:latin typeface="+mj-lt"/>
              </a:rPr>
              <a:t>Ant</a:t>
            </a:r>
            <a:r>
              <a:rPr lang="fr-FR" sz="1400" dirty="0" smtClean="0">
                <a:latin typeface="+mj-lt"/>
              </a:rPr>
              <a:t> </a:t>
            </a:r>
            <a:r>
              <a:rPr lang="fr-FR" sz="1400" dirty="0" err="1" smtClean="0">
                <a:latin typeface="+mj-lt"/>
              </a:rPr>
              <a:t>colony</a:t>
            </a:r>
            <a:r>
              <a:rPr lang="fr-FR" sz="1400" dirty="0" smtClean="0">
                <a:latin typeface="+mj-lt"/>
              </a:rPr>
              <a:t>,</a:t>
            </a:r>
          </a:p>
          <a:p>
            <a:r>
              <a:rPr lang="fr-FR" sz="1400" dirty="0" err="1" smtClean="0">
                <a:latin typeface="+mj-lt"/>
              </a:rPr>
              <a:t>Artificial</a:t>
            </a:r>
            <a:r>
              <a:rPr lang="fr-FR" sz="1400" dirty="0" smtClean="0">
                <a:latin typeface="+mj-lt"/>
              </a:rPr>
              <a:t> </a:t>
            </a:r>
            <a:r>
              <a:rPr lang="fr-FR" sz="1400" dirty="0" err="1" smtClean="0">
                <a:latin typeface="+mj-lt"/>
              </a:rPr>
              <a:t>bee</a:t>
            </a:r>
            <a:r>
              <a:rPr lang="fr-FR" sz="1400" dirty="0" smtClean="0">
                <a:latin typeface="+mj-lt"/>
              </a:rPr>
              <a:t> </a:t>
            </a:r>
            <a:r>
              <a:rPr lang="fr-FR" sz="1400" dirty="0" err="1" smtClean="0">
                <a:latin typeface="+mj-lt"/>
              </a:rPr>
              <a:t>colony</a:t>
            </a:r>
            <a:r>
              <a:rPr lang="fr-FR" sz="1400" dirty="0" smtClean="0">
                <a:latin typeface="+mj-lt"/>
              </a:rPr>
              <a:t>,</a:t>
            </a:r>
          </a:p>
          <a:p>
            <a:r>
              <a:rPr lang="fr-FR" sz="1400" dirty="0" smtClean="0">
                <a:latin typeface="+mj-lt"/>
              </a:rPr>
              <a:t>Immune </a:t>
            </a:r>
            <a:r>
              <a:rPr lang="fr-FR" sz="1400" dirty="0" err="1" smtClean="0">
                <a:latin typeface="+mj-lt"/>
              </a:rPr>
              <a:t>systems</a:t>
            </a:r>
            <a:r>
              <a:rPr lang="fr-FR" sz="1400" dirty="0" smtClean="0">
                <a:latin typeface="+mj-lt"/>
              </a:rPr>
              <a:t>,</a:t>
            </a:r>
          </a:p>
          <a:p>
            <a:r>
              <a:rPr lang="fr-FR" sz="1400" dirty="0" err="1" smtClean="0">
                <a:latin typeface="+mj-lt"/>
              </a:rPr>
              <a:t>Simulated</a:t>
            </a:r>
            <a:r>
              <a:rPr lang="fr-FR" sz="1400" dirty="0" smtClean="0">
                <a:latin typeface="+mj-lt"/>
              </a:rPr>
              <a:t> </a:t>
            </a:r>
            <a:r>
              <a:rPr lang="fr-FR" sz="1400" dirty="0" err="1" smtClean="0">
                <a:latin typeface="+mj-lt"/>
              </a:rPr>
              <a:t>annealing</a:t>
            </a:r>
            <a:endParaRPr lang="fr-FR" sz="1400" dirty="0" smtClean="0">
              <a:latin typeface="+mj-lt"/>
            </a:endParaRPr>
          </a:p>
          <a:p>
            <a:r>
              <a:rPr lang="fr-FR" sz="1400" dirty="0" smtClean="0">
                <a:latin typeface="+mj-lt"/>
              </a:rPr>
              <a:t>…</a:t>
            </a:r>
            <a:endParaRPr lang="fr-FR" sz="1400" dirty="0">
              <a:latin typeface="+mj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429" y="2483237"/>
            <a:ext cx="3725106" cy="174402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132451" y="4362284"/>
            <a:ext cx="3706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+mj-lt"/>
              </a:rPr>
              <a:t>Metaheuristics (M) aim to find the global optimum (G) of a complex function f(x) (by example with discontinuities — D —,), moving away from local optima (L).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09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9832" y="123528"/>
            <a:ext cx="8694539" cy="884679"/>
          </a:xfrm>
        </p:spPr>
        <p:txBody>
          <a:bodyPr>
            <a:normAutofit/>
          </a:bodyPr>
          <a:lstStyle/>
          <a:p>
            <a:r>
              <a:rPr lang="en-US" dirty="0" smtClean="0"/>
              <a:t>A Real data example: UK Market Data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9832" y="1782788"/>
            <a:ext cx="3633225" cy="2803674"/>
          </a:xfrm>
        </p:spPr>
        <p:txBody>
          <a:bodyPr>
            <a:normAutofit/>
          </a:bodyPr>
          <a:lstStyle/>
          <a:p>
            <a:pPr marL="484598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+mn-cs"/>
              </a:rPr>
              <a:t>7 asset classes: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Equity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Government Bonds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Inflation linked Government Bonds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Corporate AA Bonds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Corporate BBB Bonds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Cash</a:t>
            </a:r>
          </a:p>
          <a:p>
            <a:pPr marL="828675" lvl="1" indent="-285750" defTabSz="914400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cs typeface="+mn-cs"/>
              </a:rPr>
              <a:t>Real </a:t>
            </a:r>
            <a:r>
              <a:rPr lang="en-US" dirty="0" smtClean="0">
                <a:latin typeface="+mj-lt"/>
                <a:cs typeface="+mn-cs"/>
              </a:rPr>
              <a:t>Estate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371700" y="1799598"/>
            <a:ext cx="5061314" cy="2201493"/>
          </a:xfrm>
          <a:prstGeom prst="rect">
            <a:avLst/>
          </a:prstGeom>
        </p:spPr>
        <p:txBody>
          <a:bodyPr vert="horz" lIns="75605" tIns="37802" rIns="75605" bIns="3780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1600" dirty="0">
                <a:latin typeface="+mj-lt"/>
              </a:rPr>
              <a:t>6 objective functions:</a:t>
            </a:r>
          </a:p>
          <a:p>
            <a:pPr lvl="1">
              <a:spcBef>
                <a:spcPct val="20000"/>
              </a:spcBef>
            </a:pPr>
            <a:r>
              <a:rPr lang="en-US" sz="1600" dirty="0">
                <a:latin typeface="+mj-lt"/>
              </a:rPr>
              <a:t>10 years average monthly returns </a:t>
            </a:r>
          </a:p>
          <a:p>
            <a:pPr lvl="1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Volatility of monthly </a:t>
            </a:r>
            <a:r>
              <a:rPr lang="en-US" sz="1600" dirty="0">
                <a:latin typeface="+mj-lt"/>
              </a:rPr>
              <a:t>returns </a:t>
            </a:r>
            <a:r>
              <a:rPr lang="en-US" sz="1600" dirty="0" smtClean="0">
                <a:latin typeface="+mj-lt"/>
              </a:rPr>
              <a:t>over </a:t>
            </a:r>
            <a:r>
              <a:rPr lang="en-US" sz="1600" dirty="0">
                <a:latin typeface="+mj-lt"/>
              </a:rPr>
              <a:t>10 years</a:t>
            </a:r>
          </a:p>
          <a:p>
            <a:pPr lvl="1">
              <a:spcBef>
                <a:spcPct val="20000"/>
              </a:spcBef>
            </a:pPr>
            <a:r>
              <a:rPr lang="en-US" sz="1600" dirty="0">
                <a:latin typeface="+mj-lt"/>
              </a:rPr>
              <a:t>3 years average monthly returns </a:t>
            </a:r>
          </a:p>
          <a:p>
            <a:pPr lvl="1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Volatility of monthly </a:t>
            </a:r>
            <a:r>
              <a:rPr lang="en-US" sz="1600" dirty="0">
                <a:latin typeface="+mj-lt"/>
              </a:rPr>
              <a:t>returns </a:t>
            </a:r>
            <a:r>
              <a:rPr lang="en-US" sz="1600" dirty="0" smtClean="0">
                <a:latin typeface="+mj-lt"/>
              </a:rPr>
              <a:t>over </a:t>
            </a:r>
            <a:r>
              <a:rPr lang="en-US" sz="1600" dirty="0">
                <a:latin typeface="+mj-lt"/>
              </a:rPr>
              <a:t>3 </a:t>
            </a:r>
            <a:r>
              <a:rPr lang="en-US" sz="1600" dirty="0" smtClean="0">
                <a:latin typeface="+mj-lt"/>
              </a:rPr>
              <a:t>years</a:t>
            </a:r>
          </a:p>
          <a:p>
            <a:pPr lvl="1">
              <a:spcBef>
                <a:spcPct val="20000"/>
              </a:spcBef>
            </a:pPr>
            <a:r>
              <a:rPr lang="en-US" sz="1600" dirty="0" smtClean="0">
                <a:latin typeface="+mj-lt"/>
              </a:rPr>
              <a:t>25</a:t>
            </a:r>
            <a:r>
              <a:rPr lang="en-US" sz="1600" dirty="0">
                <a:latin typeface="+mj-lt"/>
              </a:rPr>
              <a:t>% Quantile </a:t>
            </a:r>
          </a:p>
          <a:p>
            <a:pPr lvl="1">
              <a:spcBef>
                <a:spcPct val="20000"/>
              </a:spcBef>
            </a:pPr>
            <a:r>
              <a:rPr lang="en-US" sz="1600" dirty="0">
                <a:latin typeface="+mj-lt"/>
              </a:rPr>
              <a:t>Stress Test : « Double Hit  Scenario » (EIOPA)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096" y="4388934"/>
            <a:ext cx="3601111" cy="194421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269132" y="3815747"/>
            <a:ext cx="313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1200" dirty="0" smtClean="0">
                <a:latin typeface="+mj-lt"/>
              </a:rPr>
              <a:t>Historical past monthly returns over a period of 10 years</a:t>
            </a:r>
            <a:endParaRPr lang="fr-FR" sz="1571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970859"/>
              </p:ext>
            </p:extLst>
          </p:nvPr>
        </p:nvGraphicFramePr>
        <p:xfrm>
          <a:off x="863848" y="4602020"/>
          <a:ext cx="1901228" cy="151804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1228"/>
              </a:tblGrid>
              <a:tr h="226814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FTSE index</a:t>
                      </a:r>
                      <a:endParaRPr lang="fr-FR" sz="1000" b="1" dirty="0"/>
                    </a:p>
                  </a:txBody>
                  <a:tcPr marL="75605" marR="75605" marT="37802" marB="37802" anchor="ctr"/>
                </a:tc>
              </a:tr>
              <a:tr h="226814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UK </a:t>
                      </a:r>
                      <a:r>
                        <a:rPr lang="fr-FR" sz="1000" b="1" dirty="0" err="1" smtClean="0"/>
                        <a:t>Gov</a:t>
                      </a:r>
                      <a:r>
                        <a:rPr lang="fr-FR" sz="1000" b="1" dirty="0" smtClean="0"/>
                        <a:t> Bonds 15y</a:t>
                      </a:r>
                      <a:endParaRPr lang="fr-FR" sz="1000" b="1" dirty="0"/>
                    </a:p>
                  </a:txBody>
                  <a:tcPr marL="75605" marR="75605" marT="37802" marB="37802" anchor="ctr"/>
                </a:tc>
              </a:tr>
              <a:tr h="378023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UK </a:t>
                      </a:r>
                      <a:r>
                        <a:rPr lang="fr-FR" sz="1000" b="1" dirty="0" err="1" smtClean="0"/>
                        <a:t>Infl</a:t>
                      </a:r>
                      <a:r>
                        <a:rPr lang="fr-FR" sz="1000" b="1" dirty="0" smtClean="0"/>
                        <a:t> </a:t>
                      </a:r>
                      <a:r>
                        <a:rPr lang="fr-FR" sz="1000" b="1" dirty="0" err="1" smtClean="0"/>
                        <a:t>ind</a:t>
                      </a:r>
                      <a:r>
                        <a:rPr lang="fr-FR" sz="1000" b="1" dirty="0" smtClean="0"/>
                        <a:t> </a:t>
                      </a:r>
                      <a:r>
                        <a:rPr lang="fr-FR" sz="1000" b="1" dirty="0" err="1" smtClean="0"/>
                        <a:t>Gov</a:t>
                      </a:r>
                      <a:r>
                        <a:rPr lang="fr-FR" sz="1000" b="1" dirty="0" smtClean="0"/>
                        <a:t> Bonds 15y</a:t>
                      </a:r>
                      <a:endParaRPr lang="fr-FR" sz="1000" b="1" dirty="0"/>
                    </a:p>
                  </a:txBody>
                  <a:tcPr marL="75605" marR="75605" marT="37802" marB="37802" anchor="ctr"/>
                </a:tc>
              </a:tr>
              <a:tr h="226814">
                <a:tc>
                  <a:txBody>
                    <a:bodyPr/>
                    <a:lstStyle/>
                    <a:p>
                      <a:r>
                        <a:rPr lang="fr-FR" sz="1000" b="1" dirty="0" smtClean="0"/>
                        <a:t>UK House</a:t>
                      </a:r>
                      <a:r>
                        <a:rPr lang="fr-FR" sz="1000" b="1" baseline="0" dirty="0" smtClean="0"/>
                        <a:t> </a:t>
                      </a:r>
                      <a:r>
                        <a:rPr lang="fr-FR" sz="1000" b="1" baseline="0" dirty="0" err="1" smtClean="0"/>
                        <a:t>Prices</a:t>
                      </a:r>
                      <a:r>
                        <a:rPr lang="fr-FR" sz="1000" b="1" baseline="0" dirty="0" smtClean="0"/>
                        <a:t> (ONS)</a:t>
                      </a:r>
                      <a:endParaRPr lang="fr-FR" sz="1000" b="1" dirty="0"/>
                    </a:p>
                  </a:txBody>
                  <a:tcPr marL="75605" marR="75605" marT="37802" marB="37802" anchor="ctr"/>
                </a:tc>
              </a:tr>
              <a:tr h="226814">
                <a:tc>
                  <a:txBody>
                    <a:bodyPr/>
                    <a:lstStyle/>
                    <a:p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Iboxx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£ AA 15+ </a:t>
                      </a:r>
                      <a:endParaRPr lang="fr-FR" sz="800" b="1" dirty="0"/>
                    </a:p>
                  </a:txBody>
                  <a:tcPr marL="75605" marR="75605" marT="37802" marB="37802" anchor="ctr"/>
                </a:tc>
              </a:tr>
              <a:tr h="226814">
                <a:tc>
                  <a:txBody>
                    <a:bodyPr/>
                    <a:lstStyle/>
                    <a:p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Iboxx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£ BBB 15+</a:t>
                      </a:r>
                      <a:endParaRPr lang="fr-FR" sz="800" b="1" dirty="0"/>
                    </a:p>
                  </a:txBody>
                  <a:tcPr marL="75605" marR="75605" marT="37802" marB="37802" anchor="ctr"/>
                </a:tc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1511920" y="1180669"/>
            <a:ext cx="175721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+mj-lt"/>
              </a:rPr>
              <a:t>Decision Space </a:t>
            </a:r>
            <a:endParaRPr lang="en-US" sz="1600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83185" y="1194102"/>
            <a:ext cx="1827744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smtClean="0">
                <a:latin typeface="+mj-lt"/>
              </a:rPr>
              <a:t>Objective Space </a:t>
            </a:r>
            <a:endParaRPr lang="en-US" sz="1600" b="1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10929" y="3984281"/>
            <a:ext cx="198804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smtClean="0">
                <a:latin typeface="+mj-lt"/>
              </a:rPr>
              <a:t>Fixed mix strategy</a:t>
            </a:r>
            <a:endParaRPr lang="en-US" sz="1600" b="1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7128544" y="4497252"/>
                <a:ext cx="2520280" cy="1338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600" dirty="0" smtClean="0">
                    <a:latin typeface="+mj-lt"/>
                  </a:rPr>
                  <a:t>Find the optimal weights in each asset classes :</a:t>
                </a:r>
              </a:p>
              <a:p>
                <a:pPr algn="just"/>
                <a:r>
                  <a:rPr lang="en-US" sz="1600" dirty="0" smtClean="0">
                    <a:latin typeface="+mj-lt"/>
                  </a:rPr>
                  <a:t>(C1*, C2*,…,C6*)</a:t>
                </a:r>
              </a:p>
              <a:p>
                <a:pPr algn="just"/>
                <a:r>
                  <a:rPr lang="en-US" sz="1600" dirty="0" smtClean="0"/>
                  <a:t>Ci&gt;0,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𝐶𝑖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sz="1600" dirty="0" smtClean="0">
                  <a:latin typeface="+mj-lt"/>
                </a:endParaRPr>
              </a:p>
              <a:p>
                <a:pPr algn="just"/>
                <a:endParaRPr lang="en-US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8544" y="4497252"/>
                <a:ext cx="2520280" cy="1338315"/>
              </a:xfrm>
              <a:prstGeom prst="rect">
                <a:avLst/>
              </a:prstGeom>
              <a:blipFill rotWithShape="0">
                <a:blip r:embed="rId3"/>
                <a:stretch>
                  <a:fillRect l="-1208" t="-1370" r="-1208" b="-246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63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76479" y="200760"/>
            <a:ext cx="8694539" cy="663272"/>
          </a:xfrm>
        </p:spPr>
        <p:txBody>
          <a:bodyPr>
            <a:normAutofit/>
          </a:bodyPr>
          <a:lstStyle/>
          <a:p>
            <a:r>
              <a:rPr lang="en-US" dirty="0" smtClean="0"/>
              <a:t>A very simple genetic Algorithm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316221" y="3694266"/>
            <a:ext cx="1650926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400" dirty="0">
                <a:latin typeface="+mj-lt"/>
              </a:rPr>
              <a:t>(C1, </a:t>
            </a:r>
            <a:r>
              <a:rPr lang="fr-FR" sz="1400" b="1" dirty="0">
                <a:latin typeface="+mj-lt"/>
              </a:rPr>
              <a:t>C2</a:t>
            </a:r>
            <a:r>
              <a:rPr lang="fr-FR" sz="1400" dirty="0">
                <a:latin typeface="+mj-lt"/>
              </a:rPr>
              <a:t>,…, </a:t>
            </a:r>
            <a:r>
              <a:rPr lang="fr-FR" sz="1400" dirty="0" err="1">
                <a:latin typeface="+mj-lt"/>
              </a:rPr>
              <a:t>Cn</a:t>
            </a:r>
            <a:r>
              <a:rPr lang="fr-FR" sz="1400" dirty="0">
                <a:latin typeface="+mj-lt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202" y="3687180"/>
            <a:ext cx="1790393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(C1’, 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C2’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,…,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</p:txBody>
      </p:sp>
      <p:sp>
        <p:nvSpPr>
          <p:cNvPr id="4" name="Flèche en arc 3"/>
          <p:cNvSpPr/>
          <p:nvPr/>
        </p:nvSpPr>
        <p:spPr>
          <a:xfrm flipH="1">
            <a:off x="2792669" y="3154930"/>
            <a:ext cx="2268183" cy="937581"/>
          </a:xfrm>
          <a:prstGeom prst="circularArrow">
            <a:avLst>
              <a:gd name="adj1" fmla="val 529"/>
              <a:gd name="adj2" fmla="val 634486"/>
              <a:gd name="adj3" fmla="val 20997890"/>
              <a:gd name="adj4" fmla="val 11296787"/>
              <a:gd name="adj5" fmla="val 15166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7" name="Triangle isocèle 6"/>
          <p:cNvSpPr>
            <a:spLocks noChangeAspect="1"/>
          </p:cNvSpPr>
          <p:nvPr/>
        </p:nvSpPr>
        <p:spPr>
          <a:xfrm flipV="1">
            <a:off x="4681101" y="3473841"/>
            <a:ext cx="306955" cy="15688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12" name="Rectangle 11"/>
          <p:cNvSpPr/>
          <p:nvPr/>
        </p:nvSpPr>
        <p:spPr>
          <a:xfrm>
            <a:off x="2292205" y="4625342"/>
            <a:ext cx="1650926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400" dirty="0">
                <a:latin typeface="+mj-lt"/>
              </a:rPr>
              <a:t>(C1, C2,…, </a:t>
            </a:r>
            <a:r>
              <a:rPr lang="fr-FR" sz="1400" dirty="0" err="1">
                <a:latin typeface="+mj-lt"/>
              </a:rPr>
              <a:t>Cn</a:t>
            </a:r>
            <a:r>
              <a:rPr lang="fr-FR" sz="1400" dirty="0">
                <a:latin typeface="+mj-lt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24011" y="4626790"/>
            <a:ext cx="2792850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(C1 +Ɛ1, C2 + Ɛ2,…,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Cn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Ɛn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0301" y="1748614"/>
            <a:ext cx="1786539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600" dirty="0">
                <a:latin typeface="+mj-lt"/>
              </a:rPr>
              <a:t>(C1, C2,…, </a:t>
            </a:r>
            <a:r>
              <a:rPr lang="fr-FR" sz="1600" dirty="0" err="1">
                <a:latin typeface="+mj-lt"/>
              </a:rPr>
              <a:t>Cn</a:t>
            </a:r>
            <a:r>
              <a:rPr lang="fr-FR" sz="1600" dirty="0">
                <a:latin typeface="+mj-lt"/>
              </a:rPr>
              <a:t>)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6121555" y="3705976"/>
            <a:ext cx="468197" cy="400705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18" name="Flèche droite 17"/>
          <p:cNvSpPr/>
          <p:nvPr/>
        </p:nvSpPr>
        <p:spPr>
          <a:xfrm>
            <a:off x="4179086" y="4626790"/>
            <a:ext cx="808970" cy="400705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19" name="Rectangle 18"/>
          <p:cNvSpPr/>
          <p:nvPr/>
        </p:nvSpPr>
        <p:spPr>
          <a:xfrm>
            <a:off x="7125661" y="2261768"/>
            <a:ext cx="1343348" cy="2955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+mj-lt"/>
              </a:rPr>
              <a:t>Generation 0</a:t>
            </a:r>
            <a:endParaRPr lang="en-US" sz="1400" b="1" dirty="0">
              <a:latin typeface="+mj-lt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940930" y="6288617"/>
            <a:ext cx="184731" cy="3340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571" dirty="0"/>
          </a:p>
        </p:txBody>
      </p:sp>
      <p:sp>
        <p:nvSpPr>
          <p:cNvPr id="23" name="ZoneTexte 22"/>
          <p:cNvSpPr txBox="1"/>
          <p:nvPr/>
        </p:nvSpPr>
        <p:spPr>
          <a:xfrm>
            <a:off x="762679" y="12636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1.  Initial population of individuals:</a:t>
            </a:r>
            <a:endParaRPr lang="en-US" sz="18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287784" y="1833861"/>
                <a:ext cx="747877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/>
                <a:r>
                  <a:rPr lang="en-US" sz="1400" dirty="0" smtClean="0">
                    <a:latin typeface="+mj-lt"/>
                  </a:rPr>
                  <a:t>Individuals (portfolios) are vectors:		     Ci&gt;0</a:t>
                </a:r>
                <a:r>
                  <a:rPr lang="en-US" sz="1400" dirty="0">
                    <a:latin typeface="+mj-lt"/>
                  </a:rPr>
                  <a:t>, </a:t>
                </a:r>
                <a:r>
                  <a:rPr lang="en-US" sz="1400" dirty="0" err="1">
                    <a:latin typeface="+mj-lt"/>
                  </a:rPr>
                  <a:t>i</a:t>
                </a:r>
                <a:r>
                  <a:rPr lang="en-US" sz="1400" dirty="0">
                    <a:latin typeface="+mj-lt"/>
                  </a:rPr>
                  <a:t>=1,…,n ;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1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𝐶𝑖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sz="1400" dirty="0" smtClean="0">
                  <a:latin typeface="+mj-lt"/>
                </a:endParaRPr>
              </a:p>
              <a:p>
                <a:pPr lvl="1"/>
                <a:endParaRPr lang="en-US" sz="1400" dirty="0">
                  <a:latin typeface="+mj-lt"/>
                </a:endParaRPr>
              </a:p>
              <a:p>
                <a:pPr lvl="1"/>
                <a:r>
                  <a:rPr lang="en-US" sz="1400" dirty="0">
                    <a:latin typeface="+mj-lt"/>
                  </a:rPr>
                  <a:t>	</a:t>
                </a:r>
                <a:r>
                  <a:rPr lang="en-US" sz="1400" dirty="0" smtClean="0">
                    <a:latin typeface="+mj-lt"/>
                  </a:rPr>
                  <a:t>where the Ci are the weights of </a:t>
                </a:r>
                <a:r>
                  <a:rPr lang="en-US" sz="1400" dirty="0">
                    <a:latin typeface="+mj-lt"/>
                  </a:rPr>
                  <a:t>each asset classes </a:t>
                </a:r>
                <a:r>
                  <a:rPr lang="en-US" sz="1400" dirty="0" smtClean="0">
                    <a:latin typeface="+mj-lt"/>
                  </a:rPr>
                  <a:t>in the portfolio</a:t>
                </a:r>
                <a:endParaRPr lang="en-US" sz="1400" dirty="0">
                  <a:latin typeface="+mj-lt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84" y="1833861"/>
                <a:ext cx="7478779" cy="738664"/>
              </a:xfrm>
              <a:prstGeom prst="rect">
                <a:avLst/>
              </a:prstGeom>
              <a:blipFill rotWithShape="0">
                <a:blip r:embed="rId2"/>
                <a:stretch>
                  <a:fillRect t="-42149" b="-90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/>
          <p:cNvSpPr txBox="1"/>
          <p:nvPr/>
        </p:nvSpPr>
        <p:spPr>
          <a:xfrm>
            <a:off x="944507" y="2906472"/>
            <a:ext cx="5006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2.  Genetic operators are applied to individuals:</a:t>
            </a:r>
            <a:endParaRPr lang="en-US" sz="1800" dirty="0">
              <a:latin typeface="+mj-lt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944508" y="3755022"/>
            <a:ext cx="1090363" cy="307777"/>
          </a:xfrm>
          <a:prstGeom prst="rect">
            <a:avLst/>
          </a:prstGeom>
          <a:solidFill>
            <a:srgbClr val="A6A6A6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US" sz="1400" dirty="0" smtClean="0">
                <a:solidFill>
                  <a:schemeClr val="bg1"/>
                </a:solidFill>
                <a:latin typeface="+mj-lt"/>
              </a:rPr>
              <a:t>Crossovers</a:t>
            </a:r>
            <a:endParaRPr lang="en-US" sz="157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970073" y="4673732"/>
            <a:ext cx="960519" cy="307777"/>
          </a:xfrm>
          <a:prstGeom prst="rect">
            <a:avLst/>
          </a:prstGeom>
          <a:solidFill>
            <a:srgbClr val="A6A6A6"/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fr-FR" sz="1400" dirty="0" smtClean="0">
                <a:solidFill>
                  <a:schemeClr val="bg1"/>
                </a:solidFill>
                <a:latin typeface="+mj-lt"/>
              </a:rPr>
              <a:t>Mutations</a:t>
            </a:r>
            <a:endParaRPr lang="fr-FR" sz="1571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912306" y="3950721"/>
            <a:ext cx="1124363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individuals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899528" y="5542762"/>
            <a:ext cx="7117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+mj-lt"/>
              </a:rPr>
              <a:t>3. Evaluation of the individuals in the population and selection of the K best: 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33428" y="5975819"/>
            <a:ext cx="1763579" cy="29558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+mj-lt"/>
              </a:rPr>
              <a:t>New generation</a:t>
            </a:r>
            <a:endParaRPr lang="en-US" sz="1400" b="1" dirty="0">
              <a:latin typeface="+mj-lt"/>
            </a:endParaRPr>
          </a:p>
        </p:txBody>
      </p:sp>
      <p:sp>
        <p:nvSpPr>
          <p:cNvPr id="36" name="Flèche courbée vers le haut 35"/>
          <p:cNvSpPr/>
          <p:nvPr/>
        </p:nvSpPr>
        <p:spPr>
          <a:xfrm rot="16200000" flipV="1">
            <a:off x="-959770" y="4096451"/>
            <a:ext cx="2805026" cy="667471"/>
          </a:xfrm>
          <a:prstGeom prst="curvedUp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70650" y="3413727"/>
            <a:ext cx="1582030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400" dirty="0">
                <a:latin typeface="+mj-lt"/>
              </a:rPr>
              <a:t>(C1, </a:t>
            </a:r>
            <a:r>
              <a:rPr lang="fr-FR" sz="1400" b="1" dirty="0">
                <a:latin typeface="+mj-lt"/>
              </a:rPr>
              <a:t>C2’</a:t>
            </a:r>
            <a:r>
              <a:rPr lang="fr-FR" sz="1400" dirty="0">
                <a:latin typeface="+mj-lt"/>
              </a:rPr>
              <a:t>,…, </a:t>
            </a:r>
            <a:r>
              <a:rPr lang="fr-FR" sz="1400" dirty="0" err="1">
                <a:latin typeface="+mj-lt"/>
              </a:rPr>
              <a:t>Cn</a:t>
            </a:r>
            <a:r>
              <a:rPr lang="fr-FR" sz="1400" dirty="0">
                <a:latin typeface="+mj-lt"/>
              </a:rPr>
              <a:t>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70650" y="3982544"/>
            <a:ext cx="1582030" cy="40215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fr-FR" sz="1400" dirty="0">
                <a:latin typeface="+mj-lt"/>
              </a:rPr>
              <a:t>(C1’, </a:t>
            </a:r>
            <a:r>
              <a:rPr lang="fr-FR" sz="1400" b="1" dirty="0">
                <a:latin typeface="+mj-lt"/>
              </a:rPr>
              <a:t>C2</a:t>
            </a:r>
            <a:r>
              <a:rPr lang="fr-FR" sz="1400" dirty="0">
                <a:latin typeface="+mj-lt"/>
              </a:rPr>
              <a:t>,…, </a:t>
            </a:r>
            <a:r>
              <a:rPr lang="fr-FR" sz="1400" dirty="0" err="1">
                <a:latin typeface="+mj-lt"/>
              </a:rPr>
              <a:t>Cn</a:t>
            </a:r>
            <a:r>
              <a:rPr lang="fr-FR" sz="1400" dirty="0">
                <a:latin typeface="+mj-lt"/>
              </a:rPr>
              <a:t>’)</a:t>
            </a:r>
          </a:p>
        </p:txBody>
      </p:sp>
      <p:sp>
        <p:nvSpPr>
          <p:cNvPr id="2" name="Accolade ouvrante 1"/>
          <p:cNvSpPr/>
          <p:nvPr/>
        </p:nvSpPr>
        <p:spPr>
          <a:xfrm flipH="1">
            <a:off x="8562264" y="3400711"/>
            <a:ext cx="218358" cy="1658069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3" name="ZoneTexte 2"/>
          <p:cNvSpPr txBox="1"/>
          <p:nvPr/>
        </p:nvSpPr>
        <p:spPr>
          <a:xfrm>
            <a:off x="5224011" y="4286661"/>
            <a:ext cx="1584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+mj-lt"/>
              </a:rPr>
              <a:t>Ɛi</a:t>
            </a:r>
            <a:r>
              <a:rPr lang="fr-FR" sz="1400" b="1" dirty="0">
                <a:latin typeface="+mj-lt"/>
              </a:rPr>
              <a:t>→ N(</a:t>
            </a:r>
            <a:r>
              <a:rPr lang="el-GR" sz="1400" b="1" dirty="0">
                <a:latin typeface="+mj-lt"/>
              </a:rPr>
              <a:t>μ</a:t>
            </a:r>
            <a:r>
              <a:rPr lang="fr-FR" sz="1400" b="1" dirty="0">
                <a:latin typeface="+mj-lt"/>
              </a:rPr>
              <a:t>, </a:t>
            </a:r>
            <a:r>
              <a:rPr lang="el-GR" sz="1400" b="1" dirty="0">
                <a:latin typeface="+mj-lt"/>
              </a:rPr>
              <a:t>σ</a:t>
            </a:r>
            <a:r>
              <a:rPr lang="fr-FR" sz="1400" b="1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019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3848" y="186391"/>
            <a:ext cx="8694539" cy="655766"/>
          </a:xfrm>
        </p:spPr>
        <p:txBody>
          <a:bodyPr>
            <a:normAutofit/>
          </a:bodyPr>
          <a:lstStyle/>
          <a:p>
            <a:r>
              <a:rPr lang="fr-FR" dirty="0" smtClean="0"/>
              <a:t>AN Interactive </a:t>
            </a:r>
            <a:r>
              <a:rPr lang="fr-FR" dirty="0"/>
              <a:t>Optimization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5950" y="3836322"/>
            <a:ext cx="1582487" cy="7560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+mj-lt"/>
              </a:rPr>
              <a:t>Reduction of the decision space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3273298" y="3839578"/>
            <a:ext cx="1693027" cy="75604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+mj-lt"/>
              </a:rPr>
              <a:t>Visualization of the objective space</a:t>
            </a:r>
            <a:endParaRPr lang="en-US" sz="1400" dirty="0">
              <a:latin typeface="+mj-lt"/>
            </a:endParaRPr>
          </a:p>
        </p:txBody>
      </p:sp>
      <p:sp>
        <p:nvSpPr>
          <p:cNvPr id="6" name="Ellipse 5"/>
          <p:cNvSpPr>
            <a:spLocks noChangeAspect="1"/>
          </p:cNvSpPr>
          <p:nvPr/>
        </p:nvSpPr>
        <p:spPr>
          <a:xfrm>
            <a:off x="1968262" y="1890824"/>
            <a:ext cx="2121805" cy="10735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latin typeface="+mj-lt"/>
              </a:rPr>
              <a:t>Decision Maker</a:t>
            </a:r>
            <a:endParaRPr lang="fr-FR" sz="1600" b="1" dirty="0">
              <a:latin typeface="+mj-lt"/>
            </a:endParaRPr>
          </a:p>
        </p:txBody>
      </p:sp>
      <p:sp>
        <p:nvSpPr>
          <p:cNvPr id="7" name="Ellipse 6"/>
          <p:cNvSpPr>
            <a:spLocks noChangeAspect="1"/>
          </p:cNvSpPr>
          <p:nvPr/>
        </p:nvSpPr>
        <p:spPr>
          <a:xfrm>
            <a:off x="6157715" y="1881437"/>
            <a:ext cx="1738730" cy="1133140"/>
          </a:xfrm>
          <a:prstGeom prst="ellipse">
            <a:avLst/>
          </a:prstGeom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+mj-lt"/>
              </a:rPr>
              <a:t>Genetic algorithm</a:t>
            </a:r>
            <a:endParaRPr lang="en-US" sz="1571" b="1" dirty="0">
              <a:latin typeface="+mj-lt"/>
            </a:endParaRPr>
          </a:p>
        </p:txBody>
      </p:sp>
      <p:sp>
        <p:nvSpPr>
          <p:cNvPr id="12" name="Flèche courbée vers le haut 11"/>
          <p:cNvSpPr/>
          <p:nvPr/>
        </p:nvSpPr>
        <p:spPr>
          <a:xfrm>
            <a:off x="1810568" y="4677475"/>
            <a:ext cx="2457152" cy="604838"/>
          </a:xfrm>
          <a:prstGeom prst="curvedUp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002">
            <a:schemeClr val="dk1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315785" y="4941182"/>
            <a:ext cx="1180756" cy="52322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tx2"/>
                </a:solidFill>
                <a:latin typeface="+mj-lt"/>
              </a:rPr>
              <a:t>Potential solutions</a:t>
            </a:r>
          </a:p>
        </p:txBody>
      </p:sp>
      <p:sp>
        <p:nvSpPr>
          <p:cNvPr id="16" name="Virage 15"/>
          <p:cNvSpPr/>
          <p:nvPr/>
        </p:nvSpPr>
        <p:spPr>
          <a:xfrm rot="5400000" flipV="1">
            <a:off x="5360973" y="2272797"/>
            <a:ext cx="595398" cy="840068"/>
          </a:xfrm>
          <a:prstGeom prst="bentArrow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764315" y="3009004"/>
            <a:ext cx="1166541" cy="52322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FFC000"/>
                </a:solidFill>
                <a:latin typeface="+mj-lt"/>
              </a:rPr>
              <a:t>Alternative solutions</a:t>
            </a:r>
          </a:p>
        </p:txBody>
      </p:sp>
      <p:sp>
        <p:nvSpPr>
          <p:cNvPr id="18" name="Flèche vers le haut 17"/>
          <p:cNvSpPr/>
          <p:nvPr/>
        </p:nvSpPr>
        <p:spPr>
          <a:xfrm rot="10800000">
            <a:off x="2201953" y="3009004"/>
            <a:ext cx="446484" cy="7639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29" name="Flèche vers le haut 28"/>
          <p:cNvSpPr/>
          <p:nvPr/>
        </p:nvSpPr>
        <p:spPr>
          <a:xfrm rot="10800000" flipH="1">
            <a:off x="3379287" y="2990530"/>
            <a:ext cx="446484" cy="763941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/>
          </a:p>
        </p:txBody>
      </p:sp>
      <p:sp>
        <p:nvSpPr>
          <p:cNvPr id="22" name="Flèche courbée vers le bas 21"/>
          <p:cNvSpPr>
            <a:spLocks/>
          </p:cNvSpPr>
          <p:nvPr/>
        </p:nvSpPr>
        <p:spPr>
          <a:xfrm>
            <a:off x="2977785" y="1282224"/>
            <a:ext cx="4132948" cy="536440"/>
          </a:xfrm>
          <a:prstGeom prst="curved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002">
            <a:schemeClr val="dk1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267721" y="1377550"/>
            <a:ext cx="1088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parameters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Flèche courbée vers le haut 26"/>
          <p:cNvSpPr/>
          <p:nvPr/>
        </p:nvSpPr>
        <p:spPr>
          <a:xfrm rot="19538325">
            <a:off x="4984322" y="3641835"/>
            <a:ext cx="2369142" cy="574727"/>
          </a:xfrm>
          <a:prstGeom prst="curvedUpArrow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571">
              <a:solidFill>
                <a:schemeClr val="tx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022139" y="3720689"/>
            <a:ext cx="1166541" cy="52322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92D050"/>
                </a:solidFill>
                <a:latin typeface="+mj-lt"/>
              </a:rPr>
              <a:t>Preferred solutions</a:t>
            </a:r>
            <a:endParaRPr lang="en-US" sz="1400" dirty="0">
              <a:solidFill>
                <a:srgbClr val="92D050"/>
              </a:solidFill>
              <a:latin typeface="+mj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812101" y="4721172"/>
            <a:ext cx="159160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00" b="1" dirty="0" smtClean="0">
                <a:ln/>
                <a:solidFill>
                  <a:srgbClr val="FFFF00"/>
                </a:solidFill>
                <a:latin typeface="+mj-lt"/>
              </a:rPr>
              <a:t>Interactive visualization</a:t>
            </a:r>
            <a:endParaRPr lang="en-US" sz="1600" b="1" dirty="0">
              <a:ln/>
              <a:solidFill>
                <a:srgbClr val="FFFF00"/>
              </a:solidFill>
              <a:latin typeface="+mj-lt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308942" y="3173079"/>
            <a:ext cx="190106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1600" b="1" dirty="0" smtClean="0">
                <a:ln/>
                <a:solidFill>
                  <a:srgbClr val="FFFF00"/>
                </a:solidFill>
                <a:latin typeface="+mj-lt"/>
              </a:rPr>
              <a:t>Visual Steering </a:t>
            </a:r>
            <a:endParaRPr lang="en-US" sz="1600" b="1" dirty="0">
              <a:ln/>
              <a:solidFill>
                <a:srgbClr val="FFFF00"/>
              </a:solidFill>
              <a:latin typeface="+mj-lt"/>
            </a:endParaRPr>
          </a:p>
        </p:txBody>
      </p:sp>
      <p:cxnSp>
        <p:nvCxnSpPr>
          <p:cNvPr id="9" name="Connecteur droit 8"/>
          <p:cNvCxnSpPr/>
          <p:nvPr/>
        </p:nvCxnSpPr>
        <p:spPr>
          <a:xfrm flipH="1">
            <a:off x="5361328" y="3191229"/>
            <a:ext cx="1181563" cy="786612"/>
          </a:xfrm>
          <a:prstGeom prst="line">
            <a:avLst/>
          </a:prstGeom>
          <a:ln>
            <a:solidFill>
              <a:srgbClr val="969696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Ellipse 7"/>
          <p:cNvSpPr>
            <a:spLocks noChangeAspect="1"/>
          </p:cNvSpPr>
          <p:nvPr/>
        </p:nvSpPr>
        <p:spPr>
          <a:xfrm>
            <a:off x="1007864" y="4677475"/>
            <a:ext cx="402336" cy="419094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chemeClr val="accent1"/>
                </a:solidFill>
                <a:latin typeface="+mj-lt"/>
                <a:cs typeface="Aharoni" panose="02010803020104030203" pitchFamily="2" charset="-79"/>
              </a:rPr>
              <a:t>1</a:t>
            </a:r>
            <a:endParaRPr lang="fr-FR" sz="1800" b="1" dirty="0">
              <a:solidFill>
                <a:schemeClr val="accent1"/>
              </a:solidFill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21" name="Ellipse 20"/>
          <p:cNvSpPr>
            <a:spLocks noChangeAspect="1"/>
          </p:cNvSpPr>
          <p:nvPr/>
        </p:nvSpPr>
        <p:spPr>
          <a:xfrm>
            <a:off x="4369743" y="4693918"/>
            <a:ext cx="402336" cy="41909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rgbClr val="92D050"/>
                </a:solidFill>
                <a:latin typeface="+mj-lt"/>
                <a:cs typeface="Aharoni" panose="02010803020104030203" pitchFamily="2" charset="-79"/>
              </a:rPr>
              <a:t>2</a:t>
            </a:r>
            <a:endParaRPr lang="fr-FR" sz="1800" b="1" dirty="0">
              <a:solidFill>
                <a:srgbClr val="92D050"/>
              </a:solidFill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24" name="Ellipse 23"/>
          <p:cNvSpPr>
            <a:spLocks noChangeAspect="1"/>
          </p:cNvSpPr>
          <p:nvPr/>
        </p:nvSpPr>
        <p:spPr>
          <a:xfrm>
            <a:off x="7989072" y="2383948"/>
            <a:ext cx="402336" cy="41909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 smtClean="0">
                <a:solidFill>
                  <a:schemeClr val="accent2"/>
                </a:solidFill>
                <a:latin typeface="+mj-lt"/>
                <a:cs typeface="Aharoni" panose="02010803020104030203" pitchFamily="2" charset="-79"/>
              </a:rPr>
              <a:t>3</a:t>
            </a:r>
            <a:endParaRPr lang="fr-FR" sz="1800" b="1" dirty="0">
              <a:solidFill>
                <a:schemeClr val="accent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560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demonstration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EE3B-0E3B-467E-920F-2D42098554CA}" type="slidenum">
              <a:rPr lang="fr-FR" smtClean="0"/>
              <a:t>9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72" y="3209496"/>
            <a:ext cx="5247619" cy="309841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8" y="1586253"/>
            <a:ext cx="5001801" cy="324648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384" y="1100473"/>
            <a:ext cx="3591270" cy="164599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514442" y="2855553"/>
            <a:ext cx="1579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>
                <a:latin typeface="+mj-lt"/>
              </a:rPr>
              <a:t>DEAP</a:t>
            </a:r>
            <a:endParaRPr lang="fr-F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511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que Maza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14168</TotalTime>
  <Words>577</Words>
  <Application>Microsoft Office PowerPoint</Application>
  <PresentationFormat>Personnalisé</PresentationFormat>
  <Paragraphs>126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 Unicode MS</vt:lpstr>
      <vt:lpstr>Aharoni</vt:lpstr>
      <vt:lpstr>Arial</vt:lpstr>
      <vt:lpstr>Arial Black</vt:lpstr>
      <vt:lpstr>Calibri</vt:lpstr>
      <vt:lpstr>Cambria Math</vt:lpstr>
      <vt:lpstr>Times New Roman</vt:lpstr>
      <vt:lpstr>Masque Mazars</vt:lpstr>
      <vt:lpstr>Présentation PowerPoint</vt:lpstr>
      <vt:lpstr>Strategic Asset allocation: A Multi-objective optimization problem under uncertainty</vt:lpstr>
      <vt:lpstr>Modern Portfolio Theory (Markowitz 1952)</vt:lpstr>
      <vt:lpstr>In Practice, a much more complex problem</vt:lpstr>
      <vt:lpstr>Metaheuristics</vt:lpstr>
      <vt:lpstr>A Real data example: UK Market Data</vt:lpstr>
      <vt:lpstr>A very simple genetic Algorithm</vt:lpstr>
      <vt:lpstr>AN Interactive Optimization System</vt:lpstr>
      <vt:lpstr>Live demonstration</vt:lpstr>
    </vt:vector>
  </TitlesOfParts>
  <Company>Mazars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Kevin BUCAN</dc:creator>
  <cp:lastModifiedBy>WESNER Nicolas</cp:lastModifiedBy>
  <cp:revision>254</cp:revision>
  <cp:lastPrinted>2017-05-02T07:04:50Z</cp:lastPrinted>
  <dcterms:created xsi:type="dcterms:W3CDTF">2011-10-26T09:13:34Z</dcterms:created>
  <dcterms:modified xsi:type="dcterms:W3CDTF">2017-08-03T17:00:38Z</dcterms:modified>
</cp:coreProperties>
</file>