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8" r:id="rId1"/>
  </p:sldMasterIdLst>
  <p:notesMasterIdLst>
    <p:notesMasterId r:id="rId20"/>
  </p:notesMasterIdLst>
  <p:handoutMasterIdLst>
    <p:handoutMasterId r:id="rId21"/>
  </p:handoutMasterIdLst>
  <p:sldIdLst>
    <p:sldId id="257" r:id="rId2"/>
    <p:sldId id="261" r:id="rId3"/>
    <p:sldId id="318" r:id="rId4"/>
    <p:sldId id="308" r:id="rId5"/>
    <p:sldId id="316" r:id="rId6"/>
    <p:sldId id="319" r:id="rId7"/>
    <p:sldId id="315" r:id="rId8"/>
    <p:sldId id="299" r:id="rId9"/>
    <p:sldId id="295" r:id="rId10"/>
    <p:sldId id="298" r:id="rId11"/>
    <p:sldId id="300" r:id="rId12"/>
    <p:sldId id="290" r:id="rId13"/>
    <p:sldId id="301" r:id="rId14"/>
    <p:sldId id="320" r:id="rId15"/>
    <p:sldId id="278" r:id="rId16"/>
    <p:sldId id="268" r:id="rId17"/>
    <p:sldId id="265" r:id="rId18"/>
    <p:sldId id="283" r:id="rId19"/>
  </p:sldIdLst>
  <p:sldSz cx="9144000" cy="6858000" type="screen4x3"/>
  <p:notesSz cx="7099300" cy="10234613"/>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49F"/>
    <a:srgbClr val="3C2DFF"/>
    <a:srgbClr val="D600D6"/>
    <a:srgbClr val="F743A1"/>
    <a:srgbClr val="FF5353"/>
    <a:srgbClr val="00FF00"/>
    <a:srgbClr val="996633"/>
    <a:srgbClr val="FF00FF"/>
    <a:srgbClr val="BDCD00"/>
    <a:srgbClr val="0054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6" autoAdjust="0"/>
    <p:restoredTop sz="94434" autoAdjust="0"/>
  </p:normalViewPr>
  <p:slideViewPr>
    <p:cSldViewPr snapToGrid="0">
      <p:cViewPr varScale="1">
        <p:scale>
          <a:sx n="67" d="100"/>
          <a:sy n="67" d="100"/>
        </p:scale>
        <p:origin x="1398"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978" y="-108"/>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18" Type="http://schemas.openxmlformats.org/officeDocument/2006/relationships/image" Target="../media/image22.emf"/><Relationship Id="rId3" Type="http://schemas.openxmlformats.org/officeDocument/2006/relationships/image" Target="../media/image7.emf"/><Relationship Id="rId21" Type="http://schemas.openxmlformats.org/officeDocument/2006/relationships/image" Target="../media/image25.emf"/><Relationship Id="rId7" Type="http://schemas.openxmlformats.org/officeDocument/2006/relationships/image" Target="../media/image11.emf"/><Relationship Id="rId12" Type="http://schemas.openxmlformats.org/officeDocument/2006/relationships/image" Target="../media/image16.emf"/><Relationship Id="rId17" Type="http://schemas.openxmlformats.org/officeDocument/2006/relationships/image" Target="../media/image21.emf"/><Relationship Id="rId2" Type="http://schemas.openxmlformats.org/officeDocument/2006/relationships/image" Target="../media/image6.emf"/><Relationship Id="rId16" Type="http://schemas.openxmlformats.org/officeDocument/2006/relationships/image" Target="../media/image20.emf"/><Relationship Id="rId20" Type="http://schemas.openxmlformats.org/officeDocument/2006/relationships/image" Target="../media/image24.emf"/><Relationship Id="rId1" Type="http://schemas.openxmlformats.org/officeDocument/2006/relationships/image" Target="../media/image5.emf"/><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19" Type="http://schemas.openxmlformats.org/officeDocument/2006/relationships/image" Target="../media/image23.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 Id="rId22"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575" cy="512763"/>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ACEC053-8A16-4783-A3FF-7D43A22F607D}" type="datetimeFigureOut">
              <a:rPr lang="de-DE"/>
              <a:pPr>
                <a:defRPr/>
              </a:pPr>
              <a:t>27.09.2016</a:t>
            </a:fld>
            <a:endParaRPr lang="de-DE"/>
          </a:p>
        </p:txBody>
      </p:sp>
      <p:sp>
        <p:nvSpPr>
          <p:cNvPr id="4" name="Fußzeilenplatzhalter 3"/>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DE"/>
          </a:p>
        </p:txBody>
      </p:sp>
      <p:sp>
        <p:nvSpPr>
          <p:cNvPr id="5" name="Foliennummernplatzhalter 4"/>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cs typeface="+mn-cs"/>
              </a:defRPr>
            </a:lvl1pPr>
          </a:lstStyle>
          <a:p>
            <a:pPr>
              <a:defRPr/>
            </a:pPr>
            <a:fld id="{409595D0-6E5F-444C-A2F0-96FB5BE85771}" type="slidenum">
              <a:rPr lang="de-DE"/>
              <a:pPr>
                <a:defRPr/>
              </a:pPr>
              <a:t>‹Nr.›</a:t>
            </a:fld>
            <a:endParaRPr lang="de-DE"/>
          </a:p>
        </p:txBody>
      </p:sp>
    </p:spTree>
    <p:extLst>
      <p:ext uri="{BB962C8B-B14F-4D97-AF65-F5344CB8AC3E}">
        <p14:creationId xmlns:p14="http://schemas.microsoft.com/office/powerpoint/2010/main" val="119296392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575" cy="512763"/>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4021138" y="0"/>
            <a:ext cx="3076575" cy="512763"/>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00EA1ED-FD7D-4578-86D9-5B22564C9F2E}" type="datetimeFigureOut">
              <a:rPr lang="de-DE"/>
              <a:pPr>
                <a:defRPr/>
              </a:pPr>
              <a:t>27.09.2016</a:t>
            </a:fld>
            <a:endParaRPr lang="de-DE"/>
          </a:p>
        </p:txBody>
      </p:sp>
      <p:sp>
        <p:nvSpPr>
          <p:cNvPr id="4" name="Folienbildplatzhalter 3"/>
          <p:cNvSpPr>
            <a:spLocks noGrp="1" noRot="1" noChangeAspect="1"/>
          </p:cNvSpPr>
          <p:nvPr>
            <p:ph type="sldImg" idx="2"/>
          </p:nvPr>
        </p:nvSpPr>
        <p:spPr>
          <a:xfrm>
            <a:off x="681038" y="582613"/>
            <a:ext cx="5678487" cy="4257675"/>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a:p>
        </p:txBody>
      </p:sp>
      <p:sp>
        <p:nvSpPr>
          <p:cNvPr id="6" name="Fußzeilenplatzhalt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cs typeface="+mn-cs"/>
              </a:defRPr>
            </a:lvl1pPr>
          </a:lstStyle>
          <a:p>
            <a:pPr>
              <a:defRPr/>
            </a:pPr>
            <a:fld id="{2602D727-A852-48B6-87CF-D9E5EF3E37B0}" type="slidenum">
              <a:rPr lang="de-DE"/>
              <a:pPr>
                <a:defRPr/>
              </a:pPr>
              <a:t>‹Nr.›</a:t>
            </a:fld>
            <a:endParaRPr lang="de-DE"/>
          </a:p>
        </p:txBody>
      </p:sp>
    </p:spTree>
    <p:extLst>
      <p:ext uri="{BB962C8B-B14F-4D97-AF65-F5344CB8AC3E}">
        <p14:creationId xmlns:p14="http://schemas.microsoft.com/office/powerpoint/2010/main" val="65704437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Wasser </a:t>
            </a:r>
            <a:r>
              <a:rPr lang="de-DE" dirty="0" smtClean="0">
                <a:sym typeface="Wingdings" panose="05000000000000000000" pitchFamily="2" charset="2"/>
              </a:rPr>
              <a:t> </a:t>
            </a:r>
            <a:r>
              <a:rPr lang="de-DE" dirty="0" err="1" smtClean="0">
                <a:sym typeface="Wingdings" panose="05000000000000000000" pitchFamily="2" charset="2"/>
              </a:rPr>
              <a:t>Water</a:t>
            </a:r>
            <a:endParaRPr lang="de-DE" dirty="0"/>
          </a:p>
        </p:txBody>
      </p:sp>
    </p:spTree>
    <p:extLst>
      <p:ext uri="{BB962C8B-B14F-4D97-AF65-F5344CB8AC3E}">
        <p14:creationId xmlns:p14="http://schemas.microsoft.com/office/powerpoint/2010/main" val="3703005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noTextEdit="1"/>
          </p:cNvSpPr>
          <p:nvPr>
            <p:ph type="sldImg"/>
          </p:nvPr>
        </p:nvSpPr>
        <p:spPr bwMode="auto">
          <a:noFill/>
          <a:ln>
            <a:solidFill>
              <a:srgbClr val="000000"/>
            </a:solidFill>
            <a:miter lim="800000"/>
            <a:headEnd/>
            <a:tailEnd/>
          </a:ln>
        </p:spPr>
      </p:sp>
      <p:sp>
        <p:nvSpPr>
          <p:cNvPr id="2662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de-DE" smtClean="0"/>
          </a:p>
        </p:txBody>
      </p:sp>
    </p:spTree>
    <p:extLst>
      <p:ext uri="{BB962C8B-B14F-4D97-AF65-F5344CB8AC3E}">
        <p14:creationId xmlns:p14="http://schemas.microsoft.com/office/powerpoint/2010/main" val="7599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noTextEdit="1"/>
          </p:cNvSpPr>
          <p:nvPr>
            <p:ph type="sldImg"/>
          </p:nvPr>
        </p:nvSpPr>
        <p:spPr bwMode="auto">
          <a:noFill/>
          <a:ln>
            <a:solidFill>
              <a:srgbClr val="000000"/>
            </a:solidFill>
            <a:miter lim="800000"/>
            <a:headEnd/>
            <a:tailEnd/>
          </a:ln>
        </p:spPr>
      </p:sp>
      <p:sp>
        <p:nvSpPr>
          <p:cNvPr id="3174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de-DE" smtClean="0"/>
          </a:p>
        </p:txBody>
      </p:sp>
    </p:spTree>
    <p:extLst>
      <p:ext uri="{BB962C8B-B14F-4D97-AF65-F5344CB8AC3E}">
        <p14:creationId xmlns:p14="http://schemas.microsoft.com/office/powerpoint/2010/main" val="1177656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_1/3 Farbe">
    <p:spTree>
      <p:nvGrpSpPr>
        <p:cNvPr id="1" name=""/>
        <p:cNvGrpSpPr/>
        <p:nvPr/>
      </p:nvGrpSpPr>
      <p:grpSpPr>
        <a:xfrm>
          <a:off x="0" y="0"/>
          <a:ext cx="0" cy="0"/>
          <a:chOff x="0" y="0"/>
          <a:chExt cx="0" cy="0"/>
        </a:xfrm>
      </p:grpSpPr>
      <p:pic>
        <p:nvPicPr>
          <p:cNvPr id="4" name="Grafik 1"/>
          <p:cNvPicPr>
            <a:picLocks noChangeAspect="1"/>
          </p:cNvPicPr>
          <p:nvPr userDrawn="1"/>
        </p:nvPicPr>
        <p:blipFill>
          <a:blip r:embed="rId2"/>
          <a:srcRect/>
          <a:stretch>
            <a:fillRect/>
          </a:stretch>
        </p:blipFill>
        <p:spPr bwMode="auto">
          <a:xfrm>
            <a:off x="5505450" y="6043613"/>
            <a:ext cx="3479800" cy="814387"/>
          </a:xfrm>
          <a:prstGeom prst="rect">
            <a:avLst/>
          </a:prstGeom>
          <a:noFill/>
          <a:ln w="9525">
            <a:noFill/>
            <a:miter lim="800000"/>
            <a:headEnd/>
            <a:tailEnd/>
          </a:ln>
        </p:spPr>
      </p:pic>
      <p:sp>
        <p:nvSpPr>
          <p:cNvPr id="7" name="Rechteck 3"/>
          <p:cNvSpPr/>
          <p:nvPr userDrawn="1"/>
        </p:nvSpPr>
        <p:spPr>
          <a:xfrm>
            <a:off x="0" y="0"/>
            <a:ext cx="9144000" cy="23129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ctr" fontAlgn="auto">
              <a:spcBef>
                <a:spcPts val="0"/>
              </a:spcBef>
              <a:spcAft>
                <a:spcPts val="0"/>
              </a:spcAft>
              <a:defRPr/>
            </a:pPr>
            <a:endParaRPr lang="de-DE">
              <a:solidFill>
                <a:schemeClr val="bg1"/>
              </a:solidFill>
            </a:endParaRPr>
          </a:p>
        </p:txBody>
      </p:sp>
      <p:sp>
        <p:nvSpPr>
          <p:cNvPr id="8" name="Textfeld 8"/>
          <p:cNvSpPr txBox="1"/>
          <p:nvPr userDrawn="1"/>
        </p:nvSpPr>
        <p:spPr>
          <a:xfrm>
            <a:off x="-1820863" y="531813"/>
            <a:ext cx="1641475" cy="1169987"/>
          </a:xfrm>
          <a:prstGeom prst="rect">
            <a:avLst/>
          </a:prstGeom>
          <a:noFill/>
        </p:spPr>
        <p:txBody>
          <a:bodyPr>
            <a:spAutoFit/>
          </a:bodyPr>
          <a:lstStyle/>
          <a:p>
            <a:pPr fontAlgn="auto">
              <a:spcBef>
                <a:spcPts val="0"/>
              </a:spcBef>
              <a:spcAft>
                <a:spcPts val="0"/>
              </a:spcAft>
              <a:defRPr/>
            </a:pPr>
            <a:r>
              <a:rPr lang="de-DE" sz="1000" b="1" dirty="0">
                <a:latin typeface="+mn-lt"/>
                <a:cs typeface="+mn-cs"/>
              </a:rPr>
              <a:t>Institutslogo:</a:t>
            </a:r>
          </a:p>
          <a:p>
            <a:pPr marL="171450" indent="-171450" fontAlgn="auto">
              <a:spcBef>
                <a:spcPts val="0"/>
              </a:spcBef>
              <a:spcAft>
                <a:spcPts val="0"/>
              </a:spcAft>
              <a:buFontTx/>
              <a:buChar char="-"/>
              <a:defRPr/>
            </a:pPr>
            <a:r>
              <a:rPr lang="de-DE" sz="1000" dirty="0">
                <a:latin typeface="+mn-lt"/>
                <a:cs typeface="+mn-cs"/>
              </a:rPr>
              <a:t>Dateiformat: PNG in RGB</a:t>
            </a:r>
          </a:p>
          <a:p>
            <a:pPr marL="171450" indent="-171450" fontAlgn="auto">
              <a:spcBef>
                <a:spcPts val="0"/>
              </a:spcBef>
              <a:spcAft>
                <a:spcPts val="0"/>
              </a:spcAft>
              <a:buFontTx/>
              <a:buChar char="-"/>
              <a:defRPr/>
            </a:pPr>
            <a:r>
              <a:rPr lang="de-DE" sz="1000" dirty="0">
                <a:latin typeface="+mn-lt"/>
                <a:cs typeface="+mn-cs"/>
              </a:rPr>
              <a:t>Skalieren auf</a:t>
            </a:r>
          </a:p>
          <a:p>
            <a:pPr fontAlgn="auto">
              <a:spcBef>
                <a:spcPts val="0"/>
              </a:spcBef>
              <a:spcAft>
                <a:spcPts val="0"/>
              </a:spcAft>
              <a:defRPr/>
            </a:pPr>
            <a:r>
              <a:rPr lang="de-DE" sz="1000" dirty="0">
                <a:latin typeface="+mn-lt"/>
                <a:cs typeface="+mn-cs"/>
              </a:rPr>
              <a:t>     Höhe: 2,26 cm</a:t>
            </a:r>
          </a:p>
          <a:p>
            <a:pPr fontAlgn="auto">
              <a:spcBef>
                <a:spcPts val="0"/>
              </a:spcBef>
              <a:spcAft>
                <a:spcPts val="0"/>
              </a:spcAft>
              <a:defRPr/>
            </a:pPr>
            <a:r>
              <a:rPr lang="de-DE" sz="1000" dirty="0">
                <a:latin typeface="+mn-lt"/>
                <a:cs typeface="+mn-cs"/>
              </a:rPr>
              <a:t>     (Breite variiert je nach Schutzraum)</a:t>
            </a:r>
          </a:p>
        </p:txBody>
      </p:sp>
      <p:sp>
        <p:nvSpPr>
          <p:cNvPr id="5" name="Title 1"/>
          <p:cNvSpPr>
            <a:spLocks noGrp="1"/>
          </p:cNvSpPr>
          <p:nvPr>
            <p:ph type="ctrTitle"/>
          </p:nvPr>
        </p:nvSpPr>
        <p:spPr>
          <a:xfrm>
            <a:off x="288000" y="2487600"/>
            <a:ext cx="8568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smtClean="0"/>
              <a:t>Titelmasterformat durch Klicken bearbeiten</a:t>
            </a:r>
            <a:endParaRPr lang="en-US" dirty="0"/>
          </a:p>
        </p:txBody>
      </p:sp>
      <p:sp>
        <p:nvSpPr>
          <p:cNvPr id="6" name="Subtitle 2"/>
          <p:cNvSpPr>
            <a:spLocks noGrp="1"/>
          </p:cNvSpPr>
          <p:nvPr>
            <p:ph type="subTitle" idx="1"/>
          </p:nvPr>
        </p:nvSpPr>
        <p:spPr>
          <a:xfrm>
            <a:off x="288000" y="2980800"/>
            <a:ext cx="8568000" cy="1655762"/>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9" name="Fußzeilenplatzhalter 2"/>
          <p:cNvSpPr>
            <a:spLocks noGrp="1"/>
          </p:cNvSpPr>
          <p:nvPr>
            <p:ph type="ftr" sz="quarter" idx="10"/>
          </p:nvPr>
        </p:nvSpPr>
        <p:spPr/>
        <p:txBody>
          <a:bodyPr/>
          <a:lstStyle>
            <a:lvl1pPr>
              <a:defRPr dirty="0">
                <a:solidFill>
                  <a:schemeClr val="tx2">
                    <a:alpha val="0"/>
                  </a:schemeClr>
                </a:solidFill>
              </a:defRPr>
            </a:lvl1pPr>
          </a:lstStyle>
          <a:p>
            <a:pPr>
              <a:defRPr/>
            </a:pPr>
            <a:endParaRPr lang="de-DE"/>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_1/3 Foto">
    <p:spTree>
      <p:nvGrpSpPr>
        <p:cNvPr id="1" name=""/>
        <p:cNvGrpSpPr/>
        <p:nvPr/>
      </p:nvGrpSpPr>
      <p:grpSpPr>
        <a:xfrm>
          <a:off x="0" y="0"/>
          <a:ext cx="0" cy="0"/>
          <a:chOff x="0" y="0"/>
          <a:chExt cx="0" cy="0"/>
        </a:xfrm>
      </p:grpSpPr>
      <p:pic>
        <p:nvPicPr>
          <p:cNvPr id="4" name="Grafik 8"/>
          <p:cNvPicPr>
            <a:picLocks noChangeAspect="1"/>
          </p:cNvPicPr>
          <p:nvPr userDrawn="1"/>
        </p:nvPicPr>
        <p:blipFill>
          <a:blip r:embed="rId2"/>
          <a:srcRect/>
          <a:stretch>
            <a:fillRect/>
          </a:stretch>
        </p:blipFill>
        <p:spPr bwMode="auto">
          <a:xfrm>
            <a:off x="5505450" y="6043613"/>
            <a:ext cx="3479800" cy="814387"/>
          </a:xfrm>
          <a:prstGeom prst="rect">
            <a:avLst/>
          </a:prstGeom>
          <a:noFill/>
          <a:ln w="9525">
            <a:noFill/>
            <a:miter lim="800000"/>
            <a:headEnd/>
            <a:tailEnd/>
          </a:ln>
        </p:spPr>
      </p:pic>
      <p:sp>
        <p:nvSpPr>
          <p:cNvPr id="7" name="Textfeld 7"/>
          <p:cNvSpPr txBox="1"/>
          <p:nvPr userDrawn="1"/>
        </p:nvSpPr>
        <p:spPr>
          <a:xfrm>
            <a:off x="-1820863" y="531813"/>
            <a:ext cx="1641475" cy="1169987"/>
          </a:xfrm>
          <a:prstGeom prst="rect">
            <a:avLst/>
          </a:prstGeom>
          <a:noFill/>
        </p:spPr>
        <p:txBody>
          <a:bodyPr>
            <a:spAutoFit/>
          </a:bodyPr>
          <a:lstStyle/>
          <a:p>
            <a:pPr fontAlgn="auto">
              <a:spcBef>
                <a:spcPts val="0"/>
              </a:spcBef>
              <a:spcAft>
                <a:spcPts val="0"/>
              </a:spcAft>
              <a:defRPr/>
            </a:pPr>
            <a:r>
              <a:rPr lang="de-DE" sz="1000" b="1" dirty="0">
                <a:latin typeface="+mn-lt"/>
                <a:cs typeface="+mn-cs"/>
              </a:rPr>
              <a:t>Bild zuschneiden unter:</a:t>
            </a:r>
          </a:p>
          <a:p>
            <a:pPr marL="171450" indent="-171450" fontAlgn="auto">
              <a:spcBef>
                <a:spcPts val="0"/>
              </a:spcBef>
              <a:spcAft>
                <a:spcPts val="0"/>
              </a:spcAft>
              <a:buFontTx/>
              <a:buChar char="-"/>
              <a:defRPr/>
            </a:pPr>
            <a:r>
              <a:rPr lang="de-DE" sz="1000" dirty="0">
                <a:latin typeface="+mn-lt"/>
                <a:cs typeface="+mn-cs"/>
              </a:rPr>
              <a:t>Format</a:t>
            </a:r>
          </a:p>
          <a:p>
            <a:pPr marL="171450" indent="-171450" fontAlgn="auto">
              <a:spcBef>
                <a:spcPts val="0"/>
              </a:spcBef>
              <a:spcAft>
                <a:spcPts val="0"/>
              </a:spcAft>
              <a:buFontTx/>
              <a:buChar char="-"/>
              <a:defRPr/>
            </a:pPr>
            <a:r>
              <a:rPr lang="de-DE" sz="1000" dirty="0">
                <a:latin typeface="+mn-lt"/>
                <a:cs typeface="+mn-cs"/>
              </a:rPr>
              <a:t>Zuschneiden</a:t>
            </a:r>
          </a:p>
          <a:p>
            <a:pPr marL="171450" indent="-171450" fontAlgn="auto">
              <a:spcBef>
                <a:spcPts val="0"/>
              </a:spcBef>
              <a:spcAft>
                <a:spcPts val="0"/>
              </a:spcAft>
              <a:buFontTx/>
              <a:buChar char="-"/>
              <a:defRPr/>
            </a:pPr>
            <a:r>
              <a:rPr lang="de-DE" sz="1000" dirty="0" err="1">
                <a:latin typeface="+mn-lt"/>
                <a:cs typeface="+mn-cs"/>
              </a:rPr>
              <a:t>Zuschneidewerkzeug</a:t>
            </a:r>
            <a:r>
              <a:rPr lang="de-DE" sz="1000" dirty="0">
                <a:latin typeface="+mn-lt"/>
                <a:cs typeface="+mn-cs"/>
              </a:rPr>
              <a:t> horizontal bis zur ersten oder zweiten Linie ziehen</a:t>
            </a:r>
          </a:p>
        </p:txBody>
      </p:sp>
      <p:pic>
        <p:nvPicPr>
          <p:cNvPr id="8" name="Picture 2"/>
          <p:cNvPicPr>
            <a:picLocks noChangeAspect="1" noChangeArrowheads="1"/>
          </p:cNvPicPr>
          <p:nvPr userDrawn="1"/>
        </p:nvPicPr>
        <p:blipFill>
          <a:blip r:embed="rId3"/>
          <a:srcRect/>
          <a:stretch>
            <a:fillRect/>
          </a:stretch>
        </p:blipFill>
        <p:spPr bwMode="auto">
          <a:xfrm>
            <a:off x="0" y="0"/>
            <a:ext cx="9144000" cy="2303463"/>
          </a:xfrm>
          <a:prstGeom prst="rect">
            <a:avLst/>
          </a:prstGeom>
          <a:noFill/>
          <a:ln w="9525">
            <a:noFill/>
            <a:miter lim="800000"/>
            <a:headEnd/>
            <a:tailEnd/>
          </a:ln>
        </p:spPr>
      </p:pic>
      <p:sp>
        <p:nvSpPr>
          <p:cNvPr id="5" name="Title 1"/>
          <p:cNvSpPr>
            <a:spLocks noGrp="1"/>
          </p:cNvSpPr>
          <p:nvPr>
            <p:ph type="ctrTitle"/>
          </p:nvPr>
        </p:nvSpPr>
        <p:spPr>
          <a:xfrm>
            <a:off x="288000" y="2487600"/>
            <a:ext cx="8568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smtClean="0"/>
              <a:t>Titelmasterformat durch Klicken bearbeiten</a:t>
            </a:r>
            <a:endParaRPr lang="en-US" dirty="0"/>
          </a:p>
        </p:txBody>
      </p:sp>
      <p:sp>
        <p:nvSpPr>
          <p:cNvPr id="6" name="Subtitle 2"/>
          <p:cNvSpPr>
            <a:spLocks noGrp="1"/>
          </p:cNvSpPr>
          <p:nvPr>
            <p:ph type="subTitle" idx="1"/>
          </p:nvPr>
        </p:nvSpPr>
        <p:spPr>
          <a:xfrm>
            <a:off x="288000" y="2980800"/>
            <a:ext cx="8568000" cy="1655762"/>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9" name="Fußzeilenplatzhalter 2"/>
          <p:cNvSpPr>
            <a:spLocks noGrp="1"/>
          </p:cNvSpPr>
          <p:nvPr>
            <p:ph type="ftr" sz="quarter" idx="10"/>
          </p:nvPr>
        </p:nvSpPr>
        <p:spPr/>
        <p:txBody>
          <a:bodyPr/>
          <a:lstStyle>
            <a:lvl1pPr>
              <a:defRPr dirty="0">
                <a:solidFill>
                  <a:schemeClr val="tx2">
                    <a:alpha val="0"/>
                  </a:schemeClr>
                </a:solidFill>
              </a:defRPr>
            </a:lvl1pPr>
          </a:lstStyle>
          <a:p>
            <a:pPr>
              <a:defRPr/>
            </a:pPr>
            <a:endParaRPr lang="de-DE"/>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_2/3 Foto">
    <p:spTree>
      <p:nvGrpSpPr>
        <p:cNvPr id="1" name=""/>
        <p:cNvGrpSpPr/>
        <p:nvPr/>
      </p:nvGrpSpPr>
      <p:grpSpPr>
        <a:xfrm>
          <a:off x="0" y="0"/>
          <a:ext cx="0" cy="0"/>
          <a:chOff x="0" y="0"/>
          <a:chExt cx="0" cy="0"/>
        </a:xfrm>
      </p:grpSpPr>
      <p:pic>
        <p:nvPicPr>
          <p:cNvPr id="4" name="Grafik 11"/>
          <p:cNvPicPr>
            <a:picLocks noChangeAspect="1"/>
          </p:cNvPicPr>
          <p:nvPr userDrawn="1"/>
        </p:nvPicPr>
        <p:blipFill>
          <a:blip r:embed="rId2"/>
          <a:srcRect/>
          <a:stretch>
            <a:fillRect/>
          </a:stretch>
        </p:blipFill>
        <p:spPr bwMode="auto">
          <a:xfrm>
            <a:off x="5505450" y="6043613"/>
            <a:ext cx="3479800" cy="814387"/>
          </a:xfrm>
          <a:prstGeom prst="rect">
            <a:avLst/>
          </a:prstGeom>
          <a:noFill/>
          <a:ln w="9525">
            <a:noFill/>
            <a:miter lim="800000"/>
            <a:headEnd/>
            <a:tailEnd/>
          </a:ln>
        </p:spPr>
      </p:pic>
      <p:sp>
        <p:nvSpPr>
          <p:cNvPr id="5" name="Textfeld 7"/>
          <p:cNvSpPr txBox="1"/>
          <p:nvPr userDrawn="1"/>
        </p:nvSpPr>
        <p:spPr>
          <a:xfrm>
            <a:off x="-1820863" y="506413"/>
            <a:ext cx="1641475" cy="1169987"/>
          </a:xfrm>
          <a:prstGeom prst="rect">
            <a:avLst/>
          </a:prstGeom>
          <a:noFill/>
        </p:spPr>
        <p:txBody>
          <a:bodyPr>
            <a:spAutoFit/>
          </a:bodyPr>
          <a:lstStyle/>
          <a:p>
            <a:pPr fontAlgn="auto">
              <a:spcBef>
                <a:spcPts val="0"/>
              </a:spcBef>
              <a:spcAft>
                <a:spcPts val="0"/>
              </a:spcAft>
              <a:defRPr/>
            </a:pPr>
            <a:r>
              <a:rPr lang="de-DE" sz="1000" b="1" dirty="0">
                <a:latin typeface="+mn-lt"/>
                <a:cs typeface="+mn-cs"/>
              </a:rPr>
              <a:t>Bild zuschneiden unter:</a:t>
            </a:r>
          </a:p>
          <a:p>
            <a:pPr marL="171450" indent="-171450" fontAlgn="auto">
              <a:spcBef>
                <a:spcPts val="0"/>
              </a:spcBef>
              <a:spcAft>
                <a:spcPts val="0"/>
              </a:spcAft>
              <a:buFontTx/>
              <a:buChar char="-"/>
              <a:defRPr/>
            </a:pPr>
            <a:r>
              <a:rPr lang="de-DE" sz="1000" dirty="0">
                <a:latin typeface="+mn-lt"/>
                <a:cs typeface="+mn-cs"/>
              </a:rPr>
              <a:t>Format</a:t>
            </a:r>
          </a:p>
          <a:p>
            <a:pPr marL="171450" indent="-171450" fontAlgn="auto">
              <a:spcBef>
                <a:spcPts val="0"/>
              </a:spcBef>
              <a:spcAft>
                <a:spcPts val="0"/>
              </a:spcAft>
              <a:buFontTx/>
              <a:buChar char="-"/>
              <a:defRPr/>
            </a:pPr>
            <a:r>
              <a:rPr lang="de-DE" sz="1000" dirty="0">
                <a:latin typeface="+mn-lt"/>
                <a:cs typeface="+mn-cs"/>
              </a:rPr>
              <a:t>Zuschneiden</a:t>
            </a:r>
          </a:p>
          <a:p>
            <a:pPr marL="171450" indent="-171450" fontAlgn="auto">
              <a:spcBef>
                <a:spcPts val="0"/>
              </a:spcBef>
              <a:spcAft>
                <a:spcPts val="0"/>
              </a:spcAft>
              <a:buFontTx/>
              <a:buChar char="-"/>
              <a:defRPr/>
            </a:pPr>
            <a:r>
              <a:rPr lang="de-DE" sz="1000" dirty="0" err="1">
                <a:latin typeface="+mn-lt"/>
                <a:cs typeface="+mn-cs"/>
              </a:rPr>
              <a:t>Zuschneidewerkzeug</a:t>
            </a:r>
            <a:r>
              <a:rPr lang="de-DE" sz="1000" dirty="0">
                <a:latin typeface="+mn-lt"/>
                <a:cs typeface="+mn-cs"/>
              </a:rPr>
              <a:t> horizontal bis zur ersten oder zweiten Linie ziehen</a:t>
            </a:r>
          </a:p>
        </p:txBody>
      </p:sp>
      <p:pic>
        <p:nvPicPr>
          <p:cNvPr id="6" name="Grafik 8"/>
          <p:cNvPicPr>
            <a:picLocks noChangeAspect="1"/>
          </p:cNvPicPr>
          <p:nvPr userDrawn="1"/>
        </p:nvPicPr>
        <p:blipFill>
          <a:blip r:embed="rId3"/>
          <a:srcRect/>
          <a:stretch>
            <a:fillRect/>
          </a:stretch>
        </p:blipFill>
        <p:spPr bwMode="auto">
          <a:xfrm>
            <a:off x="0" y="0"/>
            <a:ext cx="9144000" cy="4535488"/>
          </a:xfrm>
          <a:prstGeom prst="rect">
            <a:avLst/>
          </a:prstGeom>
          <a:noFill/>
          <a:ln w="9525">
            <a:noFill/>
            <a:miter lim="800000"/>
            <a:headEnd/>
            <a:tailEnd/>
          </a:ln>
        </p:spPr>
      </p:pic>
      <p:pic>
        <p:nvPicPr>
          <p:cNvPr id="7" name="Picture 4"/>
          <p:cNvPicPr>
            <a:picLocks noChangeAspect="1" noChangeArrowheads="1"/>
          </p:cNvPicPr>
          <p:nvPr userDrawn="1"/>
        </p:nvPicPr>
        <p:blipFill>
          <a:blip r:embed="rId4"/>
          <a:srcRect/>
          <a:stretch>
            <a:fillRect/>
          </a:stretch>
        </p:blipFill>
        <p:spPr bwMode="auto">
          <a:xfrm>
            <a:off x="-9525" y="0"/>
            <a:ext cx="9153525" cy="4535488"/>
          </a:xfrm>
          <a:prstGeom prst="rect">
            <a:avLst/>
          </a:prstGeom>
          <a:noFill/>
          <a:ln w="9525">
            <a:noFill/>
            <a:miter lim="800000"/>
            <a:headEnd/>
            <a:tailEnd/>
          </a:ln>
        </p:spPr>
      </p:pic>
      <p:sp>
        <p:nvSpPr>
          <p:cNvPr id="10" name="Title 1"/>
          <p:cNvSpPr>
            <a:spLocks noGrp="1"/>
          </p:cNvSpPr>
          <p:nvPr>
            <p:ph type="ctrTitle"/>
          </p:nvPr>
        </p:nvSpPr>
        <p:spPr>
          <a:xfrm>
            <a:off x="288000" y="4737600"/>
            <a:ext cx="8568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smtClean="0"/>
              <a:t>Titelmasterformat durch Klicken bearbeiten</a:t>
            </a:r>
            <a:endParaRPr lang="en-US" dirty="0"/>
          </a:p>
        </p:txBody>
      </p:sp>
      <p:sp>
        <p:nvSpPr>
          <p:cNvPr id="11" name="Subtitle 2"/>
          <p:cNvSpPr>
            <a:spLocks noGrp="1"/>
          </p:cNvSpPr>
          <p:nvPr>
            <p:ph type="subTitle" idx="1"/>
          </p:nvPr>
        </p:nvSpPr>
        <p:spPr>
          <a:xfrm>
            <a:off x="288000" y="5230800"/>
            <a:ext cx="8568000" cy="812813"/>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8" name="Fußzeilenplatzhalter 2"/>
          <p:cNvSpPr>
            <a:spLocks noGrp="1"/>
          </p:cNvSpPr>
          <p:nvPr>
            <p:ph type="ftr" sz="quarter" idx="10"/>
          </p:nvPr>
        </p:nvSpPr>
        <p:spPr/>
        <p:txBody>
          <a:bodyPr/>
          <a:lstStyle>
            <a:lvl1pPr>
              <a:defRPr dirty="0">
                <a:solidFill>
                  <a:schemeClr val="tx2">
                    <a:alpha val="0"/>
                  </a:schemeClr>
                </a:solidFill>
              </a:defRPr>
            </a:lvl1pPr>
          </a:lstStyle>
          <a:p>
            <a:pPr>
              <a:defRPr/>
            </a:pPr>
            <a:endParaRPr lang="de-DE"/>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_Text">
    <p:spTree>
      <p:nvGrpSpPr>
        <p:cNvPr id="1" name=""/>
        <p:cNvGrpSpPr/>
        <p:nvPr/>
      </p:nvGrpSpPr>
      <p:grpSpPr>
        <a:xfrm>
          <a:off x="0" y="0"/>
          <a:ext cx="0" cy="0"/>
          <a:chOff x="0" y="0"/>
          <a:chExt cx="0" cy="0"/>
        </a:xfrm>
      </p:grpSpPr>
      <p:pic>
        <p:nvPicPr>
          <p:cNvPr id="4" name="Grafik 8"/>
          <p:cNvPicPr>
            <a:picLocks noChangeAspect="1"/>
          </p:cNvPicPr>
          <p:nvPr userDrawn="1"/>
        </p:nvPicPr>
        <p:blipFill>
          <a:blip r:embed="rId2"/>
          <a:srcRect/>
          <a:stretch>
            <a:fillRect/>
          </a:stretch>
        </p:blipFill>
        <p:spPr bwMode="auto">
          <a:xfrm>
            <a:off x="5505450" y="6043613"/>
            <a:ext cx="3479800" cy="814387"/>
          </a:xfrm>
          <a:prstGeom prst="rect">
            <a:avLst/>
          </a:prstGeom>
          <a:noFill/>
          <a:ln w="9525">
            <a:noFill/>
            <a:miter lim="800000"/>
            <a:headEnd/>
            <a:tailEnd/>
          </a:ln>
        </p:spPr>
      </p:pic>
      <p:cxnSp>
        <p:nvCxnSpPr>
          <p:cNvPr id="5" name="Gerader Verbinder 12"/>
          <p:cNvCxnSpPr/>
          <p:nvPr userDrawn="1"/>
        </p:nvCxnSpPr>
        <p:spPr>
          <a:xfrm>
            <a:off x="287338" y="6040438"/>
            <a:ext cx="8569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ctrTitle"/>
          </p:nvPr>
        </p:nvSpPr>
        <p:spPr>
          <a:xfrm>
            <a:off x="288000" y="2487600"/>
            <a:ext cx="8568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smtClean="0"/>
              <a:t>Titelmasterformat durch Klicken bearbeiten</a:t>
            </a:r>
            <a:endParaRPr lang="en-US" dirty="0"/>
          </a:p>
        </p:txBody>
      </p:sp>
      <p:sp>
        <p:nvSpPr>
          <p:cNvPr id="12" name="Subtitle 2"/>
          <p:cNvSpPr>
            <a:spLocks noGrp="1"/>
          </p:cNvSpPr>
          <p:nvPr>
            <p:ph type="subTitle" idx="1"/>
          </p:nvPr>
        </p:nvSpPr>
        <p:spPr>
          <a:xfrm>
            <a:off x="288000" y="2980800"/>
            <a:ext cx="8568000" cy="1655762"/>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6" name="Fußzeilenplatzhalter 2"/>
          <p:cNvSpPr>
            <a:spLocks noGrp="1"/>
          </p:cNvSpPr>
          <p:nvPr>
            <p:ph type="ftr" sz="quarter" idx="10"/>
          </p:nvPr>
        </p:nvSpPr>
        <p:spPr/>
        <p:txBody>
          <a:bodyPr/>
          <a:lstStyle>
            <a:lvl1pPr>
              <a:defRPr dirty="0">
                <a:solidFill>
                  <a:schemeClr val="tx2">
                    <a:alpha val="0"/>
                  </a:schemeClr>
                </a:solidFill>
              </a:defRPr>
            </a:lvl1pPr>
          </a:lstStyle>
          <a:p>
            <a:pPr>
              <a:defRPr/>
            </a:pPr>
            <a:endParaRPr lang="de-DE"/>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_mittig, horizontale Linie">
    <p:spTree>
      <p:nvGrpSpPr>
        <p:cNvPr id="1" name=""/>
        <p:cNvGrpSpPr/>
        <p:nvPr/>
      </p:nvGrpSpPr>
      <p:grpSpPr>
        <a:xfrm>
          <a:off x="0" y="0"/>
          <a:ext cx="0" cy="0"/>
          <a:chOff x="0" y="0"/>
          <a:chExt cx="0" cy="0"/>
        </a:xfrm>
      </p:grpSpPr>
      <p:pic>
        <p:nvPicPr>
          <p:cNvPr id="4" name="Grafik 10"/>
          <p:cNvPicPr>
            <a:picLocks noChangeAspect="1"/>
          </p:cNvPicPr>
          <p:nvPr userDrawn="1"/>
        </p:nvPicPr>
        <p:blipFill>
          <a:blip r:embed="rId2"/>
          <a:srcRect/>
          <a:stretch>
            <a:fillRect/>
          </a:stretch>
        </p:blipFill>
        <p:spPr bwMode="auto">
          <a:xfrm>
            <a:off x="5505450" y="6043613"/>
            <a:ext cx="3479800" cy="814387"/>
          </a:xfrm>
          <a:prstGeom prst="rect">
            <a:avLst/>
          </a:prstGeom>
          <a:noFill/>
          <a:ln w="9525">
            <a:noFill/>
            <a:miter lim="800000"/>
            <a:headEnd/>
            <a:tailEnd/>
          </a:ln>
        </p:spPr>
      </p:pic>
      <p:cxnSp>
        <p:nvCxnSpPr>
          <p:cNvPr id="5" name="Gerader Verbinder 9"/>
          <p:cNvCxnSpPr/>
          <p:nvPr userDrawn="1"/>
        </p:nvCxnSpPr>
        <p:spPr>
          <a:xfrm>
            <a:off x="287338" y="3036888"/>
            <a:ext cx="8569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ctrTitle"/>
          </p:nvPr>
        </p:nvSpPr>
        <p:spPr>
          <a:xfrm>
            <a:off x="288000" y="2487600"/>
            <a:ext cx="8568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smtClean="0"/>
              <a:t>Titelmasterformat durch Klicken bearbeiten</a:t>
            </a:r>
            <a:endParaRPr lang="en-US" dirty="0"/>
          </a:p>
        </p:txBody>
      </p:sp>
      <p:sp>
        <p:nvSpPr>
          <p:cNvPr id="9" name="Subtitle 2"/>
          <p:cNvSpPr>
            <a:spLocks noGrp="1"/>
          </p:cNvSpPr>
          <p:nvPr>
            <p:ph type="subTitle" idx="1"/>
          </p:nvPr>
        </p:nvSpPr>
        <p:spPr>
          <a:xfrm>
            <a:off x="288000" y="3196800"/>
            <a:ext cx="8568000" cy="1655762"/>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6" name="Fußzeilenplatzhalter 2"/>
          <p:cNvSpPr>
            <a:spLocks noGrp="1"/>
          </p:cNvSpPr>
          <p:nvPr>
            <p:ph type="ftr" sz="quarter" idx="10"/>
          </p:nvPr>
        </p:nvSpPr>
        <p:spPr/>
        <p:txBody>
          <a:bodyPr/>
          <a:lstStyle>
            <a:lvl1pPr>
              <a:defRPr dirty="0">
                <a:solidFill>
                  <a:schemeClr val="tx2">
                    <a:alpha val="0"/>
                  </a:schemeClr>
                </a:solidFill>
              </a:defRPr>
            </a:lvl1pPr>
          </a:lstStyle>
          <a:p>
            <a:pPr>
              <a:defRPr/>
            </a:pPr>
            <a:endParaRPr lang="de-DE"/>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_Aufzählung">
    <p:spTree>
      <p:nvGrpSpPr>
        <p:cNvPr id="1" name=""/>
        <p:cNvGrpSpPr/>
        <p:nvPr/>
      </p:nvGrpSpPr>
      <p:grpSpPr>
        <a:xfrm>
          <a:off x="0" y="0"/>
          <a:ext cx="0" cy="0"/>
          <a:chOff x="0" y="0"/>
          <a:chExt cx="0" cy="0"/>
        </a:xfrm>
      </p:grpSpPr>
      <p:sp>
        <p:nvSpPr>
          <p:cNvPr id="4" name="Textfeld 5"/>
          <p:cNvSpPr txBox="1"/>
          <p:nvPr userDrawn="1"/>
        </p:nvSpPr>
        <p:spPr>
          <a:xfrm>
            <a:off x="-1820863" y="506413"/>
            <a:ext cx="1641475" cy="7324725"/>
          </a:xfrm>
          <a:prstGeom prst="rect">
            <a:avLst/>
          </a:prstGeom>
          <a:noFill/>
        </p:spPr>
        <p:txBody>
          <a:bodyPr>
            <a:spAutoFit/>
          </a:bodyPr>
          <a:lstStyle/>
          <a:p>
            <a:pPr fontAlgn="auto">
              <a:spcBef>
                <a:spcPts val="0"/>
              </a:spcBef>
              <a:spcAft>
                <a:spcPts val="0"/>
              </a:spcAft>
              <a:defRPr/>
            </a:pPr>
            <a:r>
              <a:rPr lang="de-DE" sz="1000" b="1" dirty="0">
                <a:latin typeface="+mn-lt"/>
                <a:cs typeface="+mn-cs"/>
              </a:rPr>
              <a:t>Seitenzahlen:</a:t>
            </a:r>
          </a:p>
          <a:p>
            <a:pPr eaLnBrk="0" hangingPunct="0">
              <a:defRPr/>
            </a:pPr>
            <a:r>
              <a:rPr lang="de-DE" sz="1000" dirty="0">
                <a:latin typeface="Arial" panose="020B0604020202020204" pitchFamily="34" charset="0"/>
                <a:cs typeface="+mn-cs"/>
              </a:rPr>
              <a:t>Die Seitenanzeige „1 von X“ ist nicht standardmäßig in </a:t>
            </a:r>
            <a:r>
              <a:rPr lang="de-DE" sz="1000" dirty="0" err="1">
                <a:latin typeface="Arial" panose="020B0604020202020204" pitchFamily="34" charset="0"/>
                <a:cs typeface="+mn-cs"/>
              </a:rPr>
              <a:t>Powerpoint</a:t>
            </a:r>
            <a:r>
              <a:rPr lang="de-DE" sz="1000" dirty="0">
                <a:latin typeface="Arial" panose="020B0604020202020204" pitchFamily="34" charset="0"/>
                <a:cs typeface="+mn-cs"/>
              </a:rPr>
              <a:t> verfügbar; daher benötigen Sie dazu das mitgelieferte Add-In. </a:t>
            </a:r>
          </a:p>
          <a:p>
            <a:pPr eaLnBrk="0" hangingPunct="0">
              <a:defRPr/>
            </a:pPr>
            <a:endParaRPr lang="de-DE" sz="1000" dirty="0">
              <a:latin typeface="Arial" panose="020B0604020202020204" pitchFamily="34" charset="0"/>
              <a:cs typeface="+mn-cs"/>
            </a:endParaRPr>
          </a:p>
          <a:p>
            <a:pPr eaLnBrk="0" hangingPunct="0">
              <a:defRPr/>
            </a:pPr>
            <a:r>
              <a:rPr lang="de-DE" sz="1000" b="1" dirty="0">
                <a:latin typeface="Arial" panose="020B0604020202020204" pitchFamily="34" charset="0"/>
                <a:cs typeface="+mn-cs"/>
              </a:rPr>
              <a:t>Aktivieren</a:t>
            </a:r>
          </a:p>
          <a:p>
            <a:pPr eaLnBrk="0" hangingPunct="0">
              <a:defRPr/>
            </a:pPr>
            <a:r>
              <a:rPr lang="de-DE" sz="1000" dirty="0">
                <a:latin typeface="Arial" panose="020B0604020202020204" pitchFamily="34" charset="0"/>
                <a:cs typeface="+mn-cs"/>
              </a:rPr>
              <a:t>Nach dem Öffnen der Vorlage, klicken Sie mit einem Doppelklick auf die Datei „RWTH-Addin-Seitenzahlen“, um das Add-In zu aktivieren. Nach dem Schließen von </a:t>
            </a:r>
            <a:r>
              <a:rPr lang="de-DE" sz="1000" dirty="0" err="1">
                <a:latin typeface="Arial" panose="020B0604020202020204" pitchFamily="34" charset="0"/>
                <a:cs typeface="+mn-cs"/>
              </a:rPr>
              <a:t>Powerpoint</a:t>
            </a:r>
            <a:r>
              <a:rPr lang="de-DE" sz="1000" dirty="0">
                <a:latin typeface="Arial" panose="020B0604020202020204" pitchFamily="34" charset="0"/>
                <a:cs typeface="+mn-cs"/>
              </a:rPr>
              <a:t> deaktiviert es sich automatisch wieder.</a:t>
            </a:r>
          </a:p>
          <a:p>
            <a:pPr eaLnBrk="0" hangingPunct="0">
              <a:defRPr/>
            </a:pPr>
            <a:endParaRPr lang="de-DE" sz="1000" dirty="0">
              <a:latin typeface="Arial" panose="020B0604020202020204" pitchFamily="34" charset="0"/>
              <a:cs typeface="+mn-cs"/>
            </a:endParaRPr>
          </a:p>
          <a:p>
            <a:pPr eaLnBrk="0" hangingPunct="0">
              <a:defRPr/>
            </a:pPr>
            <a:r>
              <a:rPr lang="de-DE" sz="1000" b="1" dirty="0">
                <a:latin typeface="Arial" panose="020B0604020202020204" pitchFamily="34" charset="0"/>
                <a:cs typeface="+mn-cs"/>
              </a:rPr>
              <a:t>Erstellen</a:t>
            </a:r>
          </a:p>
          <a:p>
            <a:pPr eaLnBrk="0" hangingPunct="0">
              <a:defRPr/>
            </a:pPr>
            <a:r>
              <a:rPr lang="de-DE" sz="1000" dirty="0">
                <a:latin typeface="Arial" panose="020B0604020202020204" pitchFamily="34" charset="0"/>
                <a:cs typeface="+mn-cs"/>
              </a:rPr>
              <a:t>Gehen Sie in der Symbolleiste auf den Tab „RWTH </a:t>
            </a:r>
            <a:r>
              <a:rPr lang="de-DE" sz="1000" dirty="0" err="1">
                <a:latin typeface="Arial" panose="020B0604020202020204" pitchFamily="34" charset="0"/>
                <a:cs typeface="+mn-cs"/>
              </a:rPr>
              <a:t>AddIn</a:t>
            </a:r>
            <a:r>
              <a:rPr lang="de-DE" sz="1000" dirty="0">
                <a:latin typeface="Arial" panose="020B0604020202020204" pitchFamily="34" charset="0"/>
                <a:cs typeface="+mn-cs"/>
              </a:rPr>
              <a:t>“ und klicken Sie den Button. Nun stellen sich die Seitenzahlen automatisch ein. Falls Sie nachträglich noch Folien hinzufügen oder löschen, klicken Sie einfach erneut auf den Button, um die Seitenzahlen zu aktualisieren. </a:t>
            </a:r>
          </a:p>
          <a:p>
            <a:pPr eaLnBrk="0" hangingPunct="0">
              <a:defRPr/>
            </a:pPr>
            <a:endParaRPr lang="de-DE" sz="1000" dirty="0">
              <a:latin typeface="+mn-lt"/>
              <a:cs typeface="+mn-cs"/>
            </a:endParaRPr>
          </a:p>
          <a:p>
            <a:pPr eaLnBrk="0" hangingPunct="0">
              <a:defRPr/>
            </a:pPr>
            <a:r>
              <a:rPr lang="de-DE" sz="1000" b="1" dirty="0">
                <a:latin typeface="+mn-lt"/>
                <a:cs typeface="+mn-cs"/>
              </a:rPr>
              <a:t>Add-In installieren</a:t>
            </a:r>
          </a:p>
          <a:p>
            <a:pPr eaLnBrk="0" hangingPunct="0">
              <a:defRPr/>
            </a:pPr>
            <a:r>
              <a:rPr lang="de-DE" sz="1000" dirty="0">
                <a:latin typeface="Arial" panose="020B0604020202020204" pitchFamily="34" charset="0"/>
                <a:cs typeface="+mn-cs"/>
              </a:rPr>
              <a:t>Wenn Sie das Add-In dauerhaft installieren möchten, damit Sie es nicht immer anklicken müssen, aktivieren Sie es, klicken auf </a:t>
            </a:r>
          </a:p>
          <a:p>
            <a:pPr eaLnBrk="0" hangingPunct="0">
              <a:defRPr/>
            </a:pPr>
            <a:r>
              <a:rPr lang="de-DE" sz="1000" dirty="0">
                <a:latin typeface="Arial" panose="020B0604020202020204" pitchFamily="34" charset="0"/>
                <a:cs typeface="+mn-cs"/>
              </a:rPr>
              <a:t>„Datei“- „Optionen“- </a:t>
            </a:r>
          </a:p>
          <a:p>
            <a:pPr eaLnBrk="0" hangingPunct="0">
              <a:defRPr/>
            </a:pPr>
            <a:r>
              <a:rPr lang="de-DE" sz="1000" dirty="0">
                <a:latin typeface="Arial" panose="020B0604020202020204" pitchFamily="34" charset="0"/>
                <a:cs typeface="+mn-cs"/>
              </a:rPr>
              <a:t>„Add-Ins“- </a:t>
            </a:r>
          </a:p>
          <a:p>
            <a:pPr eaLnBrk="0" hangingPunct="0">
              <a:defRPr/>
            </a:pPr>
            <a:r>
              <a:rPr lang="de-DE" sz="1000" dirty="0">
                <a:latin typeface="Arial" panose="020B0604020202020204" pitchFamily="34" charset="0"/>
                <a:cs typeface="+mn-cs"/>
              </a:rPr>
              <a:t>Wählen Sie „RWTH Addin Seitenzahlen“ und klicken Sie auf „Ok“.</a:t>
            </a:r>
          </a:p>
          <a:p>
            <a:pPr eaLnBrk="0" hangingPunct="0">
              <a:defRPr/>
            </a:pPr>
            <a:endParaRPr lang="de-DE" sz="1000" dirty="0">
              <a:latin typeface="+mn-lt"/>
              <a:cs typeface="+mn-cs"/>
            </a:endParaRPr>
          </a:p>
        </p:txBody>
      </p:sp>
      <p:sp>
        <p:nvSpPr>
          <p:cNvPr id="2" name="Title 1"/>
          <p:cNvSpPr>
            <a:spLocks noGrp="1"/>
          </p:cNvSpPr>
          <p:nvPr>
            <p:ph type="title"/>
          </p:nvPr>
        </p:nvSpPr>
        <p:spPr>
          <a:xfrm>
            <a:off x="288000" y="201600"/>
            <a:ext cx="8568000" cy="543600"/>
          </a:xfrm>
          <a:prstGeom prst="rect">
            <a:avLst/>
          </a:prstGeom>
        </p:spPr>
        <p:txBody>
          <a:bodyPr lIns="0" tIns="0" rIns="0" bIns="0" anchor="b" anchorCtr="0"/>
          <a:lstStyle>
            <a:lvl1pPr algn="l">
              <a:defRPr sz="2000" b="1">
                <a:solidFill>
                  <a:schemeClr val="tx2"/>
                </a:solidFill>
              </a:defRPr>
            </a:lvl1pPr>
          </a:lstStyle>
          <a:p>
            <a:r>
              <a:rPr lang="de-DE" smtClean="0"/>
              <a:t>Titelmasterformat durch Klicken bearbeiten</a:t>
            </a:r>
            <a:endParaRPr lang="en-US" dirty="0"/>
          </a:p>
        </p:txBody>
      </p:sp>
      <p:sp>
        <p:nvSpPr>
          <p:cNvPr id="12" name="Textplatzhalter 11"/>
          <p:cNvSpPr>
            <a:spLocks noGrp="1"/>
          </p:cNvSpPr>
          <p:nvPr>
            <p:ph type="body" sz="quarter" idx="13"/>
          </p:nvPr>
        </p:nvSpPr>
        <p:spPr>
          <a:xfrm>
            <a:off x="287338" y="1070343"/>
            <a:ext cx="8569325" cy="4820093"/>
          </a:xfrm>
          <a:prstGeom prst="rect">
            <a:avLst/>
          </a:prstGeom>
        </p:spPr>
        <p:txBody>
          <a:bodyPr lIns="0" tIns="0" rIns="0" bIns="0"/>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5" name="Footer Placeholder 4"/>
          <p:cNvSpPr>
            <a:spLocks noGrp="1"/>
          </p:cNvSpPr>
          <p:nvPr>
            <p:ph type="ftr" sz="quarter" idx="14"/>
          </p:nvPr>
        </p:nvSpPr>
        <p:spPr/>
        <p:txBody>
          <a:bodyPr/>
          <a:lstStyle>
            <a:lvl1pPr>
              <a:defRPr dirty="0"/>
            </a:lvl1pPr>
          </a:lstStyle>
          <a:p>
            <a:pPr>
              <a:defRPr/>
            </a:pPr>
            <a:endParaRPr lang="de-DE"/>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_Text">
    <p:spTree>
      <p:nvGrpSpPr>
        <p:cNvPr id="1" name=""/>
        <p:cNvGrpSpPr/>
        <p:nvPr/>
      </p:nvGrpSpPr>
      <p:grpSpPr>
        <a:xfrm>
          <a:off x="0" y="0"/>
          <a:ext cx="0" cy="0"/>
          <a:chOff x="0" y="0"/>
          <a:chExt cx="0" cy="0"/>
        </a:xfrm>
      </p:grpSpPr>
      <p:sp>
        <p:nvSpPr>
          <p:cNvPr id="4" name="Textfeld 5"/>
          <p:cNvSpPr txBox="1"/>
          <p:nvPr userDrawn="1"/>
        </p:nvSpPr>
        <p:spPr>
          <a:xfrm>
            <a:off x="-1820863" y="506413"/>
            <a:ext cx="1641475" cy="7324725"/>
          </a:xfrm>
          <a:prstGeom prst="rect">
            <a:avLst/>
          </a:prstGeom>
          <a:noFill/>
        </p:spPr>
        <p:txBody>
          <a:bodyPr>
            <a:spAutoFit/>
          </a:bodyPr>
          <a:lstStyle/>
          <a:p>
            <a:pPr fontAlgn="auto">
              <a:spcBef>
                <a:spcPts val="0"/>
              </a:spcBef>
              <a:spcAft>
                <a:spcPts val="0"/>
              </a:spcAft>
              <a:defRPr/>
            </a:pPr>
            <a:r>
              <a:rPr lang="de-DE" sz="1000" b="1" dirty="0">
                <a:latin typeface="+mn-lt"/>
                <a:cs typeface="+mn-cs"/>
              </a:rPr>
              <a:t>Seitenzahlen:</a:t>
            </a:r>
          </a:p>
          <a:p>
            <a:pPr eaLnBrk="0" hangingPunct="0">
              <a:defRPr/>
            </a:pPr>
            <a:r>
              <a:rPr lang="de-DE" sz="1000" dirty="0">
                <a:latin typeface="Arial" panose="020B0604020202020204" pitchFamily="34" charset="0"/>
                <a:cs typeface="+mn-cs"/>
              </a:rPr>
              <a:t>Die Seitenanzeige „1 von X“ ist nicht standardmäßig in </a:t>
            </a:r>
            <a:r>
              <a:rPr lang="de-DE" sz="1000" dirty="0" err="1">
                <a:latin typeface="Arial" panose="020B0604020202020204" pitchFamily="34" charset="0"/>
                <a:cs typeface="+mn-cs"/>
              </a:rPr>
              <a:t>Powerpoint</a:t>
            </a:r>
            <a:r>
              <a:rPr lang="de-DE" sz="1000" dirty="0">
                <a:latin typeface="Arial" panose="020B0604020202020204" pitchFamily="34" charset="0"/>
                <a:cs typeface="+mn-cs"/>
              </a:rPr>
              <a:t> verfügbar; daher benötigen Sie dazu das mitgelieferte Add-In. </a:t>
            </a:r>
          </a:p>
          <a:p>
            <a:pPr eaLnBrk="0" hangingPunct="0">
              <a:defRPr/>
            </a:pPr>
            <a:endParaRPr lang="de-DE" sz="1000" dirty="0">
              <a:latin typeface="Arial" panose="020B0604020202020204" pitchFamily="34" charset="0"/>
              <a:cs typeface="+mn-cs"/>
            </a:endParaRPr>
          </a:p>
          <a:p>
            <a:pPr eaLnBrk="0" hangingPunct="0">
              <a:defRPr/>
            </a:pPr>
            <a:r>
              <a:rPr lang="de-DE" sz="1000" b="1" dirty="0">
                <a:latin typeface="Arial" panose="020B0604020202020204" pitchFamily="34" charset="0"/>
                <a:cs typeface="+mn-cs"/>
              </a:rPr>
              <a:t>Aktivieren</a:t>
            </a:r>
          </a:p>
          <a:p>
            <a:pPr eaLnBrk="0" hangingPunct="0">
              <a:defRPr/>
            </a:pPr>
            <a:r>
              <a:rPr lang="de-DE" sz="1000" dirty="0">
                <a:latin typeface="Arial" panose="020B0604020202020204" pitchFamily="34" charset="0"/>
                <a:cs typeface="+mn-cs"/>
              </a:rPr>
              <a:t>Nach dem Öffnen der Vorlage, klicken Sie mit einem Doppelklick auf die Datei „RWTH-Addin-Seitenzahlen“, um das Add-In zu aktivieren. Nach dem Schließen von </a:t>
            </a:r>
            <a:r>
              <a:rPr lang="de-DE" sz="1000" dirty="0" err="1">
                <a:latin typeface="Arial" panose="020B0604020202020204" pitchFamily="34" charset="0"/>
                <a:cs typeface="+mn-cs"/>
              </a:rPr>
              <a:t>Powerpoint</a:t>
            </a:r>
            <a:r>
              <a:rPr lang="de-DE" sz="1000" dirty="0">
                <a:latin typeface="Arial" panose="020B0604020202020204" pitchFamily="34" charset="0"/>
                <a:cs typeface="+mn-cs"/>
              </a:rPr>
              <a:t> deaktiviert es sich automatisch wieder.</a:t>
            </a:r>
          </a:p>
          <a:p>
            <a:pPr eaLnBrk="0" hangingPunct="0">
              <a:defRPr/>
            </a:pPr>
            <a:endParaRPr lang="de-DE" sz="1000" dirty="0">
              <a:latin typeface="Arial" panose="020B0604020202020204" pitchFamily="34" charset="0"/>
              <a:cs typeface="+mn-cs"/>
            </a:endParaRPr>
          </a:p>
          <a:p>
            <a:pPr eaLnBrk="0" hangingPunct="0">
              <a:defRPr/>
            </a:pPr>
            <a:r>
              <a:rPr lang="de-DE" sz="1000" b="1" dirty="0">
                <a:latin typeface="Arial" panose="020B0604020202020204" pitchFamily="34" charset="0"/>
                <a:cs typeface="+mn-cs"/>
              </a:rPr>
              <a:t>Erstellen</a:t>
            </a:r>
          </a:p>
          <a:p>
            <a:pPr eaLnBrk="0" hangingPunct="0">
              <a:defRPr/>
            </a:pPr>
            <a:r>
              <a:rPr lang="de-DE" sz="1000" dirty="0">
                <a:latin typeface="Arial" panose="020B0604020202020204" pitchFamily="34" charset="0"/>
                <a:cs typeface="+mn-cs"/>
              </a:rPr>
              <a:t>Gehen Sie in der Symbolleiste auf den Tab „RWTH </a:t>
            </a:r>
            <a:r>
              <a:rPr lang="de-DE" sz="1000" dirty="0" err="1">
                <a:latin typeface="Arial" panose="020B0604020202020204" pitchFamily="34" charset="0"/>
                <a:cs typeface="+mn-cs"/>
              </a:rPr>
              <a:t>AddIn</a:t>
            </a:r>
            <a:r>
              <a:rPr lang="de-DE" sz="1000" dirty="0">
                <a:latin typeface="Arial" panose="020B0604020202020204" pitchFamily="34" charset="0"/>
                <a:cs typeface="+mn-cs"/>
              </a:rPr>
              <a:t>“ und klicken Sie den Button. Nun stellen sich die Seitenzahlen automatisch ein. Falls Sie nachträglich noch Folien hinzufügen oder löschen, klicken Sie einfach erneut auf den Button, um die Seitenzahlen zu aktualisieren. </a:t>
            </a:r>
          </a:p>
          <a:p>
            <a:pPr eaLnBrk="0" hangingPunct="0">
              <a:defRPr/>
            </a:pPr>
            <a:endParaRPr lang="de-DE" sz="1000" dirty="0">
              <a:latin typeface="+mn-lt"/>
              <a:cs typeface="+mn-cs"/>
            </a:endParaRPr>
          </a:p>
          <a:p>
            <a:pPr eaLnBrk="0" hangingPunct="0">
              <a:defRPr/>
            </a:pPr>
            <a:r>
              <a:rPr lang="de-DE" sz="1000" b="1" dirty="0">
                <a:latin typeface="+mn-lt"/>
                <a:cs typeface="+mn-cs"/>
              </a:rPr>
              <a:t>Add-In installieren</a:t>
            </a:r>
          </a:p>
          <a:p>
            <a:pPr eaLnBrk="0" hangingPunct="0">
              <a:defRPr/>
            </a:pPr>
            <a:r>
              <a:rPr lang="de-DE" sz="1000" dirty="0">
                <a:latin typeface="Arial" panose="020B0604020202020204" pitchFamily="34" charset="0"/>
                <a:cs typeface="+mn-cs"/>
              </a:rPr>
              <a:t>Wenn Sie das Add-In dauerhaft installieren möchten, damit Sie es nicht immer anklicken müssen, aktivieren Sie es, klicken auf </a:t>
            </a:r>
          </a:p>
          <a:p>
            <a:pPr eaLnBrk="0" hangingPunct="0">
              <a:defRPr/>
            </a:pPr>
            <a:r>
              <a:rPr lang="de-DE" sz="1000" dirty="0">
                <a:latin typeface="Arial" panose="020B0604020202020204" pitchFamily="34" charset="0"/>
                <a:cs typeface="+mn-cs"/>
              </a:rPr>
              <a:t>„Datei“- „Optionen“- </a:t>
            </a:r>
          </a:p>
          <a:p>
            <a:pPr eaLnBrk="0" hangingPunct="0">
              <a:defRPr/>
            </a:pPr>
            <a:r>
              <a:rPr lang="de-DE" sz="1000" dirty="0">
                <a:latin typeface="Arial" panose="020B0604020202020204" pitchFamily="34" charset="0"/>
                <a:cs typeface="+mn-cs"/>
              </a:rPr>
              <a:t>„Add-Ins“- </a:t>
            </a:r>
          </a:p>
          <a:p>
            <a:pPr eaLnBrk="0" hangingPunct="0">
              <a:defRPr/>
            </a:pPr>
            <a:r>
              <a:rPr lang="de-DE" sz="1000" dirty="0">
                <a:latin typeface="Arial" panose="020B0604020202020204" pitchFamily="34" charset="0"/>
                <a:cs typeface="+mn-cs"/>
              </a:rPr>
              <a:t>Wählen Sie „RWTH Addin Seitenzahlen“ und klicken Sie auf „Ok“.</a:t>
            </a:r>
          </a:p>
          <a:p>
            <a:pPr eaLnBrk="0" hangingPunct="0">
              <a:defRPr/>
            </a:pPr>
            <a:endParaRPr lang="de-DE" sz="1000" dirty="0">
              <a:latin typeface="+mn-lt"/>
              <a:cs typeface="+mn-cs"/>
            </a:endParaRPr>
          </a:p>
        </p:txBody>
      </p:sp>
      <p:sp>
        <p:nvSpPr>
          <p:cNvPr id="2" name="Title 1"/>
          <p:cNvSpPr>
            <a:spLocks noGrp="1"/>
          </p:cNvSpPr>
          <p:nvPr>
            <p:ph type="title"/>
          </p:nvPr>
        </p:nvSpPr>
        <p:spPr>
          <a:xfrm>
            <a:off x="288000" y="201600"/>
            <a:ext cx="8568000" cy="543600"/>
          </a:xfrm>
          <a:prstGeom prst="rect">
            <a:avLst/>
          </a:prstGeom>
        </p:spPr>
        <p:txBody>
          <a:bodyPr lIns="0" tIns="0" rIns="0" bIns="0" anchor="b" anchorCtr="0"/>
          <a:lstStyle>
            <a:lvl1pPr algn="l">
              <a:defRPr sz="2000" b="1">
                <a:solidFill>
                  <a:schemeClr val="tx2"/>
                </a:solidFill>
              </a:defRPr>
            </a:lvl1pPr>
          </a:lstStyle>
          <a:p>
            <a:r>
              <a:rPr lang="de-DE" smtClean="0"/>
              <a:t>Titelmasterformat durch Klicken bearbeiten</a:t>
            </a:r>
            <a:endParaRPr lang="en-US" dirty="0"/>
          </a:p>
        </p:txBody>
      </p:sp>
      <p:sp>
        <p:nvSpPr>
          <p:cNvPr id="7" name="Textplatzhalter 6"/>
          <p:cNvSpPr>
            <a:spLocks noGrp="1"/>
          </p:cNvSpPr>
          <p:nvPr>
            <p:ph type="body" sz="quarter" idx="12"/>
          </p:nvPr>
        </p:nvSpPr>
        <p:spPr>
          <a:xfrm>
            <a:off x="287338" y="1056168"/>
            <a:ext cx="8569325" cy="4848446"/>
          </a:xfrm>
          <a:prstGeom prst="rect">
            <a:avLst/>
          </a:prstGeom>
        </p:spPr>
        <p:txBody>
          <a:bodyPr lIns="0" tIns="0" rIns="0" bIns="0"/>
          <a:lstStyle>
            <a:lvl1pPr marL="0" indent="0">
              <a:buFontTx/>
              <a:buNone/>
              <a:defRPr/>
            </a:lvl1pPr>
          </a:lstStyle>
          <a:p>
            <a:pPr lvl="0"/>
            <a:r>
              <a:rPr lang="de-DE" smtClean="0"/>
              <a:t>Textmasterformat bearbeiten</a:t>
            </a:r>
          </a:p>
        </p:txBody>
      </p:sp>
      <p:sp>
        <p:nvSpPr>
          <p:cNvPr id="5" name="Footer Placeholder 4"/>
          <p:cNvSpPr>
            <a:spLocks noGrp="1"/>
          </p:cNvSpPr>
          <p:nvPr>
            <p:ph type="ftr" sz="quarter" idx="13"/>
          </p:nvPr>
        </p:nvSpPr>
        <p:spPr/>
        <p:txBody>
          <a:bodyPr/>
          <a:lstStyle>
            <a:lvl1pPr>
              <a:defRPr/>
            </a:lvl1pPr>
          </a:lstStyle>
          <a:p>
            <a:pPr>
              <a:defRPr/>
            </a:pPr>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_Diagramm">
    <p:spTree>
      <p:nvGrpSpPr>
        <p:cNvPr id="1" name=""/>
        <p:cNvGrpSpPr/>
        <p:nvPr/>
      </p:nvGrpSpPr>
      <p:grpSpPr>
        <a:xfrm>
          <a:off x="0" y="0"/>
          <a:ext cx="0" cy="0"/>
          <a:chOff x="0" y="0"/>
          <a:chExt cx="0" cy="0"/>
        </a:xfrm>
      </p:grpSpPr>
      <p:sp>
        <p:nvSpPr>
          <p:cNvPr id="2" name="Title 1"/>
          <p:cNvSpPr>
            <a:spLocks noGrp="1"/>
          </p:cNvSpPr>
          <p:nvPr>
            <p:ph type="title"/>
          </p:nvPr>
        </p:nvSpPr>
        <p:spPr>
          <a:xfrm>
            <a:off x="288000" y="201600"/>
            <a:ext cx="8568000" cy="543600"/>
          </a:xfrm>
          <a:prstGeom prst="rect">
            <a:avLst/>
          </a:prstGeom>
        </p:spPr>
        <p:txBody>
          <a:bodyPr lIns="0" tIns="0" rIns="0" bIns="0" anchor="b" anchorCtr="0"/>
          <a:lstStyle>
            <a:lvl1pPr algn="l">
              <a:defRPr sz="2000" b="1">
                <a:solidFill>
                  <a:schemeClr val="tx2"/>
                </a:solidFill>
              </a:defRPr>
            </a:lvl1pPr>
          </a:lstStyle>
          <a:p>
            <a:r>
              <a:rPr lang="de-DE" smtClean="0"/>
              <a:t>Titelmasterformat durch Klicken bearbeiten</a:t>
            </a:r>
            <a:endParaRPr lang="en-US" dirty="0"/>
          </a:p>
        </p:txBody>
      </p:sp>
      <p:sp>
        <p:nvSpPr>
          <p:cNvPr id="9" name="Diagrammplatzhalter 8"/>
          <p:cNvSpPr>
            <a:spLocks noGrp="1"/>
          </p:cNvSpPr>
          <p:nvPr>
            <p:ph type="chart" sz="quarter" idx="13"/>
          </p:nvPr>
        </p:nvSpPr>
        <p:spPr>
          <a:xfrm>
            <a:off x="287338" y="971107"/>
            <a:ext cx="8569325" cy="4876800"/>
          </a:xfrm>
          <a:prstGeom prst="rect">
            <a:avLst/>
          </a:prstGeom>
        </p:spPr>
        <p:txBody>
          <a:bodyPr lIns="0" tIns="0" rIns="0" bIns="0"/>
          <a:lstStyle/>
          <a:p>
            <a:pPr lvl="0"/>
            <a:r>
              <a:rPr lang="de-DE" noProof="0" smtClean="0"/>
              <a:t>Diagramm durch Klicken auf Symbol hinzufügen</a:t>
            </a:r>
            <a:endParaRPr lang="de-DE" noProof="0"/>
          </a:p>
        </p:txBody>
      </p:sp>
      <p:sp>
        <p:nvSpPr>
          <p:cNvPr id="4" name="Footer Placeholder 4"/>
          <p:cNvSpPr>
            <a:spLocks noGrp="1"/>
          </p:cNvSpPr>
          <p:nvPr>
            <p:ph type="ftr" sz="quarter" idx="14"/>
          </p:nvPr>
        </p:nvSpPr>
        <p:spPr/>
        <p:txBody>
          <a:bodyPr/>
          <a:lstStyle>
            <a:lvl1pPr>
              <a:defRPr/>
            </a:lvl1pPr>
          </a:lstStyle>
          <a:p>
            <a:pPr>
              <a:defRPr/>
            </a:pPr>
            <a:endParaRPr lang="de-DE"/>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bschlussfolie">
    <p:spTree>
      <p:nvGrpSpPr>
        <p:cNvPr id="1" name=""/>
        <p:cNvGrpSpPr/>
        <p:nvPr/>
      </p:nvGrpSpPr>
      <p:grpSpPr>
        <a:xfrm>
          <a:off x="0" y="0"/>
          <a:ext cx="0" cy="0"/>
          <a:chOff x="0" y="0"/>
          <a:chExt cx="0" cy="0"/>
        </a:xfrm>
      </p:grpSpPr>
      <p:pic>
        <p:nvPicPr>
          <p:cNvPr id="3" name="Grafik 9"/>
          <p:cNvPicPr>
            <a:picLocks noChangeAspect="1"/>
          </p:cNvPicPr>
          <p:nvPr userDrawn="1"/>
        </p:nvPicPr>
        <p:blipFill>
          <a:blip r:embed="rId2"/>
          <a:srcRect/>
          <a:stretch>
            <a:fillRect/>
          </a:stretch>
        </p:blipFill>
        <p:spPr bwMode="auto">
          <a:xfrm>
            <a:off x="5505450" y="6043613"/>
            <a:ext cx="3479800" cy="814387"/>
          </a:xfrm>
          <a:prstGeom prst="rect">
            <a:avLst/>
          </a:prstGeom>
          <a:noFill/>
          <a:ln w="9525">
            <a:noFill/>
            <a:miter lim="800000"/>
            <a:headEnd/>
            <a:tailEnd/>
          </a:ln>
        </p:spPr>
      </p:pic>
      <p:cxnSp>
        <p:nvCxnSpPr>
          <p:cNvPr id="4" name="Gerader Verbinder 12"/>
          <p:cNvCxnSpPr/>
          <p:nvPr userDrawn="1"/>
        </p:nvCxnSpPr>
        <p:spPr>
          <a:xfrm>
            <a:off x="287338" y="6040438"/>
            <a:ext cx="8569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1"/>
          <p:cNvSpPr txBox="1">
            <a:spLocks/>
          </p:cNvSpPr>
          <p:nvPr userDrawn="1"/>
        </p:nvSpPr>
        <p:spPr>
          <a:xfrm>
            <a:off x="287338" y="2487613"/>
            <a:ext cx="8569325" cy="1079500"/>
          </a:xfrm>
          <a:prstGeom prst="rect">
            <a:avLst/>
          </a:prstGeom>
        </p:spPr>
        <p:txBody>
          <a:bodyPr lIns="0" tIns="0" rIns="0" bIns="0"/>
          <a:lstStyle>
            <a:lvl1pPr algn="l" defTabSz="914400" rtl="0" eaLnBrk="1" latinLnBrk="0" hangingPunct="1">
              <a:lnSpc>
                <a:spcPct val="90000"/>
              </a:lnSpc>
              <a:spcBef>
                <a:spcPct val="0"/>
              </a:spcBef>
              <a:buNone/>
              <a:defRPr sz="3200" b="1" kern="1200" baseline="0">
                <a:solidFill>
                  <a:schemeClr val="tx2"/>
                </a:solidFill>
                <a:latin typeface="Arial" panose="020B0604020202020204" pitchFamily="34" charset="0"/>
                <a:ea typeface="+mj-ea"/>
                <a:cs typeface="Arial" panose="020B0604020202020204" pitchFamily="34" charset="0"/>
              </a:defRPr>
            </a:lvl1pPr>
          </a:lstStyle>
          <a:p>
            <a:pPr fontAlgn="auto">
              <a:spcAft>
                <a:spcPts val="0"/>
              </a:spcAft>
              <a:defRPr/>
            </a:pPr>
            <a:r>
              <a:rPr lang="de-DE" dirty="0" err="1" smtClean="0"/>
              <a:t>Thank</a:t>
            </a:r>
            <a:r>
              <a:rPr lang="de-DE" dirty="0" smtClean="0"/>
              <a:t> </a:t>
            </a:r>
            <a:r>
              <a:rPr lang="de-DE" dirty="0" err="1" smtClean="0"/>
              <a:t>you</a:t>
            </a:r>
            <a:endParaRPr lang="de-DE" dirty="0" smtClean="0"/>
          </a:p>
          <a:p>
            <a:pPr fontAlgn="auto">
              <a:spcAft>
                <a:spcPts val="0"/>
              </a:spcAft>
              <a:defRPr/>
            </a:pPr>
            <a:r>
              <a:rPr lang="de-DE" dirty="0" err="1" smtClean="0"/>
              <a:t>for</a:t>
            </a:r>
            <a:r>
              <a:rPr lang="de-DE" dirty="0" smtClean="0"/>
              <a:t> </a:t>
            </a:r>
            <a:r>
              <a:rPr lang="de-DE" dirty="0" err="1" smtClean="0"/>
              <a:t>your</a:t>
            </a:r>
            <a:r>
              <a:rPr lang="de-DE" dirty="0" smtClean="0"/>
              <a:t> </a:t>
            </a:r>
            <a:r>
              <a:rPr lang="de-DE" dirty="0" err="1" smtClean="0"/>
              <a:t>attention</a:t>
            </a:r>
            <a:r>
              <a:rPr lang="de-DE" dirty="0" smtClean="0"/>
              <a:t>!</a:t>
            </a:r>
            <a:endParaRPr lang="en-US" dirty="0"/>
          </a:p>
        </p:txBody>
      </p:sp>
      <p:sp>
        <p:nvSpPr>
          <p:cNvPr id="9" name="Textplatzhalter 24"/>
          <p:cNvSpPr>
            <a:spLocks noGrp="1"/>
          </p:cNvSpPr>
          <p:nvPr>
            <p:ph type="body" sz="quarter" idx="11"/>
          </p:nvPr>
        </p:nvSpPr>
        <p:spPr>
          <a:xfrm>
            <a:off x="288000" y="3988800"/>
            <a:ext cx="8569325" cy="1656000"/>
          </a:xfrm>
          <a:prstGeom prst="rect">
            <a:avLst/>
          </a:prstGeom>
        </p:spPr>
        <p:txBody>
          <a:bodyPr lIns="0" tIns="0" rIns="0" bIns="0"/>
          <a:lstStyle>
            <a:lvl1pPr marL="0" indent="0">
              <a:lnSpc>
                <a:spcPct val="100000"/>
              </a:lnSpc>
              <a:spcBef>
                <a:spcPts val="0"/>
              </a:spcBef>
              <a:buFontTx/>
              <a:buNone/>
              <a:defRPr sz="1600" b="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de-DE" smtClean="0"/>
              <a:t>Textmasterformat bearbeiten</a:t>
            </a:r>
          </a:p>
        </p:txBody>
      </p:sp>
      <p:sp>
        <p:nvSpPr>
          <p:cNvPr id="6" name="Fußzeilenplatzhalter 2"/>
          <p:cNvSpPr>
            <a:spLocks noGrp="1"/>
          </p:cNvSpPr>
          <p:nvPr>
            <p:ph type="ftr" sz="quarter" idx="12"/>
          </p:nvPr>
        </p:nvSpPr>
        <p:spPr/>
        <p:txBody>
          <a:bodyPr/>
          <a:lstStyle>
            <a:lvl1pPr>
              <a:defRPr dirty="0">
                <a:solidFill>
                  <a:schemeClr val="tx2">
                    <a:alpha val="0"/>
                  </a:schemeClr>
                </a:solidFill>
              </a:defRPr>
            </a:lvl1pPr>
          </a:lstStyle>
          <a:p>
            <a:pPr>
              <a:defRPr/>
            </a:pPr>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Grafik 6"/>
          <p:cNvPicPr>
            <a:picLocks noChangeAspect="1"/>
          </p:cNvPicPr>
          <p:nvPr/>
        </p:nvPicPr>
        <p:blipFill>
          <a:blip r:embed="rId11"/>
          <a:srcRect/>
          <a:stretch>
            <a:fillRect/>
          </a:stretch>
        </p:blipFill>
        <p:spPr bwMode="auto">
          <a:xfrm>
            <a:off x="5505450" y="6043613"/>
            <a:ext cx="3479800" cy="814387"/>
          </a:xfrm>
          <a:prstGeom prst="rect">
            <a:avLst/>
          </a:prstGeom>
          <a:noFill/>
          <a:ln w="9525">
            <a:noFill/>
            <a:miter lim="800000"/>
            <a:headEnd/>
            <a:tailEnd/>
          </a:ln>
        </p:spPr>
      </p:pic>
      <p:sp>
        <p:nvSpPr>
          <p:cNvPr id="9" name="Slide Number Placeholder 5"/>
          <p:cNvSpPr txBox="1">
            <a:spLocks/>
          </p:cNvSpPr>
          <p:nvPr/>
        </p:nvSpPr>
        <p:spPr>
          <a:xfrm>
            <a:off x="1123950" y="6227763"/>
            <a:ext cx="4251325" cy="630237"/>
          </a:xfrm>
          <a:prstGeom prst="rect">
            <a:avLst/>
          </a:prstGeom>
        </p:spPr>
        <p:txBody>
          <a:bodyPr lIns="0" tIns="0" rIns="0" bIns="0"/>
          <a:lstStyle>
            <a:defPPr>
              <a:defRPr lang="de-DE"/>
            </a:defPPr>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i="0" kern="1200" dirty="0" smtClean="0">
                <a:solidFill>
                  <a:schemeClr val="tx2"/>
                </a:solidFill>
                <a:effectLst/>
                <a:latin typeface="+mn-lt"/>
                <a:ea typeface="+mn-ea"/>
                <a:cs typeface="+mn-cs"/>
              </a:rPr>
              <a:t>Anion Exchange</a:t>
            </a:r>
            <a:r>
              <a:rPr lang="en-US" sz="900" b="0" i="0" kern="1200" baseline="0" dirty="0" smtClean="0">
                <a:solidFill>
                  <a:schemeClr val="tx2"/>
                </a:solidFill>
                <a:effectLst/>
                <a:latin typeface="+mn-lt"/>
                <a:ea typeface="+mn-ea"/>
                <a:cs typeface="+mn-cs"/>
              </a:rPr>
              <a:t> Chromatography in </a:t>
            </a:r>
            <a:r>
              <a:rPr lang="en-US" sz="900" b="0" i="0" kern="1200" baseline="0" dirty="0" err="1" smtClean="0">
                <a:solidFill>
                  <a:schemeClr val="tx2"/>
                </a:solidFill>
                <a:effectLst/>
                <a:latin typeface="+mn-lt"/>
                <a:ea typeface="+mn-ea"/>
                <a:cs typeface="+mn-cs"/>
              </a:rPr>
              <a:t>lignocellulosics</a:t>
            </a:r>
            <a:r>
              <a:rPr lang="en-US" sz="900" b="0" i="0" kern="1200" baseline="0" dirty="0" smtClean="0">
                <a:solidFill>
                  <a:schemeClr val="tx2"/>
                </a:solidFill>
                <a:effectLst/>
                <a:latin typeface="+mn-lt"/>
                <a:ea typeface="+mn-ea"/>
                <a:cs typeface="+mn-cs"/>
              </a:rPr>
              <a:t> analysis </a:t>
            </a:r>
            <a:r>
              <a:rPr lang="de-DE" dirty="0" smtClean="0"/>
              <a:t>|</a:t>
            </a:r>
            <a:r>
              <a:rPr lang="en-US" dirty="0" smtClean="0"/>
              <a:t> </a:t>
            </a:r>
            <a:r>
              <a:rPr lang="de-DE" dirty="0" smtClean="0"/>
              <a:t>Nico Anders | AVT-EPT | 28.09.2016 | Separation </a:t>
            </a:r>
            <a:r>
              <a:rPr lang="de-DE" dirty="0" err="1" smtClean="0"/>
              <a:t>Techniques</a:t>
            </a:r>
            <a:r>
              <a:rPr lang="de-DE" dirty="0" smtClean="0"/>
              <a:t> | </a:t>
            </a:r>
            <a:r>
              <a:rPr lang="en-US" dirty="0" smtClean="0">
                <a:latin typeface="Arial" charset="0"/>
                <a:cs typeface="Arial" charset="0"/>
              </a:rPr>
              <a:t>Valencia, Spain</a:t>
            </a:r>
          </a:p>
          <a:p>
            <a:pPr fontAlgn="auto">
              <a:spcBef>
                <a:spcPts val="0"/>
              </a:spcBef>
              <a:spcAft>
                <a:spcPts val="0"/>
              </a:spcAft>
              <a:defRPr/>
            </a:pPr>
            <a:endParaRPr lang="de-DE" dirty="0" smtClean="0"/>
          </a:p>
          <a:p>
            <a:pPr fontAlgn="auto">
              <a:spcBef>
                <a:spcPts val="0"/>
              </a:spcBef>
              <a:spcAft>
                <a:spcPts val="0"/>
              </a:spcAft>
              <a:defRPr/>
            </a:pPr>
            <a:endParaRPr lang="de-DE" dirty="0"/>
          </a:p>
        </p:txBody>
      </p:sp>
      <p:sp>
        <p:nvSpPr>
          <p:cNvPr id="10" name="Footer Placeholder 4"/>
          <p:cNvSpPr>
            <a:spLocks noGrp="1"/>
          </p:cNvSpPr>
          <p:nvPr>
            <p:ph type="ftr" sz="quarter" idx="3"/>
          </p:nvPr>
        </p:nvSpPr>
        <p:spPr>
          <a:xfrm>
            <a:off x="287338" y="6227763"/>
            <a:ext cx="731837" cy="396875"/>
          </a:xfrm>
          <a:prstGeom prst="rect">
            <a:avLst/>
          </a:prstGeom>
        </p:spPr>
        <p:txBody>
          <a:bodyPr vert="horz" lIns="0" tIns="0" rIns="0" bIns="0" rtlCol="0" anchor="t" anchorCtr="0"/>
          <a:lstStyle>
            <a:lvl1pPr algn="l" eaLnBrk="1" fontAlgn="auto" hangingPunct="1">
              <a:spcBef>
                <a:spcPts val="0"/>
              </a:spcBef>
              <a:spcAft>
                <a:spcPts val="0"/>
              </a:spcAft>
              <a:defRPr sz="900">
                <a:solidFill>
                  <a:schemeClr val="tx2"/>
                </a:solidFill>
                <a:latin typeface="+mn-lt"/>
                <a:cs typeface="+mn-cs"/>
              </a:defRPr>
            </a:lvl1pPr>
          </a:lstStyle>
          <a:p>
            <a:pPr>
              <a:defRPr/>
            </a:pPr>
            <a:endParaRPr lang="de-DE"/>
          </a:p>
        </p:txBody>
      </p:sp>
      <p:cxnSp>
        <p:nvCxnSpPr>
          <p:cNvPr id="11" name="Gerader Verbinder 10"/>
          <p:cNvCxnSpPr/>
          <p:nvPr/>
        </p:nvCxnSpPr>
        <p:spPr>
          <a:xfrm>
            <a:off x="287338" y="814388"/>
            <a:ext cx="8569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a:off x="287338" y="6040438"/>
            <a:ext cx="8569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47" r:id="rId8"/>
    <p:sldLayoutId id="2147483755" r:id="rId9"/>
  </p:sldLayoutIdLst>
  <p:timing>
    <p:tnLst>
      <p:par>
        <p:cTn id="1" dur="indefinite" restart="never" nodeType="tmRoot"/>
      </p:par>
    </p:tnLst>
  </p:timing>
  <p:hf sldNum="0" hdr="0" dt="0"/>
  <p:txStyles>
    <p:titleStyle>
      <a:lvl1pPr algn="l" rtl="0" fontAlgn="base">
        <a:lnSpc>
          <a:spcPct val="90000"/>
        </a:lnSpc>
        <a:spcBef>
          <a:spcPct val="0"/>
        </a:spcBef>
        <a:spcAft>
          <a:spcPct val="0"/>
        </a:spcAft>
        <a:defRPr sz="4400" kern="1200">
          <a:solidFill>
            <a:schemeClr val="tx1"/>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215900" indent="-215900" algn="l" defTabSz="215900" rtl="0" fontAlgn="base">
        <a:spcBef>
          <a:spcPct val="0"/>
        </a:spcBef>
        <a:spcAft>
          <a:spcPct val="0"/>
        </a:spcAft>
        <a:buClr>
          <a:schemeClr val="tx2"/>
        </a:buClr>
        <a:buFont typeface="Arial" charset="0"/>
        <a:buChar char="•"/>
        <a:tabLst>
          <a:tab pos="215900" algn="l"/>
        </a:tabLst>
        <a:defRPr kern="1200">
          <a:solidFill>
            <a:schemeClr val="tx1"/>
          </a:solidFill>
          <a:latin typeface="Arial" panose="020B0604020202020204" pitchFamily="34" charset="0"/>
          <a:ea typeface="+mn-ea"/>
          <a:cs typeface="Arial" panose="020B0604020202020204" pitchFamily="34" charset="0"/>
        </a:defRPr>
      </a:lvl1pPr>
      <a:lvl2pPr marL="431800" indent="-215900" algn="l" rtl="0" fontAlgn="base">
        <a:spcBef>
          <a:spcPct val="0"/>
        </a:spcBef>
        <a:spcAft>
          <a:spcPct val="0"/>
        </a:spcAft>
        <a:buClr>
          <a:schemeClr val="tx2"/>
        </a:buClr>
        <a:buFont typeface="Symbol" pitchFamily="18" charset="2"/>
        <a:buChar char="-"/>
        <a:tabLst>
          <a:tab pos="431800" algn="l"/>
        </a:tabLst>
        <a:defRPr sz="1600" kern="1200">
          <a:solidFill>
            <a:schemeClr val="tx1"/>
          </a:solidFill>
          <a:latin typeface="Arial" panose="020B0604020202020204" pitchFamily="34" charset="0"/>
          <a:ea typeface="+mn-ea"/>
          <a:cs typeface="Arial" panose="020B0604020202020204" pitchFamily="34" charset="0"/>
        </a:defRPr>
      </a:lvl2pPr>
      <a:lvl3pPr marL="647700" indent="-215900" algn="l" defTabSz="215900" rtl="0" fontAlgn="base">
        <a:spcBef>
          <a:spcPct val="0"/>
        </a:spcBef>
        <a:spcAft>
          <a:spcPct val="0"/>
        </a:spcAft>
        <a:buClr>
          <a:schemeClr val="tx2"/>
        </a:buClr>
        <a:buSzPct val="80000"/>
        <a:buFont typeface="Wingdings" pitchFamily="2" charset="2"/>
        <a:buChar char="§"/>
        <a:tabLst>
          <a:tab pos="647700" algn="l"/>
        </a:tabLst>
        <a:defRPr sz="1600" kern="1200">
          <a:solidFill>
            <a:schemeClr val="tx1"/>
          </a:solidFill>
          <a:latin typeface="Arial" panose="020B0604020202020204" pitchFamily="34" charset="0"/>
          <a:ea typeface="+mn-ea"/>
          <a:cs typeface="Arial" panose="020B0604020202020204" pitchFamily="34" charset="0"/>
        </a:defRPr>
      </a:lvl3pPr>
      <a:lvl4pPr marL="863600" indent="-215900" algn="l" defTabSz="215900" rtl="0" fontAlgn="base">
        <a:spcBef>
          <a:spcPct val="0"/>
        </a:spcBef>
        <a:spcAft>
          <a:spcPct val="0"/>
        </a:spcAft>
        <a:buClr>
          <a:schemeClr val="tx2"/>
        </a:buClr>
        <a:buSzPct val="100000"/>
        <a:buFont typeface="Arial" charset="0"/>
        <a:buChar char="-"/>
        <a:tabLst>
          <a:tab pos="863600" algn="l"/>
        </a:tabLst>
        <a:defRPr sz="1600" kern="1200">
          <a:solidFill>
            <a:schemeClr val="tx1"/>
          </a:solidFill>
          <a:latin typeface="Arial" panose="020B0604020202020204" pitchFamily="34" charset="0"/>
          <a:ea typeface="+mn-ea"/>
          <a:cs typeface="Arial" panose="020B0604020202020204" pitchFamily="34" charset="0"/>
        </a:defRPr>
      </a:lvl4pPr>
      <a:lvl5pPr marL="863600" indent="-215900" algn="l" rtl="0" fontAlgn="base">
        <a:lnSpc>
          <a:spcPct val="90000"/>
        </a:lnSpc>
        <a:spcBef>
          <a:spcPct val="0"/>
        </a:spcBef>
        <a:spcAft>
          <a:spcPct val="0"/>
        </a:spcAft>
        <a:buClr>
          <a:schemeClr val="tx2"/>
        </a:buClr>
        <a:buFont typeface="Arial" charset="0"/>
        <a:buChar char="-"/>
        <a:tabLst>
          <a:tab pos="895350" algn="l"/>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oleObject" Target="../embeddings/oleObject5.bin"/><Relationship Id="rId18" Type="http://schemas.openxmlformats.org/officeDocument/2006/relationships/image" Target="../media/image11.emf"/><Relationship Id="rId26" Type="http://schemas.openxmlformats.org/officeDocument/2006/relationships/image" Target="../media/image15.emf"/><Relationship Id="rId39" Type="http://schemas.openxmlformats.org/officeDocument/2006/relationships/oleObject" Target="../embeddings/oleObject18.bin"/><Relationship Id="rId3" Type="http://schemas.openxmlformats.org/officeDocument/2006/relationships/image" Target="../media/image27.png"/><Relationship Id="rId21" Type="http://schemas.openxmlformats.org/officeDocument/2006/relationships/oleObject" Target="../embeddings/oleObject9.bin"/><Relationship Id="rId34" Type="http://schemas.openxmlformats.org/officeDocument/2006/relationships/image" Target="../media/image19.emf"/><Relationship Id="rId42" Type="http://schemas.openxmlformats.org/officeDocument/2006/relationships/image" Target="../media/image23.emf"/><Relationship Id="rId47" Type="http://schemas.openxmlformats.org/officeDocument/2006/relationships/oleObject" Target="../embeddings/oleObject22.bin"/><Relationship Id="rId7" Type="http://schemas.openxmlformats.org/officeDocument/2006/relationships/image" Target="../media/image6.emf"/><Relationship Id="rId12" Type="http://schemas.openxmlformats.org/officeDocument/2006/relationships/image" Target="../media/image8.emf"/><Relationship Id="rId17" Type="http://schemas.openxmlformats.org/officeDocument/2006/relationships/oleObject" Target="../embeddings/oleObject7.bin"/><Relationship Id="rId25" Type="http://schemas.openxmlformats.org/officeDocument/2006/relationships/oleObject" Target="../embeddings/oleObject11.bin"/><Relationship Id="rId33" Type="http://schemas.openxmlformats.org/officeDocument/2006/relationships/oleObject" Target="../embeddings/oleObject15.bin"/><Relationship Id="rId38" Type="http://schemas.openxmlformats.org/officeDocument/2006/relationships/image" Target="../media/image21.emf"/><Relationship Id="rId46" Type="http://schemas.openxmlformats.org/officeDocument/2006/relationships/image" Target="../media/image25.emf"/><Relationship Id="rId2" Type="http://schemas.openxmlformats.org/officeDocument/2006/relationships/slideLayout" Target="../slideLayouts/slideLayout6.xml"/><Relationship Id="rId16" Type="http://schemas.openxmlformats.org/officeDocument/2006/relationships/image" Target="../media/image10.emf"/><Relationship Id="rId20" Type="http://schemas.openxmlformats.org/officeDocument/2006/relationships/image" Target="../media/image12.emf"/><Relationship Id="rId29" Type="http://schemas.openxmlformats.org/officeDocument/2006/relationships/oleObject" Target="../embeddings/oleObject13.bin"/><Relationship Id="rId41" Type="http://schemas.openxmlformats.org/officeDocument/2006/relationships/oleObject" Target="../embeddings/oleObject19.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4.bin"/><Relationship Id="rId24" Type="http://schemas.openxmlformats.org/officeDocument/2006/relationships/image" Target="../media/image14.emf"/><Relationship Id="rId32" Type="http://schemas.openxmlformats.org/officeDocument/2006/relationships/image" Target="../media/image18.emf"/><Relationship Id="rId37" Type="http://schemas.openxmlformats.org/officeDocument/2006/relationships/oleObject" Target="../embeddings/oleObject17.bin"/><Relationship Id="rId40" Type="http://schemas.openxmlformats.org/officeDocument/2006/relationships/image" Target="../media/image22.emf"/><Relationship Id="rId45" Type="http://schemas.openxmlformats.org/officeDocument/2006/relationships/oleObject" Target="../embeddings/oleObject21.bin"/><Relationship Id="rId5" Type="http://schemas.openxmlformats.org/officeDocument/2006/relationships/image" Target="../media/image5.emf"/><Relationship Id="rId15" Type="http://schemas.openxmlformats.org/officeDocument/2006/relationships/oleObject" Target="../embeddings/oleObject6.bin"/><Relationship Id="rId23" Type="http://schemas.openxmlformats.org/officeDocument/2006/relationships/oleObject" Target="../embeddings/oleObject10.bin"/><Relationship Id="rId28" Type="http://schemas.openxmlformats.org/officeDocument/2006/relationships/image" Target="../media/image16.emf"/><Relationship Id="rId36" Type="http://schemas.openxmlformats.org/officeDocument/2006/relationships/image" Target="../media/image20.emf"/><Relationship Id="rId10" Type="http://schemas.openxmlformats.org/officeDocument/2006/relationships/image" Target="../media/image28.png"/><Relationship Id="rId19" Type="http://schemas.openxmlformats.org/officeDocument/2006/relationships/oleObject" Target="../embeddings/oleObject8.bin"/><Relationship Id="rId31" Type="http://schemas.openxmlformats.org/officeDocument/2006/relationships/oleObject" Target="../embeddings/oleObject14.bin"/><Relationship Id="rId44" Type="http://schemas.openxmlformats.org/officeDocument/2006/relationships/image" Target="../media/image24.emf"/><Relationship Id="rId4" Type="http://schemas.openxmlformats.org/officeDocument/2006/relationships/oleObject" Target="../embeddings/oleObject1.bin"/><Relationship Id="rId9" Type="http://schemas.openxmlformats.org/officeDocument/2006/relationships/image" Target="../media/image7.emf"/><Relationship Id="rId14" Type="http://schemas.openxmlformats.org/officeDocument/2006/relationships/image" Target="../media/image9.emf"/><Relationship Id="rId22" Type="http://schemas.openxmlformats.org/officeDocument/2006/relationships/image" Target="../media/image13.emf"/><Relationship Id="rId27" Type="http://schemas.openxmlformats.org/officeDocument/2006/relationships/oleObject" Target="../embeddings/oleObject12.bin"/><Relationship Id="rId30" Type="http://schemas.openxmlformats.org/officeDocument/2006/relationships/image" Target="../media/image17.emf"/><Relationship Id="rId35" Type="http://schemas.openxmlformats.org/officeDocument/2006/relationships/oleObject" Target="../embeddings/oleObject16.bin"/><Relationship Id="rId43" Type="http://schemas.openxmlformats.org/officeDocument/2006/relationships/oleObject" Target="../embeddings/oleObject20.bin"/><Relationship Id="rId48" Type="http://schemas.openxmlformats.org/officeDocument/2006/relationships/image" Target="../media/image26.e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 Id="rId9" Type="http://schemas.openxmlformats.org/officeDocument/2006/relationships/image" Target="../media/image29.emf"/></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8.xml"/><Relationship Id="rId1" Type="http://schemas.openxmlformats.org/officeDocument/2006/relationships/vmlDrawing" Target="../drawings/vmlDrawing3.vml"/><Relationship Id="rId5" Type="http://schemas.openxmlformats.org/officeDocument/2006/relationships/image" Target="../media/image35.emf"/><Relationship Id="rId4" Type="http://schemas.openxmlformats.org/officeDocument/2006/relationships/oleObject" Target="../embeddings/oleObject24.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8.xml"/><Relationship Id="rId1" Type="http://schemas.openxmlformats.org/officeDocument/2006/relationships/vmlDrawing" Target="../drawings/vmlDrawing4.vml"/><Relationship Id="rId5" Type="http://schemas.openxmlformats.org/officeDocument/2006/relationships/image" Target="../media/image36.png"/><Relationship Id="rId4" Type="http://schemas.openxmlformats.org/officeDocument/2006/relationships/image" Target="../media/image35.emf"/></Relationships>
</file>

<file path=ppt/slides/_rels/slide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1.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46.emf"/><Relationship Id="rId4" Type="http://schemas.openxmlformats.org/officeDocument/2006/relationships/oleObject" Target="../embeddings/oleObject26.bin"/></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48.emf"/><Relationship Id="rId4" Type="http://schemas.openxmlformats.org/officeDocument/2006/relationships/oleObject" Target="../embeddings/oleObject27.bin"/></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slideLayout" Target="../slideLayouts/slideLayout8.xml"/><Relationship Id="rId7" Type="http://schemas.openxmlformats.org/officeDocument/2006/relationships/image" Target="../media/image33.jpeg"/><Relationship Id="rId2" Type="http://schemas.openxmlformats.org/officeDocument/2006/relationships/tags" Target="../tags/tag3.xml"/><Relationship Id="rId1" Type="http://schemas.openxmlformats.org/officeDocument/2006/relationships/vmlDrawing" Target="../drawings/vmlDrawing7.vml"/><Relationship Id="rId6" Type="http://schemas.openxmlformats.org/officeDocument/2006/relationships/image" Target="../media/image32.jpeg"/><Relationship Id="rId5" Type="http://schemas.openxmlformats.org/officeDocument/2006/relationships/image" Target="../media/image31.png"/><Relationship Id="rId10" Type="http://schemas.openxmlformats.org/officeDocument/2006/relationships/image" Target="../media/image29.emf"/><Relationship Id="rId4" Type="http://schemas.openxmlformats.org/officeDocument/2006/relationships/image" Target="../media/image30.png"/><Relationship Id="rId9" Type="http://schemas.openxmlformats.org/officeDocument/2006/relationships/oleObject" Target="../embeddings/oleObject28.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ußzeilenplatzhalter 8"/>
          <p:cNvSpPr>
            <a:spLocks noGrp="1"/>
          </p:cNvSpPr>
          <p:nvPr>
            <p:ph type="ftr" sz="quarter" idx="10"/>
          </p:nvPr>
        </p:nvSpPr>
        <p:spPr/>
        <p:txBody>
          <a:bodyPr/>
          <a:lstStyle/>
          <a:p>
            <a:pPr>
              <a:defRPr/>
            </a:pPr>
            <a:r>
              <a:rPr lang="en-US" smtClean="0"/>
              <a:t>2 von 14</a:t>
            </a:r>
            <a:endParaRPr lang="en-US"/>
          </a:p>
        </p:txBody>
      </p:sp>
      <p:sp>
        <p:nvSpPr>
          <p:cNvPr id="29698" name="Titel 1"/>
          <p:cNvSpPr>
            <a:spLocks noGrp="1"/>
          </p:cNvSpPr>
          <p:nvPr>
            <p:ph type="ctrTitle"/>
          </p:nvPr>
        </p:nvSpPr>
        <p:spPr bwMode="auto">
          <a:xfrm>
            <a:off x="287338" y="2487613"/>
            <a:ext cx="8569325" cy="539750"/>
          </a:xfrm>
          <a:noFill/>
          <a:ln>
            <a:miter lim="800000"/>
            <a:headEnd/>
            <a:tailEnd/>
          </a:ln>
        </p:spPr>
        <p:txBody>
          <a:bodyPr vert="horz" wrap="square" numCol="1" compatLnSpc="1">
            <a:prstTxWarp prst="textNoShape">
              <a:avLst/>
            </a:prstTxWarp>
          </a:bodyPr>
          <a:lstStyle/>
          <a:p>
            <a:r>
              <a:rPr lang="de-DE" dirty="0" smtClean="0"/>
              <a:t>Ion </a:t>
            </a:r>
            <a:r>
              <a:rPr lang="de-DE" dirty="0" err="1" smtClean="0"/>
              <a:t>exchange</a:t>
            </a:r>
            <a:r>
              <a:rPr lang="de-DE" dirty="0" smtClean="0"/>
              <a:t> </a:t>
            </a:r>
            <a:r>
              <a:rPr lang="de-DE" dirty="0" err="1" smtClean="0"/>
              <a:t>chromatography</a:t>
            </a:r>
            <a:r>
              <a:rPr lang="de-DE" dirty="0" smtClean="0"/>
              <a:t> in </a:t>
            </a:r>
            <a:r>
              <a:rPr lang="de-DE" dirty="0" err="1" smtClean="0"/>
              <a:t>lignocellulosics</a:t>
            </a:r>
            <a:r>
              <a:rPr lang="de-DE" dirty="0" smtClean="0"/>
              <a:t> </a:t>
            </a:r>
            <a:r>
              <a:rPr lang="de-DE" dirty="0" err="1" smtClean="0"/>
              <a:t>analysis</a:t>
            </a:r>
            <a:r>
              <a:rPr lang="de-DE" dirty="0" smtClean="0">
                <a:latin typeface="Arial" charset="0"/>
                <a:cs typeface="Arial" charset="0"/>
              </a:rPr>
              <a:t/>
            </a:r>
            <a:br>
              <a:rPr lang="de-DE" dirty="0" smtClean="0">
                <a:latin typeface="Arial" charset="0"/>
                <a:cs typeface="Arial" charset="0"/>
              </a:rPr>
            </a:br>
            <a:endParaRPr lang="en-US" dirty="0" smtClean="0">
              <a:latin typeface="Arial" charset="0"/>
              <a:cs typeface="Arial" charset="0"/>
            </a:endParaRPr>
          </a:p>
        </p:txBody>
      </p:sp>
      <p:sp>
        <p:nvSpPr>
          <p:cNvPr id="29699" name="Untertitel 2"/>
          <p:cNvSpPr>
            <a:spLocks noGrp="1"/>
          </p:cNvSpPr>
          <p:nvPr>
            <p:ph type="subTitle" idx="1"/>
          </p:nvPr>
        </p:nvSpPr>
        <p:spPr bwMode="auto">
          <a:xfrm>
            <a:off x="287338" y="2981325"/>
            <a:ext cx="8569325" cy="1655763"/>
          </a:xfrm>
          <a:noFill/>
          <a:ln>
            <a:miter lim="800000"/>
            <a:headEnd/>
            <a:tailEnd/>
          </a:ln>
        </p:spPr>
        <p:txBody>
          <a:bodyPr vert="horz" wrap="square" numCol="1" anchor="t" anchorCtr="0" compatLnSpc="1">
            <a:prstTxWarp prst="textNoShape">
              <a:avLst/>
            </a:prstTxWarp>
          </a:bodyPr>
          <a:lstStyle/>
          <a:p>
            <a:endParaRPr lang="en-US" dirty="0" smtClean="0">
              <a:latin typeface="Arial" charset="0"/>
              <a:cs typeface="Arial" charset="0"/>
            </a:endParaRPr>
          </a:p>
          <a:p>
            <a:endParaRPr lang="en-US" dirty="0" smtClean="0">
              <a:latin typeface="Arial" charset="0"/>
              <a:cs typeface="Arial" charset="0"/>
            </a:endParaRPr>
          </a:p>
          <a:p>
            <a:r>
              <a:rPr lang="en-US" u="sng" dirty="0" smtClean="0">
                <a:latin typeface="Arial" charset="0"/>
                <a:cs typeface="Arial" charset="0"/>
              </a:rPr>
              <a:t>Nico Anders</a:t>
            </a:r>
            <a:endParaRPr lang="en-US" dirty="0">
              <a:latin typeface="Arial" charset="0"/>
              <a:cs typeface="Arial" charset="0"/>
            </a:endParaRPr>
          </a:p>
          <a:p>
            <a:r>
              <a:rPr lang="en-US" dirty="0" smtClean="0">
                <a:latin typeface="Arial" charset="0"/>
                <a:cs typeface="Arial" charset="0"/>
              </a:rPr>
              <a:t> </a:t>
            </a:r>
          </a:p>
          <a:p>
            <a:r>
              <a:rPr lang="en-US" dirty="0" smtClean="0">
                <a:latin typeface="Arial" charset="0"/>
                <a:cs typeface="Arial" charset="0"/>
              </a:rPr>
              <a:t>2</a:t>
            </a:r>
            <a:r>
              <a:rPr lang="en-US" baseline="30000" dirty="0" smtClean="0">
                <a:latin typeface="Arial" charset="0"/>
                <a:cs typeface="Arial" charset="0"/>
              </a:rPr>
              <a:t>nd</a:t>
            </a:r>
            <a:r>
              <a:rPr lang="en-US" dirty="0" smtClean="0">
                <a:latin typeface="Arial" charset="0"/>
                <a:cs typeface="Arial" charset="0"/>
              </a:rPr>
              <a:t> International Conference and Expo on Separation Techniques</a:t>
            </a:r>
          </a:p>
          <a:p>
            <a:r>
              <a:rPr lang="en-US" dirty="0" smtClean="0">
                <a:latin typeface="Arial" charset="0"/>
                <a:cs typeface="Arial" charset="0"/>
              </a:rPr>
              <a:t>28</a:t>
            </a:r>
            <a:r>
              <a:rPr lang="en-US" baseline="30000" dirty="0" smtClean="0">
                <a:latin typeface="Arial" charset="0"/>
                <a:cs typeface="Arial" charset="0"/>
              </a:rPr>
              <a:t>th</a:t>
            </a:r>
            <a:r>
              <a:rPr lang="en-US" dirty="0" smtClean="0">
                <a:latin typeface="Arial" charset="0"/>
                <a:cs typeface="Arial" charset="0"/>
              </a:rPr>
              <a:t> September 2016, Session: Chromatography as a Separation Technique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38" name="Picture 686"/>
          <p:cNvPicPr>
            <a:picLocks noChangeAspect="1" noChangeArrowheads="1"/>
          </p:cNvPicPr>
          <p:nvPr/>
        </p:nvPicPr>
        <p:blipFill>
          <a:blip r:embed="rId3"/>
          <a:srcRect/>
          <a:stretch>
            <a:fillRect/>
          </a:stretch>
        </p:blipFill>
        <p:spPr bwMode="auto">
          <a:xfrm>
            <a:off x="2095545" y="1866900"/>
            <a:ext cx="5553075" cy="4162425"/>
          </a:xfrm>
          <a:prstGeom prst="rect">
            <a:avLst/>
          </a:prstGeom>
          <a:noFill/>
          <a:ln w="9525">
            <a:noFill/>
            <a:miter lim="800000"/>
            <a:headEnd/>
            <a:tailEnd/>
          </a:ln>
        </p:spPr>
      </p:pic>
      <p:graphicFrame>
        <p:nvGraphicFramePr>
          <p:cNvPr id="24" name="Objekt 23"/>
          <p:cNvGraphicFramePr>
            <a:graphicFrameLocks noChangeAspect="1"/>
          </p:cNvGraphicFramePr>
          <p:nvPr>
            <p:extLst>
              <p:ext uri="{D42A27DB-BD31-4B8C-83A1-F6EECF244321}">
                <p14:modId xmlns:p14="http://schemas.microsoft.com/office/powerpoint/2010/main" val="1935564186"/>
              </p:ext>
            </p:extLst>
          </p:nvPr>
        </p:nvGraphicFramePr>
        <p:xfrm>
          <a:off x="7551524" y="1821480"/>
          <a:ext cx="4411663" cy="4064000"/>
        </p:xfrm>
        <a:graphic>
          <a:graphicData uri="http://schemas.openxmlformats.org/presentationml/2006/ole">
            <mc:AlternateContent xmlns:mc="http://schemas.openxmlformats.org/markup-compatibility/2006">
              <mc:Choice xmlns:v="urn:schemas-microsoft-com:vml" Requires="v">
                <p:oleObj spid="_x0000_s29738" name="CS ChemDraw Drawing" r:id="rId4" imgW="11065456" imgH="10193850" progId="ChemDraw.Document.6.0">
                  <p:embed/>
                </p:oleObj>
              </mc:Choice>
              <mc:Fallback>
                <p:oleObj name="CS ChemDraw Drawing" r:id="rId4" imgW="11065456" imgH="10193850" progId="ChemDraw.Document.6.0">
                  <p:embed/>
                  <p:pic>
                    <p:nvPicPr>
                      <p:cNvPr id="0" name=""/>
                      <p:cNvPicPr/>
                      <p:nvPr/>
                    </p:nvPicPr>
                    <p:blipFill>
                      <a:blip r:embed="rId5"/>
                      <a:stretch>
                        <a:fillRect/>
                      </a:stretch>
                    </p:blipFill>
                    <p:spPr>
                      <a:xfrm>
                        <a:off x="7551524" y="1821480"/>
                        <a:ext cx="4411663" cy="4064000"/>
                      </a:xfrm>
                      <a:prstGeom prst="rect">
                        <a:avLst/>
                      </a:prstGeom>
                    </p:spPr>
                  </p:pic>
                </p:oleObj>
              </mc:Fallback>
            </mc:AlternateContent>
          </a:graphicData>
        </a:graphic>
      </p:graphicFrame>
      <p:sp>
        <p:nvSpPr>
          <p:cNvPr id="25" name="Rechteck 24"/>
          <p:cNvSpPr/>
          <p:nvPr/>
        </p:nvSpPr>
        <p:spPr>
          <a:xfrm>
            <a:off x="6974006" y="4667534"/>
            <a:ext cx="2988860" cy="1361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139" name="Titel 9"/>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smtClean="0">
                <a:latin typeface="Arial" charset="0"/>
                <a:cs typeface="Arial" charset="0"/>
              </a:rPr>
              <a:t>Lignocellulosic biomass</a:t>
            </a:r>
            <a:br>
              <a:rPr lang="en-US" altLang="de-DE" dirty="0" smtClean="0">
                <a:latin typeface="Arial" charset="0"/>
                <a:cs typeface="Arial" charset="0"/>
              </a:rPr>
            </a:br>
            <a:r>
              <a:rPr lang="en-US" altLang="de-DE" dirty="0" smtClean="0">
                <a:latin typeface="Arial" charset="0"/>
                <a:cs typeface="Arial" charset="0"/>
              </a:rPr>
              <a:t>Composition</a:t>
            </a:r>
          </a:p>
        </p:txBody>
      </p:sp>
      <p:sp>
        <p:nvSpPr>
          <p:cNvPr id="11140" name="Fußzeilenplatzhalter 13"/>
          <p:cNvSpPr>
            <a:spLocks noGrp="1"/>
          </p:cNvSpPr>
          <p:nvPr>
            <p:ph type="ftr" sz="quarter" idx="14"/>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smtClean="0">
                <a:cs typeface="Arial" charset="0"/>
              </a:rPr>
              <a:t>2 of 15</a:t>
            </a:r>
          </a:p>
        </p:txBody>
      </p:sp>
      <p:sp>
        <p:nvSpPr>
          <p:cNvPr id="12" name="Rechteck 11"/>
          <p:cNvSpPr/>
          <p:nvPr/>
        </p:nvSpPr>
        <p:spPr>
          <a:xfrm>
            <a:off x="250825" y="5830888"/>
            <a:ext cx="4572000" cy="215900"/>
          </a:xfrm>
          <a:prstGeom prst="rect">
            <a:avLst/>
          </a:prstGeom>
        </p:spPr>
        <p:txBody>
          <a:bodyPr>
            <a:spAutoFit/>
          </a:bodyPr>
          <a:lstStyle/>
          <a:p>
            <a:pPr eaLnBrk="0" hangingPunct="0">
              <a:defRPr/>
            </a:pPr>
            <a:r>
              <a:rPr lang="en-US" sz="800" dirty="0">
                <a:latin typeface="+mj-lt"/>
                <a:cs typeface="Times New Roman" panose="02020603050405020304" pitchFamily="18" charset="0"/>
              </a:rPr>
              <a:t>© Rubin: Nature; </a:t>
            </a:r>
            <a:r>
              <a:rPr lang="en-US" sz="800" b="1" dirty="0">
                <a:latin typeface="+mj-lt"/>
                <a:cs typeface="Times New Roman" panose="02020603050405020304" pitchFamily="18" charset="0"/>
              </a:rPr>
              <a:t>2008</a:t>
            </a:r>
            <a:r>
              <a:rPr lang="en-US" sz="800" dirty="0">
                <a:latin typeface="+mj-lt"/>
                <a:cs typeface="Times New Roman" panose="02020603050405020304" pitchFamily="18" charset="0"/>
              </a:rPr>
              <a:t>, 454, 841-845</a:t>
            </a:r>
          </a:p>
        </p:txBody>
      </p:sp>
      <p:sp>
        <p:nvSpPr>
          <p:cNvPr id="27" name="Rechteck 26"/>
          <p:cNvSpPr/>
          <p:nvPr/>
        </p:nvSpPr>
        <p:spPr>
          <a:xfrm>
            <a:off x="2086637" y="5049838"/>
            <a:ext cx="2500313" cy="798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graphicFrame>
        <p:nvGraphicFramePr>
          <p:cNvPr id="11125" name="Object 1909"/>
          <p:cNvGraphicFramePr>
            <a:graphicFrameLocks noChangeAspect="1"/>
          </p:cNvGraphicFramePr>
          <p:nvPr/>
        </p:nvGraphicFramePr>
        <p:xfrm>
          <a:off x="781050" y="3105150"/>
          <a:ext cx="415925" cy="785813"/>
        </p:xfrm>
        <a:graphic>
          <a:graphicData uri="http://schemas.openxmlformats.org/presentationml/2006/ole">
            <mc:AlternateContent xmlns:mc="http://schemas.openxmlformats.org/markup-compatibility/2006">
              <mc:Choice xmlns:v="urn:schemas-microsoft-com:vml" Requires="v">
                <p:oleObj spid="_x0000_s29739" name="CS ChemDraw Drawing" r:id="rId6" imgW="734221" imgH="1389690" progId="ChemDraw.Document.6.0">
                  <p:embed/>
                </p:oleObj>
              </mc:Choice>
              <mc:Fallback>
                <p:oleObj name="CS ChemDraw Drawing" r:id="rId6" imgW="734221" imgH="1389690" progId="ChemDraw.Document.6.0">
                  <p:embed/>
                  <p:pic>
                    <p:nvPicPr>
                      <p:cNvPr id="0" name="Picture 190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1050" y="3105150"/>
                        <a:ext cx="415925" cy="785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133" name="Object 1917"/>
          <p:cNvGraphicFramePr>
            <a:graphicFrameLocks noChangeAspect="1"/>
          </p:cNvGraphicFramePr>
          <p:nvPr/>
        </p:nvGraphicFramePr>
        <p:xfrm>
          <a:off x="1728788" y="1557338"/>
          <a:ext cx="876300" cy="839787"/>
        </p:xfrm>
        <a:graphic>
          <a:graphicData uri="http://schemas.openxmlformats.org/presentationml/2006/ole">
            <mc:AlternateContent xmlns:mc="http://schemas.openxmlformats.org/markup-compatibility/2006">
              <mc:Choice xmlns:v="urn:schemas-microsoft-com:vml" Requires="v">
                <p:oleObj spid="_x0000_s29740" name="CS ChemDraw Drawing" r:id="rId8" imgW="1931991" imgH="1849770" progId="ChemDraw.Document.6.0">
                  <p:embed/>
                </p:oleObj>
              </mc:Choice>
              <mc:Fallback>
                <p:oleObj name="CS ChemDraw Drawing" r:id="rId8" imgW="1931991" imgH="1849770" progId="ChemDraw.Document.6.0">
                  <p:embed/>
                  <p:pic>
                    <p:nvPicPr>
                      <p:cNvPr id="0" name="Picture 19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28788" y="1557338"/>
                        <a:ext cx="876300" cy="839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143" name="Picture 686"/>
          <p:cNvPicPr>
            <a:picLocks noChangeAspect="1" noChangeArrowheads="1"/>
          </p:cNvPicPr>
          <p:nvPr/>
        </p:nvPicPr>
        <p:blipFill>
          <a:blip r:embed="rId10"/>
          <a:srcRect/>
          <a:stretch>
            <a:fillRect/>
          </a:stretch>
        </p:blipFill>
        <p:spPr bwMode="auto">
          <a:xfrm>
            <a:off x="8001000" y="71438"/>
            <a:ext cx="927100" cy="693737"/>
          </a:xfrm>
          <a:prstGeom prst="rect">
            <a:avLst/>
          </a:prstGeom>
          <a:noFill/>
          <a:ln w="9525">
            <a:noFill/>
            <a:miter lim="800000"/>
            <a:headEnd/>
            <a:tailEnd/>
          </a:ln>
        </p:spPr>
      </p:pic>
      <p:graphicFrame>
        <p:nvGraphicFramePr>
          <p:cNvPr id="2" name="Objekt 1"/>
          <p:cNvGraphicFramePr>
            <a:graphicFrameLocks noChangeAspect="1"/>
          </p:cNvGraphicFramePr>
          <p:nvPr>
            <p:extLst>
              <p:ext uri="{D42A27DB-BD31-4B8C-83A1-F6EECF244321}">
                <p14:modId xmlns:p14="http://schemas.microsoft.com/office/powerpoint/2010/main" val="2261074189"/>
              </p:ext>
            </p:extLst>
          </p:nvPr>
        </p:nvGraphicFramePr>
        <p:xfrm>
          <a:off x="10" y="857866"/>
          <a:ext cx="2121864" cy="1728000"/>
        </p:xfrm>
        <a:graphic>
          <a:graphicData uri="http://schemas.openxmlformats.org/presentationml/2006/ole">
            <mc:AlternateContent xmlns:mc="http://schemas.openxmlformats.org/markup-compatibility/2006">
              <mc:Choice xmlns:v="urn:schemas-microsoft-com:vml" Requires="v">
                <p:oleObj spid="_x0000_s29741" name="CS ChemDraw Drawing" r:id="rId11" imgW="3908554" imgH="3183030" progId="ChemDraw.Document.6.0">
                  <p:embed/>
                </p:oleObj>
              </mc:Choice>
              <mc:Fallback>
                <p:oleObj name="CS ChemDraw Drawing" r:id="rId11" imgW="3908554" imgH="3183030" progId="ChemDraw.Document.6.0">
                  <p:embed/>
                  <p:pic>
                    <p:nvPicPr>
                      <p:cNvPr id="0" name=""/>
                      <p:cNvPicPr/>
                      <p:nvPr/>
                    </p:nvPicPr>
                    <p:blipFill>
                      <a:blip r:embed="rId12"/>
                      <a:stretch>
                        <a:fillRect/>
                      </a:stretch>
                    </p:blipFill>
                    <p:spPr>
                      <a:xfrm>
                        <a:off x="10" y="857866"/>
                        <a:ext cx="2121864" cy="1728000"/>
                      </a:xfrm>
                      <a:prstGeom prst="rect">
                        <a:avLst/>
                      </a:prstGeom>
                    </p:spPr>
                  </p:pic>
                </p:oleObj>
              </mc:Fallback>
            </mc:AlternateContent>
          </a:graphicData>
        </a:graphic>
      </p:graphicFrame>
      <p:graphicFrame>
        <p:nvGraphicFramePr>
          <p:cNvPr id="3" name="Objekt 2"/>
          <p:cNvGraphicFramePr>
            <a:graphicFrameLocks noChangeAspect="1"/>
          </p:cNvGraphicFramePr>
          <p:nvPr>
            <p:extLst>
              <p:ext uri="{D42A27DB-BD31-4B8C-83A1-F6EECF244321}">
                <p14:modId xmlns:p14="http://schemas.microsoft.com/office/powerpoint/2010/main" val="2480434549"/>
              </p:ext>
            </p:extLst>
          </p:nvPr>
        </p:nvGraphicFramePr>
        <p:xfrm>
          <a:off x="2175775" y="983539"/>
          <a:ext cx="1160100" cy="720000"/>
        </p:xfrm>
        <a:graphic>
          <a:graphicData uri="http://schemas.openxmlformats.org/presentationml/2006/ole">
            <mc:AlternateContent xmlns:mc="http://schemas.openxmlformats.org/markup-compatibility/2006">
              <mc:Choice xmlns:v="urn:schemas-microsoft-com:vml" Requires="v">
                <p:oleObj spid="_x0000_s29742" name="CS ChemDraw Drawing" r:id="rId13" imgW="2046527" imgH="1269270" progId="ChemDraw.Document.6.0">
                  <p:embed/>
                </p:oleObj>
              </mc:Choice>
              <mc:Fallback>
                <p:oleObj name="CS ChemDraw Drawing" r:id="rId13" imgW="2046527" imgH="1269270" progId="ChemDraw.Document.6.0">
                  <p:embed/>
                  <p:pic>
                    <p:nvPicPr>
                      <p:cNvPr id="0" name=""/>
                      <p:cNvPicPr/>
                      <p:nvPr/>
                    </p:nvPicPr>
                    <p:blipFill>
                      <a:blip r:embed="rId14"/>
                      <a:stretch>
                        <a:fillRect/>
                      </a:stretch>
                    </p:blipFill>
                    <p:spPr>
                      <a:xfrm>
                        <a:off x="2175775" y="983539"/>
                        <a:ext cx="1160100" cy="720000"/>
                      </a:xfrm>
                      <a:prstGeom prst="rect">
                        <a:avLst/>
                      </a:prstGeom>
                    </p:spPr>
                  </p:pic>
                </p:oleObj>
              </mc:Fallback>
            </mc:AlternateContent>
          </a:graphicData>
        </a:graphic>
      </p:graphicFrame>
      <p:graphicFrame>
        <p:nvGraphicFramePr>
          <p:cNvPr id="4" name="Objekt 3"/>
          <p:cNvGraphicFramePr>
            <a:graphicFrameLocks noChangeAspect="1"/>
          </p:cNvGraphicFramePr>
          <p:nvPr>
            <p:extLst>
              <p:ext uri="{D42A27DB-BD31-4B8C-83A1-F6EECF244321}">
                <p14:modId xmlns:p14="http://schemas.microsoft.com/office/powerpoint/2010/main" val="348617564"/>
              </p:ext>
            </p:extLst>
          </p:nvPr>
        </p:nvGraphicFramePr>
        <p:xfrm>
          <a:off x="3224367" y="1540847"/>
          <a:ext cx="388627" cy="972000"/>
        </p:xfrm>
        <a:graphic>
          <a:graphicData uri="http://schemas.openxmlformats.org/presentationml/2006/ole">
            <mc:AlternateContent xmlns:mc="http://schemas.openxmlformats.org/markup-compatibility/2006">
              <mc:Choice xmlns:v="urn:schemas-microsoft-com:vml" Requires="v">
                <p:oleObj spid="_x0000_s29743" name="CS ChemDraw Drawing" r:id="rId15" imgW="735572" imgH="1837620" progId="ChemDraw.Document.6.0">
                  <p:embed/>
                </p:oleObj>
              </mc:Choice>
              <mc:Fallback>
                <p:oleObj name="CS ChemDraw Drawing" r:id="rId15" imgW="735572" imgH="1837620" progId="ChemDraw.Document.6.0">
                  <p:embed/>
                  <p:pic>
                    <p:nvPicPr>
                      <p:cNvPr id="0" name=""/>
                      <p:cNvPicPr/>
                      <p:nvPr/>
                    </p:nvPicPr>
                    <p:blipFill>
                      <a:blip r:embed="rId16"/>
                      <a:stretch>
                        <a:fillRect/>
                      </a:stretch>
                    </p:blipFill>
                    <p:spPr>
                      <a:xfrm>
                        <a:off x="3224367" y="1540847"/>
                        <a:ext cx="388627" cy="972000"/>
                      </a:xfrm>
                      <a:prstGeom prst="rect">
                        <a:avLst/>
                      </a:prstGeom>
                    </p:spPr>
                  </p:pic>
                </p:oleObj>
              </mc:Fallback>
            </mc:AlternateContent>
          </a:graphicData>
        </a:graphic>
      </p:graphicFrame>
      <p:graphicFrame>
        <p:nvGraphicFramePr>
          <p:cNvPr id="5" name="Objekt 4"/>
          <p:cNvGraphicFramePr>
            <a:graphicFrameLocks noChangeAspect="1"/>
          </p:cNvGraphicFramePr>
          <p:nvPr>
            <p:extLst>
              <p:ext uri="{D42A27DB-BD31-4B8C-83A1-F6EECF244321}">
                <p14:modId xmlns:p14="http://schemas.microsoft.com/office/powerpoint/2010/main" val="347423261"/>
              </p:ext>
            </p:extLst>
          </p:nvPr>
        </p:nvGraphicFramePr>
        <p:xfrm>
          <a:off x="3697688" y="1608139"/>
          <a:ext cx="917062" cy="1080000"/>
        </p:xfrm>
        <a:graphic>
          <a:graphicData uri="http://schemas.openxmlformats.org/presentationml/2006/ole">
            <mc:AlternateContent xmlns:mc="http://schemas.openxmlformats.org/markup-compatibility/2006">
              <mc:Choice xmlns:v="urn:schemas-microsoft-com:vml" Requires="v">
                <p:oleObj spid="_x0000_s29744" name="CS ChemDraw Drawing" r:id="rId17" imgW="1634845" imgH="1925910" progId="ChemDraw.Document.6.0">
                  <p:embed/>
                </p:oleObj>
              </mc:Choice>
              <mc:Fallback>
                <p:oleObj name="CS ChemDraw Drawing" r:id="rId17" imgW="1634845" imgH="1925910" progId="ChemDraw.Document.6.0">
                  <p:embed/>
                  <p:pic>
                    <p:nvPicPr>
                      <p:cNvPr id="0" name=""/>
                      <p:cNvPicPr/>
                      <p:nvPr/>
                    </p:nvPicPr>
                    <p:blipFill>
                      <a:blip r:embed="rId18"/>
                      <a:stretch>
                        <a:fillRect/>
                      </a:stretch>
                    </p:blipFill>
                    <p:spPr>
                      <a:xfrm>
                        <a:off x="3697688" y="1608139"/>
                        <a:ext cx="917062" cy="1080000"/>
                      </a:xfrm>
                      <a:prstGeom prst="rect">
                        <a:avLst/>
                      </a:prstGeom>
                    </p:spPr>
                  </p:pic>
                </p:oleObj>
              </mc:Fallback>
            </mc:AlternateContent>
          </a:graphicData>
        </a:graphic>
      </p:graphicFrame>
      <p:graphicFrame>
        <p:nvGraphicFramePr>
          <p:cNvPr id="6" name="Objekt 5"/>
          <p:cNvGraphicFramePr>
            <a:graphicFrameLocks noChangeAspect="1"/>
          </p:cNvGraphicFramePr>
          <p:nvPr>
            <p:extLst>
              <p:ext uri="{D42A27DB-BD31-4B8C-83A1-F6EECF244321}">
                <p14:modId xmlns:p14="http://schemas.microsoft.com/office/powerpoint/2010/main" val="1456240152"/>
              </p:ext>
            </p:extLst>
          </p:nvPr>
        </p:nvGraphicFramePr>
        <p:xfrm>
          <a:off x="1111686" y="2181771"/>
          <a:ext cx="530145" cy="756000"/>
        </p:xfrm>
        <a:graphic>
          <a:graphicData uri="http://schemas.openxmlformats.org/presentationml/2006/ole">
            <mc:AlternateContent xmlns:mc="http://schemas.openxmlformats.org/markup-compatibility/2006">
              <mc:Choice xmlns:v="urn:schemas-microsoft-com:vml" Requires="v">
                <p:oleObj spid="_x0000_s29745" name="CS ChemDraw Drawing" r:id="rId19" imgW="891169" imgH="1269270" progId="ChemDraw.Document.6.0">
                  <p:embed/>
                </p:oleObj>
              </mc:Choice>
              <mc:Fallback>
                <p:oleObj name="CS ChemDraw Drawing" r:id="rId19" imgW="891169" imgH="1269270" progId="ChemDraw.Document.6.0">
                  <p:embed/>
                  <p:pic>
                    <p:nvPicPr>
                      <p:cNvPr id="0" name=""/>
                      <p:cNvPicPr/>
                      <p:nvPr/>
                    </p:nvPicPr>
                    <p:blipFill>
                      <a:blip r:embed="rId20"/>
                      <a:stretch>
                        <a:fillRect/>
                      </a:stretch>
                    </p:blipFill>
                    <p:spPr>
                      <a:xfrm>
                        <a:off x="1111686" y="2181771"/>
                        <a:ext cx="530145" cy="756000"/>
                      </a:xfrm>
                      <a:prstGeom prst="rect">
                        <a:avLst/>
                      </a:prstGeom>
                    </p:spPr>
                  </p:pic>
                </p:oleObj>
              </mc:Fallback>
            </mc:AlternateContent>
          </a:graphicData>
        </a:graphic>
      </p:graphicFrame>
      <p:graphicFrame>
        <p:nvGraphicFramePr>
          <p:cNvPr id="7" name="Objekt 6"/>
          <p:cNvGraphicFramePr>
            <a:graphicFrameLocks noChangeAspect="1"/>
          </p:cNvGraphicFramePr>
          <p:nvPr>
            <p:extLst>
              <p:ext uri="{D42A27DB-BD31-4B8C-83A1-F6EECF244321}">
                <p14:modId xmlns:p14="http://schemas.microsoft.com/office/powerpoint/2010/main" val="3505151577"/>
              </p:ext>
            </p:extLst>
          </p:nvPr>
        </p:nvGraphicFramePr>
        <p:xfrm>
          <a:off x="98806" y="2685221"/>
          <a:ext cx="886748" cy="540000"/>
        </p:xfrm>
        <a:graphic>
          <a:graphicData uri="http://schemas.openxmlformats.org/presentationml/2006/ole">
            <mc:AlternateContent xmlns:mc="http://schemas.openxmlformats.org/markup-compatibility/2006">
              <mc:Choice xmlns:v="urn:schemas-microsoft-com:vml" Requires="v">
                <p:oleObj spid="_x0000_s29746" name="CS ChemDraw Drawing" r:id="rId21" imgW="1275027" imgH="776790" progId="ChemDraw.Document.6.0">
                  <p:embed/>
                </p:oleObj>
              </mc:Choice>
              <mc:Fallback>
                <p:oleObj name="CS ChemDraw Drawing" r:id="rId21" imgW="1275027" imgH="776790" progId="ChemDraw.Document.6.0">
                  <p:embed/>
                  <p:pic>
                    <p:nvPicPr>
                      <p:cNvPr id="0" name=""/>
                      <p:cNvPicPr/>
                      <p:nvPr/>
                    </p:nvPicPr>
                    <p:blipFill>
                      <a:blip r:embed="rId22"/>
                      <a:stretch>
                        <a:fillRect/>
                      </a:stretch>
                    </p:blipFill>
                    <p:spPr>
                      <a:xfrm>
                        <a:off x="98806" y="2685221"/>
                        <a:ext cx="886748" cy="540000"/>
                      </a:xfrm>
                      <a:prstGeom prst="rect">
                        <a:avLst/>
                      </a:prstGeom>
                    </p:spPr>
                  </p:pic>
                </p:oleObj>
              </mc:Fallback>
            </mc:AlternateContent>
          </a:graphicData>
        </a:graphic>
      </p:graphicFrame>
      <p:graphicFrame>
        <p:nvGraphicFramePr>
          <p:cNvPr id="8" name="Objekt 7"/>
          <p:cNvGraphicFramePr>
            <a:graphicFrameLocks noChangeAspect="1"/>
          </p:cNvGraphicFramePr>
          <p:nvPr>
            <p:extLst>
              <p:ext uri="{D42A27DB-BD31-4B8C-83A1-F6EECF244321}">
                <p14:modId xmlns:p14="http://schemas.microsoft.com/office/powerpoint/2010/main" val="4233723019"/>
              </p:ext>
            </p:extLst>
          </p:nvPr>
        </p:nvGraphicFramePr>
        <p:xfrm>
          <a:off x="1666621" y="2794928"/>
          <a:ext cx="780184" cy="936000"/>
        </p:xfrm>
        <a:graphic>
          <a:graphicData uri="http://schemas.openxmlformats.org/presentationml/2006/ole">
            <mc:AlternateContent xmlns:mc="http://schemas.openxmlformats.org/markup-compatibility/2006">
              <mc:Choice xmlns:v="urn:schemas-microsoft-com:vml" Requires="v">
                <p:oleObj spid="_x0000_s29747" name="CS ChemDraw Drawing" r:id="rId23" imgW="1128886" imgH="1354590" progId="ChemDraw.Document.6.0">
                  <p:embed/>
                </p:oleObj>
              </mc:Choice>
              <mc:Fallback>
                <p:oleObj name="CS ChemDraw Drawing" r:id="rId23" imgW="1128886" imgH="1354590" progId="ChemDraw.Document.6.0">
                  <p:embed/>
                  <p:pic>
                    <p:nvPicPr>
                      <p:cNvPr id="0" name=""/>
                      <p:cNvPicPr/>
                      <p:nvPr/>
                    </p:nvPicPr>
                    <p:blipFill>
                      <a:blip r:embed="rId24"/>
                      <a:stretch>
                        <a:fillRect/>
                      </a:stretch>
                    </p:blipFill>
                    <p:spPr>
                      <a:xfrm>
                        <a:off x="1666621" y="2794928"/>
                        <a:ext cx="780184" cy="936000"/>
                      </a:xfrm>
                      <a:prstGeom prst="rect">
                        <a:avLst/>
                      </a:prstGeom>
                    </p:spPr>
                  </p:pic>
                </p:oleObj>
              </mc:Fallback>
            </mc:AlternateContent>
          </a:graphicData>
        </a:graphic>
      </p:graphicFrame>
      <p:graphicFrame>
        <p:nvGraphicFramePr>
          <p:cNvPr id="10" name="Objekt 9"/>
          <p:cNvGraphicFramePr>
            <a:graphicFrameLocks noChangeAspect="1"/>
          </p:cNvGraphicFramePr>
          <p:nvPr>
            <p:extLst>
              <p:ext uri="{D42A27DB-BD31-4B8C-83A1-F6EECF244321}">
                <p14:modId xmlns:p14="http://schemas.microsoft.com/office/powerpoint/2010/main" val="445763777"/>
              </p:ext>
            </p:extLst>
          </p:nvPr>
        </p:nvGraphicFramePr>
        <p:xfrm>
          <a:off x="1241792" y="3546760"/>
          <a:ext cx="780906" cy="1008000"/>
        </p:xfrm>
        <a:graphic>
          <a:graphicData uri="http://schemas.openxmlformats.org/presentationml/2006/ole">
            <mc:AlternateContent xmlns:mc="http://schemas.openxmlformats.org/markup-compatibility/2006">
              <mc:Choice xmlns:v="urn:schemas-microsoft-com:vml" Requires="v">
                <p:oleObj spid="_x0000_s29748" name="CS ChemDraw Drawing" r:id="rId25" imgW="1380379" imgH="1782810" progId="ChemDraw.Document.6.0">
                  <p:embed/>
                </p:oleObj>
              </mc:Choice>
              <mc:Fallback>
                <p:oleObj name="CS ChemDraw Drawing" r:id="rId25" imgW="1380379" imgH="1782810" progId="ChemDraw.Document.6.0">
                  <p:embed/>
                  <p:pic>
                    <p:nvPicPr>
                      <p:cNvPr id="0" name=""/>
                      <p:cNvPicPr/>
                      <p:nvPr/>
                    </p:nvPicPr>
                    <p:blipFill>
                      <a:blip r:embed="rId26"/>
                      <a:stretch>
                        <a:fillRect/>
                      </a:stretch>
                    </p:blipFill>
                    <p:spPr>
                      <a:xfrm>
                        <a:off x="1241792" y="3546760"/>
                        <a:ext cx="780906" cy="1008000"/>
                      </a:xfrm>
                      <a:prstGeom prst="rect">
                        <a:avLst/>
                      </a:prstGeom>
                    </p:spPr>
                  </p:pic>
                </p:oleObj>
              </mc:Fallback>
            </mc:AlternateContent>
          </a:graphicData>
        </a:graphic>
      </p:graphicFrame>
      <p:graphicFrame>
        <p:nvGraphicFramePr>
          <p:cNvPr id="11" name="Objekt 10"/>
          <p:cNvGraphicFramePr>
            <a:graphicFrameLocks noChangeAspect="1"/>
          </p:cNvGraphicFramePr>
          <p:nvPr>
            <p:extLst>
              <p:ext uri="{D42A27DB-BD31-4B8C-83A1-F6EECF244321}">
                <p14:modId xmlns:p14="http://schemas.microsoft.com/office/powerpoint/2010/main" val="1079952011"/>
              </p:ext>
            </p:extLst>
          </p:nvPr>
        </p:nvGraphicFramePr>
        <p:xfrm>
          <a:off x="2989201" y="4714838"/>
          <a:ext cx="858959" cy="1224000"/>
        </p:xfrm>
        <a:graphic>
          <a:graphicData uri="http://schemas.openxmlformats.org/presentationml/2006/ole">
            <mc:AlternateContent xmlns:mc="http://schemas.openxmlformats.org/markup-compatibility/2006">
              <mc:Choice xmlns:v="urn:schemas-microsoft-com:vml" Requires="v">
                <p:oleObj spid="_x0000_s29749" name="CS ChemDraw Drawing" r:id="rId27" imgW="1386592" imgH="1974780" progId="ChemDraw.Document.6.0">
                  <p:embed/>
                </p:oleObj>
              </mc:Choice>
              <mc:Fallback>
                <p:oleObj name="CS ChemDraw Drawing" r:id="rId27" imgW="1386592" imgH="1974780" progId="ChemDraw.Document.6.0">
                  <p:embed/>
                  <p:pic>
                    <p:nvPicPr>
                      <p:cNvPr id="0" name=""/>
                      <p:cNvPicPr/>
                      <p:nvPr/>
                    </p:nvPicPr>
                    <p:blipFill>
                      <a:blip r:embed="rId28"/>
                      <a:stretch>
                        <a:fillRect/>
                      </a:stretch>
                    </p:blipFill>
                    <p:spPr>
                      <a:xfrm>
                        <a:off x="2989201" y="4714838"/>
                        <a:ext cx="858959" cy="1224000"/>
                      </a:xfrm>
                      <a:prstGeom prst="rect">
                        <a:avLst/>
                      </a:prstGeom>
                    </p:spPr>
                  </p:pic>
                </p:oleObj>
              </mc:Fallback>
            </mc:AlternateContent>
          </a:graphicData>
        </a:graphic>
      </p:graphicFrame>
      <p:graphicFrame>
        <p:nvGraphicFramePr>
          <p:cNvPr id="14" name="Objekt 13"/>
          <p:cNvGraphicFramePr>
            <a:graphicFrameLocks noChangeAspect="1"/>
          </p:cNvGraphicFramePr>
          <p:nvPr>
            <p:extLst>
              <p:ext uri="{D42A27DB-BD31-4B8C-83A1-F6EECF244321}">
                <p14:modId xmlns:p14="http://schemas.microsoft.com/office/powerpoint/2010/main" val="3935298085"/>
              </p:ext>
            </p:extLst>
          </p:nvPr>
        </p:nvGraphicFramePr>
        <p:xfrm>
          <a:off x="129559" y="3660112"/>
          <a:ext cx="864134" cy="504000"/>
        </p:xfrm>
        <a:graphic>
          <a:graphicData uri="http://schemas.openxmlformats.org/presentationml/2006/ole">
            <mc:AlternateContent xmlns:mc="http://schemas.openxmlformats.org/markup-compatibility/2006">
              <mc:Choice xmlns:v="urn:schemas-microsoft-com:vml" Requires="v">
                <p:oleObj spid="_x0000_s29750" name="CS ChemDraw Drawing" r:id="rId29" imgW="1459528" imgH="850230" progId="ChemDraw.Document.6.0">
                  <p:embed/>
                </p:oleObj>
              </mc:Choice>
              <mc:Fallback>
                <p:oleObj name="CS ChemDraw Drawing" r:id="rId29" imgW="1459528" imgH="850230" progId="ChemDraw.Document.6.0">
                  <p:embed/>
                  <p:pic>
                    <p:nvPicPr>
                      <p:cNvPr id="0" name=""/>
                      <p:cNvPicPr/>
                      <p:nvPr/>
                    </p:nvPicPr>
                    <p:blipFill>
                      <a:blip r:embed="rId30"/>
                      <a:stretch>
                        <a:fillRect/>
                      </a:stretch>
                    </p:blipFill>
                    <p:spPr>
                      <a:xfrm>
                        <a:off x="129559" y="3660112"/>
                        <a:ext cx="864134" cy="504000"/>
                      </a:xfrm>
                      <a:prstGeom prst="rect">
                        <a:avLst/>
                      </a:prstGeom>
                    </p:spPr>
                  </p:pic>
                </p:oleObj>
              </mc:Fallback>
            </mc:AlternateContent>
          </a:graphicData>
        </a:graphic>
      </p:graphicFrame>
      <p:graphicFrame>
        <p:nvGraphicFramePr>
          <p:cNvPr id="15" name="Objekt 14"/>
          <p:cNvGraphicFramePr>
            <a:graphicFrameLocks noChangeAspect="1"/>
          </p:cNvGraphicFramePr>
          <p:nvPr>
            <p:extLst>
              <p:ext uri="{D42A27DB-BD31-4B8C-83A1-F6EECF244321}">
                <p14:modId xmlns:p14="http://schemas.microsoft.com/office/powerpoint/2010/main" val="3296632709"/>
              </p:ext>
            </p:extLst>
          </p:nvPr>
        </p:nvGraphicFramePr>
        <p:xfrm>
          <a:off x="95534" y="4176239"/>
          <a:ext cx="1282214" cy="612000"/>
        </p:xfrm>
        <a:graphic>
          <a:graphicData uri="http://schemas.openxmlformats.org/presentationml/2006/ole">
            <mc:AlternateContent xmlns:mc="http://schemas.openxmlformats.org/markup-compatibility/2006">
              <mc:Choice xmlns:v="urn:schemas-microsoft-com:vml" Requires="v">
                <p:oleObj spid="_x0000_s29751" name="CS ChemDraw Drawing" r:id="rId31" imgW="2587333" imgH="1235520" progId="ChemDraw.Document.6.0">
                  <p:embed/>
                </p:oleObj>
              </mc:Choice>
              <mc:Fallback>
                <p:oleObj name="CS ChemDraw Drawing" r:id="rId31" imgW="2587333" imgH="1235520" progId="ChemDraw.Document.6.0">
                  <p:embed/>
                  <p:pic>
                    <p:nvPicPr>
                      <p:cNvPr id="0" name=""/>
                      <p:cNvPicPr/>
                      <p:nvPr/>
                    </p:nvPicPr>
                    <p:blipFill>
                      <a:blip r:embed="rId32"/>
                      <a:stretch>
                        <a:fillRect/>
                      </a:stretch>
                    </p:blipFill>
                    <p:spPr>
                      <a:xfrm>
                        <a:off x="95534" y="4176239"/>
                        <a:ext cx="1282214" cy="612000"/>
                      </a:xfrm>
                      <a:prstGeom prst="rect">
                        <a:avLst/>
                      </a:prstGeom>
                    </p:spPr>
                  </p:pic>
                </p:oleObj>
              </mc:Fallback>
            </mc:AlternateContent>
          </a:graphicData>
        </a:graphic>
      </p:graphicFrame>
      <p:graphicFrame>
        <p:nvGraphicFramePr>
          <p:cNvPr id="16" name="Objekt 15"/>
          <p:cNvGraphicFramePr>
            <a:graphicFrameLocks noChangeAspect="1"/>
          </p:cNvGraphicFramePr>
          <p:nvPr>
            <p:extLst>
              <p:ext uri="{D42A27DB-BD31-4B8C-83A1-F6EECF244321}">
                <p14:modId xmlns:p14="http://schemas.microsoft.com/office/powerpoint/2010/main" val="2593649053"/>
              </p:ext>
            </p:extLst>
          </p:nvPr>
        </p:nvGraphicFramePr>
        <p:xfrm>
          <a:off x="250825" y="4725838"/>
          <a:ext cx="1570344" cy="648000"/>
        </p:xfrm>
        <a:graphic>
          <a:graphicData uri="http://schemas.openxmlformats.org/presentationml/2006/ole">
            <mc:AlternateContent xmlns:mc="http://schemas.openxmlformats.org/markup-compatibility/2006">
              <mc:Choice xmlns:v="urn:schemas-microsoft-com:vml" Requires="v">
                <p:oleObj spid="_x0000_s29752" name="CS ChemDraw Drawing" r:id="rId33" imgW="2535468" imgH="1046520" progId="ChemDraw.Document.6.0">
                  <p:embed/>
                </p:oleObj>
              </mc:Choice>
              <mc:Fallback>
                <p:oleObj name="CS ChemDraw Drawing" r:id="rId33" imgW="2535468" imgH="1046520" progId="ChemDraw.Document.6.0">
                  <p:embed/>
                  <p:pic>
                    <p:nvPicPr>
                      <p:cNvPr id="0" name=""/>
                      <p:cNvPicPr/>
                      <p:nvPr/>
                    </p:nvPicPr>
                    <p:blipFill>
                      <a:blip r:embed="rId34"/>
                      <a:stretch>
                        <a:fillRect/>
                      </a:stretch>
                    </p:blipFill>
                    <p:spPr>
                      <a:xfrm>
                        <a:off x="250825" y="4725838"/>
                        <a:ext cx="1570344" cy="648000"/>
                      </a:xfrm>
                      <a:prstGeom prst="rect">
                        <a:avLst/>
                      </a:prstGeom>
                    </p:spPr>
                  </p:pic>
                </p:oleObj>
              </mc:Fallback>
            </mc:AlternateContent>
          </a:graphicData>
        </a:graphic>
      </p:graphicFrame>
      <p:graphicFrame>
        <p:nvGraphicFramePr>
          <p:cNvPr id="17" name="Objekt 16"/>
          <p:cNvGraphicFramePr>
            <a:graphicFrameLocks noChangeAspect="1"/>
          </p:cNvGraphicFramePr>
          <p:nvPr>
            <p:extLst>
              <p:ext uri="{D42A27DB-BD31-4B8C-83A1-F6EECF244321}">
                <p14:modId xmlns:p14="http://schemas.microsoft.com/office/powerpoint/2010/main" val="525756455"/>
              </p:ext>
            </p:extLst>
          </p:nvPr>
        </p:nvGraphicFramePr>
        <p:xfrm>
          <a:off x="1690244" y="4293838"/>
          <a:ext cx="1426474" cy="756000"/>
        </p:xfrm>
        <a:graphic>
          <a:graphicData uri="http://schemas.openxmlformats.org/presentationml/2006/ole">
            <mc:AlternateContent xmlns:mc="http://schemas.openxmlformats.org/markup-compatibility/2006">
              <mc:Choice xmlns:v="urn:schemas-microsoft-com:vml" Requires="v">
                <p:oleObj spid="_x0000_s29753" name="CS ChemDraw Drawing" r:id="rId35" imgW="2303964" imgH="1220400" progId="ChemDraw.Document.6.0">
                  <p:embed/>
                </p:oleObj>
              </mc:Choice>
              <mc:Fallback>
                <p:oleObj name="CS ChemDraw Drawing" r:id="rId35" imgW="2303964" imgH="1220400" progId="ChemDraw.Document.6.0">
                  <p:embed/>
                  <p:pic>
                    <p:nvPicPr>
                      <p:cNvPr id="0" name=""/>
                      <p:cNvPicPr/>
                      <p:nvPr/>
                    </p:nvPicPr>
                    <p:blipFill>
                      <a:blip r:embed="rId36"/>
                      <a:stretch>
                        <a:fillRect/>
                      </a:stretch>
                    </p:blipFill>
                    <p:spPr>
                      <a:xfrm>
                        <a:off x="1690244" y="4293838"/>
                        <a:ext cx="1426474" cy="756000"/>
                      </a:xfrm>
                      <a:prstGeom prst="rect">
                        <a:avLst/>
                      </a:prstGeom>
                    </p:spPr>
                  </p:pic>
                </p:oleObj>
              </mc:Fallback>
            </mc:AlternateContent>
          </a:graphicData>
        </a:graphic>
      </p:graphicFrame>
      <p:graphicFrame>
        <p:nvGraphicFramePr>
          <p:cNvPr id="18" name="Objekt 17"/>
          <p:cNvGraphicFramePr>
            <a:graphicFrameLocks noChangeAspect="1"/>
          </p:cNvGraphicFramePr>
          <p:nvPr>
            <p:extLst>
              <p:ext uri="{D42A27DB-BD31-4B8C-83A1-F6EECF244321}">
                <p14:modId xmlns:p14="http://schemas.microsoft.com/office/powerpoint/2010/main" val="3759588410"/>
              </p:ext>
            </p:extLst>
          </p:nvPr>
        </p:nvGraphicFramePr>
        <p:xfrm>
          <a:off x="0" y="5344350"/>
          <a:ext cx="1636201" cy="504000"/>
        </p:xfrm>
        <a:graphic>
          <a:graphicData uri="http://schemas.openxmlformats.org/presentationml/2006/ole">
            <mc:AlternateContent xmlns:mc="http://schemas.openxmlformats.org/markup-compatibility/2006">
              <mc:Choice xmlns:v="urn:schemas-microsoft-com:vml" Requires="v">
                <p:oleObj spid="_x0000_s29754" name="CS ChemDraw Drawing" r:id="rId37" imgW="2530876" imgH="779760" progId="ChemDraw.Document.6.0">
                  <p:embed/>
                </p:oleObj>
              </mc:Choice>
              <mc:Fallback>
                <p:oleObj name="CS ChemDraw Drawing" r:id="rId37" imgW="2530876" imgH="779760" progId="ChemDraw.Document.6.0">
                  <p:embed/>
                  <p:pic>
                    <p:nvPicPr>
                      <p:cNvPr id="0" name=""/>
                      <p:cNvPicPr/>
                      <p:nvPr/>
                    </p:nvPicPr>
                    <p:blipFill>
                      <a:blip r:embed="rId38"/>
                      <a:stretch>
                        <a:fillRect/>
                      </a:stretch>
                    </p:blipFill>
                    <p:spPr>
                      <a:xfrm>
                        <a:off x="0" y="5344350"/>
                        <a:ext cx="1636201" cy="504000"/>
                      </a:xfrm>
                      <a:prstGeom prst="rect">
                        <a:avLst/>
                      </a:prstGeom>
                    </p:spPr>
                  </p:pic>
                </p:oleObj>
              </mc:Fallback>
            </mc:AlternateContent>
          </a:graphicData>
        </a:graphic>
      </p:graphicFrame>
      <p:graphicFrame>
        <p:nvGraphicFramePr>
          <p:cNvPr id="19" name="Objekt 18"/>
          <p:cNvGraphicFramePr>
            <a:graphicFrameLocks noChangeAspect="1"/>
          </p:cNvGraphicFramePr>
          <p:nvPr>
            <p:extLst>
              <p:ext uri="{D42A27DB-BD31-4B8C-83A1-F6EECF244321}">
                <p14:modId xmlns:p14="http://schemas.microsoft.com/office/powerpoint/2010/main" val="4293598516"/>
              </p:ext>
            </p:extLst>
          </p:nvPr>
        </p:nvGraphicFramePr>
        <p:xfrm>
          <a:off x="1821750" y="5049838"/>
          <a:ext cx="1430150" cy="720000"/>
        </p:xfrm>
        <a:graphic>
          <a:graphicData uri="http://schemas.openxmlformats.org/presentationml/2006/ole">
            <mc:AlternateContent xmlns:mc="http://schemas.openxmlformats.org/markup-compatibility/2006">
              <mc:Choice xmlns:v="urn:schemas-microsoft-com:vml" Requires="v">
                <p:oleObj spid="_x0000_s29755" name="CS ChemDraw Drawing" r:id="rId39" imgW="2305315" imgH="1160730" progId="ChemDraw.Document.6.0">
                  <p:embed/>
                </p:oleObj>
              </mc:Choice>
              <mc:Fallback>
                <p:oleObj name="CS ChemDraw Drawing" r:id="rId39" imgW="2305315" imgH="1160730" progId="ChemDraw.Document.6.0">
                  <p:embed/>
                  <p:pic>
                    <p:nvPicPr>
                      <p:cNvPr id="0" name=""/>
                      <p:cNvPicPr/>
                      <p:nvPr/>
                    </p:nvPicPr>
                    <p:blipFill>
                      <a:blip r:embed="rId40"/>
                      <a:stretch>
                        <a:fillRect/>
                      </a:stretch>
                    </p:blipFill>
                    <p:spPr>
                      <a:xfrm>
                        <a:off x="1821750" y="5049838"/>
                        <a:ext cx="1430150" cy="720000"/>
                      </a:xfrm>
                      <a:prstGeom prst="rect">
                        <a:avLst/>
                      </a:prstGeom>
                    </p:spPr>
                  </p:pic>
                </p:oleObj>
              </mc:Fallback>
            </mc:AlternateContent>
          </a:graphicData>
        </a:graphic>
      </p:graphicFrame>
      <p:graphicFrame>
        <p:nvGraphicFramePr>
          <p:cNvPr id="20" name="Objekt 19"/>
          <p:cNvGraphicFramePr>
            <a:graphicFrameLocks noChangeAspect="1"/>
          </p:cNvGraphicFramePr>
          <p:nvPr>
            <p:extLst>
              <p:ext uri="{D42A27DB-BD31-4B8C-83A1-F6EECF244321}">
                <p14:modId xmlns:p14="http://schemas.microsoft.com/office/powerpoint/2010/main" val="1136604692"/>
              </p:ext>
            </p:extLst>
          </p:nvPr>
        </p:nvGraphicFramePr>
        <p:xfrm>
          <a:off x="3496407" y="865353"/>
          <a:ext cx="3874348" cy="1224000"/>
        </p:xfrm>
        <a:graphic>
          <a:graphicData uri="http://schemas.openxmlformats.org/presentationml/2006/ole">
            <mc:AlternateContent xmlns:mc="http://schemas.openxmlformats.org/markup-compatibility/2006">
              <mc:Choice xmlns:v="urn:schemas-microsoft-com:vml" Requires="v">
                <p:oleObj spid="_x0000_s29756" name="CS ChemDraw Drawing" r:id="rId41" imgW="7417040" imgH="2343600" progId="ChemDraw.Document.6.0">
                  <p:embed/>
                </p:oleObj>
              </mc:Choice>
              <mc:Fallback>
                <p:oleObj name="CS ChemDraw Drawing" r:id="rId41" imgW="7417040" imgH="2343600" progId="ChemDraw.Document.6.0">
                  <p:embed/>
                  <p:pic>
                    <p:nvPicPr>
                      <p:cNvPr id="0" name=""/>
                      <p:cNvPicPr/>
                      <p:nvPr/>
                    </p:nvPicPr>
                    <p:blipFill>
                      <a:blip r:embed="rId42"/>
                      <a:stretch>
                        <a:fillRect/>
                      </a:stretch>
                    </p:blipFill>
                    <p:spPr>
                      <a:xfrm>
                        <a:off x="3496407" y="865353"/>
                        <a:ext cx="3874348" cy="1224000"/>
                      </a:xfrm>
                      <a:prstGeom prst="rect">
                        <a:avLst/>
                      </a:prstGeom>
                    </p:spPr>
                  </p:pic>
                </p:oleObj>
              </mc:Fallback>
            </mc:AlternateContent>
          </a:graphicData>
        </a:graphic>
      </p:graphicFrame>
      <p:graphicFrame>
        <p:nvGraphicFramePr>
          <p:cNvPr id="21" name="Objekt 20"/>
          <p:cNvGraphicFramePr>
            <a:graphicFrameLocks noChangeAspect="1"/>
          </p:cNvGraphicFramePr>
          <p:nvPr>
            <p:extLst>
              <p:ext uri="{D42A27DB-BD31-4B8C-83A1-F6EECF244321}">
                <p14:modId xmlns:p14="http://schemas.microsoft.com/office/powerpoint/2010/main" val="2557171200"/>
              </p:ext>
            </p:extLst>
          </p:nvPr>
        </p:nvGraphicFramePr>
        <p:xfrm>
          <a:off x="7525675" y="943780"/>
          <a:ext cx="5339438" cy="1296000"/>
        </p:xfrm>
        <a:graphic>
          <a:graphicData uri="http://schemas.openxmlformats.org/presentationml/2006/ole">
            <mc:AlternateContent xmlns:mc="http://schemas.openxmlformats.org/markup-compatibility/2006">
              <mc:Choice xmlns:v="urn:schemas-microsoft-com:vml" Requires="v">
                <p:oleObj spid="_x0000_s29757" name="CS ChemDraw Drawing" r:id="rId43" imgW="8887644" imgH="2157570" progId="ChemDraw.Document.6.0">
                  <p:embed/>
                </p:oleObj>
              </mc:Choice>
              <mc:Fallback>
                <p:oleObj name="CS ChemDraw Drawing" r:id="rId43" imgW="8887644" imgH="2157570" progId="ChemDraw.Document.6.0">
                  <p:embed/>
                  <p:pic>
                    <p:nvPicPr>
                      <p:cNvPr id="0" name=""/>
                      <p:cNvPicPr/>
                      <p:nvPr/>
                    </p:nvPicPr>
                    <p:blipFill>
                      <a:blip r:embed="rId44"/>
                      <a:stretch>
                        <a:fillRect/>
                      </a:stretch>
                    </p:blipFill>
                    <p:spPr>
                      <a:xfrm>
                        <a:off x="7525675" y="943780"/>
                        <a:ext cx="5339438" cy="1296000"/>
                      </a:xfrm>
                      <a:prstGeom prst="rect">
                        <a:avLst/>
                      </a:prstGeom>
                    </p:spPr>
                  </p:pic>
                </p:oleObj>
              </mc:Fallback>
            </mc:AlternateContent>
          </a:graphicData>
        </a:graphic>
      </p:graphicFrame>
      <p:graphicFrame>
        <p:nvGraphicFramePr>
          <p:cNvPr id="22" name="Objekt 21"/>
          <p:cNvGraphicFramePr>
            <a:graphicFrameLocks noChangeAspect="1"/>
          </p:cNvGraphicFramePr>
          <p:nvPr>
            <p:extLst>
              <p:ext uri="{D42A27DB-BD31-4B8C-83A1-F6EECF244321}">
                <p14:modId xmlns:p14="http://schemas.microsoft.com/office/powerpoint/2010/main" val="650229234"/>
              </p:ext>
            </p:extLst>
          </p:nvPr>
        </p:nvGraphicFramePr>
        <p:xfrm>
          <a:off x="6792653" y="3749344"/>
          <a:ext cx="467372" cy="828000"/>
        </p:xfrm>
        <a:graphic>
          <a:graphicData uri="http://schemas.openxmlformats.org/presentationml/2006/ole">
            <mc:AlternateContent xmlns:mc="http://schemas.openxmlformats.org/markup-compatibility/2006">
              <mc:Choice xmlns:v="urn:schemas-microsoft-com:vml" Requires="v">
                <p:oleObj spid="_x0000_s29758" name="CS ChemDraw Drawing" r:id="rId45" imgW="715852" imgH="1269000" progId="ChemDraw.Document.6.0">
                  <p:embed/>
                </p:oleObj>
              </mc:Choice>
              <mc:Fallback>
                <p:oleObj name="CS ChemDraw Drawing" r:id="rId45" imgW="715852" imgH="1269000" progId="ChemDraw.Document.6.0">
                  <p:embed/>
                  <p:pic>
                    <p:nvPicPr>
                      <p:cNvPr id="0" name=""/>
                      <p:cNvPicPr/>
                      <p:nvPr/>
                    </p:nvPicPr>
                    <p:blipFill>
                      <a:blip r:embed="rId46"/>
                      <a:stretch>
                        <a:fillRect/>
                      </a:stretch>
                    </p:blipFill>
                    <p:spPr>
                      <a:xfrm>
                        <a:off x="6792653" y="3749344"/>
                        <a:ext cx="467372" cy="828000"/>
                      </a:xfrm>
                      <a:prstGeom prst="rect">
                        <a:avLst/>
                      </a:prstGeom>
                    </p:spPr>
                  </p:pic>
                </p:oleObj>
              </mc:Fallback>
            </mc:AlternateContent>
          </a:graphicData>
        </a:graphic>
      </p:graphicFrame>
      <p:graphicFrame>
        <p:nvGraphicFramePr>
          <p:cNvPr id="23" name="Objekt 22"/>
          <p:cNvGraphicFramePr>
            <a:graphicFrameLocks noChangeAspect="1"/>
          </p:cNvGraphicFramePr>
          <p:nvPr>
            <p:extLst>
              <p:ext uri="{D42A27DB-BD31-4B8C-83A1-F6EECF244321}">
                <p14:modId xmlns:p14="http://schemas.microsoft.com/office/powerpoint/2010/main" val="274334279"/>
              </p:ext>
            </p:extLst>
          </p:nvPr>
        </p:nvGraphicFramePr>
        <p:xfrm>
          <a:off x="6854006" y="4898429"/>
          <a:ext cx="2293988" cy="900000"/>
        </p:xfrm>
        <a:graphic>
          <a:graphicData uri="http://schemas.openxmlformats.org/presentationml/2006/ole">
            <mc:AlternateContent xmlns:mc="http://schemas.openxmlformats.org/markup-compatibility/2006">
              <mc:Choice xmlns:v="urn:schemas-microsoft-com:vml" Requires="v">
                <p:oleObj spid="_x0000_s29759" name="CS ChemDraw Drawing" r:id="rId47" imgW="4512301" imgH="1770390" progId="ChemDraw.Document.6.0">
                  <p:embed/>
                </p:oleObj>
              </mc:Choice>
              <mc:Fallback>
                <p:oleObj name="CS ChemDraw Drawing" r:id="rId47" imgW="4512301" imgH="1770390" progId="ChemDraw.Document.6.0">
                  <p:embed/>
                  <p:pic>
                    <p:nvPicPr>
                      <p:cNvPr id="0" name=""/>
                      <p:cNvPicPr/>
                      <p:nvPr/>
                    </p:nvPicPr>
                    <p:blipFill>
                      <a:blip r:embed="rId48"/>
                      <a:stretch>
                        <a:fillRect/>
                      </a:stretch>
                    </p:blipFill>
                    <p:spPr>
                      <a:xfrm>
                        <a:off x="6854006" y="4898429"/>
                        <a:ext cx="2293988" cy="90000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1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1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12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Gekrümmte Verbindung 56"/>
          <p:cNvCxnSpPr/>
          <p:nvPr/>
        </p:nvCxnSpPr>
        <p:spPr>
          <a:xfrm rot="16200000" flipH="1">
            <a:off x="4805363" y="2909887"/>
            <a:ext cx="1138238" cy="773113"/>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2" name="Rechteck 61"/>
          <p:cNvSpPr/>
          <p:nvPr/>
        </p:nvSpPr>
        <p:spPr>
          <a:xfrm>
            <a:off x="5116513" y="3009900"/>
            <a:ext cx="388937"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cxnSp>
        <p:nvCxnSpPr>
          <p:cNvPr id="54" name="Gekrümmte Verbindung 53"/>
          <p:cNvCxnSpPr/>
          <p:nvPr/>
        </p:nvCxnSpPr>
        <p:spPr>
          <a:xfrm rot="16200000" flipH="1">
            <a:off x="2734469" y="2909094"/>
            <a:ext cx="1138238" cy="774700"/>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9" name="Rechteck 58"/>
          <p:cNvSpPr/>
          <p:nvPr/>
        </p:nvSpPr>
        <p:spPr>
          <a:xfrm>
            <a:off x="3065463" y="3016250"/>
            <a:ext cx="388937"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cxnSp>
        <p:nvCxnSpPr>
          <p:cNvPr id="39" name="Gekrümmte Verbindung 38"/>
          <p:cNvCxnSpPr/>
          <p:nvPr/>
        </p:nvCxnSpPr>
        <p:spPr>
          <a:xfrm rot="5400000" flipH="1" flipV="1">
            <a:off x="4156869" y="2736056"/>
            <a:ext cx="584200" cy="566738"/>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Gekrümmte Verbindung 15"/>
          <p:cNvCxnSpPr/>
          <p:nvPr/>
        </p:nvCxnSpPr>
        <p:spPr>
          <a:xfrm rot="5400000" flipH="1" flipV="1">
            <a:off x="7037387" y="3011488"/>
            <a:ext cx="1135063" cy="566738"/>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Gekrümmte Verbindung 11"/>
          <p:cNvCxnSpPr/>
          <p:nvPr/>
        </p:nvCxnSpPr>
        <p:spPr>
          <a:xfrm rot="5400000" flipH="1" flipV="1">
            <a:off x="1981201" y="2717800"/>
            <a:ext cx="584200" cy="568325"/>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303" name="Titel 4"/>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err="1" smtClean="0">
                <a:latin typeface="Arial" charset="0"/>
                <a:cs typeface="Arial" charset="0"/>
              </a:rPr>
              <a:t>Biorefinery</a:t>
            </a:r>
            <a:r>
              <a:rPr lang="en-US" altLang="de-DE" dirty="0" smtClean="0">
                <a:latin typeface="Arial" charset="0"/>
                <a:cs typeface="Arial" charset="0"/>
              </a:rPr>
              <a:t> process chain</a:t>
            </a:r>
            <a:br>
              <a:rPr lang="en-US" altLang="de-DE" dirty="0" smtClean="0">
                <a:latin typeface="Arial" charset="0"/>
                <a:cs typeface="Arial" charset="0"/>
              </a:rPr>
            </a:br>
            <a:endParaRPr lang="en-US" altLang="de-DE" dirty="0" smtClean="0">
              <a:latin typeface="Arial" charset="0"/>
              <a:cs typeface="Arial" charset="0"/>
            </a:endParaRPr>
          </a:p>
        </p:txBody>
      </p:sp>
      <p:sp>
        <p:nvSpPr>
          <p:cNvPr id="12304" name="Fußzeilenplatzhalter 2"/>
          <p:cNvSpPr>
            <a:spLocks noGrp="1"/>
          </p:cNvSpPr>
          <p:nvPr>
            <p:ph type="ftr" sz="quarter" idx="14"/>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smtClean="0">
                <a:cs typeface="Arial" charset="0"/>
              </a:rPr>
              <a:t>3 of 15</a:t>
            </a:r>
          </a:p>
        </p:txBody>
      </p:sp>
      <p:sp>
        <p:nvSpPr>
          <p:cNvPr id="2" name="Rechteck 1"/>
          <p:cNvSpPr/>
          <p:nvPr/>
        </p:nvSpPr>
        <p:spPr>
          <a:xfrm>
            <a:off x="1490663" y="2997200"/>
            <a:ext cx="1574800" cy="601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dirty="0" err="1"/>
              <a:t>Pretreatment</a:t>
            </a:r>
            <a:endParaRPr lang="de-DE" dirty="0"/>
          </a:p>
        </p:txBody>
      </p:sp>
      <p:sp>
        <p:nvSpPr>
          <p:cNvPr id="7" name="Rechteck 6"/>
          <p:cNvSpPr/>
          <p:nvPr/>
        </p:nvSpPr>
        <p:spPr>
          <a:xfrm>
            <a:off x="3784600" y="2997200"/>
            <a:ext cx="1328738" cy="601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dirty="0"/>
              <a:t>Hydrolysis</a:t>
            </a:r>
          </a:p>
        </p:txBody>
      </p:sp>
      <p:sp>
        <p:nvSpPr>
          <p:cNvPr id="8" name="Rechteck 7"/>
          <p:cNvSpPr/>
          <p:nvPr/>
        </p:nvSpPr>
        <p:spPr>
          <a:xfrm>
            <a:off x="5849938" y="2997200"/>
            <a:ext cx="1566862" cy="601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dirty="0"/>
              <a:t>Fermentation</a:t>
            </a:r>
          </a:p>
        </p:txBody>
      </p:sp>
      <p:cxnSp>
        <p:nvCxnSpPr>
          <p:cNvPr id="4" name="Gerade Verbindung mit Pfeil 3"/>
          <p:cNvCxnSpPr>
            <a:stCxn id="2" idx="3"/>
            <a:endCxn id="7" idx="1"/>
          </p:cNvCxnSpPr>
          <p:nvPr/>
        </p:nvCxnSpPr>
        <p:spPr>
          <a:xfrm>
            <a:off x="3065463" y="3297238"/>
            <a:ext cx="71913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13338" y="3294063"/>
            <a:ext cx="7207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310" name="Textfeld 13"/>
          <p:cNvSpPr txBox="1">
            <a:spLocks noChangeArrowheads="1"/>
          </p:cNvSpPr>
          <p:nvPr/>
        </p:nvSpPr>
        <p:spPr bwMode="auto">
          <a:xfrm>
            <a:off x="3030538" y="2940050"/>
            <a:ext cx="660400" cy="368300"/>
          </a:xfrm>
          <a:prstGeom prst="rect">
            <a:avLst/>
          </a:prstGeom>
          <a:noFill/>
          <a:ln w="9525">
            <a:noFill/>
            <a:miter lim="800000"/>
            <a:headEnd/>
            <a:tailEnd/>
          </a:ln>
        </p:spPr>
        <p:txBody>
          <a:bodyPr wrap="none">
            <a:spAutoFit/>
          </a:bodyPr>
          <a:lstStyle/>
          <a:p>
            <a:pPr eaLnBrk="0" hangingPunct="0"/>
            <a:r>
              <a:rPr lang="de-DE"/>
              <a:t>solid</a:t>
            </a:r>
          </a:p>
        </p:txBody>
      </p:sp>
      <p:sp>
        <p:nvSpPr>
          <p:cNvPr id="12311" name="Textfeld 19"/>
          <p:cNvSpPr txBox="1">
            <a:spLocks noChangeArrowheads="1"/>
          </p:cNvSpPr>
          <p:nvPr/>
        </p:nvSpPr>
        <p:spPr bwMode="auto">
          <a:xfrm>
            <a:off x="5116513" y="2919413"/>
            <a:ext cx="723900" cy="369887"/>
          </a:xfrm>
          <a:prstGeom prst="rect">
            <a:avLst/>
          </a:prstGeom>
          <a:noFill/>
          <a:ln w="9525">
            <a:noFill/>
            <a:miter lim="800000"/>
            <a:headEnd/>
            <a:tailEnd/>
          </a:ln>
        </p:spPr>
        <p:txBody>
          <a:bodyPr wrap="none">
            <a:spAutoFit/>
          </a:bodyPr>
          <a:lstStyle/>
          <a:p>
            <a:pPr eaLnBrk="0" hangingPunct="0"/>
            <a:r>
              <a:rPr lang="de-DE"/>
              <a:t>liquid</a:t>
            </a:r>
          </a:p>
        </p:txBody>
      </p:sp>
      <p:sp>
        <p:nvSpPr>
          <p:cNvPr id="12312" name="Textfeld 20"/>
          <p:cNvSpPr txBox="1">
            <a:spLocks noChangeArrowheads="1"/>
          </p:cNvSpPr>
          <p:nvPr/>
        </p:nvSpPr>
        <p:spPr bwMode="auto">
          <a:xfrm>
            <a:off x="3976688" y="2689225"/>
            <a:ext cx="658812" cy="369888"/>
          </a:xfrm>
          <a:prstGeom prst="rect">
            <a:avLst/>
          </a:prstGeom>
          <a:noFill/>
          <a:ln w="9525">
            <a:noFill/>
            <a:miter lim="800000"/>
            <a:headEnd/>
            <a:tailEnd/>
          </a:ln>
        </p:spPr>
        <p:txBody>
          <a:bodyPr wrap="none">
            <a:spAutoFit/>
          </a:bodyPr>
          <a:lstStyle/>
          <a:p>
            <a:pPr eaLnBrk="0" hangingPunct="0"/>
            <a:r>
              <a:rPr lang="de-DE"/>
              <a:t>solid</a:t>
            </a:r>
          </a:p>
        </p:txBody>
      </p:sp>
      <p:sp>
        <p:nvSpPr>
          <p:cNvPr id="12313" name="Textfeld 21"/>
          <p:cNvSpPr txBox="1">
            <a:spLocks noChangeArrowheads="1"/>
          </p:cNvSpPr>
          <p:nvPr/>
        </p:nvSpPr>
        <p:spPr bwMode="auto">
          <a:xfrm>
            <a:off x="1706563" y="2678113"/>
            <a:ext cx="722312" cy="369887"/>
          </a:xfrm>
          <a:prstGeom prst="rect">
            <a:avLst/>
          </a:prstGeom>
          <a:noFill/>
          <a:ln w="9525">
            <a:noFill/>
            <a:miter lim="800000"/>
            <a:headEnd/>
            <a:tailEnd/>
          </a:ln>
        </p:spPr>
        <p:txBody>
          <a:bodyPr wrap="none">
            <a:spAutoFit/>
          </a:bodyPr>
          <a:lstStyle/>
          <a:p>
            <a:pPr eaLnBrk="0" hangingPunct="0"/>
            <a:r>
              <a:rPr lang="de-DE"/>
              <a:t>liquid</a:t>
            </a:r>
          </a:p>
        </p:txBody>
      </p:sp>
      <p:cxnSp>
        <p:nvCxnSpPr>
          <p:cNvPr id="23" name="Gerade Verbindung mit Pfeil 22"/>
          <p:cNvCxnSpPr/>
          <p:nvPr/>
        </p:nvCxnSpPr>
        <p:spPr>
          <a:xfrm>
            <a:off x="7416800" y="3289300"/>
            <a:ext cx="71913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a:off x="769938" y="3289300"/>
            <a:ext cx="7207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0" name="Abgerundetes Rechteck 29"/>
          <p:cNvSpPr/>
          <p:nvPr/>
        </p:nvSpPr>
        <p:spPr>
          <a:xfrm>
            <a:off x="1049338" y="2271713"/>
            <a:ext cx="2143125"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18" name="Abgerundetes Rechteck 17"/>
          <p:cNvSpPr/>
          <p:nvPr/>
        </p:nvSpPr>
        <p:spPr>
          <a:xfrm>
            <a:off x="1049338" y="1066800"/>
            <a:ext cx="2143125"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eaLnBrk="0" hangingPunct="0">
              <a:buFont typeface="Arial" panose="020B0604020202020204" pitchFamily="34" charset="0"/>
              <a:buChar char="•"/>
              <a:defRPr/>
            </a:pPr>
            <a:endParaRPr lang="de-DE" sz="800" dirty="0">
              <a:solidFill>
                <a:schemeClr val="tx1"/>
              </a:solidFill>
            </a:endParaRPr>
          </a:p>
          <a:p>
            <a:pPr marL="285750" indent="-285750" eaLnBrk="0" hangingPunct="0">
              <a:buFont typeface="Arial" panose="020B0604020202020204" pitchFamily="34" charset="0"/>
              <a:buChar char="•"/>
              <a:defRPr/>
            </a:pPr>
            <a:endParaRPr lang="de-DE" dirty="0">
              <a:solidFill>
                <a:schemeClr val="tx1"/>
              </a:solidFill>
            </a:endParaRPr>
          </a:p>
          <a:p>
            <a:pPr marL="285750" indent="-285750" eaLnBrk="0" hangingPunct="0">
              <a:buFont typeface="Arial" panose="020B0604020202020204" pitchFamily="34" charset="0"/>
              <a:buChar char="•"/>
              <a:defRPr/>
            </a:pPr>
            <a:r>
              <a:rPr lang="de-DE" sz="1500" dirty="0">
                <a:solidFill>
                  <a:schemeClr val="tx1"/>
                </a:solidFill>
              </a:rPr>
              <a:t>Degradation </a:t>
            </a:r>
            <a:r>
              <a:rPr lang="de-DE" sz="1500" dirty="0" err="1">
                <a:solidFill>
                  <a:schemeClr val="tx1"/>
                </a:solidFill>
              </a:rPr>
              <a:t>products</a:t>
            </a:r>
            <a:endParaRPr lang="de-DE" sz="1500" dirty="0">
              <a:solidFill>
                <a:schemeClr val="tx1"/>
              </a:solidFill>
            </a:endParaRPr>
          </a:p>
          <a:p>
            <a:pPr marL="285750" indent="-285750" eaLnBrk="0" hangingPunct="0">
              <a:buFont typeface="Arial" panose="020B0604020202020204" pitchFamily="34" charset="0"/>
              <a:buChar char="•"/>
              <a:defRPr/>
            </a:pPr>
            <a:r>
              <a:rPr lang="de-DE" sz="1500" dirty="0">
                <a:solidFill>
                  <a:schemeClr val="tx1"/>
                </a:solidFill>
              </a:rPr>
              <a:t>Sugars</a:t>
            </a:r>
          </a:p>
          <a:p>
            <a:pPr marL="285750" indent="-285750" eaLnBrk="0" hangingPunct="0">
              <a:buFont typeface="Arial" panose="020B0604020202020204" pitchFamily="34" charset="0"/>
              <a:buChar char="•"/>
              <a:defRPr/>
            </a:pPr>
            <a:r>
              <a:rPr lang="de-DE" sz="1500" dirty="0">
                <a:solidFill>
                  <a:schemeClr val="tx1"/>
                </a:solidFill>
              </a:rPr>
              <a:t>Value </a:t>
            </a:r>
            <a:r>
              <a:rPr lang="de-DE" sz="1500" dirty="0" err="1">
                <a:solidFill>
                  <a:schemeClr val="tx1"/>
                </a:solidFill>
              </a:rPr>
              <a:t>added</a:t>
            </a:r>
            <a:r>
              <a:rPr lang="de-DE" sz="1500" dirty="0">
                <a:solidFill>
                  <a:schemeClr val="tx1"/>
                </a:solidFill>
              </a:rPr>
              <a:t> </a:t>
            </a:r>
            <a:r>
              <a:rPr lang="de-DE" sz="1500" dirty="0" err="1">
                <a:solidFill>
                  <a:schemeClr val="tx1"/>
                </a:solidFill>
              </a:rPr>
              <a:t>products</a:t>
            </a:r>
            <a:endParaRPr lang="de-DE" sz="1500" dirty="0">
              <a:solidFill>
                <a:schemeClr val="tx1"/>
              </a:solidFill>
            </a:endParaRPr>
          </a:p>
        </p:txBody>
      </p:sp>
      <p:sp>
        <p:nvSpPr>
          <p:cNvPr id="19" name="Abgerundetes Rechteck 18"/>
          <p:cNvSpPr/>
          <p:nvPr/>
        </p:nvSpPr>
        <p:spPr>
          <a:xfrm>
            <a:off x="1049338" y="1062038"/>
            <a:ext cx="2143125"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27" name="Abgerundetes Rechteck 26"/>
          <p:cNvSpPr/>
          <p:nvPr/>
        </p:nvSpPr>
        <p:spPr>
          <a:xfrm>
            <a:off x="6057900" y="1071563"/>
            <a:ext cx="2141538"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31" name="Abgerundetes Rechteck 30"/>
          <p:cNvSpPr/>
          <p:nvPr/>
        </p:nvSpPr>
        <p:spPr>
          <a:xfrm>
            <a:off x="6057900" y="2281238"/>
            <a:ext cx="2141538"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32" name="Abgerundetes Rechteck 31"/>
          <p:cNvSpPr/>
          <p:nvPr/>
        </p:nvSpPr>
        <p:spPr>
          <a:xfrm>
            <a:off x="6057900" y="1071563"/>
            <a:ext cx="2141538"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25" name="Textfeld 24"/>
          <p:cNvSpPr txBox="1"/>
          <p:nvPr/>
        </p:nvSpPr>
        <p:spPr>
          <a:xfrm>
            <a:off x="6094413" y="1474788"/>
            <a:ext cx="2066925" cy="1476375"/>
          </a:xfrm>
          <a:prstGeom prst="rect">
            <a:avLst/>
          </a:prstGeom>
          <a:noFill/>
        </p:spPr>
        <p:txBody>
          <a:bodyPr wrap="none">
            <a:spAutoFit/>
          </a:bodyPr>
          <a:lstStyle/>
          <a:p>
            <a:pPr marL="177800" indent="-177800" eaLnBrk="0" hangingPunct="0">
              <a:buFont typeface="Arial" panose="020B0604020202020204" pitchFamily="34" charset="0"/>
              <a:buChar char="•"/>
              <a:defRPr/>
            </a:pPr>
            <a:r>
              <a:rPr lang="de-DE" sz="1500" dirty="0">
                <a:latin typeface="Arial" panose="020B0604020202020204" pitchFamily="34" charset="0"/>
                <a:cs typeface="+mn-cs"/>
              </a:rPr>
              <a:t>Products</a:t>
            </a:r>
          </a:p>
          <a:p>
            <a:pPr marL="177800" indent="-177800" eaLnBrk="0" hangingPunct="0">
              <a:buFont typeface="Arial" panose="020B0604020202020204" pitchFamily="34" charset="0"/>
              <a:buChar char="•"/>
              <a:defRPr/>
            </a:pPr>
            <a:r>
              <a:rPr lang="de-DE" sz="1500" dirty="0">
                <a:latin typeface="Arial" panose="020B0604020202020204" pitchFamily="34" charset="0"/>
                <a:cs typeface="+mn-cs"/>
              </a:rPr>
              <a:t>Side </a:t>
            </a:r>
            <a:r>
              <a:rPr lang="de-DE" sz="1500" dirty="0" err="1">
                <a:latin typeface="Arial" panose="020B0604020202020204" pitchFamily="34" charset="0"/>
                <a:cs typeface="+mn-cs"/>
              </a:rPr>
              <a:t>products</a:t>
            </a:r>
            <a:endParaRPr lang="de-DE" sz="1500" dirty="0">
              <a:latin typeface="Arial" panose="020B0604020202020204" pitchFamily="34" charset="0"/>
              <a:cs typeface="+mn-cs"/>
            </a:endParaRPr>
          </a:p>
          <a:p>
            <a:pPr eaLnBrk="0" hangingPunct="0">
              <a:tabLst>
                <a:tab pos="177800" algn="l"/>
              </a:tabLst>
              <a:defRPr/>
            </a:pPr>
            <a:r>
              <a:rPr lang="de-DE" sz="1500" dirty="0">
                <a:latin typeface="Arial" panose="020B0604020202020204" pitchFamily="34" charset="0"/>
                <a:cs typeface="+mn-cs"/>
              </a:rPr>
              <a:t>	(e. g. ABE)</a:t>
            </a:r>
          </a:p>
          <a:p>
            <a:pPr marL="177800" indent="-177800" eaLnBrk="0" hangingPunct="0">
              <a:buFont typeface="Arial" panose="020B0604020202020204" pitchFamily="34" charset="0"/>
              <a:buChar char="•"/>
              <a:defRPr/>
            </a:pPr>
            <a:r>
              <a:rPr lang="de-DE" sz="1500" dirty="0" err="1">
                <a:latin typeface="Arial" panose="020B0604020202020204" pitchFamily="34" charset="0"/>
                <a:cs typeface="+mn-cs"/>
              </a:rPr>
              <a:t>fermentation</a:t>
            </a:r>
            <a:r>
              <a:rPr lang="de-DE" sz="1500" dirty="0">
                <a:latin typeface="Arial" panose="020B0604020202020204" pitchFamily="34" charset="0"/>
                <a:cs typeface="+mn-cs"/>
              </a:rPr>
              <a:t> </a:t>
            </a:r>
            <a:r>
              <a:rPr lang="de-DE" sz="1500" dirty="0" err="1">
                <a:latin typeface="Arial" panose="020B0604020202020204" pitchFamily="34" charset="0"/>
                <a:cs typeface="+mn-cs"/>
              </a:rPr>
              <a:t>media</a:t>
            </a:r>
            <a:r>
              <a:rPr lang="de-DE" sz="1500" dirty="0">
                <a:latin typeface="Arial" panose="020B0604020202020204" pitchFamily="34" charset="0"/>
                <a:cs typeface="+mn-cs"/>
              </a:rPr>
              <a:t> </a:t>
            </a:r>
          </a:p>
          <a:p>
            <a:pPr eaLnBrk="0" hangingPunct="0">
              <a:tabLst>
                <a:tab pos="177800" algn="l"/>
              </a:tabLst>
              <a:defRPr/>
            </a:pPr>
            <a:r>
              <a:rPr lang="de-DE" sz="1500" dirty="0">
                <a:latin typeface="Arial" panose="020B0604020202020204" pitchFamily="34" charset="0"/>
                <a:cs typeface="+mn-cs"/>
              </a:rPr>
              <a:t>	</a:t>
            </a:r>
            <a:r>
              <a:rPr lang="de-DE" sz="1500" dirty="0" err="1">
                <a:latin typeface="Arial" panose="020B0604020202020204" pitchFamily="34" charset="0"/>
                <a:cs typeface="+mn-cs"/>
              </a:rPr>
              <a:t>components</a:t>
            </a:r>
            <a:endParaRPr lang="de-DE" sz="1500" dirty="0">
              <a:latin typeface="Arial" panose="020B0604020202020204" pitchFamily="34" charset="0"/>
              <a:cs typeface="+mn-cs"/>
            </a:endParaRPr>
          </a:p>
          <a:p>
            <a:pPr marL="177800" indent="-177800" eaLnBrk="0" hangingPunct="0">
              <a:buFont typeface="Arial" panose="020B0604020202020204" pitchFamily="34" charset="0"/>
              <a:buChar char="•"/>
              <a:defRPr/>
            </a:pPr>
            <a:endParaRPr lang="de-DE" sz="1500" dirty="0">
              <a:latin typeface="Arial" panose="020B0604020202020204" pitchFamily="34" charset="0"/>
              <a:cs typeface="+mn-cs"/>
            </a:endParaRPr>
          </a:p>
        </p:txBody>
      </p:sp>
      <p:sp>
        <p:nvSpPr>
          <p:cNvPr id="28" name="Abgerundetes Rechteck 27"/>
          <p:cNvSpPr/>
          <p:nvPr/>
        </p:nvSpPr>
        <p:spPr>
          <a:xfrm>
            <a:off x="3546475" y="1066800"/>
            <a:ext cx="2141538"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dirty="0"/>
          </a:p>
        </p:txBody>
      </p:sp>
      <p:sp>
        <p:nvSpPr>
          <p:cNvPr id="33" name="Abgerundetes Rechteck 32"/>
          <p:cNvSpPr/>
          <p:nvPr/>
        </p:nvSpPr>
        <p:spPr>
          <a:xfrm>
            <a:off x="3543300" y="2282825"/>
            <a:ext cx="2141538"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34" name="Abgerundetes Rechteck 33"/>
          <p:cNvSpPr/>
          <p:nvPr/>
        </p:nvSpPr>
        <p:spPr>
          <a:xfrm>
            <a:off x="3543300" y="1065213"/>
            <a:ext cx="2141538"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26" name="Textfeld 25"/>
          <p:cNvSpPr txBox="1"/>
          <p:nvPr/>
        </p:nvSpPr>
        <p:spPr>
          <a:xfrm>
            <a:off x="3678238" y="1617663"/>
            <a:ext cx="1962150" cy="1016000"/>
          </a:xfrm>
          <a:prstGeom prst="rect">
            <a:avLst/>
          </a:prstGeom>
          <a:noFill/>
        </p:spPr>
        <p:txBody>
          <a:bodyPr wrap="none">
            <a:spAutoFit/>
          </a:bodyPr>
          <a:lstStyle/>
          <a:p>
            <a:pPr marL="177800" indent="-177800" eaLnBrk="0" hangingPunct="0">
              <a:buFont typeface="Arial" panose="020B0604020202020204" pitchFamily="34" charset="0"/>
              <a:buChar char="•"/>
              <a:defRPr/>
            </a:pPr>
            <a:r>
              <a:rPr lang="de-DE" sz="1500" dirty="0" err="1">
                <a:latin typeface="Arial" panose="020B0604020202020204" pitchFamily="34" charset="0"/>
                <a:cs typeface="+mn-cs"/>
              </a:rPr>
              <a:t>Unhydrolyzed</a:t>
            </a:r>
            <a:r>
              <a:rPr lang="de-DE" sz="1500" dirty="0">
                <a:latin typeface="Arial" panose="020B0604020202020204" pitchFamily="34" charset="0"/>
                <a:cs typeface="+mn-cs"/>
              </a:rPr>
              <a:t> </a:t>
            </a:r>
          </a:p>
          <a:p>
            <a:pPr eaLnBrk="0" hangingPunct="0">
              <a:tabLst>
                <a:tab pos="177800" algn="l"/>
              </a:tabLst>
              <a:defRPr/>
            </a:pPr>
            <a:r>
              <a:rPr lang="de-DE" sz="1500" dirty="0">
                <a:latin typeface="Arial" panose="020B0604020202020204" pitchFamily="34" charset="0"/>
                <a:cs typeface="+mn-cs"/>
              </a:rPr>
              <a:t>	</a:t>
            </a:r>
            <a:r>
              <a:rPr lang="de-DE" sz="1500" dirty="0" err="1">
                <a:latin typeface="Arial" panose="020B0604020202020204" pitchFamily="34" charset="0"/>
                <a:cs typeface="+mn-cs"/>
              </a:rPr>
              <a:t>cellulose</a:t>
            </a:r>
            <a:endParaRPr lang="de-DE" sz="1500" dirty="0">
              <a:latin typeface="Arial" panose="020B0604020202020204" pitchFamily="34" charset="0"/>
              <a:cs typeface="+mn-cs"/>
            </a:endParaRPr>
          </a:p>
          <a:p>
            <a:pPr marL="177800" indent="-177800" eaLnBrk="0" hangingPunct="0">
              <a:buFont typeface="Arial" panose="020B0604020202020204" pitchFamily="34" charset="0"/>
              <a:buChar char="•"/>
              <a:defRPr/>
            </a:pPr>
            <a:r>
              <a:rPr lang="de-DE" sz="1500" dirty="0" err="1">
                <a:latin typeface="Arial" panose="020B0604020202020204" pitchFamily="34" charset="0"/>
                <a:cs typeface="+mn-cs"/>
              </a:rPr>
              <a:t>Remaining</a:t>
            </a:r>
            <a:r>
              <a:rPr lang="de-DE" sz="1500" dirty="0">
                <a:latin typeface="Arial" panose="020B0604020202020204" pitchFamily="34" charset="0"/>
                <a:cs typeface="+mn-cs"/>
              </a:rPr>
              <a:t> Lignin, </a:t>
            </a:r>
          </a:p>
          <a:p>
            <a:pPr eaLnBrk="0" hangingPunct="0">
              <a:tabLst>
                <a:tab pos="177800" algn="l"/>
              </a:tabLst>
              <a:defRPr/>
            </a:pPr>
            <a:r>
              <a:rPr lang="de-DE" sz="1500" dirty="0">
                <a:latin typeface="Arial" panose="020B0604020202020204" pitchFamily="34" charset="0"/>
                <a:cs typeface="+mn-cs"/>
              </a:rPr>
              <a:t>	Hemicellulose</a:t>
            </a:r>
          </a:p>
        </p:txBody>
      </p:sp>
      <p:pic>
        <p:nvPicPr>
          <p:cNvPr id="12327" name="Picture 2" descr="http://www.baumkunde.de/images/baumbestimmung-laubh.gif"/>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01600" y="3513138"/>
            <a:ext cx="417513" cy="417512"/>
          </a:xfrm>
          <a:prstGeom prst="rect">
            <a:avLst/>
          </a:prstGeom>
          <a:noFill/>
          <a:ln w="9525">
            <a:noFill/>
            <a:miter lim="800000"/>
            <a:headEnd/>
            <a:tailEnd/>
          </a:ln>
        </p:spPr>
      </p:pic>
      <p:pic>
        <p:nvPicPr>
          <p:cNvPr id="12328" name="Picture 4" descr="Nadelhölzer"/>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52425" y="2925763"/>
            <a:ext cx="469900" cy="469900"/>
          </a:xfrm>
          <a:prstGeom prst="rect">
            <a:avLst/>
          </a:prstGeom>
          <a:noFill/>
          <a:ln w="9525">
            <a:noFill/>
            <a:miter lim="800000"/>
            <a:headEnd/>
            <a:tailEnd/>
          </a:ln>
        </p:spPr>
      </p:pic>
      <p:pic>
        <p:nvPicPr>
          <p:cNvPr id="12329" name="Picture 6" descr="http://takoloko.de/wp-content/stroh-bundel.JPG"/>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0325" y="3040063"/>
            <a:ext cx="331788" cy="450850"/>
          </a:xfrm>
          <a:prstGeom prst="rect">
            <a:avLst/>
          </a:prstGeom>
          <a:noFill/>
          <a:ln w="9525">
            <a:noFill/>
            <a:miter lim="800000"/>
            <a:headEnd/>
            <a:tailEnd/>
          </a:ln>
        </p:spPr>
      </p:pic>
      <p:pic>
        <p:nvPicPr>
          <p:cNvPr id="12330" name="Picture 15" descr="http://media.treehugger.com/assets/images/2011/10/switchgrass.jpg"/>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76263" y="3395663"/>
            <a:ext cx="292100" cy="466725"/>
          </a:xfrm>
          <a:prstGeom prst="rect">
            <a:avLst/>
          </a:prstGeom>
          <a:noFill/>
          <a:ln w="9525">
            <a:noFill/>
            <a:miter lim="800000"/>
            <a:headEnd/>
            <a:tailEnd/>
          </a:ln>
        </p:spPr>
      </p:pic>
      <p:pic>
        <p:nvPicPr>
          <p:cNvPr id="12331" name="Picture 17" descr="http://www.heuschnupfenhilfe.de/application/assets/images/content/pollen-abc/roggen.jpg"/>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168275" y="2611438"/>
            <a:ext cx="554038" cy="447675"/>
          </a:xfrm>
          <a:prstGeom prst="rect">
            <a:avLst/>
          </a:prstGeom>
          <a:noFill/>
          <a:ln w="9525">
            <a:noFill/>
            <a:miter lim="800000"/>
            <a:headEnd/>
            <a:tailEnd/>
          </a:ln>
        </p:spPr>
      </p:pic>
      <p:sp>
        <p:nvSpPr>
          <p:cNvPr id="47" name="Abgerundetes Rechteck 46"/>
          <p:cNvSpPr/>
          <p:nvPr/>
        </p:nvSpPr>
        <p:spPr>
          <a:xfrm>
            <a:off x="1993900" y="5072063"/>
            <a:ext cx="2141538"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48" name="Abgerundetes Rechteck 47"/>
          <p:cNvSpPr/>
          <p:nvPr/>
        </p:nvSpPr>
        <p:spPr>
          <a:xfrm>
            <a:off x="1993900" y="3865563"/>
            <a:ext cx="2141538"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eaLnBrk="0" hangingPunct="0">
              <a:buFont typeface="Arial" panose="020B0604020202020204" pitchFamily="34" charset="0"/>
              <a:buChar char="•"/>
              <a:defRPr/>
            </a:pPr>
            <a:endParaRPr lang="de-DE" sz="800" dirty="0">
              <a:solidFill>
                <a:schemeClr val="tx1"/>
              </a:solidFill>
            </a:endParaRPr>
          </a:p>
          <a:p>
            <a:pPr marL="285750" indent="-285750" eaLnBrk="0" hangingPunct="0">
              <a:buFont typeface="Arial" panose="020B0604020202020204" pitchFamily="34" charset="0"/>
              <a:buChar char="•"/>
              <a:defRPr/>
            </a:pPr>
            <a:endParaRPr lang="de-DE" dirty="0">
              <a:solidFill>
                <a:schemeClr val="tx1"/>
              </a:solidFill>
            </a:endParaRPr>
          </a:p>
          <a:p>
            <a:pPr marL="285750" indent="-285750" eaLnBrk="0" hangingPunct="0">
              <a:buFont typeface="Arial" panose="020B0604020202020204" pitchFamily="34" charset="0"/>
              <a:buChar char="•"/>
              <a:defRPr/>
            </a:pPr>
            <a:r>
              <a:rPr lang="de-DE" sz="1500" dirty="0" err="1">
                <a:solidFill>
                  <a:schemeClr val="tx1"/>
                </a:solidFill>
              </a:rPr>
              <a:t>Composition</a:t>
            </a:r>
            <a:endParaRPr lang="de-DE" sz="1500" dirty="0">
              <a:solidFill>
                <a:schemeClr val="tx1"/>
              </a:solidFill>
            </a:endParaRPr>
          </a:p>
          <a:p>
            <a:pPr marL="742950" lvl="1" indent="-285750" eaLnBrk="0" hangingPunct="0">
              <a:buFont typeface="Arial" panose="020B0604020202020204" pitchFamily="34" charset="0"/>
              <a:buChar char="•"/>
              <a:defRPr/>
            </a:pPr>
            <a:r>
              <a:rPr lang="de-DE" sz="1500" dirty="0">
                <a:solidFill>
                  <a:schemeClr val="tx1"/>
                </a:solidFill>
              </a:rPr>
              <a:t>Cellulose</a:t>
            </a:r>
          </a:p>
          <a:p>
            <a:pPr marL="742950" lvl="1" indent="-285750" eaLnBrk="0" hangingPunct="0">
              <a:buFont typeface="Arial" panose="020B0604020202020204" pitchFamily="34" charset="0"/>
              <a:buChar char="•"/>
              <a:defRPr/>
            </a:pPr>
            <a:r>
              <a:rPr lang="de-DE" sz="1500" dirty="0" err="1">
                <a:solidFill>
                  <a:schemeClr val="tx1"/>
                </a:solidFill>
              </a:rPr>
              <a:t>Hemi</a:t>
            </a:r>
            <a:r>
              <a:rPr lang="de-DE" sz="1500" dirty="0">
                <a:solidFill>
                  <a:schemeClr val="tx1"/>
                </a:solidFill>
              </a:rPr>
              <a:t>-cellulose</a:t>
            </a:r>
          </a:p>
          <a:p>
            <a:pPr marL="742950" lvl="1" indent="-285750" eaLnBrk="0" hangingPunct="0">
              <a:buFont typeface="Arial" panose="020B0604020202020204" pitchFamily="34" charset="0"/>
              <a:buChar char="•"/>
              <a:defRPr/>
            </a:pPr>
            <a:r>
              <a:rPr lang="de-DE" sz="1500" dirty="0">
                <a:solidFill>
                  <a:schemeClr val="tx1"/>
                </a:solidFill>
              </a:rPr>
              <a:t>Lignin</a:t>
            </a:r>
          </a:p>
        </p:txBody>
      </p:sp>
      <p:sp>
        <p:nvSpPr>
          <p:cNvPr id="49" name="Abgerundetes Rechteck 48"/>
          <p:cNvSpPr/>
          <p:nvPr/>
        </p:nvSpPr>
        <p:spPr>
          <a:xfrm>
            <a:off x="1993900" y="3862388"/>
            <a:ext cx="2141538"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28678" name="Rechteck 28677"/>
          <p:cNvSpPr/>
          <p:nvPr/>
        </p:nvSpPr>
        <p:spPr>
          <a:xfrm>
            <a:off x="2801938" y="2727325"/>
            <a:ext cx="390525"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60" name="Rechteck 59"/>
          <p:cNvSpPr/>
          <p:nvPr/>
        </p:nvSpPr>
        <p:spPr>
          <a:xfrm>
            <a:off x="4919663" y="2725738"/>
            <a:ext cx="388937"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64" name="Abgerundetes Rechteck 63"/>
          <p:cNvSpPr/>
          <p:nvPr/>
        </p:nvSpPr>
        <p:spPr>
          <a:xfrm>
            <a:off x="4889500" y="3862388"/>
            <a:ext cx="2141538"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65" name="Abgerundetes Rechteck 64"/>
          <p:cNvSpPr/>
          <p:nvPr/>
        </p:nvSpPr>
        <p:spPr>
          <a:xfrm>
            <a:off x="4889500" y="5072063"/>
            <a:ext cx="2141538"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66" name="Abgerundetes Rechteck 65"/>
          <p:cNvSpPr/>
          <p:nvPr/>
        </p:nvSpPr>
        <p:spPr>
          <a:xfrm>
            <a:off x="4889500" y="3862388"/>
            <a:ext cx="2141538"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67" name="Textfeld 66"/>
          <p:cNvSpPr txBox="1"/>
          <p:nvPr/>
        </p:nvSpPr>
        <p:spPr>
          <a:xfrm>
            <a:off x="4926013" y="4306888"/>
            <a:ext cx="2103437" cy="1062037"/>
          </a:xfrm>
          <a:prstGeom prst="rect">
            <a:avLst/>
          </a:prstGeom>
          <a:noFill/>
        </p:spPr>
        <p:txBody>
          <a:bodyPr wrap="none">
            <a:spAutoFit/>
          </a:bodyPr>
          <a:lstStyle/>
          <a:p>
            <a:pPr marL="177800" indent="-177800" eaLnBrk="0" hangingPunct="0">
              <a:buFont typeface="Arial" panose="020B0604020202020204" pitchFamily="34" charset="0"/>
              <a:buChar char="•"/>
              <a:defRPr/>
            </a:pPr>
            <a:r>
              <a:rPr lang="de-DE" sz="1500" dirty="0">
                <a:latin typeface="Arial" panose="020B0604020202020204" pitchFamily="34" charset="0"/>
                <a:cs typeface="+mn-cs"/>
              </a:rPr>
              <a:t>Glucose</a:t>
            </a:r>
          </a:p>
          <a:p>
            <a:pPr marL="177800" indent="-177800" eaLnBrk="0" hangingPunct="0">
              <a:buFont typeface="Arial" panose="020B0604020202020204" pitchFamily="34" charset="0"/>
              <a:buChar char="•"/>
              <a:defRPr/>
            </a:pPr>
            <a:r>
              <a:rPr lang="de-DE" sz="1500" dirty="0">
                <a:latin typeface="Arial" panose="020B0604020202020204" pitchFamily="34" charset="0"/>
                <a:cs typeface="+mn-cs"/>
              </a:rPr>
              <a:t>Fermentation </a:t>
            </a:r>
          </a:p>
          <a:p>
            <a:pPr eaLnBrk="0" hangingPunct="0">
              <a:tabLst>
                <a:tab pos="177800" algn="l"/>
              </a:tabLst>
              <a:defRPr/>
            </a:pPr>
            <a:r>
              <a:rPr lang="de-DE" sz="1500" dirty="0">
                <a:latin typeface="Arial" panose="020B0604020202020204" pitchFamily="34" charset="0"/>
                <a:cs typeface="+mn-cs"/>
              </a:rPr>
              <a:t>	</a:t>
            </a:r>
            <a:r>
              <a:rPr lang="de-DE" sz="1500" dirty="0" err="1">
                <a:latin typeface="Arial" panose="020B0604020202020204" pitchFamily="34" charset="0"/>
                <a:cs typeface="+mn-cs"/>
              </a:rPr>
              <a:t>inhibitors</a:t>
            </a:r>
            <a:r>
              <a:rPr lang="de-DE" dirty="0">
                <a:latin typeface="Arial" panose="020B0604020202020204" pitchFamily="34" charset="0"/>
                <a:cs typeface="+mn-cs"/>
              </a:rPr>
              <a:t> </a:t>
            </a:r>
          </a:p>
          <a:p>
            <a:pPr eaLnBrk="0" hangingPunct="0">
              <a:tabLst>
                <a:tab pos="177800" algn="l"/>
              </a:tabLst>
              <a:defRPr/>
            </a:pPr>
            <a:r>
              <a:rPr lang="de-DE" sz="1500" dirty="0">
                <a:latin typeface="Arial" panose="020B0604020202020204" pitchFamily="34" charset="0"/>
                <a:cs typeface="+mn-cs"/>
              </a:rPr>
              <a:t>→ Lignin, </a:t>
            </a:r>
            <a:r>
              <a:rPr lang="de-DE" sz="1500" dirty="0" err="1">
                <a:latin typeface="Arial" panose="020B0604020202020204" pitchFamily="34" charset="0"/>
                <a:cs typeface="+mn-cs"/>
              </a:rPr>
              <a:t>degradation</a:t>
            </a:r>
            <a:endParaRPr lang="de-DE" sz="1500" dirty="0">
              <a:latin typeface="Arial" panose="020B0604020202020204" pitchFamily="34" charset="0"/>
              <a:cs typeface="+mn-cs"/>
            </a:endParaRPr>
          </a:p>
        </p:txBody>
      </p:sp>
      <p:sp>
        <p:nvSpPr>
          <p:cNvPr id="70" name="Rechteck 69"/>
          <p:cNvSpPr/>
          <p:nvPr/>
        </p:nvSpPr>
        <p:spPr>
          <a:xfrm>
            <a:off x="7415213" y="3302000"/>
            <a:ext cx="388937" cy="271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71" name="Rechteck 70"/>
          <p:cNvSpPr/>
          <p:nvPr/>
        </p:nvSpPr>
        <p:spPr>
          <a:xfrm>
            <a:off x="7262813" y="3598863"/>
            <a:ext cx="388937"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graphicFrame>
        <p:nvGraphicFramePr>
          <p:cNvPr id="3" name="Objekt 2"/>
          <p:cNvGraphicFramePr>
            <a:graphicFrameLocks noChangeAspect="1"/>
          </p:cNvGraphicFramePr>
          <p:nvPr>
            <p:extLst>
              <p:ext uri="{D42A27DB-BD31-4B8C-83A1-F6EECF244321}">
                <p14:modId xmlns:p14="http://schemas.microsoft.com/office/powerpoint/2010/main" val="3046772790"/>
              </p:ext>
            </p:extLst>
          </p:nvPr>
        </p:nvGraphicFramePr>
        <p:xfrm>
          <a:off x="7725501" y="3077476"/>
          <a:ext cx="1418499" cy="900000"/>
        </p:xfrm>
        <a:graphic>
          <a:graphicData uri="http://schemas.openxmlformats.org/presentationml/2006/ole">
            <mc:AlternateContent xmlns:mc="http://schemas.openxmlformats.org/markup-compatibility/2006">
              <mc:Choice xmlns:v="urn:schemas-microsoft-com:vml" Requires="v">
                <p:oleObj spid="_x0000_s27683" name="CS ChemDraw Drawing" r:id="rId8" imgW="2366365" imgH="1502280" progId="ChemDraw.Document.6.0">
                  <p:embed/>
                </p:oleObj>
              </mc:Choice>
              <mc:Fallback>
                <p:oleObj name="CS ChemDraw Drawing" r:id="rId8" imgW="2366365" imgH="1502280" progId="ChemDraw.Document.6.0">
                  <p:embed/>
                  <p:pic>
                    <p:nvPicPr>
                      <p:cNvPr id="0" name=""/>
                      <p:cNvPicPr/>
                      <p:nvPr/>
                    </p:nvPicPr>
                    <p:blipFill>
                      <a:blip r:embed="rId9"/>
                      <a:stretch>
                        <a:fillRect/>
                      </a:stretch>
                    </p:blipFill>
                    <p:spPr>
                      <a:xfrm>
                        <a:off x="7725501" y="3077476"/>
                        <a:ext cx="1418499" cy="900000"/>
                      </a:xfrm>
                      <a:prstGeom prst="rect">
                        <a:avLst/>
                      </a:prstGeom>
                    </p:spPr>
                  </p:pic>
                </p:oleObj>
              </mc:Fallback>
            </mc:AlternateContent>
          </a:graphicData>
        </a:graphic>
      </p:graphicFrame>
    </p:spTree>
    <p:extLst>
      <p:ext uri="{BB962C8B-B14F-4D97-AF65-F5344CB8AC3E}">
        <p14:creationId xmlns:p14="http://schemas.microsoft.com/office/powerpoint/2010/main" val="3096685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3" name="Titel 4"/>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smtClean="0">
                <a:latin typeface="Arial" charset="0"/>
                <a:cs typeface="Arial" charset="0"/>
              </a:rPr>
              <a:t>Lignocellulose hydrolysis</a:t>
            </a:r>
            <a:br>
              <a:rPr lang="en-US" altLang="de-DE" dirty="0" smtClean="0">
                <a:latin typeface="Arial" charset="0"/>
                <a:cs typeface="Arial" charset="0"/>
              </a:rPr>
            </a:br>
            <a:r>
              <a:rPr lang="en-US" altLang="de-DE" dirty="0" smtClean="0">
                <a:latin typeface="Arial" charset="0"/>
                <a:cs typeface="Arial" charset="0"/>
              </a:rPr>
              <a:t>Acidic mechanism</a:t>
            </a:r>
          </a:p>
        </p:txBody>
      </p:sp>
      <p:sp>
        <p:nvSpPr>
          <p:cNvPr id="12304" name="Fußzeilenplatzhalter 2"/>
          <p:cNvSpPr>
            <a:spLocks noGrp="1"/>
          </p:cNvSpPr>
          <p:nvPr>
            <p:ph type="ftr" sz="quarter" idx="14"/>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a:cs typeface="Arial" charset="0"/>
              </a:rPr>
              <a:t>4</a:t>
            </a:r>
            <a:r>
              <a:rPr lang="en-US" altLang="de-DE" dirty="0" smtClean="0">
                <a:cs typeface="Arial" charset="0"/>
              </a:rPr>
              <a:t> of 15</a:t>
            </a:r>
          </a:p>
        </p:txBody>
      </p:sp>
      <p:sp>
        <p:nvSpPr>
          <p:cNvPr id="6" name="Rechteck 5"/>
          <p:cNvSpPr/>
          <p:nvPr/>
        </p:nvSpPr>
        <p:spPr>
          <a:xfrm>
            <a:off x="7907482" y="5808089"/>
            <a:ext cx="46434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8" name="Gruppieren 7"/>
          <p:cNvGrpSpPr/>
          <p:nvPr/>
        </p:nvGrpSpPr>
        <p:grpSpPr>
          <a:xfrm>
            <a:off x="3499461" y="2142987"/>
            <a:ext cx="5501125" cy="3792013"/>
            <a:chOff x="3499461" y="2142987"/>
            <a:chExt cx="5501125" cy="3792013"/>
          </a:xfrm>
        </p:grpSpPr>
        <p:grpSp>
          <p:nvGrpSpPr>
            <p:cNvPr id="5" name="Gruppieren 4"/>
            <p:cNvGrpSpPr/>
            <p:nvPr/>
          </p:nvGrpSpPr>
          <p:grpSpPr>
            <a:xfrm>
              <a:off x="3499461" y="2142987"/>
              <a:ext cx="5501125" cy="3792013"/>
              <a:chOff x="3642875" y="2181320"/>
              <a:chExt cx="5501125" cy="3792013"/>
            </a:xfrm>
          </p:grpSpPr>
          <p:sp>
            <p:nvSpPr>
              <p:cNvPr id="16" name="Abgerundetes Rechteck 15"/>
              <p:cNvSpPr/>
              <p:nvPr/>
            </p:nvSpPr>
            <p:spPr>
              <a:xfrm>
                <a:off x="3642875" y="2209029"/>
                <a:ext cx="5501125" cy="3764304"/>
              </a:xfrm>
              <a:prstGeom prst="roundRect">
                <a:avLst/>
              </a:prstGeom>
              <a:solidFill>
                <a:schemeClr val="bg1"/>
              </a:solidFill>
              <a:ln w="25400">
                <a:solidFill>
                  <a:srgbClr val="0054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3732112" y="2181320"/>
                <a:ext cx="5411888" cy="3792013"/>
                <a:chOff x="138285" y="1471130"/>
                <a:chExt cx="5411888" cy="3792013"/>
              </a:xfrm>
            </p:grpSpPr>
            <p:pic>
              <p:nvPicPr>
                <p:cNvPr id="10"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38285" y="1471130"/>
                  <a:ext cx="5411888" cy="3792013"/>
                </a:xfrm>
                <a:prstGeom prst="rect">
                  <a:avLst/>
                </a:prstGeom>
                <a:no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feld 10"/>
                <p:cNvSpPr txBox="1"/>
                <p:nvPr/>
              </p:nvSpPr>
              <p:spPr>
                <a:xfrm>
                  <a:off x="541605" y="4769593"/>
                  <a:ext cx="1153243" cy="461665"/>
                </a:xfrm>
                <a:prstGeom prst="rect">
                  <a:avLst/>
                </a:prstGeom>
                <a:solidFill>
                  <a:schemeClr val="bg1"/>
                </a:solidFill>
              </p:spPr>
              <p:txBody>
                <a:bodyPr wrap="square" rtlCol="0">
                  <a:spAutoFit/>
                </a:bodyPr>
                <a:lstStyle/>
                <a:p>
                  <a:pPr algn="ctr"/>
                  <a:r>
                    <a:rPr lang="en-US" sz="1200" b="1" i="1" dirty="0"/>
                    <a:t>n</a:t>
                  </a:r>
                  <a:r>
                    <a:rPr lang="en-US" sz="1200" b="1" i="1" dirty="0" smtClean="0"/>
                    <a:t>on-reducing end</a:t>
                  </a:r>
                  <a:endParaRPr lang="en-US" sz="1200" b="1" i="1" dirty="0"/>
                </a:p>
              </p:txBody>
            </p:sp>
            <p:sp>
              <p:nvSpPr>
                <p:cNvPr id="12" name="Textfeld 11"/>
                <p:cNvSpPr txBox="1"/>
                <p:nvPr/>
              </p:nvSpPr>
              <p:spPr>
                <a:xfrm>
                  <a:off x="4018149" y="4859233"/>
                  <a:ext cx="1154429" cy="276999"/>
                </a:xfrm>
                <a:prstGeom prst="rect">
                  <a:avLst/>
                </a:prstGeom>
                <a:solidFill>
                  <a:schemeClr val="bg1"/>
                </a:solidFill>
              </p:spPr>
              <p:txBody>
                <a:bodyPr wrap="square" rtlCol="0">
                  <a:spAutoFit/>
                </a:bodyPr>
                <a:lstStyle/>
                <a:p>
                  <a:r>
                    <a:rPr lang="en-US" sz="1200" b="1" i="1" dirty="0"/>
                    <a:t>r</a:t>
                  </a:r>
                  <a:r>
                    <a:rPr lang="en-US" sz="1200" b="1" i="1" dirty="0" smtClean="0"/>
                    <a:t>educing end</a:t>
                  </a:r>
                  <a:endParaRPr lang="en-US" sz="1200" b="1" i="1" dirty="0"/>
                </a:p>
              </p:txBody>
            </p:sp>
            <p:sp>
              <p:nvSpPr>
                <p:cNvPr id="13" name="Textfeld 12"/>
                <p:cNvSpPr txBox="1"/>
                <p:nvPr/>
              </p:nvSpPr>
              <p:spPr>
                <a:xfrm>
                  <a:off x="1087054" y="4554616"/>
                  <a:ext cx="1153243" cy="276999"/>
                </a:xfrm>
                <a:prstGeom prst="rect">
                  <a:avLst/>
                </a:prstGeom>
                <a:solidFill>
                  <a:schemeClr val="bg1"/>
                </a:solidFill>
              </p:spPr>
              <p:txBody>
                <a:bodyPr wrap="square" rtlCol="0">
                  <a:spAutoFit/>
                </a:bodyPr>
                <a:lstStyle/>
                <a:p>
                  <a:pPr algn="ctr"/>
                  <a:r>
                    <a:rPr lang="en-US" sz="1200" b="1" i="1" dirty="0" smtClean="0"/>
                    <a:t>crystalline</a:t>
                  </a:r>
                  <a:endParaRPr lang="en-US" sz="1200" b="1" i="1" dirty="0"/>
                </a:p>
              </p:txBody>
            </p:sp>
            <p:sp>
              <p:nvSpPr>
                <p:cNvPr id="14" name="Textfeld 13"/>
                <p:cNvSpPr txBox="1"/>
                <p:nvPr/>
              </p:nvSpPr>
              <p:spPr>
                <a:xfrm>
                  <a:off x="3768173" y="4554616"/>
                  <a:ext cx="1153243" cy="276999"/>
                </a:xfrm>
                <a:prstGeom prst="rect">
                  <a:avLst/>
                </a:prstGeom>
                <a:solidFill>
                  <a:schemeClr val="bg1"/>
                </a:solidFill>
              </p:spPr>
              <p:txBody>
                <a:bodyPr wrap="square" rtlCol="0">
                  <a:spAutoFit/>
                </a:bodyPr>
                <a:lstStyle/>
                <a:p>
                  <a:pPr algn="ctr"/>
                  <a:r>
                    <a:rPr lang="en-US" sz="1200" b="1" i="1" dirty="0" smtClean="0"/>
                    <a:t>crystalline</a:t>
                  </a:r>
                  <a:endParaRPr lang="en-US" sz="1200" b="1" i="1" dirty="0"/>
                </a:p>
              </p:txBody>
            </p:sp>
            <p:sp>
              <p:nvSpPr>
                <p:cNvPr id="15" name="Textfeld 14"/>
                <p:cNvSpPr txBox="1"/>
                <p:nvPr/>
              </p:nvSpPr>
              <p:spPr>
                <a:xfrm>
                  <a:off x="2482614" y="4562607"/>
                  <a:ext cx="1153243" cy="276999"/>
                </a:xfrm>
                <a:prstGeom prst="rect">
                  <a:avLst/>
                </a:prstGeom>
                <a:solidFill>
                  <a:schemeClr val="bg1"/>
                </a:solidFill>
              </p:spPr>
              <p:txBody>
                <a:bodyPr wrap="square" rtlCol="0">
                  <a:spAutoFit/>
                </a:bodyPr>
                <a:lstStyle/>
                <a:p>
                  <a:pPr algn="ctr"/>
                  <a:r>
                    <a:rPr lang="en-US" sz="1200" b="1" i="1" dirty="0" smtClean="0"/>
                    <a:t>amorphous</a:t>
                  </a:r>
                  <a:endParaRPr lang="en-US" sz="1200" b="1" i="1" dirty="0"/>
                </a:p>
              </p:txBody>
            </p:sp>
          </p:grpSp>
        </p:grpSp>
        <p:sp>
          <p:nvSpPr>
            <p:cNvPr id="18" name="Textfeld 17"/>
            <p:cNvSpPr txBox="1"/>
            <p:nvPr/>
          </p:nvSpPr>
          <p:spPr>
            <a:xfrm>
              <a:off x="5155108" y="2150187"/>
              <a:ext cx="2313454" cy="369332"/>
            </a:xfrm>
            <a:prstGeom prst="rect">
              <a:avLst/>
            </a:prstGeom>
            <a:noFill/>
          </p:spPr>
          <p:txBody>
            <a:bodyPr wrap="none" rtlCol="0">
              <a:spAutoFit/>
            </a:bodyPr>
            <a:lstStyle/>
            <a:p>
              <a:r>
                <a:rPr lang="de-DE" dirty="0" err="1" smtClean="0"/>
                <a:t>enzymatic</a:t>
              </a:r>
              <a:r>
                <a:rPr lang="de-DE" dirty="0" smtClean="0"/>
                <a:t> </a:t>
              </a:r>
              <a:r>
                <a:rPr lang="de-DE" dirty="0" err="1" smtClean="0"/>
                <a:t>hydrolysis</a:t>
              </a:r>
              <a:endParaRPr lang="de-DE" dirty="0"/>
            </a:p>
          </p:txBody>
        </p:sp>
      </p:grpSp>
      <p:sp>
        <p:nvSpPr>
          <p:cNvPr id="2" name="Abgerundetes Rechteck 1"/>
          <p:cNvSpPr/>
          <p:nvPr/>
        </p:nvSpPr>
        <p:spPr>
          <a:xfrm>
            <a:off x="166255" y="997527"/>
            <a:ext cx="6438056" cy="3480955"/>
          </a:xfrm>
          <a:prstGeom prst="roundRect">
            <a:avLst/>
          </a:prstGeom>
          <a:solidFill>
            <a:schemeClr val="bg1"/>
          </a:solidFill>
          <a:ln w="25400">
            <a:solidFill>
              <a:srgbClr val="0054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191594" y="997527"/>
            <a:ext cx="1697901" cy="369332"/>
          </a:xfrm>
          <a:prstGeom prst="rect">
            <a:avLst/>
          </a:prstGeom>
          <a:noFill/>
        </p:spPr>
        <p:txBody>
          <a:bodyPr wrap="none" rtlCol="0">
            <a:spAutoFit/>
          </a:bodyPr>
          <a:lstStyle/>
          <a:p>
            <a:r>
              <a:rPr lang="de-DE" dirty="0" err="1" smtClean="0"/>
              <a:t>acid</a:t>
            </a:r>
            <a:r>
              <a:rPr lang="de-DE" dirty="0" smtClean="0"/>
              <a:t> </a:t>
            </a:r>
            <a:r>
              <a:rPr lang="de-DE" dirty="0" err="1" smtClean="0"/>
              <a:t>hydrolysis</a:t>
            </a:r>
            <a:endParaRPr lang="de-DE" dirty="0"/>
          </a:p>
        </p:txBody>
      </p:sp>
      <p:sp>
        <p:nvSpPr>
          <p:cNvPr id="17" name="Rechteck 16"/>
          <p:cNvSpPr/>
          <p:nvPr/>
        </p:nvSpPr>
        <p:spPr>
          <a:xfrm>
            <a:off x="7795207" y="5808089"/>
            <a:ext cx="5766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19" name="Objekt 18"/>
          <p:cNvGraphicFramePr>
            <a:graphicFrameLocks noChangeAspect="1"/>
          </p:cNvGraphicFramePr>
          <p:nvPr>
            <p:extLst>
              <p:ext uri="{D42A27DB-BD31-4B8C-83A1-F6EECF244321}">
                <p14:modId xmlns:p14="http://schemas.microsoft.com/office/powerpoint/2010/main" val="1028863700"/>
              </p:ext>
            </p:extLst>
          </p:nvPr>
        </p:nvGraphicFramePr>
        <p:xfrm>
          <a:off x="413648" y="1182193"/>
          <a:ext cx="6096000" cy="3276600"/>
        </p:xfrm>
        <a:graphic>
          <a:graphicData uri="http://schemas.openxmlformats.org/presentationml/2006/ole">
            <mc:AlternateContent xmlns:mc="http://schemas.openxmlformats.org/markup-compatibility/2006">
              <mc:Choice xmlns:v="urn:schemas-microsoft-com:vml" Requires="v">
                <p:oleObj spid="_x0000_s22658" name="CS ChemDraw Drawing" r:id="rId4" imgW="11316949" imgH="6083370" progId="ChemDraw.Document.6.0">
                  <p:embed/>
                </p:oleObj>
              </mc:Choice>
              <mc:Fallback>
                <p:oleObj name="CS ChemDraw Drawing" r:id="rId4" imgW="11316949" imgH="6083370" progId="ChemDraw.Document.6.0">
                  <p:embed/>
                  <p:pic>
                    <p:nvPicPr>
                      <p:cNvPr id="0" name=""/>
                      <p:cNvPicPr/>
                      <p:nvPr/>
                    </p:nvPicPr>
                    <p:blipFill>
                      <a:blip r:embed="rId5"/>
                      <a:stretch>
                        <a:fillRect/>
                      </a:stretch>
                    </p:blipFill>
                    <p:spPr>
                      <a:xfrm>
                        <a:off x="413648" y="1182193"/>
                        <a:ext cx="6096000" cy="3276600"/>
                      </a:xfrm>
                      <a:prstGeom prst="rect">
                        <a:avLst/>
                      </a:prstGeom>
                    </p:spPr>
                  </p:pic>
                </p:oleObj>
              </mc:Fallback>
            </mc:AlternateContent>
          </a:graphicData>
        </a:graphic>
      </p:graphicFrame>
    </p:spTree>
    <p:extLst>
      <p:ext uri="{BB962C8B-B14F-4D97-AF65-F5344CB8AC3E}">
        <p14:creationId xmlns:p14="http://schemas.microsoft.com/office/powerpoint/2010/main" val="3029184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66255" y="997527"/>
            <a:ext cx="6438056" cy="3480955"/>
          </a:xfrm>
          <a:prstGeom prst="roundRect">
            <a:avLst/>
          </a:prstGeom>
          <a:solidFill>
            <a:schemeClr val="bg1"/>
          </a:solidFill>
          <a:ln w="25400">
            <a:solidFill>
              <a:srgbClr val="0054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303" name="Titel 4"/>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a:latin typeface="Arial" charset="0"/>
                <a:cs typeface="Arial" charset="0"/>
              </a:rPr>
              <a:t>Lignocellulose hydrolysis</a:t>
            </a:r>
            <a:br>
              <a:rPr lang="en-US" altLang="de-DE" dirty="0">
                <a:latin typeface="Arial" charset="0"/>
                <a:cs typeface="Arial" charset="0"/>
              </a:rPr>
            </a:br>
            <a:r>
              <a:rPr lang="en-US" altLang="de-DE" dirty="0" smtClean="0">
                <a:latin typeface="Arial" charset="0"/>
                <a:cs typeface="Arial" charset="0"/>
              </a:rPr>
              <a:t>Enzymatic </a:t>
            </a:r>
            <a:r>
              <a:rPr lang="en-US" altLang="de-DE" dirty="0">
                <a:latin typeface="Arial" charset="0"/>
                <a:cs typeface="Arial" charset="0"/>
              </a:rPr>
              <a:t>mechanism</a:t>
            </a:r>
            <a:endParaRPr lang="en-US" altLang="de-DE" dirty="0" smtClean="0">
              <a:latin typeface="Arial" charset="0"/>
              <a:cs typeface="Arial" charset="0"/>
            </a:endParaRPr>
          </a:p>
        </p:txBody>
      </p:sp>
      <p:sp>
        <p:nvSpPr>
          <p:cNvPr id="12304" name="Fußzeilenplatzhalter 2"/>
          <p:cNvSpPr>
            <a:spLocks noGrp="1"/>
          </p:cNvSpPr>
          <p:nvPr>
            <p:ph type="ftr" sz="quarter" idx="14"/>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a:cs typeface="Arial" charset="0"/>
              </a:rPr>
              <a:t>4</a:t>
            </a:r>
            <a:r>
              <a:rPr lang="en-US" altLang="de-DE" dirty="0" smtClean="0">
                <a:cs typeface="Arial" charset="0"/>
              </a:rPr>
              <a:t> of 15</a:t>
            </a:r>
          </a:p>
        </p:txBody>
      </p:sp>
      <p:sp>
        <p:nvSpPr>
          <p:cNvPr id="6" name="Rechteck 5"/>
          <p:cNvSpPr/>
          <p:nvPr/>
        </p:nvSpPr>
        <p:spPr>
          <a:xfrm>
            <a:off x="7907482" y="5808089"/>
            <a:ext cx="46434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17" name="Objekt 16"/>
          <p:cNvGraphicFramePr>
            <a:graphicFrameLocks noChangeAspect="1"/>
          </p:cNvGraphicFramePr>
          <p:nvPr>
            <p:extLst>
              <p:ext uri="{D42A27DB-BD31-4B8C-83A1-F6EECF244321}">
                <p14:modId xmlns:p14="http://schemas.microsoft.com/office/powerpoint/2010/main" val="2449519888"/>
              </p:ext>
            </p:extLst>
          </p:nvPr>
        </p:nvGraphicFramePr>
        <p:xfrm>
          <a:off x="414338" y="1182688"/>
          <a:ext cx="6096000" cy="3276600"/>
        </p:xfrm>
        <a:graphic>
          <a:graphicData uri="http://schemas.openxmlformats.org/presentationml/2006/ole">
            <mc:AlternateContent xmlns:mc="http://schemas.openxmlformats.org/markup-compatibility/2006">
              <mc:Choice xmlns:v="urn:schemas-microsoft-com:vml" Requires="v">
                <p:oleObj spid="_x0000_s24664" name="CS ChemDraw Drawing" r:id="rId3" imgW="11316949" imgH="6083370" progId="ChemDraw.Document.6.0">
                  <p:embed/>
                </p:oleObj>
              </mc:Choice>
              <mc:Fallback>
                <p:oleObj name="CS ChemDraw Drawing" r:id="rId3" imgW="11316949" imgH="6083370" progId="ChemDraw.Document.6.0">
                  <p:embed/>
                  <p:pic>
                    <p:nvPicPr>
                      <p:cNvPr id="0" name="Objek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338" y="1182688"/>
                        <a:ext cx="6096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 name="Gruppieren 7"/>
          <p:cNvGrpSpPr/>
          <p:nvPr/>
        </p:nvGrpSpPr>
        <p:grpSpPr>
          <a:xfrm>
            <a:off x="3499461" y="2142987"/>
            <a:ext cx="5501125" cy="3792013"/>
            <a:chOff x="3499461" y="2142987"/>
            <a:chExt cx="5501125" cy="3792013"/>
          </a:xfrm>
        </p:grpSpPr>
        <p:grpSp>
          <p:nvGrpSpPr>
            <p:cNvPr id="5" name="Gruppieren 4"/>
            <p:cNvGrpSpPr/>
            <p:nvPr/>
          </p:nvGrpSpPr>
          <p:grpSpPr>
            <a:xfrm>
              <a:off x="3499461" y="2142987"/>
              <a:ext cx="5501125" cy="3792013"/>
              <a:chOff x="3642875" y="2181320"/>
              <a:chExt cx="5501125" cy="3792013"/>
            </a:xfrm>
          </p:grpSpPr>
          <p:sp>
            <p:nvSpPr>
              <p:cNvPr id="16" name="Abgerundetes Rechteck 15"/>
              <p:cNvSpPr/>
              <p:nvPr/>
            </p:nvSpPr>
            <p:spPr>
              <a:xfrm>
                <a:off x="3642875" y="2209029"/>
                <a:ext cx="5501125" cy="3764304"/>
              </a:xfrm>
              <a:prstGeom prst="roundRect">
                <a:avLst/>
              </a:prstGeom>
              <a:solidFill>
                <a:schemeClr val="bg1"/>
              </a:solidFill>
              <a:ln w="25400">
                <a:solidFill>
                  <a:srgbClr val="0054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3732112" y="2181320"/>
                <a:ext cx="5411888" cy="3792013"/>
                <a:chOff x="138285" y="1471130"/>
                <a:chExt cx="5411888" cy="3792013"/>
              </a:xfrm>
            </p:grpSpPr>
            <p:pic>
              <p:nvPicPr>
                <p:cNvPr id="10" name="Picture 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38285" y="1471130"/>
                  <a:ext cx="5411888" cy="3792013"/>
                </a:xfrm>
                <a:prstGeom prst="rect">
                  <a:avLst/>
                </a:prstGeom>
                <a:no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feld 10"/>
                <p:cNvSpPr txBox="1"/>
                <p:nvPr/>
              </p:nvSpPr>
              <p:spPr>
                <a:xfrm>
                  <a:off x="541605" y="4769593"/>
                  <a:ext cx="1153243" cy="461665"/>
                </a:xfrm>
                <a:prstGeom prst="rect">
                  <a:avLst/>
                </a:prstGeom>
                <a:solidFill>
                  <a:schemeClr val="bg1"/>
                </a:solidFill>
              </p:spPr>
              <p:txBody>
                <a:bodyPr wrap="square" rtlCol="0">
                  <a:spAutoFit/>
                </a:bodyPr>
                <a:lstStyle/>
                <a:p>
                  <a:pPr algn="ctr"/>
                  <a:r>
                    <a:rPr lang="en-US" sz="1200" b="1" i="1" dirty="0"/>
                    <a:t>n</a:t>
                  </a:r>
                  <a:r>
                    <a:rPr lang="en-US" sz="1200" b="1" i="1" dirty="0" smtClean="0"/>
                    <a:t>on-reducing end</a:t>
                  </a:r>
                  <a:endParaRPr lang="en-US" sz="1200" b="1" i="1" dirty="0"/>
                </a:p>
              </p:txBody>
            </p:sp>
            <p:sp>
              <p:nvSpPr>
                <p:cNvPr id="12" name="Textfeld 11"/>
                <p:cNvSpPr txBox="1"/>
                <p:nvPr/>
              </p:nvSpPr>
              <p:spPr>
                <a:xfrm>
                  <a:off x="4018149" y="4859233"/>
                  <a:ext cx="1154429" cy="276999"/>
                </a:xfrm>
                <a:prstGeom prst="rect">
                  <a:avLst/>
                </a:prstGeom>
                <a:solidFill>
                  <a:schemeClr val="bg1"/>
                </a:solidFill>
              </p:spPr>
              <p:txBody>
                <a:bodyPr wrap="square" rtlCol="0">
                  <a:spAutoFit/>
                </a:bodyPr>
                <a:lstStyle/>
                <a:p>
                  <a:r>
                    <a:rPr lang="en-US" sz="1200" b="1" i="1" dirty="0"/>
                    <a:t>r</a:t>
                  </a:r>
                  <a:r>
                    <a:rPr lang="en-US" sz="1200" b="1" i="1" dirty="0" smtClean="0"/>
                    <a:t>educing end</a:t>
                  </a:r>
                  <a:endParaRPr lang="en-US" sz="1200" b="1" i="1" dirty="0"/>
                </a:p>
              </p:txBody>
            </p:sp>
            <p:sp>
              <p:nvSpPr>
                <p:cNvPr id="13" name="Textfeld 12"/>
                <p:cNvSpPr txBox="1"/>
                <p:nvPr/>
              </p:nvSpPr>
              <p:spPr>
                <a:xfrm>
                  <a:off x="1087054" y="4554616"/>
                  <a:ext cx="1153243" cy="276999"/>
                </a:xfrm>
                <a:prstGeom prst="rect">
                  <a:avLst/>
                </a:prstGeom>
                <a:solidFill>
                  <a:schemeClr val="bg1"/>
                </a:solidFill>
              </p:spPr>
              <p:txBody>
                <a:bodyPr wrap="square" rtlCol="0">
                  <a:spAutoFit/>
                </a:bodyPr>
                <a:lstStyle/>
                <a:p>
                  <a:pPr algn="ctr"/>
                  <a:r>
                    <a:rPr lang="en-US" sz="1200" b="1" i="1" dirty="0" smtClean="0"/>
                    <a:t>crystalline</a:t>
                  </a:r>
                  <a:endParaRPr lang="en-US" sz="1200" b="1" i="1" dirty="0"/>
                </a:p>
              </p:txBody>
            </p:sp>
            <p:sp>
              <p:nvSpPr>
                <p:cNvPr id="14" name="Textfeld 13"/>
                <p:cNvSpPr txBox="1"/>
                <p:nvPr/>
              </p:nvSpPr>
              <p:spPr>
                <a:xfrm>
                  <a:off x="3768173" y="4554616"/>
                  <a:ext cx="1153243" cy="276999"/>
                </a:xfrm>
                <a:prstGeom prst="rect">
                  <a:avLst/>
                </a:prstGeom>
                <a:solidFill>
                  <a:schemeClr val="bg1"/>
                </a:solidFill>
              </p:spPr>
              <p:txBody>
                <a:bodyPr wrap="square" rtlCol="0">
                  <a:spAutoFit/>
                </a:bodyPr>
                <a:lstStyle/>
                <a:p>
                  <a:pPr algn="ctr"/>
                  <a:r>
                    <a:rPr lang="en-US" sz="1200" b="1" i="1" dirty="0" smtClean="0"/>
                    <a:t>crystalline</a:t>
                  </a:r>
                  <a:endParaRPr lang="en-US" sz="1200" b="1" i="1" dirty="0"/>
                </a:p>
              </p:txBody>
            </p:sp>
            <p:sp>
              <p:nvSpPr>
                <p:cNvPr id="15" name="Textfeld 14"/>
                <p:cNvSpPr txBox="1"/>
                <p:nvPr/>
              </p:nvSpPr>
              <p:spPr>
                <a:xfrm>
                  <a:off x="2482614" y="4562607"/>
                  <a:ext cx="1153243" cy="276999"/>
                </a:xfrm>
                <a:prstGeom prst="rect">
                  <a:avLst/>
                </a:prstGeom>
                <a:solidFill>
                  <a:schemeClr val="bg1"/>
                </a:solidFill>
              </p:spPr>
              <p:txBody>
                <a:bodyPr wrap="square" rtlCol="0">
                  <a:spAutoFit/>
                </a:bodyPr>
                <a:lstStyle/>
                <a:p>
                  <a:pPr algn="ctr"/>
                  <a:r>
                    <a:rPr lang="en-US" sz="1200" b="1" i="1" dirty="0" smtClean="0"/>
                    <a:t>amorphous</a:t>
                  </a:r>
                  <a:endParaRPr lang="en-US" sz="1200" b="1" i="1" dirty="0"/>
                </a:p>
              </p:txBody>
            </p:sp>
          </p:grpSp>
        </p:grpSp>
        <p:sp>
          <p:nvSpPr>
            <p:cNvPr id="18" name="Textfeld 17"/>
            <p:cNvSpPr txBox="1"/>
            <p:nvPr/>
          </p:nvSpPr>
          <p:spPr>
            <a:xfrm>
              <a:off x="5155108" y="2150187"/>
              <a:ext cx="2313454" cy="369332"/>
            </a:xfrm>
            <a:prstGeom prst="rect">
              <a:avLst/>
            </a:prstGeom>
            <a:noFill/>
          </p:spPr>
          <p:txBody>
            <a:bodyPr wrap="none" rtlCol="0">
              <a:spAutoFit/>
            </a:bodyPr>
            <a:lstStyle/>
            <a:p>
              <a:r>
                <a:rPr lang="de-DE" dirty="0" err="1" smtClean="0"/>
                <a:t>enzymatic</a:t>
              </a:r>
              <a:r>
                <a:rPr lang="de-DE" dirty="0" smtClean="0"/>
                <a:t> </a:t>
              </a:r>
              <a:r>
                <a:rPr lang="de-DE" dirty="0" err="1" smtClean="0"/>
                <a:t>hydrolysis</a:t>
              </a:r>
              <a:endParaRPr lang="de-DE" dirty="0"/>
            </a:p>
          </p:txBody>
        </p:sp>
      </p:grpSp>
      <p:sp>
        <p:nvSpPr>
          <p:cNvPr id="7" name="Textfeld 6"/>
          <p:cNvSpPr txBox="1"/>
          <p:nvPr/>
        </p:nvSpPr>
        <p:spPr>
          <a:xfrm>
            <a:off x="1191594" y="997527"/>
            <a:ext cx="1697901" cy="369332"/>
          </a:xfrm>
          <a:prstGeom prst="rect">
            <a:avLst/>
          </a:prstGeom>
          <a:noFill/>
        </p:spPr>
        <p:txBody>
          <a:bodyPr wrap="none" rtlCol="0">
            <a:spAutoFit/>
          </a:bodyPr>
          <a:lstStyle/>
          <a:p>
            <a:r>
              <a:rPr lang="de-DE" dirty="0" err="1" smtClean="0"/>
              <a:t>acid</a:t>
            </a:r>
            <a:r>
              <a:rPr lang="de-DE" dirty="0" smtClean="0"/>
              <a:t> </a:t>
            </a:r>
            <a:r>
              <a:rPr lang="de-DE" dirty="0" err="1" smtClean="0"/>
              <a:t>hydrolysis</a:t>
            </a:r>
            <a:endParaRPr lang="de-DE" dirty="0"/>
          </a:p>
        </p:txBody>
      </p:sp>
      <p:sp>
        <p:nvSpPr>
          <p:cNvPr id="20" name="Rechteck 19"/>
          <p:cNvSpPr/>
          <p:nvPr/>
        </p:nvSpPr>
        <p:spPr>
          <a:xfrm>
            <a:off x="7795207" y="5808089"/>
            <a:ext cx="5766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4538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US" dirty="0" smtClean="0"/>
              <a:t>High-performance anion-exchange chromatography with pulsed</a:t>
            </a:r>
            <a:br>
              <a:rPr lang="en-US" dirty="0" smtClean="0"/>
            </a:br>
            <a:r>
              <a:rPr lang="en-US" dirty="0" err="1" smtClean="0"/>
              <a:t>amperometric</a:t>
            </a:r>
            <a:r>
              <a:rPr lang="en-US" dirty="0" smtClean="0"/>
              <a:t> detection (HPAEC-PAD)</a:t>
            </a:r>
            <a:endParaRPr lang="en-US" dirty="0"/>
          </a:p>
        </p:txBody>
      </p:sp>
      <p:sp>
        <p:nvSpPr>
          <p:cNvPr id="90" name="Fußzeilenplatzhalter 2"/>
          <p:cNvSpPr>
            <a:spLocks noGrp="1"/>
          </p:cNvSpPr>
          <p:nvPr>
            <p:ph type="ftr" sz="quarter" idx="14"/>
          </p:nvPr>
        </p:nvSpPr>
        <p:spPr bwMode="auto">
          <a:xfrm>
            <a:off x="287338" y="6227763"/>
            <a:ext cx="731837" cy="396875"/>
          </a:xfrm>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a:cs typeface="Arial" charset="0"/>
              </a:rPr>
              <a:t>5</a:t>
            </a:r>
            <a:r>
              <a:rPr lang="en-US" altLang="de-DE" dirty="0" smtClean="0">
                <a:cs typeface="Arial" charset="0"/>
              </a:rPr>
              <a:t> of 15</a:t>
            </a:r>
          </a:p>
        </p:txBody>
      </p:sp>
      <p:sp>
        <p:nvSpPr>
          <p:cNvPr id="211" name="Rechteck 210"/>
          <p:cNvSpPr/>
          <p:nvPr/>
        </p:nvSpPr>
        <p:spPr>
          <a:xfrm>
            <a:off x="3810004" y="966481"/>
            <a:ext cx="2143593" cy="1183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23" name="Picture 2" descr="U:\Präsentationen\Masterarbeit\Bilder\HPAEC-PAD.png"/>
          <p:cNvPicPr>
            <a:picLocks noChangeAspect="1" noChangeArrowheads="1"/>
          </p:cNvPicPr>
          <p:nvPr/>
        </p:nvPicPr>
        <p:blipFill rotWithShape="1">
          <a:blip r:embed="rId2">
            <a:extLst>
              <a:ext uri="{28A0092B-C50C-407E-A947-70E740481C1C}">
                <a14:useLocalDpi xmlns:a14="http://schemas.microsoft.com/office/drawing/2010/main" val="0"/>
              </a:ext>
            </a:extLst>
          </a:blip>
          <a:srcRect t="4712"/>
          <a:stretch/>
        </p:blipFill>
        <p:spPr bwMode="auto">
          <a:xfrm>
            <a:off x="157890" y="933807"/>
            <a:ext cx="2339019" cy="2520000"/>
          </a:xfrm>
          <a:prstGeom prst="rect">
            <a:avLst/>
          </a:prstGeom>
          <a:noFill/>
          <a:extLst>
            <a:ext uri="{909E8E84-426E-40DD-AFC4-6F175D3DCCD1}">
              <a14:hiddenFill xmlns:a14="http://schemas.microsoft.com/office/drawing/2010/main">
                <a:solidFill>
                  <a:srgbClr val="FFFFFF"/>
                </a:solidFill>
              </a14:hiddenFill>
            </a:ext>
          </a:extLst>
        </p:spPr>
      </p:pic>
      <p:sp>
        <p:nvSpPr>
          <p:cNvPr id="324" name="Textfeld 4"/>
          <p:cNvSpPr txBox="1"/>
          <p:nvPr/>
        </p:nvSpPr>
        <p:spPr>
          <a:xfrm>
            <a:off x="-746085" y="3415003"/>
            <a:ext cx="3247448" cy="261610"/>
          </a:xfrm>
          <a:prstGeom prst="rect">
            <a:avLst/>
          </a:prstGeom>
          <a:noFill/>
        </p:spPr>
        <p:txBody>
          <a:bodyPr wrap="square" rtlCol="0">
            <a:spAutoFit/>
          </a:bodyPr>
          <a:lstStyle/>
          <a:p>
            <a:pPr algn="r"/>
            <a:r>
              <a:rPr lang="de-DE" sz="1100" dirty="0" err="1" smtClean="0">
                <a:latin typeface="Arial" panose="020B0604020202020204" pitchFamily="34" charset="0"/>
                <a:cs typeface="Arial" panose="020B0604020202020204" pitchFamily="34" charset="0"/>
              </a:rPr>
              <a:t>Thermo</a:t>
            </a:r>
            <a:r>
              <a:rPr lang="de-DE" sz="1100" dirty="0" smtClean="0">
                <a:latin typeface="Arial" panose="020B0604020202020204" pitchFamily="34" charset="0"/>
                <a:cs typeface="Arial" panose="020B0604020202020204" pitchFamily="34" charset="0"/>
              </a:rPr>
              <a:t> Scientific, </a:t>
            </a:r>
            <a:r>
              <a:rPr lang="de-DE" sz="1100" dirty="0" err="1" smtClean="0">
                <a:latin typeface="Arial" panose="020B0604020202020204" pitchFamily="34" charset="0"/>
                <a:cs typeface="Arial" panose="020B0604020202020204" pitchFamily="34" charset="0"/>
              </a:rPr>
              <a:t>Dionex</a:t>
            </a:r>
            <a:r>
              <a:rPr lang="de-DE" sz="1100" dirty="0" smtClean="0">
                <a:latin typeface="Arial" panose="020B0604020202020204" pitchFamily="34" charset="0"/>
                <a:cs typeface="Arial" panose="020B0604020202020204" pitchFamily="34" charset="0"/>
              </a:rPr>
              <a:t> ICS 5000+</a:t>
            </a:r>
            <a:endParaRPr lang="de-DE" sz="1100" baseline="30000" dirty="0">
              <a:latin typeface="Arial" panose="020B0604020202020204" pitchFamily="34" charset="0"/>
              <a:cs typeface="Arial" panose="020B0604020202020204" pitchFamily="34" charset="0"/>
            </a:endParaRPr>
          </a:p>
        </p:txBody>
      </p:sp>
      <p:sp>
        <p:nvSpPr>
          <p:cNvPr id="325" name="Rechteck 324"/>
          <p:cNvSpPr/>
          <p:nvPr/>
        </p:nvSpPr>
        <p:spPr>
          <a:xfrm>
            <a:off x="393817" y="2891281"/>
            <a:ext cx="1162755" cy="374363"/>
          </a:xfrm>
          <a:prstGeom prst="rect">
            <a:avLst/>
          </a:prstGeom>
          <a:noFill/>
          <a:ln w="57150">
            <a:solidFill>
              <a:srgbClr val="0054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00549F"/>
              </a:solidFill>
              <a:latin typeface="Arial" panose="020B0604020202020204" pitchFamily="34" charset="0"/>
              <a:cs typeface="Arial" panose="020B0604020202020204" pitchFamily="34" charset="0"/>
            </a:endParaRPr>
          </a:p>
        </p:txBody>
      </p:sp>
      <p:sp>
        <p:nvSpPr>
          <p:cNvPr id="326" name="Rechteck 325"/>
          <p:cNvSpPr/>
          <p:nvPr/>
        </p:nvSpPr>
        <p:spPr>
          <a:xfrm>
            <a:off x="2591635" y="905706"/>
            <a:ext cx="1527434" cy="4902729"/>
          </a:xfrm>
          <a:prstGeom prst="rect">
            <a:avLst/>
          </a:prstGeom>
          <a:noFill/>
          <a:ln w="57150">
            <a:solidFill>
              <a:srgbClr val="0054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00549F"/>
              </a:solidFill>
              <a:latin typeface="Arial" panose="020B0604020202020204" pitchFamily="34" charset="0"/>
              <a:cs typeface="Arial" panose="020B0604020202020204" pitchFamily="34" charset="0"/>
            </a:endParaRPr>
          </a:p>
        </p:txBody>
      </p:sp>
      <p:cxnSp>
        <p:nvCxnSpPr>
          <p:cNvPr id="327" name="Gerade Verbindung mit Pfeil 326"/>
          <p:cNvCxnSpPr>
            <a:stCxn id="325" idx="3"/>
          </p:cNvCxnSpPr>
          <p:nvPr/>
        </p:nvCxnSpPr>
        <p:spPr>
          <a:xfrm flipV="1">
            <a:off x="1556572" y="3073277"/>
            <a:ext cx="1010785" cy="5186"/>
          </a:xfrm>
          <a:prstGeom prst="straightConnector1">
            <a:avLst/>
          </a:prstGeom>
          <a:ln w="57150">
            <a:solidFill>
              <a:srgbClr val="00549F"/>
            </a:solidFill>
            <a:tailEnd type="arrow"/>
          </a:ln>
        </p:spPr>
        <p:style>
          <a:lnRef idx="2">
            <a:schemeClr val="accent1"/>
          </a:lnRef>
          <a:fillRef idx="0">
            <a:schemeClr val="accent1"/>
          </a:fillRef>
          <a:effectRef idx="1">
            <a:schemeClr val="accent1"/>
          </a:effectRef>
          <a:fontRef idx="minor">
            <a:schemeClr val="tx1"/>
          </a:fontRef>
        </p:style>
      </p:cxnSp>
      <p:sp>
        <p:nvSpPr>
          <p:cNvPr id="328" name="Rechteck 327"/>
          <p:cNvSpPr/>
          <p:nvPr/>
        </p:nvSpPr>
        <p:spPr>
          <a:xfrm>
            <a:off x="4249106" y="3124814"/>
            <a:ext cx="2950096" cy="2019880"/>
          </a:xfrm>
          <a:prstGeom prst="rect">
            <a:avLst/>
          </a:prstGeom>
          <a:noFill/>
          <a:ln w="57150">
            <a:solidFill>
              <a:srgbClr val="0054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cxnSp>
        <p:nvCxnSpPr>
          <p:cNvPr id="329" name="Gerade Verbindung mit Pfeil 328"/>
          <p:cNvCxnSpPr/>
          <p:nvPr/>
        </p:nvCxnSpPr>
        <p:spPr>
          <a:xfrm flipH="1">
            <a:off x="6011058" y="2792866"/>
            <a:ext cx="104" cy="370061"/>
          </a:xfrm>
          <a:prstGeom prst="straightConnector1">
            <a:avLst/>
          </a:prstGeom>
          <a:ln w="57150">
            <a:solidFill>
              <a:srgbClr val="00549F"/>
            </a:solidFill>
            <a:tailEnd type="arrow"/>
          </a:ln>
        </p:spPr>
        <p:style>
          <a:lnRef idx="2">
            <a:schemeClr val="accent1"/>
          </a:lnRef>
          <a:fillRef idx="0">
            <a:schemeClr val="accent1"/>
          </a:fillRef>
          <a:effectRef idx="1">
            <a:schemeClr val="accent1"/>
          </a:effectRef>
          <a:fontRef idx="minor">
            <a:schemeClr val="tx1"/>
          </a:fontRef>
        </p:style>
      </p:cxnSp>
      <p:sp>
        <p:nvSpPr>
          <p:cNvPr id="330" name="Textfeld 329"/>
          <p:cNvSpPr txBox="1"/>
          <p:nvPr/>
        </p:nvSpPr>
        <p:spPr>
          <a:xfrm>
            <a:off x="2386327" y="769187"/>
            <a:ext cx="1910257" cy="954107"/>
          </a:xfrm>
          <a:prstGeom prst="rect">
            <a:avLst/>
          </a:prstGeom>
          <a:noFill/>
        </p:spPr>
        <p:txBody>
          <a:bodyPr wrap="square" rtlCol="0">
            <a:spAutoFit/>
          </a:bodyPr>
          <a:lstStyle/>
          <a:p>
            <a:pPr algn="ctr"/>
            <a:r>
              <a:rPr lang="en-US" sz="2800" dirty="0" smtClean="0">
                <a:latin typeface="Arial" panose="020B0604020202020204" pitchFamily="34" charset="0"/>
                <a:cs typeface="Arial" panose="020B0604020202020204" pitchFamily="34" charset="0"/>
              </a:rPr>
              <a:t>Flow</a:t>
            </a:r>
            <a:r>
              <a:rPr lang="en-US" sz="3600" dirty="0" smtClean="0">
                <a:latin typeface="Arial" panose="020B0604020202020204" pitchFamily="34" charset="0"/>
                <a:cs typeface="Arial" panose="020B0604020202020204" pitchFamily="34" charset="0"/>
              </a:rPr>
              <a:t> </a:t>
            </a:r>
          </a:p>
          <a:p>
            <a:pPr algn="ctr"/>
            <a:r>
              <a:rPr lang="en-US" dirty="0" smtClean="0">
                <a:latin typeface="Arial" panose="020B0604020202020204" pitchFamily="34" charset="0"/>
                <a:cs typeface="Arial" panose="020B0604020202020204" pitchFamily="34" charset="0"/>
              </a:rPr>
              <a:t>(1 mL/min)</a:t>
            </a:r>
            <a:endParaRPr lang="en-US" dirty="0">
              <a:latin typeface="Arial" panose="020B0604020202020204" pitchFamily="34" charset="0"/>
              <a:cs typeface="Arial" panose="020B0604020202020204" pitchFamily="34" charset="0"/>
            </a:endParaRPr>
          </a:p>
        </p:txBody>
      </p:sp>
      <p:grpSp>
        <p:nvGrpSpPr>
          <p:cNvPr id="332" name="Gruppieren 331"/>
          <p:cNvGrpSpPr/>
          <p:nvPr/>
        </p:nvGrpSpPr>
        <p:grpSpPr>
          <a:xfrm>
            <a:off x="4406271" y="3073277"/>
            <a:ext cx="1794805" cy="2079025"/>
            <a:chOff x="21939398" y="11839742"/>
            <a:chExt cx="2520000" cy="3211126"/>
          </a:xfrm>
        </p:grpSpPr>
        <p:sp>
          <p:nvSpPr>
            <p:cNvPr id="333" name="Oval 82"/>
            <p:cNvSpPr/>
            <p:nvPr/>
          </p:nvSpPr>
          <p:spPr>
            <a:xfrm>
              <a:off x="21939398" y="12178014"/>
              <a:ext cx="2520000" cy="2557749"/>
            </a:xfrm>
            <a:prstGeom prst="ellipse">
              <a:avLst/>
            </a:prstGeom>
            <a:gradFill>
              <a:gsLst>
                <a:gs pos="0">
                  <a:srgbClr val="BDCD00"/>
                </a:gs>
                <a:gs pos="48000">
                  <a:srgbClr val="BDCD00"/>
                </a:gs>
                <a:gs pos="100000">
                  <a:schemeClr val="bg1"/>
                </a:gs>
              </a:gsLst>
              <a:path path="circle">
                <a:fillToRect l="100000" t="100000"/>
              </a:path>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34" name="Textfeld 333"/>
            <p:cNvSpPr txBox="1"/>
            <p:nvPr/>
          </p:nvSpPr>
          <p:spPr>
            <a:xfrm>
              <a:off x="22929251" y="11839742"/>
              <a:ext cx="585455" cy="1212197"/>
            </a:xfrm>
            <a:prstGeom prst="rect">
              <a:avLst/>
            </a:prstGeom>
            <a:noFill/>
          </p:spPr>
          <p:txBody>
            <a:bodyPr wrap="square" rtlCol="0">
              <a:spAutoFit/>
            </a:bodyPr>
            <a:lstStyle/>
            <a:p>
              <a:r>
                <a:rPr lang="de-DE" sz="4500" dirty="0" smtClean="0">
                  <a:latin typeface="Arial" panose="020B0604020202020204" pitchFamily="34" charset="0"/>
                  <a:cs typeface="Arial" panose="020B0604020202020204" pitchFamily="34" charset="0"/>
                </a:rPr>
                <a:t>+</a:t>
              </a:r>
              <a:endParaRPr lang="de-DE" sz="4500" dirty="0">
                <a:latin typeface="Arial" panose="020B0604020202020204" pitchFamily="34" charset="0"/>
                <a:cs typeface="Arial" panose="020B0604020202020204" pitchFamily="34" charset="0"/>
              </a:endParaRPr>
            </a:p>
          </p:txBody>
        </p:sp>
        <p:sp>
          <p:nvSpPr>
            <p:cNvPr id="335" name="Textfeld 334"/>
            <p:cNvSpPr txBox="1"/>
            <p:nvPr/>
          </p:nvSpPr>
          <p:spPr>
            <a:xfrm>
              <a:off x="23419182" y="12001288"/>
              <a:ext cx="585455" cy="1212197"/>
            </a:xfrm>
            <a:prstGeom prst="rect">
              <a:avLst/>
            </a:prstGeom>
            <a:noFill/>
          </p:spPr>
          <p:txBody>
            <a:bodyPr wrap="square" rtlCol="0">
              <a:spAutoFit/>
            </a:bodyPr>
            <a:lstStyle/>
            <a:p>
              <a:r>
                <a:rPr lang="de-DE" sz="4500" dirty="0" smtClean="0">
                  <a:latin typeface="Arial" panose="020B0604020202020204" pitchFamily="34" charset="0"/>
                  <a:cs typeface="Arial" panose="020B0604020202020204" pitchFamily="34" charset="0"/>
                </a:rPr>
                <a:t>+</a:t>
              </a:r>
              <a:endParaRPr lang="de-DE" sz="4500" dirty="0">
                <a:latin typeface="Arial" panose="020B0604020202020204" pitchFamily="34" charset="0"/>
                <a:cs typeface="Arial" panose="020B0604020202020204" pitchFamily="34" charset="0"/>
              </a:endParaRPr>
            </a:p>
          </p:txBody>
        </p:sp>
        <p:sp>
          <p:nvSpPr>
            <p:cNvPr id="336" name="Textfeld 335"/>
            <p:cNvSpPr txBox="1"/>
            <p:nvPr/>
          </p:nvSpPr>
          <p:spPr>
            <a:xfrm>
              <a:off x="23860191" y="12908831"/>
              <a:ext cx="585455" cy="1212197"/>
            </a:xfrm>
            <a:prstGeom prst="rect">
              <a:avLst/>
            </a:prstGeom>
            <a:noFill/>
          </p:spPr>
          <p:txBody>
            <a:bodyPr wrap="square" rtlCol="0">
              <a:spAutoFit/>
            </a:bodyPr>
            <a:lstStyle/>
            <a:p>
              <a:r>
                <a:rPr lang="de-DE" sz="4500" dirty="0" smtClean="0">
                  <a:latin typeface="Arial" panose="020B0604020202020204" pitchFamily="34" charset="0"/>
                  <a:cs typeface="Arial" panose="020B0604020202020204" pitchFamily="34" charset="0"/>
                </a:rPr>
                <a:t>+</a:t>
              </a:r>
              <a:endParaRPr lang="de-DE" sz="4500" dirty="0">
                <a:latin typeface="Arial" panose="020B0604020202020204" pitchFamily="34" charset="0"/>
                <a:cs typeface="Arial" panose="020B0604020202020204" pitchFamily="34" charset="0"/>
              </a:endParaRPr>
            </a:p>
          </p:txBody>
        </p:sp>
        <p:sp>
          <p:nvSpPr>
            <p:cNvPr id="337" name="Textfeld 336"/>
            <p:cNvSpPr txBox="1"/>
            <p:nvPr/>
          </p:nvSpPr>
          <p:spPr>
            <a:xfrm>
              <a:off x="23750637" y="12376818"/>
              <a:ext cx="585455" cy="1212197"/>
            </a:xfrm>
            <a:prstGeom prst="rect">
              <a:avLst/>
            </a:prstGeom>
            <a:noFill/>
          </p:spPr>
          <p:txBody>
            <a:bodyPr wrap="square" rtlCol="0">
              <a:spAutoFit/>
            </a:bodyPr>
            <a:lstStyle/>
            <a:p>
              <a:r>
                <a:rPr lang="de-DE" sz="4500" dirty="0" smtClean="0">
                  <a:latin typeface="Arial" panose="020B0604020202020204" pitchFamily="34" charset="0"/>
                  <a:cs typeface="Arial" panose="020B0604020202020204" pitchFamily="34" charset="0"/>
                </a:rPr>
                <a:t>+</a:t>
              </a:r>
              <a:endParaRPr lang="de-DE" sz="4500" dirty="0">
                <a:latin typeface="Arial" panose="020B0604020202020204" pitchFamily="34" charset="0"/>
                <a:cs typeface="Arial" panose="020B0604020202020204" pitchFamily="34" charset="0"/>
              </a:endParaRPr>
            </a:p>
          </p:txBody>
        </p:sp>
        <p:sp>
          <p:nvSpPr>
            <p:cNvPr id="338" name="Textfeld 337"/>
            <p:cNvSpPr txBox="1"/>
            <p:nvPr/>
          </p:nvSpPr>
          <p:spPr>
            <a:xfrm>
              <a:off x="23543355" y="13469005"/>
              <a:ext cx="585455" cy="1212197"/>
            </a:xfrm>
            <a:prstGeom prst="rect">
              <a:avLst/>
            </a:prstGeom>
            <a:noFill/>
          </p:spPr>
          <p:txBody>
            <a:bodyPr wrap="square" rtlCol="0">
              <a:spAutoFit/>
            </a:bodyPr>
            <a:lstStyle/>
            <a:p>
              <a:r>
                <a:rPr lang="de-DE" sz="4500" dirty="0" smtClean="0">
                  <a:latin typeface="Arial" panose="020B0604020202020204" pitchFamily="34" charset="0"/>
                  <a:cs typeface="Arial" panose="020B0604020202020204" pitchFamily="34" charset="0"/>
                </a:rPr>
                <a:t>+</a:t>
              </a:r>
              <a:endParaRPr lang="de-DE" sz="4500" dirty="0">
                <a:latin typeface="Arial" panose="020B0604020202020204" pitchFamily="34" charset="0"/>
                <a:cs typeface="Arial" panose="020B0604020202020204" pitchFamily="34" charset="0"/>
              </a:endParaRPr>
            </a:p>
          </p:txBody>
        </p:sp>
        <p:sp>
          <p:nvSpPr>
            <p:cNvPr id="339" name="Textfeld 338"/>
            <p:cNvSpPr txBox="1"/>
            <p:nvPr/>
          </p:nvSpPr>
          <p:spPr>
            <a:xfrm>
              <a:off x="23107415" y="13838671"/>
              <a:ext cx="585455" cy="1212197"/>
            </a:xfrm>
            <a:prstGeom prst="rect">
              <a:avLst/>
            </a:prstGeom>
            <a:noFill/>
          </p:spPr>
          <p:txBody>
            <a:bodyPr wrap="square" rtlCol="0">
              <a:spAutoFit/>
            </a:bodyPr>
            <a:lstStyle/>
            <a:p>
              <a:r>
                <a:rPr lang="de-DE" sz="4500" dirty="0" smtClean="0">
                  <a:latin typeface="Arial" panose="020B0604020202020204" pitchFamily="34" charset="0"/>
                  <a:cs typeface="Arial" panose="020B0604020202020204" pitchFamily="34" charset="0"/>
                </a:rPr>
                <a:t>+</a:t>
              </a:r>
              <a:endParaRPr lang="de-DE" sz="4500" dirty="0">
                <a:latin typeface="Arial" panose="020B0604020202020204" pitchFamily="34" charset="0"/>
                <a:cs typeface="Arial" panose="020B0604020202020204" pitchFamily="34" charset="0"/>
              </a:endParaRPr>
            </a:p>
          </p:txBody>
        </p:sp>
      </p:grpSp>
      <p:grpSp>
        <p:nvGrpSpPr>
          <p:cNvPr id="340" name="Gruppieren 339"/>
          <p:cNvGrpSpPr/>
          <p:nvPr/>
        </p:nvGrpSpPr>
        <p:grpSpPr>
          <a:xfrm>
            <a:off x="2872500" y="1628420"/>
            <a:ext cx="900000" cy="3600000"/>
            <a:chOff x="21069301" y="8753366"/>
            <a:chExt cx="1600200" cy="5743683"/>
          </a:xfrm>
        </p:grpSpPr>
        <p:sp>
          <p:nvSpPr>
            <p:cNvPr id="341" name="Rechteck 340"/>
            <p:cNvSpPr/>
            <p:nvPr/>
          </p:nvSpPr>
          <p:spPr>
            <a:xfrm>
              <a:off x="21069301" y="9425971"/>
              <a:ext cx="1600200" cy="442094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n w="28575" cmpd="sng">
                  <a:solidFill>
                    <a:schemeClr val="tx1"/>
                  </a:solidFill>
                </a:ln>
                <a:latin typeface="Arial" panose="020B0604020202020204" pitchFamily="34" charset="0"/>
                <a:cs typeface="Arial" panose="020B0604020202020204" pitchFamily="34" charset="0"/>
              </a:endParaRPr>
            </a:p>
          </p:txBody>
        </p:sp>
        <p:cxnSp>
          <p:nvCxnSpPr>
            <p:cNvPr id="342" name="Gerade Verbindung 178"/>
            <p:cNvCxnSpPr/>
            <p:nvPr/>
          </p:nvCxnSpPr>
          <p:spPr>
            <a:xfrm>
              <a:off x="21669376" y="9068395"/>
              <a:ext cx="0" cy="35757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3" name="Gerade Verbindung 179"/>
            <p:cNvCxnSpPr/>
            <p:nvPr/>
          </p:nvCxnSpPr>
          <p:spPr>
            <a:xfrm>
              <a:off x="22089429" y="9068395"/>
              <a:ext cx="0" cy="35757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4" name="Gerade Verbindung 180"/>
            <p:cNvCxnSpPr/>
            <p:nvPr/>
          </p:nvCxnSpPr>
          <p:spPr>
            <a:xfrm>
              <a:off x="21669376" y="13846911"/>
              <a:ext cx="0" cy="650138"/>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5" name="Gerade Verbindung 181"/>
            <p:cNvCxnSpPr/>
            <p:nvPr/>
          </p:nvCxnSpPr>
          <p:spPr>
            <a:xfrm>
              <a:off x="22089429" y="13846911"/>
              <a:ext cx="0" cy="650138"/>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346" name="Rechteck 345"/>
            <p:cNvSpPr/>
            <p:nvPr/>
          </p:nvSpPr>
          <p:spPr>
            <a:xfrm>
              <a:off x="21409344" y="14041952"/>
              <a:ext cx="940118" cy="276309"/>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47" name="Rechteck 346"/>
            <p:cNvSpPr/>
            <p:nvPr/>
          </p:nvSpPr>
          <p:spPr>
            <a:xfrm>
              <a:off x="22216109" y="14117798"/>
              <a:ext cx="453392" cy="124612"/>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48" name="Rechteck 347"/>
            <p:cNvSpPr/>
            <p:nvPr/>
          </p:nvSpPr>
          <p:spPr>
            <a:xfrm>
              <a:off x="21222652" y="14117798"/>
              <a:ext cx="373381" cy="124612"/>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cxnSp>
          <p:nvCxnSpPr>
            <p:cNvPr id="349" name="Gerade Verbindung 185"/>
            <p:cNvCxnSpPr/>
            <p:nvPr/>
          </p:nvCxnSpPr>
          <p:spPr>
            <a:xfrm>
              <a:off x="22529484" y="14014863"/>
              <a:ext cx="0" cy="325069"/>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sp>
          <p:nvSpPr>
            <p:cNvPr id="350" name="Oval 13"/>
            <p:cNvSpPr/>
            <p:nvPr/>
          </p:nvSpPr>
          <p:spPr>
            <a:xfrm>
              <a:off x="22270077" y="9492934"/>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1" name="Oval 14"/>
            <p:cNvSpPr/>
            <p:nvPr/>
          </p:nvSpPr>
          <p:spPr>
            <a:xfrm>
              <a:off x="22132142" y="9839674"/>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2" name="Oval 15"/>
            <p:cNvSpPr/>
            <p:nvPr/>
          </p:nvSpPr>
          <p:spPr>
            <a:xfrm>
              <a:off x="21749386" y="9548086"/>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3" name="Oval 16"/>
            <p:cNvSpPr/>
            <p:nvPr/>
          </p:nvSpPr>
          <p:spPr>
            <a:xfrm>
              <a:off x="21128960" y="9481123"/>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4" name="Oval 17"/>
            <p:cNvSpPr/>
            <p:nvPr/>
          </p:nvSpPr>
          <p:spPr>
            <a:xfrm>
              <a:off x="21376632" y="9800287"/>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5" name="Oval 18"/>
            <p:cNvSpPr/>
            <p:nvPr/>
          </p:nvSpPr>
          <p:spPr>
            <a:xfrm>
              <a:off x="21749386" y="9997278"/>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6" name="Oval 19"/>
            <p:cNvSpPr/>
            <p:nvPr/>
          </p:nvSpPr>
          <p:spPr>
            <a:xfrm>
              <a:off x="22224028" y="10257333"/>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7" name="Oval 20"/>
            <p:cNvSpPr/>
            <p:nvPr/>
          </p:nvSpPr>
          <p:spPr>
            <a:xfrm>
              <a:off x="21175354" y="10131261"/>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8" name="Oval 21"/>
            <p:cNvSpPr/>
            <p:nvPr/>
          </p:nvSpPr>
          <p:spPr>
            <a:xfrm>
              <a:off x="21531163" y="10332696"/>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59" name="Oval 22"/>
            <p:cNvSpPr/>
            <p:nvPr/>
          </p:nvSpPr>
          <p:spPr>
            <a:xfrm>
              <a:off x="21159312" y="10561219"/>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0" name="Oval 23"/>
            <p:cNvSpPr/>
            <p:nvPr/>
          </p:nvSpPr>
          <p:spPr>
            <a:xfrm>
              <a:off x="21885793" y="10513921"/>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1" name="Oval 24"/>
            <p:cNvSpPr/>
            <p:nvPr/>
          </p:nvSpPr>
          <p:spPr>
            <a:xfrm>
              <a:off x="22278550" y="10764659"/>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2" name="Oval 25"/>
            <p:cNvSpPr/>
            <p:nvPr/>
          </p:nvSpPr>
          <p:spPr>
            <a:xfrm>
              <a:off x="21545751" y="10852806"/>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3" name="Oval 26"/>
            <p:cNvSpPr/>
            <p:nvPr/>
          </p:nvSpPr>
          <p:spPr>
            <a:xfrm>
              <a:off x="22001222" y="10998600"/>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4" name="Oval 27"/>
            <p:cNvSpPr/>
            <p:nvPr/>
          </p:nvSpPr>
          <p:spPr>
            <a:xfrm>
              <a:off x="21143546" y="11128628"/>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5" name="Oval 28"/>
            <p:cNvSpPr/>
            <p:nvPr/>
          </p:nvSpPr>
          <p:spPr>
            <a:xfrm>
              <a:off x="21650900" y="11242403"/>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6" name="Oval 29"/>
            <p:cNvSpPr/>
            <p:nvPr/>
          </p:nvSpPr>
          <p:spPr>
            <a:xfrm>
              <a:off x="22195206" y="11419729"/>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7" name="Oval 30"/>
            <p:cNvSpPr/>
            <p:nvPr/>
          </p:nvSpPr>
          <p:spPr>
            <a:xfrm>
              <a:off x="21267798" y="11576846"/>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8" name="Oval 31"/>
            <p:cNvSpPr/>
            <p:nvPr/>
          </p:nvSpPr>
          <p:spPr>
            <a:xfrm>
              <a:off x="21839397" y="11664018"/>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69" name="Oval 32"/>
            <p:cNvSpPr/>
            <p:nvPr/>
          </p:nvSpPr>
          <p:spPr>
            <a:xfrm>
              <a:off x="22224583" y="11901914"/>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0" name="Oval 33"/>
            <p:cNvSpPr/>
            <p:nvPr/>
          </p:nvSpPr>
          <p:spPr>
            <a:xfrm>
              <a:off x="21113543" y="11923589"/>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1" name="Oval 34"/>
            <p:cNvSpPr/>
            <p:nvPr/>
          </p:nvSpPr>
          <p:spPr>
            <a:xfrm>
              <a:off x="21572070" y="11967905"/>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2" name="Oval 35"/>
            <p:cNvSpPr/>
            <p:nvPr/>
          </p:nvSpPr>
          <p:spPr>
            <a:xfrm>
              <a:off x="22021226" y="12211217"/>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3" name="Oval 36"/>
            <p:cNvSpPr/>
            <p:nvPr/>
          </p:nvSpPr>
          <p:spPr>
            <a:xfrm>
              <a:off x="21279326" y="12259492"/>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4" name="Oval 37"/>
            <p:cNvSpPr/>
            <p:nvPr/>
          </p:nvSpPr>
          <p:spPr>
            <a:xfrm>
              <a:off x="21669376" y="12433350"/>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5" name="Oval 38"/>
            <p:cNvSpPr/>
            <p:nvPr/>
          </p:nvSpPr>
          <p:spPr>
            <a:xfrm>
              <a:off x="22262784" y="12569768"/>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6" name="Oval 39"/>
            <p:cNvSpPr/>
            <p:nvPr/>
          </p:nvSpPr>
          <p:spPr>
            <a:xfrm>
              <a:off x="21143546" y="12650548"/>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7" name="Oval 40"/>
            <p:cNvSpPr/>
            <p:nvPr/>
          </p:nvSpPr>
          <p:spPr>
            <a:xfrm>
              <a:off x="21562695" y="12812107"/>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8" name="Oval 41"/>
            <p:cNvSpPr/>
            <p:nvPr/>
          </p:nvSpPr>
          <p:spPr>
            <a:xfrm>
              <a:off x="22001222" y="12837192"/>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79" name="Oval 42"/>
            <p:cNvSpPr/>
            <p:nvPr/>
          </p:nvSpPr>
          <p:spPr>
            <a:xfrm>
              <a:off x="22252783" y="13433752"/>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80" name="Oval 43"/>
            <p:cNvSpPr/>
            <p:nvPr/>
          </p:nvSpPr>
          <p:spPr>
            <a:xfrm>
              <a:off x="21224458" y="13072163"/>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81" name="Oval 44"/>
            <p:cNvSpPr/>
            <p:nvPr/>
          </p:nvSpPr>
          <p:spPr>
            <a:xfrm>
              <a:off x="21828850" y="13164630"/>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82" name="Oval 45"/>
            <p:cNvSpPr/>
            <p:nvPr/>
          </p:nvSpPr>
          <p:spPr>
            <a:xfrm>
              <a:off x="21151045" y="13468642"/>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83" name="Oval 46"/>
            <p:cNvSpPr/>
            <p:nvPr/>
          </p:nvSpPr>
          <p:spPr>
            <a:xfrm>
              <a:off x="21600753" y="13470100"/>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cxnSp>
          <p:nvCxnSpPr>
            <p:cNvPr id="384" name="Gerade Verbindung mit Pfeil 383"/>
            <p:cNvCxnSpPr/>
            <p:nvPr/>
          </p:nvCxnSpPr>
          <p:spPr>
            <a:xfrm>
              <a:off x="21902737" y="8753366"/>
              <a:ext cx="0" cy="673399"/>
            </a:xfrm>
            <a:prstGeom prst="straightConnector1">
              <a:avLst/>
            </a:prstGeom>
            <a:ln w="28575">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85" name="Oval 57"/>
            <p:cNvSpPr/>
            <p:nvPr/>
          </p:nvSpPr>
          <p:spPr>
            <a:xfrm>
              <a:off x="21250000" y="10953465"/>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86" name="Oval 58"/>
            <p:cNvSpPr/>
            <p:nvPr/>
          </p:nvSpPr>
          <p:spPr>
            <a:xfrm>
              <a:off x="21942999" y="11536110"/>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87" name="Oval 59"/>
            <p:cNvSpPr/>
            <p:nvPr/>
          </p:nvSpPr>
          <p:spPr>
            <a:xfrm>
              <a:off x="21413408" y="11435749"/>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88" name="Oval 60"/>
            <p:cNvSpPr/>
            <p:nvPr/>
          </p:nvSpPr>
          <p:spPr>
            <a:xfrm>
              <a:off x="22046346" y="11365504"/>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89" name="Oval 61"/>
            <p:cNvSpPr/>
            <p:nvPr/>
          </p:nvSpPr>
          <p:spPr>
            <a:xfrm>
              <a:off x="22391837" y="11156865"/>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0" name="Oval 62"/>
            <p:cNvSpPr/>
            <p:nvPr/>
          </p:nvSpPr>
          <p:spPr>
            <a:xfrm>
              <a:off x="21919662" y="10904915"/>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1" name="Oval 63"/>
            <p:cNvSpPr/>
            <p:nvPr/>
          </p:nvSpPr>
          <p:spPr>
            <a:xfrm>
              <a:off x="21569306" y="10707058"/>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2" name="Oval 64"/>
            <p:cNvSpPr/>
            <p:nvPr/>
          </p:nvSpPr>
          <p:spPr>
            <a:xfrm>
              <a:off x="21543055" y="11202938"/>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3" name="Oval 65"/>
            <p:cNvSpPr/>
            <p:nvPr/>
          </p:nvSpPr>
          <p:spPr>
            <a:xfrm>
              <a:off x="21863806" y="11143217"/>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4" name="Oval 66"/>
            <p:cNvSpPr/>
            <p:nvPr/>
          </p:nvSpPr>
          <p:spPr>
            <a:xfrm>
              <a:off x="22255477" y="10641662"/>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5" name="Oval 67"/>
            <p:cNvSpPr/>
            <p:nvPr/>
          </p:nvSpPr>
          <p:spPr>
            <a:xfrm>
              <a:off x="21682967" y="11625698"/>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6" name="Oval 68"/>
            <p:cNvSpPr/>
            <p:nvPr/>
          </p:nvSpPr>
          <p:spPr>
            <a:xfrm>
              <a:off x="22467238" y="11316791"/>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7" name="Oval 69"/>
            <p:cNvSpPr/>
            <p:nvPr/>
          </p:nvSpPr>
          <p:spPr>
            <a:xfrm>
              <a:off x="22482915" y="11715190"/>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8" name="Oval 70"/>
            <p:cNvSpPr/>
            <p:nvPr/>
          </p:nvSpPr>
          <p:spPr>
            <a:xfrm>
              <a:off x="21139404" y="11558569"/>
              <a:ext cx="108000" cy="108000"/>
            </a:xfrm>
            <a:prstGeom prst="ellipse">
              <a:avLst/>
            </a:prstGeom>
            <a:solidFill>
              <a:srgbClr val="CC071E"/>
            </a:solidFill>
            <a:ln>
              <a:solidFill>
                <a:srgbClr val="CC071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99" name="Oval 44"/>
            <p:cNvSpPr/>
            <p:nvPr/>
          </p:nvSpPr>
          <p:spPr>
            <a:xfrm>
              <a:off x="22296016" y="13063071"/>
              <a:ext cx="324000" cy="324000"/>
            </a:xfrm>
            <a:prstGeom prst="ellipse">
              <a:avLst/>
            </a:prstGeom>
            <a:gradFill flip="none" rotWithShape="1">
              <a:gsLst>
                <a:gs pos="0">
                  <a:srgbClr val="BDCD00"/>
                </a:gs>
                <a:gs pos="48000">
                  <a:srgbClr val="BDCD00"/>
                </a:gs>
                <a:gs pos="100000">
                  <a:schemeClr val="bg1"/>
                </a:gs>
              </a:gsLst>
              <a:path path="circle">
                <a:fillToRect l="100000" t="100000"/>
              </a:path>
              <a:tileRect r="-100000" b="-100000"/>
            </a:gra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grpSp>
      <p:sp>
        <p:nvSpPr>
          <p:cNvPr id="400" name="Rechteck 399"/>
          <p:cNvSpPr/>
          <p:nvPr/>
        </p:nvSpPr>
        <p:spPr>
          <a:xfrm>
            <a:off x="3190636" y="2586056"/>
            <a:ext cx="468000" cy="468000"/>
          </a:xfrm>
          <a:prstGeom prst="rect">
            <a:avLst/>
          </a:prstGeom>
          <a:noFill/>
          <a:ln w="57150">
            <a:solidFill>
              <a:srgbClr val="0054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cxnSp>
        <p:nvCxnSpPr>
          <p:cNvPr id="401" name="Gerade Verbindung 240"/>
          <p:cNvCxnSpPr>
            <a:stCxn id="400" idx="3"/>
          </p:cNvCxnSpPr>
          <p:nvPr/>
        </p:nvCxnSpPr>
        <p:spPr>
          <a:xfrm flipV="1">
            <a:off x="3658636" y="2819260"/>
            <a:ext cx="2350419" cy="796"/>
          </a:xfrm>
          <a:prstGeom prst="line">
            <a:avLst/>
          </a:prstGeom>
          <a:ln w="57150">
            <a:solidFill>
              <a:srgbClr val="00549F"/>
            </a:solidFill>
          </a:ln>
        </p:spPr>
        <p:style>
          <a:lnRef idx="2">
            <a:schemeClr val="accent1"/>
          </a:lnRef>
          <a:fillRef idx="0">
            <a:schemeClr val="accent1"/>
          </a:fillRef>
          <a:effectRef idx="1">
            <a:schemeClr val="accent1"/>
          </a:effectRef>
          <a:fontRef idx="minor">
            <a:schemeClr val="tx1"/>
          </a:fontRef>
        </p:style>
      </p:cxnSp>
      <p:sp>
        <p:nvSpPr>
          <p:cNvPr id="402" name="Textfeld 401"/>
          <p:cNvSpPr txBox="1"/>
          <p:nvPr/>
        </p:nvSpPr>
        <p:spPr>
          <a:xfrm>
            <a:off x="6187796" y="3078873"/>
            <a:ext cx="1165235" cy="461665"/>
          </a:xfrm>
          <a:prstGeom prst="rect">
            <a:avLst/>
          </a:prstGeom>
          <a:noFill/>
        </p:spPr>
        <p:txBody>
          <a:bodyPr wrap="square" rtlCol="0">
            <a:spAutoFit/>
          </a:bodyPr>
          <a:lstStyle/>
          <a:p>
            <a:r>
              <a:rPr lang="de-DE" sz="2400" b="1" baseline="50000" dirty="0" smtClean="0">
                <a:solidFill>
                  <a:srgbClr val="CC071E"/>
                </a:solidFill>
                <a:latin typeface="Arial" panose="020B0604020202020204" pitchFamily="34" charset="0"/>
                <a:cs typeface="Arial" panose="020B0604020202020204" pitchFamily="34" charset="0"/>
              </a:rPr>
              <a:t>-</a:t>
            </a:r>
            <a:r>
              <a:rPr lang="de-DE" sz="2400" b="1" dirty="0" smtClean="0">
                <a:solidFill>
                  <a:srgbClr val="CC071E"/>
                </a:solidFill>
                <a:latin typeface="Arial" panose="020B0604020202020204" pitchFamily="34" charset="0"/>
                <a:cs typeface="Arial" panose="020B0604020202020204" pitchFamily="34" charset="0"/>
              </a:rPr>
              <a:t>O-R</a:t>
            </a:r>
            <a:endParaRPr lang="de-DE" sz="2400" b="1" dirty="0">
              <a:solidFill>
                <a:srgbClr val="CC071E"/>
              </a:solidFill>
              <a:latin typeface="Arial" panose="020B0604020202020204" pitchFamily="34" charset="0"/>
              <a:cs typeface="Arial" panose="020B0604020202020204" pitchFamily="34" charset="0"/>
            </a:endParaRPr>
          </a:p>
        </p:txBody>
      </p:sp>
      <p:sp>
        <p:nvSpPr>
          <p:cNvPr id="403" name="Textfeld 402"/>
          <p:cNvSpPr txBox="1"/>
          <p:nvPr/>
        </p:nvSpPr>
        <p:spPr>
          <a:xfrm>
            <a:off x="6264653" y="4628005"/>
            <a:ext cx="1165235" cy="461665"/>
          </a:xfrm>
          <a:prstGeom prst="rect">
            <a:avLst/>
          </a:prstGeom>
          <a:noFill/>
        </p:spPr>
        <p:txBody>
          <a:bodyPr wrap="square" rtlCol="0">
            <a:spAutoFit/>
          </a:bodyPr>
          <a:lstStyle/>
          <a:p>
            <a:r>
              <a:rPr lang="de-DE" sz="2400" b="1" baseline="50000" dirty="0" smtClean="0">
                <a:solidFill>
                  <a:srgbClr val="CC071E"/>
                </a:solidFill>
                <a:latin typeface="Arial" panose="020B0604020202020204" pitchFamily="34" charset="0"/>
                <a:cs typeface="Arial" panose="020B0604020202020204" pitchFamily="34" charset="0"/>
              </a:rPr>
              <a:t>-</a:t>
            </a:r>
            <a:r>
              <a:rPr lang="de-DE" sz="2400" b="1" dirty="0" smtClean="0">
                <a:solidFill>
                  <a:srgbClr val="CC071E"/>
                </a:solidFill>
                <a:latin typeface="Arial" panose="020B0604020202020204" pitchFamily="34" charset="0"/>
                <a:cs typeface="Arial" panose="020B0604020202020204" pitchFamily="34" charset="0"/>
              </a:rPr>
              <a:t>O-R</a:t>
            </a:r>
            <a:endParaRPr lang="de-DE" sz="2400" b="1" dirty="0">
              <a:solidFill>
                <a:srgbClr val="CC071E"/>
              </a:solidFill>
              <a:latin typeface="Arial" panose="020B0604020202020204" pitchFamily="34" charset="0"/>
              <a:cs typeface="Arial" panose="020B0604020202020204" pitchFamily="34" charset="0"/>
            </a:endParaRPr>
          </a:p>
        </p:txBody>
      </p:sp>
      <p:sp>
        <p:nvSpPr>
          <p:cNvPr id="404" name="Gebogener Pfeil 403"/>
          <p:cNvSpPr/>
          <p:nvPr/>
        </p:nvSpPr>
        <p:spPr>
          <a:xfrm rot="6776930">
            <a:off x="6635059" y="2497026"/>
            <a:ext cx="996007" cy="869808"/>
          </a:xfrm>
          <a:prstGeom prst="circularArrow">
            <a:avLst>
              <a:gd name="adj1" fmla="val 4404"/>
              <a:gd name="adj2" fmla="val 795271"/>
              <a:gd name="adj3" fmla="val 20457680"/>
              <a:gd name="adj4" fmla="val 13055387"/>
              <a:gd name="adj5" fmla="val 8047"/>
            </a:avLst>
          </a:prstGeom>
          <a:solidFill>
            <a:srgbClr val="646567"/>
          </a:solidFill>
          <a:ln w="38100">
            <a:solidFill>
              <a:srgbClr val="6465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Arial" panose="020B0604020202020204" pitchFamily="34" charset="0"/>
              <a:cs typeface="Arial" panose="020B0604020202020204" pitchFamily="34" charset="0"/>
            </a:endParaRPr>
          </a:p>
        </p:txBody>
      </p:sp>
      <p:sp>
        <p:nvSpPr>
          <p:cNvPr id="405" name="Textfeld 404"/>
          <p:cNvSpPr txBox="1"/>
          <p:nvPr/>
        </p:nvSpPr>
        <p:spPr>
          <a:xfrm>
            <a:off x="7026787" y="2293957"/>
            <a:ext cx="1165235" cy="461665"/>
          </a:xfrm>
          <a:prstGeom prst="rect">
            <a:avLst/>
          </a:prstGeom>
          <a:noFill/>
        </p:spPr>
        <p:txBody>
          <a:bodyPr wrap="square" rtlCol="0">
            <a:spAutoFit/>
          </a:bodyPr>
          <a:lstStyle/>
          <a:p>
            <a:r>
              <a:rPr lang="de-DE" sz="2400" b="1" baseline="50000" dirty="0" smtClean="0">
                <a:solidFill>
                  <a:srgbClr val="CC071E"/>
                </a:solidFill>
                <a:latin typeface="Arial" panose="020B0604020202020204" pitchFamily="34" charset="0"/>
                <a:cs typeface="Arial" panose="020B0604020202020204" pitchFamily="34" charset="0"/>
              </a:rPr>
              <a:t>-</a:t>
            </a:r>
            <a:r>
              <a:rPr lang="de-DE" sz="2400" b="1" dirty="0" smtClean="0">
                <a:solidFill>
                  <a:srgbClr val="CC071E"/>
                </a:solidFill>
                <a:latin typeface="Arial" panose="020B0604020202020204" pitchFamily="34" charset="0"/>
                <a:cs typeface="Arial" panose="020B0604020202020204" pitchFamily="34" charset="0"/>
              </a:rPr>
              <a:t>O-R</a:t>
            </a:r>
            <a:endParaRPr lang="de-DE" sz="2400" b="1" dirty="0">
              <a:solidFill>
                <a:srgbClr val="CC071E"/>
              </a:solidFill>
              <a:latin typeface="Arial" panose="020B0604020202020204" pitchFamily="34" charset="0"/>
              <a:cs typeface="Arial" panose="020B0604020202020204" pitchFamily="34" charset="0"/>
            </a:endParaRPr>
          </a:p>
        </p:txBody>
      </p:sp>
      <p:sp>
        <p:nvSpPr>
          <p:cNvPr id="406" name="Pfeil nach unten 405"/>
          <p:cNvSpPr/>
          <p:nvPr/>
        </p:nvSpPr>
        <p:spPr>
          <a:xfrm>
            <a:off x="7257363" y="1244792"/>
            <a:ext cx="360000" cy="1057124"/>
          </a:xfrm>
          <a:prstGeom prst="downArrow">
            <a:avLst>
              <a:gd name="adj1" fmla="val 21379"/>
              <a:gd name="adj2" fmla="val 50000"/>
            </a:avLst>
          </a:prstGeom>
          <a:solidFill>
            <a:srgbClr val="646567"/>
          </a:solidFill>
          <a:ln>
            <a:solidFill>
              <a:srgbClr val="6465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407" name="Textfeld 406"/>
          <p:cNvSpPr txBox="1"/>
          <p:nvPr/>
        </p:nvSpPr>
        <p:spPr>
          <a:xfrm>
            <a:off x="7068755" y="800146"/>
            <a:ext cx="1165235" cy="461665"/>
          </a:xfrm>
          <a:prstGeom prst="rect">
            <a:avLst/>
          </a:prstGeom>
          <a:noFill/>
        </p:spPr>
        <p:txBody>
          <a:bodyPr wrap="square" rtlCol="0">
            <a:spAutoFit/>
          </a:bodyPr>
          <a:lstStyle/>
          <a:p>
            <a:r>
              <a:rPr lang="de-DE" sz="2400" b="1" dirty="0" smtClean="0">
                <a:latin typeface="Arial" panose="020B0604020202020204" pitchFamily="34" charset="0"/>
                <a:cs typeface="Arial" panose="020B0604020202020204" pitchFamily="34" charset="0"/>
              </a:rPr>
              <a:t>R-</a:t>
            </a:r>
            <a:r>
              <a:rPr lang="de-DE" sz="2400" b="1" dirty="0" smtClean="0">
                <a:solidFill>
                  <a:srgbClr val="CC071E"/>
                </a:solidFill>
                <a:latin typeface="Arial" panose="020B0604020202020204" pitchFamily="34" charset="0"/>
                <a:cs typeface="Arial" panose="020B0604020202020204" pitchFamily="34" charset="0"/>
              </a:rPr>
              <a:t>OH</a:t>
            </a:r>
            <a:endParaRPr lang="de-DE" sz="2400" b="1" dirty="0">
              <a:solidFill>
                <a:srgbClr val="CC071E"/>
              </a:solidFill>
              <a:latin typeface="Arial" panose="020B0604020202020204" pitchFamily="34" charset="0"/>
              <a:cs typeface="Arial" panose="020B0604020202020204" pitchFamily="34" charset="0"/>
            </a:endParaRPr>
          </a:p>
        </p:txBody>
      </p:sp>
      <p:sp>
        <p:nvSpPr>
          <p:cNvPr id="408" name="Textfeld 407"/>
          <p:cNvSpPr txBox="1"/>
          <p:nvPr/>
        </p:nvSpPr>
        <p:spPr>
          <a:xfrm>
            <a:off x="7444878" y="1490138"/>
            <a:ext cx="1165235" cy="400110"/>
          </a:xfrm>
          <a:prstGeom prst="rect">
            <a:avLst/>
          </a:prstGeom>
          <a:noFill/>
        </p:spPr>
        <p:txBody>
          <a:bodyPr wrap="square" rtlCol="0">
            <a:spAutoFit/>
          </a:bodyPr>
          <a:lstStyle/>
          <a:p>
            <a:pPr algn="ctr"/>
            <a:r>
              <a:rPr lang="de-DE" sz="2000" dirty="0" err="1" smtClean="0">
                <a:latin typeface="Arial" panose="020B0604020202020204" pitchFamily="34" charset="0"/>
                <a:cs typeface="Arial" panose="020B0604020202020204" pitchFamily="34" charset="0"/>
              </a:rPr>
              <a:t>NaOH</a:t>
            </a:r>
            <a:endParaRPr lang="de-DE" sz="2000" dirty="0">
              <a:latin typeface="Arial" panose="020B0604020202020204" pitchFamily="34" charset="0"/>
              <a:cs typeface="Arial" panose="020B0604020202020204" pitchFamily="34" charset="0"/>
            </a:endParaRPr>
          </a:p>
        </p:txBody>
      </p:sp>
      <p:sp>
        <p:nvSpPr>
          <p:cNvPr id="409" name="Gebogener Pfeil 408"/>
          <p:cNvSpPr/>
          <p:nvPr/>
        </p:nvSpPr>
        <p:spPr>
          <a:xfrm rot="20751952" flipH="1">
            <a:off x="5779127" y="4837678"/>
            <a:ext cx="1271184" cy="1040337"/>
          </a:xfrm>
          <a:prstGeom prst="circularArrow">
            <a:avLst>
              <a:gd name="adj1" fmla="val 4404"/>
              <a:gd name="adj2" fmla="val 795271"/>
              <a:gd name="adj3" fmla="val 20457680"/>
              <a:gd name="adj4" fmla="val 15382815"/>
              <a:gd name="adj5" fmla="val 11807"/>
            </a:avLst>
          </a:prstGeom>
          <a:solidFill>
            <a:srgbClr val="646567"/>
          </a:solidFill>
          <a:ln w="38100">
            <a:solidFill>
              <a:srgbClr val="6465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Arial" panose="020B0604020202020204" pitchFamily="34" charset="0"/>
              <a:cs typeface="Arial" panose="020B0604020202020204" pitchFamily="34" charset="0"/>
            </a:endParaRPr>
          </a:p>
        </p:txBody>
      </p:sp>
      <p:sp>
        <p:nvSpPr>
          <p:cNvPr id="410" name="Textfeld 409"/>
          <p:cNvSpPr txBox="1"/>
          <p:nvPr/>
        </p:nvSpPr>
        <p:spPr>
          <a:xfrm>
            <a:off x="5705757" y="5340235"/>
            <a:ext cx="1165235" cy="461665"/>
          </a:xfrm>
          <a:prstGeom prst="rect">
            <a:avLst/>
          </a:prstGeom>
          <a:noFill/>
        </p:spPr>
        <p:txBody>
          <a:bodyPr wrap="square" rtlCol="0">
            <a:spAutoFit/>
          </a:bodyPr>
          <a:lstStyle/>
          <a:p>
            <a:r>
              <a:rPr lang="de-DE" sz="2400" b="1" baseline="50000" dirty="0" smtClean="0">
                <a:solidFill>
                  <a:srgbClr val="CC071E"/>
                </a:solidFill>
                <a:latin typeface="Arial" panose="020B0604020202020204" pitchFamily="34" charset="0"/>
                <a:cs typeface="Arial" panose="020B0604020202020204" pitchFamily="34" charset="0"/>
              </a:rPr>
              <a:t>-</a:t>
            </a:r>
            <a:r>
              <a:rPr lang="de-DE" sz="2400" b="1" dirty="0" smtClean="0">
                <a:solidFill>
                  <a:srgbClr val="CC071E"/>
                </a:solidFill>
                <a:latin typeface="Arial" panose="020B0604020202020204" pitchFamily="34" charset="0"/>
                <a:cs typeface="Arial" panose="020B0604020202020204" pitchFamily="34" charset="0"/>
              </a:rPr>
              <a:t>O-R</a:t>
            </a:r>
            <a:endParaRPr lang="de-DE" sz="2400" b="1" dirty="0">
              <a:solidFill>
                <a:srgbClr val="CC071E"/>
              </a:solidFill>
              <a:latin typeface="Arial" panose="020B0604020202020204" pitchFamily="34" charset="0"/>
              <a:cs typeface="Arial" panose="020B0604020202020204" pitchFamily="34" charset="0"/>
            </a:endParaRPr>
          </a:p>
        </p:txBody>
      </p:sp>
      <p:grpSp>
        <p:nvGrpSpPr>
          <p:cNvPr id="411" name="Gruppieren 410"/>
          <p:cNvGrpSpPr/>
          <p:nvPr/>
        </p:nvGrpSpPr>
        <p:grpSpPr>
          <a:xfrm rot="3272595">
            <a:off x="6044904" y="3303343"/>
            <a:ext cx="196407" cy="295910"/>
            <a:chOff x="9135400" y="12740924"/>
            <a:chExt cx="720000" cy="609600"/>
          </a:xfrm>
        </p:grpSpPr>
        <p:cxnSp>
          <p:nvCxnSpPr>
            <p:cNvPr id="412" name="Gerade Verbindung 251"/>
            <p:cNvCxnSpPr/>
            <p:nvPr/>
          </p:nvCxnSpPr>
          <p:spPr>
            <a:xfrm flipV="1">
              <a:off x="9135400" y="12740924"/>
              <a:ext cx="72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3" name="Gerade Verbindung 252"/>
            <p:cNvCxnSpPr/>
            <p:nvPr/>
          </p:nvCxnSpPr>
          <p:spPr>
            <a:xfrm flipV="1">
              <a:off x="9207400" y="12893324"/>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4" name="Gerade Verbindung 253"/>
            <p:cNvCxnSpPr/>
            <p:nvPr/>
          </p:nvCxnSpPr>
          <p:spPr>
            <a:xfrm flipV="1">
              <a:off x="9279400" y="13045724"/>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Gerade Verbindung 254"/>
            <p:cNvCxnSpPr/>
            <p:nvPr/>
          </p:nvCxnSpPr>
          <p:spPr>
            <a:xfrm flipV="1">
              <a:off x="9351400" y="13198124"/>
              <a:ext cx="28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Gerade Verbindung 255"/>
            <p:cNvCxnSpPr/>
            <p:nvPr/>
          </p:nvCxnSpPr>
          <p:spPr>
            <a:xfrm flipV="1">
              <a:off x="9423400" y="13350524"/>
              <a:ext cx="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7" name="Gruppieren 416"/>
          <p:cNvGrpSpPr/>
          <p:nvPr/>
        </p:nvGrpSpPr>
        <p:grpSpPr>
          <a:xfrm rot="6410545">
            <a:off x="6058152" y="4611932"/>
            <a:ext cx="196407" cy="295910"/>
            <a:chOff x="9135400" y="12740924"/>
            <a:chExt cx="720000" cy="609600"/>
          </a:xfrm>
        </p:grpSpPr>
        <p:cxnSp>
          <p:nvCxnSpPr>
            <p:cNvPr id="418" name="Gerade Verbindung 257"/>
            <p:cNvCxnSpPr/>
            <p:nvPr/>
          </p:nvCxnSpPr>
          <p:spPr>
            <a:xfrm flipV="1">
              <a:off x="9135400" y="12740924"/>
              <a:ext cx="72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9" name="Gerade Verbindung 258"/>
            <p:cNvCxnSpPr/>
            <p:nvPr/>
          </p:nvCxnSpPr>
          <p:spPr>
            <a:xfrm flipV="1">
              <a:off x="9207400" y="12893324"/>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0" name="Gerade Verbindung 259"/>
            <p:cNvCxnSpPr/>
            <p:nvPr/>
          </p:nvCxnSpPr>
          <p:spPr>
            <a:xfrm flipV="1">
              <a:off x="9279400" y="13045724"/>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Gerade Verbindung 260"/>
            <p:cNvCxnSpPr/>
            <p:nvPr/>
          </p:nvCxnSpPr>
          <p:spPr>
            <a:xfrm flipV="1">
              <a:off x="9351400" y="13198124"/>
              <a:ext cx="28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2" name="Gerade Verbindung 261"/>
            <p:cNvCxnSpPr/>
            <p:nvPr/>
          </p:nvCxnSpPr>
          <p:spPr>
            <a:xfrm flipV="1">
              <a:off x="9423400" y="13350524"/>
              <a:ext cx="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3" name="Pfeil nach unten 422"/>
          <p:cNvSpPr/>
          <p:nvPr/>
        </p:nvSpPr>
        <p:spPr>
          <a:xfrm rot="16200000">
            <a:off x="7151746" y="5019505"/>
            <a:ext cx="360000" cy="1164682"/>
          </a:xfrm>
          <a:prstGeom prst="downArrow">
            <a:avLst>
              <a:gd name="adj1" fmla="val 21379"/>
              <a:gd name="adj2" fmla="val 50000"/>
            </a:avLst>
          </a:prstGeom>
          <a:solidFill>
            <a:srgbClr val="646567"/>
          </a:solidFill>
          <a:ln>
            <a:solidFill>
              <a:srgbClr val="6465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424" name="Gebogener Pfeil 423"/>
          <p:cNvSpPr/>
          <p:nvPr/>
        </p:nvSpPr>
        <p:spPr>
          <a:xfrm rot="10800000" flipH="1">
            <a:off x="5966941" y="4245080"/>
            <a:ext cx="1866237" cy="1472739"/>
          </a:xfrm>
          <a:prstGeom prst="circularArrow">
            <a:avLst>
              <a:gd name="adj1" fmla="val 4404"/>
              <a:gd name="adj2" fmla="val 795271"/>
              <a:gd name="adj3" fmla="val 20457680"/>
              <a:gd name="adj4" fmla="val 15382815"/>
              <a:gd name="adj5" fmla="val 8047"/>
            </a:avLst>
          </a:prstGeom>
          <a:solidFill>
            <a:srgbClr val="646567"/>
          </a:solidFill>
          <a:ln>
            <a:solidFill>
              <a:srgbClr val="6465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Arial" panose="020B0604020202020204" pitchFamily="34" charset="0"/>
              <a:cs typeface="Arial" panose="020B0604020202020204" pitchFamily="34" charset="0"/>
            </a:endParaRPr>
          </a:p>
        </p:txBody>
      </p:sp>
      <p:sp>
        <p:nvSpPr>
          <p:cNvPr id="425" name="Textfeld 424"/>
          <p:cNvSpPr txBox="1"/>
          <p:nvPr/>
        </p:nvSpPr>
        <p:spPr>
          <a:xfrm>
            <a:off x="7167465" y="4555748"/>
            <a:ext cx="1165235" cy="461665"/>
          </a:xfrm>
          <a:prstGeom prst="rect">
            <a:avLst/>
          </a:prstGeom>
          <a:noFill/>
        </p:spPr>
        <p:txBody>
          <a:bodyPr wrap="square" rtlCol="0">
            <a:spAutoFit/>
          </a:bodyPr>
          <a:lstStyle/>
          <a:p>
            <a:pPr algn="ctr"/>
            <a:r>
              <a:rPr lang="de-DE" sz="2400" b="1" dirty="0" smtClean="0">
                <a:solidFill>
                  <a:srgbClr val="CC071E"/>
                </a:solidFill>
                <a:latin typeface="Arial" panose="020B0604020202020204" pitchFamily="34" charset="0"/>
                <a:cs typeface="Arial" panose="020B0604020202020204" pitchFamily="34" charset="0"/>
              </a:rPr>
              <a:t>e</a:t>
            </a:r>
            <a:r>
              <a:rPr lang="de-DE" sz="2400" b="1" baseline="50000" dirty="0" smtClean="0">
                <a:solidFill>
                  <a:srgbClr val="CC071E"/>
                </a:solidFill>
                <a:latin typeface="Arial" panose="020B0604020202020204" pitchFamily="34" charset="0"/>
                <a:cs typeface="Arial" panose="020B0604020202020204" pitchFamily="34" charset="0"/>
              </a:rPr>
              <a:t>-</a:t>
            </a:r>
            <a:endParaRPr lang="de-DE" sz="2400" b="1" dirty="0">
              <a:solidFill>
                <a:srgbClr val="CC071E"/>
              </a:solidFill>
              <a:latin typeface="Arial" panose="020B0604020202020204" pitchFamily="34" charset="0"/>
              <a:cs typeface="Arial" panose="020B0604020202020204" pitchFamily="34" charset="0"/>
            </a:endParaRPr>
          </a:p>
        </p:txBody>
      </p:sp>
      <p:sp>
        <p:nvSpPr>
          <p:cNvPr id="426" name="Textfeld 425"/>
          <p:cNvSpPr txBox="1"/>
          <p:nvPr/>
        </p:nvSpPr>
        <p:spPr>
          <a:xfrm>
            <a:off x="8161599" y="5401790"/>
            <a:ext cx="1165235" cy="461665"/>
          </a:xfrm>
          <a:prstGeom prst="rect">
            <a:avLst/>
          </a:prstGeom>
          <a:noFill/>
        </p:spPr>
        <p:txBody>
          <a:bodyPr wrap="square" rtlCol="0" anchor="b">
            <a:spAutoFit/>
          </a:bodyPr>
          <a:lstStyle/>
          <a:p>
            <a:r>
              <a:rPr lang="de-DE" sz="2400" b="1" dirty="0" smtClean="0">
                <a:latin typeface="Arial" panose="020B0604020202020204" pitchFamily="34" charset="0"/>
                <a:cs typeface="Arial" panose="020B0604020202020204" pitchFamily="34" charset="0"/>
              </a:rPr>
              <a:t>O-R</a:t>
            </a:r>
            <a:endParaRPr lang="de-DE" sz="2400" b="1" dirty="0">
              <a:latin typeface="Arial" panose="020B0604020202020204" pitchFamily="34" charset="0"/>
              <a:cs typeface="Arial" panose="020B0604020202020204" pitchFamily="34" charset="0"/>
            </a:endParaRPr>
          </a:p>
        </p:txBody>
      </p:sp>
      <p:sp>
        <p:nvSpPr>
          <p:cNvPr id="427" name="Textfeld 426"/>
          <p:cNvSpPr txBox="1"/>
          <p:nvPr/>
        </p:nvSpPr>
        <p:spPr>
          <a:xfrm>
            <a:off x="7969750" y="5051961"/>
            <a:ext cx="310599" cy="769441"/>
          </a:xfrm>
          <a:prstGeom prst="rect">
            <a:avLst/>
          </a:prstGeom>
          <a:noFill/>
        </p:spPr>
        <p:txBody>
          <a:bodyPr wrap="square" rtlCol="0" anchor="b">
            <a:spAutoFit/>
          </a:bodyPr>
          <a:lstStyle/>
          <a:p>
            <a:r>
              <a:rPr lang="de-DE" sz="4400" b="1" dirty="0" smtClean="0">
                <a:latin typeface="Arial" panose="020B0604020202020204" pitchFamily="34" charset="0"/>
                <a:cs typeface="Arial" panose="020B0604020202020204" pitchFamily="34" charset="0"/>
              </a:rPr>
              <a:t>·</a:t>
            </a:r>
            <a:endParaRPr lang="de-DE" sz="4400" b="1" dirty="0">
              <a:latin typeface="Arial" panose="020B0604020202020204" pitchFamily="34" charset="0"/>
              <a:cs typeface="Arial" panose="020B0604020202020204" pitchFamily="34" charset="0"/>
            </a:endParaRPr>
          </a:p>
        </p:txBody>
      </p:sp>
      <p:sp>
        <p:nvSpPr>
          <p:cNvPr id="428" name="Textfeld 427"/>
          <p:cNvSpPr txBox="1"/>
          <p:nvPr/>
        </p:nvSpPr>
        <p:spPr>
          <a:xfrm>
            <a:off x="4977287" y="5711181"/>
            <a:ext cx="4492078" cy="400110"/>
          </a:xfrm>
          <a:prstGeom prst="rect">
            <a:avLst/>
          </a:prstGeom>
          <a:noFill/>
        </p:spPr>
        <p:txBody>
          <a:bodyPr wrap="square" rtlCol="0">
            <a:spAutoFit/>
          </a:bodyPr>
          <a:lstStyle/>
          <a:p>
            <a:pPr algn="ctr"/>
            <a:r>
              <a:rPr lang="en-US" sz="2000" dirty="0" smtClean="0">
                <a:latin typeface="Arial" panose="020B0604020202020204" pitchFamily="34" charset="0"/>
                <a:cs typeface="Arial" panose="020B0604020202020204" pitchFamily="34" charset="0"/>
              </a:rPr>
              <a:t>Detection via oxidation</a:t>
            </a:r>
            <a:endParaRPr lang="en-US" sz="2000" dirty="0">
              <a:latin typeface="Arial" panose="020B0604020202020204" pitchFamily="34" charset="0"/>
              <a:cs typeface="Arial" panose="020B0604020202020204" pitchFamily="34" charset="0"/>
            </a:endParaRPr>
          </a:p>
        </p:txBody>
      </p:sp>
      <p:sp>
        <p:nvSpPr>
          <p:cNvPr id="429" name="Textfeld 428"/>
          <p:cNvSpPr txBox="1"/>
          <p:nvPr/>
        </p:nvSpPr>
        <p:spPr>
          <a:xfrm>
            <a:off x="6606929" y="3612075"/>
            <a:ext cx="2918515" cy="707886"/>
          </a:xfrm>
          <a:prstGeom prst="rect">
            <a:avLst/>
          </a:prstGeom>
          <a:noFill/>
        </p:spPr>
        <p:txBody>
          <a:bodyPr wrap="square" rtlCol="0">
            <a:spAutoFit/>
          </a:bodyPr>
          <a:lstStyle/>
          <a:p>
            <a:pPr algn="ctr"/>
            <a:r>
              <a:rPr lang="en-US" sz="2000" dirty="0" smtClean="0">
                <a:latin typeface="Arial" panose="020B0604020202020204" pitchFamily="34" charset="0"/>
                <a:cs typeface="Arial" panose="020B0604020202020204" pitchFamily="34" charset="0"/>
              </a:rPr>
              <a:t>Separation </a:t>
            </a:r>
          </a:p>
          <a:p>
            <a:pPr algn="ctr"/>
            <a:r>
              <a:rPr lang="en-US" sz="2000" dirty="0" smtClean="0">
                <a:latin typeface="Arial" panose="020B0604020202020204" pitchFamily="34" charset="0"/>
                <a:cs typeface="Arial" panose="020B0604020202020204" pitchFamily="34" charset="0"/>
              </a:rPr>
              <a:t>due to pK</a:t>
            </a:r>
            <a:r>
              <a:rPr lang="en-US" sz="2000" baseline="-25000" dirty="0" smtClean="0">
                <a:latin typeface="Arial" panose="020B0604020202020204" pitchFamily="34" charset="0"/>
                <a:cs typeface="Arial" panose="020B0604020202020204" pitchFamily="34" charset="0"/>
              </a:rPr>
              <a:t>a</a:t>
            </a:r>
            <a:endParaRPr lang="en-US" sz="2000" dirty="0">
              <a:latin typeface="Arial" panose="020B0604020202020204" pitchFamily="34" charset="0"/>
              <a:cs typeface="Arial" panose="020B0604020202020204" pitchFamily="34" charset="0"/>
            </a:endParaRPr>
          </a:p>
        </p:txBody>
      </p:sp>
      <p:sp>
        <p:nvSpPr>
          <p:cNvPr id="430" name="Textfeld 429"/>
          <p:cNvSpPr txBox="1"/>
          <p:nvPr/>
        </p:nvSpPr>
        <p:spPr>
          <a:xfrm>
            <a:off x="3795400" y="1184376"/>
            <a:ext cx="3612601" cy="1015663"/>
          </a:xfrm>
          <a:prstGeom prst="rect">
            <a:avLst/>
          </a:prstGeom>
          <a:noFill/>
        </p:spPr>
        <p:txBody>
          <a:bodyPr wrap="square" rtlCol="0">
            <a:spAutoFit/>
          </a:bodyPr>
          <a:lstStyle/>
          <a:p>
            <a:pPr algn="ctr"/>
            <a:r>
              <a:rPr lang="en-US" sz="2000" dirty="0" smtClean="0">
                <a:latin typeface="Arial" panose="020B0604020202020204" pitchFamily="34" charset="0"/>
                <a:cs typeface="Arial" panose="020B0604020202020204" pitchFamily="34" charset="0"/>
              </a:rPr>
              <a:t>Deprotonation </a:t>
            </a:r>
          </a:p>
          <a:p>
            <a:pPr algn="ctr"/>
            <a:r>
              <a:rPr lang="en-US" sz="2000" dirty="0" smtClean="0">
                <a:latin typeface="Arial" panose="020B0604020202020204" pitchFamily="34" charset="0"/>
                <a:cs typeface="Arial" panose="020B0604020202020204" pitchFamily="34" charset="0"/>
              </a:rPr>
              <a:t>of sample molecules </a:t>
            </a:r>
          </a:p>
          <a:p>
            <a:pPr algn="ctr"/>
            <a:r>
              <a:rPr lang="en-US" sz="2000" dirty="0" smtClean="0">
                <a:latin typeface="Arial" panose="020B0604020202020204" pitchFamily="34" charset="0"/>
                <a:cs typeface="Arial" panose="020B0604020202020204" pitchFamily="34" charset="0"/>
              </a:rPr>
              <a:t>by NaOH</a:t>
            </a:r>
            <a:endParaRPr lang="en-US" sz="2000" dirty="0">
              <a:latin typeface="Arial" panose="020B0604020202020204" pitchFamily="34" charset="0"/>
              <a:cs typeface="Arial" panose="020B0604020202020204" pitchFamily="34" charset="0"/>
            </a:endParaRPr>
          </a:p>
        </p:txBody>
      </p:sp>
      <p:sp>
        <p:nvSpPr>
          <p:cNvPr id="433" name="Textfeld 432"/>
          <p:cNvSpPr txBox="1"/>
          <p:nvPr/>
        </p:nvSpPr>
        <p:spPr>
          <a:xfrm>
            <a:off x="2376214" y="5164747"/>
            <a:ext cx="1910257" cy="646331"/>
          </a:xfrm>
          <a:prstGeom prst="rect">
            <a:avLst/>
          </a:prstGeom>
          <a:noFill/>
        </p:spPr>
        <p:txBody>
          <a:bodyPr wrap="square" rtlCol="0">
            <a:spAutoFit/>
          </a:bodyPr>
          <a:lstStyle/>
          <a:p>
            <a:pPr algn="ctr"/>
            <a:r>
              <a:rPr lang="en-US" dirty="0" smtClean="0">
                <a:latin typeface="Arial" panose="020B0604020202020204" pitchFamily="34" charset="0"/>
                <a:cs typeface="Arial" panose="020B0604020202020204" pitchFamily="34" charset="0"/>
              </a:rPr>
              <a:t>PAD</a:t>
            </a:r>
          </a:p>
          <a:p>
            <a:pPr algn="ctr"/>
            <a:r>
              <a:rPr lang="en-US" dirty="0" smtClean="0">
                <a:latin typeface="Arial" panose="020B0604020202020204" pitchFamily="34" charset="0"/>
                <a:cs typeface="Arial" panose="020B0604020202020204" pitchFamily="34" charset="0"/>
              </a:rPr>
              <a:t>detector</a:t>
            </a:r>
            <a:endParaRPr lang="en-US" dirty="0">
              <a:latin typeface="Arial" panose="020B0604020202020204" pitchFamily="34" charset="0"/>
              <a:cs typeface="Arial" panose="020B0604020202020204" pitchFamily="34" charset="0"/>
            </a:endParaRPr>
          </a:p>
        </p:txBody>
      </p:sp>
      <p:sp>
        <p:nvSpPr>
          <p:cNvPr id="439" name="Gebogener Pfeil 438"/>
          <p:cNvSpPr/>
          <p:nvPr/>
        </p:nvSpPr>
        <p:spPr>
          <a:xfrm rot="4664529">
            <a:off x="5864393" y="3500984"/>
            <a:ext cx="1388046" cy="1059270"/>
          </a:xfrm>
          <a:prstGeom prst="circularArrow">
            <a:avLst>
              <a:gd name="adj1" fmla="val 4404"/>
              <a:gd name="adj2" fmla="val 795271"/>
              <a:gd name="adj3" fmla="val 20457680"/>
              <a:gd name="adj4" fmla="val 13055387"/>
              <a:gd name="adj5" fmla="val 8047"/>
            </a:avLst>
          </a:prstGeom>
          <a:solidFill>
            <a:srgbClr val="646567"/>
          </a:solidFill>
          <a:ln w="38100">
            <a:solidFill>
              <a:srgbClr val="6465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313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0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1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2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2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animBg="1"/>
      <p:bldP spid="326" grpId="0" animBg="1"/>
      <p:bldP spid="328" grpId="0" animBg="1"/>
      <p:bldP spid="330" grpId="0"/>
      <p:bldP spid="400" grpId="0" animBg="1"/>
      <p:bldP spid="402" grpId="0"/>
      <p:bldP spid="403" grpId="0"/>
      <p:bldP spid="404" grpId="0" animBg="1"/>
      <p:bldP spid="405" grpId="0"/>
      <p:bldP spid="406" grpId="0" animBg="1"/>
      <p:bldP spid="407" grpId="0"/>
      <p:bldP spid="408" grpId="0"/>
      <p:bldP spid="409" grpId="0" animBg="1"/>
      <p:bldP spid="410" grpId="0"/>
      <p:bldP spid="423" grpId="0" animBg="1"/>
      <p:bldP spid="424" grpId="0" animBg="1"/>
      <p:bldP spid="425" grpId="0"/>
      <p:bldP spid="426" grpId="0"/>
      <p:bldP spid="427" grpId="0"/>
      <p:bldP spid="428" grpId="0"/>
      <p:bldP spid="429" grpId="0"/>
      <p:bldP spid="430" grpId="0"/>
      <p:bldP spid="433" grpId="0"/>
      <p:bldP spid="4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87" y="884676"/>
            <a:ext cx="9121913" cy="464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70" name="Titel 9"/>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smtClean="0">
                <a:latin typeface="Arial" charset="0"/>
                <a:cs typeface="Arial" charset="0"/>
              </a:rPr>
              <a:t>Lignocellulose Analysis using HPAEC-PAD</a:t>
            </a:r>
            <a:br>
              <a:rPr lang="en-US" altLang="de-DE" dirty="0" smtClean="0">
                <a:latin typeface="Arial" charset="0"/>
                <a:cs typeface="Arial" charset="0"/>
              </a:rPr>
            </a:br>
            <a:r>
              <a:rPr lang="en-US" altLang="de-DE" dirty="0" smtClean="0">
                <a:latin typeface="Arial" charset="0"/>
                <a:cs typeface="Arial" charset="0"/>
              </a:rPr>
              <a:t>Chromatograms of various hydrolyzates </a:t>
            </a:r>
          </a:p>
        </p:txBody>
      </p:sp>
      <p:sp>
        <p:nvSpPr>
          <p:cNvPr id="23571" name="Fußzeilenplatzhalter 13"/>
          <p:cNvSpPr>
            <a:spLocks noGrp="1"/>
          </p:cNvSpPr>
          <p:nvPr>
            <p:ph type="ftr" sz="quarter" idx="14"/>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a:cs typeface="Arial" charset="0"/>
              </a:rPr>
              <a:t>6</a:t>
            </a:r>
            <a:r>
              <a:rPr lang="en-US" altLang="de-DE" dirty="0" smtClean="0">
                <a:cs typeface="Arial" charset="0"/>
              </a:rPr>
              <a:t> of 15</a:t>
            </a:r>
          </a:p>
        </p:txBody>
      </p:sp>
      <p:grpSp>
        <p:nvGrpSpPr>
          <p:cNvPr id="23573" name="Gruppieren 4"/>
          <p:cNvGrpSpPr>
            <a:grpSpLocks/>
          </p:cNvGrpSpPr>
          <p:nvPr/>
        </p:nvGrpSpPr>
        <p:grpSpPr bwMode="auto">
          <a:xfrm>
            <a:off x="7912100" y="149225"/>
            <a:ext cx="871538" cy="515938"/>
            <a:chOff x="475928" y="996335"/>
            <a:chExt cx="8719607" cy="5141109"/>
          </a:xfrm>
        </p:grpSpPr>
        <p:pic>
          <p:nvPicPr>
            <p:cNvPr id="23574" name="Picture 3"/>
            <p:cNvPicPr>
              <a:picLocks noChangeAspect="1" noChangeArrowheads="1"/>
            </p:cNvPicPr>
            <p:nvPr/>
          </p:nvPicPr>
          <p:blipFill>
            <a:blip r:embed="rId5"/>
            <a:srcRect/>
            <a:stretch>
              <a:fillRect/>
            </a:stretch>
          </p:blipFill>
          <p:spPr bwMode="auto">
            <a:xfrm>
              <a:off x="475928" y="1277144"/>
              <a:ext cx="8719607" cy="4320000"/>
            </a:xfrm>
            <a:prstGeom prst="rect">
              <a:avLst/>
            </a:prstGeom>
            <a:noFill/>
            <a:ln w="9525">
              <a:noFill/>
              <a:miter lim="800000"/>
              <a:headEnd/>
              <a:tailEnd/>
            </a:ln>
          </p:spPr>
        </p:pic>
        <p:sp>
          <p:nvSpPr>
            <p:cNvPr id="107" name="Rechteck 106"/>
            <p:cNvSpPr/>
            <p:nvPr/>
          </p:nvSpPr>
          <p:spPr>
            <a:xfrm>
              <a:off x="1619482" y="996335"/>
              <a:ext cx="937084" cy="4634908"/>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dirty="0"/>
            </a:p>
          </p:txBody>
        </p:sp>
        <p:sp>
          <p:nvSpPr>
            <p:cNvPr id="108" name="Rechteck 107"/>
            <p:cNvSpPr/>
            <p:nvPr/>
          </p:nvSpPr>
          <p:spPr>
            <a:xfrm>
              <a:off x="682408" y="996335"/>
              <a:ext cx="937074" cy="4634908"/>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109" name="Rechteck 108"/>
            <p:cNvSpPr/>
            <p:nvPr/>
          </p:nvSpPr>
          <p:spPr>
            <a:xfrm>
              <a:off x="2556567" y="996335"/>
              <a:ext cx="1445321" cy="4634908"/>
            </a:xfrm>
            <a:prstGeom prst="rect">
              <a:avLst/>
            </a:prstGeom>
            <a:solidFill>
              <a:schemeClr val="accent3">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110" name="Rechteck 109"/>
            <p:cNvSpPr/>
            <p:nvPr/>
          </p:nvSpPr>
          <p:spPr>
            <a:xfrm>
              <a:off x="4001887" y="996335"/>
              <a:ext cx="2096516" cy="4634908"/>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111" name="Pfeil nach rechts 110"/>
            <p:cNvSpPr/>
            <p:nvPr/>
          </p:nvSpPr>
          <p:spPr>
            <a:xfrm>
              <a:off x="835969" y="5633388"/>
              <a:ext cx="8208911" cy="504056"/>
            </a:xfrm>
            <a:prstGeom prst="rightArrow">
              <a:avLst/>
            </a:prstGeom>
            <a:gradFill flip="none" rotWithShape="1">
              <a:gsLst>
                <a:gs pos="0">
                  <a:srgbClr val="FF0000"/>
                </a:gs>
                <a:gs pos="100000">
                  <a:schemeClr val="accent1">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dirty="0">
                <a:solidFill>
                  <a:schemeClr val="tx1"/>
                </a:solidFill>
              </a:endParaRPr>
            </a:p>
          </p:txBody>
        </p:sp>
        <p:grpSp>
          <p:nvGrpSpPr>
            <p:cNvPr id="23582" name="Gruppieren 131"/>
            <p:cNvGrpSpPr>
              <a:grpSpLocks/>
            </p:cNvGrpSpPr>
            <p:nvPr/>
          </p:nvGrpSpPr>
          <p:grpSpPr bwMode="auto">
            <a:xfrm>
              <a:off x="835969" y="1403212"/>
              <a:ext cx="6391114" cy="3561022"/>
              <a:chOff x="683569" y="1250812"/>
              <a:chExt cx="6391114" cy="3561022"/>
            </a:xfrm>
          </p:grpSpPr>
          <p:grpSp>
            <p:nvGrpSpPr>
              <p:cNvPr id="23583" name="Gruppieren 132"/>
              <p:cNvGrpSpPr>
                <a:grpSpLocks/>
              </p:cNvGrpSpPr>
              <p:nvPr/>
            </p:nvGrpSpPr>
            <p:grpSpPr bwMode="auto">
              <a:xfrm>
                <a:off x="3487192" y="1250812"/>
                <a:ext cx="3587491" cy="1800000"/>
                <a:chOff x="2352661" y="359169"/>
                <a:chExt cx="3587491" cy="1800000"/>
              </a:xfrm>
            </p:grpSpPr>
            <p:pic>
              <p:nvPicPr>
                <p:cNvPr id="23587" name="Picture 5"/>
                <p:cNvPicPr>
                  <a:picLocks noChangeAspect="1" noChangeArrowheads="1"/>
                </p:cNvPicPr>
                <p:nvPr/>
              </p:nvPicPr>
              <p:blipFill>
                <a:blip r:embed="rId6"/>
                <a:srcRect/>
                <a:stretch>
                  <a:fillRect/>
                </a:stretch>
              </p:blipFill>
              <p:spPr bwMode="auto">
                <a:xfrm>
                  <a:off x="2352661" y="359169"/>
                  <a:ext cx="3582545" cy="1800000"/>
                </a:xfrm>
                <a:prstGeom prst="rect">
                  <a:avLst/>
                </a:prstGeom>
                <a:noFill/>
                <a:ln w="9525">
                  <a:noFill/>
                  <a:miter lim="800000"/>
                  <a:headEnd/>
                  <a:tailEnd/>
                </a:ln>
              </p:spPr>
            </p:pic>
            <p:sp>
              <p:nvSpPr>
                <p:cNvPr id="138" name="Rechteck 137"/>
                <p:cNvSpPr/>
                <p:nvPr/>
              </p:nvSpPr>
              <p:spPr>
                <a:xfrm>
                  <a:off x="2349650" y="363583"/>
                  <a:ext cx="3589492" cy="180333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grpSp>
          <p:sp>
            <p:nvSpPr>
              <p:cNvPr id="134" name="Rechteck 133"/>
              <p:cNvSpPr/>
              <p:nvPr/>
            </p:nvSpPr>
            <p:spPr>
              <a:xfrm>
                <a:off x="688832" y="4735356"/>
                <a:ext cx="857665" cy="7909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cxnSp>
            <p:nvCxnSpPr>
              <p:cNvPr id="135" name="Gerade Verbindung 134"/>
              <p:cNvCxnSpPr/>
              <p:nvPr/>
            </p:nvCxnSpPr>
            <p:spPr>
              <a:xfrm flipV="1">
                <a:off x="688832" y="1255226"/>
                <a:ext cx="2795353" cy="34643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Gerade Verbindung 135"/>
              <p:cNvCxnSpPr/>
              <p:nvPr/>
            </p:nvCxnSpPr>
            <p:spPr>
              <a:xfrm flipV="1">
                <a:off x="1546497" y="3058566"/>
                <a:ext cx="5527176" cy="17558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2457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24394" y="1095343"/>
            <a:ext cx="3444186" cy="18000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6" name="Gruppieren 5"/>
          <p:cNvGrpSpPr/>
          <p:nvPr/>
        </p:nvGrpSpPr>
        <p:grpSpPr>
          <a:xfrm>
            <a:off x="727364" y="1109890"/>
            <a:ext cx="8260773" cy="4904510"/>
            <a:chOff x="675409" y="1091043"/>
            <a:chExt cx="8260773" cy="4904510"/>
          </a:xfrm>
        </p:grpSpPr>
        <p:sp>
          <p:nvSpPr>
            <p:cNvPr id="5" name="Rechteck 4"/>
            <p:cNvSpPr/>
            <p:nvPr/>
          </p:nvSpPr>
          <p:spPr>
            <a:xfrm>
              <a:off x="696191" y="1091044"/>
              <a:ext cx="758536" cy="45304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0" name="Rechteck 69"/>
            <p:cNvSpPr/>
            <p:nvPr/>
          </p:nvSpPr>
          <p:spPr>
            <a:xfrm>
              <a:off x="1475509" y="1091044"/>
              <a:ext cx="812288" cy="4498196"/>
            </a:xfrm>
            <a:prstGeom prst="rect">
              <a:avLst/>
            </a:prstGeom>
            <a:noFill/>
            <a:ln w="38100">
              <a:solidFill>
                <a:srgbClr val="FF5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1" name="Rechteck 70"/>
            <p:cNvSpPr/>
            <p:nvPr/>
          </p:nvSpPr>
          <p:spPr>
            <a:xfrm>
              <a:off x="2275608" y="1091044"/>
              <a:ext cx="1766455" cy="4495800"/>
            </a:xfrm>
            <a:prstGeom prst="rect">
              <a:avLst/>
            </a:prstGeom>
            <a:noFill/>
            <a:ln w="38100">
              <a:solidFill>
                <a:srgbClr val="F74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2" name="Rechteck 71"/>
            <p:cNvSpPr/>
            <p:nvPr/>
          </p:nvSpPr>
          <p:spPr>
            <a:xfrm>
              <a:off x="4053045" y="1091043"/>
              <a:ext cx="1797038" cy="4487563"/>
            </a:xfrm>
            <a:prstGeom prst="rect">
              <a:avLst/>
            </a:prstGeom>
            <a:noFill/>
            <a:ln w="38100">
              <a:solidFill>
                <a:srgbClr val="D60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3" name="Rechteck 72"/>
            <p:cNvSpPr/>
            <p:nvPr/>
          </p:nvSpPr>
          <p:spPr>
            <a:xfrm>
              <a:off x="5888033" y="1091044"/>
              <a:ext cx="2777985" cy="4487562"/>
            </a:xfrm>
            <a:prstGeom prst="rect">
              <a:avLst/>
            </a:prstGeom>
            <a:noFill/>
            <a:ln w="38100">
              <a:solidFill>
                <a:srgbClr val="3C2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Pfeil nach rechts 3"/>
            <p:cNvSpPr/>
            <p:nvPr/>
          </p:nvSpPr>
          <p:spPr>
            <a:xfrm>
              <a:off x="675409" y="5424053"/>
              <a:ext cx="8260773" cy="571500"/>
            </a:xfrm>
            <a:prstGeom prst="rightArrow">
              <a:avLst/>
            </a:prstGeom>
            <a:gradFill flip="none" rotWithShape="1">
              <a:gsLst>
                <a:gs pos="0">
                  <a:srgbClr val="3C2DFF"/>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smtClean="0"/>
                <a:t>decreasing</a:t>
              </a:r>
              <a:r>
                <a:rPr lang="de-DE" dirty="0" smtClean="0"/>
                <a:t> </a:t>
              </a:r>
              <a:r>
                <a:rPr lang="de-DE" dirty="0" err="1" smtClean="0"/>
                <a:t>pKa</a:t>
              </a:r>
              <a:r>
                <a:rPr lang="de-DE" dirty="0" smtClean="0"/>
                <a:t> </a:t>
              </a:r>
              <a:r>
                <a:rPr lang="de-DE" dirty="0" err="1" smtClean="0"/>
                <a:t>value</a:t>
              </a:r>
              <a:endParaRPr lang="de-DE" dirty="0"/>
            </a:p>
          </p:txBody>
        </p:sp>
      </p:grpSp>
      <p:grpSp>
        <p:nvGrpSpPr>
          <p:cNvPr id="11" name="Gruppieren 10"/>
          <p:cNvGrpSpPr/>
          <p:nvPr/>
        </p:nvGrpSpPr>
        <p:grpSpPr>
          <a:xfrm>
            <a:off x="5691354" y="1056919"/>
            <a:ext cx="2047010" cy="1487896"/>
            <a:chOff x="9663545" y="455204"/>
            <a:chExt cx="2047010" cy="1487896"/>
          </a:xfrm>
        </p:grpSpPr>
        <p:cxnSp>
          <p:nvCxnSpPr>
            <p:cNvPr id="8" name="Gerade Verbindung 7"/>
            <p:cNvCxnSpPr/>
            <p:nvPr/>
          </p:nvCxnSpPr>
          <p:spPr>
            <a:xfrm>
              <a:off x="9824602" y="645750"/>
              <a:ext cx="218209" cy="0"/>
            </a:xfrm>
            <a:prstGeom prst="line">
              <a:avLst/>
            </a:prstGeom>
            <a:ln w="3492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Gerade Verbindung 76"/>
            <p:cNvCxnSpPr/>
            <p:nvPr/>
          </p:nvCxnSpPr>
          <p:spPr>
            <a:xfrm>
              <a:off x="9824601" y="905458"/>
              <a:ext cx="218209" cy="0"/>
            </a:xfrm>
            <a:prstGeom prst="line">
              <a:avLst/>
            </a:prstGeom>
            <a:ln w="34925" cap="rnd">
              <a:solidFill>
                <a:srgbClr val="3C2DFF"/>
              </a:solidFill>
            </a:ln>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10044543" y="455204"/>
              <a:ext cx="1531188" cy="1477328"/>
            </a:xfrm>
            <a:prstGeom prst="rect">
              <a:avLst/>
            </a:prstGeom>
            <a:noFill/>
          </p:spPr>
          <p:txBody>
            <a:bodyPr wrap="none" rtlCol="0">
              <a:spAutoFit/>
            </a:bodyPr>
            <a:lstStyle/>
            <a:p>
              <a:r>
                <a:rPr lang="de-DE" dirty="0" err="1" smtClean="0"/>
                <a:t>Barley</a:t>
              </a:r>
              <a:endParaRPr lang="de-DE" dirty="0" smtClean="0"/>
            </a:p>
            <a:p>
              <a:r>
                <a:rPr lang="de-DE" dirty="0" err="1" smtClean="0"/>
                <a:t>Xylan</a:t>
              </a:r>
              <a:endParaRPr lang="de-DE" dirty="0" smtClean="0"/>
            </a:p>
            <a:p>
              <a:r>
                <a:rPr lang="de-DE" dirty="0" smtClean="0"/>
                <a:t>News </a:t>
              </a:r>
              <a:r>
                <a:rPr lang="de-DE" dirty="0" err="1" smtClean="0"/>
                <a:t>paper</a:t>
              </a:r>
              <a:endParaRPr lang="de-DE" dirty="0" smtClean="0"/>
            </a:p>
            <a:p>
              <a:r>
                <a:rPr lang="de-DE" dirty="0" err="1" smtClean="0"/>
                <a:t>Lime</a:t>
              </a:r>
              <a:endParaRPr lang="de-DE" dirty="0" smtClean="0"/>
            </a:p>
            <a:p>
              <a:r>
                <a:rPr lang="de-DE" dirty="0" err="1" smtClean="0"/>
                <a:t>Spruce</a:t>
              </a:r>
              <a:r>
                <a:rPr lang="de-DE" dirty="0" smtClean="0"/>
                <a:t> </a:t>
              </a:r>
              <a:r>
                <a:rPr lang="de-DE" dirty="0" err="1" smtClean="0"/>
                <a:t>wood</a:t>
              </a:r>
              <a:endParaRPr lang="de-DE" dirty="0"/>
            </a:p>
          </p:txBody>
        </p:sp>
        <p:cxnSp>
          <p:nvCxnSpPr>
            <p:cNvPr id="80" name="Gerade Verbindung 79"/>
            <p:cNvCxnSpPr/>
            <p:nvPr/>
          </p:nvCxnSpPr>
          <p:spPr>
            <a:xfrm>
              <a:off x="9824600" y="1190840"/>
              <a:ext cx="218209" cy="0"/>
            </a:xfrm>
            <a:prstGeom prst="line">
              <a:avLst/>
            </a:prstGeom>
            <a:ln w="34925" cap="rnd">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82" name="Gerade Verbindung 81"/>
            <p:cNvCxnSpPr/>
            <p:nvPr/>
          </p:nvCxnSpPr>
          <p:spPr>
            <a:xfrm>
              <a:off x="9824602" y="1478321"/>
              <a:ext cx="218209" cy="0"/>
            </a:xfrm>
            <a:prstGeom prst="line">
              <a:avLst/>
            </a:prstGeom>
            <a:ln w="34925" cap="rnd">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84" name="Gerade Verbindung 83"/>
            <p:cNvCxnSpPr/>
            <p:nvPr/>
          </p:nvCxnSpPr>
          <p:spPr>
            <a:xfrm>
              <a:off x="9833633" y="1737004"/>
              <a:ext cx="218209" cy="0"/>
            </a:xfrm>
            <a:prstGeom prst="line">
              <a:avLst/>
            </a:prstGeom>
            <a:ln w="34925" cap="rnd">
              <a:solidFill>
                <a:srgbClr val="00FF00"/>
              </a:solidFill>
            </a:ln>
          </p:spPr>
          <p:style>
            <a:lnRef idx="1">
              <a:schemeClr val="accent1"/>
            </a:lnRef>
            <a:fillRef idx="0">
              <a:schemeClr val="accent1"/>
            </a:fillRef>
            <a:effectRef idx="0">
              <a:schemeClr val="accent1"/>
            </a:effectRef>
            <a:fontRef idx="minor">
              <a:schemeClr val="tx1"/>
            </a:fontRef>
          </p:style>
        </p:cxnSp>
        <p:sp>
          <p:nvSpPr>
            <p:cNvPr id="10" name="Rechteck 9"/>
            <p:cNvSpPr/>
            <p:nvPr/>
          </p:nvSpPr>
          <p:spPr>
            <a:xfrm>
              <a:off x="9663545" y="459581"/>
              <a:ext cx="2047010" cy="14835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2" name="Gruppieren 91"/>
          <p:cNvGrpSpPr>
            <a:grpSpLocks/>
          </p:cNvGrpSpPr>
          <p:nvPr/>
        </p:nvGrpSpPr>
        <p:grpSpPr bwMode="auto">
          <a:xfrm>
            <a:off x="1967062" y="950880"/>
            <a:ext cx="1052512" cy="568325"/>
            <a:chOff x="1935809" y="843935"/>
            <a:chExt cx="1052015" cy="568841"/>
          </a:xfrm>
        </p:grpSpPr>
        <p:cxnSp>
          <p:nvCxnSpPr>
            <p:cNvPr id="93" name="Gerade Verbindung 92"/>
            <p:cNvCxnSpPr/>
            <p:nvPr/>
          </p:nvCxnSpPr>
          <p:spPr>
            <a:xfrm flipV="1">
              <a:off x="1935809" y="1122000"/>
              <a:ext cx="0" cy="29077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Gerade Verbindung 93"/>
            <p:cNvCxnSpPr/>
            <p:nvPr/>
          </p:nvCxnSpPr>
          <p:spPr>
            <a:xfrm flipV="1">
              <a:off x="1935809" y="988529"/>
              <a:ext cx="187237" cy="14459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Textfeld 28"/>
            <p:cNvSpPr txBox="1">
              <a:spLocks noChangeArrowheads="1"/>
            </p:cNvSpPr>
            <p:nvPr/>
          </p:nvSpPr>
          <p:spPr bwMode="auto">
            <a:xfrm>
              <a:off x="2071548" y="843935"/>
              <a:ext cx="916276" cy="461665"/>
            </a:xfrm>
            <a:prstGeom prst="rect">
              <a:avLst/>
            </a:prstGeom>
            <a:noFill/>
            <a:ln w="9525">
              <a:noFill/>
              <a:miter lim="800000"/>
              <a:headEnd/>
              <a:tailEnd/>
            </a:ln>
          </p:spPr>
          <p:txBody>
            <a:bodyPr wrap="none">
              <a:spAutoFit/>
            </a:bodyPr>
            <a:lstStyle/>
            <a:p>
              <a:pPr eaLnBrk="0" hangingPunct="0"/>
              <a:r>
                <a:rPr lang="de-DE" sz="1200" dirty="0"/>
                <a:t>Glucose </a:t>
              </a:r>
            </a:p>
            <a:p>
              <a:pPr eaLnBrk="0" hangingPunct="0"/>
              <a:r>
                <a:rPr lang="de-DE" sz="1200" dirty="0" err="1"/>
                <a:t>pK</a:t>
              </a:r>
              <a:r>
                <a:rPr lang="de-DE" sz="1200" baseline="-25000" dirty="0" err="1"/>
                <a:t>a</a:t>
              </a:r>
              <a:r>
                <a:rPr lang="de-DE" sz="1200" dirty="0"/>
                <a:t> = 12.28</a:t>
              </a:r>
            </a:p>
          </p:txBody>
        </p:sp>
      </p:grpSp>
      <p:grpSp>
        <p:nvGrpSpPr>
          <p:cNvPr id="96" name="Gruppieren 95"/>
          <p:cNvGrpSpPr>
            <a:grpSpLocks/>
          </p:cNvGrpSpPr>
          <p:nvPr/>
        </p:nvGrpSpPr>
        <p:grpSpPr bwMode="auto">
          <a:xfrm>
            <a:off x="3870919" y="3383867"/>
            <a:ext cx="1436687" cy="568325"/>
            <a:chOff x="3439049" y="4119262"/>
            <a:chExt cx="1436801" cy="568841"/>
          </a:xfrm>
        </p:grpSpPr>
        <p:cxnSp>
          <p:nvCxnSpPr>
            <p:cNvPr id="97" name="Gerade Verbindung 96"/>
            <p:cNvCxnSpPr/>
            <p:nvPr/>
          </p:nvCxnSpPr>
          <p:spPr>
            <a:xfrm flipV="1">
              <a:off x="3439049" y="4397326"/>
              <a:ext cx="0" cy="2907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Gerade Verbindung 97"/>
            <p:cNvCxnSpPr/>
            <p:nvPr/>
          </p:nvCxnSpPr>
          <p:spPr>
            <a:xfrm flipV="1">
              <a:off x="3439049" y="4263855"/>
              <a:ext cx="187340" cy="14459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Textfeld 36"/>
            <p:cNvSpPr txBox="1">
              <a:spLocks noChangeArrowheads="1"/>
            </p:cNvSpPr>
            <p:nvPr/>
          </p:nvSpPr>
          <p:spPr bwMode="auto">
            <a:xfrm>
              <a:off x="3574788" y="4119262"/>
              <a:ext cx="1301062" cy="461665"/>
            </a:xfrm>
            <a:prstGeom prst="rect">
              <a:avLst/>
            </a:prstGeom>
            <a:noFill/>
            <a:ln w="9525">
              <a:noFill/>
              <a:miter lim="800000"/>
              <a:headEnd/>
              <a:tailEnd/>
            </a:ln>
          </p:spPr>
          <p:txBody>
            <a:bodyPr wrap="none">
              <a:spAutoFit/>
            </a:bodyPr>
            <a:lstStyle/>
            <a:p>
              <a:pPr eaLnBrk="0" hangingPunct="0"/>
              <a:r>
                <a:rPr lang="de-DE" sz="1200" dirty="0" err="1"/>
                <a:t>Galacturonic</a:t>
              </a:r>
              <a:r>
                <a:rPr lang="de-DE" sz="1200" dirty="0"/>
                <a:t> </a:t>
              </a:r>
              <a:r>
                <a:rPr lang="de-DE" sz="1200" dirty="0" err="1"/>
                <a:t>acid</a:t>
              </a:r>
              <a:r>
                <a:rPr lang="de-DE" sz="1200" dirty="0"/>
                <a:t> </a:t>
              </a:r>
            </a:p>
            <a:p>
              <a:pPr eaLnBrk="0" hangingPunct="0"/>
              <a:r>
                <a:rPr lang="de-DE" sz="1200" dirty="0" err="1"/>
                <a:t>pK</a:t>
              </a:r>
              <a:r>
                <a:rPr lang="de-DE" sz="1200" baseline="-25000" dirty="0" err="1"/>
                <a:t>a</a:t>
              </a:r>
              <a:r>
                <a:rPr lang="de-DE" sz="1200" dirty="0"/>
                <a:t> = 3.48</a:t>
              </a:r>
            </a:p>
          </p:txBody>
        </p:sp>
      </p:grpSp>
      <p:grpSp>
        <p:nvGrpSpPr>
          <p:cNvPr id="100" name="Gruppieren 99"/>
          <p:cNvGrpSpPr>
            <a:grpSpLocks/>
          </p:cNvGrpSpPr>
          <p:nvPr/>
        </p:nvGrpSpPr>
        <p:grpSpPr bwMode="auto">
          <a:xfrm>
            <a:off x="3739083" y="2310543"/>
            <a:ext cx="1150937" cy="2123341"/>
            <a:chOff x="3662530" y="3573016"/>
            <a:chExt cx="1151530" cy="2125538"/>
          </a:xfrm>
        </p:grpSpPr>
        <p:cxnSp>
          <p:nvCxnSpPr>
            <p:cNvPr id="101" name="Gerade Verbindung 100"/>
            <p:cNvCxnSpPr/>
            <p:nvPr/>
          </p:nvCxnSpPr>
          <p:spPr>
            <a:xfrm flipV="1">
              <a:off x="3662530" y="3851116"/>
              <a:ext cx="0" cy="184743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Gerade Verbindung 101"/>
            <p:cNvCxnSpPr/>
            <p:nvPr/>
          </p:nvCxnSpPr>
          <p:spPr>
            <a:xfrm flipV="1">
              <a:off x="3662530" y="3717627"/>
              <a:ext cx="187422" cy="14461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Textfeld 39"/>
            <p:cNvSpPr txBox="1">
              <a:spLocks noChangeArrowheads="1"/>
            </p:cNvSpPr>
            <p:nvPr/>
          </p:nvSpPr>
          <p:spPr bwMode="auto">
            <a:xfrm>
              <a:off x="3798269" y="3573016"/>
              <a:ext cx="1015791" cy="461665"/>
            </a:xfrm>
            <a:prstGeom prst="rect">
              <a:avLst/>
            </a:prstGeom>
            <a:noFill/>
            <a:ln w="9525">
              <a:noFill/>
              <a:miter lim="800000"/>
              <a:headEnd/>
              <a:tailEnd/>
            </a:ln>
          </p:spPr>
          <p:txBody>
            <a:bodyPr wrap="none">
              <a:spAutoFit/>
            </a:bodyPr>
            <a:lstStyle/>
            <a:p>
              <a:pPr eaLnBrk="0" hangingPunct="0"/>
              <a:r>
                <a:rPr lang="de-DE" sz="1200"/>
                <a:t>Cellotetraose</a:t>
              </a:r>
            </a:p>
            <a:p>
              <a:pPr eaLnBrk="0" hangingPunct="0"/>
              <a:r>
                <a:rPr lang="de-DE" sz="1200"/>
                <a:t>pK</a:t>
              </a:r>
              <a:r>
                <a:rPr lang="de-DE" sz="1200" baseline="-25000"/>
                <a:t>a</a:t>
              </a:r>
              <a:r>
                <a:rPr lang="de-DE" sz="1200"/>
                <a:t> = 3.65</a:t>
              </a:r>
            </a:p>
          </p:txBody>
        </p:sp>
      </p:grpSp>
      <p:grpSp>
        <p:nvGrpSpPr>
          <p:cNvPr id="104" name="Gruppieren 103"/>
          <p:cNvGrpSpPr>
            <a:grpSpLocks/>
          </p:cNvGrpSpPr>
          <p:nvPr/>
        </p:nvGrpSpPr>
        <p:grpSpPr bwMode="auto">
          <a:xfrm>
            <a:off x="2146299" y="1507173"/>
            <a:ext cx="1168281" cy="831545"/>
            <a:chOff x="1935809" y="843935"/>
            <a:chExt cx="1169257" cy="829981"/>
          </a:xfrm>
        </p:grpSpPr>
        <p:cxnSp>
          <p:nvCxnSpPr>
            <p:cNvPr id="105" name="Gerade Verbindung 104"/>
            <p:cNvCxnSpPr/>
            <p:nvPr/>
          </p:nvCxnSpPr>
          <p:spPr>
            <a:xfrm flipV="1">
              <a:off x="1935809" y="1122810"/>
              <a:ext cx="0" cy="5511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Gerade Verbindung 105"/>
            <p:cNvCxnSpPr/>
            <p:nvPr/>
          </p:nvCxnSpPr>
          <p:spPr>
            <a:xfrm flipV="1">
              <a:off x="1935809" y="988126"/>
              <a:ext cx="187481" cy="1457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Textfeld 43"/>
            <p:cNvSpPr txBox="1">
              <a:spLocks noChangeArrowheads="1"/>
            </p:cNvSpPr>
            <p:nvPr/>
          </p:nvSpPr>
          <p:spPr bwMode="auto">
            <a:xfrm>
              <a:off x="2071548" y="843935"/>
              <a:ext cx="1033518" cy="460797"/>
            </a:xfrm>
            <a:prstGeom prst="rect">
              <a:avLst/>
            </a:prstGeom>
            <a:noFill/>
            <a:ln w="9525">
              <a:noFill/>
              <a:miter lim="800000"/>
              <a:headEnd/>
              <a:tailEnd/>
            </a:ln>
          </p:spPr>
          <p:txBody>
            <a:bodyPr wrap="none">
              <a:spAutoFit/>
            </a:bodyPr>
            <a:lstStyle/>
            <a:p>
              <a:pPr eaLnBrk="0" hangingPunct="0"/>
              <a:r>
                <a:rPr lang="de-DE" sz="1200" dirty="0" smtClean="0"/>
                <a:t> Xylose</a:t>
              </a:r>
              <a:endParaRPr lang="de-DE" sz="1200" dirty="0"/>
            </a:p>
            <a:p>
              <a:pPr eaLnBrk="0" hangingPunct="0"/>
              <a:r>
                <a:rPr lang="de-DE" sz="1200" dirty="0" smtClean="0"/>
                <a:t> </a:t>
              </a:r>
              <a:r>
                <a:rPr lang="de-DE" sz="1200" dirty="0" err="1" smtClean="0"/>
                <a:t>pK</a:t>
              </a:r>
              <a:r>
                <a:rPr lang="de-DE" sz="1200" baseline="-25000" dirty="0" err="1" smtClean="0"/>
                <a:t>a</a:t>
              </a:r>
              <a:r>
                <a:rPr lang="de-DE" sz="1200" dirty="0" smtClean="0"/>
                <a:t> </a:t>
              </a:r>
              <a:r>
                <a:rPr lang="de-DE" sz="1200" dirty="0"/>
                <a:t>= 12.15</a:t>
              </a:r>
            </a:p>
          </p:txBody>
        </p:sp>
      </p:grpSp>
      <p:sp>
        <p:nvSpPr>
          <p:cNvPr id="23553" name="Rechteck 23552"/>
          <p:cNvSpPr/>
          <p:nvPr/>
        </p:nvSpPr>
        <p:spPr>
          <a:xfrm>
            <a:off x="727364" y="4249882"/>
            <a:ext cx="872836" cy="3429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3557" name="Gerade Verbindung 23556"/>
          <p:cNvCxnSpPr/>
          <p:nvPr/>
        </p:nvCxnSpPr>
        <p:spPr>
          <a:xfrm flipV="1">
            <a:off x="1600200" y="2895343"/>
            <a:ext cx="7183438" cy="16974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Gerade Verbindung 115"/>
          <p:cNvCxnSpPr/>
          <p:nvPr/>
        </p:nvCxnSpPr>
        <p:spPr>
          <a:xfrm flipV="1">
            <a:off x="727364" y="1095343"/>
            <a:ext cx="4597030" cy="315454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9" name="Gruppieren 118"/>
          <p:cNvGrpSpPr>
            <a:grpSpLocks/>
          </p:cNvGrpSpPr>
          <p:nvPr/>
        </p:nvGrpSpPr>
        <p:grpSpPr bwMode="auto">
          <a:xfrm>
            <a:off x="7259229" y="1505709"/>
            <a:ext cx="1125139" cy="872938"/>
            <a:chOff x="1130153" y="4156303"/>
            <a:chExt cx="1124912" cy="873731"/>
          </a:xfrm>
        </p:grpSpPr>
        <p:cxnSp>
          <p:nvCxnSpPr>
            <p:cNvPr id="120" name="Gerade Verbindung 119"/>
            <p:cNvCxnSpPr/>
            <p:nvPr/>
          </p:nvCxnSpPr>
          <p:spPr>
            <a:xfrm flipV="1">
              <a:off x="1130153" y="4434368"/>
              <a:ext cx="0" cy="59566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Gerade Verbindung 120"/>
            <p:cNvCxnSpPr/>
            <p:nvPr/>
          </p:nvCxnSpPr>
          <p:spPr>
            <a:xfrm flipV="1">
              <a:off x="1130153" y="4300897"/>
              <a:ext cx="187287" cy="14459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feld 32"/>
            <p:cNvSpPr txBox="1">
              <a:spLocks noChangeArrowheads="1"/>
            </p:cNvSpPr>
            <p:nvPr/>
          </p:nvSpPr>
          <p:spPr bwMode="auto">
            <a:xfrm>
              <a:off x="1265892" y="4156303"/>
              <a:ext cx="989173" cy="462084"/>
            </a:xfrm>
            <a:prstGeom prst="rect">
              <a:avLst/>
            </a:prstGeom>
            <a:noFill/>
            <a:ln w="9525">
              <a:noFill/>
              <a:miter lim="800000"/>
              <a:headEnd/>
              <a:tailEnd/>
            </a:ln>
          </p:spPr>
          <p:txBody>
            <a:bodyPr wrap="none">
              <a:spAutoFit/>
            </a:bodyPr>
            <a:lstStyle/>
            <a:p>
              <a:pPr eaLnBrk="0" hangingPunct="0"/>
              <a:r>
                <a:rPr lang="de-DE" sz="1200" dirty="0" smtClean="0"/>
                <a:t>5-HMF</a:t>
              </a:r>
              <a:endParaRPr lang="de-DE" sz="1200" dirty="0"/>
            </a:p>
            <a:p>
              <a:pPr eaLnBrk="0" hangingPunct="0"/>
              <a:r>
                <a:rPr lang="de-DE" sz="1200" dirty="0" err="1"/>
                <a:t>pK</a:t>
              </a:r>
              <a:r>
                <a:rPr lang="de-DE" sz="1200" baseline="-25000" dirty="0" err="1"/>
                <a:t>a</a:t>
              </a:r>
              <a:r>
                <a:rPr lang="de-DE" sz="1200" dirty="0"/>
                <a:t> = 12.82</a:t>
              </a:r>
            </a:p>
          </p:txBody>
        </p:sp>
      </p:grpSp>
      <p:sp>
        <p:nvSpPr>
          <p:cNvPr id="23567" name="Textfeld 23566"/>
          <p:cNvSpPr txBox="1"/>
          <p:nvPr/>
        </p:nvSpPr>
        <p:spPr>
          <a:xfrm rot="16200000">
            <a:off x="-540991" y="2414801"/>
            <a:ext cx="2967479" cy="369332"/>
          </a:xfrm>
          <a:prstGeom prst="rect">
            <a:avLst/>
          </a:prstGeom>
          <a:noFill/>
        </p:spPr>
        <p:txBody>
          <a:bodyPr wrap="none" rtlCol="0">
            <a:spAutoFit/>
          </a:bodyPr>
          <a:lstStyle/>
          <a:p>
            <a:r>
              <a:rPr lang="de-DE" dirty="0" err="1" smtClean="0">
                <a:solidFill>
                  <a:srgbClr val="FF0000"/>
                </a:solidFill>
              </a:rPr>
              <a:t>alcoholic</a:t>
            </a:r>
            <a:r>
              <a:rPr lang="de-DE" dirty="0" smtClean="0">
                <a:solidFill>
                  <a:srgbClr val="FF0000"/>
                </a:solidFill>
              </a:rPr>
              <a:t> </a:t>
            </a:r>
            <a:r>
              <a:rPr lang="de-DE" dirty="0" err="1" smtClean="0">
                <a:solidFill>
                  <a:srgbClr val="FF0000"/>
                </a:solidFill>
              </a:rPr>
              <a:t>lignin</a:t>
            </a:r>
            <a:r>
              <a:rPr lang="de-DE" dirty="0" smtClean="0">
                <a:solidFill>
                  <a:srgbClr val="FF0000"/>
                </a:solidFill>
              </a:rPr>
              <a:t> </a:t>
            </a:r>
            <a:r>
              <a:rPr lang="de-DE" dirty="0" err="1" smtClean="0">
                <a:solidFill>
                  <a:srgbClr val="FF0000"/>
                </a:solidFill>
              </a:rPr>
              <a:t>compounds</a:t>
            </a:r>
            <a:endParaRPr lang="de-DE" dirty="0">
              <a:solidFill>
                <a:srgbClr val="FF0000"/>
              </a:solidFill>
            </a:endParaRPr>
          </a:p>
        </p:txBody>
      </p:sp>
      <p:sp>
        <p:nvSpPr>
          <p:cNvPr id="131" name="Textfeld 130"/>
          <p:cNvSpPr txBox="1"/>
          <p:nvPr/>
        </p:nvSpPr>
        <p:spPr>
          <a:xfrm rot="16200000">
            <a:off x="715705" y="1946277"/>
            <a:ext cx="1992853" cy="369332"/>
          </a:xfrm>
          <a:prstGeom prst="rect">
            <a:avLst/>
          </a:prstGeom>
          <a:noFill/>
        </p:spPr>
        <p:txBody>
          <a:bodyPr wrap="none" rtlCol="0">
            <a:spAutoFit/>
          </a:bodyPr>
          <a:lstStyle/>
          <a:p>
            <a:pPr algn="r"/>
            <a:r>
              <a:rPr lang="de-DE" dirty="0" smtClean="0">
                <a:solidFill>
                  <a:srgbClr val="FF5353"/>
                </a:solidFill>
              </a:rPr>
              <a:t>monosaccharides</a:t>
            </a:r>
            <a:endParaRPr lang="de-DE" dirty="0">
              <a:solidFill>
                <a:srgbClr val="FF5353"/>
              </a:solidFill>
            </a:endParaRPr>
          </a:p>
        </p:txBody>
      </p:sp>
      <p:sp>
        <p:nvSpPr>
          <p:cNvPr id="132" name="Textfeld 131"/>
          <p:cNvSpPr txBox="1"/>
          <p:nvPr/>
        </p:nvSpPr>
        <p:spPr>
          <a:xfrm rot="16200000">
            <a:off x="1630496" y="1810183"/>
            <a:ext cx="2018501" cy="646331"/>
          </a:xfrm>
          <a:prstGeom prst="rect">
            <a:avLst/>
          </a:prstGeom>
          <a:noFill/>
        </p:spPr>
        <p:txBody>
          <a:bodyPr wrap="none" rtlCol="0">
            <a:spAutoFit/>
          </a:bodyPr>
          <a:lstStyle/>
          <a:p>
            <a:pPr algn="r"/>
            <a:r>
              <a:rPr lang="de-DE" dirty="0" err="1" smtClean="0">
                <a:solidFill>
                  <a:srgbClr val="F743A1"/>
                </a:solidFill>
              </a:rPr>
              <a:t>oligosaccharides</a:t>
            </a:r>
            <a:r>
              <a:rPr lang="de-DE" dirty="0" smtClean="0">
                <a:solidFill>
                  <a:srgbClr val="F743A1"/>
                </a:solidFill>
              </a:rPr>
              <a:t> </a:t>
            </a:r>
          </a:p>
          <a:p>
            <a:pPr algn="r"/>
            <a:r>
              <a:rPr lang="de-DE" dirty="0" err="1" smtClean="0">
                <a:solidFill>
                  <a:srgbClr val="F743A1"/>
                </a:solidFill>
              </a:rPr>
              <a:t>and</a:t>
            </a:r>
            <a:r>
              <a:rPr lang="de-DE" dirty="0" smtClean="0">
                <a:solidFill>
                  <a:srgbClr val="F743A1"/>
                </a:solidFill>
              </a:rPr>
              <a:t> </a:t>
            </a:r>
            <a:r>
              <a:rPr lang="de-DE" dirty="0" err="1" smtClean="0">
                <a:solidFill>
                  <a:srgbClr val="F743A1"/>
                </a:solidFill>
              </a:rPr>
              <a:t>sugar</a:t>
            </a:r>
            <a:r>
              <a:rPr lang="de-DE" dirty="0" smtClean="0">
                <a:solidFill>
                  <a:srgbClr val="F743A1"/>
                </a:solidFill>
              </a:rPr>
              <a:t> </a:t>
            </a:r>
            <a:r>
              <a:rPr lang="de-DE" dirty="0" err="1" smtClean="0">
                <a:solidFill>
                  <a:srgbClr val="F743A1"/>
                </a:solidFill>
              </a:rPr>
              <a:t>acids</a:t>
            </a:r>
            <a:endParaRPr lang="de-DE" dirty="0">
              <a:solidFill>
                <a:srgbClr val="F743A1"/>
              </a:solidFill>
            </a:endParaRPr>
          </a:p>
        </p:txBody>
      </p:sp>
      <p:sp>
        <p:nvSpPr>
          <p:cNvPr id="133" name="Textfeld 132"/>
          <p:cNvSpPr txBox="1"/>
          <p:nvPr/>
        </p:nvSpPr>
        <p:spPr>
          <a:xfrm rot="16200000">
            <a:off x="2855746" y="2399241"/>
            <a:ext cx="2929007" cy="369332"/>
          </a:xfrm>
          <a:prstGeom prst="rect">
            <a:avLst/>
          </a:prstGeom>
          <a:noFill/>
        </p:spPr>
        <p:txBody>
          <a:bodyPr wrap="none" rtlCol="0">
            <a:spAutoFit/>
          </a:bodyPr>
          <a:lstStyle/>
          <a:p>
            <a:pPr algn="r"/>
            <a:r>
              <a:rPr lang="de-DE" dirty="0" err="1" smtClean="0">
                <a:solidFill>
                  <a:srgbClr val="D600D6"/>
                </a:solidFill>
              </a:rPr>
              <a:t>phenolic</a:t>
            </a:r>
            <a:r>
              <a:rPr lang="de-DE" dirty="0" smtClean="0">
                <a:solidFill>
                  <a:srgbClr val="D600D6"/>
                </a:solidFill>
              </a:rPr>
              <a:t> </a:t>
            </a:r>
            <a:r>
              <a:rPr lang="de-DE" dirty="0" err="1" smtClean="0">
                <a:solidFill>
                  <a:srgbClr val="D600D6"/>
                </a:solidFill>
              </a:rPr>
              <a:t>lignin</a:t>
            </a:r>
            <a:r>
              <a:rPr lang="de-DE" dirty="0" smtClean="0">
                <a:solidFill>
                  <a:srgbClr val="D600D6"/>
                </a:solidFill>
              </a:rPr>
              <a:t> </a:t>
            </a:r>
            <a:r>
              <a:rPr lang="de-DE" dirty="0" err="1" smtClean="0">
                <a:solidFill>
                  <a:srgbClr val="D600D6"/>
                </a:solidFill>
              </a:rPr>
              <a:t>compounds</a:t>
            </a:r>
            <a:endParaRPr lang="de-DE" dirty="0" smtClean="0">
              <a:solidFill>
                <a:srgbClr val="D600D6"/>
              </a:solidFill>
            </a:endParaRPr>
          </a:p>
        </p:txBody>
      </p:sp>
      <p:sp>
        <p:nvSpPr>
          <p:cNvPr id="137" name="Textfeld 136"/>
          <p:cNvSpPr txBox="1"/>
          <p:nvPr/>
        </p:nvSpPr>
        <p:spPr>
          <a:xfrm rot="16200000">
            <a:off x="5436004" y="1581239"/>
            <a:ext cx="1377301" cy="369332"/>
          </a:xfrm>
          <a:prstGeom prst="rect">
            <a:avLst/>
          </a:prstGeom>
          <a:noFill/>
        </p:spPr>
        <p:txBody>
          <a:bodyPr wrap="none" rtlCol="0">
            <a:spAutoFit/>
          </a:bodyPr>
          <a:lstStyle/>
          <a:p>
            <a:pPr algn="r"/>
            <a:r>
              <a:rPr lang="de-DE" dirty="0" err="1" smtClean="0">
                <a:solidFill>
                  <a:srgbClr val="3C2DFF"/>
                </a:solidFill>
              </a:rPr>
              <a:t>equlibration</a:t>
            </a:r>
            <a:endParaRPr lang="de-DE" dirty="0" smtClean="0">
              <a:solidFill>
                <a:srgbClr val="3C2DFF"/>
              </a:solidFill>
            </a:endParaRPr>
          </a:p>
        </p:txBody>
      </p:sp>
      <p:sp>
        <p:nvSpPr>
          <p:cNvPr id="139" name="Rechteck 138"/>
          <p:cNvSpPr/>
          <p:nvPr/>
        </p:nvSpPr>
        <p:spPr>
          <a:xfrm>
            <a:off x="250825" y="5830888"/>
            <a:ext cx="4572000" cy="215900"/>
          </a:xfrm>
          <a:prstGeom prst="rect">
            <a:avLst/>
          </a:prstGeom>
        </p:spPr>
        <p:txBody>
          <a:bodyPr>
            <a:spAutoFit/>
          </a:bodyPr>
          <a:lstStyle/>
          <a:p>
            <a:pPr eaLnBrk="0" hangingPunct="0">
              <a:defRPr/>
            </a:pPr>
            <a:r>
              <a:rPr lang="en-US" sz="800" dirty="0">
                <a:latin typeface="+mj-lt"/>
                <a:cs typeface="Times New Roman" panose="02020603050405020304" pitchFamily="18" charset="0"/>
              </a:rPr>
              <a:t>Anders et al.: Analytical Methods; </a:t>
            </a:r>
            <a:r>
              <a:rPr lang="en-US" sz="800" b="1" dirty="0" smtClean="0">
                <a:latin typeface="+mj-lt"/>
                <a:cs typeface="Times New Roman" panose="02020603050405020304" pitchFamily="18" charset="0"/>
              </a:rPr>
              <a:t>2015</a:t>
            </a:r>
            <a:endParaRPr lang="en-US" sz="800" dirty="0">
              <a:latin typeface="+mj-lt"/>
              <a:cs typeface="Times New Roman" panose="02020603050405020304" pitchFamily="18" charset="0"/>
            </a:endParaRPr>
          </a:p>
        </p:txBody>
      </p:sp>
    </p:spTree>
    <p:custDataLst>
      <p:tags r:id="rId1"/>
    </p:custDataLst>
    <p:extLst>
      <p:ext uri="{BB962C8B-B14F-4D97-AF65-F5344CB8AC3E}">
        <p14:creationId xmlns:p14="http://schemas.microsoft.com/office/powerpoint/2010/main" val="4118038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5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79"/>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23553"/>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16"/>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3557"/>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24579"/>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00"/>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96"/>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04"/>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92"/>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19"/>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1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35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3" grpId="0" animBg="1"/>
      <p:bldP spid="23553" grpId="1" animBg="1"/>
      <p:bldP spid="23567" grpId="0"/>
      <p:bldP spid="131" grpId="0"/>
      <p:bldP spid="132" grpId="0"/>
      <p:bldP spid="133" grpId="0"/>
      <p:bldP spid="1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4"/>
          <p:cNvSpPr txBox="1">
            <a:spLocks/>
          </p:cNvSpPr>
          <p:nvPr/>
        </p:nvSpPr>
        <p:spPr>
          <a:xfrm>
            <a:off x="250825" y="900113"/>
            <a:ext cx="8569325" cy="4821237"/>
          </a:xfrm>
          <a:prstGeom prst="rect">
            <a:avLst/>
          </a:prstGeom>
        </p:spPr>
        <p:txBody>
          <a:bodyPr lIns="0" tIns="0" rIns="0" bIns="0"/>
          <a:lstStyle>
            <a:lvl1pPr marL="216000" indent="-216000" algn="l" defTabSz="216000" rtl="0" eaLnBrk="1" fontAlgn="base" hangingPunct="1">
              <a:lnSpc>
                <a:spcPct val="100000"/>
              </a:lnSpc>
              <a:spcBef>
                <a:spcPts val="0"/>
              </a:spcBef>
              <a:spcAft>
                <a:spcPct val="0"/>
              </a:spcAft>
              <a:buClr>
                <a:schemeClr val="tx2"/>
              </a:buClr>
              <a:buFont typeface="Arial" panose="020B0604020202020204" pitchFamily="34" charset="0"/>
              <a:buChar char="•"/>
              <a:tabLst>
                <a:tab pos="216000" algn="l"/>
              </a:tabLst>
              <a:defRPr sz="1800" kern="1200">
                <a:solidFill>
                  <a:schemeClr val="tx1"/>
                </a:solidFill>
                <a:latin typeface="Arial" panose="020B0604020202020204" pitchFamily="34" charset="0"/>
                <a:ea typeface="+mn-ea"/>
                <a:cs typeface="Arial" panose="020B0604020202020204" pitchFamily="34" charset="0"/>
              </a:defRPr>
            </a:lvl1pPr>
            <a:lvl2pPr marL="432000" indent="-215900" algn="l" rtl="0" eaLnBrk="1" fontAlgn="base" hangingPunct="1">
              <a:lnSpc>
                <a:spcPct val="100000"/>
              </a:lnSpc>
              <a:spcBef>
                <a:spcPts val="0"/>
              </a:spcBef>
              <a:spcAft>
                <a:spcPct val="0"/>
              </a:spcAft>
              <a:buClr>
                <a:schemeClr val="tx2"/>
              </a:buClr>
              <a:buFont typeface="Symbol" panose="05050102010706020507" pitchFamily="18" charset="2"/>
              <a:buChar char="-"/>
              <a:tabLst>
                <a:tab pos="432000" algn="l"/>
              </a:tabLst>
              <a:defRPr sz="1600" kern="1200">
                <a:solidFill>
                  <a:schemeClr val="tx1"/>
                </a:solidFill>
                <a:latin typeface="Arial" panose="020B0604020202020204" pitchFamily="34" charset="0"/>
                <a:ea typeface="+mn-ea"/>
                <a:cs typeface="Arial" panose="020B0604020202020204" pitchFamily="34" charset="0"/>
              </a:defRPr>
            </a:lvl2pPr>
            <a:lvl3pPr marL="648000" indent="-215900" algn="l" defTabSz="216000" rtl="0" eaLnBrk="1" fontAlgn="base" hangingPunct="1">
              <a:lnSpc>
                <a:spcPct val="100000"/>
              </a:lnSpc>
              <a:spcBef>
                <a:spcPts val="0"/>
              </a:spcBef>
              <a:spcAft>
                <a:spcPct val="0"/>
              </a:spcAft>
              <a:buClr>
                <a:schemeClr val="tx2"/>
              </a:buClr>
              <a:buSzPct val="80000"/>
              <a:buFont typeface="Wingdings" panose="05000000000000000000" pitchFamily="2" charset="2"/>
              <a:buChar char="§"/>
              <a:tabLst>
                <a:tab pos="648000" algn="l"/>
              </a:tabLst>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fontAlgn="base" hangingPunct="1">
              <a:lnSpc>
                <a:spcPct val="100000"/>
              </a:lnSpc>
              <a:spcBef>
                <a:spcPts val="0"/>
              </a:spcBef>
              <a:spcAft>
                <a:spcPct val="0"/>
              </a:spcAft>
              <a:buClr>
                <a:schemeClr val="tx2"/>
              </a:buClr>
              <a:buSzPct val="100000"/>
              <a:buFont typeface="Arial" panose="020B0604020202020204" pitchFamily="34" charset="0"/>
              <a:buChar char="-"/>
              <a:tabLst>
                <a:tab pos="864000" algn="l"/>
              </a:tabLst>
              <a:defRPr sz="1600" kern="1200">
                <a:solidFill>
                  <a:schemeClr val="tx1"/>
                </a:solidFill>
                <a:latin typeface="Arial" panose="020B0604020202020204" pitchFamily="34" charset="0"/>
                <a:ea typeface="+mn-ea"/>
                <a:cs typeface="Arial" panose="020B0604020202020204" pitchFamily="34" charset="0"/>
              </a:defRPr>
            </a:lvl4pPr>
            <a:lvl5pPr marL="864000" indent="-216000" algn="l" rtl="0" eaLnBrk="1" fontAlgn="base" hangingPunct="1">
              <a:lnSpc>
                <a:spcPct val="90000"/>
              </a:lnSpc>
              <a:spcBef>
                <a:spcPts val="0"/>
              </a:spcBef>
              <a:spcAft>
                <a:spcPct val="0"/>
              </a:spcAft>
              <a:buClr>
                <a:schemeClr val="tx2"/>
              </a:buClr>
              <a:buFont typeface="Arial" panose="020B0604020202020204" pitchFamily="34" charset="0"/>
              <a:buChar char="-"/>
              <a:tabLst>
                <a:tab pos="895350" algn="l"/>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a:p>
          <a:p>
            <a:pPr>
              <a:defRPr/>
            </a:pPr>
            <a:r>
              <a:rPr lang="en-US" dirty="0" smtClean="0"/>
              <a:t>Documented </a:t>
            </a:r>
            <a:r>
              <a:rPr lang="en-US" dirty="0">
                <a:solidFill>
                  <a:srgbClr val="00549F"/>
                </a:solidFill>
              </a:rPr>
              <a:t>l</a:t>
            </a:r>
            <a:r>
              <a:rPr lang="en-US" dirty="0" smtClean="0">
                <a:solidFill>
                  <a:srgbClr val="00549F"/>
                </a:solidFill>
              </a:rPr>
              <a:t>ignin degradation products </a:t>
            </a:r>
            <a:r>
              <a:rPr lang="en-US" dirty="0" smtClean="0"/>
              <a:t>were investigated for </a:t>
            </a:r>
            <a:r>
              <a:rPr lang="en-US" dirty="0" smtClean="0">
                <a:solidFill>
                  <a:srgbClr val="00549F"/>
                </a:solidFill>
              </a:rPr>
              <a:t>measurability</a:t>
            </a:r>
          </a:p>
          <a:p>
            <a:pPr>
              <a:defRPr/>
            </a:pPr>
            <a:endParaRPr lang="en-US" dirty="0" smtClean="0">
              <a:solidFill>
                <a:schemeClr val="accent1">
                  <a:lumMod val="75000"/>
                  <a:lumOff val="25000"/>
                </a:schemeClr>
              </a:solidFill>
            </a:endParaRPr>
          </a:p>
          <a:p>
            <a:pPr>
              <a:defRPr/>
            </a:pPr>
            <a:r>
              <a:rPr lang="en-US" dirty="0" smtClean="0">
                <a:solidFill>
                  <a:srgbClr val="00549F"/>
                </a:solidFill>
              </a:rPr>
              <a:t>Retention behavior </a:t>
            </a:r>
            <a:r>
              <a:rPr lang="en-US" dirty="0" smtClean="0"/>
              <a:t>depends on</a:t>
            </a:r>
            <a:r>
              <a:rPr lang="en-US" dirty="0" smtClean="0">
                <a:solidFill>
                  <a:schemeClr val="accent1">
                    <a:lumMod val="75000"/>
                    <a:lumOff val="25000"/>
                  </a:schemeClr>
                </a:solidFill>
              </a:rPr>
              <a:t> </a:t>
            </a:r>
            <a:r>
              <a:rPr lang="en-US" dirty="0" smtClean="0">
                <a:solidFill>
                  <a:srgbClr val="00549F"/>
                </a:solidFill>
              </a:rPr>
              <a:t>column temperature </a:t>
            </a:r>
            <a:r>
              <a:rPr lang="en-US" dirty="0" smtClean="0"/>
              <a:t>&amp; </a:t>
            </a:r>
            <a:r>
              <a:rPr lang="en-US" dirty="0" smtClean="0">
                <a:solidFill>
                  <a:srgbClr val="00549F"/>
                </a:solidFill>
              </a:rPr>
              <a:t>eluent composition </a:t>
            </a:r>
            <a:r>
              <a:rPr lang="en-US" dirty="0" smtClean="0"/>
              <a:t>(minor)</a:t>
            </a:r>
          </a:p>
          <a:p>
            <a:pPr lvl="3">
              <a:defRPr/>
            </a:pPr>
            <a:r>
              <a:rPr lang="en-US" dirty="0" smtClean="0"/>
              <a:t>Conditions are given by essential </a:t>
            </a:r>
            <a:r>
              <a:rPr lang="en-US" dirty="0" smtClean="0">
                <a:solidFill>
                  <a:srgbClr val="00549F"/>
                </a:solidFill>
              </a:rPr>
              <a:t>monosaccharide analysis</a:t>
            </a:r>
          </a:p>
        </p:txBody>
      </p:sp>
      <p:sp>
        <p:nvSpPr>
          <p:cNvPr id="12" name="Inhaltsplatzhalter 2"/>
          <p:cNvSpPr txBox="1">
            <a:spLocks/>
          </p:cNvSpPr>
          <p:nvPr/>
        </p:nvSpPr>
        <p:spPr>
          <a:xfrm>
            <a:off x="252413" y="971550"/>
            <a:ext cx="7148512" cy="5229225"/>
          </a:xfrm>
          <a:prstGeom prst="rect">
            <a:avLst/>
          </a:prstGeom>
        </p:spPr>
        <p:txBody>
          <a:bodyPr/>
          <a:lstStyle>
            <a:lvl1pPr marL="216000" indent="-216000" algn="l" defTabSz="216000" rtl="0" eaLnBrk="1" fontAlgn="base" hangingPunct="1">
              <a:lnSpc>
                <a:spcPct val="100000"/>
              </a:lnSpc>
              <a:spcBef>
                <a:spcPts val="0"/>
              </a:spcBef>
              <a:spcAft>
                <a:spcPct val="0"/>
              </a:spcAft>
              <a:buClr>
                <a:schemeClr val="tx2"/>
              </a:buClr>
              <a:buFont typeface="Arial" panose="020B0604020202020204" pitchFamily="34" charset="0"/>
              <a:buChar char="•"/>
              <a:tabLst>
                <a:tab pos="216000" algn="l"/>
              </a:tabLst>
              <a:defRPr sz="1800" kern="1200">
                <a:solidFill>
                  <a:schemeClr val="tx1"/>
                </a:solidFill>
                <a:latin typeface="Arial" panose="020B0604020202020204" pitchFamily="34" charset="0"/>
                <a:ea typeface="+mn-ea"/>
                <a:cs typeface="Arial" panose="020B0604020202020204" pitchFamily="34" charset="0"/>
              </a:defRPr>
            </a:lvl1pPr>
            <a:lvl2pPr marL="432000" indent="-215900" algn="l" rtl="0" eaLnBrk="1" fontAlgn="base" hangingPunct="1">
              <a:lnSpc>
                <a:spcPct val="100000"/>
              </a:lnSpc>
              <a:spcBef>
                <a:spcPts val="0"/>
              </a:spcBef>
              <a:spcAft>
                <a:spcPct val="0"/>
              </a:spcAft>
              <a:buClr>
                <a:schemeClr val="tx2"/>
              </a:buClr>
              <a:buFont typeface="Symbol" panose="05050102010706020507" pitchFamily="18" charset="2"/>
              <a:buChar char="-"/>
              <a:tabLst>
                <a:tab pos="432000" algn="l"/>
              </a:tabLst>
              <a:defRPr sz="1600" kern="1200">
                <a:solidFill>
                  <a:schemeClr val="tx1"/>
                </a:solidFill>
                <a:latin typeface="Arial" panose="020B0604020202020204" pitchFamily="34" charset="0"/>
                <a:ea typeface="+mn-ea"/>
                <a:cs typeface="Arial" panose="020B0604020202020204" pitchFamily="34" charset="0"/>
              </a:defRPr>
            </a:lvl2pPr>
            <a:lvl3pPr marL="648000" indent="-215900" algn="l" defTabSz="216000" rtl="0" eaLnBrk="1" fontAlgn="base" hangingPunct="1">
              <a:lnSpc>
                <a:spcPct val="100000"/>
              </a:lnSpc>
              <a:spcBef>
                <a:spcPts val="0"/>
              </a:spcBef>
              <a:spcAft>
                <a:spcPct val="0"/>
              </a:spcAft>
              <a:buClr>
                <a:schemeClr val="tx2"/>
              </a:buClr>
              <a:buSzPct val="80000"/>
              <a:buFont typeface="Wingdings" panose="05000000000000000000" pitchFamily="2" charset="2"/>
              <a:buChar char="§"/>
              <a:tabLst>
                <a:tab pos="648000" algn="l"/>
              </a:tabLst>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fontAlgn="base" hangingPunct="1">
              <a:lnSpc>
                <a:spcPct val="100000"/>
              </a:lnSpc>
              <a:spcBef>
                <a:spcPts val="0"/>
              </a:spcBef>
              <a:spcAft>
                <a:spcPct val="0"/>
              </a:spcAft>
              <a:buClr>
                <a:schemeClr val="tx2"/>
              </a:buClr>
              <a:buSzPct val="100000"/>
              <a:buFont typeface="Arial" panose="020B0604020202020204" pitchFamily="34" charset="0"/>
              <a:buChar char="-"/>
              <a:tabLst>
                <a:tab pos="864000" algn="l"/>
              </a:tabLst>
              <a:defRPr sz="1600" kern="1200">
                <a:solidFill>
                  <a:schemeClr val="tx1"/>
                </a:solidFill>
                <a:latin typeface="Arial" panose="020B0604020202020204" pitchFamily="34" charset="0"/>
                <a:ea typeface="+mn-ea"/>
                <a:cs typeface="Arial" panose="020B0604020202020204" pitchFamily="34" charset="0"/>
              </a:defRPr>
            </a:lvl4pPr>
            <a:lvl5pPr marL="864000" indent="-216000" algn="l" rtl="0" eaLnBrk="1" fontAlgn="base" hangingPunct="1">
              <a:lnSpc>
                <a:spcPct val="90000"/>
              </a:lnSpc>
              <a:spcBef>
                <a:spcPts val="0"/>
              </a:spcBef>
              <a:spcAft>
                <a:spcPct val="0"/>
              </a:spcAft>
              <a:buClr>
                <a:schemeClr val="tx2"/>
              </a:buClr>
              <a:buFont typeface="Arial" panose="020B0604020202020204" pitchFamily="34" charset="0"/>
              <a:buChar char="-"/>
              <a:tabLst>
                <a:tab pos="895350" algn="l"/>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endParaRPr lang="en-US" smtClean="0"/>
          </a:p>
          <a:p>
            <a:pPr lvl="3">
              <a:defRPr/>
            </a:pPr>
            <a:endParaRPr lang="en-US" smtClean="0"/>
          </a:p>
          <a:p>
            <a:pPr marL="1371600" lvl="3" indent="0">
              <a:buFont typeface="Arial" panose="020B0604020202020204" pitchFamily="34" charset="0"/>
              <a:buNone/>
              <a:defRPr/>
            </a:pPr>
            <a:endParaRPr lang="en-US" dirty="0" smtClean="0"/>
          </a:p>
        </p:txBody>
      </p:sp>
      <p:sp>
        <p:nvSpPr>
          <p:cNvPr id="24577" name="Titel 9"/>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smtClean="0">
                <a:latin typeface="Arial" charset="0"/>
                <a:cs typeface="Arial" charset="0"/>
              </a:rPr>
              <a:t>Lignin model </a:t>
            </a:r>
            <a:r>
              <a:rPr lang="en-US" altLang="de-DE" dirty="0">
                <a:latin typeface="Arial" charset="0"/>
                <a:cs typeface="Arial" charset="0"/>
              </a:rPr>
              <a:t>compounds</a:t>
            </a:r>
            <a:br>
              <a:rPr lang="en-US" altLang="de-DE" dirty="0">
                <a:latin typeface="Arial" charset="0"/>
                <a:cs typeface="Arial" charset="0"/>
              </a:rPr>
            </a:br>
            <a:r>
              <a:rPr lang="en-US" altLang="de-DE" dirty="0">
                <a:latin typeface="Arial" charset="0"/>
                <a:cs typeface="Arial" charset="0"/>
              </a:rPr>
              <a:t>Separation </a:t>
            </a:r>
            <a:r>
              <a:rPr lang="en-US" altLang="de-DE" dirty="0" smtClean="0">
                <a:latin typeface="Arial" charset="0"/>
                <a:cs typeface="Arial" charset="0"/>
              </a:rPr>
              <a:t>optimization</a:t>
            </a:r>
          </a:p>
        </p:txBody>
      </p:sp>
      <p:sp>
        <p:nvSpPr>
          <p:cNvPr id="24578" name="Fußzeilenplatzhalter 13"/>
          <p:cNvSpPr>
            <a:spLocks noGrp="1"/>
          </p:cNvSpPr>
          <p:nvPr>
            <p:ph type="ftr" sz="quarter" idx="14"/>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a:cs typeface="Arial" charset="0"/>
              </a:rPr>
              <a:t>7</a:t>
            </a:r>
            <a:r>
              <a:rPr lang="en-US" altLang="de-DE" dirty="0" smtClean="0">
                <a:cs typeface="Arial" charset="0"/>
              </a:rPr>
              <a:t> of 15</a:t>
            </a:r>
          </a:p>
        </p:txBody>
      </p:sp>
      <p:sp>
        <p:nvSpPr>
          <p:cNvPr id="7" name="Rechteck 6"/>
          <p:cNvSpPr/>
          <p:nvPr/>
        </p:nvSpPr>
        <p:spPr>
          <a:xfrm>
            <a:off x="250825" y="5830888"/>
            <a:ext cx="4572000" cy="215900"/>
          </a:xfrm>
          <a:prstGeom prst="rect">
            <a:avLst/>
          </a:prstGeom>
        </p:spPr>
        <p:txBody>
          <a:bodyPr>
            <a:spAutoFit/>
          </a:bodyPr>
          <a:lstStyle/>
          <a:p>
            <a:pPr eaLnBrk="0" hangingPunct="0">
              <a:defRPr/>
            </a:pPr>
            <a:r>
              <a:rPr lang="en-US" sz="800" dirty="0">
                <a:latin typeface="+mj-lt"/>
                <a:cs typeface="Times New Roman" panose="02020603050405020304" pitchFamily="18" charset="0"/>
              </a:rPr>
              <a:t>Anders et al.: Analytical Methods; </a:t>
            </a:r>
            <a:r>
              <a:rPr lang="en-US" sz="800" b="1" dirty="0" smtClean="0">
                <a:latin typeface="+mj-lt"/>
                <a:cs typeface="Times New Roman" panose="02020603050405020304" pitchFamily="18" charset="0"/>
              </a:rPr>
              <a:t>2015</a:t>
            </a:r>
            <a:endParaRPr lang="en-US" sz="800" dirty="0">
              <a:latin typeface="+mj-lt"/>
              <a:cs typeface="Times New Roman" panose="02020603050405020304" pitchFamily="18" charset="0"/>
            </a:endParaRPr>
          </a:p>
        </p:txBody>
      </p:sp>
      <p:pic>
        <p:nvPicPr>
          <p:cNvPr id="4" name="Grafik 3"/>
          <p:cNvPicPr>
            <a:picLocks noChangeAspect="1"/>
          </p:cNvPicPr>
          <p:nvPr/>
        </p:nvPicPr>
        <p:blipFill>
          <a:blip r:embed="rId2">
            <a:clrChange>
              <a:clrFrom>
                <a:srgbClr val="FFFFFF"/>
              </a:clrFrom>
              <a:clrTo>
                <a:srgbClr val="FFFFFF">
                  <a:alpha val="0"/>
                </a:srgbClr>
              </a:clrTo>
            </a:clrChange>
          </a:blip>
          <a:stretch>
            <a:fillRect/>
          </a:stretch>
        </p:blipFill>
        <p:spPr>
          <a:xfrm>
            <a:off x="40944" y="1118394"/>
            <a:ext cx="9208035" cy="3240000"/>
          </a:xfrm>
          <a:prstGeom prst="rect">
            <a:avLst/>
          </a:prstGeom>
        </p:spPr>
      </p:pic>
    </p:spTree>
    <p:extLst>
      <p:ext uri="{BB962C8B-B14F-4D97-AF65-F5344CB8AC3E}">
        <p14:creationId xmlns:p14="http://schemas.microsoft.com/office/powerpoint/2010/main" val="2758569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5"/>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smtClean="0">
                <a:latin typeface="Arial" charset="0"/>
                <a:cs typeface="Arial" charset="0"/>
              </a:rPr>
              <a:t>HPAEC-PAD </a:t>
            </a:r>
            <a:br>
              <a:rPr lang="en-US" altLang="de-DE" dirty="0" smtClean="0">
                <a:latin typeface="Arial" charset="0"/>
                <a:cs typeface="Arial" charset="0"/>
              </a:rPr>
            </a:br>
            <a:r>
              <a:rPr lang="en-US" altLang="de-DE" dirty="0" smtClean="0">
                <a:latin typeface="Arial" charset="0"/>
                <a:cs typeface="Arial" charset="0"/>
              </a:rPr>
              <a:t>Method Validation</a:t>
            </a:r>
          </a:p>
        </p:txBody>
      </p:sp>
      <p:sp>
        <p:nvSpPr>
          <p:cNvPr id="25602" name="Fußzeilenplatzhalter 4"/>
          <p:cNvSpPr>
            <a:spLocks noGrp="1"/>
          </p:cNvSpPr>
          <p:nvPr>
            <p:ph type="ftr" sz="quarter" idx="13"/>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a:cs typeface="Arial" charset="0"/>
              </a:rPr>
              <a:t>8</a:t>
            </a:r>
            <a:r>
              <a:rPr lang="en-US" altLang="de-DE" dirty="0" smtClean="0">
                <a:cs typeface="Arial" charset="0"/>
              </a:rPr>
              <a:t> of 15</a:t>
            </a:r>
          </a:p>
        </p:txBody>
      </p:sp>
      <p:graphicFrame>
        <p:nvGraphicFramePr>
          <p:cNvPr id="4" name="Tabelle 3"/>
          <p:cNvGraphicFramePr>
            <a:graphicFrameLocks noGrp="1"/>
          </p:cNvGraphicFramePr>
          <p:nvPr>
            <p:extLst>
              <p:ext uri="{D42A27DB-BD31-4B8C-83A1-F6EECF244321}">
                <p14:modId xmlns:p14="http://schemas.microsoft.com/office/powerpoint/2010/main" val="1886822782"/>
              </p:ext>
            </p:extLst>
          </p:nvPr>
        </p:nvGraphicFramePr>
        <p:xfrm>
          <a:off x="968375" y="840736"/>
          <a:ext cx="6869965" cy="5181360"/>
        </p:xfrm>
        <a:graphic>
          <a:graphicData uri="http://schemas.openxmlformats.org/drawingml/2006/table">
            <a:tbl>
              <a:tblPr firstRow="1" firstCol="1" bandRow="1">
                <a:tableStyleId>{5C22544A-7EE6-4342-B048-85BDC9FD1C3A}</a:tableStyleId>
              </a:tblPr>
              <a:tblGrid>
                <a:gridCol w="1514422"/>
                <a:gridCol w="1052661"/>
                <a:gridCol w="712768"/>
                <a:gridCol w="792710"/>
                <a:gridCol w="947562"/>
                <a:gridCol w="769789"/>
                <a:gridCol w="1080053"/>
              </a:tblGrid>
              <a:tr h="268205">
                <a:tc>
                  <a:txBody>
                    <a:bodyPr/>
                    <a:lstStyle/>
                    <a:p>
                      <a:pPr>
                        <a:lnSpc>
                          <a:spcPts val="1200"/>
                        </a:lnSpc>
                        <a:spcAft>
                          <a:spcPts val="0"/>
                        </a:spcAft>
                      </a:pPr>
                      <a:r>
                        <a:rPr lang="en-US" sz="700" dirty="0">
                          <a:effectLst/>
                        </a:rPr>
                        <a:t>compound</a:t>
                      </a:r>
                      <a:endParaRPr lang="de-DE" sz="1000" dirty="0">
                        <a:effectLst/>
                      </a:endParaRPr>
                    </a:p>
                    <a:p>
                      <a:pPr>
                        <a:lnSpc>
                          <a:spcPts val="1200"/>
                        </a:lnSpc>
                        <a:spcAft>
                          <a:spcPts val="0"/>
                        </a:spcAft>
                      </a:pPr>
                      <a:r>
                        <a:rPr lang="en-US" sz="700" dirty="0">
                          <a:effectLst/>
                        </a:rPr>
                        <a:t> </a:t>
                      </a:r>
                      <a:endParaRPr lang="de-DE" sz="1000" dirty="0">
                        <a:effectLst/>
                        <a:latin typeface="Calibri"/>
                        <a:ea typeface="Times New Roman"/>
                        <a:cs typeface="Myanmar Text"/>
                      </a:endParaRPr>
                    </a:p>
                  </a:txBody>
                  <a:tcPr marL="39113" marR="39113" marT="0" marB="0" anchor="b"/>
                </a:tc>
                <a:tc>
                  <a:txBody>
                    <a:bodyPr/>
                    <a:lstStyle/>
                    <a:p>
                      <a:pPr>
                        <a:lnSpc>
                          <a:spcPts val="1200"/>
                        </a:lnSpc>
                        <a:spcAft>
                          <a:spcPts val="0"/>
                        </a:spcAft>
                      </a:pPr>
                      <a:r>
                        <a:rPr lang="en-US" sz="700">
                          <a:effectLst/>
                        </a:rPr>
                        <a:t>natural polymer</a:t>
                      </a:r>
                      <a:endParaRPr lang="de-DE" sz="1000">
                        <a:effectLst/>
                        <a:latin typeface="Calibri"/>
                        <a:ea typeface="Times New Roman"/>
                        <a:cs typeface="Myanmar Text"/>
                      </a:endParaRPr>
                    </a:p>
                  </a:txBody>
                  <a:tcPr marL="39113" marR="39113" marT="0" marB="0"/>
                </a:tc>
                <a:tc>
                  <a:txBody>
                    <a:bodyPr/>
                    <a:lstStyle/>
                    <a:p>
                      <a:pPr algn="r">
                        <a:lnSpc>
                          <a:spcPts val="1200"/>
                        </a:lnSpc>
                        <a:spcAft>
                          <a:spcPts val="0"/>
                        </a:spcAft>
                      </a:pPr>
                      <a:r>
                        <a:rPr lang="en-US" sz="700">
                          <a:effectLst/>
                        </a:rPr>
                        <a:t>retention time [min]</a:t>
                      </a:r>
                      <a:endParaRPr lang="de-DE" sz="1000">
                        <a:effectLst/>
                        <a:latin typeface="Calibri"/>
                        <a:ea typeface="Times New Roman"/>
                        <a:cs typeface="Myanmar Text"/>
                      </a:endParaRPr>
                    </a:p>
                  </a:txBody>
                  <a:tcPr marL="39113" marR="39113" marT="0" marB="0" anchor="b"/>
                </a:tc>
                <a:tc>
                  <a:txBody>
                    <a:bodyPr/>
                    <a:lstStyle/>
                    <a:p>
                      <a:pPr algn="r">
                        <a:lnSpc>
                          <a:spcPts val="1200"/>
                        </a:lnSpc>
                        <a:spcAft>
                          <a:spcPts val="0"/>
                        </a:spcAft>
                      </a:pPr>
                      <a:r>
                        <a:rPr lang="en-US" sz="700">
                          <a:effectLst/>
                        </a:rPr>
                        <a:t>linearity, R²</a:t>
                      </a:r>
                      <a:endParaRPr lang="de-DE" sz="1000">
                        <a:effectLst/>
                      </a:endParaRPr>
                    </a:p>
                    <a:p>
                      <a:pPr algn="r">
                        <a:lnSpc>
                          <a:spcPts val="1200"/>
                        </a:lnSpc>
                        <a:spcAft>
                          <a:spcPts val="0"/>
                        </a:spcAft>
                      </a:pPr>
                      <a:r>
                        <a:rPr lang="en-US" sz="700">
                          <a:effectLst/>
                        </a:rPr>
                        <a:t>[-]</a:t>
                      </a:r>
                      <a:endParaRPr lang="de-DE" sz="1000">
                        <a:effectLst/>
                        <a:latin typeface="Calibri"/>
                        <a:ea typeface="Times New Roman"/>
                        <a:cs typeface="Myanmar Text"/>
                      </a:endParaRPr>
                    </a:p>
                  </a:txBody>
                  <a:tcPr marL="39113" marR="39113" marT="0" marB="0" anchor="b"/>
                </a:tc>
                <a:tc>
                  <a:txBody>
                    <a:bodyPr/>
                    <a:lstStyle/>
                    <a:p>
                      <a:pPr algn="r">
                        <a:lnSpc>
                          <a:spcPts val="1200"/>
                        </a:lnSpc>
                        <a:spcAft>
                          <a:spcPts val="0"/>
                        </a:spcAft>
                      </a:pPr>
                      <a:r>
                        <a:rPr lang="en-US" sz="700">
                          <a:effectLst/>
                        </a:rPr>
                        <a:t>sensitivity </a:t>
                      </a:r>
                      <a:endParaRPr lang="de-DE" sz="1000">
                        <a:effectLst/>
                      </a:endParaRPr>
                    </a:p>
                    <a:p>
                      <a:pPr algn="r">
                        <a:lnSpc>
                          <a:spcPts val="1200"/>
                        </a:lnSpc>
                        <a:spcAft>
                          <a:spcPts val="0"/>
                        </a:spcAft>
                      </a:pPr>
                      <a:r>
                        <a:rPr lang="en-US" sz="700">
                          <a:effectLst/>
                        </a:rPr>
                        <a:t>[(nC*min)/(mg/L)]</a:t>
                      </a:r>
                      <a:endParaRPr lang="de-DE" sz="1000">
                        <a:effectLst/>
                        <a:latin typeface="Calibri"/>
                        <a:ea typeface="Times New Roman"/>
                        <a:cs typeface="Myanmar Text"/>
                      </a:endParaRPr>
                    </a:p>
                  </a:txBody>
                  <a:tcPr marL="39113" marR="39113" marT="0" marB="0" anchor="b"/>
                </a:tc>
                <a:tc>
                  <a:txBody>
                    <a:bodyPr/>
                    <a:lstStyle/>
                    <a:p>
                      <a:pPr algn="r">
                        <a:lnSpc>
                          <a:spcPts val="1200"/>
                        </a:lnSpc>
                        <a:spcAft>
                          <a:spcPts val="0"/>
                        </a:spcAft>
                      </a:pPr>
                      <a:r>
                        <a:rPr lang="en-US" sz="700" dirty="0" smtClean="0">
                          <a:effectLst/>
                        </a:rPr>
                        <a:t>LOQ </a:t>
                      </a:r>
                      <a:endParaRPr lang="de-DE" sz="1000" dirty="0">
                        <a:effectLst/>
                      </a:endParaRPr>
                    </a:p>
                    <a:p>
                      <a:pPr algn="r">
                        <a:lnSpc>
                          <a:spcPts val="1200"/>
                        </a:lnSpc>
                        <a:spcAft>
                          <a:spcPts val="0"/>
                        </a:spcAft>
                      </a:pPr>
                      <a:r>
                        <a:rPr lang="en-US" sz="700" dirty="0">
                          <a:effectLst/>
                        </a:rPr>
                        <a:t>[mg/L]</a:t>
                      </a:r>
                      <a:endParaRPr lang="de-DE" sz="1000" dirty="0">
                        <a:effectLst/>
                        <a:latin typeface="Calibri"/>
                        <a:ea typeface="Times New Roman"/>
                        <a:cs typeface="Myanmar Text"/>
                      </a:endParaRPr>
                    </a:p>
                  </a:txBody>
                  <a:tcPr marL="39113" marR="39113" marT="0" marB="0" anchor="b"/>
                </a:tc>
                <a:tc>
                  <a:txBody>
                    <a:bodyPr/>
                    <a:lstStyle/>
                    <a:p>
                      <a:pPr algn="r">
                        <a:lnSpc>
                          <a:spcPts val="1200"/>
                        </a:lnSpc>
                        <a:spcAft>
                          <a:spcPts val="0"/>
                        </a:spcAft>
                      </a:pPr>
                      <a:r>
                        <a:rPr lang="en-US" sz="700">
                          <a:effectLst/>
                        </a:rPr>
                        <a:t>method standard deviation [mg/L]</a:t>
                      </a:r>
                      <a:endParaRPr lang="de-DE" sz="1000">
                        <a:effectLst/>
                        <a:latin typeface="Calibri"/>
                        <a:ea typeface="Times New Roman"/>
                        <a:cs typeface="Myanmar Text"/>
                      </a:endParaRPr>
                    </a:p>
                  </a:txBody>
                  <a:tcPr marL="39113" marR="39113" marT="0" marB="0" anchor="b"/>
                </a:tc>
              </a:tr>
              <a:tr h="134103">
                <a:tc>
                  <a:txBody>
                    <a:bodyPr/>
                    <a:lstStyle/>
                    <a:p>
                      <a:pPr>
                        <a:lnSpc>
                          <a:spcPts val="1200"/>
                        </a:lnSpc>
                        <a:spcAft>
                          <a:spcPts val="0"/>
                        </a:spcAft>
                      </a:pPr>
                      <a:r>
                        <a:rPr lang="en-US" sz="700">
                          <a:effectLst/>
                        </a:rPr>
                        <a:t>Rhamnose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Hemicellulose / Pectin</a:t>
                      </a:r>
                      <a:endParaRPr lang="de-DE" sz="1000">
                        <a:effectLst/>
                        <a:latin typeface="Calibri"/>
                        <a:ea typeface="Times New Roman"/>
                        <a:cs typeface="Myanmar Text"/>
                      </a:endParaRPr>
                    </a:p>
                  </a:txBody>
                  <a:tcPr marL="39113" marR="39113" marT="0" marB="0"/>
                </a:tc>
                <a:tc>
                  <a:txBody>
                    <a:bodyPr/>
                    <a:lstStyle/>
                    <a:p>
                      <a:pPr algn="r">
                        <a:lnSpc>
                          <a:spcPts val="1200"/>
                        </a:lnSpc>
                        <a:spcAft>
                          <a:spcPts val="0"/>
                        </a:spcAft>
                      </a:pPr>
                      <a:r>
                        <a:rPr lang="de-DE" sz="700">
                          <a:effectLst/>
                        </a:rPr>
                        <a:t>6.500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0.9993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0.16</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2.34</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0.33</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Arabinose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Hemicellulose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de-DE" sz="700">
                          <a:effectLst/>
                        </a:rPr>
                        <a:t>7.583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0.9991</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4.47</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0.63</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Galactose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Hemicellulose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9.408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0.9992</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0.30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2.91</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0.41</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Glucose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Cellulose / Hemicellulose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10.383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0.9982</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20.01</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2.82</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Mannose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Hemicellulose </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11.167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0.9989</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0.065</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latin typeface="+mn-lt"/>
                          <a:ea typeface="+mn-ea"/>
                          <a:cs typeface="+mn-cs"/>
                        </a:rPr>
                        <a:t>4.89</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0.68</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Xylose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Hemicellulose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11.758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0.9990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 0.26</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a:effectLst/>
                        </a:rPr>
                        <a:t> </a:t>
                      </a:r>
                      <a:r>
                        <a:rPr lang="en-US" sz="700" dirty="0" smtClean="0">
                          <a:effectLst/>
                        </a:rPr>
                        <a:t>4.41</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 0.62</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Fructose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 </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15.525</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0.9972</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9.96</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1.25</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Sucrose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 </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12.610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0.9982</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0.31</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7.83</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0.76</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Cellobiose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22.825</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0.9962</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0.78</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0.11</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Cellotriose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24.350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0.9983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0.37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de-DE" sz="700" dirty="0" smtClean="0">
                          <a:effectLst/>
                          <a:latin typeface="+mj-lt"/>
                          <a:ea typeface="Times New Roman"/>
                          <a:cs typeface="Myanmar Text"/>
                        </a:rPr>
                        <a:t>1.32</a:t>
                      </a:r>
                      <a:endParaRPr lang="de-DE" sz="700" dirty="0">
                        <a:effectLst/>
                        <a:latin typeface="+mj-lt"/>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0.17</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Cellotetraose </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25.417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0.9965</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0.22</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latin typeface="+mn-lt"/>
                          <a:ea typeface="+mn-ea"/>
                          <a:cs typeface="+mn-cs"/>
                        </a:rPr>
                        <a:t>1.95</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0.24</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Cellopentaose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26.009</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0.9948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latin typeface="+mj-lt"/>
                        </a:rPr>
                        <a:t>0.18</a:t>
                      </a:r>
                      <a:endParaRPr lang="de-DE" sz="700">
                        <a:effectLst/>
                        <a:latin typeface="+mj-lt"/>
                        <a:ea typeface="Times New Roman"/>
                        <a:cs typeface="Myanmar Text"/>
                      </a:endParaRPr>
                    </a:p>
                  </a:txBody>
                  <a:tcPr marL="39113" marR="39113" marT="0" marB="0" anchor="ctr"/>
                </a:tc>
                <a:tc>
                  <a:txBody>
                    <a:bodyPr/>
                    <a:lstStyle/>
                    <a:p>
                      <a:pPr algn="r">
                        <a:lnSpc>
                          <a:spcPts val="1200"/>
                        </a:lnSpc>
                        <a:spcAft>
                          <a:spcPts val="0"/>
                        </a:spcAft>
                      </a:pPr>
                      <a:r>
                        <a:rPr lang="de-DE" sz="700" dirty="0" smtClean="0">
                          <a:effectLst/>
                          <a:latin typeface="+mj-lt"/>
                          <a:ea typeface="Times New Roman"/>
                          <a:cs typeface="Myanmar Text"/>
                        </a:rPr>
                        <a:t>1.14</a:t>
                      </a:r>
                      <a:endParaRPr lang="de-DE" sz="700" dirty="0">
                        <a:effectLst/>
                        <a:latin typeface="+mj-lt"/>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0.14</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Cellohexaose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 26.200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0.9966</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0.07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1.92</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0.24</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Galacturonic acid</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Pectin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26.833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0.9994</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0.084</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4.92</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0.61</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Glucuronic acid</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Pectin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 27.067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0.9951</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0.0023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7.74</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0.96</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5-HMF</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Cellulose / Hemicellulose</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3.767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0.9978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0.20 </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1.26</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0.18 </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dirty="0">
                          <a:effectLst/>
                        </a:rPr>
                        <a:t>2,3-dimethoxybenzyl alcohol</a:t>
                      </a:r>
                      <a:endParaRPr lang="de-DE" sz="1000" dirty="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Lignin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2.067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0.9989</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1.05</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0.15</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dirty="0">
                          <a:effectLst/>
                        </a:rPr>
                        <a:t>3,4-dimethoxybenzyl alcohol</a:t>
                      </a:r>
                      <a:endParaRPr lang="de-DE" sz="1000" dirty="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Lignin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2.109</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0.9913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0.0077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2.91</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0.41</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dirty="0">
                          <a:effectLst/>
                        </a:rPr>
                        <a:t>4‑metho</a:t>
                      </a:r>
                      <a:r>
                        <a:rPr lang="de-DE" sz="700" dirty="0" err="1">
                          <a:effectLst/>
                        </a:rPr>
                        <a:t>xybenzyl</a:t>
                      </a:r>
                      <a:r>
                        <a:rPr lang="de-DE" sz="700" dirty="0">
                          <a:effectLst/>
                        </a:rPr>
                        <a:t> </a:t>
                      </a:r>
                      <a:r>
                        <a:rPr lang="de-DE" sz="700" dirty="0" err="1">
                          <a:effectLst/>
                        </a:rPr>
                        <a:t>alcohol</a:t>
                      </a:r>
                      <a:endParaRPr lang="de-DE" sz="1000" dirty="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Lignin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2.705</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0.9998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0.82</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65.68</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7.28</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de-DE" sz="700" dirty="0" smtClean="0">
                          <a:effectLst/>
                        </a:rPr>
                        <a:t>3,5-dimethoxybenzaldehyde </a:t>
                      </a:r>
                      <a:endParaRPr lang="de-DE" sz="1000" dirty="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Lignin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2.960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0.9989</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0.20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27.69</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3.49</a:t>
                      </a:r>
                      <a:endParaRPr lang="de-DE" sz="1000">
                        <a:effectLst/>
                        <a:latin typeface="Calibri"/>
                        <a:ea typeface="Times New Roman"/>
                        <a:cs typeface="Myanmar Text"/>
                      </a:endParaRPr>
                    </a:p>
                  </a:txBody>
                  <a:tcPr marL="39113" marR="39113" marT="0" marB="0" anchor="ctr"/>
                </a:tc>
              </a:tr>
              <a:tr h="268205">
                <a:tc>
                  <a:txBody>
                    <a:bodyPr/>
                    <a:lstStyle/>
                    <a:p>
                      <a:pPr>
                        <a:lnSpc>
                          <a:spcPts val="1200"/>
                        </a:lnSpc>
                        <a:spcAft>
                          <a:spcPts val="0"/>
                        </a:spcAft>
                      </a:pPr>
                      <a:r>
                        <a:rPr lang="en-US" sz="700">
                          <a:effectLst/>
                        </a:rPr>
                        <a:t>1-(3,4-dimethoxyphenyl)-2-(2-methoxyphenoxy)-1,3-propanediol</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Lignin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5.908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0.9940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0.15</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12.69</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1.60</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2,6-dimethoxyphenol</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Lignin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27.600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0.9973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5.93</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0.42</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0.051</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de-DE" sz="700">
                          <a:effectLst/>
                        </a:rPr>
                        <a:t>2-methoxyphenol</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Lignin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29.058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0.9978</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0.021</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4.86</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0.60</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dirty="0">
                          <a:effectLst/>
                        </a:rPr>
                        <a:t>4-allyl-2-methoxyphenol</a:t>
                      </a:r>
                      <a:endParaRPr lang="de-DE" sz="1000" dirty="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a:effectLst/>
                        </a:rPr>
                        <a:t>Lignin</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36.942</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0.9997</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0.30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0.81</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0.13</a:t>
                      </a:r>
                      <a:endParaRPr lang="de-DE" sz="1000">
                        <a:effectLst/>
                        <a:latin typeface="Calibri"/>
                        <a:ea typeface="Times New Roman"/>
                        <a:cs typeface="Myanmar Text"/>
                      </a:endParaRPr>
                    </a:p>
                  </a:txBody>
                  <a:tcPr marL="39113" marR="39113" marT="0" marB="0" anchor="ctr"/>
                </a:tc>
              </a:tr>
              <a:tr h="167628">
                <a:tc>
                  <a:txBody>
                    <a:bodyPr/>
                    <a:lstStyle/>
                    <a:p>
                      <a:pPr>
                        <a:lnSpc>
                          <a:spcPts val="1200"/>
                        </a:lnSpc>
                        <a:spcAft>
                          <a:spcPts val="0"/>
                        </a:spcAft>
                      </a:pPr>
                      <a:r>
                        <a:rPr lang="en-US" sz="700">
                          <a:effectLst/>
                        </a:rPr>
                        <a:t>3,5-dimethoxy-4-hydroxybenzaldehyde</a:t>
                      </a:r>
                      <a:endParaRPr lang="de-DE" sz="1000">
                        <a:effectLst/>
                        <a:latin typeface="Calibri"/>
                        <a:ea typeface="Times New Roman"/>
                        <a:cs typeface="Myanmar Text"/>
                      </a:endParaRPr>
                    </a:p>
                  </a:txBody>
                  <a:tcPr marL="39113" marR="39113" marT="0" marB="0" anchor="ctr"/>
                </a:tc>
                <a:tc>
                  <a:txBody>
                    <a:bodyPr/>
                    <a:lstStyle/>
                    <a:p>
                      <a:pPr>
                        <a:lnSpc>
                          <a:spcPts val="1200"/>
                        </a:lnSpc>
                        <a:spcAft>
                          <a:spcPts val="0"/>
                        </a:spcAft>
                      </a:pPr>
                      <a:r>
                        <a:rPr lang="en-US" sz="700" dirty="0">
                          <a:effectLst/>
                        </a:rPr>
                        <a:t>Lignin</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42.550</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0.9955</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a:effectLst/>
                        </a:rPr>
                        <a:t>8.36</a:t>
                      </a:r>
                      <a:endParaRPr lang="de-DE" sz="100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smtClean="0">
                          <a:effectLst/>
                        </a:rPr>
                        <a:t>0.42</a:t>
                      </a:r>
                      <a:endParaRPr lang="de-DE" sz="1000" dirty="0">
                        <a:effectLst/>
                        <a:latin typeface="Calibri"/>
                        <a:ea typeface="Times New Roman"/>
                        <a:cs typeface="Myanmar Text"/>
                      </a:endParaRPr>
                    </a:p>
                  </a:txBody>
                  <a:tcPr marL="39113" marR="39113" marT="0" marB="0" anchor="ctr"/>
                </a:tc>
                <a:tc>
                  <a:txBody>
                    <a:bodyPr/>
                    <a:lstStyle/>
                    <a:p>
                      <a:pPr algn="r">
                        <a:lnSpc>
                          <a:spcPts val="1200"/>
                        </a:lnSpc>
                        <a:spcAft>
                          <a:spcPts val="0"/>
                        </a:spcAft>
                      </a:pPr>
                      <a:r>
                        <a:rPr lang="en-US" sz="700" dirty="0">
                          <a:effectLst/>
                        </a:rPr>
                        <a:t>0.05</a:t>
                      </a:r>
                      <a:endParaRPr lang="de-DE" sz="1000" dirty="0">
                        <a:effectLst/>
                        <a:latin typeface="Calibri"/>
                        <a:ea typeface="Times New Roman"/>
                        <a:cs typeface="Myanmar Text"/>
                      </a:endParaRPr>
                    </a:p>
                  </a:txBody>
                  <a:tcPr marL="39113" marR="39113" marT="0" marB="0" anchor="ctr"/>
                </a:tc>
              </a:tr>
            </a:tbl>
          </a:graphicData>
        </a:graphic>
      </p:graphicFrame>
      <p:sp>
        <p:nvSpPr>
          <p:cNvPr id="2" name="Abgerundetes Rechteck 1"/>
          <p:cNvSpPr/>
          <p:nvPr/>
        </p:nvSpPr>
        <p:spPr>
          <a:xfrm>
            <a:off x="898157" y="4508934"/>
            <a:ext cx="7010400" cy="338667"/>
          </a:xfrm>
          <a:prstGeom prst="round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Tree>
    <p:custDataLst>
      <p:tags r:id="rId1"/>
    </p:custDataLst>
    <p:extLst>
      <p:ext uri="{BB962C8B-B14F-4D97-AF65-F5344CB8AC3E}">
        <p14:creationId xmlns:p14="http://schemas.microsoft.com/office/powerpoint/2010/main" val="3293080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Cannizzaro</a:t>
            </a:r>
            <a:r>
              <a:rPr lang="en-US" dirty="0" smtClean="0"/>
              <a:t> reaction</a:t>
            </a:r>
            <a:br>
              <a:rPr lang="en-US" dirty="0" smtClean="0"/>
            </a:br>
            <a:r>
              <a:rPr lang="en-US" dirty="0" smtClean="0"/>
              <a:t>Disproportionation of aldehydes</a:t>
            </a:r>
            <a:endParaRPr lang="en-US" dirty="0"/>
          </a:p>
        </p:txBody>
      </p:sp>
      <p:pic>
        <p:nvPicPr>
          <p:cNvPr id="5" name="Bild 4" descr="Cannizzaro_Reaction.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900" y="882997"/>
            <a:ext cx="7442200" cy="1663594"/>
          </a:xfrm>
          <a:prstGeom prst="rect">
            <a:avLst/>
          </a:prstGeom>
        </p:spPr>
      </p:pic>
      <p:pic>
        <p:nvPicPr>
          <p:cNvPr id="6" name="Bild 5" descr="Cannizzaro_Benz.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1340" y="3873500"/>
            <a:ext cx="6661321" cy="2227009"/>
          </a:xfrm>
          <a:prstGeom prst="rect">
            <a:avLst/>
          </a:prstGeom>
        </p:spPr>
      </p:pic>
      <p:sp>
        <p:nvSpPr>
          <p:cNvPr id="7" name="Text Placeholder 3"/>
          <p:cNvSpPr>
            <a:spLocks noGrp="1"/>
          </p:cNvSpPr>
          <p:nvPr>
            <p:ph type="body" sz="quarter" idx="4294967295"/>
          </p:nvPr>
        </p:nvSpPr>
        <p:spPr>
          <a:xfrm>
            <a:off x="287338" y="2567468"/>
            <a:ext cx="4957761" cy="1242532"/>
          </a:xfrm>
          <a:prstGeom prst="rect">
            <a:avLst/>
          </a:prstGeom>
        </p:spPr>
        <p:txBody>
          <a:bodyPr/>
          <a:lstStyle/>
          <a:p>
            <a:pPr marL="285750" indent="-285750">
              <a:lnSpc>
                <a:spcPct val="130000"/>
              </a:lnSpc>
              <a:buFont typeface="Wingdings" charset="2"/>
              <a:buChar char="§"/>
            </a:pPr>
            <a:r>
              <a:rPr lang="en-US" sz="2000" dirty="0" smtClean="0"/>
              <a:t>Conditions for disproportionation:</a:t>
            </a:r>
          </a:p>
          <a:p>
            <a:pPr marL="914400" lvl="1" indent="-457200">
              <a:lnSpc>
                <a:spcPct val="130000"/>
              </a:lnSpc>
              <a:buClr>
                <a:schemeClr val="tx2"/>
              </a:buClr>
              <a:buFont typeface="+mj-lt"/>
              <a:buAutoNum type="arabicPeriod"/>
            </a:pPr>
            <a:r>
              <a:rPr lang="en-US" dirty="0" smtClean="0"/>
              <a:t>Alkaline conditions (</a:t>
            </a:r>
            <a:r>
              <a:rPr lang="en-US" dirty="0" err="1" smtClean="0"/>
              <a:t>NaOH</a:t>
            </a:r>
            <a:r>
              <a:rPr lang="en-US" dirty="0" smtClean="0"/>
              <a:t>)</a:t>
            </a:r>
          </a:p>
          <a:p>
            <a:pPr marL="914400" lvl="1" indent="-457200">
              <a:lnSpc>
                <a:spcPct val="130000"/>
              </a:lnSpc>
              <a:buClr>
                <a:schemeClr val="tx2"/>
              </a:buClr>
              <a:buFont typeface="+mj-lt"/>
              <a:buAutoNum type="arabicPeriod"/>
            </a:pPr>
            <a:r>
              <a:rPr lang="en-US" dirty="0" smtClean="0"/>
              <a:t>No hydrogen at α-C-atom</a:t>
            </a:r>
            <a:endParaRPr lang="en-US" dirty="0"/>
          </a:p>
        </p:txBody>
      </p:sp>
      <p:sp>
        <p:nvSpPr>
          <p:cNvPr id="8" name="Text Placeholder 3"/>
          <p:cNvSpPr>
            <a:spLocks noGrp="1"/>
          </p:cNvSpPr>
          <p:nvPr>
            <p:ph type="body" sz="quarter" idx="4294967295"/>
          </p:nvPr>
        </p:nvSpPr>
        <p:spPr>
          <a:xfrm>
            <a:off x="1379539" y="2159000"/>
            <a:ext cx="1643062" cy="381000"/>
          </a:xfrm>
          <a:prstGeom prst="rect">
            <a:avLst/>
          </a:prstGeom>
          <a:solidFill>
            <a:schemeClr val="bg1"/>
          </a:solidFill>
        </p:spPr>
        <p:txBody>
          <a:bodyPr/>
          <a:lstStyle/>
          <a:p>
            <a:pPr marL="0" indent="0" algn="ctr">
              <a:lnSpc>
                <a:spcPct val="130000"/>
              </a:lnSpc>
              <a:buNone/>
            </a:pPr>
            <a:r>
              <a:rPr lang="en-US" sz="1600" b="0" dirty="0" smtClean="0">
                <a:solidFill>
                  <a:srgbClr val="000000"/>
                </a:solidFill>
              </a:rPr>
              <a:t>Aldehyde</a:t>
            </a:r>
            <a:endParaRPr lang="en-US" sz="1600" b="0" dirty="0">
              <a:solidFill>
                <a:srgbClr val="000000"/>
              </a:solidFill>
            </a:endParaRPr>
          </a:p>
        </p:txBody>
      </p:sp>
      <p:sp>
        <p:nvSpPr>
          <p:cNvPr id="9" name="Text Placeholder 3"/>
          <p:cNvSpPr>
            <a:spLocks noGrp="1"/>
          </p:cNvSpPr>
          <p:nvPr>
            <p:ph type="body" sz="quarter" idx="4294967295"/>
          </p:nvPr>
        </p:nvSpPr>
        <p:spPr>
          <a:xfrm>
            <a:off x="4986339" y="2159000"/>
            <a:ext cx="1643062" cy="381000"/>
          </a:xfrm>
          <a:prstGeom prst="rect">
            <a:avLst/>
          </a:prstGeom>
          <a:solidFill>
            <a:schemeClr val="bg1"/>
          </a:solidFill>
        </p:spPr>
        <p:txBody>
          <a:bodyPr/>
          <a:lstStyle/>
          <a:p>
            <a:pPr marL="0" indent="0" algn="ctr">
              <a:lnSpc>
                <a:spcPct val="130000"/>
              </a:lnSpc>
              <a:buNone/>
            </a:pPr>
            <a:r>
              <a:rPr lang="en-US" sz="1600" b="0" dirty="0" smtClean="0">
                <a:solidFill>
                  <a:srgbClr val="000000"/>
                </a:solidFill>
              </a:rPr>
              <a:t>Acid</a:t>
            </a:r>
            <a:endParaRPr lang="en-US" sz="1600" b="0" dirty="0">
              <a:solidFill>
                <a:srgbClr val="000000"/>
              </a:solidFill>
            </a:endParaRPr>
          </a:p>
        </p:txBody>
      </p:sp>
      <p:sp>
        <p:nvSpPr>
          <p:cNvPr id="10" name="Text Placeholder 3"/>
          <p:cNvSpPr>
            <a:spLocks noGrp="1"/>
          </p:cNvSpPr>
          <p:nvPr>
            <p:ph type="body" sz="quarter" idx="4294967295"/>
          </p:nvPr>
        </p:nvSpPr>
        <p:spPr>
          <a:xfrm>
            <a:off x="7007535" y="2159000"/>
            <a:ext cx="1643062" cy="381000"/>
          </a:xfrm>
          <a:prstGeom prst="rect">
            <a:avLst/>
          </a:prstGeom>
          <a:solidFill>
            <a:schemeClr val="bg1"/>
          </a:solidFill>
        </p:spPr>
        <p:txBody>
          <a:bodyPr/>
          <a:lstStyle/>
          <a:p>
            <a:pPr marL="0" indent="0" algn="ctr">
              <a:lnSpc>
                <a:spcPct val="130000"/>
              </a:lnSpc>
              <a:buNone/>
            </a:pPr>
            <a:r>
              <a:rPr lang="en-US" sz="1600" b="0" dirty="0" smtClean="0">
                <a:solidFill>
                  <a:srgbClr val="000000"/>
                </a:solidFill>
              </a:rPr>
              <a:t>Alcohol</a:t>
            </a:r>
            <a:endParaRPr lang="en-US" sz="1600" b="0" dirty="0">
              <a:solidFill>
                <a:srgbClr val="000000"/>
              </a:solidFill>
            </a:endParaRPr>
          </a:p>
        </p:txBody>
      </p:sp>
      <p:sp>
        <p:nvSpPr>
          <p:cNvPr id="11" name="Oval 10"/>
          <p:cNvSpPr/>
          <p:nvPr/>
        </p:nvSpPr>
        <p:spPr>
          <a:xfrm>
            <a:off x="6959600" y="952500"/>
            <a:ext cx="1728199" cy="1699796"/>
          </a:xfrm>
          <a:prstGeom prst="ellipse">
            <a:avLst/>
          </a:prstGeom>
          <a:noFill/>
          <a:ln w="2222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2" name="Picture 2" descr="U:\Präsentationen\Masterarbeit\Bilder\HPAEC-PA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6798" y="2734725"/>
            <a:ext cx="962251" cy="10879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3"/>
          <p:cNvSpPr>
            <a:spLocks noGrp="1"/>
          </p:cNvSpPr>
          <p:nvPr>
            <p:ph type="body" sz="quarter" idx="4294967295"/>
          </p:nvPr>
        </p:nvSpPr>
        <p:spPr>
          <a:xfrm>
            <a:off x="1198337" y="5626100"/>
            <a:ext cx="1828195" cy="381000"/>
          </a:xfrm>
          <a:prstGeom prst="rect">
            <a:avLst/>
          </a:prstGeom>
          <a:solidFill>
            <a:schemeClr val="bg1"/>
          </a:solidFill>
        </p:spPr>
        <p:txBody>
          <a:bodyPr/>
          <a:lstStyle/>
          <a:p>
            <a:pPr marL="0" indent="0" algn="ctr">
              <a:lnSpc>
                <a:spcPct val="130000"/>
              </a:lnSpc>
              <a:buNone/>
            </a:pPr>
            <a:r>
              <a:rPr lang="en-US" sz="1600" b="0" dirty="0" smtClean="0">
                <a:solidFill>
                  <a:srgbClr val="000000"/>
                </a:solidFill>
              </a:rPr>
              <a:t>     Benzaldehyde</a:t>
            </a:r>
            <a:endParaRPr lang="en-US" sz="1600" b="0" dirty="0">
              <a:solidFill>
                <a:srgbClr val="000000"/>
              </a:solidFill>
            </a:endParaRPr>
          </a:p>
        </p:txBody>
      </p:sp>
      <p:sp>
        <p:nvSpPr>
          <p:cNvPr id="14" name="Text Placeholder 3"/>
          <p:cNvSpPr>
            <a:spLocks noGrp="1"/>
          </p:cNvSpPr>
          <p:nvPr>
            <p:ph type="body" sz="quarter" idx="4294967295"/>
          </p:nvPr>
        </p:nvSpPr>
        <p:spPr>
          <a:xfrm>
            <a:off x="4211639" y="5626100"/>
            <a:ext cx="1643062" cy="381000"/>
          </a:xfrm>
          <a:prstGeom prst="rect">
            <a:avLst/>
          </a:prstGeom>
          <a:solidFill>
            <a:schemeClr val="bg1"/>
          </a:solidFill>
        </p:spPr>
        <p:txBody>
          <a:bodyPr/>
          <a:lstStyle/>
          <a:p>
            <a:pPr marL="0" indent="0" algn="ctr">
              <a:lnSpc>
                <a:spcPct val="130000"/>
              </a:lnSpc>
              <a:buNone/>
            </a:pPr>
            <a:r>
              <a:rPr lang="en-US" sz="1600" b="0" dirty="0" smtClean="0">
                <a:solidFill>
                  <a:srgbClr val="000000"/>
                </a:solidFill>
              </a:rPr>
              <a:t> Benzoic acid</a:t>
            </a:r>
            <a:endParaRPr lang="en-US" sz="1600" b="0" dirty="0">
              <a:solidFill>
                <a:srgbClr val="000000"/>
              </a:solidFill>
            </a:endParaRPr>
          </a:p>
        </p:txBody>
      </p:sp>
      <p:sp>
        <p:nvSpPr>
          <p:cNvPr id="15" name="Text Placeholder 3"/>
          <p:cNvSpPr>
            <a:spLocks noGrp="1"/>
          </p:cNvSpPr>
          <p:nvPr>
            <p:ph type="body" sz="quarter" idx="4294967295"/>
          </p:nvPr>
        </p:nvSpPr>
        <p:spPr>
          <a:xfrm>
            <a:off x="6230938" y="5626100"/>
            <a:ext cx="1856993" cy="381000"/>
          </a:xfrm>
          <a:prstGeom prst="rect">
            <a:avLst/>
          </a:prstGeom>
          <a:solidFill>
            <a:schemeClr val="bg1"/>
          </a:solidFill>
        </p:spPr>
        <p:txBody>
          <a:bodyPr/>
          <a:lstStyle/>
          <a:p>
            <a:pPr marL="0" indent="0" algn="ctr">
              <a:lnSpc>
                <a:spcPct val="130000"/>
              </a:lnSpc>
              <a:buNone/>
            </a:pPr>
            <a:r>
              <a:rPr lang="en-US" sz="1600" b="0" dirty="0" smtClean="0">
                <a:solidFill>
                  <a:srgbClr val="000000"/>
                </a:solidFill>
              </a:rPr>
              <a:t>Benzyl alcohol</a:t>
            </a:r>
            <a:endParaRPr lang="en-US" sz="1600" b="0" dirty="0">
              <a:solidFill>
                <a:srgbClr val="000000"/>
              </a:solidFill>
            </a:endParaRPr>
          </a:p>
        </p:txBody>
      </p:sp>
      <p:sp>
        <p:nvSpPr>
          <p:cNvPr id="16" name="Textfeld 15"/>
          <p:cNvSpPr txBox="1"/>
          <p:nvPr/>
        </p:nvSpPr>
        <p:spPr>
          <a:xfrm>
            <a:off x="1879600" y="4419600"/>
            <a:ext cx="431800" cy="307777"/>
          </a:xfrm>
          <a:prstGeom prst="rect">
            <a:avLst/>
          </a:prstGeom>
          <a:noFill/>
        </p:spPr>
        <p:txBody>
          <a:bodyPr wrap="square" rtlCol="0">
            <a:spAutoFit/>
          </a:bodyPr>
          <a:lstStyle/>
          <a:p>
            <a:pPr algn="ctr"/>
            <a:r>
              <a:rPr lang="de-DE" sz="1400" dirty="0" smtClean="0">
                <a:solidFill>
                  <a:schemeClr val="accent6"/>
                </a:solidFill>
                <a:latin typeface="+mj-lt"/>
                <a:cs typeface="Cambria"/>
              </a:rPr>
              <a:t>α</a:t>
            </a:r>
            <a:endParaRPr lang="de-DE" sz="1400" dirty="0">
              <a:solidFill>
                <a:schemeClr val="accent6"/>
              </a:solidFill>
              <a:latin typeface="+mj-lt"/>
              <a:cs typeface="Cambria"/>
            </a:endParaRPr>
          </a:p>
        </p:txBody>
      </p:sp>
      <p:sp>
        <p:nvSpPr>
          <p:cNvPr id="17" name="Textfeld 16"/>
          <p:cNvSpPr txBox="1"/>
          <p:nvPr/>
        </p:nvSpPr>
        <p:spPr>
          <a:xfrm>
            <a:off x="6705600" y="4419600"/>
            <a:ext cx="431800" cy="307777"/>
          </a:xfrm>
          <a:prstGeom prst="rect">
            <a:avLst/>
          </a:prstGeom>
          <a:noFill/>
        </p:spPr>
        <p:txBody>
          <a:bodyPr wrap="square" rtlCol="0">
            <a:spAutoFit/>
          </a:bodyPr>
          <a:lstStyle/>
          <a:p>
            <a:pPr algn="ctr"/>
            <a:r>
              <a:rPr lang="de-DE" sz="1400" dirty="0" smtClean="0">
                <a:solidFill>
                  <a:schemeClr val="accent6"/>
                </a:solidFill>
                <a:latin typeface="+mj-lt"/>
                <a:cs typeface="Cambria"/>
              </a:rPr>
              <a:t>α</a:t>
            </a:r>
            <a:endParaRPr lang="de-DE" sz="1400" dirty="0">
              <a:solidFill>
                <a:schemeClr val="accent6"/>
              </a:solidFill>
              <a:latin typeface="+mj-lt"/>
              <a:cs typeface="Cambria"/>
            </a:endParaRPr>
          </a:p>
        </p:txBody>
      </p:sp>
      <p:sp>
        <p:nvSpPr>
          <p:cNvPr id="18" name="Textfeld 17"/>
          <p:cNvSpPr txBox="1"/>
          <p:nvPr/>
        </p:nvSpPr>
        <p:spPr>
          <a:xfrm>
            <a:off x="4660900" y="4419600"/>
            <a:ext cx="431800" cy="307777"/>
          </a:xfrm>
          <a:prstGeom prst="rect">
            <a:avLst/>
          </a:prstGeom>
          <a:noFill/>
        </p:spPr>
        <p:txBody>
          <a:bodyPr wrap="square" rtlCol="0">
            <a:spAutoFit/>
          </a:bodyPr>
          <a:lstStyle/>
          <a:p>
            <a:pPr algn="ctr"/>
            <a:r>
              <a:rPr lang="de-DE" sz="1400" dirty="0" smtClean="0">
                <a:solidFill>
                  <a:schemeClr val="accent6"/>
                </a:solidFill>
                <a:latin typeface="+mj-lt"/>
                <a:cs typeface="Cambria"/>
              </a:rPr>
              <a:t>α</a:t>
            </a:r>
            <a:endParaRPr lang="de-DE" sz="1400" dirty="0">
              <a:solidFill>
                <a:schemeClr val="accent6"/>
              </a:solidFill>
              <a:latin typeface="+mj-lt"/>
              <a:cs typeface="Cambria"/>
            </a:endParaRPr>
          </a:p>
        </p:txBody>
      </p:sp>
      <p:sp>
        <p:nvSpPr>
          <p:cNvPr id="20" name="Fußzeilenplatzhalter 4"/>
          <p:cNvSpPr>
            <a:spLocks noGrp="1"/>
          </p:cNvSpPr>
          <p:nvPr>
            <p:ph type="ftr" sz="quarter" idx="13"/>
          </p:nvPr>
        </p:nvSpPr>
        <p:spPr bwMode="auto">
          <a:xfrm>
            <a:off x="287338" y="6227763"/>
            <a:ext cx="731837" cy="396875"/>
          </a:xfrm>
          <a:noFill/>
          <a:ln>
            <a:miter lim="800000"/>
            <a:headEnd/>
            <a:tailEnd/>
          </a:ln>
        </p:spPr>
        <p:txBody>
          <a:bodyPr wrap="square" numCol="1" compatLnSpc="1">
            <a:prstTxWarp prst="textNoShape">
              <a:avLst/>
            </a:prstTxWarp>
          </a:bodyPr>
          <a:lstStyle/>
          <a:p>
            <a:pPr marL="0" indent="0" fontAlgn="base">
              <a:spcBef>
                <a:spcPct val="0"/>
              </a:spcBef>
              <a:spcAft>
                <a:spcPct val="0"/>
              </a:spcAft>
              <a:buNone/>
            </a:pPr>
            <a:r>
              <a:rPr lang="en-US" altLang="de-DE" sz="900" dirty="0">
                <a:solidFill>
                  <a:schemeClr val="bg2">
                    <a:lumMod val="50000"/>
                  </a:schemeClr>
                </a:solidFill>
                <a:cs typeface="Arial" charset="0"/>
              </a:rPr>
              <a:t>9</a:t>
            </a:r>
            <a:r>
              <a:rPr lang="en-US" altLang="de-DE" sz="900" dirty="0" smtClean="0">
                <a:solidFill>
                  <a:schemeClr val="bg2">
                    <a:lumMod val="50000"/>
                  </a:schemeClr>
                </a:solidFill>
                <a:cs typeface="Arial" charset="0"/>
              </a:rPr>
              <a:t> of 15</a:t>
            </a:r>
          </a:p>
        </p:txBody>
      </p:sp>
    </p:spTree>
    <p:extLst>
      <p:ext uri="{BB962C8B-B14F-4D97-AF65-F5344CB8AC3E}">
        <p14:creationId xmlns:p14="http://schemas.microsoft.com/office/powerpoint/2010/main" val="42404651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175" y="1227472"/>
            <a:ext cx="8029920" cy="442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p:txBody>
          <a:bodyPr/>
          <a:lstStyle/>
          <a:p>
            <a:r>
              <a:rPr lang="en-US" dirty="0" smtClean="0"/>
              <a:t/>
            </a:r>
            <a:br>
              <a:rPr lang="en-US" dirty="0" smtClean="0"/>
            </a:br>
            <a:r>
              <a:rPr lang="en-US" dirty="0"/>
              <a:t/>
            </a:r>
            <a:br>
              <a:rPr lang="en-US" dirty="0"/>
            </a:br>
            <a:r>
              <a:rPr lang="en-US" dirty="0" smtClean="0"/>
              <a:t>Lignin model compound</a:t>
            </a:r>
            <a:br>
              <a:rPr lang="en-US" dirty="0" smtClean="0"/>
            </a:br>
            <a:r>
              <a:rPr lang="en-US" dirty="0" smtClean="0"/>
              <a:t>3,5-dimethoxybenzylaldehyde</a:t>
            </a:r>
            <a:endParaRPr lang="en-US" dirty="0"/>
          </a:p>
        </p:txBody>
      </p:sp>
      <p:sp>
        <p:nvSpPr>
          <p:cNvPr id="3" name="Fußzeilenplatzhalter 2"/>
          <p:cNvSpPr>
            <a:spLocks noGrp="1"/>
          </p:cNvSpPr>
          <p:nvPr>
            <p:ph type="ftr" sz="quarter" idx="4294967295"/>
          </p:nvPr>
        </p:nvSpPr>
        <p:spPr>
          <a:xfrm>
            <a:off x="287338" y="6227763"/>
            <a:ext cx="731837" cy="396875"/>
          </a:xfrm>
          <a:prstGeom prst="rect">
            <a:avLst/>
          </a:prstGeom>
        </p:spPr>
        <p:txBody>
          <a:bodyPr/>
          <a:lstStyle/>
          <a:p>
            <a:pPr>
              <a:defRPr/>
            </a:pPr>
            <a:r>
              <a:rPr lang="de-DE" dirty="0" smtClean="0"/>
              <a:t>10 of 15</a:t>
            </a:r>
            <a:endParaRPr lang="de-DE" dirty="0"/>
          </a:p>
        </p:txBody>
      </p:sp>
      <p:sp>
        <p:nvSpPr>
          <p:cNvPr id="8" name="Textfeld 7"/>
          <p:cNvSpPr txBox="1"/>
          <p:nvPr/>
        </p:nvSpPr>
        <p:spPr>
          <a:xfrm>
            <a:off x="1152201" y="967603"/>
            <a:ext cx="3695700" cy="246221"/>
          </a:xfrm>
          <a:prstGeom prst="rect">
            <a:avLst/>
          </a:prstGeom>
          <a:noFill/>
        </p:spPr>
        <p:txBody>
          <a:bodyPr wrap="square" rtlCol="0">
            <a:spAutoFit/>
          </a:bodyPr>
          <a:lstStyle/>
          <a:p>
            <a:r>
              <a:rPr lang="en-US" sz="1000" dirty="0" smtClean="0"/>
              <a:t>3,5-dimethoxybenzaldehyde 0.1 g/L in </a:t>
            </a:r>
            <a:r>
              <a:rPr lang="en-US" sz="1000" dirty="0" err="1" smtClean="0"/>
              <a:t>NaOH</a:t>
            </a:r>
            <a:r>
              <a:rPr lang="en-US" sz="1000" dirty="0" smtClean="0"/>
              <a:t>,</a:t>
            </a:r>
            <a:r>
              <a:rPr lang="en-US" sz="1000" b="1" dirty="0" smtClean="0"/>
              <a:t> </a:t>
            </a:r>
            <a:r>
              <a:rPr lang="en-US" sz="1000" dirty="0"/>
              <a:t>4</a:t>
            </a:r>
            <a:r>
              <a:rPr lang="en-US" sz="1000" dirty="0" smtClean="0"/>
              <a:t>0 °C</a:t>
            </a:r>
            <a:endParaRPr lang="en-US" sz="1000" b="1" dirty="0"/>
          </a:p>
        </p:txBody>
      </p:sp>
      <p:graphicFrame>
        <p:nvGraphicFramePr>
          <p:cNvPr id="5" name="Objekt 4"/>
          <p:cNvGraphicFramePr>
            <a:graphicFrameLocks noChangeAspect="1"/>
          </p:cNvGraphicFramePr>
          <p:nvPr>
            <p:extLst>
              <p:ext uri="{D42A27DB-BD31-4B8C-83A1-F6EECF244321}">
                <p14:modId xmlns:p14="http://schemas.microsoft.com/office/powerpoint/2010/main" val="3549252149"/>
              </p:ext>
            </p:extLst>
          </p:nvPr>
        </p:nvGraphicFramePr>
        <p:xfrm>
          <a:off x="1234089" y="1981105"/>
          <a:ext cx="5525486" cy="1224000"/>
        </p:xfrm>
        <a:graphic>
          <a:graphicData uri="http://schemas.openxmlformats.org/presentationml/2006/ole">
            <mc:AlternateContent xmlns:mc="http://schemas.openxmlformats.org/markup-compatibility/2006">
              <mc:Choice xmlns:v="urn:schemas-microsoft-com:vml" Requires="v">
                <p:oleObj spid="_x0000_s18626" name="CS ChemDraw Drawing" r:id="rId4" imgW="7273600" imgH="1611900" progId="ChemDraw.Document.6.0">
                  <p:embed/>
                </p:oleObj>
              </mc:Choice>
              <mc:Fallback>
                <p:oleObj name="CS ChemDraw Drawing" r:id="rId4" imgW="7273600" imgH="1611900" progId="ChemDraw.Document.6.0">
                  <p:embed/>
                  <p:pic>
                    <p:nvPicPr>
                      <p:cNvPr id="0" name=""/>
                      <p:cNvPicPr/>
                      <p:nvPr/>
                    </p:nvPicPr>
                    <p:blipFill>
                      <a:blip r:embed="rId5"/>
                      <a:stretch>
                        <a:fillRect/>
                      </a:stretch>
                    </p:blipFill>
                    <p:spPr>
                      <a:xfrm>
                        <a:off x="1234089" y="1981105"/>
                        <a:ext cx="5525486" cy="1224000"/>
                      </a:xfrm>
                      <a:prstGeom prst="rect">
                        <a:avLst/>
                      </a:prstGeom>
                    </p:spPr>
                  </p:pic>
                </p:oleObj>
              </mc:Fallback>
            </mc:AlternateContent>
          </a:graphicData>
        </a:graphic>
      </p:graphicFrame>
    </p:spTree>
    <p:extLst>
      <p:ext uri="{BB962C8B-B14F-4D97-AF65-F5344CB8AC3E}">
        <p14:creationId xmlns:p14="http://schemas.microsoft.com/office/powerpoint/2010/main" val="33912664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9" name="Titel 9"/>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smtClean="0">
                <a:latin typeface="Arial" charset="0"/>
                <a:cs typeface="Arial" charset="0"/>
              </a:rPr>
              <a:t>Sugar degradation product</a:t>
            </a:r>
            <a:br>
              <a:rPr lang="en-US" altLang="de-DE" dirty="0" smtClean="0">
                <a:latin typeface="Arial" charset="0"/>
                <a:cs typeface="Arial" charset="0"/>
              </a:rPr>
            </a:br>
            <a:r>
              <a:rPr lang="en-US" altLang="de-DE" dirty="0" smtClean="0">
                <a:latin typeface="Arial" charset="0"/>
                <a:cs typeface="Arial" charset="0"/>
              </a:rPr>
              <a:t>5-hydroxymethylfurfural</a:t>
            </a:r>
          </a:p>
        </p:txBody>
      </p:sp>
      <p:sp>
        <p:nvSpPr>
          <p:cNvPr id="7" name="Fußzeilenplatzhalter 4"/>
          <p:cNvSpPr>
            <a:spLocks noGrp="1"/>
          </p:cNvSpPr>
          <p:nvPr>
            <p:ph type="ftr" sz="quarter" idx="13"/>
          </p:nvPr>
        </p:nvSpPr>
        <p:spPr bwMode="auto">
          <a:xfrm>
            <a:off x="287338" y="6227763"/>
            <a:ext cx="731837" cy="396875"/>
          </a:xfrm>
          <a:noFill/>
          <a:ln>
            <a:miter lim="800000"/>
            <a:headEnd/>
            <a:tailEnd/>
          </a:ln>
        </p:spPr>
        <p:txBody>
          <a:bodyPr wrap="square" numCol="1" compatLnSpc="1">
            <a:prstTxWarp prst="textNoShape">
              <a:avLst/>
            </a:prstTxWarp>
          </a:bodyPr>
          <a:lstStyle/>
          <a:p>
            <a:pPr marL="0" indent="0" fontAlgn="base">
              <a:spcBef>
                <a:spcPct val="0"/>
              </a:spcBef>
              <a:spcAft>
                <a:spcPct val="0"/>
              </a:spcAft>
              <a:buNone/>
            </a:pPr>
            <a:r>
              <a:rPr lang="en-US" altLang="de-DE" sz="900" dirty="0" smtClean="0">
                <a:solidFill>
                  <a:schemeClr val="bg2">
                    <a:lumMod val="50000"/>
                  </a:schemeClr>
                </a:solidFill>
                <a:cs typeface="Arial" charset="0"/>
              </a:rPr>
              <a:t>11 of 15</a:t>
            </a:r>
          </a:p>
        </p:txBody>
      </p:sp>
      <p:pic>
        <p:nvPicPr>
          <p:cNvPr id="8" name="Bild 4" descr="5_Can_HMF_HPAE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541" y="1883415"/>
            <a:ext cx="7219459" cy="3995990"/>
          </a:xfrm>
          <a:prstGeom prst="rect">
            <a:avLst/>
          </a:prstGeom>
        </p:spPr>
      </p:pic>
      <p:sp>
        <p:nvSpPr>
          <p:cNvPr id="9" name="Textfeld 8"/>
          <p:cNvSpPr txBox="1"/>
          <p:nvPr/>
        </p:nvSpPr>
        <p:spPr>
          <a:xfrm>
            <a:off x="1343270" y="1721628"/>
            <a:ext cx="3695700" cy="246221"/>
          </a:xfrm>
          <a:prstGeom prst="rect">
            <a:avLst/>
          </a:prstGeom>
          <a:noFill/>
        </p:spPr>
        <p:txBody>
          <a:bodyPr wrap="square" rtlCol="0">
            <a:spAutoFit/>
          </a:bodyPr>
          <a:lstStyle/>
          <a:p>
            <a:r>
              <a:rPr lang="en-US" sz="1000" dirty="0" smtClean="0"/>
              <a:t>5-Hydroxymethyl-2-furaldehyde 0.1 g/L in </a:t>
            </a:r>
            <a:r>
              <a:rPr lang="en-US" sz="1000" dirty="0" err="1" smtClean="0"/>
              <a:t>NaOH</a:t>
            </a:r>
            <a:r>
              <a:rPr lang="en-US" sz="1000" dirty="0" smtClean="0"/>
              <a:t>, 40 °C, </a:t>
            </a:r>
            <a:endParaRPr lang="en-US" sz="1000" b="1" dirty="0"/>
          </a:p>
        </p:txBody>
      </p:sp>
      <p:sp>
        <p:nvSpPr>
          <p:cNvPr id="10" name="Textplatzhalter 3"/>
          <p:cNvSpPr txBox="1">
            <a:spLocks/>
          </p:cNvSpPr>
          <p:nvPr/>
        </p:nvSpPr>
        <p:spPr>
          <a:xfrm>
            <a:off x="1291232" y="3106726"/>
            <a:ext cx="8547100" cy="825500"/>
          </a:xfrm>
          <a:prstGeom prst="rect">
            <a:avLst/>
          </a:prstGeom>
        </p:spPr>
        <p:txBody>
          <a:bodyPr/>
          <a:lstStyle>
            <a:lvl1pPr marL="215900" indent="-215900" algn="l" defTabSz="215900" rtl="0" fontAlgn="base">
              <a:spcBef>
                <a:spcPct val="0"/>
              </a:spcBef>
              <a:spcAft>
                <a:spcPct val="0"/>
              </a:spcAft>
              <a:buClr>
                <a:schemeClr val="tx2"/>
              </a:buClr>
              <a:buFont typeface="Arial" charset="0"/>
              <a:buChar char="•"/>
              <a:tabLst>
                <a:tab pos="215900" algn="l"/>
              </a:tabLst>
              <a:defRPr kern="1200">
                <a:solidFill>
                  <a:schemeClr val="tx1"/>
                </a:solidFill>
                <a:latin typeface="Arial" panose="020B0604020202020204" pitchFamily="34" charset="0"/>
                <a:ea typeface="+mn-ea"/>
                <a:cs typeface="Arial" panose="020B0604020202020204" pitchFamily="34" charset="0"/>
              </a:defRPr>
            </a:lvl1pPr>
            <a:lvl2pPr marL="431800" indent="-215900" algn="l" rtl="0" fontAlgn="base">
              <a:spcBef>
                <a:spcPct val="0"/>
              </a:spcBef>
              <a:spcAft>
                <a:spcPct val="0"/>
              </a:spcAft>
              <a:buClr>
                <a:schemeClr val="tx2"/>
              </a:buClr>
              <a:buFont typeface="Symbol" pitchFamily="18" charset="2"/>
              <a:buChar char="-"/>
              <a:tabLst>
                <a:tab pos="431800" algn="l"/>
              </a:tabLst>
              <a:defRPr sz="1600" kern="1200">
                <a:solidFill>
                  <a:schemeClr val="tx1"/>
                </a:solidFill>
                <a:latin typeface="Arial" panose="020B0604020202020204" pitchFamily="34" charset="0"/>
                <a:ea typeface="+mn-ea"/>
                <a:cs typeface="Arial" panose="020B0604020202020204" pitchFamily="34" charset="0"/>
              </a:defRPr>
            </a:lvl2pPr>
            <a:lvl3pPr marL="647700" indent="-215900" algn="l" defTabSz="215900" rtl="0" fontAlgn="base">
              <a:spcBef>
                <a:spcPct val="0"/>
              </a:spcBef>
              <a:spcAft>
                <a:spcPct val="0"/>
              </a:spcAft>
              <a:buClr>
                <a:schemeClr val="tx2"/>
              </a:buClr>
              <a:buSzPct val="80000"/>
              <a:buFont typeface="Wingdings" pitchFamily="2" charset="2"/>
              <a:buChar char="§"/>
              <a:tabLst>
                <a:tab pos="647700" algn="l"/>
              </a:tabLst>
              <a:defRPr sz="1600" kern="1200">
                <a:solidFill>
                  <a:schemeClr val="tx1"/>
                </a:solidFill>
                <a:latin typeface="Arial" panose="020B0604020202020204" pitchFamily="34" charset="0"/>
                <a:ea typeface="+mn-ea"/>
                <a:cs typeface="Arial" panose="020B0604020202020204" pitchFamily="34" charset="0"/>
              </a:defRPr>
            </a:lvl3pPr>
            <a:lvl4pPr marL="863600" indent="-215900" algn="l" defTabSz="215900" rtl="0" fontAlgn="base">
              <a:spcBef>
                <a:spcPct val="0"/>
              </a:spcBef>
              <a:spcAft>
                <a:spcPct val="0"/>
              </a:spcAft>
              <a:buClr>
                <a:schemeClr val="tx2"/>
              </a:buClr>
              <a:buSzPct val="100000"/>
              <a:buFont typeface="Arial" charset="0"/>
              <a:buChar char="-"/>
              <a:tabLst>
                <a:tab pos="863600" algn="l"/>
              </a:tabLst>
              <a:defRPr sz="1600" kern="1200">
                <a:solidFill>
                  <a:schemeClr val="tx1"/>
                </a:solidFill>
                <a:latin typeface="Arial" panose="020B0604020202020204" pitchFamily="34" charset="0"/>
                <a:ea typeface="+mn-ea"/>
                <a:cs typeface="Arial" panose="020B0604020202020204" pitchFamily="34" charset="0"/>
              </a:defRPr>
            </a:lvl4pPr>
            <a:lvl5pPr marL="863600" indent="-215900" algn="l" rtl="0" fontAlgn="base">
              <a:lnSpc>
                <a:spcPct val="90000"/>
              </a:lnSpc>
              <a:spcBef>
                <a:spcPct val="0"/>
              </a:spcBef>
              <a:spcAft>
                <a:spcPct val="0"/>
              </a:spcAft>
              <a:buClr>
                <a:schemeClr val="tx2"/>
              </a:buClr>
              <a:buFont typeface="Arial" charset="0"/>
              <a:buChar char="-"/>
              <a:tabLst>
                <a:tab pos="895350" algn="l"/>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0000"/>
              </a:lnSpc>
              <a:spcAft>
                <a:spcPts val="600"/>
              </a:spcAft>
              <a:buFont typeface="Wingdings" charset="2"/>
              <a:buChar char="Ø"/>
            </a:pPr>
            <a:r>
              <a:rPr lang="en-US" sz="1600" b="1" dirty="0" smtClean="0"/>
              <a:t>Polymer formation of HMF    </a:t>
            </a:r>
          </a:p>
          <a:p>
            <a:pPr marL="342900" indent="-342900">
              <a:lnSpc>
                <a:spcPct val="110000"/>
              </a:lnSpc>
              <a:spcAft>
                <a:spcPts val="600"/>
              </a:spcAft>
              <a:buFont typeface="Wingdings" charset="2"/>
              <a:buChar char="Ø"/>
            </a:pPr>
            <a:r>
              <a:rPr lang="en-US" sz="1600" b="1" dirty="0" err="1" smtClean="0"/>
              <a:t>Humins</a:t>
            </a:r>
            <a:endParaRPr lang="en-US" sz="1600" i="1" dirty="0"/>
          </a:p>
        </p:txBody>
      </p:sp>
      <p:sp>
        <p:nvSpPr>
          <p:cNvPr id="11" name="Rechteck 10"/>
          <p:cNvSpPr/>
          <p:nvPr/>
        </p:nvSpPr>
        <p:spPr>
          <a:xfrm>
            <a:off x="250825" y="5830888"/>
            <a:ext cx="4572000" cy="215900"/>
          </a:xfrm>
          <a:prstGeom prst="rect">
            <a:avLst/>
          </a:prstGeom>
        </p:spPr>
        <p:txBody>
          <a:bodyPr>
            <a:spAutoFit/>
          </a:bodyPr>
          <a:lstStyle/>
          <a:p>
            <a:pPr eaLnBrk="0" hangingPunct="0">
              <a:defRPr/>
            </a:pPr>
            <a:r>
              <a:rPr lang="en-US" sz="800" dirty="0" err="1" smtClean="0">
                <a:latin typeface="+mj-lt"/>
                <a:cs typeface="Times New Roman" panose="02020603050405020304" pitchFamily="18" charset="0"/>
              </a:rPr>
              <a:t>Kuster</a:t>
            </a:r>
            <a:r>
              <a:rPr lang="en-US" sz="800" dirty="0" smtClean="0">
                <a:latin typeface="+mj-lt"/>
                <a:cs typeface="Times New Roman" panose="02020603050405020304" pitchFamily="18" charset="0"/>
              </a:rPr>
              <a:t> </a:t>
            </a:r>
            <a:r>
              <a:rPr lang="en-US" sz="800" dirty="0">
                <a:latin typeface="+mj-lt"/>
                <a:cs typeface="Times New Roman" panose="02020603050405020304" pitchFamily="18" charset="0"/>
              </a:rPr>
              <a:t>et al.: </a:t>
            </a:r>
            <a:r>
              <a:rPr lang="en-US" sz="800" dirty="0" smtClean="0">
                <a:latin typeface="+mj-lt"/>
                <a:cs typeface="Times New Roman" panose="02020603050405020304" pitchFamily="18" charset="0"/>
              </a:rPr>
              <a:t>1990</a:t>
            </a:r>
            <a:endParaRPr lang="en-US" sz="800" dirty="0">
              <a:latin typeface="+mj-lt"/>
              <a:cs typeface="Times New Roman" panose="02020603050405020304" pitchFamily="18" charset="0"/>
            </a:endParaRPr>
          </a:p>
        </p:txBody>
      </p:sp>
      <p:graphicFrame>
        <p:nvGraphicFramePr>
          <p:cNvPr id="2" name="Objekt 1"/>
          <p:cNvGraphicFramePr>
            <a:graphicFrameLocks noChangeAspect="1"/>
          </p:cNvGraphicFramePr>
          <p:nvPr>
            <p:extLst>
              <p:ext uri="{D42A27DB-BD31-4B8C-83A1-F6EECF244321}">
                <p14:modId xmlns:p14="http://schemas.microsoft.com/office/powerpoint/2010/main" val="1855936108"/>
              </p:ext>
            </p:extLst>
          </p:nvPr>
        </p:nvGraphicFramePr>
        <p:xfrm>
          <a:off x="990064" y="908984"/>
          <a:ext cx="6925453" cy="900000"/>
        </p:xfrm>
        <a:graphic>
          <a:graphicData uri="http://schemas.openxmlformats.org/presentationml/2006/ole">
            <mc:AlternateContent xmlns:mc="http://schemas.openxmlformats.org/markup-compatibility/2006">
              <mc:Choice xmlns:v="urn:schemas-microsoft-com:vml" Requires="v">
                <p:oleObj spid="_x0000_s17602" name="CS ChemDraw Drawing" r:id="rId4" imgW="7488625" imgH="973620" progId="ChemDraw.Document.6.0">
                  <p:embed/>
                </p:oleObj>
              </mc:Choice>
              <mc:Fallback>
                <p:oleObj name="CS ChemDraw Drawing" r:id="rId4" imgW="7488625" imgH="973620" progId="ChemDraw.Document.6.0">
                  <p:embed/>
                  <p:pic>
                    <p:nvPicPr>
                      <p:cNvPr id="0" name=""/>
                      <p:cNvPicPr/>
                      <p:nvPr/>
                    </p:nvPicPr>
                    <p:blipFill>
                      <a:blip r:embed="rId5"/>
                      <a:stretch>
                        <a:fillRect/>
                      </a:stretch>
                    </p:blipFill>
                    <p:spPr>
                      <a:xfrm>
                        <a:off x="990064" y="908984"/>
                        <a:ext cx="6925453" cy="900000"/>
                      </a:xfrm>
                      <a:prstGeom prst="rect">
                        <a:avLst/>
                      </a:prstGeom>
                    </p:spPr>
                  </p:pic>
                </p:oleObj>
              </mc:Fallback>
            </mc:AlternateContent>
          </a:graphicData>
        </a:graphic>
      </p:graphicFrame>
    </p:spTree>
    <p:extLst>
      <p:ext uri="{BB962C8B-B14F-4D97-AF65-F5344CB8AC3E}">
        <p14:creationId xmlns:p14="http://schemas.microsoft.com/office/powerpoint/2010/main" val="809888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platzhalter 4"/>
          <p:cNvSpPr txBox="1">
            <a:spLocks/>
          </p:cNvSpPr>
          <p:nvPr/>
        </p:nvSpPr>
        <p:spPr>
          <a:xfrm>
            <a:off x="250825" y="900113"/>
            <a:ext cx="8569325" cy="4821237"/>
          </a:xfrm>
          <a:prstGeom prst="rect">
            <a:avLst/>
          </a:prstGeom>
        </p:spPr>
        <p:txBody>
          <a:bodyPr lIns="0" tIns="0" rIns="0" bIns="0"/>
          <a:lstStyle>
            <a:lvl1pPr marL="216000" indent="-216000" algn="l" defTabSz="216000" rtl="0" eaLnBrk="1" fontAlgn="base" hangingPunct="1">
              <a:lnSpc>
                <a:spcPct val="100000"/>
              </a:lnSpc>
              <a:spcBef>
                <a:spcPts val="0"/>
              </a:spcBef>
              <a:spcAft>
                <a:spcPct val="0"/>
              </a:spcAft>
              <a:buClr>
                <a:schemeClr val="tx2"/>
              </a:buClr>
              <a:buFont typeface="Arial" panose="020B0604020202020204" pitchFamily="34" charset="0"/>
              <a:buChar char="•"/>
              <a:tabLst>
                <a:tab pos="216000" algn="l"/>
              </a:tabLst>
              <a:defRPr sz="1800" kern="1200">
                <a:solidFill>
                  <a:schemeClr val="tx1"/>
                </a:solidFill>
                <a:latin typeface="Arial" panose="020B0604020202020204" pitchFamily="34" charset="0"/>
                <a:ea typeface="+mn-ea"/>
                <a:cs typeface="Arial" panose="020B0604020202020204" pitchFamily="34" charset="0"/>
              </a:defRPr>
            </a:lvl1pPr>
            <a:lvl2pPr marL="432000" indent="-215900" algn="l" rtl="0" eaLnBrk="1" fontAlgn="base" hangingPunct="1">
              <a:lnSpc>
                <a:spcPct val="100000"/>
              </a:lnSpc>
              <a:spcBef>
                <a:spcPts val="0"/>
              </a:spcBef>
              <a:spcAft>
                <a:spcPct val="0"/>
              </a:spcAft>
              <a:buClr>
                <a:schemeClr val="tx2"/>
              </a:buClr>
              <a:buFont typeface="Symbol" panose="05050102010706020507" pitchFamily="18" charset="2"/>
              <a:buChar char="-"/>
              <a:tabLst>
                <a:tab pos="432000" algn="l"/>
              </a:tabLst>
              <a:defRPr sz="1600" kern="1200">
                <a:solidFill>
                  <a:schemeClr val="tx1"/>
                </a:solidFill>
                <a:latin typeface="Arial" panose="020B0604020202020204" pitchFamily="34" charset="0"/>
                <a:ea typeface="+mn-ea"/>
                <a:cs typeface="Arial" panose="020B0604020202020204" pitchFamily="34" charset="0"/>
              </a:defRPr>
            </a:lvl2pPr>
            <a:lvl3pPr marL="648000" indent="-215900" algn="l" defTabSz="216000" rtl="0" eaLnBrk="1" fontAlgn="base" hangingPunct="1">
              <a:lnSpc>
                <a:spcPct val="100000"/>
              </a:lnSpc>
              <a:spcBef>
                <a:spcPts val="0"/>
              </a:spcBef>
              <a:spcAft>
                <a:spcPct val="0"/>
              </a:spcAft>
              <a:buClr>
                <a:schemeClr val="tx2"/>
              </a:buClr>
              <a:buSzPct val="80000"/>
              <a:buFont typeface="Wingdings" panose="05000000000000000000" pitchFamily="2" charset="2"/>
              <a:buChar char="§"/>
              <a:tabLst>
                <a:tab pos="648000" algn="l"/>
              </a:tabLst>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fontAlgn="base" hangingPunct="1">
              <a:lnSpc>
                <a:spcPct val="100000"/>
              </a:lnSpc>
              <a:spcBef>
                <a:spcPts val="0"/>
              </a:spcBef>
              <a:spcAft>
                <a:spcPct val="0"/>
              </a:spcAft>
              <a:buClr>
                <a:schemeClr val="tx2"/>
              </a:buClr>
              <a:buSzPct val="100000"/>
              <a:buFont typeface="Arial" panose="020B0604020202020204" pitchFamily="34" charset="0"/>
              <a:buChar char="-"/>
              <a:tabLst>
                <a:tab pos="864000" algn="l"/>
              </a:tabLst>
              <a:defRPr sz="1600" kern="1200">
                <a:solidFill>
                  <a:schemeClr val="tx1"/>
                </a:solidFill>
                <a:latin typeface="Arial" panose="020B0604020202020204" pitchFamily="34" charset="0"/>
                <a:ea typeface="+mn-ea"/>
                <a:cs typeface="Arial" panose="020B0604020202020204" pitchFamily="34" charset="0"/>
              </a:defRPr>
            </a:lvl4pPr>
            <a:lvl5pPr marL="864000" indent="-216000" algn="l" rtl="0" eaLnBrk="1" fontAlgn="base" hangingPunct="1">
              <a:lnSpc>
                <a:spcPct val="90000"/>
              </a:lnSpc>
              <a:spcBef>
                <a:spcPts val="0"/>
              </a:spcBef>
              <a:spcAft>
                <a:spcPct val="0"/>
              </a:spcAft>
              <a:buClr>
                <a:schemeClr val="tx2"/>
              </a:buClr>
              <a:buFont typeface="Arial" panose="020B0604020202020204" pitchFamily="34" charset="0"/>
              <a:buChar char="-"/>
              <a:tabLst>
                <a:tab pos="895350" algn="l"/>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smtClean="0"/>
          </a:p>
          <a:p>
            <a:pPr>
              <a:defRPr/>
            </a:pPr>
            <a:endParaRPr lang="en-US" dirty="0"/>
          </a:p>
          <a:p>
            <a:pPr>
              <a:defRPr/>
            </a:pPr>
            <a:r>
              <a:rPr lang="en-US" dirty="0" smtClean="0"/>
              <a:t>Full characterization of hydrolyzates using </a:t>
            </a:r>
            <a:r>
              <a:rPr lang="en-US" dirty="0">
                <a:solidFill>
                  <a:srgbClr val="00549F"/>
                </a:solidFill>
              </a:rPr>
              <a:t>HPAEC-PAD</a:t>
            </a:r>
            <a:r>
              <a:rPr lang="en-US" dirty="0">
                <a:solidFill>
                  <a:schemeClr val="accent1">
                    <a:lumMod val="75000"/>
                    <a:lumOff val="25000"/>
                  </a:schemeClr>
                </a:solidFill>
              </a:rPr>
              <a:t> </a:t>
            </a:r>
            <a:r>
              <a:rPr lang="en-US" dirty="0"/>
              <a:t>is</a:t>
            </a:r>
            <a:r>
              <a:rPr lang="en-US" dirty="0">
                <a:solidFill>
                  <a:schemeClr val="accent1">
                    <a:lumMod val="75000"/>
                    <a:lumOff val="25000"/>
                  </a:schemeClr>
                </a:solidFill>
              </a:rPr>
              <a:t> </a:t>
            </a:r>
            <a:r>
              <a:rPr lang="en-US" dirty="0">
                <a:solidFill>
                  <a:srgbClr val="00549F"/>
                </a:solidFill>
              </a:rPr>
              <a:t>possible </a:t>
            </a:r>
            <a:endParaRPr lang="en-US" dirty="0" smtClean="0">
              <a:solidFill>
                <a:srgbClr val="00549F"/>
              </a:solidFill>
            </a:endParaRPr>
          </a:p>
          <a:p>
            <a:pPr>
              <a:defRPr/>
            </a:pPr>
            <a:r>
              <a:rPr lang="en-US" dirty="0" smtClean="0">
                <a:solidFill>
                  <a:srgbClr val="00549F"/>
                </a:solidFill>
              </a:rPr>
              <a:t>Soluble lignin </a:t>
            </a:r>
            <a:r>
              <a:rPr lang="en-US" dirty="0" smtClean="0"/>
              <a:t>compounds are the </a:t>
            </a:r>
            <a:r>
              <a:rPr lang="en-US" dirty="0" smtClean="0">
                <a:solidFill>
                  <a:srgbClr val="00549F"/>
                </a:solidFill>
              </a:rPr>
              <a:t>minor part </a:t>
            </a:r>
          </a:p>
          <a:p>
            <a:pPr>
              <a:defRPr/>
            </a:pPr>
            <a:r>
              <a:rPr lang="en-US" dirty="0" smtClean="0"/>
              <a:t>Lignocellulose with </a:t>
            </a:r>
            <a:r>
              <a:rPr lang="en-US" dirty="0" smtClean="0">
                <a:solidFill>
                  <a:srgbClr val="00549F"/>
                </a:solidFill>
              </a:rPr>
              <a:t>high water content </a:t>
            </a:r>
            <a:r>
              <a:rPr lang="en-US" dirty="0" smtClean="0"/>
              <a:t>is </a:t>
            </a:r>
            <a:r>
              <a:rPr lang="en-US" dirty="0" smtClean="0">
                <a:solidFill>
                  <a:srgbClr val="00549F"/>
                </a:solidFill>
              </a:rPr>
              <a:t>challenging</a:t>
            </a:r>
            <a:endParaRPr lang="en-US" dirty="0">
              <a:solidFill>
                <a:srgbClr val="00549F"/>
              </a:solidFill>
            </a:endParaRPr>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a:p>
          <a:p>
            <a:pPr>
              <a:defRPr/>
            </a:pPr>
            <a:endParaRPr lang="en-US" dirty="0"/>
          </a:p>
        </p:txBody>
      </p:sp>
      <p:sp>
        <p:nvSpPr>
          <p:cNvPr id="13325" name="Titel 5"/>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err="1" smtClean="0">
                <a:latin typeface="Arial" charset="0"/>
                <a:cs typeface="Arial" charset="0"/>
              </a:rPr>
              <a:t>Hydrolyzate</a:t>
            </a:r>
            <a:r>
              <a:rPr lang="en-US" altLang="de-DE" dirty="0" smtClean="0">
                <a:latin typeface="Arial" charset="0"/>
                <a:cs typeface="Arial" charset="0"/>
              </a:rPr>
              <a:t> characterization </a:t>
            </a:r>
            <a:r>
              <a:rPr lang="en-US" altLang="de-DE" dirty="0">
                <a:latin typeface="Arial" charset="0"/>
                <a:cs typeface="Arial" charset="0"/>
              </a:rPr>
              <a:t>u</a:t>
            </a:r>
            <a:r>
              <a:rPr lang="en-US" altLang="de-DE" dirty="0" smtClean="0">
                <a:latin typeface="Arial" charset="0"/>
                <a:cs typeface="Arial" charset="0"/>
              </a:rPr>
              <a:t>sing</a:t>
            </a:r>
            <a:br>
              <a:rPr lang="en-US" altLang="de-DE" dirty="0" smtClean="0">
                <a:latin typeface="Arial" charset="0"/>
                <a:cs typeface="Arial" charset="0"/>
              </a:rPr>
            </a:br>
            <a:r>
              <a:rPr lang="en-US" altLang="de-DE" dirty="0" smtClean="0">
                <a:latin typeface="Arial" charset="0"/>
                <a:cs typeface="Arial" charset="0"/>
              </a:rPr>
              <a:t>HPAEC-PAD</a:t>
            </a:r>
          </a:p>
        </p:txBody>
      </p:sp>
      <p:sp>
        <p:nvSpPr>
          <p:cNvPr id="13326" name="Fußzeilenplatzhalter 4"/>
          <p:cNvSpPr>
            <a:spLocks noGrp="1"/>
          </p:cNvSpPr>
          <p:nvPr>
            <p:ph type="ftr" sz="quarter" idx="13"/>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smtClean="0">
                <a:cs typeface="Arial" charset="0"/>
              </a:rPr>
              <a:t>12 of 15</a:t>
            </a:r>
          </a:p>
        </p:txBody>
      </p:sp>
      <p:sp>
        <p:nvSpPr>
          <p:cNvPr id="50" name="Rechteck 49"/>
          <p:cNvSpPr/>
          <p:nvPr/>
        </p:nvSpPr>
        <p:spPr>
          <a:xfrm>
            <a:off x="250825" y="5830888"/>
            <a:ext cx="4572000" cy="215900"/>
          </a:xfrm>
          <a:prstGeom prst="rect">
            <a:avLst/>
          </a:prstGeom>
        </p:spPr>
        <p:txBody>
          <a:bodyPr>
            <a:spAutoFit/>
          </a:bodyPr>
          <a:lstStyle/>
          <a:p>
            <a:pPr eaLnBrk="0" hangingPunct="0">
              <a:defRPr/>
            </a:pPr>
            <a:r>
              <a:rPr lang="en-US" sz="800" dirty="0">
                <a:latin typeface="+mj-lt"/>
                <a:cs typeface="Times New Roman" panose="02020603050405020304" pitchFamily="18" charset="0"/>
              </a:rPr>
              <a:t>Anders et al.: Analytical Methods; </a:t>
            </a:r>
            <a:r>
              <a:rPr lang="en-US" sz="800" b="1" dirty="0" smtClean="0">
                <a:latin typeface="+mj-lt"/>
                <a:cs typeface="Times New Roman" panose="02020603050405020304" pitchFamily="18" charset="0"/>
              </a:rPr>
              <a:t>2015</a:t>
            </a:r>
            <a:endParaRPr lang="en-US" sz="800" dirty="0">
              <a:latin typeface="+mj-lt"/>
              <a:cs typeface="Times New Roman" panose="02020603050405020304" pitchFamily="18" charset="0"/>
            </a:endParaRPr>
          </a:p>
        </p:txBody>
      </p:sp>
      <p:pic>
        <p:nvPicPr>
          <p:cNvPr id="2" name="Grafik 1"/>
          <p:cNvPicPr>
            <a:picLocks noChangeAspect="1"/>
          </p:cNvPicPr>
          <p:nvPr/>
        </p:nvPicPr>
        <p:blipFill>
          <a:blip r:embed="rId3"/>
          <a:stretch>
            <a:fillRect/>
          </a:stretch>
        </p:blipFill>
        <p:spPr>
          <a:xfrm>
            <a:off x="1019175" y="854076"/>
            <a:ext cx="6737583" cy="4181948"/>
          </a:xfrm>
          <a:prstGeom prst="rect">
            <a:avLst/>
          </a:prstGeom>
        </p:spPr>
      </p:pic>
    </p:spTree>
    <p:extLst>
      <p:ext uri="{BB962C8B-B14F-4D97-AF65-F5344CB8AC3E}">
        <p14:creationId xmlns:p14="http://schemas.microsoft.com/office/powerpoint/2010/main" val="3073472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Gekrümmte Verbindung 56"/>
          <p:cNvCxnSpPr/>
          <p:nvPr/>
        </p:nvCxnSpPr>
        <p:spPr>
          <a:xfrm rot="16200000" flipH="1">
            <a:off x="4805363" y="2909887"/>
            <a:ext cx="1138238" cy="773113"/>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2" name="Rechteck 61"/>
          <p:cNvSpPr/>
          <p:nvPr/>
        </p:nvSpPr>
        <p:spPr>
          <a:xfrm>
            <a:off x="5116513" y="3009900"/>
            <a:ext cx="388937"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cxnSp>
        <p:nvCxnSpPr>
          <p:cNvPr id="54" name="Gekrümmte Verbindung 53"/>
          <p:cNvCxnSpPr/>
          <p:nvPr/>
        </p:nvCxnSpPr>
        <p:spPr>
          <a:xfrm rot="16200000" flipH="1">
            <a:off x="2734469" y="2909094"/>
            <a:ext cx="1138238" cy="774700"/>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9" name="Rechteck 58"/>
          <p:cNvSpPr/>
          <p:nvPr/>
        </p:nvSpPr>
        <p:spPr>
          <a:xfrm>
            <a:off x="3065463" y="3016250"/>
            <a:ext cx="388937"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cxnSp>
        <p:nvCxnSpPr>
          <p:cNvPr id="39" name="Gekrümmte Verbindung 38"/>
          <p:cNvCxnSpPr/>
          <p:nvPr/>
        </p:nvCxnSpPr>
        <p:spPr>
          <a:xfrm rot="5400000" flipH="1" flipV="1">
            <a:off x="4156869" y="2736056"/>
            <a:ext cx="584200" cy="566738"/>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Gekrümmte Verbindung 15"/>
          <p:cNvCxnSpPr/>
          <p:nvPr/>
        </p:nvCxnSpPr>
        <p:spPr>
          <a:xfrm rot="5400000" flipH="1" flipV="1">
            <a:off x="7037387" y="3011488"/>
            <a:ext cx="1135063" cy="566738"/>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Gekrümmte Verbindung 11"/>
          <p:cNvCxnSpPr/>
          <p:nvPr/>
        </p:nvCxnSpPr>
        <p:spPr>
          <a:xfrm rot="5400000" flipH="1" flipV="1">
            <a:off x="1981201" y="2717800"/>
            <a:ext cx="584200" cy="568325"/>
          </a:xfrm>
          <a:prstGeom prst="curvedConnector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288" name="Titel 4"/>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smtClean="0">
                <a:latin typeface="Arial" charset="0"/>
                <a:cs typeface="Arial" charset="0"/>
              </a:rPr>
              <a:t>Biorefinery process chain</a:t>
            </a:r>
            <a:br>
              <a:rPr lang="en-US" altLang="de-DE" smtClean="0">
                <a:latin typeface="Arial" charset="0"/>
                <a:cs typeface="Arial" charset="0"/>
              </a:rPr>
            </a:br>
            <a:r>
              <a:rPr lang="en-US" altLang="de-DE" smtClean="0">
                <a:latin typeface="Arial" charset="0"/>
                <a:cs typeface="Arial" charset="0"/>
              </a:rPr>
              <a:t>Usage of the HPAEC-PAD method</a:t>
            </a:r>
          </a:p>
        </p:txBody>
      </p:sp>
      <p:sp>
        <p:nvSpPr>
          <p:cNvPr id="8289" name="Fußzeilenplatzhalter 2"/>
          <p:cNvSpPr>
            <a:spLocks noGrp="1"/>
          </p:cNvSpPr>
          <p:nvPr>
            <p:ph type="ftr" sz="quarter" idx="14"/>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smtClean="0">
                <a:cs typeface="Arial" charset="0"/>
              </a:rPr>
              <a:t>13 of 15</a:t>
            </a:r>
          </a:p>
        </p:txBody>
      </p:sp>
      <p:sp>
        <p:nvSpPr>
          <p:cNvPr id="2" name="Rechteck 1"/>
          <p:cNvSpPr/>
          <p:nvPr/>
        </p:nvSpPr>
        <p:spPr>
          <a:xfrm>
            <a:off x="1490663" y="2997200"/>
            <a:ext cx="1574800" cy="601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dirty="0" err="1"/>
              <a:t>Pretreatment</a:t>
            </a:r>
            <a:endParaRPr lang="de-DE" dirty="0"/>
          </a:p>
        </p:txBody>
      </p:sp>
      <p:sp>
        <p:nvSpPr>
          <p:cNvPr id="7" name="Rechteck 6"/>
          <p:cNvSpPr/>
          <p:nvPr/>
        </p:nvSpPr>
        <p:spPr>
          <a:xfrm>
            <a:off x="3784600" y="2997200"/>
            <a:ext cx="1328738" cy="601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dirty="0"/>
              <a:t>Hydrolysis</a:t>
            </a:r>
          </a:p>
        </p:txBody>
      </p:sp>
      <p:sp>
        <p:nvSpPr>
          <p:cNvPr id="8" name="Rechteck 7"/>
          <p:cNvSpPr/>
          <p:nvPr/>
        </p:nvSpPr>
        <p:spPr>
          <a:xfrm>
            <a:off x="5849938" y="2997200"/>
            <a:ext cx="1566862" cy="601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dirty="0"/>
              <a:t>Fermentation</a:t>
            </a:r>
          </a:p>
        </p:txBody>
      </p:sp>
      <p:cxnSp>
        <p:nvCxnSpPr>
          <p:cNvPr id="4" name="Gerade Verbindung mit Pfeil 3"/>
          <p:cNvCxnSpPr>
            <a:stCxn id="2" idx="3"/>
            <a:endCxn id="7" idx="1"/>
          </p:cNvCxnSpPr>
          <p:nvPr/>
        </p:nvCxnSpPr>
        <p:spPr>
          <a:xfrm>
            <a:off x="3065463" y="3297238"/>
            <a:ext cx="71913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13338" y="3294063"/>
            <a:ext cx="7207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295" name="Textfeld 13"/>
          <p:cNvSpPr txBox="1">
            <a:spLocks noChangeArrowheads="1"/>
          </p:cNvSpPr>
          <p:nvPr/>
        </p:nvSpPr>
        <p:spPr bwMode="auto">
          <a:xfrm>
            <a:off x="3030538" y="2940050"/>
            <a:ext cx="660400" cy="368300"/>
          </a:xfrm>
          <a:prstGeom prst="rect">
            <a:avLst/>
          </a:prstGeom>
          <a:noFill/>
          <a:ln w="9525">
            <a:noFill/>
            <a:miter lim="800000"/>
            <a:headEnd/>
            <a:tailEnd/>
          </a:ln>
        </p:spPr>
        <p:txBody>
          <a:bodyPr wrap="none">
            <a:spAutoFit/>
          </a:bodyPr>
          <a:lstStyle/>
          <a:p>
            <a:pPr eaLnBrk="0" hangingPunct="0"/>
            <a:r>
              <a:rPr lang="de-DE"/>
              <a:t>solid</a:t>
            </a:r>
          </a:p>
        </p:txBody>
      </p:sp>
      <p:sp>
        <p:nvSpPr>
          <p:cNvPr id="8296" name="Textfeld 19"/>
          <p:cNvSpPr txBox="1">
            <a:spLocks noChangeArrowheads="1"/>
          </p:cNvSpPr>
          <p:nvPr/>
        </p:nvSpPr>
        <p:spPr bwMode="auto">
          <a:xfrm>
            <a:off x="5116513" y="2919413"/>
            <a:ext cx="723900" cy="369887"/>
          </a:xfrm>
          <a:prstGeom prst="rect">
            <a:avLst/>
          </a:prstGeom>
          <a:noFill/>
          <a:ln w="9525">
            <a:noFill/>
            <a:miter lim="800000"/>
            <a:headEnd/>
            <a:tailEnd/>
          </a:ln>
        </p:spPr>
        <p:txBody>
          <a:bodyPr wrap="none">
            <a:spAutoFit/>
          </a:bodyPr>
          <a:lstStyle/>
          <a:p>
            <a:pPr eaLnBrk="0" hangingPunct="0"/>
            <a:r>
              <a:rPr lang="de-DE"/>
              <a:t>liquid</a:t>
            </a:r>
          </a:p>
        </p:txBody>
      </p:sp>
      <p:sp>
        <p:nvSpPr>
          <p:cNvPr id="8297" name="Textfeld 20"/>
          <p:cNvSpPr txBox="1">
            <a:spLocks noChangeArrowheads="1"/>
          </p:cNvSpPr>
          <p:nvPr/>
        </p:nvSpPr>
        <p:spPr bwMode="auto">
          <a:xfrm>
            <a:off x="3976688" y="2689225"/>
            <a:ext cx="658812" cy="369888"/>
          </a:xfrm>
          <a:prstGeom prst="rect">
            <a:avLst/>
          </a:prstGeom>
          <a:noFill/>
          <a:ln w="9525">
            <a:noFill/>
            <a:miter lim="800000"/>
            <a:headEnd/>
            <a:tailEnd/>
          </a:ln>
        </p:spPr>
        <p:txBody>
          <a:bodyPr wrap="none">
            <a:spAutoFit/>
          </a:bodyPr>
          <a:lstStyle/>
          <a:p>
            <a:pPr eaLnBrk="0" hangingPunct="0"/>
            <a:r>
              <a:rPr lang="de-DE"/>
              <a:t>solid</a:t>
            </a:r>
          </a:p>
        </p:txBody>
      </p:sp>
      <p:sp>
        <p:nvSpPr>
          <p:cNvPr id="8298" name="Textfeld 21"/>
          <p:cNvSpPr txBox="1">
            <a:spLocks noChangeArrowheads="1"/>
          </p:cNvSpPr>
          <p:nvPr/>
        </p:nvSpPr>
        <p:spPr bwMode="auto">
          <a:xfrm>
            <a:off x="1706563" y="2678113"/>
            <a:ext cx="722312" cy="369887"/>
          </a:xfrm>
          <a:prstGeom prst="rect">
            <a:avLst/>
          </a:prstGeom>
          <a:noFill/>
          <a:ln w="9525">
            <a:noFill/>
            <a:miter lim="800000"/>
            <a:headEnd/>
            <a:tailEnd/>
          </a:ln>
        </p:spPr>
        <p:txBody>
          <a:bodyPr wrap="none">
            <a:spAutoFit/>
          </a:bodyPr>
          <a:lstStyle/>
          <a:p>
            <a:pPr eaLnBrk="0" hangingPunct="0"/>
            <a:r>
              <a:rPr lang="de-DE"/>
              <a:t>liquid</a:t>
            </a:r>
          </a:p>
        </p:txBody>
      </p:sp>
      <p:cxnSp>
        <p:nvCxnSpPr>
          <p:cNvPr id="23" name="Gerade Verbindung mit Pfeil 22"/>
          <p:cNvCxnSpPr/>
          <p:nvPr/>
        </p:nvCxnSpPr>
        <p:spPr>
          <a:xfrm>
            <a:off x="7416800" y="3289300"/>
            <a:ext cx="71913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a:off x="769938" y="3289300"/>
            <a:ext cx="7207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0" name="Abgerundetes Rechteck 29"/>
          <p:cNvSpPr/>
          <p:nvPr/>
        </p:nvSpPr>
        <p:spPr>
          <a:xfrm>
            <a:off x="1049338" y="2271713"/>
            <a:ext cx="2143125"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18" name="Abgerundetes Rechteck 17"/>
          <p:cNvSpPr/>
          <p:nvPr/>
        </p:nvSpPr>
        <p:spPr>
          <a:xfrm>
            <a:off x="1049338" y="1066800"/>
            <a:ext cx="2143125"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eaLnBrk="0" hangingPunct="0">
              <a:buFont typeface="Arial" panose="020B0604020202020204" pitchFamily="34" charset="0"/>
              <a:buChar char="•"/>
              <a:defRPr/>
            </a:pPr>
            <a:endParaRPr lang="de-DE" sz="800" dirty="0">
              <a:solidFill>
                <a:schemeClr val="tx1"/>
              </a:solidFill>
            </a:endParaRPr>
          </a:p>
          <a:p>
            <a:pPr marL="285750" indent="-285750" eaLnBrk="0" hangingPunct="0">
              <a:buFont typeface="Arial" panose="020B0604020202020204" pitchFamily="34" charset="0"/>
              <a:buChar char="•"/>
              <a:defRPr/>
            </a:pPr>
            <a:endParaRPr lang="de-DE" dirty="0">
              <a:solidFill>
                <a:schemeClr val="tx1"/>
              </a:solidFill>
            </a:endParaRPr>
          </a:p>
          <a:p>
            <a:pPr marL="285750" indent="-285750" eaLnBrk="0" hangingPunct="0">
              <a:buFont typeface="Arial" panose="020B0604020202020204" pitchFamily="34" charset="0"/>
              <a:buChar char="•"/>
              <a:defRPr/>
            </a:pPr>
            <a:r>
              <a:rPr lang="de-DE" sz="1500" dirty="0">
                <a:solidFill>
                  <a:schemeClr val="tx1"/>
                </a:solidFill>
              </a:rPr>
              <a:t>Degradation </a:t>
            </a:r>
            <a:r>
              <a:rPr lang="de-DE" sz="1500" dirty="0" err="1">
                <a:solidFill>
                  <a:schemeClr val="tx1"/>
                </a:solidFill>
              </a:rPr>
              <a:t>products</a:t>
            </a:r>
            <a:endParaRPr lang="de-DE" sz="1500" dirty="0">
              <a:solidFill>
                <a:schemeClr val="tx1"/>
              </a:solidFill>
            </a:endParaRPr>
          </a:p>
          <a:p>
            <a:pPr marL="285750" indent="-285750" eaLnBrk="0" hangingPunct="0">
              <a:buFont typeface="Arial" panose="020B0604020202020204" pitchFamily="34" charset="0"/>
              <a:buChar char="•"/>
              <a:defRPr/>
            </a:pPr>
            <a:r>
              <a:rPr lang="de-DE" sz="1500" dirty="0">
                <a:solidFill>
                  <a:schemeClr val="tx1"/>
                </a:solidFill>
              </a:rPr>
              <a:t>Sugars</a:t>
            </a:r>
          </a:p>
          <a:p>
            <a:pPr marL="285750" indent="-285750" eaLnBrk="0" hangingPunct="0">
              <a:buFont typeface="Arial" panose="020B0604020202020204" pitchFamily="34" charset="0"/>
              <a:buChar char="•"/>
              <a:defRPr/>
            </a:pPr>
            <a:r>
              <a:rPr lang="de-DE" sz="1500" dirty="0">
                <a:solidFill>
                  <a:schemeClr val="tx1"/>
                </a:solidFill>
              </a:rPr>
              <a:t>Value </a:t>
            </a:r>
            <a:r>
              <a:rPr lang="de-DE" sz="1500" dirty="0" err="1">
                <a:solidFill>
                  <a:schemeClr val="tx1"/>
                </a:solidFill>
              </a:rPr>
              <a:t>added</a:t>
            </a:r>
            <a:r>
              <a:rPr lang="de-DE" sz="1500" dirty="0">
                <a:solidFill>
                  <a:schemeClr val="tx1"/>
                </a:solidFill>
              </a:rPr>
              <a:t> </a:t>
            </a:r>
            <a:r>
              <a:rPr lang="de-DE" sz="1500" dirty="0" err="1">
                <a:solidFill>
                  <a:schemeClr val="tx1"/>
                </a:solidFill>
              </a:rPr>
              <a:t>products</a:t>
            </a:r>
            <a:endParaRPr lang="de-DE" sz="1500" dirty="0">
              <a:solidFill>
                <a:schemeClr val="tx1"/>
              </a:solidFill>
            </a:endParaRPr>
          </a:p>
        </p:txBody>
      </p:sp>
      <p:sp>
        <p:nvSpPr>
          <p:cNvPr id="19" name="Abgerundetes Rechteck 18"/>
          <p:cNvSpPr/>
          <p:nvPr/>
        </p:nvSpPr>
        <p:spPr>
          <a:xfrm>
            <a:off x="1049338" y="1062038"/>
            <a:ext cx="2143125"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27" name="Abgerundetes Rechteck 26"/>
          <p:cNvSpPr/>
          <p:nvPr/>
        </p:nvSpPr>
        <p:spPr>
          <a:xfrm>
            <a:off x="6057900" y="1071563"/>
            <a:ext cx="2141538"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31" name="Abgerundetes Rechteck 30"/>
          <p:cNvSpPr/>
          <p:nvPr/>
        </p:nvSpPr>
        <p:spPr>
          <a:xfrm>
            <a:off x="6057900" y="2281238"/>
            <a:ext cx="2141538"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32" name="Abgerundetes Rechteck 31"/>
          <p:cNvSpPr/>
          <p:nvPr/>
        </p:nvSpPr>
        <p:spPr>
          <a:xfrm>
            <a:off x="6057900" y="1071563"/>
            <a:ext cx="2141538"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25" name="Textfeld 24"/>
          <p:cNvSpPr txBox="1"/>
          <p:nvPr/>
        </p:nvSpPr>
        <p:spPr>
          <a:xfrm>
            <a:off x="6094413" y="1474788"/>
            <a:ext cx="2066925" cy="1476375"/>
          </a:xfrm>
          <a:prstGeom prst="rect">
            <a:avLst/>
          </a:prstGeom>
          <a:noFill/>
        </p:spPr>
        <p:txBody>
          <a:bodyPr wrap="none">
            <a:spAutoFit/>
          </a:bodyPr>
          <a:lstStyle/>
          <a:p>
            <a:pPr marL="177800" indent="-177800" eaLnBrk="0" hangingPunct="0">
              <a:buFont typeface="Arial" panose="020B0604020202020204" pitchFamily="34" charset="0"/>
              <a:buChar char="•"/>
              <a:defRPr/>
            </a:pPr>
            <a:r>
              <a:rPr lang="de-DE" sz="1500" dirty="0">
                <a:latin typeface="Arial" panose="020B0604020202020204" pitchFamily="34" charset="0"/>
                <a:cs typeface="+mn-cs"/>
              </a:rPr>
              <a:t>Products</a:t>
            </a:r>
          </a:p>
          <a:p>
            <a:pPr marL="177800" indent="-177800" eaLnBrk="0" hangingPunct="0">
              <a:buFont typeface="Arial" panose="020B0604020202020204" pitchFamily="34" charset="0"/>
              <a:buChar char="•"/>
              <a:defRPr/>
            </a:pPr>
            <a:r>
              <a:rPr lang="de-DE" sz="1500" dirty="0">
                <a:latin typeface="Arial" panose="020B0604020202020204" pitchFamily="34" charset="0"/>
                <a:cs typeface="+mn-cs"/>
              </a:rPr>
              <a:t>Side </a:t>
            </a:r>
            <a:r>
              <a:rPr lang="de-DE" sz="1500" dirty="0" err="1">
                <a:latin typeface="Arial" panose="020B0604020202020204" pitchFamily="34" charset="0"/>
                <a:cs typeface="+mn-cs"/>
              </a:rPr>
              <a:t>products</a:t>
            </a:r>
            <a:endParaRPr lang="de-DE" sz="1500" dirty="0">
              <a:latin typeface="Arial" panose="020B0604020202020204" pitchFamily="34" charset="0"/>
              <a:cs typeface="+mn-cs"/>
            </a:endParaRPr>
          </a:p>
          <a:p>
            <a:pPr eaLnBrk="0" hangingPunct="0">
              <a:tabLst>
                <a:tab pos="177800" algn="l"/>
              </a:tabLst>
              <a:defRPr/>
            </a:pPr>
            <a:r>
              <a:rPr lang="de-DE" sz="1500" dirty="0">
                <a:latin typeface="Arial" panose="020B0604020202020204" pitchFamily="34" charset="0"/>
                <a:cs typeface="+mn-cs"/>
              </a:rPr>
              <a:t>	(e. g. ABE)</a:t>
            </a:r>
          </a:p>
          <a:p>
            <a:pPr marL="177800" indent="-177800" eaLnBrk="0" hangingPunct="0">
              <a:buFont typeface="Arial" panose="020B0604020202020204" pitchFamily="34" charset="0"/>
              <a:buChar char="•"/>
              <a:defRPr/>
            </a:pPr>
            <a:r>
              <a:rPr lang="de-DE" sz="1500" dirty="0" err="1">
                <a:latin typeface="Arial" panose="020B0604020202020204" pitchFamily="34" charset="0"/>
                <a:cs typeface="+mn-cs"/>
              </a:rPr>
              <a:t>fermentation</a:t>
            </a:r>
            <a:r>
              <a:rPr lang="de-DE" sz="1500" dirty="0">
                <a:latin typeface="Arial" panose="020B0604020202020204" pitchFamily="34" charset="0"/>
                <a:cs typeface="+mn-cs"/>
              </a:rPr>
              <a:t> </a:t>
            </a:r>
            <a:r>
              <a:rPr lang="de-DE" sz="1500" dirty="0" err="1">
                <a:latin typeface="Arial" panose="020B0604020202020204" pitchFamily="34" charset="0"/>
                <a:cs typeface="+mn-cs"/>
              </a:rPr>
              <a:t>media</a:t>
            </a:r>
            <a:r>
              <a:rPr lang="de-DE" sz="1500" dirty="0">
                <a:latin typeface="Arial" panose="020B0604020202020204" pitchFamily="34" charset="0"/>
                <a:cs typeface="+mn-cs"/>
              </a:rPr>
              <a:t> </a:t>
            </a:r>
          </a:p>
          <a:p>
            <a:pPr eaLnBrk="0" hangingPunct="0">
              <a:tabLst>
                <a:tab pos="177800" algn="l"/>
              </a:tabLst>
              <a:defRPr/>
            </a:pPr>
            <a:r>
              <a:rPr lang="de-DE" sz="1500" dirty="0">
                <a:latin typeface="Arial" panose="020B0604020202020204" pitchFamily="34" charset="0"/>
                <a:cs typeface="+mn-cs"/>
              </a:rPr>
              <a:t>	</a:t>
            </a:r>
            <a:r>
              <a:rPr lang="de-DE" sz="1500" dirty="0" err="1">
                <a:latin typeface="Arial" panose="020B0604020202020204" pitchFamily="34" charset="0"/>
                <a:cs typeface="+mn-cs"/>
              </a:rPr>
              <a:t>components</a:t>
            </a:r>
            <a:endParaRPr lang="de-DE" sz="1500" dirty="0">
              <a:latin typeface="Arial" panose="020B0604020202020204" pitchFamily="34" charset="0"/>
              <a:cs typeface="+mn-cs"/>
            </a:endParaRPr>
          </a:p>
          <a:p>
            <a:pPr marL="177800" indent="-177800" eaLnBrk="0" hangingPunct="0">
              <a:buFont typeface="Arial" panose="020B0604020202020204" pitchFamily="34" charset="0"/>
              <a:buChar char="•"/>
              <a:defRPr/>
            </a:pPr>
            <a:endParaRPr lang="de-DE" sz="1500" dirty="0">
              <a:latin typeface="Arial" panose="020B0604020202020204" pitchFamily="34" charset="0"/>
              <a:cs typeface="+mn-cs"/>
            </a:endParaRPr>
          </a:p>
        </p:txBody>
      </p:sp>
      <p:sp>
        <p:nvSpPr>
          <p:cNvPr id="28" name="Abgerundetes Rechteck 27"/>
          <p:cNvSpPr/>
          <p:nvPr/>
        </p:nvSpPr>
        <p:spPr>
          <a:xfrm>
            <a:off x="3546475" y="1066800"/>
            <a:ext cx="2141538"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dirty="0"/>
          </a:p>
        </p:txBody>
      </p:sp>
      <p:sp>
        <p:nvSpPr>
          <p:cNvPr id="33" name="Abgerundetes Rechteck 32"/>
          <p:cNvSpPr/>
          <p:nvPr/>
        </p:nvSpPr>
        <p:spPr>
          <a:xfrm>
            <a:off x="3543300" y="2282825"/>
            <a:ext cx="2141538"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34" name="Abgerundetes Rechteck 33"/>
          <p:cNvSpPr/>
          <p:nvPr/>
        </p:nvSpPr>
        <p:spPr>
          <a:xfrm>
            <a:off x="3543300" y="1065213"/>
            <a:ext cx="2141538"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26" name="Textfeld 25"/>
          <p:cNvSpPr txBox="1"/>
          <p:nvPr/>
        </p:nvSpPr>
        <p:spPr>
          <a:xfrm>
            <a:off x="3678238" y="1617663"/>
            <a:ext cx="1962150" cy="1016000"/>
          </a:xfrm>
          <a:prstGeom prst="rect">
            <a:avLst/>
          </a:prstGeom>
          <a:noFill/>
        </p:spPr>
        <p:txBody>
          <a:bodyPr wrap="none">
            <a:spAutoFit/>
          </a:bodyPr>
          <a:lstStyle/>
          <a:p>
            <a:pPr marL="177800" indent="-177800" eaLnBrk="0" hangingPunct="0">
              <a:buFont typeface="Arial" panose="020B0604020202020204" pitchFamily="34" charset="0"/>
              <a:buChar char="•"/>
              <a:defRPr/>
            </a:pPr>
            <a:r>
              <a:rPr lang="de-DE" sz="1500" dirty="0" err="1">
                <a:latin typeface="Arial" panose="020B0604020202020204" pitchFamily="34" charset="0"/>
                <a:cs typeface="+mn-cs"/>
              </a:rPr>
              <a:t>Unhydrolyzed</a:t>
            </a:r>
            <a:r>
              <a:rPr lang="de-DE" sz="1500" dirty="0">
                <a:latin typeface="Arial" panose="020B0604020202020204" pitchFamily="34" charset="0"/>
                <a:cs typeface="+mn-cs"/>
              </a:rPr>
              <a:t> </a:t>
            </a:r>
          </a:p>
          <a:p>
            <a:pPr eaLnBrk="0" hangingPunct="0">
              <a:tabLst>
                <a:tab pos="177800" algn="l"/>
              </a:tabLst>
              <a:defRPr/>
            </a:pPr>
            <a:r>
              <a:rPr lang="de-DE" sz="1500" dirty="0">
                <a:latin typeface="Arial" panose="020B0604020202020204" pitchFamily="34" charset="0"/>
                <a:cs typeface="+mn-cs"/>
              </a:rPr>
              <a:t>	</a:t>
            </a:r>
            <a:r>
              <a:rPr lang="de-DE" sz="1500" dirty="0" err="1">
                <a:latin typeface="Arial" panose="020B0604020202020204" pitchFamily="34" charset="0"/>
                <a:cs typeface="+mn-cs"/>
              </a:rPr>
              <a:t>cellulose</a:t>
            </a:r>
            <a:endParaRPr lang="de-DE" sz="1500" dirty="0">
              <a:latin typeface="Arial" panose="020B0604020202020204" pitchFamily="34" charset="0"/>
              <a:cs typeface="+mn-cs"/>
            </a:endParaRPr>
          </a:p>
          <a:p>
            <a:pPr marL="177800" indent="-177800" eaLnBrk="0" hangingPunct="0">
              <a:buFont typeface="Arial" panose="020B0604020202020204" pitchFamily="34" charset="0"/>
              <a:buChar char="•"/>
              <a:defRPr/>
            </a:pPr>
            <a:r>
              <a:rPr lang="de-DE" sz="1500" dirty="0" err="1">
                <a:latin typeface="Arial" panose="020B0604020202020204" pitchFamily="34" charset="0"/>
                <a:cs typeface="+mn-cs"/>
              </a:rPr>
              <a:t>Remaining</a:t>
            </a:r>
            <a:r>
              <a:rPr lang="de-DE" sz="1500" dirty="0">
                <a:latin typeface="Arial" panose="020B0604020202020204" pitchFamily="34" charset="0"/>
                <a:cs typeface="+mn-cs"/>
              </a:rPr>
              <a:t> Lignin, </a:t>
            </a:r>
          </a:p>
          <a:p>
            <a:pPr eaLnBrk="0" hangingPunct="0">
              <a:tabLst>
                <a:tab pos="177800" algn="l"/>
              </a:tabLst>
              <a:defRPr/>
            </a:pPr>
            <a:r>
              <a:rPr lang="de-DE" sz="1500" dirty="0">
                <a:latin typeface="Arial" panose="020B0604020202020204" pitchFamily="34" charset="0"/>
                <a:cs typeface="+mn-cs"/>
              </a:rPr>
              <a:t>	Hemicellulose</a:t>
            </a:r>
          </a:p>
        </p:txBody>
      </p:sp>
      <p:pic>
        <p:nvPicPr>
          <p:cNvPr id="8312" name="Picture 2" descr="http://www.baumkunde.de/images/baumbestimmung-laubh.gif"/>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01600" y="3513138"/>
            <a:ext cx="417513" cy="417512"/>
          </a:xfrm>
          <a:prstGeom prst="rect">
            <a:avLst/>
          </a:prstGeom>
          <a:noFill/>
          <a:ln w="9525">
            <a:noFill/>
            <a:miter lim="800000"/>
            <a:headEnd/>
            <a:tailEnd/>
          </a:ln>
        </p:spPr>
      </p:pic>
      <p:pic>
        <p:nvPicPr>
          <p:cNvPr id="8313" name="Picture 4" descr="Nadelhölzer"/>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52425" y="2925763"/>
            <a:ext cx="469900" cy="469900"/>
          </a:xfrm>
          <a:prstGeom prst="rect">
            <a:avLst/>
          </a:prstGeom>
          <a:noFill/>
          <a:ln w="9525">
            <a:noFill/>
            <a:miter lim="800000"/>
            <a:headEnd/>
            <a:tailEnd/>
          </a:ln>
        </p:spPr>
      </p:pic>
      <p:pic>
        <p:nvPicPr>
          <p:cNvPr id="8314" name="Picture 6" descr="http://takoloko.de/wp-content/stroh-bundel.JPG"/>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60325" y="3040063"/>
            <a:ext cx="331788" cy="450850"/>
          </a:xfrm>
          <a:prstGeom prst="rect">
            <a:avLst/>
          </a:prstGeom>
          <a:noFill/>
          <a:ln w="9525">
            <a:noFill/>
            <a:miter lim="800000"/>
            <a:headEnd/>
            <a:tailEnd/>
          </a:ln>
        </p:spPr>
      </p:pic>
      <p:pic>
        <p:nvPicPr>
          <p:cNvPr id="8315" name="Picture 15" descr="http://media.treehugger.com/assets/images/2011/10/switchgrass.jpg"/>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576263" y="3395663"/>
            <a:ext cx="292100" cy="466725"/>
          </a:xfrm>
          <a:prstGeom prst="rect">
            <a:avLst/>
          </a:prstGeom>
          <a:noFill/>
          <a:ln w="9525">
            <a:noFill/>
            <a:miter lim="800000"/>
            <a:headEnd/>
            <a:tailEnd/>
          </a:ln>
        </p:spPr>
      </p:pic>
      <p:pic>
        <p:nvPicPr>
          <p:cNvPr id="8316" name="Picture 17" descr="http://www.heuschnupfenhilfe.de/application/assets/images/content/pollen-abc/roggen.jpg"/>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168275" y="2611438"/>
            <a:ext cx="554038" cy="447675"/>
          </a:xfrm>
          <a:prstGeom prst="rect">
            <a:avLst/>
          </a:prstGeom>
          <a:noFill/>
          <a:ln w="9525">
            <a:noFill/>
            <a:miter lim="800000"/>
            <a:headEnd/>
            <a:tailEnd/>
          </a:ln>
        </p:spPr>
      </p:pic>
      <p:sp>
        <p:nvSpPr>
          <p:cNvPr id="47" name="Abgerundetes Rechteck 46"/>
          <p:cNvSpPr/>
          <p:nvPr/>
        </p:nvSpPr>
        <p:spPr>
          <a:xfrm>
            <a:off x="1993900" y="5072063"/>
            <a:ext cx="2141538"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48" name="Abgerundetes Rechteck 47"/>
          <p:cNvSpPr/>
          <p:nvPr/>
        </p:nvSpPr>
        <p:spPr>
          <a:xfrm>
            <a:off x="1993900" y="3865563"/>
            <a:ext cx="2141538"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eaLnBrk="0" hangingPunct="0">
              <a:buFont typeface="Arial" panose="020B0604020202020204" pitchFamily="34" charset="0"/>
              <a:buChar char="•"/>
              <a:defRPr/>
            </a:pPr>
            <a:endParaRPr lang="de-DE" sz="800" dirty="0">
              <a:solidFill>
                <a:schemeClr val="tx1"/>
              </a:solidFill>
            </a:endParaRPr>
          </a:p>
          <a:p>
            <a:pPr marL="285750" indent="-285750" eaLnBrk="0" hangingPunct="0">
              <a:buFont typeface="Arial" panose="020B0604020202020204" pitchFamily="34" charset="0"/>
              <a:buChar char="•"/>
              <a:defRPr/>
            </a:pPr>
            <a:endParaRPr lang="de-DE" dirty="0">
              <a:solidFill>
                <a:schemeClr val="tx1"/>
              </a:solidFill>
            </a:endParaRPr>
          </a:p>
          <a:p>
            <a:pPr marL="285750" indent="-285750" eaLnBrk="0" hangingPunct="0">
              <a:buFont typeface="Arial" panose="020B0604020202020204" pitchFamily="34" charset="0"/>
              <a:buChar char="•"/>
              <a:defRPr/>
            </a:pPr>
            <a:r>
              <a:rPr lang="de-DE" sz="1500" dirty="0" err="1">
                <a:solidFill>
                  <a:schemeClr val="tx1"/>
                </a:solidFill>
              </a:rPr>
              <a:t>Composition</a:t>
            </a:r>
            <a:endParaRPr lang="de-DE" sz="1500" dirty="0">
              <a:solidFill>
                <a:schemeClr val="tx1"/>
              </a:solidFill>
            </a:endParaRPr>
          </a:p>
          <a:p>
            <a:pPr marL="742950" lvl="1" indent="-285750" eaLnBrk="0" hangingPunct="0">
              <a:buFont typeface="Arial" panose="020B0604020202020204" pitchFamily="34" charset="0"/>
              <a:buChar char="•"/>
              <a:defRPr/>
            </a:pPr>
            <a:r>
              <a:rPr lang="de-DE" sz="1500" dirty="0">
                <a:solidFill>
                  <a:schemeClr val="tx1"/>
                </a:solidFill>
              </a:rPr>
              <a:t>Cellulose</a:t>
            </a:r>
          </a:p>
          <a:p>
            <a:pPr marL="742950" lvl="1" indent="-285750" eaLnBrk="0" hangingPunct="0">
              <a:buFont typeface="Arial" panose="020B0604020202020204" pitchFamily="34" charset="0"/>
              <a:buChar char="•"/>
              <a:defRPr/>
            </a:pPr>
            <a:r>
              <a:rPr lang="de-DE" sz="1500" dirty="0" err="1">
                <a:solidFill>
                  <a:schemeClr val="tx1"/>
                </a:solidFill>
              </a:rPr>
              <a:t>Hemi</a:t>
            </a:r>
            <a:r>
              <a:rPr lang="de-DE" sz="1500" dirty="0">
                <a:solidFill>
                  <a:schemeClr val="tx1"/>
                </a:solidFill>
              </a:rPr>
              <a:t>-cellulose</a:t>
            </a:r>
          </a:p>
          <a:p>
            <a:pPr marL="742950" lvl="1" indent="-285750" eaLnBrk="0" hangingPunct="0">
              <a:buFont typeface="Arial" panose="020B0604020202020204" pitchFamily="34" charset="0"/>
              <a:buChar char="•"/>
              <a:defRPr/>
            </a:pPr>
            <a:r>
              <a:rPr lang="de-DE" sz="1500" dirty="0">
                <a:solidFill>
                  <a:schemeClr val="tx1"/>
                </a:solidFill>
              </a:rPr>
              <a:t>Lignin</a:t>
            </a:r>
          </a:p>
        </p:txBody>
      </p:sp>
      <p:sp>
        <p:nvSpPr>
          <p:cNvPr id="49" name="Abgerundetes Rechteck 48"/>
          <p:cNvSpPr/>
          <p:nvPr/>
        </p:nvSpPr>
        <p:spPr>
          <a:xfrm>
            <a:off x="1993900" y="3862388"/>
            <a:ext cx="2141538"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28678" name="Rechteck 28677"/>
          <p:cNvSpPr/>
          <p:nvPr/>
        </p:nvSpPr>
        <p:spPr>
          <a:xfrm>
            <a:off x="2801938" y="2727325"/>
            <a:ext cx="390525"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60" name="Rechteck 59"/>
          <p:cNvSpPr/>
          <p:nvPr/>
        </p:nvSpPr>
        <p:spPr>
          <a:xfrm>
            <a:off x="4919663" y="2725738"/>
            <a:ext cx="388937"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64" name="Abgerundetes Rechteck 63"/>
          <p:cNvSpPr/>
          <p:nvPr/>
        </p:nvSpPr>
        <p:spPr>
          <a:xfrm>
            <a:off x="4889500" y="3862388"/>
            <a:ext cx="2141538" cy="16383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65" name="Abgerundetes Rechteck 64"/>
          <p:cNvSpPr/>
          <p:nvPr/>
        </p:nvSpPr>
        <p:spPr>
          <a:xfrm>
            <a:off x="4889500" y="5072063"/>
            <a:ext cx="2141538" cy="431800"/>
          </a:xfrm>
          <a:prstGeom prst="roundRect">
            <a:avLst/>
          </a:prstGeom>
          <a:solidFill>
            <a:srgbClr val="CDEB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66" name="Abgerundetes Rechteck 65"/>
          <p:cNvSpPr/>
          <p:nvPr/>
        </p:nvSpPr>
        <p:spPr>
          <a:xfrm>
            <a:off x="4889500" y="3862388"/>
            <a:ext cx="2141538" cy="431800"/>
          </a:xfrm>
          <a:prstGeom prst="roundRect">
            <a:avLst/>
          </a:prstGeom>
          <a:solidFill>
            <a:srgbClr val="F1F1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b="1" dirty="0" err="1">
                <a:solidFill>
                  <a:schemeClr val="tx1"/>
                </a:solidFill>
              </a:rPr>
              <a:t>issues</a:t>
            </a:r>
            <a:endParaRPr lang="de-DE" b="1" dirty="0">
              <a:solidFill>
                <a:schemeClr val="tx1"/>
              </a:solidFill>
            </a:endParaRPr>
          </a:p>
        </p:txBody>
      </p:sp>
      <p:sp>
        <p:nvSpPr>
          <p:cNvPr id="67" name="Textfeld 66"/>
          <p:cNvSpPr txBox="1"/>
          <p:nvPr/>
        </p:nvSpPr>
        <p:spPr>
          <a:xfrm>
            <a:off x="4926013" y="4306888"/>
            <a:ext cx="2103437" cy="1062037"/>
          </a:xfrm>
          <a:prstGeom prst="rect">
            <a:avLst/>
          </a:prstGeom>
          <a:noFill/>
        </p:spPr>
        <p:txBody>
          <a:bodyPr wrap="none">
            <a:spAutoFit/>
          </a:bodyPr>
          <a:lstStyle/>
          <a:p>
            <a:pPr marL="177800" indent="-177800" eaLnBrk="0" hangingPunct="0">
              <a:buFont typeface="Arial" panose="020B0604020202020204" pitchFamily="34" charset="0"/>
              <a:buChar char="•"/>
              <a:defRPr/>
            </a:pPr>
            <a:r>
              <a:rPr lang="de-DE" sz="1500" dirty="0">
                <a:latin typeface="Arial" panose="020B0604020202020204" pitchFamily="34" charset="0"/>
                <a:cs typeface="+mn-cs"/>
              </a:rPr>
              <a:t>Glucose</a:t>
            </a:r>
          </a:p>
          <a:p>
            <a:pPr marL="177800" indent="-177800" eaLnBrk="0" hangingPunct="0">
              <a:buFont typeface="Arial" panose="020B0604020202020204" pitchFamily="34" charset="0"/>
              <a:buChar char="•"/>
              <a:defRPr/>
            </a:pPr>
            <a:r>
              <a:rPr lang="de-DE" sz="1500" dirty="0">
                <a:latin typeface="Arial" panose="020B0604020202020204" pitchFamily="34" charset="0"/>
                <a:cs typeface="+mn-cs"/>
              </a:rPr>
              <a:t>Fermentation </a:t>
            </a:r>
          </a:p>
          <a:p>
            <a:pPr eaLnBrk="0" hangingPunct="0">
              <a:tabLst>
                <a:tab pos="177800" algn="l"/>
              </a:tabLst>
              <a:defRPr/>
            </a:pPr>
            <a:r>
              <a:rPr lang="de-DE" sz="1500" dirty="0">
                <a:latin typeface="Arial" panose="020B0604020202020204" pitchFamily="34" charset="0"/>
                <a:cs typeface="+mn-cs"/>
              </a:rPr>
              <a:t>	</a:t>
            </a:r>
            <a:r>
              <a:rPr lang="de-DE" sz="1500" dirty="0" err="1">
                <a:latin typeface="Arial" panose="020B0604020202020204" pitchFamily="34" charset="0"/>
                <a:cs typeface="+mn-cs"/>
              </a:rPr>
              <a:t>inhibitors</a:t>
            </a:r>
            <a:r>
              <a:rPr lang="de-DE" dirty="0">
                <a:latin typeface="Arial" panose="020B0604020202020204" pitchFamily="34" charset="0"/>
                <a:cs typeface="+mn-cs"/>
              </a:rPr>
              <a:t> </a:t>
            </a:r>
          </a:p>
          <a:p>
            <a:pPr eaLnBrk="0" hangingPunct="0">
              <a:tabLst>
                <a:tab pos="177800" algn="l"/>
              </a:tabLst>
              <a:defRPr/>
            </a:pPr>
            <a:r>
              <a:rPr lang="de-DE" sz="1500" dirty="0">
                <a:latin typeface="Arial" panose="020B0604020202020204" pitchFamily="34" charset="0"/>
                <a:cs typeface="+mn-cs"/>
              </a:rPr>
              <a:t>→ Lignin, </a:t>
            </a:r>
            <a:r>
              <a:rPr lang="de-DE" sz="1500" dirty="0" err="1">
                <a:latin typeface="Arial" panose="020B0604020202020204" pitchFamily="34" charset="0"/>
                <a:cs typeface="+mn-cs"/>
              </a:rPr>
              <a:t>degradation</a:t>
            </a:r>
            <a:endParaRPr lang="de-DE" sz="1500" dirty="0">
              <a:latin typeface="Arial" panose="020B0604020202020204" pitchFamily="34" charset="0"/>
              <a:cs typeface="+mn-cs"/>
            </a:endParaRPr>
          </a:p>
        </p:txBody>
      </p:sp>
      <p:sp>
        <p:nvSpPr>
          <p:cNvPr id="70" name="Rechteck 69"/>
          <p:cNvSpPr/>
          <p:nvPr/>
        </p:nvSpPr>
        <p:spPr>
          <a:xfrm>
            <a:off x="7415213" y="3302000"/>
            <a:ext cx="388937" cy="271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sp>
        <p:nvSpPr>
          <p:cNvPr id="71" name="Rechteck 70"/>
          <p:cNvSpPr/>
          <p:nvPr/>
        </p:nvSpPr>
        <p:spPr>
          <a:xfrm>
            <a:off x="7262813" y="3598863"/>
            <a:ext cx="388937" cy="269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de-DE"/>
          </a:p>
        </p:txBody>
      </p:sp>
      <p:graphicFrame>
        <p:nvGraphicFramePr>
          <p:cNvPr id="3" name="Objekt 2"/>
          <p:cNvGraphicFramePr>
            <a:graphicFrameLocks noChangeAspect="1"/>
          </p:cNvGraphicFramePr>
          <p:nvPr>
            <p:extLst>
              <p:ext uri="{D42A27DB-BD31-4B8C-83A1-F6EECF244321}">
                <p14:modId xmlns:p14="http://schemas.microsoft.com/office/powerpoint/2010/main" val="3046772790"/>
              </p:ext>
            </p:extLst>
          </p:nvPr>
        </p:nvGraphicFramePr>
        <p:xfrm>
          <a:off x="7724775" y="3078163"/>
          <a:ext cx="1419225" cy="898525"/>
        </p:xfrm>
        <a:graphic>
          <a:graphicData uri="http://schemas.openxmlformats.org/presentationml/2006/ole">
            <mc:AlternateContent xmlns:mc="http://schemas.openxmlformats.org/markup-compatibility/2006">
              <mc:Choice xmlns:v="urn:schemas-microsoft-com:vml" Requires="v">
                <p:oleObj spid="_x0000_s28701" name="CS ChemDraw Drawing" r:id="rId9" imgW="2366365" imgH="1502280" progId="ChemDraw.Document.6.0">
                  <p:embed/>
                </p:oleObj>
              </mc:Choice>
              <mc:Fallback>
                <p:oleObj name="CS ChemDraw Drawing" r:id="rId9" imgW="2366365" imgH="1502280" progId="ChemDraw.Document.6.0">
                  <p:embed/>
                  <p:pic>
                    <p:nvPicPr>
                      <p:cNvPr id="0" name="Objek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24775" y="3078163"/>
                        <a:ext cx="14192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616897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18">
                                            <p:txEl>
                                              <p:pRg st="2" end="2"/>
                                            </p:txEl>
                                          </p:spTgt>
                                        </p:tgtEl>
                                        <p:attrNameLst>
                                          <p:attrName>style.color</p:attrName>
                                        </p:attrNameLst>
                                      </p:cBhvr>
                                      <p:to>
                                        <p:clrVal>
                                          <a:srgbClr val="00B050"/>
                                        </p:clrVal>
                                      </p:to>
                                    </p:set>
                                    <p:set>
                                      <p:cBhvr>
                                        <p:cTn id="7" dur="500" fill="hold"/>
                                        <p:tgtEl>
                                          <p:spTgt spid="18">
                                            <p:txEl>
                                              <p:pRg st="2" end="2"/>
                                            </p:txEl>
                                          </p:spTgt>
                                        </p:tgtEl>
                                        <p:attrNameLst>
                                          <p:attrName>fillcolor</p:attrName>
                                        </p:attrNameLst>
                                      </p:cBhvr>
                                      <p:to>
                                        <p:clrVal>
                                          <a:srgbClr val="00B050"/>
                                        </p:clrVal>
                                      </p:to>
                                    </p:set>
                                    <p:set>
                                      <p:cBhvr>
                                        <p:cTn id="8" dur="500" fill="hold"/>
                                        <p:tgtEl>
                                          <p:spTgt spid="18">
                                            <p:txEl>
                                              <p:pRg st="2" end="2"/>
                                            </p:txEl>
                                          </p:spTgt>
                                        </p:tgtEl>
                                        <p:attrNameLst>
                                          <p:attrName>fill.type</p:attrName>
                                        </p:attrNameLst>
                                      </p:cBhvr>
                                      <p:to>
                                        <p:strVal val="solid"/>
                                      </p:to>
                                    </p:set>
                                  </p:childTnLst>
                                </p:cTn>
                              </p:par>
                              <p:par>
                                <p:cTn id="9" presetID="16" presetClass="emph" presetSubtype="0" fill="hold" nodeType="withEffect">
                                  <p:stCondLst>
                                    <p:cond delay="0"/>
                                  </p:stCondLst>
                                  <p:iterate type="lt">
                                    <p:tmPct val="4000"/>
                                  </p:iterate>
                                  <p:childTnLst>
                                    <p:set>
                                      <p:cBhvr override="childStyle">
                                        <p:cTn id="10" dur="500" fill="hold"/>
                                        <p:tgtEl>
                                          <p:spTgt spid="18">
                                            <p:txEl>
                                              <p:pRg st="3" end="3"/>
                                            </p:txEl>
                                          </p:spTgt>
                                        </p:tgtEl>
                                        <p:attrNameLst>
                                          <p:attrName>style.color</p:attrName>
                                        </p:attrNameLst>
                                      </p:cBhvr>
                                      <p:to>
                                        <p:clrVal>
                                          <a:srgbClr val="00B050"/>
                                        </p:clrVal>
                                      </p:to>
                                    </p:set>
                                    <p:set>
                                      <p:cBhvr>
                                        <p:cTn id="11" dur="500" fill="hold"/>
                                        <p:tgtEl>
                                          <p:spTgt spid="18">
                                            <p:txEl>
                                              <p:pRg st="3" end="3"/>
                                            </p:txEl>
                                          </p:spTgt>
                                        </p:tgtEl>
                                        <p:attrNameLst>
                                          <p:attrName>fillcolor</p:attrName>
                                        </p:attrNameLst>
                                      </p:cBhvr>
                                      <p:to>
                                        <p:clrVal>
                                          <a:srgbClr val="00B050"/>
                                        </p:clrVal>
                                      </p:to>
                                    </p:set>
                                    <p:set>
                                      <p:cBhvr>
                                        <p:cTn id="12" dur="500" fill="hold"/>
                                        <p:tgtEl>
                                          <p:spTgt spid="18">
                                            <p:txEl>
                                              <p:pRg st="3" end="3"/>
                                            </p:txEl>
                                          </p:spTgt>
                                        </p:tgtEl>
                                        <p:attrNameLst>
                                          <p:attrName>fill.type</p:attrName>
                                        </p:attrNameLst>
                                      </p:cBhvr>
                                      <p:to>
                                        <p:strVal val="solid"/>
                                      </p:to>
                                    </p:set>
                                  </p:childTnLst>
                                </p:cTn>
                              </p:par>
                              <p:par>
                                <p:cTn id="13" presetID="16" presetClass="emph" presetSubtype="0" fill="hold" nodeType="withEffect">
                                  <p:stCondLst>
                                    <p:cond delay="0"/>
                                  </p:stCondLst>
                                  <p:iterate type="lt">
                                    <p:tmPct val="4000"/>
                                  </p:iterate>
                                  <p:childTnLst>
                                    <p:set>
                                      <p:cBhvr override="childStyle">
                                        <p:cTn id="14" dur="500" fill="hold"/>
                                        <p:tgtEl>
                                          <p:spTgt spid="25">
                                            <p:txEl>
                                              <p:pRg st="0" end="0"/>
                                            </p:txEl>
                                          </p:spTgt>
                                        </p:tgtEl>
                                        <p:attrNameLst>
                                          <p:attrName>style.color</p:attrName>
                                        </p:attrNameLst>
                                      </p:cBhvr>
                                      <p:to>
                                        <p:clrVal>
                                          <a:srgbClr val="00B050"/>
                                        </p:clrVal>
                                      </p:to>
                                    </p:set>
                                    <p:set>
                                      <p:cBhvr>
                                        <p:cTn id="15" dur="500" fill="hold"/>
                                        <p:tgtEl>
                                          <p:spTgt spid="25">
                                            <p:txEl>
                                              <p:pRg st="0" end="0"/>
                                            </p:txEl>
                                          </p:spTgt>
                                        </p:tgtEl>
                                        <p:attrNameLst>
                                          <p:attrName>fillcolor</p:attrName>
                                        </p:attrNameLst>
                                      </p:cBhvr>
                                      <p:to>
                                        <p:clrVal>
                                          <a:srgbClr val="00B050"/>
                                        </p:clrVal>
                                      </p:to>
                                    </p:set>
                                    <p:set>
                                      <p:cBhvr>
                                        <p:cTn id="16" dur="500" fill="hold"/>
                                        <p:tgtEl>
                                          <p:spTgt spid="25">
                                            <p:txEl>
                                              <p:pRg st="0" end="0"/>
                                            </p:txEl>
                                          </p:spTgt>
                                        </p:tgtEl>
                                        <p:attrNameLst>
                                          <p:attrName>fill.type</p:attrName>
                                        </p:attrNameLst>
                                      </p:cBhvr>
                                      <p:to>
                                        <p:strVal val="solid"/>
                                      </p:to>
                                    </p:set>
                                  </p:childTnLst>
                                </p:cTn>
                              </p:par>
                              <p:par>
                                <p:cTn id="17" presetID="16" presetClass="emph" presetSubtype="0" fill="hold" nodeType="withEffect">
                                  <p:stCondLst>
                                    <p:cond delay="0"/>
                                  </p:stCondLst>
                                  <p:iterate type="lt">
                                    <p:tmPct val="4000"/>
                                  </p:iterate>
                                  <p:childTnLst>
                                    <p:set>
                                      <p:cBhvr override="childStyle">
                                        <p:cTn id="18" dur="500" fill="hold"/>
                                        <p:tgtEl>
                                          <p:spTgt spid="25">
                                            <p:txEl>
                                              <p:pRg st="1" end="1"/>
                                            </p:txEl>
                                          </p:spTgt>
                                        </p:tgtEl>
                                        <p:attrNameLst>
                                          <p:attrName>style.color</p:attrName>
                                        </p:attrNameLst>
                                      </p:cBhvr>
                                      <p:to>
                                        <p:clrVal>
                                          <a:srgbClr val="00B050"/>
                                        </p:clrVal>
                                      </p:to>
                                    </p:set>
                                    <p:set>
                                      <p:cBhvr>
                                        <p:cTn id="19" dur="500" fill="hold"/>
                                        <p:tgtEl>
                                          <p:spTgt spid="25">
                                            <p:txEl>
                                              <p:pRg st="1" end="1"/>
                                            </p:txEl>
                                          </p:spTgt>
                                        </p:tgtEl>
                                        <p:attrNameLst>
                                          <p:attrName>fillcolor</p:attrName>
                                        </p:attrNameLst>
                                      </p:cBhvr>
                                      <p:to>
                                        <p:clrVal>
                                          <a:srgbClr val="00B050"/>
                                        </p:clrVal>
                                      </p:to>
                                    </p:set>
                                    <p:set>
                                      <p:cBhvr>
                                        <p:cTn id="20" dur="500" fill="hold"/>
                                        <p:tgtEl>
                                          <p:spTgt spid="25">
                                            <p:txEl>
                                              <p:pRg st="1" end="1"/>
                                            </p:txEl>
                                          </p:spTgt>
                                        </p:tgtEl>
                                        <p:attrNameLst>
                                          <p:attrName>fill.type</p:attrName>
                                        </p:attrNameLst>
                                      </p:cBhvr>
                                      <p:to>
                                        <p:strVal val="solid"/>
                                      </p:to>
                                    </p:set>
                                  </p:childTnLst>
                                </p:cTn>
                              </p:par>
                              <p:par>
                                <p:cTn id="21" presetID="16" presetClass="emph" presetSubtype="0" fill="hold" nodeType="withEffect">
                                  <p:stCondLst>
                                    <p:cond delay="0"/>
                                  </p:stCondLst>
                                  <p:iterate type="lt">
                                    <p:tmPct val="4000"/>
                                  </p:iterate>
                                  <p:childTnLst>
                                    <p:set>
                                      <p:cBhvr override="childStyle">
                                        <p:cTn id="22" dur="500" fill="hold"/>
                                        <p:tgtEl>
                                          <p:spTgt spid="25">
                                            <p:txEl>
                                              <p:pRg st="2" end="2"/>
                                            </p:txEl>
                                          </p:spTgt>
                                        </p:tgtEl>
                                        <p:attrNameLst>
                                          <p:attrName>style.color</p:attrName>
                                        </p:attrNameLst>
                                      </p:cBhvr>
                                      <p:to>
                                        <p:clrVal>
                                          <a:srgbClr val="00B050"/>
                                        </p:clrVal>
                                      </p:to>
                                    </p:set>
                                    <p:set>
                                      <p:cBhvr>
                                        <p:cTn id="23" dur="500" fill="hold"/>
                                        <p:tgtEl>
                                          <p:spTgt spid="25">
                                            <p:txEl>
                                              <p:pRg st="2" end="2"/>
                                            </p:txEl>
                                          </p:spTgt>
                                        </p:tgtEl>
                                        <p:attrNameLst>
                                          <p:attrName>fillcolor</p:attrName>
                                        </p:attrNameLst>
                                      </p:cBhvr>
                                      <p:to>
                                        <p:clrVal>
                                          <a:srgbClr val="00B050"/>
                                        </p:clrVal>
                                      </p:to>
                                    </p:set>
                                    <p:set>
                                      <p:cBhvr>
                                        <p:cTn id="24" dur="500" fill="hold"/>
                                        <p:tgtEl>
                                          <p:spTgt spid="25">
                                            <p:txEl>
                                              <p:pRg st="2" end="2"/>
                                            </p:txEl>
                                          </p:spTgt>
                                        </p:tgtEl>
                                        <p:attrNameLst>
                                          <p:attrName>fill.type</p:attrName>
                                        </p:attrNameLst>
                                      </p:cBhvr>
                                      <p:to>
                                        <p:strVal val="solid"/>
                                      </p:to>
                                    </p:set>
                                  </p:childTnLst>
                                </p:cTn>
                              </p:par>
                              <p:par>
                                <p:cTn id="25" presetID="16" presetClass="emph" presetSubtype="0" fill="hold" nodeType="withEffect">
                                  <p:stCondLst>
                                    <p:cond delay="0"/>
                                  </p:stCondLst>
                                  <p:iterate type="lt">
                                    <p:tmPct val="4000"/>
                                  </p:iterate>
                                  <p:childTnLst>
                                    <p:set>
                                      <p:cBhvr override="childStyle">
                                        <p:cTn id="26" dur="500" fill="hold"/>
                                        <p:tgtEl>
                                          <p:spTgt spid="67">
                                            <p:txEl>
                                              <p:pRg st="0" end="0"/>
                                            </p:txEl>
                                          </p:spTgt>
                                        </p:tgtEl>
                                        <p:attrNameLst>
                                          <p:attrName>style.color</p:attrName>
                                        </p:attrNameLst>
                                      </p:cBhvr>
                                      <p:to>
                                        <p:clrVal>
                                          <a:srgbClr val="00B050"/>
                                        </p:clrVal>
                                      </p:to>
                                    </p:set>
                                    <p:set>
                                      <p:cBhvr>
                                        <p:cTn id="27" dur="500" fill="hold"/>
                                        <p:tgtEl>
                                          <p:spTgt spid="67">
                                            <p:txEl>
                                              <p:pRg st="0" end="0"/>
                                            </p:txEl>
                                          </p:spTgt>
                                        </p:tgtEl>
                                        <p:attrNameLst>
                                          <p:attrName>fillcolor</p:attrName>
                                        </p:attrNameLst>
                                      </p:cBhvr>
                                      <p:to>
                                        <p:clrVal>
                                          <a:srgbClr val="00B050"/>
                                        </p:clrVal>
                                      </p:to>
                                    </p:set>
                                    <p:set>
                                      <p:cBhvr>
                                        <p:cTn id="28" dur="500" fill="hold"/>
                                        <p:tgtEl>
                                          <p:spTgt spid="67">
                                            <p:txEl>
                                              <p:pRg st="0" end="0"/>
                                            </p:txEl>
                                          </p:spTgt>
                                        </p:tgtEl>
                                        <p:attrNameLst>
                                          <p:attrName>fill.type</p:attrName>
                                        </p:attrNameLst>
                                      </p:cBhvr>
                                      <p:to>
                                        <p:strVal val="solid"/>
                                      </p:to>
                                    </p:set>
                                  </p:childTnLst>
                                </p:cTn>
                              </p:par>
                              <p:par>
                                <p:cTn id="29" presetID="16" presetClass="emph" presetSubtype="0" fill="hold" nodeType="withEffect">
                                  <p:stCondLst>
                                    <p:cond delay="0"/>
                                  </p:stCondLst>
                                  <p:iterate type="lt">
                                    <p:tmPct val="4000"/>
                                  </p:iterate>
                                  <p:childTnLst>
                                    <p:set>
                                      <p:cBhvr override="childStyle">
                                        <p:cTn id="30" dur="500" fill="hold"/>
                                        <p:tgtEl>
                                          <p:spTgt spid="67">
                                            <p:txEl>
                                              <p:pRg st="1" end="1"/>
                                            </p:txEl>
                                          </p:spTgt>
                                        </p:tgtEl>
                                        <p:attrNameLst>
                                          <p:attrName>style.color</p:attrName>
                                        </p:attrNameLst>
                                      </p:cBhvr>
                                      <p:to>
                                        <p:clrVal>
                                          <a:srgbClr val="00B050"/>
                                        </p:clrVal>
                                      </p:to>
                                    </p:set>
                                    <p:set>
                                      <p:cBhvr>
                                        <p:cTn id="31" dur="500" fill="hold"/>
                                        <p:tgtEl>
                                          <p:spTgt spid="67">
                                            <p:txEl>
                                              <p:pRg st="1" end="1"/>
                                            </p:txEl>
                                          </p:spTgt>
                                        </p:tgtEl>
                                        <p:attrNameLst>
                                          <p:attrName>fillcolor</p:attrName>
                                        </p:attrNameLst>
                                      </p:cBhvr>
                                      <p:to>
                                        <p:clrVal>
                                          <a:srgbClr val="00B050"/>
                                        </p:clrVal>
                                      </p:to>
                                    </p:set>
                                    <p:set>
                                      <p:cBhvr>
                                        <p:cTn id="32" dur="500" fill="hold"/>
                                        <p:tgtEl>
                                          <p:spTgt spid="67">
                                            <p:txEl>
                                              <p:pRg st="1" end="1"/>
                                            </p:txEl>
                                          </p:spTgt>
                                        </p:tgtEl>
                                        <p:attrNameLst>
                                          <p:attrName>fill.type</p:attrName>
                                        </p:attrNameLst>
                                      </p:cBhvr>
                                      <p:to>
                                        <p:strVal val="solid"/>
                                      </p:to>
                                    </p:set>
                                  </p:childTnLst>
                                </p:cTn>
                              </p:par>
                              <p:par>
                                <p:cTn id="33" presetID="16" presetClass="emph" presetSubtype="0" fill="hold" nodeType="withEffect">
                                  <p:stCondLst>
                                    <p:cond delay="0"/>
                                  </p:stCondLst>
                                  <p:iterate type="lt">
                                    <p:tmPct val="4000"/>
                                  </p:iterate>
                                  <p:childTnLst>
                                    <p:set>
                                      <p:cBhvr override="childStyle">
                                        <p:cTn id="34" dur="500" fill="hold"/>
                                        <p:tgtEl>
                                          <p:spTgt spid="67">
                                            <p:txEl>
                                              <p:pRg st="2" end="2"/>
                                            </p:txEl>
                                          </p:spTgt>
                                        </p:tgtEl>
                                        <p:attrNameLst>
                                          <p:attrName>style.color</p:attrName>
                                        </p:attrNameLst>
                                      </p:cBhvr>
                                      <p:to>
                                        <p:clrVal>
                                          <a:srgbClr val="00B050"/>
                                        </p:clrVal>
                                      </p:to>
                                    </p:set>
                                    <p:set>
                                      <p:cBhvr>
                                        <p:cTn id="35" dur="500" fill="hold"/>
                                        <p:tgtEl>
                                          <p:spTgt spid="67">
                                            <p:txEl>
                                              <p:pRg st="2" end="2"/>
                                            </p:txEl>
                                          </p:spTgt>
                                        </p:tgtEl>
                                        <p:attrNameLst>
                                          <p:attrName>fillcolor</p:attrName>
                                        </p:attrNameLst>
                                      </p:cBhvr>
                                      <p:to>
                                        <p:clrVal>
                                          <a:srgbClr val="00B050"/>
                                        </p:clrVal>
                                      </p:to>
                                    </p:set>
                                    <p:set>
                                      <p:cBhvr>
                                        <p:cTn id="36" dur="500" fill="hold"/>
                                        <p:tgtEl>
                                          <p:spTgt spid="67">
                                            <p:txEl>
                                              <p:pRg st="2" end="2"/>
                                            </p:txEl>
                                          </p:spTgt>
                                        </p:tgtEl>
                                        <p:attrNameLst>
                                          <p:attrName>fill.type</p:attrName>
                                        </p:attrNameLst>
                                      </p:cBhvr>
                                      <p:to>
                                        <p:strVal val="solid"/>
                                      </p:to>
                                    </p:set>
                                  </p:childTnLst>
                                </p:cTn>
                              </p:par>
                              <p:par>
                                <p:cTn id="37" presetID="16" presetClass="emph" presetSubtype="0" fill="hold" nodeType="withEffect">
                                  <p:stCondLst>
                                    <p:cond delay="0"/>
                                  </p:stCondLst>
                                  <p:iterate type="lt">
                                    <p:tmPct val="4000"/>
                                  </p:iterate>
                                  <p:childTnLst>
                                    <p:set>
                                      <p:cBhvr override="childStyle">
                                        <p:cTn id="38" dur="500" fill="hold"/>
                                        <p:tgtEl>
                                          <p:spTgt spid="67">
                                            <p:txEl>
                                              <p:pRg st="3" end="3"/>
                                            </p:txEl>
                                          </p:spTgt>
                                        </p:tgtEl>
                                        <p:attrNameLst>
                                          <p:attrName>style.color</p:attrName>
                                        </p:attrNameLst>
                                      </p:cBhvr>
                                      <p:to>
                                        <p:clrVal>
                                          <a:srgbClr val="00B050"/>
                                        </p:clrVal>
                                      </p:to>
                                    </p:set>
                                    <p:set>
                                      <p:cBhvr>
                                        <p:cTn id="39" dur="500" fill="hold"/>
                                        <p:tgtEl>
                                          <p:spTgt spid="67">
                                            <p:txEl>
                                              <p:pRg st="3" end="3"/>
                                            </p:txEl>
                                          </p:spTgt>
                                        </p:tgtEl>
                                        <p:attrNameLst>
                                          <p:attrName>fillcolor</p:attrName>
                                        </p:attrNameLst>
                                      </p:cBhvr>
                                      <p:to>
                                        <p:clrVal>
                                          <a:srgbClr val="00B050"/>
                                        </p:clrVal>
                                      </p:to>
                                    </p:set>
                                    <p:set>
                                      <p:cBhvr>
                                        <p:cTn id="40" dur="500" fill="hold"/>
                                        <p:tgtEl>
                                          <p:spTgt spid="67">
                                            <p:txEl>
                                              <p:pRg st="3" end="3"/>
                                            </p:txEl>
                                          </p:spTgt>
                                        </p:tgtEl>
                                        <p:attrNameLst>
                                          <p:attrName>fill.type</p:attrName>
                                        </p:attrNameLst>
                                      </p:cBhvr>
                                      <p:to>
                                        <p:strVal val="solid"/>
                                      </p:to>
                                    </p:set>
                                  </p:childTnLst>
                                </p:cTn>
                              </p:par>
                            </p:childTnLst>
                          </p:cTn>
                        </p:par>
                      </p:childTnLst>
                    </p:cTn>
                  </p:par>
                  <p:par>
                    <p:cTn id="41" fill="hold">
                      <p:stCondLst>
                        <p:cond delay="indefinite"/>
                      </p:stCondLst>
                      <p:childTnLst>
                        <p:par>
                          <p:cTn id="42" fill="hold">
                            <p:stCondLst>
                              <p:cond delay="0"/>
                            </p:stCondLst>
                            <p:childTnLst>
                              <p:par>
                                <p:cTn id="43" presetID="16" presetClass="emph" presetSubtype="0" fill="hold" nodeType="clickEffect">
                                  <p:stCondLst>
                                    <p:cond delay="0"/>
                                  </p:stCondLst>
                                  <p:iterate type="lt">
                                    <p:tmPct val="4000"/>
                                  </p:iterate>
                                  <p:childTnLst>
                                    <p:set>
                                      <p:cBhvr override="childStyle">
                                        <p:cTn id="44" dur="500" fill="hold"/>
                                        <p:tgtEl>
                                          <p:spTgt spid="26">
                                            <p:txEl>
                                              <p:pRg st="0" end="0"/>
                                            </p:txEl>
                                          </p:spTgt>
                                        </p:tgtEl>
                                        <p:attrNameLst>
                                          <p:attrName>style.color</p:attrName>
                                        </p:attrNameLst>
                                      </p:cBhvr>
                                      <p:to>
                                        <p:clrVal>
                                          <a:srgbClr val="8D9900"/>
                                        </p:clrVal>
                                      </p:to>
                                    </p:set>
                                    <p:set>
                                      <p:cBhvr>
                                        <p:cTn id="45" dur="500" fill="hold"/>
                                        <p:tgtEl>
                                          <p:spTgt spid="26">
                                            <p:txEl>
                                              <p:pRg st="0" end="0"/>
                                            </p:txEl>
                                          </p:spTgt>
                                        </p:tgtEl>
                                        <p:attrNameLst>
                                          <p:attrName>fillcolor</p:attrName>
                                        </p:attrNameLst>
                                      </p:cBhvr>
                                      <p:to>
                                        <p:clrVal>
                                          <a:srgbClr val="8D9900"/>
                                        </p:clrVal>
                                      </p:to>
                                    </p:set>
                                    <p:set>
                                      <p:cBhvr>
                                        <p:cTn id="46" dur="500" fill="hold"/>
                                        <p:tgtEl>
                                          <p:spTgt spid="26">
                                            <p:txEl>
                                              <p:pRg st="0" end="0"/>
                                            </p:txEl>
                                          </p:spTgt>
                                        </p:tgtEl>
                                        <p:attrNameLst>
                                          <p:attrName>fill.type</p:attrName>
                                        </p:attrNameLst>
                                      </p:cBhvr>
                                      <p:to>
                                        <p:strVal val="solid"/>
                                      </p:to>
                                    </p:set>
                                  </p:childTnLst>
                                </p:cTn>
                              </p:par>
                              <p:par>
                                <p:cTn id="47" presetID="16" presetClass="emph" presetSubtype="0" fill="hold" nodeType="withEffect">
                                  <p:stCondLst>
                                    <p:cond delay="0"/>
                                  </p:stCondLst>
                                  <p:iterate type="lt">
                                    <p:tmPct val="4000"/>
                                  </p:iterate>
                                  <p:childTnLst>
                                    <p:set>
                                      <p:cBhvr override="childStyle">
                                        <p:cTn id="48" dur="500" fill="hold"/>
                                        <p:tgtEl>
                                          <p:spTgt spid="26">
                                            <p:txEl>
                                              <p:pRg st="1" end="1"/>
                                            </p:txEl>
                                          </p:spTgt>
                                        </p:tgtEl>
                                        <p:attrNameLst>
                                          <p:attrName>style.color</p:attrName>
                                        </p:attrNameLst>
                                      </p:cBhvr>
                                      <p:to>
                                        <p:clrVal>
                                          <a:srgbClr val="8D9900"/>
                                        </p:clrVal>
                                      </p:to>
                                    </p:set>
                                    <p:set>
                                      <p:cBhvr>
                                        <p:cTn id="49" dur="500" fill="hold"/>
                                        <p:tgtEl>
                                          <p:spTgt spid="26">
                                            <p:txEl>
                                              <p:pRg st="1" end="1"/>
                                            </p:txEl>
                                          </p:spTgt>
                                        </p:tgtEl>
                                        <p:attrNameLst>
                                          <p:attrName>fillcolor</p:attrName>
                                        </p:attrNameLst>
                                      </p:cBhvr>
                                      <p:to>
                                        <p:clrVal>
                                          <a:srgbClr val="8D9900"/>
                                        </p:clrVal>
                                      </p:to>
                                    </p:set>
                                    <p:set>
                                      <p:cBhvr>
                                        <p:cTn id="50" dur="500" fill="hold"/>
                                        <p:tgtEl>
                                          <p:spTgt spid="26">
                                            <p:txEl>
                                              <p:pRg st="1" end="1"/>
                                            </p:txEl>
                                          </p:spTgt>
                                        </p:tgtEl>
                                        <p:attrNameLst>
                                          <p:attrName>fill.type</p:attrName>
                                        </p:attrNameLst>
                                      </p:cBhvr>
                                      <p:to>
                                        <p:strVal val="solid"/>
                                      </p:to>
                                    </p:set>
                                  </p:childTnLst>
                                </p:cTn>
                              </p:par>
                              <p:par>
                                <p:cTn id="51" presetID="16" presetClass="emph" presetSubtype="0" fill="hold" nodeType="withEffect">
                                  <p:stCondLst>
                                    <p:cond delay="0"/>
                                  </p:stCondLst>
                                  <p:iterate type="lt">
                                    <p:tmPct val="4000"/>
                                  </p:iterate>
                                  <p:childTnLst>
                                    <p:set>
                                      <p:cBhvr override="childStyle">
                                        <p:cTn id="52" dur="500" fill="hold"/>
                                        <p:tgtEl>
                                          <p:spTgt spid="26">
                                            <p:txEl>
                                              <p:pRg st="2" end="2"/>
                                            </p:txEl>
                                          </p:spTgt>
                                        </p:tgtEl>
                                        <p:attrNameLst>
                                          <p:attrName>style.color</p:attrName>
                                        </p:attrNameLst>
                                      </p:cBhvr>
                                      <p:to>
                                        <p:clrVal>
                                          <a:srgbClr val="8D9900"/>
                                        </p:clrVal>
                                      </p:to>
                                    </p:set>
                                    <p:set>
                                      <p:cBhvr>
                                        <p:cTn id="53" dur="500" fill="hold"/>
                                        <p:tgtEl>
                                          <p:spTgt spid="26">
                                            <p:txEl>
                                              <p:pRg st="2" end="2"/>
                                            </p:txEl>
                                          </p:spTgt>
                                        </p:tgtEl>
                                        <p:attrNameLst>
                                          <p:attrName>fillcolor</p:attrName>
                                        </p:attrNameLst>
                                      </p:cBhvr>
                                      <p:to>
                                        <p:clrVal>
                                          <a:srgbClr val="8D9900"/>
                                        </p:clrVal>
                                      </p:to>
                                    </p:set>
                                    <p:set>
                                      <p:cBhvr>
                                        <p:cTn id="54" dur="500" fill="hold"/>
                                        <p:tgtEl>
                                          <p:spTgt spid="26">
                                            <p:txEl>
                                              <p:pRg st="2" end="2"/>
                                            </p:txEl>
                                          </p:spTgt>
                                        </p:tgtEl>
                                        <p:attrNameLst>
                                          <p:attrName>fill.type</p:attrName>
                                        </p:attrNameLst>
                                      </p:cBhvr>
                                      <p:to>
                                        <p:strVal val="solid"/>
                                      </p:to>
                                    </p:set>
                                  </p:childTnLst>
                                </p:cTn>
                              </p:par>
                              <p:par>
                                <p:cTn id="55" presetID="16" presetClass="emph" presetSubtype="0" fill="hold" nodeType="withEffect">
                                  <p:stCondLst>
                                    <p:cond delay="0"/>
                                  </p:stCondLst>
                                  <p:iterate type="lt">
                                    <p:tmPct val="4000"/>
                                  </p:iterate>
                                  <p:childTnLst>
                                    <p:set>
                                      <p:cBhvr override="childStyle">
                                        <p:cTn id="56" dur="500" fill="hold"/>
                                        <p:tgtEl>
                                          <p:spTgt spid="26">
                                            <p:txEl>
                                              <p:pRg st="3" end="3"/>
                                            </p:txEl>
                                          </p:spTgt>
                                        </p:tgtEl>
                                        <p:attrNameLst>
                                          <p:attrName>style.color</p:attrName>
                                        </p:attrNameLst>
                                      </p:cBhvr>
                                      <p:to>
                                        <p:clrVal>
                                          <a:srgbClr val="8D9900"/>
                                        </p:clrVal>
                                      </p:to>
                                    </p:set>
                                    <p:set>
                                      <p:cBhvr>
                                        <p:cTn id="57" dur="500" fill="hold"/>
                                        <p:tgtEl>
                                          <p:spTgt spid="26">
                                            <p:txEl>
                                              <p:pRg st="3" end="3"/>
                                            </p:txEl>
                                          </p:spTgt>
                                        </p:tgtEl>
                                        <p:attrNameLst>
                                          <p:attrName>fillcolor</p:attrName>
                                        </p:attrNameLst>
                                      </p:cBhvr>
                                      <p:to>
                                        <p:clrVal>
                                          <a:srgbClr val="8D9900"/>
                                        </p:clrVal>
                                      </p:to>
                                    </p:set>
                                    <p:set>
                                      <p:cBhvr>
                                        <p:cTn id="58" dur="500" fill="hold"/>
                                        <p:tgtEl>
                                          <p:spTgt spid="26">
                                            <p:txEl>
                                              <p:pRg st="3" end="3"/>
                                            </p:txEl>
                                          </p:spTgt>
                                        </p:tgtEl>
                                        <p:attrNameLst>
                                          <p:attrName>fill.type</p:attrName>
                                        </p:attrNameLst>
                                      </p:cBhvr>
                                      <p:to>
                                        <p:strVal val="solid"/>
                                      </p:to>
                                    </p:set>
                                  </p:childTnLst>
                                </p:cTn>
                              </p:par>
                              <p:par>
                                <p:cTn id="59" presetID="16" presetClass="emph" presetSubtype="0" fill="hold" nodeType="withEffect">
                                  <p:stCondLst>
                                    <p:cond delay="0"/>
                                  </p:stCondLst>
                                  <p:iterate type="lt">
                                    <p:tmPct val="4000"/>
                                  </p:iterate>
                                  <p:childTnLst>
                                    <p:set>
                                      <p:cBhvr override="childStyle">
                                        <p:cTn id="60" dur="500" fill="hold"/>
                                        <p:tgtEl>
                                          <p:spTgt spid="48">
                                            <p:txEl>
                                              <p:pRg st="2" end="2"/>
                                            </p:txEl>
                                          </p:spTgt>
                                        </p:tgtEl>
                                        <p:attrNameLst>
                                          <p:attrName>style.color</p:attrName>
                                        </p:attrNameLst>
                                      </p:cBhvr>
                                      <p:to>
                                        <p:clrVal>
                                          <a:srgbClr val="8D9900"/>
                                        </p:clrVal>
                                      </p:to>
                                    </p:set>
                                    <p:set>
                                      <p:cBhvr>
                                        <p:cTn id="61" dur="500" fill="hold"/>
                                        <p:tgtEl>
                                          <p:spTgt spid="48">
                                            <p:txEl>
                                              <p:pRg st="2" end="2"/>
                                            </p:txEl>
                                          </p:spTgt>
                                        </p:tgtEl>
                                        <p:attrNameLst>
                                          <p:attrName>fillcolor</p:attrName>
                                        </p:attrNameLst>
                                      </p:cBhvr>
                                      <p:to>
                                        <p:clrVal>
                                          <a:srgbClr val="8D9900"/>
                                        </p:clrVal>
                                      </p:to>
                                    </p:set>
                                    <p:set>
                                      <p:cBhvr>
                                        <p:cTn id="62" dur="500" fill="hold"/>
                                        <p:tgtEl>
                                          <p:spTgt spid="48">
                                            <p:txEl>
                                              <p:pRg st="2" end="2"/>
                                            </p:txEl>
                                          </p:spTgt>
                                        </p:tgtEl>
                                        <p:attrNameLst>
                                          <p:attrName>fill.type</p:attrName>
                                        </p:attrNameLst>
                                      </p:cBhvr>
                                      <p:to>
                                        <p:strVal val="solid"/>
                                      </p:to>
                                    </p:set>
                                  </p:childTnLst>
                                </p:cTn>
                              </p:par>
                              <p:par>
                                <p:cTn id="63" presetID="16" presetClass="emph" presetSubtype="0" fill="hold" nodeType="withEffect">
                                  <p:stCondLst>
                                    <p:cond delay="0"/>
                                  </p:stCondLst>
                                  <p:iterate type="lt">
                                    <p:tmPct val="4000"/>
                                  </p:iterate>
                                  <p:childTnLst>
                                    <p:set>
                                      <p:cBhvr override="childStyle">
                                        <p:cTn id="64" dur="500" fill="hold"/>
                                        <p:tgtEl>
                                          <p:spTgt spid="48">
                                            <p:txEl>
                                              <p:pRg st="3" end="3"/>
                                            </p:txEl>
                                          </p:spTgt>
                                        </p:tgtEl>
                                        <p:attrNameLst>
                                          <p:attrName>style.color</p:attrName>
                                        </p:attrNameLst>
                                      </p:cBhvr>
                                      <p:to>
                                        <p:clrVal>
                                          <a:srgbClr val="8D9900"/>
                                        </p:clrVal>
                                      </p:to>
                                    </p:set>
                                    <p:set>
                                      <p:cBhvr>
                                        <p:cTn id="65" dur="500" fill="hold"/>
                                        <p:tgtEl>
                                          <p:spTgt spid="48">
                                            <p:txEl>
                                              <p:pRg st="3" end="3"/>
                                            </p:txEl>
                                          </p:spTgt>
                                        </p:tgtEl>
                                        <p:attrNameLst>
                                          <p:attrName>fillcolor</p:attrName>
                                        </p:attrNameLst>
                                      </p:cBhvr>
                                      <p:to>
                                        <p:clrVal>
                                          <a:srgbClr val="8D9900"/>
                                        </p:clrVal>
                                      </p:to>
                                    </p:set>
                                    <p:set>
                                      <p:cBhvr>
                                        <p:cTn id="66" dur="500" fill="hold"/>
                                        <p:tgtEl>
                                          <p:spTgt spid="48">
                                            <p:txEl>
                                              <p:pRg st="3" end="3"/>
                                            </p:txEl>
                                          </p:spTgt>
                                        </p:tgtEl>
                                        <p:attrNameLst>
                                          <p:attrName>fill.type</p:attrName>
                                        </p:attrNameLst>
                                      </p:cBhvr>
                                      <p:to>
                                        <p:strVal val="solid"/>
                                      </p:to>
                                    </p:set>
                                  </p:childTnLst>
                                </p:cTn>
                              </p:par>
                              <p:par>
                                <p:cTn id="67" presetID="16" presetClass="emph" presetSubtype="0" fill="hold" nodeType="withEffect">
                                  <p:stCondLst>
                                    <p:cond delay="0"/>
                                  </p:stCondLst>
                                  <p:iterate type="lt">
                                    <p:tmPct val="4000"/>
                                  </p:iterate>
                                  <p:childTnLst>
                                    <p:set>
                                      <p:cBhvr override="childStyle">
                                        <p:cTn id="68" dur="500" fill="hold"/>
                                        <p:tgtEl>
                                          <p:spTgt spid="48">
                                            <p:txEl>
                                              <p:pRg st="4" end="4"/>
                                            </p:txEl>
                                          </p:spTgt>
                                        </p:tgtEl>
                                        <p:attrNameLst>
                                          <p:attrName>style.color</p:attrName>
                                        </p:attrNameLst>
                                      </p:cBhvr>
                                      <p:to>
                                        <p:clrVal>
                                          <a:srgbClr val="8D9900"/>
                                        </p:clrVal>
                                      </p:to>
                                    </p:set>
                                    <p:set>
                                      <p:cBhvr>
                                        <p:cTn id="69" dur="500" fill="hold"/>
                                        <p:tgtEl>
                                          <p:spTgt spid="48">
                                            <p:txEl>
                                              <p:pRg st="4" end="4"/>
                                            </p:txEl>
                                          </p:spTgt>
                                        </p:tgtEl>
                                        <p:attrNameLst>
                                          <p:attrName>fillcolor</p:attrName>
                                        </p:attrNameLst>
                                      </p:cBhvr>
                                      <p:to>
                                        <p:clrVal>
                                          <a:srgbClr val="8D9900"/>
                                        </p:clrVal>
                                      </p:to>
                                    </p:set>
                                    <p:set>
                                      <p:cBhvr>
                                        <p:cTn id="70" dur="500" fill="hold"/>
                                        <p:tgtEl>
                                          <p:spTgt spid="48">
                                            <p:txEl>
                                              <p:pRg st="4" end="4"/>
                                            </p:txEl>
                                          </p:spTgt>
                                        </p:tgtEl>
                                        <p:attrNameLst>
                                          <p:attrName>fill.type</p:attrName>
                                        </p:attrNameLst>
                                      </p:cBhvr>
                                      <p:to>
                                        <p:strVal val="solid"/>
                                      </p:to>
                                    </p:set>
                                  </p:childTnLst>
                                </p:cTn>
                              </p:par>
                              <p:par>
                                <p:cTn id="71" presetID="16" presetClass="emph" presetSubtype="0" fill="hold" nodeType="withEffect">
                                  <p:stCondLst>
                                    <p:cond delay="0"/>
                                  </p:stCondLst>
                                  <p:iterate type="lt">
                                    <p:tmPct val="4000"/>
                                  </p:iterate>
                                  <p:childTnLst>
                                    <p:set>
                                      <p:cBhvr override="childStyle">
                                        <p:cTn id="72" dur="500" fill="hold"/>
                                        <p:tgtEl>
                                          <p:spTgt spid="48">
                                            <p:txEl>
                                              <p:pRg st="5" end="5"/>
                                            </p:txEl>
                                          </p:spTgt>
                                        </p:tgtEl>
                                        <p:attrNameLst>
                                          <p:attrName>style.color</p:attrName>
                                        </p:attrNameLst>
                                      </p:cBhvr>
                                      <p:to>
                                        <p:clrVal>
                                          <a:srgbClr val="8D9900"/>
                                        </p:clrVal>
                                      </p:to>
                                    </p:set>
                                    <p:set>
                                      <p:cBhvr>
                                        <p:cTn id="73" dur="500" fill="hold"/>
                                        <p:tgtEl>
                                          <p:spTgt spid="48">
                                            <p:txEl>
                                              <p:pRg st="5" end="5"/>
                                            </p:txEl>
                                          </p:spTgt>
                                        </p:tgtEl>
                                        <p:attrNameLst>
                                          <p:attrName>fillcolor</p:attrName>
                                        </p:attrNameLst>
                                      </p:cBhvr>
                                      <p:to>
                                        <p:clrVal>
                                          <a:srgbClr val="8D9900"/>
                                        </p:clrVal>
                                      </p:to>
                                    </p:set>
                                    <p:set>
                                      <p:cBhvr>
                                        <p:cTn id="74" dur="500" fill="hold"/>
                                        <p:tgtEl>
                                          <p:spTgt spid="48">
                                            <p:txEl>
                                              <p:pRg st="5" end="5"/>
                                            </p:txEl>
                                          </p:spTgt>
                                        </p:tgtEl>
                                        <p:attrNameLst>
                                          <p:attrName>fill.type</p:attrName>
                                        </p:attrNameLst>
                                      </p:cBhvr>
                                      <p:to>
                                        <p:strVal val="solid"/>
                                      </p:to>
                                    </p:set>
                                  </p:childTnLst>
                                </p:cTn>
                              </p:par>
                            </p:childTnLst>
                          </p:cTn>
                        </p:par>
                      </p:childTnLst>
                    </p:cTn>
                  </p:par>
                  <p:par>
                    <p:cTn id="75" fill="hold">
                      <p:stCondLst>
                        <p:cond delay="indefinite"/>
                      </p:stCondLst>
                      <p:childTnLst>
                        <p:par>
                          <p:cTn id="76" fill="hold">
                            <p:stCondLst>
                              <p:cond delay="0"/>
                            </p:stCondLst>
                            <p:childTnLst>
                              <p:par>
                                <p:cTn id="77" presetID="16" presetClass="emph" presetSubtype="0" fill="hold" nodeType="clickEffect">
                                  <p:stCondLst>
                                    <p:cond delay="0"/>
                                  </p:stCondLst>
                                  <p:iterate type="lt">
                                    <p:tmPct val="4000"/>
                                  </p:iterate>
                                  <p:childTnLst>
                                    <p:set>
                                      <p:cBhvr override="childStyle">
                                        <p:cTn id="78" dur="500" fill="hold"/>
                                        <p:tgtEl>
                                          <p:spTgt spid="18">
                                            <p:txEl>
                                              <p:pRg st="4" end="4"/>
                                            </p:txEl>
                                          </p:spTgt>
                                        </p:tgtEl>
                                        <p:attrNameLst>
                                          <p:attrName>style.color</p:attrName>
                                        </p:attrNameLst>
                                      </p:cBhvr>
                                      <p:to>
                                        <p:clrVal>
                                          <a:srgbClr val="F95165"/>
                                        </p:clrVal>
                                      </p:to>
                                    </p:set>
                                    <p:set>
                                      <p:cBhvr>
                                        <p:cTn id="79" dur="500" fill="hold"/>
                                        <p:tgtEl>
                                          <p:spTgt spid="18">
                                            <p:txEl>
                                              <p:pRg st="4" end="4"/>
                                            </p:txEl>
                                          </p:spTgt>
                                        </p:tgtEl>
                                        <p:attrNameLst>
                                          <p:attrName>fillcolor</p:attrName>
                                        </p:attrNameLst>
                                      </p:cBhvr>
                                      <p:to>
                                        <p:clrVal>
                                          <a:srgbClr val="F95165"/>
                                        </p:clrVal>
                                      </p:to>
                                    </p:set>
                                    <p:set>
                                      <p:cBhvr>
                                        <p:cTn id="80" dur="500" fill="hold"/>
                                        <p:tgtEl>
                                          <p:spTgt spid="18">
                                            <p:txEl>
                                              <p:pRg st="4" end="4"/>
                                            </p:txEl>
                                          </p:spTgt>
                                        </p:tgtEl>
                                        <p:attrNameLst>
                                          <p:attrName>fill.type</p:attrName>
                                        </p:attrNameLst>
                                      </p:cBhvr>
                                      <p:to>
                                        <p:strVal val="solid"/>
                                      </p:to>
                                    </p:set>
                                  </p:childTnLst>
                                </p:cTn>
                              </p:par>
                              <p:par>
                                <p:cTn id="81" presetID="16" presetClass="emph" presetSubtype="0" fill="hold" nodeType="withEffect">
                                  <p:stCondLst>
                                    <p:cond delay="0"/>
                                  </p:stCondLst>
                                  <p:iterate type="lt">
                                    <p:tmPct val="4000"/>
                                  </p:iterate>
                                  <p:childTnLst>
                                    <p:set>
                                      <p:cBhvr override="childStyle">
                                        <p:cTn id="82" dur="500" fill="hold"/>
                                        <p:tgtEl>
                                          <p:spTgt spid="25">
                                            <p:txEl>
                                              <p:pRg st="3" end="3"/>
                                            </p:txEl>
                                          </p:spTgt>
                                        </p:tgtEl>
                                        <p:attrNameLst>
                                          <p:attrName>style.color</p:attrName>
                                        </p:attrNameLst>
                                      </p:cBhvr>
                                      <p:to>
                                        <p:clrVal>
                                          <a:srgbClr val="F95165"/>
                                        </p:clrVal>
                                      </p:to>
                                    </p:set>
                                    <p:set>
                                      <p:cBhvr>
                                        <p:cTn id="83" dur="500" fill="hold"/>
                                        <p:tgtEl>
                                          <p:spTgt spid="25">
                                            <p:txEl>
                                              <p:pRg st="3" end="3"/>
                                            </p:txEl>
                                          </p:spTgt>
                                        </p:tgtEl>
                                        <p:attrNameLst>
                                          <p:attrName>fillcolor</p:attrName>
                                        </p:attrNameLst>
                                      </p:cBhvr>
                                      <p:to>
                                        <p:clrVal>
                                          <a:srgbClr val="F95165"/>
                                        </p:clrVal>
                                      </p:to>
                                    </p:set>
                                    <p:set>
                                      <p:cBhvr>
                                        <p:cTn id="84" dur="500" fill="hold"/>
                                        <p:tgtEl>
                                          <p:spTgt spid="25">
                                            <p:txEl>
                                              <p:pRg st="3" end="3"/>
                                            </p:txEl>
                                          </p:spTgt>
                                        </p:tgtEl>
                                        <p:attrNameLst>
                                          <p:attrName>fill.type</p:attrName>
                                        </p:attrNameLst>
                                      </p:cBhvr>
                                      <p:to>
                                        <p:strVal val="solid"/>
                                      </p:to>
                                    </p:set>
                                  </p:childTnLst>
                                </p:cTn>
                              </p:par>
                              <p:par>
                                <p:cTn id="85" presetID="16" presetClass="emph" presetSubtype="0" fill="hold" nodeType="withEffect">
                                  <p:stCondLst>
                                    <p:cond delay="0"/>
                                  </p:stCondLst>
                                  <p:iterate type="lt">
                                    <p:tmPct val="4000"/>
                                  </p:iterate>
                                  <p:childTnLst>
                                    <p:set>
                                      <p:cBhvr override="childStyle">
                                        <p:cTn id="86" dur="500" fill="hold"/>
                                        <p:tgtEl>
                                          <p:spTgt spid="25">
                                            <p:txEl>
                                              <p:pRg st="4" end="4"/>
                                            </p:txEl>
                                          </p:spTgt>
                                        </p:tgtEl>
                                        <p:attrNameLst>
                                          <p:attrName>style.color</p:attrName>
                                        </p:attrNameLst>
                                      </p:cBhvr>
                                      <p:to>
                                        <p:clrVal>
                                          <a:srgbClr val="F95165"/>
                                        </p:clrVal>
                                      </p:to>
                                    </p:set>
                                    <p:set>
                                      <p:cBhvr>
                                        <p:cTn id="87" dur="500" fill="hold"/>
                                        <p:tgtEl>
                                          <p:spTgt spid="25">
                                            <p:txEl>
                                              <p:pRg st="4" end="4"/>
                                            </p:txEl>
                                          </p:spTgt>
                                        </p:tgtEl>
                                        <p:attrNameLst>
                                          <p:attrName>fillcolor</p:attrName>
                                        </p:attrNameLst>
                                      </p:cBhvr>
                                      <p:to>
                                        <p:clrVal>
                                          <a:srgbClr val="F95165"/>
                                        </p:clrVal>
                                      </p:to>
                                    </p:set>
                                    <p:set>
                                      <p:cBhvr>
                                        <p:cTn id="88" dur="500" fill="hold"/>
                                        <p:tgtEl>
                                          <p:spTgt spid="25">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4"/>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smtClean="0">
                <a:latin typeface="Arial" charset="0"/>
                <a:cs typeface="Arial" charset="0"/>
              </a:rPr>
              <a:t>Summary &amp; outlook</a:t>
            </a:r>
            <a:br>
              <a:rPr lang="en-US" altLang="de-DE" dirty="0" smtClean="0">
                <a:latin typeface="Arial" charset="0"/>
                <a:cs typeface="Arial" charset="0"/>
              </a:rPr>
            </a:br>
            <a:endParaRPr lang="en-US" altLang="de-DE" dirty="0" smtClean="0">
              <a:latin typeface="Arial" charset="0"/>
              <a:cs typeface="Arial" charset="0"/>
            </a:endParaRPr>
          </a:p>
        </p:txBody>
      </p:sp>
      <p:sp>
        <p:nvSpPr>
          <p:cNvPr id="36866" name="Fußzeilenplatzhalter 2"/>
          <p:cNvSpPr>
            <a:spLocks noGrp="1"/>
          </p:cNvSpPr>
          <p:nvPr>
            <p:ph type="ftr" sz="quarter" idx="14"/>
          </p:nvPr>
        </p:nvSpPr>
        <p:spPr bwMode="auto">
          <a:noFill/>
          <a:ln>
            <a:miter lim="800000"/>
            <a:headEnd/>
            <a:tailEnd/>
          </a:ln>
        </p:spPr>
        <p:txBody>
          <a:bodyPr wrap="square" numCol="1" compatLnSpc="1">
            <a:prstTxWarp prst="textNoShape">
              <a:avLst/>
            </a:prstTxWarp>
          </a:bodyPr>
          <a:lstStyle/>
          <a:p>
            <a:pPr fontAlgn="base">
              <a:spcBef>
                <a:spcPct val="0"/>
              </a:spcBef>
              <a:spcAft>
                <a:spcPct val="0"/>
              </a:spcAft>
            </a:pPr>
            <a:r>
              <a:rPr lang="en-US" altLang="de-DE" dirty="0" smtClean="0">
                <a:cs typeface="Arial" charset="0"/>
              </a:rPr>
              <a:t>14 of 15</a:t>
            </a:r>
          </a:p>
        </p:txBody>
      </p:sp>
      <p:sp>
        <p:nvSpPr>
          <p:cNvPr id="5" name="Textplatzhalter 4"/>
          <p:cNvSpPr txBox="1">
            <a:spLocks/>
          </p:cNvSpPr>
          <p:nvPr/>
        </p:nvSpPr>
        <p:spPr>
          <a:xfrm>
            <a:off x="287337" y="1035437"/>
            <a:ext cx="8569325" cy="4819650"/>
          </a:xfrm>
          <a:prstGeom prst="rect">
            <a:avLst/>
          </a:prstGeom>
        </p:spPr>
        <p:txBody>
          <a:bodyPr lIns="0" tIns="0" rIns="0" bIns="0"/>
          <a:lstStyle>
            <a:lvl1pPr marL="216000" indent="-216000" algn="l" defTabSz="216000" rtl="0" eaLnBrk="1" fontAlgn="base" hangingPunct="1">
              <a:lnSpc>
                <a:spcPct val="100000"/>
              </a:lnSpc>
              <a:spcBef>
                <a:spcPts val="0"/>
              </a:spcBef>
              <a:spcAft>
                <a:spcPct val="0"/>
              </a:spcAft>
              <a:buClr>
                <a:schemeClr val="tx2"/>
              </a:buClr>
              <a:buFont typeface="Arial" panose="020B0604020202020204" pitchFamily="34" charset="0"/>
              <a:buChar char="•"/>
              <a:tabLst>
                <a:tab pos="216000" algn="l"/>
              </a:tabLst>
              <a:defRPr sz="1800" kern="1200">
                <a:solidFill>
                  <a:schemeClr val="tx1"/>
                </a:solidFill>
                <a:latin typeface="Arial" panose="020B0604020202020204" pitchFamily="34" charset="0"/>
                <a:ea typeface="+mn-ea"/>
                <a:cs typeface="Arial" panose="020B0604020202020204" pitchFamily="34" charset="0"/>
              </a:defRPr>
            </a:lvl1pPr>
            <a:lvl2pPr marL="432000" indent="-215900" algn="l" rtl="0" eaLnBrk="1" fontAlgn="base" hangingPunct="1">
              <a:lnSpc>
                <a:spcPct val="100000"/>
              </a:lnSpc>
              <a:spcBef>
                <a:spcPts val="0"/>
              </a:spcBef>
              <a:spcAft>
                <a:spcPct val="0"/>
              </a:spcAft>
              <a:buClr>
                <a:schemeClr val="tx2"/>
              </a:buClr>
              <a:buFont typeface="Symbol" panose="05050102010706020507" pitchFamily="18" charset="2"/>
              <a:buChar char="-"/>
              <a:tabLst>
                <a:tab pos="432000" algn="l"/>
              </a:tabLst>
              <a:defRPr sz="1600" kern="1200">
                <a:solidFill>
                  <a:schemeClr val="tx1"/>
                </a:solidFill>
                <a:latin typeface="Arial" panose="020B0604020202020204" pitchFamily="34" charset="0"/>
                <a:ea typeface="+mn-ea"/>
                <a:cs typeface="Arial" panose="020B0604020202020204" pitchFamily="34" charset="0"/>
              </a:defRPr>
            </a:lvl2pPr>
            <a:lvl3pPr marL="648000" indent="-215900" algn="l" defTabSz="216000" rtl="0" eaLnBrk="1" fontAlgn="base" hangingPunct="1">
              <a:lnSpc>
                <a:spcPct val="100000"/>
              </a:lnSpc>
              <a:spcBef>
                <a:spcPts val="0"/>
              </a:spcBef>
              <a:spcAft>
                <a:spcPct val="0"/>
              </a:spcAft>
              <a:buClr>
                <a:schemeClr val="tx2"/>
              </a:buClr>
              <a:buSzPct val="80000"/>
              <a:buFont typeface="Wingdings" panose="05000000000000000000" pitchFamily="2" charset="2"/>
              <a:buChar char="§"/>
              <a:tabLst>
                <a:tab pos="648000" algn="l"/>
              </a:tabLst>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fontAlgn="base" hangingPunct="1">
              <a:lnSpc>
                <a:spcPct val="100000"/>
              </a:lnSpc>
              <a:spcBef>
                <a:spcPts val="0"/>
              </a:spcBef>
              <a:spcAft>
                <a:spcPct val="0"/>
              </a:spcAft>
              <a:buClr>
                <a:schemeClr val="tx2"/>
              </a:buClr>
              <a:buSzPct val="100000"/>
              <a:buFont typeface="Arial" panose="020B0604020202020204" pitchFamily="34" charset="0"/>
              <a:buChar char="-"/>
              <a:tabLst>
                <a:tab pos="864000" algn="l"/>
              </a:tabLst>
              <a:defRPr sz="1600" kern="1200">
                <a:solidFill>
                  <a:schemeClr val="tx1"/>
                </a:solidFill>
                <a:latin typeface="Arial" panose="020B0604020202020204" pitchFamily="34" charset="0"/>
                <a:ea typeface="+mn-ea"/>
                <a:cs typeface="Arial" panose="020B0604020202020204" pitchFamily="34" charset="0"/>
              </a:defRPr>
            </a:lvl4pPr>
            <a:lvl5pPr marL="864000" indent="-216000" algn="l" rtl="0" eaLnBrk="1" fontAlgn="base" hangingPunct="1">
              <a:lnSpc>
                <a:spcPct val="90000"/>
              </a:lnSpc>
              <a:spcBef>
                <a:spcPts val="0"/>
              </a:spcBef>
              <a:spcAft>
                <a:spcPct val="0"/>
              </a:spcAft>
              <a:buClr>
                <a:schemeClr val="tx2"/>
              </a:buClr>
              <a:buFont typeface="Arial" panose="020B0604020202020204" pitchFamily="34" charset="0"/>
              <a:buChar char="-"/>
              <a:tabLst>
                <a:tab pos="895350" algn="l"/>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smtClean="0"/>
              <a:t>HPAEC-PAD method enables the </a:t>
            </a:r>
            <a:r>
              <a:rPr lang="en-US" dirty="0" smtClean="0">
                <a:solidFill>
                  <a:srgbClr val="00549F"/>
                </a:solidFill>
              </a:rPr>
              <a:t>simultaneous determination </a:t>
            </a:r>
            <a:r>
              <a:rPr lang="en-US" dirty="0" smtClean="0"/>
              <a:t>of soluble biomass derived compounds from </a:t>
            </a:r>
            <a:r>
              <a:rPr lang="en-US" dirty="0" smtClean="0">
                <a:solidFill>
                  <a:srgbClr val="00549F"/>
                </a:solidFill>
              </a:rPr>
              <a:t>Cellulose, Hemicellulose, Lignin </a:t>
            </a:r>
            <a:r>
              <a:rPr lang="en-US" u="sng" dirty="0" smtClean="0"/>
              <a:t>and</a:t>
            </a:r>
            <a:r>
              <a:rPr lang="en-US" dirty="0" smtClean="0">
                <a:solidFill>
                  <a:srgbClr val="00549F"/>
                </a:solidFill>
              </a:rPr>
              <a:t> Pectin</a:t>
            </a:r>
          </a:p>
          <a:p>
            <a:pPr marL="0" indent="0">
              <a:buNone/>
              <a:defRPr/>
            </a:pPr>
            <a:endParaRPr lang="en-US" dirty="0"/>
          </a:p>
          <a:p>
            <a:pPr>
              <a:defRPr/>
            </a:pPr>
            <a:r>
              <a:rPr lang="en-US" dirty="0" smtClean="0"/>
              <a:t>Fermentation inhibitors are mostly </a:t>
            </a:r>
            <a:r>
              <a:rPr lang="en-US" dirty="0" smtClean="0">
                <a:solidFill>
                  <a:srgbClr val="00549F"/>
                </a:solidFill>
              </a:rPr>
              <a:t>aldehydes</a:t>
            </a:r>
            <a:r>
              <a:rPr lang="en-US" dirty="0" smtClean="0"/>
              <a:t> and </a:t>
            </a:r>
            <a:r>
              <a:rPr lang="en-US" dirty="0" smtClean="0">
                <a:solidFill>
                  <a:srgbClr val="00549F"/>
                </a:solidFill>
              </a:rPr>
              <a:t>alcohols</a:t>
            </a:r>
          </a:p>
          <a:p>
            <a:pPr>
              <a:defRPr/>
            </a:pPr>
            <a:endParaRPr lang="en-US" dirty="0"/>
          </a:p>
          <a:p>
            <a:pPr>
              <a:defRPr/>
            </a:pPr>
            <a:r>
              <a:rPr lang="en-US" dirty="0" err="1">
                <a:solidFill>
                  <a:srgbClr val="00549F"/>
                </a:solidFill>
              </a:rPr>
              <a:t>Cannizzaro</a:t>
            </a:r>
            <a:r>
              <a:rPr lang="en-US" dirty="0">
                <a:solidFill>
                  <a:srgbClr val="00549F"/>
                </a:solidFill>
              </a:rPr>
              <a:t> reaction </a:t>
            </a:r>
            <a:r>
              <a:rPr lang="en-US" dirty="0"/>
              <a:t>takes place allowing an </a:t>
            </a:r>
            <a:r>
              <a:rPr lang="en-US" dirty="0">
                <a:solidFill>
                  <a:srgbClr val="00549F"/>
                </a:solidFill>
              </a:rPr>
              <a:t>indirect</a:t>
            </a:r>
            <a:r>
              <a:rPr lang="en-US" dirty="0"/>
              <a:t> measurement of </a:t>
            </a:r>
            <a:r>
              <a:rPr lang="en-US" dirty="0" smtClean="0">
                <a:solidFill>
                  <a:srgbClr val="00549F"/>
                </a:solidFill>
              </a:rPr>
              <a:t>aldehydes</a:t>
            </a:r>
          </a:p>
          <a:p>
            <a:pPr>
              <a:defRPr/>
            </a:pPr>
            <a:endParaRPr lang="en-US" dirty="0">
              <a:solidFill>
                <a:schemeClr val="accent1">
                  <a:lumMod val="75000"/>
                  <a:lumOff val="25000"/>
                </a:schemeClr>
              </a:solidFill>
            </a:endParaRPr>
          </a:p>
          <a:p>
            <a:pPr>
              <a:defRPr/>
            </a:pPr>
            <a:r>
              <a:rPr lang="en-US" dirty="0"/>
              <a:t>Soluble</a:t>
            </a:r>
            <a:r>
              <a:rPr lang="en-US" dirty="0">
                <a:solidFill>
                  <a:schemeClr val="accent1">
                    <a:lumMod val="75000"/>
                    <a:lumOff val="25000"/>
                  </a:schemeClr>
                </a:solidFill>
              </a:rPr>
              <a:t> </a:t>
            </a:r>
            <a:r>
              <a:rPr lang="en-US" dirty="0">
                <a:solidFill>
                  <a:srgbClr val="00549F"/>
                </a:solidFill>
              </a:rPr>
              <a:t>lignin</a:t>
            </a:r>
            <a:r>
              <a:rPr lang="en-US" dirty="0">
                <a:solidFill>
                  <a:schemeClr val="accent1">
                    <a:lumMod val="75000"/>
                    <a:lumOff val="25000"/>
                  </a:schemeClr>
                </a:solidFill>
              </a:rPr>
              <a:t> </a:t>
            </a:r>
            <a:r>
              <a:rPr lang="en-US" dirty="0"/>
              <a:t>is</a:t>
            </a:r>
            <a:r>
              <a:rPr lang="en-US" dirty="0">
                <a:solidFill>
                  <a:schemeClr val="accent1">
                    <a:lumMod val="75000"/>
                    <a:lumOff val="25000"/>
                  </a:schemeClr>
                </a:solidFill>
              </a:rPr>
              <a:t> </a:t>
            </a:r>
            <a:r>
              <a:rPr lang="en-US" dirty="0">
                <a:solidFill>
                  <a:srgbClr val="00549F"/>
                </a:solidFill>
              </a:rPr>
              <a:t>modified</a:t>
            </a:r>
            <a:r>
              <a:rPr lang="en-US" dirty="0">
                <a:solidFill>
                  <a:schemeClr val="accent1">
                    <a:lumMod val="75000"/>
                    <a:lumOff val="25000"/>
                  </a:schemeClr>
                </a:solidFill>
              </a:rPr>
              <a:t> </a:t>
            </a:r>
            <a:r>
              <a:rPr lang="en-US" dirty="0"/>
              <a:t>by</a:t>
            </a:r>
            <a:r>
              <a:rPr lang="en-US" dirty="0">
                <a:solidFill>
                  <a:schemeClr val="accent1">
                    <a:lumMod val="75000"/>
                    <a:lumOff val="25000"/>
                  </a:schemeClr>
                </a:solidFill>
              </a:rPr>
              <a:t> </a:t>
            </a:r>
            <a:r>
              <a:rPr lang="en-US" dirty="0">
                <a:solidFill>
                  <a:srgbClr val="00549F"/>
                </a:solidFill>
              </a:rPr>
              <a:t>NaOH</a:t>
            </a:r>
          </a:p>
          <a:p>
            <a:pPr>
              <a:defRPr/>
            </a:pPr>
            <a:endParaRPr lang="en-US" dirty="0" smtClean="0"/>
          </a:p>
          <a:p>
            <a:pPr>
              <a:defRPr/>
            </a:pPr>
            <a:endParaRPr lang="en-US" dirty="0"/>
          </a:p>
          <a:p>
            <a:pPr>
              <a:defRPr/>
            </a:pPr>
            <a:endParaRPr lang="en-US" dirty="0" smtClean="0"/>
          </a:p>
          <a:p>
            <a:pPr>
              <a:defRPr/>
            </a:pPr>
            <a:r>
              <a:rPr lang="en-US" dirty="0" smtClean="0"/>
              <a:t>Identification of unknown compounds and reactions which occur due to the alkaline media</a:t>
            </a:r>
          </a:p>
          <a:p>
            <a:pPr>
              <a:defRPr/>
            </a:pPr>
            <a:endParaRPr lang="en-US" dirty="0"/>
          </a:p>
          <a:p>
            <a:pPr>
              <a:defRPr/>
            </a:pPr>
            <a:r>
              <a:rPr lang="en-US" dirty="0" smtClean="0"/>
              <a:t>Implementation of promising raw materials into a bio-refinery process</a:t>
            </a:r>
            <a:endParaRPr lang="en-US" dirty="0"/>
          </a:p>
          <a:p>
            <a:pPr>
              <a:defRP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2"/>
          </p:nvPr>
        </p:nvSpPr>
        <p:spPr/>
        <p:txBody>
          <a:bodyPr/>
          <a:lstStyle/>
          <a:p>
            <a:pPr>
              <a:defRPr/>
            </a:pPr>
            <a:r>
              <a:rPr lang="en-US" smtClean="0"/>
              <a:t>14 von 14</a:t>
            </a:r>
            <a:endParaRPr lang="en-US"/>
          </a:p>
        </p:txBody>
      </p:sp>
      <p:pic>
        <p:nvPicPr>
          <p:cNvPr id="37890" name="Picture 2" descr="http://www.fz-juelich.de/SharedDocs/Bilder/IBG/IBG-3/DE/Fokusbilder/BioSC.jpg;jsessionid=C39C6BF85B5FF428B6C4FD4E7F28D38A?__blob=poster"/>
          <p:cNvPicPr>
            <a:picLocks noChangeAspect="1" noChangeArrowheads="1"/>
          </p:cNvPicPr>
          <p:nvPr/>
        </p:nvPicPr>
        <p:blipFill>
          <a:blip r:embed="rId2"/>
          <a:srcRect/>
          <a:stretch>
            <a:fillRect/>
          </a:stretch>
        </p:blipFill>
        <p:spPr bwMode="auto">
          <a:xfrm>
            <a:off x="330200" y="584200"/>
            <a:ext cx="1222375" cy="1079500"/>
          </a:xfrm>
          <a:prstGeom prst="rect">
            <a:avLst/>
          </a:prstGeom>
          <a:noFill/>
          <a:ln w="9525">
            <a:noFill/>
            <a:miter lim="800000"/>
            <a:headEnd/>
            <a:tailEnd/>
          </a:ln>
        </p:spPr>
      </p:pic>
      <p:pic>
        <p:nvPicPr>
          <p:cNvPr id="37891" name="Picture 4" descr="https://fbcdn-profile-a.akamaihd.net/hprofile-ak-xaf1/v/t1.0-1/c0.3.160.160/p160x160/1798269_686135811458808_3881434411410982291_n.png?oh=3df00f61ebbbff60f5f3df9bea5b3d23&amp;oe=55FE6AD6&amp;__gda__=1442677617_fbb8b82590cab6b06a6fd34441f2118c"/>
          <p:cNvPicPr>
            <a:picLocks noChangeAspect="1" noChangeArrowheads="1"/>
          </p:cNvPicPr>
          <p:nvPr/>
        </p:nvPicPr>
        <p:blipFill>
          <a:blip r:embed="rId3">
            <a:clrChange>
              <a:clrFrom>
                <a:srgbClr val="FEFEFE"/>
              </a:clrFrom>
              <a:clrTo>
                <a:srgbClr val="FEFEFE">
                  <a:alpha val="0"/>
                </a:srgbClr>
              </a:clrTo>
            </a:clrChange>
          </a:blip>
          <a:srcRect/>
          <a:stretch>
            <a:fillRect/>
          </a:stretch>
        </p:blipFill>
        <p:spPr bwMode="auto">
          <a:xfrm>
            <a:off x="2197100" y="303213"/>
            <a:ext cx="1524000" cy="1524000"/>
          </a:xfrm>
          <a:prstGeom prst="rect">
            <a:avLst/>
          </a:prstGeom>
          <a:noFill/>
          <a:ln w="9525">
            <a:noFill/>
            <a:miter lim="800000"/>
            <a:headEnd/>
            <a:tailEnd/>
          </a:ln>
        </p:spPr>
      </p:pic>
      <p:pic>
        <p:nvPicPr>
          <p:cNvPr id="37892" name="Picture 8" descr="http://www.mfd.mw.tu-dresden.de/spp1681/templates/images/dfg_logo_blau.jpg"/>
          <p:cNvPicPr>
            <a:picLocks noChangeAspect="1" noChangeArrowheads="1"/>
          </p:cNvPicPr>
          <p:nvPr/>
        </p:nvPicPr>
        <p:blipFill>
          <a:blip r:embed="rId4"/>
          <a:srcRect/>
          <a:stretch>
            <a:fillRect/>
          </a:stretch>
        </p:blipFill>
        <p:spPr bwMode="auto">
          <a:xfrm>
            <a:off x="2281238" y="4459288"/>
            <a:ext cx="1439862" cy="506412"/>
          </a:xfrm>
          <a:prstGeom prst="rect">
            <a:avLst/>
          </a:prstGeom>
          <a:noFill/>
          <a:ln w="9525">
            <a:noFill/>
            <a:miter lim="800000"/>
            <a:headEnd/>
            <a:tailEnd/>
          </a:ln>
        </p:spPr>
      </p:pic>
      <p:pic>
        <p:nvPicPr>
          <p:cNvPr id="37893" name="Picture 10" descr="http://sciencefiles.files.wordpress.com/2012/06/wissenschaftsrat.jpg"/>
          <p:cNvPicPr>
            <a:picLocks noChangeAspect="1" noChangeArrowheads="1"/>
          </p:cNvPicPr>
          <p:nvPr/>
        </p:nvPicPr>
        <p:blipFill>
          <a:blip r:embed="rId5"/>
          <a:srcRect/>
          <a:stretch>
            <a:fillRect/>
          </a:stretch>
        </p:blipFill>
        <p:spPr bwMode="auto">
          <a:xfrm>
            <a:off x="330200" y="4346575"/>
            <a:ext cx="1714500" cy="952500"/>
          </a:xfrm>
          <a:prstGeom prst="rect">
            <a:avLst/>
          </a:prstGeom>
          <a:noFill/>
          <a:ln w="9525">
            <a:noFill/>
            <a:miter lim="800000"/>
            <a:headEnd/>
            <a:tailEnd/>
          </a:ln>
        </p:spPr>
      </p:pic>
      <p:pic>
        <p:nvPicPr>
          <p:cNvPr id="37894" name="Picture 12" descr="https://wiki.avt.rwth-aachen.de/download/attachments/10256414/image2015-8-4%2011%3A36%3A12.png?version=1&amp;modificationDate=1438680973113&amp;api=v2"/>
          <p:cNvPicPr>
            <a:picLocks noChangeAspect="1" noChangeArrowheads="1"/>
          </p:cNvPicPr>
          <p:nvPr/>
        </p:nvPicPr>
        <p:blipFill>
          <a:blip r:embed="rId6"/>
          <a:srcRect/>
          <a:stretch>
            <a:fillRect/>
          </a:stretch>
        </p:blipFill>
        <p:spPr bwMode="auto">
          <a:xfrm>
            <a:off x="4957763" y="798513"/>
            <a:ext cx="3240087" cy="4319587"/>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platzhalter 4"/>
          <p:cNvSpPr txBox="1">
            <a:spLocks/>
          </p:cNvSpPr>
          <p:nvPr/>
        </p:nvSpPr>
        <p:spPr>
          <a:xfrm>
            <a:off x="250825" y="900113"/>
            <a:ext cx="8569325" cy="4821237"/>
          </a:xfrm>
          <a:prstGeom prst="rect">
            <a:avLst/>
          </a:prstGeom>
        </p:spPr>
        <p:txBody>
          <a:bodyPr lIns="0" tIns="0" rIns="0" bIns="0"/>
          <a:lstStyle>
            <a:lvl1pPr marL="216000" indent="-216000" algn="l" defTabSz="216000" rtl="0" eaLnBrk="1" fontAlgn="base" hangingPunct="1">
              <a:lnSpc>
                <a:spcPct val="100000"/>
              </a:lnSpc>
              <a:spcBef>
                <a:spcPts val="0"/>
              </a:spcBef>
              <a:spcAft>
                <a:spcPct val="0"/>
              </a:spcAft>
              <a:buClr>
                <a:schemeClr val="tx2"/>
              </a:buClr>
              <a:buFont typeface="Arial" panose="020B0604020202020204" pitchFamily="34" charset="0"/>
              <a:buChar char="•"/>
              <a:tabLst>
                <a:tab pos="216000" algn="l"/>
              </a:tabLst>
              <a:defRPr sz="1800" kern="1200">
                <a:solidFill>
                  <a:schemeClr val="tx1"/>
                </a:solidFill>
                <a:latin typeface="Arial" panose="020B0604020202020204" pitchFamily="34" charset="0"/>
                <a:ea typeface="+mn-ea"/>
                <a:cs typeface="Arial" panose="020B0604020202020204" pitchFamily="34" charset="0"/>
              </a:defRPr>
            </a:lvl1pPr>
            <a:lvl2pPr marL="432000" indent="-215900" algn="l" rtl="0" eaLnBrk="1" fontAlgn="base" hangingPunct="1">
              <a:lnSpc>
                <a:spcPct val="100000"/>
              </a:lnSpc>
              <a:spcBef>
                <a:spcPts val="0"/>
              </a:spcBef>
              <a:spcAft>
                <a:spcPct val="0"/>
              </a:spcAft>
              <a:buClr>
                <a:schemeClr val="tx2"/>
              </a:buClr>
              <a:buFont typeface="Symbol" panose="05050102010706020507" pitchFamily="18" charset="2"/>
              <a:buChar char="-"/>
              <a:tabLst>
                <a:tab pos="432000" algn="l"/>
              </a:tabLst>
              <a:defRPr sz="1600" kern="1200">
                <a:solidFill>
                  <a:schemeClr val="tx1"/>
                </a:solidFill>
                <a:latin typeface="Arial" panose="020B0604020202020204" pitchFamily="34" charset="0"/>
                <a:ea typeface="+mn-ea"/>
                <a:cs typeface="Arial" panose="020B0604020202020204" pitchFamily="34" charset="0"/>
              </a:defRPr>
            </a:lvl2pPr>
            <a:lvl3pPr marL="648000" indent="-215900" algn="l" defTabSz="216000" rtl="0" eaLnBrk="1" fontAlgn="base" hangingPunct="1">
              <a:lnSpc>
                <a:spcPct val="100000"/>
              </a:lnSpc>
              <a:spcBef>
                <a:spcPts val="0"/>
              </a:spcBef>
              <a:spcAft>
                <a:spcPct val="0"/>
              </a:spcAft>
              <a:buClr>
                <a:schemeClr val="tx2"/>
              </a:buClr>
              <a:buSzPct val="80000"/>
              <a:buFont typeface="Wingdings" panose="05000000000000000000" pitchFamily="2" charset="2"/>
              <a:buChar char="§"/>
              <a:tabLst>
                <a:tab pos="648000" algn="l"/>
              </a:tabLst>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fontAlgn="base" hangingPunct="1">
              <a:lnSpc>
                <a:spcPct val="100000"/>
              </a:lnSpc>
              <a:spcBef>
                <a:spcPts val="0"/>
              </a:spcBef>
              <a:spcAft>
                <a:spcPct val="0"/>
              </a:spcAft>
              <a:buClr>
                <a:schemeClr val="tx2"/>
              </a:buClr>
              <a:buSzPct val="100000"/>
              <a:buFont typeface="Arial" panose="020B0604020202020204" pitchFamily="34" charset="0"/>
              <a:buChar char="-"/>
              <a:tabLst>
                <a:tab pos="864000" algn="l"/>
              </a:tabLst>
              <a:defRPr sz="1600" kern="1200">
                <a:solidFill>
                  <a:schemeClr val="tx1"/>
                </a:solidFill>
                <a:latin typeface="Arial" panose="020B0604020202020204" pitchFamily="34" charset="0"/>
                <a:ea typeface="+mn-ea"/>
                <a:cs typeface="Arial" panose="020B0604020202020204" pitchFamily="34" charset="0"/>
              </a:defRPr>
            </a:lvl4pPr>
            <a:lvl5pPr marL="864000" indent="-216000" algn="l" rtl="0" eaLnBrk="1" fontAlgn="base" hangingPunct="1">
              <a:lnSpc>
                <a:spcPct val="90000"/>
              </a:lnSpc>
              <a:spcBef>
                <a:spcPts val="0"/>
              </a:spcBef>
              <a:spcAft>
                <a:spcPct val="0"/>
              </a:spcAft>
              <a:buClr>
                <a:schemeClr val="tx2"/>
              </a:buClr>
              <a:buFont typeface="Arial" panose="020B0604020202020204" pitchFamily="34" charset="0"/>
              <a:buChar char="-"/>
              <a:tabLst>
                <a:tab pos="895350" algn="l"/>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r>
              <a:rPr lang="en-US" dirty="0" smtClean="0">
                <a:solidFill>
                  <a:srgbClr val="00549F"/>
                </a:solidFill>
              </a:rPr>
              <a:t>Lignin content increases </a:t>
            </a:r>
            <a:r>
              <a:rPr lang="en-US" dirty="0" smtClean="0"/>
              <a:t>with increasing water content </a:t>
            </a:r>
          </a:p>
          <a:p>
            <a:pPr>
              <a:defRPr/>
            </a:pPr>
            <a:r>
              <a:rPr lang="en-US" dirty="0" smtClean="0">
                <a:solidFill>
                  <a:srgbClr val="00549F"/>
                </a:solidFill>
              </a:rPr>
              <a:t>HMF</a:t>
            </a:r>
            <a:r>
              <a:rPr lang="en-US" dirty="0" smtClean="0"/>
              <a:t>(Sugar degradation product) </a:t>
            </a:r>
            <a:r>
              <a:rPr lang="en-US" dirty="0" smtClean="0">
                <a:solidFill>
                  <a:srgbClr val="00549F"/>
                </a:solidFill>
              </a:rPr>
              <a:t>increases</a:t>
            </a:r>
            <a:r>
              <a:rPr lang="en-US" dirty="0" smtClean="0"/>
              <a:t> with increasing water content</a:t>
            </a:r>
          </a:p>
          <a:p>
            <a:pPr lvl="3">
              <a:defRPr/>
            </a:pPr>
            <a:r>
              <a:rPr lang="en-US" dirty="0" smtClean="0">
                <a:solidFill>
                  <a:srgbClr val="00549F"/>
                </a:solidFill>
              </a:rPr>
              <a:t>Cellulose affected </a:t>
            </a:r>
            <a:r>
              <a:rPr lang="en-US" dirty="0" smtClean="0"/>
              <a:t>during pretreatment</a:t>
            </a:r>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a:p>
          <a:p>
            <a:pPr>
              <a:defRPr/>
            </a:pPr>
            <a:endParaRPr lang="en-US" dirty="0"/>
          </a:p>
        </p:txBody>
      </p:sp>
      <p:pic>
        <p:nvPicPr>
          <p:cNvPr id="34818" name="Picture 3"/>
          <p:cNvPicPr>
            <a:picLocks noChangeAspect="1" noChangeArrowheads="1"/>
          </p:cNvPicPr>
          <p:nvPr/>
        </p:nvPicPr>
        <p:blipFill>
          <a:blip r:embed="rId2"/>
          <a:srcRect/>
          <a:stretch>
            <a:fillRect/>
          </a:stretch>
        </p:blipFill>
        <p:spPr bwMode="auto">
          <a:xfrm>
            <a:off x="744538" y="1041400"/>
            <a:ext cx="7473950" cy="3600450"/>
          </a:xfrm>
          <a:prstGeom prst="rect">
            <a:avLst/>
          </a:prstGeom>
          <a:noFill/>
          <a:ln w="9525">
            <a:noFill/>
            <a:miter lim="800000"/>
            <a:headEnd/>
            <a:tailEnd/>
          </a:ln>
        </p:spPr>
      </p:pic>
      <p:sp>
        <p:nvSpPr>
          <p:cNvPr id="34819" name="Titel 4"/>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smtClean="0">
                <a:latin typeface="Arial" charset="0"/>
                <a:cs typeface="Arial" charset="0"/>
              </a:rPr>
              <a:t>Scientific applications</a:t>
            </a:r>
            <a:br>
              <a:rPr lang="en-US" altLang="de-DE" smtClean="0">
                <a:latin typeface="Arial" charset="0"/>
                <a:cs typeface="Arial" charset="0"/>
              </a:rPr>
            </a:br>
            <a:r>
              <a:rPr lang="en-US" altLang="de-DE" smtClean="0">
                <a:latin typeface="Arial" charset="0"/>
                <a:cs typeface="Arial" charset="0"/>
              </a:rPr>
              <a:t>Characterization of pretreated pulp</a:t>
            </a:r>
          </a:p>
        </p:txBody>
      </p:sp>
      <p:sp>
        <p:nvSpPr>
          <p:cNvPr id="6" name="Rechteck 5"/>
          <p:cNvSpPr/>
          <p:nvPr/>
        </p:nvSpPr>
        <p:spPr>
          <a:xfrm>
            <a:off x="250825" y="5830888"/>
            <a:ext cx="4572000" cy="215900"/>
          </a:xfrm>
          <a:prstGeom prst="rect">
            <a:avLst/>
          </a:prstGeom>
        </p:spPr>
        <p:txBody>
          <a:bodyPr>
            <a:spAutoFit/>
          </a:bodyPr>
          <a:lstStyle/>
          <a:p>
            <a:pPr eaLnBrk="0" hangingPunct="0">
              <a:defRPr/>
            </a:pPr>
            <a:r>
              <a:rPr lang="en-US" sz="800" dirty="0">
                <a:latin typeface="+mj-lt"/>
                <a:cs typeface="Times New Roman" panose="02020603050405020304" pitchFamily="18" charset="0"/>
              </a:rPr>
              <a:t>Viell et al. Biotechnology for Biofuels, </a:t>
            </a:r>
            <a:r>
              <a:rPr lang="en-US" sz="800" b="1" dirty="0" smtClean="0">
                <a:latin typeface="+mj-lt"/>
                <a:cs typeface="Times New Roman" panose="02020603050405020304" pitchFamily="18" charset="0"/>
              </a:rPr>
              <a:t>2016</a:t>
            </a:r>
            <a:endParaRPr lang="en-US" sz="800" dirty="0">
              <a:latin typeface="+mj-lt"/>
              <a:cs typeface="Times New Roman" panose="02020603050405020304" pitchFamily="18" charset="0"/>
            </a:endParaRPr>
          </a:p>
        </p:txBody>
      </p:sp>
      <p:grpSp>
        <p:nvGrpSpPr>
          <p:cNvPr id="34822" name="Gruppieren 2"/>
          <p:cNvGrpSpPr>
            <a:grpSpLocks/>
          </p:cNvGrpSpPr>
          <p:nvPr/>
        </p:nvGrpSpPr>
        <p:grpSpPr bwMode="auto">
          <a:xfrm>
            <a:off x="3983038" y="879475"/>
            <a:ext cx="4921250" cy="1531938"/>
            <a:chOff x="2179673" y="1703808"/>
            <a:chExt cx="4921250" cy="1532826"/>
          </a:xfrm>
        </p:grpSpPr>
        <p:pic>
          <p:nvPicPr>
            <p:cNvPr id="34838" name="Grafik 8"/>
            <p:cNvPicPr>
              <a:picLocks noChangeAspect="1" noChangeArrowheads="1"/>
            </p:cNvPicPr>
            <p:nvPr/>
          </p:nvPicPr>
          <p:blipFill>
            <a:blip r:embed="rId3"/>
            <a:srcRect/>
            <a:stretch>
              <a:fillRect/>
            </a:stretch>
          </p:blipFill>
          <p:spPr bwMode="auto">
            <a:xfrm>
              <a:off x="2179673" y="1703808"/>
              <a:ext cx="4921250" cy="1263650"/>
            </a:xfrm>
            <a:prstGeom prst="rect">
              <a:avLst/>
            </a:prstGeom>
            <a:noFill/>
            <a:ln w="9525">
              <a:noFill/>
              <a:miter lim="800000"/>
              <a:headEnd/>
              <a:tailEnd/>
            </a:ln>
          </p:spPr>
        </p:pic>
        <p:sp>
          <p:nvSpPr>
            <p:cNvPr id="12" name="Pfeil nach rechts 11"/>
            <p:cNvSpPr/>
            <p:nvPr/>
          </p:nvSpPr>
          <p:spPr>
            <a:xfrm>
              <a:off x="2179674" y="2732578"/>
              <a:ext cx="4921248" cy="504056"/>
            </a:xfrm>
            <a:prstGeom prst="rightArrow">
              <a:avLst/>
            </a:prstGeom>
            <a:gradFill flip="none" rotWithShape="1">
              <a:gsLst>
                <a:gs pos="0">
                  <a:srgbClr val="FF0000"/>
                </a:gs>
                <a:gs pos="100000">
                  <a:schemeClr val="accent1">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de-DE" dirty="0" err="1">
                  <a:solidFill>
                    <a:schemeClr val="tx1"/>
                  </a:solidFill>
                </a:rPr>
                <a:t>Increasing</a:t>
              </a:r>
              <a:r>
                <a:rPr lang="de-DE" dirty="0">
                  <a:solidFill>
                    <a:schemeClr val="tx1"/>
                  </a:solidFill>
                </a:rPr>
                <a:t> </a:t>
              </a:r>
              <a:r>
                <a:rPr lang="de-DE" dirty="0" err="1">
                  <a:solidFill>
                    <a:schemeClr val="tx1"/>
                  </a:solidFill>
                </a:rPr>
                <a:t>water</a:t>
              </a:r>
              <a:r>
                <a:rPr lang="de-DE" dirty="0">
                  <a:solidFill>
                    <a:schemeClr val="tx1"/>
                  </a:solidFill>
                </a:rPr>
                <a:t>/</a:t>
              </a:r>
              <a:r>
                <a:rPr lang="de-DE" dirty="0" err="1">
                  <a:solidFill>
                    <a:schemeClr val="tx1"/>
                  </a:solidFill>
                </a:rPr>
                <a:t>EMIMAc</a:t>
              </a:r>
              <a:r>
                <a:rPr lang="de-DE" dirty="0">
                  <a:solidFill>
                    <a:schemeClr val="tx1"/>
                  </a:solidFill>
                </a:rPr>
                <a:t> </a:t>
              </a:r>
              <a:r>
                <a:rPr lang="de-DE" dirty="0" err="1">
                  <a:solidFill>
                    <a:schemeClr val="tx1"/>
                  </a:solidFill>
                </a:rPr>
                <a:t>ratio</a:t>
              </a:r>
              <a:endParaRPr lang="de-DE" dirty="0">
                <a:solidFill>
                  <a:schemeClr val="tx1"/>
                </a:solidFill>
              </a:endParaRPr>
            </a:p>
          </p:txBody>
        </p:sp>
      </p:grpSp>
      <p:cxnSp>
        <p:nvCxnSpPr>
          <p:cNvPr id="5" name="Gerade Verbindung mit Pfeil 4"/>
          <p:cNvCxnSpPr/>
          <p:nvPr/>
        </p:nvCxnSpPr>
        <p:spPr>
          <a:xfrm flipV="1">
            <a:off x="2667000" y="3632200"/>
            <a:ext cx="0" cy="3381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flipV="1">
            <a:off x="3668713" y="3632200"/>
            <a:ext cx="0" cy="3381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Gerade Verbindung mit Pfeil 14"/>
          <p:cNvCxnSpPr/>
          <p:nvPr/>
        </p:nvCxnSpPr>
        <p:spPr>
          <a:xfrm flipV="1">
            <a:off x="4787900" y="3632200"/>
            <a:ext cx="0" cy="3381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flipV="1">
            <a:off x="7583488" y="3632200"/>
            <a:ext cx="0" cy="3381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nvGrpSpPr>
          <p:cNvPr id="34827" name="Gruppieren 7"/>
          <p:cNvGrpSpPr>
            <a:grpSpLocks/>
          </p:cNvGrpSpPr>
          <p:nvPr/>
        </p:nvGrpSpPr>
        <p:grpSpPr bwMode="auto">
          <a:xfrm>
            <a:off x="4095750" y="1257300"/>
            <a:ext cx="4681538" cy="727075"/>
            <a:chOff x="4096382" y="1350130"/>
            <a:chExt cx="4681343" cy="727088"/>
          </a:xfrm>
        </p:grpSpPr>
        <p:sp>
          <p:nvSpPr>
            <p:cNvPr id="7" name="Textfeld 6"/>
            <p:cNvSpPr txBox="1"/>
            <p:nvPr/>
          </p:nvSpPr>
          <p:spPr>
            <a:xfrm>
              <a:off x="4096382" y="1350130"/>
              <a:ext cx="385747" cy="708038"/>
            </a:xfrm>
            <a:prstGeom prst="rect">
              <a:avLst/>
            </a:prstGeom>
            <a:noFill/>
          </p:spPr>
          <p:txBody>
            <a:bodyPr wrap="none">
              <a:spAutoFit/>
            </a:bodyPr>
            <a:lstStyle/>
            <a:p>
              <a:pPr eaLnBrk="0" hangingPunct="0">
                <a:defRPr/>
              </a:pPr>
              <a:r>
                <a:rPr lang="de-DE" sz="4000" dirty="0">
                  <a:solidFill>
                    <a:schemeClr val="bg1">
                      <a:lumMod val="50000"/>
                    </a:schemeClr>
                  </a:solidFill>
                  <a:latin typeface="Arial" panose="020B0604020202020204" pitchFamily="34" charset="0"/>
                  <a:cs typeface="+mn-cs"/>
                </a:rPr>
                <a:t>*</a:t>
              </a:r>
            </a:p>
          </p:txBody>
        </p:sp>
        <p:sp>
          <p:nvSpPr>
            <p:cNvPr id="34831" name="Textfeld 18"/>
            <p:cNvSpPr txBox="1">
              <a:spLocks noChangeArrowheads="1"/>
            </p:cNvSpPr>
            <p:nvPr/>
          </p:nvSpPr>
          <p:spPr bwMode="auto">
            <a:xfrm>
              <a:off x="5806308" y="1369332"/>
              <a:ext cx="385042" cy="707886"/>
            </a:xfrm>
            <a:prstGeom prst="rect">
              <a:avLst/>
            </a:prstGeom>
            <a:noFill/>
            <a:ln w="9525">
              <a:noFill/>
              <a:miter lim="800000"/>
              <a:headEnd/>
              <a:tailEnd/>
            </a:ln>
          </p:spPr>
          <p:txBody>
            <a:bodyPr wrap="none">
              <a:spAutoFit/>
            </a:bodyPr>
            <a:lstStyle/>
            <a:p>
              <a:pPr eaLnBrk="0" hangingPunct="0"/>
              <a:r>
                <a:rPr lang="de-DE" sz="4000">
                  <a:solidFill>
                    <a:srgbClr val="0000FF"/>
                  </a:solidFill>
                </a:rPr>
                <a:t>*</a:t>
              </a:r>
            </a:p>
          </p:txBody>
        </p:sp>
        <p:sp>
          <p:nvSpPr>
            <p:cNvPr id="34832" name="Textfeld 19"/>
            <p:cNvSpPr txBox="1">
              <a:spLocks noChangeArrowheads="1"/>
            </p:cNvSpPr>
            <p:nvPr/>
          </p:nvSpPr>
          <p:spPr bwMode="auto">
            <a:xfrm>
              <a:off x="6191350" y="1350130"/>
              <a:ext cx="385042" cy="707886"/>
            </a:xfrm>
            <a:prstGeom prst="rect">
              <a:avLst/>
            </a:prstGeom>
            <a:noFill/>
            <a:ln w="9525">
              <a:noFill/>
              <a:miter lim="800000"/>
              <a:headEnd/>
              <a:tailEnd/>
            </a:ln>
          </p:spPr>
          <p:txBody>
            <a:bodyPr wrap="none">
              <a:spAutoFit/>
            </a:bodyPr>
            <a:lstStyle/>
            <a:p>
              <a:pPr eaLnBrk="0" hangingPunct="0"/>
              <a:r>
                <a:rPr lang="de-DE" sz="4000">
                  <a:solidFill>
                    <a:srgbClr val="FF0000"/>
                  </a:solidFill>
                </a:rPr>
                <a:t>*</a:t>
              </a:r>
            </a:p>
          </p:txBody>
        </p:sp>
        <p:sp>
          <p:nvSpPr>
            <p:cNvPr id="34833" name="Textfeld 20"/>
            <p:cNvSpPr txBox="1">
              <a:spLocks noChangeArrowheads="1"/>
            </p:cNvSpPr>
            <p:nvPr/>
          </p:nvSpPr>
          <p:spPr bwMode="auto">
            <a:xfrm>
              <a:off x="4481424" y="1350130"/>
              <a:ext cx="385042" cy="707886"/>
            </a:xfrm>
            <a:prstGeom prst="rect">
              <a:avLst/>
            </a:prstGeom>
            <a:noFill/>
            <a:ln w="9525">
              <a:noFill/>
              <a:miter lim="800000"/>
              <a:headEnd/>
              <a:tailEnd/>
            </a:ln>
          </p:spPr>
          <p:txBody>
            <a:bodyPr wrap="none">
              <a:spAutoFit/>
            </a:bodyPr>
            <a:lstStyle/>
            <a:p>
              <a:pPr eaLnBrk="0" hangingPunct="0"/>
              <a:r>
                <a:rPr lang="de-DE" sz="4000">
                  <a:solidFill>
                    <a:srgbClr val="008000"/>
                  </a:solidFill>
                </a:rPr>
                <a:t>*</a:t>
              </a:r>
            </a:p>
          </p:txBody>
        </p:sp>
        <p:sp>
          <p:nvSpPr>
            <p:cNvPr id="34834" name="Textfeld 21"/>
            <p:cNvSpPr txBox="1">
              <a:spLocks noChangeArrowheads="1"/>
            </p:cNvSpPr>
            <p:nvPr/>
          </p:nvSpPr>
          <p:spPr bwMode="auto">
            <a:xfrm>
              <a:off x="5310817" y="1369332"/>
              <a:ext cx="385042" cy="707886"/>
            </a:xfrm>
            <a:prstGeom prst="rect">
              <a:avLst/>
            </a:prstGeom>
            <a:noFill/>
            <a:ln w="9525">
              <a:noFill/>
              <a:miter lim="800000"/>
              <a:headEnd/>
              <a:tailEnd/>
            </a:ln>
          </p:spPr>
          <p:txBody>
            <a:bodyPr wrap="none">
              <a:spAutoFit/>
            </a:bodyPr>
            <a:lstStyle/>
            <a:p>
              <a:pPr eaLnBrk="0" hangingPunct="0"/>
              <a:r>
                <a:rPr lang="de-DE" sz="4000">
                  <a:solidFill>
                    <a:srgbClr val="FF00FF"/>
                  </a:solidFill>
                </a:rPr>
                <a:t>*</a:t>
              </a:r>
            </a:p>
          </p:txBody>
        </p:sp>
        <p:sp>
          <p:nvSpPr>
            <p:cNvPr id="34835" name="Textfeld 22"/>
            <p:cNvSpPr txBox="1">
              <a:spLocks noChangeArrowheads="1"/>
            </p:cNvSpPr>
            <p:nvPr/>
          </p:nvSpPr>
          <p:spPr bwMode="auto">
            <a:xfrm>
              <a:off x="8392683" y="1369332"/>
              <a:ext cx="385042" cy="707886"/>
            </a:xfrm>
            <a:prstGeom prst="rect">
              <a:avLst/>
            </a:prstGeom>
            <a:noFill/>
            <a:ln w="9525">
              <a:noFill/>
              <a:miter lim="800000"/>
              <a:headEnd/>
              <a:tailEnd/>
            </a:ln>
          </p:spPr>
          <p:txBody>
            <a:bodyPr wrap="none">
              <a:spAutoFit/>
            </a:bodyPr>
            <a:lstStyle/>
            <a:p>
              <a:pPr eaLnBrk="0" hangingPunct="0"/>
              <a:r>
                <a:rPr lang="de-DE" sz="4000"/>
                <a:t>*</a:t>
              </a:r>
            </a:p>
          </p:txBody>
        </p:sp>
        <p:sp>
          <p:nvSpPr>
            <p:cNvPr id="34836" name="Textfeld 23"/>
            <p:cNvSpPr txBox="1">
              <a:spLocks noChangeArrowheads="1"/>
            </p:cNvSpPr>
            <p:nvPr/>
          </p:nvSpPr>
          <p:spPr bwMode="auto">
            <a:xfrm>
              <a:off x="7507726" y="1369332"/>
              <a:ext cx="385042" cy="707886"/>
            </a:xfrm>
            <a:prstGeom prst="rect">
              <a:avLst/>
            </a:prstGeom>
            <a:noFill/>
            <a:ln w="9525">
              <a:noFill/>
              <a:miter lim="800000"/>
              <a:headEnd/>
              <a:tailEnd/>
            </a:ln>
          </p:spPr>
          <p:txBody>
            <a:bodyPr wrap="none">
              <a:spAutoFit/>
            </a:bodyPr>
            <a:lstStyle/>
            <a:p>
              <a:pPr eaLnBrk="0" hangingPunct="0"/>
              <a:r>
                <a:rPr lang="de-DE" sz="4000">
                  <a:solidFill>
                    <a:srgbClr val="00FF00"/>
                  </a:solidFill>
                </a:rPr>
                <a:t>*</a:t>
              </a:r>
            </a:p>
          </p:txBody>
        </p:sp>
        <p:sp>
          <p:nvSpPr>
            <p:cNvPr id="34837" name="Textfeld 24"/>
            <p:cNvSpPr txBox="1">
              <a:spLocks noChangeArrowheads="1"/>
            </p:cNvSpPr>
            <p:nvPr/>
          </p:nvSpPr>
          <p:spPr bwMode="auto">
            <a:xfrm>
              <a:off x="6646065" y="1350130"/>
              <a:ext cx="385042" cy="707886"/>
            </a:xfrm>
            <a:prstGeom prst="rect">
              <a:avLst/>
            </a:prstGeom>
            <a:noFill/>
            <a:ln w="9525">
              <a:noFill/>
              <a:miter lim="800000"/>
              <a:headEnd/>
              <a:tailEnd/>
            </a:ln>
          </p:spPr>
          <p:txBody>
            <a:bodyPr wrap="none">
              <a:spAutoFit/>
            </a:bodyPr>
            <a:lstStyle/>
            <a:p>
              <a:pPr eaLnBrk="0" hangingPunct="0"/>
              <a:r>
                <a:rPr lang="de-DE" sz="4000">
                  <a:solidFill>
                    <a:srgbClr val="00FFFF"/>
                  </a:solidFill>
                </a:rPr>
                <a:t>*</a:t>
              </a:r>
            </a:p>
          </p:txBody>
        </p:sp>
      </p:grpSp>
      <p:cxnSp>
        <p:nvCxnSpPr>
          <p:cNvPr id="26" name="Gerade Verbindung mit Pfeil 25"/>
          <p:cNvCxnSpPr/>
          <p:nvPr/>
        </p:nvCxnSpPr>
        <p:spPr>
          <a:xfrm flipV="1">
            <a:off x="3092450" y="3649663"/>
            <a:ext cx="0" cy="33813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V="1">
            <a:off x="6838950" y="3649663"/>
            <a:ext cx="0" cy="33813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4"/>
          <p:cNvSpPr txBox="1">
            <a:spLocks/>
          </p:cNvSpPr>
          <p:nvPr/>
        </p:nvSpPr>
        <p:spPr>
          <a:xfrm>
            <a:off x="250825" y="900113"/>
            <a:ext cx="8569325" cy="4821237"/>
          </a:xfrm>
          <a:prstGeom prst="rect">
            <a:avLst/>
          </a:prstGeom>
        </p:spPr>
        <p:txBody>
          <a:bodyPr lIns="0" tIns="0" rIns="0" bIns="0"/>
          <a:lstStyle>
            <a:lvl1pPr marL="216000" indent="-216000" algn="l" defTabSz="216000" rtl="0" eaLnBrk="1" fontAlgn="base" hangingPunct="1">
              <a:lnSpc>
                <a:spcPct val="100000"/>
              </a:lnSpc>
              <a:spcBef>
                <a:spcPts val="0"/>
              </a:spcBef>
              <a:spcAft>
                <a:spcPct val="0"/>
              </a:spcAft>
              <a:buClr>
                <a:schemeClr val="tx2"/>
              </a:buClr>
              <a:buFont typeface="Arial" panose="020B0604020202020204" pitchFamily="34" charset="0"/>
              <a:buChar char="•"/>
              <a:tabLst>
                <a:tab pos="216000" algn="l"/>
              </a:tabLst>
              <a:defRPr sz="1800" kern="1200">
                <a:solidFill>
                  <a:schemeClr val="tx1"/>
                </a:solidFill>
                <a:latin typeface="Arial" panose="020B0604020202020204" pitchFamily="34" charset="0"/>
                <a:ea typeface="+mn-ea"/>
                <a:cs typeface="Arial" panose="020B0604020202020204" pitchFamily="34" charset="0"/>
              </a:defRPr>
            </a:lvl1pPr>
            <a:lvl2pPr marL="432000" indent="-215900" algn="l" rtl="0" eaLnBrk="1" fontAlgn="base" hangingPunct="1">
              <a:lnSpc>
                <a:spcPct val="100000"/>
              </a:lnSpc>
              <a:spcBef>
                <a:spcPts val="0"/>
              </a:spcBef>
              <a:spcAft>
                <a:spcPct val="0"/>
              </a:spcAft>
              <a:buClr>
                <a:schemeClr val="tx2"/>
              </a:buClr>
              <a:buFont typeface="Symbol" panose="05050102010706020507" pitchFamily="18" charset="2"/>
              <a:buChar char="-"/>
              <a:tabLst>
                <a:tab pos="432000" algn="l"/>
              </a:tabLst>
              <a:defRPr sz="1600" kern="1200">
                <a:solidFill>
                  <a:schemeClr val="tx1"/>
                </a:solidFill>
                <a:latin typeface="Arial" panose="020B0604020202020204" pitchFamily="34" charset="0"/>
                <a:ea typeface="+mn-ea"/>
                <a:cs typeface="Arial" panose="020B0604020202020204" pitchFamily="34" charset="0"/>
              </a:defRPr>
            </a:lvl2pPr>
            <a:lvl3pPr marL="648000" indent="-215900" algn="l" defTabSz="216000" rtl="0" eaLnBrk="1" fontAlgn="base" hangingPunct="1">
              <a:lnSpc>
                <a:spcPct val="100000"/>
              </a:lnSpc>
              <a:spcBef>
                <a:spcPts val="0"/>
              </a:spcBef>
              <a:spcAft>
                <a:spcPct val="0"/>
              </a:spcAft>
              <a:buClr>
                <a:schemeClr val="tx2"/>
              </a:buClr>
              <a:buSzPct val="80000"/>
              <a:buFont typeface="Wingdings" panose="05000000000000000000" pitchFamily="2" charset="2"/>
              <a:buChar char="§"/>
              <a:tabLst>
                <a:tab pos="648000" algn="l"/>
              </a:tabLst>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fontAlgn="base" hangingPunct="1">
              <a:lnSpc>
                <a:spcPct val="100000"/>
              </a:lnSpc>
              <a:spcBef>
                <a:spcPts val="0"/>
              </a:spcBef>
              <a:spcAft>
                <a:spcPct val="0"/>
              </a:spcAft>
              <a:buClr>
                <a:schemeClr val="tx2"/>
              </a:buClr>
              <a:buSzPct val="100000"/>
              <a:buFont typeface="Arial" panose="020B0604020202020204" pitchFamily="34" charset="0"/>
              <a:buChar char="-"/>
              <a:tabLst>
                <a:tab pos="864000" algn="l"/>
              </a:tabLst>
              <a:defRPr sz="1600" kern="1200">
                <a:solidFill>
                  <a:schemeClr val="tx1"/>
                </a:solidFill>
                <a:latin typeface="Arial" panose="020B0604020202020204" pitchFamily="34" charset="0"/>
                <a:ea typeface="+mn-ea"/>
                <a:cs typeface="Arial" panose="020B0604020202020204" pitchFamily="34" charset="0"/>
              </a:defRPr>
            </a:lvl4pPr>
            <a:lvl5pPr marL="864000" indent="-216000" algn="l" rtl="0" eaLnBrk="1" fontAlgn="base" hangingPunct="1">
              <a:lnSpc>
                <a:spcPct val="90000"/>
              </a:lnSpc>
              <a:spcBef>
                <a:spcPts val="0"/>
              </a:spcBef>
              <a:spcAft>
                <a:spcPct val="0"/>
              </a:spcAft>
              <a:buClr>
                <a:schemeClr val="tx2"/>
              </a:buClr>
              <a:buFont typeface="Arial" panose="020B0604020202020204" pitchFamily="34" charset="0"/>
              <a:buChar char="-"/>
              <a:tabLst>
                <a:tab pos="895350" algn="l"/>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smtClean="0">
                <a:solidFill>
                  <a:schemeClr val="accent1">
                    <a:lumMod val="75000"/>
                    <a:lumOff val="25000"/>
                  </a:schemeClr>
                </a:solidFill>
              </a:rPr>
              <a:t>Lignin bondage cleavage </a:t>
            </a:r>
            <a:r>
              <a:rPr lang="en-US" dirty="0" smtClean="0"/>
              <a:t>is necessary for any kind of usage</a:t>
            </a:r>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smtClean="0"/>
          </a:p>
          <a:p>
            <a:pPr>
              <a:defRPr/>
            </a:pPr>
            <a:endParaRPr lang="en-US" dirty="0"/>
          </a:p>
          <a:p>
            <a:pPr>
              <a:defRPr/>
            </a:pPr>
            <a:endParaRPr lang="en-US" dirty="0" smtClean="0">
              <a:solidFill>
                <a:schemeClr val="accent1">
                  <a:lumMod val="75000"/>
                  <a:lumOff val="25000"/>
                </a:schemeClr>
              </a:solidFill>
            </a:endParaRPr>
          </a:p>
          <a:p>
            <a:pPr>
              <a:defRPr/>
            </a:pPr>
            <a:r>
              <a:rPr lang="en-US" dirty="0" smtClean="0">
                <a:solidFill>
                  <a:srgbClr val="00549F"/>
                </a:solidFill>
              </a:rPr>
              <a:t>Alcohols and Monosaccharides </a:t>
            </a:r>
            <a:r>
              <a:rPr lang="en-US" dirty="0" smtClean="0"/>
              <a:t>are</a:t>
            </a:r>
            <a:r>
              <a:rPr lang="en-US" dirty="0" smtClean="0">
                <a:solidFill>
                  <a:schemeClr val="accent1">
                    <a:lumMod val="75000"/>
                    <a:lumOff val="25000"/>
                  </a:schemeClr>
                </a:solidFill>
              </a:rPr>
              <a:t> </a:t>
            </a:r>
            <a:r>
              <a:rPr lang="en-US" dirty="0" smtClean="0">
                <a:solidFill>
                  <a:srgbClr val="00549F"/>
                </a:solidFill>
              </a:rPr>
              <a:t>measureable</a:t>
            </a:r>
          </a:p>
          <a:p>
            <a:pPr lvl="3">
              <a:defRPr/>
            </a:pPr>
            <a:r>
              <a:rPr lang="en-US" dirty="0" smtClean="0">
                <a:solidFill>
                  <a:srgbClr val="00549F"/>
                </a:solidFill>
              </a:rPr>
              <a:t>Degradation</a:t>
            </a:r>
            <a:r>
              <a:rPr lang="en-US" dirty="0" smtClean="0">
                <a:solidFill>
                  <a:schemeClr val="accent1">
                    <a:lumMod val="75000"/>
                    <a:lumOff val="25000"/>
                  </a:schemeClr>
                </a:solidFill>
              </a:rPr>
              <a:t> </a:t>
            </a:r>
            <a:r>
              <a:rPr lang="en-US" dirty="0" smtClean="0"/>
              <a:t>occurs</a:t>
            </a:r>
            <a:endParaRPr lang="en-US" dirty="0"/>
          </a:p>
        </p:txBody>
      </p:sp>
      <p:sp>
        <p:nvSpPr>
          <p:cNvPr id="35841" name="Titel 4"/>
          <p:cNvSpPr>
            <a:spLocks noGrp="1"/>
          </p:cNvSpPr>
          <p:nvPr>
            <p:ph type="title"/>
          </p:nvPr>
        </p:nvSpPr>
        <p:spPr bwMode="auto">
          <a:xfrm>
            <a:off x="287338" y="201613"/>
            <a:ext cx="8569325" cy="542925"/>
          </a:xfrm>
          <a:noFill/>
          <a:ln>
            <a:miter lim="800000"/>
            <a:headEnd/>
            <a:tailEnd/>
          </a:ln>
        </p:spPr>
        <p:txBody>
          <a:bodyPr vert="horz" wrap="square" numCol="1" compatLnSpc="1">
            <a:prstTxWarp prst="textNoShape">
              <a:avLst/>
            </a:prstTxWarp>
          </a:bodyPr>
          <a:lstStyle/>
          <a:p>
            <a:r>
              <a:rPr lang="en-US" altLang="de-DE" dirty="0" smtClean="0">
                <a:latin typeface="Arial" charset="0"/>
                <a:cs typeface="Arial" charset="0"/>
              </a:rPr>
              <a:t>Scientific applications</a:t>
            </a:r>
            <a:br>
              <a:rPr lang="en-US" altLang="de-DE" dirty="0" smtClean="0">
                <a:latin typeface="Arial" charset="0"/>
                <a:cs typeface="Arial" charset="0"/>
              </a:rPr>
            </a:br>
            <a:r>
              <a:rPr lang="en-US" altLang="de-DE" dirty="0" smtClean="0">
                <a:latin typeface="Arial" charset="0"/>
                <a:cs typeface="Arial" charset="0"/>
              </a:rPr>
              <a:t>Can enzymes degrade Lignin?</a:t>
            </a:r>
          </a:p>
        </p:txBody>
      </p:sp>
      <p:pic>
        <p:nvPicPr>
          <p:cNvPr id="35843" name="Picture 2" descr="C:\Users\nian01\AppData\Local\Microsoft\Windows\Temporary Internet Files\Content.Outlook\KWEY9WC1\Pere_HPAEC_2.png"/>
          <p:cNvPicPr>
            <a:picLocks noChangeAspect="1" noChangeArrowheads="1"/>
          </p:cNvPicPr>
          <p:nvPr/>
        </p:nvPicPr>
        <p:blipFill>
          <a:blip r:embed="rId2"/>
          <a:srcRect/>
          <a:stretch>
            <a:fillRect/>
          </a:stretch>
        </p:blipFill>
        <p:spPr bwMode="auto">
          <a:xfrm>
            <a:off x="104775" y="1162050"/>
            <a:ext cx="8934450" cy="4144963"/>
          </a:xfrm>
          <a:prstGeom prst="rect">
            <a:avLst/>
          </a:prstGeom>
          <a:noFill/>
          <a:ln w="9525">
            <a:noFill/>
            <a:miter lim="800000"/>
            <a:headEnd/>
            <a:tailEnd/>
          </a:ln>
        </p:spPr>
      </p:pic>
      <p:pic>
        <p:nvPicPr>
          <p:cNvPr id="35844" name="Picture 2" descr="C:\Users\nian01\AppData\Local\Microsoft\Windows\Temporary Internet Files\Content.Outlook\KWEY9WC1\Pere_HPAEC_2.png"/>
          <p:cNvPicPr>
            <a:picLocks noChangeAspect="1" noChangeArrowheads="1"/>
          </p:cNvPicPr>
          <p:nvPr/>
        </p:nvPicPr>
        <p:blipFill>
          <a:blip r:embed="rId3"/>
          <a:srcRect/>
          <a:stretch>
            <a:fillRect/>
          </a:stretch>
        </p:blipFill>
        <p:spPr bwMode="auto">
          <a:xfrm>
            <a:off x="8088313" y="255588"/>
            <a:ext cx="776287" cy="360362"/>
          </a:xfrm>
          <a:prstGeom prst="rect">
            <a:avLst/>
          </a:prstGeom>
          <a:noFill/>
          <a:ln w="9525">
            <a:noFill/>
            <a:miter lim="800000"/>
            <a:headEnd/>
            <a:tailEnd/>
          </a:ln>
        </p:spPr>
      </p:pic>
      <p:sp>
        <p:nvSpPr>
          <p:cNvPr id="6" name="Rechteck 5"/>
          <p:cNvSpPr/>
          <p:nvPr/>
        </p:nvSpPr>
        <p:spPr>
          <a:xfrm>
            <a:off x="250825" y="5830888"/>
            <a:ext cx="4572000" cy="215900"/>
          </a:xfrm>
          <a:prstGeom prst="rect">
            <a:avLst/>
          </a:prstGeom>
        </p:spPr>
        <p:txBody>
          <a:bodyPr>
            <a:spAutoFit/>
          </a:bodyPr>
          <a:lstStyle/>
          <a:p>
            <a:pPr eaLnBrk="0" hangingPunct="0">
              <a:defRPr/>
            </a:pPr>
            <a:r>
              <a:rPr lang="en-US" sz="800" dirty="0">
                <a:latin typeface="+mj-lt"/>
                <a:cs typeface="Times New Roman" panose="02020603050405020304" pitchFamily="18" charset="0"/>
              </a:rPr>
              <a:t>Picart Faiget et al. </a:t>
            </a:r>
            <a:r>
              <a:rPr lang="en-US" sz="800" b="1" dirty="0" smtClean="0">
                <a:latin typeface="+mj-lt"/>
                <a:cs typeface="Times New Roman" panose="02020603050405020304" pitchFamily="18" charset="0"/>
              </a:rPr>
              <a:t>2015</a:t>
            </a:r>
            <a:r>
              <a:rPr lang="en-US" sz="800" dirty="0" smtClean="0">
                <a:latin typeface="+mj-lt"/>
                <a:cs typeface="Times New Roman" panose="02020603050405020304" pitchFamily="18" charset="0"/>
              </a:rPr>
              <a:t>, submitted</a:t>
            </a:r>
            <a:endParaRPr lang="en-US" sz="800" dirty="0">
              <a:latin typeface="+mj-lt"/>
              <a:cs typeface="Times New Roman" panose="02020603050405020304" pitchFamily="18" charset="0"/>
            </a:endParaRPr>
          </a:p>
        </p:txBody>
      </p:sp>
      <p:cxnSp>
        <p:nvCxnSpPr>
          <p:cNvPr id="8" name="Gerade Verbindung mit Pfeil 7"/>
          <p:cNvCxnSpPr/>
          <p:nvPr/>
        </p:nvCxnSpPr>
        <p:spPr>
          <a:xfrm flipV="1">
            <a:off x="1041400" y="3817938"/>
            <a:ext cx="0" cy="33972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Gerade Verbindung mit Pfeil 8"/>
          <p:cNvCxnSpPr/>
          <p:nvPr/>
        </p:nvCxnSpPr>
        <p:spPr>
          <a:xfrm>
            <a:off x="6807200" y="2928938"/>
            <a:ext cx="0" cy="381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7|11.5|11.6|8.7|18.8"/>
</p:tagLst>
</file>

<file path=ppt/tags/tag2.xml><?xml version="1.0" encoding="utf-8"?>
<p:tagLst xmlns:a="http://schemas.openxmlformats.org/drawingml/2006/main" xmlns:r="http://schemas.openxmlformats.org/officeDocument/2006/relationships" xmlns:p="http://schemas.openxmlformats.org/presentationml/2006/main">
  <p:tag name="TIMING" val="|26.5"/>
</p:tagLst>
</file>

<file path=ppt/tags/tag3.xml><?xml version="1.0" encoding="utf-8"?>
<p:tagLst xmlns:a="http://schemas.openxmlformats.org/drawingml/2006/main" xmlns:r="http://schemas.openxmlformats.org/officeDocument/2006/relationships" xmlns:p="http://schemas.openxmlformats.org/presentationml/2006/main">
  <p:tag name="TIMING" val="|1.6|11|15.8|10.5"/>
</p:tagLst>
</file>

<file path=ppt/theme/theme1.xml><?xml version="1.0" encoding="utf-8"?>
<a:theme xmlns:a="http://schemas.openxmlformats.org/drawingml/2006/main" name="Strategietage BioVT">
  <a:themeElements>
    <a:clrScheme name="RWTH Farben">
      <a:dk1>
        <a:sysClr val="windowText" lastClr="000000"/>
      </a:dk1>
      <a:lt1>
        <a:sysClr val="window" lastClr="FFFFFF"/>
      </a:lt1>
      <a:dk2>
        <a:srgbClr val="00549F"/>
      </a:dk2>
      <a:lt2>
        <a:srgbClr val="8EBAE5"/>
      </a:lt2>
      <a:accent1>
        <a:srgbClr val="006165"/>
      </a:accent1>
      <a:accent2>
        <a:srgbClr val="0098A1"/>
      </a:accent2>
      <a:accent3>
        <a:srgbClr val="57AB27"/>
      </a:accent3>
      <a:accent4>
        <a:srgbClr val="BDCD00"/>
      </a:accent4>
      <a:accent5>
        <a:srgbClr val="F6A800"/>
      </a:accent5>
      <a:accent6>
        <a:srgbClr val="CC071E"/>
      </a:accent6>
      <a:hlink>
        <a:srgbClr val="612158"/>
      </a:hlink>
      <a:folHlink>
        <a:srgbClr val="7A6F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40626_Powerpointvorlage_institute" id="{F89903F1-990E-4F44-9E3F-225D88EC6716}" vid="{67F58320-DBAD-445F-8951-399E9560E2A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Strategietage BioVT</Template>
  <TotalTime>0</TotalTime>
  <Words>771</Words>
  <Application>Microsoft Office PowerPoint</Application>
  <PresentationFormat>Bildschirmpräsentation (4:3)</PresentationFormat>
  <Paragraphs>486</Paragraphs>
  <Slides>18</Slides>
  <Notes>3</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18</vt:i4>
      </vt:variant>
    </vt:vector>
  </HeadingPairs>
  <TitlesOfParts>
    <vt:vector size="27" baseType="lpstr">
      <vt:lpstr>Arial</vt:lpstr>
      <vt:lpstr>Calibri</vt:lpstr>
      <vt:lpstr>Cambria</vt:lpstr>
      <vt:lpstr>Myanmar Text</vt:lpstr>
      <vt:lpstr>Symbol</vt:lpstr>
      <vt:lpstr>Times New Roman</vt:lpstr>
      <vt:lpstr>Wingdings</vt:lpstr>
      <vt:lpstr>Strategietage BioVT</vt:lpstr>
      <vt:lpstr>CS ChemDraw Drawing</vt:lpstr>
      <vt:lpstr>Ion exchange chromatography in lignocellulosics analysis </vt:lpstr>
      <vt:lpstr>Lignocellulosic biomass Composition</vt:lpstr>
      <vt:lpstr>Biorefinery process chain </vt:lpstr>
      <vt:lpstr>Lignocellulose hydrolysis Acidic mechanism</vt:lpstr>
      <vt:lpstr>Lignocellulose hydrolysis Enzymatic mechanism</vt:lpstr>
      <vt:lpstr>High-performance anion-exchange chromatography with pulsed amperometric detection (HPAEC-PAD)</vt:lpstr>
      <vt:lpstr>Lignocellulose Analysis using HPAEC-PAD Chromatograms of various hydrolyzates </vt:lpstr>
      <vt:lpstr>Lignin model compounds Separation optimization</vt:lpstr>
      <vt:lpstr>HPAEC-PAD  Method Validation</vt:lpstr>
      <vt:lpstr>Cannizzaro reaction Disproportionation of aldehydes</vt:lpstr>
      <vt:lpstr>  Lignin model compound 3,5-dimethoxybenzylaldehyde</vt:lpstr>
      <vt:lpstr>Sugar degradation product 5-hydroxymethylfurfural</vt:lpstr>
      <vt:lpstr>Hydrolyzate characterization using HPAEC-PAD</vt:lpstr>
      <vt:lpstr>Biorefinery process chain Usage of the HPAEC-PAD method</vt:lpstr>
      <vt:lpstr>Summary &amp; outlook </vt:lpstr>
      <vt:lpstr>PowerPoint-Präsentation</vt:lpstr>
      <vt:lpstr>Scientific applications Characterization of pretreated pulp</vt:lpstr>
      <vt:lpstr>Scientific applications Can enzymes degrade Lignin?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Nico Anders</dc:creator>
  <cp:lastModifiedBy>Maike van Ohlen</cp:lastModifiedBy>
  <cp:revision>285</cp:revision>
  <dcterms:created xsi:type="dcterms:W3CDTF">2015-08-19T09:25:53Z</dcterms:created>
  <dcterms:modified xsi:type="dcterms:W3CDTF">2016-09-27T22:21:21Z</dcterms:modified>
</cp:coreProperties>
</file>