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Default Extension="docx" ContentType="application/vnd.openxmlformats-officedocument.wordprocessingml.document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95" r:id="rId2"/>
    <p:sldId id="374" r:id="rId3"/>
    <p:sldId id="417" r:id="rId4"/>
    <p:sldId id="356" r:id="rId5"/>
    <p:sldId id="315" r:id="rId6"/>
    <p:sldId id="304" r:id="rId7"/>
    <p:sldId id="311" r:id="rId8"/>
    <p:sldId id="301" r:id="rId9"/>
    <p:sldId id="312" r:id="rId10"/>
    <p:sldId id="286" r:id="rId11"/>
    <p:sldId id="266" r:id="rId12"/>
    <p:sldId id="307" r:id="rId13"/>
    <p:sldId id="418" r:id="rId14"/>
    <p:sldId id="419" r:id="rId15"/>
    <p:sldId id="420" r:id="rId16"/>
    <p:sldId id="371" r:id="rId17"/>
    <p:sldId id="421" r:id="rId18"/>
    <p:sldId id="262" r:id="rId19"/>
    <p:sldId id="283" r:id="rId20"/>
    <p:sldId id="423" r:id="rId21"/>
    <p:sldId id="422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0000"/>
    <a:srgbClr val="FFFFFF"/>
    <a:srgbClr val="DC97FF"/>
    <a:srgbClr val="E56969"/>
    <a:srgbClr val="FF4747"/>
    <a:srgbClr val="F3BBBB"/>
    <a:srgbClr val="C40000"/>
    <a:srgbClr val="F0A6A6"/>
    <a:srgbClr val="E87C7C"/>
    <a:srgbClr val="D92727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471" autoAdjust="0"/>
    <p:restoredTop sz="90414" autoAdjust="0"/>
  </p:normalViewPr>
  <p:slideViewPr>
    <p:cSldViewPr>
      <p:cViewPr>
        <p:scale>
          <a:sx n="80" d="100"/>
          <a:sy n="80" d="100"/>
        </p:scale>
        <p:origin x="-1590" y="-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0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9" d="100"/>
          <a:sy n="69" d="100"/>
        </p:scale>
        <p:origin x="-3318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Incidence</c:v>
                </c:pt>
              </c:strCache>
            </c:strRef>
          </c:tx>
          <c:dPt>
            <c:idx val="0"/>
            <c:spPr>
              <a:solidFill>
                <a:srgbClr val="ED11ED">
                  <a:alpha val="80000"/>
                </a:srgbClr>
              </a:solidFill>
            </c:spPr>
          </c:dPt>
          <c:dPt>
            <c:idx val="1"/>
            <c:spPr>
              <a:solidFill>
                <a:srgbClr val="31B81A"/>
              </a:solidFill>
            </c:spPr>
          </c:dPt>
          <c:dPt>
            <c:idx val="2"/>
            <c:spPr>
              <a:solidFill>
                <a:schemeClr val="bg1">
                  <a:lumMod val="75000"/>
                </a:schemeClr>
              </a:solidFill>
            </c:spPr>
          </c:dPt>
          <c:dPt>
            <c:idx val="3"/>
            <c:spPr>
              <a:solidFill>
                <a:srgbClr val="FCD0FC"/>
              </a:solidFill>
            </c:spPr>
          </c:dPt>
          <c:dPt>
            <c:idx val="9"/>
            <c:spPr>
              <a:solidFill>
                <a:srgbClr val="00B0F0"/>
              </a:solidFill>
            </c:spPr>
          </c:dPt>
          <c:dPt>
            <c:idx val="10"/>
            <c:spPr>
              <a:solidFill>
                <a:srgbClr val="FFCA21"/>
              </a:solidFill>
            </c:spPr>
          </c:dPt>
          <c:dPt>
            <c:idx val="11"/>
            <c:spPr>
              <a:solidFill>
                <a:srgbClr val="5BE444"/>
              </a:solidFill>
            </c:spPr>
          </c:dPt>
          <c:dLbls>
            <c:dLbl>
              <c:idx val="0"/>
              <c:layout>
                <c:manualLayout>
                  <c:x val="-0.15138946027927089"/>
                  <c:y val="0.22422938258702699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bg1"/>
                        </a:solidFill>
                      </a:defRPr>
                    </a:pPr>
                    <a:r>
                      <a:rPr lang="en-US" sz="3200" dirty="0"/>
                      <a:t>Breast </a:t>
                    </a:r>
                    <a:endParaRPr lang="en-US" sz="3200" dirty="0" smtClean="0"/>
                  </a:p>
                  <a:p>
                    <a:pPr>
                      <a:defRPr b="1">
                        <a:solidFill>
                          <a:schemeClr val="bg1"/>
                        </a:solidFill>
                      </a:defRPr>
                    </a:pPr>
                    <a:r>
                      <a:rPr lang="en-US" sz="3200" dirty="0" smtClean="0"/>
                      <a:t> </a:t>
                    </a:r>
                    <a:r>
                      <a:rPr lang="en-US" sz="3200" dirty="0"/>
                      <a:t>25.2</a:t>
                    </a:r>
                  </a:p>
                </c:rich>
              </c:tx>
              <c:spPr/>
              <c:showVal val="1"/>
              <c:showCatName val="1"/>
            </c:dLbl>
            <c:dLbl>
              <c:idx val="1"/>
              <c:layout>
                <c:manualLayout>
                  <c:x val="-7.3543519719140712E-3"/>
                  <c:y val="-6.8599982669478084E-4"/>
                </c:manualLayout>
              </c:layout>
              <c:showVal val="1"/>
              <c:showCatName val="1"/>
            </c:dLbl>
            <c:dLbl>
              <c:idx val="2"/>
              <c:layout>
                <c:manualLayout>
                  <c:x val="-1.487424602498213E-2"/>
                  <c:y val="-8.1709472180573582E-3"/>
                </c:manualLayout>
              </c:layout>
              <c:showVal val="1"/>
              <c:showCatName val="1"/>
            </c:dLbl>
            <c:dLbl>
              <c:idx val="3"/>
              <c:layout>
                <c:manualLayout>
                  <c:x val="1.3363172553747639E-2"/>
                  <c:y val="-9.2723215809637338E-3"/>
                </c:manualLayout>
              </c:layout>
              <c:showVal val="1"/>
              <c:showCatName val="1"/>
            </c:dLbl>
            <c:dLbl>
              <c:idx val="4"/>
              <c:layout>
                <c:manualLayout>
                  <c:x val="4.5351167852531061E-3"/>
                  <c:y val="6.2014056103626069E-3"/>
                </c:manualLayout>
              </c:layout>
              <c:showVal val="1"/>
              <c:showCatName val="1"/>
            </c:dLbl>
            <c:dLbl>
              <c:idx val="5"/>
              <c:layout>
                <c:manualLayout>
                  <c:x val="1.9259103252745723E-2"/>
                  <c:y val="-5.9652444260052378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Endometrium; 4.8</a:t>
                    </a:r>
                    <a:endParaRPr lang="en-US" dirty="0"/>
                  </a:p>
                </c:rich>
              </c:tx>
              <c:showVal val="1"/>
              <c:showCatName val="1"/>
            </c:dLbl>
            <c:dLbl>
              <c:idx val="6"/>
              <c:layout>
                <c:manualLayout>
                  <c:x val="1.3938665543419774E-2"/>
                  <c:y val="-2.067124262468131E-2"/>
                </c:manualLayout>
              </c:layout>
              <c:showVal val="1"/>
              <c:showCatName val="1"/>
            </c:dLbl>
            <c:dLbl>
              <c:idx val="7"/>
              <c:layout>
                <c:manualLayout>
                  <c:x val="1.694017550137834E-2"/>
                  <c:y val="-7.9605520558988143E-3"/>
                </c:manualLayout>
              </c:layout>
              <c:showVal val="1"/>
              <c:showCatName val="1"/>
            </c:dLbl>
            <c:dLbl>
              <c:idx val="8"/>
              <c:layout>
                <c:manualLayout>
                  <c:x val="7.4055540037534801E-3"/>
                  <c:y val="5.7505822792787377E-4"/>
                </c:manualLayout>
              </c:layout>
              <c:showVal val="1"/>
              <c:showCatName val="1"/>
            </c:dLbl>
            <c:dLbl>
              <c:idx val="9"/>
              <c:layout>
                <c:manualLayout>
                  <c:x val="1.038698473353972E-2"/>
                  <c:y val="-3.7122765741234316E-3"/>
                </c:manualLayout>
              </c:layout>
              <c:showVal val="1"/>
              <c:showCatName val="1"/>
            </c:dLbl>
            <c:dLbl>
              <c:idx val="10"/>
              <c:layout>
                <c:manualLayout>
                  <c:x val="-7.9006185294687118E-3"/>
                  <c:y val="4.7690445368155414E-2"/>
                </c:manualLayout>
              </c:layout>
              <c:showVal val="1"/>
              <c:showCatName val="1"/>
            </c:dLbl>
            <c:dLbl>
              <c:idx val="11"/>
              <c:layout>
                <c:manualLayout>
                  <c:x val="-3.3483953573254843E-2"/>
                  <c:y val="9.8224343606481725E-3"/>
                </c:manualLayout>
              </c:layout>
              <c:showVal val="1"/>
              <c:showCatName val="1"/>
            </c:dLbl>
            <c:dLbl>
              <c:idx val="12"/>
              <c:layout>
                <c:manualLayout>
                  <c:x val="7.0698850843461419E-2"/>
                  <c:y val="8.1387807190065973E-3"/>
                </c:manualLayout>
              </c:layout>
              <c:showVal val="1"/>
              <c:showCatName val="1"/>
            </c:dLbl>
            <c:showVal val="1"/>
            <c:showCatName val="1"/>
          </c:dLbls>
          <c:cat>
            <c:strRef>
              <c:f>Sheet1!$A$2:$A$14</c:f>
              <c:strCache>
                <c:ptCount val="13"/>
                <c:pt idx="0">
                  <c:v>Breast Cancer</c:v>
                </c:pt>
                <c:pt idx="1">
                  <c:v>Lung</c:v>
                </c:pt>
                <c:pt idx="2">
                  <c:v>Colorectum</c:v>
                </c:pt>
                <c:pt idx="3">
                  <c:v>Cervix uteri</c:v>
                </c:pt>
                <c:pt idx="4">
                  <c:v>Stomach</c:v>
                </c:pt>
                <c:pt idx="5">
                  <c:v>Corpus uteri (endometrium)</c:v>
                </c:pt>
                <c:pt idx="6">
                  <c:v>Ovary</c:v>
                </c:pt>
                <c:pt idx="7">
                  <c:v>Thyroid</c:v>
                </c:pt>
                <c:pt idx="8">
                  <c:v>Liver</c:v>
                </c:pt>
                <c:pt idx="9">
                  <c:v>Non-Hodgkin lymphoma</c:v>
                </c:pt>
                <c:pt idx="10">
                  <c:v>Others</c:v>
                </c:pt>
                <c:pt idx="11">
                  <c:v>Pancreas</c:v>
                </c:pt>
                <c:pt idx="12">
                  <c:v>Leukaemia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25.2</c:v>
                </c:pt>
                <c:pt idx="1">
                  <c:v>8.8000000000000007</c:v>
                </c:pt>
                <c:pt idx="2">
                  <c:v>9.2000000000000011</c:v>
                </c:pt>
                <c:pt idx="3">
                  <c:v>7.9</c:v>
                </c:pt>
                <c:pt idx="4">
                  <c:v>4.8</c:v>
                </c:pt>
                <c:pt idx="5">
                  <c:v>4.8</c:v>
                </c:pt>
                <c:pt idx="6">
                  <c:v>3.6</c:v>
                </c:pt>
                <c:pt idx="7">
                  <c:v>3.5</c:v>
                </c:pt>
                <c:pt idx="8">
                  <c:v>3.4</c:v>
                </c:pt>
                <c:pt idx="9">
                  <c:v>2.5</c:v>
                </c:pt>
                <c:pt idx="10">
                  <c:v>21.6</c:v>
                </c:pt>
                <c:pt idx="11">
                  <c:v>2.4</c:v>
                </c:pt>
                <c:pt idx="12">
                  <c:v>2.2999999999999998</c:v>
                </c:pt>
              </c:numCache>
            </c:numRef>
          </c:val>
        </c:ser>
        <c:dLbls>
          <c:showVal val="1"/>
          <c:showCatName val="1"/>
        </c:dLbls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B728E0-A9A3-49C0-9476-F642B42C4354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728C6CA-537D-45DD-BEA6-DFD20364F312}">
      <dgm:prSet phldrT="[Text]" custT="1"/>
      <dgm:spPr/>
      <dgm:t>
        <a:bodyPr/>
        <a:lstStyle/>
        <a:p>
          <a:r>
            <a:rPr lang="en-US" sz="2800" b="1" dirty="0" smtClean="0"/>
            <a:t>All the final and </a:t>
          </a:r>
          <a:r>
            <a:rPr lang="en-US" sz="2800" b="1" dirty="0" smtClean="0">
              <a:cs typeface="Arial"/>
            </a:rPr>
            <a:t>intermediates were tested for their </a:t>
          </a:r>
          <a:r>
            <a:rPr lang="en-US" sz="2800" b="1" i="1" dirty="0" smtClean="0">
              <a:cs typeface="Arial"/>
            </a:rPr>
            <a:t>in vitro </a:t>
          </a:r>
          <a:r>
            <a:rPr lang="en-US" sz="2800" b="1" dirty="0" smtClean="0">
              <a:cs typeface="Arial"/>
            </a:rPr>
            <a:t>ability for</a:t>
          </a:r>
          <a:endParaRPr lang="en-US" sz="2800" dirty="0"/>
        </a:p>
      </dgm:t>
    </dgm:pt>
    <dgm:pt modelId="{C31B834C-1DFC-4D82-8861-B09938E6A035}" type="parTrans" cxnId="{A5FD58F3-9C55-4882-99BC-D9F8E74967FE}">
      <dgm:prSet/>
      <dgm:spPr/>
      <dgm:t>
        <a:bodyPr/>
        <a:lstStyle/>
        <a:p>
          <a:endParaRPr lang="en-US"/>
        </a:p>
      </dgm:t>
    </dgm:pt>
    <dgm:pt modelId="{763FAC57-A2FA-4A3E-A4FC-9BCE99CA19E3}" type="sibTrans" cxnId="{A5FD58F3-9C55-4882-99BC-D9F8E74967FE}">
      <dgm:prSet/>
      <dgm:spPr/>
      <dgm:t>
        <a:bodyPr/>
        <a:lstStyle/>
        <a:p>
          <a:endParaRPr lang="en-US"/>
        </a:p>
      </dgm:t>
    </dgm:pt>
    <dgm:pt modelId="{DCAFAB64-ED55-4B31-AC65-18929C298A41}">
      <dgm:prSet phldrT="[Text]" custT="1"/>
      <dgm:spPr/>
      <dgm:t>
        <a:bodyPr/>
        <a:lstStyle/>
        <a:p>
          <a:r>
            <a:rPr lang="en-US" sz="3200" b="1" dirty="0" smtClean="0"/>
            <a:t>MCF-7 cells growth inhibition </a:t>
          </a:r>
          <a:endParaRPr lang="en-US" sz="3200" dirty="0"/>
        </a:p>
      </dgm:t>
    </dgm:pt>
    <dgm:pt modelId="{771A55CD-4ADF-4D5E-9710-8B25EED793BF}" type="parTrans" cxnId="{8786A0E6-A258-480B-BBF7-2DCC6E61C911}">
      <dgm:prSet/>
      <dgm:spPr/>
      <dgm:t>
        <a:bodyPr/>
        <a:lstStyle/>
        <a:p>
          <a:endParaRPr lang="en-US"/>
        </a:p>
      </dgm:t>
    </dgm:pt>
    <dgm:pt modelId="{F4520099-59FD-4FFF-BA9C-E2C0DFA536ED}" type="sibTrans" cxnId="{8786A0E6-A258-480B-BBF7-2DCC6E61C911}">
      <dgm:prSet/>
      <dgm:spPr/>
      <dgm:t>
        <a:bodyPr/>
        <a:lstStyle/>
        <a:p>
          <a:endParaRPr lang="en-US"/>
        </a:p>
      </dgm:t>
    </dgm:pt>
    <dgm:pt modelId="{9B1AB041-60DC-4FEC-A10F-976908F9D9DC}">
      <dgm:prSet phldrT="[Text]" custT="1"/>
      <dgm:spPr/>
      <dgm:t>
        <a:bodyPr/>
        <a:lstStyle/>
        <a:p>
          <a:r>
            <a:rPr lang="en-US" sz="3200" b="1" smtClean="0"/>
            <a:t>Estrogen Receptor Binding</a:t>
          </a:r>
          <a:endParaRPr lang="en-US" sz="3200" b="1" dirty="0"/>
        </a:p>
      </dgm:t>
    </dgm:pt>
    <dgm:pt modelId="{9E9FBC71-B961-48F5-87B3-F6176FAE6DEA}" type="parTrans" cxnId="{33B8D80E-DA41-4558-A056-F60C66F12FF6}">
      <dgm:prSet/>
      <dgm:spPr/>
      <dgm:t>
        <a:bodyPr/>
        <a:lstStyle/>
        <a:p>
          <a:endParaRPr lang="en-US"/>
        </a:p>
      </dgm:t>
    </dgm:pt>
    <dgm:pt modelId="{3D7CDB9D-08F0-40B3-B465-68A5FED64930}" type="sibTrans" cxnId="{33B8D80E-DA41-4558-A056-F60C66F12FF6}">
      <dgm:prSet/>
      <dgm:spPr/>
      <dgm:t>
        <a:bodyPr/>
        <a:lstStyle/>
        <a:p>
          <a:endParaRPr lang="en-US"/>
        </a:p>
      </dgm:t>
    </dgm:pt>
    <dgm:pt modelId="{806433E3-1233-447A-AD53-739CBDBC89AE}">
      <dgm:prSet custT="1"/>
      <dgm:spPr/>
      <dgm:t>
        <a:bodyPr/>
        <a:lstStyle/>
        <a:p>
          <a:r>
            <a:rPr lang="en-US" sz="2800" b="1" dirty="0" smtClean="0"/>
            <a:t>ER</a:t>
          </a:r>
          <a:r>
            <a:rPr lang="el-GR" sz="2800" b="1" dirty="0" smtClean="0"/>
            <a:t>α</a:t>
          </a:r>
          <a:endParaRPr lang="en-US" sz="2800" b="1" dirty="0"/>
        </a:p>
      </dgm:t>
    </dgm:pt>
    <dgm:pt modelId="{B546C709-9F39-4A31-B180-8423954D0CA9}" type="parTrans" cxnId="{5E78F027-ADC4-4A8F-AABF-7FBDBDA1F2B1}">
      <dgm:prSet/>
      <dgm:spPr/>
      <dgm:t>
        <a:bodyPr/>
        <a:lstStyle/>
        <a:p>
          <a:endParaRPr lang="en-US"/>
        </a:p>
      </dgm:t>
    </dgm:pt>
    <dgm:pt modelId="{C1ACFEAF-40E0-49F6-A953-EEDEBAF23018}" type="sibTrans" cxnId="{5E78F027-ADC4-4A8F-AABF-7FBDBDA1F2B1}">
      <dgm:prSet/>
      <dgm:spPr/>
      <dgm:t>
        <a:bodyPr/>
        <a:lstStyle/>
        <a:p>
          <a:endParaRPr lang="en-US"/>
        </a:p>
      </dgm:t>
    </dgm:pt>
    <dgm:pt modelId="{3A40B4B0-3D1E-44D6-971C-CD2624E27C18}">
      <dgm:prSet custT="1"/>
      <dgm:spPr/>
      <dgm:t>
        <a:bodyPr/>
        <a:lstStyle/>
        <a:p>
          <a:r>
            <a:rPr lang="en-US" sz="2800" b="1" dirty="0" smtClean="0"/>
            <a:t>ER</a:t>
          </a:r>
          <a:r>
            <a:rPr lang="el-GR" sz="2800" b="1" dirty="0" smtClean="0"/>
            <a:t>β</a:t>
          </a:r>
          <a:endParaRPr lang="en-US" sz="2800" b="1" dirty="0"/>
        </a:p>
      </dgm:t>
    </dgm:pt>
    <dgm:pt modelId="{1FD4619E-1C12-4CC4-9583-01D8ADBBA71E}" type="parTrans" cxnId="{256DECE3-0B6F-41CF-BEBD-F0FEB29F6382}">
      <dgm:prSet/>
      <dgm:spPr/>
      <dgm:t>
        <a:bodyPr/>
        <a:lstStyle/>
        <a:p>
          <a:endParaRPr lang="en-US"/>
        </a:p>
      </dgm:t>
    </dgm:pt>
    <dgm:pt modelId="{F727C766-50AE-4FF8-8E24-C1E936EC06B2}" type="sibTrans" cxnId="{256DECE3-0B6F-41CF-BEBD-F0FEB29F6382}">
      <dgm:prSet/>
      <dgm:spPr/>
      <dgm:t>
        <a:bodyPr/>
        <a:lstStyle/>
        <a:p>
          <a:endParaRPr lang="en-US"/>
        </a:p>
      </dgm:t>
    </dgm:pt>
    <dgm:pt modelId="{052EFA0E-7F24-4155-80B1-C80F0D593AB7}" type="pres">
      <dgm:prSet presAssocID="{CFB728E0-A9A3-49C0-9476-F642B42C435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B428E73B-CED8-4204-8FE2-644E3F8A4F67}" type="pres">
      <dgm:prSet presAssocID="{5728C6CA-537D-45DD-BEA6-DFD20364F312}" presName="hierRoot1" presStyleCnt="0"/>
      <dgm:spPr/>
      <dgm:t>
        <a:bodyPr/>
        <a:lstStyle/>
        <a:p>
          <a:endParaRPr lang="en-US"/>
        </a:p>
      </dgm:t>
    </dgm:pt>
    <dgm:pt modelId="{06FCC8EE-66DE-4A50-83EF-CEA1CC8A24CD}" type="pres">
      <dgm:prSet presAssocID="{5728C6CA-537D-45DD-BEA6-DFD20364F312}" presName="composite" presStyleCnt="0"/>
      <dgm:spPr/>
      <dgm:t>
        <a:bodyPr/>
        <a:lstStyle/>
        <a:p>
          <a:endParaRPr lang="en-US"/>
        </a:p>
      </dgm:t>
    </dgm:pt>
    <dgm:pt modelId="{CAD0B2D6-169D-4D7A-8194-F74F84DCF75D}" type="pres">
      <dgm:prSet presAssocID="{5728C6CA-537D-45DD-BEA6-DFD20364F312}" presName="background" presStyleLbl="node0" presStyleIdx="0" presStyleCnt="1"/>
      <dgm:spPr/>
      <dgm:t>
        <a:bodyPr/>
        <a:lstStyle/>
        <a:p>
          <a:endParaRPr lang="en-US"/>
        </a:p>
      </dgm:t>
    </dgm:pt>
    <dgm:pt modelId="{128C7CF2-17EE-4104-84EE-A83BA891423B}" type="pres">
      <dgm:prSet presAssocID="{5728C6CA-537D-45DD-BEA6-DFD20364F312}" presName="text" presStyleLbl="fgAcc0" presStyleIdx="0" presStyleCnt="1" custScaleX="343026" custScaleY="16719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3C83692-4B5E-4C5F-9051-13ED91673595}" type="pres">
      <dgm:prSet presAssocID="{5728C6CA-537D-45DD-BEA6-DFD20364F312}" presName="hierChild2" presStyleCnt="0"/>
      <dgm:spPr/>
      <dgm:t>
        <a:bodyPr/>
        <a:lstStyle/>
        <a:p>
          <a:endParaRPr lang="en-US"/>
        </a:p>
      </dgm:t>
    </dgm:pt>
    <dgm:pt modelId="{BB4839DE-914C-4A41-8789-A858CDE65C48}" type="pres">
      <dgm:prSet presAssocID="{771A55CD-4ADF-4D5E-9710-8B25EED793BF}" presName="Name10" presStyleLbl="parChTrans1D2" presStyleIdx="0" presStyleCnt="2"/>
      <dgm:spPr/>
      <dgm:t>
        <a:bodyPr/>
        <a:lstStyle/>
        <a:p>
          <a:endParaRPr lang="en-US"/>
        </a:p>
      </dgm:t>
    </dgm:pt>
    <dgm:pt modelId="{0A437DF6-9B18-4F15-BEAD-7A50655D79CE}" type="pres">
      <dgm:prSet presAssocID="{DCAFAB64-ED55-4B31-AC65-18929C298A41}" presName="hierRoot2" presStyleCnt="0"/>
      <dgm:spPr/>
      <dgm:t>
        <a:bodyPr/>
        <a:lstStyle/>
        <a:p>
          <a:endParaRPr lang="en-US"/>
        </a:p>
      </dgm:t>
    </dgm:pt>
    <dgm:pt modelId="{DF737CC3-3431-4C4D-AD37-55E813364616}" type="pres">
      <dgm:prSet presAssocID="{DCAFAB64-ED55-4B31-AC65-18929C298A41}" presName="composite2" presStyleCnt="0"/>
      <dgm:spPr/>
      <dgm:t>
        <a:bodyPr/>
        <a:lstStyle/>
        <a:p>
          <a:endParaRPr lang="en-US"/>
        </a:p>
      </dgm:t>
    </dgm:pt>
    <dgm:pt modelId="{D6041374-08C1-42A9-976E-6B0CA1DB7C6F}" type="pres">
      <dgm:prSet presAssocID="{DCAFAB64-ED55-4B31-AC65-18929C298A41}" presName="background2" presStyleLbl="node2" presStyleIdx="0" presStyleCnt="2"/>
      <dgm:spPr/>
      <dgm:t>
        <a:bodyPr/>
        <a:lstStyle/>
        <a:p>
          <a:endParaRPr lang="en-US"/>
        </a:p>
      </dgm:t>
    </dgm:pt>
    <dgm:pt modelId="{ABF3CFBB-D3C3-4EFC-84A2-13DCB4F55318}" type="pres">
      <dgm:prSet presAssocID="{DCAFAB64-ED55-4B31-AC65-18929C298A41}" presName="text2" presStyleLbl="fgAcc2" presStyleIdx="0" presStyleCnt="2" custScaleX="204855" custScaleY="15387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A67E3E8-6EFE-4829-93B0-8DAA74DFBD21}" type="pres">
      <dgm:prSet presAssocID="{DCAFAB64-ED55-4B31-AC65-18929C298A41}" presName="hierChild3" presStyleCnt="0"/>
      <dgm:spPr/>
      <dgm:t>
        <a:bodyPr/>
        <a:lstStyle/>
        <a:p>
          <a:endParaRPr lang="en-US"/>
        </a:p>
      </dgm:t>
    </dgm:pt>
    <dgm:pt modelId="{2A79F2BD-9747-4CDA-921B-2CD932717A6B}" type="pres">
      <dgm:prSet presAssocID="{9E9FBC71-B961-48F5-87B3-F6176FAE6DEA}" presName="Name10" presStyleLbl="parChTrans1D2" presStyleIdx="1" presStyleCnt="2"/>
      <dgm:spPr/>
      <dgm:t>
        <a:bodyPr/>
        <a:lstStyle/>
        <a:p>
          <a:endParaRPr lang="en-US"/>
        </a:p>
      </dgm:t>
    </dgm:pt>
    <dgm:pt modelId="{29C4C2E2-9BA1-40F1-B0EB-B05CEB654C79}" type="pres">
      <dgm:prSet presAssocID="{9B1AB041-60DC-4FEC-A10F-976908F9D9DC}" presName="hierRoot2" presStyleCnt="0"/>
      <dgm:spPr/>
      <dgm:t>
        <a:bodyPr/>
        <a:lstStyle/>
        <a:p>
          <a:endParaRPr lang="en-US"/>
        </a:p>
      </dgm:t>
    </dgm:pt>
    <dgm:pt modelId="{620E1E85-90BE-4265-BF62-0B5A923C1BAB}" type="pres">
      <dgm:prSet presAssocID="{9B1AB041-60DC-4FEC-A10F-976908F9D9DC}" presName="composite2" presStyleCnt="0"/>
      <dgm:spPr/>
      <dgm:t>
        <a:bodyPr/>
        <a:lstStyle/>
        <a:p>
          <a:endParaRPr lang="en-US"/>
        </a:p>
      </dgm:t>
    </dgm:pt>
    <dgm:pt modelId="{D1A49640-5191-4BAC-A06A-23CF9FF25EC1}" type="pres">
      <dgm:prSet presAssocID="{9B1AB041-60DC-4FEC-A10F-976908F9D9DC}" presName="background2" presStyleLbl="node2" presStyleIdx="1" presStyleCnt="2"/>
      <dgm:spPr/>
      <dgm:t>
        <a:bodyPr/>
        <a:lstStyle/>
        <a:p>
          <a:endParaRPr lang="en-US"/>
        </a:p>
      </dgm:t>
    </dgm:pt>
    <dgm:pt modelId="{01F3FF71-3494-4B43-8E29-5C22F627697E}" type="pres">
      <dgm:prSet presAssocID="{9B1AB041-60DC-4FEC-A10F-976908F9D9DC}" presName="text2" presStyleLbl="fgAcc2" presStyleIdx="1" presStyleCnt="2" custScaleX="211656" custScaleY="16418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BA939DC-C505-4E95-81D2-BF2E59818A15}" type="pres">
      <dgm:prSet presAssocID="{9B1AB041-60DC-4FEC-A10F-976908F9D9DC}" presName="hierChild3" presStyleCnt="0"/>
      <dgm:spPr/>
      <dgm:t>
        <a:bodyPr/>
        <a:lstStyle/>
        <a:p>
          <a:endParaRPr lang="en-US"/>
        </a:p>
      </dgm:t>
    </dgm:pt>
    <dgm:pt modelId="{DE895480-F56B-41A6-9B83-61160C87DFC8}" type="pres">
      <dgm:prSet presAssocID="{B546C709-9F39-4A31-B180-8423954D0CA9}" presName="Name17" presStyleLbl="parChTrans1D3" presStyleIdx="0" presStyleCnt="2"/>
      <dgm:spPr/>
      <dgm:t>
        <a:bodyPr/>
        <a:lstStyle/>
        <a:p>
          <a:endParaRPr lang="en-US"/>
        </a:p>
      </dgm:t>
    </dgm:pt>
    <dgm:pt modelId="{EC315175-55CC-43D6-A56F-AD17B8DECFA7}" type="pres">
      <dgm:prSet presAssocID="{806433E3-1233-447A-AD53-739CBDBC89AE}" presName="hierRoot3" presStyleCnt="0"/>
      <dgm:spPr/>
    </dgm:pt>
    <dgm:pt modelId="{FEB88DEB-1374-428A-8524-BF8FC0A7DF2F}" type="pres">
      <dgm:prSet presAssocID="{806433E3-1233-447A-AD53-739CBDBC89AE}" presName="composite3" presStyleCnt="0"/>
      <dgm:spPr/>
    </dgm:pt>
    <dgm:pt modelId="{A8F8599A-42E9-460E-A97C-C77D36D66452}" type="pres">
      <dgm:prSet presAssocID="{806433E3-1233-447A-AD53-739CBDBC89AE}" presName="background3" presStyleLbl="node3" presStyleIdx="0" presStyleCnt="2"/>
      <dgm:spPr/>
    </dgm:pt>
    <dgm:pt modelId="{68BD7DDF-B8EE-44F7-AFB1-90E3F6DC73BD}" type="pres">
      <dgm:prSet presAssocID="{806433E3-1233-447A-AD53-739CBDBC89AE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F162AF3-5BAD-426B-A8A1-3182EEC50473}" type="pres">
      <dgm:prSet presAssocID="{806433E3-1233-447A-AD53-739CBDBC89AE}" presName="hierChild4" presStyleCnt="0"/>
      <dgm:spPr/>
    </dgm:pt>
    <dgm:pt modelId="{E6B7C976-01A5-4FDD-9CA4-0FC718C9D6CE}" type="pres">
      <dgm:prSet presAssocID="{1FD4619E-1C12-4CC4-9583-01D8ADBBA71E}" presName="Name17" presStyleLbl="parChTrans1D3" presStyleIdx="1" presStyleCnt="2"/>
      <dgm:spPr/>
      <dgm:t>
        <a:bodyPr/>
        <a:lstStyle/>
        <a:p>
          <a:endParaRPr lang="en-US"/>
        </a:p>
      </dgm:t>
    </dgm:pt>
    <dgm:pt modelId="{3AAD8B3C-4BCF-4F8F-9F04-733F51EFA6D3}" type="pres">
      <dgm:prSet presAssocID="{3A40B4B0-3D1E-44D6-971C-CD2624E27C18}" presName="hierRoot3" presStyleCnt="0"/>
      <dgm:spPr/>
    </dgm:pt>
    <dgm:pt modelId="{ECA7E228-BE56-4A0C-9404-93DB36682AE6}" type="pres">
      <dgm:prSet presAssocID="{3A40B4B0-3D1E-44D6-971C-CD2624E27C18}" presName="composite3" presStyleCnt="0"/>
      <dgm:spPr/>
    </dgm:pt>
    <dgm:pt modelId="{E4D6D582-60AE-43C4-8D84-C1CEB5AE8845}" type="pres">
      <dgm:prSet presAssocID="{3A40B4B0-3D1E-44D6-971C-CD2624E27C18}" presName="background3" presStyleLbl="node3" presStyleIdx="1" presStyleCnt="2"/>
      <dgm:spPr/>
    </dgm:pt>
    <dgm:pt modelId="{F013B49B-DBF4-4274-91D1-D0CE141D53C1}" type="pres">
      <dgm:prSet presAssocID="{3A40B4B0-3D1E-44D6-971C-CD2624E27C18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953D07B-A124-47F5-BE00-D944CA912C48}" type="pres">
      <dgm:prSet presAssocID="{3A40B4B0-3D1E-44D6-971C-CD2624E27C18}" presName="hierChild4" presStyleCnt="0"/>
      <dgm:spPr/>
    </dgm:pt>
  </dgm:ptLst>
  <dgm:cxnLst>
    <dgm:cxn modelId="{A6245CA5-B9D4-487A-8C32-50739CD6418F}" type="presOf" srcId="{771A55CD-4ADF-4D5E-9710-8B25EED793BF}" destId="{BB4839DE-914C-4A41-8789-A858CDE65C48}" srcOrd="0" destOrd="0" presId="urn:microsoft.com/office/officeart/2005/8/layout/hierarchy1"/>
    <dgm:cxn modelId="{8786A0E6-A258-480B-BBF7-2DCC6E61C911}" srcId="{5728C6CA-537D-45DD-BEA6-DFD20364F312}" destId="{DCAFAB64-ED55-4B31-AC65-18929C298A41}" srcOrd="0" destOrd="0" parTransId="{771A55CD-4ADF-4D5E-9710-8B25EED793BF}" sibTransId="{F4520099-59FD-4FFF-BA9C-E2C0DFA536ED}"/>
    <dgm:cxn modelId="{9949A626-1DEA-48E4-8EDD-16FFA4005A6F}" type="presOf" srcId="{1FD4619E-1C12-4CC4-9583-01D8ADBBA71E}" destId="{E6B7C976-01A5-4FDD-9CA4-0FC718C9D6CE}" srcOrd="0" destOrd="0" presId="urn:microsoft.com/office/officeart/2005/8/layout/hierarchy1"/>
    <dgm:cxn modelId="{DEDA0C50-BF21-4D47-8F5B-23DE77F051BA}" type="presOf" srcId="{9B1AB041-60DC-4FEC-A10F-976908F9D9DC}" destId="{01F3FF71-3494-4B43-8E29-5C22F627697E}" srcOrd="0" destOrd="0" presId="urn:microsoft.com/office/officeart/2005/8/layout/hierarchy1"/>
    <dgm:cxn modelId="{256DECE3-0B6F-41CF-BEBD-F0FEB29F6382}" srcId="{9B1AB041-60DC-4FEC-A10F-976908F9D9DC}" destId="{3A40B4B0-3D1E-44D6-971C-CD2624E27C18}" srcOrd="1" destOrd="0" parTransId="{1FD4619E-1C12-4CC4-9583-01D8ADBBA71E}" sibTransId="{F727C766-50AE-4FF8-8E24-C1E936EC06B2}"/>
    <dgm:cxn modelId="{BAF70CB8-7053-4D9E-8E72-0782F3689F97}" type="presOf" srcId="{CFB728E0-A9A3-49C0-9476-F642B42C4354}" destId="{052EFA0E-7F24-4155-80B1-C80F0D593AB7}" srcOrd="0" destOrd="0" presId="urn:microsoft.com/office/officeart/2005/8/layout/hierarchy1"/>
    <dgm:cxn modelId="{426C7B5E-4BD7-4BD8-B474-D74B880438F5}" type="presOf" srcId="{5728C6CA-537D-45DD-BEA6-DFD20364F312}" destId="{128C7CF2-17EE-4104-84EE-A83BA891423B}" srcOrd="0" destOrd="0" presId="urn:microsoft.com/office/officeart/2005/8/layout/hierarchy1"/>
    <dgm:cxn modelId="{3C06733A-B814-498C-A21E-710120E8E4FB}" type="presOf" srcId="{3A40B4B0-3D1E-44D6-971C-CD2624E27C18}" destId="{F013B49B-DBF4-4274-91D1-D0CE141D53C1}" srcOrd="0" destOrd="0" presId="urn:microsoft.com/office/officeart/2005/8/layout/hierarchy1"/>
    <dgm:cxn modelId="{6726AA5A-BE49-4FF2-B611-44238E35A921}" type="presOf" srcId="{B546C709-9F39-4A31-B180-8423954D0CA9}" destId="{DE895480-F56B-41A6-9B83-61160C87DFC8}" srcOrd="0" destOrd="0" presId="urn:microsoft.com/office/officeart/2005/8/layout/hierarchy1"/>
    <dgm:cxn modelId="{DEDB009B-0E86-4889-A91F-B38F8701CDEF}" type="presOf" srcId="{806433E3-1233-447A-AD53-739CBDBC89AE}" destId="{68BD7DDF-B8EE-44F7-AFB1-90E3F6DC73BD}" srcOrd="0" destOrd="0" presId="urn:microsoft.com/office/officeart/2005/8/layout/hierarchy1"/>
    <dgm:cxn modelId="{33B8D80E-DA41-4558-A056-F60C66F12FF6}" srcId="{5728C6CA-537D-45DD-BEA6-DFD20364F312}" destId="{9B1AB041-60DC-4FEC-A10F-976908F9D9DC}" srcOrd="1" destOrd="0" parTransId="{9E9FBC71-B961-48F5-87B3-F6176FAE6DEA}" sibTransId="{3D7CDB9D-08F0-40B3-B465-68A5FED64930}"/>
    <dgm:cxn modelId="{30BBDE9E-EED7-42C5-979F-48D84270E70C}" type="presOf" srcId="{9E9FBC71-B961-48F5-87B3-F6176FAE6DEA}" destId="{2A79F2BD-9747-4CDA-921B-2CD932717A6B}" srcOrd="0" destOrd="0" presId="urn:microsoft.com/office/officeart/2005/8/layout/hierarchy1"/>
    <dgm:cxn modelId="{5E78F027-ADC4-4A8F-AABF-7FBDBDA1F2B1}" srcId="{9B1AB041-60DC-4FEC-A10F-976908F9D9DC}" destId="{806433E3-1233-447A-AD53-739CBDBC89AE}" srcOrd="0" destOrd="0" parTransId="{B546C709-9F39-4A31-B180-8423954D0CA9}" sibTransId="{C1ACFEAF-40E0-49F6-A953-EEDEBAF23018}"/>
    <dgm:cxn modelId="{10E5450A-0C59-450A-A4E0-3058A9B72B70}" type="presOf" srcId="{DCAFAB64-ED55-4B31-AC65-18929C298A41}" destId="{ABF3CFBB-D3C3-4EFC-84A2-13DCB4F55318}" srcOrd="0" destOrd="0" presId="urn:microsoft.com/office/officeart/2005/8/layout/hierarchy1"/>
    <dgm:cxn modelId="{A5FD58F3-9C55-4882-99BC-D9F8E74967FE}" srcId="{CFB728E0-A9A3-49C0-9476-F642B42C4354}" destId="{5728C6CA-537D-45DD-BEA6-DFD20364F312}" srcOrd="0" destOrd="0" parTransId="{C31B834C-1DFC-4D82-8861-B09938E6A035}" sibTransId="{763FAC57-A2FA-4A3E-A4FC-9BCE99CA19E3}"/>
    <dgm:cxn modelId="{4DC53C73-006F-4C56-BE99-73F00C0402F6}" type="presParOf" srcId="{052EFA0E-7F24-4155-80B1-C80F0D593AB7}" destId="{B428E73B-CED8-4204-8FE2-644E3F8A4F67}" srcOrd="0" destOrd="0" presId="urn:microsoft.com/office/officeart/2005/8/layout/hierarchy1"/>
    <dgm:cxn modelId="{38D304AE-B117-45C0-9F0F-EFDFC7BA12F2}" type="presParOf" srcId="{B428E73B-CED8-4204-8FE2-644E3F8A4F67}" destId="{06FCC8EE-66DE-4A50-83EF-CEA1CC8A24CD}" srcOrd="0" destOrd="0" presId="urn:microsoft.com/office/officeart/2005/8/layout/hierarchy1"/>
    <dgm:cxn modelId="{CACC68D7-AE49-456A-B9A6-BE686436811C}" type="presParOf" srcId="{06FCC8EE-66DE-4A50-83EF-CEA1CC8A24CD}" destId="{CAD0B2D6-169D-4D7A-8194-F74F84DCF75D}" srcOrd="0" destOrd="0" presId="urn:microsoft.com/office/officeart/2005/8/layout/hierarchy1"/>
    <dgm:cxn modelId="{F8A706CA-3B58-4F67-8F06-92C0C6110ED8}" type="presParOf" srcId="{06FCC8EE-66DE-4A50-83EF-CEA1CC8A24CD}" destId="{128C7CF2-17EE-4104-84EE-A83BA891423B}" srcOrd="1" destOrd="0" presId="urn:microsoft.com/office/officeart/2005/8/layout/hierarchy1"/>
    <dgm:cxn modelId="{4F29C83D-36D9-40CA-A67D-A54CA6F6F9A7}" type="presParOf" srcId="{B428E73B-CED8-4204-8FE2-644E3F8A4F67}" destId="{F3C83692-4B5E-4C5F-9051-13ED91673595}" srcOrd="1" destOrd="0" presId="urn:microsoft.com/office/officeart/2005/8/layout/hierarchy1"/>
    <dgm:cxn modelId="{35B40B9E-73B9-4FB9-B97D-DA062C0E0823}" type="presParOf" srcId="{F3C83692-4B5E-4C5F-9051-13ED91673595}" destId="{BB4839DE-914C-4A41-8789-A858CDE65C48}" srcOrd="0" destOrd="0" presId="urn:microsoft.com/office/officeart/2005/8/layout/hierarchy1"/>
    <dgm:cxn modelId="{0D10FE6E-7175-41AA-B4FF-ED839D52567D}" type="presParOf" srcId="{F3C83692-4B5E-4C5F-9051-13ED91673595}" destId="{0A437DF6-9B18-4F15-BEAD-7A50655D79CE}" srcOrd="1" destOrd="0" presId="urn:microsoft.com/office/officeart/2005/8/layout/hierarchy1"/>
    <dgm:cxn modelId="{7F337656-4177-47E7-AE65-FC741101720D}" type="presParOf" srcId="{0A437DF6-9B18-4F15-BEAD-7A50655D79CE}" destId="{DF737CC3-3431-4C4D-AD37-55E813364616}" srcOrd="0" destOrd="0" presId="urn:microsoft.com/office/officeart/2005/8/layout/hierarchy1"/>
    <dgm:cxn modelId="{DAED9F2E-9957-492B-8588-F1F27AEB1860}" type="presParOf" srcId="{DF737CC3-3431-4C4D-AD37-55E813364616}" destId="{D6041374-08C1-42A9-976E-6B0CA1DB7C6F}" srcOrd="0" destOrd="0" presId="urn:microsoft.com/office/officeart/2005/8/layout/hierarchy1"/>
    <dgm:cxn modelId="{1AE92774-DB46-461D-A396-CE6EA8D101D3}" type="presParOf" srcId="{DF737CC3-3431-4C4D-AD37-55E813364616}" destId="{ABF3CFBB-D3C3-4EFC-84A2-13DCB4F55318}" srcOrd="1" destOrd="0" presId="urn:microsoft.com/office/officeart/2005/8/layout/hierarchy1"/>
    <dgm:cxn modelId="{01A53D82-A499-4429-BF2B-73A43423C9DB}" type="presParOf" srcId="{0A437DF6-9B18-4F15-BEAD-7A50655D79CE}" destId="{AA67E3E8-6EFE-4829-93B0-8DAA74DFBD21}" srcOrd="1" destOrd="0" presId="urn:microsoft.com/office/officeart/2005/8/layout/hierarchy1"/>
    <dgm:cxn modelId="{7395E107-405F-473F-952B-9A356B13DB9F}" type="presParOf" srcId="{F3C83692-4B5E-4C5F-9051-13ED91673595}" destId="{2A79F2BD-9747-4CDA-921B-2CD932717A6B}" srcOrd="2" destOrd="0" presId="urn:microsoft.com/office/officeart/2005/8/layout/hierarchy1"/>
    <dgm:cxn modelId="{60112B4B-58F2-4C91-BB56-DDA687AFD883}" type="presParOf" srcId="{F3C83692-4B5E-4C5F-9051-13ED91673595}" destId="{29C4C2E2-9BA1-40F1-B0EB-B05CEB654C79}" srcOrd="3" destOrd="0" presId="urn:microsoft.com/office/officeart/2005/8/layout/hierarchy1"/>
    <dgm:cxn modelId="{70DFADDE-43AE-4385-8DB5-746DFEF51F99}" type="presParOf" srcId="{29C4C2E2-9BA1-40F1-B0EB-B05CEB654C79}" destId="{620E1E85-90BE-4265-BF62-0B5A923C1BAB}" srcOrd="0" destOrd="0" presId="urn:microsoft.com/office/officeart/2005/8/layout/hierarchy1"/>
    <dgm:cxn modelId="{42DCF36D-7462-4C64-9639-08DB8BD5822B}" type="presParOf" srcId="{620E1E85-90BE-4265-BF62-0B5A923C1BAB}" destId="{D1A49640-5191-4BAC-A06A-23CF9FF25EC1}" srcOrd="0" destOrd="0" presId="urn:microsoft.com/office/officeart/2005/8/layout/hierarchy1"/>
    <dgm:cxn modelId="{51FB8237-5DE6-469F-B71C-309CFEF5E741}" type="presParOf" srcId="{620E1E85-90BE-4265-BF62-0B5A923C1BAB}" destId="{01F3FF71-3494-4B43-8E29-5C22F627697E}" srcOrd="1" destOrd="0" presId="urn:microsoft.com/office/officeart/2005/8/layout/hierarchy1"/>
    <dgm:cxn modelId="{D7C717BC-B01B-4F1A-A1AE-59B09990AD3F}" type="presParOf" srcId="{29C4C2E2-9BA1-40F1-B0EB-B05CEB654C79}" destId="{FBA939DC-C505-4E95-81D2-BF2E59818A15}" srcOrd="1" destOrd="0" presId="urn:microsoft.com/office/officeart/2005/8/layout/hierarchy1"/>
    <dgm:cxn modelId="{0F5E0FD2-FB43-4C97-B177-BB8B08410119}" type="presParOf" srcId="{FBA939DC-C505-4E95-81D2-BF2E59818A15}" destId="{DE895480-F56B-41A6-9B83-61160C87DFC8}" srcOrd="0" destOrd="0" presId="urn:microsoft.com/office/officeart/2005/8/layout/hierarchy1"/>
    <dgm:cxn modelId="{D1194EAA-78E1-4A99-BC78-190659FF5388}" type="presParOf" srcId="{FBA939DC-C505-4E95-81D2-BF2E59818A15}" destId="{EC315175-55CC-43D6-A56F-AD17B8DECFA7}" srcOrd="1" destOrd="0" presId="urn:microsoft.com/office/officeart/2005/8/layout/hierarchy1"/>
    <dgm:cxn modelId="{99CFDD08-E8DA-4DD7-866E-F553C708BF67}" type="presParOf" srcId="{EC315175-55CC-43D6-A56F-AD17B8DECFA7}" destId="{FEB88DEB-1374-428A-8524-BF8FC0A7DF2F}" srcOrd="0" destOrd="0" presId="urn:microsoft.com/office/officeart/2005/8/layout/hierarchy1"/>
    <dgm:cxn modelId="{29D3FC63-0E0C-4BB9-A938-81D1FADB65E8}" type="presParOf" srcId="{FEB88DEB-1374-428A-8524-BF8FC0A7DF2F}" destId="{A8F8599A-42E9-460E-A97C-C77D36D66452}" srcOrd="0" destOrd="0" presId="urn:microsoft.com/office/officeart/2005/8/layout/hierarchy1"/>
    <dgm:cxn modelId="{3731C58A-9CAF-4777-873F-12BBCE33878C}" type="presParOf" srcId="{FEB88DEB-1374-428A-8524-BF8FC0A7DF2F}" destId="{68BD7DDF-B8EE-44F7-AFB1-90E3F6DC73BD}" srcOrd="1" destOrd="0" presId="urn:microsoft.com/office/officeart/2005/8/layout/hierarchy1"/>
    <dgm:cxn modelId="{011782C4-EF15-4FFA-B0D4-E5F7523911BF}" type="presParOf" srcId="{EC315175-55CC-43D6-A56F-AD17B8DECFA7}" destId="{8F162AF3-5BAD-426B-A8A1-3182EEC50473}" srcOrd="1" destOrd="0" presId="urn:microsoft.com/office/officeart/2005/8/layout/hierarchy1"/>
    <dgm:cxn modelId="{AB8D18D7-F66C-41EE-AB3E-AFB9BB01E151}" type="presParOf" srcId="{FBA939DC-C505-4E95-81D2-BF2E59818A15}" destId="{E6B7C976-01A5-4FDD-9CA4-0FC718C9D6CE}" srcOrd="2" destOrd="0" presId="urn:microsoft.com/office/officeart/2005/8/layout/hierarchy1"/>
    <dgm:cxn modelId="{38F5029A-F52B-4A29-8630-1CE30229DFA8}" type="presParOf" srcId="{FBA939DC-C505-4E95-81D2-BF2E59818A15}" destId="{3AAD8B3C-4BCF-4F8F-9F04-733F51EFA6D3}" srcOrd="3" destOrd="0" presId="urn:microsoft.com/office/officeart/2005/8/layout/hierarchy1"/>
    <dgm:cxn modelId="{74F4602E-4D25-4EAD-B01F-3259E8F8E913}" type="presParOf" srcId="{3AAD8B3C-4BCF-4F8F-9F04-733F51EFA6D3}" destId="{ECA7E228-BE56-4A0C-9404-93DB36682AE6}" srcOrd="0" destOrd="0" presId="urn:microsoft.com/office/officeart/2005/8/layout/hierarchy1"/>
    <dgm:cxn modelId="{1B882216-A377-401D-8460-4AA5E4B88A95}" type="presParOf" srcId="{ECA7E228-BE56-4A0C-9404-93DB36682AE6}" destId="{E4D6D582-60AE-43C4-8D84-C1CEB5AE8845}" srcOrd="0" destOrd="0" presId="urn:microsoft.com/office/officeart/2005/8/layout/hierarchy1"/>
    <dgm:cxn modelId="{BB11E466-DBCC-4541-B538-BC151F9DF478}" type="presParOf" srcId="{ECA7E228-BE56-4A0C-9404-93DB36682AE6}" destId="{F013B49B-DBF4-4274-91D1-D0CE141D53C1}" srcOrd="1" destOrd="0" presId="urn:microsoft.com/office/officeart/2005/8/layout/hierarchy1"/>
    <dgm:cxn modelId="{AA117B97-E185-4338-AEDE-6F753EFB16A1}" type="presParOf" srcId="{3AAD8B3C-4BCF-4F8F-9F04-733F51EFA6D3}" destId="{0953D07B-A124-47F5-BE00-D944CA912C48}" srcOrd="1" destOrd="0" presId="urn:microsoft.com/office/officeart/2005/8/layout/hierarchy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B7C976-01A5-4FDD-9CA4-0FC718C9D6CE}">
      <dsp:nvSpPr>
        <dsp:cNvPr id="0" name=""/>
        <dsp:cNvSpPr/>
      </dsp:nvSpPr>
      <dsp:spPr>
        <a:xfrm>
          <a:off x="5711164" y="3465430"/>
          <a:ext cx="884078" cy="4207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6722"/>
              </a:lnTo>
              <a:lnTo>
                <a:pt x="884078" y="286722"/>
              </a:lnTo>
              <a:lnTo>
                <a:pt x="884078" y="42074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895480-F56B-41A6-9B83-61160C87DFC8}">
      <dsp:nvSpPr>
        <dsp:cNvPr id="0" name=""/>
        <dsp:cNvSpPr/>
      </dsp:nvSpPr>
      <dsp:spPr>
        <a:xfrm>
          <a:off x="4827085" y="3465430"/>
          <a:ext cx="884078" cy="420741"/>
        </a:xfrm>
        <a:custGeom>
          <a:avLst/>
          <a:gdLst/>
          <a:ahLst/>
          <a:cxnLst/>
          <a:rect l="0" t="0" r="0" b="0"/>
          <a:pathLst>
            <a:path>
              <a:moveTo>
                <a:pt x="884078" y="0"/>
              </a:moveTo>
              <a:lnTo>
                <a:pt x="884078" y="286722"/>
              </a:lnTo>
              <a:lnTo>
                <a:pt x="0" y="286722"/>
              </a:lnTo>
              <a:lnTo>
                <a:pt x="0" y="42074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79F2BD-9747-4CDA-921B-2CD932717A6B}">
      <dsp:nvSpPr>
        <dsp:cNvPr id="0" name=""/>
        <dsp:cNvSpPr/>
      </dsp:nvSpPr>
      <dsp:spPr>
        <a:xfrm>
          <a:off x="4207286" y="1536450"/>
          <a:ext cx="1503877" cy="4207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6722"/>
              </a:lnTo>
              <a:lnTo>
                <a:pt x="1503877" y="286722"/>
              </a:lnTo>
              <a:lnTo>
                <a:pt x="1503877" y="42074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4839DE-914C-4A41-8789-A858CDE65C48}">
      <dsp:nvSpPr>
        <dsp:cNvPr id="0" name=""/>
        <dsp:cNvSpPr/>
      </dsp:nvSpPr>
      <dsp:spPr>
        <a:xfrm>
          <a:off x="2515557" y="1536450"/>
          <a:ext cx="1691728" cy="420741"/>
        </a:xfrm>
        <a:custGeom>
          <a:avLst/>
          <a:gdLst/>
          <a:ahLst/>
          <a:cxnLst/>
          <a:rect l="0" t="0" r="0" b="0"/>
          <a:pathLst>
            <a:path>
              <a:moveTo>
                <a:pt x="1691728" y="0"/>
              </a:moveTo>
              <a:lnTo>
                <a:pt x="1691728" y="286722"/>
              </a:lnTo>
              <a:lnTo>
                <a:pt x="0" y="286722"/>
              </a:lnTo>
              <a:lnTo>
                <a:pt x="0" y="42074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D0B2D6-169D-4D7A-8194-F74F84DCF75D}">
      <dsp:nvSpPr>
        <dsp:cNvPr id="0" name=""/>
        <dsp:cNvSpPr/>
      </dsp:nvSpPr>
      <dsp:spPr>
        <a:xfrm>
          <a:off x="1726051" y="496"/>
          <a:ext cx="4962470" cy="15359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8C7CF2-17EE-4104-84EE-A83BA891423B}">
      <dsp:nvSpPr>
        <dsp:cNvPr id="0" name=""/>
        <dsp:cNvSpPr/>
      </dsp:nvSpPr>
      <dsp:spPr>
        <a:xfrm>
          <a:off x="1886792" y="153200"/>
          <a:ext cx="4962470" cy="15359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All the final and </a:t>
          </a:r>
          <a:r>
            <a:rPr lang="en-US" sz="2800" b="1" kern="1200" dirty="0" smtClean="0">
              <a:cs typeface="Arial"/>
            </a:rPr>
            <a:t>intermediates were tested for their </a:t>
          </a:r>
          <a:r>
            <a:rPr lang="en-US" sz="2800" b="1" i="1" kern="1200" dirty="0" smtClean="0">
              <a:cs typeface="Arial"/>
            </a:rPr>
            <a:t>in vitro </a:t>
          </a:r>
          <a:r>
            <a:rPr lang="en-US" sz="2800" b="1" kern="1200" dirty="0" smtClean="0">
              <a:cs typeface="Arial"/>
            </a:rPr>
            <a:t>ability for</a:t>
          </a:r>
          <a:endParaRPr lang="en-US" sz="2800" kern="1200" dirty="0"/>
        </a:p>
      </dsp:txBody>
      <dsp:txXfrm>
        <a:off x="1931779" y="198187"/>
        <a:ext cx="4872496" cy="1445980"/>
      </dsp:txXfrm>
    </dsp:sp>
    <dsp:sp modelId="{D6041374-08C1-42A9-976E-6B0CA1DB7C6F}">
      <dsp:nvSpPr>
        <dsp:cNvPr id="0" name=""/>
        <dsp:cNvSpPr/>
      </dsp:nvSpPr>
      <dsp:spPr>
        <a:xfrm>
          <a:off x="1172421" y="1957191"/>
          <a:ext cx="2686272" cy="11716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F3CFBB-D3C3-4EFC-84A2-13DCB4F55318}">
      <dsp:nvSpPr>
        <dsp:cNvPr id="0" name=""/>
        <dsp:cNvSpPr/>
      </dsp:nvSpPr>
      <dsp:spPr>
        <a:xfrm>
          <a:off x="1333163" y="2109896"/>
          <a:ext cx="2686272" cy="11716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MCF-7 cells growth inhibition </a:t>
          </a:r>
          <a:endParaRPr lang="en-US" sz="3200" kern="1200" dirty="0"/>
        </a:p>
      </dsp:txBody>
      <dsp:txXfrm>
        <a:off x="1367479" y="2144212"/>
        <a:ext cx="2617640" cy="1103008"/>
      </dsp:txXfrm>
    </dsp:sp>
    <dsp:sp modelId="{D1A49640-5191-4BAC-A06A-23CF9FF25EC1}">
      <dsp:nvSpPr>
        <dsp:cNvPr id="0" name=""/>
        <dsp:cNvSpPr/>
      </dsp:nvSpPr>
      <dsp:spPr>
        <a:xfrm>
          <a:off x="4180177" y="1957191"/>
          <a:ext cx="3061973" cy="15082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F3FF71-3494-4B43-8E29-5C22F627697E}">
      <dsp:nvSpPr>
        <dsp:cNvPr id="0" name=""/>
        <dsp:cNvSpPr/>
      </dsp:nvSpPr>
      <dsp:spPr>
        <a:xfrm>
          <a:off x="4340919" y="2109896"/>
          <a:ext cx="3061973" cy="15082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smtClean="0"/>
            <a:t>Estrogen Receptor Binding</a:t>
          </a:r>
          <a:endParaRPr lang="en-US" sz="3200" b="1" kern="1200" dirty="0"/>
        </a:p>
      </dsp:txBody>
      <dsp:txXfrm>
        <a:off x="4385094" y="2154071"/>
        <a:ext cx="2973623" cy="1419888"/>
      </dsp:txXfrm>
    </dsp:sp>
    <dsp:sp modelId="{A8F8599A-42E9-460E-A97C-C77D36D66452}">
      <dsp:nvSpPr>
        <dsp:cNvPr id="0" name=""/>
        <dsp:cNvSpPr/>
      </dsp:nvSpPr>
      <dsp:spPr>
        <a:xfrm>
          <a:off x="4103747" y="3886171"/>
          <a:ext cx="1446674" cy="9186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BD7DDF-B8EE-44F7-AFB1-90E3F6DC73BD}">
      <dsp:nvSpPr>
        <dsp:cNvPr id="0" name=""/>
        <dsp:cNvSpPr/>
      </dsp:nvSpPr>
      <dsp:spPr>
        <a:xfrm>
          <a:off x="4264489" y="4038876"/>
          <a:ext cx="1446674" cy="9186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ER</a:t>
          </a:r>
          <a:r>
            <a:rPr lang="el-GR" sz="2800" b="1" kern="1200" dirty="0" smtClean="0"/>
            <a:t>α</a:t>
          </a:r>
          <a:endParaRPr lang="en-US" sz="2800" b="1" kern="1200" dirty="0"/>
        </a:p>
      </dsp:txBody>
      <dsp:txXfrm>
        <a:off x="4291395" y="4065782"/>
        <a:ext cx="1392862" cy="864826"/>
      </dsp:txXfrm>
    </dsp:sp>
    <dsp:sp modelId="{E4D6D582-60AE-43C4-8D84-C1CEB5AE8845}">
      <dsp:nvSpPr>
        <dsp:cNvPr id="0" name=""/>
        <dsp:cNvSpPr/>
      </dsp:nvSpPr>
      <dsp:spPr>
        <a:xfrm>
          <a:off x="5871905" y="3886171"/>
          <a:ext cx="1446674" cy="9186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13B49B-DBF4-4274-91D1-D0CE141D53C1}">
      <dsp:nvSpPr>
        <dsp:cNvPr id="0" name=""/>
        <dsp:cNvSpPr/>
      </dsp:nvSpPr>
      <dsp:spPr>
        <a:xfrm>
          <a:off x="6032647" y="4038876"/>
          <a:ext cx="1446674" cy="9186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ER</a:t>
          </a:r>
          <a:r>
            <a:rPr lang="el-GR" sz="2800" b="1" kern="1200" dirty="0" smtClean="0"/>
            <a:t>β</a:t>
          </a:r>
          <a:endParaRPr lang="en-US" sz="2800" b="1" kern="1200" dirty="0"/>
        </a:p>
      </dsp:txBody>
      <dsp:txXfrm>
        <a:off x="6059553" y="4065782"/>
        <a:ext cx="1392862" cy="8648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image" Target="../media/image4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7" Type="http://schemas.openxmlformats.org/officeDocument/2006/relationships/image" Target="../media/image19.emf"/><Relationship Id="rId2" Type="http://schemas.openxmlformats.org/officeDocument/2006/relationships/image" Target="../media/image14.emf"/><Relationship Id="rId1" Type="http://schemas.openxmlformats.org/officeDocument/2006/relationships/image" Target="../media/image13.emf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D1DE08-B76E-486C-85E8-DBC4B9D6A015}" type="datetimeFigureOut">
              <a:rPr lang="en-US" smtClean="0"/>
              <a:pPr/>
              <a:t>3/7/2016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607FB5-580C-42A3-8A4E-58E1CC50DA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0E1983-A21F-4E3C-92E7-861A2164C5DD}" type="datetimeFigureOut">
              <a:rPr lang="en-US" smtClean="0"/>
              <a:pPr/>
              <a:t>3/7/2016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1109FA-7721-4679-8609-195196278D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0134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eaLnBrk="1" hangingPunct="1">
              <a:spcBef>
                <a:spcPct val="0"/>
              </a:spcBef>
            </a:pPr>
            <a:endParaRPr lang="en-GB" altLang="en-US" dirty="0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94AF548-F90B-4111-8244-6173D1E07265}" type="slidenum">
              <a:rPr lang="ar-EG" altLang="en-US" smtClean="0">
                <a:latin typeface="Calibri" pitchFamily="34" charset="0"/>
              </a:rPr>
              <a:pPr eaLnBrk="1" hangingPunct="1"/>
              <a:t>1</a:t>
            </a:fld>
            <a:endParaRPr lang="en-GB" altLang="en-US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According to  WHO ( International Agency for Research on Cancer)</a:t>
            </a:r>
            <a:r>
              <a:rPr lang="en-US" baseline="0" dirty="0" smtClean="0"/>
              <a:t> </a:t>
            </a:r>
            <a:r>
              <a:rPr lang="en-US" dirty="0" smtClean="0"/>
              <a:t>, Breast cancer is one of</a:t>
            </a:r>
            <a:r>
              <a:rPr lang="en-US" baseline="0" dirty="0" smtClean="0"/>
              <a:t> the major cancers worldwide</a:t>
            </a:r>
            <a:r>
              <a:rPr lang="en-US" dirty="0" smtClean="0"/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In year 2012 ,</a:t>
            </a:r>
            <a:r>
              <a:rPr lang="en-US" baseline="0" dirty="0" smtClean="0"/>
              <a:t> </a:t>
            </a:r>
            <a:r>
              <a:rPr lang="en-US" dirty="0" smtClean="0"/>
              <a:t>it represented almost 25 % of all cancer cases</a:t>
            </a:r>
            <a:r>
              <a:rPr lang="en-US" baseline="0" dirty="0" smtClean="0"/>
              <a:t> among females and with mortality rate of 12 % 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109FA-7721-4679-8609-195196278DA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111531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Drugs in hormonal</a:t>
            </a:r>
            <a:r>
              <a:rPr lang="en-US" baseline="0" dirty="0" smtClean="0"/>
              <a:t> therapy either estrogen synthesis antaganoist such as Aromatase Inhibitors or Estrogen Receptor antagonist such as Selective Estrogen receptor modulators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109FA-7721-4679-8609-195196278DA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42813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dual effect can be attributed to one of the following reasons 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109FA-7721-4679-8609-195196278DA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163284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And the most commonly usedSerm</a:t>
            </a:r>
            <a:r>
              <a:rPr lang="en-US" baseline="0" dirty="0" smtClean="0"/>
              <a:t> is tamoxifen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109FA-7721-4679-8609-195196278DA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74481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was discovered in the fertility program</a:t>
            </a:r>
          </a:p>
          <a:p>
            <a:r>
              <a:rPr lang="en-US" dirty="0" smtClean="0"/>
              <a:t>Nolvadex, the ICI brand of tamoxifen (as its citrate salt), was approved for the treatment of breast cancer by the Committee on the Safety of Medicines in the  United Kingdom.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109FA-7721-4679-8609-195196278DA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349115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CYP important metabolizing enzyme that is expressed predominately in the liver</a:t>
            </a:r>
          </a:p>
          <a:p>
            <a:r>
              <a:rPr lang="en-US" dirty="0" smtClean="0"/>
              <a:t>This protein localizes to the endoplasmic reticulum and is known to metabolize as many as 25% of commonly prescribed drugs.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109FA-7721-4679-8609-195196278DA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104415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most widely studied group of proteins displaying pharmacogenetic variability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100 different CYP2D6 variant alleles have been reported. alleles vary in frequencies based on the ethnic group in consideration.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reduced activity of CYP2D6 enzyme could account for the inter-patient variability in concentration of metabolites of many drugs especially those of tamoxifen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phenotypic classification of CYP2D6 activity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UMs are rare in both Black Africans and Asians,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but are frequently found in North Africa and the Middle East, where whole gene duplication of CYP2D6 is commonly observed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109FA-7721-4679-8609-195196278DA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908100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 smtClean="0"/>
              <a:t>in order to avoid the genetic polymorphism of the CYP2D6 enzyme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109FA-7721-4679-8609-195196278DA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059108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Using</a:t>
            </a:r>
            <a:r>
              <a:rPr lang="en-US" baseline="0" dirty="0" smtClean="0"/>
              <a:t> equimolar ratio of the the alkyl halide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109FA-7721-4679-8609-195196278DA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75727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next step was to biologically</a:t>
            </a:r>
            <a:r>
              <a:rPr lang="en-US" baseline="0" dirty="0" smtClean="0"/>
              <a:t> evaluate our compounds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109FA-7721-4679-8609-195196278DA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961467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109FA-7721-4679-8609-195196278DA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770050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To wrap up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109FA-7721-4679-8609-195196278DA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139410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To wrap up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A45C17A0-FE9B-449D-A312-9133E8069FFA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2BE48-564F-4C0A-9290-71B07AD25AC9}" type="datetime1">
              <a:rPr lang="en-US" smtClean="0"/>
              <a:pPr/>
              <a:t>3/7/2016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91BC2-1366-457D-A7A0-51FC36A8462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GUC logo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078903" cy="37792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46409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429B1-B775-434D-8A76-C892692E6EA0}" type="datetime1">
              <a:rPr lang="en-US" smtClean="0"/>
              <a:pPr/>
              <a:t>3/7/2016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91BC2-1366-457D-A7A0-51FC36A846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83770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A6F91-8EF2-4602-9E39-54C00E57105A}" type="datetime1">
              <a:rPr lang="en-US" smtClean="0"/>
              <a:pPr/>
              <a:t>3/7/2016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91BC2-1366-457D-A7A0-51FC36A8462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GUC logo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4"/>
            <a:ext cx="1078903" cy="37792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3348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D9F1F-1D58-4454-A53B-1DB728AF92EE}" type="datetime1">
              <a:rPr lang="en-US" smtClean="0"/>
              <a:pPr/>
              <a:t>3/7/2016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91BC2-1366-457D-A7A0-51FC36A846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01491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ACA6D-DB1D-4A53-A0A9-C6CF28C20DAE}" type="datetime1">
              <a:rPr lang="en-US" smtClean="0"/>
              <a:pPr/>
              <a:t>3/7/2016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91BC2-1366-457D-A7A0-51FC36A846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48909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B7631-7442-4D06-8223-2D560DBF90FE}" type="datetime1">
              <a:rPr lang="en-US" smtClean="0"/>
              <a:pPr/>
              <a:t>3/7/2016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91BC2-1366-457D-A7A0-51FC36A846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83521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400868-84D3-4069-8D08-A04DF4A485D2}" type="datetime1">
              <a:rPr lang="en-US" smtClean="0"/>
              <a:pPr/>
              <a:t>3/7/2016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91BC2-1366-457D-A7A0-51FC36A846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55129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5" r:id="rId2"/>
    <p:sldLayoutId id="2147483656" r:id="rId3"/>
    <p:sldLayoutId id="2147483657" r:id="rId4"/>
    <p:sldLayoutId id="2147483658" r:id="rId5"/>
    <p:sldLayoutId id="2147483659" r:id="rId6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AstraZeneca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9.bin"/><Relationship Id="rId9" Type="http://schemas.openxmlformats.org/officeDocument/2006/relationships/oleObject" Target="../embeddings/oleObject14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18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2.docx"/><Relationship Id="rId7" Type="http://schemas.openxmlformats.org/officeDocument/2006/relationships/image" Target="../media/image32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Line 8"/>
          <p:cNvSpPr>
            <a:spLocks noChangeShapeType="1"/>
          </p:cNvSpPr>
          <p:nvPr/>
        </p:nvSpPr>
        <p:spPr bwMode="auto">
          <a:xfrm>
            <a:off x="285720" y="1173481"/>
            <a:ext cx="4759504" cy="45719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6" name="Line 7"/>
          <p:cNvSpPr>
            <a:spLocks noChangeShapeType="1"/>
          </p:cNvSpPr>
          <p:nvPr/>
        </p:nvSpPr>
        <p:spPr bwMode="auto">
          <a:xfrm>
            <a:off x="1259632" y="187062"/>
            <a:ext cx="0" cy="2514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7" name="TextBox 3"/>
          <p:cNvSpPr txBox="1">
            <a:spLocks noChangeArrowheads="1"/>
          </p:cNvSpPr>
          <p:nvPr/>
        </p:nvSpPr>
        <p:spPr bwMode="auto">
          <a:xfrm>
            <a:off x="1236712" y="457508"/>
            <a:ext cx="4343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en-US" sz="2800" b="1" dirty="0">
                <a:latin typeface="Calibri" pitchFamily="34" charset="0"/>
              </a:rPr>
              <a:t>German University in </a:t>
            </a:r>
            <a:r>
              <a:rPr lang="en-US" altLang="en-US" sz="2800" b="1" dirty="0" smtClean="0">
                <a:latin typeface="Calibri" pitchFamily="34" charset="0"/>
              </a:rPr>
              <a:t>Cairo</a:t>
            </a:r>
            <a:endParaRPr lang="en-US" altLang="en-US" sz="2800" b="1" dirty="0">
              <a:latin typeface="Calibri" pitchFamily="34" charset="0"/>
            </a:endParaRPr>
          </a:p>
        </p:txBody>
      </p:sp>
      <p:sp>
        <p:nvSpPr>
          <p:cNvPr id="3078" name="TextBox 4"/>
          <p:cNvSpPr txBox="1">
            <a:spLocks noChangeArrowheads="1"/>
          </p:cNvSpPr>
          <p:nvPr/>
        </p:nvSpPr>
        <p:spPr bwMode="auto">
          <a:xfrm>
            <a:off x="1078632" y="1916832"/>
            <a:ext cx="773266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en-GB" sz="3200" b="1" dirty="0">
                <a:solidFill>
                  <a:srgbClr val="FF0000"/>
                </a:solidFill>
              </a:rPr>
              <a:t>Design and Synthesis of Novel Non </a:t>
            </a:r>
            <a:r>
              <a:rPr lang="en-GB" sz="3200" b="1" dirty="0" smtClean="0">
                <a:solidFill>
                  <a:srgbClr val="FF0000"/>
                </a:solidFill>
              </a:rPr>
              <a:t>CYP2D6 </a:t>
            </a:r>
            <a:r>
              <a:rPr lang="en-GB" sz="3200" b="1" dirty="0">
                <a:solidFill>
                  <a:srgbClr val="FF0000"/>
                </a:solidFill>
              </a:rPr>
              <a:t>mediated Tamoxifen Analogues 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082" name="TextBox 8"/>
          <p:cNvSpPr txBox="1">
            <a:spLocks noChangeArrowheads="1"/>
          </p:cNvSpPr>
          <p:nvPr/>
        </p:nvSpPr>
        <p:spPr bwMode="auto">
          <a:xfrm>
            <a:off x="2856731" y="6027003"/>
            <a:ext cx="41764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en-US" sz="2400" b="1" dirty="0" smtClean="0">
                <a:latin typeface="Calibri" pitchFamily="34" charset="0"/>
              </a:rPr>
              <a:t>Pharmaceutica , March 2016</a:t>
            </a:r>
            <a:endParaRPr lang="en-GB" altLang="en-US" sz="2400" b="1" dirty="0">
              <a:latin typeface="Calibri" pitchFamily="34" charset="0"/>
            </a:endParaRPr>
          </a:p>
        </p:txBody>
      </p:sp>
      <p:pic>
        <p:nvPicPr>
          <p:cNvPr id="11" name="Picture 2" descr="H:\Neha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571480"/>
            <a:ext cx="1066800" cy="3679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91BC2-1366-457D-A7A0-51FC36A8462C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46870" y="4143380"/>
            <a:ext cx="83971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466975"/>
            <a:r>
              <a:rPr lang="en-US" sz="2400" b="1" dirty="0"/>
              <a:t>Nehal H. </a:t>
            </a:r>
            <a:r>
              <a:rPr lang="en-US" sz="2400" b="1" dirty="0" err="1" smtClean="0"/>
              <a:t>Elghazawy</a:t>
            </a:r>
            <a:r>
              <a:rPr lang="en-US" sz="2400" b="1" dirty="0" smtClean="0"/>
              <a:t>,</a:t>
            </a:r>
            <a:r>
              <a:rPr lang="en-US" sz="2400" b="1" u="sng" dirty="0" smtClean="0"/>
              <a:t> </a:t>
            </a:r>
            <a:r>
              <a:rPr lang="en-US" sz="2400" b="1" u="sng" dirty="0"/>
              <a:t>Nermin S. </a:t>
            </a:r>
            <a:r>
              <a:rPr lang="en-US" sz="2400" b="1" u="sng" dirty="0" smtClean="0"/>
              <a:t>Ahmed,</a:t>
            </a:r>
            <a:r>
              <a:rPr lang="en-US" sz="2400" dirty="0"/>
              <a:t> </a:t>
            </a:r>
            <a:r>
              <a:rPr lang="en-US" sz="2400" b="1" dirty="0"/>
              <a:t>Bianca M. </a:t>
            </a:r>
            <a:r>
              <a:rPr lang="en-US" sz="2400" b="1" dirty="0" err="1" smtClean="0"/>
              <a:t>Liederer</a:t>
            </a:r>
            <a:r>
              <a:rPr lang="en-US" sz="2400" dirty="0" smtClean="0"/>
              <a:t>, </a:t>
            </a:r>
          </a:p>
          <a:p>
            <a:pPr algn="ctr" defTabSz="2466975"/>
            <a:r>
              <a:rPr lang="en-US" sz="2400" b="1" dirty="0" smtClean="0"/>
              <a:t>Rolf Hartmann, </a:t>
            </a:r>
            <a:r>
              <a:rPr lang="en-US" sz="2400" b="1" dirty="0"/>
              <a:t>Ashraf. H. Abadi </a:t>
            </a:r>
            <a:endParaRPr lang="en-US" sz="2400" b="1" u="sng" baseline="30000" dirty="0"/>
          </a:p>
        </p:txBody>
      </p:sp>
    </p:spTree>
    <p:extLst>
      <p:ext uri="{BB962C8B-B14F-4D97-AF65-F5344CB8AC3E}">
        <p14:creationId xmlns="" xmlns:p14="http://schemas.microsoft.com/office/powerpoint/2010/main" val="20585713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92340189"/>
              </p:ext>
            </p:extLst>
          </p:nvPr>
        </p:nvGraphicFramePr>
        <p:xfrm>
          <a:off x="201638" y="745232"/>
          <a:ext cx="8964488" cy="6093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359E"/>
                </a:solidFill>
              </a:rPr>
              <a:t>Breast Cancer 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0" y="764704"/>
            <a:ext cx="8999612" cy="5904656"/>
            <a:chOff x="0" y="764704"/>
            <a:chExt cx="8999612" cy="5904656"/>
          </a:xfrm>
        </p:grpSpPr>
        <p:grpSp>
          <p:nvGrpSpPr>
            <p:cNvPr id="11" name="Group 10"/>
            <p:cNvGrpSpPr/>
            <p:nvPr/>
          </p:nvGrpSpPr>
          <p:grpSpPr>
            <a:xfrm>
              <a:off x="0" y="764704"/>
              <a:ext cx="8999612" cy="5904656"/>
              <a:chOff x="0" y="764704"/>
              <a:chExt cx="8999612" cy="5904656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0" y="764704"/>
                <a:ext cx="8999612" cy="5904656"/>
                <a:chOff x="0" y="764704"/>
                <a:chExt cx="8999612" cy="5904656"/>
              </a:xfrm>
            </p:grpSpPr>
            <p:sp>
              <p:nvSpPr>
                <p:cNvPr id="6" name="Pie 5"/>
                <p:cNvSpPr/>
                <p:nvPr/>
              </p:nvSpPr>
              <p:spPr>
                <a:xfrm>
                  <a:off x="2160288" y="1268760"/>
                  <a:ext cx="5004000" cy="5040560"/>
                </a:xfrm>
                <a:prstGeom prst="pie">
                  <a:avLst>
                    <a:gd name="adj1" fmla="val 0"/>
                    <a:gd name="adj2" fmla="val 16211641"/>
                  </a:avLst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" name="Rectangle 6"/>
                <p:cNvSpPr/>
                <p:nvPr/>
              </p:nvSpPr>
              <p:spPr>
                <a:xfrm>
                  <a:off x="0" y="764704"/>
                  <a:ext cx="4499992" cy="590465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" name="Rectangle 7"/>
                <p:cNvSpPr/>
                <p:nvPr/>
              </p:nvSpPr>
              <p:spPr>
                <a:xfrm>
                  <a:off x="4499620" y="3789040"/>
                  <a:ext cx="4499992" cy="288032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" name="Rectangle 9"/>
              <p:cNvSpPr/>
              <p:nvPr/>
            </p:nvSpPr>
            <p:spPr>
              <a:xfrm>
                <a:off x="3347864" y="836712"/>
                <a:ext cx="3024336" cy="3600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" name="Rectangle 11"/>
            <p:cNvSpPr/>
            <p:nvPr/>
          </p:nvSpPr>
          <p:spPr>
            <a:xfrm>
              <a:off x="4499620" y="1016712"/>
              <a:ext cx="162668" cy="3960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91BC2-1366-457D-A7A0-51FC36A8462C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749616" y="1268760"/>
            <a:ext cx="22499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DA0000"/>
                </a:solidFill>
              </a:rPr>
              <a:t>Mortality Rate 12%</a:t>
            </a:r>
            <a:endParaRPr lang="en-US" sz="3200" b="1" dirty="0">
              <a:solidFill>
                <a:srgbClr val="DA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77352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968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00359E"/>
                </a:solidFill>
              </a:rPr>
              <a:t>Hormonal Therapy </a:t>
            </a:r>
            <a:br>
              <a:rPr lang="en-US" sz="4000" b="1" dirty="0">
                <a:solidFill>
                  <a:srgbClr val="00359E"/>
                </a:solidFill>
              </a:rPr>
            </a:br>
            <a:endParaRPr lang="en-US" sz="4000" b="1" dirty="0">
              <a:solidFill>
                <a:srgbClr val="00359E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1763688" y="1232329"/>
            <a:ext cx="6016674" cy="1252119"/>
          </a:xfrm>
          <a:custGeom>
            <a:avLst/>
            <a:gdLst>
              <a:gd name="connsiteX0" fmla="*/ 0 w 9148514"/>
              <a:gd name="connsiteY0" fmla="*/ 167898 h 1007369"/>
              <a:gd name="connsiteX1" fmla="*/ 167898 w 9148514"/>
              <a:gd name="connsiteY1" fmla="*/ 0 h 1007369"/>
              <a:gd name="connsiteX2" fmla="*/ 8980616 w 9148514"/>
              <a:gd name="connsiteY2" fmla="*/ 0 h 1007369"/>
              <a:gd name="connsiteX3" fmla="*/ 9148514 w 9148514"/>
              <a:gd name="connsiteY3" fmla="*/ 167898 h 1007369"/>
              <a:gd name="connsiteX4" fmla="*/ 9148514 w 9148514"/>
              <a:gd name="connsiteY4" fmla="*/ 839471 h 1007369"/>
              <a:gd name="connsiteX5" fmla="*/ 8980616 w 9148514"/>
              <a:gd name="connsiteY5" fmla="*/ 1007369 h 1007369"/>
              <a:gd name="connsiteX6" fmla="*/ 167898 w 9148514"/>
              <a:gd name="connsiteY6" fmla="*/ 1007369 h 1007369"/>
              <a:gd name="connsiteX7" fmla="*/ 0 w 9148514"/>
              <a:gd name="connsiteY7" fmla="*/ 839471 h 1007369"/>
              <a:gd name="connsiteX8" fmla="*/ 0 w 9148514"/>
              <a:gd name="connsiteY8" fmla="*/ 167898 h 1007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8514" h="1007369">
                <a:moveTo>
                  <a:pt x="0" y="167898"/>
                </a:moveTo>
                <a:cubicBezTo>
                  <a:pt x="0" y="75170"/>
                  <a:pt x="75170" y="0"/>
                  <a:pt x="167898" y="0"/>
                </a:cubicBezTo>
                <a:lnTo>
                  <a:pt x="8980616" y="0"/>
                </a:lnTo>
                <a:cubicBezTo>
                  <a:pt x="9073344" y="0"/>
                  <a:pt x="9148514" y="75170"/>
                  <a:pt x="9148514" y="167898"/>
                </a:cubicBezTo>
                <a:lnTo>
                  <a:pt x="9148514" y="839471"/>
                </a:lnTo>
                <a:cubicBezTo>
                  <a:pt x="9148514" y="932199"/>
                  <a:pt x="9073344" y="1007369"/>
                  <a:pt x="8980616" y="1007369"/>
                </a:cubicBezTo>
                <a:lnTo>
                  <a:pt x="167898" y="1007369"/>
                </a:lnTo>
                <a:cubicBezTo>
                  <a:pt x="75170" y="1007369"/>
                  <a:pt x="0" y="932199"/>
                  <a:pt x="0" y="839471"/>
                </a:cubicBezTo>
                <a:lnTo>
                  <a:pt x="0" y="167898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1576" tIns="201576" rIns="201576" bIns="201576" numCol="1" spcCol="1270" anchor="ctr" anchorCtr="0">
            <a:noAutofit/>
          </a:bodyPr>
          <a:lstStyle/>
          <a:p>
            <a:pPr lvl="0" algn="ctr" defTabSz="1778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000" b="1" kern="1200" baseline="0" dirty="0" smtClean="0"/>
              <a:t>Estrogen Synthesis antaganoist </a:t>
            </a:r>
            <a:endParaRPr lang="en-US" sz="4000" b="1" kern="1200" dirty="0"/>
          </a:p>
        </p:txBody>
      </p:sp>
      <p:sp>
        <p:nvSpPr>
          <p:cNvPr id="7" name="Freeform 6"/>
          <p:cNvSpPr/>
          <p:nvPr/>
        </p:nvSpPr>
        <p:spPr>
          <a:xfrm>
            <a:off x="0" y="2316706"/>
            <a:ext cx="9148514" cy="1782269"/>
          </a:xfrm>
          <a:custGeom>
            <a:avLst/>
            <a:gdLst>
              <a:gd name="connsiteX0" fmla="*/ 0 w 9148514"/>
              <a:gd name="connsiteY0" fmla="*/ 0 h 1782269"/>
              <a:gd name="connsiteX1" fmla="*/ 9148514 w 9148514"/>
              <a:gd name="connsiteY1" fmla="*/ 0 h 1782269"/>
              <a:gd name="connsiteX2" fmla="*/ 9148514 w 9148514"/>
              <a:gd name="connsiteY2" fmla="*/ 1782269 h 1782269"/>
              <a:gd name="connsiteX3" fmla="*/ 0 w 9148514"/>
              <a:gd name="connsiteY3" fmla="*/ 1782269 h 1782269"/>
              <a:gd name="connsiteX4" fmla="*/ 0 w 9148514"/>
              <a:gd name="connsiteY4" fmla="*/ 0 h 1782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8514" h="1782269">
                <a:moveTo>
                  <a:pt x="0" y="0"/>
                </a:moveTo>
                <a:lnTo>
                  <a:pt x="9148514" y="0"/>
                </a:lnTo>
                <a:lnTo>
                  <a:pt x="9148514" y="1782269"/>
                </a:lnTo>
                <a:lnTo>
                  <a:pt x="0" y="178226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0465" tIns="50800" rIns="284480" bIns="50800" numCol="1" spcCol="1270" anchor="t" anchorCtr="0">
            <a:noAutofit/>
          </a:bodyPr>
          <a:lstStyle/>
          <a:p>
            <a:pPr marL="285750" lvl="1" indent="-285750" algn="ctr" defTabSz="1377950">
              <a:lnSpc>
                <a:spcPct val="150000"/>
              </a:lnSpc>
              <a:spcBef>
                <a:spcPct val="0"/>
              </a:spcBef>
              <a:spcAft>
                <a:spcPct val="20000"/>
              </a:spcAft>
              <a:buChar char="••"/>
            </a:pPr>
            <a:r>
              <a:rPr lang="en-US" sz="3100" b="1" kern="1200" baseline="0" dirty="0" smtClean="0"/>
              <a:t>Aromatase Inhibitors</a:t>
            </a:r>
            <a:endParaRPr lang="en-US" sz="3100" b="1" kern="1200" dirty="0"/>
          </a:p>
          <a:p>
            <a:pPr marL="285750" lvl="1" indent="-285750" algn="l" defTabSz="1377950">
              <a:lnSpc>
                <a:spcPct val="150000"/>
              </a:lnSpc>
              <a:spcBef>
                <a:spcPct val="0"/>
              </a:spcBef>
              <a:spcAft>
                <a:spcPct val="20000"/>
              </a:spcAft>
              <a:buChar char="••"/>
            </a:pPr>
            <a:endParaRPr lang="en-US" sz="3100" b="1" kern="1200" dirty="0"/>
          </a:p>
        </p:txBody>
      </p:sp>
      <p:sp>
        <p:nvSpPr>
          <p:cNvPr id="8" name="Freeform 7"/>
          <p:cNvSpPr/>
          <p:nvPr/>
        </p:nvSpPr>
        <p:spPr>
          <a:xfrm>
            <a:off x="1763688" y="3717032"/>
            <a:ext cx="6160690" cy="1353873"/>
          </a:xfrm>
          <a:custGeom>
            <a:avLst/>
            <a:gdLst>
              <a:gd name="connsiteX0" fmla="*/ 0 w 9148514"/>
              <a:gd name="connsiteY0" fmla="*/ 161992 h 971930"/>
              <a:gd name="connsiteX1" fmla="*/ 161992 w 9148514"/>
              <a:gd name="connsiteY1" fmla="*/ 0 h 971930"/>
              <a:gd name="connsiteX2" fmla="*/ 8986522 w 9148514"/>
              <a:gd name="connsiteY2" fmla="*/ 0 h 971930"/>
              <a:gd name="connsiteX3" fmla="*/ 9148514 w 9148514"/>
              <a:gd name="connsiteY3" fmla="*/ 161992 h 971930"/>
              <a:gd name="connsiteX4" fmla="*/ 9148514 w 9148514"/>
              <a:gd name="connsiteY4" fmla="*/ 809938 h 971930"/>
              <a:gd name="connsiteX5" fmla="*/ 8986522 w 9148514"/>
              <a:gd name="connsiteY5" fmla="*/ 971930 h 971930"/>
              <a:gd name="connsiteX6" fmla="*/ 161992 w 9148514"/>
              <a:gd name="connsiteY6" fmla="*/ 971930 h 971930"/>
              <a:gd name="connsiteX7" fmla="*/ 0 w 9148514"/>
              <a:gd name="connsiteY7" fmla="*/ 809938 h 971930"/>
              <a:gd name="connsiteX8" fmla="*/ 0 w 9148514"/>
              <a:gd name="connsiteY8" fmla="*/ 161992 h 971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8514" h="971930">
                <a:moveTo>
                  <a:pt x="0" y="161992"/>
                </a:moveTo>
                <a:cubicBezTo>
                  <a:pt x="0" y="72526"/>
                  <a:pt x="72526" y="0"/>
                  <a:pt x="161992" y="0"/>
                </a:cubicBezTo>
                <a:lnTo>
                  <a:pt x="8986522" y="0"/>
                </a:lnTo>
                <a:cubicBezTo>
                  <a:pt x="9075988" y="0"/>
                  <a:pt x="9148514" y="72526"/>
                  <a:pt x="9148514" y="161992"/>
                </a:cubicBezTo>
                <a:lnTo>
                  <a:pt x="9148514" y="809938"/>
                </a:lnTo>
                <a:cubicBezTo>
                  <a:pt x="9148514" y="899404"/>
                  <a:pt x="9075988" y="971930"/>
                  <a:pt x="8986522" y="971930"/>
                </a:cubicBezTo>
                <a:lnTo>
                  <a:pt x="161992" y="971930"/>
                </a:lnTo>
                <a:cubicBezTo>
                  <a:pt x="72526" y="971930"/>
                  <a:pt x="0" y="899404"/>
                  <a:pt x="0" y="809938"/>
                </a:cubicBezTo>
                <a:lnTo>
                  <a:pt x="0" y="16199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9846" tIns="199846" rIns="199846" bIns="199846" numCol="1" spcCol="1270" anchor="ctr" anchorCtr="0">
            <a:noAutofit/>
          </a:bodyPr>
          <a:lstStyle/>
          <a:p>
            <a:pPr lvl="0" algn="ctr" defTabSz="1778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000" b="1" kern="1200" baseline="0" dirty="0" smtClean="0"/>
              <a:t>Estrogen Receptor antagonist</a:t>
            </a:r>
            <a:endParaRPr lang="en-US" sz="4000" b="1" kern="1200" dirty="0"/>
          </a:p>
        </p:txBody>
      </p:sp>
      <p:sp>
        <p:nvSpPr>
          <p:cNvPr id="9" name="Freeform 8"/>
          <p:cNvSpPr/>
          <p:nvPr/>
        </p:nvSpPr>
        <p:spPr>
          <a:xfrm>
            <a:off x="0" y="5266040"/>
            <a:ext cx="9148514" cy="1043280"/>
          </a:xfrm>
          <a:custGeom>
            <a:avLst/>
            <a:gdLst>
              <a:gd name="connsiteX0" fmla="*/ 0 w 9148514"/>
              <a:gd name="connsiteY0" fmla="*/ 0 h 1043280"/>
              <a:gd name="connsiteX1" fmla="*/ 9148514 w 9148514"/>
              <a:gd name="connsiteY1" fmla="*/ 0 h 1043280"/>
              <a:gd name="connsiteX2" fmla="*/ 9148514 w 9148514"/>
              <a:gd name="connsiteY2" fmla="*/ 1043280 h 1043280"/>
              <a:gd name="connsiteX3" fmla="*/ 0 w 9148514"/>
              <a:gd name="connsiteY3" fmla="*/ 1043280 h 1043280"/>
              <a:gd name="connsiteX4" fmla="*/ 0 w 9148514"/>
              <a:gd name="connsiteY4" fmla="*/ 0 h 104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8514" h="1043280">
                <a:moveTo>
                  <a:pt x="0" y="0"/>
                </a:moveTo>
                <a:lnTo>
                  <a:pt x="9148514" y="0"/>
                </a:lnTo>
                <a:lnTo>
                  <a:pt x="9148514" y="1043280"/>
                </a:lnTo>
                <a:lnTo>
                  <a:pt x="0" y="104328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0465" tIns="50800" rIns="284480" bIns="50800" numCol="1" spcCol="1270" anchor="t" anchorCtr="0">
            <a:noAutofit/>
          </a:bodyPr>
          <a:lstStyle/>
          <a:p>
            <a:pPr marL="285750" lvl="1" indent="-285750" algn="ctr" defTabSz="137795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har char="••"/>
            </a:pPr>
            <a:r>
              <a:rPr lang="en-US" sz="3100" b="1" kern="1200" baseline="0" dirty="0" smtClean="0"/>
              <a:t>Selective Estrogen Receptor Modulators (SERMs) </a:t>
            </a:r>
            <a:endParaRPr lang="en-US" sz="3100" b="1" kern="1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91BC2-1366-457D-A7A0-51FC36A8462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3045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/>
          <p:cNvGrpSpPr>
            <a:grpSpLocks/>
          </p:cNvGrpSpPr>
          <p:nvPr/>
        </p:nvGrpSpPr>
        <p:grpSpPr bwMode="auto">
          <a:xfrm>
            <a:off x="342900" y="2204865"/>
            <a:ext cx="8117532" cy="4351510"/>
            <a:chOff x="327550" y="885826"/>
            <a:chExt cx="8261548" cy="5670550"/>
          </a:xfrm>
        </p:grpSpPr>
        <p:pic>
          <p:nvPicPr>
            <p:cNvPr id="5" name="Picture 2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7158" y="901701"/>
              <a:ext cx="4776776" cy="5654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867582" y="885826"/>
              <a:ext cx="705143" cy="3365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ts val="1900"/>
                </a:lnSpc>
                <a:defRPr/>
              </a:pPr>
              <a:r>
                <a:rPr lang="en-US" b="1" dirty="0">
                  <a:latin typeface="+mj-lt"/>
                </a:rPr>
                <a:t>SERM</a:t>
              </a: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4482587" y="4822826"/>
              <a:ext cx="1455779" cy="81597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ts val="1900"/>
                </a:lnSpc>
                <a:defRPr/>
              </a:pPr>
              <a:r>
                <a:rPr lang="en-US" b="1" dirty="0">
                  <a:latin typeface="+mj-lt"/>
                </a:rPr>
                <a:t>Uterine receptor activated</a:t>
              </a: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6405429" y="1990726"/>
              <a:ext cx="2183669" cy="57467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ts val="1900"/>
                </a:lnSpc>
                <a:defRPr/>
              </a:pPr>
              <a:r>
                <a:rPr lang="en-US" b="1" dirty="0">
                  <a:latin typeface="+mj-lt"/>
                </a:rPr>
                <a:t>Estrogen receptor in uterine cell</a:t>
              </a: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3057136" y="5991227"/>
              <a:ext cx="2415684" cy="3365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ts val="1900"/>
                </a:lnSpc>
                <a:defRPr/>
              </a:pPr>
              <a:r>
                <a:rPr lang="en-US" b="1" dirty="0">
                  <a:latin typeface="+mj-lt"/>
                </a:rPr>
                <a:t>Uterine cell proliferation</a:t>
              </a:r>
            </a:p>
          </p:txBody>
        </p: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327550" y="3270251"/>
              <a:ext cx="1856119" cy="57467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>
                <a:lnSpc>
                  <a:spcPts val="1900"/>
                </a:lnSpc>
                <a:defRPr/>
              </a:pPr>
              <a:r>
                <a:rPr lang="en-US" b="1" dirty="0">
                  <a:latin typeface="+mj-lt"/>
                </a:rPr>
                <a:t>Breast receptor not activated</a:t>
              </a:r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436733" y="1958976"/>
              <a:ext cx="1746935" cy="81597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>
                <a:lnSpc>
                  <a:spcPts val="1900"/>
                </a:lnSpc>
                <a:defRPr/>
              </a:pPr>
              <a:r>
                <a:rPr lang="en-US" b="1" dirty="0">
                  <a:latin typeface="+mj-lt"/>
                </a:rPr>
                <a:t>Estrogen receptor in breast cell</a:t>
              </a:r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388207" y="4822827"/>
              <a:ext cx="1795461" cy="57467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>
                <a:lnSpc>
                  <a:spcPts val="1900"/>
                </a:lnSpc>
                <a:defRPr/>
              </a:pPr>
              <a:r>
                <a:rPr lang="en-US" b="1" dirty="0">
                  <a:latin typeface="+mj-lt"/>
                </a:rPr>
                <a:t>No breast cell proliferation</a:t>
              </a:r>
            </a:p>
          </p:txBody>
        </p:sp>
        <p:sp>
          <p:nvSpPr>
            <p:cNvPr id="13" name="Line 14"/>
            <p:cNvSpPr>
              <a:spLocks noChangeShapeType="1"/>
            </p:cNvSpPr>
            <p:nvPr/>
          </p:nvSpPr>
          <p:spPr bwMode="auto">
            <a:xfrm>
              <a:off x="2194284" y="2133601"/>
              <a:ext cx="33968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Line 15"/>
            <p:cNvSpPr>
              <a:spLocks noChangeShapeType="1"/>
            </p:cNvSpPr>
            <p:nvPr/>
          </p:nvSpPr>
          <p:spPr bwMode="auto">
            <a:xfrm>
              <a:off x="5995991" y="2133601"/>
              <a:ext cx="39124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Line 16"/>
            <p:cNvSpPr>
              <a:spLocks noChangeShapeType="1"/>
            </p:cNvSpPr>
            <p:nvPr/>
          </p:nvSpPr>
          <p:spPr bwMode="auto">
            <a:xfrm>
              <a:off x="2194284" y="3444876"/>
              <a:ext cx="33968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Line 17"/>
            <p:cNvSpPr>
              <a:spLocks noChangeShapeType="1"/>
            </p:cNvSpPr>
            <p:nvPr/>
          </p:nvSpPr>
          <p:spPr bwMode="auto">
            <a:xfrm>
              <a:off x="3653097" y="1044576"/>
              <a:ext cx="47919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auto">
            <a:xfrm>
              <a:off x="4986044" y="3505202"/>
              <a:ext cx="655101" cy="1295400"/>
            </a:xfrm>
            <a:custGeom>
              <a:avLst/>
              <a:gdLst>
                <a:gd name="T0" fmla="*/ 2147483647 w 432"/>
                <a:gd name="T1" fmla="*/ 0 h 672"/>
                <a:gd name="T2" fmla="*/ 0 w 432"/>
                <a:gd name="T3" fmla="*/ 0 h 672"/>
                <a:gd name="T4" fmla="*/ 0 w 432"/>
                <a:gd name="T5" fmla="*/ 2147483647 h 672"/>
                <a:gd name="T6" fmla="*/ 0 60000 65536"/>
                <a:gd name="T7" fmla="*/ 0 60000 65536"/>
                <a:gd name="T8" fmla="*/ 0 60000 65536"/>
                <a:gd name="T9" fmla="*/ 0 w 432"/>
                <a:gd name="T10" fmla="*/ 0 h 672"/>
                <a:gd name="T11" fmla="*/ 432 w 432"/>
                <a:gd name="T12" fmla="*/ 672 h 6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672">
                  <a:moveTo>
                    <a:pt x="432" y="0"/>
                  </a:moveTo>
                  <a:lnTo>
                    <a:pt x="0" y="0"/>
                  </a:lnTo>
                  <a:lnTo>
                    <a:pt x="0" y="672"/>
                  </a:lnTo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Line 19"/>
            <p:cNvSpPr>
              <a:spLocks noChangeShapeType="1"/>
            </p:cNvSpPr>
            <p:nvPr/>
          </p:nvSpPr>
          <p:spPr bwMode="auto">
            <a:xfrm flipH="1">
              <a:off x="6344771" y="4267202"/>
              <a:ext cx="424602" cy="8509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Line 20"/>
            <p:cNvSpPr>
              <a:spLocks noChangeShapeType="1"/>
            </p:cNvSpPr>
            <p:nvPr/>
          </p:nvSpPr>
          <p:spPr bwMode="auto">
            <a:xfrm flipH="1">
              <a:off x="2139693" y="3962402"/>
              <a:ext cx="424602" cy="85090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23"/>
            <p:cNvSpPr>
              <a:spLocks noChangeShapeType="1"/>
            </p:cNvSpPr>
            <p:nvPr/>
          </p:nvSpPr>
          <p:spPr bwMode="auto">
            <a:xfrm>
              <a:off x="4464390" y="1217614"/>
              <a:ext cx="1072121" cy="81438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Line 25"/>
            <p:cNvSpPr>
              <a:spLocks noChangeShapeType="1"/>
            </p:cNvSpPr>
            <p:nvPr/>
          </p:nvSpPr>
          <p:spPr bwMode="auto">
            <a:xfrm flipH="1">
              <a:off x="3017709" y="1217615"/>
              <a:ext cx="1072121" cy="8143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Line 27"/>
            <p:cNvSpPr>
              <a:spLocks noChangeShapeType="1"/>
            </p:cNvSpPr>
            <p:nvPr/>
          </p:nvSpPr>
          <p:spPr bwMode="auto">
            <a:xfrm>
              <a:off x="2679544" y="2362202"/>
              <a:ext cx="0" cy="5365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Line 28"/>
            <p:cNvSpPr>
              <a:spLocks noChangeShapeType="1"/>
            </p:cNvSpPr>
            <p:nvPr/>
          </p:nvSpPr>
          <p:spPr bwMode="auto">
            <a:xfrm>
              <a:off x="6094413" y="2362200"/>
              <a:ext cx="0" cy="66992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91BC2-1366-457D-A7A0-51FC36A8462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4" name="Content Placeholder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4525963"/>
          </a:xfrm>
        </p:spPr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Dual action </a:t>
            </a:r>
            <a:endParaRPr lang="en-US" b="1" dirty="0"/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457200" y="35717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rgbClr val="00359E"/>
                </a:solidFill>
              </a:rPr>
              <a:t>Selective Estrogen Receptor Modulators</a:t>
            </a:r>
            <a:r>
              <a:rPr lang="en-US" sz="4000" b="1" dirty="0"/>
              <a:t/>
            </a:r>
            <a:br>
              <a:rPr lang="en-US" sz="4000" b="1" dirty="0"/>
            </a:br>
            <a:r>
              <a:rPr lang="en-US" sz="4000" b="1" dirty="0">
                <a:solidFill>
                  <a:srgbClr val="00359E"/>
                </a:solidFill>
              </a:rPr>
              <a:t>(</a:t>
            </a:r>
            <a:r>
              <a:rPr lang="en-US" sz="4000" b="1" dirty="0" smtClean="0">
                <a:solidFill>
                  <a:srgbClr val="00359E"/>
                </a:solidFill>
              </a:rPr>
              <a:t>SERMs)</a:t>
            </a:r>
            <a:endParaRPr lang="en-US" sz="4000" b="1" dirty="0">
              <a:solidFill>
                <a:srgbClr val="00359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5200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008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359E"/>
                </a:solidFill>
              </a:rPr>
              <a:t>SERMs </a:t>
            </a:r>
            <a:r>
              <a:rPr lang="en-US" sz="4000" b="1" dirty="0" smtClean="0">
                <a:solidFill>
                  <a:srgbClr val="00359E"/>
                </a:solidFill>
              </a:rPr>
              <a:t>Mode of Action </a:t>
            </a:r>
            <a:endParaRPr lang="en-US" sz="4000" b="1" dirty="0">
              <a:solidFill>
                <a:srgbClr val="00359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0" y="1628800"/>
            <a:ext cx="662473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514350" lvl="0" indent="-514350">
              <a:buFont typeface="Arial" pitchFamily="34" charset="0"/>
              <a:buChar char="•"/>
            </a:pPr>
            <a:r>
              <a:rPr lang="en-US" sz="2800" b="1" dirty="0"/>
              <a:t>Differential </a:t>
            </a:r>
            <a:r>
              <a:rPr lang="en-US" sz="2800" b="1" dirty="0" smtClean="0"/>
              <a:t>ER</a:t>
            </a:r>
            <a:r>
              <a:rPr lang="el-GR" sz="2800" b="1" dirty="0" smtClean="0"/>
              <a:t>α </a:t>
            </a:r>
            <a:r>
              <a:rPr lang="en-US" sz="2800" b="1" dirty="0"/>
              <a:t>and </a:t>
            </a:r>
            <a:r>
              <a:rPr lang="en-US" sz="2800" b="1" dirty="0" smtClean="0"/>
              <a:t>ER</a:t>
            </a:r>
            <a:r>
              <a:rPr lang="el-GR" sz="2800" b="1" dirty="0" smtClean="0"/>
              <a:t>β </a:t>
            </a:r>
            <a:r>
              <a:rPr lang="en-US" sz="2800" b="1" dirty="0"/>
              <a:t>expression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9969" y="2924944"/>
            <a:ext cx="80690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itchFamily="34" charset="0"/>
              <a:buChar char="•"/>
            </a:pPr>
            <a:r>
              <a:rPr lang="en-US" sz="2800" b="1" dirty="0"/>
              <a:t>Ratio of co-activator to co-repressor proteins in different cell types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9353" y="4509120"/>
            <a:ext cx="771372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itchFamily="34" charset="0"/>
              <a:buChar char="•"/>
            </a:pPr>
            <a:r>
              <a:rPr lang="en-US" sz="2800" b="1" dirty="0"/>
              <a:t>Conformation of the estrogen receptor induced by drug binding</a:t>
            </a:r>
          </a:p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02097" y="2879204"/>
            <a:ext cx="8496944" cy="99984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91BC2-1366-457D-A7A0-51FC36A8462C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7744" y="4509120"/>
            <a:ext cx="8496944" cy="99984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78089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6238371" y="3265820"/>
            <a:ext cx="27261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Benzopyrans</a:t>
            </a:r>
            <a:endParaRPr lang="en-US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596031066"/>
              </p:ext>
            </p:extLst>
          </p:nvPr>
        </p:nvGraphicFramePr>
        <p:xfrm>
          <a:off x="33292" y="1484784"/>
          <a:ext cx="2891196" cy="1620000"/>
        </p:xfrm>
        <a:graphic>
          <a:graphicData uri="http://schemas.openxmlformats.org/presentationml/2006/ole">
            <p:oleObj spid="_x0000_s148080" name="CS ChemDraw Drawing" r:id="rId4" imgW="1183691" imgH="664037" progId="">
              <p:embed/>
            </p:oleObj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43880" y="908720"/>
            <a:ext cx="31203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A0024"/>
                </a:solidFill>
              </a:rPr>
              <a:t>Benzothiophenes</a:t>
            </a:r>
          </a:p>
          <a:p>
            <a:endParaRPr lang="en-US" sz="2000" dirty="0"/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950696255"/>
              </p:ext>
            </p:extLst>
          </p:nvPr>
        </p:nvGraphicFramePr>
        <p:xfrm>
          <a:off x="107505" y="3629897"/>
          <a:ext cx="2375784" cy="1620000"/>
        </p:xfrm>
        <a:graphic>
          <a:graphicData uri="http://schemas.openxmlformats.org/presentationml/2006/ole">
            <p:oleObj spid="_x0000_s148081" name="CS ChemDraw Drawing" r:id="rId5" imgW="1182341" imgH="805752" progId="">
              <p:embed/>
            </p:oleObj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28128" y="3285826"/>
            <a:ext cx="2160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FA0024"/>
                </a:solidFill>
              </a:defRPr>
            </a:lvl1pPr>
          </a:lstStyle>
          <a:p>
            <a:r>
              <a:rPr lang="en-US" dirty="0"/>
              <a:t>Indoles</a:t>
            </a:r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609444492"/>
              </p:ext>
            </p:extLst>
          </p:nvPr>
        </p:nvGraphicFramePr>
        <p:xfrm>
          <a:off x="6332565" y="3655158"/>
          <a:ext cx="2520000" cy="1625980"/>
        </p:xfrm>
        <a:graphic>
          <a:graphicData uri="http://schemas.openxmlformats.org/presentationml/2006/ole">
            <p:oleObj spid="_x0000_s148082" name="CS ChemDraw Drawing" r:id="rId6" imgW="1666885" imgH="1074066" progId="">
              <p:embed/>
            </p:oleObj>
          </a:graphicData>
        </a:graphic>
      </p:graphicFrame>
      <p:sp>
        <p:nvSpPr>
          <p:cNvPr id="27" name="Rectangle 26"/>
          <p:cNvSpPr/>
          <p:nvPr/>
        </p:nvSpPr>
        <p:spPr>
          <a:xfrm>
            <a:off x="5956461" y="3213883"/>
            <a:ext cx="3106531" cy="203118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3164214" y="4590006"/>
            <a:ext cx="3352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A0024"/>
                </a:solidFill>
              </a:rPr>
              <a:t>Triphenylethylenes</a:t>
            </a:r>
            <a:endParaRPr lang="en-US" sz="2800" dirty="0">
              <a:solidFill>
                <a:srgbClr val="FA0024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911476" y="908720"/>
            <a:ext cx="31515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A0024"/>
                </a:solidFill>
              </a:rPr>
              <a:t>Naphthylenes</a:t>
            </a:r>
            <a:endParaRPr lang="en-US" sz="2800" dirty="0">
              <a:solidFill>
                <a:srgbClr val="FA0024"/>
              </a:solidFill>
            </a:endParaRPr>
          </a:p>
        </p:txBody>
      </p:sp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164651997"/>
              </p:ext>
            </p:extLst>
          </p:nvPr>
        </p:nvGraphicFramePr>
        <p:xfrm>
          <a:off x="3409950" y="5073650"/>
          <a:ext cx="2533650" cy="1743075"/>
        </p:xfrm>
        <a:graphic>
          <a:graphicData uri="http://schemas.openxmlformats.org/presentationml/2006/ole">
            <p:oleObj spid="_x0000_s148083" name="CS ChemDraw Drawing" r:id="rId7" imgW="1510049" imgH="1038974" progId="">
              <p:embed/>
            </p:oleObj>
          </a:graphicData>
        </a:graphic>
      </p:graphicFrame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792678692"/>
              </p:ext>
            </p:extLst>
          </p:nvPr>
        </p:nvGraphicFramePr>
        <p:xfrm>
          <a:off x="5907088" y="1350962"/>
          <a:ext cx="2724475" cy="1620000"/>
        </p:xfrm>
        <a:graphic>
          <a:graphicData uri="http://schemas.openxmlformats.org/presentationml/2006/ole">
            <p:oleObj spid="_x0000_s148084" name="CS ChemDraw Drawing" r:id="rId8" imgW="1194488" imgH="711275" progId="">
              <p:embed/>
            </p:oleObj>
          </a:graphicData>
        </a:graphic>
      </p:graphicFrame>
      <p:sp>
        <p:nvSpPr>
          <p:cNvPr id="24" name="Title 2"/>
          <p:cNvSpPr>
            <a:spLocks noGrp="1"/>
          </p:cNvSpPr>
          <p:nvPr>
            <p:ph type="title"/>
          </p:nvPr>
        </p:nvSpPr>
        <p:spPr>
          <a:xfrm>
            <a:off x="467544" y="-18256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000" b="1" dirty="0" smtClean="0">
                <a:solidFill>
                  <a:srgbClr val="00359E"/>
                </a:solidFill>
              </a:rPr>
              <a:t>SERMs Chemical Classes</a:t>
            </a:r>
            <a:endParaRPr lang="en-US" sz="4000" b="1" dirty="0">
              <a:solidFill>
                <a:srgbClr val="00359E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91BC2-1366-457D-A7A0-51FC36A8462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05428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44444E-6 L 0.00521 -0.28102 " pathEditMode="relative" rAng="0" ptsTypes="AA">
                                      <p:cBhvr>
                                        <p:cTn id="10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" y="-14051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85185E-6 L 0.00434 -0.28704 " pathEditMode="relative" rAng="0" ptsTypes="AA">
                                      <p:cBhvr>
                                        <p:cTn id="11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-14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  <p:bldP spid="20" grpId="0"/>
      <p:bldP spid="20" grpId="1"/>
      <p:bldP spid="23" grpId="0"/>
      <p:bldP spid="23" grpId="1"/>
      <p:bldP spid="27" grpId="0" animBg="1"/>
      <p:bldP spid="27" grpId="1" animBg="1"/>
      <p:bldP spid="30" grpId="0"/>
      <p:bldP spid="30" grpId="1"/>
      <p:bldP spid="31" grpId="0"/>
      <p:bldP spid="31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0609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00359E"/>
                </a:solidFill>
              </a:rPr>
              <a:t/>
            </a:r>
            <a:br>
              <a:rPr lang="en-US" sz="4000" b="1" dirty="0" smtClean="0">
                <a:solidFill>
                  <a:srgbClr val="00359E"/>
                </a:solidFill>
              </a:rPr>
            </a:br>
            <a:r>
              <a:rPr lang="en-US" sz="4000" b="1" dirty="0" smtClean="0">
                <a:solidFill>
                  <a:srgbClr val="00359E"/>
                </a:solidFill>
              </a:rPr>
              <a:t>Tamoxifen</a:t>
            </a:r>
            <a:r>
              <a:rPr lang="en-US" sz="3600" b="1" dirty="0" smtClean="0">
                <a:solidFill>
                  <a:srgbClr val="FA0024"/>
                </a:solidFill>
              </a:rPr>
              <a:t> </a:t>
            </a:r>
            <a:r>
              <a:rPr lang="en-US" sz="3600" b="1" dirty="0">
                <a:solidFill>
                  <a:srgbClr val="FA0024"/>
                </a:solidFill>
              </a:rPr>
              <a:t/>
            </a:r>
            <a:br>
              <a:rPr lang="en-US" sz="3600" b="1" dirty="0">
                <a:solidFill>
                  <a:srgbClr val="FA0024"/>
                </a:solidFill>
              </a:rPr>
            </a:br>
            <a:endParaRPr lang="en-US" sz="3600" dirty="0">
              <a:solidFill>
                <a:srgbClr val="FA0024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980728"/>
            <a:ext cx="8517632" cy="5688632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en-US" b="1" dirty="0" smtClean="0"/>
              <a:t>In 1966, (</a:t>
            </a:r>
            <a:r>
              <a:rPr lang="en-US" b="1" dirty="0"/>
              <a:t>ICI 46,474), </a:t>
            </a:r>
            <a:r>
              <a:rPr lang="en-US" b="1" dirty="0" smtClean="0"/>
              <a:t>at </a:t>
            </a:r>
            <a:r>
              <a:rPr lang="en-US" b="1" dirty="0"/>
              <a:t>Imperial Chemical </a:t>
            </a:r>
            <a:r>
              <a:rPr lang="en-US" b="1" dirty="0" smtClean="0"/>
              <a:t>Industries (</a:t>
            </a:r>
            <a:r>
              <a:rPr lang="en-US" b="1" dirty="0" smtClean="0">
                <a:hlinkClick r:id="rId3" tooltip="AstraZeneca"/>
              </a:rPr>
              <a:t>AstraZeneca</a:t>
            </a:r>
            <a:r>
              <a:rPr lang="en-US" b="1" dirty="0" smtClean="0"/>
              <a:t>),  as antifertility agent</a:t>
            </a:r>
          </a:p>
          <a:p>
            <a:pPr algn="just">
              <a:lnSpc>
                <a:spcPct val="120000"/>
              </a:lnSpc>
            </a:pPr>
            <a:endParaRPr lang="en-US" b="1" dirty="0" smtClean="0"/>
          </a:p>
          <a:p>
            <a:pPr algn="just">
              <a:lnSpc>
                <a:spcPct val="120000"/>
              </a:lnSpc>
            </a:pPr>
            <a:r>
              <a:rPr lang="en-US" b="1" dirty="0" smtClean="0"/>
              <a:t>In 1971, first </a:t>
            </a:r>
            <a:r>
              <a:rPr lang="en-US" b="1" dirty="0"/>
              <a:t>clinical study took place </a:t>
            </a:r>
            <a:r>
              <a:rPr lang="en-US" b="1" dirty="0" smtClean="0"/>
              <a:t>showing  its effect </a:t>
            </a:r>
            <a:r>
              <a:rPr lang="en-US" b="1" dirty="0"/>
              <a:t>in advanced breast </a:t>
            </a:r>
            <a:r>
              <a:rPr lang="en-US" b="1" dirty="0" smtClean="0"/>
              <a:t>cancer.</a:t>
            </a:r>
          </a:p>
          <a:p>
            <a:pPr algn="just">
              <a:lnSpc>
                <a:spcPct val="120000"/>
              </a:lnSpc>
            </a:pPr>
            <a:endParaRPr lang="en-US" b="1" dirty="0" smtClean="0"/>
          </a:p>
          <a:p>
            <a:pPr algn="just">
              <a:lnSpc>
                <a:spcPct val="120000"/>
              </a:lnSpc>
            </a:pPr>
            <a:r>
              <a:rPr lang="en-US" b="1" dirty="0"/>
              <a:t>In 1973, </a:t>
            </a:r>
            <a:r>
              <a:rPr lang="en-US" b="1" dirty="0" smtClean="0"/>
              <a:t>Nolvadex® </a:t>
            </a:r>
            <a:r>
              <a:rPr lang="en-US" b="1" dirty="0"/>
              <a:t>ICI brand of tamoxifen </a:t>
            </a:r>
            <a:endParaRPr lang="en-US" b="1" dirty="0" smtClean="0"/>
          </a:p>
          <a:p>
            <a:pPr algn="just">
              <a:lnSpc>
                <a:spcPct val="120000"/>
              </a:lnSpc>
            </a:pPr>
            <a:endParaRPr lang="en-US" b="1" dirty="0" smtClean="0"/>
          </a:p>
          <a:p>
            <a:pPr algn="just">
              <a:lnSpc>
                <a:spcPct val="120000"/>
              </a:lnSpc>
            </a:pPr>
            <a:r>
              <a:rPr lang="en-US" b="1" dirty="0" smtClean="0"/>
              <a:t>1977, approved by FDA in </a:t>
            </a:r>
            <a:r>
              <a:rPr lang="en-US" b="1" dirty="0"/>
              <a:t>the treatment</a:t>
            </a:r>
            <a:r>
              <a:rPr lang="en-US" b="1" dirty="0" smtClean="0"/>
              <a:t> </a:t>
            </a:r>
            <a:r>
              <a:rPr lang="en-US" b="1" dirty="0"/>
              <a:t>breast </a:t>
            </a:r>
            <a:r>
              <a:rPr lang="en-US" b="1" dirty="0" smtClean="0"/>
              <a:t>cancer in postmenopausal women </a:t>
            </a:r>
          </a:p>
          <a:p>
            <a:pPr algn="just">
              <a:lnSpc>
                <a:spcPct val="120000"/>
              </a:lnSpc>
            </a:pPr>
            <a:endParaRPr lang="en-US" b="1" dirty="0" smtClean="0"/>
          </a:p>
          <a:p>
            <a:pPr algn="just">
              <a:lnSpc>
                <a:spcPct val="120000"/>
              </a:lnSpc>
            </a:pPr>
            <a:r>
              <a:rPr lang="en-US" b="1" dirty="0" smtClean="0"/>
              <a:t>1998 , approved by FDA for reducing the incidence  of breast cancer in women at high risk developing the disease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b="1" dirty="0"/>
              <a:t>Global sales of tamoxifen in 2001 were $1 billion</a:t>
            </a:r>
          </a:p>
          <a:p>
            <a:endParaRPr lang="en-US" b="1" dirty="0"/>
          </a:p>
          <a:p>
            <a:pPr algn="just">
              <a:lnSpc>
                <a:spcPct val="120000"/>
              </a:lnSpc>
            </a:pPr>
            <a:endParaRPr lang="en-US" b="1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91BC2-1366-457D-A7A0-51FC36A8462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84583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00359E"/>
                </a:solidFill>
              </a:rPr>
              <a:t/>
            </a:r>
            <a:br>
              <a:rPr lang="en-US" sz="4000" b="1" dirty="0" smtClean="0">
                <a:solidFill>
                  <a:srgbClr val="00359E"/>
                </a:solidFill>
              </a:rPr>
            </a:br>
            <a:r>
              <a:rPr lang="en-US" sz="3600" b="1" dirty="0" smtClean="0">
                <a:solidFill>
                  <a:srgbClr val="00359E"/>
                </a:solidFill>
              </a:rPr>
              <a:t>Tamoxifen metabolism </a:t>
            </a:r>
            <a:r>
              <a:rPr lang="en-US" sz="3600" b="1" dirty="0">
                <a:solidFill>
                  <a:srgbClr val="00359E"/>
                </a:solidFill>
              </a:rPr>
              <a:t/>
            </a:r>
            <a:br>
              <a:rPr lang="en-US" sz="3600" b="1" dirty="0">
                <a:solidFill>
                  <a:srgbClr val="00359E"/>
                </a:solidFill>
              </a:rPr>
            </a:br>
            <a:endParaRPr lang="en-US" sz="3600" b="1" dirty="0">
              <a:solidFill>
                <a:srgbClr val="00359E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11472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95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734336336"/>
              </p:ext>
            </p:extLst>
          </p:nvPr>
        </p:nvGraphicFramePr>
        <p:xfrm>
          <a:off x="3000384" y="3143248"/>
          <a:ext cx="2786062" cy="1368425"/>
        </p:xfrm>
        <a:graphic>
          <a:graphicData uri="http://schemas.openxmlformats.org/presentationml/2006/ole">
            <p:oleObj spid="_x0000_s131966" name="CS ChemDraw Drawing" r:id="rId4" imgW="2085833" imgH="1013061" progId="">
              <p:embed/>
            </p:oleObj>
          </a:graphicData>
        </a:graphic>
      </p:graphicFrame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95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06256776"/>
              </p:ext>
            </p:extLst>
          </p:nvPr>
        </p:nvGraphicFramePr>
        <p:xfrm>
          <a:off x="3000364" y="5214950"/>
          <a:ext cx="2754322" cy="1337716"/>
        </p:xfrm>
        <a:graphic>
          <a:graphicData uri="http://schemas.openxmlformats.org/presentationml/2006/ole">
            <p:oleObj spid="_x0000_s131967" name="CS ChemDraw Drawing" r:id="rId5" imgW="2085833" imgH="1013061" progId="">
              <p:embed/>
            </p:oleObj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575568747"/>
              </p:ext>
            </p:extLst>
          </p:nvPr>
        </p:nvGraphicFramePr>
        <p:xfrm>
          <a:off x="3163888" y="928670"/>
          <a:ext cx="2817812" cy="1589087"/>
        </p:xfrm>
        <a:graphic>
          <a:graphicData uri="http://schemas.openxmlformats.org/presentationml/2006/ole">
            <p:oleObj spid="_x0000_s131968" name="CS ChemDraw Drawing" r:id="rId6" imgW="1791868" imgH="1011441" progId="">
              <p:embed/>
            </p:oleObj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3857620" y="4714884"/>
            <a:ext cx="184588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/>
              <a:t>CYP3A4</a:t>
            </a:r>
            <a:endParaRPr lang="en-US" sz="2400" b="1" i="1" dirty="0"/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4000496" y="2285992"/>
            <a:ext cx="0" cy="936104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071934" y="2571744"/>
            <a:ext cx="153017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/>
              <a:t>CYP2D6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500694" y="5643578"/>
            <a:ext cx="2465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endoxifen</a:t>
            </a:r>
            <a:endParaRPr lang="en-US" sz="2800" b="1" dirty="0"/>
          </a:p>
        </p:txBody>
      </p:sp>
      <p:sp>
        <p:nvSpPr>
          <p:cNvPr id="61" name="TextBox 60"/>
          <p:cNvSpPr txBox="1"/>
          <p:nvPr/>
        </p:nvSpPr>
        <p:spPr>
          <a:xfrm>
            <a:off x="4965623" y="3429000"/>
            <a:ext cx="41783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4-hydroxy tamoxifen</a:t>
            </a:r>
            <a:endParaRPr lang="en-US" sz="2400" b="1" dirty="0"/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4071934" y="4357694"/>
            <a:ext cx="0" cy="936104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10080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03316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7" grpId="0" animBg="1"/>
      <p:bldP spid="60" grpId="0"/>
      <p:bldP spid="6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2576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359E"/>
                </a:solidFill>
              </a:rPr>
              <a:t>CYP2D6 </a:t>
            </a:r>
            <a:r>
              <a:rPr lang="en-US" sz="4000" b="1" dirty="0" smtClean="0">
                <a:solidFill>
                  <a:srgbClr val="00359E"/>
                </a:solidFill>
              </a:rPr>
              <a:t>Pharmacogenomics</a:t>
            </a:r>
            <a:endParaRPr lang="en-US" sz="4000" b="1" dirty="0">
              <a:solidFill>
                <a:srgbClr val="00359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844824"/>
            <a:ext cx="8229600" cy="2897163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Poor </a:t>
            </a:r>
            <a:r>
              <a:rPr lang="en-US" sz="3600" b="1" dirty="0"/>
              <a:t>metabolizers</a:t>
            </a:r>
            <a:r>
              <a:rPr lang="en-US" sz="3600" b="1" dirty="0" smtClean="0"/>
              <a:t>  (</a:t>
            </a:r>
            <a:r>
              <a:rPr lang="en-US" sz="3600" b="1" dirty="0"/>
              <a:t>PM</a:t>
            </a:r>
            <a:r>
              <a:rPr lang="en-US" sz="3600" b="1" dirty="0" smtClean="0"/>
              <a:t>)</a:t>
            </a:r>
          </a:p>
          <a:p>
            <a:r>
              <a:rPr lang="en-US" sz="3600" b="1" dirty="0" smtClean="0"/>
              <a:t>Intermediate </a:t>
            </a:r>
            <a:r>
              <a:rPr lang="en-US" sz="3600" b="1" dirty="0"/>
              <a:t>metabolizers</a:t>
            </a:r>
            <a:r>
              <a:rPr lang="en-US" sz="3600" b="1" dirty="0" smtClean="0"/>
              <a:t> </a:t>
            </a:r>
            <a:r>
              <a:rPr lang="en-US" sz="3600" b="1" dirty="0"/>
              <a:t>(</a:t>
            </a:r>
            <a:r>
              <a:rPr lang="en-US" sz="3600" b="1" dirty="0" smtClean="0"/>
              <a:t>IM)</a:t>
            </a:r>
          </a:p>
          <a:p>
            <a:r>
              <a:rPr lang="en-US" sz="3600" b="1" dirty="0" smtClean="0"/>
              <a:t>Extensive </a:t>
            </a:r>
            <a:r>
              <a:rPr lang="en-US" sz="3600" b="1" dirty="0"/>
              <a:t>metabolizers </a:t>
            </a:r>
            <a:r>
              <a:rPr lang="en-US" sz="3600" b="1" dirty="0" smtClean="0"/>
              <a:t>(</a:t>
            </a:r>
            <a:r>
              <a:rPr lang="en-US" sz="3600" b="1" dirty="0"/>
              <a:t>EM</a:t>
            </a:r>
            <a:r>
              <a:rPr lang="en-US" sz="3600" b="1" dirty="0" smtClean="0"/>
              <a:t>)</a:t>
            </a:r>
          </a:p>
          <a:p>
            <a:r>
              <a:rPr lang="en-US" sz="3600" b="1" dirty="0" smtClean="0"/>
              <a:t>Ultrarapid </a:t>
            </a:r>
            <a:r>
              <a:rPr lang="en-US" sz="3600" b="1" dirty="0"/>
              <a:t>metabolizers</a:t>
            </a:r>
            <a:r>
              <a:rPr lang="en-US" sz="3600" b="1" dirty="0" smtClean="0"/>
              <a:t> </a:t>
            </a:r>
            <a:r>
              <a:rPr lang="en-US" sz="3600" b="1" dirty="0"/>
              <a:t>(UM</a:t>
            </a:r>
            <a:r>
              <a:rPr lang="en-US" sz="3600" b="1" dirty="0" smtClean="0"/>
              <a:t>)</a:t>
            </a:r>
            <a:endParaRPr lang="en-US" sz="36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91BC2-1366-457D-A7A0-51FC36A8462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1102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856" y="12576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359E"/>
                </a:solidFill>
              </a:rPr>
              <a:t>Study Objectives</a:t>
            </a:r>
            <a:endParaRPr lang="en-US" b="1" dirty="0">
              <a:solidFill>
                <a:srgbClr val="00359E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91BC2-1366-457D-A7A0-51FC36A8462C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51563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48" y="2247156"/>
            <a:ext cx="7693333" cy="238666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07258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856" y="130622"/>
            <a:ext cx="8229600" cy="85010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359E"/>
                </a:solidFill>
              </a:rPr>
              <a:t>Synthetic </a:t>
            </a:r>
            <a:r>
              <a:rPr lang="en-US" b="1" dirty="0" smtClean="0">
                <a:solidFill>
                  <a:srgbClr val="00359E"/>
                </a:solidFill>
              </a:rPr>
              <a:t>pathways</a:t>
            </a:r>
            <a:endParaRPr lang="en-US" b="1" dirty="0">
              <a:solidFill>
                <a:srgbClr val="00359E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124580422"/>
              </p:ext>
            </p:extLst>
          </p:nvPr>
        </p:nvGraphicFramePr>
        <p:xfrm>
          <a:off x="539552" y="1464821"/>
          <a:ext cx="2298700" cy="987425"/>
        </p:xfrm>
        <a:graphic>
          <a:graphicData uri="http://schemas.openxmlformats.org/presentationml/2006/ole">
            <p:oleObj spid="_x0000_s151130" name="CS ChemDraw Drawing" r:id="rId4" imgW="1590492" imgH="684012" progId="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927534925"/>
              </p:ext>
            </p:extLst>
          </p:nvPr>
        </p:nvGraphicFramePr>
        <p:xfrm>
          <a:off x="6138863" y="1127125"/>
          <a:ext cx="1936750" cy="1231900"/>
        </p:xfrm>
        <a:graphic>
          <a:graphicData uri="http://schemas.openxmlformats.org/presentationml/2006/ole">
            <p:oleObj spid="_x0000_s151131" name="CS ChemDraw Drawing" r:id="rId5" imgW="1590492" imgH="1013061" progId="">
              <p:embed/>
            </p:oleObj>
          </a:graphicData>
        </a:graphic>
      </p:graphicFrame>
      <p:cxnSp>
        <p:nvCxnSpPr>
          <p:cNvPr id="7" name="Straight Arrow Connector 6"/>
          <p:cNvCxnSpPr/>
          <p:nvPr/>
        </p:nvCxnSpPr>
        <p:spPr>
          <a:xfrm flipV="1">
            <a:off x="3095328" y="2114272"/>
            <a:ext cx="2664000" cy="998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734983990"/>
              </p:ext>
            </p:extLst>
          </p:nvPr>
        </p:nvGraphicFramePr>
        <p:xfrm>
          <a:off x="3779838" y="1082675"/>
          <a:ext cx="1011237" cy="952500"/>
        </p:xfrm>
        <a:graphic>
          <a:graphicData uri="http://schemas.openxmlformats.org/presentationml/2006/ole">
            <p:oleObj spid="_x0000_s151132" name="CS ChemDraw Drawing" r:id="rId6" imgW="687000" imgH="644331" progId="">
              <p:embed/>
            </p:oleObj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059832" y="2114272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</a:t>
            </a:r>
            <a:r>
              <a:rPr lang="en-US" b="1" dirty="0" smtClean="0"/>
              <a:t>. Zn / </a:t>
            </a:r>
            <a:r>
              <a:rPr lang="en-US" b="1" dirty="0"/>
              <a:t>TiCl</a:t>
            </a:r>
            <a:r>
              <a:rPr lang="en-US" b="1" baseline="-25000" dirty="0"/>
              <a:t>4</a:t>
            </a:r>
            <a:r>
              <a:rPr lang="en-US" b="1" dirty="0"/>
              <a:t>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95328" y="2483604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  <a:r>
              <a:rPr lang="en-US" b="1" dirty="0" smtClean="0"/>
              <a:t>. THF</a:t>
            </a:r>
            <a:r>
              <a:rPr lang="en-US" b="1" dirty="0"/>
              <a:t>, reflux, dark,  2.5 h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6969527" y="2853096"/>
            <a:ext cx="0" cy="14400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020272" y="3177843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DMF, heat 80 °C, 16 h</a:t>
            </a: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860381543"/>
              </p:ext>
            </p:extLst>
          </p:nvPr>
        </p:nvGraphicFramePr>
        <p:xfrm>
          <a:off x="5338520" y="3169667"/>
          <a:ext cx="1655763" cy="654050"/>
        </p:xfrm>
        <a:graphic>
          <a:graphicData uri="http://schemas.openxmlformats.org/presentationml/2006/ole">
            <p:oleObj spid="_x0000_s151133" name="CS ChemDraw Drawing" r:id="rId7" imgW="1104598" imgH="435403" progId="">
              <p:embed/>
            </p:oleObj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83919899"/>
              </p:ext>
            </p:extLst>
          </p:nvPr>
        </p:nvGraphicFramePr>
        <p:xfrm>
          <a:off x="5895975" y="4487863"/>
          <a:ext cx="2800350" cy="1300162"/>
        </p:xfrm>
        <a:graphic>
          <a:graphicData uri="http://schemas.openxmlformats.org/presentationml/2006/ole">
            <p:oleObj spid="_x0000_s151134" name="CS ChemDraw Drawing" r:id="rId8" imgW="2181932" imgH="1013061" progId="">
              <p:embed/>
            </p:oleObj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3275856" y="170983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23" name="Straight Arrow Connector 22"/>
          <p:cNvCxnSpPr/>
          <p:nvPr/>
        </p:nvCxnSpPr>
        <p:spPr>
          <a:xfrm flipH="1">
            <a:off x="3345502" y="5653691"/>
            <a:ext cx="22320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481934" y="5850599"/>
            <a:ext cx="2746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THF, stir 25 °C, 30 min</a:t>
            </a:r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086814398"/>
              </p:ext>
            </p:extLst>
          </p:nvPr>
        </p:nvGraphicFramePr>
        <p:xfrm>
          <a:off x="4566667" y="4877855"/>
          <a:ext cx="941437" cy="772461"/>
        </p:xfrm>
        <a:graphic>
          <a:graphicData uri="http://schemas.openxmlformats.org/presentationml/2006/ole">
            <p:oleObj spid="_x0000_s151135" name="CS ChemDraw Drawing" r:id="rId9" imgW="540692" imgH="441611" progId="">
              <p:embed/>
            </p:oleObj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6118716" y="5714672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II-IV</a:t>
            </a:r>
          </a:p>
          <a:p>
            <a:pPr algn="ctr"/>
            <a:r>
              <a:rPr lang="en-US" b="1" i="1" dirty="0" smtClean="0"/>
              <a:t>E/Z</a:t>
            </a:r>
            <a:endParaRPr lang="en-US" b="1" i="1" dirty="0"/>
          </a:p>
        </p:txBody>
      </p:sp>
      <p:sp>
        <p:nvSpPr>
          <p:cNvPr id="32" name="TextBox 31"/>
          <p:cNvSpPr txBox="1"/>
          <p:nvPr/>
        </p:nvSpPr>
        <p:spPr>
          <a:xfrm>
            <a:off x="827584" y="5805264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V - XIII</a:t>
            </a:r>
          </a:p>
          <a:p>
            <a:pPr algn="ctr"/>
            <a:r>
              <a:rPr lang="en-US" b="1" i="1" dirty="0" smtClean="0"/>
              <a:t>E/Z</a:t>
            </a:r>
            <a:endParaRPr lang="en-US" b="1" i="1" dirty="0"/>
          </a:p>
        </p:txBody>
      </p:sp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752616640"/>
              </p:ext>
            </p:extLst>
          </p:nvPr>
        </p:nvGraphicFramePr>
        <p:xfrm>
          <a:off x="484188" y="4540250"/>
          <a:ext cx="2863850" cy="1339850"/>
        </p:xfrm>
        <a:graphic>
          <a:graphicData uri="http://schemas.openxmlformats.org/presentationml/2006/ole">
            <p:oleObj spid="_x0000_s151136" name="CS ChemDraw Drawing" r:id="rId10" imgW="2226202" imgH="1040324" progId="">
              <p:embed/>
            </p:oleObj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925957" y="2380818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I</a:t>
            </a:r>
            <a:endParaRPr lang="en-US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3937389" y="5226367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TEA /</a:t>
            </a:r>
            <a:endParaRPr lang="en-US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91BC2-1366-457D-A7A0-51FC36A8462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59584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7" grpId="0"/>
      <p:bldP spid="29" grpId="0"/>
      <p:bldP spid="31" grpId="0"/>
      <p:bldP spid="32" grpId="0"/>
      <p:bldP spid="35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26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8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48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>
                <a:solidFill>
                  <a:srgbClr val="00359E"/>
                </a:solidFill>
              </a:rPr>
              <a:t>Biological </a:t>
            </a:r>
            <a:r>
              <a:rPr lang="en-US" b="1" dirty="0" smtClean="0">
                <a:solidFill>
                  <a:srgbClr val="00359E"/>
                </a:solidFill>
              </a:rPr>
              <a:t>Evaluation</a:t>
            </a:r>
            <a:endParaRPr lang="en-US" b="1" dirty="0">
              <a:solidFill>
                <a:srgbClr val="00359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91BC2-1366-457D-A7A0-51FC36A8462C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02849146"/>
              </p:ext>
            </p:extLst>
          </p:nvPr>
        </p:nvGraphicFramePr>
        <p:xfrm>
          <a:off x="323528" y="1465091"/>
          <a:ext cx="8651744" cy="49580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236466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8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438" y="44624"/>
            <a:ext cx="3691144" cy="1481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91BC2-1366-457D-A7A0-51FC36A8462C}" type="slidenum">
              <a:rPr lang="en-US" smtClean="0"/>
              <a:pPr/>
              <a:t>13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30328643"/>
              </p:ext>
            </p:extLst>
          </p:nvPr>
        </p:nvGraphicFramePr>
        <p:xfrm>
          <a:off x="350243" y="2089836"/>
          <a:ext cx="8784976" cy="66247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76464"/>
                <a:gridCol w="4608512"/>
              </a:tblGrid>
              <a:tr h="3600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24336"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113799206"/>
              </p:ext>
            </p:extLst>
          </p:nvPr>
        </p:nvGraphicFramePr>
        <p:xfrm>
          <a:off x="395536" y="19844"/>
          <a:ext cx="3600450" cy="1624012"/>
        </p:xfrm>
        <a:graphic>
          <a:graphicData uri="http://schemas.openxmlformats.org/presentationml/2006/ole">
            <p:oleObj spid="_x0000_s152706" r:id="rId4" imgW="4859640" imgH="2190240" progId="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43608" y="1657967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3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084168" y="1628800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8</a:t>
            </a:r>
            <a:endParaRPr lang="en-US" b="1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105344569"/>
              </p:ext>
            </p:extLst>
          </p:nvPr>
        </p:nvGraphicFramePr>
        <p:xfrm>
          <a:off x="2771800" y="3573016"/>
          <a:ext cx="3694176" cy="1419460"/>
        </p:xfrm>
        <a:graphic>
          <a:graphicData uri="http://schemas.openxmlformats.org/presentationml/2006/ole">
            <p:oleObj spid="_x0000_s152707" r:id="rId5" imgW="5238720" imgH="2012400" progId="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321707" y="4882831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10</a:t>
            </a:r>
            <a:endParaRPr lang="en-US" b="1" dirty="0"/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38703802"/>
              </p:ext>
            </p:extLst>
          </p:nvPr>
        </p:nvGraphicFramePr>
        <p:xfrm>
          <a:off x="251520" y="1988840"/>
          <a:ext cx="3816424" cy="1425194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748319"/>
                <a:gridCol w="762349"/>
                <a:gridCol w="636070"/>
                <a:gridCol w="1669686"/>
              </a:tblGrid>
              <a:tr h="288032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0" algn="l"/>
                        </a:tabLst>
                      </a:pPr>
                      <a:r>
                        <a:rPr lang="en-US" sz="1600" dirty="0" smtClean="0">
                          <a:effectLst/>
                        </a:rPr>
                        <a:t>IC</a:t>
                      </a:r>
                      <a:r>
                        <a:rPr lang="en-US" sz="1600" baseline="-25000" dirty="0" smtClean="0">
                          <a:effectLst/>
                        </a:rPr>
                        <a:t>50</a:t>
                      </a:r>
                      <a:r>
                        <a:rPr lang="en-US" sz="1600" dirty="0" smtClean="0">
                          <a:effectLst/>
                        </a:rPr>
                        <a:t> </a:t>
                      </a:r>
                      <a:r>
                        <a:rPr lang="en-US" sz="1600" dirty="0">
                          <a:effectLst/>
                        </a:rPr>
                        <a:t>(µM</a:t>
                      </a:r>
                      <a:r>
                        <a:rPr lang="en-US" sz="1600" dirty="0" smtClean="0">
                          <a:effectLst/>
                        </a:rPr>
                        <a:t>)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en-US" sz="1600" dirty="0">
                          <a:effectLst/>
                        </a:rPr>
                        <a:t>ER-α/ER-β selectivity ratio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1250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0" algn="l"/>
                        </a:tabLst>
                      </a:pPr>
                      <a:r>
                        <a:rPr lang="en-US" sz="1600" dirty="0">
                          <a:effectLst/>
                        </a:rPr>
                        <a:t>MCF -7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0" algn="l"/>
                        </a:tabLst>
                      </a:pPr>
                      <a:r>
                        <a:rPr lang="en-US" sz="1600" dirty="0">
                          <a:effectLst/>
                        </a:rPr>
                        <a:t>ER-α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0" algn="l"/>
                        </a:tabLst>
                      </a:pPr>
                      <a:r>
                        <a:rPr lang="en-US" sz="1600" dirty="0">
                          <a:effectLst/>
                        </a:rPr>
                        <a:t>ER-β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0" algn="l"/>
                        </a:tabLs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r>
                        <a:rPr lang="en-US" sz="1600" kern="1200" dirty="0" smtClean="0">
                          <a:effectLst/>
                        </a:rPr>
                        <a:t>45:1</a:t>
                      </a:r>
                      <a:endParaRPr lang="en-US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0" algn="l"/>
                        </a:tabLst>
                      </a:pPr>
                      <a:r>
                        <a:rPr lang="en-US" sz="1600" kern="1200" dirty="0">
                          <a:effectLst/>
                        </a:rPr>
                        <a:t>&lt;1</a:t>
                      </a:r>
                      <a:endParaRPr lang="en-US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0" algn="l"/>
                        </a:tabLst>
                      </a:pPr>
                      <a:r>
                        <a:rPr lang="en-US" sz="1600" kern="1200" dirty="0">
                          <a:effectLst/>
                        </a:rPr>
                        <a:t>0.0008</a:t>
                      </a:r>
                      <a:endParaRPr lang="en-US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0" algn="l"/>
                        </a:tabLst>
                      </a:pPr>
                      <a:r>
                        <a:rPr lang="en-US" sz="1600" kern="1200" dirty="0">
                          <a:effectLst/>
                        </a:rPr>
                        <a:t>0.04</a:t>
                      </a:r>
                      <a:endParaRPr lang="en-US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0" algn="l"/>
                        </a:tabLst>
                      </a:pPr>
                      <a:endParaRPr lang="en-US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4788024" y="2204864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38030171"/>
              </p:ext>
            </p:extLst>
          </p:nvPr>
        </p:nvGraphicFramePr>
        <p:xfrm>
          <a:off x="4788024" y="1988840"/>
          <a:ext cx="4032448" cy="1463040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748319"/>
                <a:gridCol w="762349"/>
                <a:gridCol w="636070"/>
                <a:gridCol w="1885710"/>
              </a:tblGrid>
              <a:tr h="504056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0" algn="l"/>
                        </a:tabLst>
                      </a:pPr>
                      <a:r>
                        <a:rPr lang="en-US" sz="1600" dirty="0" smtClean="0">
                          <a:effectLst/>
                        </a:rPr>
                        <a:t>IC</a:t>
                      </a:r>
                      <a:r>
                        <a:rPr lang="en-US" sz="1600" baseline="-25000" dirty="0" smtClean="0">
                          <a:effectLst/>
                        </a:rPr>
                        <a:t>50</a:t>
                      </a:r>
                      <a:r>
                        <a:rPr lang="en-US" sz="1600" dirty="0" smtClean="0">
                          <a:effectLst/>
                        </a:rPr>
                        <a:t> </a:t>
                      </a:r>
                      <a:r>
                        <a:rPr lang="en-US" sz="1600" dirty="0">
                          <a:effectLst/>
                        </a:rPr>
                        <a:t>(µM</a:t>
                      </a:r>
                      <a:r>
                        <a:rPr lang="en-US" sz="1600" dirty="0" smtClean="0">
                          <a:effectLst/>
                        </a:rPr>
                        <a:t>)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en-US" sz="1600" dirty="0">
                          <a:effectLst/>
                        </a:rPr>
                        <a:t>ER-α/ER-β selectivity ratio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125095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0" algn="l"/>
                        </a:tabLst>
                      </a:pPr>
                      <a:r>
                        <a:rPr lang="en-US" sz="1600" kern="1200" dirty="0">
                          <a:effectLst/>
                        </a:rPr>
                        <a:t>MCF -7</a:t>
                      </a:r>
                      <a:endParaRPr lang="en-US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0" algn="l"/>
                        </a:tabLst>
                      </a:pPr>
                      <a:r>
                        <a:rPr lang="en-US" sz="1600" kern="1200" dirty="0">
                          <a:effectLst/>
                        </a:rPr>
                        <a:t>ER-α</a:t>
                      </a:r>
                      <a:endParaRPr lang="en-US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0" algn="l"/>
                        </a:tabLst>
                      </a:pPr>
                      <a:r>
                        <a:rPr lang="en-US" sz="1600" kern="1200" dirty="0">
                          <a:effectLst/>
                        </a:rPr>
                        <a:t>ER-β</a:t>
                      </a:r>
                      <a:endParaRPr lang="en-US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0" algn="l"/>
                        </a:tabLst>
                      </a:pPr>
                      <a:r>
                        <a:rPr lang="en-US" sz="1600" kern="1200" dirty="0" smtClean="0">
                          <a:effectLst/>
                        </a:rPr>
                        <a:t>37:1</a:t>
                      </a:r>
                      <a:endParaRPr lang="en-US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0" algn="l"/>
                        </a:tabLst>
                      </a:pPr>
                      <a:r>
                        <a:rPr lang="en-US" sz="1600" kern="1200" dirty="0">
                          <a:effectLst/>
                        </a:rPr>
                        <a:t>2.60</a:t>
                      </a:r>
                      <a:endParaRPr lang="en-US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0" algn="l"/>
                        </a:tabLst>
                      </a:pPr>
                      <a:r>
                        <a:rPr lang="en-US" sz="1600" kern="1200" dirty="0">
                          <a:effectLst/>
                        </a:rPr>
                        <a:t>0.0077</a:t>
                      </a:r>
                      <a:endParaRPr lang="en-US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0" algn="l"/>
                        </a:tabLst>
                      </a:pPr>
                      <a:r>
                        <a:rPr lang="en-US" sz="1600" kern="1200" dirty="0">
                          <a:effectLst/>
                        </a:rPr>
                        <a:t>0.26</a:t>
                      </a:r>
                      <a:endParaRPr lang="en-US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49601717"/>
              </p:ext>
            </p:extLst>
          </p:nvPr>
        </p:nvGraphicFramePr>
        <p:xfrm>
          <a:off x="2483768" y="5252163"/>
          <a:ext cx="4032448" cy="1463040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748319"/>
                <a:gridCol w="762349"/>
                <a:gridCol w="636070"/>
                <a:gridCol w="1885710"/>
              </a:tblGrid>
              <a:tr h="504056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0" algn="l"/>
                        </a:tabLst>
                      </a:pPr>
                      <a:r>
                        <a:rPr lang="en-US" sz="1600" dirty="0" smtClean="0">
                          <a:effectLst/>
                        </a:rPr>
                        <a:t>IC</a:t>
                      </a:r>
                      <a:r>
                        <a:rPr lang="en-US" sz="1600" baseline="-25000" dirty="0" smtClean="0">
                          <a:effectLst/>
                        </a:rPr>
                        <a:t>50</a:t>
                      </a:r>
                      <a:r>
                        <a:rPr lang="en-US" sz="1600" dirty="0" smtClean="0">
                          <a:effectLst/>
                        </a:rPr>
                        <a:t> </a:t>
                      </a:r>
                      <a:r>
                        <a:rPr lang="en-US" sz="1600" dirty="0">
                          <a:effectLst/>
                        </a:rPr>
                        <a:t>(µM</a:t>
                      </a:r>
                      <a:r>
                        <a:rPr lang="en-US" sz="1600" dirty="0" smtClean="0">
                          <a:effectLst/>
                        </a:rPr>
                        <a:t>)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en-US" sz="1600" dirty="0">
                          <a:effectLst/>
                        </a:rPr>
                        <a:t>ER-α/ER-β selectivity ratio</a:t>
                      </a:r>
                      <a:endParaRPr lang="en-US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125095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0" algn="l"/>
                        </a:tabLst>
                      </a:pPr>
                      <a:r>
                        <a:rPr lang="en-US" sz="1600" kern="1200" dirty="0">
                          <a:effectLst/>
                        </a:rPr>
                        <a:t>MCF -7</a:t>
                      </a:r>
                      <a:endParaRPr lang="en-US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0" algn="l"/>
                        </a:tabLst>
                      </a:pPr>
                      <a:r>
                        <a:rPr lang="en-US" sz="1600" kern="1200" dirty="0">
                          <a:effectLst/>
                        </a:rPr>
                        <a:t>ER-α</a:t>
                      </a:r>
                      <a:endParaRPr lang="en-US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0" algn="l"/>
                        </a:tabLst>
                      </a:pPr>
                      <a:r>
                        <a:rPr lang="en-US" sz="1600" kern="1200" dirty="0">
                          <a:effectLst/>
                        </a:rPr>
                        <a:t>ER-β</a:t>
                      </a:r>
                      <a:endParaRPr lang="en-US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0" algn="l"/>
                        </a:tabLst>
                      </a:pPr>
                      <a:r>
                        <a:rPr lang="en-US" sz="1600" kern="1200" dirty="0" smtClean="0">
                          <a:effectLst/>
                        </a:rPr>
                        <a:t>ND</a:t>
                      </a:r>
                      <a:endParaRPr lang="en-US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0" algn="l"/>
                        </a:tabLst>
                      </a:pPr>
                      <a:r>
                        <a:rPr lang="en-US" sz="1600" kern="1200" dirty="0">
                          <a:effectLst/>
                        </a:rPr>
                        <a:t>&lt; 1</a:t>
                      </a:r>
                      <a:endParaRPr lang="en-US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0" algn="l"/>
                        </a:tabLst>
                      </a:pPr>
                      <a:r>
                        <a:rPr lang="en-US" sz="1600" kern="1200" dirty="0">
                          <a:effectLst/>
                        </a:rPr>
                        <a:t>0.0484</a:t>
                      </a:r>
                      <a:endParaRPr lang="en-US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0" algn="l"/>
                        </a:tabLst>
                      </a:pPr>
                      <a:r>
                        <a:rPr lang="en-US" sz="1600" kern="1200" dirty="0">
                          <a:effectLst/>
                        </a:rPr>
                        <a:t>ND</a:t>
                      </a:r>
                      <a:endParaRPr lang="en-US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rgbClr val="000000"/>
                        </a:solidFill>
                        <a:effectLst/>
                        <a:latin typeface="Arial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955405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91BC2-1366-457D-A7A0-51FC36A8462C}" type="slidenum">
              <a:rPr lang="en-US" smtClean="0"/>
              <a:pPr/>
              <a:t>14</a:t>
            </a:fld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748378313"/>
              </p:ext>
            </p:extLst>
          </p:nvPr>
        </p:nvGraphicFramePr>
        <p:xfrm>
          <a:off x="2555776" y="1124744"/>
          <a:ext cx="4333875" cy="1847850"/>
        </p:xfrm>
        <a:graphic>
          <a:graphicData uri="http://schemas.openxmlformats.org/presentationml/2006/ole">
            <p:oleObj spid="_x0000_s153656" r:id="rId4" imgW="5370120" imgH="2072160" progId="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563888" y="3313827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10</a:t>
            </a:r>
            <a:endParaRPr lang="en-US" b="1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24838256"/>
              </p:ext>
            </p:extLst>
          </p:nvPr>
        </p:nvGraphicFramePr>
        <p:xfrm>
          <a:off x="1736091" y="4077072"/>
          <a:ext cx="6031857" cy="1961388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1971813"/>
                <a:gridCol w="2902731"/>
                <a:gridCol w="1157313"/>
              </a:tblGrid>
              <a:tr h="1809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de-DE" sz="1800" dirty="0">
                          <a:effectLst/>
                        </a:rPr>
                        <a:t>Cell Lines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de-DE" sz="1800" dirty="0">
                          <a:effectLst/>
                        </a:rPr>
                        <a:t>GI</a:t>
                      </a:r>
                      <a:r>
                        <a:rPr lang="de-DE" sz="1800" baseline="-25000" dirty="0">
                          <a:effectLst/>
                        </a:rPr>
                        <a:t>50</a:t>
                      </a:r>
                      <a:r>
                        <a:rPr lang="de-DE" sz="1800" dirty="0">
                          <a:effectLst/>
                        </a:rPr>
                        <a:t> (µM)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240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Compound 10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TAM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en-US" sz="1800" dirty="0">
                          <a:effectLst/>
                        </a:rPr>
                        <a:t>MCF-7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de-DE" sz="1800" dirty="0">
                          <a:effectLst/>
                        </a:rPr>
                        <a:t>&lt;0.005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en-US" sz="1800">
                          <a:effectLst/>
                        </a:rPr>
                        <a:t>1.58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MDA-MB-468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en-US" sz="1800" dirty="0">
                          <a:effectLst/>
                        </a:rPr>
                        <a:t>7.26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en-US" sz="1800" dirty="0">
                          <a:effectLst/>
                        </a:rPr>
                        <a:t>1.99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07504" y="116632"/>
            <a:ext cx="88569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</a:rPr>
              <a:t>NCI results</a:t>
            </a:r>
            <a:endParaRPr lang="en-US" sz="4000" b="1" dirty="0">
              <a:solidFill>
                <a:srgbClr val="FF0000"/>
              </a:solidFill>
            </a:endParaRPr>
          </a:p>
        </p:txBody>
      </p:sp>
      <p:pic>
        <p:nvPicPr>
          <p:cNvPr id="7" name="Picture 6" descr="GUC 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078903" cy="37792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4850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76" r="3557" b="1042"/>
          <a:stretch/>
        </p:blipFill>
        <p:spPr bwMode="auto">
          <a:xfrm>
            <a:off x="4357686" y="1142984"/>
            <a:ext cx="4530071" cy="4605210"/>
          </a:xfrm>
          <a:prstGeom prst="rect">
            <a:avLst/>
          </a:prstGeom>
          <a:noFill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29139" y="6309320"/>
            <a:ext cx="2133600" cy="365125"/>
          </a:xfrm>
        </p:spPr>
        <p:txBody>
          <a:bodyPr/>
          <a:lstStyle/>
          <a:p>
            <a:fld id="{4A691BC2-1366-457D-A7A0-51FC36A8462C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07504" y="260648"/>
            <a:ext cx="9145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Metabolite Identification</a:t>
            </a:r>
            <a:endParaRPr lang="en-US" sz="3600" b="1" dirty="0">
              <a:solidFill>
                <a:srgbClr val="FF0000"/>
              </a:solidFill>
            </a:endParaRPr>
          </a:p>
        </p:txBody>
      </p:sp>
      <p:pic>
        <p:nvPicPr>
          <p:cNvPr id="16" name="Picture 15"/>
          <p:cNvPicPr/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68" t="2658" b="3705"/>
          <a:stretch/>
        </p:blipFill>
        <p:spPr bwMode="auto">
          <a:xfrm>
            <a:off x="324321" y="1412776"/>
            <a:ext cx="3747613" cy="415936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10" name="Picture 9" descr="GUC 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078903" cy="377921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6143636" y="3929066"/>
            <a:ext cx="785818" cy="428628"/>
          </a:xfrm>
          <a:prstGeom prst="ellipse">
            <a:avLst/>
          </a:prstGeom>
          <a:noFill/>
          <a:ln>
            <a:solidFill>
              <a:srgbClr val="DA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286380" y="3857628"/>
            <a:ext cx="785818" cy="500066"/>
          </a:xfrm>
          <a:prstGeom prst="ellipse">
            <a:avLst/>
          </a:prstGeom>
          <a:noFill/>
          <a:ln>
            <a:solidFill>
              <a:srgbClr val="DA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01853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2630"/>
            <a:ext cx="8229600" cy="994122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00359E"/>
                </a:solidFill>
              </a:rPr>
              <a:t>Molecular Modeling</a:t>
            </a:r>
            <a:r>
              <a:rPr lang="en-US" sz="4000" b="1" dirty="0">
                <a:solidFill>
                  <a:srgbClr val="00359E"/>
                </a:solidFill>
              </a:rPr>
              <a:t/>
            </a:r>
            <a:br>
              <a:rPr lang="en-US" sz="4000" b="1" dirty="0">
                <a:solidFill>
                  <a:srgbClr val="00359E"/>
                </a:solidFill>
              </a:rPr>
            </a:br>
            <a:endParaRPr lang="en-US" sz="4000" b="1" dirty="0">
              <a:solidFill>
                <a:srgbClr val="00359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91BC2-1366-457D-A7A0-51FC36A8462C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8" name="Picture 7"/>
          <p:cNvPicPr/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1919" r="15313"/>
          <a:stretch/>
        </p:blipFill>
        <p:spPr bwMode="auto">
          <a:xfrm>
            <a:off x="2135187" y="909955"/>
            <a:ext cx="4873625" cy="5038090"/>
          </a:xfrm>
          <a:prstGeom prst="rect">
            <a:avLst/>
          </a:prstGeom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15616" y="5948045"/>
            <a:ext cx="66967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n-US" sz="2000" b="1" dirty="0">
                <a:solidFill>
                  <a:srgbClr val="00359E"/>
                </a:solidFill>
                <a:latin typeface="+mj-lt"/>
                <a:ea typeface="+mj-ea"/>
                <a:cs typeface="+mj-cs"/>
              </a:rPr>
              <a:t>Compound </a:t>
            </a:r>
            <a:r>
              <a:rPr lang="en-US" sz="2000" b="1" dirty="0" smtClean="0">
                <a:solidFill>
                  <a:srgbClr val="00359E"/>
                </a:solidFill>
                <a:latin typeface="+mj-lt"/>
                <a:ea typeface="+mj-ea"/>
                <a:cs typeface="+mj-cs"/>
              </a:rPr>
              <a:t>8 (purple) </a:t>
            </a:r>
            <a:r>
              <a:rPr lang="en-US" sz="2000" b="1" dirty="0">
                <a:solidFill>
                  <a:srgbClr val="00359E"/>
                </a:solidFill>
                <a:latin typeface="+mj-lt"/>
                <a:ea typeface="+mj-ea"/>
                <a:cs typeface="+mj-cs"/>
              </a:rPr>
              <a:t>overlaid with 4- OH </a:t>
            </a:r>
            <a:r>
              <a:rPr lang="en-US" sz="2000" b="1" dirty="0" smtClean="0">
                <a:solidFill>
                  <a:srgbClr val="00359E"/>
                </a:solidFill>
                <a:latin typeface="+mj-lt"/>
                <a:ea typeface="+mj-ea"/>
                <a:cs typeface="+mj-cs"/>
              </a:rPr>
              <a:t>Tam( green) </a:t>
            </a:r>
            <a:r>
              <a:rPr lang="en-US" sz="2000" b="1" dirty="0">
                <a:solidFill>
                  <a:srgbClr val="00359E"/>
                </a:solidFill>
                <a:latin typeface="+mj-lt"/>
                <a:ea typeface="+mj-ea"/>
                <a:cs typeface="+mj-cs"/>
              </a:rPr>
              <a:t>in the ER-α ligand binding domain.</a:t>
            </a:r>
          </a:p>
        </p:txBody>
      </p:sp>
      <p:sp>
        <p:nvSpPr>
          <p:cNvPr id="6" name="Oval 5"/>
          <p:cNvSpPr/>
          <p:nvPr/>
        </p:nvSpPr>
        <p:spPr>
          <a:xfrm>
            <a:off x="2928926" y="3786190"/>
            <a:ext cx="785818" cy="428628"/>
          </a:xfrm>
          <a:prstGeom prst="ellipse">
            <a:avLst/>
          </a:prstGeom>
          <a:noFill/>
          <a:ln w="34925">
            <a:solidFill>
              <a:srgbClr val="00B050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72010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91BC2-1366-457D-A7A0-51FC36A8462C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3" name="Picture 2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736" t="1" r="663" b="1580"/>
          <a:stretch/>
        </p:blipFill>
        <p:spPr bwMode="auto">
          <a:xfrm>
            <a:off x="2562741" y="620688"/>
            <a:ext cx="3971290" cy="4625975"/>
          </a:xfrm>
          <a:prstGeom prst="rect">
            <a:avLst/>
          </a:prstGeom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15616" y="5517232"/>
            <a:ext cx="6984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US" sz="2000" b="1" dirty="0">
                <a:solidFill>
                  <a:srgbClr val="00359E"/>
                </a:solidFill>
                <a:latin typeface="+mj-lt"/>
                <a:ea typeface="+mj-ea"/>
                <a:cs typeface="+mj-cs"/>
              </a:rPr>
              <a:t>2D interactions of 4- </a:t>
            </a:r>
            <a:r>
              <a:rPr lang="en-US" sz="2000" b="1" dirty="0" smtClean="0">
                <a:solidFill>
                  <a:srgbClr val="00359E"/>
                </a:solidFill>
                <a:latin typeface="+mj-lt"/>
                <a:ea typeface="+mj-ea"/>
                <a:cs typeface="+mj-cs"/>
              </a:rPr>
              <a:t>OH TAM </a:t>
            </a:r>
            <a:r>
              <a:rPr lang="en-US" sz="2000" b="1" dirty="0">
                <a:solidFill>
                  <a:srgbClr val="00359E"/>
                </a:solidFill>
                <a:latin typeface="+mj-lt"/>
                <a:ea typeface="+mj-ea"/>
                <a:cs typeface="+mj-cs"/>
              </a:rPr>
              <a:t>(red) and compound 8 (green) in the </a:t>
            </a:r>
            <a:r>
              <a:rPr lang="en-US" sz="2000" b="1" dirty="0" smtClean="0">
                <a:solidFill>
                  <a:srgbClr val="00359E"/>
                </a:solidFill>
                <a:latin typeface="+mj-lt"/>
                <a:ea typeface="+mj-ea"/>
                <a:cs typeface="+mj-cs"/>
              </a:rPr>
              <a:t>ER-α ligand </a:t>
            </a:r>
            <a:r>
              <a:rPr lang="en-US" sz="2000" b="1" dirty="0">
                <a:solidFill>
                  <a:srgbClr val="00359E"/>
                </a:solidFill>
                <a:latin typeface="+mj-lt"/>
                <a:ea typeface="+mj-ea"/>
                <a:cs typeface="+mj-cs"/>
              </a:rPr>
              <a:t>binding domain</a:t>
            </a:r>
            <a:r>
              <a:rPr lang="en-US" dirty="0">
                <a:solidFill>
                  <a:srgbClr val="4F81BD"/>
                </a:solidFill>
                <a:latin typeface="Times New Roman"/>
                <a:ea typeface="Calibri"/>
                <a:cs typeface="Arial"/>
              </a:rPr>
              <a:t>.</a:t>
            </a:r>
            <a:endParaRPr lang="en-US" sz="1600" b="1" dirty="0">
              <a:solidFill>
                <a:srgbClr val="4F81BD"/>
              </a:solidFill>
              <a:ea typeface="Calibri"/>
              <a:cs typeface="Arial"/>
            </a:endParaRPr>
          </a:p>
        </p:txBody>
      </p:sp>
      <p:pic>
        <p:nvPicPr>
          <p:cNvPr id="5" name="Picture 4" descr="GUC 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78903" cy="37792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6339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195736" y="2449860"/>
            <a:ext cx="4752528" cy="184323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27940" tIns="27940" rIns="27940" bIns="27940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400" b="1" kern="1200" dirty="0" smtClean="0"/>
              <a:t>Conclusions</a:t>
            </a:r>
            <a:endParaRPr lang="en-US" sz="4400" b="1" kern="1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91BC2-1366-457D-A7A0-51FC36A8462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4968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359E"/>
                </a:solidFill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80728"/>
            <a:ext cx="9036496" cy="5328592"/>
          </a:xfrm>
        </p:spPr>
        <p:txBody>
          <a:bodyPr>
            <a:normAutofit fontScale="92500" lnSpcReduction="10000"/>
          </a:bodyPr>
          <a:lstStyle/>
          <a:p>
            <a:pPr algn="just">
              <a:buClr>
                <a:schemeClr val="tx1"/>
              </a:buClr>
            </a:pPr>
            <a:r>
              <a:rPr lang="en-US" sz="2400" b="1" dirty="0">
                <a:solidFill>
                  <a:srgbClr val="FF0000"/>
                </a:solidFill>
                <a:cs typeface="Arial" pitchFamily="34" charset="0"/>
              </a:rPr>
              <a:t>N</a:t>
            </a:r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ovel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sz="2400" b="1" dirty="0" smtClean="0">
                <a:cs typeface="Arial" pitchFamily="34" charset="0"/>
              </a:rPr>
              <a:t>tamoxifen  analogues showed MCF7 cell line growth inhibition with IC</a:t>
            </a:r>
            <a:r>
              <a:rPr lang="en-US" sz="2400" b="1" baseline="-25000" dirty="0" smtClean="0">
                <a:cs typeface="Arial" pitchFamily="34" charset="0"/>
              </a:rPr>
              <a:t>50</a:t>
            </a:r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400" b="1" dirty="0">
                <a:cs typeface="Arial" pitchFamily="34" charset="0"/>
              </a:rPr>
              <a:t>values between </a:t>
            </a:r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IC</a:t>
            </a:r>
            <a:r>
              <a:rPr lang="en-US" sz="2400" b="1" baseline="-25000" dirty="0" smtClean="0">
                <a:solidFill>
                  <a:srgbClr val="FF0000"/>
                </a:solidFill>
                <a:cs typeface="Arial" pitchFamily="34" charset="0"/>
              </a:rPr>
              <a:t>50 </a:t>
            </a:r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 = &lt; 0.25 </a:t>
            </a:r>
            <a:r>
              <a:rPr lang="en-US" sz="2400" b="1" dirty="0">
                <a:solidFill>
                  <a:srgbClr val="FF0000"/>
                </a:solidFill>
                <a:cs typeface="Arial" pitchFamily="34" charset="0"/>
              </a:rPr>
              <a:t>- 3.97 </a:t>
            </a:r>
            <a:r>
              <a:rPr lang="el-GR" sz="2400" b="1" dirty="0" smtClean="0">
                <a:solidFill>
                  <a:srgbClr val="FF0000"/>
                </a:solidFill>
                <a:cs typeface="Arial" pitchFamily="34" charset="0"/>
              </a:rPr>
              <a:t>μ</a:t>
            </a:r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M</a:t>
            </a:r>
            <a:r>
              <a:rPr lang="en-US" sz="2400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sz="2400" b="1" dirty="0" smtClean="0">
                <a:cs typeface="Arial" pitchFamily="34" charset="0"/>
              </a:rPr>
              <a:t>compared to tamoxifen </a:t>
            </a:r>
            <a:r>
              <a:rPr lang="en-US" sz="2400" b="1" dirty="0">
                <a:solidFill>
                  <a:srgbClr val="FF0000"/>
                </a:solidFill>
                <a:cs typeface="Arial" pitchFamily="34" charset="0"/>
              </a:rPr>
              <a:t>IC</a:t>
            </a:r>
            <a:r>
              <a:rPr lang="en-US" sz="2400" b="1" baseline="-25000" dirty="0">
                <a:solidFill>
                  <a:srgbClr val="FF0000"/>
                </a:solidFill>
                <a:cs typeface="Arial" pitchFamily="34" charset="0"/>
              </a:rPr>
              <a:t>50</a:t>
            </a:r>
            <a:r>
              <a:rPr lang="en-US" sz="2400" b="1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= </a:t>
            </a:r>
            <a:r>
              <a:rPr lang="en-US" sz="2400" b="1" dirty="0">
                <a:solidFill>
                  <a:srgbClr val="FF0000"/>
                </a:solidFill>
                <a:cs typeface="Arial" pitchFamily="34" charset="0"/>
              </a:rPr>
              <a:t>4.4 </a:t>
            </a:r>
            <a:r>
              <a:rPr lang="el-GR" sz="2400" b="1" dirty="0" smtClean="0">
                <a:solidFill>
                  <a:srgbClr val="FF0000"/>
                </a:solidFill>
                <a:cs typeface="Arial" pitchFamily="34" charset="0"/>
              </a:rPr>
              <a:t>μ</a:t>
            </a:r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M.</a:t>
            </a:r>
            <a:endParaRPr lang="en-US" sz="2400" b="1" dirty="0">
              <a:solidFill>
                <a:srgbClr val="FF0000"/>
              </a:solidFill>
              <a:cs typeface="Arial" pitchFamily="34" charset="0"/>
            </a:endParaRPr>
          </a:p>
          <a:p>
            <a:pPr algn="just">
              <a:buClr>
                <a:schemeClr val="tx1"/>
              </a:buClr>
            </a:pPr>
            <a:endParaRPr lang="en-US" sz="2400" b="1" dirty="0" smtClean="0">
              <a:solidFill>
                <a:srgbClr val="C00000"/>
              </a:solidFill>
              <a:cs typeface="Arial" pitchFamily="34" charset="0"/>
            </a:endParaRPr>
          </a:p>
          <a:p>
            <a:pPr algn="just">
              <a:buClr>
                <a:schemeClr val="tx1"/>
              </a:buClr>
            </a:pPr>
            <a:r>
              <a:rPr lang="en-US" sz="2400" b="1" dirty="0" smtClean="0">
                <a:cs typeface="Arial" pitchFamily="34" charset="0"/>
              </a:rPr>
              <a:t>All compounds showed  ER</a:t>
            </a:r>
            <a:r>
              <a:rPr lang="el-GR" sz="2400" b="1" dirty="0" smtClean="0">
                <a:cs typeface="Arial" pitchFamily="34" charset="0"/>
              </a:rPr>
              <a:t>α</a:t>
            </a:r>
            <a:r>
              <a:rPr lang="en-US" sz="2400" b="1" dirty="0" smtClean="0">
                <a:cs typeface="Arial" pitchFamily="34" charset="0"/>
              </a:rPr>
              <a:t> binding affinity  </a:t>
            </a:r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(IC</a:t>
            </a:r>
            <a:r>
              <a:rPr lang="en-US" sz="2400" b="1" baseline="-25000" dirty="0" smtClean="0">
                <a:solidFill>
                  <a:srgbClr val="FF0000"/>
                </a:solidFill>
                <a:cs typeface="Arial" pitchFamily="34" charset="0"/>
              </a:rPr>
              <a:t>50</a:t>
            </a:r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 7 – 200 nM ) </a:t>
            </a:r>
            <a:r>
              <a:rPr lang="en-US" sz="2400" b="1" dirty="0">
                <a:cs typeface="Arial" pitchFamily="34" charset="0"/>
              </a:rPr>
              <a:t>compared to tamoxifen </a:t>
            </a:r>
            <a:r>
              <a:rPr lang="en-US" sz="2400" b="1" dirty="0">
                <a:solidFill>
                  <a:srgbClr val="FF0000"/>
                </a:solidFill>
                <a:cs typeface="Arial" pitchFamily="34" charset="0"/>
              </a:rPr>
              <a:t>IC</a:t>
            </a:r>
            <a:r>
              <a:rPr lang="en-US" sz="2400" b="1" baseline="-25000" dirty="0">
                <a:solidFill>
                  <a:srgbClr val="FF0000"/>
                </a:solidFill>
                <a:cs typeface="Arial" pitchFamily="34" charset="0"/>
              </a:rPr>
              <a:t>50</a:t>
            </a:r>
            <a:r>
              <a:rPr lang="en-US" sz="2400" b="1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= 8 </a:t>
            </a:r>
            <a:r>
              <a:rPr lang="en-US" sz="2400" b="1" dirty="0" err="1" smtClean="0">
                <a:solidFill>
                  <a:srgbClr val="FF0000"/>
                </a:solidFill>
                <a:cs typeface="Arial" pitchFamily="34" charset="0"/>
              </a:rPr>
              <a:t>nM</a:t>
            </a:r>
            <a:r>
              <a:rPr lang="en-US" sz="2400" b="1" dirty="0" smtClean="0">
                <a:solidFill>
                  <a:srgbClr val="FF0000"/>
                </a:solidFill>
                <a:cs typeface="Arial" pitchFamily="34" charset="0"/>
              </a:rPr>
              <a:t>.</a:t>
            </a:r>
          </a:p>
          <a:p>
            <a:pPr marL="0" indent="0" algn="just">
              <a:buClr>
                <a:schemeClr val="tx1"/>
              </a:buClr>
              <a:buNone/>
            </a:pPr>
            <a:endParaRPr lang="en-US" sz="2400" b="1" dirty="0">
              <a:cs typeface="Arial" pitchFamily="34" charset="0"/>
            </a:endParaRPr>
          </a:p>
          <a:p>
            <a:pPr fontAlgn="t"/>
            <a:r>
              <a:rPr lang="en-US" sz="2400" b="1" dirty="0" smtClean="0"/>
              <a:t>Compound 3 showed </a:t>
            </a:r>
            <a:r>
              <a:rPr lang="en-US" sz="2400" b="1" dirty="0" smtClean="0">
                <a:solidFill>
                  <a:srgbClr val="FF0000"/>
                </a:solidFill>
              </a:rPr>
              <a:t>10</a:t>
            </a:r>
            <a:r>
              <a:rPr lang="en-US" sz="2400" b="1" dirty="0" smtClean="0"/>
              <a:t> times higher ER-α binding compared to TAM and two times more ER-α selectivity.</a:t>
            </a:r>
            <a:endParaRPr lang="en-US" sz="2400" dirty="0"/>
          </a:p>
          <a:p>
            <a:pPr marL="0" indent="0" algn="just">
              <a:buNone/>
            </a:pPr>
            <a:endParaRPr lang="en-US" sz="2400" dirty="0"/>
          </a:p>
          <a:p>
            <a:pPr algn="just"/>
            <a:r>
              <a:rPr lang="en-US" sz="2400" b="1" dirty="0" smtClean="0"/>
              <a:t>Moreover</a:t>
            </a:r>
            <a:r>
              <a:rPr lang="en-US" sz="2400" b="1" dirty="0"/>
              <a:t>, compound 10 exhibited </a:t>
            </a:r>
            <a:r>
              <a:rPr lang="en-US" sz="2400" b="1" dirty="0" smtClean="0">
                <a:solidFill>
                  <a:srgbClr val="FF0000"/>
                </a:solidFill>
              </a:rPr>
              <a:t>(GI</a:t>
            </a:r>
            <a:r>
              <a:rPr lang="en-US" sz="2400" b="1" baseline="-25000" dirty="0" smtClean="0">
                <a:solidFill>
                  <a:srgbClr val="FF0000"/>
                </a:solidFill>
              </a:rPr>
              <a:t>50</a:t>
            </a:r>
            <a:r>
              <a:rPr lang="en-US" sz="2400" b="1" dirty="0" smtClean="0">
                <a:solidFill>
                  <a:srgbClr val="FF0000"/>
                </a:solidFill>
              </a:rPr>
              <a:t> 300 times) </a:t>
            </a:r>
            <a:r>
              <a:rPr lang="en-US" sz="2400" b="1" dirty="0"/>
              <a:t>more potent than that of </a:t>
            </a:r>
            <a:r>
              <a:rPr lang="en-US" sz="2400" b="1" dirty="0" smtClean="0"/>
              <a:t>TAM on MCF-7 cell lines.</a:t>
            </a:r>
            <a:endParaRPr lang="en-US" sz="2400" b="1" dirty="0">
              <a:solidFill>
                <a:srgbClr val="FF0000"/>
              </a:solidFill>
              <a:cs typeface="Arial" pitchFamily="34" charset="0"/>
            </a:endParaRPr>
          </a:p>
          <a:p>
            <a:pPr marL="0" indent="0" algn="just">
              <a:buNone/>
            </a:pPr>
            <a:endParaRPr lang="en-US" sz="2400" b="1" dirty="0" smtClean="0">
              <a:solidFill>
                <a:srgbClr val="FF0000"/>
              </a:solidFill>
              <a:cs typeface="Arial" pitchFamily="34" charset="0"/>
            </a:endParaRPr>
          </a:p>
          <a:p>
            <a:pPr algn="just"/>
            <a:r>
              <a:rPr lang="en-US" sz="2400" b="1" dirty="0" smtClean="0">
                <a:cs typeface="Arial" pitchFamily="34" charset="0"/>
              </a:rPr>
              <a:t>Esterified compounds are stable towards CYP2D6 , and are rather metabolized </a:t>
            </a:r>
            <a:r>
              <a:rPr lang="en-US" sz="2400" b="1" i="1" dirty="0" smtClean="0">
                <a:cs typeface="Arial" pitchFamily="34" charset="0"/>
              </a:rPr>
              <a:t>via</a:t>
            </a:r>
            <a:r>
              <a:rPr lang="en-US" sz="2400" b="1" dirty="0" smtClean="0">
                <a:cs typeface="Arial" pitchFamily="34" charset="0"/>
              </a:rPr>
              <a:t> </a:t>
            </a:r>
            <a:r>
              <a:rPr lang="en-US" sz="2400" b="1" dirty="0" err="1" smtClean="0">
                <a:cs typeface="Arial" pitchFamily="34" charset="0"/>
              </a:rPr>
              <a:t>esterases</a:t>
            </a:r>
            <a:r>
              <a:rPr lang="en-US" sz="2400" b="1" dirty="0" smtClean="0">
                <a:cs typeface="Arial" pitchFamily="34" charset="0"/>
              </a:rPr>
              <a:t>.</a:t>
            </a:r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91BC2-1366-457D-A7A0-51FC36A8462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29947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195736" y="2449860"/>
            <a:ext cx="4752528" cy="184323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27940" tIns="27940" rIns="27940" bIns="27940" spcCol="1270" anchor="ctr"/>
          <a:lstStyle/>
          <a:p>
            <a:pPr algn="ctr" defTabSz="195580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4400" b="1" dirty="0"/>
              <a:t>Acknowledgement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98AA2-4B74-49A8-BA12-CC9F58962703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457200" y="3906625"/>
            <a:ext cx="8382000" cy="1285884"/>
          </a:xfrm>
          <a:prstGeom prst="roundRect">
            <a:avLst/>
          </a:prstGeom>
          <a:solidFill>
            <a:schemeClr val="bg2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00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04800" y="630025"/>
            <a:ext cx="8534400" cy="3124200"/>
          </a:xfrm>
          <a:prstGeom prst="roundRect">
            <a:avLst/>
          </a:prstGeom>
          <a:solidFill>
            <a:schemeClr val="bg2"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00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4AAA8F-E4FB-47FD-8877-D89900823FE9}" type="slidenum">
              <a:rPr lang="en-US"/>
              <a:pPr/>
              <a:t>21</a:t>
            </a:fld>
            <a:endParaRPr lang="en-US"/>
          </a:p>
        </p:txBody>
      </p:sp>
      <p:sp>
        <p:nvSpPr>
          <p:cNvPr id="5126" name="TextBox 4"/>
          <p:cNvSpPr txBox="1">
            <a:spLocks noChangeArrowheads="1"/>
          </p:cNvSpPr>
          <p:nvPr/>
        </p:nvSpPr>
        <p:spPr bwMode="auto">
          <a:xfrm>
            <a:off x="838200" y="4267200"/>
            <a:ext cx="7924800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sz="4000">
              <a:latin typeface="Calibri" pitchFamily="34" charset="0"/>
            </a:endParaRPr>
          </a:p>
          <a:p>
            <a:endParaRPr lang="en-US" sz="4000">
              <a:latin typeface="Calibri" pitchFamily="34" charset="0"/>
            </a:endParaRPr>
          </a:p>
          <a:p>
            <a:r>
              <a:rPr lang="en-US" sz="4000">
                <a:latin typeface="Calibri" pitchFamily="34" charset="0"/>
              </a:rPr>
              <a:t> </a:t>
            </a:r>
          </a:p>
          <a:p>
            <a:pPr>
              <a:buFont typeface="Wingdings" pitchFamily="2" charset="2"/>
              <a:buChar char="§"/>
            </a:pPr>
            <a:endParaRPr lang="en-US" sz="4000">
              <a:latin typeface="Calibri" pitchFamily="34" charset="0"/>
            </a:endParaRPr>
          </a:p>
        </p:txBody>
      </p:sp>
      <p:graphicFrame>
        <p:nvGraphicFramePr>
          <p:cNvPr id="5122" name="Object 1"/>
          <p:cNvGraphicFramePr>
            <a:graphicFrameLocks noChangeAspect="1"/>
          </p:cNvGraphicFramePr>
          <p:nvPr/>
        </p:nvGraphicFramePr>
        <p:xfrm>
          <a:off x="428596" y="1477733"/>
          <a:ext cx="3062287" cy="1676400"/>
        </p:xfrm>
        <a:graphic>
          <a:graphicData uri="http://schemas.openxmlformats.org/presentationml/2006/ole">
            <p:oleObj spid="_x0000_s185346" name="Document" r:id="rId3" imgW="5974347" imgH="2854219" progId="Word.Document.12">
              <p:embed/>
            </p:oleObj>
          </a:graphicData>
        </a:graphic>
      </p:graphicFrame>
      <p:sp>
        <p:nvSpPr>
          <p:cNvPr id="5127" name="Rectangle 4"/>
          <p:cNvSpPr>
            <a:spLocks noChangeArrowheads="1"/>
          </p:cNvSpPr>
          <p:nvPr/>
        </p:nvSpPr>
        <p:spPr bwMode="auto">
          <a:xfrm>
            <a:off x="3500430" y="642918"/>
            <a:ext cx="5143536" cy="3524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b="1" dirty="0">
                <a:latin typeface="Calibri" pitchFamily="34" charset="0"/>
              </a:rPr>
              <a:t>Prof. </a:t>
            </a:r>
            <a:r>
              <a:rPr lang="en-US" sz="2000" b="1" dirty="0" err="1">
                <a:latin typeface="Calibri" pitchFamily="34" charset="0"/>
              </a:rPr>
              <a:t>Ashraf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 smtClean="0">
                <a:latin typeface="Calibri" pitchFamily="34" charset="0"/>
              </a:rPr>
              <a:t>Abadi</a:t>
            </a:r>
            <a:r>
              <a:rPr lang="en-US" sz="2000" b="1" dirty="0" smtClean="0">
                <a:latin typeface="Calibri" pitchFamily="34" charset="0"/>
              </a:rPr>
              <a:t>             Miss </a:t>
            </a:r>
            <a:r>
              <a:rPr lang="en-US" sz="2000" b="1" dirty="0" err="1" smtClean="0">
                <a:latin typeface="Calibri" pitchFamily="34" charset="0"/>
              </a:rPr>
              <a:t>Merna</a:t>
            </a:r>
            <a:r>
              <a:rPr lang="en-US" sz="2000" b="1" dirty="0" smtClean="0">
                <a:latin typeface="Calibri" pitchFamily="34" charset="0"/>
              </a:rPr>
              <a:t> Vector</a:t>
            </a:r>
            <a:endParaRPr lang="en-US" sz="2000" b="1" dirty="0">
              <a:latin typeface="Calibri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b="1" dirty="0">
                <a:latin typeface="Calibri" pitchFamily="34" charset="0"/>
              </a:rPr>
              <a:t>Miss </a:t>
            </a:r>
            <a:r>
              <a:rPr lang="en-US" sz="2000" b="1" dirty="0" err="1">
                <a:latin typeface="Calibri" pitchFamily="34" charset="0"/>
              </a:rPr>
              <a:t>Nehal</a:t>
            </a:r>
            <a:r>
              <a:rPr lang="en-US" sz="2000" b="1" dirty="0">
                <a:latin typeface="Calibri" pitchFamily="34" charset="0"/>
              </a:rPr>
              <a:t> El </a:t>
            </a:r>
            <a:r>
              <a:rPr lang="en-US" sz="2000" b="1" dirty="0" smtClean="0">
                <a:latin typeface="Calibri" pitchFamily="34" charset="0"/>
              </a:rPr>
              <a:t>Ghazawy    Miss </a:t>
            </a:r>
            <a:r>
              <a:rPr lang="en-US" sz="2000" b="1" dirty="0" err="1" smtClean="0">
                <a:latin typeface="Calibri" pitchFamily="34" charset="0"/>
              </a:rPr>
              <a:t>Menna</a:t>
            </a:r>
            <a:r>
              <a:rPr lang="en-US" sz="2000" b="1" dirty="0" smtClean="0">
                <a:latin typeface="Calibri" pitchFamily="34" charset="0"/>
              </a:rPr>
              <a:t> </a:t>
            </a:r>
            <a:r>
              <a:rPr lang="en-US" sz="2000" b="1" dirty="0" err="1" smtClean="0">
                <a:latin typeface="Calibri" pitchFamily="34" charset="0"/>
              </a:rPr>
              <a:t>Hany</a:t>
            </a:r>
            <a:endParaRPr lang="en-US" sz="2000" b="1" dirty="0">
              <a:latin typeface="Calibri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b="1" dirty="0">
                <a:latin typeface="Calibri" pitchFamily="34" charset="0"/>
              </a:rPr>
              <a:t>Ms </a:t>
            </a:r>
            <a:r>
              <a:rPr lang="en-US" sz="2000" b="1" dirty="0" err="1">
                <a:latin typeface="Calibri" pitchFamily="34" charset="0"/>
              </a:rPr>
              <a:t>Rasha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 smtClean="0">
                <a:latin typeface="Calibri" pitchFamily="34" charset="0"/>
              </a:rPr>
              <a:t>Rashied</a:t>
            </a:r>
            <a:r>
              <a:rPr lang="en-US" sz="2000" b="1" dirty="0" smtClean="0">
                <a:latin typeface="Calibri" pitchFamily="34" charset="0"/>
              </a:rPr>
              <a:t>             Miss  Tammy </a:t>
            </a:r>
            <a:r>
              <a:rPr lang="en-US" sz="2000" b="1" dirty="0" err="1" smtClean="0">
                <a:latin typeface="Calibri" pitchFamily="34" charset="0"/>
              </a:rPr>
              <a:t>Mostafa</a:t>
            </a:r>
            <a:endParaRPr lang="en-US" sz="2000" b="1" dirty="0">
              <a:latin typeface="Calibri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b="1" dirty="0">
                <a:latin typeface="Calibri" pitchFamily="34" charset="0"/>
              </a:rPr>
              <a:t>Miss </a:t>
            </a:r>
            <a:r>
              <a:rPr lang="en-US" sz="2000" b="1" dirty="0" err="1">
                <a:latin typeface="Calibri" pitchFamily="34" charset="0"/>
              </a:rPr>
              <a:t>Noran</a:t>
            </a:r>
            <a:r>
              <a:rPr lang="en-US" sz="2000" b="1" dirty="0">
                <a:latin typeface="Calibri" pitchFamily="34" charset="0"/>
              </a:rPr>
              <a:t> El </a:t>
            </a:r>
            <a:r>
              <a:rPr lang="en-US" sz="2000" b="1" dirty="0" err="1" smtClean="0">
                <a:latin typeface="Calibri" pitchFamily="34" charset="0"/>
              </a:rPr>
              <a:t>Sawaf</a:t>
            </a:r>
            <a:r>
              <a:rPr lang="en-US" sz="2000" b="1" dirty="0" smtClean="0">
                <a:latin typeface="Calibri" pitchFamily="34" charset="0"/>
              </a:rPr>
              <a:t>         Miss Miriam </a:t>
            </a:r>
            <a:r>
              <a:rPr lang="en-US" sz="2000" b="1" dirty="0" err="1" smtClean="0">
                <a:latin typeface="Calibri" pitchFamily="34" charset="0"/>
              </a:rPr>
              <a:t>Albeir</a:t>
            </a:r>
            <a:endParaRPr lang="en-US" sz="2000" b="1" dirty="0">
              <a:latin typeface="Calibri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b="1" dirty="0">
                <a:latin typeface="Calibri" pitchFamily="34" charset="0"/>
              </a:rPr>
              <a:t>Miss </a:t>
            </a:r>
            <a:r>
              <a:rPr lang="en-US" sz="2000" b="1" dirty="0" err="1">
                <a:latin typeface="Calibri" pitchFamily="34" charset="0"/>
              </a:rPr>
              <a:t>Norhan</a:t>
            </a: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 smtClean="0">
                <a:latin typeface="Calibri" pitchFamily="34" charset="0"/>
              </a:rPr>
              <a:t>Khafagi</a:t>
            </a:r>
            <a:r>
              <a:rPr lang="en-US" sz="2000" b="1" dirty="0" smtClean="0">
                <a:latin typeface="Calibri" pitchFamily="34" charset="0"/>
              </a:rPr>
              <a:t>        Miss </a:t>
            </a:r>
            <a:r>
              <a:rPr lang="en-US" sz="2000" b="1" dirty="0" err="1" smtClean="0">
                <a:latin typeface="Calibri" pitchFamily="34" charset="0"/>
              </a:rPr>
              <a:t>Hoda</a:t>
            </a:r>
            <a:r>
              <a:rPr lang="en-US" sz="2000" b="1" dirty="0" smtClean="0">
                <a:latin typeface="Calibri" pitchFamily="34" charset="0"/>
              </a:rPr>
              <a:t> </a:t>
            </a:r>
            <a:r>
              <a:rPr lang="en-US" sz="2000" b="1" dirty="0" err="1" smtClean="0">
                <a:latin typeface="Calibri" pitchFamily="34" charset="0"/>
              </a:rPr>
              <a:t>Allam</a:t>
            </a:r>
            <a:endParaRPr lang="en-US" sz="2000" b="1" dirty="0">
              <a:latin typeface="Calibri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b="1" dirty="0">
                <a:latin typeface="Calibri" pitchFamily="34" charset="0"/>
              </a:rPr>
              <a:t>Miss </a:t>
            </a:r>
            <a:r>
              <a:rPr lang="en-US" sz="2000" b="1" dirty="0" err="1">
                <a:latin typeface="Calibri" pitchFamily="34" charset="0"/>
              </a:rPr>
              <a:t>Eman</a:t>
            </a:r>
            <a:r>
              <a:rPr lang="en-US" sz="2000" b="1" dirty="0">
                <a:latin typeface="Calibri" pitchFamily="34" charset="0"/>
              </a:rPr>
              <a:t> Abu El </a:t>
            </a:r>
            <a:r>
              <a:rPr lang="en-US" sz="2000" b="1" dirty="0" err="1">
                <a:latin typeface="Calibri" pitchFamily="34" charset="0"/>
              </a:rPr>
              <a:t>Maaty</a:t>
            </a:r>
            <a:endParaRPr lang="en-US" sz="2000" b="1" dirty="0">
              <a:latin typeface="Calibri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b="1" dirty="0" smtClean="0">
                <a:latin typeface="Calibri" pitchFamily="34" charset="0"/>
              </a:rPr>
              <a:t>Mr. </a:t>
            </a:r>
            <a:r>
              <a:rPr lang="en-US" sz="2000" b="1" dirty="0">
                <a:latin typeface="Calibri" pitchFamily="34" charset="0"/>
              </a:rPr>
              <a:t>Mohamed </a:t>
            </a:r>
            <a:r>
              <a:rPr lang="en-US" sz="2000" b="1" dirty="0" err="1">
                <a:latin typeface="Calibri" pitchFamily="34" charset="0"/>
              </a:rPr>
              <a:t>Saleh</a:t>
            </a:r>
            <a:endParaRPr lang="en-US" sz="2000" b="1" dirty="0">
              <a:latin typeface="Calibri" pitchFamily="34" charset="0"/>
            </a:endParaRPr>
          </a:p>
          <a:p>
            <a:endParaRPr lang="en-US" dirty="0"/>
          </a:p>
        </p:txBody>
      </p:sp>
      <p:pic>
        <p:nvPicPr>
          <p:cNvPr id="5128" name="Picture 4" descr="https://encrypted-tbn2.gstatic.com/images?q=tbn:ANd9GcTaasHpC19EfwVd9NZBv30eAnLaUfWKOPwFbgoMY_ZkabQKDmu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4000504"/>
            <a:ext cx="2828925" cy="113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9" name="Rectangle 7"/>
          <p:cNvSpPr>
            <a:spLocks noChangeArrowheads="1"/>
          </p:cNvSpPr>
          <p:nvPr/>
        </p:nvSpPr>
        <p:spPr bwMode="auto">
          <a:xfrm>
            <a:off x="6096000" y="4195775"/>
            <a:ext cx="2162195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b="1" dirty="0">
                <a:latin typeface="Calibri" pitchFamily="34" charset="0"/>
              </a:rPr>
              <a:t>Prof. Rolf Hartman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b="1" dirty="0">
                <a:latin typeface="Calibri" pitchFamily="34" charset="0"/>
              </a:rPr>
              <a:t>Dr. Mathias Engel</a:t>
            </a:r>
            <a:endParaRPr lang="en-US" sz="2000" b="1" dirty="0"/>
          </a:p>
        </p:txBody>
      </p:sp>
      <p:pic>
        <p:nvPicPr>
          <p:cNvPr id="5130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10" y="5357827"/>
            <a:ext cx="2214578" cy="10961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5348" name="Picture 4" descr="https://a248.e.akamai.net/akamai-cache.trustedpartner.com/images/library/LungCancerInitiative2013/Sponsors%20%26%20Partners/Genentech%20Roche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71802" y="5357826"/>
            <a:ext cx="3192343" cy="114300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85350" name="Picture 6" descr="http://www.nabr.org/wp-content/uploads/2015/04/NCI-Logo.jpg"/>
          <p:cNvPicPr preferRelativeResize="0"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15140" y="5429264"/>
            <a:ext cx="1643074" cy="9128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8060</TotalTime>
  <Words>935</Words>
  <Application>Microsoft Office PowerPoint</Application>
  <PresentationFormat>On-screen Show (4:3)</PresentationFormat>
  <Paragraphs>211</Paragraphs>
  <Slides>21</Slides>
  <Notes>14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Office Theme</vt:lpstr>
      <vt:lpstr>CS ChemDraw Drawing</vt:lpstr>
      <vt:lpstr>Document</vt:lpstr>
      <vt:lpstr>Slide 1</vt:lpstr>
      <vt:lpstr>Breast Cancer </vt:lpstr>
      <vt:lpstr>Hormonal Therapy  </vt:lpstr>
      <vt:lpstr>Selective Estrogen Receptor Modulators (SERMs)</vt:lpstr>
      <vt:lpstr>SERMs Mode of Action </vt:lpstr>
      <vt:lpstr>SERMs Chemical Classes</vt:lpstr>
      <vt:lpstr> Tamoxifen  </vt:lpstr>
      <vt:lpstr> Tamoxifen metabolism  </vt:lpstr>
      <vt:lpstr>CYP2D6 Pharmacogenomics</vt:lpstr>
      <vt:lpstr>Study Objectives</vt:lpstr>
      <vt:lpstr>Synthetic pathways</vt:lpstr>
      <vt:lpstr> Biological Evaluation</vt:lpstr>
      <vt:lpstr>Slide 13</vt:lpstr>
      <vt:lpstr>Slide 14</vt:lpstr>
      <vt:lpstr>Slide 15</vt:lpstr>
      <vt:lpstr>Molecular Modeling </vt:lpstr>
      <vt:lpstr>Slide 17</vt:lpstr>
      <vt:lpstr>Slide 18</vt:lpstr>
      <vt:lpstr>Conclusion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Nehal</dc:creator>
  <cp:lastModifiedBy>Nermin</cp:lastModifiedBy>
  <cp:revision>879</cp:revision>
  <dcterms:created xsi:type="dcterms:W3CDTF">2014-10-29T21:11:18Z</dcterms:created>
  <dcterms:modified xsi:type="dcterms:W3CDTF">2016-03-07T15:33:46Z</dcterms:modified>
</cp:coreProperties>
</file>