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4" r:id="rId1"/>
  </p:sldMasterIdLst>
  <p:handoutMasterIdLst>
    <p:handoutMasterId r:id="rId62"/>
  </p:handoutMasterIdLst>
  <p:sldIdLst>
    <p:sldId id="409" r:id="rId2"/>
    <p:sldId id="261" r:id="rId3"/>
    <p:sldId id="410" r:id="rId4"/>
    <p:sldId id="411" r:id="rId5"/>
    <p:sldId id="412" r:id="rId6"/>
    <p:sldId id="413" r:id="rId7"/>
    <p:sldId id="414" r:id="rId8"/>
    <p:sldId id="416" r:id="rId9"/>
    <p:sldId id="417" r:id="rId10"/>
    <p:sldId id="260" r:id="rId11"/>
    <p:sldId id="418" r:id="rId12"/>
    <p:sldId id="419" r:id="rId13"/>
    <p:sldId id="263" r:id="rId14"/>
    <p:sldId id="264" r:id="rId15"/>
    <p:sldId id="265" r:id="rId16"/>
    <p:sldId id="266" r:id="rId17"/>
    <p:sldId id="420" r:id="rId18"/>
    <p:sldId id="384" r:id="rId19"/>
    <p:sldId id="421" r:id="rId20"/>
    <p:sldId id="422" r:id="rId21"/>
    <p:sldId id="423" r:id="rId22"/>
    <p:sldId id="385" r:id="rId23"/>
    <p:sldId id="424" r:id="rId24"/>
    <p:sldId id="425" r:id="rId25"/>
    <p:sldId id="426" r:id="rId26"/>
    <p:sldId id="398" r:id="rId27"/>
    <p:sldId id="397" r:id="rId28"/>
    <p:sldId id="390" r:id="rId29"/>
    <p:sldId id="400" r:id="rId30"/>
    <p:sldId id="401" r:id="rId31"/>
    <p:sldId id="392" r:id="rId32"/>
    <p:sldId id="404" r:id="rId33"/>
    <p:sldId id="427" r:id="rId34"/>
    <p:sldId id="428" r:id="rId35"/>
    <p:sldId id="303" r:id="rId36"/>
    <p:sldId id="402" r:id="rId37"/>
    <p:sldId id="304" r:id="rId38"/>
    <p:sldId id="429" r:id="rId39"/>
    <p:sldId id="381" r:id="rId40"/>
    <p:sldId id="394" r:id="rId41"/>
    <p:sldId id="382" r:id="rId42"/>
    <p:sldId id="306" r:id="rId43"/>
    <p:sldId id="406" r:id="rId44"/>
    <p:sldId id="430" r:id="rId45"/>
    <p:sldId id="396" r:id="rId46"/>
    <p:sldId id="407" r:id="rId47"/>
    <p:sldId id="435" r:id="rId48"/>
    <p:sldId id="436" r:id="rId49"/>
    <p:sldId id="437" r:id="rId50"/>
    <p:sldId id="433" r:id="rId51"/>
    <p:sldId id="431" r:id="rId52"/>
    <p:sldId id="438" r:id="rId53"/>
    <p:sldId id="434" r:id="rId54"/>
    <p:sldId id="432" r:id="rId55"/>
    <p:sldId id="439" r:id="rId56"/>
    <p:sldId id="440" r:id="rId57"/>
    <p:sldId id="441" r:id="rId58"/>
    <p:sldId id="442" r:id="rId59"/>
    <p:sldId id="408" r:id="rId60"/>
    <p:sldId id="387" r:id="rId61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24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3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3418D5-6D5F-400A-9880-D98843BD3512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26FBA5-2A19-478C-90BB-DCF182F725C8}">
      <dgm:prSet phldrT="[Text]" custT="1"/>
      <dgm:spPr>
        <a:xfrm>
          <a:off x="1884218" y="1692569"/>
          <a:ext cx="1413162" cy="923635"/>
        </a:xfrm>
        <a:solidFill>
          <a:srgbClr val="F07F09">
            <a:tint val="60000"/>
            <a:hueOff val="0"/>
            <a:satOff val="0"/>
            <a:lumOff val="0"/>
            <a:alphaOff val="0"/>
          </a:srgbClr>
        </a:solidFill>
        <a:ln w="425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/>
          <a:r>
            <a:rPr lang="en-US" sz="20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Andalus" panose="02020603050405020304" pitchFamily="18" charset="-78"/>
            </a:rPr>
            <a:t>HRQOL</a:t>
          </a:r>
          <a:endParaRPr lang="en-US" sz="20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Andalus" panose="02020603050405020304" pitchFamily="18" charset="-78"/>
          </a:endParaRPr>
        </a:p>
      </dgm:t>
    </dgm:pt>
    <dgm:pt modelId="{256C4FEC-C2FC-4D97-8D04-B7B578E67375}" type="parTrans" cxnId="{02003F31-60BF-45EE-BCB3-E9363A317C55}">
      <dgm:prSet/>
      <dgm:spPr/>
      <dgm:t>
        <a:bodyPr/>
        <a:lstStyle/>
        <a:p>
          <a:pPr algn="ctr"/>
          <a:endParaRPr lang="en-US"/>
        </a:p>
      </dgm:t>
    </dgm:pt>
    <dgm:pt modelId="{36EC138E-C000-4DB4-94CD-38DD621D0BE9}" type="sibTrans" cxnId="{02003F31-60BF-45EE-BCB3-E9363A317C55}">
      <dgm:prSet/>
      <dgm:spPr/>
      <dgm:t>
        <a:bodyPr/>
        <a:lstStyle/>
        <a:p>
          <a:pPr algn="ctr"/>
          <a:endParaRPr lang="en-US"/>
        </a:p>
      </dgm:t>
    </dgm:pt>
    <dgm:pt modelId="{5E8669BB-14CB-46A4-9CB4-7E78CFFBF4D7}">
      <dgm:prSet phldrT="[Text]" custT="1"/>
      <dgm:spPr>
        <a:xfrm rot="16200000">
          <a:off x="279400" y="-279400"/>
          <a:ext cx="2032000" cy="2590800"/>
        </a:xfrm>
        <a:solidFill>
          <a:srgbClr val="E3DED1">
            <a:lumMod val="10000"/>
          </a:srgbClr>
        </a:solidFill>
        <a:ln w="425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/>
          <a:endParaRPr lang="en-US" sz="2000" dirty="0" smtClean="0">
            <a:solidFill>
              <a:sysClr val="window" lastClr="FFFFFF"/>
            </a:solidFill>
            <a:latin typeface="+mn-lt"/>
            <a:ea typeface="+mn-ea"/>
            <a:cs typeface="+mn-cs"/>
          </a:endParaRPr>
        </a:p>
        <a:p>
          <a:pPr algn="ctr"/>
          <a:r>
            <a:rPr lang="en-US" sz="2000" dirty="0" smtClean="0">
              <a:solidFill>
                <a:sysClr val="window" lastClr="FFFFFF"/>
              </a:solidFill>
              <a:latin typeface="+mn-lt"/>
              <a:ea typeface="+mn-ea"/>
              <a:cs typeface="Andalus" panose="02020603050405020304" pitchFamily="18" charset="-78"/>
            </a:rPr>
            <a:t>HCV </a:t>
          </a:r>
          <a:endParaRPr lang="en-US" sz="2000" dirty="0">
            <a:solidFill>
              <a:sysClr val="window" lastClr="FFFFFF"/>
            </a:solidFill>
            <a:latin typeface="+mn-lt"/>
            <a:ea typeface="+mn-ea"/>
            <a:cs typeface="Andalus" panose="02020603050405020304" pitchFamily="18" charset="-78"/>
          </a:endParaRPr>
        </a:p>
      </dgm:t>
    </dgm:pt>
    <dgm:pt modelId="{2EC33322-4861-43D0-B238-4FDC7B5AD706}" type="parTrans" cxnId="{1A469E22-599B-4CBD-BE59-2DB66A2DF7B4}">
      <dgm:prSet/>
      <dgm:spPr/>
      <dgm:t>
        <a:bodyPr/>
        <a:lstStyle/>
        <a:p>
          <a:pPr algn="ctr"/>
          <a:endParaRPr lang="en-US"/>
        </a:p>
      </dgm:t>
    </dgm:pt>
    <dgm:pt modelId="{4F04AD9B-B933-4111-8A44-E30F1826DA67}" type="sibTrans" cxnId="{1A469E22-599B-4CBD-BE59-2DB66A2DF7B4}">
      <dgm:prSet/>
      <dgm:spPr/>
      <dgm:t>
        <a:bodyPr/>
        <a:lstStyle/>
        <a:p>
          <a:pPr algn="ctr"/>
          <a:endParaRPr lang="en-US"/>
        </a:p>
      </dgm:t>
    </dgm:pt>
    <dgm:pt modelId="{3CD418FD-7E56-4EB6-AFC0-47CF719F9D27}">
      <dgm:prSet phldrT="[Text]" custT="1"/>
      <dgm:spPr>
        <a:xfrm>
          <a:off x="2590800" y="0"/>
          <a:ext cx="2590800" cy="2032000"/>
        </a:xfrm>
        <a:solidFill>
          <a:srgbClr val="9F2936">
            <a:lumMod val="75000"/>
          </a:srgbClr>
        </a:solidFill>
        <a:ln w="425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/>
          <a:endParaRPr lang="en-US" sz="2000" dirty="0" smtClean="0">
            <a:solidFill>
              <a:sysClr val="window" lastClr="FFFFFF"/>
            </a:solidFill>
            <a:latin typeface="+mn-lt"/>
            <a:ea typeface="+mn-ea"/>
            <a:cs typeface="+mn-cs"/>
          </a:endParaRPr>
        </a:p>
        <a:p>
          <a:pPr algn="ctr"/>
          <a:r>
            <a:rPr lang="en-US" sz="2000" dirty="0" smtClean="0">
              <a:solidFill>
                <a:sysClr val="window" lastClr="FFFFFF"/>
              </a:solidFill>
              <a:latin typeface="+mn-lt"/>
              <a:ea typeface="+mn-ea"/>
              <a:cs typeface="Andalus" panose="02020603050405020304" pitchFamily="18" charset="-78"/>
            </a:rPr>
            <a:t>RBV-induced</a:t>
          </a:r>
          <a:r>
            <a:rPr lang="en-US" sz="2000" dirty="0" smtClean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 </a:t>
          </a:r>
          <a:r>
            <a:rPr lang="en-US" sz="2000" dirty="0" smtClean="0">
              <a:solidFill>
                <a:sysClr val="window" lastClr="FFFFFF"/>
              </a:solidFill>
              <a:latin typeface="+mn-lt"/>
              <a:ea typeface="+mn-ea"/>
              <a:cs typeface="Andalus" panose="02020603050405020304" pitchFamily="18" charset="-78"/>
            </a:rPr>
            <a:t>hemolytic</a:t>
          </a:r>
          <a:r>
            <a:rPr lang="en-US" sz="2000" dirty="0" smtClean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 </a:t>
          </a:r>
          <a:r>
            <a:rPr lang="en-US" sz="2000" dirty="0" smtClean="0">
              <a:solidFill>
                <a:sysClr val="window" lastClr="FFFFFF"/>
              </a:solidFill>
              <a:latin typeface="+mn-lt"/>
              <a:ea typeface="+mn-ea"/>
              <a:cs typeface="Andalus" panose="02020603050405020304" pitchFamily="18" charset="-78"/>
            </a:rPr>
            <a:t>anemia</a:t>
          </a:r>
          <a:endParaRPr lang="en-US" sz="2000" dirty="0">
            <a:solidFill>
              <a:sysClr val="window" lastClr="FFFFFF"/>
            </a:solidFill>
            <a:latin typeface="+mn-lt"/>
            <a:ea typeface="+mn-ea"/>
            <a:cs typeface="Andalus" panose="02020603050405020304" pitchFamily="18" charset="-78"/>
          </a:endParaRPr>
        </a:p>
      </dgm:t>
    </dgm:pt>
    <dgm:pt modelId="{80F74B99-B864-4799-8E87-7BD4F2AC2BF6}" type="parTrans" cxnId="{492160D2-A4C6-46E0-B0AE-F53F843341B4}">
      <dgm:prSet/>
      <dgm:spPr/>
      <dgm:t>
        <a:bodyPr/>
        <a:lstStyle/>
        <a:p>
          <a:pPr algn="ctr"/>
          <a:endParaRPr lang="en-US"/>
        </a:p>
      </dgm:t>
    </dgm:pt>
    <dgm:pt modelId="{5CE51DB2-93D2-413B-8F00-E5C9A385959D}" type="sibTrans" cxnId="{492160D2-A4C6-46E0-B0AE-F53F843341B4}">
      <dgm:prSet/>
      <dgm:spPr/>
      <dgm:t>
        <a:bodyPr/>
        <a:lstStyle/>
        <a:p>
          <a:pPr algn="ctr"/>
          <a:endParaRPr lang="en-US"/>
        </a:p>
      </dgm:t>
    </dgm:pt>
    <dgm:pt modelId="{23A59EB9-F559-4AC6-AFF5-D24F02DBB623}">
      <dgm:prSet phldrT="[Text]" custT="1"/>
      <dgm:spPr>
        <a:xfrm rot="10800000">
          <a:off x="0" y="2032000"/>
          <a:ext cx="2590800" cy="2032000"/>
        </a:xfrm>
        <a:solidFill>
          <a:srgbClr val="003300"/>
        </a:solidFill>
        <a:ln w="425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/>
          <a:r>
            <a:rPr lang="en-US" sz="2000" dirty="0" smtClean="0">
              <a:solidFill>
                <a:sysClr val="window" lastClr="FFFFFF"/>
              </a:solidFill>
              <a:latin typeface="+mn-lt"/>
              <a:ea typeface="+mn-ea"/>
              <a:cs typeface="Andalus" panose="02020603050405020304" pitchFamily="18" charset="-78"/>
            </a:rPr>
            <a:t>Adverse effects of IFN</a:t>
          </a:r>
          <a:endParaRPr lang="en-US" sz="2000" dirty="0">
            <a:solidFill>
              <a:sysClr val="window" lastClr="FFFFFF"/>
            </a:solidFill>
            <a:latin typeface="+mn-lt"/>
            <a:ea typeface="+mn-ea"/>
            <a:cs typeface="Andalus" panose="02020603050405020304" pitchFamily="18" charset="-78"/>
          </a:endParaRPr>
        </a:p>
      </dgm:t>
    </dgm:pt>
    <dgm:pt modelId="{22345A6B-0670-4D1B-B10C-0B0EE62B615A}" type="parTrans" cxnId="{9E530CBC-E337-4A63-8FCE-F103BA52D04B}">
      <dgm:prSet/>
      <dgm:spPr/>
      <dgm:t>
        <a:bodyPr/>
        <a:lstStyle/>
        <a:p>
          <a:pPr algn="ctr"/>
          <a:endParaRPr lang="en-US"/>
        </a:p>
      </dgm:t>
    </dgm:pt>
    <dgm:pt modelId="{DA9E0F1C-61F1-4A8E-A0B9-7CC3EBDC1C22}" type="sibTrans" cxnId="{9E530CBC-E337-4A63-8FCE-F103BA52D04B}">
      <dgm:prSet/>
      <dgm:spPr/>
      <dgm:t>
        <a:bodyPr/>
        <a:lstStyle/>
        <a:p>
          <a:pPr algn="ctr"/>
          <a:endParaRPr lang="en-US"/>
        </a:p>
      </dgm:t>
    </dgm:pt>
    <dgm:pt modelId="{E14E0182-F108-47E1-AED6-60D52505EBFA}">
      <dgm:prSet phldrT="[Text]" custT="1"/>
      <dgm:spPr>
        <a:xfrm rot="5400000">
          <a:off x="2870200" y="1752600"/>
          <a:ext cx="2032000" cy="2590800"/>
        </a:xfrm>
        <a:solidFill>
          <a:srgbClr val="1B587C">
            <a:lumMod val="50000"/>
          </a:srgbClr>
        </a:solidFill>
        <a:ln w="425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algn="ctr"/>
          <a:r>
            <a:rPr lang="en-US" sz="2000" dirty="0" smtClean="0">
              <a:solidFill>
                <a:sysClr val="window" lastClr="FFFFFF"/>
              </a:solidFill>
              <a:latin typeface="+mn-lt"/>
              <a:ea typeface="+mn-ea"/>
              <a:cs typeface="Andalus" panose="02020603050405020304" pitchFamily="18" charset="-78"/>
            </a:rPr>
            <a:t>Adherence</a:t>
          </a:r>
          <a:r>
            <a:rPr lang="en-US" sz="2000" dirty="0" smtClean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 </a:t>
          </a:r>
          <a:r>
            <a:rPr lang="en-US" sz="2000" dirty="0" smtClean="0">
              <a:solidFill>
                <a:sysClr val="window" lastClr="FFFFFF"/>
              </a:solidFill>
              <a:latin typeface="+mn-lt"/>
              <a:ea typeface="+mn-ea"/>
              <a:cs typeface="Andalus" panose="02020603050405020304" pitchFamily="18" charset="-78"/>
            </a:rPr>
            <a:t>to</a:t>
          </a:r>
          <a:r>
            <a:rPr lang="en-US" sz="2000" dirty="0" smtClean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 </a:t>
          </a:r>
          <a:r>
            <a:rPr lang="en-US" sz="2000" dirty="0" smtClean="0">
              <a:solidFill>
                <a:sysClr val="window" lastClr="FFFFFF"/>
              </a:solidFill>
              <a:latin typeface="+mn-lt"/>
              <a:ea typeface="+mn-ea"/>
              <a:cs typeface="Andalus" panose="02020603050405020304" pitchFamily="18" charset="-78"/>
            </a:rPr>
            <a:t>antiviral </a:t>
          </a:r>
          <a:r>
            <a:rPr lang="en-US" sz="2000" dirty="0" smtClean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regimen</a:t>
          </a:r>
          <a:endParaRPr lang="en-US" sz="2000" dirty="0">
            <a:solidFill>
              <a:sysClr val="window" lastClr="FFFFFF"/>
            </a:solidFill>
            <a:latin typeface="+mn-lt"/>
            <a:ea typeface="+mn-ea"/>
            <a:cs typeface="+mn-cs"/>
          </a:endParaRPr>
        </a:p>
      </dgm:t>
    </dgm:pt>
    <dgm:pt modelId="{4A42B5DB-845B-412D-8CEC-D27D7D38546C}" type="parTrans" cxnId="{6E173302-54BB-49DA-88EA-96DF9FA49C24}">
      <dgm:prSet/>
      <dgm:spPr/>
      <dgm:t>
        <a:bodyPr/>
        <a:lstStyle/>
        <a:p>
          <a:pPr algn="ctr"/>
          <a:endParaRPr lang="en-US"/>
        </a:p>
      </dgm:t>
    </dgm:pt>
    <dgm:pt modelId="{88CBA6FB-0C1D-4B6C-898A-E0D43FA9D816}" type="sibTrans" cxnId="{6E173302-54BB-49DA-88EA-96DF9FA49C24}">
      <dgm:prSet/>
      <dgm:spPr/>
      <dgm:t>
        <a:bodyPr/>
        <a:lstStyle/>
        <a:p>
          <a:pPr algn="ctr"/>
          <a:endParaRPr lang="en-US"/>
        </a:p>
      </dgm:t>
    </dgm:pt>
    <dgm:pt modelId="{ADC8AA84-2B2F-4977-B087-80A43EF755A3}">
      <dgm:prSet/>
      <dgm:spPr/>
      <dgm:t>
        <a:bodyPr/>
        <a:lstStyle/>
        <a:p>
          <a:endParaRPr lang="en-US"/>
        </a:p>
      </dgm:t>
    </dgm:pt>
    <dgm:pt modelId="{5A054881-8401-4131-BE70-76EEC6D6CC75}" type="parTrans" cxnId="{8BADB8F2-DC38-4274-AE42-FDC19F4526BC}">
      <dgm:prSet/>
      <dgm:spPr/>
      <dgm:t>
        <a:bodyPr/>
        <a:lstStyle/>
        <a:p>
          <a:pPr algn="ctr"/>
          <a:endParaRPr lang="en-US"/>
        </a:p>
      </dgm:t>
    </dgm:pt>
    <dgm:pt modelId="{DBD14E6A-7823-4EB5-AD11-8D2E8AEC0D2F}" type="sibTrans" cxnId="{8BADB8F2-DC38-4274-AE42-FDC19F4526BC}">
      <dgm:prSet/>
      <dgm:spPr/>
      <dgm:t>
        <a:bodyPr/>
        <a:lstStyle/>
        <a:p>
          <a:pPr algn="ctr"/>
          <a:endParaRPr lang="en-US"/>
        </a:p>
      </dgm:t>
    </dgm:pt>
    <dgm:pt modelId="{FDBC340F-0A25-4619-807C-17EDE0041A88}" type="pres">
      <dgm:prSet presAssocID="{4A3418D5-6D5F-400A-9880-D98843BD3512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F91BB2-3B3C-47FE-BEC9-FAAD65B46BB5}" type="pres">
      <dgm:prSet presAssocID="{4A3418D5-6D5F-400A-9880-D98843BD3512}" presName="matrix" presStyleCnt="0"/>
      <dgm:spPr/>
    </dgm:pt>
    <dgm:pt modelId="{701C1073-021B-459D-8BEA-B48A402A0E36}" type="pres">
      <dgm:prSet presAssocID="{4A3418D5-6D5F-400A-9880-D98843BD3512}" presName="tile1" presStyleLbl="node1" presStyleIdx="0" presStyleCnt="4"/>
      <dgm:spPr>
        <a:prstGeom prst="round1Rect">
          <a:avLst/>
        </a:prstGeom>
      </dgm:spPr>
      <dgm:t>
        <a:bodyPr/>
        <a:lstStyle/>
        <a:p>
          <a:endParaRPr lang="en-US"/>
        </a:p>
      </dgm:t>
    </dgm:pt>
    <dgm:pt modelId="{563C9B57-57F5-4C00-A1C9-77058ADF2932}" type="pres">
      <dgm:prSet presAssocID="{4A3418D5-6D5F-400A-9880-D98843BD351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019369-932A-405E-901A-407181337592}" type="pres">
      <dgm:prSet presAssocID="{4A3418D5-6D5F-400A-9880-D98843BD3512}" presName="tile2" presStyleLbl="node1" presStyleIdx="1" presStyleCnt="4" custLinFactNeighborX="323" custLinFactNeighborY="-1250"/>
      <dgm:spPr>
        <a:prstGeom prst="round1Rect">
          <a:avLst/>
        </a:prstGeom>
      </dgm:spPr>
      <dgm:t>
        <a:bodyPr/>
        <a:lstStyle/>
        <a:p>
          <a:endParaRPr lang="en-US"/>
        </a:p>
      </dgm:t>
    </dgm:pt>
    <dgm:pt modelId="{F4911546-CBE3-4D0C-9F02-0E8EC40700DB}" type="pres">
      <dgm:prSet presAssocID="{4A3418D5-6D5F-400A-9880-D98843BD351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A89C51-F923-4EE4-A72E-BF758D980537}" type="pres">
      <dgm:prSet presAssocID="{4A3418D5-6D5F-400A-9880-D98843BD3512}" presName="tile3" presStyleLbl="node1" presStyleIdx="2" presStyleCnt="4"/>
      <dgm:spPr>
        <a:prstGeom prst="round1Rect">
          <a:avLst/>
        </a:prstGeom>
      </dgm:spPr>
      <dgm:t>
        <a:bodyPr/>
        <a:lstStyle/>
        <a:p>
          <a:endParaRPr lang="en-US"/>
        </a:p>
      </dgm:t>
    </dgm:pt>
    <dgm:pt modelId="{4F91BA55-D3ED-4469-B1F3-7D10713BFC6E}" type="pres">
      <dgm:prSet presAssocID="{4A3418D5-6D5F-400A-9880-D98843BD351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F3F584-E3A6-433A-9DF0-E70A1A1BFCB4}" type="pres">
      <dgm:prSet presAssocID="{4A3418D5-6D5F-400A-9880-D98843BD3512}" presName="tile4" presStyleLbl="node1" presStyleIdx="3" presStyleCnt="4"/>
      <dgm:spPr>
        <a:prstGeom prst="round1Rect">
          <a:avLst/>
        </a:prstGeom>
      </dgm:spPr>
      <dgm:t>
        <a:bodyPr/>
        <a:lstStyle/>
        <a:p>
          <a:endParaRPr lang="en-US"/>
        </a:p>
      </dgm:t>
    </dgm:pt>
    <dgm:pt modelId="{A71C108B-345B-4F59-8806-813A4952204C}" type="pres">
      <dgm:prSet presAssocID="{4A3418D5-6D5F-400A-9880-D98843BD351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0906EA-C71A-4D24-B64C-A0B85F804D8F}" type="pres">
      <dgm:prSet presAssocID="{4A3418D5-6D5F-400A-9880-D98843BD3512}" presName="centerTile" presStyleLbl="fgShp" presStyleIdx="0" presStyleCnt="1" custScaleX="90909" custScaleY="90909" custLinFactNeighborY="12046">
        <dgm:presLayoutVars>
          <dgm:chMax val="0"/>
          <dgm:chPref val="0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492160D2-A4C6-46E0-B0AE-F53F843341B4}" srcId="{4326FBA5-2A19-478C-90BB-DCF182F725C8}" destId="{3CD418FD-7E56-4EB6-AFC0-47CF719F9D27}" srcOrd="1" destOrd="0" parTransId="{80F74B99-B864-4799-8E87-7BD4F2AC2BF6}" sibTransId="{5CE51DB2-93D2-413B-8F00-E5C9A385959D}"/>
    <dgm:cxn modelId="{E98E9360-3C9A-45F0-8741-ECD713D2CFCA}" type="presOf" srcId="{3CD418FD-7E56-4EB6-AFC0-47CF719F9D27}" destId="{F4911546-CBE3-4D0C-9F02-0E8EC40700DB}" srcOrd="1" destOrd="0" presId="urn:microsoft.com/office/officeart/2005/8/layout/matrix1"/>
    <dgm:cxn modelId="{9E530CBC-E337-4A63-8FCE-F103BA52D04B}" srcId="{4326FBA5-2A19-478C-90BB-DCF182F725C8}" destId="{23A59EB9-F559-4AC6-AFF5-D24F02DBB623}" srcOrd="2" destOrd="0" parTransId="{22345A6B-0670-4D1B-B10C-0B0EE62B615A}" sibTransId="{DA9E0F1C-61F1-4A8E-A0B9-7CC3EBDC1C22}"/>
    <dgm:cxn modelId="{1A469E22-599B-4CBD-BE59-2DB66A2DF7B4}" srcId="{4326FBA5-2A19-478C-90BB-DCF182F725C8}" destId="{5E8669BB-14CB-46A4-9CB4-7E78CFFBF4D7}" srcOrd="0" destOrd="0" parTransId="{2EC33322-4861-43D0-B238-4FDC7B5AD706}" sibTransId="{4F04AD9B-B933-4111-8A44-E30F1826DA67}"/>
    <dgm:cxn modelId="{29C7D152-ED5A-47DC-82F8-EE6B410F7701}" type="presOf" srcId="{E14E0182-F108-47E1-AED6-60D52505EBFA}" destId="{93F3F584-E3A6-433A-9DF0-E70A1A1BFCB4}" srcOrd="0" destOrd="0" presId="urn:microsoft.com/office/officeart/2005/8/layout/matrix1"/>
    <dgm:cxn modelId="{87846E3B-F5D1-41DD-9B0A-3C859B987E66}" type="presOf" srcId="{4A3418D5-6D5F-400A-9880-D98843BD3512}" destId="{FDBC340F-0A25-4619-807C-17EDE0041A88}" srcOrd="0" destOrd="0" presId="urn:microsoft.com/office/officeart/2005/8/layout/matrix1"/>
    <dgm:cxn modelId="{77BDF63D-F096-4709-8B0A-58479DD127DD}" type="presOf" srcId="{23A59EB9-F559-4AC6-AFF5-D24F02DBB623}" destId="{02A89C51-F923-4EE4-A72E-BF758D980537}" srcOrd="0" destOrd="0" presId="urn:microsoft.com/office/officeart/2005/8/layout/matrix1"/>
    <dgm:cxn modelId="{7C0E7415-F048-4F7D-8203-F0A2D130AE24}" type="presOf" srcId="{5E8669BB-14CB-46A4-9CB4-7E78CFFBF4D7}" destId="{563C9B57-57F5-4C00-A1C9-77058ADF2932}" srcOrd="1" destOrd="0" presId="urn:microsoft.com/office/officeart/2005/8/layout/matrix1"/>
    <dgm:cxn modelId="{6E173302-54BB-49DA-88EA-96DF9FA49C24}" srcId="{4326FBA5-2A19-478C-90BB-DCF182F725C8}" destId="{E14E0182-F108-47E1-AED6-60D52505EBFA}" srcOrd="3" destOrd="0" parTransId="{4A42B5DB-845B-412D-8CEC-D27D7D38546C}" sibTransId="{88CBA6FB-0C1D-4B6C-898A-E0D43FA9D816}"/>
    <dgm:cxn modelId="{26A95F39-02F3-4D35-B4AA-E2F8318FE297}" type="presOf" srcId="{23A59EB9-F559-4AC6-AFF5-D24F02DBB623}" destId="{4F91BA55-D3ED-4469-B1F3-7D10713BFC6E}" srcOrd="1" destOrd="0" presId="urn:microsoft.com/office/officeart/2005/8/layout/matrix1"/>
    <dgm:cxn modelId="{A8F8B821-423E-47CD-9379-560E2BB8C939}" type="presOf" srcId="{E14E0182-F108-47E1-AED6-60D52505EBFA}" destId="{A71C108B-345B-4F59-8806-813A4952204C}" srcOrd="1" destOrd="0" presId="urn:microsoft.com/office/officeart/2005/8/layout/matrix1"/>
    <dgm:cxn modelId="{02003F31-60BF-45EE-BCB3-E9363A317C55}" srcId="{4A3418D5-6D5F-400A-9880-D98843BD3512}" destId="{4326FBA5-2A19-478C-90BB-DCF182F725C8}" srcOrd="0" destOrd="0" parTransId="{256C4FEC-C2FC-4D97-8D04-B7B578E67375}" sibTransId="{36EC138E-C000-4DB4-94CD-38DD621D0BE9}"/>
    <dgm:cxn modelId="{7A7FAC31-FC7E-4FD3-A2B8-1CF2EC616354}" type="presOf" srcId="{5E8669BB-14CB-46A4-9CB4-7E78CFFBF4D7}" destId="{701C1073-021B-459D-8BEA-B48A402A0E36}" srcOrd="0" destOrd="0" presId="urn:microsoft.com/office/officeart/2005/8/layout/matrix1"/>
    <dgm:cxn modelId="{8BADB8F2-DC38-4274-AE42-FDC19F4526BC}" srcId="{4326FBA5-2A19-478C-90BB-DCF182F725C8}" destId="{ADC8AA84-2B2F-4977-B087-80A43EF755A3}" srcOrd="4" destOrd="0" parTransId="{5A054881-8401-4131-BE70-76EEC6D6CC75}" sibTransId="{DBD14E6A-7823-4EB5-AD11-8D2E8AEC0D2F}"/>
    <dgm:cxn modelId="{58A0ECFD-492C-4C45-B9E7-8DDBE2436918}" type="presOf" srcId="{3CD418FD-7E56-4EB6-AFC0-47CF719F9D27}" destId="{2C019369-932A-405E-901A-407181337592}" srcOrd="0" destOrd="0" presId="urn:microsoft.com/office/officeart/2005/8/layout/matrix1"/>
    <dgm:cxn modelId="{AB680638-143A-4393-9909-F1B33C878C67}" type="presOf" srcId="{4326FBA5-2A19-478C-90BB-DCF182F725C8}" destId="{510906EA-C71A-4D24-B64C-A0B85F804D8F}" srcOrd="0" destOrd="0" presId="urn:microsoft.com/office/officeart/2005/8/layout/matrix1"/>
    <dgm:cxn modelId="{43243A0E-E5C5-43E8-9E20-3F774DA5265B}" type="presParOf" srcId="{FDBC340F-0A25-4619-807C-17EDE0041A88}" destId="{F8F91BB2-3B3C-47FE-BEC9-FAAD65B46BB5}" srcOrd="0" destOrd="0" presId="urn:microsoft.com/office/officeart/2005/8/layout/matrix1"/>
    <dgm:cxn modelId="{66E5F85C-EA7A-4A18-9D1E-A3DB4BD96968}" type="presParOf" srcId="{F8F91BB2-3B3C-47FE-BEC9-FAAD65B46BB5}" destId="{701C1073-021B-459D-8BEA-B48A402A0E36}" srcOrd="0" destOrd="0" presId="urn:microsoft.com/office/officeart/2005/8/layout/matrix1"/>
    <dgm:cxn modelId="{5978DA50-A2A5-40F1-9357-B4F083ACDD1A}" type="presParOf" srcId="{F8F91BB2-3B3C-47FE-BEC9-FAAD65B46BB5}" destId="{563C9B57-57F5-4C00-A1C9-77058ADF2932}" srcOrd="1" destOrd="0" presId="urn:microsoft.com/office/officeart/2005/8/layout/matrix1"/>
    <dgm:cxn modelId="{D4E0AD37-7954-46CB-8A19-055EA836C8EB}" type="presParOf" srcId="{F8F91BB2-3B3C-47FE-BEC9-FAAD65B46BB5}" destId="{2C019369-932A-405E-901A-407181337592}" srcOrd="2" destOrd="0" presId="urn:microsoft.com/office/officeart/2005/8/layout/matrix1"/>
    <dgm:cxn modelId="{8B090430-9D89-4975-BA17-0FCB652841D0}" type="presParOf" srcId="{F8F91BB2-3B3C-47FE-BEC9-FAAD65B46BB5}" destId="{F4911546-CBE3-4D0C-9F02-0E8EC40700DB}" srcOrd="3" destOrd="0" presId="urn:microsoft.com/office/officeart/2005/8/layout/matrix1"/>
    <dgm:cxn modelId="{FC6A42C3-ABB5-44F3-82C3-6E8FDAA3E98F}" type="presParOf" srcId="{F8F91BB2-3B3C-47FE-BEC9-FAAD65B46BB5}" destId="{02A89C51-F923-4EE4-A72E-BF758D980537}" srcOrd="4" destOrd="0" presId="urn:microsoft.com/office/officeart/2005/8/layout/matrix1"/>
    <dgm:cxn modelId="{7DC41122-9E02-439D-A0B2-C3CC36CA74DC}" type="presParOf" srcId="{F8F91BB2-3B3C-47FE-BEC9-FAAD65B46BB5}" destId="{4F91BA55-D3ED-4469-B1F3-7D10713BFC6E}" srcOrd="5" destOrd="0" presId="urn:microsoft.com/office/officeart/2005/8/layout/matrix1"/>
    <dgm:cxn modelId="{CA02F5F5-4651-46CD-8F15-41550C71F26C}" type="presParOf" srcId="{F8F91BB2-3B3C-47FE-BEC9-FAAD65B46BB5}" destId="{93F3F584-E3A6-433A-9DF0-E70A1A1BFCB4}" srcOrd="6" destOrd="0" presId="urn:microsoft.com/office/officeart/2005/8/layout/matrix1"/>
    <dgm:cxn modelId="{2E3AA764-3FCC-458E-9DEA-3BA3F8F37BB2}" type="presParOf" srcId="{F8F91BB2-3B3C-47FE-BEC9-FAAD65B46BB5}" destId="{A71C108B-345B-4F59-8806-813A4952204C}" srcOrd="7" destOrd="0" presId="urn:microsoft.com/office/officeart/2005/8/layout/matrix1"/>
    <dgm:cxn modelId="{3C814502-E8CE-4284-B003-93D5D21D1C6D}" type="presParOf" srcId="{FDBC340F-0A25-4619-807C-17EDE0041A88}" destId="{510906EA-C71A-4D24-B64C-A0B85F804D8F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1C1073-021B-459D-8BEA-B48A402A0E36}">
      <dsp:nvSpPr>
        <dsp:cNvPr id="0" name=""/>
        <dsp:cNvSpPr/>
      </dsp:nvSpPr>
      <dsp:spPr>
        <a:xfrm rot="16200000">
          <a:off x="232600" y="-232600"/>
          <a:ext cx="1691640" cy="2156841"/>
        </a:xfrm>
        <a:prstGeom prst="round1Rect">
          <a:avLst/>
        </a:prstGeom>
        <a:solidFill>
          <a:srgbClr val="E3DED1">
            <a:lumMod val="10000"/>
          </a:srgbClr>
        </a:solidFill>
        <a:ln w="425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ysClr val="window" lastClr="FFFFFF"/>
            </a:solidFill>
            <a:latin typeface="+mn-lt"/>
            <a:ea typeface="+mn-ea"/>
            <a:cs typeface="+mn-cs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+mn-lt"/>
              <a:ea typeface="+mn-ea"/>
              <a:cs typeface="Andalus" panose="02020603050405020304" pitchFamily="18" charset="-78"/>
            </a:rPr>
            <a:t>HCV </a:t>
          </a:r>
          <a:endParaRPr lang="en-US" sz="2000" kern="1200" dirty="0">
            <a:solidFill>
              <a:sysClr val="window" lastClr="FFFFFF"/>
            </a:solidFill>
            <a:latin typeface="+mn-lt"/>
            <a:ea typeface="+mn-ea"/>
            <a:cs typeface="Andalus" panose="02020603050405020304" pitchFamily="18" charset="-78"/>
          </a:endParaRPr>
        </a:p>
      </dsp:txBody>
      <dsp:txXfrm rot="5400000">
        <a:off x="0" y="0"/>
        <a:ext cx="2156841" cy="1268730"/>
      </dsp:txXfrm>
    </dsp:sp>
    <dsp:sp modelId="{2C019369-932A-405E-901A-407181337592}">
      <dsp:nvSpPr>
        <dsp:cNvPr id="0" name=""/>
        <dsp:cNvSpPr/>
      </dsp:nvSpPr>
      <dsp:spPr>
        <a:xfrm>
          <a:off x="2156841" y="0"/>
          <a:ext cx="2156841" cy="1691640"/>
        </a:xfrm>
        <a:prstGeom prst="round1Rect">
          <a:avLst/>
        </a:prstGeom>
        <a:solidFill>
          <a:srgbClr val="9F2936">
            <a:lumMod val="75000"/>
          </a:srgbClr>
        </a:solidFill>
        <a:ln w="425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>
            <a:solidFill>
              <a:sysClr val="window" lastClr="FFFFFF"/>
            </a:solidFill>
            <a:latin typeface="+mn-lt"/>
            <a:ea typeface="+mn-ea"/>
            <a:cs typeface="+mn-cs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+mn-lt"/>
              <a:ea typeface="+mn-ea"/>
              <a:cs typeface="Andalus" panose="02020603050405020304" pitchFamily="18" charset="-78"/>
            </a:rPr>
            <a:t>RBV-induced</a:t>
          </a:r>
          <a:r>
            <a:rPr lang="en-US" sz="2000" kern="1200" dirty="0" smtClean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 </a:t>
          </a:r>
          <a:r>
            <a:rPr lang="en-US" sz="2000" kern="1200" dirty="0" smtClean="0">
              <a:solidFill>
                <a:sysClr val="window" lastClr="FFFFFF"/>
              </a:solidFill>
              <a:latin typeface="+mn-lt"/>
              <a:ea typeface="+mn-ea"/>
              <a:cs typeface="Andalus" panose="02020603050405020304" pitchFamily="18" charset="-78"/>
            </a:rPr>
            <a:t>hemolytic</a:t>
          </a:r>
          <a:r>
            <a:rPr lang="en-US" sz="2000" kern="1200" dirty="0" smtClean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 </a:t>
          </a:r>
          <a:r>
            <a:rPr lang="en-US" sz="2000" kern="1200" dirty="0" smtClean="0">
              <a:solidFill>
                <a:sysClr val="window" lastClr="FFFFFF"/>
              </a:solidFill>
              <a:latin typeface="+mn-lt"/>
              <a:ea typeface="+mn-ea"/>
              <a:cs typeface="Andalus" panose="02020603050405020304" pitchFamily="18" charset="-78"/>
            </a:rPr>
            <a:t>anemia</a:t>
          </a:r>
          <a:endParaRPr lang="en-US" sz="2000" kern="1200" dirty="0">
            <a:solidFill>
              <a:sysClr val="window" lastClr="FFFFFF"/>
            </a:solidFill>
            <a:latin typeface="+mn-lt"/>
            <a:ea typeface="+mn-ea"/>
            <a:cs typeface="Andalus" panose="02020603050405020304" pitchFamily="18" charset="-78"/>
          </a:endParaRPr>
        </a:p>
      </dsp:txBody>
      <dsp:txXfrm>
        <a:off x="2156841" y="0"/>
        <a:ext cx="2156841" cy="1268730"/>
      </dsp:txXfrm>
    </dsp:sp>
    <dsp:sp modelId="{02A89C51-F923-4EE4-A72E-BF758D980537}">
      <dsp:nvSpPr>
        <dsp:cNvPr id="0" name=""/>
        <dsp:cNvSpPr/>
      </dsp:nvSpPr>
      <dsp:spPr>
        <a:xfrm rot="10800000">
          <a:off x="0" y="1691640"/>
          <a:ext cx="2156841" cy="1691640"/>
        </a:xfrm>
        <a:prstGeom prst="round1Rect">
          <a:avLst/>
        </a:prstGeom>
        <a:solidFill>
          <a:srgbClr val="003300"/>
        </a:solidFill>
        <a:ln w="425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+mn-lt"/>
              <a:ea typeface="+mn-ea"/>
              <a:cs typeface="Andalus" panose="02020603050405020304" pitchFamily="18" charset="-78"/>
            </a:rPr>
            <a:t>Adverse effects of IFN</a:t>
          </a:r>
          <a:endParaRPr lang="en-US" sz="2000" kern="1200" dirty="0">
            <a:solidFill>
              <a:sysClr val="window" lastClr="FFFFFF"/>
            </a:solidFill>
            <a:latin typeface="+mn-lt"/>
            <a:ea typeface="+mn-ea"/>
            <a:cs typeface="Andalus" panose="02020603050405020304" pitchFamily="18" charset="-78"/>
          </a:endParaRPr>
        </a:p>
      </dsp:txBody>
      <dsp:txXfrm rot="10800000">
        <a:off x="0" y="2114550"/>
        <a:ext cx="2156841" cy="1268730"/>
      </dsp:txXfrm>
    </dsp:sp>
    <dsp:sp modelId="{93F3F584-E3A6-433A-9DF0-E70A1A1BFCB4}">
      <dsp:nvSpPr>
        <dsp:cNvPr id="0" name=""/>
        <dsp:cNvSpPr/>
      </dsp:nvSpPr>
      <dsp:spPr>
        <a:xfrm rot="5400000">
          <a:off x="2389441" y="1459039"/>
          <a:ext cx="1691640" cy="2156841"/>
        </a:xfrm>
        <a:prstGeom prst="round1Rect">
          <a:avLst/>
        </a:prstGeom>
        <a:solidFill>
          <a:srgbClr val="1B587C">
            <a:lumMod val="50000"/>
          </a:srgbClr>
        </a:solidFill>
        <a:ln w="425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+mn-lt"/>
              <a:ea typeface="+mn-ea"/>
              <a:cs typeface="Andalus" panose="02020603050405020304" pitchFamily="18" charset="-78"/>
            </a:rPr>
            <a:t>Adherence</a:t>
          </a:r>
          <a:r>
            <a:rPr lang="en-US" sz="2000" kern="1200" dirty="0" smtClean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 </a:t>
          </a:r>
          <a:r>
            <a:rPr lang="en-US" sz="2000" kern="1200" dirty="0" smtClean="0">
              <a:solidFill>
                <a:sysClr val="window" lastClr="FFFFFF"/>
              </a:solidFill>
              <a:latin typeface="+mn-lt"/>
              <a:ea typeface="+mn-ea"/>
              <a:cs typeface="Andalus" panose="02020603050405020304" pitchFamily="18" charset="-78"/>
            </a:rPr>
            <a:t>to</a:t>
          </a:r>
          <a:r>
            <a:rPr lang="en-US" sz="2000" kern="1200" dirty="0" smtClean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 </a:t>
          </a:r>
          <a:r>
            <a:rPr lang="en-US" sz="2000" kern="1200" dirty="0" smtClean="0">
              <a:solidFill>
                <a:sysClr val="window" lastClr="FFFFFF"/>
              </a:solidFill>
              <a:latin typeface="+mn-lt"/>
              <a:ea typeface="+mn-ea"/>
              <a:cs typeface="Andalus" panose="02020603050405020304" pitchFamily="18" charset="-78"/>
            </a:rPr>
            <a:t>antiviral </a:t>
          </a:r>
          <a:r>
            <a:rPr lang="en-US" sz="2000" kern="1200" dirty="0" smtClean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regimen</a:t>
          </a:r>
          <a:endParaRPr lang="en-US" sz="2000" kern="1200" dirty="0">
            <a:solidFill>
              <a:sysClr val="window" lastClr="FFFFFF"/>
            </a:solidFill>
            <a:latin typeface="+mn-lt"/>
            <a:ea typeface="+mn-ea"/>
            <a:cs typeface="+mn-cs"/>
          </a:endParaRPr>
        </a:p>
      </dsp:txBody>
      <dsp:txXfrm rot="-5400000">
        <a:off x="2156841" y="2114549"/>
        <a:ext cx="2156841" cy="1268730"/>
      </dsp:txXfrm>
    </dsp:sp>
    <dsp:sp modelId="{510906EA-C71A-4D24-B64C-A0B85F804D8F}">
      <dsp:nvSpPr>
        <dsp:cNvPr id="0" name=""/>
        <dsp:cNvSpPr/>
      </dsp:nvSpPr>
      <dsp:spPr>
        <a:xfrm>
          <a:off x="1568612" y="1409064"/>
          <a:ext cx="1176457" cy="768926"/>
        </a:xfrm>
        <a:prstGeom prst="roundRect">
          <a:avLst/>
        </a:prstGeom>
        <a:solidFill>
          <a:srgbClr val="F07F09">
            <a:tint val="60000"/>
            <a:hueOff val="0"/>
            <a:satOff val="0"/>
            <a:lumOff val="0"/>
            <a:alphaOff val="0"/>
          </a:srgbClr>
        </a:solidFill>
        <a:ln w="425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Andalus" panose="02020603050405020304" pitchFamily="18" charset="-78"/>
            </a:rPr>
            <a:t>HRQOL</a:t>
          </a:r>
          <a:endParaRPr lang="en-US" sz="20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Andalus" panose="02020603050405020304" pitchFamily="18" charset="-78"/>
          </a:endParaRPr>
        </a:p>
      </dsp:txBody>
      <dsp:txXfrm>
        <a:off x="1606148" y="1446600"/>
        <a:ext cx="1101385" cy="6938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5F64F-D859-47B6-B705-1C630569A53B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8EE37-C134-4416-BEEC-FCFEBC693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836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451768F-5E19-4693-B68C-3C0173A2CA50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1779946-7D14-4506-A8BA-56FFE75E907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285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768F-5E19-4693-B68C-3C0173A2CA50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79946-7D14-4506-A8BA-56FFE75E9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597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768F-5E19-4693-B68C-3C0173A2CA50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79946-7D14-4506-A8BA-56FFE75E907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331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768F-5E19-4693-B68C-3C0173A2CA50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79946-7D14-4506-A8BA-56FFE75E9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044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768F-5E19-4693-B68C-3C0173A2CA50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79946-7D14-4506-A8BA-56FFE75E907D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225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768F-5E19-4693-B68C-3C0173A2CA50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79946-7D14-4506-A8BA-56FFE75E907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599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768F-5E19-4693-B68C-3C0173A2CA50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79946-7D14-4506-A8BA-56FFE75E9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40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768F-5E19-4693-B68C-3C0173A2CA50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79946-7D14-4506-A8BA-56FFE75E907D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941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768F-5E19-4693-B68C-3C0173A2CA50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79946-7D14-4506-A8BA-56FFE75E9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37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768F-5E19-4693-B68C-3C0173A2CA50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79946-7D14-4506-A8BA-56FFE75E9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368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768F-5E19-4693-B68C-3C0173A2CA50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79946-7D14-4506-A8BA-56FFE75E907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4449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768F-5E19-4693-B68C-3C0173A2CA50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79946-7D14-4506-A8BA-56FFE75E907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9498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768F-5E19-4693-B68C-3C0173A2CA50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79946-7D14-4506-A8BA-56FFE75E9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507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768F-5E19-4693-B68C-3C0173A2CA50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79946-7D14-4506-A8BA-56FFE75E907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322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768F-5E19-4693-B68C-3C0173A2CA50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79946-7D14-4506-A8BA-56FFE75E907D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673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768F-5E19-4693-B68C-3C0173A2CA50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79946-7D14-4506-A8BA-56FFE75E907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14402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1768F-5E19-4693-B68C-3C0173A2CA50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79946-7D14-4506-A8BA-56FFE75E907D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071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451768F-5E19-4693-B68C-3C0173A2CA50}" type="datetimeFigureOut">
              <a:rPr lang="en-US" smtClean="0"/>
              <a:t>9/30/2016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1779946-7D14-4506-A8BA-56FFE75E90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60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3" r:id="rId9"/>
    <p:sldLayoutId id="2147484144" r:id="rId10"/>
    <p:sldLayoutId id="2147484145" r:id="rId11"/>
    <p:sldLayoutId id="2147484146" r:id="rId12"/>
    <p:sldLayoutId id="2147484147" r:id="rId13"/>
    <p:sldLayoutId id="2147484148" r:id="rId14"/>
    <p:sldLayoutId id="2147484149" r:id="rId15"/>
    <p:sldLayoutId id="2147484150" r:id="rId16"/>
    <p:sldLayoutId id="214748415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5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7.w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9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1.w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9.bin"/><Relationship Id="rId4" Type="http://schemas.openxmlformats.org/officeDocument/2006/relationships/image" Target="../media/image22.w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696036"/>
            <a:ext cx="8158688" cy="2879084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Therapeutic Trial to assess the efficacy and </a:t>
            </a:r>
            <a:r>
              <a:rPr lang="en-US" sz="3200" b="1" dirty="0" smtClean="0">
                <a:solidFill>
                  <a:schemeClr val="tx2"/>
                </a:solidFill>
              </a:rPr>
              <a:t>safety of </a:t>
            </a:r>
            <a:r>
              <a:rPr lang="en-US" sz="3200" b="1" dirty="0">
                <a:solidFill>
                  <a:schemeClr val="tx2"/>
                </a:solidFill>
              </a:rPr>
              <a:t>folic acid and/or vitamin B complex </a:t>
            </a:r>
            <a:r>
              <a:rPr lang="en-US" sz="3200" b="1" dirty="0" smtClean="0">
                <a:solidFill>
                  <a:schemeClr val="tx2"/>
                </a:solidFill>
              </a:rPr>
              <a:t/>
            </a:r>
            <a:br>
              <a:rPr lang="en-US" sz="3200" b="1" dirty="0" smtClean="0">
                <a:solidFill>
                  <a:schemeClr val="tx2"/>
                </a:solidFill>
              </a:rPr>
            </a:br>
            <a:r>
              <a:rPr lang="en-US" sz="3200" b="1" dirty="0" smtClean="0">
                <a:solidFill>
                  <a:schemeClr val="tx2"/>
                </a:solidFill>
              </a:rPr>
              <a:t>on </a:t>
            </a:r>
            <a:r>
              <a:rPr lang="en-US" sz="3200" b="1" dirty="0">
                <a:solidFill>
                  <a:schemeClr val="tx2"/>
                </a:solidFill>
              </a:rPr>
              <a:t>hepatitis C infected patients </a:t>
            </a:r>
            <a:r>
              <a:rPr lang="en-US" sz="3200" b="1" dirty="0" smtClean="0">
                <a:solidFill>
                  <a:schemeClr val="tx2"/>
                </a:solidFill>
              </a:rPr>
              <a:t>treated </a:t>
            </a:r>
            <a:r>
              <a:rPr lang="en-US" sz="3200" b="1" dirty="0">
                <a:solidFill>
                  <a:schemeClr val="tx2"/>
                </a:solidFill>
              </a:rPr>
              <a:t>with </a:t>
            </a:r>
            <a:r>
              <a:rPr lang="en-US" sz="3200" b="1" dirty="0" err="1">
                <a:solidFill>
                  <a:schemeClr val="tx2"/>
                </a:solidFill>
              </a:rPr>
              <a:t>pegylated</a:t>
            </a:r>
            <a:r>
              <a:rPr lang="en-US" sz="3200" b="1" dirty="0">
                <a:solidFill>
                  <a:schemeClr val="tx2"/>
                </a:solidFill>
              </a:rPr>
              <a:t> interferon and ribavirin.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1995191"/>
          </a:xfrm>
        </p:spPr>
        <p:txBody>
          <a:bodyPr>
            <a:noAutofit/>
          </a:bodyPr>
          <a:lstStyle/>
          <a:p>
            <a:r>
              <a:rPr lang="en-US" b="1" dirty="0" err="1"/>
              <a:t>Nermeen</a:t>
            </a:r>
            <a:r>
              <a:rPr lang="en-US" b="1" dirty="0"/>
              <a:t>  </a:t>
            </a:r>
            <a:r>
              <a:rPr lang="en-US" b="1" dirty="0" err="1"/>
              <a:t>Ashoush</a:t>
            </a:r>
            <a:endParaRPr lang="en-US" b="1" dirty="0"/>
          </a:p>
          <a:p>
            <a:r>
              <a:rPr lang="en-US" dirty="0"/>
              <a:t>Head of Health Economics Unit, (CDRD)</a:t>
            </a:r>
          </a:p>
          <a:p>
            <a:r>
              <a:rPr lang="en-US" dirty="0"/>
              <a:t>Lecturer in Clinical Pharmacy &amp; Pharmacy Practice </a:t>
            </a:r>
          </a:p>
          <a:p>
            <a:r>
              <a:rPr lang="en-US" dirty="0"/>
              <a:t>The British University in Egypt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9380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7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2639" y="887104"/>
            <a:ext cx="634620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 smtClean="0"/>
              <a:t>Chronic </a:t>
            </a:r>
            <a:r>
              <a:rPr lang="en-US" sz="2400" dirty="0"/>
              <a:t>Hepatitis C Virus (HCV) infection is a global health problem, with more than 185 million people infected worldwide.</a:t>
            </a:r>
          </a:p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</a:pPr>
            <a:r>
              <a:rPr lang="en-US" sz="2400" dirty="0" smtClean="0"/>
              <a:t>                    </a:t>
            </a:r>
          </a:p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</a:pPr>
            <a:endParaRPr lang="en-US" sz="2400" dirty="0"/>
          </a:p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</a:pPr>
            <a:r>
              <a:rPr lang="en-US" sz="2400" dirty="0" smtClean="0"/>
              <a:t>       </a:t>
            </a:r>
            <a:endParaRPr lang="en-US" sz="2400" dirty="0"/>
          </a:p>
          <a:p>
            <a:pPr marL="342900" indent="-342900"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 smtClean="0"/>
              <a:t>HCV </a:t>
            </a:r>
            <a:r>
              <a:rPr lang="en-US" sz="2400" dirty="0"/>
              <a:t>is a member of the </a:t>
            </a:r>
            <a:r>
              <a:rPr lang="en-US" sz="2400" dirty="0" err="1"/>
              <a:t>Flaviviridae</a:t>
            </a:r>
            <a:r>
              <a:rPr lang="en-US" sz="2400" dirty="0"/>
              <a:t> family of RNA viruses.</a:t>
            </a:r>
          </a:p>
          <a:p>
            <a:pPr algn="r">
              <a:lnSpc>
                <a:spcPct val="150000"/>
              </a:lnSpc>
            </a:pPr>
            <a:r>
              <a:rPr lang="en-US" sz="2400" i="1" dirty="0">
                <a:cs typeface="Times New Roman" pitchFamily="18" charset="0"/>
              </a:rPr>
              <a:t> </a:t>
            </a:r>
            <a:r>
              <a:rPr lang="en-US" i="1" dirty="0"/>
              <a:t>(Messina et al., 2015)</a:t>
            </a:r>
          </a:p>
        </p:txBody>
      </p:sp>
      <p:pic>
        <p:nvPicPr>
          <p:cNvPr id="5" name="Picture 4" descr="https://upload.wikimedia.org/wikipedia/commons/9/96/HCV_structur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583" y="966199"/>
            <a:ext cx="37338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http://newswire.rockefeller.edu/wp-content/uploads/2012/02/hepc.11168793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1899" y="3931828"/>
            <a:ext cx="3474720" cy="21982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901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2639" y="887104"/>
            <a:ext cx="634620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</a:pPr>
            <a:r>
              <a:rPr lang="en-US" sz="2400" b="1" dirty="0"/>
              <a:t>The infection is a common cause of:</a:t>
            </a:r>
          </a:p>
          <a:p>
            <a:pPr marL="342900" indent="-342900"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 smtClean="0"/>
              <a:t>Chronic </a:t>
            </a:r>
            <a:r>
              <a:rPr lang="en-US" sz="2400" dirty="0"/>
              <a:t>progressive liver disease  (e.g., cirrhosis)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 smtClean="0"/>
              <a:t>Hepatocellular </a:t>
            </a:r>
            <a:r>
              <a:rPr lang="en-US" sz="2400" dirty="0"/>
              <a:t>carcinoma </a:t>
            </a:r>
          </a:p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</a:pPr>
            <a:r>
              <a:rPr lang="en-US" sz="2400" dirty="0" smtClean="0"/>
              <a:t>                    </a:t>
            </a:r>
          </a:p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</a:pPr>
            <a:r>
              <a:rPr lang="en-US" sz="2400" dirty="0" smtClean="0"/>
              <a:t>       </a:t>
            </a:r>
            <a:endParaRPr lang="en-US" sz="2400" dirty="0"/>
          </a:p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</a:pPr>
            <a:r>
              <a:rPr lang="en-US" sz="2400" dirty="0"/>
              <a:t>Seven HCV genotypes (genotype 1-7) and 67 subtypes have been identified; their prevalence rates differ by geographical region. </a:t>
            </a:r>
          </a:p>
          <a:p>
            <a:pPr algn="r">
              <a:lnSpc>
                <a:spcPct val="150000"/>
              </a:lnSpc>
            </a:pPr>
            <a:r>
              <a:rPr lang="en-US" sz="2400" i="1" dirty="0">
                <a:cs typeface="Times New Roman" pitchFamily="18" charset="0"/>
              </a:rPr>
              <a:t> </a:t>
            </a:r>
            <a:r>
              <a:rPr lang="en-US" i="1" dirty="0">
                <a:cs typeface="Times New Roman" pitchFamily="18" charset="0"/>
              </a:rPr>
              <a:t>(</a:t>
            </a:r>
            <a:r>
              <a:rPr lang="en-US" i="1" dirty="0" err="1">
                <a:cs typeface="Times New Roman" pitchFamily="18" charset="0"/>
              </a:rPr>
              <a:t>Vukovic</a:t>
            </a:r>
            <a:r>
              <a:rPr lang="en-US" i="1" dirty="0">
                <a:cs typeface="Times New Roman" pitchFamily="18" charset="0"/>
              </a:rPr>
              <a:t> et al., 2015) </a:t>
            </a:r>
            <a:endParaRPr lang="en-US" sz="1400" i="1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606" y="1018353"/>
            <a:ext cx="32004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https://gi.jhsps.org/Upload/200710291122_15908_0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494" y="3426260"/>
            <a:ext cx="3048000" cy="243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64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Distribution of HCV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9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centerforda.com/Maps/World%20N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108" y="990597"/>
            <a:ext cx="83820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53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of HCV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16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2639" y="764272"/>
            <a:ext cx="787475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</a:pPr>
            <a:r>
              <a:rPr lang="en-US" sz="2000" dirty="0" err="1"/>
              <a:t>Pegylated</a:t>
            </a:r>
            <a:r>
              <a:rPr lang="en-US" sz="2000" dirty="0"/>
              <a:t> </a:t>
            </a:r>
            <a:r>
              <a:rPr lang="en-US" sz="2000" dirty="0" smtClean="0"/>
              <a:t>interferon (PIFN)</a:t>
            </a:r>
            <a:endParaRPr lang="en-US" sz="2000" dirty="0"/>
          </a:p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</a:pPr>
            <a:r>
              <a:rPr lang="en-US" sz="2000" dirty="0"/>
              <a:t>Ribavirin</a:t>
            </a:r>
          </a:p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</a:pPr>
            <a:r>
              <a:rPr lang="en-US" sz="2000" b="1" dirty="0"/>
              <a:t>Direct-acting </a:t>
            </a:r>
            <a:r>
              <a:rPr lang="en-US" sz="2000" b="1" dirty="0" smtClean="0"/>
              <a:t>antivirals:</a:t>
            </a:r>
            <a:endParaRPr lang="en-US" sz="2000" b="1" dirty="0"/>
          </a:p>
          <a:p>
            <a:pPr marL="342900" indent="-342900"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000" dirty="0" smtClean="0"/>
              <a:t>NS3/4A </a:t>
            </a:r>
            <a:r>
              <a:rPr lang="en-US" sz="2000" dirty="0"/>
              <a:t>protease inhibitors (</a:t>
            </a:r>
            <a:r>
              <a:rPr lang="en-US" sz="2000" dirty="0" err="1"/>
              <a:t>telaprevir</a:t>
            </a:r>
            <a:r>
              <a:rPr lang="en-US" sz="2000" dirty="0"/>
              <a:t>, </a:t>
            </a:r>
            <a:r>
              <a:rPr lang="en-US" sz="2000" dirty="0" err="1"/>
              <a:t>boceprevir</a:t>
            </a:r>
            <a:r>
              <a:rPr lang="en-US" sz="2000" dirty="0"/>
              <a:t>, </a:t>
            </a:r>
            <a:r>
              <a:rPr lang="en-US" sz="2000" dirty="0" err="1"/>
              <a:t>simeprevir</a:t>
            </a:r>
            <a:r>
              <a:rPr lang="en-US" sz="2000" dirty="0"/>
              <a:t>) </a:t>
            </a:r>
          </a:p>
          <a:p>
            <a:pPr marL="342900" indent="-342900"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000" dirty="0" smtClean="0"/>
              <a:t>HCV </a:t>
            </a:r>
            <a:r>
              <a:rPr lang="en-US" sz="2000" dirty="0"/>
              <a:t>NS5A </a:t>
            </a:r>
            <a:r>
              <a:rPr lang="en-US" sz="2000" dirty="0" smtClean="0"/>
              <a:t>inhibitors </a:t>
            </a:r>
            <a:r>
              <a:rPr lang="en-US" sz="2000" dirty="0"/>
              <a:t> (</a:t>
            </a:r>
            <a:r>
              <a:rPr lang="en-US" sz="2000" dirty="0" err="1"/>
              <a:t>daclatasvir</a:t>
            </a:r>
            <a:r>
              <a:rPr lang="en-US" sz="2000" dirty="0"/>
              <a:t>, </a:t>
            </a:r>
            <a:r>
              <a:rPr lang="en-US" sz="2000" dirty="0" err="1"/>
              <a:t>ledipasvir</a:t>
            </a:r>
            <a:r>
              <a:rPr lang="en-US" sz="2000" dirty="0"/>
              <a:t>)</a:t>
            </a:r>
          </a:p>
          <a:p>
            <a:pPr marL="342900" indent="-342900"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000" dirty="0" smtClean="0"/>
              <a:t>HCV </a:t>
            </a:r>
            <a:r>
              <a:rPr lang="en-US" sz="2000" dirty="0"/>
              <a:t>NS5B polymerase </a:t>
            </a:r>
            <a:r>
              <a:rPr lang="en-US" sz="2000" dirty="0" smtClean="0"/>
              <a:t>inhibitors </a:t>
            </a:r>
            <a:r>
              <a:rPr lang="en-US" sz="2000" dirty="0"/>
              <a:t>(</a:t>
            </a:r>
            <a:r>
              <a:rPr lang="en-US" sz="2000" dirty="0" err="1"/>
              <a:t>sofosbuvir</a:t>
            </a:r>
            <a:r>
              <a:rPr lang="en-US" sz="2000" dirty="0"/>
              <a:t>)</a:t>
            </a:r>
          </a:p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</a:pPr>
            <a:r>
              <a:rPr lang="en-US" sz="2000" b="1" dirty="0" smtClean="0"/>
              <a:t>Host-targeting </a:t>
            </a:r>
            <a:r>
              <a:rPr lang="en-US" sz="2000" b="1" dirty="0"/>
              <a:t>antivirals</a:t>
            </a:r>
          </a:p>
          <a:p>
            <a:pPr marL="342900" indent="-342900"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000" dirty="0" err="1" smtClean="0"/>
              <a:t>Cyclophilin</a:t>
            </a:r>
            <a:r>
              <a:rPr lang="en-US" sz="2000" dirty="0" smtClean="0"/>
              <a:t> inhibitors (</a:t>
            </a:r>
            <a:r>
              <a:rPr lang="en-US" sz="2000" dirty="0" err="1" smtClean="0"/>
              <a:t>alisporivir</a:t>
            </a:r>
            <a:r>
              <a:rPr lang="en-US" sz="2000" dirty="0" smtClean="0"/>
              <a:t>)</a:t>
            </a:r>
          </a:p>
          <a:p>
            <a:pPr marL="342900" indent="-342900"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000" dirty="0" smtClean="0"/>
              <a:t>MicroRNA-122 antagonists (</a:t>
            </a:r>
            <a:r>
              <a:rPr lang="en-US" sz="2000" dirty="0" err="1" smtClean="0"/>
              <a:t>miravirsen</a:t>
            </a:r>
            <a:r>
              <a:rPr lang="en-US" sz="2000" dirty="0"/>
              <a:t>)</a:t>
            </a:r>
          </a:p>
          <a:p>
            <a:pPr algn="just">
              <a:buClr>
                <a:schemeClr val="tx2"/>
              </a:buClr>
              <a:buSzPct val="80000"/>
            </a:pPr>
            <a:r>
              <a:rPr lang="en-US" sz="2400" dirty="0"/>
              <a:t>                                                          </a:t>
            </a:r>
            <a:r>
              <a:rPr lang="en-US" sz="2400" dirty="0" smtClean="0"/>
              <a:t>           </a:t>
            </a:r>
            <a:r>
              <a:rPr lang="en-US" i="1" dirty="0" smtClean="0"/>
              <a:t>(</a:t>
            </a:r>
            <a:r>
              <a:rPr lang="en-US" i="1" dirty="0"/>
              <a:t>Feeney and Chung, </a:t>
            </a:r>
            <a:r>
              <a:rPr lang="en-US" i="1" dirty="0" smtClean="0"/>
              <a:t>2014)</a:t>
            </a:r>
            <a:endParaRPr lang="en-US" sz="1100" i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7" r="11919"/>
          <a:stretch/>
        </p:blipFill>
        <p:spPr bwMode="auto">
          <a:xfrm>
            <a:off x="8679973" y="682196"/>
            <a:ext cx="2594044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6" r="12867" b="6992"/>
          <a:stretch/>
        </p:blipFill>
        <p:spPr bwMode="auto">
          <a:xfrm>
            <a:off x="8683217" y="3609731"/>
            <a:ext cx="2590800" cy="2551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303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9807" y="1583152"/>
            <a:ext cx="6661015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 smtClean="0"/>
              <a:t>Combination PIFN </a:t>
            </a:r>
            <a:r>
              <a:rPr lang="en-US" sz="2400" dirty="0"/>
              <a:t>alpha-2a or </a:t>
            </a:r>
            <a:r>
              <a:rPr lang="en-US" sz="2400" dirty="0" smtClean="0"/>
              <a:t>alpha-2b and Ribavirin  </a:t>
            </a:r>
            <a:r>
              <a:rPr lang="en-US" sz="2400" dirty="0"/>
              <a:t>(</a:t>
            </a:r>
            <a:r>
              <a:rPr lang="en-US" sz="2400" dirty="0" smtClean="0"/>
              <a:t>PIFN/RBV) for </a:t>
            </a:r>
            <a:r>
              <a:rPr lang="en-US" sz="2400" dirty="0"/>
              <a:t>24-48 weeks has been widely </a:t>
            </a:r>
            <a:r>
              <a:rPr lang="en-US" sz="2400" dirty="0" smtClean="0"/>
              <a:t>used.</a:t>
            </a:r>
          </a:p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</a:pPr>
            <a:endParaRPr lang="en-US" sz="2400" dirty="0"/>
          </a:p>
          <a:p>
            <a:pPr marL="342900" indent="-342900"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 smtClean="0"/>
              <a:t>Sustained </a:t>
            </a:r>
            <a:r>
              <a:rPr lang="en-US" sz="2400" dirty="0"/>
              <a:t>Virology Response (SVR) rates of 43% to 70</a:t>
            </a:r>
            <a:r>
              <a:rPr lang="en-US" sz="2400" dirty="0" smtClean="0"/>
              <a:t>%.</a:t>
            </a:r>
            <a:endParaRPr lang="en-US" sz="2400" dirty="0"/>
          </a:p>
          <a:p>
            <a:pPr marL="342900" indent="-342900"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algn="r">
              <a:lnSpc>
                <a:spcPct val="150000"/>
              </a:lnSpc>
              <a:buClr>
                <a:schemeClr val="tx2"/>
              </a:buClr>
              <a:buSzPct val="80000"/>
            </a:pPr>
            <a:r>
              <a:rPr lang="en-US" i="1" dirty="0"/>
              <a:t>                                     (Bhatti and Berenson, 2007</a:t>
            </a:r>
            <a:r>
              <a:rPr lang="en-US" i="1" dirty="0" smtClean="0"/>
              <a:t>)</a:t>
            </a:r>
            <a:endParaRPr lang="en-US" i="1" dirty="0"/>
          </a:p>
        </p:txBody>
      </p:sp>
      <p:pic>
        <p:nvPicPr>
          <p:cNvPr id="7" name="Picture 2" descr="http://esofosbuvir.com/wp-content/uploads/2014/02/interferon-treatment-pegasy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710" y="2132669"/>
            <a:ext cx="3703320" cy="246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60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chemeClr val="tx2"/>
                </a:solidFill>
              </a:rPr>
              <a:t>S</a:t>
            </a:r>
            <a:r>
              <a:rPr lang="en-US" dirty="0" smtClean="0">
                <a:solidFill>
                  <a:schemeClr val="tx2"/>
                </a:solidFill>
              </a:rPr>
              <a:t>ide effects of PIFN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598208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9600" dirty="0" smtClean="0">
                <a:solidFill>
                  <a:schemeClr val="tx1"/>
                </a:solidFill>
              </a:rPr>
              <a:t>Hematological </a:t>
            </a:r>
            <a:r>
              <a:rPr lang="en-US" sz="9600" dirty="0">
                <a:solidFill>
                  <a:schemeClr val="tx1"/>
                </a:solidFill>
              </a:rPr>
              <a:t> (anemia, neutropenia, leucopenia &amp; thrombocytopenia)</a:t>
            </a:r>
          </a:p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9600" dirty="0" smtClean="0">
                <a:solidFill>
                  <a:schemeClr val="tx1"/>
                </a:solidFill>
              </a:rPr>
              <a:t>Flu </a:t>
            </a:r>
            <a:r>
              <a:rPr lang="en-US" sz="9600" dirty="0">
                <a:solidFill>
                  <a:schemeClr val="tx1"/>
                </a:solidFill>
              </a:rPr>
              <a:t>like </a:t>
            </a:r>
            <a:r>
              <a:rPr lang="en-US" sz="9600" dirty="0" smtClean="0">
                <a:solidFill>
                  <a:schemeClr val="tx1"/>
                </a:solidFill>
              </a:rPr>
              <a:t>syndrome </a:t>
            </a:r>
            <a:r>
              <a:rPr lang="en-US" sz="9600" dirty="0">
                <a:solidFill>
                  <a:schemeClr val="tx1"/>
                </a:solidFill>
              </a:rPr>
              <a:t> (Fever, chills, myalgia, headache &amp; weakness)</a:t>
            </a:r>
          </a:p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9600" dirty="0" smtClean="0">
                <a:solidFill>
                  <a:schemeClr val="tx1"/>
                </a:solidFill>
              </a:rPr>
              <a:t>Depression</a:t>
            </a:r>
            <a:endParaRPr lang="en-US" sz="96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9600" dirty="0">
                <a:solidFill>
                  <a:schemeClr val="tx1"/>
                </a:solidFill>
              </a:rPr>
              <a:t>Fatigue</a:t>
            </a:r>
          </a:p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9600" dirty="0">
                <a:solidFill>
                  <a:schemeClr val="tx1"/>
                </a:solidFill>
              </a:rPr>
              <a:t>Thyroid dysfunction</a:t>
            </a:r>
          </a:p>
          <a:p>
            <a:pPr marL="0" indent="0" algn="r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sz="7200" i="1" dirty="0">
                <a:solidFill>
                  <a:schemeClr val="tx1"/>
                </a:solidFill>
              </a:rPr>
              <a:t>(Bhatti and Berenson, 2007)</a:t>
            </a:r>
          </a:p>
          <a:p>
            <a:pPr marL="0" indent="0" algn="just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dirty="0">
                <a:solidFill>
                  <a:srgbClr val="C0000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82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Side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chemeClr val="tx2"/>
                </a:solidFill>
              </a:rPr>
              <a:t>effects of RBV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59820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Teratogenicity</a:t>
            </a:r>
          </a:p>
          <a:p>
            <a:pPr algn="just">
              <a:lnSpc>
                <a:spcPct val="150000"/>
              </a:lnSpc>
              <a:buClr>
                <a:schemeClr val="tx2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Hemolytic anemia</a:t>
            </a:r>
          </a:p>
          <a:p>
            <a:pPr marL="0" indent="0" algn="just">
              <a:lnSpc>
                <a:spcPct val="150000"/>
              </a:lnSpc>
              <a:buClr>
                <a:schemeClr val="tx2"/>
              </a:buClr>
              <a:buSzPct val="80000"/>
              <a:buNone/>
            </a:pPr>
            <a:r>
              <a:rPr lang="en-US" dirty="0" smtClean="0">
                <a:solidFill>
                  <a:schemeClr val="tx1"/>
                </a:solidFill>
              </a:rPr>
              <a:t>A </a:t>
            </a:r>
            <a:r>
              <a:rPr lang="en-US" dirty="0">
                <a:solidFill>
                  <a:schemeClr val="tx1"/>
                </a:solidFill>
              </a:rPr>
              <a:t>trade-off between continuing the treatment with optimal dosage versus decreasing dosage to relieve severe anemia</a:t>
            </a:r>
          </a:p>
          <a:p>
            <a:pPr marL="0" indent="0" algn="r">
              <a:lnSpc>
                <a:spcPct val="150000"/>
              </a:lnSpc>
              <a:buClr>
                <a:schemeClr val="tx2"/>
              </a:buClr>
              <a:buSzPct val="80000"/>
              <a:buNone/>
            </a:pPr>
            <a:r>
              <a:rPr lang="en-US" sz="1800" i="1" dirty="0">
                <a:solidFill>
                  <a:schemeClr val="tx1"/>
                </a:solidFill>
              </a:rPr>
              <a:t>(Alvarez et al., 2006)</a:t>
            </a:r>
          </a:p>
          <a:p>
            <a:pPr marL="0" indent="0" algn="just">
              <a:lnSpc>
                <a:spcPct val="150000"/>
              </a:lnSpc>
              <a:buClr>
                <a:schemeClr val="tx2"/>
              </a:buClr>
              <a:buSzPct val="80000"/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79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Related Quality of Life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59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900" dirty="0">
                <a:solidFill>
                  <a:schemeClr val="tx2"/>
                </a:solidFill>
              </a:rPr>
              <a:t>Health Related Quality of Life</a:t>
            </a:r>
          </a:p>
        </p:txBody>
      </p:sp>
      <p:graphicFrame>
        <p:nvGraphicFramePr>
          <p:cNvPr id="11" name="Diagram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5928223"/>
              </p:ext>
            </p:extLst>
          </p:nvPr>
        </p:nvGraphicFramePr>
        <p:xfrm>
          <a:off x="3913528" y="2606736"/>
          <a:ext cx="4313682" cy="3383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624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Vitamin B &amp; Folic Acid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4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Vitamin B &amp; Folic Acid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70913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5100" dirty="0"/>
              <a:t>HCV + </a:t>
            </a:r>
            <a:r>
              <a:rPr lang="en-US" sz="5100" dirty="0" smtClean="0"/>
              <a:t>PIFN/RBV                            Vitamin </a:t>
            </a:r>
            <a:r>
              <a:rPr lang="en-US" sz="5100" dirty="0"/>
              <a:t>B</a:t>
            </a:r>
            <a:r>
              <a:rPr lang="en-US" sz="5100" baseline="-25000" dirty="0"/>
              <a:t>1, 6, </a:t>
            </a:r>
            <a:r>
              <a:rPr lang="en-US" sz="5100" baseline="-25000" dirty="0" smtClean="0"/>
              <a:t>12</a:t>
            </a:r>
            <a:r>
              <a:rPr lang="en-US" sz="5100" dirty="0"/>
              <a:t> </a:t>
            </a:r>
            <a:r>
              <a:rPr lang="en-US" sz="5100" dirty="0" smtClean="0"/>
              <a:t>&amp; Folic Acid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5100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5100" dirty="0" smtClean="0"/>
              <a:t>                                                           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5100" dirty="0"/>
              <a:t> </a:t>
            </a:r>
            <a:r>
              <a:rPr lang="en-US" sz="5100" dirty="0" smtClean="0"/>
              <a:t>                                                                    Anemia &amp; Depression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5100" dirty="0" smtClean="0"/>
              <a:t>                                  Decrease response to antidepressant or even relapse during treatment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4500" i="1" dirty="0"/>
              <a:t>                                                    (Lin and Yin, 2009)          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766780" y="2825084"/>
            <a:ext cx="1105469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673748" y="3166279"/>
            <a:ext cx="0" cy="900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52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Role of Vitamin B</a:t>
            </a:r>
            <a:r>
              <a:rPr lang="en-US" baseline="-25000" dirty="0">
                <a:solidFill>
                  <a:schemeClr val="tx2"/>
                </a:solidFill>
              </a:rPr>
              <a:t>12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>
                <a:solidFill>
                  <a:schemeClr val="tx2"/>
                </a:solidFill>
              </a:rPr>
              <a:t>&amp; Folic acid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4089529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9600" dirty="0">
                <a:solidFill>
                  <a:schemeClr val="tx1"/>
                </a:solidFill>
              </a:rPr>
              <a:t>Vitamin </a:t>
            </a:r>
            <a:r>
              <a:rPr lang="en-US" sz="9600" dirty="0"/>
              <a:t>B</a:t>
            </a:r>
            <a:r>
              <a:rPr lang="en-US" sz="9600" baseline="-25000" dirty="0"/>
              <a:t>12</a:t>
            </a:r>
            <a:r>
              <a:rPr lang="en-US" sz="9600" dirty="0" smtClean="0">
                <a:solidFill>
                  <a:schemeClr val="tx1"/>
                </a:solidFill>
              </a:rPr>
              <a:t> </a:t>
            </a:r>
            <a:r>
              <a:rPr lang="en-US" sz="9600" dirty="0">
                <a:solidFill>
                  <a:schemeClr val="tx1"/>
                </a:solidFill>
              </a:rPr>
              <a:t>and folic acid </a:t>
            </a:r>
            <a:r>
              <a:rPr lang="en-US" sz="9600" dirty="0" smtClean="0">
                <a:solidFill>
                  <a:schemeClr val="tx1"/>
                </a:solidFill>
              </a:rPr>
              <a:t>are </a:t>
            </a:r>
            <a:r>
              <a:rPr lang="en-US" sz="9600" dirty="0">
                <a:solidFill>
                  <a:schemeClr val="tx1"/>
                </a:solidFill>
              </a:rPr>
              <a:t>used in a number of important biochemical processes such as: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Ø"/>
            </a:pPr>
            <a:r>
              <a:rPr lang="en-US" sz="9600" dirty="0">
                <a:solidFill>
                  <a:schemeClr val="tx1"/>
                </a:solidFill>
              </a:rPr>
              <a:t> biosynthesis of amino acids as glycine and methionine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Ø"/>
            </a:pPr>
            <a:r>
              <a:rPr lang="en-US" sz="9600" dirty="0">
                <a:solidFill>
                  <a:schemeClr val="tx1"/>
                </a:solidFill>
              </a:rPr>
              <a:t> DNA synthesis and repair</a:t>
            </a:r>
          </a:p>
          <a:p>
            <a:pPr marL="0" indent="0" algn="just">
              <a:lnSpc>
                <a:spcPct val="170000"/>
              </a:lnSpc>
              <a:buSzPct val="80000"/>
              <a:buNone/>
            </a:pPr>
            <a:r>
              <a:rPr lang="en-US" sz="9600" dirty="0" smtClean="0">
                <a:solidFill>
                  <a:schemeClr val="tx1"/>
                </a:solidFill>
              </a:rPr>
              <a:t>B </a:t>
            </a:r>
            <a:r>
              <a:rPr lang="en-US" sz="9600" dirty="0">
                <a:solidFill>
                  <a:schemeClr val="tx1"/>
                </a:solidFill>
              </a:rPr>
              <a:t>vitamins have antioxidant effect which protect the erythrocyte membrane from RBV induced anemia and  promote erythropoiesis</a:t>
            </a:r>
            <a:r>
              <a:rPr lang="en-US" sz="9600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lnSpc>
                <a:spcPct val="150000"/>
              </a:lnSpc>
              <a:buSzPct val="80000"/>
              <a:buNone/>
            </a:pPr>
            <a:endParaRPr lang="en-US" sz="96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buSzPct val="80000"/>
              <a:buNone/>
            </a:pPr>
            <a:r>
              <a:rPr lang="en-US" sz="9600" dirty="0">
                <a:solidFill>
                  <a:schemeClr val="tx1"/>
                </a:solidFill>
              </a:rPr>
              <a:t> </a:t>
            </a:r>
          </a:p>
          <a:p>
            <a:pPr marL="0" indent="0" algn="just">
              <a:lnSpc>
                <a:spcPct val="150000"/>
              </a:lnSpc>
              <a:buSzPct val="80000"/>
              <a:buNone/>
            </a:pPr>
            <a:r>
              <a:rPr lang="en-US" sz="9600" dirty="0">
                <a:solidFill>
                  <a:schemeClr val="tx1"/>
                </a:solidFill>
              </a:rPr>
              <a:t>   </a:t>
            </a:r>
            <a:r>
              <a:rPr lang="en-US" sz="9600" dirty="0" smtClean="0">
                <a:solidFill>
                  <a:schemeClr val="tx1"/>
                </a:solidFill>
              </a:rPr>
              <a:t>                                                                                                                    </a:t>
            </a:r>
            <a:endParaRPr lang="en-US" dirty="0"/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70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Vitamin </a:t>
            </a:r>
            <a:r>
              <a:rPr lang="en-US" dirty="0">
                <a:solidFill>
                  <a:schemeClr val="tx2"/>
                </a:solidFill>
              </a:rPr>
              <a:t>B</a:t>
            </a:r>
            <a:r>
              <a:rPr lang="en-US" baseline="-25000" dirty="0">
                <a:solidFill>
                  <a:schemeClr val="tx2"/>
                </a:solidFill>
              </a:rPr>
              <a:t>12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>
                <a:solidFill>
                  <a:schemeClr val="tx2"/>
                </a:solidFill>
              </a:rPr>
              <a:t>&amp; Folic acid </a:t>
            </a:r>
            <a:r>
              <a:rPr lang="en-US" dirty="0" smtClean="0">
                <a:solidFill>
                  <a:schemeClr val="tx2"/>
                </a:solidFill>
              </a:rPr>
              <a:t>Deficiency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4089529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Ø"/>
            </a:pPr>
            <a:r>
              <a:rPr lang="en-US" sz="9600" dirty="0">
                <a:solidFill>
                  <a:schemeClr val="tx1"/>
                </a:solidFill>
              </a:rPr>
              <a:t> </a:t>
            </a:r>
            <a:r>
              <a:rPr lang="en-US" sz="9600" dirty="0" smtClean="0">
                <a:solidFill>
                  <a:schemeClr val="tx1"/>
                </a:solidFill>
              </a:rPr>
              <a:t>Affect </a:t>
            </a:r>
            <a:r>
              <a:rPr lang="en-US" sz="9600" dirty="0">
                <a:solidFill>
                  <a:schemeClr val="tx1"/>
                </a:solidFill>
              </a:rPr>
              <a:t>important methylation reactions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Ø"/>
            </a:pPr>
            <a:r>
              <a:rPr lang="en-US" sz="9600" dirty="0">
                <a:solidFill>
                  <a:schemeClr val="tx1"/>
                </a:solidFill>
              </a:rPr>
              <a:t> </a:t>
            </a:r>
            <a:r>
              <a:rPr lang="en-US" sz="9600" dirty="0" smtClean="0">
                <a:solidFill>
                  <a:schemeClr val="tx1"/>
                </a:solidFill>
              </a:rPr>
              <a:t>Slows </a:t>
            </a:r>
            <a:r>
              <a:rPr lang="en-US" sz="9600" dirty="0">
                <a:solidFill>
                  <a:schemeClr val="tx1"/>
                </a:solidFill>
              </a:rPr>
              <a:t>down cell division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endParaRPr lang="en-US" sz="9600" dirty="0" smtClean="0">
              <a:solidFill>
                <a:schemeClr val="tx1"/>
              </a:solidFill>
            </a:endParaRP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9600" dirty="0" smtClean="0">
                <a:solidFill>
                  <a:schemeClr val="tx1"/>
                </a:solidFill>
              </a:rPr>
              <a:t>Rapidly </a:t>
            </a:r>
            <a:r>
              <a:rPr lang="en-US" sz="9600" dirty="0">
                <a:solidFill>
                  <a:schemeClr val="tx1"/>
                </a:solidFill>
              </a:rPr>
              <a:t>dividing cells as RBC are most severely affected, a serious anemia (megaloblastic) can result. Replacement of the B vitamins corrects hematological abnormalities.</a:t>
            </a:r>
          </a:p>
          <a:p>
            <a:pPr marL="0" indent="0" algn="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7200" i="1" dirty="0" smtClean="0">
                <a:solidFill>
                  <a:schemeClr val="tx1"/>
                </a:solidFill>
              </a:rPr>
              <a:t>(</a:t>
            </a:r>
            <a:r>
              <a:rPr lang="en-US" sz="7200" i="1" dirty="0" err="1">
                <a:solidFill>
                  <a:schemeClr val="tx1"/>
                </a:solidFill>
              </a:rPr>
              <a:t>Eren</a:t>
            </a:r>
            <a:r>
              <a:rPr lang="en-US" sz="7200" i="1" dirty="0">
                <a:solidFill>
                  <a:schemeClr val="tx1"/>
                </a:solidFill>
              </a:rPr>
              <a:t> et al., 2014)</a:t>
            </a:r>
          </a:p>
          <a:p>
            <a:pPr marL="0" indent="0" algn="just">
              <a:lnSpc>
                <a:spcPct val="150000"/>
              </a:lnSpc>
              <a:buSzPct val="80000"/>
              <a:buNone/>
            </a:pPr>
            <a:endParaRPr lang="en-US" sz="9600" dirty="0">
              <a:solidFill>
                <a:schemeClr val="tx1"/>
              </a:solidFill>
            </a:endParaRPr>
          </a:p>
          <a:p>
            <a:pPr marL="0" indent="0" algn="just">
              <a:lnSpc>
                <a:spcPct val="150000"/>
              </a:lnSpc>
              <a:buSzPct val="80000"/>
              <a:buNone/>
            </a:pPr>
            <a:r>
              <a:rPr lang="en-US" sz="9600" dirty="0">
                <a:solidFill>
                  <a:schemeClr val="tx1"/>
                </a:solidFill>
              </a:rPr>
              <a:t> </a:t>
            </a:r>
          </a:p>
          <a:p>
            <a:pPr marL="0" indent="0" algn="just">
              <a:lnSpc>
                <a:spcPct val="150000"/>
              </a:lnSpc>
              <a:buSzPct val="80000"/>
              <a:buNone/>
            </a:pPr>
            <a:r>
              <a:rPr lang="en-US" sz="9600" dirty="0">
                <a:solidFill>
                  <a:schemeClr val="tx1"/>
                </a:solidFill>
              </a:rPr>
              <a:t>   </a:t>
            </a:r>
            <a:r>
              <a:rPr lang="en-US" sz="9600" dirty="0" smtClean="0">
                <a:solidFill>
                  <a:schemeClr val="tx1"/>
                </a:solidFill>
              </a:rPr>
              <a:t>                                                                                                                    </a:t>
            </a:r>
            <a:endParaRPr lang="en-US" dirty="0"/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06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Aim of the work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71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This study was conducted to: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34099"/>
            <a:ext cx="9601196" cy="4089529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Ø"/>
            </a:pPr>
            <a:r>
              <a:rPr lang="en-US" sz="9600" dirty="0">
                <a:solidFill>
                  <a:schemeClr val="tx1"/>
                </a:solidFill>
              </a:rPr>
              <a:t>Monitor efficacy and safety of Folic acid and/or vitamin B complex as a prophylactic treatment to prevent hematological adverse effect during treatment with PIFN/RBV in HCV-infected patients</a:t>
            </a:r>
            <a:r>
              <a:rPr lang="en-US" sz="9600" dirty="0" smtClean="0">
                <a:solidFill>
                  <a:schemeClr val="tx1"/>
                </a:solidFill>
              </a:rPr>
              <a:t>.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Ø"/>
            </a:pPr>
            <a:endParaRPr lang="en-US" sz="9600" dirty="0">
              <a:solidFill>
                <a:schemeClr val="tx1"/>
              </a:solidFill>
            </a:endParaRPr>
          </a:p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Ø"/>
            </a:pPr>
            <a:r>
              <a:rPr lang="en-US" sz="9600" dirty="0" smtClean="0">
                <a:solidFill>
                  <a:schemeClr val="tx1"/>
                </a:solidFill>
              </a:rPr>
              <a:t>Investigate </a:t>
            </a:r>
            <a:r>
              <a:rPr lang="en-US" sz="9600" dirty="0">
                <a:solidFill>
                  <a:schemeClr val="tx1"/>
                </a:solidFill>
              </a:rPr>
              <a:t>the beneficial effect of Folic acid and/or vitamin B complex supplementation on health related quality of life by conducting a randomized clinical trial.   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Wingdings" panose="05000000000000000000" pitchFamily="2" charset="2"/>
              <a:buChar char="Ø"/>
            </a:pPr>
            <a:endParaRPr lang="en-US" sz="9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57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Materials &amp; Methods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32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Patients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4089529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9600" dirty="0">
                <a:solidFill>
                  <a:schemeClr val="tx1"/>
                </a:solidFill>
              </a:rPr>
              <a:t>The study population consisted of treatment-naive </a:t>
            </a:r>
            <a:r>
              <a:rPr lang="en-US" sz="9600" dirty="0" smtClean="0">
                <a:solidFill>
                  <a:schemeClr val="tx1"/>
                </a:solidFill>
              </a:rPr>
              <a:t>patients with </a:t>
            </a:r>
            <a:r>
              <a:rPr lang="en-US" sz="9600" dirty="0">
                <a:solidFill>
                  <a:schemeClr val="tx1"/>
                </a:solidFill>
              </a:rPr>
              <a:t>chronic hepatitis C (HCV) who were enrolled into </a:t>
            </a:r>
            <a:r>
              <a:rPr lang="en-US" sz="9600" dirty="0" smtClean="0">
                <a:solidFill>
                  <a:schemeClr val="tx1"/>
                </a:solidFill>
              </a:rPr>
              <a:t>a randomized</a:t>
            </a:r>
            <a:r>
              <a:rPr lang="en-US" sz="9600" dirty="0">
                <a:solidFill>
                  <a:schemeClr val="tx1"/>
                </a:solidFill>
              </a:rPr>
              <a:t>, prospective, single blind, </a:t>
            </a:r>
            <a:r>
              <a:rPr lang="en-US" sz="9600" dirty="0" smtClean="0">
                <a:solidFill>
                  <a:schemeClr val="tx1"/>
                </a:solidFill>
              </a:rPr>
              <a:t>placebo controlled </a:t>
            </a:r>
            <a:r>
              <a:rPr lang="en-US" sz="9600" dirty="0">
                <a:solidFill>
                  <a:schemeClr val="tx1"/>
                </a:solidFill>
              </a:rPr>
              <a:t>trial </a:t>
            </a:r>
            <a:r>
              <a:rPr lang="en-US" sz="9600" dirty="0" smtClean="0">
                <a:solidFill>
                  <a:schemeClr val="tx1"/>
                </a:solidFill>
              </a:rPr>
              <a:t>conducted </a:t>
            </a:r>
            <a:r>
              <a:rPr lang="en-US" sz="9600" dirty="0">
                <a:solidFill>
                  <a:schemeClr val="tx1"/>
                </a:solidFill>
              </a:rPr>
              <a:t>at </a:t>
            </a:r>
            <a:r>
              <a:rPr lang="en-US" sz="9600" dirty="0" smtClean="0">
                <a:solidFill>
                  <a:schemeClr val="tx1"/>
                </a:solidFill>
              </a:rPr>
              <a:t>Hepatology </a:t>
            </a:r>
            <a:r>
              <a:rPr lang="en-US" sz="9600" dirty="0">
                <a:solidFill>
                  <a:schemeClr val="tx1"/>
                </a:solidFill>
              </a:rPr>
              <a:t>and Gastroenterology Units at Ain </a:t>
            </a:r>
            <a:r>
              <a:rPr lang="en-US" sz="9600" dirty="0" smtClean="0">
                <a:solidFill>
                  <a:schemeClr val="tx1"/>
                </a:solidFill>
              </a:rPr>
              <a:t>Shams University </a:t>
            </a:r>
            <a:r>
              <a:rPr lang="en-US" sz="9600" dirty="0">
                <a:solidFill>
                  <a:schemeClr val="tx1"/>
                </a:solidFill>
              </a:rPr>
              <a:t>Hospitals in the period from September 2012 to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 sz="9600" dirty="0">
                <a:solidFill>
                  <a:schemeClr val="tx1"/>
                </a:solidFill>
              </a:rPr>
              <a:t>March 2014. 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endParaRPr lang="en-US" sz="9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87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4525" y="846161"/>
            <a:ext cx="1022217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/>
              <a:t>Participating patients were given informed written consent and received a copy of their rights at enrollment and before any study-related procedure.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dirty="0"/>
              <a:t>study was approved by the Institutional Ethics Committee (FMASU 1669). </a:t>
            </a:r>
            <a:endParaRPr lang="en-US" sz="2400" dirty="0" smtClean="0"/>
          </a:p>
          <a:p>
            <a:pPr algn="just">
              <a:lnSpc>
                <a:spcPct val="150000"/>
              </a:lnSpc>
              <a:buClr>
                <a:schemeClr val="accent1"/>
              </a:buClr>
              <a:buSzPct val="80000"/>
            </a:pPr>
            <a:r>
              <a:rPr lang="en-US" sz="2400" dirty="0" smtClean="0"/>
              <a:t> </a:t>
            </a: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b="1" dirty="0"/>
              <a:t>All Patients were subjected to the following:</a:t>
            </a:r>
          </a:p>
          <a:p>
            <a:pPr algn="just">
              <a:lnSpc>
                <a:spcPct val="150000"/>
              </a:lnSpc>
              <a:buClr>
                <a:schemeClr val="accent1"/>
              </a:buClr>
              <a:buSzPct val="80000"/>
            </a:pPr>
            <a:r>
              <a:rPr lang="en-US" sz="2400" dirty="0" smtClean="0"/>
              <a:t>1</a:t>
            </a:r>
            <a:r>
              <a:rPr lang="en-US" sz="2400" dirty="0"/>
              <a:t>. Full Medical History</a:t>
            </a:r>
          </a:p>
          <a:p>
            <a:pPr algn="just">
              <a:lnSpc>
                <a:spcPct val="150000"/>
              </a:lnSpc>
              <a:buClr>
                <a:schemeClr val="accent1"/>
              </a:buClr>
              <a:buSzPct val="80000"/>
            </a:pPr>
            <a:r>
              <a:rPr lang="en-US" sz="2400" dirty="0" smtClean="0"/>
              <a:t>2</a:t>
            </a:r>
            <a:r>
              <a:rPr lang="en-US" sz="2400" dirty="0"/>
              <a:t>. General and local Examination</a:t>
            </a:r>
          </a:p>
          <a:p>
            <a:pPr algn="just">
              <a:lnSpc>
                <a:spcPct val="150000"/>
              </a:lnSpc>
              <a:buClr>
                <a:schemeClr val="accent1"/>
              </a:buClr>
              <a:buSzPct val="80000"/>
            </a:pPr>
            <a:r>
              <a:rPr lang="en-US" sz="2400" dirty="0" smtClean="0"/>
              <a:t>(Proper </a:t>
            </a:r>
            <a:r>
              <a:rPr lang="en-US" sz="2400" dirty="0"/>
              <a:t>choosing of HCV patients according to inclusion and exclusion </a:t>
            </a:r>
            <a:r>
              <a:rPr lang="en-US" sz="2400" dirty="0" smtClean="0"/>
              <a:t>criteria)</a:t>
            </a:r>
            <a:endParaRPr lang="en-US" sz="2400" dirty="0"/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9396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1696" y="846161"/>
            <a:ext cx="1034500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chemeClr val="accent1"/>
              </a:buClr>
              <a:buSzPct val="80000"/>
            </a:pPr>
            <a:r>
              <a:rPr lang="en-US" sz="2400" b="1" dirty="0"/>
              <a:t>Inclusion Criteria:</a:t>
            </a: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b="1" dirty="0"/>
              <a:t>Elevated serum alanine aminotransferase </a:t>
            </a:r>
            <a:r>
              <a:rPr lang="en-US" sz="2400" dirty="0"/>
              <a:t>at least two times above the upper limit of normal (ULN: 40 U/L) during the preceding 6 months.</a:t>
            </a: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b="1" dirty="0" smtClean="0"/>
              <a:t>Detectable </a:t>
            </a:r>
            <a:r>
              <a:rPr lang="en-US" sz="2400" b="1" dirty="0"/>
              <a:t>anti-HCV antibody </a:t>
            </a:r>
            <a:r>
              <a:rPr lang="en-US" sz="2400" dirty="0"/>
              <a:t>status assessed by a second-generation enzyme-linked immunosorbent assay (ELISA) (Roche Diagnostics, NJ, USA).</a:t>
            </a: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b="1" dirty="0" smtClean="0"/>
              <a:t>Detectable </a:t>
            </a:r>
            <a:r>
              <a:rPr lang="en-US" sz="2400" b="1" dirty="0"/>
              <a:t>HCV RNA </a:t>
            </a:r>
            <a:r>
              <a:rPr lang="en-US" sz="2400" dirty="0"/>
              <a:t>by a polymerase chain reaction (PCR) (</a:t>
            </a:r>
            <a:r>
              <a:rPr lang="en-US" sz="2400" dirty="0" err="1"/>
              <a:t>Cobas</a:t>
            </a:r>
            <a:r>
              <a:rPr lang="en-US" sz="2400" dirty="0"/>
              <a:t> </a:t>
            </a:r>
            <a:r>
              <a:rPr lang="en-US" sz="2400" dirty="0" err="1"/>
              <a:t>Amplicor</a:t>
            </a:r>
            <a:r>
              <a:rPr lang="en-US" sz="2400" dirty="0"/>
              <a:t> HCV monitor, Roche Diagnostics).</a:t>
            </a: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b="1" dirty="0" smtClean="0"/>
              <a:t>Infected </a:t>
            </a:r>
            <a:r>
              <a:rPr lang="en-US" sz="2400" b="1" dirty="0"/>
              <a:t>with HCV-4 </a:t>
            </a:r>
            <a:r>
              <a:rPr lang="en-US" sz="2400" dirty="0"/>
              <a:t>[Versant HCV genotype assay (</a:t>
            </a:r>
            <a:r>
              <a:rPr lang="en-US" sz="2400" dirty="0" err="1"/>
              <a:t>LiPA</a:t>
            </a:r>
            <a:r>
              <a:rPr lang="en-US" sz="2400" dirty="0"/>
              <a:t> 2.0; </a:t>
            </a:r>
            <a:r>
              <a:rPr lang="en-US" sz="2400" dirty="0" err="1"/>
              <a:t>Innogenetics</a:t>
            </a:r>
            <a:r>
              <a:rPr lang="en-US" sz="2400" dirty="0"/>
              <a:t>, </a:t>
            </a:r>
            <a:r>
              <a:rPr lang="en-US" sz="2400" dirty="0" err="1"/>
              <a:t>Eschborn</a:t>
            </a:r>
            <a:r>
              <a:rPr lang="en-US" sz="2400" dirty="0"/>
              <a:t>, Germany).</a:t>
            </a: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705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1696" y="846161"/>
            <a:ext cx="1034500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chemeClr val="accent1"/>
              </a:buClr>
              <a:buSzPct val="80000"/>
            </a:pPr>
            <a:r>
              <a:rPr lang="en-US" sz="2400" b="1" dirty="0" smtClean="0"/>
              <a:t>Exclusion Criteria</a:t>
            </a:r>
            <a:r>
              <a:rPr lang="en-US" sz="2400" b="1" dirty="0"/>
              <a:t>:</a:t>
            </a: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/>
              <a:t>Previously treated with IFN-</a:t>
            </a:r>
            <a:r>
              <a:rPr lang="el-GR" sz="2400" dirty="0"/>
              <a:t>α-</a:t>
            </a:r>
            <a:r>
              <a:rPr lang="en-US" sz="2400" dirty="0"/>
              <a:t>based regimen or showed evidence of other liver </a:t>
            </a:r>
            <a:r>
              <a:rPr lang="en-US" sz="2400" dirty="0" smtClean="0"/>
              <a:t>diseases</a:t>
            </a:r>
            <a:endParaRPr lang="en-US" sz="2400" dirty="0"/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 smtClean="0"/>
              <a:t>Leucocyte </a:t>
            </a:r>
            <a:r>
              <a:rPr lang="en-US" sz="2400" dirty="0"/>
              <a:t>count &lt;</a:t>
            </a:r>
            <a:r>
              <a:rPr lang="en-US" sz="2400" dirty="0" smtClean="0"/>
              <a:t>3000/</a:t>
            </a:r>
            <a:r>
              <a:rPr lang="en-US" sz="2400" dirty="0"/>
              <a:t>mm</a:t>
            </a:r>
            <a:r>
              <a:rPr lang="en-US" sz="2400" baseline="30000" dirty="0"/>
              <a:t>3</a:t>
            </a:r>
            <a:r>
              <a:rPr lang="en-US" sz="2400" dirty="0" smtClean="0"/>
              <a:t>, </a:t>
            </a:r>
            <a:r>
              <a:rPr lang="en-US" sz="2400" dirty="0"/>
              <a:t>neutropenia (&lt;1500 </a:t>
            </a:r>
            <a:r>
              <a:rPr lang="en-US" sz="2400" dirty="0" smtClean="0"/>
              <a:t>cells/</a:t>
            </a:r>
            <a:r>
              <a:rPr lang="en-US" sz="2400" dirty="0"/>
              <a:t>mm</a:t>
            </a:r>
            <a:r>
              <a:rPr lang="en-US" sz="2400" baseline="30000" dirty="0"/>
              <a:t>3</a:t>
            </a:r>
            <a:r>
              <a:rPr lang="en-US" sz="2400" dirty="0" smtClean="0"/>
              <a:t>), </a:t>
            </a:r>
            <a:r>
              <a:rPr lang="en-US" sz="2400" dirty="0"/>
              <a:t>hemoglobin level &lt;12 g/dl  for  women  and &lt;13 g/dl  for  men, thrombocytopenia (&lt;90 000 </a:t>
            </a:r>
            <a:r>
              <a:rPr lang="en-US" sz="2400" dirty="0" smtClean="0"/>
              <a:t>cells/</a:t>
            </a:r>
            <a:r>
              <a:rPr lang="en-US" sz="2400" dirty="0"/>
              <a:t>mm</a:t>
            </a:r>
            <a:r>
              <a:rPr lang="en-US" sz="2400" baseline="30000" dirty="0"/>
              <a:t>3</a:t>
            </a:r>
            <a:r>
              <a:rPr lang="en-US" sz="2400" dirty="0" smtClean="0"/>
              <a:t>),  </a:t>
            </a:r>
            <a:r>
              <a:rPr lang="en-US" sz="2400" dirty="0"/>
              <a:t>creatinine concentration 1.5 times above </a:t>
            </a:r>
            <a:r>
              <a:rPr lang="en-US" sz="2400" dirty="0" smtClean="0"/>
              <a:t>ULN </a:t>
            </a:r>
            <a:endParaRPr lang="en-US" sz="2400" dirty="0"/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 smtClean="0"/>
              <a:t>Organ </a:t>
            </a:r>
            <a:r>
              <a:rPr lang="en-US" sz="2400" dirty="0"/>
              <a:t>transplantation, malignant conditions, severe cardiac or pulmonary disease, unstable thyroid dysfunction, severe depression or psychiatric disorder, active substance abuse</a:t>
            </a: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9863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1696" y="1501265"/>
            <a:ext cx="1034500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 smtClean="0"/>
              <a:t>Pregnant </a:t>
            </a:r>
            <a:r>
              <a:rPr lang="en-US" sz="2400" dirty="0"/>
              <a:t>or Lactation</a:t>
            </a: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/>
              <a:t>Hypersensitivity to the drugs tested or therapy with immunomodulatory agents within the last 6 months.</a:t>
            </a:r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 algn="just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/>
              <a:t>Unreliable, non-compliant patients to therapy or unwilling to apply birth control during </a:t>
            </a:r>
            <a:r>
              <a:rPr lang="en-US" sz="2400" dirty="0" smtClean="0"/>
              <a:t>therapy.</a:t>
            </a:r>
          </a:p>
        </p:txBody>
      </p:sp>
    </p:spTree>
    <p:extLst>
      <p:ext uri="{BB962C8B-B14F-4D97-AF65-F5344CB8AC3E}">
        <p14:creationId xmlns:p14="http://schemas.microsoft.com/office/powerpoint/2010/main" val="395792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7223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Investigations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570913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r>
              <a:rPr lang="en-US" dirty="0"/>
              <a:t> Blood Picture</a:t>
            </a:r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r>
              <a:rPr lang="en-US" dirty="0"/>
              <a:t> Liver function </a:t>
            </a:r>
            <a:r>
              <a:rPr lang="en-US" dirty="0" smtClean="0"/>
              <a:t>tests (liver </a:t>
            </a:r>
            <a:r>
              <a:rPr lang="en-US" dirty="0"/>
              <a:t>enzymes, total bilirubin, prothrombin </a:t>
            </a:r>
            <a:r>
              <a:rPr lang="en-US" dirty="0" smtClean="0"/>
              <a:t>time)</a:t>
            </a:r>
            <a:endParaRPr lang="en-US" dirty="0"/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r>
              <a:rPr lang="en-US" dirty="0"/>
              <a:t> Kidney function test (creatinine)</a:t>
            </a:r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r>
              <a:rPr lang="en-US" dirty="0"/>
              <a:t> Thyroid function test (TSH)</a:t>
            </a:r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r>
              <a:rPr lang="en-US" dirty="0"/>
              <a:t> HCV RNA level (PCR)</a:t>
            </a:r>
          </a:p>
        </p:txBody>
      </p:sp>
    </p:spTree>
    <p:extLst>
      <p:ext uri="{BB962C8B-B14F-4D97-AF65-F5344CB8AC3E}">
        <p14:creationId xmlns:p14="http://schemas.microsoft.com/office/powerpoint/2010/main" val="150541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Health Related Quality Of Life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buSzPct val="80000"/>
              <a:buNone/>
            </a:pPr>
            <a:r>
              <a:rPr lang="en-US" dirty="0"/>
              <a:t>Health Related Quality Of </a:t>
            </a:r>
            <a:r>
              <a:rPr lang="en-US" dirty="0" smtClean="0"/>
              <a:t>Life (HRQOL) </a:t>
            </a:r>
            <a:r>
              <a:rPr lang="en-US" dirty="0"/>
              <a:t>were assessed </a:t>
            </a:r>
            <a:r>
              <a:rPr lang="en-US" dirty="0" smtClean="0"/>
              <a:t>by: The </a:t>
            </a:r>
            <a:r>
              <a:rPr lang="en-US" dirty="0"/>
              <a:t>Arabic version of the short form-36 health survey version </a:t>
            </a:r>
            <a:r>
              <a:rPr lang="en-US" dirty="0" smtClean="0"/>
              <a:t>2 questionnaire.</a:t>
            </a:r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r>
              <a:rPr lang="en-US" b="1" dirty="0" smtClean="0"/>
              <a:t>Physical </a:t>
            </a:r>
            <a:r>
              <a:rPr lang="en-US" b="1" dirty="0"/>
              <a:t>C</a:t>
            </a:r>
            <a:r>
              <a:rPr lang="en-US" b="1" dirty="0" smtClean="0"/>
              <a:t>omponent </a:t>
            </a:r>
            <a:r>
              <a:rPr lang="en-US" b="1" dirty="0"/>
              <a:t>Summary: </a:t>
            </a:r>
            <a:r>
              <a:rPr lang="en-US" dirty="0"/>
              <a:t>Physical </a:t>
            </a:r>
            <a:r>
              <a:rPr lang="en-US" dirty="0" smtClean="0"/>
              <a:t>functioning, role physical, body pain, general health</a:t>
            </a:r>
            <a:endParaRPr lang="en-US" dirty="0"/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r>
              <a:rPr lang="en-US" b="1" dirty="0" smtClean="0"/>
              <a:t>Mental Component </a:t>
            </a:r>
            <a:r>
              <a:rPr lang="en-US" b="1" dirty="0"/>
              <a:t>Summary: </a:t>
            </a:r>
            <a:r>
              <a:rPr lang="en-US" dirty="0" smtClean="0"/>
              <a:t>Vitality, social functioning, role emotional, mental health.</a:t>
            </a:r>
            <a:endParaRPr lang="en-US" dirty="0"/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08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Safety Assessment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r>
              <a:rPr lang="en-US" dirty="0" smtClean="0"/>
              <a:t>Patient </a:t>
            </a:r>
            <a:r>
              <a:rPr lang="en-US" dirty="0"/>
              <a:t>report about any adverse events</a:t>
            </a:r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r>
              <a:rPr lang="en-US" dirty="0"/>
              <a:t>Clinical and laboratory test results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20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Design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42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Patients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r>
              <a:rPr lang="en-US" sz="2000" dirty="0" smtClean="0"/>
              <a:t>160 </a:t>
            </a:r>
            <a:r>
              <a:rPr lang="en-US" sz="2000" dirty="0"/>
              <a:t>HCV patients </a:t>
            </a:r>
            <a:r>
              <a:rPr lang="en-US" sz="2000" dirty="0" smtClean="0"/>
              <a:t>divided </a:t>
            </a:r>
            <a:r>
              <a:rPr lang="en-US" sz="2000" dirty="0"/>
              <a:t>into 4 </a:t>
            </a:r>
            <a:r>
              <a:rPr lang="en-US" sz="2000" dirty="0" smtClean="0"/>
              <a:t>groups 40 </a:t>
            </a:r>
            <a:r>
              <a:rPr lang="en-US" sz="2000" dirty="0"/>
              <a:t>patients in each group </a:t>
            </a:r>
            <a:endParaRPr lang="en-US" sz="2000" dirty="0" smtClean="0"/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r>
              <a:rPr lang="en-US" sz="2000" dirty="0"/>
              <a:t>All the 4 groups received </a:t>
            </a:r>
            <a:r>
              <a:rPr lang="en-US" sz="2000" dirty="0" err="1" smtClean="0"/>
              <a:t>Pegylated</a:t>
            </a:r>
            <a:r>
              <a:rPr lang="en-US" sz="2000" dirty="0" smtClean="0"/>
              <a:t>-interferon </a:t>
            </a:r>
            <a:r>
              <a:rPr lang="el-GR" sz="2000" dirty="0"/>
              <a:t>α-2</a:t>
            </a:r>
            <a:r>
              <a:rPr lang="en-US" sz="2000" dirty="0"/>
              <a:t>a </a:t>
            </a:r>
            <a:r>
              <a:rPr lang="en-US" sz="2000" dirty="0" smtClean="0"/>
              <a:t>(</a:t>
            </a:r>
            <a:r>
              <a:rPr lang="en-US" sz="2000" dirty="0" err="1"/>
              <a:t>Pegasys</a:t>
            </a:r>
            <a:r>
              <a:rPr lang="en-US" sz="2000" baseline="30000" dirty="0"/>
              <a:t>®</a:t>
            </a:r>
            <a:r>
              <a:rPr lang="en-US" sz="2000" dirty="0"/>
              <a:t>, Hoffmann-</a:t>
            </a:r>
            <a:r>
              <a:rPr lang="en-US" sz="2000" dirty="0" err="1"/>
              <a:t>LaRoche</a:t>
            </a:r>
            <a:r>
              <a:rPr lang="en-US" sz="2000" dirty="0"/>
              <a:t>) 180 µg/week </a:t>
            </a:r>
            <a:r>
              <a:rPr lang="en-US" sz="2000" dirty="0" smtClean="0"/>
              <a:t>&amp; Ribavirin (Ribavirin</a:t>
            </a:r>
            <a:r>
              <a:rPr lang="en-US" sz="2000" baseline="30000" dirty="0"/>
              <a:t>®</a:t>
            </a:r>
            <a:r>
              <a:rPr lang="en-US" sz="2000" dirty="0" smtClean="0"/>
              <a:t>, Schering-Plough Corporation) (PIFN/RBV). </a:t>
            </a:r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r>
              <a:rPr lang="en-US" sz="2000" dirty="0"/>
              <a:t>Ribavirin dose ranged between 1000 and 1200 mg/day according to </a:t>
            </a:r>
            <a:r>
              <a:rPr lang="en-US" sz="2000" dirty="0" smtClean="0"/>
              <a:t>body weight  (&lt;</a:t>
            </a:r>
            <a:r>
              <a:rPr lang="en-US" sz="2000" dirty="0"/>
              <a:t>75 kg, 1000 mg/day </a:t>
            </a:r>
            <a:r>
              <a:rPr lang="en-US" sz="2000" dirty="0" smtClean="0"/>
              <a:t>; &gt;</a:t>
            </a:r>
            <a:r>
              <a:rPr lang="en-US" sz="2000" dirty="0"/>
              <a:t>75 kg, 1200 </a:t>
            </a:r>
            <a:r>
              <a:rPr lang="en-US" sz="2000" dirty="0" smtClean="0"/>
              <a:t>mg/day)</a:t>
            </a:r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r>
              <a:rPr lang="en-US" sz="2000" b="1" dirty="0" smtClean="0"/>
              <a:t>Duration </a:t>
            </a:r>
            <a:r>
              <a:rPr lang="en-US" sz="2000" b="1" dirty="0"/>
              <a:t>of treatment: </a:t>
            </a:r>
            <a:r>
              <a:rPr lang="en-US" sz="2000" dirty="0"/>
              <a:t>48 weeks</a:t>
            </a:r>
          </a:p>
          <a:p>
            <a:pPr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7316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03300" y="848056"/>
            <a:ext cx="10185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Group B: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vitamin B complex (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Neurobion</a:t>
            </a:r>
            <a:r>
              <a:rPr lang="en-US" sz="24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®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,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Glaxosmithkline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, Egypt) </a:t>
            </a:r>
            <a:endParaRPr lang="en-US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  <a:p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One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tablet x 3/day</a:t>
            </a:r>
          </a:p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                                         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Each tablet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contains: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/>
            </a:r>
            <a:b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</a:b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                                    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                          Vitamin B</a:t>
            </a:r>
            <a:r>
              <a:rPr lang="en-US" sz="2400" baseline="-25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1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100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 mg   </a:t>
            </a:r>
          </a:p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                                         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                     Vitamin B</a:t>
            </a:r>
            <a:r>
              <a:rPr lang="en-US" sz="2400" baseline="-25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6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 200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 mg   </a:t>
            </a:r>
          </a:p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                                         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                     Vitamin B</a:t>
            </a:r>
            <a:r>
              <a:rPr lang="en-US" sz="2400" baseline="-25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12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200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 µg</a:t>
            </a:r>
          </a:p>
          <a:p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  <a:p>
            <a:pPr marL="342900" indent="-342900"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Group F: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folic acid (Folic acid</a:t>
            </a:r>
            <a:r>
              <a:rPr lang="en-US" sz="2400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®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,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NileCo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, Egypt)</a:t>
            </a:r>
          </a:p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5 mg x 2/day</a:t>
            </a:r>
          </a:p>
          <a:p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  <a:p>
            <a:pPr marL="342900" indent="-342900"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Group BF: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Vitamin B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complex and Folic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acid</a:t>
            </a:r>
          </a:p>
          <a:p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  <a:p>
            <a:pPr marL="342900" indent="-342900"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Group C: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 matching placebo tablet and capsule</a:t>
            </a:r>
          </a:p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732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03300" y="848056"/>
            <a:ext cx="10185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chemeClr val="accent1"/>
              </a:buClr>
              <a:buSzPct val="80000"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Blood picture, liver and kidney function tests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of patients </a:t>
            </a: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were followed up: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Before starting treatment (Baseline)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Weekly for the first month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Once/month during 48 weeks of treatment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Treatment was stopped after 48 weeks 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Patients were continued to be followed up at week 60 and week 72 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  <a:p>
            <a:pPr>
              <a:lnSpc>
                <a:spcPct val="150000"/>
              </a:lnSpc>
              <a:buClr>
                <a:schemeClr val="accent1"/>
              </a:buClr>
              <a:buSzPct val="80000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Except PT and TSH  were followed up less frequently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9823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03300" y="848056"/>
            <a:ext cx="10185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chemeClr val="accent1"/>
              </a:buClr>
              <a:buSzPct val="80000"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HCV RNA level (PCR) of patients were followed up: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SzPct val="80000"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Before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starting treatment 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SzPct val="80000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After 4 weeks of treatment 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SzPct val="80000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After 12 weeks of treatment           </a:t>
            </a:r>
            <a:r>
              <a:rPr lang="en-US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Treatment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  <a:p>
            <a:pPr>
              <a:lnSpc>
                <a:spcPct val="150000"/>
              </a:lnSpc>
              <a:buClr>
                <a:schemeClr val="accent1"/>
              </a:buClr>
              <a:buSzPct val="80000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After 24 weeks of treatment 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SzPct val="80000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After 48 weeks of treatment 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SzPct val="80000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  <a:p>
            <a:pPr>
              <a:lnSpc>
                <a:spcPct val="150000"/>
              </a:lnSpc>
              <a:buClr>
                <a:schemeClr val="accent1"/>
              </a:buClr>
              <a:buSzPct val="80000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After 60 weeks of treatment initiation</a:t>
            </a:r>
          </a:p>
          <a:p>
            <a:pPr>
              <a:lnSpc>
                <a:spcPct val="150000"/>
              </a:lnSpc>
              <a:buClr>
                <a:schemeClr val="accent1"/>
              </a:buClr>
              <a:buSzPct val="80000"/>
            </a:pP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After 72 weeks of treatment initiation     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2" name="Right Brace 1"/>
          <p:cNvSpPr/>
          <p:nvPr/>
        </p:nvSpPr>
        <p:spPr>
          <a:xfrm>
            <a:off x="4449170" y="1637731"/>
            <a:ext cx="354842" cy="2511188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86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Measurements &amp; Outcomes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24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1</a:t>
            </a:r>
            <a:r>
              <a:rPr lang="en-US" baseline="30000" dirty="0">
                <a:solidFill>
                  <a:schemeClr val="tx2"/>
                </a:solidFill>
              </a:rPr>
              <a:t>ry</a:t>
            </a:r>
            <a:r>
              <a:rPr lang="en-US" dirty="0">
                <a:solidFill>
                  <a:schemeClr val="tx2"/>
                </a:solidFill>
              </a:rPr>
              <a:t> Efficacy Endpoint: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sz="2600" b="1" dirty="0">
                <a:latin typeface="+mj-lt"/>
              </a:rPr>
              <a:t>To maintain</a:t>
            </a:r>
          </a:p>
          <a:p>
            <a:pPr>
              <a:buSzPct val="80000"/>
              <a:buFont typeface="Wingdings" pitchFamily="2" charset="2"/>
              <a:buChar char="Ø"/>
            </a:pPr>
            <a:r>
              <a:rPr lang="en-US" sz="2600" dirty="0" smtClean="0">
                <a:latin typeface="+mj-lt"/>
              </a:rPr>
              <a:t>Neutrophil </a:t>
            </a:r>
            <a:r>
              <a:rPr lang="en-US" sz="2600" dirty="0">
                <a:latin typeface="+mj-lt"/>
              </a:rPr>
              <a:t>count levels &gt;750 cells/mm</a:t>
            </a:r>
            <a:r>
              <a:rPr lang="en-US" sz="2600" baseline="30000" dirty="0">
                <a:latin typeface="+mj-lt"/>
              </a:rPr>
              <a:t>3</a:t>
            </a:r>
            <a:r>
              <a:rPr lang="en-US" sz="2600" dirty="0">
                <a:latin typeface="+mj-lt"/>
              </a:rPr>
              <a:t>,</a:t>
            </a:r>
          </a:p>
          <a:p>
            <a:pPr>
              <a:buSzPct val="80000"/>
              <a:buFont typeface="Wingdings" pitchFamily="2" charset="2"/>
              <a:buChar char="Ø"/>
            </a:pPr>
            <a:r>
              <a:rPr lang="en-US" sz="2600" dirty="0">
                <a:latin typeface="+mj-lt"/>
              </a:rPr>
              <a:t>Hemoglobin levels &gt;10.5 g/</a:t>
            </a:r>
            <a:r>
              <a:rPr lang="en-US" sz="2600" dirty="0" err="1">
                <a:latin typeface="+mj-lt"/>
              </a:rPr>
              <a:t>dL</a:t>
            </a:r>
            <a:r>
              <a:rPr lang="en-US" sz="2600" dirty="0">
                <a:latin typeface="+mj-lt"/>
              </a:rPr>
              <a:t>, </a:t>
            </a:r>
          </a:p>
          <a:p>
            <a:pPr>
              <a:buSzPct val="80000"/>
              <a:buFont typeface="Wingdings" pitchFamily="2" charset="2"/>
              <a:buChar char="Ø"/>
            </a:pPr>
            <a:r>
              <a:rPr lang="en-US" sz="2600" dirty="0">
                <a:latin typeface="+mj-lt"/>
              </a:rPr>
              <a:t>Platelet count above 45,000 platelet/mm</a:t>
            </a:r>
            <a:r>
              <a:rPr lang="en-US" sz="2600" baseline="30000" dirty="0">
                <a:latin typeface="+mj-lt"/>
              </a:rPr>
              <a:t>3</a:t>
            </a:r>
            <a:r>
              <a:rPr lang="en-US" sz="2600" dirty="0">
                <a:latin typeface="+mj-lt"/>
              </a:rPr>
              <a:t> </a:t>
            </a:r>
          </a:p>
          <a:p>
            <a:pPr>
              <a:buNone/>
            </a:pPr>
            <a:endParaRPr lang="en-US" sz="2600" dirty="0">
              <a:latin typeface="+mj-lt"/>
            </a:endParaRPr>
          </a:p>
          <a:p>
            <a:pPr>
              <a:buNone/>
            </a:pPr>
            <a:r>
              <a:rPr lang="en-US" sz="2600" dirty="0">
                <a:latin typeface="+mj-lt"/>
              </a:rPr>
              <a:t>T</a:t>
            </a:r>
            <a:r>
              <a:rPr lang="en-US" sz="2600" dirty="0" smtClean="0">
                <a:latin typeface="+mj-lt"/>
              </a:rPr>
              <a:t>o </a:t>
            </a:r>
            <a:r>
              <a:rPr lang="en-US" sz="2600" dirty="0">
                <a:latin typeface="+mj-lt"/>
              </a:rPr>
              <a:t>prevent adjustment of the PIFN/RBV dose or its temporary </a:t>
            </a:r>
            <a:r>
              <a:rPr lang="en-US" sz="2600" dirty="0" smtClean="0">
                <a:latin typeface="+mj-lt"/>
              </a:rPr>
              <a:t>suspension</a:t>
            </a:r>
            <a:endParaRPr lang="en-US" sz="2600" dirty="0">
              <a:latin typeface="+mj-lt"/>
            </a:endParaRP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96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2</a:t>
            </a:r>
            <a:r>
              <a:rPr lang="en-US" baseline="30000" dirty="0">
                <a:solidFill>
                  <a:schemeClr val="tx2"/>
                </a:solidFill>
              </a:rPr>
              <a:t>ry</a:t>
            </a:r>
            <a:r>
              <a:rPr lang="en-US" dirty="0">
                <a:solidFill>
                  <a:schemeClr val="tx2"/>
                </a:solidFill>
              </a:rPr>
              <a:t> Efficacy </a:t>
            </a:r>
            <a:r>
              <a:rPr lang="en-US" dirty="0" smtClean="0">
                <a:solidFill>
                  <a:schemeClr val="tx2"/>
                </a:solidFill>
              </a:rPr>
              <a:t>Endpoint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61396"/>
            <a:ext cx="9601196" cy="385751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000" dirty="0"/>
              <a:t> To achieve sustained </a:t>
            </a:r>
            <a:r>
              <a:rPr lang="en-US" sz="2000" dirty="0" err="1"/>
              <a:t>virological</a:t>
            </a:r>
            <a:r>
              <a:rPr lang="en-US" sz="2000" dirty="0"/>
              <a:t> response (SVR</a:t>
            </a:r>
            <a:r>
              <a:rPr lang="en-US" sz="2000"/>
              <a:t>) </a:t>
            </a:r>
            <a:r>
              <a:rPr lang="en-US" sz="2000" smtClean="0"/>
              <a:t>deﬁned </a:t>
            </a:r>
            <a:r>
              <a:rPr lang="en-US" sz="2000" dirty="0"/>
              <a:t>as undetectable serum HCV RNA (&lt;615 IU/ml) 24 weeks after the completion of </a:t>
            </a:r>
            <a:r>
              <a:rPr lang="en-US" sz="2000" dirty="0" smtClean="0"/>
              <a:t>treatment. </a:t>
            </a:r>
            <a:r>
              <a:rPr lang="en-US" sz="2000" b="1" dirty="0" smtClean="0"/>
              <a:t>Other on treatment viral </a:t>
            </a:r>
            <a:r>
              <a:rPr lang="en-US" sz="2000" b="1" dirty="0"/>
              <a:t>kinetics </a:t>
            </a:r>
            <a:r>
              <a:rPr lang="en-US" sz="2000" b="1" dirty="0" smtClean="0"/>
              <a:t>including:</a:t>
            </a:r>
            <a:endParaRPr lang="en-US" sz="2000" b="1" dirty="0"/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r>
              <a:rPr lang="en-US" sz="2000" dirty="0"/>
              <a:t> Rapid </a:t>
            </a:r>
            <a:r>
              <a:rPr lang="en-US" sz="2000" dirty="0" err="1"/>
              <a:t>virological</a:t>
            </a:r>
            <a:r>
              <a:rPr lang="en-US" sz="2000" dirty="0"/>
              <a:t> response (RVR) (4 weeks)</a:t>
            </a:r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r>
              <a:rPr lang="en-US" sz="2000" dirty="0"/>
              <a:t> Complete early </a:t>
            </a:r>
            <a:r>
              <a:rPr lang="en-US" sz="2000" dirty="0" err="1"/>
              <a:t>virological</a:t>
            </a:r>
            <a:r>
              <a:rPr lang="en-US" sz="2000" dirty="0"/>
              <a:t> response (</a:t>
            </a:r>
            <a:r>
              <a:rPr lang="en-US" sz="2000" dirty="0" err="1"/>
              <a:t>cEVR</a:t>
            </a:r>
            <a:r>
              <a:rPr lang="en-US" sz="2000" dirty="0"/>
              <a:t>) (12 weeks)</a:t>
            </a:r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r>
              <a:rPr lang="en-US" sz="2000" dirty="0"/>
              <a:t> Partial EVR (</a:t>
            </a:r>
            <a:r>
              <a:rPr lang="en-US" sz="2000" dirty="0" err="1"/>
              <a:t>pEVR</a:t>
            </a:r>
            <a:r>
              <a:rPr lang="en-US" sz="2000" dirty="0"/>
              <a:t>) (12 weeks)</a:t>
            </a:r>
          </a:p>
          <a:p>
            <a:pPr algn="just">
              <a:lnSpc>
                <a:spcPct val="150000"/>
              </a:lnSpc>
              <a:buSzPct val="80000"/>
              <a:buFont typeface="Wingdings" panose="05000000000000000000" pitchFamily="2" charset="2"/>
              <a:buChar char="Ø"/>
            </a:pPr>
            <a:r>
              <a:rPr lang="en-US" sz="2000" dirty="0"/>
              <a:t> End-of-treatment response (ETR) (48 weeks)</a:t>
            </a:r>
          </a:p>
        </p:txBody>
      </p:sp>
    </p:spTree>
    <p:extLst>
      <p:ext uri="{BB962C8B-B14F-4D97-AF65-F5344CB8AC3E}">
        <p14:creationId xmlns:p14="http://schemas.microsoft.com/office/powerpoint/2010/main" val="23362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Results &amp; Interpretation</a:t>
            </a:r>
            <a:endParaRPr lang="en-US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21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2099" y="779816"/>
            <a:ext cx="1069283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160 patients with HCV randomly assigned</a:t>
            </a: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(138 males &amp; 22 females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Consented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 enroll in the study</a:t>
            </a: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       </a:t>
            </a:r>
          </a:p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17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patients were excluded during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treatment </a:t>
            </a:r>
          </a:p>
          <a:p>
            <a:pPr algn="ctr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12 males &amp; 5 females)</a:t>
            </a: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Data of only 143 patients who had completed </a:t>
            </a: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48 weeks of treatment were analyzed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buClr>
                <a:schemeClr val="tx2">
                  <a:lumMod val="60000"/>
                  <a:lumOff val="40000"/>
                </a:schemeClr>
              </a:buClr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6096000" y="1487603"/>
            <a:ext cx="0" cy="887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111920" y="2827379"/>
            <a:ext cx="0" cy="887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8161359" y="4009172"/>
            <a:ext cx="81886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007521" y="3693527"/>
            <a:ext cx="277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Insufficient therapeutic response at WK12 (N=7)</a:t>
            </a:r>
            <a:endParaRPr lang="en-US" dirty="0"/>
          </a:p>
        </p:txBody>
      </p:sp>
      <p:cxnSp>
        <p:nvCxnSpPr>
          <p:cNvPr id="12" name="Straight Arrow Connector 11"/>
          <p:cNvCxnSpPr>
            <a:endCxn id="13" idx="1"/>
          </p:cNvCxnSpPr>
          <p:nvPr/>
        </p:nvCxnSpPr>
        <p:spPr>
          <a:xfrm flipV="1">
            <a:off x="8161359" y="3473781"/>
            <a:ext cx="832514" cy="5353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993873" y="3289115"/>
            <a:ext cx="21017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Retinopathy (N= 1)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8161359" y="4016692"/>
            <a:ext cx="818866" cy="5416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993872" y="4339858"/>
            <a:ext cx="2552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Received </a:t>
            </a:r>
            <a:r>
              <a:rPr lang="en-US" dirty="0" err="1" smtClean="0"/>
              <a:t>epoetin</a:t>
            </a:r>
            <a:r>
              <a:rPr lang="en-US" dirty="0" smtClean="0"/>
              <a:t> during antiviral therapy (N=9)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6127840" y="4467411"/>
            <a:ext cx="0" cy="887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5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Specific Side effects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82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918323"/>
              </p:ext>
            </p:extLst>
          </p:nvPr>
        </p:nvGraphicFramePr>
        <p:xfrm>
          <a:off x="1770796" y="1703233"/>
          <a:ext cx="8686800" cy="382621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78476"/>
                <a:gridCol w="1084988"/>
                <a:gridCol w="1084988"/>
                <a:gridCol w="1109101"/>
                <a:gridCol w="1115128"/>
                <a:gridCol w="1115128"/>
                <a:gridCol w="898991"/>
              </a:tblGrid>
              <a:tr h="4294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Adverse Events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Week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Group C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(N= 35)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B</a:t>
                      </a:r>
                    </a:p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(N= 37)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F</a:t>
                      </a:r>
                    </a:p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(N= 35)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BF</a:t>
                      </a:r>
                    </a:p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(N= 36)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P-value</a:t>
                      </a:r>
                    </a:p>
                  </a:txBody>
                  <a:tcPr marL="58559" marR="58559" marT="0" marB="0"/>
                </a:tc>
              </a:tr>
              <a:tr h="468468">
                <a:tc rowSpan="2"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Flu-like </a:t>
                      </a:r>
                      <a:r>
                        <a:rPr lang="en-US" sz="14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symptoms</a:t>
                      </a:r>
                      <a:endParaRPr lang="en-US" sz="14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Week 1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34/35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(97%)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35/37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(95%)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34/35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(97%)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34/36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(94%)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0.8900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</a:tr>
              <a:tr h="4684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Week 4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6/35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(17%)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5/37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(14%)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4/35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(11%)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5/36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(14%)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0.9217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</a:tr>
              <a:tr h="3020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P-value</a:t>
                      </a:r>
                      <a:endParaRPr lang="en-US" sz="14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 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&lt; 0.0001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&lt; 0.0001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&lt; 0.0001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&lt; 0.0001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 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</a:tr>
              <a:tr h="497206">
                <a:tc rowSpan="2"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Neuropsychiatric </a:t>
                      </a:r>
                      <a:r>
                        <a:rPr lang="en-US" sz="14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symptoms</a:t>
                      </a:r>
                      <a:endParaRPr lang="en-US" sz="14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Week 4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30/35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(86%)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28/37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(75%)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23/35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(66%)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19/36</a:t>
                      </a:r>
                      <a:r>
                        <a:rPr lang="en-US" sz="1400" b="1" kern="1200" baseline="30000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(53%)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0.0181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</a:tr>
              <a:tr h="7943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Week 24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29/35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(83%)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25/37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(68%)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19/35</a:t>
                      </a:r>
                      <a:r>
                        <a:rPr lang="en-US" sz="1400" b="1" kern="1200" baseline="300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(54%)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16/36</a:t>
                      </a:r>
                      <a:r>
                        <a:rPr lang="en-US" sz="1400" b="1" kern="1200" baseline="300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(44%)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0.0057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</a:tr>
              <a:tr h="2727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P-value</a:t>
                      </a:r>
                      <a:endParaRPr lang="en-US" sz="14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1.0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0.6067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0.4646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0.6376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18866" y="1001481"/>
            <a:ext cx="105633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j-lt"/>
              </a:rPr>
              <a:t>Frequency of adverse events for PIFN/RBV in addition to Folic acid and/or vitamin B complex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57149" y="5651074"/>
            <a:ext cx="868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baseline="30000" dirty="0">
                <a:solidFill>
                  <a:srgbClr val="FF0000"/>
                </a:solidFill>
              </a:rPr>
              <a:t>a</a:t>
            </a:r>
            <a:r>
              <a:rPr lang="en-US" sz="1400" baseline="30000" dirty="0">
                <a:cs typeface="Times New Roman" panose="02020603050405020304" pitchFamily="18" charset="0"/>
              </a:rPr>
              <a:t> </a:t>
            </a:r>
            <a:r>
              <a:rPr lang="en-US" sz="1400" dirty="0"/>
              <a:t>significantly</a:t>
            </a:r>
            <a:r>
              <a:rPr lang="en-US" sz="1400" dirty="0">
                <a:cs typeface="Times New Roman" panose="02020603050405020304" pitchFamily="18" charset="0"/>
              </a:rPr>
              <a:t> different (P&lt; 0.05) compared to control group during the treatment period</a:t>
            </a:r>
            <a:r>
              <a:rPr lang="en-US" sz="1400" dirty="0" smtClean="0">
                <a:cs typeface="Times New Roman" panose="02020603050405020304" pitchFamily="18" charset="0"/>
              </a:rPr>
              <a:t>.</a:t>
            </a:r>
            <a:endParaRPr lang="en-US" sz="1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32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143008"/>
              </p:ext>
            </p:extLst>
          </p:nvPr>
        </p:nvGraphicFramePr>
        <p:xfrm>
          <a:off x="1511490" y="1873617"/>
          <a:ext cx="8686800" cy="275169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78476"/>
                <a:gridCol w="1084988"/>
                <a:gridCol w="1084988"/>
                <a:gridCol w="1109101"/>
                <a:gridCol w="1115128"/>
                <a:gridCol w="1115128"/>
                <a:gridCol w="898991"/>
              </a:tblGrid>
              <a:tr h="42942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Adverse Events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Week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Group C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(N= 35)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B</a:t>
                      </a:r>
                    </a:p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(N= 37)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F</a:t>
                      </a:r>
                    </a:p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(N= 35)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BF</a:t>
                      </a:r>
                    </a:p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(N= 36)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P-value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58559" marR="58559" marT="0" marB="0"/>
                </a:tc>
              </a:tr>
              <a:tr h="4684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Ophthalmologic</a:t>
                      </a:r>
                      <a:endParaRPr lang="en-US" sz="14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 12</a:t>
                      </a: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1/35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(3%)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0/37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(0%)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0/35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(0%)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0/36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(0%)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0.3754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</a:tr>
              <a:tr h="468468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C00000"/>
                          </a:solidFill>
                          <a:effectLst/>
                        </a:rPr>
                        <a:t>Fatigue</a:t>
                      </a:r>
                      <a:r>
                        <a:rPr lang="en-US" sz="1400" kern="1200" dirty="0">
                          <a:effectLst/>
                        </a:rPr>
                        <a:t> 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 4</a:t>
                      </a: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35/35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(100%)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32/37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(87%)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30/35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(86%)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28/36</a:t>
                      </a:r>
                      <a:r>
                        <a:rPr lang="en-US" sz="1400" b="1" kern="1200" baseline="30000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(78%)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0.0421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</a:tr>
              <a:tr h="4684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 48</a:t>
                      </a: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33/35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(94%)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29/37</a:t>
                      </a:r>
                      <a:r>
                        <a:rPr lang="en-US" sz="1400" b="1" kern="1200" baseline="30000" dirty="0">
                          <a:solidFill>
                            <a:srgbClr val="FF0000"/>
                          </a:solidFill>
                          <a:effectLst/>
                        </a:rPr>
                        <a:t>b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(78%)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25/35</a:t>
                      </a:r>
                      <a:r>
                        <a:rPr lang="en-US" sz="1400" b="1" kern="1200" baseline="300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(71%)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19/36</a:t>
                      </a:r>
                      <a:r>
                        <a:rPr lang="en-US" sz="1400" b="1" kern="1200" baseline="300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(53%)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0.0009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</a:tr>
              <a:tr h="3117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P-value </a:t>
                      </a:r>
                      <a:endParaRPr lang="en-US" sz="14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effectLst/>
                        </a:rPr>
                        <a:t> </a:t>
                      </a:r>
                      <a:endParaRPr lang="en-US" sz="14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0.4928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0.5426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0.2436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0.0466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59" marR="58559" marT="0" marB="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5137" y="4734368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baseline="30000" dirty="0">
                <a:solidFill>
                  <a:srgbClr val="FF0000"/>
                </a:solidFill>
                <a:cs typeface="Times New Roman" panose="02020603050405020304" pitchFamily="18" charset="0"/>
              </a:rPr>
              <a:t>a</a:t>
            </a:r>
            <a:r>
              <a:rPr lang="en-US" sz="1400" baseline="300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significantly different (P&lt; 0.05) compared to control group during the treatment </a:t>
            </a:r>
            <a:r>
              <a:rPr lang="en-US" sz="1400" dirty="0" smtClean="0">
                <a:latin typeface="+mn-lt"/>
                <a:cs typeface="Times New Roman" panose="02020603050405020304" pitchFamily="18" charset="0"/>
              </a:rPr>
              <a:t>period.</a:t>
            </a:r>
          </a:p>
          <a:p>
            <a:pPr algn="just"/>
            <a:r>
              <a:rPr lang="en-US" sz="1400" b="1" baseline="300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b</a:t>
            </a:r>
            <a:r>
              <a:rPr lang="en-US" sz="1400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significantly different (P&lt; 0.05) compared to folic acid plus vitamin B complex group during the treatment period. </a:t>
            </a:r>
          </a:p>
        </p:txBody>
      </p:sp>
    </p:spTree>
    <p:extLst>
      <p:ext uri="{BB962C8B-B14F-4D97-AF65-F5344CB8AC3E}">
        <p14:creationId xmlns:p14="http://schemas.microsoft.com/office/powerpoint/2010/main" val="388696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Hematological Adverse Events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3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0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0627" y="839242"/>
            <a:ext cx="10727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Change in hematological markers throughout the study period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5721734"/>
              </p:ext>
            </p:extLst>
          </p:nvPr>
        </p:nvGraphicFramePr>
        <p:xfrm>
          <a:off x="1173715" y="1798098"/>
          <a:ext cx="4676775" cy="329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r:id="rId3" imgW="6563868" imgH="4616196" progId="Prism.Document">
                  <p:embed/>
                </p:oleObj>
              </mc:Choice>
              <mc:Fallback>
                <p:oleObj r:id="rId3" imgW="6563868" imgH="4616196" progId="Prism.Document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3715" y="1798098"/>
                        <a:ext cx="4676775" cy="329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1663725"/>
              </p:ext>
            </p:extLst>
          </p:nvPr>
        </p:nvGraphicFramePr>
        <p:xfrm>
          <a:off x="5964074" y="1770797"/>
          <a:ext cx="4875213" cy="329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r:id="rId5" imgW="6563868" imgH="4436364" progId="Prism.Document">
                  <p:embed/>
                </p:oleObj>
              </mc:Choice>
              <mc:Fallback>
                <p:oleObj r:id="rId5" imgW="6563868" imgH="4436364" progId="Prism.Document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4074" y="1770797"/>
                        <a:ext cx="4875213" cy="329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37732" y="5193268"/>
            <a:ext cx="88846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+mn-lt"/>
                <a:cs typeface="Times New Roman" panose="02020603050405020304" pitchFamily="18" charset="0"/>
              </a:rPr>
              <a:t>The 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number of patients in group F and C= 35 while group BF= 36 and group B= 37. </a:t>
            </a:r>
            <a:endParaRPr lang="en-US" sz="1400" dirty="0" smtClean="0"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en-US" sz="1400" b="1" baseline="30000" dirty="0">
                <a:solidFill>
                  <a:srgbClr val="FF0000"/>
                </a:solidFill>
                <a:cs typeface="Times New Roman" panose="02020603050405020304" pitchFamily="18" charset="0"/>
              </a:rPr>
              <a:t>*</a:t>
            </a:r>
            <a:r>
              <a:rPr lang="en-US" sz="1400" b="1" baseline="30000" dirty="0" smtClean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+mn-lt"/>
                <a:cs typeface="Times New Roman" panose="02020603050405020304" pitchFamily="18" charset="0"/>
              </a:rPr>
              <a:t>significantly 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different (P&lt;0.05) compared to control group during the whole treatment </a:t>
            </a:r>
            <a:r>
              <a:rPr lang="en-US" sz="1400" dirty="0" smtClean="0">
                <a:latin typeface="+mn-lt"/>
                <a:cs typeface="Times New Roman" panose="02020603050405020304" pitchFamily="18" charset="0"/>
              </a:rPr>
              <a:t>period</a:t>
            </a:r>
          </a:p>
          <a:p>
            <a:pPr algn="just"/>
            <a:r>
              <a:rPr lang="en-US" sz="1400" b="1" baseline="30000" dirty="0" smtClean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#</a:t>
            </a:r>
            <a:r>
              <a:rPr lang="en-US" sz="1400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significantly different (P&lt;0.05) compared to BF group during the whole treatment </a:t>
            </a:r>
            <a:r>
              <a:rPr lang="en-US" sz="1400" dirty="0" smtClean="0">
                <a:latin typeface="+mn-lt"/>
                <a:cs typeface="Times New Roman" panose="02020603050405020304" pitchFamily="18" charset="0"/>
              </a:rPr>
              <a:t>period</a:t>
            </a:r>
          </a:p>
        </p:txBody>
      </p:sp>
    </p:spTree>
    <p:extLst>
      <p:ext uri="{BB962C8B-B14F-4D97-AF65-F5344CB8AC3E}">
        <p14:creationId xmlns:p14="http://schemas.microsoft.com/office/powerpoint/2010/main" val="365037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9194385"/>
              </p:ext>
            </p:extLst>
          </p:nvPr>
        </p:nvGraphicFramePr>
        <p:xfrm>
          <a:off x="1247397" y="1554708"/>
          <a:ext cx="4797425" cy="329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r:id="rId3" imgW="6563868" imgH="4520184" progId="Prism.Document">
                  <p:embed/>
                </p:oleObj>
              </mc:Choice>
              <mc:Fallback>
                <p:oleObj r:id="rId3" imgW="6563868" imgH="4520184" progId="Prism.Document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7397" y="1554708"/>
                        <a:ext cx="4797425" cy="329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077908"/>
              </p:ext>
            </p:extLst>
          </p:nvPr>
        </p:nvGraphicFramePr>
        <p:xfrm>
          <a:off x="6073255" y="1644554"/>
          <a:ext cx="4548188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r:id="rId5" imgW="6563868" imgH="4616196" progId="Prism.Document">
                  <p:embed/>
                </p:oleObj>
              </mc:Choice>
              <mc:Fallback>
                <p:oleObj r:id="rId5" imgW="6563868" imgH="4616196" progId="Prism.Document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3255" y="1644554"/>
                        <a:ext cx="4548188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99227" y="4893860"/>
            <a:ext cx="807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+mn-lt"/>
                <a:cs typeface="Times New Roman" panose="02020603050405020304" pitchFamily="18" charset="0"/>
              </a:rPr>
              <a:t>The 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number of patients in group F and C= 35 while group BF= 36 and group B= 37. </a:t>
            </a:r>
            <a:endParaRPr lang="en-US" sz="1400" dirty="0" smtClean="0"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en-US" b="1" baseline="30000" dirty="0" smtClean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*</a:t>
            </a:r>
            <a:r>
              <a:rPr lang="en-US" sz="1400" b="1" baseline="30000" dirty="0" smtClean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+mn-lt"/>
                <a:cs typeface="Times New Roman" panose="02020603050405020304" pitchFamily="18" charset="0"/>
              </a:rPr>
              <a:t>significantly 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different (P&lt;0.05) compared to control group during the whole treatment </a:t>
            </a:r>
            <a:r>
              <a:rPr lang="en-US" sz="1400" dirty="0" smtClean="0">
                <a:latin typeface="+mn-lt"/>
                <a:cs typeface="Times New Roman" panose="02020603050405020304" pitchFamily="18" charset="0"/>
              </a:rPr>
              <a:t>period</a:t>
            </a:r>
          </a:p>
          <a:p>
            <a:pPr algn="just"/>
            <a:r>
              <a:rPr lang="en-US" sz="1400" b="1" baseline="30000" dirty="0" smtClean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#</a:t>
            </a:r>
            <a:r>
              <a:rPr lang="en-US" sz="1400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significantly different (P&lt;0.05) compared to BF group during the whole treatment </a:t>
            </a:r>
            <a:r>
              <a:rPr lang="en-US" sz="1400" dirty="0" smtClean="0">
                <a:latin typeface="+mn-lt"/>
                <a:cs typeface="Times New Roman" panose="02020603050405020304" pitchFamily="18" charset="0"/>
              </a:rPr>
              <a:t>period</a:t>
            </a:r>
          </a:p>
        </p:txBody>
      </p:sp>
    </p:spTree>
    <p:extLst>
      <p:ext uri="{BB962C8B-B14F-4D97-AF65-F5344CB8AC3E}">
        <p14:creationId xmlns:p14="http://schemas.microsoft.com/office/powerpoint/2010/main" val="364252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Liver Function Test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86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6979" y="846163"/>
            <a:ext cx="10727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Change in ALT &amp; AST throughout the study period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491749"/>
              </p:ext>
            </p:extLst>
          </p:nvPr>
        </p:nvGraphicFramePr>
        <p:xfrm>
          <a:off x="1140726" y="1727579"/>
          <a:ext cx="4846638" cy="329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r:id="rId3" imgW="6563868" imgH="4475988" progId="">
                  <p:embed/>
                </p:oleObj>
              </mc:Choice>
              <mc:Fallback>
                <p:oleObj r:id="rId3" imgW="6563868" imgH="4475988" progId="">
                  <p:embed/>
                  <p:pic>
                    <p:nvPicPr>
                      <p:cNvPr id="0" name="Object 1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0726" y="1727579"/>
                        <a:ext cx="4846638" cy="329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657935"/>
              </p:ext>
            </p:extLst>
          </p:nvPr>
        </p:nvGraphicFramePr>
        <p:xfrm>
          <a:off x="5964072" y="1727579"/>
          <a:ext cx="4827587" cy="329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r:id="rId5" imgW="6563868" imgH="4475988" progId="">
                  <p:embed/>
                </p:oleObj>
              </mc:Choice>
              <mc:Fallback>
                <p:oleObj r:id="rId5" imgW="6563868" imgH="4475988" progId="">
                  <p:embed/>
                  <p:pic>
                    <p:nvPicPr>
                      <p:cNvPr id="0" name="Object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4072" y="1727579"/>
                        <a:ext cx="4827587" cy="329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86970" y="5148590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+mn-lt"/>
                <a:cs typeface="Times New Roman" panose="02020603050405020304" pitchFamily="18" charset="0"/>
              </a:rPr>
              <a:t>The 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number of patients in group F and C= 35 while group BF= 36 and group B= 37. </a:t>
            </a:r>
            <a:endParaRPr lang="en-US" sz="1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cs typeface="Times New Roman" panose="02020603050405020304" pitchFamily="18" charset="0"/>
            </a:endParaRPr>
          </a:p>
          <a:p>
            <a:pPr algn="ctr"/>
            <a:endParaRPr lang="en-US" sz="1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71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6979" y="846163"/>
            <a:ext cx="10727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Change in total bilirubin level throughout the study period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4431739"/>
              </p:ext>
            </p:extLst>
          </p:nvPr>
        </p:nvGraphicFramePr>
        <p:xfrm>
          <a:off x="3069610" y="1475984"/>
          <a:ext cx="5833789" cy="3931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r:id="rId3" imgW="6684264" imgH="4514088" progId="Prism.Document">
                  <p:embed/>
                </p:oleObj>
              </mc:Choice>
              <mc:Fallback>
                <p:oleObj r:id="rId3" imgW="6684264" imgH="4514088" progId="Prism.Document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9610" y="1475984"/>
                        <a:ext cx="5833789" cy="39319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990013" y="5419299"/>
            <a:ext cx="807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+mn-lt"/>
                <a:cs typeface="Times New Roman" panose="02020603050405020304" pitchFamily="18" charset="0"/>
              </a:rPr>
              <a:t>The 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number of patients in group F and C= 35 while group BF= 36 and group B= 37. </a:t>
            </a:r>
            <a:endParaRPr lang="en-US" sz="1400" dirty="0" smtClean="0">
              <a:latin typeface="+mn-lt"/>
              <a:cs typeface="Times New Roman" panose="02020603050405020304" pitchFamily="18" charset="0"/>
            </a:endParaRPr>
          </a:p>
          <a:p>
            <a:pPr algn="just"/>
            <a:r>
              <a:rPr lang="en-US" sz="1400" b="1" baseline="30000" dirty="0" smtClean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* </a:t>
            </a:r>
            <a:r>
              <a:rPr lang="en-US" sz="1400" dirty="0" smtClean="0">
                <a:latin typeface="+mn-lt"/>
                <a:cs typeface="Times New Roman" panose="02020603050405020304" pitchFamily="18" charset="0"/>
              </a:rPr>
              <a:t>significantly 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different (P&lt;0.05) compared to control group during the whole treatment </a:t>
            </a:r>
            <a:r>
              <a:rPr lang="en-US" sz="1400" dirty="0" smtClean="0">
                <a:latin typeface="+mn-lt"/>
                <a:cs typeface="Times New Roman" panose="02020603050405020304" pitchFamily="18" charset="0"/>
              </a:rPr>
              <a:t>period</a:t>
            </a:r>
          </a:p>
          <a:p>
            <a:pPr algn="just"/>
            <a:r>
              <a:rPr lang="en-US" sz="1400" b="1" baseline="30000" dirty="0">
                <a:solidFill>
                  <a:srgbClr val="FF0000"/>
                </a:solidFill>
                <a:cs typeface="Times New Roman" panose="02020603050405020304" pitchFamily="18" charset="0"/>
              </a:rPr>
              <a:t>#</a:t>
            </a:r>
            <a:r>
              <a:rPr lang="en-US" sz="1400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significantly different (P&lt;0.05) compared to BF group during the whole treatment </a:t>
            </a:r>
            <a:r>
              <a:rPr lang="en-US" sz="1400" dirty="0" smtClean="0">
                <a:latin typeface="+mn-lt"/>
                <a:cs typeface="Times New Roman" panose="02020603050405020304" pitchFamily="18" charset="0"/>
              </a:rPr>
              <a:t>period</a:t>
            </a:r>
          </a:p>
        </p:txBody>
      </p:sp>
    </p:spTree>
    <p:extLst>
      <p:ext uri="{BB962C8B-B14F-4D97-AF65-F5344CB8AC3E}">
        <p14:creationId xmlns:p14="http://schemas.microsoft.com/office/powerpoint/2010/main" val="285716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0627" y="938623"/>
            <a:ext cx="10727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Prothrombin time before and during 48 weeks of treatment </a:t>
            </a:r>
            <a:endParaRPr lang="en-US" sz="2400" dirty="0" smtClean="0"/>
          </a:p>
          <a:p>
            <a:pPr algn="ctr"/>
            <a:r>
              <a:rPr lang="en-US" sz="2400" dirty="0" smtClean="0"/>
              <a:t>in </a:t>
            </a:r>
            <a:r>
              <a:rPr lang="en-US" sz="2400" dirty="0"/>
              <a:t>the investigated four groups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082956"/>
              </p:ext>
            </p:extLst>
          </p:nvPr>
        </p:nvGraphicFramePr>
        <p:xfrm>
          <a:off x="2022416" y="2083565"/>
          <a:ext cx="8183562" cy="25146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3927"/>
                <a:gridCol w="1363927"/>
                <a:gridCol w="1363927"/>
                <a:gridCol w="1363927"/>
                <a:gridCol w="1363927"/>
                <a:gridCol w="1363927"/>
              </a:tblGrid>
              <a:tr h="622883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Groups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effectLst/>
                        </a:rPr>
                        <a:t>Group C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(</a:t>
                      </a:r>
                      <a:r>
                        <a:rPr lang="en-US" sz="1400" dirty="0" smtClean="0">
                          <a:effectLst/>
                        </a:rPr>
                        <a:t>N= </a:t>
                      </a:r>
                      <a:r>
                        <a:rPr lang="en-US" sz="1400" dirty="0">
                          <a:effectLst/>
                        </a:rPr>
                        <a:t>35)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B</a:t>
                      </a:r>
                    </a:p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>
                          <a:effectLst/>
                        </a:rPr>
                        <a:t>(</a:t>
                      </a:r>
                      <a:r>
                        <a:rPr kumimoji="0" lang="en-US" sz="1400" kern="1200" dirty="0" smtClean="0">
                          <a:effectLst/>
                        </a:rPr>
                        <a:t>N= </a:t>
                      </a:r>
                      <a:r>
                        <a:rPr kumimoji="0" lang="en-US" sz="1400" kern="1200" dirty="0">
                          <a:effectLst/>
                        </a:rPr>
                        <a:t>37)</a:t>
                      </a:r>
                      <a:endParaRPr kumimoji="0"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F</a:t>
                      </a:r>
                    </a:p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>
                          <a:effectLst/>
                        </a:rPr>
                        <a:t> (</a:t>
                      </a:r>
                      <a:r>
                        <a:rPr kumimoji="0" lang="en-US" sz="1400" kern="1200" dirty="0" smtClean="0">
                          <a:effectLst/>
                        </a:rPr>
                        <a:t>N= </a:t>
                      </a:r>
                      <a:r>
                        <a:rPr kumimoji="0" lang="en-US" sz="1400" kern="1200" dirty="0">
                          <a:effectLst/>
                        </a:rPr>
                        <a:t>35)</a:t>
                      </a:r>
                      <a:endParaRPr kumimoji="0"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BF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(</a:t>
                      </a:r>
                      <a:r>
                        <a:rPr lang="en-US" sz="1400" dirty="0" smtClean="0">
                          <a:effectLst/>
                        </a:rPr>
                        <a:t>N= </a:t>
                      </a:r>
                      <a:r>
                        <a:rPr lang="en-US" sz="1400" dirty="0">
                          <a:effectLst/>
                        </a:rPr>
                        <a:t>36)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11441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effectLst/>
                        </a:rPr>
                        <a:t>Weeks</a:t>
                      </a:r>
                      <a:endParaRPr kumimoji="0" lang="en-US" sz="1400" b="1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Mean ± SD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Mean ± SD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Mean ± SD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Mean ± SD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9116">
                <a:tc rowSpan="4"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rgbClr val="C00000"/>
                          </a:solidFill>
                          <a:effectLst/>
                        </a:rPr>
                        <a:t>Treatment</a:t>
                      </a:r>
                      <a:endParaRPr lang="en-US" sz="1400" b="1" kern="12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Baseline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12.1 ± 0.5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12.1 ± 0.6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12.0  ± 0.4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12.1  ±  0.4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20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 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12.1 ± 0.3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12.0 ± 0.6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11.9 ± 0.3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11.9  ± 0.2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20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 24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12.0 ± 0.4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11.8 ± 0.4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12.2 ± 0.5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12.1  ± 0.4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69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 48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12.0 ± 0.2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12.0 ± 0.0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11.9  ± 0.5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12.0  ± 0.1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37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Kidney function </a:t>
            </a:r>
            <a:r>
              <a:rPr lang="en-US" dirty="0"/>
              <a:t>test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26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0627" y="887107"/>
            <a:ext cx="10727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Serum creatinine before and during 48 weeks of treatment in the investigated four groups as well as post-treatment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860402"/>
              </p:ext>
            </p:extLst>
          </p:nvPr>
        </p:nvGraphicFramePr>
        <p:xfrm>
          <a:off x="1433023" y="1854579"/>
          <a:ext cx="9287298" cy="40520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05970"/>
                <a:gridCol w="1389796"/>
                <a:gridCol w="1547883"/>
                <a:gridCol w="1547883"/>
                <a:gridCol w="1547883"/>
                <a:gridCol w="1547883"/>
              </a:tblGrid>
              <a:tr h="631179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Groups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effectLst/>
                        </a:rPr>
                        <a:t>Group C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(N = 35)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B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(N = 37)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F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 (N = 35)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BF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kern="1200" dirty="0">
                          <a:effectLst/>
                        </a:rPr>
                        <a:t>(N = 36)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426855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Weeks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Mean ± SD</a:t>
                      </a:r>
                      <a:endParaRPr lang="en-US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Mean ± SD</a:t>
                      </a:r>
                      <a:endParaRPr lang="en-US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Mean ± SD</a:t>
                      </a:r>
                      <a:endParaRPr lang="en-US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Mean ± SD</a:t>
                      </a:r>
                      <a:endParaRPr lang="en-US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7890">
                <a:tc row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effectLst/>
                        </a:rPr>
                        <a:t>Treatment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Baseline</a:t>
                      </a:r>
                      <a:endParaRPr lang="en-US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1.1 ± 0.2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1.1 ± 0.2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1.1 ± 0.2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1.0 ± 0.2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60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Week 12</a:t>
                      </a:r>
                      <a:endParaRPr lang="en-US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1.0 ± 0.2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1.0 ± 0.2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 ± 0.1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1.0 ± 0.2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60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Week 24</a:t>
                      </a:r>
                      <a:endParaRPr lang="en-US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1.0 ± 0.2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1.0 ± 0.2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 ± 0.2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 ± 0.1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71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Week 48</a:t>
                      </a:r>
                      <a:endParaRPr lang="en-US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0.9 ± 0.2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0.9 ± 0.2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1.0 ± 0.2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1.0 ± 0.2</a:t>
                      </a:r>
                      <a:endParaRPr lang="en-US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768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Post-treatment</a:t>
                      </a:r>
                      <a:endParaRPr lang="en-US" sz="14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Week 72</a:t>
                      </a:r>
                      <a:endParaRPr lang="en-US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1.0 ± 0.2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1.0 ± 0.1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1.1 ± 0.1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1.0 ± 0.2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439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Thyroid function test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65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87104" y="832513"/>
            <a:ext cx="104951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Thyroid stimulating hormone before and during 48 weeks of treatment in the investigated four </a:t>
            </a:r>
            <a:r>
              <a:rPr lang="en-US" sz="2400" dirty="0" smtClean="0"/>
              <a:t>groups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213503"/>
              </p:ext>
            </p:extLst>
          </p:nvPr>
        </p:nvGraphicFramePr>
        <p:xfrm>
          <a:off x="1914647" y="2069911"/>
          <a:ext cx="8183562" cy="24384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63927"/>
                <a:gridCol w="1363927"/>
                <a:gridCol w="1363927"/>
                <a:gridCol w="1363927"/>
                <a:gridCol w="1363927"/>
                <a:gridCol w="1363927"/>
              </a:tblGrid>
              <a:tr h="604007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effectLst/>
                        </a:rPr>
                        <a:t>Groups</a:t>
                      </a:r>
                      <a:endParaRPr kumimoji="0" lang="en-US" sz="1400" b="1" kern="1200" dirty="0">
                        <a:solidFill>
                          <a:srgbClr val="FF00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effectLst/>
                        </a:rPr>
                        <a:t>Group C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(N = 35)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F</a:t>
                      </a:r>
                    </a:p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>
                          <a:effectLst/>
                        </a:rPr>
                        <a:t> (N = 35)</a:t>
                      </a:r>
                      <a:endParaRPr kumimoji="0"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B</a:t>
                      </a:r>
                    </a:p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>
                          <a:effectLst/>
                        </a:rPr>
                        <a:t>(N = 37)</a:t>
                      </a:r>
                      <a:endParaRPr kumimoji="0"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BF</a:t>
                      </a:r>
                    </a:p>
                    <a:p>
                      <a:pPr marL="0" marR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>
                          <a:effectLst/>
                        </a:rPr>
                        <a:t> (N = 36)</a:t>
                      </a:r>
                      <a:endParaRPr kumimoji="0"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2004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effectLst/>
                        </a:rPr>
                        <a:t>Weeks</a:t>
                      </a:r>
                      <a:endParaRPr kumimoji="0" lang="en-US" sz="1400" b="1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Mean ± SD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Mean ± SD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Mean ± SD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Mean ± SD</a:t>
                      </a:r>
                    </a:p>
                  </a:txBody>
                  <a:tcPr marL="68580" marR="68580" marT="0" marB="0" anchor="ctr"/>
                </a:tc>
              </a:tr>
              <a:tr h="357930">
                <a:tc rowSpan="4"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rgbClr val="C00000"/>
                          </a:solidFill>
                          <a:effectLst/>
                        </a:rPr>
                        <a:t>Treatment</a:t>
                      </a:r>
                      <a:endParaRPr kumimoji="0" lang="en-US" sz="1400" b="1" kern="12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Baseline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2.2 ± 1.3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2.6  ± 1.6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2.0 ± 1.1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2.5 ± 2.0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Week 12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2.4 ± 1.2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2.6 ± 1.3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2.1 ± 1.1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2.3 ± 1.2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0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Week 24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2.7 ± 1.2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2.6 ± 1.2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2.3 ± 1.2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2.4 ± 1.4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34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Week 48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3.3 ± 1.4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2.5 ± 1.5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2.8 ± 1.4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2.7 ± 1.5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202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Virological</a:t>
            </a:r>
            <a:r>
              <a:rPr lang="en-US" dirty="0" smtClean="0"/>
              <a:t> response </a:t>
            </a:r>
            <a:r>
              <a:rPr lang="en-US" dirty="0"/>
              <a:t>rate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87104" y="914401"/>
            <a:ext cx="10495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Viral kinetics in the investigated four treatment groups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783823"/>
              </p:ext>
            </p:extLst>
          </p:nvPr>
        </p:nvGraphicFramePr>
        <p:xfrm>
          <a:off x="1772219" y="1770797"/>
          <a:ext cx="8724897" cy="26670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44253"/>
                <a:gridCol w="1478797"/>
                <a:gridCol w="1404857"/>
                <a:gridCol w="1256977"/>
                <a:gridCol w="1183038"/>
                <a:gridCol w="1256975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</a:rPr>
                        <a:t>Outcome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effectLst/>
                        </a:rPr>
                        <a:t>Group</a:t>
                      </a:r>
                      <a:r>
                        <a:rPr lang="en-US" sz="1400" b="1" dirty="0">
                          <a:effectLst/>
                        </a:rPr>
                        <a:t> C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(N</a:t>
                      </a:r>
                      <a:r>
                        <a:rPr lang="en-US" sz="1400" dirty="0" smtClean="0">
                          <a:effectLst/>
                        </a:rPr>
                        <a:t>= 35</a:t>
                      </a:r>
                      <a:r>
                        <a:rPr lang="en-US" sz="1400" dirty="0">
                          <a:effectLst/>
                        </a:rPr>
                        <a:t>)</a:t>
                      </a:r>
                      <a:endParaRPr lang="en-US" sz="1400" b="1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B</a:t>
                      </a:r>
                    </a:p>
                    <a:p>
                      <a:pPr marL="0" marR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>
                          <a:effectLst/>
                        </a:rPr>
                        <a:t>(N</a:t>
                      </a:r>
                      <a:r>
                        <a:rPr kumimoji="0" lang="en-US" sz="1400" kern="1200" dirty="0" smtClean="0">
                          <a:effectLst/>
                        </a:rPr>
                        <a:t>= 37</a:t>
                      </a:r>
                      <a:r>
                        <a:rPr kumimoji="0" lang="en-US" sz="1400" kern="1200" dirty="0">
                          <a:effectLst/>
                        </a:rPr>
                        <a:t>)</a:t>
                      </a:r>
                      <a:endParaRPr kumimoji="0"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F</a:t>
                      </a:r>
                    </a:p>
                    <a:p>
                      <a:pPr marL="0" marR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>
                          <a:effectLst/>
                        </a:rPr>
                        <a:t>(N</a:t>
                      </a:r>
                      <a:r>
                        <a:rPr kumimoji="0" lang="en-US" sz="1400" kern="1200" dirty="0" smtClean="0">
                          <a:effectLst/>
                        </a:rPr>
                        <a:t>= 35</a:t>
                      </a:r>
                      <a:r>
                        <a:rPr kumimoji="0" lang="en-US" sz="1400" kern="1200" dirty="0">
                          <a:effectLst/>
                        </a:rPr>
                        <a:t>)</a:t>
                      </a:r>
                      <a:endParaRPr kumimoji="0"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Group BF</a:t>
                      </a:r>
                    </a:p>
                    <a:p>
                      <a:pPr marL="0" marR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kern="1200" dirty="0" smtClean="0">
                          <a:effectLst/>
                        </a:rPr>
                        <a:t>(N= 36)</a:t>
                      </a:r>
                      <a:endParaRPr kumimoji="0"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 value</a:t>
                      </a: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C00000"/>
                          </a:solidFill>
                          <a:effectLst/>
                        </a:rPr>
                        <a:t>SVR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25 (65.7%)</a:t>
                      </a:r>
                      <a:endParaRPr lang="en-US" sz="14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27 (73%)</a:t>
                      </a:r>
                      <a:endParaRPr lang="en-US" sz="14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28 (80%)</a:t>
                      </a:r>
                      <a:endParaRPr lang="en-US" sz="1400" b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31 (86.1%)</a:t>
                      </a:r>
                      <a:endParaRPr lang="en-US" sz="1400" b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0.4168</a:t>
                      </a:r>
                      <a:endParaRPr lang="en-US" sz="1400" b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C00000"/>
                          </a:solidFill>
                          <a:effectLst/>
                        </a:rPr>
                        <a:t>RVR 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 (0%)</a:t>
                      </a:r>
                      <a:endParaRPr lang="en-US" sz="14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 (0%)</a:t>
                      </a:r>
                      <a:endParaRPr lang="en-US" sz="1400" b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 (0%)</a:t>
                      </a:r>
                      <a:endParaRPr lang="en-US" sz="1400" b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 (0%)</a:t>
                      </a:r>
                      <a:endParaRPr lang="en-US" sz="1400" b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 b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 smtClean="0">
                          <a:solidFill>
                            <a:srgbClr val="C00000"/>
                          </a:solidFill>
                          <a:effectLst/>
                        </a:rPr>
                        <a:t>cEVR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7 (20%)</a:t>
                      </a:r>
                      <a:endParaRPr lang="en-US" sz="14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 (21.6%)</a:t>
                      </a:r>
                      <a:endParaRPr lang="en-US" sz="1400" b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6 (17.1%)</a:t>
                      </a:r>
                      <a:endParaRPr lang="en-US" sz="1400" b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 (19.4%)</a:t>
                      </a:r>
                      <a:endParaRPr lang="en-US" sz="1400" b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0.9719</a:t>
                      </a:r>
                      <a:endParaRPr lang="en-US" sz="1400" b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 smtClean="0">
                          <a:solidFill>
                            <a:srgbClr val="C00000"/>
                          </a:solidFill>
                          <a:effectLst/>
                        </a:rPr>
                        <a:t>pEVR</a:t>
                      </a:r>
                      <a:r>
                        <a:rPr lang="en-US" sz="1400" b="1" dirty="0" smtClean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25 (71.4%)</a:t>
                      </a:r>
                      <a:endParaRPr lang="en-US" sz="14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28 (75.7%)</a:t>
                      </a:r>
                      <a:endParaRPr lang="en-US" sz="14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23 (65.7%)</a:t>
                      </a:r>
                      <a:endParaRPr lang="en-US" sz="1400" b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29 (82.9%)</a:t>
                      </a:r>
                      <a:endParaRPr lang="en-US" sz="1400" b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0.5375</a:t>
                      </a:r>
                      <a:endParaRPr lang="en-US" sz="1400" b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C00000"/>
                          </a:solidFill>
                          <a:effectLst/>
                        </a:rPr>
                        <a:t>ETR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25 (71.4</a:t>
                      </a:r>
                      <a:r>
                        <a:rPr lang="en-US" sz="1400" dirty="0" smtClean="0">
                          <a:effectLst/>
                        </a:rPr>
                        <a:t>%)</a:t>
                      </a:r>
                      <a:endParaRPr lang="en-US" sz="1400" b="0" baseline="300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30 (81.1%)</a:t>
                      </a:r>
                      <a:endParaRPr lang="en-US" sz="14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33 (94.3%)</a:t>
                      </a:r>
                      <a:endParaRPr lang="en-US" sz="14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33 (91.7%)</a:t>
                      </a:r>
                      <a:endParaRPr lang="en-US" sz="14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0.0304</a:t>
                      </a:r>
                      <a:r>
                        <a:rPr lang="en-US" sz="1400" b="1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en-US" sz="1400" b="1" baseline="3000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C00000"/>
                          </a:solidFill>
                          <a:effectLst/>
                        </a:rPr>
                        <a:t>Non responders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 (0%)</a:t>
                      </a:r>
                      <a:endParaRPr lang="en-US" sz="14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 (0%)</a:t>
                      </a:r>
                      <a:endParaRPr lang="en-US" sz="14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 (%)</a:t>
                      </a:r>
                      <a:endParaRPr lang="en-US" sz="14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 (0%)</a:t>
                      </a:r>
                      <a:endParaRPr lang="en-US" sz="14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</a:t>
                      </a:r>
                      <a:endParaRPr lang="en-US" sz="1400" b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C00000"/>
                          </a:solidFill>
                          <a:effectLst/>
                        </a:rPr>
                        <a:t>Relapse</a:t>
                      </a:r>
                      <a:endParaRPr lang="en-US" sz="1400" b="1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 (5.7%)</a:t>
                      </a:r>
                      <a:endParaRPr lang="en-US" sz="14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 (8.6%)</a:t>
                      </a:r>
                      <a:endParaRPr lang="en-US" sz="14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 (8.6%)</a:t>
                      </a:r>
                      <a:endParaRPr lang="en-US" sz="14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 (5.7%)</a:t>
                      </a:r>
                      <a:endParaRPr lang="en-US" sz="14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0.9388</a:t>
                      </a:r>
                      <a:endParaRPr lang="en-US" sz="14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03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Related Quality of Life</a:t>
            </a:r>
            <a:endParaRPr 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59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87104" y="914401"/>
            <a:ext cx="104951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Distribution of the four treatment groups according to their physical component summary and mental component summary for 48 weeks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8338013"/>
              </p:ext>
            </p:extLst>
          </p:nvPr>
        </p:nvGraphicFramePr>
        <p:xfrm>
          <a:off x="1497848" y="1986884"/>
          <a:ext cx="4584403" cy="3017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0" r:id="rId3" imgW="6603492" imgH="2189988" progId="">
                  <p:embed/>
                </p:oleObj>
              </mc:Choice>
              <mc:Fallback>
                <p:oleObj r:id="rId3" imgW="6603492" imgH="2189988" progId="">
                  <p:embed/>
                  <p:pic>
                    <p:nvPicPr>
                      <p:cNvPr id="0" name="Object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49680"/>
                      <a:stretch>
                        <a:fillRect/>
                      </a:stretch>
                    </p:blipFill>
                    <p:spPr bwMode="auto">
                      <a:xfrm>
                        <a:off x="1497848" y="1986884"/>
                        <a:ext cx="4584403" cy="30175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3269304"/>
              </p:ext>
            </p:extLst>
          </p:nvPr>
        </p:nvGraphicFramePr>
        <p:xfrm>
          <a:off x="6481504" y="1850997"/>
          <a:ext cx="4490633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1" r:id="rId5" imgW="6603492" imgH="2189988" progId="">
                  <p:embed/>
                </p:oleObj>
              </mc:Choice>
              <mc:Fallback>
                <p:oleObj r:id="rId5" imgW="6603492" imgH="2189988" progId="">
                  <p:embed/>
                  <p:pic>
                    <p:nvPicPr>
                      <p:cNvPr id="0" name="Object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0000" r="2403"/>
                      <a:stretch>
                        <a:fillRect/>
                      </a:stretch>
                    </p:blipFill>
                    <p:spPr bwMode="auto">
                      <a:xfrm>
                        <a:off x="6481504" y="1850997"/>
                        <a:ext cx="4490633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81768" y="50292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aseline="30000" dirty="0">
                <a:solidFill>
                  <a:srgbClr val="FF0000"/>
                </a:solidFill>
              </a:rPr>
              <a:t>*</a:t>
            </a:r>
            <a:r>
              <a:rPr lang="en-US" sz="1600" b="1" baseline="300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400" dirty="0" smtClean="0"/>
              <a:t>P&lt;0.05 </a:t>
            </a:r>
            <a:r>
              <a:rPr lang="en-US" sz="1400" dirty="0"/>
              <a:t>compared with group C</a:t>
            </a:r>
          </a:p>
          <a:p>
            <a:pPr algn="just"/>
            <a:r>
              <a:rPr lang="en-US" sz="1600" baseline="30000" dirty="0">
                <a:solidFill>
                  <a:srgbClr val="FF0000"/>
                </a:solidFill>
              </a:rPr>
              <a:t>#</a:t>
            </a:r>
            <a:r>
              <a:rPr lang="en-US" sz="1600" baseline="30000" dirty="0"/>
              <a:t> </a:t>
            </a:r>
            <a:r>
              <a:rPr lang="en-US" sz="1400" dirty="0"/>
              <a:t>P&lt;0.05 compared with group BF</a:t>
            </a:r>
          </a:p>
          <a:p>
            <a:pPr algn="just"/>
            <a:r>
              <a:rPr lang="en-US" sz="1400" dirty="0"/>
              <a:t>The number of patients in groups F and C= 35 while group B= 37 and group BF= 36. </a:t>
            </a:r>
          </a:p>
          <a:p>
            <a:pPr algn="just"/>
            <a:r>
              <a:rPr lang="en-US" sz="1400" dirty="0"/>
              <a:t>Patients with mean score &lt;30 were considered severely affected, from 30-&lt;50 were considered moderately affected and ≥50 were considered with average physical health.</a:t>
            </a:r>
          </a:p>
        </p:txBody>
      </p:sp>
    </p:spTree>
    <p:extLst>
      <p:ext uri="{BB962C8B-B14F-4D97-AF65-F5344CB8AC3E}">
        <p14:creationId xmlns:p14="http://schemas.microsoft.com/office/powerpoint/2010/main" val="94415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Conclusion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Supplementation of vitamin B complex and folic acid with no serious side effects can reduce hematological adverse effects of PIFN/RBV therapy, but has no effect on SVR in chronic hepatitis C patients. 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mtClean="0"/>
              <a:t>Abatement </a:t>
            </a:r>
            <a:r>
              <a:rPr lang="en-US" dirty="0"/>
              <a:t>of side effects may improve patients’ HRQOL and their adherence to combination antiviral therapy. </a:t>
            </a:r>
          </a:p>
        </p:txBody>
      </p:sp>
    </p:spTree>
    <p:extLst>
      <p:ext uri="{BB962C8B-B14F-4D97-AF65-F5344CB8AC3E}">
        <p14:creationId xmlns:p14="http://schemas.microsoft.com/office/powerpoint/2010/main" val="38535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24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6348</TotalTime>
  <Words>2566</Words>
  <Application>Microsoft Office PowerPoint</Application>
  <PresentationFormat>Widescreen</PresentationFormat>
  <Paragraphs>523</Paragraphs>
  <Slides>60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9" baseType="lpstr">
      <vt:lpstr>Andalus</vt:lpstr>
      <vt:lpstr>Arial</vt:lpstr>
      <vt:lpstr>Arial Black</vt:lpstr>
      <vt:lpstr>Calibri</vt:lpstr>
      <vt:lpstr>Garamond</vt:lpstr>
      <vt:lpstr>Times New Roman</vt:lpstr>
      <vt:lpstr>Wingdings</vt:lpstr>
      <vt:lpstr>Organic</vt:lpstr>
      <vt:lpstr>Prism.Document</vt:lpstr>
      <vt:lpstr>Therapeutic Trial to assess the efficacy and safety of folic acid and/or vitamin B complex  on hepatitis C infected patients treated with pegylated interferon and ribavirin.</vt:lpstr>
      <vt:lpstr>Introduction</vt:lpstr>
      <vt:lpstr>PowerPoint Presentation</vt:lpstr>
      <vt:lpstr>PowerPoint Presentation</vt:lpstr>
      <vt:lpstr>Global Distribution of HCV</vt:lpstr>
      <vt:lpstr>PowerPoint Presentation</vt:lpstr>
      <vt:lpstr>Treatment of HCV</vt:lpstr>
      <vt:lpstr>PowerPoint Presentation</vt:lpstr>
      <vt:lpstr>PowerPoint Presentation</vt:lpstr>
      <vt:lpstr> Side effects of PIFN</vt:lpstr>
      <vt:lpstr>Side effects of RBV</vt:lpstr>
      <vt:lpstr>Health Related Quality of Life</vt:lpstr>
      <vt:lpstr>Health Related Quality of Life</vt:lpstr>
      <vt:lpstr>Vitamin B &amp; Folic Acid</vt:lpstr>
      <vt:lpstr>Vitamin B &amp; Folic Acid</vt:lpstr>
      <vt:lpstr>Role of Vitamin B12 &amp; Folic acid </vt:lpstr>
      <vt:lpstr>Vitamin B12 &amp; Folic acid Deficiency</vt:lpstr>
      <vt:lpstr>Aim of the work</vt:lpstr>
      <vt:lpstr>This study was conducted to:</vt:lpstr>
      <vt:lpstr>Materials &amp; Methods</vt:lpstr>
      <vt:lpstr>Patients </vt:lpstr>
      <vt:lpstr>PowerPoint Presentation</vt:lpstr>
      <vt:lpstr>PowerPoint Presentation</vt:lpstr>
      <vt:lpstr>PowerPoint Presentation</vt:lpstr>
      <vt:lpstr>PowerPoint Presentation</vt:lpstr>
      <vt:lpstr>Methods</vt:lpstr>
      <vt:lpstr>Investigations</vt:lpstr>
      <vt:lpstr>Health Related Quality Of Life </vt:lpstr>
      <vt:lpstr>Safety Assessment </vt:lpstr>
      <vt:lpstr>Study Design</vt:lpstr>
      <vt:lpstr>Patients</vt:lpstr>
      <vt:lpstr>PowerPoint Presentation</vt:lpstr>
      <vt:lpstr>PowerPoint Presentation</vt:lpstr>
      <vt:lpstr>PowerPoint Presentation</vt:lpstr>
      <vt:lpstr>Measurements &amp; Outcomes</vt:lpstr>
      <vt:lpstr>1ry Efficacy Endpoint:</vt:lpstr>
      <vt:lpstr>2ry Efficacy Endpoint</vt:lpstr>
      <vt:lpstr>Results &amp; Interpretation</vt:lpstr>
      <vt:lpstr>PowerPoint Presentation</vt:lpstr>
      <vt:lpstr>Specific Side effects</vt:lpstr>
      <vt:lpstr>PowerPoint Presentation</vt:lpstr>
      <vt:lpstr>PowerPoint Presentation</vt:lpstr>
      <vt:lpstr>Hematological Adverse Events </vt:lpstr>
      <vt:lpstr>Blood Picture</vt:lpstr>
      <vt:lpstr>PowerPoint Presentation</vt:lpstr>
      <vt:lpstr>PowerPoint Presentation</vt:lpstr>
      <vt:lpstr>Liver Function Test</vt:lpstr>
      <vt:lpstr>PowerPoint Presentation</vt:lpstr>
      <vt:lpstr>PowerPoint Presentation</vt:lpstr>
      <vt:lpstr>PowerPoint Presentation</vt:lpstr>
      <vt:lpstr>Kidney function test</vt:lpstr>
      <vt:lpstr>PowerPoint Presentation</vt:lpstr>
      <vt:lpstr>Thyroid function test</vt:lpstr>
      <vt:lpstr>PowerPoint Presentation</vt:lpstr>
      <vt:lpstr>Virological response rate</vt:lpstr>
      <vt:lpstr>PowerPoint Presentation</vt:lpstr>
      <vt:lpstr>Health Related Quality of Life</vt:lpstr>
      <vt:lpstr>PowerPoint Presentation</vt:lpstr>
      <vt:lpstr>Conclusion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nermeen.ashoush</dc:creator>
  <cp:lastModifiedBy>Nermeen</cp:lastModifiedBy>
  <cp:revision>170</cp:revision>
  <cp:lastPrinted>2016-08-10T12:30:20Z</cp:lastPrinted>
  <dcterms:created xsi:type="dcterms:W3CDTF">2016-07-27T10:22:31Z</dcterms:created>
  <dcterms:modified xsi:type="dcterms:W3CDTF">2016-09-30T20:41:10Z</dcterms:modified>
</cp:coreProperties>
</file>